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58" r:id="rId4"/>
    <p:sldId id="275" r:id="rId5"/>
    <p:sldId id="273" r:id="rId6"/>
    <p:sldId id="269" r:id="rId7"/>
    <p:sldId id="270" r:id="rId8"/>
    <p:sldId id="261" r:id="rId9"/>
    <p:sldId id="268" r:id="rId10"/>
    <p:sldId id="267" r:id="rId11"/>
    <p:sldId id="271" r:id="rId12"/>
    <p:sldId id="264" r:id="rId13"/>
    <p:sldId id="265"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87DAB-2996-49A2-B8CB-ED59EC1B7902}" v="120" dt="2025-10-07T04:12:17.9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95" d="100"/>
          <a:sy n="95" d="100"/>
        </p:scale>
        <p:origin x="11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48C178-490A-EBEA-A4B9-4E1EAB6F8B2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4386E47-FD4A-8E57-8D08-A346F5A08C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22839D6-2A3F-5EE9-7253-CC266805624C}"/>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336C0A77-0401-1336-4B95-46136C2332B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6D1367E-7333-3E3D-7132-D2BA2DD23AA4}"/>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37071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9D3374-307C-6125-77EB-CEB08211C12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DA4F314-C7CB-0EC2-F634-399BB452FD2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90A95C8-2CB5-2767-92DF-BB62D83F757E}"/>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BB2C41FB-92F6-C9FA-80F5-ED3ADDCF272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AD9C069-3764-A7D5-A3F2-31DF7A250267}"/>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34632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3407CF4-CB84-A773-D252-39A6420C4D2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56FB58E-47B9-C982-DD6F-919BCECDB2E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B7C289F-274D-29DB-66A2-B4E2410D12B7}"/>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D4E8857F-FA6F-D834-B715-FD6A5A3C9A6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E36D544-F565-02BE-D640-2391B3806BDD}"/>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3398329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ACFCD7-3DA0-D6AA-6D00-FA44254EDA1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3D7DC09-D2FF-6E63-2ED1-AFCCE7F2D50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B69D007-46BB-7F5A-E7FE-051789D72D66}"/>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C9F67C1A-70E1-0B7E-0A03-452CA186F6B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03113E3-8A0F-39BF-6A63-68D7B5FB17D1}"/>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250455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EB8B1F7-2FFC-ED86-056B-B255136F18D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3A0F22A-2BA5-D9B2-0B6E-0AB0F358A2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D6E0D15-FB29-2C33-3A0E-51AAFBD1D223}"/>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A273B009-A8CF-D521-0C75-75B0A574276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B0677C-C4DF-0446-99D5-4E1B90545089}"/>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05869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E09EA1-AF51-6D9D-BCAA-FC6122994D8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F3A262F-B36D-41E3-5D56-BE9159885C2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D63A59B-D123-9063-F5F1-D42BB0C7F1A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570E082-6E34-0117-780B-9BE21DED0E4B}"/>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6" name="Platshållare för sidfot 5">
            <a:extLst>
              <a:ext uri="{FF2B5EF4-FFF2-40B4-BE49-F238E27FC236}">
                <a16:creationId xmlns:a16="http://schemas.microsoft.com/office/drawing/2014/main" id="{86BB8171-17E8-EE6C-E71B-179275EEE3D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608196E-C1E1-4236-2839-FAB995C95FC9}"/>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225069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22333A-DDF7-1FDD-DFFF-AB7569587DB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4FA5F8A-DE4E-6B46-3BE1-DDB9550E5A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FF7C368-AC03-BA0D-86D6-35E6D5753CF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8B2EC44-B019-28DE-3ADD-D47A47074D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CF49F63-EBAE-C43F-CD04-10C69CCAEE8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1E7BCC0-E278-FB17-8812-6BB762BC6B71}"/>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8" name="Platshållare för sidfot 7">
            <a:extLst>
              <a:ext uri="{FF2B5EF4-FFF2-40B4-BE49-F238E27FC236}">
                <a16:creationId xmlns:a16="http://schemas.microsoft.com/office/drawing/2014/main" id="{E39F1B24-FCA5-7974-DFC4-8EC128F2778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8B48312-07F2-E28E-1009-415B781503A2}"/>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247884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F3A1A3-C32E-2574-D1E4-FA6AB77A21F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0184F38-42AF-42B3-158C-609B3D920B35}"/>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4" name="Platshållare för sidfot 3">
            <a:extLst>
              <a:ext uri="{FF2B5EF4-FFF2-40B4-BE49-F238E27FC236}">
                <a16:creationId xmlns:a16="http://schemas.microsoft.com/office/drawing/2014/main" id="{7486EFB9-A135-E64A-D061-4034B0D8DF5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FC81268-4C65-0819-B600-E5B2E35468AB}"/>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22680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9D8DBE1-DDF7-8F09-694A-D18BDAA21BC9}"/>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3" name="Platshållare för sidfot 2">
            <a:extLst>
              <a:ext uri="{FF2B5EF4-FFF2-40B4-BE49-F238E27FC236}">
                <a16:creationId xmlns:a16="http://schemas.microsoft.com/office/drawing/2014/main" id="{649CBB78-BB9B-2587-5AF4-D8DE35B89BC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E83816-0E25-51B8-5C59-DB95B07A8F47}"/>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2640027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B3109D-FEA1-037B-BD2E-AE865B8B25C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4D3922D-8F34-8BCE-C219-1D4DF89B7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F8C6607-D946-11A8-B115-C02D49A36C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570A4BA-02E9-A466-9E98-713A28FD3B38}"/>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6" name="Platshållare för sidfot 5">
            <a:extLst>
              <a:ext uri="{FF2B5EF4-FFF2-40B4-BE49-F238E27FC236}">
                <a16:creationId xmlns:a16="http://schemas.microsoft.com/office/drawing/2014/main" id="{AD10D3C9-8AAB-D71F-CAC3-8B9F319762A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AE4FBC5-5660-B26E-84EC-37AC011B4F01}"/>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225398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C91802-4804-028B-E7F3-A6CC55E3ABD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A16AEE1-2019-1F33-2C81-7E1815E721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767E0E4-8A94-EAF8-AD67-718331AE58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2F754A-FB83-DDC2-88C0-A95A1349C7CA}"/>
              </a:ext>
            </a:extLst>
          </p:cNvPr>
          <p:cNvSpPr>
            <a:spLocks noGrp="1"/>
          </p:cNvSpPr>
          <p:nvPr>
            <p:ph type="dt" sz="half" idx="10"/>
          </p:nvPr>
        </p:nvSpPr>
        <p:spPr/>
        <p:txBody>
          <a:bodyPr/>
          <a:lstStyle/>
          <a:p>
            <a:fld id="{329373E7-75EB-4013-9B1C-CCCC5F2B5F1A}" type="datetimeFigureOut">
              <a:rPr lang="sv-SE" smtClean="0"/>
              <a:t>2025-10-07</a:t>
            </a:fld>
            <a:endParaRPr lang="sv-SE"/>
          </a:p>
        </p:txBody>
      </p:sp>
      <p:sp>
        <p:nvSpPr>
          <p:cNvPr id="6" name="Platshållare för sidfot 5">
            <a:extLst>
              <a:ext uri="{FF2B5EF4-FFF2-40B4-BE49-F238E27FC236}">
                <a16:creationId xmlns:a16="http://schemas.microsoft.com/office/drawing/2014/main" id="{2F4FF45C-8561-FB59-3321-3076C0DB530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4A35D2C-6BEF-E0BE-A140-EA896D8C9BBF}"/>
              </a:ext>
            </a:extLst>
          </p:cNvPr>
          <p:cNvSpPr>
            <a:spLocks noGrp="1"/>
          </p:cNvSpPr>
          <p:nvPr>
            <p:ph type="sldNum" sz="quarter" idx="12"/>
          </p:nvPr>
        </p:nvSpPr>
        <p:spPr/>
        <p:txBody>
          <a:bodyPr/>
          <a:lstStyle/>
          <a:p>
            <a:fld id="{D3BBCFCA-7060-4D6A-9A5F-9AC6D5263D73}" type="slidenum">
              <a:rPr lang="sv-SE" smtClean="0"/>
              <a:t>‹#›</a:t>
            </a:fld>
            <a:endParaRPr lang="sv-SE"/>
          </a:p>
        </p:txBody>
      </p:sp>
    </p:spTree>
    <p:extLst>
      <p:ext uri="{BB962C8B-B14F-4D97-AF65-F5344CB8AC3E}">
        <p14:creationId xmlns:p14="http://schemas.microsoft.com/office/powerpoint/2010/main" val="113965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72ECF98-D4AC-42B9-10CD-F3A510BB27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BD5BD93-856F-DFAC-3A76-9E9173A159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89E6E0-472C-7203-B1A4-F896F94B8D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373E7-75EB-4013-9B1C-CCCC5F2B5F1A}" type="datetimeFigureOut">
              <a:rPr lang="sv-SE" smtClean="0"/>
              <a:t>2025-10-07</a:t>
            </a:fld>
            <a:endParaRPr lang="sv-SE"/>
          </a:p>
        </p:txBody>
      </p:sp>
      <p:sp>
        <p:nvSpPr>
          <p:cNvPr id="5" name="Platshållare för sidfot 4">
            <a:extLst>
              <a:ext uri="{FF2B5EF4-FFF2-40B4-BE49-F238E27FC236}">
                <a16:creationId xmlns:a16="http://schemas.microsoft.com/office/drawing/2014/main" id="{57F1E5AB-34F9-7046-A14B-D59CD819FD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95B7E93-53FA-6034-54FD-AA5720901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BCFCA-7060-4D6A-9A5F-9AC6D5263D73}" type="slidenum">
              <a:rPr lang="sv-SE" smtClean="0"/>
              <a:t>‹#›</a:t>
            </a:fld>
            <a:endParaRPr lang="sv-SE"/>
          </a:p>
        </p:txBody>
      </p:sp>
      <p:sp>
        <p:nvSpPr>
          <p:cNvPr id="8" name="textruta 7">
            <a:extLst>
              <a:ext uri="{FF2B5EF4-FFF2-40B4-BE49-F238E27FC236}">
                <a16:creationId xmlns:a16="http://schemas.microsoft.com/office/drawing/2014/main" id="{19185D31-A81F-35B4-B36D-6D46505E3AA6}"/>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1657148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klubbhuset.com/sv-se/team/klubbshop/bjorklinge-bk/?page=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EA47B9C8-CD17-002D-418B-DD92121C9EEF}"/>
              </a:ext>
            </a:extLst>
          </p:cNvPr>
          <p:cNvPicPr>
            <a:picLocks noChangeAspect="1"/>
          </p:cNvPicPr>
          <p:nvPr/>
        </p:nvPicPr>
        <p:blipFill>
          <a:blip r:embed="rId2"/>
          <a:stretch>
            <a:fillRect/>
          </a:stretch>
        </p:blipFill>
        <p:spPr>
          <a:xfrm>
            <a:off x="3" y="-33851"/>
            <a:ext cx="12191997" cy="6891851"/>
          </a:xfrm>
          <a:prstGeom prst="rect">
            <a:avLst/>
          </a:prstGeom>
        </p:spPr>
      </p:pic>
      <p:sp>
        <p:nvSpPr>
          <p:cNvPr id="2" name="Rubrik 1">
            <a:extLst>
              <a:ext uri="{FF2B5EF4-FFF2-40B4-BE49-F238E27FC236}">
                <a16:creationId xmlns:a16="http://schemas.microsoft.com/office/drawing/2014/main" id="{F0291846-21E2-81FC-33DF-9FA4819B41E0}"/>
              </a:ext>
            </a:extLst>
          </p:cNvPr>
          <p:cNvSpPr>
            <a:spLocks noGrp="1"/>
          </p:cNvSpPr>
          <p:nvPr>
            <p:ph type="ctrTitle"/>
          </p:nvPr>
        </p:nvSpPr>
        <p:spPr>
          <a:xfrm>
            <a:off x="477981" y="1122363"/>
            <a:ext cx="4023360" cy="4545572"/>
          </a:xfrm>
        </p:spPr>
        <p:txBody>
          <a:bodyPr anchor="b">
            <a:normAutofit/>
          </a:bodyPr>
          <a:lstStyle/>
          <a:p>
            <a:pPr algn="l"/>
            <a:r>
              <a:rPr lang="sv-SE" sz="2700" dirty="0"/>
              <a:t>Föräldramöte 7 oktober</a:t>
            </a:r>
            <a:br>
              <a:rPr lang="sv-SE" sz="1600" dirty="0"/>
            </a:br>
            <a:br>
              <a:rPr lang="sv-SE" sz="1600" dirty="0"/>
            </a:br>
            <a:br>
              <a:rPr lang="sv-SE" sz="2000" dirty="0"/>
            </a:br>
            <a:r>
              <a:rPr lang="sv-SE" sz="2000" dirty="0"/>
              <a:t>- Presentation av ledare</a:t>
            </a:r>
            <a:br>
              <a:rPr lang="sv-SE" sz="2000" dirty="0"/>
            </a:br>
            <a:r>
              <a:rPr lang="sv-SE" sz="2000" dirty="0"/>
              <a:t>- Värdegrund</a:t>
            </a:r>
            <a:br>
              <a:rPr lang="sv-SE" sz="2000" dirty="0"/>
            </a:br>
            <a:r>
              <a:rPr lang="sv-SE" sz="2000" dirty="0"/>
              <a:t>- Regler inom laget</a:t>
            </a:r>
            <a:br>
              <a:rPr lang="sv-SE" sz="2000" dirty="0"/>
            </a:br>
            <a:r>
              <a:rPr lang="sv-SE" sz="2000" dirty="0"/>
              <a:t>- Träningar</a:t>
            </a:r>
            <a:br>
              <a:rPr lang="sv-SE" sz="2000" dirty="0"/>
            </a:br>
            <a:r>
              <a:rPr lang="sv-SE" sz="2000" dirty="0"/>
              <a:t>- Seriematcher</a:t>
            </a:r>
            <a:br>
              <a:rPr lang="sv-SE" sz="2000" dirty="0"/>
            </a:br>
            <a:r>
              <a:rPr lang="sv-SE" sz="2000" dirty="0"/>
              <a:t>- Cuper</a:t>
            </a:r>
            <a:br>
              <a:rPr lang="sv-SE" sz="2000" dirty="0"/>
            </a:br>
            <a:r>
              <a:rPr lang="sv-SE" sz="2000" dirty="0"/>
              <a:t>- Laget.se</a:t>
            </a:r>
            <a:br>
              <a:rPr lang="sv-SE" sz="2000" dirty="0"/>
            </a:br>
            <a:r>
              <a:rPr lang="sv-SE" sz="2000" dirty="0"/>
              <a:t>- Försäljningar</a:t>
            </a:r>
            <a:br>
              <a:rPr lang="sv-SE" sz="2000" dirty="0"/>
            </a:br>
            <a:r>
              <a:rPr lang="sv-SE" sz="2000" dirty="0"/>
              <a:t>- Träningskläder</a:t>
            </a:r>
            <a:br>
              <a:rPr lang="sv-SE" sz="2000" dirty="0"/>
            </a:br>
            <a:r>
              <a:rPr lang="sv-SE" sz="2000" dirty="0"/>
              <a:t>- Arbetspass föräldrar</a:t>
            </a:r>
            <a:br>
              <a:rPr lang="sv-SE" sz="2000" dirty="0"/>
            </a:br>
            <a:br>
              <a:rPr lang="sv-SE" sz="2000" dirty="0">
                <a:solidFill>
                  <a:schemeClr val="bg1"/>
                </a:solidFill>
              </a:rPr>
            </a:br>
            <a:br>
              <a:rPr lang="sv-SE" sz="1600" dirty="0">
                <a:solidFill>
                  <a:schemeClr val="bg1"/>
                </a:solidFill>
              </a:rPr>
            </a:br>
            <a:endParaRPr lang="sv-SE" sz="1600" dirty="0">
              <a:solidFill>
                <a:schemeClr val="bg1"/>
              </a:solidFill>
            </a:endParaRPr>
          </a:p>
        </p:txBody>
      </p:sp>
    </p:spTree>
    <p:extLst>
      <p:ext uri="{BB962C8B-B14F-4D97-AF65-F5344CB8AC3E}">
        <p14:creationId xmlns:p14="http://schemas.microsoft.com/office/powerpoint/2010/main" val="166119777"/>
      </p:ext>
    </p:extLst>
  </p:cSld>
  <p:clrMapOvr>
    <a:overrideClrMapping bg1="lt1" tx1="dk1" bg2="lt2" tx2="dk2" accent1="accent1" accent2="accent2" accent3="accent3" accent4="accent4" accent5="accent5" accent6="accent6" hlink="hlink" folHlink="folHlink"/>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760055" y="1363532"/>
            <a:ext cx="6316980" cy="2062103"/>
          </a:xfrm>
          <a:prstGeom prst="rect">
            <a:avLst/>
          </a:prstGeom>
          <a:noFill/>
        </p:spPr>
        <p:txBody>
          <a:bodyPr wrap="square" rtlCol="0">
            <a:spAutoFit/>
          </a:bodyPr>
          <a:lstStyle/>
          <a:p>
            <a:r>
              <a:rPr lang="sv-SE" sz="4800" b="1" dirty="0">
                <a:solidFill>
                  <a:srgbClr val="C00000"/>
                </a:solidFill>
              </a:rPr>
              <a:t>Träningskläder</a:t>
            </a:r>
          </a:p>
          <a:p>
            <a:r>
              <a:rPr lang="sv-SE" sz="2000" dirty="0" err="1">
                <a:hlinkClick r:id="rId2"/>
              </a:rPr>
              <a:t>Björklinge</a:t>
            </a:r>
            <a:r>
              <a:rPr lang="sv-SE" sz="2000" dirty="0">
                <a:hlinkClick r:id="rId2"/>
              </a:rPr>
              <a:t> BK Innebandy | Klubbshop - Klubbhuset.com</a:t>
            </a:r>
            <a:endParaRPr lang="sv-SE" sz="2000" dirty="0">
              <a:solidFill>
                <a:srgbClr val="C00000"/>
              </a:solidFill>
            </a:endParaRPr>
          </a:p>
          <a:p>
            <a:endParaRPr lang="sv-SE" sz="2000" dirty="0">
              <a:solidFill>
                <a:srgbClr val="C00000"/>
              </a:solidFill>
            </a:endParaRPr>
          </a:p>
          <a:p>
            <a:endParaRPr lang="sv-SE" sz="2000" dirty="0">
              <a:solidFill>
                <a:srgbClr val="C00000"/>
              </a:solidFill>
            </a:endParaRPr>
          </a:p>
          <a:p>
            <a:r>
              <a:rPr lang="sv-SE" sz="2000" dirty="0">
                <a:solidFill>
                  <a:srgbClr val="C00000"/>
                </a:solidFill>
              </a:rPr>
              <a:t>Kolla under ”dokument” på laget.se - Klubbprofil BBK</a:t>
            </a:r>
          </a:p>
        </p:txBody>
      </p:sp>
    </p:spTree>
    <p:extLst>
      <p:ext uri="{BB962C8B-B14F-4D97-AF65-F5344CB8AC3E}">
        <p14:creationId xmlns:p14="http://schemas.microsoft.com/office/powerpoint/2010/main" val="304088196"/>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442115" y="736617"/>
            <a:ext cx="10034950" cy="6370975"/>
          </a:xfrm>
          <a:prstGeom prst="rect">
            <a:avLst/>
          </a:prstGeom>
          <a:noFill/>
        </p:spPr>
        <p:txBody>
          <a:bodyPr wrap="square" rtlCol="0">
            <a:spAutoFit/>
          </a:bodyPr>
          <a:lstStyle/>
          <a:p>
            <a:r>
              <a:rPr lang="sv-SE" sz="4800" b="1" dirty="0">
                <a:solidFill>
                  <a:srgbClr val="C00000"/>
                </a:solidFill>
              </a:rPr>
              <a:t>Arbetspass</a:t>
            </a:r>
          </a:p>
          <a:p>
            <a:endParaRPr lang="sv-SE" sz="2400" b="1" dirty="0">
              <a:solidFill>
                <a:srgbClr val="C00000"/>
              </a:solidFill>
            </a:endParaRPr>
          </a:p>
          <a:p>
            <a:pPr marL="342900" indent="-342900">
              <a:buFont typeface="Arial" panose="020B0604020202020204" pitchFamily="34" charset="0"/>
              <a:buChar char="•"/>
            </a:pPr>
            <a:r>
              <a:rPr lang="sv-SE" sz="2400" dirty="0">
                <a:solidFill>
                  <a:srgbClr val="C00000"/>
                </a:solidFill>
              </a:rPr>
              <a:t>Bemanna kiosk och matchvärdar i grottan kommer i ett särskilt arbetsschema, första passet blir 18 oktober 8.30-13.45</a:t>
            </a:r>
          </a:p>
          <a:p>
            <a:r>
              <a:rPr lang="sv-SE" sz="2400" dirty="0">
                <a:solidFill>
                  <a:srgbClr val="C00000"/>
                </a:solidFill>
              </a:rPr>
              <a:t>	</a:t>
            </a:r>
          </a:p>
          <a:p>
            <a:pPr marL="342900" indent="-342900">
              <a:buFont typeface="Arial" panose="020B0604020202020204" pitchFamily="34" charset="0"/>
              <a:buChar char="•"/>
            </a:pPr>
            <a:r>
              <a:rPr lang="sv-SE" sz="2400" dirty="0">
                <a:solidFill>
                  <a:srgbClr val="C00000"/>
                </a:solidFill>
              </a:rPr>
              <a:t>Arbetspass för sekretariatet kommer att fördelas ut i samband med kallelse till matcher. </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Eventuella byten sker mellan er föräldrar</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Tränarnas familjer kommer inte att ha arbetspass</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Vi behöver någon som kan vara med på styrelsemöten, då slippar men bemanna kiosken/matchvärd</a:t>
            </a:r>
            <a:br>
              <a:rPr lang="sv-SE" sz="4800" dirty="0"/>
            </a:br>
            <a:endParaRPr lang="sv-SE" sz="4800" b="1" dirty="0">
              <a:solidFill>
                <a:schemeClr val="bg1"/>
              </a:solidFill>
            </a:endParaRPr>
          </a:p>
        </p:txBody>
      </p:sp>
    </p:spTree>
    <p:extLst>
      <p:ext uri="{BB962C8B-B14F-4D97-AF65-F5344CB8AC3E}">
        <p14:creationId xmlns:p14="http://schemas.microsoft.com/office/powerpoint/2010/main" val="3966527983"/>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floorball - innebandy bildbanksfoton och bilder">
            <a:extLst>
              <a:ext uri="{FF2B5EF4-FFF2-40B4-BE49-F238E27FC236}">
                <a16:creationId xmlns:a16="http://schemas.microsoft.com/office/drawing/2014/main" id="{EC59C917-EC40-BF0C-2FC2-3983354984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ruta 6">
            <a:extLst>
              <a:ext uri="{FF2B5EF4-FFF2-40B4-BE49-F238E27FC236}">
                <a16:creationId xmlns:a16="http://schemas.microsoft.com/office/drawing/2014/main" id="{A55CBA4C-35DD-33AB-7621-7277001EDF04}"/>
              </a:ext>
            </a:extLst>
          </p:cNvPr>
          <p:cNvSpPr txBox="1"/>
          <p:nvPr/>
        </p:nvSpPr>
        <p:spPr>
          <a:xfrm>
            <a:off x="606943" y="558525"/>
            <a:ext cx="6316980" cy="830997"/>
          </a:xfrm>
          <a:prstGeom prst="rect">
            <a:avLst/>
          </a:prstGeom>
          <a:noFill/>
        </p:spPr>
        <p:txBody>
          <a:bodyPr wrap="square" rtlCol="0">
            <a:spAutoFit/>
          </a:bodyPr>
          <a:lstStyle/>
          <a:p>
            <a:r>
              <a:rPr lang="sv-SE" sz="4800" b="1" dirty="0">
                <a:solidFill>
                  <a:srgbClr val="C00000"/>
                </a:solidFill>
              </a:rPr>
              <a:t>Övriga frågor?</a:t>
            </a:r>
          </a:p>
        </p:txBody>
      </p:sp>
    </p:spTree>
    <p:extLst>
      <p:ext uri="{BB962C8B-B14F-4D97-AF65-F5344CB8AC3E}">
        <p14:creationId xmlns:p14="http://schemas.microsoft.com/office/powerpoint/2010/main" val="2431562263"/>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lective focus shot of floorball sticks with balls - innebandy bildbanksfoton och bilder">
            <a:extLst>
              <a:ext uri="{FF2B5EF4-FFF2-40B4-BE49-F238E27FC236}">
                <a16:creationId xmlns:a16="http://schemas.microsoft.com/office/drawing/2014/main" id="{607E3674-5D2A-294D-F456-B3C3197C50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ruta 6">
            <a:extLst>
              <a:ext uri="{FF2B5EF4-FFF2-40B4-BE49-F238E27FC236}">
                <a16:creationId xmlns:a16="http://schemas.microsoft.com/office/drawing/2014/main" id="{A55CBA4C-35DD-33AB-7621-7277001EDF04}"/>
              </a:ext>
            </a:extLst>
          </p:cNvPr>
          <p:cNvSpPr txBox="1"/>
          <p:nvPr/>
        </p:nvSpPr>
        <p:spPr>
          <a:xfrm>
            <a:off x="578606" y="935013"/>
            <a:ext cx="6316980" cy="830997"/>
          </a:xfrm>
          <a:prstGeom prst="rect">
            <a:avLst/>
          </a:prstGeom>
          <a:noFill/>
        </p:spPr>
        <p:txBody>
          <a:bodyPr wrap="square" rtlCol="0">
            <a:spAutoFit/>
          </a:bodyPr>
          <a:lstStyle/>
          <a:p>
            <a:r>
              <a:rPr lang="sv-SE" sz="4800" b="1" dirty="0">
                <a:solidFill>
                  <a:schemeClr val="bg1"/>
                </a:solidFill>
              </a:rPr>
              <a:t>Tack för ikväll!</a:t>
            </a:r>
          </a:p>
        </p:txBody>
      </p:sp>
    </p:spTree>
    <p:extLst>
      <p:ext uri="{BB962C8B-B14F-4D97-AF65-F5344CB8AC3E}">
        <p14:creationId xmlns:p14="http://schemas.microsoft.com/office/powerpoint/2010/main" val="2617640459"/>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28000"/>
                <a:lumOff val="72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3D87C3-6DC8-4F4D-3F9C-D91972555A42}"/>
              </a:ext>
            </a:extLst>
          </p:cNvPr>
          <p:cNvSpPr>
            <a:spLocks noGrp="1"/>
          </p:cNvSpPr>
          <p:nvPr>
            <p:ph type="title"/>
          </p:nvPr>
        </p:nvSpPr>
        <p:spPr/>
        <p:txBody>
          <a:bodyPr>
            <a:normAutofit/>
          </a:bodyPr>
          <a:lstStyle/>
          <a:p>
            <a:r>
              <a:rPr lang="sv-SE" sz="4800" b="1" dirty="0">
                <a:solidFill>
                  <a:srgbClr val="C00000"/>
                </a:solidFill>
                <a:latin typeface="+mn-lt"/>
              </a:rPr>
              <a:t>Ledare</a:t>
            </a:r>
            <a:r>
              <a:rPr lang="sv-SE" sz="4800" b="1" dirty="0">
                <a:solidFill>
                  <a:srgbClr val="C00000"/>
                </a:solidFill>
              </a:rPr>
              <a:t> </a:t>
            </a:r>
            <a:r>
              <a:rPr lang="sv-SE" sz="4800" b="1" dirty="0">
                <a:solidFill>
                  <a:srgbClr val="C00000"/>
                </a:solidFill>
                <a:latin typeface="+mn-lt"/>
              </a:rPr>
              <a:t>för säsongen</a:t>
            </a:r>
          </a:p>
        </p:txBody>
      </p:sp>
      <p:sp>
        <p:nvSpPr>
          <p:cNvPr id="3" name="Platshållare för innehåll 2">
            <a:extLst>
              <a:ext uri="{FF2B5EF4-FFF2-40B4-BE49-F238E27FC236}">
                <a16:creationId xmlns:a16="http://schemas.microsoft.com/office/drawing/2014/main" id="{3BD0F062-2563-7B9A-DC8C-441E26EA588B}"/>
              </a:ext>
            </a:extLst>
          </p:cNvPr>
          <p:cNvSpPr>
            <a:spLocks noGrp="1"/>
          </p:cNvSpPr>
          <p:nvPr>
            <p:ph idx="1"/>
          </p:nvPr>
        </p:nvSpPr>
        <p:spPr/>
        <p:txBody>
          <a:bodyPr/>
          <a:lstStyle/>
          <a:p>
            <a:r>
              <a:rPr lang="sv-SE" dirty="0">
                <a:solidFill>
                  <a:srgbClr val="C00000"/>
                </a:solidFill>
              </a:rPr>
              <a:t>Tess</a:t>
            </a:r>
          </a:p>
          <a:p>
            <a:r>
              <a:rPr lang="sv-SE" dirty="0">
                <a:solidFill>
                  <a:srgbClr val="C00000"/>
                </a:solidFill>
              </a:rPr>
              <a:t>Jeanette</a:t>
            </a:r>
          </a:p>
          <a:p>
            <a:r>
              <a:rPr lang="sv-SE" dirty="0">
                <a:solidFill>
                  <a:srgbClr val="C00000"/>
                </a:solidFill>
              </a:rPr>
              <a:t>Evelina</a:t>
            </a:r>
          </a:p>
          <a:p>
            <a:r>
              <a:rPr lang="sv-SE" dirty="0">
                <a:solidFill>
                  <a:srgbClr val="C00000"/>
                </a:solidFill>
              </a:rPr>
              <a:t>Fredrik </a:t>
            </a:r>
          </a:p>
          <a:p>
            <a:r>
              <a:rPr lang="sv-SE" dirty="0">
                <a:solidFill>
                  <a:srgbClr val="C00000"/>
                </a:solidFill>
              </a:rPr>
              <a:t>Daniel </a:t>
            </a:r>
          </a:p>
        </p:txBody>
      </p:sp>
    </p:spTree>
    <p:extLst>
      <p:ext uri="{BB962C8B-B14F-4D97-AF65-F5344CB8AC3E}">
        <p14:creationId xmlns:p14="http://schemas.microsoft.com/office/powerpoint/2010/main" val="1570332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ruta 15">
            <a:extLst>
              <a:ext uri="{FF2B5EF4-FFF2-40B4-BE49-F238E27FC236}">
                <a16:creationId xmlns:a16="http://schemas.microsoft.com/office/drawing/2014/main" id="{D3FF0C8D-889D-A3F5-0EDA-AE920013AF12}"/>
              </a:ext>
            </a:extLst>
          </p:cNvPr>
          <p:cNvSpPr txBox="1"/>
          <p:nvPr/>
        </p:nvSpPr>
        <p:spPr>
          <a:xfrm>
            <a:off x="4443945" y="210837"/>
            <a:ext cx="6097190" cy="584775"/>
          </a:xfrm>
          <a:prstGeom prst="rect">
            <a:avLst/>
          </a:prstGeom>
          <a:noFill/>
        </p:spPr>
        <p:txBody>
          <a:bodyPr wrap="square">
            <a:spAutoFit/>
          </a:bodyPr>
          <a:lstStyle/>
          <a:p>
            <a:r>
              <a:rPr lang="sv-SE" sz="1800" b="1" dirty="0">
                <a:solidFill>
                  <a:schemeClr val="bg1"/>
                </a:solidFill>
              </a:rPr>
              <a:t>??</a:t>
            </a:r>
            <a:r>
              <a:rPr lang="sv-SE" b="1" dirty="0">
                <a:solidFill>
                  <a:schemeClr val="accent2">
                    <a:lumMod val="75000"/>
                  </a:schemeClr>
                </a:solidFill>
              </a:rPr>
              <a:t> </a:t>
            </a:r>
            <a:r>
              <a:rPr lang="sv-SE" sz="3200" b="1" dirty="0">
                <a:solidFill>
                  <a:schemeClr val="accent2">
                    <a:lumMod val="75000"/>
                  </a:schemeClr>
                </a:solidFill>
              </a:rPr>
              <a:t>Värdegrund</a:t>
            </a:r>
            <a:endParaRPr lang="sv-SE" sz="3200" b="1" dirty="0">
              <a:solidFill>
                <a:schemeClr val="bg1"/>
              </a:solidFill>
            </a:endParaRPr>
          </a:p>
        </p:txBody>
      </p:sp>
      <p:sp>
        <p:nvSpPr>
          <p:cNvPr id="3" name="Platshållare för innehåll 2">
            <a:extLst>
              <a:ext uri="{FF2B5EF4-FFF2-40B4-BE49-F238E27FC236}">
                <a16:creationId xmlns:a16="http://schemas.microsoft.com/office/drawing/2014/main" id="{A3D29E09-15F6-A8AE-2E2D-C22E90EBE2C2}"/>
              </a:ext>
            </a:extLst>
          </p:cNvPr>
          <p:cNvSpPr>
            <a:spLocks noGrp="1"/>
          </p:cNvSpPr>
          <p:nvPr>
            <p:ph idx="1"/>
          </p:nvPr>
        </p:nvSpPr>
        <p:spPr/>
        <p:txBody>
          <a:bodyPr/>
          <a:lstStyle/>
          <a:p>
            <a:endParaRPr lang="sv-SE"/>
          </a:p>
        </p:txBody>
      </p:sp>
      <p:pic>
        <p:nvPicPr>
          <p:cNvPr id="1026" name="Picture 2" descr="Innebandy bilder – Bläddra bland 2,252 stockfoton, vektorer ...">
            <a:extLst>
              <a:ext uri="{FF2B5EF4-FFF2-40B4-BE49-F238E27FC236}">
                <a16:creationId xmlns:a16="http://schemas.microsoft.com/office/drawing/2014/main" id="{138FEB3E-FA3B-4C3B-1C19-82B7315FB7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C358BAB2-6500-CB22-F875-5CC3AEA13E97}"/>
              </a:ext>
            </a:extLst>
          </p:cNvPr>
          <p:cNvSpPr txBox="1"/>
          <p:nvPr/>
        </p:nvSpPr>
        <p:spPr>
          <a:xfrm>
            <a:off x="327923" y="353148"/>
            <a:ext cx="7220607" cy="2862322"/>
          </a:xfrm>
          <a:prstGeom prst="rect">
            <a:avLst/>
          </a:prstGeom>
          <a:noFill/>
        </p:spPr>
        <p:txBody>
          <a:bodyPr wrap="square" rtlCol="0">
            <a:spAutoFit/>
          </a:bodyPr>
          <a:lstStyle/>
          <a:p>
            <a:r>
              <a:rPr lang="sv-SE" dirty="0">
                <a:solidFill>
                  <a:schemeClr val="bg1"/>
                </a:solidFill>
              </a:rPr>
              <a:t>Värdegrund och Vision BBK:</a:t>
            </a:r>
          </a:p>
          <a:p>
            <a:endParaRPr lang="sv-SE" dirty="0">
              <a:solidFill>
                <a:schemeClr val="bg1"/>
              </a:solidFill>
            </a:endParaRPr>
          </a:p>
          <a:p>
            <a:r>
              <a:rPr lang="sv-SE" dirty="0">
                <a:solidFill>
                  <a:schemeClr val="bg1"/>
                </a:solidFill>
              </a:rPr>
              <a:t>Verksamhetsidé – ”I </a:t>
            </a:r>
            <a:r>
              <a:rPr lang="sv-SE" dirty="0" err="1">
                <a:solidFill>
                  <a:schemeClr val="bg1"/>
                </a:solidFill>
              </a:rPr>
              <a:t>Björklinge</a:t>
            </a:r>
            <a:r>
              <a:rPr lang="sv-SE" dirty="0">
                <a:solidFill>
                  <a:schemeClr val="bg1"/>
                </a:solidFill>
              </a:rPr>
              <a:t> Bollklubb ska alla känna sig välkomna att spela eller uppleva innebandy. Vår verksamhet ska präglas av en positiv miljö, där rörelseglädje, utveckling och delaktighet är viktigare än kortsiktiga resultat och vinster. Vi vill lokalt främja och bidra till en positiv utveckling på orten genom samverkan med andra föreningar och grupper.” Värdegrund – ”Glädje, Gemenskap, Utveckling” Vision – ”Gemenskap genom idrott - med glädjen som drivkraft”</a:t>
            </a:r>
          </a:p>
          <a:p>
            <a:endParaRPr lang="sv-SE" dirty="0"/>
          </a:p>
        </p:txBody>
      </p:sp>
    </p:spTree>
    <p:extLst>
      <p:ext uri="{BB962C8B-B14F-4D97-AF65-F5344CB8AC3E}">
        <p14:creationId xmlns:p14="http://schemas.microsoft.com/office/powerpoint/2010/main" val="327369399"/>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9A47A3-8F36-5524-0FBB-6E5DE157E0D0}"/>
              </a:ext>
            </a:extLst>
          </p:cNvPr>
          <p:cNvSpPr>
            <a:spLocks noGrp="1"/>
          </p:cNvSpPr>
          <p:nvPr>
            <p:ph type="title"/>
          </p:nvPr>
        </p:nvSpPr>
        <p:spPr/>
        <p:txBody>
          <a:bodyPr>
            <a:normAutofit/>
          </a:bodyPr>
          <a:lstStyle/>
          <a:p>
            <a:r>
              <a:rPr lang="sv-SE" sz="4800" b="1" dirty="0">
                <a:solidFill>
                  <a:srgbClr val="C00000"/>
                </a:solidFill>
                <a:latin typeface="+mn-lt"/>
              </a:rPr>
              <a:t>Regler inom laget</a:t>
            </a:r>
          </a:p>
        </p:txBody>
      </p:sp>
      <p:sp>
        <p:nvSpPr>
          <p:cNvPr id="3" name="Platshållare för innehåll 2">
            <a:extLst>
              <a:ext uri="{FF2B5EF4-FFF2-40B4-BE49-F238E27FC236}">
                <a16:creationId xmlns:a16="http://schemas.microsoft.com/office/drawing/2014/main" id="{863E8A9E-DE4C-250F-5BD6-A8E4EE76EFB3}"/>
              </a:ext>
            </a:extLst>
          </p:cNvPr>
          <p:cNvSpPr>
            <a:spLocks noGrp="1"/>
          </p:cNvSpPr>
          <p:nvPr>
            <p:ph idx="1"/>
          </p:nvPr>
        </p:nvSpPr>
        <p:spPr/>
        <p:txBody>
          <a:bodyPr>
            <a:normAutofit/>
          </a:bodyPr>
          <a:lstStyle/>
          <a:p>
            <a:r>
              <a:rPr lang="sv-SE" sz="2400" dirty="0">
                <a:solidFill>
                  <a:srgbClr val="C00000"/>
                </a:solidFill>
              </a:rPr>
              <a:t>Fokus på uppmuntrande och schysst beteende gentemot varandra i laget</a:t>
            </a:r>
          </a:p>
          <a:p>
            <a:pPr marL="0" indent="0">
              <a:buNone/>
            </a:pPr>
            <a:endParaRPr lang="sv-SE" sz="2400" dirty="0">
              <a:solidFill>
                <a:srgbClr val="C00000"/>
              </a:solidFill>
            </a:endParaRPr>
          </a:p>
          <a:p>
            <a:r>
              <a:rPr lang="sv-SE" sz="2400" dirty="0">
                <a:solidFill>
                  <a:srgbClr val="C00000"/>
                </a:solidFill>
              </a:rPr>
              <a:t>Noll tolerans mot dåligt bemötande gentemot varandra</a:t>
            </a:r>
          </a:p>
          <a:p>
            <a:pPr marL="0" indent="0">
              <a:buNone/>
            </a:pPr>
            <a:endParaRPr lang="sv-SE" sz="2400" dirty="0">
              <a:solidFill>
                <a:srgbClr val="C00000"/>
              </a:solidFill>
            </a:endParaRPr>
          </a:p>
          <a:p>
            <a:r>
              <a:rPr lang="sv-SE" sz="2400" dirty="0">
                <a:solidFill>
                  <a:srgbClr val="C00000"/>
                </a:solidFill>
              </a:rPr>
              <a:t>Som tidigare år. Om någon beter sig illa eller inte följer direktiv, en time-out vid sidan av planen. </a:t>
            </a:r>
          </a:p>
        </p:txBody>
      </p:sp>
    </p:spTree>
    <p:extLst>
      <p:ext uri="{BB962C8B-B14F-4D97-AF65-F5344CB8AC3E}">
        <p14:creationId xmlns:p14="http://schemas.microsoft.com/office/powerpoint/2010/main" val="361508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648295" y="616411"/>
            <a:ext cx="9075733" cy="6647974"/>
          </a:xfrm>
          <a:prstGeom prst="rect">
            <a:avLst/>
          </a:prstGeom>
          <a:noFill/>
        </p:spPr>
        <p:txBody>
          <a:bodyPr wrap="square" rtlCol="0">
            <a:spAutoFit/>
          </a:bodyPr>
          <a:lstStyle/>
          <a:p>
            <a:r>
              <a:rPr lang="sv-SE" sz="4800" b="1" dirty="0">
                <a:solidFill>
                  <a:srgbClr val="C00000"/>
                </a:solidFill>
              </a:rPr>
              <a:t>Träningar </a:t>
            </a:r>
            <a:r>
              <a:rPr lang="sv-SE" dirty="0">
                <a:solidFill>
                  <a:srgbClr val="C00000"/>
                </a:solidFill>
              </a:rPr>
              <a:t>	</a:t>
            </a:r>
          </a:p>
          <a:p>
            <a:endParaRPr lang="sv-SE" dirty="0">
              <a:solidFill>
                <a:srgbClr val="C00000"/>
              </a:solidFill>
            </a:endParaRPr>
          </a:p>
          <a:p>
            <a:pPr marL="342900" indent="-342900">
              <a:buFont typeface="Arial" panose="020B0604020202020204" pitchFamily="34" charset="0"/>
              <a:buChar char="•"/>
            </a:pPr>
            <a:r>
              <a:rPr lang="sv-SE" sz="2400" dirty="0">
                <a:solidFill>
                  <a:srgbClr val="C00000"/>
                </a:solidFill>
              </a:rPr>
              <a:t>Måndagar: Samling 16.15, träning 16.30-17.30 hjälp att bygga sarg</a:t>
            </a:r>
          </a:p>
          <a:p>
            <a:r>
              <a:rPr lang="sv-SE" sz="2400" dirty="0">
                <a:solidFill>
                  <a:srgbClr val="C00000"/>
                </a:solidFill>
              </a:rPr>
              <a:t>     Onsdagar: samling 17.15, träning 17.30-18.30</a:t>
            </a:r>
          </a:p>
          <a:p>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Kod till dörren 5102, 2015 baklänges</a:t>
            </a:r>
          </a:p>
          <a:p>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Återkommande upplägg på alla träningar</a:t>
            </a:r>
          </a:p>
          <a:p>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Utökar och bygger på övningar som vi har tränat på</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Vi kommer att samarbeta med P14 och P16 på träningar för att kunna få till bra träningar</a:t>
            </a:r>
            <a:r>
              <a:rPr lang="sv-SE" sz="2400" dirty="0">
                <a:solidFill>
                  <a:schemeClr val="bg1"/>
                </a:solidFill>
              </a:rPr>
              <a:t>	</a:t>
            </a:r>
          </a:p>
          <a:p>
            <a:br>
              <a:rPr lang="sv-SE" sz="4800" dirty="0"/>
            </a:br>
            <a:endParaRPr lang="sv-SE" sz="4800" b="1" dirty="0">
              <a:solidFill>
                <a:schemeClr val="bg1"/>
              </a:solidFill>
            </a:endParaRPr>
          </a:p>
        </p:txBody>
      </p:sp>
    </p:spTree>
    <p:extLst>
      <p:ext uri="{BB962C8B-B14F-4D97-AF65-F5344CB8AC3E}">
        <p14:creationId xmlns:p14="http://schemas.microsoft.com/office/powerpoint/2010/main" val="1789418943"/>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526523" y="630823"/>
            <a:ext cx="9397560" cy="6001643"/>
          </a:xfrm>
          <a:prstGeom prst="rect">
            <a:avLst/>
          </a:prstGeom>
          <a:noFill/>
        </p:spPr>
        <p:txBody>
          <a:bodyPr wrap="square" rtlCol="0">
            <a:spAutoFit/>
          </a:bodyPr>
          <a:lstStyle/>
          <a:p>
            <a:r>
              <a:rPr lang="sv-SE" sz="4800" b="1" dirty="0">
                <a:solidFill>
                  <a:srgbClr val="C00000"/>
                </a:solidFill>
              </a:rPr>
              <a:t>Seriespel 4 mot 4 </a:t>
            </a:r>
          </a:p>
          <a:p>
            <a:pPr marL="457200" indent="-457200">
              <a:buFont typeface="Arial" panose="020B0604020202020204" pitchFamily="34" charset="0"/>
              <a:buChar char="•"/>
            </a:pPr>
            <a:r>
              <a:rPr lang="sv-SE" sz="2400" dirty="0">
                <a:solidFill>
                  <a:srgbClr val="C00000"/>
                </a:solidFill>
              </a:rPr>
              <a:t>Anmält lag till 2 </a:t>
            </a:r>
            <a:r>
              <a:rPr lang="sv-SE" sz="2400" dirty="0" err="1">
                <a:solidFill>
                  <a:srgbClr val="C00000"/>
                </a:solidFill>
              </a:rPr>
              <a:t>st</a:t>
            </a:r>
            <a:r>
              <a:rPr lang="sv-SE" sz="2400" dirty="0">
                <a:solidFill>
                  <a:srgbClr val="C00000"/>
                </a:solidFill>
              </a:rPr>
              <a:t> serier:</a:t>
            </a:r>
          </a:p>
          <a:p>
            <a:r>
              <a:rPr lang="sv-SE" sz="2400" dirty="0">
                <a:solidFill>
                  <a:srgbClr val="C00000"/>
                </a:solidFill>
              </a:rPr>
              <a:t>       </a:t>
            </a:r>
            <a:r>
              <a:rPr lang="sv-SE" sz="2400" dirty="0" err="1">
                <a:solidFill>
                  <a:srgbClr val="C00000"/>
                </a:solidFill>
              </a:rPr>
              <a:t>Pantamera</a:t>
            </a:r>
            <a:r>
              <a:rPr lang="sv-SE" sz="2400" dirty="0">
                <a:solidFill>
                  <a:srgbClr val="C00000"/>
                </a:solidFill>
              </a:rPr>
              <a:t> Pojkar blå 2 Grupp 2 </a:t>
            </a:r>
          </a:p>
          <a:p>
            <a:r>
              <a:rPr lang="sv-SE" sz="2400" dirty="0">
                <a:solidFill>
                  <a:srgbClr val="C00000"/>
                </a:solidFill>
              </a:rPr>
              <a:t>       </a:t>
            </a:r>
            <a:r>
              <a:rPr lang="sv-SE" sz="2400" dirty="0" err="1">
                <a:solidFill>
                  <a:srgbClr val="C00000"/>
                </a:solidFill>
              </a:rPr>
              <a:t>Pantamera</a:t>
            </a:r>
            <a:r>
              <a:rPr lang="sv-SE" sz="2400" dirty="0">
                <a:solidFill>
                  <a:srgbClr val="C00000"/>
                </a:solidFill>
              </a:rPr>
              <a:t> Pojkar blå 3 Grupp 1 </a:t>
            </a:r>
          </a:p>
          <a:p>
            <a:pPr marL="457200" indent="-457200">
              <a:buFont typeface="Arial" panose="020B0604020202020204" pitchFamily="34" charset="0"/>
              <a:buChar char="•"/>
            </a:pPr>
            <a:endParaRPr lang="sv-SE" sz="2400" dirty="0">
              <a:solidFill>
                <a:srgbClr val="C00000"/>
              </a:solidFill>
            </a:endParaRPr>
          </a:p>
          <a:p>
            <a:pPr marL="457200" indent="-457200">
              <a:buFont typeface="Arial" panose="020B0604020202020204" pitchFamily="34" charset="0"/>
              <a:buChar char="•"/>
            </a:pPr>
            <a:r>
              <a:rPr lang="sv-SE" sz="2400" dirty="0">
                <a:solidFill>
                  <a:srgbClr val="C00000"/>
                </a:solidFill>
              </a:rPr>
              <a:t>Spelare kallas utifrån deltagande på träningar, dvs om man endast deltar på mindre än 50% träningar/månad så är det inte säkert att man blir kallad till match. Vi kommer att kalla 9 spelare till varje match och samarbeta med P14 och P16</a:t>
            </a:r>
          </a:p>
          <a:p>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Annan aktivitet/sport på samma träningsdagar tillgodoses lite grann,  så skriv en kommentar till varför man inte kan närvara, var ärliga</a:t>
            </a:r>
          </a:p>
          <a:p>
            <a:endParaRPr lang="sv-SE" sz="2400" dirty="0">
              <a:solidFill>
                <a:srgbClr val="C00000"/>
              </a:solidFill>
            </a:endParaRPr>
          </a:p>
          <a:p>
            <a:endParaRPr lang="sv-SE" sz="4800" b="1" dirty="0">
              <a:solidFill>
                <a:schemeClr val="bg1"/>
              </a:solidFill>
            </a:endParaRPr>
          </a:p>
        </p:txBody>
      </p:sp>
    </p:spTree>
    <p:extLst>
      <p:ext uri="{BB962C8B-B14F-4D97-AF65-F5344CB8AC3E}">
        <p14:creationId xmlns:p14="http://schemas.microsoft.com/office/powerpoint/2010/main" val="3353842837"/>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802831" y="547351"/>
            <a:ext cx="8988433" cy="3323987"/>
          </a:xfrm>
          <a:prstGeom prst="rect">
            <a:avLst/>
          </a:prstGeom>
          <a:noFill/>
        </p:spPr>
        <p:txBody>
          <a:bodyPr wrap="square" rtlCol="0">
            <a:spAutoFit/>
          </a:bodyPr>
          <a:lstStyle/>
          <a:p>
            <a:r>
              <a:rPr lang="sv-SE" sz="4800" b="1" dirty="0">
                <a:solidFill>
                  <a:srgbClr val="C00000"/>
                </a:solidFill>
              </a:rPr>
              <a:t>Cuper</a:t>
            </a:r>
            <a:r>
              <a:rPr lang="sv-SE" dirty="0">
                <a:solidFill>
                  <a:srgbClr val="C00000"/>
                </a:solidFill>
              </a:rPr>
              <a:t>	</a:t>
            </a:r>
          </a:p>
          <a:p>
            <a:endParaRPr lang="sv-SE" dirty="0">
              <a:solidFill>
                <a:srgbClr val="C00000"/>
              </a:solidFill>
            </a:endParaRPr>
          </a:p>
          <a:p>
            <a:pPr marL="342900" indent="-342900">
              <a:buFont typeface="Arial" panose="020B0604020202020204" pitchFamily="34" charset="0"/>
              <a:buChar char="•"/>
            </a:pPr>
            <a:r>
              <a:rPr lang="sv-SE" sz="2400" dirty="0">
                <a:solidFill>
                  <a:srgbClr val="C00000"/>
                </a:solidFill>
              </a:rPr>
              <a:t>Storvretacupen, vi får se om det blir 1 eller 2 lag</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NN??</a:t>
            </a:r>
          </a:p>
          <a:p>
            <a:r>
              <a:rPr lang="sv-SE" sz="2400" dirty="0">
                <a:solidFill>
                  <a:schemeClr val="bg1"/>
                </a:solidFill>
              </a:rPr>
              <a:t>	</a:t>
            </a:r>
            <a:br>
              <a:rPr lang="sv-SE" sz="4800" dirty="0"/>
            </a:br>
            <a:endParaRPr lang="sv-SE" sz="4800" b="1" dirty="0">
              <a:solidFill>
                <a:schemeClr val="bg1"/>
              </a:solidFill>
            </a:endParaRPr>
          </a:p>
        </p:txBody>
      </p:sp>
    </p:spTree>
    <p:extLst>
      <p:ext uri="{BB962C8B-B14F-4D97-AF65-F5344CB8AC3E}">
        <p14:creationId xmlns:p14="http://schemas.microsoft.com/office/powerpoint/2010/main" val="1922558451"/>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669370" y="797510"/>
            <a:ext cx="9897308" cy="6370975"/>
          </a:xfrm>
          <a:prstGeom prst="rect">
            <a:avLst/>
          </a:prstGeom>
          <a:noFill/>
        </p:spPr>
        <p:txBody>
          <a:bodyPr wrap="square" rtlCol="0">
            <a:spAutoFit/>
          </a:bodyPr>
          <a:lstStyle/>
          <a:p>
            <a:r>
              <a:rPr lang="sv-SE" sz="4800" b="1" dirty="0">
                <a:solidFill>
                  <a:srgbClr val="C00000"/>
                </a:solidFill>
              </a:rPr>
              <a:t>Laget.se</a:t>
            </a:r>
          </a:p>
          <a:p>
            <a:endParaRPr lang="sv-SE" sz="2400" b="1" dirty="0">
              <a:solidFill>
                <a:srgbClr val="C00000"/>
              </a:solidFill>
            </a:endParaRPr>
          </a:p>
          <a:p>
            <a:pPr marL="342900" indent="-342900">
              <a:buFont typeface="Arial" panose="020B0604020202020204" pitchFamily="34" charset="0"/>
              <a:buChar char="•"/>
            </a:pPr>
            <a:r>
              <a:rPr lang="sv-SE" sz="2400" dirty="0">
                <a:solidFill>
                  <a:srgbClr val="C00000"/>
                </a:solidFill>
              </a:rPr>
              <a:t>Uppdatera kontaktuppgifter</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Viktigt att svara så snabbt som möjligt på alla kallelser, träningar och matcher</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För att kunna kalla in andra spelare så snabbt som möjligt om någon inte kan till match. Även för att fylla ut träningarna från P14 och P16</a:t>
            </a:r>
          </a:p>
          <a:p>
            <a:pPr marL="342900" indent="-342900">
              <a:buFont typeface="Arial" panose="020B0604020202020204" pitchFamily="34" charset="0"/>
              <a:buChar char="•"/>
            </a:pPr>
            <a:endParaRPr lang="sv-SE" sz="2400" dirty="0">
              <a:solidFill>
                <a:srgbClr val="C00000"/>
              </a:solidFill>
            </a:endParaRPr>
          </a:p>
          <a:p>
            <a:pPr marL="342900" indent="-342900">
              <a:buFont typeface="Arial" panose="020B0604020202020204" pitchFamily="34" charset="0"/>
              <a:buChar char="•"/>
            </a:pPr>
            <a:r>
              <a:rPr lang="sv-SE" sz="2400" dirty="0">
                <a:solidFill>
                  <a:srgbClr val="C00000"/>
                </a:solidFill>
              </a:rPr>
              <a:t>När kallelse till match går ut, så har man 24 timmar på sig att svara           </a:t>
            </a:r>
          </a:p>
          <a:p>
            <a:r>
              <a:rPr lang="sv-SE" sz="2400" dirty="0">
                <a:solidFill>
                  <a:srgbClr val="C00000"/>
                </a:solidFill>
              </a:rPr>
              <a:t>     </a:t>
            </a:r>
          </a:p>
          <a:p>
            <a:br>
              <a:rPr lang="sv-SE" sz="4800" dirty="0"/>
            </a:br>
            <a:endParaRPr lang="sv-SE" sz="4800" b="1" dirty="0">
              <a:solidFill>
                <a:schemeClr val="bg1"/>
              </a:solidFill>
            </a:endParaRPr>
          </a:p>
        </p:txBody>
      </p:sp>
    </p:spTree>
    <p:extLst>
      <p:ext uri="{BB962C8B-B14F-4D97-AF65-F5344CB8AC3E}">
        <p14:creationId xmlns:p14="http://schemas.microsoft.com/office/powerpoint/2010/main" val="955883314"/>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ruta 6">
            <a:extLst>
              <a:ext uri="{FF2B5EF4-FFF2-40B4-BE49-F238E27FC236}">
                <a16:creationId xmlns:a16="http://schemas.microsoft.com/office/drawing/2014/main" id="{A55CBA4C-35DD-33AB-7621-7277001EDF04}"/>
              </a:ext>
            </a:extLst>
          </p:cNvPr>
          <p:cNvSpPr txBox="1"/>
          <p:nvPr/>
        </p:nvSpPr>
        <p:spPr>
          <a:xfrm>
            <a:off x="1559694" y="805135"/>
            <a:ext cx="9984606" cy="3970318"/>
          </a:xfrm>
          <a:prstGeom prst="rect">
            <a:avLst/>
          </a:prstGeom>
          <a:noFill/>
        </p:spPr>
        <p:txBody>
          <a:bodyPr wrap="square" rtlCol="0">
            <a:spAutoFit/>
          </a:bodyPr>
          <a:lstStyle/>
          <a:p>
            <a:r>
              <a:rPr lang="sv-SE" sz="4800" b="1" dirty="0">
                <a:solidFill>
                  <a:srgbClr val="C00000"/>
                </a:solidFill>
              </a:rPr>
              <a:t>Försäljningar</a:t>
            </a:r>
          </a:p>
          <a:p>
            <a:endParaRPr lang="sv-SE" sz="2400" b="1" dirty="0">
              <a:solidFill>
                <a:srgbClr val="C00000"/>
              </a:solidFill>
            </a:endParaRPr>
          </a:p>
          <a:p>
            <a:r>
              <a:rPr lang="sv-SE" sz="2400" b="1" dirty="0">
                <a:solidFill>
                  <a:srgbClr val="C00000"/>
                </a:solidFill>
              </a:rPr>
              <a:t>Försäljningar: </a:t>
            </a:r>
          </a:p>
          <a:p>
            <a:r>
              <a:rPr lang="sv-SE" sz="2400" b="1" dirty="0">
                <a:solidFill>
                  <a:srgbClr val="C00000"/>
                </a:solidFill>
              </a:rPr>
              <a:t>Bingolottos julkalender </a:t>
            </a:r>
            <a:r>
              <a:rPr lang="sv-SE" sz="2400" b="1" dirty="0" err="1">
                <a:solidFill>
                  <a:srgbClr val="C00000"/>
                </a:solidFill>
              </a:rPr>
              <a:t>obligatorika</a:t>
            </a:r>
            <a:r>
              <a:rPr lang="sv-SE" sz="2400" b="1" dirty="0">
                <a:solidFill>
                  <a:srgbClr val="C00000"/>
                </a:solidFill>
              </a:rPr>
              <a:t>, alla vi säljer utöver går förtjänsten till laget</a:t>
            </a:r>
          </a:p>
          <a:p>
            <a:r>
              <a:rPr lang="sv-SE" sz="2400" b="1" dirty="0">
                <a:solidFill>
                  <a:srgbClr val="C00000"/>
                </a:solidFill>
              </a:rPr>
              <a:t>Sportlotten?</a:t>
            </a:r>
          </a:p>
          <a:p>
            <a:endParaRPr lang="sv-SE" sz="2400" b="1" dirty="0">
              <a:solidFill>
                <a:srgbClr val="C00000"/>
              </a:solidFill>
            </a:endParaRPr>
          </a:p>
          <a:p>
            <a:r>
              <a:rPr lang="sv-SE" sz="2400" b="1" dirty="0">
                <a:solidFill>
                  <a:srgbClr val="C00000"/>
                </a:solidFill>
              </a:rPr>
              <a:t>Bingolotter till 23/12 </a:t>
            </a:r>
          </a:p>
          <a:p>
            <a:endParaRPr lang="sv-SE" b="1" dirty="0">
              <a:solidFill>
                <a:srgbClr val="C00000"/>
              </a:solidFill>
            </a:endParaRPr>
          </a:p>
          <a:p>
            <a:endParaRPr lang="sv-SE" b="1" dirty="0">
              <a:solidFill>
                <a:srgbClr val="C00000"/>
              </a:solidFill>
            </a:endParaRPr>
          </a:p>
        </p:txBody>
      </p:sp>
    </p:spTree>
    <p:extLst>
      <p:ext uri="{BB962C8B-B14F-4D97-AF65-F5344CB8AC3E}">
        <p14:creationId xmlns:p14="http://schemas.microsoft.com/office/powerpoint/2010/main" val="3490938723"/>
      </p:ext>
    </p:extLst>
  </p:cSld>
  <p:clrMapOvr>
    <a:masterClrMapping/>
  </p:clrMapOvr>
  <p:transition spd="med">
    <p:pull/>
  </p:transition>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3317</TotalTime>
  <Words>537</Words>
  <Application>Microsoft Office PowerPoint</Application>
  <PresentationFormat>Bredbild</PresentationFormat>
  <Paragraphs>80</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Arial</vt:lpstr>
      <vt:lpstr>Calibri</vt:lpstr>
      <vt:lpstr>Calibri Light</vt:lpstr>
      <vt:lpstr>Office-tema</vt:lpstr>
      <vt:lpstr>Föräldramöte 7 oktober   - Presentation av ledare - Värdegrund - Regler inom laget - Träningar - Seriematcher - Cuper - Laget.se - Försäljningar - Träningskläder - Arbetspass föräldrar   </vt:lpstr>
      <vt:lpstr>Ledare för säsongen</vt:lpstr>
      <vt:lpstr>PowerPoint-presentation</vt:lpstr>
      <vt:lpstr>Regler inom laget</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NCC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8 maj - Presentation av tränare - Laget.se - Kallelser - Träningar - Matcher - Värdegrund - Regler inom laget -   -</dc:title>
  <dc:creator>Tyden Martin</dc:creator>
  <cp:lastModifiedBy>Isgren, Daniel</cp:lastModifiedBy>
  <cp:revision>16</cp:revision>
  <cp:lastPrinted>2023-05-07T12:25:43Z</cp:lastPrinted>
  <dcterms:created xsi:type="dcterms:W3CDTF">2023-04-17T17:50:12Z</dcterms:created>
  <dcterms:modified xsi:type="dcterms:W3CDTF">2025-10-07T16:18:13Z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ee490da-fed8-48ce-ab1f-32dee818a6c1_Enabled">
    <vt:lpwstr>true</vt:lpwstr>
  </property>
  <property fmtid="{D5CDD505-2E9C-101B-9397-08002B2CF9AE}" pid="3" name="MSIP_Label_aee490da-fed8-48ce-ab1f-32dee818a6c1_SetDate">
    <vt:lpwstr>2025-10-07T03:00:34Z</vt:lpwstr>
  </property>
  <property fmtid="{D5CDD505-2E9C-101B-9397-08002B2CF9AE}" pid="4" name="MSIP_Label_aee490da-fed8-48ce-ab1f-32dee818a6c1_Method">
    <vt:lpwstr>Standard</vt:lpwstr>
  </property>
  <property fmtid="{D5CDD505-2E9C-101B-9397-08002B2CF9AE}" pid="5" name="MSIP_Label_aee490da-fed8-48ce-ab1f-32dee818a6c1_Name">
    <vt:lpwstr>General-Marking</vt:lpwstr>
  </property>
  <property fmtid="{D5CDD505-2E9C-101B-9397-08002B2CF9AE}" pid="6" name="MSIP_Label_aee490da-fed8-48ce-ab1f-32dee818a6c1_SiteId">
    <vt:lpwstr>33dab507-5210-4075-805b-f2717d8cfa74</vt:lpwstr>
  </property>
  <property fmtid="{D5CDD505-2E9C-101B-9397-08002B2CF9AE}" pid="7" name="MSIP_Label_aee490da-fed8-48ce-ab1f-32dee818a6c1_ActionId">
    <vt:lpwstr>03769169-50bd-40a3-bb4b-264d9864752b</vt:lpwstr>
  </property>
  <property fmtid="{D5CDD505-2E9C-101B-9397-08002B2CF9AE}" pid="8" name="MSIP_Label_aee490da-fed8-48ce-ab1f-32dee818a6c1_ContentBits">
    <vt:lpwstr>1</vt:lpwstr>
  </property>
  <property fmtid="{D5CDD505-2E9C-101B-9397-08002B2CF9AE}" pid="9" name="MSIP_Label_aee490da-fed8-48ce-ab1f-32dee818a6c1_Tag">
    <vt:lpwstr>10, 3, 0, 1</vt:lpwstr>
  </property>
  <property fmtid="{D5CDD505-2E9C-101B-9397-08002B2CF9AE}" pid="10" name="ClassificationContentMarkingHeaderLocations">
    <vt:lpwstr>Office-tema:8</vt:lpwstr>
  </property>
  <property fmtid="{D5CDD505-2E9C-101B-9397-08002B2CF9AE}" pid="11" name="ClassificationContentMarkingHeaderText">
    <vt:lpwstr>General</vt:lpwstr>
  </property>
</Properties>
</file>