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2" r:id="rId7"/>
    <p:sldId id="265" r:id="rId8"/>
    <p:sldId id="263" r:id="rId9"/>
    <p:sldId id="266"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7"/>
    <p:restoredTop sz="78496" autoAdjust="0"/>
  </p:normalViewPr>
  <p:slideViewPr>
    <p:cSldViewPr snapToGrid="0" snapToObjects="1">
      <p:cViewPr varScale="1">
        <p:scale>
          <a:sx n="86" d="100"/>
          <a:sy n="86" d="100"/>
        </p:scale>
        <p:origin x="1260"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F9EE7-6835-3942-B054-914828B93997}" type="datetimeFigureOut">
              <a:rPr lang="sv-SE" smtClean="0"/>
              <a:t>2023-09-22</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F9D3B-2C72-474A-8323-3E1CDE21260D}" type="slidenum">
              <a:rPr lang="sv-SE" smtClean="0"/>
              <a:t>‹#›</a:t>
            </a:fld>
            <a:endParaRPr lang="sv-SE"/>
          </a:p>
        </p:txBody>
      </p:sp>
    </p:spTree>
    <p:extLst>
      <p:ext uri="{BB962C8B-B14F-4D97-AF65-F5344CB8AC3E}">
        <p14:creationId xmlns:p14="http://schemas.microsoft.com/office/powerpoint/2010/main" val="99527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aget.s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helena-aberg@hotmail.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mötet</a:t>
            </a:r>
          </a:p>
        </p:txBody>
      </p:sp>
      <p:sp>
        <p:nvSpPr>
          <p:cNvPr id="4" name="Platshållare för bildnummer 3"/>
          <p:cNvSpPr>
            <a:spLocks noGrp="1"/>
          </p:cNvSpPr>
          <p:nvPr>
            <p:ph type="sldNum" sz="quarter" idx="5"/>
          </p:nvPr>
        </p:nvSpPr>
        <p:spPr/>
        <p:txBody>
          <a:bodyPr/>
          <a:lstStyle/>
          <a:p>
            <a:fld id="{98FF9D3B-2C72-474A-8323-3E1CDE21260D}" type="slidenum">
              <a:rPr lang="sv-SE" smtClean="0"/>
              <a:t>1</a:t>
            </a:fld>
            <a:endParaRPr lang="sv-SE"/>
          </a:p>
        </p:txBody>
      </p:sp>
    </p:spTree>
    <p:extLst>
      <p:ext uri="{BB962C8B-B14F-4D97-AF65-F5344CB8AC3E}">
        <p14:creationId xmlns:p14="http://schemas.microsoft.com/office/powerpoint/2010/main" val="397433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8FF9D3B-2C72-474A-8323-3E1CDE21260D}" type="slidenum">
              <a:rPr lang="sv-SE" smtClean="0"/>
              <a:t>10</a:t>
            </a:fld>
            <a:endParaRPr lang="sv-SE"/>
          </a:p>
        </p:txBody>
      </p:sp>
    </p:spTree>
    <p:extLst>
      <p:ext uri="{BB962C8B-B14F-4D97-AF65-F5344CB8AC3E}">
        <p14:creationId xmlns:p14="http://schemas.microsoft.com/office/powerpoint/2010/main" val="86239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8FF9D3B-2C72-474A-8323-3E1CDE21260D}" type="slidenum">
              <a:rPr lang="sv-SE" smtClean="0"/>
              <a:t>2</a:t>
            </a:fld>
            <a:endParaRPr lang="sv-SE"/>
          </a:p>
        </p:txBody>
      </p:sp>
    </p:spTree>
    <p:extLst>
      <p:ext uri="{BB962C8B-B14F-4D97-AF65-F5344CB8AC3E}">
        <p14:creationId xmlns:p14="http://schemas.microsoft.com/office/powerpoint/2010/main" val="246951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Grundutbildning (GU) Barn- och ungdom</a:t>
            </a:r>
          </a:p>
          <a:p>
            <a:r>
              <a:rPr lang="sv-SE" dirty="0"/>
              <a:t>Steg 1 Grön utbildning och härigenom får en ledarlicens som är giltig i 3 år</a:t>
            </a:r>
          </a:p>
          <a:p>
            <a:r>
              <a:rPr lang="sv-SE" dirty="0"/>
              <a:t>Därefter blå och röd</a:t>
            </a:r>
          </a:p>
          <a:p>
            <a:r>
              <a:rPr lang="sv-SE" dirty="0"/>
              <a:t>Grundutbildning Junior- och senior</a:t>
            </a:r>
          </a:p>
        </p:txBody>
      </p:sp>
      <p:sp>
        <p:nvSpPr>
          <p:cNvPr id="4" name="Platshållare för bildnummer 3"/>
          <p:cNvSpPr>
            <a:spLocks noGrp="1"/>
          </p:cNvSpPr>
          <p:nvPr>
            <p:ph type="sldNum" sz="quarter" idx="5"/>
          </p:nvPr>
        </p:nvSpPr>
        <p:spPr/>
        <p:txBody>
          <a:bodyPr/>
          <a:lstStyle/>
          <a:p>
            <a:fld id="{98FF9D3B-2C72-474A-8323-3E1CDE21260D}" type="slidenum">
              <a:rPr lang="sv-SE" smtClean="0"/>
              <a:t>3</a:t>
            </a:fld>
            <a:endParaRPr lang="sv-SE"/>
          </a:p>
        </p:txBody>
      </p:sp>
    </p:spTree>
    <p:extLst>
      <p:ext uri="{BB962C8B-B14F-4D97-AF65-F5344CB8AC3E}">
        <p14:creationId xmlns:p14="http://schemas.microsoft.com/office/powerpoint/2010/main" val="61327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8FF9D3B-2C72-474A-8323-3E1CDE21260D}" type="slidenum">
              <a:rPr lang="sv-SE" smtClean="0"/>
              <a:t>4</a:t>
            </a:fld>
            <a:endParaRPr lang="sv-SE"/>
          </a:p>
        </p:txBody>
      </p:sp>
    </p:spTree>
    <p:extLst>
      <p:ext uri="{BB962C8B-B14F-4D97-AF65-F5344CB8AC3E}">
        <p14:creationId xmlns:p14="http://schemas.microsoft.com/office/powerpoint/2010/main" val="362495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ut folder</a:t>
            </a:r>
          </a:p>
          <a:p>
            <a:endParaRPr lang="sv-SE" dirty="0"/>
          </a:p>
          <a:p>
            <a:r>
              <a:rPr lang="sv-SE" b="1" dirty="0">
                <a:solidFill>
                  <a:srgbClr val="4F5C64"/>
                </a:solidFill>
                <a:effectLst/>
                <a:latin typeface="Helvetica" panose="020B0604020202020204" pitchFamily="34" charset="0"/>
              </a:rPr>
              <a:t>Nominering till sektionsgrupperna</a:t>
            </a:r>
          </a:p>
          <a:p>
            <a:r>
              <a:rPr lang="sv-SE" b="1" dirty="0">
                <a:solidFill>
                  <a:srgbClr val="4F5C64"/>
                </a:solidFill>
                <a:effectLst/>
                <a:latin typeface="Helvetica" panose="020B0604020202020204" pitchFamily="34" charset="0"/>
              </a:rPr>
              <a:t>Tränarforum</a:t>
            </a:r>
            <a:br>
              <a:rPr lang="sv-SE" b="1" dirty="0">
                <a:solidFill>
                  <a:srgbClr val="4F5C64"/>
                </a:solidFill>
                <a:effectLst/>
                <a:latin typeface="Helvetica" panose="020B0604020202020204" pitchFamily="34" charset="0"/>
              </a:rPr>
            </a:br>
            <a:r>
              <a:rPr lang="sv-SE" b="1" dirty="0">
                <a:solidFill>
                  <a:srgbClr val="4F5C64"/>
                </a:solidFill>
                <a:effectLst/>
                <a:latin typeface="Helvetica" panose="020B0604020202020204" pitchFamily="34" charset="0"/>
              </a:rPr>
              <a:t>Lagledarforum</a:t>
            </a:r>
            <a:br>
              <a:rPr lang="sv-SE" b="1" dirty="0">
                <a:solidFill>
                  <a:srgbClr val="4F5C64"/>
                </a:solidFill>
                <a:effectLst/>
                <a:latin typeface="Helvetica" panose="020B0604020202020204" pitchFamily="34" charset="0"/>
              </a:rPr>
            </a:br>
            <a:r>
              <a:rPr lang="sv-SE" b="1" dirty="0">
                <a:solidFill>
                  <a:srgbClr val="4F5C64"/>
                </a:solidFill>
                <a:effectLst/>
                <a:latin typeface="Helvetica" panose="020B0604020202020204" pitchFamily="34" charset="0"/>
              </a:rPr>
              <a:t>Seriekoordinatorforum</a:t>
            </a:r>
            <a:br>
              <a:rPr lang="sv-SE" b="1" dirty="0">
                <a:solidFill>
                  <a:srgbClr val="4F5C64"/>
                </a:solidFill>
                <a:effectLst/>
                <a:latin typeface="Helvetica" panose="020B0604020202020204" pitchFamily="34" charset="0"/>
              </a:rPr>
            </a:br>
            <a:r>
              <a:rPr lang="sv-SE" b="1" dirty="0">
                <a:solidFill>
                  <a:srgbClr val="4F5C64"/>
                </a:solidFill>
                <a:effectLst/>
                <a:latin typeface="Helvetica" panose="020B0604020202020204" pitchFamily="34" charset="0"/>
              </a:rPr>
              <a:t>Ekonomigrupp</a:t>
            </a:r>
            <a:br>
              <a:rPr lang="sv-SE" b="1" dirty="0">
                <a:solidFill>
                  <a:srgbClr val="4F5C64"/>
                </a:solidFill>
                <a:effectLst/>
                <a:latin typeface="Helvetica" panose="020B0604020202020204" pitchFamily="34" charset="0"/>
              </a:rPr>
            </a:br>
            <a:endParaRPr lang="sv-SE" dirty="0">
              <a:solidFill>
                <a:srgbClr val="4F5C64"/>
              </a:solidFill>
              <a:effectLst/>
              <a:latin typeface="Helvetica" panose="020B0604020202020204" pitchFamily="34" charset="0"/>
            </a:endParaRPr>
          </a:p>
          <a:p>
            <a:r>
              <a:rPr lang="sv-SE" dirty="0">
                <a:effectLst/>
              </a:rPr>
              <a:t>Denna säsong ska vi äntligen komma igång med den nya sektionsstukturen som många av er varit involverade i framtagandet av! På sektionens sida på </a:t>
            </a:r>
            <a:r>
              <a:rPr lang="sv-SE" dirty="0">
                <a:solidFill>
                  <a:srgbClr val="1155CC"/>
                </a:solidFill>
                <a:effectLst/>
                <a:latin typeface="Helvetica" panose="020B0604020202020204" pitchFamily="34" charset="0"/>
                <a:hlinkClick r:id="rId3"/>
              </a:rPr>
              <a:t>laget.se</a:t>
            </a:r>
            <a:r>
              <a:rPr lang="sv-SE" dirty="0">
                <a:effectLst/>
              </a:rPr>
              <a:t> man ni läsa om de olika grupperna samt deras respektive ansvarsområden. Det vi nu behöver göra är att fylla dessa grupper med frivilliga! Vi tänker oss 4-5 i varje grupp så alla har att nominera i vart fall 3-4 personer per lag. Grupperna kommer att ha möten där de tillsammans löser ut arbetsuppgifterna och inledningsvis tillsammans med en representant för ordförandegruppen för att komma igång och planera upplägget. Arbetsinsatsen uppgår sannolikt till några timmar per säsong så inte alltför tidskrävande. Dock en ENORMT viktig insats för våra barn och unga! Vi ser gärna att dessa frivilliga är andra än ni som redan är tränare och lagledare idag så ta upp det på era kommande föräldramöten. Det behövs egentligen inga som helst förkunskaper utan vi lär oss tillsammans. Senast den 30 september 2023 behöver vi namnen på de 3-4 personer från ert lag som nomineras. Ange också vilken grupp respektive person vill ingå i. Det är ju bra om man kan få en spridning så inte 4 personer från samma lag ingår i t.ex. Seriekoordinatorforum som bl.a. sätter förslag på träningstider, utan istället att ni inom respektive lag får en bredd och kunskap genom era representanter :) Maila mig på </a:t>
            </a:r>
            <a:r>
              <a:rPr lang="sv-SE" dirty="0">
                <a:solidFill>
                  <a:srgbClr val="1155CC"/>
                </a:solidFill>
                <a:effectLst/>
                <a:latin typeface="Helvetica" panose="020B0604020202020204" pitchFamily="34" charset="0"/>
                <a:hlinkClick r:id="rId4"/>
              </a:rPr>
              <a:t>helena-aberg@hotmail.com</a:t>
            </a:r>
            <a:r>
              <a:rPr lang="sv-SE" dirty="0">
                <a:effectLst/>
              </a:rPr>
              <a:t> senast 30 september 2023 och om ni önskar att någon från ordförandegruppen kommer och berättar om strukturen och tankarna bakom på ett föräldramöte är det bara ni hör av er!</a:t>
            </a:r>
            <a:endParaRPr lang="sv-SE" dirty="0"/>
          </a:p>
        </p:txBody>
      </p:sp>
      <p:sp>
        <p:nvSpPr>
          <p:cNvPr id="4" name="Platshållare för bildnummer 3"/>
          <p:cNvSpPr>
            <a:spLocks noGrp="1"/>
          </p:cNvSpPr>
          <p:nvPr>
            <p:ph type="sldNum" sz="quarter" idx="5"/>
          </p:nvPr>
        </p:nvSpPr>
        <p:spPr/>
        <p:txBody>
          <a:bodyPr/>
          <a:lstStyle/>
          <a:p>
            <a:fld id="{98FF9D3B-2C72-474A-8323-3E1CDE21260D}" type="slidenum">
              <a:rPr lang="sv-SE" smtClean="0"/>
              <a:t>5</a:t>
            </a:fld>
            <a:endParaRPr lang="sv-SE"/>
          </a:p>
        </p:txBody>
      </p:sp>
    </p:spTree>
    <p:extLst>
      <p:ext uri="{BB962C8B-B14F-4D97-AF65-F5344CB8AC3E}">
        <p14:creationId xmlns:p14="http://schemas.microsoft.com/office/powerpoint/2010/main" val="37741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FF9D3B-2C72-474A-8323-3E1CDE21260D}" type="slidenum">
              <a:rPr lang="sv-SE" smtClean="0"/>
              <a:t>6</a:t>
            </a:fld>
            <a:endParaRPr lang="sv-SE"/>
          </a:p>
        </p:txBody>
      </p:sp>
    </p:spTree>
    <p:extLst>
      <p:ext uri="{BB962C8B-B14F-4D97-AF65-F5344CB8AC3E}">
        <p14:creationId xmlns:p14="http://schemas.microsoft.com/office/powerpoint/2010/main" val="88893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FF9D3B-2C72-474A-8323-3E1CDE21260D}" type="slidenum">
              <a:rPr lang="sv-SE" smtClean="0"/>
              <a:t>7</a:t>
            </a:fld>
            <a:endParaRPr lang="sv-SE"/>
          </a:p>
        </p:txBody>
      </p:sp>
    </p:spTree>
    <p:extLst>
      <p:ext uri="{BB962C8B-B14F-4D97-AF65-F5344CB8AC3E}">
        <p14:creationId xmlns:p14="http://schemas.microsoft.com/office/powerpoint/2010/main" val="78161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FF9D3B-2C72-474A-8323-3E1CDE21260D}" type="slidenum">
              <a:rPr lang="sv-SE" smtClean="0"/>
              <a:t>8</a:t>
            </a:fld>
            <a:endParaRPr lang="sv-SE"/>
          </a:p>
        </p:txBody>
      </p:sp>
    </p:spTree>
    <p:extLst>
      <p:ext uri="{BB962C8B-B14F-4D97-AF65-F5344CB8AC3E}">
        <p14:creationId xmlns:p14="http://schemas.microsoft.com/office/powerpoint/2010/main" val="236308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FF9D3B-2C72-474A-8323-3E1CDE21260D}" type="slidenum">
              <a:rPr lang="sv-SE" smtClean="0"/>
              <a:t>9</a:t>
            </a:fld>
            <a:endParaRPr lang="sv-SE"/>
          </a:p>
        </p:txBody>
      </p:sp>
    </p:spTree>
    <p:extLst>
      <p:ext uri="{BB962C8B-B14F-4D97-AF65-F5344CB8AC3E}">
        <p14:creationId xmlns:p14="http://schemas.microsoft.com/office/powerpoint/2010/main" val="348120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61D5AE7-6F83-1449-8D37-4D9F3660D2D4}" type="datetime1">
              <a:rPr lang="sv-SE" smtClean="0"/>
              <a:t>2023-09-22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42438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E4D3FF2-EFAD-CB4A-B59C-3A5D4819079E}" type="datetime1">
              <a:rPr lang="sv-SE" smtClean="0"/>
              <a:t>2023-09-22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198514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5A26909-6298-0949-A804-9344E1ABDB8E}" type="datetime1">
              <a:rPr lang="sv-SE" smtClean="0"/>
              <a:t>2023-09-22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115342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B0AD3AD-33FD-A548-AD39-F2847222414D}" type="datetime1">
              <a:rPr lang="sv-SE" smtClean="0"/>
              <a:t>2023-09-22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387109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318BEE63-46C3-184F-80FB-B8E29B16CBD5}" type="datetime1">
              <a:rPr lang="sv-SE" smtClean="0"/>
              <a:t>2023-09-22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174933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FB06306-F4E3-734E-9129-D0C0848784A6}" type="datetime1">
              <a:rPr lang="sv-SE" smtClean="0"/>
              <a:t>2023-09-22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216217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E2A30BA0-3978-3F46-8BF6-ED89C2A7F7D3}" type="datetime1">
              <a:rPr lang="sv-SE" smtClean="0"/>
              <a:t>2023-09-22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27971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74625DB8-2903-3342-B6F0-B4E350398C1A}" type="datetime1">
              <a:rPr lang="sv-SE" smtClean="0"/>
              <a:t>2023-09-22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313087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AF7B1-4373-6B4E-866A-FE2186512A77}" type="datetime1">
              <a:rPr lang="sv-SE" smtClean="0"/>
              <a:t>2023-09-22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80453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7826D580-082F-0342-B930-0F57A9B9CE05}" type="datetime1">
              <a:rPr lang="sv-SE" smtClean="0"/>
              <a:t>2023-09-22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371302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A928A85-F6C2-E743-A355-DE2AE1916DAA}" type="datetime1">
              <a:rPr lang="sv-SE" smtClean="0"/>
              <a:t>2023-09-22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D8086D4-B2A7-5D48-9289-4CB780EE440D}" type="slidenum">
              <a:rPr lang="sv-SE" smtClean="0"/>
              <a:t>‹#›</a:t>
            </a:fld>
            <a:endParaRPr lang="sv-SE"/>
          </a:p>
        </p:txBody>
      </p:sp>
    </p:spTree>
    <p:extLst>
      <p:ext uri="{BB962C8B-B14F-4D97-AF65-F5344CB8AC3E}">
        <p14:creationId xmlns:p14="http://schemas.microsoft.com/office/powerpoint/2010/main" val="155165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6CB72-DD20-8B4A-A253-DF88060F3CCE}" type="datetime1">
              <a:rPr lang="sv-SE" smtClean="0"/>
              <a:t>2023-09-22</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086D4-B2A7-5D48-9289-4CB780EE440D}" type="slidenum">
              <a:rPr lang="sv-SE" smtClean="0"/>
              <a:t>‹#›</a:t>
            </a:fld>
            <a:endParaRPr lang="sv-SE"/>
          </a:p>
        </p:txBody>
      </p:sp>
      <p:sp>
        <p:nvSpPr>
          <p:cNvPr id="8" name="textruta 7">
            <a:extLst>
              <a:ext uri="{FF2B5EF4-FFF2-40B4-BE49-F238E27FC236}">
                <a16:creationId xmlns:a16="http://schemas.microsoft.com/office/drawing/2014/main" id="{2FE97039-C583-9271-C485-98993B3ED102}"/>
              </a:ext>
            </a:extLst>
          </p:cNvPr>
          <p:cNvSpPr txBox="1"/>
          <p:nvPr userDrawn="1">
            <p:extLst>
              <p:ext uri="{1162E1C5-73C7-4A58-AE30-91384D911F3F}">
                <p184:classification xmlns:p184="http://schemas.microsoft.com/office/powerpoint/2018/4/main" val="ftr"/>
              </p:ext>
            </p:extLst>
          </p:nvPr>
        </p:nvSpPr>
        <p:spPr>
          <a:xfrm>
            <a:off x="0" y="6766560"/>
            <a:ext cx="919163" cy="91440"/>
          </a:xfrm>
          <a:prstGeom prst="rect">
            <a:avLst/>
          </a:prstGeom>
        </p:spPr>
        <p:txBody>
          <a:bodyPr horzOverflow="overflow" lIns="0" tIns="0" rIns="0" bIns="0">
            <a:spAutoFit/>
          </a:bodyPr>
          <a:lstStyle/>
          <a:p>
            <a:pPr algn="l"/>
            <a:r>
              <a:rPr lang="sv-SE" sz="600">
                <a:solidFill>
                  <a:srgbClr val="737373"/>
                </a:solidFill>
                <a:latin typeface="Arial" panose="020B0604020202020204" pitchFamily="34" charset="0"/>
                <a:cs typeface="Arial" panose="020B0604020202020204" pitchFamily="34" charset="0"/>
              </a:rPr>
              <a:t>Confidentiality: C1 - Public</a:t>
            </a:r>
          </a:p>
        </p:txBody>
      </p:sp>
    </p:spTree>
    <p:extLst>
      <p:ext uri="{BB962C8B-B14F-4D97-AF65-F5344CB8AC3E}">
        <p14:creationId xmlns:p14="http://schemas.microsoft.com/office/powerpoint/2010/main" val="955024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hyperlink" Target="mailto:jimmy.westerlund@stalstaden.se" TargetMode="External"/><Relationship Id="rId3" Type="http://schemas.openxmlformats.org/officeDocument/2006/relationships/image" Target="../media/image1.jpg"/><Relationship Id="rId7" Type="http://schemas.openxmlformats.org/officeDocument/2006/relationships/hyperlink" Target="mailto:elina@paasovaara.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soderstedt22@gmail.com" TargetMode="External"/><Relationship Id="rId5" Type="http://schemas.openxmlformats.org/officeDocument/2006/relationships/image" Target="../media/image3.PNG"/><Relationship Id="rId10" Type="http://schemas.openxmlformats.org/officeDocument/2006/relationships/hyperlink" Target="mailto:helena-aberg@hotmail.com" TargetMode="External"/><Relationship Id="rId4" Type="http://schemas.openxmlformats.org/officeDocument/2006/relationships/image" Target="../media/image2.jpg"/><Relationship Id="rId9" Type="http://schemas.openxmlformats.org/officeDocument/2006/relationships/hyperlink" Target="mailto:stina.j.pettersson@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laget.se/"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nnebandy.se/media/0a3ik50w/nibf_seriekrav_bl%C3%A5_gr%C3%B6n_2023_2024.pdf"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646771" y="1449659"/>
            <a:ext cx="8166061" cy="2431435"/>
          </a:xfrm>
          <a:prstGeom prst="rect">
            <a:avLst/>
          </a:prstGeom>
          <a:noFill/>
        </p:spPr>
        <p:txBody>
          <a:bodyPr wrap="square" rtlCol="0">
            <a:spAutoFit/>
          </a:bodyPr>
          <a:lstStyle/>
          <a:p>
            <a:r>
              <a:rPr lang="sv-SE" sz="4000" dirty="0">
                <a:solidFill>
                  <a:schemeClr val="tx1">
                    <a:lumMod val="65000"/>
                    <a:lumOff val="35000"/>
                  </a:schemeClr>
                </a:solidFill>
                <a:latin typeface="Arial" panose="020B0604020202020204" pitchFamily="34" charset="0"/>
              </a:rPr>
              <a:t>Välkomna till föräldramöte </a:t>
            </a:r>
          </a:p>
          <a:p>
            <a:endParaRPr lang="sv-SE" sz="3200" dirty="0">
              <a:solidFill>
                <a:schemeClr val="tx1">
                  <a:lumMod val="65000"/>
                  <a:lumOff val="35000"/>
                </a:schemeClr>
              </a:solidFill>
              <a:latin typeface="Arial" panose="020B0604020202020204" pitchFamily="34" charset="0"/>
            </a:endParaRPr>
          </a:p>
          <a:p>
            <a:r>
              <a:rPr lang="sv-SE" sz="3200" dirty="0">
                <a:solidFill>
                  <a:schemeClr val="tx1">
                    <a:lumMod val="65000"/>
                    <a:lumOff val="35000"/>
                  </a:schemeClr>
                </a:solidFill>
                <a:latin typeface="Arial" panose="020B0604020202020204" pitchFamily="34" charset="0"/>
              </a:rPr>
              <a:t>Flickor födda 2016-2017 innebandy</a:t>
            </a:r>
          </a:p>
          <a:p>
            <a:endParaRPr lang="es-ES" sz="1600" dirty="0">
              <a:solidFill>
                <a:schemeClr val="tx1">
                  <a:lumMod val="65000"/>
                  <a:lumOff val="35000"/>
                </a:schemeClr>
              </a:solidFill>
              <a:latin typeface="Arial" panose="020B0604020202020204" pitchFamily="34" charset="0"/>
            </a:endParaRPr>
          </a:p>
          <a:p>
            <a:r>
              <a:rPr lang="es-ES" sz="1600" dirty="0">
                <a:solidFill>
                  <a:schemeClr val="tx1">
                    <a:lumMod val="65000"/>
                    <a:lumOff val="35000"/>
                  </a:schemeClr>
                </a:solidFill>
                <a:latin typeface="Arial" panose="020B0604020202020204" pitchFamily="34" charset="0"/>
              </a:rPr>
              <a:t>2023-09-20</a:t>
            </a:r>
          </a:p>
          <a:p>
            <a:endParaRPr lang="sv-SE" sz="1600" dirty="0">
              <a:latin typeface="Arial" panose="020B0604020202020204" pitchFamily="34" charset="0"/>
            </a:endParaRPr>
          </a:p>
        </p:txBody>
      </p:sp>
    </p:spTree>
    <p:extLst>
      <p:ext uri="{BB962C8B-B14F-4D97-AF65-F5344CB8AC3E}">
        <p14:creationId xmlns:p14="http://schemas.microsoft.com/office/powerpoint/2010/main" val="47009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820073" y="2050516"/>
            <a:ext cx="8166061" cy="1564987"/>
          </a:xfrm>
        </p:spPr>
        <p:txBody>
          <a:bodyPr>
            <a:normAutofit/>
          </a:bodyPr>
          <a:lstStyle/>
          <a:p>
            <a:pPr algn="l"/>
            <a:r>
              <a:rPr lang="sv-SE" sz="6000" b="1" dirty="0">
                <a:solidFill>
                  <a:schemeClr val="tx1">
                    <a:lumMod val="75000"/>
                    <a:lumOff val="25000"/>
                  </a:schemeClr>
                </a:solidFill>
                <a:latin typeface="Arial" panose="020B0604020202020204" pitchFamily="34" charset="0"/>
              </a:rPr>
              <a:t>Övriga frågor?</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646771" y="2259552"/>
            <a:ext cx="8166061" cy="830997"/>
          </a:xfrm>
          <a:prstGeom prst="rect">
            <a:avLst/>
          </a:prstGeom>
          <a:noFill/>
        </p:spPr>
        <p:txBody>
          <a:bodyPr wrap="square" rtlCol="0">
            <a:spAutoFit/>
          </a:bodyPr>
          <a:lstStyle/>
          <a:p>
            <a:endParaRPr lang="sv-SE" sz="1600" i="1" dirty="0">
              <a:solidFill>
                <a:schemeClr val="tx1">
                  <a:lumMod val="65000"/>
                  <a:lumOff val="35000"/>
                </a:schemeClr>
              </a:solidFill>
              <a:latin typeface="Arial" panose="020B0604020202020204" pitchFamily="34" charset="0"/>
            </a:endParaRPr>
          </a:p>
          <a:p>
            <a:endParaRPr lang="es-ES" sz="1600" dirty="0">
              <a:solidFill>
                <a:schemeClr val="tx1">
                  <a:lumMod val="65000"/>
                  <a:lumOff val="35000"/>
                </a:schemeClr>
              </a:solidFill>
              <a:latin typeface="Arial" panose="020B0604020202020204" pitchFamily="34" charset="0"/>
            </a:endParaRPr>
          </a:p>
          <a:p>
            <a:endParaRPr lang="sv-SE" sz="1600" dirty="0">
              <a:latin typeface="Arial" panose="020B0604020202020204" pitchFamily="34" charset="0"/>
            </a:endParaRPr>
          </a:p>
        </p:txBody>
      </p:sp>
    </p:spTree>
    <p:extLst>
      <p:ext uri="{BB962C8B-B14F-4D97-AF65-F5344CB8AC3E}">
        <p14:creationId xmlns:p14="http://schemas.microsoft.com/office/powerpoint/2010/main" val="78563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636084" y="335641"/>
            <a:ext cx="7448550" cy="974043"/>
          </a:xfrm>
        </p:spPr>
        <p:txBody>
          <a:bodyPr>
            <a:normAutofit/>
          </a:bodyPr>
          <a:lstStyle/>
          <a:p>
            <a:pPr algn="l"/>
            <a:r>
              <a:rPr lang="sv-SE" sz="3600" b="1" dirty="0">
                <a:solidFill>
                  <a:schemeClr val="tx1">
                    <a:lumMod val="75000"/>
                    <a:lumOff val="25000"/>
                  </a:schemeClr>
                </a:solidFill>
                <a:latin typeface="Arial" panose="020B0604020202020204" pitchFamily="34" charset="0"/>
              </a:rPr>
              <a:t>Dagordning</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488969" y="1423717"/>
            <a:ext cx="8166061" cy="5509200"/>
          </a:xfrm>
          <a:prstGeom prst="rect">
            <a:avLst/>
          </a:prstGeom>
          <a:noFill/>
        </p:spPr>
        <p:txBody>
          <a:bodyPr wrap="square" rtlCol="0">
            <a:spAutoFit/>
          </a:bodyPr>
          <a:lstStyle/>
          <a:p>
            <a:pPr marL="285750" indent="-285750">
              <a:buBlip>
                <a:blip r:embed="rId5"/>
              </a:buBlip>
            </a:pPr>
            <a:r>
              <a:rPr lang="sv-SE" sz="1600" dirty="0">
                <a:solidFill>
                  <a:schemeClr val="tx1">
                    <a:lumMod val="65000"/>
                    <a:lumOff val="35000"/>
                  </a:schemeClr>
                </a:solidFill>
                <a:latin typeface="Arial" panose="020B0604020202020204" pitchFamily="34" charset="0"/>
              </a:rPr>
              <a:t>Presentation av ledarstaben</a:t>
            </a: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Kort presentation av er föräldrar</a:t>
            </a:r>
          </a:p>
          <a:p>
            <a:r>
              <a:rPr lang="sv-SE" sz="1600" i="1" dirty="0">
                <a:solidFill>
                  <a:schemeClr val="tx1">
                    <a:lumMod val="65000"/>
                    <a:lumOff val="35000"/>
                  </a:schemeClr>
                </a:solidFill>
                <a:latin typeface="Arial" panose="020B0604020202020204" pitchFamily="34" charset="0"/>
              </a:rPr>
              <a:t>	- Namn + barnets namn och erfarenheter av innebandy</a:t>
            </a: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Information från föreningen BAIK </a:t>
            </a:r>
          </a:p>
          <a:p>
            <a:r>
              <a:rPr lang="sv-SE" sz="1600" i="1" dirty="0">
                <a:solidFill>
                  <a:schemeClr val="tx1">
                    <a:lumMod val="65000"/>
                    <a:lumOff val="35000"/>
                  </a:schemeClr>
                </a:solidFill>
                <a:latin typeface="Arial" panose="020B0604020202020204" pitchFamily="34" charset="0"/>
              </a:rPr>
              <a:t>	- Vision, policys m.m.</a:t>
            </a:r>
          </a:p>
          <a:p>
            <a:endParaRPr lang="sv-SE" sz="1600" i="1"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Säsongsplanering</a:t>
            </a:r>
          </a:p>
          <a:p>
            <a:r>
              <a:rPr lang="sv-SE" sz="1600" dirty="0">
                <a:solidFill>
                  <a:schemeClr val="tx1">
                    <a:lumMod val="65000"/>
                    <a:lumOff val="35000"/>
                  </a:schemeClr>
                </a:solidFill>
                <a:latin typeface="Arial" panose="020B0604020202020204" pitchFamily="34" charset="0"/>
              </a:rPr>
              <a:t>	</a:t>
            </a:r>
            <a:r>
              <a:rPr lang="sv-SE" sz="1600" i="1" dirty="0">
                <a:solidFill>
                  <a:schemeClr val="tx1">
                    <a:lumMod val="65000"/>
                    <a:lumOff val="35000"/>
                  </a:schemeClr>
                </a:solidFill>
                <a:latin typeface="Arial" panose="020B0604020202020204" pitchFamily="34" charset="0"/>
              </a:rPr>
              <a:t>- Träningar, sammandrag, regler, utrustning m.m.</a:t>
            </a:r>
          </a:p>
          <a:p>
            <a:endParaRPr lang="sv-SE" sz="1600" i="1"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Ekonomi </a:t>
            </a:r>
          </a:p>
          <a:p>
            <a:r>
              <a:rPr lang="sv-SE" sz="1600" dirty="0">
                <a:solidFill>
                  <a:schemeClr val="tx1">
                    <a:lumMod val="65000"/>
                    <a:lumOff val="35000"/>
                  </a:schemeClr>
                </a:solidFill>
                <a:latin typeface="Arial" panose="020B0604020202020204" pitchFamily="34" charset="0"/>
              </a:rPr>
              <a:t>	- </a:t>
            </a:r>
            <a:r>
              <a:rPr lang="sv-SE" sz="1600" i="1" dirty="0">
                <a:solidFill>
                  <a:schemeClr val="tx1">
                    <a:lumMod val="65000"/>
                    <a:lumOff val="35000"/>
                  </a:schemeClr>
                </a:solidFill>
                <a:latin typeface="Arial" panose="020B0604020202020204" pitchFamily="34" charset="0"/>
              </a:rPr>
              <a:t>Avgifter, sponsring, försäljning</a:t>
            </a:r>
          </a:p>
          <a:p>
            <a:endParaRPr lang="sv-SE" sz="1600" i="1"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Övriga frågor</a:t>
            </a:r>
          </a:p>
          <a:p>
            <a:endParaRPr lang="sv-SE" sz="1600" i="1"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endParaRPr lang="sv-SE" sz="1600" dirty="0">
              <a:solidFill>
                <a:schemeClr val="tx1">
                  <a:lumMod val="65000"/>
                  <a:lumOff val="35000"/>
                </a:schemeClr>
              </a:solidFill>
              <a:latin typeface="Arial" panose="020B0604020202020204" pitchFamily="34" charset="0"/>
            </a:endParaRP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endParaRPr lang="es-ES" sz="1600" dirty="0">
              <a:solidFill>
                <a:schemeClr val="tx1">
                  <a:lumMod val="65000"/>
                  <a:lumOff val="35000"/>
                </a:schemeClr>
              </a:solidFill>
              <a:latin typeface="Arial" panose="020B0604020202020204" pitchFamily="34" charset="0"/>
            </a:endParaRPr>
          </a:p>
          <a:p>
            <a:endParaRPr lang="sv-SE" sz="1600" dirty="0">
              <a:latin typeface="Arial" panose="020B0604020202020204" pitchFamily="34" charset="0"/>
            </a:endParaRPr>
          </a:p>
        </p:txBody>
      </p:sp>
    </p:spTree>
    <p:extLst>
      <p:ext uri="{BB962C8B-B14F-4D97-AF65-F5344CB8AC3E}">
        <p14:creationId xmlns:p14="http://schemas.microsoft.com/office/powerpoint/2010/main" val="293999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636084" y="335641"/>
            <a:ext cx="7448550" cy="974043"/>
          </a:xfrm>
        </p:spPr>
        <p:txBody>
          <a:bodyPr>
            <a:normAutofit/>
          </a:bodyPr>
          <a:lstStyle/>
          <a:p>
            <a:pPr algn="l"/>
            <a:r>
              <a:rPr lang="sv-SE" sz="3600" b="1" dirty="0">
                <a:solidFill>
                  <a:schemeClr val="tx1">
                    <a:lumMod val="75000"/>
                    <a:lumOff val="25000"/>
                  </a:schemeClr>
                </a:solidFill>
                <a:latin typeface="Arial" panose="020B0604020202020204" pitchFamily="34" charset="0"/>
              </a:rPr>
              <a:t>Presentation av ledarstaben</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646771" y="1473682"/>
            <a:ext cx="8166061" cy="3693319"/>
          </a:xfrm>
          <a:prstGeom prst="rect">
            <a:avLst/>
          </a:prstGeom>
          <a:noFill/>
        </p:spPr>
        <p:txBody>
          <a:bodyPr wrap="square" rtlCol="0">
            <a:spAutoFit/>
          </a:bodyPr>
          <a:lstStyle/>
          <a:p>
            <a:pPr marL="285750" indent="-285750">
              <a:buBlip>
                <a:blip r:embed="rId5"/>
              </a:buBlip>
            </a:pPr>
            <a:r>
              <a:rPr lang="sv-SE" sz="1600" dirty="0">
                <a:solidFill>
                  <a:schemeClr val="tx1">
                    <a:lumMod val="65000"/>
                    <a:lumOff val="35000"/>
                  </a:schemeClr>
                </a:solidFill>
                <a:latin typeface="Arial" panose="020B0604020202020204" pitchFamily="34" charset="0"/>
              </a:rPr>
              <a:t>Jennie Söderstedt Tedelid (Mollys mamma)</a:t>
            </a:r>
          </a:p>
          <a:p>
            <a:r>
              <a:rPr lang="sv-SE" sz="1600" dirty="0">
                <a:solidFill>
                  <a:schemeClr val="tx1">
                    <a:lumMod val="65000"/>
                    <a:lumOff val="35000"/>
                  </a:schemeClr>
                </a:solidFill>
                <a:latin typeface="Arial" panose="020B0604020202020204" pitchFamily="34" charset="0"/>
              </a:rPr>
              <a:t>	</a:t>
            </a:r>
            <a:r>
              <a:rPr lang="sv-SE" sz="1400" dirty="0">
                <a:solidFill>
                  <a:schemeClr val="tx1">
                    <a:lumMod val="65000"/>
                    <a:lumOff val="35000"/>
                  </a:schemeClr>
                </a:solidFill>
                <a:latin typeface="Arial" panose="020B0604020202020204" pitchFamily="34" charset="0"/>
              </a:rPr>
              <a:t>Mobil: 0730-331689, Mejl: </a:t>
            </a:r>
            <a:r>
              <a:rPr lang="sv-SE" sz="1400" dirty="0">
                <a:solidFill>
                  <a:schemeClr val="tx1">
                    <a:lumMod val="65000"/>
                    <a:lumOff val="35000"/>
                  </a:schemeClr>
                </a:solidFill>
                <a:latin typeface="Arial" panose="020B0604020202020204" pitchFamily="34" charset="0"/>
                <a:hlinkClick r:id="rId6"/>
              </a:rPr>
              <a:t>soderstedt22@gmail.com</a:t>
            </a:r>
            <a:r>
              <a:rPr lang="sv-SE" sz="1400" dirty="0">
                <a:solidFill>
                  <a:schemeClr val="tx1">
                    <a:lumMod val="65000"/>
                    <a:lumOff val="35000"/>
                  </a:schemeClr>
                </a:solidFill>
                <a:latin typeface="Arial" panose="020B0604020202020204" pitchFamily="34" charset="0"/>
              </a:rPr>
              <a:t> </a:t>
            </a:r>
            <a:endParaRPr lang="sv-SE" sz="1600" dirty="0">
              <a:solidFill>
                <a:schemeClr val="tx1">
                  <a:lumMod val="65000"/>
                  <a:lumOff val="35000"/>
                </a:schemeClr>
              </a:solidFill>
              <a:latin typeface="Arial" panose="020B0604020202020204" pitchFamily="34" charset="0"/>
            </a:endParaRP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Elina </a:t>
            </a:r>
            <a:r>
              <a:rPr lang="sv-SE" sz="1600" dirty="0" err="1">
                <a:solidFill>
                  <a:schemeClr val="tx1">
                    <a:lumMod val="65000"/>
                    <a:lumOff val="35000"/>
                  </a:schemeClr>
                </a:solidFill>
                <a:latin typeface="Arial" panose="020B0604020202020204" pitchFamily="34" charset="0"/>
              </a:rPr>
              <a:t>Paasovaara</a:t>
            </a:r>
            <a:r>
              <a:rPr lang="sv-SE" sz="1600" dirty="0">
                <a:solidFill>
                  <a:schemeClr val="tx1">
                    <a:lumMod val="65000"/>
                    <a:lumOff val="35000"/>
                  </a:schemeClr>
                </a:solidFill>
                <a:latin typeface="Arial" panose="020B0604020202020204" pitchFamily="34" charset="0"/>
              </a:rPr>
              <a:t> (Celines mamma)</a:t>
            </a:r>
            <a:br>
              <a:rPr lang="sv-SE" sz="1600" dirty="0">
                <a:solidFill>
                  <a:schemeClr val="tx1">
                    <a:lumMod val="65000"/>
                    <a:lumOff val="35000"/>
                  </a:schemeClr>
                </a:solidFill>
                <a:latin typeface="Arial" panose="020B0604020202020204" pitchFamily="34" charset="0"/>
              </a:rPr>
            </a:br>
            <a:r>
              <a:rPr lang="sv-SE" sz="1600" dirty="0">
                <a:solidFill>
                  <a:schemeClr val="tx1">
                    <a:lumMod val="65000"/>
                    <a:lumOff val="35000"/>
                  </a:schemeClr>
                </a:solidFill>
                <a:latin typeface="Arial" panose="020B0604020202020204" pitchFamily="34" charset="0"/>
              </a:rPr>
              <a:t>	</a:t>
            </a:r>
            <a:r>
              <a:rPr lang="sv-SE" sz="1400" dirty="0">
                <a:solidFill>
                  <a:schemeClr val="tx1">
                    <a:lumMod val="65000"/>
                    <a:lumOff val="35000"/>
                  </a:schemeClr>
                </a:solidFill>
                <a:latin typeface="Arial" panose="020B0604020202020204" pitchFamily="34" charset="0"/>
              </a:rPr>
              <a:t>Mobil: 070-3921335, Mejl: </a:t>
            </a:r>
            <a:r>
              <a:rPr lang="sv-SE" sz="1400" dirty="0">
                <a:solidFill>
                  <a:schemeClr val="tx1">
                    <a:lumMod val="65000"/>
                    <a:lumOff val="35000"/>
                  </a:schemeClr>
                </a:solidFill>
                <a:latin typeface="Arial" panose="020B0604020202020204" pitchFamily="34" charset="0"/>
                <a:hlinkClick r:id="rId7"/>
              </a:rPr>
              <a:t>elina@paasovaara.se</a:t>
            </a:r>
            <a:endParaRPr lang="sv-SE" sz="1400" dirty="0">
              <a:solidFill>
                <a:schemeClr val="tx1">
                  <a:lumMod val="65000"/>
                  <a:lumOff val="35000"/>
                </a:schemeClr>
              </a:solidFill>
              <a:latin typeface="Arial" panose="020B0604020202020204" pitchFamily="34" charset="0"/>
            </a:endParaRP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Jimmy Westerlund (Ellens pappa)</a:t>
            </a:r>
          </a:p>
          <a:p>
            <a:r>
              <a:rPr lang="sv-SE" sz="1400" dirty="0">
                <a:solidFill>
                  <a:schemeClr val="tx1">
                    <a:lumMod val="65000"/>
                    <a:lumOff val="35000"/>
                  </a:schemeClr>
                </a:solidFill>
                <a:latin typeface="Arial" panose="020B0604020202020204" pitchFamily="34" charset="0"/>
              </a:rPr>
              <a:t>	Mobil: 070-6564646, Mejl: </a:t>
            </a:r>
            <a:r>
              <a:rPr lang="sv-SE" sz="1400" dirty="0">
                <a:solidFill>
                  <a:schemeClr val="tx1">
                    <a:lumMod val="65000"/>
                    <a:lumOff val="35000"/>
                  </a:schemeClr>
                </a:solidFill>
                <a:latin typeface="Arial" panose="020B0604020202020204" pitchFamily="34" charset="0"/>
                <a:hlinkClick r:id="rId8"/>
              </a:rPr>
              <a:t>jimmy.westerlund@stalstaden.se</a:t>
            </a:r>
            <a:r>
              <a:rPr lang="sv-SE" sz="1400" dirty="0">
                <a:solidFill>
                  <a:schemeClr val="tx1">
                    <a:lumMod val="65000"/>
                    <a:lumOff val="35000"/>
                  </a:schemeClr>
                </a:solidFill>
                <a:latin typeface="Arial" panose="020B0604020202020204" pitchFamily="34" charset="0"/>
              </a:rPr>
              <a:t> </a:t>
            </a:r>
          </a:p>
          <a:p>
            <a:endParaRPr lang="sv-SE" sz="1600" dirty="0"/>
          </a:p>
          <a:p>
            <a:endParaRPr lang="sv-SE" sz="1600" dirty="0"/>
          </a:p>
          <a:p>
            <a:r>
              <a:rPr lang="sv-SE" sz="1600" dirty="0">
                <a:solidFill>
                  <a:schemeClr val="tx1">
                    <a:lumMod val="65000"/>
                    <a:lumOff val="35000"/>
                  </a:schemeClr>
                </a:solidFill>
                <a:latin typeface="Arial" panose="020B0604020202020204" pitchFamily="34" charset="0"/>
              </a:rPr>
              <a:t>Kansliet: 0920-178 50 kansliet@baik.nu </a:t>
            </a:r>
          </a:p>
          <a:p>
            <a:endParaRPr lang="sv-SE" sz="1600" dirty="0">
              <a:solidFill>
                <a:schemeClr val="tx1">
                  <a:lumMod val="65000"/>
                  <a:lumOff val="35000"/>
                </a:schemeClr>
              </a:solidFill>
              <a:latin typeface="Arial" panose="020B0604020202020204" pitchFamily="34" charset="0"/>
            </a:endParaRPr>
          </a:p>
          <a:p>
            <a:r>
              <a:rPr lang="sv-SE" sz="1600" dirty="0">
                <a:solidFill>
                  <a:schemeClr val="tx1">
                    <a:lumMod val="65000"/>
                    <a:lumOff val="35000"/>
                  </a:schemeClr>
                </a:solidFill>
                <a:latin typeface="Arial" panose="020B0604020202020204" pitchFamily="34" charset="0"/>
              </a:rPr>
              <a:t>Innebandysektionens ordförandegrupp: </a:t>
            </a:r>
            <a:br>
              <a:rPr lang="sv-SE" sz="1600" dirty="0">
                <a:solidFill>
                  <a:schemeClr val="tx1">
                    <a:lumMod val="65000"/>
                    <a:lumOff val="35000"/>
                  </a:schemeClr>
                </a:solidFill>
                <a:latin typeface="Arial" panose="020B0604020202020204" pitchFamily="34" charset="0"/>
              </a:rPr>
            </a:br>
            <a:r>
              <a:rPr lang="sv-SE" sz="1400" dirty="0">
                <a:solidFill>
                  <a:schemeClr val="tx1">
                    <a:lumMod val="65000"/>
                    <a:lumOff val="35000"/>
                  </a:schemeClr>
                </a:solidFill>
                <a:latin typeface="Arial" panose="020B0604020202020204" pitchFamily="34" charset="0"/>
              </a:rPr>
              <a:t>Stina Pettersson, mobil 070-54 77 027, mejl: </a:t>
            </a:r>
            <a:r>
              <a:rPr lang="sv-SE" sz="1400" dirty="0">
                <a:solidFill>
                  <a:schemeClr val="tx1">
                    <a:lumMod val="65000"/>
                    <a:lumOff val="35000"/>
                  </a:schemeClr>
                </a:solidFill>
                <a:latin typeface="Arial" panose="020B0604020202020204" pitchFamily="34" charset="0"/>
                <a:hlinkClick r:id="rId9"/>
              </a:rPr>
              <a:t>stina.j.pettersson@gmail.com</a:t>
            </a:r>
            <a:br>
              <a:rPr lang="sv-SE" sz="1400" dirty="0">
                <a:solidFill>
                  <a:schemeClr val="tx1">
                    <a:lumMod val="65000"/>
                    <a:lumOff val="35000"/>
                  </a:schemeClr>
                </a:solidFill>
                <a:latin typeface="Arial" panose="020B0604020202020204" pitchFamily="34" charset="0"/>
              </a:rPr>
            </a:br>
            <a:r>
              <a:rPr lang="sv-SE" sz="1400" dirty="0">
                <a:solidFill>
                  <a:schemeClr val="tx1">
                    <a:lumMod val="65000"/>
                    <a:lumOff val="35000"/>
                  </a:schemeClr>
                </a:solidFill>
                <a:latin typeface="Arial" panose="020B0604020202020204" pitchFamily="34" charset="0"/>
              </a:rPr>
              <a:t>Helena </a:t>
            </a:r>
            <a:r>
              <a:rPr lang="sv-SE" sz="1400" dirty="0" err="1">
                <a:solidFill>
                  <a:schemeClr val="tx1">
                    <a:lumMod val="65000"/>
                    <a:lumOff val="35000"/>
                  </a:schemeClr>
                </a:solidFill>
                <a:latin typeface="Arial" panose="020B0604020202020204" pitchFamily="34" charset="0"/>
              </a:rPr>
              <a:t>Trældal</a:t>
            </a:r>
            <a:r>
              <a:rPr lang="sv-SE" sz="1400" dirty="0">
                <a:solidFill>
                  <a:schemeClr val="tx1">
                    <a:lumMod val="65000"/>
                    <a:lumOff val="35000"/>
                  </a:schemeClr>
                </a:solidFill>
                <a:latin typeface="Arial" panose="020B0604020202020204" pitchFamily="34" charset="0"/>
              </a:rPr>
              <a:t>, mobil 070-205 2552, mejl:  </a:t>
            </a:r>
            <a:r>
              <a:rPr lang="sv-SE" sz="1400" dirty="0">
                <a:solidFill>
                  <a:schemeClr val="tx1">
                    <a:lumMod val="65000"/>
                    <a:lumOff val="35000"/>
                  </a:schemeClr>
                </a:solidFill>
                <a:latin typeface="Arial" panose="020B0604020202020204" pitchFamily="34" charset="0"/>
                <a:hlinkClick r:id="rId10"/>
              </a:rPr>
              <a:t>helena-aberg@hotmail.com</a:t>
            </a:r>
            <a:r>
              <a:rPr lang="sv-SE" sz="1400" dirty="0">
                <a:solidFill>
                  <a:schemeClr val="tx1">
                    <a:lumMod val="65000"/>
                    <a:lumOff val="35000"/>
                  </a:schemeClr>
                </a:solidFill>
                <a:latin typeface="Arial" panose="020B0604020202020204" pitchFamily="34" charset="0"/>
              </a:rPr>
              <a:t> </a:t>
            </a:r>
            <a:endParaRPr lang="sv-SE" sz="1600" dirty="0">
              <a:latin typeface="Arial" panose="020B0604020202020204" pitchFamily="34" charset="0"/>
            </a:endParaRPr>
          </a:p>
        </p:txBody>
      </p:sp>
    </p:spTree>
    <p:extLst>
      <p:ext uri="{BB962C8B-B14F-4D97-AF65-F5344CB8AC3E}">
        <p14:creationId xmlns:p14="http://schemas.microsoft.com/office/powerpoint/2010/main" val="400063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636084" y="335641"/>
            <a:ext cx="7448550" cy="974043"/>
          </a:xfrm>
        </p:spPr>
        <p:txBody>
          <a:bodyPr>
            <a:normAutofit/>
          </a:bodyPr>
          <a:lstStyle/>
          <a:p>
            <a:pPr algn="l"/>
            <a:r>
              <a:rPr lang="sv-SE" sz="3600" b="1" dirty="0">
                <a:solidFill>
                  <a:schemeClr val="tx1">
                    <a:lumMod val="75000"/>
                    <a:lumOff val="25000"/>
                  </a:schemeClr>
                </a:solidFill>
                <a:latin typeface="Arial" panose="020B0604020202020204" pitchFamily="34" charset="0"/>
              </a:rPr>
              <a:t>Presentation av föräldrar</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646771" y="1449659"/>
            <a:ext cx="8166061" cy="830997"/>
          </a:xfrm>
          <a:prstGeom prst="rect">
            <a:avLst/>
          </a:prstGeom>
          <a:noFill/>
        </p:spPr>
        <p:txBody>
          <a:bodyPr wrap="square" rtlCol="0">
            <a:spAutoFit/>
          </a:bodyPr>
          <a:lstStyle/>
          <a:p>
            <a:pPr marL="285750" indent="-285750">
              <a:buBlip>
                <a:blip r:embed="rId5"/>
              </a:buBlip>
            </a:pPr>
            <a:r>
              <a:rPr lang="sv-SE" sz="1600" dirty="0">
                <a:solidFill>
                  <a:schemeClr val="tx1">
                    <a:lumMod val="65000"/>
                    <a:lumOff val="35000"/>
                  </a:schemeClr>
                </a:solidFill>
                <a:latin typeface="Arial" panose="020B0604020202020204" pitchFamily="34" charset="0"/>
              </a:rPr>
              <a:t>Namn + barnets namn och erfarenheter av innebandy</a:t>
            </a:r>
          </a:p>
          <a:p>
            <a:endParaRPr lang="es-ES" sz="1600" dirty="0">
              <a:solidFill>
                <a:schemeClr val="tx1">
                  <a:lumMod val="65000"/>
                  <a:lumOff val="35000"/>
                </a:schemeClr>
              </a:solidFill>
              <a:latin typeface="Arial" panose="020B0604020202020204" pitchFamily="34" charset="0"/>
            </a:endParaRPr>
          </a:p>
          <a:p>
            <a:endParaRPr lang="sv-SE" sz="1600" dirty="0">
              <a:latin typeface="Arial" panose="020B0604020202020204" pitchFamily="34" charset="0"/>
            </a:endParaRPr>
          </a:p>
        </p:txBody>
      </p:sp>
      <p:pic>
        <p:nvPicPr>
          <p:cNvPr id="3" name="Bildobjekt 2" descr="830125 - Innebandy för damer, hösten » Jakobstads Svenska Arbetarinstitut">
            <a:extLst>
              <a:ext uri="{FF2B5EF4-FFF2-40B4-BE49-F238E27FC236}">
                <a16:creationId xmlns:a16="http://schemas.microsoft.com/office/drawing/2014/main" id="{BD1C3449-FC2D-913E-5395-AC55257BF3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5018" y="2882311"/>
            <a:ext cx="4811395" cy="2526030"/>
          </a:xfrm>
          <a:prstGeom prst="rect">
            <a:avLst/>
          </a:prstGeom>
          <a:noFill/>
          <a:ln>
            <a:noFill/>
          </a:ln>
        </p:spPr>
      </p:pic>
    </p:spTree>
    <p:extLst>
      <p:ext uri="{BB962C8B-B14F-4D97-AF65-F5344CB8AC3E}">
        <p14:creationId xmlns:p14="http://schemas.microsoft.com/office/powerpoint/2010/main" val="136106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636084" y="335641"/>
            <a:ext cx="7448550" cy="974043"/>
          </a:xfrm>
        </p:spPr>
        <p:txBody>
          <a:bodyPr>
            <a:normAutofit/>
          </a:bodyPr>
          <a:lstStyle/>
          <a:p>
            <a:pPr algn="l"/>
            <a:r>
              <a:rPr lang="sv-SE" sz="3600" b="1" dirty="0">
                <a:solidFill>
                  <a:schemeClr val="tx1">
                    <a:lumMod val="75000"/>
                    <a:lumOff val="25000"/>
                  </a:schemeClr>
                </a:solidFill>
                <a:latin typeface="Arial" panose="020B0604020202020204" pitchFamily="34" charset="0"/>
              </a:rPr>
              <a:t>Information från föreningen</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488969" y="1423717"/>
            <a:ext cx="8166061" cy="6001643"/>
          </a:xfrm>
          <a:prstGeom prst="rect">
            <a:avLst/>
          </a:prstGeom>
          <a:noFill/>
        </p:spPr>
        <p:txBody>
          <a:bodyPr wrap="square" rtlCol="0">
            <a:spAutoFit/>
          </a:bodyPr>
          <a:lstStyle/>
          <a:p>
            <a:pPr marL="285750" indent="-285750">
              <a:buBlip>
                <a:blip r:embed="rId5"/>
              </a:buBlip>
            </a:pPr>
            <a:r>
              <a:rPr lang="sv-SE" sz="1600" dirty="0">
                <a:solidFill>
                  <a:schemeClr val="tx1">
                    <a:lumMod val="65000"/>
                    <a:lumOff val="35000"/>
                  </a:schemeClr>
                </a:solidFill>
                <a:latin typeface="Arial" panose="020B0604020202020204" pitchFamily="34" charset="0"/>
              </a:rPr>
              <a:t>Vision </a:t>
            </a:r>
            <a:br>
              <a:rPr lang="sv-SE" sz="1600"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”Varje </a:t>
            </a:r>
            <a:r>
              <a:rPr lang="sv-SE" sz="1600" i="1" dirty="0" err="1">
                <a:solidFill>
                  <a:schemeClr val="tx1">
                    <a:lumMod val="65000"/>
                    <a:lumOff val="35000"/>
                  </a:schemeClr>
                </a:solidFill>
                <a:latin typeface="Arial" panose="020B0604020202020204" pitchFamily="34" charset="0"/>
              </a:rPr>
              <a:t>BAIK:are</a:t>
            </a:r>
            <a:r>
              <a:rPr lang="sv-SE" sz="1600" i="1" dirty="0">
                <a:solidFill>
                  <a:schemeClr val="tx1">
                    <a:lumMod val="65000"/>
                    <a:lumOff val="35000"/>
                  </a:schemeClr>
                </a:solidFill>
                <a:latin typeface="Arial" panose="020B0604020202020204" pitchFamily="34" charset="0"/>
              </a:rPr>
              <a:t> ska få chansen att lyfta – både på och utanför idrottsarenan!”</a:t>
            </a:r>
          </a:p>
          <a:p>
            <a:endParaRPr lang="sv-SE" sz="1600" i="1"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Verksamhetsidén</a:t>
            </a:r>
            <a:br>
              <a:rPr lang="sv-SE" sz="1600" dirty="0">
                <a:solidFill>
                  <a:schemeClr val="tx1">
                    <a:lumMod val="65000"/>
                    <a:lumOff val="35000"/>
                  </a:schemeClr>
                </a:solidFill>
                <a:latin typeface="Arial" panose="020B0604020202020204" pitchFamily="34" charset="0"/>
              </a:rPr>
            </a:br>
            <a:r>
              <a:rPr lang="sv-SE" sz="1600" dirty="0">
                <a:solidFill>
                  <a:schemeClr val="tx1">
                    <a:lumMod val="65000"/>
                    <a:lumOff val="35000"/>
                  </a:schemeClr>
                </a:solidFill>
                <a:latin typeface="Arial" panose="020B0604020202020204" pitchFamily="34" charset="0"/>
              </a:rPr>
              <a:t>”</a:t>
            </a:r>
            <a:r>
              <a:rPr lang="sv-SE" sz="1600" i="1" dirty="0">
                <a:solidFill>
                  <a:schemeClr val="tx1">
                    <a:lumMod val="65000"/>
                    <a:lumOff val="35000"/>
                  </a:schemeClr>
                </a:solidFill>
                <a:latin typeface="Arial" panose="020B0604020202020204" pitchFamily="34" charset="0"/>
              </a:rPr>
              <a:t>Ge barn och ungdomar möjlighet att rustas med god fysik, eget ansvar, laganda, känsla av att lyckas och känsla av att duga. Bergnäsets AIK är till för alla som vill engagera sig som aktiva och ledare. Verksamheten ska utformas så att var och en känner sig välkommen till föreningen”</a:t>
            </a:r>
            <a:br>
              <a:rPr lang="sv-SE" sz="1600" i="1" dirty="0">
                <a:solidFill>
                  <a:schemeClr val="tx1">
                    <a:lumMod val="65000"/>
                    <a:lumOff val="35000"/>
                  </a:schemeClr>
                </a:solidFill>
                <a:latin typeface="Arial" panose="020B0604020202020204" pitchFamily="34" charset="0"/>
              </a:rPr>
            </a:br>
            <a:endParaRPr lang="sv-SE" sz="1600" i="1"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Värdegrund</a:t>
            </a:r>
            <a:br>
              <a:rPr lang="sv-SE" sz="1600" dirty="0">
                <a:solidFill>
                  <a:schemeClr val="tx1">
                    <a:lumMod val="65000"/>
                    <a:lumOff val="35000"/>
                  </a:schemeClr>
                </a:solidFill>
                <a:latin typeface="Arial" panose="020B0604020202020204" pitchFamily="34" charset="0"/>
              </a:rPr>
            </a:br>
            <a:r>
              <a:rPr lang="sv-SE" sz="1600" dirty="0">
                <a:solidFill>
                  <a:schemeClr val="tx1">
                    <a:lumMod val="65000"/>
                    <a:lumOff val="35000"/>
                  </a:schemeClr>
                </a:solidFill>
                <a:latin typeface="Arial" panose="020B0604020202020204" pitchFamily="34" charset="0"/>
              </a:rPr>
              <a:t>”</a:t>
            </a:r>
            <a:r>
              <a:rPr lang="sv-SE" sz="1600" i="1" dirty="0">
                <a:solidFill>
                  <a:schemeClr val="tx1">
                    <a:lumMod val="65000"/>
                    <a:lumOff val="35000"/>
                  </a:schemeClr>
                </a:solidFill>
                <a:latin typeface="Arial" panose="020B0604020202020204" pitchFamily="34" charset="0"/>
              </a:rPr>
              <a:t>Vår värdegrund utgår från att glädjen är det viktigaste och i ert lag bör glädjen stå i centrum, det ska vara kul att komma till träningarna”</a:t>
            </a:r>
          </a:p>
          <a:p>
            <a:endParaRPr lang="sv-SE" sz="1600" i="1"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Miljöpolicy</a:t>
            </a:r>
          </a:p>
          <a:p>
            <a:pPr marL="285750" indent="-285750">
              <a:buBlip>
                <a:blip r:embed="rId5"/>
              </a:buBlip>
            </a:pPr>
            <a:r>
              <a:rPr lang="sv-SE" sz="1600" dirty="0">
                <a:solidFill>
                  <a:schemeClr val="tx1">
                    <a:lumMod val="65000"/>
                    <a:lumOff val="35000"/>
                  </a:schemeClr>
                </a:solidFill>
                <a:latin typeface="Arial" panose="020B0604020202020204" pitchFamily="34" charset="0"/>
              </a:rPr>
              <a:t>Trafikpolicy</a:t>
            </a:r>
          </a:p>
          <a:p>
            <a:pPr marL="285750" indent="-285750">
              <a:buBlip>
                <a:blip r:embed="rId5"/>
              </a:buBlip>
            </a:pPr>
            <a:r>
              <a:rPr lang="sv-SE" sz="1600" dirty="0">
                <a:solidFill>
                  <a:schemeClr val="tx1">
                    <a:lumMod val="65000"/>
                    <a:lumOff val="35000"/>
                  </a:schemeClr>
                </a:solidFill>
                <a:latin typeface="Arial" panose="020B0604020202020204" pitchFamily="34" charset="0"/>
              </a:rPr>
              <a:t>Integritetspolicy </a:t>
            </a: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Rutin för begränsat registerutdrag för ledare</a:t>
            </a:r>
            <a:br>
              <a:rPr lang="sv-SE" sz="1600" dirty="0">
                <a:solidFill>
                  <a:schemeClr val="tx1">
                    <a:lumMod val="65000"/>
                    <a:lumOff val="35000"/>
                  </a:schemeClr>
                </a:solidFill>
                <a:latin typeface="Arial" panose="020B0604020202020204" pitchFamily="34" charset="0"/>
              </a:rPr>
            </a:br>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Nominering till sektionsgrupperna – innebandysektionen läs mer på: </a:t>
            </a:r>
            <a:r>
              <a:rPr lang="sv-SE" sz="1600" dirty="0">
                <a:solidFill>
                  <a:srgbClr val="1155CC"/>
                </a:solidFill>
                <a:effectLst/>
                <a:latin typeface="Helvetica" panose="020B0604020202020204" pitchFamily="34" charset="0"/>
                <a:hlinkClick r:id="rId6"/>
              </a:rPr>
              <a:t>laget.se</a:t>
            </a:r>
            <a:r>
              <a:rPr lang="sv-SE" sz="1600" dirty="0">
                <a:effectLst/>
              </a:rPr>
              <a:t> </a:t>
            </a:r>
            <a:endParaRPr lang="sv-SE" sz="24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endParaRPr lang="es-ES" sz="1600" dirty="0">
              <a:solidFill>
                <a:schemeClr val="tx1">
                  <a:lumMod val="65000"/>
                  <a:lumOff val="35000"/>
                </a:schemeClr>
              </a:solidFill>
              <a:latin typeface="Arial" panose="020B0604020202020204" pitchFamily="34" charset="0"/>
            </a:endParaRPr>
          </a:p>
          <a:p>
            <a:endParaRPr lang="sv-SE" sz="1600" dirty="0">
              <a:latin typeface="Arial" panose="020B0604020202020204" pitchFamily="34" charset="0"/>
            </a:endParaRPr>
          </a:p>
        </p:txBody>
      </p:sp>
    </p:spTree>
    <p:extLst>
      <p:ext uri="{BB962C8B-B14F-4D97-AF65-F5344CB8AC3E}">
        <p14:creationId xmlns:p14="http://schemas.microsoft.com/office/powerpoint/2010/main" val="269319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636084" y="335641"/>
            <a:ext cx="7448550" cy="974043"/>
          </a:xfrm>
        </p:spPr>
        <p:txBody>
          <a:bodyPr>
            <a:normAutofit/>
          </a:bodyPr>
          <a:lstStyle/>
          <a:p>
            <a:pPr algn="l"/>
            <a:r>
              <a:rPr lang="sv-SE" sz="3600" b="1" dirty="0">
                <a:solidFill>
                  <a:schemeClr val="tx1">
                    <a:lumMod val="75000"/>
                    <a:lumOff val="25000"/>
                  </a:schemeClr>
                </a:solidFill>
                <a:latin typeface="Arial" panose="020B0604020202020204" pitchFamily="34" charset="0"/>
              </a:rPr>
              <a:t>Säsongsplanering</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646771" y="1449659"/>
            <a:ext cx="8166061" cy="6986528"/>
          </a:xfrm>
          <a:prstGeom prst="rect">
            <a:avLst/>
          </a:prstGeom>
          <a:noFill/>
        </p:spPr>
        <p:txBody>
          <a:bodyPr wrap="square" rtlCol="0">
            <a:spAutoFit/>
          </a:bodyPr>
          <a:lstStyle/>
          <a:p>
            <a:pPr marL="285750" indent="-285750">
              <a:buBlip>
                <a:blip r:embed="rId5"/>
              </a:buBlip>
            </a:pPr>
            <a:r>
              <a:rPr lang="sv-SE" sz="1600" dirty="0">
                <a:solidFill>
                  <a:schemeClr val="tx1">
                    <a:lumMod val="65000"/>
                    <a:lumOff val="35000"/>
                  </a:schemeClr>
                </a:solidFill>
                <a:latin typeface="Arial" panose="020B0604020202020204" pitchFamily="34" charset="0"/>
              </a:rPr>
              <a:t>Flickor födda 2016 och 2017</a:t>
            </a:r>
          </a:p>
          <a:p>
            <a:pPr marL="285750" indent="-285750">
              <a:buBlip>
                <a:blip r:embed="rId5"/>
              </a:buBlip>
            </a:pPr>
            <a:r>
              <a:rPr lang="sv-SE" sz="1600" b="1" dirty="0">
                <a:solidFill>
                  <a:schemeClr val="tx1">
                    <a:lumMod val="65000"/>
                    <a:lumOff val="35000"/>
                  </a:schemeClr>
                </a:solidFill>
                <a:latin typeface="Arial" panose="020B0604020202020204" pitchFamily="34" charset="0"/>
              </a:rPr>
              <a:t>Säsongstart söndag den 1 oktober kl.12.00</a:t>
            </a:r>
            <a:br>
              <a:rPr lang="sv-SE" sz="1600" dirty="0">
                <a:solidFill>
                  <a:schemeClr val="tx1">
                    <a:lumMod val="65000"/>
                    <a:lumOff val="35000"/>
                  </a:schemeClr>
                </a:solidFill>
                <a:latin typeface="Arial" panose="020B0604020202020204" pitchFamily="34" charset="0"/>
              </a:rPr>
            </a:br>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Träningstider</a:t>
            </a:r>
          </a:p>
          <a:p>
            <a:r>
              <a:rPr lang="sv-SE" sz="1600" dirty="0">
                <a:solidFill>
                  <a:schemeClr val="tx1">
                    <a:lumMod val="65000"/>
                    <a:lumOff val="35000"/>
                  </a:schemeClr>
                </a:solidFill>
                <a:latin typeface="Arial" panose="020B0604020202020204" pitchFamily="34" charset="0"/>
              </a:rPr>
              <a:t>	</a:t>
            </a:r>
            <a:r>
              <a:rPr lang="sv-SE" sz="1600" i="1" dirty="0">
                <a:solidFill>
                  <a:schemeClr val="tx1">
                    <a:lumMod val="65000"/>
                    <a:lumOff val="35000"/>
                  </a:schemeClr>
                </a:solidFill>
                <a:latin typeface="Arial" panose="020B0604020202020204" pitchFamily="34" charset="0"/>
              </a:rPr>
              <a:t>Torsdagar 16.30-17.30 Bergskolan </a:t>
            </a:r>
          </a:p>
          <a:p>
            <a:r>
              <a:rPr lang="sv-SE" sz="1600" i="1" dirty="0">
                <a:solidFill>
                  <a:schemeClr val="tx1">
                    <a:lumMod val="65000"/>
                    <a:lumOff val="35000"/>
                  </a:schemeClr>
                </a:solidFill>
                <a:latin typeface="Arial" panose="020B0604020202020204" pitchFamily="34" charset="0"/>
              </a:rPr>
              <a:t>	Söndagar 12.00-13.00 Bergskolan</a:t>
            </a: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Ta hem </a:t>
            </a:r>
            <a:r>
              <a:rPr lang="sv-SE" sz="1600" dirty="0" err="1">
                <a:solidFill>
                  <a:schemeClr val="tx1">
                    <a:lumMod val="65000"/>
                    <a:lumOff val="35000"/>
                  </a:schemeClr>
                </a:solidFill>
                <a:latin typeface="Arial" panose="020B0604020202020204" pitchFamily="34" charset="0"/>
              </a:rPr>
              <a:t>appen</a:t>
            </a:r>
            <a:r>
              <a:rPr lang="sv-SE" sz="1600" dirty="0">
                <a:solidFill>
                  <a:schemeClr val="tx1">
                    <a:lumMod val="65000"/>
                    <a:lumOff val="35000"/>
                  </a:schemeClr>
                </a:solidFill>
                <a:latin typeface="Arial" panose="020B0604020202020204" pitchFamily="34" charset="0"/>
              </a:rPr>
              <a:t> Laget.se</a:t>
            </a:r>
          </a:p>
          <a:p>
            <a:pPr marL="285750" indent="-285750">
              <a:buBlip>
                <a:blip r:embed="rId5"/>
              </a:buBlip>
            </a:pPr>
            <a:r>
              <a:rPr lang="sv-SE" sz="1600" dirty="0" err="1">
                <a:solidFill>
                  <a:schemeClr val="tx1">
                    <a:lumMod val="65000"/>
                    <a:lumOff val="35000"/>
                  </a:schemeClr>
                </a:solidFill>
                <a:latin typeface="Arial" panose="020B0604020202020204" pitchFamily="34" charset="0"/>
              </a:rPr>
              <a:t>Supertextappen</a:t>
            </a:r>
            <a:r>
              <a:rPr lang="sv-SE" sz="1600" dirty="0">
                <a:solidFill>
                  <a:schemeClr val="tx1">
                    <a:lumMod val="65000"/>
                    <a:lumOff val="35000"/>
                  </a:schemeClr>
                </a:solidFill>
                <a:latin typeface="Arial" panose="020B0604020202020204" pitchFamily="34" charset="0"/>
              </a:rPr>
              <a:t> (sms)</a:t>
            </a:r>
          </a:p>
          <a:p>
            <a:r>
              <a:rPr lang="sv-SE" sz="1600" dirty="0">
                <a:solidFill>
                  <a:schemeClr val="tx1">
                    <a:lumMod val="65000"/>
                    <a:lumOff val="35000"/>
                  </a:schemeClr>
                </a:solidFill>
                <a:latin typeface="Arial" panose="020B0604020202020204" pitchFamily="34" charset="0"/>
              </a:rPr>
              <a:t>	</a:t>
            </a:r>
          </a:p>
          <a:p>
            <a:pPr marL="285750" indent="-285750">
              <a:buBlip>
                <a:blip r:embed="rId5"/>
              </a:buBlip>
            </a:pPr>
            <a:r>
              <a:rPr lang="sv-SE" sz="1600" dirty="0">
                <a:solidFill>
                  <a:schemeClr val="tx1">
                    <a:lumMod val="65000"/>
                    <a:lumOff val="35000"/>
                  </a:schemeClr>
                </a:solidFill>
                <a:latin typeface="Arial" panose="020B0604020202020204" pitchFamily="34" charset="0"/>
              </a:rPr>
              <a:t>Upplägg träning</a:t>
            </a:r>
          </a:p>
          <a:p>
            <a:r>
              <a:rPr lang="sv-SE" sz="1600" dirty="0">
                <a:solidFill>
                  <a:schemeClr val="tx1">
                    <a:lumMod val="65000"/>
                    <a:lumOff val="35000"/>
                  </a:schemeClr>
                </a:solidFill>
                <a:latin typeface="Arial" panose="020B0604020202020204" pitchFamily="34" charset="0"/>
              </a:rPr>
              <a:t>	</a:t>
            </a:r>
            <a:r>
              <a:rPr lang="sv-SE" sz="1600" i="1" dirty="0">
                <a:solidFill>
                  <a:schemeClr val="tx1">
                    <a:lumMod val="65000"/>
                    <a:lumOff val="35000"/>
                  </a:schemeClr>
                </a:solidFill>
                <a:latin typeface="Arial" panose="020B0604020202020204" pitchFamily="34" charset="0"/>
              </a:rPr>
              <a:t>Förberedelseträning (uppvärmning)</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	2-4 övningar</a:t>
            </a:r>
          </a:p>
          <a:p>
            <a:r>
              <a:rPr lang="sv-SE" sz="1600" i="1" dirty="0">
                <a:solidFill>
                  <a:schemeClr val="tx1">
                    <a:lumMod val="65000"/>
                    <a:lumOff val="35000"/>
                  </a:schemeClr>
                </a:solidFill>
                <a:latin typeface="Arial" panose="020B0604020202020204" pitchFamily="34" charset="0"/>
              </a:rPr>
              <a:t>	Matchspel</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	Sargbygge innan eller efter träning </a:t>
            </a: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Utrustning</a:t>
            </a:r>
          </a:p>
          <a:p>
            <a:pPr lvl="1"/>
            <a:r>
              <a:rPr lang="sv-SE" sz="1600" i="1" dirty="0">
                <a:solidFill>
                  <a:schemeClr val="tx1">
                    <a:lumMod val="65000"/>
                    <a:lumOff val="35000"/>
                  </a:schemeClr>
                </a:solidFill>
                <a:latin typeface="Arial" panose="020B0604020202020204" pitchFamily="34" charset="0"/>
              </a:rPr>
              <a:t>Klubba (längd strax över naveln)</a:t>
            </a:r>
          </a:p>
          <a:p>
            <a:pPr lvl="1"/>
            <a:r>
              <a:rPr lang="sv-SE" sz="1600" i="1" dirty="0">
                <a:solidFill>
                  <a:schemeClr val="tx1">
                    <a:lumMod val="65000"/>
                    <a:lumOff val="35000"/>
                  </a:schemeClr>
                </a:solidFill>
                <a:latin typeface="Arial" panose="020B0604020202020204" pitchFamily="34" charset="0"/>
              </a:rPr>
              <a:t>Innebandyglasögon</a:t>
            </a:r>
          </a:p>
          <a:p>
            <a:pPr lvl="1"/>
            <a:r>
              <a:rPr lang="sv-SE" sz="1600" i="1" dirty="0">
                <a:solidFill>
                  <a:schemeClr val="tx1">
                    <a:lumMod val="65000"/>
                    <a:lumOff val="35000"/>
                  </a:schemeClr>
                </a:solidFill>
                <a:latin typeface="Arial" panose="020B0604020202020204" pitchFamily="34" charset="0"/>
              </a:rPr>
              <a:t>Inneskor</a:t>
            </a:r>
          </a:p>
          <a:p>
            <a:pPr lvl="1"/>
            <a:r>
              <a:rPr lang="sv-SE" sz="1600" i="1" dirty="0">
                <a:solidFill>
                  <a:schemeClr val="tx1">
                    <a:lumMod val="65000"/>
                    <a:lumOff val="35000"/>
                  </a:schemeClr>
                </a:solidFill>
                <a:latin typeface="Arial" panose="020B0604020202020204" pitchFamily="34" charset="0"/>
              </a:rPr>
              <a:t>Vattenflaska</a:t>
            </a:r>
          </a:p>
          <a:p>
            <a:r>
              <a:rPr lang="sv-SE" sz="1600" i="1" dirty="0">
                <a:solidFill>
                  <a:schemeClr val="tx1">
                    <a:lumMod val="65000"/>
                    <a:lumOff val="35000"/>
                  </a:schemeClr>
                </a:solidFill>
                <a:latin typeface="Arial" panose="020B0604020202020204" pitchFamily="34" charset="0"/>
              </a:rPr>
              <a:t>	</a:t>
            </a:r>
            <a:endParaRPr lang="sv-SE" sz="1600" dirty="0">
              <a:solidFill>
                <a:schemeClr val="tx1">
                  <a:lumMod val="65000"/>
                  <a:lumOff val="35000"/>
                </a:schemeClr>
              </a:solidFill>
              <a:latin typeface="Arial" panose="020B0604020202020204" pitchFamily="34" charset="0"/>
            </a:endParaRP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r>
              <a:rPr lang="sv-SE" sz="1600" dirty="0">
                <a:solidFill>
                  <a:schemeClr val="tx1">
                    <a:lumMod val="65000"/>
                    <a:lumOff val="35000"/>
                  </a:schemeClr>
                </a:solidFill>
                <a:latin typeface="Arial" panose="020B0604020202020204" pitchFamily="34" charset="0"/>
              </a:rPr>
              <a:t>	</a:t>
            </a:r>
            <a:endParaRPr lang="sv-SE" sz="1600" dirty="0">
              <a:latin typeface="Arial" panose="020B0604020202020204" pitchFamily="34" charset="0"/>
            </a:endParaRPr>
          </a:p>
        </p:txBody>
      </p:sp>
      <p:pic>
        <p:nvPicPr>
          <p:cNvPr id="4" name="Bildobjekt 3">
            <a:extLst>
              <a:ext uri="{FF2B5EF4-FFF2-40B4-BE49-F238E27FC236}">
                <a16:creationId xmlns:a16="http://schemas.microsoft.com/office/drawing/2014/main" id="{ABF3D1BC-477F-4A9F-94ED-01B485482D12}"/>
              </a:ext>
            </a:extLst>
          </p:cNvPr>
          <p:cNvPicPr>
            <a:picLocks noChangeAspect="1"/>
          </p:cNvPicPr>
          <p:nvPr/>
        </p:nvPicPr>
        <p:blipFill>
          <a:blip r:embed="rId6"/>
          <a:stretch>
            <a:fillRect/>
          </a:stretch>
        </p:blipFill>
        <p:spPr>
          <a:xfrm>
            <a:off x="5237476" y="2698688"/>
            <a:ext cx="3047707" cy="1460623"/>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6600F97F-8D58-DF4C-81BF-ABE8CC2ED318}"/>
              </a:ext>
            </a:extLst>
          </p:cNvPr>
          <p:cNvPicPr>
            <a:picLocks noChangeAspect="1"/>
          </p:cNvPicPr>
          <p:nvPr/>
        </p:nvPicPr>
        <p:blipFill rotWithShape="1">
          <a:blip r:embed="rId7"/>
          <a:srcRect r="1584"/>
          <a:stretch/>
        </p:blipFill>
        <p:spPr>
          <a:xfrm>
            <a:off x="4369428" y="5488625"/>
            <a:ext cx="2418515" cy="1141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918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636084" y="335641"/>
            <a:ext cx="7448550" cy="974043"/>
          </a:xfrm>
        </p:spPr>
        <p:txBody>
          <a:bodyPr>
            <a:normAutofit/>
          </a:bodyPr>
          <a:lstStyle/>
          <a:p>
            <a:pPr algn="l"/>
            <a:r>
              <a:rPr lang="sv-SE" sz="3600" b="1" dirty="0">
                <a:solidFill>
                  <a:schemeClr val="tx1">
                    <a:lumMod val="75000"/>
                    <a:lumOff val="25000"/>
                  </a:schemeClr>
                </a:solidFill>
                <a:latin typeface="Arial" panose="020B0604020202020204" pitchFamily="34" charset="0"/>
              </a:rPr>
              <a:t>Säsongsplanering forts.</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636084" y="1212164"/>
            <a:ext cx="8166061" cy="6247864"/>
          </a:xfrm>
          <a:prstGeom prst="rect">
            <a:avLst/>
          </a:prstGeom>
          <a:noFill/>
        </p:spPr>
        <p:txBody>
          <a:bodyPr wrap="square" rtlCol="0">
            <a:spAutoFit/>
          </a:bodyPr>
          <a:lstStyle/>
          <a:p>
            <a:r>
              <a:rPr lang="sv-SE" sz="1600" i="1" dirty="0">
                <a:solidFill>
                  <a:schemeClr val="tx1">
                    <a:lumMod val="65000"/>
                    <a:lumOff val="35000"/>
                  </a:schemeClr>
                </a:solidFill>
                <a:latin typeface="Arial" panose="020B0604020202020204" pitchFamily="34" charset="0"/>
              </a:rPr>
              <a:t>	</a:t>
            </a:r>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Sammandrag (matcher) - preliminärt</a:t>
            </a:r>
          </a:p>
          <a:p>
            <a:r>
              <a:rPr lang="sv-SE" sz="1600" i="1" dirty="0">
                <a:solidFill>
                  <a:schemeClr val="tx1">
                    <a:lumMod val="65000"/>
                    <a:lumOff val="35000"/>
                  </a:schemeClr>
                </a:solidFill>
                <a:latin typeface="Arial" panose="020B0604020202020204" pitchFamily="34" charset="0"/>
              </a:rPr>
              <a:t>	1 lag grön serie 3/4 (med eller utan målvakt), 4 sammandrag/serie varav 1 som 	anordnas av BAIK</a:t>
            </a:r>
          </a:p>
          <a:p>
            <a:r>
              <a:rPr lang="sv-SE" sz="1600" i="1" dirty="0">
                <a:solidFill>
                  <a:schemeClr val="tx1">
                    <a:lumMod val="65000"/>
                    <a:lumOff val="35000"/>
                  </a:schemeClr>
                </a:solidFill>
                <a:latin typeface="Arial" panose="020B0604020202020204" pitchFamily="34" charset="0"/>
              </a:rPr>
              <a:t>	3 matcher/sammandrag</a:t>
            </a:r>
          </a:p>
          <a:p>
            <a:r>
              <a:rPr lang="sv-SE" sz="1600" dirty="0">
                <a:solidFill>
                  <a:schemeClr val="tx1">
                    <a:lumMod val="65000"/>
                    <a:lumOff val="35000"/>
                  </a:schemeClr>
                </a:solidFill>
                <a:latin typeface="Arial" panose="020B0604020202020204" pitchFamily="34" charset="0"/>
              </a:rPr>
              <a:t> </a:t>
            </a:r>
          </a:p>
          <a:p>
            <a:pPr marL="285750" indent="-285750">
              <a:buBlip>
                <a:blip r:embed="rId5"/>
              </a:buBlip>
            </a:pPr>
            <a:r>
              <a:rPr lang="sv-SE" sz="1600" dirty="0">
                <a:solidFill>
                  <a:schemeClr val="tx1">
                    <a:lumMod val="65000"/>
                    <a:lumOff val="35000"/>
                  </a:schemeClr>
                </a:solidFill>
                <a:latin typeface="Arial" panose="020B0604020202020204" pitchFamily="34" charset="0"/>
              </a:rPr>
              <a:t>Regler</a:t>
            </a:r>
          </a:p>
          <a:p>
            <a:r>
              <a:rPr lang="sv-SE" sz="1600" dirty="0">
                <a:solidFill>
                  <a:schemeClr val="tx1">
                    <a:lumMod val="65000"/>
                    <a:lumOff val="35000"/>
                  </a:schemeClr>
                </a:solidFill>
                <a:latin typeface="Arial" panose="020B0604020202020204" pitchFamily="34" charset="0"/>
              </a:rPr>
              <a:t>	</a:t>
            </a:r>
            <a:r>
              <a:rPr lang="sv-SE" sz="1600" i="1" dirty="0">
                <a:solidFill>
                  <a:schemeClr val="tx1">
                    <a:lumMod val="65000"/>
                    <a:lumOff val="35000"/>
                  </a:schemeClr>
                </a:solidFill>
                <a:latin typeface="Arial" panose="020B0604020202020204" pitchFamily="34" charset="0"/>
              </a:rPr>
              <a:t>Förenklade regler</a:t>
            </a:r>
          </a:p>
          <a:p>
            <a:r>
              <a:rPr lang="sv-SE" sz="1600" i="1" dirty="0">
                <a:solidFill>
                  <a:schemeClr val="tx1">
                    <a:lumMod val="65000"/>
                    <a:lumOff val="35000"/>
                  </a:schemeClr>
                </a:solidFill>
                <a:latin typeface="Arial" panose="020B0604020202020204" pitchFamily="34" charset="0"/>
              </a:rPr>
              <a:t>	20x12 meter plan</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	3 mot 3 (med eller utan målvakt)</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	2 minuters byten, sekretariatet signalerar</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	Tekning</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	Inslag (bollen lämnar planen)</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	Frislag (slag, låsning, fasthållning, knuff, nick, hopp, liggande spel m.m.)</a:t>
            </a:r>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Övrigt att tänka på </a:t>
            </a:r>
          </a:p>
          <a:p>
            <a:pPr lvl="1"/>
            <a:r>
              <a:rPr lang="sv-SE" sz="1600" i="1" dirty="0">
                <a:solidFill>
                  <a:schemeClr val="tx1">
                    <a:lumMod val="65000"/>
                    <a:lumOff val="35000"/>
                  </a:schemeClr>
                </a:solidFill>
                <a:latin typeface="Arial" panose="020B0604020202020204" pitchFamily="34" charset="0"/>
              </a:rPr>
              <a:t>Ha roligt tillsammans</a:t>
            </a:r>
          </a:p>
          <a:p>
            <a:pPr lvl="1"/>
            <a:r>
              <a:rPr lang="sv-SE" sz="1600" i="1" dirty="0">
                <a:solidFill>
                  <a:schemeClr val="tx1">
                    <a:lumMod val="65000"/>
                    <a:lumOff val="35000"/>
                  </a:schemeClr>
                </a:solidFill>
                <a:latin typeface="Arial" panose="020B0604020202020204" pitchFamily="34" charset="0"/>
              </a:rPr>
              <a:t>Utvecklas inom lagidrott</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Positiv förstärkning, både spelare och domare</a:t>
            </a: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x-none" sz="1600" dirty="0">
                <a:hlinkClick r:id="rId6"/>
              </a:rPr>
              <a:t>nibf_seriekrav_blå_grön_2023_2024.pdf (innebandy.se)</a:t>
            </a:r>
            <a:endParaRPr lang="x-none" sz="1600" dirty="0"/>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r>
              <a:rPr lang="sv-SE" sz="1600" dirty="0">
                <a:solidFill>
                  <a:schemeClr val="tx1">
                    <a:lumMod val="65000"/>
                    <a:lumOff val="35000"/>
                  </a:schemeClr>
                </a:solidFill>
                <a:latin typeface="Arial" panose="020B0604020202020204" pitchFamily="34" charset="0"/>
              </a:rPr>
              <a:t>	</a:t>
            </a:r>
            <a:endParaRPr lang="sv-SE" sz="1600" dirty="0">
              <a:latin typeface="Arial" panose="020B0604020202020204" pitchFamily="34" charset="0"/>
            </a:endParaRPr>
          </a:p>
        </p:txBody>
      </p:sp>
    </p:spTree>
    <p:extLst>
      <p:ext uri="{BB962C8B-B14F-4D97-AF65-F5344CB8AC3E}">
        <p14:creationId xmlns:p14="http://schemas.microsoft.com/office/powerpoint/2010/main" val="284730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636084" y="335641"/>
            <a:ext cx="7448550" cy="974043"/>
          </a:xfrm>
        </p:spPr>
        <p:txBody>
          <a:bodyPr>
            <a:normAutofit/>
          </a:bodyPr>
          <a:lstStyle/>
          <a:p>
            <a:pPr algn="l"/>
            <a:r>
              <a:rPr lang="sv-SE" sz="3600" b="1" dirty="0">
                <a:solidFill>
                  <a:schemeClr val="tx1">
                    <a:lumMod val="75000"/>
                    <a:lumOff val="25000"/>
                  </a:schemeClr>
                </a:solidFill>
                <a:latin typeface="Arial" panose="020B0604020202020204" pitchFamily="34" charset="0"/>
              </a:rPr>
              <a:t>Ekonomi</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637979" y="1195651"/>
            <a:ext cx="8166061" cy="6494085"/>
          </a:xfrm>
          <a:prstGeom prst="rect">
            <a:avLst/>
          </a:prstGeom>
          <a:noFill/>
        </p:spPr>
        <p:txBody>
          <a:bodyPr wrap="square" rtlCol="0">
            <a:spAutoFit/>
          </a:bodyPr>
          <a:lstStyle/>
          <a:p>
            <a:pPr marL="285750" indent="-285750">
              <a:buBlip>
                <a:blip r:embed="rId5"/>
              </a:buBlip>
            </a:pPr>
            <a:r>
              <a:rPr lang="sv-SE" sz="1600" dirty="0">
                <a:solidFill>
                  <a:schemeClr val="tx1">
                    <a:lumMod val="65000"/>
                    <a:lumOff val="35000"/>
                  </a:schemeClr>
                </a:solidFill>
                <a:latin typeface="Arial" panose="020B0604020202020204" pitchFamily="34" charset="0"/>
              </a:rPr>
              <a:t>Avgifter</a:t>
            </a:r>
          </a:p>
          <a:p>
            <a:r>
              <a:rPr lang="sv-SE" sz="1600" dirty="0">
                <a:solidFill>
                  <a:schemeClr val="tx1">
                    <a:lumMod val="65000"/>
                    <a:lumOff val="35000"/>
                  </a:schemeClr>
                </a:solidFill>
                <a:latin typeface="Arial" panose="020B0604020202020204" pitchFamily="34" charset="0"/>
              </a:rPr>
              <a:t>	Medlemsavgift BAIK, 250 kr/person eller 400 kr/familj</a:t>
            </a:r>
          </a:p>
          <a:p>
            <a:r>
              <a:rPr lang="sv-SE" sz="1600" dirty="0">
                <a:solidFill>
                  <a:schemeClr val="tx1">
                    <a:lumMod val="65000"/>
                    <a:lumOff val="35000"/>
                  </a:schemeClr>
                </a:solidFill>
                <a:latin typeface="Arial" panose="020B0604020202020204" pitchFamily="34" charset="0"/>
              </a:rPr>
              <a:t>	Aktivitetsavgift (går till lagkassan) Grön serie 300 kr/barn</a:t>
            </a:r>
          </a:p>
          <a:p>
            <a:r>
              <a:rPr lang="sv-SE" sz="1600" dirty="0">
                <a:solidFill>
                  <a:schemeClr val="tx1">
                    <a:lumMod val="65000"/>
                    <a:lumOff val="35000"/>
                  </a:schemeClr>
                </a:solidFill>
                <a:latin typeface="Arial" panose="020B0604020202020204" pitchFamily="34" charset="0"/>
              </a:rPr>
              <a:t>	Lagavgift (till sektionen) Grön serie 200 kr/barn</a:t>
            </a:r>
          </a:p>
          <a:p>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Försäljning </a:t>
            </a:r>
          </a:p>
          <a:p>
            <a:pPr lvl="1"/>
            <a:r>
              <a:rPr lang="sv-SE" sz="1600" i="1" dirty="0">
                <a:solidFill>
                  <a:schemeClr val="tx1">
                    <a:lumMod val="65000"/>
                    <a:lumOff val="35000"/>
                  </a:schemeClr>
                </a:solidFill>
                <a:latin typeface="Arial" panose="020B0604020202020204" pitchFamily="34" charset="0"/>
              </a:rPr>
              <a:t>2 </a:t>
            </a:r>
            <a:r>
              <a:rPr lang="sv-SE" sz="1600" i="1" dirty="0" err="1">
                <a:solidFill>
                  <a:schemeClr val="tx1">
                    <a:lumMod val="65000"/>
                    <a:lumOff val="35000"/>
                  </a:schemeClr>
                </a:solidFill>
                <a:latin typeface="Arial" panose="020B0604020202020204" pitchFamily="34" charset="0"/>
              </a:rPr>
              <a:t>st</a:t>
            </a:r>
            <a:r>
              <a:rPr lang="sv-SE" sz="1600" i="1" dirty="0">
                <a:solidFill>
                  <a:schemeClr val="tx1">
                    <a:lumMod val="65000"/>
                    <a:lumOff val="35000"/>
                  </a:schemeClr>
                </a:solidFill>
                <a:latin typeface="Arial" panose="020B0604020202020204" pitchFamily="34" charset="0"/>
              </a:rPr>
              <a:t> idrottsrabatt/barn (jan/feb), 105 kr/häfte går till sektionen, utöver går till lagkassan.</a:t>
            </a:r>
          </a:p>
          <a:p>
            <a:r>
              <a:rPr lang="sv-SE" sz="1600" i="1" dirty="0">
                <a:solidFill>
                  <a:schemeClr val="tx1">
                    <a:lumMod val="65000"/>
                    <a:lumOff val="35000"/>
                  </a:schemeClr>
                </a:solidFill>
                <a:latin typeface="Arial" panose="020B0604020202020204" pitchFamily="34" charset="0"/>
              </a:rPr>
              <a:t>	Frivilligt med bingolotter vid jul, 40 kr/lott går till lagkassan! </a:t>
            </a:r>
          </a:p>
          <a:p>
            <a:pPr marL="285750" indent="-285750">
              <a:buBlip>
                <a:blip r:embed="rId5"/>
              </a:buBlip>
            </a:pPr>
            <a:endParaRPr lang="sv-SE" sz="1600"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Sponsring - </a:t>
            </a:r>
            <a:r>
              <a:rPr lang="sv-SE" sz="1600" i="1" dirty="0">
                <a:solidFill>
                  <a:schemeClr val="tx1">
                    <a:lumMod val="65000"/>
                    <a:lumOff val="35000"/>
                  </a:schemeClr>
                </a:solidFill>
                <a:latin typeface="Arial" panose="020B0604020202020204" pitchFamily="34" charset="0"/>
              </a:rPr>
              <a:t>All sponsring är välkommet! </a:t>
            </a:r>
          </a:p>
          <a:p>
            <a:r>
              <a:rPr lang="sv-SE" sz="1600" i="1" dirty="0">
                <a:solidFill>
                  <a:schemeClr val="tx1">
                    <a:lumMod val="65000"/>
                    <a:lumOff val="35000"/>
                  </a:schemeClr>
                </a:solidFill>
                <a:latin typeface="Arial" panose="020B0604020202020204" pitchFamily="34" charset="0"/>
              </a:rPr>
              <a:t>	* T-shirts till träning, nya spelare</a:t>
            </a:r>
          </a:p>
          <a:p>
            <a:r>
              <a:rPr lang="sv-SE" sz="1600" i="1" dirty="0">
                <a:solidFill>
                  <a:schemeClr val="tx1">
                    <a:lumMod val="65000"/>
                    <a:lumOff val="35000"/>
                  </a:schemeClr>
                </a:solidFill>
                <a:latin typeface="Arial" panose="020B0604020202020204" pitchFamily="34" charset="0"/>
              </a:rPr>
              <a:t>	* Pizzakväll </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	* Gemensam lunch vid sammandrag m.m.</a:t>
            </a:r>
          </a:p>
          <a:p>
            <a:pPr marL="285750" indent="-285750">
              <a:buBlip>
                <a:blip r:embed="rId5"/>
              </a:buBlip>
            </a:pPr>
            <a:endParaRPr lang="sv-SE" sz="1600" i="1" dirty="0">
              <a:solidFill>
                <a:schemeClr val="tx1">
                  <a:lumMod val="65000"/>
                  <a:lumOff val="35000"/>
                </a:schemeClr>
              </a:solidFill>
              <a:latin typeface="Arial" panose="020B0604020202020204" pitchFamily="34" charset="0"/>
            </a:endParaRPr>
          </a:p>
          <a:p>
            <a:pPr marL="285750" indent="-285750">
              <a:buBlip>
                <a:blip r:embed="rId5"/>
              </a:buBlip>
            </a:pPr>
            <a:r>
              <a:rPr lang="sv-SE" sz="1600" dirty="0">
                <a:solidFill>
                  <a:schemeClr val="tx1">
                    <a:lumMod val="65000"/>
                    <a:lumOff val="35000"/>
                  </a:schemeClr>
                </a:solidFill>
                <a:latin typeface="Arial" panose="020B0604020202020204" pitchFamily="34" charset="0"/>
              </a:rPr>
              <a:t>Ekonomiansvariga 2-3 personer </a:t>
            </a:r>
            <a:br>
              <a:rPr lang="sv-SE" sz="1600" dirty="0">
                <a:solidFill>
                  <a:schemeClr val="tx1">
                    <a:lumMod val="65000"/>
                    <a:lumOff val="35000"/>
                  </a:schemeClr>
                </a:solidFill>
                <a:latin typeface="Arial" panose="020B0604020202020204" pitchFamily="34" charset="0"/>
              </a:rPr>
            </a:br>
            <a:r>
              <a:rPr lang="sv-SE" sz="1600" dirty="0">
                <a:solidFill>
                  <a:schemeClr val="tx1">
                    <a:lumMod val="65000"/>
                    <a:lumOff val="35000"/>
                  </a:schemeClr>
                </a:solidFill>
                <a:latin typeface="Arial" panose="020B0604020202020204" pitchFamily="34" charset="0"/>
              </a:rPr>
              <a:t>	</a:t>
            </a:r>
            <a:r>
              <a:rPr lang="sv-SE" sz="1600" i="1" dirty="0">
                <a:solidFill>
                  <a:schemeClr val="tx1">
                    <a:lumMod val="65000"/>
                    <a:lumOff val="35000"/>
                  </a:schemeClr>
                </a:solidFill>
                <a:latin typeface="Arial" panose="020B0604020202020204" pitchFamily="34" charset="0"/>
              </a:rPr>
              <a:t>Upprätta budget för laget (mall finns)</a:t>
            </a:r>
          </a:p>
          <a:p>
            <a:pPr lvl="1"/>
            <a:r>
              <a:rPr lang="sv-SE" sz="1600" i="1" dirty="0">
                <a:solidFill>
                  <a:schemeClr val="tx1">
                    <a:lumMod val="65000"/>
                    <a:lumOff val="35000"/>
                  </a:schemeClr>
                </a:solidFill>
                <a:latin typeface="Arial" panose="020B0604020202020204" pitchFamily="34" charset="0"/>
              </a:rPr>
              <a:t>Ha kontakt med ekonomigruppen i sektionen</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Organisera försäljningar vid sammandrag </a:t>
            </a:r>
          </a:p>
          <a:p>
            <a:pPr lvl="1"/>
            <a:r>
              <a:rPr lang="sv-SE" sz="1600" i="1" dirty="0">
                <a:solidFill>
                  <a:schemeClr val="tx1">
                    <a:lumMod val="65000"/>
                    <a:lumOff val="35000"/>
                  </a:schemeClr>
                </a:solidFill>
                <a:latin typeface="Arial" panose="020B0604020202020204" pitchFamily="34" charset="0"/>
              </a:rPr>
              <a:t>Betala domare </a:t>
            </a:r>
            <a:br>
              <a:rPr lang="sv-SE" sz="1600" i="1" dirty="0">
                <a:solidFill>
                  <a:schemeClr val="tx1">
                    <a:lumMod val="65000"/>
                    <a:lumOff val="35000"/>
                  </a:schemeClr>
                </a:solidFill>
                <a:latin typeface="Arial" panose="020B0604020202020204" pitchFamily="34" charset="0"/>
              </a:rPr>
            </a:br>
            <a:r>
              <a:rPr lang="sv-SE" sz="1600" i="1" dirty="0">
                <a:solidFill>
                  <a:schemeClr val="tx1">
                    <a:lumMod val="65000"/>
                    <a:lumOff val="35000"/>
                  </a:schemeClr>
                </a:solidFill>
                <a:latin typeface="Arial" panose="020B0604020202020204" pitchFamily="34" charset="0"/>
              </a:rPr>
              <a:t>Följa upp att medlems- och aktivitetsavgift betalas in </a:t>
            </a:r>
          </a:p>
          <a:p>
            <a:r>
              <a:rPr lang="sv-SE" sz="1600" i="1" dirty="0">
                <a:solidFill>
                  <a:schemeClr val="tx1">
                    <a:lumMod val="65000"/>
                    <a:lumOff val="35000"/>
                  </a:schemeClr>
                </a:solidFill>
                <a:latin typeface="Arial" panose="020B0604020202020204" pitchFamily="34" charset="0"/>
              </a:rPr>
              <a:t>	Organisera försäljning, aktiviteter och sponsring för att tjäna pengar till laget</a:t>
            </a:r>
          </a:p>
          <a:p>
            <a:br>
              <a:rPr lang="sv-SE" sz="1600" i="1" dirty="0">
                <a:solidFill>
                  <a:schemeClr val="tx1">
                    <a:lumMod val="65000"/>
                    <a:lumOff val="35000"/>
                  </a:schemeClr>
                </a:solidFill>
                <a:latin typeface="Arial" panose="020B0604020202020204" pitchFamily="34" charset="0"/>
              </a:rPr>
            </a:br>
            <a:endParaRPr lang="sv-SE" sz="1600" i="1" dirty="0">
              <a:solidFill>
                <a:schemeClr val="tx1">
                  <a:lumMod val="65000"/>
                  <a:lumOff val="35000"/>
                </a:schemeClr>
              </a:solidFill>
              <a:latin typeface="Arial" panose="020B0604020202020204" pitchFamily="34" charset="0"/>
            </a:endParaRPr>
          </a:p>
          <a:p>
            <a:endParaRPr lang="es-ES" sz="1600" dirty="0">
              <a:solidFill>
                <a:schemeClr val="tx1">
                  <a:lumMod val="65000"/>
                  <a:lumOff val="35000"/>
                </a:schemeClr>
              </a:solidFill>
              <a:latin typeface="Arial" panose="020B0604020202020204" pitchFamily="34" charset="0"/>
            </a:endParaRPr>
          </a:p>
          <a:p>
            <a:endParaRPr lang="sv-SE" sz="1600" dirty="0">
              <a:latin typeface="Arial" panose="020B0604020202020204" pitchFamily="34" charset="0"/>
            </a:endParaRPr>
          </a:p>
        </p:txBody>
      </p:sp>
    </p:spTree>
    <p:extLst>
      <p:ext uri="{BB962C8B-B14F-4D97-AF65-F5344CB8AC3E}">
        <p14:creationId xmlns:p14="http://schemas.microsoft.com/office/powerpoint/2010/main" val="410756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DAF14-E5F3-3F25-82C0-AC737FF16D7A}"/>
              </a:ext>
            </a:extLst>
          </p:cNvPr>
          <p:cNvSpPr>
            <a:spLocks noGrp="1"/>
          </p:cNvSpPr>
          <p:nvPr>
            <p:ph type="title"/>
          </p:nvPr>
        </p:nvSpPr>
        <p:spPr>
          <a:xfrm>
            <a:off x="636084" y="335641"/>
            <a:ext cx="7448550" cy="974043"/>
          </a:xfrm>
        </p:spPr>
        <p:txBody>
          <a:bodyPr>
            <a:normAutofit/>
          </a:bodyPr>
          <a:lstStyle/>
          <a:p>
            <a:pPr algn="l"/>
            <a:r>
              <a:rPr lang="sv-SE" sz="3600" b="1" dirty="0">
                <a:solidFill>
                  <a:schemeClr val="tx1">
                    <a:lumMod val="75000"/>
                    <a:lumOff val="25000"/>
                  </a:schemeClr>
                </a:solidFill>
                <a:latin typeface="Arial" panose="020B0604020202020204" pitchFamily="34" charset="0"/>
              </a:rPr>
              <a:t>Övrigt </a:t>
            </a:r>
          </a:p>
        </p:txBody>
      </p:sp>
      <p:pic>
        <p:nvPicPr>
          <p:cNvPr id="5" name="Bildobjekt 4">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7854177" y="221608"/>
            <a:ext cx="862013" cy="974043"/>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8FC54A34-A301-6504-A1B4-56E24E66CFFF}"/>
              </a:ext>
            </a:extLst>
          </p:cNvPr>
          <p:cNvPicPr>
            <a:picLocks noChangeAspect="1"/>
          </p:cNvPicPr>
          <p:nvPr/>
        </p:nvPicPr>
        <p:blipFill>
          <a:blip r:embed="rId4"/>
          <a:stretch>
            <a:fillRect/>
          </a:stretch>
        </p:blipFill>
        <p:spPr>
          <a:xfrm rot="20022265">
            <a:off x="5504410" y="5489940"/>
            <a:ext cx="3556000" cy="495300"/>
          </a:xfrm>
          <a:prstGeom prst="rect">
            <a:avLst/>
          </a:prstGeom>
        </p:spPr>
      </p:pic>
      <p:sp>
        <p:nvSpPr>
          <p:cNvPr id="17" name="textruta 16">
            <a:extLst>
              <a:ext uri="{FF2B5EF4-FFF2-40B4-BE49-F238E27FC236}">
                <a16:creationId xmlns:a16="http://schemas.microsoft.com/office/drawing/2014/main" id="{F2F9BB11-6BCF-DA7C-2189-27F5D45D0D3A}"/>
              </a:ext>
            </a:extLst>
          </p:cNvPr>
          <p:cNvSpPr txBox="1"/>
          <p:nvPr/>
        </p:nvSpPr>
        <p:spPr>
          <a:xfrm>
            <a:off x="637979" y="1423717"/>
            <a:ext cx="8166061" cy="3539430"/>
          </a:xfrm>
          <a:prstGeom prst="rect">
            <a:avLst/>
          </a:prstGeom>
          <a:noFill/>
        </p:spPr>
        <p:txBody>
          <a:bodyPr wrap="square" rtlCol="0">
            <a:spAutoFit/>
          </a:bodyPr>
          <a:lstStyle/>
          <a:p>
            <a:pPr marL="285750" indent="-285750">
              <a:buBlip>
                <a:blip r:embed="rId5"/>
              </a:buBlip>
            </a:pPr>
            <a:r>
              <a:rPr lang="sv-SE" sz="1600" dirty="0">
                <a:solidFill>
                  <a:schemeClr val="tx1">
                    <a:lumMod val="65000"/>
                    <a:lumOff val="35000"/>
                  </a:schemeClr>
                </a:solidFill>
                <a:latin typeface="Arial" panose="020B0604020202020204" pitchFamily="34" charset="0"/>
              </a:rPr>
              <a:t>Behov av stöd från föräldrar, enklare uppgifter </a:t>
            </a:r>
          </a:p>
          <a:p>
            <a:r>
              <a:rPr lang="sv-SE" sz="1600" i="1" dirty="0">
                <a:solidFill>
                  <a:schemeClr val="tx1">
                    <a:lumMod val="65000"/>
                    <a:lumOff val="35000"/>
                  </a:schemeClr>
                </a:solidFill>
                <a:latin typeface="Arial" panose="020B0604020202020204" pitchFamily="34" charset="0"/>
              </a:rPr>
              <a:t>	</a:t>
            </a:r>
          </a:p>
          <a:p>
            <a:r>
              <a:rPr lang="sv-SE" sz="1600" i="1" dirty="0">
                <a:solidFill>
                  <a:schemeClr val="tx1">
                    <a:lumMod val="65000"/>
                    <a:lumOff val="35000"/>
                  </a:schemeClr>
                </a:solidFill>
                <a:latin typeface="Arial" panose="020B0604020202020204" pitchFamily="34" charset="0"/>
              </a:rPr>
              <a:t>	Kick-off barn och föräldrar – lära känna varandra! Spelarmöte.</a:t>
            </a:r>
          </a:p>
          <a:p>
            <a:r>
              <a:rPr lang="sv-SE" sz="1600" i="1" dirty="0">
                <a:solidFill>
                  <a:schemeClr val="tx1">
                    <a:lumMod val="65000"/>
                    <a:lumOff val="35000"/>
                  </a:schemeClr>
                </a:solidFill>
                <a:latin typeface="Arial" panose="020B0604020202020204" pitchFamily="34" charset="0"/>
              </a:rPr>
              <a:t>	Föräldramatch</a:t>
            </a:r>
          </a:p>
          <a:p>
            <a:r>
              <a:rPr lang="sv-SE" sz="1600" i="1" dirty="0">
                <a:solidFill>
                  <a:schemeClr val="tx1">
                    <a:lumMod val="65000"/>
                    <a:lumOff val="35000"/>
                  </a:schemeClr>
                </a:solidFill>
                <a:latin typeface="Arial" panose="020B0604020202020204" pitchFamily="34" charset="0"/>
              </a:rPr>
              <a:t>	Fikaförsäljning </a:t>
            </a:r>
          </a:p>
          <a:p>
            <a:r>
              <a:rPr lang="sv-SE" sz="1600" i="1" dirty="0">
                <a:solidFill>
                  <a:schemeClr val="tx1">
                    <a:lumMod val="65000"/>
                    <a:lumOff val="35000"/>
                  </a:schemeClr>
                </a:solidFill>
                <a:latin typeface="Arial" panose="020B0604020202020204" pitchFamily="34" charset="0"/>
              </a:rPr>
              <a:t>	Baka</a:t>
            </a:r>
          </a:p>
          <a:p>
            <a:r>
              <a:rPr lang="sv-SE" sz="1600" i="1" dirty="0">
                <a:solidFill>
                  <a:schemeClr val="tx1">
                    <a:lumMod val="65000"/>
                    <a:lumOff val="35000"/>
                  </a:schemeClr>
                </a:solidFill>
                <a:latin typeface="Arial" panose="020B0604020202020204" pitchFamily="34" charset="0"/>
              </a:rPr>
              <a:t>	Sekretariat/matchvärd </a:t>
            </a:r>
          </a:p>
          <a:p>
            <a:r>
              <a:rPr lang="sv-SE" sz="1600" i="1" dirty="0">
                <a:solidFill>
                  <a:schemeClr val="tx1">
                    <a:lumMod val="65000"/>
                    <a:lumOff val="35000"/>
                  </a:schemeClr>
                </a:solidFill>
                <a:latin typeface="Arial" panose="020B0604020202020204" pitchFamily="34" charset="0"/>
              </a:rPr>
              <a:t>	Bygga sarg </a:t>
            </a:r>
          </a:p>
          <a:p>
            <a:r>
              <a:rPr lang="sv-SE" sz="1600" i="1" dirty="0">
                <a:solidFill>
                  <a:schemeClr val="tx1">
                    <a:lumMod val="65000"/>
                    <a:lumOff val="35000"/>
                  </a:schemeClr>
                </a:solidFill>
                <a:latin typeface="Arial" panose="020B0604020202020204" pitchFamily="34" charset="0"/>
              </a:rPr>
              <a:t>	Tvätta matchställ</a:t>
            </a:r>
          </a:p>
          <a:p>
            <a:r>
              <a:rPr lang="sv-SE" sz="1600" i="1" dirty="0">
                <a:solidFill>
                  <a:schemeClr val="tx1">
                    <a:lumMod val="65000"/>
                    <a:lumOff val="35000"/>
                  </a:schemeClr>
                </a:solidFill>
                <a:latin typeface="Arial" panose="020B0604020202020204" pitchFamily="34" charset="0"/>
              </a:rPr>
              <a:t>	Skjutsa till sammandrag</a:t>
            </a:r>
          </a:p>
          <a:p>
            <a:br>
              <a:rPr lang="sv-SE" sz="1600" i="1" dirty="0">
                <a:solidFill>
                  <a:schemeClr val="tx1">
                    <a:lumMod val="65000"/>
                    <a:lumOff val="35000"/>
                  </a:schemeClr>
                </a:solidFill>
                <a:latin typeface="Arial" panose="020B0604020202020204" pitchFamily="34" charset="0"/>
              </a:rPr>
            </a:br>
            <a:endParaRPr lang="sv-SE" sz="1600" i="1" dirty="0">
              <a:solidFill>
                <a:schemeClr val="tx1">
                  <a:lumMod val="65000"/>
                  <a:lumOff val="35000"/>
                </a:schemeClr>
              </a:solidFill>
              <a:latin typeface="Arial" panose="020B0604020202020204" pitchFamily="34" charset="0"/>
            </a:endParaRPr>
          </a:p>
          <a:p>
            <a:endParaRPr lang="es-ES" sz="1600" dirty="0">
              <a:solidFill>
                <a:schemeClr val="tx1">
                  <a:lumMod val="65000"/>
                  <a:lumOff val="35000"/>
                </a:schemeClr>
              </a:solidFill>
              <a:latin typeface="Arial" panose="020B0604020202020204" pitchFamily="34" charset="0"/>
            </a:endParaRPr>
          </a:p>
          <a:p>
            <a:endParaRPr lang="sv-SE" sz="1600" dirty="0">
              <a:latin typeface="Arial" panose="020B0604020202020204" pitchFamily="34" charset="0"/>
            </a:endParaRPr>
          </a:p>
        </p:txBody>
      </p:sp>
    </p:spTree>
    <p:extLst>
      <p:ext uri="{BB962C8B-B14F-4D97-AF65-F5344CB8AC3E}">
        <p14:creationId xmlns:p14="http://schemas.microsoft.com/office/powerpoint/2010/main" val="860409943"/>
      </p:ext>
    </p:extLst>
  </p:cSld>
  <p:clrMapOvr>
    <a:masterClrMapping/>
  </p:clrMapOvr>
</p:sld>
</file>

<file path=ppt/theme/theme1.xml><?xml version="1.0" encoding="utf-8"?>
<a:theme xmlns:a="http://schemas.openxmlformats.org/drawingml/2006/main" name="Office-tema">
  <a:themeElements>
    <a:clrScheme name="Ege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jken_ppt" id="{B539D3BF-FE8F-EE4E-AEA2-3D5FCD225322}" vid="{3EF658E0-E64F-4841-A77D-2AA54CAD18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0</TotalTime>
  <Words>1059</Words>
  <Application>Microsoft Office PowerPoint</Application>
  <PresentationFormat>Bildspel på skärmen (4:3)</PresentationFormat>
  <Paragraphs>153</Paragraphs>
  <Slides>10</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Helvetica</vt:lpstr>
      <vt:lpstr>Office-tema</vt:lpstr>
      <vt:lpstr>PowerPoint-presentation</vt:lpstr>
      <vt:lpstr>Dagordning</vt:lpstr>
      <vt:lpstr>Presentation av ledarstaben</vt:lpstr>
      <vt:lpstr>Presentation av föräldrar</vt:lpstr>
      <vt:lpstr>Information från föreningen</vt:lpstr>
      <vt:lpstr>Säsongsplanering</vt:lpstr>
      <vt:lpstr>Säsongsplanering forts.</vt:lpstr>
      <vt:lpstr>Ekonomi</vt:lpstr>
      <vt:lpstr>Övrigt </vt:lpstr>
      <vt:lpstr>Övriga 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RUBRIKMALL BAJKEN</dc:title>
  <dc:creator>jimmy</dc:creator>
  <cp:lastModifiedBy>Söderstedt Tedelid Jennie (DS-PO)</cp:lastModifiedBy>
  <cp:revision>16</cp:revision>
  <dcterms:created xsi:type="dcterms:W3CDTF">2022-11-22T15:15:45Z</dcterms:created>
  <dcterms:modified xsi:type="dcterms:W3CDTF">2023-09-22T10:41:15Z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aaaee5-c84d-4c37-ab3c-99d07fb6d639_Enabled">
    <vt:lpwstr>true</vt:lpwstr>
  </property>
  <property fmtid="{D5CDD505-2E9C-101B-9397-08002B2CF9AE}" pid="3" name="MSIP_Label_e4aaaee5-c84d-4c37-ab3c-99d07fb6d639_SetDate">
    <vt:lpwstr>2023-08-16T19:36:14Z</vt:lpwstr>
  </property>
  <property fmtid="{D5CDD505-2E9C-101B-9397-08002B2CF9AE}" pid="4" name="MSIP_Label_e4aaaee5-c84d-4c37-ab3c-99d07fb6d639_Method">
    <vt:lpwstr>Privileged</vt:lpwstr>
  </property>
  <property fmtid="{D5CDD505-2E9C-101B-9397-08002B2CF9AE}" pid="5" name="MSIP_Label_e4aaaee5-c84d-4c37-ab3c-99d07fb6d639_Name">
    <vt:lpwstr>e4aaaee5-c84d-4c37-ab3c-99d07fb6d639</vt:lpwstr>
  </property>
  <property fmtid="{D5CDD505-2E9C-101B-9397-08002B2CF9AE}" pid="6" name="MSIP_Label_e4aaaee5-c84d-4c37-ab3c-99d07fb6d639_SiteId">
    <vt:lpwstr>f8be18a6-f648-4a47-be73-86d6c5c6604d</vt:lpwstr>
  </property>
  <property fmtid="{D5CDD505-2E9C-101B-9397-08002B2CF9AE}" pid="7" name="MSIP_Label_e4aaaee5-c84d-4c37-ab3c-99d07fb6d639_ActionId">
    <vt:lpwstr>73026b01-356e-431d-8cef-acbb98629d09</vt:lpwstr>
  </property>
  <property fmtid="{D5CDD505-2E9C-101B-9397-08002B2CF9AE}" pid="8" name="MSIP_Label_e4aaaee5-c84d-4c37-ab3c-99d07fb6d639_ContentBits">
    <vt:lpwstr>2</vt:lpwstr>
  </property>
  <property fmtid="{D5CDD505-2E9C-101B-9397-08002B2CF9AE}" pid="9" name="ClassificationContentMarkingFooterLocations">
    <vt:lpwstr>Office-tema:8</vt:lpwstr>
  </property>
  <property fmtid="{D5CDD505-2E9C-101B-9397-08002B2CF9AE}" pid="10" name="ClassificationContentMarkingFooterText">
    <vt:lpwstr>Confidentiality: C1 - Public</vt:lpwstr>
  </property>
</Properties>
</file>