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69" r:id="rId3"/>
    <p:sldId id="261" r:id="rId4"/>
    <p:sldId id="280" r:id="rId5"/>
    <p:sldId id="259" r:id="rId6"/>
    <p:sldId id="297" r:id="rId7"/>
    <p:sldId id="296" r:id="rId8"/>
    <p:sldId id="298" r:id="rId9"/>
    <p:sldId id="299" r:id="rId10"/>
    <p:sldId id="300" r:id="rId11"/>
    <p:sldId id="260" r:id="rId12"/>
    <p:sldId id="295" r:id="rId13"/>
    <p:sldId id="292" r:id="rId14"/>
    <p:sldId id="285" r:id="rId15"/>
    <p:sldId id="293" r:id="rId16"/>
    <p:sldId id="291" r:id="rId17"/>
    <p:sldId id="262" r:id="rId18"/>
    <p:sldId id="271" r:id="rId19"/>
    <p:sldId id="294" r:id="rId20"/>
    <p:sldId id="270" r:id="rId21"/>
    <p:sldId id="286" r:id="rId22"/>
    <p:sldId id="278" r:id="rId23"/>
    <p:sldId id="277" r:id="rId24"/>
    <p:sldId id="287" r:id="rId25"/>
    <p:sldId id="288" r:id="rId26"/>
    <p:sldId id="273" r:id="rId27"/>
    <p:sldId id="290" r:id="rId28"/>
    <p:sldId id="267" r:id="rId29"/>
  </p:sldIdLst>
  <p:sldSz cx="9144000" cy="6858000" type="screen4x3"/>
  <p:notesSz cx="7104063" cy="102346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8DFF66-368A-4BD6-98EA-B68A30169B42}" v="3" dt="2026-05-20T09:37:43.29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344" y="96"/>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B7A68BC5-C8A8-1041-9E72-7C603394E658}" type="datetimeFigureOut">
              <a:rPr lang="en-US" smtClean="0"/>
              <a:t>5/20/2026</a:t>
            </a:fld>
            <a:endParaRPr lang="en-US"/>
          </a:p>
        </p:txBody>
      </p:sp>
      <p:sp>
        <p:nvSpPr>
          <p:cNvPr id="4" name="Slide Image Placeholder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2026-05-20</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laget.se/BergnasetsAIK-Fotboll-P2017" TargetMode="External"/><Relationship Id="rId2" Type="http://schemas.openxmlformats.org/officeDocument/2006/relationships/hyperlink" Target="http://www.baik.n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laget.se/BergnasetsAIK-Fotboll-P2017/Event/Month"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kiosk.baik.nu/kios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P2017 FÖRÄLDRAMÖTE säsongen 2026</a:t>
            </a:r>
          </a:p>
        </p:txBody>
      </p:sp>
    </p:spTree>
    <p:extLst>
      <p:ext uri="{BB962C8B-B14F-4D97-AF65-F5344CB8AC3E}">
        <p14:creationId xmlns:p14="http://schemas.microsoft.com/office/powerpoint/2010/main" val="4096515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F4DB1-6BDB-DE79-0652-AB79350DC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920B6D-D446-6864-5419-212F329EB4EC}"/>
              </a:ext>
            </a:extLst>
          </p:cNvPr>
          <p:cNvSpPr>
            <a:spLocks noGrp="1"/>
          </p:cNvSpPr>
          <p:nvPr>
            <p:ph type="title"/>
          </p:nvPr>
        </p:nvSpPr>
        <p:spPr/>
        <p:txBody>
          <a:bodyPr>
            <a:normAutofit/>
          </a:bodyPr>
          <a:lstStyle/>
          <a:p>
            <a:r>
              <a:rPr lang="en-US" dirty="0" err="1"/>
              <a:t>Säsongsplanering</a:t>
            </a:r>
            <a:r>
              <a:rPr lang="en-US" dirty="0"/>
              <a:t> 2026</a:t>
            </a:r>
          </a:p>
        </p:txBody>
      </p:sp>
      <p:pic>
        <p:nvPicPr>
          <p:cNvPr id="4" name="Bildobjekt 3" descr="En bild som visar text, skärmbild, nummer, Teckensnitt&#10;&#10;AI-genererat innehåll kan vara felaktigt.">
            <a:extLst>
              <a:ext uri="{FF2B5EF4-FFF2-40B4-BE49-F238E27FC236}">
                <a16:creationId xmlns:a16="http://schemas.microsoft.com/office/drawing/2014/main" id="{F153C136-340A-C17C-8BA9-24F7B2B129BF}"/>
              </a:ext>
            </a:extLst>
          </p:cNvPr>
          <p:cNvPicPr>
            <a:picLocks noChangeAspect="1"/>
          </p:cNvPicPr>
          <p:nvPr/>
        </p:nvPicPr>
        <p:blipFill>
          <a:blip r:embed="rId2"/>
          <a:stretch>
            <a:fillRect/>
          </a:stretch>
        </p:blipFill>
        <p:spPr>
          <a:xfrm>
            <a:off x="1176076" y="1417638"/>
            <a:ext cx="6791847" cy="3724778"/>
          </a:xfrm>
          <a:prstGeom prst="rect">
            <a:avLst/>
          </a:prstGeom>
        </p:spPr>
      </p:pic>
    </p:spTree>
    <p:extLst>
      <p:ext uri="{BB962C8B-B14F-4D97-AF65-F5344CB8AC3E}">
        <p14:creationId xmlns:p14="http://schemas.microsoft.com/office/powerpoint/2010/main" val="83592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Avgifter</a:t>
            </a:r>
            <a:r>
              <a:rPr lang="en-US" dirty="0"/>
              <a:t>, mm. BAIK</a:t>
            </a:r>
          </a:p>
        </p:txBody>
      </p:sp>
      <p:sp>
        <p:nvSpPr>
          <p:cNvPr id="3" name="Content Placeholder 2"/>
          <p:cNvSpPr>
            <a:spLocks noGrp="1"/>
          </p:cNvSpPr>
          <p:nvPr>
            <p:ph idx="1"/>
          </p:nvPr>
        </p:nvSpPr>
        <p:spPr/>
        <p:txBody>
          <a:bodyPr>
            <a:noAutofit/>
          </a:bodyPr>
          <a:lstStyle/>
          <a:p>
            <a:r>
              <a:rPr lang="en-US" sz="1600" b="1" dirty="0" err="1"/>
              <a:t>Medlemsavgift</a:t>
            </a:r>
            <a:r>
              <a:rPr lang="en-US" sz="1600" b="1" dirty="0"/>
              <a:t> 2026</a:t>
            </a:r>
          </a:p>
          <a:p>
            <a:pPr lvl="1"/>
            <a:r>
              <a:rPr lang="en-US" sz="1600" dirty="0" err="1"/>
              <a:t>Familj</a:t>
            </a:r>
            <a:r>
              <a:rPr lang="en-US" sz="1600" dirty="0"/>
              <a:t> 600 </a:t>
            </a:r>
            <a:r>
              <a:rPr lang="en-US" sz="1600" dirty="0" err="1"/>
              <a:t>kr</a:t>
            </a:r>
            <a:r>
              <a:rPr lang="en-US" sz="1600" dirty="0"/>
              <a:t> </a:t>
            </a:r>
            <a:r>
              <a:rPr lang="en-US" sz="1600" dirty="0" err="1"/>
              <a:t>och</a:t>
            </a:r>
            <a:r>
              <a:rPr lang="en-US" sz="1600" dirty="0"/>
              <a:t> </a:t>
            </a:r>
            <a:r>
              <a:rPr lang="en-US" sz="1600" dirty="0" err="1"/>
              <a:t>enskild</a:t>
            </a:r>
            <a:r>
              <a:rPr lang="en-US" sz="1600" dirty="0"/>
              <a:t> 350 </a:t>
            </a:r>
            <a:r>
              <a:rPr lang="en-US" sz="1600" dirty="0" err="1"/>
              <a:t>kr</a:t>
            </a:r>
            <a:endParaRPr lang="en-US" sz="1600" dirty="0"/>
          </a:p>
          <a:p>
            <a:pPr lvl="1"/>
            <a:r>
              <a:rPr lang="en-US" sz="1600" dirty="0"/>
              <a:t>Faktura via laget.se (Ping payments) </a:t>
            </a:r>
          </a:p>
          <a:p>
            <a:pPr lvl="1"/>
            <a:r>
              <a:rPr lang="en-US" sz="1600" dirty="0" err="1"/>
              <a:t>Medlemsavgiften</a:t>
            </a:r>
            <a:r>
              <a:rPr lang="en-US" sz="1600" dirty="0"/>
              <a:t> </a:t>
            </a:r>
            <a:r>
              <a:rPr lang="en-US" sz="1600" dirty="0" err="1"/>
              <a:t>betalas</a:t>
            </a:r>
            <a:r>
              <a:rPr lang="en-US" sz="1600" dirty="0"/>
              <a:t> </a:t>
            </a:r>
            <a:r>
              <a:rPr lang="en-US" sz="1600" dirty="0" err="1"/>
              <a:t>snarast</a:t>
            </a:r>
            <a:r>
              <a:rPr lang="en-US" sz="1600" dirty="0"/>
              <a:t>, </a:t>
            </a:r>
            <a:r>
              <a:rPr lang="en-US" sz="1600" dirty="0" err="1"/>
              <a:t>avstämning</a:t>
            </a:r>
            <a:r>
              <a:rPr lang="en-US" sz="1600" dirty="0"/>
              <a:t> </a:t>
            </a:r>
            <a:r>
              <a:rPr lang="en-US" sz="1600" dirty="0" err="1"/>
              <a:t>kommer</a:t>
            </a:r>
            <a:r>
              <a:rPr lang="en-US" sz="1600" dirty="0"/>
              <a:t> </a:t>
            </a:r>
            <a:r>
              <a:rPr lang="en-US" sz="1600" dirty="0" err="1"/>
              <a:t>ske</a:t>
            </a:r>
            <a:r>
              <a:rPr lang="en-US" sz="1600" dirty="0"/>
              <a:t> redan mitten av </a:t>
            </a:r>
            <a:r>
              <a:rPr lang="en-US" sz="1600" dirty="0" err="1"/>
              <a:t>maj.</a:t>
            </a:r>
            <a:endParaRPr lang="en-US" sz="1600" dirty="0"/>
          </a:p>
          <a:p>
            <a:r>
              <a:rPr lang="en-US" sz="1600" dirty="0" err="1"/>
              <a:t>Aktivitetsavgift</a:t>
            </a:r>
            <a:r>
              <a:rPr lang="en-US" sz="1600" dirty="0"/>
              <a:t> (</a:t>
            </a:r>
            <a:r>
              <a:rPr lang="en-US" sz="1600" dirty="0" err="1"/>
              <a:t>sektionen</a:t>
            </a:r>
            <a:r>
              <a:rPr lang="en-US" sz="1600" dirty="0"/>
              <a:t>) </a:t>
            </a:r>
            <a:r>
              <a:rPr lang="en-US" sz="1600" b="1" dirty="0"/>
              <a:t>800 kronor/</a:t>
            </a:r>
            <a:r>
              <a:rPr lang="en-US" sz="1600" b="1" dirty="0" err="1"/>
              <a:t>spelare</a:t>
            </a:r>
            <a:endParaRPr lang="en-US" sz="1600" b="1" dirty="0"/>
          </a:p>
          <a:p>
            <a:r>
              <a:rPr lang="en-US" sz="1600" dirty="0"/>
              <a:t>Klubb- och </a:t>
            </a:r>
            <a:r>
              <a:rPr lang="en-US" sz="1600" dirty="0" err="1"/>
              <a:t>anläggningsavgift</a:t>
            </a:r>
            <a:r>
              <a:rPr lang="en-US" sz="1600" dirty="0"/>
              <a:t>: </a:t>
            </a:r>
            <a:r>
              <a:rPr lang="en-US" sz="1600" b="1" dirty="0"/>
              <a:t>300kr/</a:t>
            </a:r>
            <a:r>
              <a:rPr lang="en-US" sz="1600" b="1" dirty="0" err="1"/>
              <a:t>spelare</a:t>
            </a:r>
            <a:endParaRPr lang="en-US" sz="1600" dirty="0"/>
          </a:p>
          <a:p>
            <a:pPr marL="0" indent="0">
              <a:buNone/>
            </a:pPr>
            <a:endParaRPr lang="en-US" sz="1600" dirty="0"/>
          </a:p>
          <a:p>
            <a:r>
              <a:rPr lang="en-US" sz="1600" dirty="0" err="1"/>
              <a:t>Sektionsavgift</a:t>
            </a:r>
            <a:r>
              <a:rPr lang="en-US" sz="1600" dirty="0"/>
              <a:t> </a:t>
            </a:r>
            <a:r>
              <a:rPr lang="en-US" sz="1600" b="1" dirty="0"/>
              <a:t>500 </a:t>
            </a:r>
            <a:r>
              <a:rPr lang="en-US" sz="1600" b="1" dirty="0" err="1"/>
              <a:t>kr</a:t>
            </a:r>
            <a:r>
              <a:rPr lang="en-US" sz="1600" b="1" dirty="0"/>
              <a:t>/</a:t>
            </a:r>
            <a:r>
              <a:rPr lang="en-US" sz="1600" b="1" dirty="0" err="1"/>
              <a:t>spelare</a:t>
            </a:r>
            <a:r>
              <a:rPr lang="en-US" sz="1600" b="1" dirty="0"/>
              <a:t> </a:t>
            </a:r>
            <a:r>
              <a:rPr lang="en-US" sz="1600" dirty="0"/>
              <a:t>till BAIK </a:t>
            </a:r>
            <a:r>
              <a:rPr lang="en-US" sz="1600" dirty="0" err="1"/>
              <a:t>som</a:t>
            </a:r>
            <a:r>
              <a:rPr lang="en-US" sz="1600" dirty="0"/>
              <a:t> </a:t>
            </a:r>
            <a:r>
              <a:rPr lang="en-US" sz="1600" dirty="0" err="1"/>
              <a:t>dras</a:t>
            </a:r>
            <a:r>
              <a:rPr lang="en-US" sz="1600" dirty="0"/>
              <a:t> </a:t>
            </a:r>
            <a:r>
              <a:rPr lang="en-US" sz="1600" dirty="0" err="1"/>
              <a:t>från</a:t>
            </a:r>
            <a:r>
              <a:rPr lang="en-US" sz="1600" dirty="0"/>
              <a:t> </a:t>
            </a:r>
            <a:r>
              <a:rPr lang="en-US" sz="1600" dirty="0" err="1"/>
              <a:t>lagkassan</a:t>
            </a:r>
            <a:r>
              <a:rPr lang="en-US" sz="1600" dirty="0"/>
              <a:t>. Denna </a:t>
            </a:r>
            <a:r>
              <a:rPr lang="en-US" sz="1600" dirty="0" err="1"/>
              <a:t>avgift</a:t>
            </a:r>
            <a:r>
              <a:rPr lang="en-US" sz="1600" dirty="0"/>
              <a:t> </a:t>
            </a:r>
            <a:r>
              <a:rPr lang="en-US" sz="1600" dirty="0" err="1"/>
              <a:t>måste</a:t>
            </a:r>
            <a:r>
              <a:rPr lang="en-US" sz="1600" dirty="0"/>
              <a:t> vi </a:t>
            </a:r>
            <a:r>
              <a:rPr lang="en-US" sz="1600" dirty="0" err="1"/>
              <a:t>i</a:t>
            </a:r>
            <a:r>
              <a:rPr lang="en-US" sz="1600" dirty="0"/>
              <a:t> </a:t>
            </a:r>
            <a:r>
              <a:rPr lang="en-US" sz="1600" dirty="0" err="1"/>
              <a:t>laget</a:t>
            </a:r>
            <a:r>
              <a:rPr lang="en-US" sz="1600" dirty="0"/>
              <a:t> </a:t>
            </a:r>
            <a:r>
              <a:rPr lang="en-US" sz="1600" dirty="0" err="1"/>
              <a:t>arbeta</a:t>
            </a:r>
            <a:r>
              <a:rPr lang="en-US" sz="1600" dirty="0"/>
              <a:t> in. </a:t>
            </a:r>
          </a:p>
          <a:p>
            <a:endParaRPr lang="en-US" sz="1600" dirty="0"/>
          </a:p>
          <a:p>
            <a:r>
              <a:rPr lang="en-US" sz="1600" dirty="0" err="1"/>
              <a:t>Baikhäftet</a:t>
            </a:r>
            <a:r>
              <a:rPr lang="en-US" sz="1600" dirty="0"/>
              <a:t>/lotter </a:t>
            </a:r>
            <a:r>
              <a:rPr lang="en-US" sz="1600" dirty="0" err="1"/>
              <a:t>utgår</a:t>
            </a:r>
            <a:r>
              <a:rPr lang="en-US" sz="1600" dirty="0"/>
              <a:t> 2026. Klubb- och </a:t>
            </a:r>
            <a:r>
              <a:rPr lang="en-US" sz="1600" dirty="0" err="1"/>
              <a:t>anläggningsavgift</a:t>
            </a:r>
            <a:r>
              <a:rPr lang="en-US" sz="1600" dirty="0"/>
              <a:t> </a:t>
            </a:r>
            <a:r>
              <a:rPr lang="en-US" sz="1600" dirty="0" err="1"/>
              <a:t>är</a:t>
            </a:r>
            <a:r>
              <a:rPr lang="en-US" sz="1600" dirty="0"/>
              <a:t> </a:t>
            </a:r>
            <a:r>
              <a:rPr lang="en-US" sz="1600" dirty="0" err="1"/>
              <a:t>höjt</a:t>
            </a:r>
            <a:r>
              <a:rPr lang="en-US" sz="1600" dirty="0"/>
              <a:t> </a:t>
            </a:r>
            <a:r>
              <a:rPr lang="en-US" sz="1600" dirty="0" err="1"/>
              <a:t>pga</a:t>
            </a:r>
            <a:r>
              <a:rPr lang="en-US" sz="1600" dirty="0"/>
              <a:t> </a:t>
            </a:r>
            <a:r>
              <a:rPr lang="en-US" sz="1600" dirty="0" err="1"/>
              <a:t>detta</a:t>
            </a:r>
            <a:r>
              <a:rPr lang="en-US" sz="1600" dirty="0"/>
              <a:t>. </a:t>
            </a:r>
          </a:p>
        </p:txBody>
      </p:sp>
    </p:spTree>
    <p:extLst>
      <p:ext uri="{BB962C8B-B14F-4D97-AF65-F5344CB8AC3E}">
        <p14:creationId xmlns:p14="http://schemas.microsoft.com/office/powerpoint/2010/main" val="1478081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2036F-3B01-9294-F13C-844B2BDB3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E4DF8-A4A2-40BE-94CF-E2D9F787C261}"/>
              </a:ext>
            </a:extLst>
          </p:cNvPr>
          <p:cNvSpPr>
            <a:spLocks noGrp="1"/>
          </p:cNvSpPr>
          <p:nvPr>
            <p:ph type="title"/>
          </p:nvPr>
        </p:nvSpPr>
        <p:spPr/>
        <p:txBody>
          <a:bodyPr/>
          <a:lstStyle/>
          <a:p>
            <a:r>
              <a:rPr lang="en-US" dirty="0"/>
              <a:t>Ekonomi</a:t>
            </a:r>
          </a:p>
        </p:txBody>
      </p:sp>
      <p:sp>
        <p:nvSpPr>
          <p:cNvPr id="3" name="Content Placeholder 2">
            <a:extLst>
              <a:ext uri="{FF2B5EF4-FFF2-40B4-BE49-F238E27FC236}">
                <a16:creationId xmlns:a16="http://schemas.microsoft.com/office/drawing/2014/main" id="{3B020F6A-7236-0004-A877-EAD2CE8860F6}"/>
              </a:ext>
            </a:extLst>
          </p:cNvPr>
          <p:cNvSpPr>
            <a:spLocks noGrp="1"/>
          </p:cNvSpPr>
          <p:nvPr>
            <p:ph idx="1"/>
          </p:nvPr>
        </p:nvSpPr>
        <p:spPr/>
        <p:txBody>
          <a:bodyPr>
            <a:normAutofit/>
          </a:bodyPr>
          <a:lstStyle/>
          <a:p>
            <a:r>
              <a:rPr lang="en-US" sz="2400" b="1" dirty="0" err="1"/>
              <a:t>Ekonomiska</a:t>
            </a:r>
            <a:r>
              <a:rPr lang="en-US" sz="2400" b="1" dirty="0"/>
              <a:t> </a:t>
            </a:r>
            <a:r>
              <a:rPr lang="en-US" sz="2400" b="1" dirty="0" err="1"/>
              <a:t>mål</a:t>
            </a:r>
            <a:r>
              <a:rPr lang="en-US" sz="2400" b="1" dirty="0"/>
              <a:t>/</a:t>
            </a:r>
            <a:r>
              <a:rPr lang="en-US" sz="2400" b="1" dirty="0" err="1"/>
              <a:t>aktiviteter</a:t>
            </a:r>
            <a:r>
              <a:rPr lang="en-US" sz="2400" b="1" dirty="0"/>
              <a:t> för 2026. </a:t>
            </a:r>
          </a:p>
          <a:p>
            <a:r>
              <a:rPr lang="en-US" sz="1800" dirty="0" err="1"/>
              <a:t>Bygga</a:t>
            </a:r>
            <a:r>
              <a:rPr lang="en-US" sz="1800" dirty="0"/>
              <a:t> </a:t>
            </a:r>
            <a:r>
              <a:rPr lang="en-US" sz="1800" dirty="0" err="1"/>
              <a:t>upp</a:t>
            </a:r>
            <a:r>
              <a:rPr lang="en-US" sz="1800" dirty="0"/>
              <a:t> </a:t>
            </a:r>
            <a:r>
              <a:rPr lang="en-US" sz="1800" dirty="0" err="1"/>
              <a:t>lagkassa</a:t>
            </a:r>
            <a:r>
              <a:rPr lang="en-US" sz="1800" dirty="0"/>
              <a:t> för </a:t>
            </a:r>
            <a:r>
              <a:rPr lang="en-US" sz="1800" dirty="0" err="1"/>
              <a:t>kommande</a:t>
            </a:r>
            <a:r>
              <a:rPr lang="en-US" sz="1800" dirty="0"/>
              <a:t> </a:t>
            </a:r>
            <a:r>
              <a:rPr lang="en-US" sz="1800" dirty="0" err="1"/>
              <a:t>säsonger</a:t>
            </a:r>
            <a:endParaRPr lang="en-US" sz="1800" dirty="0"/>
          </a:p>
          <a:p>
            <a:r>
              <a:rPr lang="en-US" sz="1800" dirty="0" err="1"/>
              <a:t>Sponsorer</a:t>
            </a:r>
            <a:r>
              <a:rPr lang="en-US" sz="1800" dirty="0"/>
              <a:t> </a:t>
            </a:r>
          </a:p>
          <a:p>
            <a:r>
              <a:rPr lang="en-US" sz="1800" dirty="0" err="1"/>
              <a:t>Inköp</a:t>
            </a:r>
            <a:r>
              <a:rPr lang="en-US" sz="1800" dirty="0"/>
              <a:t> av </a:t>
            </a:r>
            <a:r>
              <a:rPr lang="en-US" sz="1800" dirty="0" err="1"/>
              <a:t>nya</a:t>
            </a:r>
            <a:r>
              <a:rPr lang="en-US" sz="1800" dirty="0"/>
              <a:t> </a:t>
            </a:r>
            <a:r>
              <a:rPr lang="en-US" sz="1800" dirty="0" err="1"/>
              <a:t>träningskläder</a:t>
            </a:r>
            <a:r>
              <a:rPr lang="en-US" sz="1800" dirty="0"/>
              <a:t> (</a:t>
            </a:r>
            <a:r>
              <a:rPr lang="en-US" sz="1800" dirty="0" err="1"/>
              <a:t>Ziptröja</a:t>
            </a:r>
            <a:r>
              <a:rPr lang="en-US" sz="1800" dirty="0"/>
              <a:t>, </a:t>
            </a:r>
            <a:r>
              <a:rPr lang="en-US" sz="1800" dirty="0" err="1"/>
              <a:t>byxa</a:t>
            </a:r>
            <a:r>
              <a:rPr lang="en-US" sz="1800" dirty="0"/>
              <a:t>, t-shirt, shorts </a:t>
            </a:r>
            <a:r>
              <a:rPr lang="en-US" sz="1800" dirty="0" err="1"/>
              <a:t>samt</a:t>
            </a:r>
            <a:r>
              <a:rPr lang="en-US" sz="1800" dirty="0"/>
              <a:t> </a:t>
            </a:r>
            <a:r>
              <a:rPr lang="en-US" sz="1800" dirty="0" err="1"/>
              <a:t>strumor</a:t>
            </a:r>
            <a:r>
              <a:rPr lang="en-US" sz="1800" dirty="0"/>
              <a:t>) </a:t>
            </a:r>
            <a:r>
              <a:rPr lang="en-US" sz="1800" dirty="0" err="1"/>
              <a:t>Egenavgift</a:t>
            </a:r>
            <a:r>
              <a:rPr lang="en-US" sz="1800" dirty="0"/>
              <a:t> </a:t>
            </a:r>
            <a:r>
              <a:rPr lang="en-US" sz="1800" dirty="0" err="1"/>
              <a:t>på</a:t>
            </a:r>
            <a:r>
              <a:rPr lang="en-US" sz="1800" dirty="0"/>
              <a:t> 300 </a:t>
            </a:r>
            <a:r>
              <a:rPr lang="en-US" sz="1800" dirty="0" err="1"/>
              <a:t>kr</a:t>
            </a:r>
            <a:r>
              <a:rPr lang="en-US" sz="1800" dirty="0"/>
              <a:t>/</a:t>
            </a:r>
            <a:r>
              <a:rPr lang="en-US" sz="1800" dirty="0" err="1"/>
              <a:t>spelare</a:t>
            </a:r>
            <a:r>
              <a:rPr lang="en-US" sz="1800" dirty="0"/>
              <a:t>, </a:t>
            </a:r>
            <a:r>
              <a:rPr lang="en-US" sz="1800" dirty="0" err="1"/>
              <a:t>betalas</a:t>
            </a:r>
            <a:r>
              <a:rPr lang="en-US" sz="1800" dirty="0"/>
              <a:t> </a:t>
            </a:r>
            <a:r>
              <a:rPr lang="en-US" sz="1800" dirty="0" err="1"/>
              <a:t>när</a:t>
            </a:r>
            <a:r>
              <a:rPr lang="en-US" sz="1800" dirty="0"/>
              <a:t> </a:t>
            </a:r>
            <a:r>
              <a:rPr lang="en-US" sz="1800" dirty="0" err="1"/>
              <a:t>kläderna</a:t>
            </a:r>
            <a:r>
              <a:rPr lang="en-US" sz="1800" dirty="0"/>
              <a:t> </a:t>
            </a:r>
            <a:r>
              <a:rPr lang="en-US" sz="1800" dirty="0" err="1"/>
              <a:t>hämtas</a:t>
            </a:r>
            <a:r>
              <a:rPr lang="en-US" sz="1800" dirty="0"/>
              <a:t> </a:t>
            </a:r>
            <a:r>
              <a:rPr lang="en-US" sz="1800" dirty="0" err="1"/>
              <a:t>ut.</a:t>
            </a:r>
            <a:endParaRPr lang="en-US" sz="1800" dirty="0"/>
          </a:p>
          <a:p>
            <a:r>
              <a:rPr lang="en-US" sz="1800" dirty="0" err="1"/>
              <a:t>Inköp</a:t>
            </a:r>
            <a:r>
              <a:rPr lang="en-US" sz="1800" dirty="0"/>
              <a:t> av </a:t>
            </a:r>
            <a:r>
              <a:rPr lang="en-US" sz="1800" dirty="0" err="1"/>
              <a:t>spelarbänk</a:t>
            </a:r>
            <a:r>
              <a:rPr lang="en-US" sz="1800" dirty="0"/>
              <a:t> </a:t>
            </a:r>
          </a:p>
          <a:p>
            <a:r>
              <a:rPr lang="en-US" sz="1800" dirty="0" err="1"/>
              <a:t>Trivselaktivitet</a:t>
            </a:r>
            <a:r>
              <a:rPr lang="en-US" sz="1800" dirty="0"/>
              <a:t> för </a:t>
            </a:r>
            <a:r>
              <a:rPr lang="en-US" sz="1800" dirty="0" err="1"/>
              <a:t>killarna</a:t>
            </a:r>
            <a:endParaRPr lang="en-US" sz="1800" dirty="0"/>
          </a:p>
          <a:p>
            <a:r>
              <a:rPr lang="en-US" sz="1800" dirty="0" err="1"/>
              <a:t>Ekonomiansvariga</a:t>
            </a:r>
            <a:r>
              <a:rPr lang="en-US" sz="1800" dirty="0"/>
              <a:t> </a:t>
            </a:r>
            <a:r>
              <a:rPr lang="en-US" sz="1800" dirty="0" err="1"/>
              <a:t>måste</a:t>
            </a:r>
            <a:r>
              <a:rPr lang="en-US" sz="1800" dirty="0"/>
              <a:t> </a:t>
            </a:r>
            <a:r>
              <a:rPr lang="en-US" sz="1800" dirty="0" err="1"/>
              <a:t>utses</a:t>
            </a:r>
            <a:r>
              <a:rPr lang="en-US" sz="1800" dirty="0"/>
              <a:t> och </a:t>
            </a:r>
            <a:r>
              <a:rPr lang="en-US" sz="1800" dirty="0" err="1"/>
              <a:t>hålla</a:t>
            </a:r>
            <a:r>
              <a:rPr lang="en-US" sz="1800" dirty="0"/>
              <a:t> </a:t>
            </a:r>
            <a:r>
              <a:rPr lang="en-US" sz="1800" dirty="0" err="1"/>
              <a:t>koll</a:t>
            </a:r>
            <a:r>
              <a:rPr lang="en-US" sz="1800" dirty="0"/>
              <a:t> </a:t>
            </a:r>
            <a:r>
              <a:rPr lang="en-US" sz="1800" dirty="0" err="1"/>
              <a:t>på</a:t>
            </a:r>
            <a:r>
              <a:rPr lang="en-US" sz="1800" dirty="0"/>
              <a:t> </a:t>
            </a:r>
            <a:r>
              <a:rPr lang="en-US" sz="1800" dirty="0" err="1"/>
              <a:t>lagets</a:t>
            </a:r>
            <a:r>
              <a:rPr lang="en-US" sz="1800" dirty="0"/>
              <a:t> </a:t>
            </a:r>
            <a:r>
              <a:rPr lang="en-US" sz="1800" dirty="0" err="1"/>
              <a:t>ekonomi</a:t>
            </a:r>
            <a:r>
              <a:rPr lang="en-US" sz="1800" dirty="0"/>
              <a:t> och </a:t>
            </a:r>
            <a:r>
              <a:rPr lang="en-US" sz="1800" dirty="0" err="1"/>
              <a:t>planera</a:t>
            </a:r>
            <a:r>
              <a:rPr lang="en-US" sz="1800" dirty="0"/>
              <a:t> för </a:t>
            </a:r>
            <a:r>
              <a:rPr lang="en-US" sz="1800" dirty="0" err="1"/>
              <a:t>kommande</a:t>
            </a:r>
            <a:r>
              <a:rPr lang="en-US" sz="1800" dirty="0"/>
              <a:t> </a:t>
            </a:r>
            <a:r>
              <a:rPr lang="en-US" sz="1800" dirty="0" err="1"/>
              <a:t>säsong</a:t>
            </a:r>
            <a:endParaRPr lang="en-US" sz="2600" dirty="0"/>
          </a:p>
          <a:p>
            <a:pPr marL="0" indent="0">
              <a:buNone/>
            </a:pPr>
            <a:endParaRPr lang="en-US" sz="2600" dirty="0"/>
          </a:p>
          <a:p>
            <a:pPr marL="457200" lvl="1" indent="0">
              <a:buNone/>
            </a:pPr>
            <a:endParaRPr lang="en-US" b="1" dirty="0"/>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2007160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69F75-D2D9-47E2-54A4-30C00A2C3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1DD70-DE10-3F18-9514-CE575E81E8FB}"/>
              </a:ext>
            </a:extLst>
          </p:cNvPr>
          <p:cNvSpPr>
            <a:spLocks noGrp="1"/>
          </p:cNvSpPr>
          <p:nvPr>
            <p:ph type="title"/>
          </p:nvPr>
        </p:nvSpPr>
        <p:spPr/>
        <p:txBody>
          <a:bodyPr/>
          <a:lstStyle/>
          <a:p>
            <a:r>
              <a:rPr lang="en-US" dirty="0" err="1"/>
              <a:t>Försäljning</a:t>
            </a:r>
            <a:r>
              <a:rPr lang="en-US" dirty="0"/>
              <a:t>/</a:t>
            </a:r>
            <a:r>
              <a:rPr lang="en-US" dirty="0" err="1"/>
              <a:t>trivsel</a:t>
            </a:r>
            <a:endParaRPr lang="en-US" dirty="0"/>
          </a:p>
        </p:txBody>
      </p:sp>
      <p:sp>
        <p:nvSpPr>
          <p:cNvPr id="3" name="Content Placeholder 2">
            <a:extLst>
              <a:ext uri="{FF2B5EF4-FFF2-40B4-BE49-F238E27FC236}">
                <a16:creationId xmlns:a16="http://schemas.microsoft.com/office/drawing/2014/main" id="{8F8928AF-4863-CA85-AAAA-555921B2E5EF}"/>
              </a:ext>
            </a:extLst>
          </p:cNvPr>
          <p:cNvSpPr>
            <a:spLocks noGrp="1"/>
          </p:cNvSpPr>
          <p:nvPr>
            <p:ph idx="1"/>
          </p:nvPr>
        </p:nvSpPr>
        <p:spPr/>
        <p:txBody>
          <a:bodyPr>
            <a:normAutofit/>
          </a:bodyPr>
          <a:lstStyle/>
          <a:p>
            <a:pPr lvl="1">
              <a:buFont typeface="Arial" panose="020B0604020202020204" pitchFamily="34" charset="0"/>
              <a:buChar char="•"/>
            </a:pPr>
            <a:r>
              <a:rPr lang="en-US" sz="2400" dirty="0" err="1"/>
              <a:t>Försälning</a:t>
            </a:r>
            <a:r>
              <a:rPr lang="en-US" sz="2400" dirty="0"/>
              <a:t>/</a:t>
            </a:r>
            <a:r>
              <a:rPr lang="en-US" sz="2400" dirty="0" err="1"/>
              <a:t>trivselgrupp</a:t>
            </a:r>
            <a:r>
              <a:rPr lang="en-US" sz="2400" dirty="0"/>
              <a:t> </a:t>
            </a:r>
            <a:r>
              <a:rPr lang="en-US" sz="2400" dirty="0" err="1"/>
              <a:t>måste</a:t>
            </a:r>
            <a:r>
              <a:rPr lang="en-US" sz="2400" dirty="0"/>
              <a:t> </a:t>
            </a:r>
            <a:r>
              <a:rPr lang="en-US" sz="2400" dirty="0" err="1"/>
              <a:t>tillsättas</a:t>
            </a:r>
            <a:r>
              <a:rPr lang="en-US" sz="2400" dirty="0"/>
              <a:t>. </a:t>
            </a:r>
          </a:p>
          <a:p>
            <a:pPr lvl="1">
              <a:buFont typeface="Arial" panose="020B0604020202020204" pitchFamily="34" charset="0"/>
              <a:buChar char="•"/>
            </a:pPr>
            <a:r>
              <a:rPr lang="en-US" sz="2400" dirty="0" err="1"/>
              <a:t>Samordna</a:t>
            </a:r>
            <a:r>
              <a:rPr lang="en-US" sz="2400" dirty="0"/>
              <a:t> </a:t>
            </a:r>
            <a:r>
              <a:rPr lang="en-US" sz="2400" dirty="0" err="1"/>
              <a:t>försäljning</a:t>
            </a:r>
            <a:r>
              <a:rPr lang="en-US" sz="2400" dirty="0"/>
              <a:t> under </a:t>
            </a:r>
            <a:r>
              <a:rPr lang="en-US" sz="2400" dirty="0" err="1"/>
              <a:t>säsongen</a:t>
            </a:r>
            <a:endParaRPr lang="en-US" sz="2400" dirty="0"/>
          </a:p>
          <a:p>
            <a:pPr lvl="1">
              <a:buFont typeface="Arial" panose="020B0604020202020204" pitchFamily="34" charset="0"/>
              <a:buChar char="•"/>
            </a:pPr>
            <a:r>
              <a:rPr lang="en-US" sz="2400" dirty="0" err="1"/>
              <a:t>Genomföra</a:t>
            </a:r>
            <a:r>
              <a:rPr lang="en-US" sz="2400" dirty="0"/>
              <a:t>/ta </a:t>
            </a:r>
            <a:r>
              <a:rPr lang="en-US" sz="2400" dirty="0" err="1"/>
              <a:t>fram</a:t>
            </a:r>
            <a:r>
              <a:rPr lang="en-US" sz="2400" dirty="0"/>
              <a:t> </a:t>
            </a:r>
            <a:r>
              <a:rPr lang="en-US" sz="2400" dirty="0" err="1"/>
              <a:t>förslag</a:t>
            </a:r>
            <a:r>
              <a:rPr lang="en-US" sz="2400" dirty="0"/>
              <a:t> </a:t>
            </a:r>
            <a:r>
              <a:rPr lang="en-US" sz="2400" dirty="0" err="1"/>
              <a:t>på</a:t>
            </a:r>
            <a:r>
              <a:rPr lang="en-US" sz="2400" dirty="0"/>
              <a:t> </a:t>
            </a:r>
            <a:r>
              <a:rPr lang="en-US" sz="2400" dirty="0" err="1"/>
              <a:t>trivselaktiviteter</a:t>
            </a:r>
            <a:r>
              <a:rPr lang="en-US" sz="2400" dirty="0"/>
              <a:t> för </a:t>
            </a:r>
            <a:r>
              <a:rPr lang="en-US" sz="2400" dirty="0" err="1"/>
              <a:t>vår</a:t>
            </a:r>
            <a:r>
              <a:rPr lang="en-US" sz="2400" dirty="0"/>
              <a:t> och </a:t>
            </a:r>
            <a:r>
              <a:rPr lang="en-US" sz="2400" dirty="0" err="1"/>
              <a:t>avslutning</a:t>
            </a:r>
            <a:r>
              <a:rPr lang="en-US" sz="2400" dirty="0"/>
              <a:t>.</a:t>
            </a:r>
          </a:p>
          <a:p>
            <a:pPr lvl="1">
              <a:buFont typeface="Arial" panose="020B0604020202020204" pitchFamily="34" charset="0"/>
              <a:buChar char="•"/>
            </a:pPr>
            <a:endParaRPr lang="en-US" sz="2400" dirty="0"/>
          </a:p>
          <a:p>
            <a:pPr marL="457200" lvl="1" indent="0">
              <a:buNone/>
            </a:pPr>
            <a:r>
              <a:rPr lang="en-US" sz="2400" b="1" dirty="0"/>
              <a:t>Vi </a:t>
            </a:r>
            <a:r>
              <a:rPr lang="en-US" sz="2400" b="1" dirty="0" err="1"/>
              <a:t>behöver</a:t>
            </a:r>
            <a:r>
              <a:rPr lang="en-US" sz="2400" b="1" dirty="0"/>
              <a:t> </a:t>
            </a:r>
            <a:r>
              <a:rPr lang="en-US" sz="2400" b="1" dirty="0" err="1"/>
              <a:t>dra</a:t>
            </a:r>
            <a:r>
              <a:rPr lang="en-US" sz="2400" b="1" dirty="0"/>
              <a:t> in </a:t>
            </a:r>
            <a:r>
              <a:rPr lang="en-US" sz="2400" b="1" dirty="0" err="1"/>
              <a:t>cirka</a:t>
            </a:r>
            <a:r>
              <a:rPr lang="en-US" sz="2400" b="1" dirty="0"/>
              <a:t> 15 000-20 000kr I </a:t>
            </a:r>
            <a:r>
              <a:rPr lang="en-US" sz="2400" b="1" dirty="0" err="1"/>
              <a:t>försäljning</a:t>
            </a:r>
            <a:r>
              <a:rPr lang="en-US" sz="2400" b="1" dirty="0"/>
              <a:t> 2026.</a:t>
            </a:r>
            <a:endParaRPr lang="en-US" sz="2400" dirty="0"/>
          </a:p>
        </p:txBody>
      </p:sp>
    </p:spTree>
    <p:extLst>
      <p:ext uri="{BB962C8B-B14F-4D97-AF65-F5344CB8AC3E}">
        <p14:creationId xmlns:p14="http://schemas.microsoft.com/office/powerpoint/2010/main" val="2316125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9BC830-99D7-4906-A24B-9945A5832192}"/>
              </a:ext>
            </a:extLst>
          </p:cNvPr>
          <p:cNvSpPr>
            <a:spLocks noGrp="1"/>
          </p:cNvSpPr>
          <p:nvPr>
            <p:ph type="title"/>
          </p:nvPr>
        </p:nvSpPr>
        <p:spPr/>
        <p:txBody>
          <a:bodyPr>
            <a:normAutofit/>
          </a:bodyPr>
          <a:lstStyle/>
          <a:p>
            <a:r>
              <a:rPr lang="sv-SE" dirty="0"/>
              <a:t>Ansvarsfördelning 2026</a:t>
            </a:r>
          </a:p>
        </p:txBody>
      </p:sp>
      <p:sp>
        <p:nvSpPr>
          <p:cNvPr id="3" name="Platshållare för innehåll 2">
            <a:extLst>
              <a:ext uri="{FF2B5EF4-FFF2-40B4-BE49-F238E27FC236}">
                <a16:creationId xmlns:a16="http://schemas.microsoft.com/office/drawing/2014/main" id="{AD388F3F-F4AC-4EE7-9366-DF9C7B7B9553}"/>
              </a:ext>
            </a:extLst>
          </p:cNvPr>
          <p:cNvSpPr>
            <a:spLocks noGrp="1"/>
          </p:cNvSpPr>
          <p:nvPr>
            <p:ph idx="1"/>
          </p:nvPr>
        </p:nvSpPr>
        <p:spPr>
          <a:xfrm>
            <a:off x="457200" y="1556792"/>
            <a:ext cx="8229600" cy="3917032"/>
          </a:xfrm>
        </p:spPr>
        <p:txBody>
          <a:bodyPr>
            <a:normAutofit fontScale="77500" lnSpcReduction="20000"/>
          </a:bodyPr>
          <a:lstStyle/>
          <a:p>
            <a:pPr>
              <a:tabLst>
                <a:tab pos="3675063" algn="l"/>
                <a:tab pos="4572000" algn="l"/>
              </a:tabLst>
            </a:pPr>
            <a:r>
              <a:rPr lang="sv-SE" sz="2900" dirty="0"/>
              <a:t>Tränare – André </a:t>
            </a:r>
          </a:p>
          <a:p>
            <a:r>
              <a:rPr lang="sv-SE" sz="2900" dirty="0"/>
              <a:t>Tränare – Alexander </a:t>
            </a:r>
          </a:p>
          <a:p>
            <a:r>
              <a:rPr lang="sv-SE" sz="2900" dirty="0"/>
              <a:t>Tränare – Christoffer </a:t>
            </a:r>
          </a:p>
          <a:p>
            <a:r>
              <a:rPr lang="sv-SE" sz="2900" dirty="0"/>
              <a:t>Hjälptränare – Magnus 	</a:t>
            </a:r>
          </a:p>
          <a:p>
            <a:r>
              <a:rPr lang="sv-SE" sz="2900" dirty="0"/>
              <a:t>Hjälptränare – Carl </a:t>
            </a:r>
          </a:p>
          <a:p>
            <a:r>
              <a:rPr lang="sv-SE" sz="2900" dirty="0"/>
              <a:t>Hjälptränare – Elin </a:t>
            </a:r>
          </a:p>
          <a:p>
            <a:r>
              <a:rPr lang="sv-SE" sz="2900" dirty="0"/>
              <a:t>Lagledare – Sofie</a:t>
            </a:r>
          </a:p>
          <a:p>
            <a:r>
              <a:rPr lang="sv-SE" sz="2900" dirty="0"/>
              <a:t>Lagledare – Kristin </a:t>
            </a:r>
          </a:p>
          <a:p>
            <a:r>
              <a:rPr lang="sv-SE" sz="2900" dirty="0"/>
              <a:t>Lagledare – (Jens och Jenny)</a:t>
            </a:r>
          </a:p>
          <a:p>
            <a:r>
              <a:rPr lang="sv-SE" sz="2900" dirty="0"/>
              <a:t>Ekonomigrupp – Sofie </a:t>
            </a:r>
          </a:p>
          <a:p>
            <a:r>
              <a:rPr lang="sv-SE" sz="2900" dirty="0"/>
              <a:t>Ekonomigrupp – Kristin </a:t>
            </a:r>
          </a:p>
          <a:p>
            <a:pPr marL="0" indent="0">
              <a:buNone/>
            </a:pPr>
            <a:endParaRPr lang="sv-SE" dirty="0"/>
          </a:p>
          <a:p>
            <a:endParaRPr lang="sv-SE" dirty="0"/>
          </a:p>
        </p:txBody>
      </p:sp>
    </p:spTree>
    <p:extLst>
      <p:ext uri="{BB962C8B-B14F-4D97-AF65-F5344CB8AC3E}">
        <p14:creationId xmlns:p14="http://schemas.microsoft.com/office/powerpoint/2010/main" val="1573945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3C9B6-FDB0-2173-63D7-D676E1AD99A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A3B3401-8FB1-4DBE-900C-25764475C8D8}"/>
              </a:ext>
            </a:extLst>
          </p:cNvPr>
          <p:cNvSpPr>
            <a:spLocks noGrp="1"/>
          </p:cNvSpPr>
          <p:nvPr>
            <p:ph type="title"/>
          </p:nvPr>
        </p:nvSpPr>
        <p:spPr/>
        <p:txBody>
          <a:bodyPr>
            <a:normAutofit/>
          </a:bodyPr>
          <a:lstStyle/>
          <a:p>
            <a:r>
              <a:rPr lang="sv-SE" dirty="0"/>
              <a:t>Ansvarsfördelning 2026</a:t>
            </a:r>
          </a:p>
        </p:txBody>
      </p:sp>
      <p:sp>
        <p:nvSpPr>
          <p:cNvPr id="3" name="Platshållare för innehåll 2">
            <a:extLst>
              <a:ext uri="{FF2B5EF4-FFF2-40B4-BE49-F238E27FC236}">
                <a16:creationId xmlns:a16="http://schemas.microsoft.com/office/drawing/2014/main" id="{7E8FAF55-8940-2EEA-060E-B62FCCD4223E}"/>
              </a:ext>
            </a:extLst>
          </p:cNvPr>
          <p:cNvSpPr>
            <a:spLocks noGrp="1"/>
          </p:cNvSpPr>
          <p:nvPr>
            <p:ph idx="1"/>
          </p:nvPr>
        </p:nvSpPr>
        <p:spPr>
          <a:xfrm>
            <a:off x="457200" y="1556792"/>
            <a:ext cx="8229600" cy="3917032"/>
          </a:xfrm>
        </p:spPr>
        <p:txBody>
          <a:bodyPr>
            <a:normAutofit fontScale="92500" lnSpcReduction="10000"/>
          </a:bodyPr>
          <a:lstStyle/>
          <a:p>
            <a:r>
              <a:rPr lang="sv-SE" sz="2600" dirty="0"/>
              <a:t>Materialförvaltare – Per Lindström</a:t>
            </a:r>
          </a:p>
          <a:p>
            <a:r>
              <a:rPr lang="sv-SE" sz="2600" dirty="0"/>
              <a:t>Materialförvaltare – Marie Jakobsson</a:t>
            </a:r>
          </a:p>
          <a:p>
            <a:r>
              <a:rPr lang="sv-SE" sz="2600" dirty="0"/>
              <a:t>Kioskansvarig – Anna Strömberg</a:t>
            </a:r>
          </a:p>
          <a:p>
            <a:r>
              <a:rPr lang="sv-SE" sz="2600" dirty="0"/>
              <a:t>Kioskansvarig - </a:t>
            </a:r>
          </a:p>
          <a:p>
            <a:r>
              <a:rPr lang="sv-SE" sz="2600" dirty="0"/>
              <a:t>Försäljning/trivsel – Jenny Ahlman	</a:t>
            </a:r>
          </a:p>
          <a:p>
            <a:r>
              <a:rPr lang="sv-SE" sz="2600" dirty="0"/>
              <a:t>Försäljning/trivsel – Julia Lindberg</a:t>
            </a:r>
          </a:p>
          <a:p>
            <a:r>
              <a:rPr lang="sv-SE" sz="2600" dirty="0"/>
              <a:t>Försäljning/trivsel – Sara </a:t>
            </a:r>
            <a:r>
              <a:rPr lang="sv-SE" sz="2600" dirty="0" err="1"/>
              <a:t>Annundi</a:t>
            </a:r>
            <a:r>
              <a:rPr lang="sv-SE" sz="2600" dirty="0"/>
              <a:t> </a:t>
            </a:r>
          </a:p>
          <a:p>
            <a:r>
              <a:rPr lang="sv-SE" sz="2600" dirty="0"/>
              <a:t>Matchvärd – </a:t>
            </a:r>
          </a:p>
          <a:p>
            <a:r>
              <a:rPr lang="sv-SE" sz="2600" dirty="0"/>
              <a:t>Matchvärd - </a:t>
            </a:r>
          </a:p>
          <a:p>
            <a:pPr marL="0" indent="0">
              <a:buNone/>
            </a:pPr>
            <a:endParaRPr lang="sv-SE" dirty="0"/>
          </a:p>
          <a:p>
            <a:pPr marL="0" indent="0">
              <a:buNone/>
            </a:pPr>
            <a:endParaRPr lang="sv-SE" dirty="0"/>
          </a:p>
          <a:p>
            <a:endParaRPr lang="sv-SE" dirty="0"/>
          </a:p>
        </p:txBody>
      </p:sp>
    </p:spTree>
    <p:extLst>
      <p:ext uri="{BB962C8B-B14F-4D97-AF65-F5344CB8AC3E}">
        <p14:creationId xmlns:p14="http://schemas.microsoft.com/office/powerpoint/2010/main" val="241217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752A5-7249-D1A5-8B2B-F52AE7ADC02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A273B8F-ED42-79C2-9FD1-00344E788BF0}"/>
              </a:ext>
            </a:extLst>
          </p:cNvPr>
          <p:cNvSpPr>
            <a:spLocks noGrp="1"/>
          </p:cNvSpPr>
          <p:nvPr>
            <p:ph type="title"/>
          </p:nvPr>
        </p:nvSpPr>
        <p:spPr/>
        <p:txBody>
          <a:bodyPr/>
          <a:lstStyle/>
          <a:p>
            <a:r>
              <a:rPr lang="sv-SE" dirty="0"/>
              <a:t>Kommunikationskanaler</a:t>
            </a:r>
          </a:p>
        </p:txBody>
      </p:sp>
      <p:sp>
        <p:nvSpPr>
          <p:cNvPr id="3" name="Platshållare för innehåll 2">
            <a:extLst>
              <a:ext uri="{FF2B5EF4-FFF2-40B4-BE49-F238E27FC236}">
                <a16:creationId xmlns:a16="http://schemas.microsoft.com/office/drawing/2014/main" id="{A403EE27-28F9-2CE1-D346-680A22943BE7}"/>
              </a:ext>
            </a:extLst>
          </p:cNvPr>
          <p:cNvSpPr>
            <a:spLocks noGrp="1"/>
          </p:cNvSpPr>
          <p:nvPr>
            <p:ph idx="1"/>
          </p:nvPr>
        </p:nvSpPr>
        <p:spPr/>
        <p:txBody>
          <a:bodyPr>
            <a:normAutofit/>
          </a:bodyPr>
          <a:lstStyle/>
          <a:p>
            <a:r>
              <a:rPr lang="sv-SE" sz="2400" dirty="0"/>
              <a:t>Samtliga vårdnadshavare ska se till att laget.se är installerad och är inloggad. Samtliga kallelser skickas ut på denna kanal. </a:t>
            </a:r>
          </a:p>
          <a:p>
            <a:pPr marL="0" indent="0">
              <a:buNone/>
            </a:pPr>
            <a:endParaRPr lang="sv-SE" sz="2400" dirty="0"/>
          </a:p>
          <a:p>
            <a:r>
              <a:rPr lang="sv-SE" sz="2400" dirty="0"/>
              <a:t>Vi vill även att samtliga vårdnadshavare även har </a:t>
            </a:r>
            <a:r>
              <a:rPr lang="sv-SE" sz="2400" dirty="0" err="1"/>
              <a:t>supertext-appen</a:t>
            </a:r>
            <a:r>
              <a:rPr lang="sv-SE" sz="2400" dirty="0"/>
              <a:t> installerad för kommunikation. Förslag på annan </a:t>
            </a:r>
            <a:r>
              <a:rPr lang="sv-SE" sz="2400" dirty="0" err="1"/>
              <a:t>kommunikationsapp</a:t>
            </a:r>
            <a:r>
              <a:rPr lang="sv-SE" sz="2400" dirty="0"/>
              <a:t>? </a:t>
            </a:r>
          </a:p>
        </p:txBody>
      </p:sp>
    </p:spTree>
    <p:extLst>
      <p:ext uri="{BB962C8B-B14F-4D97-AF65-F5344CB8AC3E}">
        <p14:creationId xmlns:p14="http://schemas.microsoft.com/office/powerpoint/2010/main" val="3276954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Kommunikation</a:t>
            </a:r>
            <a:endParaRPr lang="en-US" dirty="0"/>
          </a:p>
        </p:txBody>
      </p:sp>
      <p:sp>
        <p:nvSpPr>
          <p:cNvPr id="3" name="Content Placeholder 2"/>
          <p:cNvSpPr>
            <a:spLocks noGrp="1"/>
          </p:cNvSpPr>
          <p:nvPr>
            <p:ph idx="1"/>
          </p:nvPr>
        </p:nvSpPr>
        <p:spPr/>
        <p:txBody>
          <a:bodyPr>
            <a:normAutofit/>
          </a:bodyPr>
          <a:lstStyle/>
          <a:p>
            <a:r>
              <a:rPr lang="en-US" sz="2400" dirty="0">
                <a:hlinkClick r:id="rId2"/>
              </a:rPr>
              <a:t>www.baik.nu</a:t>
            </a:r>
            <a:r>
              <a:rPr lang="en-US" sz="2400" dirty="0"/>
              <a:t> – </a:t>
            </a:r>
            <a:r>
              <a:rPr lang="en-US" sz="2400" dirty="0" err="1"/>
              <a:t>övergripande</a:t>
            </a:r>
            <a:r>
              <a:rPr lang="en-US" sz="2400" dirty="0"/>
              <a:t> info</a:t>
            </a:r>
          </a:p>
          <a:p>
            <a:r>
              <a:rPr lang="en-US" sz="2400" u="sng" dirty="0">
                <a:hlinkClick r:id="rId3"/>
              </a:rPr>
              <a:t>https://www.laget.se/BergnasetsAIK-Fotboll-P2017</a:t>
            </a:r>
            <a:r>
              <a:rPr lang="en-US" sz="2400" u="sng" dirty="0"/>
              <a:t> </a:t>
            </a:r>
          </a:p>
          <a:p>
            <a:r>
              <a:rPr lang="en-US" sz="2400" dirty="0" err="1"/>
              <a:t>Uppdatera</a:t>
            </a:r>
            <a:r>
              <a:rPr lang="en-US" sz="2400" dirty="0"/>
              <a:t> </a:t>
            </a:r>
            <a:r>
              <a:rPr lang="en-US" sz="2400" dirty="0" err="1"/>
              <a:t>dina</a:t>
            </a:r>
            <a:r>
              <a:rPr lang="en-US" sz="2400" dirty="0"/>
              <a:t> </a:t>
            </a:r>
            <a:r>
              <a:rPr lang="en-US" sz="2400" dirty="0" err="1"/>
              <a:t>kontaktuppgifter</a:t>
            </a:r>
            <a:r>
              <a:rPr lang="en-US" sz="2400" dirty="0"/>
              <a:t>. </a:t>
            </a:r>
          </a:p>
          <a:p>
            <a:r>
              <a:rPr lang="en-US" sz="2400" dirty="0"/>
              <a:t>OBS! Om </a:t>
            </a:r>
            <a:r>
              <a:rPr lang="en-US" sz="2400" dirty="0" err="1"/>
              <a:t>någon</a:t>
            </a:r>
            <a:r>
              <a:rPr lang="en-US" sz="2400" dirty="0"/>
              <a:t> </a:t>
            </a:r>
            <a:r>
              <a:rPr lang="en-US" sz="2400" dirty="0" err="1"/>
              <a:t>förälder</a:t>
            </a:r>
            <a:r>
              <a:rPr lang="en-US" sz="2400" dirty="0"/>
              <a:t>/</a:t>
            </a:r>
            <a:r>
              <a:rPr lang="en-US" sz="2400" dirty="0" err="1"/>
              <a:t>annan</a:t>
            </a:r>
            <a:r>
              <a:rPr lang="en-US" sz="2400" dirty="0"/>
              <a:t> </a:t>
            </a:r>
            <a:r>
              <a:rPr lang="en-US" sz="2400" dirty="0" err="1"/>
              <a:t>som</a:t>
            </a:r>
            <a:r>
              <a:rPr lang="en-US" sz="2400" dirty="0"/>
              <a:t> </a:t>
            </a:r>
            <a:r>
              <a:rPr lang="en-US" sz="2400" dirty="0" err="1"/>
              <a:t>behöver</a:t>
            </a:r>
            <a:r>
              <a:rPr lang="en-US" sz="2400" dirty="0"/>
              <a:t> info </a:t>
            </a:r>
            <a:r>
              <a:rPr lang="en-US" sz="2400" dirty="0" err="1"/>
              <a:t>inte</a:t>
            </a:r>
            <a:r>
              <a:rPr lang="en-US" sz="2400" dirty="0"/>
              <a:t> </a:t>
            </a:r>
            <a:r>
              <a:rPr lang="en-US" sz="2400" dirty="0" err="1"/>
              <a:t>får</a:t>
            </a:r>
            <a:r>
              <a:rPr lang="en-US" sz="2400" dirty="0"/>
              <a:t> </a:t>
            </a:r>
            <a:r>
              <a:rPr lang="en-US" sz="2400" dirty="0" err="1"/>
              <a:t>sms</a:t>
            </a:r>
            <a:r>
              <a:rPr lang="en-US" sz="2400" dirty="0"/>
              <a:t>/</a:t>
            </a:r>
            <a:r>
              <a:rPr lang="en-US" sz="2400" dirty="0" err="1"/>
              <a:t>mejl</a:t>
            </a:r>
            <a:r>
              <a:rPr lang="en-US" sz="2400" dirty="0"/>
              <a:t>, </a:t>
            </a:r>
            <a:r>
              <a:rPr lang="en-US" sz="2400" dirty="0" err="1"/>
              <a:t>kontakta</a:t>
            </a:r>
            <a:r>
              <a:rPr lang="en-US" sz="2400" dirty="0"/>
              <a:t> Kristin Johansson.</a:t>
            </a:r>
          </a:p>
          <a:p>
            <a:pPr marL="457200" lvl="1" indent="0">
              <a:buNone/>
            </a:pPr>
            <a:endParaRPr lang="en-US" dirty="0"/>
          </a:p>
        </p:txBody>
      </p:sp>
    </p:spTree>
    <p:extLst>
      <p:ext uri="{BB962C8B-B14F-4D97-AF65-F5344CB8AC3E}">
        <p14:creationId xmlns:p14="http://schemas.microsoft.com/office/powerpoint/2010/main" val="2286200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Kommunikation – tips!</a:t>
            </a:r>
          </a:p>
        </p:txBody>
      </p:sp>
      <p:sp>
        <p:nvSpPr>
          <p:cNvPr id="3" name="Platshållare för innehåll 2"/>
          <p:cNvSpPr>
            <a:spLocks noGrp="1"/>
          </p:cNvSpPr>
          <p:nvPr>
            <p:ph idx="1"/>
          </p:nvPr>
        </p:nvSpPr>
        <p:spPr/>
        <p:txBody>
          <a:bodyPr>
            <a:normAutofit/>
          </a:bodyPr>
          <a:lstStyle/>
          <a:p>
            <a:r>
              <a:rPr lang="sv-SE" sz="2400" dirty="0"/>
              <a:t>Prenumerera på lagets kalender via laget.se</a:t>
            </a:r>
          </a:p>
          <a:p>
            <a:pPr marL="0" indent="0">
              <a:buNone/>
            </a:pPr>
            <a:r>
              <a:rPr lang="sv-SE" sz="2400" dirty="0">
                <a:hlinkClick r:id="rId2"/>
              </a:rPr>
              <a:t>2025-05-01 | Bergnäsets AIK P 2017 | laget.se</a:t>
            </a:r>
            <a:endParaRPr lang="sv-SE" sz="2400" dirty="0"/>
          </a:p>
          <a:p>
            <a:endParaRPr lang="sv-SE" dirty="0"/>
          </a:p>
        </p:txBody>
      </p:sp>
    </p:spTree>
    <p:extLst>
      <p:ext uri="{BB962C8B-B14F-4D97-AF65-F5344CB8AC3E}">
        <p14:creationId xmlns:p14="http://schemas.microsoft.com/office/powerpoint/2010/main" val="2411911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5C019-4185-8F5C-E967-B3431D25C2E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9DBB6EC-D227-B950-3D5B-A61CC0EAEC66}"/>
              </a:ext>
            </a:extLst>
          </p:cNvPr>
          <p:cNvSpPr>
            <a:spLocks noGrp="1"/>
          </p:cNvSpPr>
          <p:nvPr>
            <p:ph type="title"/>
          </p:nvPr>
        </p:nvSpPr>
        <p:spPr/>
        <p:txBody>
          <a:bodyPr/>
          <a:lstStyle/>
          <a:p>
            <a:r>
              <a:rPr lang="sv-SE" dirty="0"/>
              <a:t>Kioskveckan </a:t>
            </a:r>
          </a:p>
        </p:txBody>
      </p:sp>
      <p:sp>
        <p:nvSpPr>
          <p:cNvPr id="3" name="Platshållare för innehåll 2">
            <a:extLst>
              <a:ext uri="{FF2B5EF4-FFF2-40B4-BE49-F238E27FC236}">
                <a16:creationId xmlns:a16="http://schemas.microsoft.com/office/drawing/2014/main" id="{E15147EC-CD79-94C8-7B1E-EFAF606F972E}"/>
              </a:ext>
            </a:extLst>
          </p:cNvPr>
          <p:cNvSpPr>
            <a:spLocks noGrp="1"/>
          </p:cNvSpPr>
          <p:nvPr>
            <p:ph idx="1"/>
          </p:nvPr>
        </p:nvSpPr>
        <p:spPr/>
        <p:txBody>
          <a:bodyPr>
            <a:normAutofit/>
          </a:bodyPr>
          <a:lstStyle/>
          <a:p>
            <a:r>
              <a:rPr lang="en-US" sz="2400" b="1" dirty="0" err="1"/>
              <a:t>Vecka</a:t>
            </a:r>
            <a:r>
              <a:rPr lang="en-US" sz="2400" b="1" dirty="0"/>
              <a:t> 36 </a:t>
            </a:r>
          </a:p>
          <a:p>
            <a:r>
              <a:rPr lang="en-US" sz="2000" dirty="0" err="1"/>
              <a:t>Kioskansvarig</a:t>
            </a:r>
            <a:r>
              <a:rPr lang="en-US" sz="2000" dirty="0"/>
              <a:t> </a:t>
            </a:r>
            <a:r>
              <a:rPr lang="en-US" sz="2000" dirty="0" err="1"/>
              <a:t>tillsätter</a:t>
            </a:r>
            <a:r>
              <a:rPr lang="en-US" sz="2000" dirty="0"/>
              <a:t> </a:t>
            </a:r>
            <a:r>
              <a:rPr lang="en-US" sz="2000" dirty="0" err="1"/>
              <a:t>kioskpersonal</a:t>
            </a:r>
            <a:r>
              <a:rPr lang="en-US" sz="2000" dirty="0"/>
              <a:t> under </a:t>
            </a:r>
            <a:r>
              <a:rPr lang="en-US" sz="2000" dirty="0" err="1"/>
              <a:t>vår</a:t>
            </a:r>
            <a:r>
              <a:rPr lang="en-US" sz="2000" dirty="0"/>
              <a:t> </a:t>
            </a:r>
            <a:r>
              <a:rPr lang="en-US" sz="2000" dirty="0" err="1"/>
              <a:t>vecka</a:t>
            </a:r>
            <a:r>
              <a:rPr lang="en-US" sz="2000" dirty="0"/>
              <a:t>. (</a:t>
            </a:r>
            <a:r>
              <a:rPr lang="en-US" sz="2000" dirty="0" err="1"/>
              <a:t>Ledarnas</a:t>
            </a:r>
            <a:r>
              <a:rPr lang="en-US" sz="2000" dirty="0"/>
              <a:t> </a:t>
            </a:r>
            <a:r>
              <a:rPr lang="en-US" sz="2000" dirty="0" err="1"/>
              <a:t>familjer</a:t>
            </a:r>
            <a:r>
              <a:rPr lang="en-US" sz="2000" dirty="0"/>
              <a:t> </a:t>
            </a:r>
            <a:r>
              <a:rPr lang="en-US" sz="2000" dirty="0" err="1"/>
              <a:t>undantagna</a:t>
            </a:r>
            <a:r>
              <a:rPr lang="en-US" sz="2000" dirty="0"/>
              <a:t> </a:t>
            </a:r>
            <a:r>
              <a:rPr lang="en-US" sz="2000" dirty="0" err="1"/>
              <a:t>eller</a:t>
            </a:r>
            <a:r>
              <a:rPr lang="en-US" sz="2000" dirty="0"/>
              <a:t> </a:t>
            </a:r>
            <a:r>
              <a:rPr lang="en-US" sz="2000" dirty="0" err="1"/>
              <a:t>kortare</a:t>
            </a:r>
            <a:r>
              <a:rPr lang="en-US" sz="2000" dirty="0"/>
              <a:t> pass vid “kris”)</a:t>
            </a:r>
          </a:p>
          <a:p>
            <a:pPr lvl="1"/>
            <a:r>
              <a:rPr lang="en-US" sz="2000" dirty="0" err="1"/>
              <a:t>Öppet</a:t>
            </a:r>
            <a:r>
              <a:rPr lang="en-US" sz="2000" dirty="0"/>
              <a:t> </a:t>
            </a:r>
            <a:r>
              <a:rPr lang="en-US" sz="2000" dirty="0" err="1"/>
              <a:t>vardagar</a:t>
            </a:r>
            <a:r>
              <a:rPr lang="en-US" sz="2000" dirty="0"/>
              <a:t> </a:t>
            </a:r>
            <a:r>
              <a:rPr lang="en-US" sz="2000" dirty="0" err="1"/>
              <a:t>samt</a:t>
            </a:r>
            <a:r>
              <a:rPr lang="en-US" sz="2000" dirty="0"/>
              <a:t> vid match</a:t>
            </a:r>
          </a:p>
          <a:p>
            <a:pPr lvl="1"/>
            <a:r>
              <a:rPr lang="en-US" sz="2000" dirty="0" err="1"/>
              <a:t>Bollkallar</a:t>
            </a:r>
            <a:r>
              <a:rPr lang="en-US" sz="2000" dirty="0"/>
              <a:t> och </a:t>
            </a:r>
            <a:r>
              <a:rPr lang="en-US" sz="2000" dirty="0" err="1"/>
              <a:t>entré</a:t>
            </a:r>
            <a:r>
              <a:rPr lang="en-US" sz="2000" dirty="0"/>
              <a:t> </a:t>
            </a:r>
            <a:r>
              <a:rPr lang="en-US" sz="2000" dirty="0" err="1"/>
              <a:t>på</a:t>
            </a:r>
            <a:r>
              <a:rPr lang="en-US" sz="2000" dirty="0"/>
              <a:t> </a:t>
            </a:r>
            <a:r>
              <a:rPr lang="en-US" sz="2000" dirty="0" err="1"/>
              <a:t>representationslagematcher</a:t>
            </a:r>
            <a:endParaRPr lang="en-US" sz="2000" dirty="0"/>
          </a:p>
          <a:p>
            <a:pPr lvl="1"/>
            <a:r>
              <a:rPr lang="en-US" sz="2000" dirty="0"/>
              <a:t>Se och </a:t>
            </a:r>
            <a:r>
              <a:rPr lang="en-US" sz="2000" dirty="0" err="1"/>
              <a:t>följa</a:t>
            </a:r>
            <a:r>
              <a:rPr lang="en-US" sz="2000" dirty="0"/>
              <a:t> </a:t>
            </a:r>
            <a:r>
              <a:rPr lang="en-US" sz="2000" dirty="0" err="1"/>
              <a:t>utvecklingen</a:t>
            </a:r>
            <a:r>
              <a:rPr lang="en-US" sz="2000" dirty="0"/>
              <a:t> av matcher </a:t>
            </a:r>
            <a:r>
              <a:rPr lang="en-US" sz="2000" dirty="0" err="1"/>
              <a:t>i</a:t>
            </a:r>
            <a:r>
              <a:rPr lang="en-US" sz="2000" dirty="0"/>
              <a:t> </a:t>
            </a:r>
            <a:r>
              <a:rPr lang="en-US" sz="2000" dirty="0" err="1"/>
              <a:t>klubbens</a:t>
            </a:r>
            <a:r>
              <a:rPr lang="en-US" sz="2000" dirty="0"/>
              <a:t> </a:t>
            </a:r>
            <a:r>
              <a:rPr lang="en-US" sz="2000" dirty="0" err="1"/>
              <a:t>kalender</a:t>
            </a:r>
            <a:r>
              <a:rPr lang="en-US" sz="2000" dirty="0"/>
              <a:t>: </a:t>
            </a:r>
            <a:r>
              <a:rPr lang="sv-SE" sz="2000" dirty="0">
                <a:hlinkClick r:id="rId2"/>
              </a:rPr>
              <a:t>BAIK Kiosk</a:t>
            </a:r>
            <a:endParaRPr lang="sv-SE" sz="2000" dirty="0"/>
          </a:p>
          <a:p>
            <a:pPr lvl="1"/>
            <a:r>
              <a:rPr lang="en-US" sz="2000" dirty="0" err="1"/>
              <a:t>Kioskansvariga</a:t>
            </a:r>
            <a:r>
              <a:rPr lang="en-US" sz="2000" dirty="0"/>
              <a:t> </a:t>
            </a:r>
            <a:r>
              <a:rPr lang="en-US" sz="2000" dirty="0" err="1"/>
              <a:t>skapar</a:t>
            </a:r>
            <a:r>
              <a:rPr lang="en-US" sz="2000" dirty="0"/>
              <a:t> schema</a:t>
            </a:r>
          </a:p>
          <a:p>
            <a:pPr lvl="1"/>
            <a:r>
              <a:rPr lang="en-US" sz="2000" dirty="0" err="1"/>
              <a:t>Vårdnadshavare</a:t>
            </a:r>
            <a:r>
              <a:rPr lang="en-US" sz="2000" dirty="0"/>
              <a:t> </a:t>
            </a:r>
            <a:r>
              <a:rPr lang="en-US" sz="2000" dirty="0" err="1"/>
              <a:t>ansvarar</a:t>
            </a:r>
            <a:r>
              <a:rPr lang="en-US" sz="2000" dirty="0"/>
              <a:t> för byte av pass</a:t>
            </a:r>
          </a:p>
          <a:p>
            <a:endParaRPr lang="sv-SE" dirty="0"/>
          </a:p>
        </p:txBody>
      </p:sp>
    </p:spTree>
    <p:extLst>
      <p:ext uri="{BB962C8B-B14F-4D97-AF65-F5344CB8AC3E}">
        <p14:creationId xmlns:p14="http://schemas.microsoft.com/office/powerpoint/2010/main" val="2305133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Presentationsrunda</a:t>
            </a:r>
          </a:p>
        </p:txBody>
      </p:sp>
      <p:sp>
        <p:nvSpPr>
          <p:cNvPr id="3" name="Platshållare för innehåll 2"/>
          <p:cNvSpPr>
            <a:spLocks noGrp="1"/>
          </p:cNvSpPr>
          <p:nvPr>
            <p:ph idx="1"/>
          </p:nvPr>
        </p:nvSpPr>
        <p:spPr/>
        <p:txBody>
          <a:bodyPr/>
          <a:lstStyle/>
          <a:p>
            <a:pPr marL="0" indent="0">
              <a:buNone/>
            </a:pPr>
            <a:r>
              <a:rPr lang="sv-SE" dirty="0"/>
              <a:t>		</a:t>
            </a:r>
          </a:p>
        </p:txBody>
      </p:sp>
    </p:spTree>
    <p:extLst>
      <p:ext uri="{BB962C8B-B14F-4D97-AF65-F5344CB8AC3E}">
        <p14:creationId xmlns:p14="http://schemas.microsoft.com/office/powerpoint/2010/main" val="2317615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Fotbollspolicy</a:t>
            </a:r>
          </a:p>
        </p:txBody>
      </p:sp>
      <p:pic>
        <p:nvPicPr>
          <p:cNvPr id="7" name="Platshållare för innehåll 6">
            <a:extLst>
              <a:ext uri="{FF2B5EF4-FFF2-40B4-BE49-F238E27FC236}">
                <a16:creationId xmlns:a16="http://schemas.microsoft.com/office/drawing/2014/main" id="{4B4B063B-86E7-886A-4A40-9734AD9DD27F}"/>
              </a:ext>
            </a:extLst>
          </p:cNvPr>
          <p:cNvPicPr>
            <a:picLocks noGrp="1" noChangeAspect="1"/>
          </p:cNvPicPr>
          <p:nvPr>
            <p:ph idx="1"/>
          </p:nvPr>
        </p:nvPicPr>
        <p:blipFill>
          <a:blip r:embed="rId2"/>
          <a:stretch>
            <a:fillRect/>
          </a:stretch>
        </p:blipFill>
        <p:spPr>
          <a:xfrm>
            <a:off x="1730903" y="1600200"/>
            <a:ext cx="5682194" cy="3916363"/>
          </a:xfrm>
        </p:spPr>
      </p:pic>
    </p:spTree>
    <p:extLst>
      <p:ext uri="{BB962C8B-B14F-4D97-AF65-F5344CB8AC3E}">
        <p14:creationId xmlns:p14="http://schemas.microsoft.com/office/powerpoint/2010/main" val="2848470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Fotbollspolicy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1274937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57200" y="1600200"/>
            <a:ext cx="1738536" cy="4061047"/>
          </a:xfrm>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7" name="Bildobjekt 6">
            <a:extLst>
              <a:ext uri="{FF2B5EF4-FFF2-40B4-BE49-F238E27FC236}">
                <a16:creationId xmlns:a16="http://schemas.microsoft.com/office/drawing/2014/main" id="{369E47B2-F6CD-EB62-7C75-2F8EEAD48051}"/>
              </a:ext>
            </a:extLst>
          </p:cNvPr>
          <p:cNvPicPr>
            <a:picLocks noChangeAspect="1"/>
          </p:cNvPicPr>
          <p:nvPr/>
        </p:nvPicPr>
        <p:blipFill>
          <a:blip r:embed="rId2"/>
          <a:stretch>
            <a:fillRect/>
          </a:stretch>
        </p:blipFill>
        <p:spPr>
          <a:xfrm>
            <a:off x="1835696" y="215678"/>
            <a:ext cx="4524375" cy="1962150"/>
          </a:xfrm>
          <a:prstGeom prst="rect">
            <a:avLst/>
          </a:prstGeom>
        </p:spPr>
      </p:pic>
      <p:pic>
        <p:nvPicPr>
          <p:cNvPr id="9" name="Bildobjekt 8">
            <a:extLst>
              <a:ext uri="{FF2B5EF4-FFF2-40B4-BE49-F238E27FC236}">
                <a16:creationId xmlns:a16="http://schemas.microsoft.com/office/drawing/2014/main" id="{FAA5A965-DD9A-A37E-7E6C-DC6926125B52}"/>
              </a:ext>
            </a:extLst>
          </p:cNvPr>
          <p:cNvPicPr>
            <a:picLocks noChangeAspect="1"/>
          </p:cNvPicPr>
          <p:nvPr/>
        </p:nvPicPr>
        <p:blipFill>
          <a:blip r:embed="rId3"/>
          <a:stretch>
            <a:fillRect/>
          </a:stretch>
        </p:blipFill>
        <p:spPr>
          <a:xfrm>
            <a:off x="1769021" y="2177828"/>
            <a:ext cx="4591050" cy="3819525"/>
          </a:xfrm>
          <a:prstGeom prst="rect">
            <a:avLst/>
          </a:prstGeom>
        </p:spPr>
      </p:pic>
    </p:spTree>
    <p:extLst>
      <p:ext uri="{BB962C8B-B14F-4D97-AF65-F5344CB8AC3E}">
        <p14:creationId xmlns:p14="http://schemas.microsoft.com/office/powerpoint/2010/main" val="52361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Förväntningar föräldrar</a:t>
            </a:r>
          </a:p>
        </p:txBody>
      </p:sp>
      <p:pic>
        <p:nvPicPr>
          <p:cNvPr id="11" name="Platshållare för innehåll 10">
            <a:extLst>
              <a:ext uri="{FF2B5EF4-FFF2-40B4-BE49-F238E27FC236}">
                <a16:creationId xmlns:a16="http://schemas.microsoft.com/office/drawing/2014/main" id="{C8DDCBEF-7884-9594-A277-3B5E05706C8D}"/>
              </a:ext>
            </a:extLst>
          </p:cNvPr>
          <p:cNvPicPr>
            <a:picLocks noGrp="1" noChangeAspect="1"/>
          </p:cNvPicPr>
          <p:nvPr>
            <p:ph idx="1"/>
          </p:nvPr>
        </p:nvPicPr>
        <p:blipFill>
          <a:blip r:embed="rId2"/>
          <a:stretch>
            <a:fillRect/>
          </a:stretch>
        </p:blipFill>
        <p:spPr>
          <a:xfrm>
            <a:off x="712837" y="1628800"/>
            <a:ext cx="6912766" cy="3456383"/>
          </a:xfrm>
        </p:spPr>
      </p:pic>
    </p:spTree>
    <p:extLst>
      <p:ext uri="{BB962C8B-B14F-4D97-AF65-F5344CB8AC3E}">
        <p14:creationId xmlns:p14="http://schemas.microsoft.com/office/powerpoint/2010/main" val="2592161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Förväntningar föräldrar</a:t>
            </a:r>
          </a:p>
        </p:txBody>
      </p:sp>
      <p:pic>
        <p:nvPicPr>
          <p:cNvPr id="8" name="Bildobjekt 7">
            <a:extLst>
              <a:ext uri="{FF2B5EF4-FFF2-40B4-BE49-F238E27FC236}">
                <a16:creationId xmlns:a16="http://schemas.microsoft.com/office/drawing/2014/main" id="{14454FB9-F3B9-553F-95A6-F90C5CC0A021}"/>
              </a:ext>
            </a:extLst>
          </p:cNvPr>
          <p:cNvPicPr>
            <a:picLocks noChangeAspect="1"/>
          </p:cNvPicPr>
          <p:nvPr/>
        </p:nvPicPr>
        <p:blipFill>
          <a:blip r:embed="rId2"/>
          <a:stretch>
            <a:fillRect/>
          </a:stretch>
        </p:blipFill>
        <p:spPr>
          <a:xfrm>
            <a:off x="1115616" y="1162519"/>
            <a:ext cx="6860563" cy="4498729"/>
          </a:xfrm>
          <a:prstGeom prst="rect">
            <a:avLst/>
          </a:prstGeom>
        </p:spPr>
      </p:pic>
    </p:spTree>
    <p:extLst>
      <p:ext uri="{BB962C8B-B14F-4D97-AF65-F5344CB8AC3E}">
        <p14:creationId xmlns:p14="http://schemas.microsoft.com/office/powerpoint/2010/main" val="671788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Förväntningar föräldrar</a:t>
            </a:r>
          </a:p>
        </p:txBody>
      </p:sp>
      <p:pic>
        <p:nvPicPr>
          <p:cNvPr id="4" name="Bildobjekt 3">
            <a:extLst>
              <a:ext uri="{FF2B5EF4-FFF2-40B4-BE49-F238E27FC236}">
                <a16:creationId xmlns:a16="http://schemas.microsoft.com/office/drawing/2014/main" id="{A4CED9EC-0BD4-DB14-5E69-5EF501DCE17F}"/>
              </a:ext>
            </a:extLst>
          </p:cNvPr>
          <p:cNvPicPr>
            <a:picLocks noChangeAspect="1"/>
          </p:cNvPicPr>
          <p:nvPr/>
        </p:nvPicPr>
        <p:blipFill>
          <a:blip r:embed="rId2"/>
          <a:stretch>
            <a:fillRect/>
          </a:stretch>
        </p:blipFill>
        <p:spPr>
          <a:xfrm>
            <a:off x="1475656" y="1259121"/>
            <a:ext cx="6384440" cy="4474135"/>
          </a:xfrm>
          <a:prstGeom prst="rect">
            <a:avLst/>
          </a:prstGeom>
        </p:spPr>
      </p:pic>
    </p:spTree>
    <p:extLst>
      <p:ext uri="{BB962C8B-B14F-4D97-AF65-F5344CB8AC3E}">
        <p14:creationId xmlns:p14="http://schemas.microsoft.com/office/powerpoint/2010/main" val="3969342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Särskilda medskick</a:t>
            </a:r>
          </a:p>
        </p:txBody>
      </p:sp>
      <p:sp>
        <p:nvSpPr>
          <p:cNvPr id="3" name="Platshållare för innehåll 2"/>
          <p:cNvSpPr>
            <a:spLocks noGrp="1"/>
          </p:cNvSpPr>
          <p:nvPr>
            <p:ph idx="1"/>
          </p:nvPr>
        </p:nvSpPr>
        <p:spPr/>
        <p:txBody>
          <a:bodyPr>
            <a:normAutofit/>
          </a:bodyPr>
          <a:lstStyle/>
          <a:p>
            <a:r>
              <a:rPr lang="sv-SE" sz="2000" dirty="0"/>
              <a:t>Ordning och reda! </a:t>
            </a:r>
          </a:p>
          <a:p>
            <a:r>
              <a:rPr lang="sv-SE" sz="2000" dirty="0"/>
              <a:t>Ge barnen bästa förutsättningar kring mat, vila, vätska och återhämtning.</a:t>
            </a:r>
          </a:p>
          <a:p>
            <a:r>
              <a:rPr lang="sv-SE" sz="2000" dirty="0"/>
              <a:t>Låt ledarna vara ledare, undvik coachning ”från sidan” även om det är i all välmening. Vi vill hjälpa dem ta egna beslut. Lär barnen lyssna. Tyst och ordning vid samlingarna.</a:t>
            </a:r>
          </a:p>
          <a:p>
            <a:r>
              <a:rPr lang="sv-SE" sz="2000" u="sng" dirty="0"/>
              <a:t>Erbjud</a:t>
            </a:r>
            <a:r>
              <a:rPr lang="sv-SE" sz="2000" dirty="0"/>
              <a:t> gärna hjälp till ledarna, ex hämta bollar, särskilt vid få ledare. Är man ändå på träningar så kan man gärna hjälpa till. Våga fråga!</a:t>
            </a:r>
          </a:p>
          <a:p>
            <a:pPr marL="0" indent="0">
              <a:buNone/>
            </a:pPr>
            <a:endParaRPr lang="sv-SE" dirty="0"/>
          </a:p>
          <a:p>
            <a:endParaRPr lang="sv-SE" u="sng" dirty="0"/>
          </a:p>
          <a:p>
            <a:endParaRPr lang="sv-SE" dirty="0"/>
          </a:p>
          <a:p>
            <a:endParaRPr lang="sv-SE" dirty="0"/>
          </a:p>
        </p:txBody>
      </p:sp>
    </p:spTree>
    <p:extLst>
      <p:ext uri="{BB962C8B-B14F-4D97-AF65-F5344CB8AC3E}">
        <p14:creationId xmlns:p14="http://schemas.microsoft.com/office/powerpoint/2010/main" val="1742056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DCDA15D4-CE7F-D46C-2DB7-389B30D9ECFD}"/>
              </a:ext>
            </a:extLst>
          </p:cNvPr>
          <p:cNvPicPr>
            <a:picLocks noChangeAspect="1"/>
          </p:cNvPicPr>
          <p:nvPr/>
        </p:nvPicPr>
        <p:blipFill>
          <a:blip r:embed="rId2"/>
          <a:stretch>
            <a:fillRect/>
          </a:stretch>
        </p:blipFill>
        <p:spPr>
          <a:xfrm>
            <a:off x="2555776" y="116632"/>
            <a:ext cx="3956316" cy="5589240"/>
          </a:xfrm>
          <a:prstGeom prst="rect">
            <a:avLst/>
          </a:prstGeom>
        </p:spPr>
      </p:pic>
    </p:spTree>
    <p:extLst>
      <p:ext uri="{BB962C8B-B14F-4D97-AF65-F5344CB8AC3E}">
        <p14:creationId xmlns:p14="http://schemas.microsoft.com/office/powerpoint/2010/main" val="1354369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Övrigt</a:t>
            </a:r>
            <a:endParaRPr lang="en-US" dirty="0"/>
          </a:p>
        </p:txBody>
      </p:sp>
      <p:sp>
        <p:nvSpPr>
          <p:cNvPr id="3" name="Content Placeholder 2"/>
          <p:cNvSpPr>
            <a:spLocks noGrp="1"/>
          </p:cNvSpPr>
          <p:nvPr>
            <p:ph idx="1"/>
          </p:nvPr>
        </p:nvSpPr>
        <p:spPr/>
        <p:txBody>
          <a:bodyPr>
            <a:normAutofit fontScale="77500" lnSpcReduction="20000"/>
          </a:bodyPr>
          <a:lstStyle/>
          <a:p>
            <a:r>
              <a:rPr lang="sv-SE" sz="2100" dirty="0"/>
              <a:t>Inköp av tält och spelarbänk – Calle uppger att han kan sponsra med tält.</a:t>
            </a:r>
          </a:p>
          <a:p>
            <a:pPr marL="0" indent="0">
              <a:buNone/>
            </a:pPr>
            <a:endParaRPr lang="sv-SE" sz="2100" dirty="0"/>
          </a:p>
          <a:p>
            <a:r>
              <a:rPr lang="sv-SE" sz="2100" dirty="0"/>
              <a:t>Marknadsförings ”</a:t>
            </a:r>
            <a:r>
              <a:rPr lang="sv-SE" sz="2100" dirty="0" err="1"/>
              <a:t>ride</a:t>
            </a:r>
            <a:r>
              <a:rPr lang="sv-SE" sz="2100" dirty="0"/>
              <a:t>”? Peder uppger att han kan kolla på Avanskolan. </a:t>
            </a:r>
          </a:p>
          <a:p>
            <a:endParaRPr lang="sv-SE" sz="2100" dirty="0"/>
          </a:p>
          <a:p>
            <a:r>
              <a:rPr lang="sv-SE" sz="2100" dirty="0"/>
              <a:t>Det konstateras att ett till föräldramöte för att bl.a. utvärdera säsongen är en bra idé. Det kan även vara bra att ha ett uppstartsmöte vid det tillfället för att påbörja planering om vi ska anordna en egen cup nästa säsong.</a:t>
            </a:r>
          </a:p>
          <a:p>
            <a:endParaRPr lang="sv-SE" sz="2100" dirty="0"/>
          </a:p>
          <a:p>
            <a:r>
              <a:rPr lang="sv-SE" sz="2100" dirty="0"/>
              <a:t>Föräldrar önskar mer information från </a:t>
            </a:r>
            <a:r>
              <a:rPr lang="sv-SE" sz="2100" dirty="0" err="1"/>
              <a:t>kanliset</a:t>
            </a:r>
            <a:r>
              <a:rPr lang="sv-SE" sz="2100" dirty="0"/>
              <a:t> angående avgifter mm. </a:t>
            </a:r>
          </a:p>
          <a:p>
            <a:endParaRPr lang="sv-SE" sz="2100" dirty="0"/>
          </a:p>
          <a:p>
            <a:r>
              <a:rPr lang="sv-SE" sz="2100" dirty="0"/>
              <a:t>Stöd finns att söka för avgifterna till </a:t>
            </a:r>
            <a:r>
              <a:rPr lang="sv-SE" sz="2100" dirty="0" err="1"/>
              <a:t>Baik</a:t>
            </a:r>
            <a:r>
              <a:rPr lang="sv-SE" sz="2100" dirty="0"/>
              <a:t>.</a:t>
            </a:r>
            <a:br>
              <a:rPr lang="sv-SE" dirty="0"/>
            </a:br>
            <a:endParaRPr lang="en-US" dirty="0"/>
          </a:p>
        </p:txBody>
      </p:sp>
    </p:spTree>
    <p:extLst>
      <p:ext uri="{BB962C8B-B14F-4D97-AF65-F5344CB8AC3E}">
        <p14:creationId xmlns:p14="http://schemas.microsoft.com/office/powerpoint/2010/main" val="17031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Ledargrupp</a:t>
            </a:r>
            <a:r>
              <a:rPr lang="en-US" dirty="0"/>
              <a:t> </a:t>
            </a:r>
          </a:p>
        </p:txBody>
      </p:sp>
      <p:sp>
        <p:nvSpPr>
          <p:cNvPr id="3" name="Content Placeholder 2"/>
          <p:cNvSpPr>
            <a:spLocks noGrp="1"/>
          </p:cNvSpPr>
          <p:nvPr>
            <p:ph idx="1"/>
          </p:nvPr>
        </p:nvSpPr>
        <p:spPr>
          <a:xfrm>
            <a:off x="457200" y="4941167"/>
            <a:ext cx="8229600" cy="576065"/>
          </a:xfrm>
        </p:spPr>
        <p:txBody>
          <a:bodyPr>
            <a:normAutofit lnSpcReduction="10000"/>
          </a:bodyPr>
          <a:lstStyle/>
          <a:p>
            <a:r>
              <a:rPr lang="en-US" dirty="0"/>
              <a:t>Fler </a:t>
            </a:r>
            <a:r>
              <a:rPr lang="en-US" dirty="0" err="1"/>
              <a:t>är</a:t>
            </a:r>
            <a:r>
              <a:rPr lang="en-US" dirty="0"/>
              <a:t> </a:t>
            </a:r>
            <a:r>
              <a:rPr lang="en-US" dirty="0" err="1"/>
              <a:t>välkomna</a:t>
            </a:r>
            <a:r>
              <a:rPr lang="en-US" dirty="0"/>
              <a:t>!</a:t>
            </a:r>
          </a:p>
        </p:txBody>
      </p:sp>
      <p:pic>
        <p:nvPicPr>
          <p:cNvPr id="5" name="Bildobjekt 4" descr="En bild som visar text, skärmbild&#10;&#10;AI-genererat innehåll kan vara felaktigt.">
            <a:extLst>
              <a:ext uri="{FF2B5EF4-FFF2-40B4-BE49-F238E27FC236}">
                <a16:creationId xmlns:a16="http://schemas.microsoft.com/office/drawing/2014/main" id="{66B08937-58E9-B20F-5E73-03EADE83D092}"/>
              </a:ext>
            </a:extLst>
          </p:cNvPr>
          <p:cNvPicPr>
            <a:picLocks noChangeAspect="1"/>
          </p:cNvPicPr>
          <p:nvPr/>
        </p:nvPicPr>
        <p:blipFill>
          <a:blip r:embed="rId2"/>
          <a:stretch>
            <a:fillRect/>
          </a:stretch>
        </p:blipFill>
        <p:spPr>
          <a:xfrm>
            <a:off x="1547664" y="1726637"/>
            <a:ext cx="6182588" cy="2905530"/>
          </a:xfrm>
          <a:prstGeom prst="rect">
            <a:avLst/>
          </a:prstGeom>
        </p:spPr>
      </p:pic>
    </p:spTree>
    <p:extLst>
      <p:ext uri="{BB962C8B-B14F-4D97-AF65-F5344CB8AC3E}">
        <p14:creationId xmlns:p14="http://schemas.microsoft.com/office/powerpoint/2010/main" val="169664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lstStyle/>
          <a:p>
            <a:r>
              <a:rPr lang="sv-SE" dirty="0"/>
              <a:t>Tränarna har ordet</a:t>
            </a:r>
          </a:p>
        </p:txBody>
      </p:sp>
      <p:sp>
        <p:nvSpPr>
          <p:cNvPr id="7" name="TextBox 3">
            <a:extLst>
              <a:ext uri="{FF2B5EF4-FFF2-40B4-BE49-F238E27FC236}">
                <a16:creationId xmlns:a16="http://schemas.microsoft.com/office/drawing/2014/main" id="{10DDFE78-B333-F21A-FB4D-A6293D442DBA}"/>
              </a:ext>
            </a:extLst>
          </p:cNvPr>
          <p:cNvSpPr txBox="1"/>
          <p:nvPr/>
        </p:nvSpPr>
        <p:spPr>
          <a:xfrm>
            <a:off x="4677842" y="1417638"/>
            <a:ext cx="4038600" cy="4525963"/>
          </a:xfrm>
          <a:prstGeom prst="rect">
            <a:avLst/>
          </a:prstGeom>
        </p:spPr>
        <p:txBody>
          <a:bodyPr vert="horz" lIns="91440" tIns="45720" rIns="91440" bIns="45720" rtlCol="0">
            <a:normAutofit/>
          </a:bodyPr>
          <a:lstStyle/>
          <a:p>
            <a:pPr marL="342900" indent="-342900">
              <a:lnSpc>
                <a:spcPct val="90000"/>
              </a:lnSpc>
              <a:spcBef>
                <a:spcPct val="20000"/>
              </a:spcBef>
              <a:spcAft>
                <a:spcPts val="600"/>
              </a:spcAft>
              <a:buFont typeface="Arial" pitchFamily="34" charset="0"/>
              <a:buChar char="•"/>
            </a:pPr>
            <a:r>
              <a:rPr lang="sv-SE" sz="1300" noProof="0" dirty="0"/>
              <a:t>Nuläge &amp; Fokus framåt</a:t>
            </a:r>
          </a:p>
          <a:p>
            <a:pPr marL="342900" indent="-342900">
              <a:lnSpc>
                <a:spcPct val="90000"/>
              </a:lnSpc>
              <a:spcBef>
                <a:spcPct val="20000"/>
              </a:spcBef>
              <a:spcAft>
                <a:spcPts val="600"/>
              </a:spcAft>
              <a:buFont typeface="Arial" pitchFamily="34" charset="0"/>
              <a:buChar char="•"/>
            </a:pPr>
            <a:r>
              <a:rPr lang="sv-SE" sz="1300" b="1" noProof="0" dirty="0"/>
              <a:t>Uppfatta</a:t>
            </a:r>
            <a:r>
              <a:rPr lang="sv-SE" sz="1300" noProof="0" dirty="0"/>
              <a:t>– Vad händer runt mig? (medspelare, motståndare, ytor)</a:t>
            </a:r>
            <a:br>
              <a:rPr lang="sv-SE" sz="1300" noProof="0" dirty="0"/>
            </a:br>
            <a:r>
              <a:rPr lang="sv-SE" sz="1300" b="1" noProof="0" dirty="0"/>
              <a:t>Värdera</a:t>
            </a:r>
            <a:r>
              <a:rPr lang="sv-SE" sz="1300" noProof="0" dirty="0"/>
              <a:t>– Vad är bästa alternativet? (passa, driva, skjuta, pressa)</a:t>
            </a:r>
            <a:br>
              <a:rPr lang="sv-SE" sz="1300" noProof="0" dirty="0"/>
            </a:br>
            <a:r>
              <a:rPr lang="sv-SE" sz="1300" b="1" noProof="0" dirty="0"/>
              <a:t>Besluta / Reagera</a:t>
            </a:r>
            <a:r>
              <a:rPr lang="sv-SE" sz="1300" noProof="0" dirty="0"/>
              <a:t>– Jag bestämmer mig för vad jag ska göra </a:t>
            </a:r>
            <a:br>
              <a:rPr lang="sv-SE" sz="1300" noProof="0" dirty="0"/>
            </a:br>
            <a:r>
              <a:rPr lang="sv-SE" sz="1300" b="1" noProof="0" dirty="0"/>
              <a:t>Utföra</a:t>
            </a:r>
            <a:r>
              <a:rPr lang="sv-SE" sz="1300" noProof="0" dirty="0"/>
              <a:t>– Själva aktionen (passning, skott, löpning osv.)</a:t>
            </a:r>
          </a:p>
          <a:p>
            <a:pPr marL="342900" indent="-342900">
              <a:lnSpc>
                <a:spcPct val="90000"/>
              </a:lnSpc>
              <a:spcBef>
                <a:spcPct val="20000"/>
              </a:spcBef>
              <a:spcAft>
                <a:spcPts val="600"/>
              </a:spcAft>
              <a:buFont typeface="Arial" pitchFamily="34" charset="0"/>
              <a:buChar char="•"/>
            </a:pPr>
            <a:r>
              <a:rPr lang="sv-SE" sz="1300" noProof="0" dirty="0"/>
              <a:t>- Spela med tempo: första touch i rörelse och passning i fart</a:t>
            </a:r>
          </a:p>
          <a:p>
            <a:pPr marL="342900" indent="-342900">
              <a:lnSpc>
                <a:spcPct val="90000"/>
              </a:lnSpc>
              <a:spcBef>
                <a:spcPct val="20000"/>
              </a:spcBef>
              <a:spcAft>
                <a:spcPts val="600"/>
              </a:spcAft>
              <a:buFont typeface="Arial" pitchFamily="34" charset="0"/>
              <a:buChar char="•"/>
            </a:pPr>
            <a:r>
              <a:rPr lang="sv-SE" sz="1300" noProof="0" dirty="0"/>
              <a:t>- Skanna och hitta yta: titta upp före du får bollen och visa dig spelbar</a:t>
            </a:r>
          </a:p>
          <a:p>
            <a:pPr marL="342900" indent="-342900">
              <a:lnSpc>
                <a:spcPct val="90000"/>
              </a:lnSpc>
              <a:spcBef>
                <a:spcPct val="20000"/>
              </a:spcBef>
              <a:spcAft>
                <a:spcPts val="600"/>
              </a:spcAft>
              <a:buFont typeface="Arial" pitchFamily="34" charset="0"/>
              <a:buChar char="•"/>
            </a:pPr>
            <a:r>
              <a:rPr lang="sv-SE" sz="1300" noProof="0" dirty="0"/>
              <a:t>- Tänka fotboll i momentet: minst en snabb blick före mottag och ha 1–2 val</a:t>
            </a:r>
          </a:p>
          <a:p>
            <a:pPr marL="342900" indent="-342900">
              <a:lnSpc>
                <a:spcPct val="90000"/>
              </a:lnSpc>
              <a:spcBef>
                <a:spcPct val="20000"/>
              </a:spcBef>
              <a:spcAft>
                <a:spcPts val="600"/>
              </a:spcAft>
              <a:buFont typeface="Arial" pitchFamily="34" charset="0"/>
              <a:buChar char="•"/>
            </a:pPr>
            <a:r>
              <a:rPr lang="sv-SE" sz="1300" noProof="0" dirty="0"/>
              <a:t>- Skapa övertag</a:t>
            </a:r>
          </a:p>
          <a:p>
            <a:pPr marL="342900" indent="-342900">
              <a:lnSpc>
                <a:spcPct val="90000"/>
              </a:lnSpc>
              <a:spcBef>
                <a:spcPct val="20000"/>
              </a:spcBef>
              <a:spcAft>
                <a:spcPts val="600"/>
              </a:spcAft>
              <a:buFont typeface="Arial" pitchFamily="34" charset="0"/>
              <a:buChar char="•"/>
            </a:pPr>
            <a:r>
              <a:rPr lang="sv-SE" sz="1300" noProof="0" dirty="0"/>
              <a:t>På match: vi söker spelbarhet, spelar tillsammans som ett lag.</a:t>
            </a:r>
          </a:p>
        </p:txBody>
      </p:sp>
      <p:sp>
        <p:nvSpPr>
          <p:cNvPr id="10" name="TextBox 4">
            <a:extLst>
              <a:ext uri="{FF2B5EF4-FFF2-40B4-BE49-F238E27FC236}">
                <a16:creationId xmlns:a16="http://schemas.microsoft.com/office/drawing/2014/main" id="{9E862FAB-79F6-8B25-32E7-644D14D494C6}"/>
              </a:ext>
            </a:extLst>
          </p:cNvPr>
          <p:cNvSpPr txBox="1"/>
          <p:nvPr/>
        </p:nvSpPr>
        <p:spPr>
          <a:xfrm>
            <a:off x="683568" y="1273261"/>
            <a:ext cx="4038600" cy="4525963"/>
          </a:xfrm>
          <a:prstGeom prst="rect">
            <a:avLst/>
          </a:prstGeom>
        </p:spPr>
        <p:txBody>
          <a:bodyPr vert="horz" lIns="91440" tIns="45720" rIns="91440" bIns="45720" rtlCol="0">
            <a:normAutofit/>
          </a:bodyPr>
          <a:lstStyle/>
          <a:p>
            <a:pPr marL="342900" indent="-342900">
              <a:lnSpc>
                <a:spcPct val="90000"/>
              </a:lnSpc>
              <a:spcBef>
                <a:spcPct val="20000"/>
              </a:spcBef>
              <a:spcAft>
                <a:spcPts val="600"/>
              </a:spcAft>
              <a:buFont typeface="Arial" pitchFamily="34" charset="0"/>
              <a:buChar char="•"/>
            </a:pPr>
            <a:r>
              <a:rPr lang="sv-SE" sz="2200" noProof="0" dirty="0"/>
              <a:t>Mål (utveckling)</a:t>
            </a:r>
          </a:p>
          <a:p>
            <a:pPr marL="342900" indent="-342900">
              <a:lnSpc>
                <a:spcPct val="90000"/>
              </a:lnSpc>
              <a:spcBef>
                <a:spcPct val="20000"/>
              </a:spcBef>
              <a:spcAft>
                <a:spcPts val="600"/>
              </a:spcAft>
              <a:buFont typeface="Arial" pitchFamily="34" charset="0"/>
              <a:buChar char="•"/>
            </a:pPr>
            <a:r>
              <a:rPr lang="sv-SE" sz="2200" noProof="0" dirty="0"/>
              <a:t>- Bygga trygghet med boll: första touch, passning och mottag i fart</a:t>
            </a:r>
          </a:p>
          <a:p>
            <a:pPr marL="342900" indent="-342900">
              <a:lnSpc>
                <a:spcPct val="90000"/>
              </a:lnSpc>
              <a:spcBef>
                <a:spcPct val="20000"/>
              </a:spcBef>
              <a:spcAft>
                <a:spcPts val="600"/>
              </a:spcAft>
              <a:buFont typeface="Arial" pitchFamily="34" charset="0"/>
              <a:buChar char="•"/>
            </a:pPr>
            <a:r>
              <a:rPr lang="sv-SE" sz="2200" noProof="0" dirty="0"/>
              <a:t>- Ta egna beslut: vi coachar med frågor och du får välja lösning i övningar</a:t>
            </a:r>
          </a:p>
          <a:p>
            <a:pPr marL="342900" indent="-342900">
              <a:lnSpc>
                <a:spcPct val="90000"/>
              </a:lnSpc>
              <a:spcBef>
                <a:spcPct val="20000"/>
              </a:spcBef>
              <a:spcAft>
                <a:spcPts val="600"/>
              </a:spcAft>
              <a:buFont typeface="Arial" pitchFamily="34" charset="0"/>
              <a:buChar char="•"/>
            </a:pPr>
            <a:r>
              <a:rPr lang="sv-SE" sz="2200" noProof="0" dirty="0"/>
              <a:t>Kultur (glädje)</a:t>
            </a:r>
          </a:p>
          <a:p>
            <a:pPr marL="342900" indent="-342900">
              <a:lnSpc>
                <a:spcPct val="90000"/>
              </a:lnSpc>
              <a:spcBef>
                <a:spcPct val="20000"/>
              </a:spcBef>
              <a:spcAft>
                <a:spcPts val="600"/>
              </a:spcAft>
              <a:buFont typeface="Arial" pitchFamily="34" charset="0"/>
              <a:buChar char="•"/>
            </a:pPr>
            <a:r>
              <a:rPr lang="sv-SE" sz="2200" noProof="0" dirty="0"/>
              <a:t>- Vi berömmer mod och försök, inte bara resultat</a:t>
            </a:r>
          </a:p>
          <a:p>
            <a:pPr marL="342900" indent="-342900">
              <a:lnSpc>
                <a:spcPct val="90000"/>
              </a:lnSpc>
              <a:spcBef>
                <a:spcPct val="20000"/>
              </a:spcBef>
              <a:spcAft>
                <a:spcPts val="600"/>
              </a:spcAft>
              <a:buFont typeface="Arial" pitchFamily="34" charset="0"/>
              <a:buChar char="•"/>
            </a:pPr>
            <a:r>
              <a:rPr lang="sv-SE" sz="2200" noProof="0" dirty="0"/>
              <a:t>- Alla ska känna sig sedda och våga prova igen</a:t>
            </a:r>
          </a:p>
        </p:txBody>
      </p:sp>
    </p:spTree>
    <p:extLst>
      <p:ext uri="{BB962C8B-B14F-4D97-AF65-F5344CB8AC3E}">
        <p14:creationId xmlns:p14="http://schemas.microsoft.com/office/powerpoint/2010/main" val="1878546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Träningar</a:t>
            </a:r>
            <a:r>
              <a:rPr lang="en-US" dirty="0"/>
              <a:t> och matcher/</a:t>
            </a:r>
            <a:r>
              <a:rPr lang="en-US" dirty="0" err="1"/>
              <a:t>cuper</a:t>
            </a:r>
            <a:endParaRPr lang="en-US" dirty="0"/>
          </a:p>
        </p:txBody>
      </p:sp>
      <p:sp>
        <p:nvSpPr>
          <p:cNvPr id="3" name="Content Placeholder 2"/>
          <p:cNvSpPr>
            <a:spLocks noGrp="1"/>
          </p:cNvSpPr>
          <p:nvPr>
            <p:ph idx="1"/>
          </p:nvPr>
        </p:nvSpPr>
        <p:spPr/>
        <p:txBody>
          <a:bodyPr>
            <a:normAutofit/>
          </a:bodyPr>
          <a:lstStyle/>
          <a:p>
            <a:r>
              <a:rPr lang="en-US" sz="2400" dirty="0" err="1"/>
              <a:t>Fotbollssäsong</a:t>
            </a:r>
            <a:r>
              <a:rPr lang="en-US" sz="2400" dirty="0"/>
              <a:t> </a:t>
            </a:r>
            <a:r>
              <a:rPr lang="en-US" sz="2400" dirty="0" err="1"/>
              <a:t>april</a:t>
            </a:r>
            <a:r>
              <a:rPr lang="en-US" sz="2400" dirty="0"/>
              <a:t>-September</a:t>
            </a:r>
          </a:p>
          <a:p>
            <a:endParaRPr lang="en-US" sz="2000" dirty="0"/>
          </a:p>
          <a:p>
            <a:r>
              <a:rPr lang="en-US" sz="2000" dirty="0" err="1"/>
              <a:t>Träningar</a:t>
            </a:r>
            <a:endParaRPr lang="en-US" sz="2000" dirty="0"/>
          </a:p>
          <a:p>
            <a:pPr>
              <a:buFontTx/>
              <a:buChar char="-"/>
            </a:pPr>
            <a:r>
              <a:rPr lang="en-US" sz="1400" dirty="0" err="1"/>
              <a:t>Meddela</a:t>
            </a:r>
            <a:r>
              <a:rPr lang="en-US" sz="1400" dirty="0"/>
              <a:t> </a:t>
            </a:r>
            <a:r>
              <a:rPr lang="en-US" sz="1400" dirty="0" err="1"/>
              <a:t>ev</a:t>
            </a:r>
            <a:r>
              <a:rPr lang="en-US" sz="1400" dirty="0"/>
              <a:t>. </a:t>
            </a:r>
            <a:r>
              <a:rPr lang="en-US" sz="1400" dirty="0" err="1"/>
              <a:t>frånvaro</a:t>
            </a:r>
            <a:r>
              <a:rPr lang="en-US" sz="1400" dirty="0"/>
              <a:t>. Detta </a:t>
            </a:r>
            <a:r>
              <a:rPr lang="en-US" sz="1400" dirty="0" err="1"/>
              <a:t>gör</a:t>
            </a:r>
            <a:r>
              <a:rPr lang="en-US" sz="1400" dirty="0"/>
              <a:t> </a:t>
            </a:r>
            <a:r>
              <a:rPr lang="en-US" sz="1400" dirty="0" err="1"/>
              <a:t>ni</a:t>
            </a:r>
            <a:r>
              <a:rPr lang="en-US" sz="1400" dirty="0"/>
              <a:t> </a:t>
            </a:r>
            <a:r>
              <a:rPr lang="en-US" sz="1400" dirty="0" err="1"/>
              <a:t>på</a:t>
            </a:r>
            <a:r>
              <a:rPr lang="en-US" sz="1400" dirty="0"/>
              <a:t> laget.se</a:t>
            </a:r>
          </a:p>
          <a:p>
            <a:pPr>
              <a:buFontTx/>
              <a:buChar char="-"/>
            </a:pPr>
            <a:r>
              <a:rPr lang="en-US" sz="1400" dirty="0"/>
              <a:t>Samling 5-10 </a:t>
            </a:r>
            <a:r>
              <a:rPr lang="en-US" sz="1400" dirty="0" err="1"/>
              <a:t>minuyter</a:t>
            </a:r>
            <a:r>
              <a:rPr lang="en-US" sz="1400" dirty="0"/>
              <a:t> </a:t>
            </a:r>
            <a:r>
              <a:rPr lang="en-US" sz="1400" dirty="0" err="1"/>
              <a:t>innan</a:t>
            </a:r>
            <a:r>
              <a:rPr lang="en-US" sz="1400" dirty="0"/>
              <a:t> </a:t>
            </a:r>
            <a:r>
              <a:rPr lang="en-US" sz="1400" dirty="0" err="1"/>
              <a:t>träningsstart</a:t>
            </a:r>
            <a:r>
              <a:rPr lang="en-US" sz="1400" dirty="0"/>
              <a:t> </a:t>
            </a:r>
          </a:p>
          <a:p>
            <a:pPr>
              <a:buFontTx/>
              <a:buChar char="-"/>
            </a:pPr>
            <a:r>
              <a:rPr lang="en-US" sz="1400" dirty="0" err="1"/>
              <a:t>Kläder</a:t>
            </a:r>
            <a:r>
              <a:rPr lang="en-US" sz="1400" dirty="0"/>
              <a:t> </a:t>
            </a:r>
            <a:r>
              <a:rPr lang="en-US" sz="1400" dirty="0" err="1"/>
              <a:t>efter</a:t>
            </a:r>
            <a:r>
              <a:rPr lang="en-US" sz="1400" dirty="0"/>
              <a:t> </a:t>
            </a:r>
            <a:r>
              <a:rPr lang="en-US" sz="1400" dirty="0" err="1"/>
              <a:t>väder</a:t>
            </a:r>
            <a:endParaRPr lang="en-US" sz="1400" dirty="0"/>
          </a:p>
          <a:p>
            <a:pPr>
              <a:buFontTx/>
              <a:buChar char="-"/>
            </a:pPr>
            <a:r>
              <a:rPr lang="en-US" sz="1400" dirty="0" err="1"/>
              <a:t>Träningstid</a:t>
            </a:r>
            <a:r>
              <a:rPr lang="en-US" sz="1400" dirty="0"/>
              <a:t> </a:t>
            </a:r>
            <a:r>
              <a:rPr lang="en-US" sz="1400" dirty="0" err="1"/>
              <a:t>kommer</a:t>
            </a:r>
            <a:r>
              <a:rPr lang="en-US" sz="1400" dirty="0"/>
              <a:t> </a:t>
            </a:r>
            <a:r>
              <a:rPr lang="en-US" sz="1400" dirty="0" err="1"/>
              <a:t>att</a:t>
            </a:r>
            <a:r>
              <a:rPr lang="en-US" sz="1400" dirty="0"/>
              <a:t> </a:t>
            </a:r>
            <a:r>
              <a:rPr lang="en-US" sz="1400" dirty="0" err="1"/>
              <a:t>erbjudas</a:t>
            </a:r>
            <a:r>
              <a:rPr lang="en-US" sz="1400" dirty="0"/>
              <a:t> </a:t>
            </a:r>
            <a:r>
              <a:rPr lang="en-US" sz="1400" dirty="0" err="1"/>
              <a:t>hela</a:t>
            </a:r>
            <a:r>
              <a:rPr lang="en-US" sz="1400" dirty="0"/>
              <a:t> </a:t>
            </a:r>
            <a:r>
              <a:rPr lang="en-US" sz="1400" dirty="0" err="1"/>
              <a:t>juli</a:t>
            </a:r>
            <a:r>
              <a:rPr lang="en-US" sz="1400" dirty="0"/>
              <a:t> </a:t>
            </a:r>
            <a:r>
              <a:rPr lang="en-US" sz="1400" dirty="0" err="1"/>
              <a:t>tillsammans</a:t>
            </a:r>
            <a:r>
              <a:rPr lang="en-US" sz="1400" dirty="0"/>
              <a:t> med P2016</a:t>
            </a:r>
          </a:p>
          <a:p>
            <a:pPr marL="457200" lvl="1" indent="0">
              <a:buNone/>
            </a:pPr>
            <a:endParaRPr lang="en-US" sz="1600" dirty="0"/>
          </a:p>
          <a:p>
            <a:pPr marL="342900" lvl="1" indent="-342900">
              <a:buFont typeface="Arial" pitchFamily="34" charset="0"/>
              <a:buChar char="•"/>
            </a:pPr>
            <a:r>
              <a:rPr lang="en-US" sz="2000" dirty="0" err="1"/>
              <a:t>Sammandrag</a:t>
            </a:r>
            <a:r>
              <a:rPr lang="en-US" sz="2000" dirty="0"/>
              <a:t>/</a:t>
            </a:r>
            <a:r>
              <a:rPr lang="en-US" sz="2000" dirty="0" err="1"/>
              <a:t>cuper</a:t>
            </a:r>
            <a:r>
              <a:rPr lang="en-US" sz="2000" dirty="0"/>
              <a:t> </a:t>
            </a:r>
          </a:p>
          <a:p>
            <a:pPr marL="342900" lvl="1" indent="-342900">
              <a:buFontTx/>
              <a:buChar char="-"/>
            </a:pPr>
            <a:r>
              <a:rPr lang="en-US" sz="1400" dirty="0" err="1"/>
              <a:t>Kallelser</a:t>
            </a:r>
            <a:r>
              <a:rPr lang="en-US" sz="1400" dirty="0"/>
              <a:t> till </a:t>
            </a:r>
            <a:r>
              <a:rPr lang="en-US" sz="1400" dirty="0" err="1"/>
              <a:t>sammandrag</a:t>
            </a:r>
            <a:r>
              <a:rPr lang="en-US" sz="1400" dirty="0"/>
              <a:t>/cup med </a:t>
            </a:r>
            <a:r>
              <a:rPr lang="en-US" sz="1400" dirty="0" err="1"/>
              <a:t>svarsdatum</a:t>
            </a:r>
            <a:r>
              <a:rPr lang="en-US" sz="1400" dirty="0"/>
              <a:t>. </a:t>
            </a:r>
          </a:p>
          <a:p>
            <a:pPr marL="342900" lvl="1" indent="-342900">
              <a:buFontTx/>
              <a:buChar char="-"/>
            </a:pPr>
            <a:r>
              <a:rPr lang="en-US" sz="1400" dirty="0"/>
              <a:t>Fika, </a:t>
            </a:r>
            <a:r>
              <a:rPr lang="en-US" sz="1400" dirty="0" err="1"/>
              <a:t>godis</a:t>
            </a:r>
            <a:r>
              <a:rPr lang="en-US" sz="1400" dirty="0"/>
              <a:t>, </a:t>
            </a:r>
            <a:r>
              <a:rPr lang="en-US" sz="1400" dirty="0" err="1"/>
              <a:t>läsk</a:t>
            </a:r>
            <a:r>
              <a:rPr lang="en-US" sz="1400" dirty="0"/>
              <a:t>, snacks mm. </a:t>
            </a:r>
            <a:r>
              <a:rPr lang="en-US" sz="1400" dirty="0" err="1"/>
              <a:t>äter</a:t>
            </a:r>
            <a:r>
              <a:rPr lang="en-US" sz="1400" dirty="0"/>
              <a:t> vi </a:t>
            </a:r>
            <a:r>
              <a:rPr lang="en-US" sz="1400" dirty="0" err="1"/>
              <a:t>efter</a:t>
            </a:r>
            <a:r>
              <a:rPr lang="en-US" sz="1400" dirty="0"/>
              <a:t> </a:t>
            </a:r>
            <a:r>
              <a:rPr lang="en-US" sz="1400" dirty="0" err="1"/>
              <a:t>sista</a:t>
            </a:r>
            <a:r>
              <a:rPr lang="en-US" sz="1400" dirty="0"/>
              <a:t> </a:t>
            </a:r>
            <a:r>
              <a:rPr lang="en-US" sz="1400" dirty="0" err="1"/>
              <a:t>matchen</a:t>
            </a:r>
            <a:endParaRPr lang="en-US" sz="1400" dirty="0"/>
          </a:p>
          <a:p>
            <a:pPr marL="342900" lvl="1" indent="-342900">
              <a:buFontTx/>
              <a:buChar char="-"/>
            </a:pPr>
            <a:r>
              <a:rPr lang="en-US" sz="1400" dirty="0" err="1"/>
              <a:t>Tänk</a:t>
            </a:r>
            <a:r>
              <a:rPr lang="en-US" sz="1400" dirty="0"/>
              <a:t> </a:t>
            </a:r>
            <a:r>
              <a:rPr lang="en-US" sz="1400" dirty="0" err="1"/>
              <a:t>gärna</a:t>
            </a:r>
            <a:r>
              <a:rPr lang="en-US" sz="1400" dirty="0"/>
              <a:t> </a:t>
            </a:r>
            <a:r>
              <a:rPr lang="en-US" sz="1400" dirty="0" err="1"/>
              <a:t>på</a:t>
            </a:r>
            <a:r>
              <a:rPr lang="en-US" sz="1400" dirty="0"/>
              <a:t> </a:t>
            </a:r>
            <a:r>
              <a:rPr lang="en-US" sz="1400" dirty="0" err="1"/>
              <a:t>att</a:t>
            </a:r>
            <a:r>
              <a:rPr lang="en-US" sz="1400" dirty="0"/>
              <a:t> ta med </a:t>
            </a:r>
            <a:r>
              <a:rPr lang="en-US" sz="1400" dirty="0" err="1"/>
              <a:t>energirikt</a:t>
            </a:r>
            <a:r>
              <a:rPr lang="en-US" sz="1400" dirty="0"/>
              <a:t> </a:t>
            </a:r>
            <a:r>
              <a:rPr lang="en-US" sz="1400" dirty="0" err="1"/>
              <a:t>mellanmål</a:t>
            </a:r>
            <a:r>
              <a:rPr lang="en-US" sz="1400" dirty="0"/>
              <a:t>/lunch </a:t>
            </a:r>
          </a:p>
          <a:p>
            <a:pPr marL="342900" lvl="1" indent="-342900">
              <a:buFontTx/>
              <a:buChar char="-"/>
            </a:pPr>
            <a:r>
              <a:rPr lang="en-US" sz="1400" dirty="0"/>
              <a:t>Se till </a:t>
            </a:r>
            <a:r>
              <a:rPr lang="en-US" sz="1400" dirty="0" err="1"/>
              <a:t>att</a:t>
            </a:r>
            <a:r>
              <a:rPr lang="en-US" sz="1400" dirty="0"/>
              <a:t> era barn </a:t>
            </a:r>
            <a:r>
              <a:rPr lang="en-US" sz="1400" dirty="0" err="1"/>
              <a:t>sparar</a:t>
            </a:r>
            <a:r>
              <a:rPr lang="en-US" sz="1400" dirty="0"/>
              <a:t> </a:t>
            </a:r>
            <a:r>
              <a:rPr lang="en-US" sz="1400" dirty="0" err="1"/>
              <a:t>på</a:t>
            </a:r>
            <a:r>
              <a:rPr lang="en-US" sz="1400" dirty="0"/>
              <a:t> </a:t>
            </a:r>
            <a:r>
              <a:rPr lang="en-US" sz="1400" dirty="0" err="1"/>
              <a:t>energin</a:t>
            </a:r>
            <a:r>
              <a:rPr lang="en-US" sz="1400" dirty="0"/>
              <a:t> </a:t>
            </a:r>
            <a:r>
              <a:rPr lang="en-US" sz="1400" dirty="0" err="1"/>
              <a:t>mellan</a:t>
            </a:r>
            <a:r>
              <a:rPr lang="en-US" sz="1400" dirty="0"/>
              <a:t> </a:t>
            </a:r>
            <a:r>
              <a:rPr lang="en-US" sz="1400" dirty="0" err="1"/>
              <a:t>matcherna</a:t>
            </a:r>
            <a:endParaRPr lang="en-US" sz="1400" dirty="0"/>
          </a:p>
          <a:p>
            <a:pPr marL="457200" lvl="1" indent="0">
              <a:buNone/>
            </a:pPr>
            <a:endParaRPr lang="en-US" sz="1400" dirty="0"/>
          </a:p>
          <a:p>
            <a:endParaRPr lang="en-US" sz="2800" dirty="0"/>
          </a:p>
        </p:txBody>
      </p:sp>
    </p:spTree>
    <p:extLst>
      <p:ext uri="{BB962C8B-B14F-4D97-AF65-F5344CB8AC3E}">
        <p14:creationId xmlns:p14="http://schemas.microsoft.com/office/powerpoint/2010/main" val="4282189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246D5-8CB5-5311-E1BD-7789DF5B5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3665E-13B5-D72E-0A42-61E1235454CF}"/>
              </a:ext>
            </a:extLst>
          </p:cNvPr>
          <p:cNvSpPr>
            <a:spLocks noGrp="1"/>
          </p:cNvSpPr>
          <p:nvPr>
            <p:ph type="title"/>
          </p:nvPr>
        </p:nvSpPr>
        <p:spPr/>
        <p:txBody>
          <a:bodyPr>
            <a:normAutofit/>
          </a:bodyPr>
          <a:lstStyle/>
          <a:p>
            <a:r>
              <a:rPr lang="en-US" dirty="0" err="1"/>
              <a:t>Säsongsplanering</a:t>
            </a:r>
            <a:r>
              <a:rPr lang="en-US" dirty="0"/>
              <a:t> 2026</a:t>
            </a:r>
          </a:p>
        </p:txBody>
      </p:sp>
      <p:pic>
        <p:nvPicPr>
          <p:cNvPr id="7" name="Platshållare för innehåll 6" descr="En bild som visar text, skärmbild, nummer, programvara&#10;&#10;AI-genererat innehåll kan vara felaktigt.">
            <a:extLst>
              <a:ext uri="{FF2B5EF4-FFF2-40B4-BE49-F238E27FC236}">
                <a16:creationId xmlns:a16="http://schemas.microsoft.com/office/drawing/2014/main" id="{AB96A46F-50D1-BFA1-BECC-D54ACED3A4FA}"/>
              </a:ext>
            </a:extLst>
          </p:cNvPr>
          <p:cNvPicPr>
            <a:picLocks noGrp="1" noChangeAspect="1"/>
          </p:cNvPicPr>
          <p:nvPr>
            <p:ph idx="1"/>
          </p:nvPr>
        </p:nvPicPr>
        <p:blipFill>
          <a:blip r:embed="rId2"/>
          <a:stretch>
            <a:fillRect/>
          </a:stretch>
        </p:blipFill>
        <p:spPr>
          <a:xfrm>
            <a:off x="1172647" y="1417638"/>
            <a:ext cx="6798705" cy="3667546"/>
          </a:xfrm>
          <a:prstGeom prst="rect">
            <a:avLst/>
          </a:prstGeom>
        </p:spPr>
      </p:pic>
    </p:spTree>
    <p:extLst>
      <p:ext uri="{BB962C8B-B14F-4D97-AF65-F5344CB8AC3E}">
        <p14:creationId xmlns:p14="http://schemas.microsoft.com/office/powerpoint/2010/main" val="2386906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EAD95-A20E-520D-82EE-CB005DE60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7D6035-736B-4C66-65A3-236660763F9A}"/>
              </a:ext>
            </a:extLst>
          </p:cNvPr>
          <p:cNvSpPr>
            <a:spLocks noGrp="1"/>
          </p:cNvSpPr>
          <p:nvPr>
            <p:ph type="title"/>
          </p:nvPr>
        </p:nvSpPr>
        <p:spPr/>
        <p:txBody>
          <a:bodyPr>
            <a:normAutofit/>
          </a:bodyPr>
          <a:lstStyle/>
          <a:p>
            <a:r>
              <a:rPr lang="en-US" dirty="0" err="1"/>
              <a:t>Säsongsplanering</a:t>
            </a:r>
            <a:r>
              <a:rPr lang="en-US" dirty="0"/>
              <a:t> 2026</a:t>
            </a:r>
          </a:p>
        </p:txBody>
      </p:sp>
      <p:pic>
        <p:nvPicPr>
          <p:cNvPr id="11" name="Platshållare för innehåll 10" descr="En bild som visar text, skärmbild, nummer, Teckensnitt&#10;&#10;AI-genererat innehåll kan vara felaktigt.">
            <a:extLst>
              <a:ext uri="{FF2B5EF4-FFF2-40B4-BE49-F238E27FC236}">
                <a16:creationId xmlns:a16="http://schemas.microsoft.com/office/drawing/2014/main" id="{C2A826D1-07A4-5A70-FAB2-0C40F3E26CA8}"/>
              </a:ext>
            </a:extLst>
          </p:cNvPr>
          <p:cNvPicPr>
            <a:picLocks noGrp="1" noChangeAspect="1"/>
          </p:cNvPicPr>
          <p:nvPr>
            <p:ph idx="1"/>
          </p:nvPr>
        </p:nvPicPr>
        <p:blipFill>
          <a:blip r:embed="rId2"/>
          <a:stretch>
            <a:fillRect/>
          </a:stretch>
        </p:blipFill>
        <p:spPr>
          <a:xfrm>
            <a:off x="1146893" y="1417638"/>
            <a:ext cx="6850213" cy="3739554"/>
          </a:xfrm>
          <a:prstGeom prst="rect">
            <a:avLst/>
          </a:prstGeom>
        </p:spPr>
      </p:pic>
    </p:spTree>
    <p:extLst>
      <p:ext uri="{BB962C8B-B14F-4D97-AF65-F5344CB8AC3E}">
        <p14:creationId xmlns:p14="http://schemas.microsoft.com/office/powerpoint/2010/main" val="993764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DC42D-9F10-1C2C-18D1-3D6EE13B6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72726-0747-9CC5-C1C7-C2D70DA0F174}"/>
              </a:ext>
            </a:extLst>
          </p:cNvPr>
          <p:cNvSpPr>
            <a:spLocks noGrp="1"/>
          </p:cNvSpPr>
          <p:nvPr>
            <p:ph type="title"/>
          </p:nvPr>
        </p:nvSpPr>
        <p:spPr/>
        <p:txBody>
          <a:bodyPr>
            <a:normAutofit/>
          </a:bodyPr>
          <a:lstStyle/>
          <a:p>
            <a:r>
              <a:rPr lang="en-US" dirty="0" err="1"/>
              <a:t>Säsongsplanering</a:t>
            </a:r>
            <a:r>
              <a:rPr lang="en-US" dirty="0"/>
              <a:t> 2026</a:t>
            </a:r>
          </a:p>
        </p:txBody>
      </p:sp>
      <p:pic>
        <p:nvPicPr>
          <p:cNvPr id="11" name="Bildobjekt 10" descr="En bild som visar text, skärmbild, linje, Parallell&#10;&#10;AI-genererat innehåll kan vara felaktigt.">
            <a:extLst>
              <a:ext uri="{FF2B5EF4-FFF2-40B4-BE49-F238E27FC236}">
                <a16:creationId xmlns:a16="http://schemas.microsoft.com/office/drawing/2014/main" id="{828B1C7D-47E8-D3C0-08BF-D8F9257BF13A}"/>
              </a:ext>
            </a:extLst>
          </p:cNvPr>
          <p:cNvPicPr>
            <a:picLocks noChangeAspect="1"/>
          </p:cNvPicPr>
          <p:nvPr/>
        </p:nvPicPr>
        <p:blipFill>
          <a:blip r:embed="rId2"/>
          <a:stretch>
            <a:fillRect/>
          </a:stretch>
        </p:blipFill>
        <p:spPr>
          <a:xfrm>
            <a:off x="1208790" y="1416867"/>
            <a:ext cx="6726419" cy="4293742"/>
          </a:xfrm>
          <a:prstGeom prst="rect">
            <a:avLst/>
          </a:prstGeom>
        </p:spPr>
      </p:pic>
    </p:spTree>
    <p:extLst>
      <p:ext uri="{BB962C8B-B14F-4D97-AF65-F5344CB8AC3E}">
        <p14:creationId xmlns:p14="http://schemas.microsoft.com/office/powerpoint/2010/main" val="1345203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7378B-37BB-F87F-0AC3-2C8392EAC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DAE65-81F8-FC62-CF6D-0D1CB947AEC7}"/>
              </a:ext>
            </a:extLst>
          </p:cNvPr>
          <p:cNvSpPr>
            <a:spLocks noGrp="1"/>
          </p:cNvSpPr>
          <p:nvPr>
            <p:ph type="title"/>
          </p:nvPr>
        </p:nvSpPr>
        <p:spPr/>
        <p:txBody>
          <a:bodyPr>
            <a:normAutofit/>
          </a:bodyPr>
          <a:lstStyle/>
          <a:p>
            <a:r>
              <a:rPr lang="en-US" dirty="0" err="1"/>
              <a:t>Säsongsplanering</a:t>
            </a:r>
            <a:r>
              <a:rPr lang="en-US" dirty="0"/>
              <a:t> 2026</a:t>
            </a:r>
          </a:p>
        </p:txBody>
      </p:sp>
      <p:pic>
        <p:nvPicPr>
          <p:cNvPr id="11" name="Bildobjekt 10" descr="En bild som visar text, skärmbild, nummer, programvara&#10;&#10;AI-genererat innehåll kan vara felaktigt.">
            <a:extLst>
              <a:ext uri="{FF2B5EF4-FFF2-40B4-BE49-F238E27FC236}">
                <a16:creationId xmlns:a16="http://schemas.microsoft.com/office/drawing/2014/main" id="{AE1424AC-C842-EC79-846F-35D525B59808}"/>
              </a:ext>
            </a:extLst>
          </p:cNvPr>
          <p:cNvPicPr>
            <a:picLocks noChangeAspect="1"/>
          </p:cNvPicPr>
          <p:nvPr/>
        </p:nvPicPr>
        <p:blipFill>
          <a:blip r:embed="rId2"/>
          <a:stretch>
            <a:fillRect/>
          </a:stretch>
        </p:blipFill>
        <p:spPr>
          <a:xfrm>
            <a:off x="1185899" y="1417638"/>
            <a:ext cx="6772201" cy="3827766"/>
          </a:xfrm>
          <a:prstGeom prst="rect">
            <a:avLst/>
          </a:prstGeom>
        </p:spPr>
      </p:pic>
    </p:spTree>
    <p:extLst>
      <p:ext uri="{BB962C8B-B14F-4D97-AF65-F5344CB8AC3E}">
        <p14:creationId xmlns:p14="http://schemas.microsoft.com/office/powerpoint/2010/main" val="171262763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6247</TotalTime>
  <Words>946</Words>
  <Application>Microsoft Office PowerPoint</Application>
  <PresentationFormat>Bildspel på skärmen (4:3)</PresentationFormat>
  <Paragraphs>153</Paragraphs>
  <Slides>28</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28</vt:i4>
      </vt:variant>
    </vt:vector>
  </HeadingPairs>
  <TitlesOfParts>
    <vt:vector size="32" baseType="lpstr">
      <vt:lpstr>Arial</vt:lpstr>
      <vt:lpstr>Calibri</vt:lpstr>
      <vt:lpstr>Verdana</vt:lpstr>
      <vt:lpstr>Office-tema</vt:lpstr>
      <vt:lpstr>Bergnäsets AIK</vt:lpstr>
      <vt:lpstr>Presentationsrunda</vt:lpstr>
      <vt:lpstr>Ledargrupp </vt:lpstr>
      <vt:lpstr>Tränarna har ordet</vt:lpstr>
      <vt:lpstr>Träningar och matcher/cuper</vt:lpstr>
      <vt:lpstr>Säsongsplanering 2026</vt:lpstr>
      <vt:lpstr>Säsongsplanering 2026</vt:lpstr>
      <vt:lpstr>Säsongsplanering 2026</vt:lpstr>
      <vt:lpstr>Säsongsplanering 2026</vt:lpstr>
      <vt:lpstr>Säsongsplanering 2026</vt:lpstr>
      <vt:lpstr>Avgifter, mm. BAIK</vt:lpstr>
      <vt:lpstr>Ekonomi</vt:lpstr>
      <vt:lpstr>Försäljning/trivsel</vt:lpstr>
      <vt:lpstr>Ansvarsfördelning 2026</vt:lpstr>
      <vt:lpstr>Ansvarsfördelning 2026</vt:lpstr>
      <vt:lpstr>Kommunikationskanaler</vt:lpstr>
      <vt:lpstr>Kommunikation</vt:lpstr>
      <vt:lpstr>Kommunikation – tips!</vt:lpstr>
      <vt:lpstr>Kioskveckan </vt:lpstr>
      <vt:lpstr>Fotbollspolicy</vt:lpstr>
      <vt:lpstr>Fotbollspolicy</vt:lpstr>
      <vt:lpstr>PowerPoint-presentation</vt:lpstr>
      <vt:lpstr>Förväntningar föräldrar</vt:lpstr>
      <vt:lpstr>Förväntningar föräldrar</vt:lpstr>
      <vt:lpstr>Förväntningar föräldrar</vt:lpstr>
      <vt:lpstr>Särskilda medskick</vt:lpstr>
      <vt:lpstr>PowerPoint-presentation</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Sofie Jakobsson</cp:lastModifiedBy>
  <cp:revision>106</cp:revision>
  <cp:lastPrinted>2024-04-17T09:23:25Z</cp:lastPrinted>
  <dcterms:created xsi:type="dcterms:W3CDTF">2013-02-11T08:41:06Z</dcterms:created>
  <dcterms:modified xsi:type="dcterms:W3CDTF">2026-05-20T09:41:41Z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bfe634-5369-40ae-a17a-0ffc3537e7cd_Enabled">
    <vt:lpwstr>true</vt:lpwstr>
  </property>
  <property fmtid="{D5CDD505-2E9C-101B-9397-08002B2CF9AE}" pid="3" name="MSIP_Label_59bfe634-5369-40ae-a17a-0ffc3537e7cd_SetDate">
    <vt:lpwstr>2026-05-10T11:26:29Z</vt:lpwstr>
  </property>
  <property fmtid="{D5CDD505-2E9C-101B-9397-08002B2CF9AE}" pid="4" name="MSIP_Label_59bfe634-5369-40ae-a17a-0ffc3537e7cd_Method">
    <vt:lpwstr>Standard</vt:lpwstr>
  </property>
  <property fmtid="{D5CDD505-2E9C-101B-9397-08002B2CF9AE}" pid="5" name="MSIP_Label_59bfe634-5369-40ae-a17a-0ffc3537e7cd_Name">
    <vt:lpwstr>59bfe634-5369-40ae-a17a-0ffc3537e7cd</vt:lpwstr>
  </property>
  <property fmtid="{D5CDD505-2E9C-101B-9397-08002B2CF9AE}" pid="6" name="MSIP_Label_59bfe634-5369-40ae-a17a-0ffc3537e7cd_SiteId">
    <vt:lpwstr>05764a73-8c6f-4538-83cd-413f1e1b5665</vt:lpwstr>
  </property>
  <property fmtid="{D5CDD505-2E9C-101B-9397-08002B2CF9AE}" pid="7" name="MSIP_Label_59bfe634-5369-40ae-a17a-0ffc3537e7cd_ActionId">
    <vt:lpwstr>32b0a5bf-de86-4e85-b946-2a18db46c928</vt:lpwstr>
  </property>
  <property fmtid="{D5CDD505-2E9C-101B-9397-08002B2CF9AE}" pid="8" name="MSIP_Label_59bfe634-5369-40ae-a17a-0ffc3537e7cd_ContentBits">
    <vt:lpwstr>0</vt:lpwstr>
  </property>
  <property fmtid="{D5CDD505-2E9C-101B-9397-08002B2CF9AE}" pid="9" name="MSIP_Label_59bfe634-5369-40ae-a17a-0ffc3537e7cd_Tag">
    <vt:lpwstr>10, 3, 0, 1</vt:lpwstr>
  </property>
</Properties>
</file>