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72" r:id="rId4"/>
    <p:sldId id="315" r:id="rId5"/>
    <p:sldId id="299" r:id="rId6"/>
    <p:sldId id="325" r:id="rId7"/>
    <p:sldId id="300" r:id="rId8"/>
    <p:sldId id="304" r:id="rId9"/>
    <p:sldId id="323" r:id="rId10"/>
    <p:sldId id="311" r:id="rId11"/>
    <p:sldId id="318" r:id="rId12"/>
    <p:sldId id="302" r:id="rId13"/>
    <p:sldId id="312" r:id="rId14"/>
    <p:sldId id="321" r:id="rId15"/>
    <p:sldId id="285" r:id="rId16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A9EB2DA-299A-BAD7-CE87-282DE22C5172}" name="Linda Åhlen" initials="LÅ" userId="S::linda.ahlen@LEKTUS.SE::282c0274-23f8-4e88-8980-ae878272e92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46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5982"/>
  </p:normalViewPr>
  <p:slideViewPr>
    <p:cSldViewPr snapToGrid="0" snapToObjects="1">
      <p:cViewPr varScale="1">
        <p:scale>
          <a:sx n="107" d="100"/>
          <a:sy n="107" d="100"/>
        </p:scale>
        <p:origin x="10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8/10/relationships/authors" Target="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k7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Bok7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v-SE" dirty="0"/>
              <a:t>Aktiva spelare pojklag (238)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Blad1!$B$12:$B$20</c:f>
              <c:strCache>
                <c:ptCount val="9"/>
                <c:pt idx="0">
                  <c:v>P-09</c:v>
                </c:pt>
                <c:pt idx="1">
                  <c:v>P-10</c:v>
                </c:pt>
                <c:pt idx="2">
                  <c:v>P-11</c:v>
                </c:pt>
                <c:pt idx="3">
                  <c:v>P-12</c:v>
                </c:pt>
                <c:pt idx="4">
                  <c:v>P-13</c:v>
                </c:pt>
                <c:pt idx="5">
                  <c:v>P-14</c:v>
                </c:pt>
                <c:pt idx="6">
                  <c:v>P-15</c:v>
                </c:pt>
                <c:pt idx="7">
                  <c:v>P-16</c:v>
                </c:pt>
                <c:pt idx="8">
                  <c:v>P-17</c:v>
                </c:pt>
              </c:strCache>
            </c:strRef>
          </c:cat>
          <c:val>
            <c:numRef>
              <c:f>Blad1!$C$12:$C$20</c:f>
              <c:numCache>
                <c:formatCode>General</c:formatCode>
                <c:ptCount val="9"/>
                <c:pt idx="0">
                  <c:v>20</c:v>
                </c:pt>
                <c:pt idx="1">
                  <c:v>18</c:v>
                </c:pt>
                <c:pt idx="2">
                  <c:v>24</c:v>
                </c:pt>
                <c:pt idx="3">
                  <c:v>31</c:v>
                </c:pt>
                <c:pt idx="4">
                  <c:v>28</c:v>
                </c:pt>
                <c:pt idx="5">
                  <c:v>22</c:v>
                </c:pt>
                <c:pt idx="6">
                  <c:v>28</c:v>
                </c:pt>
                <c:pt idx="7">
                  <c:v>36</c:v>
                </c:pt>
                <c:pt idx="8">
                  <c:v>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247-4CDA-AD77-041E52FB34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44629503"/>
        <c:axId val="244627007"/>
      </c:barChart>
      <c:catAx>
        <c:axId val="24462950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244627007"/>
        <c:crosses val="autoZero"/>
        <c:auto val="1"/>
        <c:lblAlgn val="ctr"/>
        <c:lblOffset val="100"/>
        <c:noMultiLvlLbl val="0"/>
      </c:catAx>
      <c:valAx>
        <c:axId val="24462700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24462950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v-SE" dirty="0"/>
              <a:t>Aktiva spelare flicklag (127)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Blad1!$B$2:$B$9</c:f>
              <c:strCache>
                <c:ptCount val="8"/>
                <c:pt idx="0">
                  <c:v>F-10</c:v>
                </c:pt>
                <c:pt idx="1">
                  <c:v>F-11</c:v>
                </c:pt>
                <c:pt idx="2">
                  <c:v>F-12</c:v>
                </c:pt>
                <c:pt idx="3">
                  <c:v>F-13</c:v>
                </c:pt>
                <c:pt idx="4">
                  <c:v>F-14</c:v>
                </c:pt>
                <c:pt idx="5">
                  <c:v>F-15</c:v>
                </c:pt>
                <c:pt idx="6">
                  <c:v>F-16</c:v>
                </c:pt>
                <c:pt idx="7">
                  <c:v>F-17</c:v>
                </c:pt>
              </c:strCache>
            </c:strRef>
          </c:cat>
          <c:val>
            <c:numRef>
              <c:f>Blad1!$C$2:$C$9</c:f>
              <c:numCache>
                <c:formatCode>General</c:formatCode>
                <c:ptCount val="8"/>
                <c:pt idx="0">
                  <c:v>10</c:v>
                </c:pt>
                <c:pt idx="1">
                  <c:v>1</c:v>
                </c:pt>
                <c:pt idx="2">
                  <c:v>11</c:v>
                </c:pt>
                <c:pt idx="3">
                  <c:v>27</c:v>
                </c:pt>
                <c:pt idx="4">
                  <c:v>26</c:v>
                </c:pt>
                <c:pt idx="5">
                  <c:v>18</c:v>
                </c:pt>
                <c:pt idx="6">
                  <c:v>15</c:v>
                </c:pt>
                <c:pt idx="7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E8E-4C56-A7F4-89C56C2468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08859103"/>
        <c:axId val="308859935"/>
      </c:barChart>
      <c:catAx>
        <c:axId val="30885910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308859935"/>
        <c:crosses val="autoZero"/>
        <c:auto val="1"/>
        <c:lblAlgn val="ctr"/>
        <c:lblOffset val="100"/>
        <c:noMultiLvlLbl val="0"/>
      </c:catAx>
      <c:valAx>
        <c:axId val="308859935"/>
        <c:scaling>
          <c:orientation val="minMax"/>
          <c:max val="4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30885910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329F4AC-8B07-A24F-9DD4-3721391908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71C9FB1-EED0-0344-9179-6F3E893E15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4FF2746-2D48-EB4C-8455-183B2104E9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2681C-836F-D544-8FC2-A135E1290D66}" type="datetimeFigureOut">
              <a:rPr lang="sv-SE" smtClean="0"/>
              <a:t>2023-10-10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4262A22-690D-BE4E-ACF8-EAEB4607F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5140A57-D3F5-5347-B056-E282568C31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70CCD-D0F4-7543-BAC1-C59E3809094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795265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CF0ED87-2AFC-834B-9A92-9C5BE0DF4C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502EB354-4909-7B4E-BC3E-7C412A0C6E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374DE82-7CF5-904E-A01E-23ABB1CF1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2681C-836F-D544-8FC2-A135E1290D66}" type="datetimeFigureOut">
              <a:rPr lang="sv-SE" smtClean="0"/>
              <a:t>2023-10-10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B9013C1-DE50-6D4E-B090-3C31DBB302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DD92DC7-A187-844F-8F90-9CBBA2895A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70CCD-D0F4-7543-BAC1-C59E3809094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14320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497E1A49-76E9-2E41-9053-2EDA9B494A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E43D254C-F86B-8141-B7D5-3B21EF5CD1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D8E983C-C339-3744-AC9B-9AC57B21D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2681C-836F-D544-8FC2-A135E1290D66}" type="datetimeFigureOut">
              <a:rPr lang="sv-SE" smtClean="0"/>
              <a:t>2023-10-10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1914F0C-2914-B446-A43A-AE2BA405A2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56DD864-B75F-E840-88C9-DA6DE2403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70CCD-D0F4-7543-BAC1-C59E3809094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1960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1BD6F47-CA64-C941-8EC1-35185FB996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0B7A1C-E31A-DC4A-AC0D-A0A14202F3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423FC2B-B994-F840-A557-9F062EB7A0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2681C-836F-D544-8FC2-A135E1290D66}" type="datetimeFigureOut">
              <a:rPr lang="sv-SE" smtClean="0"/>
              <a:t>2023-10-10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038E719-AA70-C443-9086-87D5D7489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D58258D-3C77-E24A-A495-CEBF8FC26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70CCD-D0F4-7543-BAC1-C59E3809094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97971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11E49EA-A6F4-5243-857E-AB25DD7849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8977DF3-87CC-B84F-83D1-D166391A97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E31936D-FB15-5C49-A398-47DB81941D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2681C-836F-D544-8FC2-A135E1290D66}" type="datetimeFigureOut">
              <a:rPr lang="sv-SE" smtClean="0"/>
              <a:t>2023-10-10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A822B9B-8102-A546-A4B1-2762234FB5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0DFAED4-CE8B-6B45-B73D-02F8F4F94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70CCD-D0F4-7543-BAC1-C59E3809094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045858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7F14FE3-92B6-8D4D-B158-9A8A771E0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1993708-3746-2342-8553-30A6708A35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1314A8FF-CB79-1C4B-A550-4F6343562B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44D8B7A-603A-FE4B-89A8-5B4E244CBB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2681C-836F-D544-8FC2-A135E1290D66}" type="datetimeFigureOut">
              <a:rPr lang="sv-SE" smtClean="0"/>
              <a:t>2023-10-10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8097CAF-69F6-E44F-8180-B499C3F34A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FB7513F7-D3F1-E44F-9147-BD114BA29F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70CCD-D0F4-7543-BAC1-C59E3809094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25395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FBA7328-95B5-EC44-AC55-72BE0097F6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DF6BFBD-944D-5840-AFD0-9EFE5271E8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98CE2E93-AA40-F645-A527-CCFD82FF19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E131BA08-D274-564A-A85A-865EEC5C74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C4A17FDC-F13E-9D41-8FF5-95CE54BAF7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88D58FDD-4EE3-C448-B0DD-DA730503D0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2681C-836F-D544-8FC2-A135E1290D66}" type="datetimeFigureOut">
              <a:rPr lang="sv-SE" smtClean="0"/>
              <a:t>2023-10-10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41D5B1D7-0F51-1247-B37F-D661C7A5D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D3F85F8F-2D53-D74D-9FA7-8B73FD999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70CCD-D0F4-7543-BAC1-C59E3809094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61171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7A19ACF-7652-F341-88E7-9D1AFCC29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9677A62-5AF9-1F4C-8C48-4771583FA3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2681C-836F-D544-8FC2-A135E1290D66}" type="datetimeFigureOut">
              <a:rPr lang="sv-SE" smtClean="0"/>
              <a:t>2023-10-10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B95E4E66-6ADF-B84C-81FE-AB559346F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7C0E9A2B-7B91-184B-8023-627CBF325E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70CCD-D0F4-7543-BAC1-C59E3809094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273237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F7C9862F-97B7-B545-B04B-F835B4E73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2681C-836F-D544-8FC2-A135E1290D66}" type="datetimeFigureOut">
              <a:rPr lang="sv-SE" smtClean="0"/>
              <a:t>2023-10-10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88F0D80C-9AD2-9F43-9F87-67A9925DBA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F9C717AC-09B1-4A48-9E32-A9B4ADD4D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70CCD-D0F4-7543-BAC1-C59E3809094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46452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4D2F39C-4B80-364E-8B2A-1404FE106B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486F04F-473E-4349-84FF-2498FCB173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6B4FBBCB-5708-2248-85EB-E6EB78ED42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6E79ED3-5C9E-9D48-AAEF-CB261C6793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2681C-836F-D544-8FC2-A135E1290D66}" type="datetimeFigureOut">
              <a:rPr lang="sv-SE" smtClean="0"/>
              <a:t>2023-10-10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EA76F16-A1C9-E249-96CD-B553C2316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DA59AC0-3711-8548-B07A-295AAEDD2E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70CCD-D0F4-7543-BAC1-C59E3809094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566270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02A3FFD-389D-EF4E-A13C-9B8727252C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DCCA52A2-C643-0C41-B325-B4EA1A70B15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EEFF7876-4CA1-2A44-9888-B09FC5A6A6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73C1282F-3660-7E45-A204-2C223A51F0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2681C-836F-D544-8FC2-A135E1290D66}" type="datetimeFigureOut">
              <a:rPr lang="sv-SE" smtClean="0"/>
              <a:t>2023-10-10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0078CA2-9E24-0348-9932-0EE7B8529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73E574C-D4EE-CD48-AC20-E38149FB6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70CCD-D0F4-7543-BAC1-C59E3809094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842845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4526475E-503F-9B41-9C5A-B1541E5B3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A0D0C93-B86D-4047-9A06-9B05F28487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4B9CA27-261E-AE4B-AC00-C5BC6CF682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72681C-836F-D544-8FC2-A135E1290D66}" type="datetimeFigureOut">
              <a:rPr lang="sv-SE" smtClean="0"/>
              <a:t>2023-10-10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1716B45-DFBB-F84C-812C-7FE1973166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35C228D-F74E-5749-A37C-C282FE16C7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B70CCD-D0F4-7543-BAC1-C59E3809094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88530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vastmanland.svenskfotboll.se/utbildning/tranare/" TargetMode="External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NUL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tiff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5016E60-6469-B242-908D-D0DC87E9C8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480789"/>
            <a:ext cx="9144000" cy="1538421"/>
          </a:xfrm>
        </p:spPr>
        <p:txBody>
          <a:bodyPr>
            <a:normAutofit fontScale="90000"/>
          </a:bodyPr>
          <a:lstStyle/>
          <a:p>
            <a:r>
              <a:rPr lang="sv-SE" sz="7200" b="1" dirty="0">
                <a:solidFill>
                  <a:srgbClr val="C00000"/>
                </a:solidFill>
                <a:latin typeface="+mn-lt"/>
              </a:rPr>
              <a:t>SPORTMÖTE</a:t>
            </a:r>
            <a:br>
              <a:rPr lang="sv-SE" sz="7200" b="1" dirty="0">
                <a:solidFill>
                  <a:srgbClr val="C00000"/>
                </a:solidFill>
                <a:latin typeface="+mn-lt"/>
              </a:rPr>
            </a:br>
            <a:r>
              <a:rPr lang="sv-SE" sz="4900" b="1" dirty="0">
                <a:solidFill>
                  <a:srgbClr val="C00000"/>
                </a:solidFill>
                <a:latin typeface="+mn-lt"/>
              </a:rPr>
              <a:t>nr 2, 2023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F7776FE-4B32-A14C-AEE0-B5731CE8F2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377211"/>
            <a:ext cx="9144000" cy="1655762"/>
          </a:xfrm>
        </p:spPr>
        <p:txBody>
          <a:bodyPr/>
          <a:lstStyle/>
          <a:p>
            <a:r>
              <a:rPr lang="sv-SE" dirty="0"/>
              <a:t>10 oktober 2023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5679B94E-712B-F141-BE54-0DED3271DA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480457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CE5E9F92-43FB-C44D-9EE0-03E4128D872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7613"/>
          <a:stretch/>
        </p:blipFill>
        <p:spPr>
          <a:xfrm>
            <a:off x="7473820" y="6074134"/>
            <a:ext cx="2281593" cy="783866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44500DFB-F211-CC0D-36B5-EA044394564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5324"/>
          <a:stretch/>
        </p:blipFill>
        <p:spPr>
          <a:xfrm>
            <a:off x="2436587" y="6052322"/>
            <a:ext cx="3147367" cy="783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4077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>
            <a:extLst>
              <a:ext uri="{FF2B5EF4-FFF2-40B4-BE49-F238E27FC236}">
                <a16:creationId xmlns:a16="http://schemas.microsoft.com/office/drawing/2014/main" id="{F2ED585D-7839-254F-A7CD-787D729D45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480457"/>
          </a:xfrm>
          <a:prstGeom prst="rect">
            <a:avLst/>
          </a:prstGeom>
        </p:spPr>
      </p:pic>
      <p:sp>
        <p:nvSpPr>
          <p:cNvPr id="3" name="Underrubrik 20">
            <a:extLst>
              <a:ext uri="{FF2B5EF4-FFF2-40B4-BE49-F238E27FC236}">
                <a16:creationId xmlns:a16="http://schemas.microsoft.com/office/drawing/2014/main" id="{56F5767F-970C-5E7E-1FB5-31C5231C94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71700" y="6464300"/>
            <a:ext cx="8305799" cy="3048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v-SE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Barkarö SK </a:t>
            </a:r>
            <a:r>
              <a:rPr lang="sv-SE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Sportråd</a:t>
            </a:r>
            <a:r>
              <a:rPr lang="sv-SE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: Tony Juhlin, Linda Åhlén &amp; Martin Eriksson      Reviderad: 2023-02-23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573CF58A-E427-40BB-AB94-ACDDCF51E8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5741" y="1480457"/>
            <a:ext cx="9520518" cy="5355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63521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>
            <a:extLst>
              <a:ext uri="{FF2B5EF4-FFF2-40B4-BE49-F238E27FC236}">
                <a16:creationId xmlns:a16="http://schemas.microsoft.com/office/drawing/2014/main" id="{F2ED585D-7839-254F-A7CD-787D729D45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480457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701CDA43-A9E3-4BFA-B407-381910D975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715466"/>
            <a:ext cx="5993903" cy="3371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56E7FBFA-720E-4979-9F01-262210726B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8096" y="2715465"/>
            <a:ext cx="5993904" cy="3371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4BFA2FE8-36B8-4143-9DDA-132861478830}"/>
              </a:ext>
            </a:extLst>
          </p:cNvPr>
          <p:cNvSpPr txBox="1"/>
          <p:nvPr/>
        </p:nvSpPr>
        <p:spPr>
          <a:xfrm>
            <a:off x="-1" y="2160494"/>
            <a:ext cx="59939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dirty="0"/>
              <a:t>3m3 – 7m7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148F9219-5F73-4A0B-9341-70CCC1D6B394}"/>
              </a:ext>
            </a:extLst>
          </p:cNvPr>
          <p:cNvSpPr txBox="1"/>
          <p:nvPr/>
        </p:nvSpPr>
        <p:spPr>
          <a:xfrm>
            <a:off x="6198097" y="2178843"/>
            <a:ext cx="59939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dirty="0"/>
              <a:t>Från 9m9</a:t>
            </a:r>
          </a:p>
        </p:txBody>
      </p:sp>
    </p:spTree>
    <p:extLst>
      <p:ext uri="{BB962C8B-B14F-4D97-AF65-F5344CB8AC3E}">
        <p14:creationId xmlns:p14="http://schemas.microsoft.com/office/powerpoint/2010/main" val="29872370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>
            <a:extLst>
              <a:ext uri="{FF2B5EF4-FFF2-40B4-BE49-F238E27FC236}">
                <a16:creationId xmlns:a16="http://schemas.microsoft.com/office/drawing/2014/main" id="{F2ED585D-7839-254F-A7CD-787D729D45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480457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B05E462-3E03-441A-BE98-054E3D91453F}"/>
              </a:ext>
            </a:extLst>
          </p:cNvPr>
          <p:cNvSpPr/>
          <p:nvPr/>
        </p:nvSpPr>
        <p:spPr>
          <a:xfrm>
            <a:off x="546931" y="1558893"/>
            <a:ext cx="10723581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/>
              <a:t>Planerade utbildningar inom Västmanland:</a:t>
            </a:r>
          </a:p>
          <a:p>
            <a:r>
              <a:rPr lang="sv-SE" sz="2400" u="sng" dirty="0"/>
              <a:t>UEFA C</a:t>
            </a:r>
          </a:p>
          <a:p>
            <a:endParaRPr lang="sv-SE" dirty="0"/>
          </a:p>
          <a:p>
            <a:r>
              <a:rPr lang="sv-SE" sz="2400" u="sng" dirty="0"/>
              <a:t>SvFF D</a:t>
            </a:r>
          </a:p>
          <a:p>
            <a:r>
              <a:rPr lang="sv-SE" sz="2400" b="0" i="0" dirty="0">
                <a:solidFill>
                  <a:srgbClr val="1D1D1D"/>
                </a:solidFill>
                <a:effectLst/>
                <a:latin typeface="StagSans"/>
              </a:rPr>
              <a:t>IFK Västerås	2023-10-08 2023-11-19 (fullt) 8 st. BSK ledare anmälda </a:t>
            </a:r>
            <a:endParaRPr lang="sv-SE" sz="2400" dirty="0"/>
          </a:p>
          <a:p>
            <a:r>
              <a:rPr lang="sv-SE" sz="2400" dirty="0"/>
              <a:t>Skiljebo SK	2024-02-17 och 2024-03-23</a:t>
            </a:r>
          </a:p>
          <a:p>
            <a:endParaRPr lang="sv-SE" sz="2000" dirty="0"/>
          </a:p>
          <a:p>
            <a:r>
              <a:rPr lang="sv-SE" sz="2000" dirty="0"/>
              <a:t>Anmälning till kurserna sker via: </a:t>
            </a:r>
            <a:r>
              <a:rPr lang="sv-SE" sz="2000" dirty="0">
                <a:hlinkClick r:id="rId3"/>
              </a:rPr>
              <a:t>https://vastmanland.svenskfotboll.se/utbildning/tranare/</a:t>
            </a:r>
            <a:endParaRPr lang="sv-SE" sz="2000" dirty="0"/>
          </a:p>
          <a:p>
            <a:endParaRPr lang="sv-SE" sz="2000" dirty="0"/>
          </a:p>
          <a:p>
            <a:r>
              <a:rPr lang="sv-SE" sz="2000" dirty="0"/>
              <a:t>Våren 2023 utbildades 7 st. BSK-ledare SVFFD</a:t>
            </a:r>
            <a:endParaRPr lang="sv-SE" dirty="0"/>
          </a:p>
          <a:p>
            <a:endParaRPr lang="sv-SE" dirty="0"/>
          </a:p>
        </p:txBody>
      </p:sp>
      <p:sp>
        <p:nvSpPr>
          <p:cNvPr id="4" name="Underrubrik 20">
            <a:extLst>
              <a:ext uri="{FF2B5EF4-FFF2-40B4-BE49-F238E27FC236}">
                <a16:creationId xmlns:a16="http://schemas.microsoft.com/office/drawing/2014/main" id="{CF8D8173-600A-F8E0-E552-EF107C8B01B2}"/>
              </a:ext>
            </a:extLst>
          </p:cNvPr>
          <p:cNvSpPr txBox="1">
            <a:spLocks/>
          </p:cNvSpPr>
          <p:nvPr/>
        </p:nvSpPr>
        <p:spPr>
          <a:xfrm>
            <a:off x="2171700" y="6464300"/>
            <a:ext cx="8305799" cy="30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sv-SE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Barkarö SK </a:t>
            </a:r>
            <a:r>
              <a:rPr lang="sv-SE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Sportråd</a:t>
            </a:r>
            <a:r>
              <a:rPr lang="sv-SE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: Tony Juhlin, Linda Åhlén &amp; Martin Eriksson      Reviderad: 2023-02-23</a:t>
            </a:r>
          </a:p>
        </p:txBody>
      </p:sp>
    </p:spTree>
    <p:extLst>
      <p:ext uri="{BB962C8B-B14F-4D97-AF65-F5344CB8AC3E}">
        <p14:creationId xmlns:p14="http://schemas.microsoft.com/office/powerpoint/2010/main" val="18048594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>
            <a:extLst>
              <a:ext uri="{FF2B5EF4-FFF2-40B4-BE49-F238E27FC236}">
                <a16:creationId xmlns:a16="http://schemas.microsoft.com/office/drawing/2014/main" id="{F2ED585D-7839-254F-A7CD-787D729D45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480457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B05E462-3E03-441A-BE98-054E3D91453F}"/>
              </a:ext>
            </a:extLst>
          </p:cNvPr>
          <p:cNvSpPr/>
          <p:nvPr/>
        </p:nvSpPr>
        <p:spPr>
          <a:xfrm>
            <a:off x="546931" y="1558893"/>
            <a:ext cx="11246265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3600" dirty="0"/>
              <a:t>Planerade utbildningar Barkarö SK:</a:t>
            </a:r>
          </a:p>
          <a:p>
            <a:endParaRPr lang="sv-SE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Ungdomsdomarutbildning 		april -24 P-11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Kost och hälsa			april -24 P-11</a:t>
            </a:r>
          </a:p>
          <a:p>
            <a:endParaRPr lang="sv-SE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Skadehantering			Ledare och föräldrar i 7m7 och uppåt, dvs från 						födda -14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Tränarutbildning Coerver		våren -24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36277646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44D111C4-7F02-C445-8CD7-69E190A4952D}"/>
              </a:ext>
            </a:extLst>
          </p:cNvPr>
          <p:cNvSpPr/>
          <p:nvPr/>
        </p:nvSpPr>
        <p:spPr>
          <a:xfrm>
            <a:off x="724688" y="2460860"/>
            <a:ext cx="9918246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b="1" dirty="0">
                <a:solidFill>
                  <a:srgbClr val="333333"/>
                </a:solidFill>
                <a:latin typeface="ProximaNova"/>
              </a:rPr>
              <a:t>Frågor som kommit upp under kvällen</a:t>
            </a:r>
            <a:r>
              <a:rPr lang="sv-SE" sz="2400" b="1" i="0" u="none" strike="noStrike" dirty="0">
                <a:solidFill>
                  <a:srgbClr val="333333"/>
                </a:solidFill>
                <a:effectLst/>
                <a:latin typeface="ProximaNova"/>
              </a:rPr>
              <a:t> eller medskick till:</a:t>
            </a:r>
          </a:p>
          <a:p>
            <a:endParaRPr lang="sv-SE" dirty="0">
              <a:solidFill>
                <a:srgbClr val="333333"/>
              </a:solidFill>
              <a:latin typeface="ProximaNova"/>
            </a:endParaRPr>
          </a:p>
          <a:p>
            <a:r>
              <a:rPr lang="sv-SE" sz="2400" b="1" i="0" u="none" strike="noStrike" dirty="0" err="1">
                <a:solidFill>
                  <a:srgbClr val="333333"/>
                </a:solidFill>
                <a:effectLst/>
                <a:latin typeface="ProximaNova"/>
              </a:rPr>
              <a:t>Sportråd</a:t>
            </a:r>
            <a:endParaRPr lang="sv-SE" sz="2400" b="1" i="0" u="none" strike="noStrike" dirty="0">
              <a:solidFill>
                <a:srgbClr val="333333"/>
              </a:solidFill>
              <a:effectLst/>
              <a:latin typeface="ProximaNova"/>
            </a:endParaRPr>
          </a:p>
          <a:p>
            <a:pPr marL="285750" indent="-285750">
              <a:buFontTx/>
              <a:buChar char="-"/>
            </a:pPr>
            <a:r>
              <a:rPr lang="sv-SE" sz="2400" dirty="0">
                <a:solidFill>
                  <a:srgbClr val="333333"/>
                </a:solidFill>
                <a:latin typeface="ProximaNova"/>
              </a:rPr>
              <a:t>Behov av styrande dokument gällande nivåanpassning</a:t>
            </a:r>
          </a:p>
          <a:p>
            <a:pPr marL="285750" indent="-285750">
              <a:buFontTx/>
              <a:buChar char="-"/>
            </a:pPr>
            <a:r>
              <a:rPr lang="sv-SE" sz="2400" dirty="0">
                <a:solidFill>
                  <a:srgbClr val="333333"/>
                </a:solidFill>
                <a:latin typeface="ProximaNova"/>
              </a:rPr>
              <a:t>Önskemål om tidigt besked gällande Coerver 2024</a:t>
            </a:r>
          </a:p>
          <a:p>
            <a:pPr marL="285750" indent="-285750">
              <a:buFontTx/>
              <a:buChar char="-"/>
            </a:pPr>
            <a:endParaRPr lang="sv-SE" b="0" i="0" u="none" strike="noStrike" dirty="0">
              <a:solidFill>
                <a:srgbClr val="333333"/>
              </a:solidFill>
              <a:effectLst/>
              <a:latin typeface="ProximaNova"/>
            </a:endParaRPr>
          </a:p>
          <a:p>
            <a:r>
              <a:rPr lang="sv-SE" sz="2400" b="1" dirty="0">
                <a:solidFill>
                  <a:srgbClr val="333333"/>
                </a:solidFill>
                <a:latin typeface="ProximaNova"/>
              </a:rPr>
              <a:t>Kansli</a:t>
            </a:r>
          </a:p>
          <a:p>
            <a:pPr marL="285750" indent="-285750">
              <a:buFontTx/>
              <a:buChar char="-"/>
            </a:pPr>
            <a:r>
              <a:rPr lang="sv-SE" sz="2400" dirty="0">
                <a:solidFill>
                  <a:srgbClr val="333333"/>
                </a:solidFill>
                <a:latin typeface="ProximaNova"/>
              </a:rPr>
              <a:t>Uppdatera domarlista</a:t>
            </a:r>
          </a:p>
          <a:p>
            <a:endParaRPr lang="sv-SE" dirty="0">
              <a:solidFill>
                <a:srgbClr val="333333"/>
              </a:solidFill>
              <a:latin typeface="ProximaNova"/>
            </a:endParaRPr>
          </a:p>
          <a:p>
            <a:r>
              <a:rPr lang="sv-SE" sz="2400" b="1" i="0" u="none" strike="noStrike" dirty="0">
                <a:solidFill>
                  <a:srgbClr val="333333"/>
                </a:solidFill>
                <a:effectLst/>
                <a:latin typeface="ProximaNova"/>
              </a:rPr>
              <a:t>Styrelse</a:t>
            </a:r>
          </a:p>
          <a:p>
            <a:r>
              <a:rPr lang="sv-SE" sz="2400" dirty="0">
                <a:solidFill>
                  <a:srgbClr val="333333"/>
                </a:solidFill>
                <a:latin typeface="ProximaNova"/>
              </a:rPr>
              <a:t>-  Behov av tydligare direktiv gällande matchkläder </a:t>
            </a:r>
            <a:endParaRPr lang="sv-SE" sz="2400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1050AF01-5DF4-BB46-BAC6-1BABFCEBCA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480457"/>
          </a:xfrm>
          <a:prstGeom prst="rect">
            <a:avLst/>
          </a:prstGeom>
        </p:spPr>
      </p:pic>
      <p:sp>
        <p:nvSpPr>
          <p:cNvPr id="4" name="Rubrik 1">
            <a:extLst>
              <a:ext uri="{FF2B5EF4-FFF2-40B4-BE49-F238E27FC236}">
                <a16:creationId xmlns:a16="http://schemas.microsoft.com/office/drawing/2014/main" id="{55551F92-15C3-FF4C-BCB1-F479BACEFB6B}"/>
              </a:ext>
            </a:extLst>
          </p:cNvPr>
          <p:cNvSpPr txBox="1">
            <a:spLocks/>
          </p:cNvSpPr>
          <p:nvPr/>
        </p:nvSpPr>
        <p:spPr>
          <a:xfrm>
            <a:off x="1311728" y="2044134"/>
            <a:ext cx="9182101" cy="70995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sv-SE" b="1" dirty="0">
              <a:solidFill>
                <a:srgbClr val="EE4635"/>
              </a:solidFill>
              <a:latin typeface="+mn-lt"/>
            </a:endParaRP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AE9D781B-30C8-174C-A822-8CC72B4D89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29454" y="2197586"/>
            <a:ext cx="2186258" cy="4342152"/>
          </a:xfrm>
          <a:prstGeom prst="rect">
            <a:avLst/>
          </a:prstGeom>
        </p:spPr>
      </p:pic>
      <p:sp>
        <p:nvSpPr>
          <p:cNvPr id="6" name="Rubrik 1">
            <a:extLst>
              <a:ext uri="{FF2B5EF4-FFF2-40B4-BE49-F238E27FC236}">
                <a16:creationId xmlns:a16="http://schemas.microsoft.com/office/drawing/2014/main" id="{BEF5946F-1A72-4EB7-B067-BF67E6945A97}"/>
              </a:ext>
            </a:extLst>
          </p:cNvPr>
          <p:cNvSpPr txBox="1">
            <a:spLocks/>
          </p:cNvSpPr>
          <p:nvPr/>
        </p:nvSpPr>
        <p:spPr>
          <a:xfrm>
            <a:off x="724688" y="1707285"/>
            <a:ext cx="8932060" cy="84790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5400" b="1" dirty="0">
                <a:solidFill>
                  <a:srgbClr val="C00000"/>
                </a:solidFill>
                <a:latin typeface="+mn-lt"/>
              </a:rPr>
              <a:t>6. Övriga sportsliga frågor </a:t>
            </a:r>
          </a:p>
        </p:txBody>
      </p:sp>
      <p:sp>
        <p:nvSpPr>
          <p:cNvPr id="5" name="Underrubrik 20">
            <a:extLst>
              <a:ext uri="{FF2B5EF4-FFF2-40B4-BE49-F238E27FC236}">
                <a16:creationId xmlns:a16="http://schemas.microsoft.com/office/drawing/2014/main" id="{DED70132-10D0-3E3A-B697-5B8501B69744}"/>
              </a:ext>
            </a:extLst>
          </p:cNvPr>
          <p:cNvSpPr txBox="1">
            <a:spLocks/>
          </p:cNvSpPr>
          <p:nvPr/>
        </p:nvSpPr>
        <p:spPr>
          <a:xfrm>
            <a:off x="2171700" y="6464300"/>
            <a:ext cx="8305799" cy="3048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sv-SE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Barkarö SK </a:t>
            </a:r>
            <a:r>
              <a:rPr lang="sv-SE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Sportråd</a:t>
            </a:r>
            <a:r>
              <a:rPr lang="sv-SE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: Tony Juhlin, Linda Åhlén &amp; Martin Eriksson      Reviderad: 2023-02-23</a:t>
            </a:r>
          </a:p>
        </p:txBody>
      </p:sp>
    </p:spTree>
    <p:extLst>
      <p:ext uri="{BB962C8B-B14F-4D97-AF65-F5344CB8AC3E}">
        <p14:creationId xmlns:p14="http://schemas.microsoft.com/office/powerpoint/2010/main" val="21093870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5016E60-6469-B242-908D-D0DC87E9C8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64179" y="2258102"/>
            <a:ext cx="9144000" cy="1180420"/>
          </a:xfrm>
        </p:spPr>
        <p:txBody>
          <a:bodyPr>
            <a:normAutofit/>
          </a:bodyPr>
          <a:lstStyle/>
          <a:p>
            <a:r>
              <a:rPr lang="sv-SE" sz="7200" b="1" dirty="0">
                <a:solidFill>
                  <a:srgbClr val="C00000"/>
                </a:solidFill>
                <a:latin typeface="+mn-lt"/>
              </a:rPr>
              <a:t>TACK FÖR I KVÄLL!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F7776FE-4B32-A14C-AEE0-B5731CE8F2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3847371"/>
            <a:ext cx="9144000" cy="1655762"/>
          </a:xfrm>
        </p:spPr>
        <p:txBody>
          <a:bodyPr/>
          <a:lstStyle/>
          <a:p>
            <a:r>
              <a:rPr lang="sv-SE" dirty="0"/>
              <a:t>Oktober 2023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5679B94E-712B-F141-BE54-0DED3271DA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480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5139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1050AF01-5DF4-BB46-BAC6-1BABFCEBCA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480457"/>
          </a:xfrm>
          <a:prstGeom prst="rect">
            <a:avLst/>
          </a:prstGeom>
        </p:spPr>
      </p:pic>
      <p:sp>
        <p:nvSpPr>
          <p:cNvPr id="4" name="Rubrik 1">
            <a:extLst>
              <a:ext uri="{FF2B5EF4-FFF2-40B4-BE49-F238E27FC236}">
                <a16:creationId xmlns:a16="http://schemas.microsoft.com/office/drawing/2014/main" id="{55551F92-15C3-FF4C-BCB1-F479BACEFB6B}"/>
              </a:ext>
            </a:extLst>
          </p:cNvPr>
          <p:cNvSpPr txBox="1">
            <a:spLocks/>
          </p:cNvSpPr>
          <p:nvPr/>
        </p:nvSpPr>
        <p:spPr>
          <a:xfrm>
            <a:off x="810984" y="1664999"/>
            <a:ext cx="9418332" cy="98353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5400" b="1" dirty="0">
                <a:solidFill>
                  <a:srgbClr val="C00000"/>
                </a:solidFill>
                <a:latin typeface="+mn-lt"/>
              </a:rPr>
              <a:t>Agenda</a:t>
            </a:r>
            <a:r>
              <a:rPr lang="sv-SE" b="1" dirty="0">
                <a:solidFill>
                  <a:srgbClr val="EE4635"/>
                </a:solidFill>
                <a:latin typeface="+mn-lt"/>
              </a:rPr>
              <a:t> 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1570AAFE-FEBB-034E-AB95-01DA44CB8F03}"/>
              </a:ext>
            </a:extLst>
          </p:cNvPr>
          <p:cNvSpPr txBox="1"/>
          <p:nvPr/>
        </p:nvSpPr>
        <p:spPr>
          <a:xfrm>
            <a:off x="777893" y="2648533"/>
            <a:ext cx="626473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sv-SE" sz="2000" dirty="0"/>
              <a:t>Inledning</a:t>
            </a:r>
          </a:p>
          <a:p>
            <a:pPr marL="457200" indent="-457200">
              <a:buFont typeface="+mj-lt"/>
              <a:buAutoNum type="arabicPeriod"/>
            </a:pPr>
            <a:r>
              <a:rPr lang="sv-SE" sz="2000" dirty="0"/>
              <a:t>Incheckning – gruppövning ”Läget i laget”	</a:t>
            </a:r>
          </a:p>
          <a:p>
            <a:pPr marL="457200" indent="-457200">
              <a:buFont typeface="+mj-lt"/>
              <a:buAutoNum type="arabicPeriod"/>
            </a:pPr>
            <a:r>
              <a:rPr lang="sv-SE" sz="2000" dirty="0"/>
              <a:t>Spelar- och tränarutbildningsplan</a:t>
            </a:r>
          </a:p>
          <a:p>
            <a:pPr marL="457200" indent="-457200">
              <a:buFont typeface="+mj-lt"/>
              <a:buAutoNum type="arabicPeriod"/>
            </a:pPr>
            <a:r>
              <a:rPr lang="sv-SE" sz="2000" dirty="0"/>
              <a:t>Utbildning</a:t>
            </a:r>
          </a:p>
          <a:p>
            <a:pPr marL="457200" indent="-457200">
              <a:buFont typeface="+mj-lt"/>
              <a:buAutoNum type="arabicPeriod"/>
            </a:pPr>
            <a:r>
              <a:rPr lang="sv-SE" sz="2000" dirty="0"/>
              <a:t>Övriga sportsliga frågor – medskick till sportråd och styrelse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C525E22D-181E-A549-BCB0-5AA941E76D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7557" y="2559494"/>
            <a:ext cx="4836550" cy="32250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994793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1050AF01-5DF4-BB46-BAC6-1BABFCEBCA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5969"/>
            <a:ext cx="12192000" cy="1480457"/>
          </a:xfrm>
          <a:prstGeom prst="rect">
            <a:avLst/>
          </a:prstGeom>
        </p:spPr>
      </p:pic>
      <p:sp>
        <p:nvSpPr>
          <p:cNvPr id="4" name="Rubrik 1">
            <a:extLst>
              <a:ext uri="{FF2B5EF4-FFF2-40B4-BE49-F238E27FC236}">
                <a16:creationId xmlns:a16="http://schemas.microsoft.com/office/drawing/2014/main" id="{55551F92-15C3-FF4C-BCB1-F479BACEFB6B}"/>
              </a:ext>
            </a:extLst>
          </p:cNvPr>
          <p:cNvSpPr txBox="1">
            <a:spLocks/>
          </p:cNvSpPr>
          <p:nvPr/>
        </p:nvSpPr>
        <p:spPr>
          <a:xfrm>
            <a:off x="518884" y="1725355"/>
            <a:ext cx="9496787" cy="95485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5400" b="1" dirty="0">
                <a:solidFill>
                  <a:srgbClr val="C00000"/>
                </a:solidFill>
                <a:latin typeface="+mn-lt"/>
              </a:rPr>
              <a:t>1. Inledning 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D186EEE8-CBE3-D743-931A-DC9762B0BB64}"/>
              </a:ext>
            </a:extLst>
          </p:cNvPr>
          <p:cNvSpPr txBox="1"/>
          <p:nvPr/>
        </p:nvSpPr>
        <p:spPr>
          <a:xfrm>
            <a:off x="518884" y="2680205"/>
            <a:ext cx="10740994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/>
              <a:t>Barkarö SK Sportråd &amp; Styrelse har beslutat att framgent genomföra "Sportmöte" med samtliga huvudansvariga i varje lag </a:t>
            </a:r>
            <a:r>
              <a:rPr lang="sv-SE" sz="2000" strike="sngStrike" dirty="0"/>
              <a:t>1 ggr/kvartal </a:t>
            </a:r>
            <a:r>
              <a:rPr lang="sv-SE" sz="2000" dirty="0"/>
              <a:t>2 gånger per år. Syftet är att öka upp dialog och erfarenhetsutbyte mellan årskullar &amp; ledarstaber för att gemensamt fortsätta föreningsbygget &amp; tillsammans utveckla det sportsliga inom vår fina klubb.</a:t>
            </a:r>
            <a:br>
              <a:rPr lang="sv-SE" sz="1000" dirty="0"/>
            </a:br>
            <a:br>
              <a:rPr lang="sv-SE" sz="1000" dirty="0"/>
            </a:br>
            <a:r>
              <a:rPr lang="sv-SE" sz="2000" dirty="0"/>
              <a:t>Det är obligatoriska möten där varje lag skall vara representerat av huvudtränare eller ersättare.</a:t>
            </a:r>
            <a:br>
              <a:rPr lang="sv-SE" sz="1000" dirty="0"/>
            </a:br>
            <a:br>
              <a:rPr lang="sv-SE" sz="1000" dirty="0"/>
            </a:br>
            <a:r>
              <a:rPr lang="sv-SE" sz="2000" dirty="0"/>
              <a:t>Mötet skall vara av sportslig karaktär och endast hantera frågor kring spelarutbildning, träning, match och aktuella lagfrågor, tex samarbeten eller gemensamma utmaningar kring lagen. </a:t>
            </a:r>
          </a:p>
          <a:p>
            <a:endParaRPr lang="sv-SE" sz="1000" dirty="0"/>
          </a:p>
          <a:p>
            <a:r>
              <a:rPr lang="sv-SE" sz="2000" dirty="0"/>
              <a:t>Vår stora förhoppning är att vi på detta vis bygger vår förening ännu starkare &amp; skapar ett bra forum med kontinuitet för erfarenhetsutbyten där vi gemensamt stöttar &amp; hjälper varandra sportsligt.</a:t>
            </a:r>
          </a:p>
        </p:txBody>
      </p:sp>
    </p:spTree>
    <p:extLst>
      <p:ext uri="{BB962C8B-B14F-4D97-AF65-F5344CB8AC3E}">
        <p14:creationId xmlns:p14="http://schemas.microsoft.com/office/powerpoint/2010/main" val="7821854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1050AF01-5DF4-BB46-BAC6-1BABFCEBCA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480457"/>
          </a:xfrm>
          <a:prstGeom prst="rect">
            <a:avLst/>
          </a:prstGeom>
        </p:spPr>
      </p:pic>
      <p:sp>
        <p:nvSpPr>
          <p:cNvPr id="4" name="Rubrik 1">
            <a:extLst>
              <a:ext uri="{FF2B5EF4-FFF2-40B4-BE49-F238E27FC236}">
                <a16:creationId xmlns:a16="http://schemas.microsoft.com/office/drawing/2014/main" id="{55551F92-15C3-FF4C-BCB1-F479BACEFB6B}"/>
              </a:ext>
            </a:extLst>
          </p:cNvPr>
          <p:cNvSpPr txBox="1">
            <a:spLocks/>
          </p:cNvSpPr>
          <p:nvPr/>
        </p:nvSpPr>
        <p:spPr>
          <a:xfrm>
            <a:off x="518884" y="1725355"/>
            <a:ext cx="9496787" cy="95485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sv-SE" sz="5400" b="1" dirty="0">
              <a:solidFill>
                <a:srgbClr val="C00000"/>
              </a:solidFill>
              <a:latin typeface="+mn-lt"/>
            </a:endParaRP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9FB2617E-09E1-4470-B375-EE2FA1DF2BDA}"/>
              </a:ext>
            </a:extLst>
          </p:cNvPr>
          <p:cNvGraphicFramePr>
            <a:graphicFrameLocks/>
          </p:cNvGraphicFramePr>
          <p:nvPr/>
        </p:nvGraphicFramePr>
        <p:xfrm>
          <a:off x="5772451" y="1858962"/>
          <a:ext cx="5900664" cy="4779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280B4552-AE50-40D6-BADC-2A5088757927}"/>
              </a:ext>
            </a:extLst>
          </p:cNvPr>
          <p:cNvGraphicFramePr>
            <a:graphicFrameLocks/>
          </p:cNvGraphicFramePr>
          <p:nvPr/>
        </p:nvGraphicFramePr>
        <p:xfrm>
          <a:off x="251884" y="1858962"/>
          <a:ext cx="5520568" cy="4779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textruta 9">
            <a:extLst>
              <a:ext uri="{FF2B5EF4-FFF2-40B4-BE49-F238E27FC236}">
                <a16:creationId xmlns:a16="http://schemas.microsoft.com/office/drawing/2014/main" id="{3F0294D0-1F33-42BB-BB38-FD998066CB48}"/>
              </a:ext>
            </a:extLst>
          </p:cNvPr>
          <p:cNvSpPr txBox="1"/>
          <p:nvPr/>
        </p:nvSpPr>
        <p:spPr>
          <a:xfrm>
            <a:off x="0" y="1483411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dirty="0"/>
              <a:t>Aktiv medlemmar BSK fotboll oktober 2023 (medlemsregistret) 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46FDD1A4-57CF-4229-93B7-48A9465306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85969"/>
            <a:ext cx="12192000" cy="1480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9956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5F5634A-7821-5E4D-BED7-7CA1952A3B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2187" y="1437366"/>
            <a:ext cx="9450083" cy="1300163"/>
          </a:xfrm>
        </p:spPr>
        <p:txBody>
          <a:bodyPr>
            <a:normAutofit/>
          </a:bodyPr>
          <a:lstStyle/>
          <a:p>
            <a:r>
              <a:rPr lang="sv-SE" sz="5400" b="1" dirty="0">
                <a:solidFill>
                  <a:srgbClr val="C00000"/>
                </a:solidFill>
                <a:latin typeface="+mn-lt"/>
              </a:rPr>
              <a:t>2. Gruppövning - Incheckning</a:t>
            </a: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F2ED585D-7839-254F-A7CD-787D729D45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480457"/>
          </a:xfrm>
          <a:prstGeom prst="rect">
            <a:avLst/>
          </a:prstGeom>
        </p:spPr>
      </p:pic>
      <p:sp>
        <p:nvSpPr>
          <p:cNvPr id="8" name="Rubrik 1">
            <a:extLst>
              <a:ext uri="{FF2B5EF4-FFF2-40B4-BE49-F238E27FC236}">
                <a16:creationId xmlns:a16="http://schemas.microsoft.com/office/drawing/2014/main" id="{82E7E1B9-F258-47EB-8DC5-7FD490CB5A10}"/>
              </a:ext>
            </a:extLst>
          </p:cNvPr>
          <p:cNvSpPr txBox="1">
            <a:spLocks/>
          </p:cNvSpPr>
          <p:nvPr/>
        </p:nvSpPr>
        <p:spPr>
          <a:xfrm>
            <a:off x="1036615" y="4120472"/>
            <a:ext cx="6780609" cy="243272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43000" indent="-1143000" algn="l">
              <a:lnSpc>
                <a:spcPct val="150000"/>
              </a:lnSpc>
              <a:buFont typeface="+mj-lt"/>
              <a:buAutoNum type="arabicPeriod"/>
            </a:pPr>
            <a:r>
              <a:rPr lang="sv-SE" sz="3200" b="1" dirty="0"/>
              <a:t>Läget just nu i laget</a:t>
            </a:r>
          </a:p>
          <a:p>
            <a:pPr marL="1143000" indent="-1143000" algn="l">
              <a:lnSpc>
                <a:spcPct val="150000"/>
              </a:lnSpc>
              <a:buFont typeface="+mj-lt"/>
              <a:buAutoNum type="arabicPeriod"/>
            </a:pPr>
            <a:r>
              <a:rPr lang="sv-SE" sz="3200" b="1" dirty="0"/>
              <a:t>Uppföljning av säsongen 2023</a:t>
            </a:r>
          </a:p>
          <a:p>
            <a:pPr marL="1143000" indent="-1143000" algn="l">
              <a:lnSpc>
                <a:spcPct val="150000"/>
              </a:lnSpc>
              <a:buFont typeface="+mj-lt"/>
              <a:buAutoNum type="arabicPeriod"/>
            </a:pPr>
            <a:r>
              <a:rPr lang="sv-SE" sz="3200" b="1" dirty="0"/>
              <a:t>Läget inför 2024</a:t>
            </a:r>
          </a:p>
          <a:p>
            <a:pPr algn="l">
              <a:lnSpc>
                <a:spcPct val="150000"/>
              </a:lnSpc>
            </a:pPr>
            <a:endParaRPr lang="sv-SE" sz="3200" b="1" dirty="0"/>
          </a:p>
          <a:p>
            <a:pPr marL="1143000" indent="-1143000" algn="l">
              <a:lnSpc>
                <a:spcPct val="150000"/>
              </a:lnSpc>
              <a:buFont typeface="+mj-lt"/>
              <a:buAutoNum type="arabicPeriod"/>
            </a:pPr>
            <a:endParaRPr lang="sv-SE" sz="3200" b="1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03E675AC-BD7B-42F4-A8E9-7B9970876A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7224" y="2737529"/>
            <a:ext cx="3463511" cy="3849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3679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5F5634A-7821-5E4D-BED7-7CA1952A3B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2187" y="1437366"/>
            <a:ext cx="11578922" cy="1885256"/>
          </a:xfrm>
        </p:spPr>
        <p:txBody>
          <a:bodyPr>
            <a:normAutofit/>
          </a:bodyPr>
          <a:lstStyle/>
          <a:p>
            <a:pPr algn="l"/>
            <a:r>
              <a:rPr lang="sv-SE" b="1" dirty="0">
                <a:solidFill>
                  <a:srgbClr val="C00000"/>
                </a:solidFill>
                <a:latin typeface="+mn-lt"/>
              </a:rPr>
              <a:t>3. Spelar- och tränarutbildningsplan</a:t>
            </a:r>
            <a:br>
              <a:rPr lang="sv-SE" sz="5400" b="1" dirty="0">
                <a:solidFill>
                  <a:srgbClr val="C00000"/>
                </a:solidFill>
                <a:latin typeface="+mn-lt"/>
              </a:rPr>
            </a:br>
            <a:endParaRPr lang="sv-SE" sz="54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F2ED585D-7839-254F-A7CD-787D729D45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480457"/>
          </a:xfrm>
          <a:prstGeom prst="rect">
            <a:avLst/>
          </a:prstGeom>
        </p:spPr>
      </p:pic>
      <p:sp>
        <p:nvSpPr>
          <p:cNvPr id="8" name="Rubrik 1">
            <a:extLst>
              <a:ext uri="{FF2B5EF4-FFF2-40B4-BE49-F238E27FC236}">
                <a16:creationId xmlns:a16="http://schemas.microsoft.com/office/drawing/2014/main" id="{82E7E1B9-F258-47EB-8DC5-7FD490CB5A10}"/>
              </a:ext>
            </a:extLst>
          </p:cNvPr>
          <p:cNvSpPr txBox="1">
            <a:spLocks/>
          </p:cNvSpPr>
          <p:nvPr/>
        </p:nvSpPr>
        <p:spPr>
          <a:xfrm>
            <a:off x="1036615" y="4120472"/>
            <a:ext cx="6780609" cy="243272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endParaRPr lang="sv-SE" sz="3200" b="1" dirty="0"/>
          </a:p>
          <a:p>
            <a:pPr marL="1143000" indent="-1143000" algn="l">
              <a:lnSpc>
                <a:spcPct val="150000"/>
              </a:lnSpc>
              <a:buFont typeface="+mj-lt"/>
              <a:buAutoNum type="arabicPeriod"/>
            </a:pPr>
            <a:endParaRPr lang="sv-SE" sz="3200" b="1" dirty="0"/>
          </a:p>
        </p:txBody>
      </p:sp>
    </p:spTree>
    <p:extLst>
      <p:ext uri="{BB962C8B-B14F-4D97-AF65-F5344CB8AC3E}">
        <p14:creationId xmlns:p14="http://schemas.microsoft.com/office/powerpoint/2010/main" val="18650145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>
            <a:extLst>
              <a:ext uri="{FF2B5EF4-FFF2-40B4-BE49-F238E27FC236}">
                <a16:creationId xmlns:a16="http://schemas.microsoft.com/office/drawing/2014/main" id="{F2ED585D-7839-254F-A7CD-787D729D45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480457"/>
          </a:xfrm>
          <a:prstGeom prst="rect">
            <a:avLst/>
          </a:prstGeom>
        </p:spPr>
      </p:pic>
      <p:sp>
        <p:nvSpPr>
          <p:cNvPr id="21" name="Underrubrik 20">
            <a:extLst>
              <a:ext uri="{FF2B5EF4-FFF2-40B4-BE49-F238E27FC236}">
                <a16:creationId xmlns:a16="http://schemas.microsoft.com/office/drawing/2014/main" id="{26C74394-C0FF-4B42-97A8-29C29704BB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71700" y="6464300"/>
            <a:ext cx="8305799" cy="304800"/>
          </a:xfrm>
        </p:spPr>
        <p:txBody>
          <a:bodyPr>
            <a:normAutofit/>
          </a:bodyPr>
          <a:lstStyle/>
          <a:p>
            <a:pPr algn="just"/>
            <a:r>
              <a:rPr lang="sv-SE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Barkarö SK </a:t>
            </a:r>
            <a:r>
              <a:rPr lang="sv-SE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Sportråd</a:t>
            </a:r>
            <a:r>
              <a:rPr lang="sv-SE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: Tony Juhlin, Kajsa Forslund, Linda Åhlén      Reviderad: 2021-12-01</a:t>
            </a:r>
            <a:endParaRPr lang="sv-SE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textruta 21"/>
          <p:cNvSpPr txBox="1"/>
          <p:nvPr/>
        </p:nvSpPr>
        <p:spPr>
          <a:xfrm>
            <a:off x="7019365" y="4132330"/>
            <a:ext cx="2061882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sv-SE" sz="800" b="1" dirty="0"/>
          </a:p>
        </p:txBody>
      </p:sp>
      <p:sp>
        <p:nvSpPr>
          <p:cNvPr id="6" name="Rektangel 5"/>
          <p:cNvSpPr/>
          <p:nvPr/>
        </p:nvSpPr>
        <p:spPr>
          <a:xfrm>
            <a:off x="8736106" y="3762998"/>
            <a:ext cx="416859" cy="2442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ektangel 7"/>
          <p:cNvSpPr/>
          <p:nvPr/>
        </p:nvSpPr>
        <p:spPr>
          <a:xfrm>
            <a:off x="1407459" y="6535271"/>
            <a:ext cx="9197788" cy="2338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7" name="Bildobjekt 2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63" b="3800"/>
          <a:stretch/>
        </p:blipFill>
        <p:spPr>
          <a:xfrm>
            <a:off x="1306120" y="32166"/>
            <a:ext cx="10268791" cy="6825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8009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>
            <a:extLst>
              <a:ext uri="{FF2B5EF4-FFF2-40B4-BE49-F238E27FC236}">
                <a16:creationId xmlns:a16="http://schemas.microsoft.com/office/drawing/2014/main" id="{F2ED585D-7839-254F-A7CD-787D729D45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480457"/>
          </a:xfrm>
          <a:prstGeom prst="rect">
            <a:avLst/>
          </a:prstGeom>
        </p:spPr>
      </p:pic>
      <p:sp>
        <p:nvSpPr>
          <p:cNvPr id="9" name="Rektangel med rundade hörn 6">
            <a:extLst>
              <a:ext uri="{FF2B5EF4-FFF2-40B4-BE49-F238E27FC236}">
                <a16:creationId xmlns:a16="http://schemas.microsoft.com/office/drawing/2014/main" id="{B85C36CB-6F41-4C19-8942-991B12E02431}"/>
              </a:ext>
            </a:extLst>
          </p:cNvPr>
          <p:cNvSpPr/>
          <p:nvPr/>
        </p:nvSpPr>
        <p:spPr>
          <a:xfrm>
            <a:off x="787629" y="2492369"/>
            <a:ext cx="9233847" cy="3049460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 dirty="0">
              <a:solidFill>
                <a:srgbClr val="C00000"/>
              </a:solidFill>
            </a:endParaRPr>
          </a:p>
        </p:txBody>
      </p:sp>
      <p:sp>
        <p:nvSpPr>
          <p:cNvPr id="11" name="Underrubrik 2">
            <a:extLst>
              <a:ext uri="{FF2B5EF4-FFF2-40B4-BE49-F238E27FC236}">
                <a16:creationId xmlns:a16="http://schemas.microsoft.com/office/drawing/2014/main" id="{9158224D-1D30-4CB2-A62B-4E44599F2448}"/>
              </a:ext>
            </a:extLst>
          </p:cNvPr>
          <p:cNvSpPr txBox="1">
            <a:spLocks/>
          </p:cNvSpPr>
          <p:nvPr/>
        </p:nvSpPr>
        <p:spPr>
          <a:xfrm>
            <a:off x="889840" y="2735725"/>
            <a:ext cx="9029424" cy="273304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v-SE" b="1" dirty="0">
                <a:solidFill>
                  <a:srgbClr val="C00000"/>
                </a:solidFill>
              </a:rPr>
              <a:t>Svenska fotbollförbundets utbildningsplan utgör grunden i all vår utbildning. Våra tränare genomgår samtliga utbildningar enligt vår utbildningsplan. Detta för att säkerställa bästa möjliga spelarutbildning.</a:t>
            </a:r>
          </a:p>
          <a:p>
            <a:pPr algn="l"/>
            <a:endParaRPr lang="sv-SE" sz="900" b="1" dirty="0">
              <a:solidFill>
                <a:srgbClr val="C00000"/>
              </a:solidFill>
            </a:endParaRPr>
          </a:p>
          <a:p>
            <a:pPr algn="l"/>
            <a:r>
              <a:rPr lang="sv-SE" b="1" dirty="0">
                <a:solidFill>
                  <a:srgbClr val="C00000"/>
                </a:solidFill>
              </a:rPr>
              <a:t>Till SvFFs spelar- &amp; tränarutbildning kopplar vi också ytterligare utbildning med hjälp av olika partners (Tex Flickinitiativet, Coerver mm). Det år vår ”</a:t>
            </a:r>
            <a:r>
              <a:rPr lang="sv-SE" b="1" i="1" dirty="0">
                <a:solidFill>
                  <a:srgbClr val="C00000"/>
                </a:solidFill>
              </a:rPr>
              <a:t>X-faktor</a:t>
            </a:r>
            <a:r>
              <a:rPr lang="sv-SE" b="1" dirty="0">
                <a:solidFill>
                  <a:srgbClr val="C00000"/>
                </a:solidFill>
              </a:rPr>
              <a:t>”</a:t>
            </a:r>
            <a:r>
              <a:rPr lang="sv-SE" b="1" i="1" dirty="0">
                <a:solidFill>
                  <a:srgbClr val="C00000"/>
                </a:solidFill>
              </a:rPr>
              <a:t>!</a:t>
            </a:r>
          </a:p>
          <a:p>
            <a:pPr algn="l"/>
            <a:endParaRPr lang="sv-SE" sz="1400" b="1" dirty="0">
              <a:solidFill>
                <a:srgbClr val="C00000"/>
              </a:solidFill>
            </a:endParaRPr>
          </a:p>
          <a:p>
            <a:pPr algn="l"/>
            <a:r>
              <a:rPr lang="sv-SE" b="1" dirty="0">
                <a:solidFill>
                  <a:srgbClr val="C00000"/>
                </a:solidFill>
              </a:rPr>
              <a:t>Vår modell bygger också på ett </a:t>
            </a:r>
            <a:r>
              <a:rPr lang="sv-SE" i="1" dirty="0">
                <a:solidFill>
                  <a:srgbClr val="C00000"/>
                </a:solidFill>
              </a:rPr>
              <a:t>starkt samarbete </a:t>
            </a:r>
            <a:r>
              <a:rPr lang="sv-SE" b="1" dirty="0">
                <a:solidFill>
                  <a:srgbClr val="C00000"/>
                </a:solidFill>
              </a:rPr>
              <a:t>mellan årskullar i såväl träning och matchspel där årskullarna också deltar i seriespel gemensamt mellan spelformerna.</a:t>
            </a:r>
          </a:p>
          <a:p>
            <a:pPr algn="l"/>
            <a:endParaRPr lang="sv-SE" b="1" dirty="0">
              <a:solidFill>
                <a:srgbClr val="C00000"/>
              </a:solidFill>
            </a:endParaRPr>
          </a:p>
        </p:txBody>
      </p:sp>
      <p:pic>
        <p:nvPicPr>
          <p:cNvPr id="12" name="Bildobjekt 11">
            <a:extLst>
              <a:ext uri="{FF2B5EF4-FFF2-40B4-BE49-F238E27FC236}">
                <a16:creationId xmlns:a16="http://schemas.microsoft.com/office/drawing/2014/main" id="{DAEDD631-DF34-4EFA-885C-EAB6BA538E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0330" y="5763832"/>
            <a:ext cx="3161393" cy="647617"/>
          </a:xfrm>
          <a:prstGeom prst="rect">
            <a:avLst/>
          </a:prstGeom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id="{A5F0150F-3453-43A5-AF0E-1712D6F70C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6249" y="3855239"/>
            <a:ext cx="913179" cy="494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Bildobjekt 14">
            <a:extLst>
              <a:ext uri="{FF2B5EF4-FFF2-40B4-BE49-F238E27FC236}">
                <a16:creationId xmlns:a16="http://schemas.microsoft.com/office/drawing/2014/main" id="{25C00005-006B-46EF-BF00-C91F597E02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15329" y="5860256"/>
            <a:ext cx="2071007" cy="454771"/>
          </a:xfrm>
          <a:prstGeom prst="rect">
            <a:avLst/>
          </a:prstGeom>
        </p:spPr>
      </p:pic>
      <p:sp>
        <p:nvSpPr>
          <p:cNvPr id="16" name="textruta 15">
            <a:extLst>
              <a:ext uri="{FF2B5EF4-FFF2-40B4-BE49-F238E27FC236}">
                <a16:creationId xmlns:a16="http://schemas.microsoft.com/office/drawing/2014/main" id="{26A55745-A27E-488C-A82F-CD4DB21876BF}"/>
              </a:ext>
            </a:extLst>
          </p:cNvPr>
          <p:cNvSpPr txBox="1"/>
          <p:nvPr/>
        </p:nvSpPr>
        <p:spPr>
          <a:xfrm>
            <a:off x="787629" y="1563714"/>
            <a:ext cx="449033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4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Utbildningsmodell</a:t>
            </a:r>
          </a:p>
        </p:txBody>
      </p:sp>
      <p:pic>
        <p:nvPicPr>
          <p:cNvPr id="18" name="Bildobjekt 17">
            <a:extLst>
              <a:ext uri="{FF2B5EF4-FFF2-40B4-BE49-F238E27FC236}">
                <a16:creationId xmlns:a16="http://schemas.microsoft.com/office/drawing/2014/main" id="{2D689E9B-2C6F-44D6-B3FA-92545859D58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48384" y="2657128"/>
            <a:ext cx="628907" cy="905350"/>
          </a:xfrm>
          <a:prstGeom prst="rect">
            <a:avLst/>
          </a:prstGeom>
        </p:spPr>
      </p:pic>
      <p:sp>
        <p:nvSpPr>
          <p:cNvPr id="19" name="Rektangel med rundade hörn 20">
            <a:extLst>
              <a:ext uri="{FF2B5EF4-FFF2-40B4-BE49-F238E27FC236}">
                <a16:creationId xmlns:a16="http://schemas.microsoft.com/office/drawing/2014/main" id="{3CB2AC8D-00B2-4A77-A6F5-A0ED1187E8F7}"/>
              </a:ext>
            </a:extLst>
          </p:cNvPr>
          <p:cNvSpPr/>
          <p:nvPr/>
        </p:nvSpPr>
        <p:spPr>
          <a:xfrm>
            <a:off x="10191646" y="2492369"/>
            <a:ext cx="1142388" cy="3049460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 dirty="0">
              <a:solidFill>
                <a:srgbClr val="C00000"/>
              </a:solidFill>
            </a:endParaRPr>
          </a:p>
        </p:txBody>
      </p:sp>
      <p:pic>
        <p:nvPicPr>
          <p:cNvPr id="20" name="Bildobjekt 19">
            <a:extLst>
              <a:ext uri="{FF2B5EF4-FFF2-40B4-BE49-F238E27FC236}">
                <a16:creationId xmlns:a16="http://schemas.microsoft.com/office/drawing/2014/main" id="{4BF9D707-8E41-4547-A8FC-9AF0A53C444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06249" y="4446014"/>
            <a:ext cx="913179" cy="1095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4073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>
            <a:extLst>
              <a:ext uri="{FF2B5EF4-FFF2-40B4-BE49-F238E27FC236}">
                <a16:creationId xmlns:a16="http://schemas.microsoft.com/office/drawing/2014/main" id="{F2ED585D-7839-254F-A7CD-787D729D45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480457"/>
          </a:xfrm>
          <a:prstGeom prst="rect">
            <a:avLst/>
          </a:prstGeom>
        </p:spPr>
      </p:pic>
      <p:graphicFrame>
        <p:nvGraphicFramePr>
          <p:cNvPr id="6" name="Tabell 6">
            <a:extLst>
              <a:ext uri="{FF2B5EF4-FFF2-40B4-BE49-F238E27FC236}">
                <a16:creationId xmlns:a16="http://schemas.microsoft.com/office/drawing/2014/main" id="{58243EBE-FB50-4271-8C51-F7366ABBCB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9170169"/>
              </p:ext>
            </p:extLst>
          </p:nvPr>
        </p:nvGraphicFramePr>
        <p:xfrm>
          <a:off x="462187" y="2737529"/>
          <a:ext cx="11267625" cy="3149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3525">
                  <a:extLst>
                    <a:ext uri="{9D8B030D-6E8A-4147-A177-3AD203B41FA5}">
                      <a16:colId xmlns:a16="http://schemas.microsoft.com/office/drawing/2014/main" val="2071335324"/>
                    </a:ext>
                  </a:extLst>
                </a:gridCol>
                <a:gridCol w="2253525">
                  <a:extLst>
                    <a:ext uri="{9D8B030D-6E8A-4147-A177-3AD203B41FA5}">
                      <a16:colId xmlns:a16="http://schemas.microsoft.com/office/drawing/2014/main" val="446231379"/>
                    </a:ext>
                  </a:extLst>
                </a:gridCol>
                <a:gridCol w="2253525">
                  <a:extLst>
                    <a:ext uri="{9D8B030D-6E8A-4147-A177-3AD203B41FA5}">
                      <a16:colId xmlns:a16="http://schemas.microsoft.com/office/drawing/2014/main" val="1616539404"/>
                    </a:ext>
                  </a:extLst>
                </a:gridCol>
                <a:gridCol w="2253525">
                  <a:extLst>
                    <a:ext uri="{9D8B030D-6E8A-4147-A177-3AD203B41FA5}">
                      <a16:colId xmlns:a16="http://schemas.microsoft.com/office/drawing/2014/main" val="1326071673"/>
                    </a:ext>
                  </a:extLst>
                </a:gridCol>
                <a:gridCol w="2253525">
                  <a:extLst>
                    <a:ext uri="{9D8B030D-6E8A-4147-A177-3AD203B41FA5}">
                      <a16:colId xmlns:a16="http://schemas.microsoft.com/office/drawing/2014/main" val="2192369242"/>
                    </a:ext>
                  </a:extLst>
                </a:gridCol>
              </a:tblGrid>
              <a:tr h="3937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dirty="0"/>
                        <a:t>3m3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/>
                        <a:t>5m5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/>
                        <a:t>7m7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/>
                        <a:t>9m9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/>
                        <a:t>11m11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1644987"/>
                  </a:ext>
                </a:extLst>
              </a:tr>
              <a:tr h="393740">
                <a:tc>
                  <a:txBody>
                    <a:bodyPr/>
                    <a:lstStyle/>
                    <a:p>
                      <a:r>
                        <a:rPr lang="sv-SE" dirty="0"/>
                        <a:t>P/F-18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P-16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P-14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P-11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P-09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3054355"/>
                  </a:ext>
                </a:extLst>
              </a:tr>
              <a:tr h="393740">
                <a:tc>
                  <a:txBody>
                    <a:bodyPr/>
                    <a:lstStyle/>
                    <a:p>
                      <a:r>
                        <a:rPr lang="sv-SE" dirty="0"/>
                        <a:t>P/F-17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F-16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F-14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P-10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1922600"/>
                  </a:ext>
                </a:extLst>
              </a:tr>
              <a:tr h="393740"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P-15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P-13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F-10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0017311"/>
                  </a:ext>
                </a:extLst>
              </a:tr>
              <a:tr h="393740"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F-15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F-13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9551852"/>
                  </a:ext>
                </a:extLst>
              </a:tr>
              <a:tr h="393740"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P-12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9031854"/>
                  </a:ext>
                </a:extLst>
              </a:tr>
              <a:tr h="393740"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F-12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0934686"/>
                  </a:ext>
                </a:extLst>
              </a:tr>
              <a:tr h="393740"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9329790"/>
                  </a:ext>
                </a:extLst>
              </a:tr>
            </a:tbl>
          </a:graphicData>
        </a:graphic>
      </p:graphicFrame>
      <p:cxnSp>
        <p:nvCxnSpPr>
          <p:cNvPr id="9" name="Rak pilkoppling 8">
            <a:extLst>
              <a:ext uri="{FF2B5EF4-FFF2-40B4-BE49-F238E27FC236}">
                <a16:creationId xmlns:a16="http://schemas.microsoft.com/office/drawing/2014/main" id="{83382335-E1D3-41A2-BCD8-D780BE295B9A}"/>
              </a:ext>
            </a:extLst>
          </p:cNvPr>
          <p:cNvCxnSpPr/>
          <p:nvPr/>
        </p:nvCxnSpPr>
        <p:spPr>
          <a:xfrm flipV="1">
            <a:off x="1264024" y="3334871"/>
            <a:ext cx="1479176" cy="394447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k pilkoppling 10">
            <a:extLst>
              <a:ext uri="{FF2B5EF4-FFF2-40B4-BE49-F238E27FC236}">
                <a16:creationId xmlns:a16="http://schemas.microsoft.com/office/drawing/2014/main" id="{6C415A43-F992-4960-AF2C-E5BFA05127B9}"/>
              </a:ext>
            </a:extLst>
          </p:cNvPr>
          <p:cNvCxnSpPr>
            <a:cxnSpLocks/>
          </p:cNvCxnSpPr>
          <p:nvPr/>
        </p:nvCxnSpPr>
        <p:spPr>
          <a:xfrm flipV="1">
            <a:off x="1264024" y="3729318"/>
            <a:ext cx="1479176" cy="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ak pilkoppling 12">
            <a:extLst>
              <a:ext uri="{FF2B5EF4-FFF2-40B4-BE49-F238E27FC236}">
                <a16:creationId xmlns:a16="http://schemas.microsoft.com/office/drawing/2014/main" id="{02D01C4C-6127-4818-8549-D30F304DBFB0}"/>
              </a:ext>
            </a:extLst>
          </p:cNvPr>
          <p:cNvCxnSpPr>
            <a:cxnSpLocks/>
          </p:cNvCxnSpPr>
          <p:nvPr/>
        </p:nvCxnSpPr>
        <p:spPr>
          <a:xfrm flipV="1">
            <a:off x="3290047" y="3334871"/>
            <a:ext cx="1766047" cy="74407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ak pilkoppling 15">
            <a:extLst>
              <a:ext uri="{FF2B5EF4-FFF2-40B4-BE49-F238E27FC236}">
                <a16:creationId xmlns:a16="http://schemas.microsoft.com/office/drawing/2014/main" id="{6BB6278E-1353-4E25-9E79-290EDED1A0CD}"/>
              </a:ext>
            </a:extLst>
          </p:cNvPr>
          <p:cNvCxnSpPr>
            <a:cxnSpLocks/>
          </p:cNvCxnSpPr>
          <p:nvPr/>
        </p:nvCxnSpPr>
        <p:spPr>
          <a:xfrm flipV="1">
            <a:off x="3290047" y="3706906"/>
            <a:ext cx="1766047" cy="73959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ak pilkoppling 17">
            <a:extLst>
              <a:ext uri="{FF2B5EF4-FFF2-40B4-BE49-F238E27FC236}">
                <a16:creationId xmlns:a16="http://schemas.microsoft.com/office/drawing/2014/main" id="{C3070211-F700-4FBD-86D4-5E650D21102F}"/>
              </a:ext>
            </a:extLst>
          </p:cNvPr>
          <p:cNvCxnSpPr>
            <a:cxnSpLocks/>
          </p:cNvCxnSpPr>
          <p:nvPr/>
        </p:nvCxnSpPr>
        <p:spPr>
          <a:xfrm flipV="1">
            <a:off x="5571060" y="3429000"/>
            <a:ext cx="1766047" cy="139401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ak pilkoppling 19">
            <a:extLst>
              <a:ext uri="{FF2B5EF4-FFF2-40B4-BE49-F238E27FC236}">
                <a16:creationId xmlns:a16="http://schemas.microsoft.com/office/drawing/2014/main" id="{47F87C00-372B-4183-B67E-440646A30D27}"/>
              </a:ext>
            </a:extLst>
          </p:cNvPr>
          <p:cNvCxnSpPr>
            <a:cxnSpLocks/>
          </p:cNvCxnSpPr>
          <p:nvPr/>
        </p:nvCxnSpPr>
        <p:spPr>
          <a:xfrm flipV="1">
            <a:off x="5486399" y="4545105"/>
            <a:ext cx="1850708" cy="69924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72107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17320</TotalTime>
  <Words>540</Words>
  <Application>Microsoft Office PowerPoint</Application>
  <PresentationFormat>Bredbild</PresentationFormat>
  <Paragraphs>85</Paragraphs>
  <Slides>15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ProximaNova</vt:lpstr>
      <vt:lpstr>StagSans</vt:lpstr>
      <vt:lpstr>Office-tema</vt:lpstr>
      <vt:lpstr>SPORTMÖTE nr 2, 2023</vt:lpstr>
      <vt:lpstr>PowerPoint-presentation</vt:lpstr>
      <vt:lpstr>PowerPoint-presentation</vt:lpstr>
      <vt:lpstr>PowerPoint-presentation</vt:lpstr>
      <vt:lpstr>2. Gruppövning - Incheckning</vt:lpstr>
      <vt:lpstr>3. Spelar- och tränarutbildningsplan 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TACK FÖR I KVÄLL!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SPORTMÖTE</dc:title>
  <dc:creator>Tony Juhlin</dc:creator>
  <cp:lastModifiedBy>Eriksson Martin</cp:lastModifiedBy>
  <cp:revision>58</cp:revision>
  <dcterms:created xsi:type="dcterms:W3CDTF">2021-09-13T20:40:22Z</dcterms:created>
  <dcterms:modified xsi:type="dcterms:W3CDTF">2023-10-17T06:59:19Z</dcterms:modified>
</cp:coreProperties>
</file>