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48"/>
  </p:notesMasterIdLst>
  <p:sldIdLst>
    <p:sldId id="384" r:id="rId2"/>
    <p:sldId id="387" r:id="rId3"/>
    <p:sldId id="388" r:id="rId4"/>
    <p:sldId id="389" r:id="rId5"/>
    <p:sldId id="380" r:id="rId6"/>
    <p:sldId id="342" r:id="rId7"/>
    <p:sldId id="343" r:id="rId8"/>
    <p:sldId id="344" r:id="rId9"/>
    <p:sldId id="362" r:id="rId10"/>
    <p:sldId id="357" r:id="rId11"/>
    <p:sldId id="364" r:id="rId12"/>
    <p:sldId id="358" r:id="rId13"/>
    <p:sldId id="360" r:id="rId14"/>
    <p:sldId id="382" r:id="rId15"/>
    <p:sldId id="361" r:id="rId16"/>
    <p:sldId id="363" r:id="rId17"/>
    <p:sldId id="336" r:id="rId18"/>
    <p:sldId id="365" r:id="rId19"/>
    <p:sldId id="366" r:id="rId20"/>
    <p:sldId id="367" r:id="rId21"/>
    <p:sldId id="368" r:id="rId22"/>
    <p:sldId id="369" r:id="rId23"/>
    <p:sldId id="370" r:id="rId24"/>
    <p:sldId id="371" r:id="rId25"/>
    <p:sldId id="372" r:id="rId26"/>
    <p:sldId id="373" r:id="rId27"/>
    <p:sldId id="374" r:id="rId28"/>
    <p:sldId id="297" r:id="rId29"/>
    <p:sldId id="379" r:id="rId30"/>
    <p:sldId id="349" r:id="rId31"/>
    <p:sldId id="350" r:id="rId32"/>
    <p:sldId id="351" r:id="rId33"/>
    <p:sldId id="352" r:id="rId34"/>
    <p:sldId id="353" r:id="rId35"/>
    <p:sldId id="354" r:id="rId36"/>
    <p:sldId id="305" r:id="rId37"/>
    <p:sldId id="323" r:id="rId38"/>
    <p:sldId id="324" r:id="rId39"/>
    <p:sldId id="325" r:id="rId40"/>
    <p:sldId id="326" r:id="rId41"/>
    <p:sldId id="327" r:id="rId42"/>
    <p:sldId id="332" r:id="rId43"/>
    <p:sldId id="356" r:id="rId44"/>
    <p:sldId id="339" r:id="rId45"/>
    <p:sldId id="383" r:id="rId46"/>
    <p:sldId id="381" r:id="rId47"/>
  </p:sldIdLst>
  <p:sldSz cx="9144000" cy="6858000" type="screen4x3"/>
  <p:notesSz cx="6811963" cy="9942513"/>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80637" autoAdjust="0"/>
  </p:normalViewPr>
  <p:slideViewPr>
    <p:cSldViewPr>
      <p:cViewPr varScale="1">
        <p:scale>
          <a:sx n="75" d="100"/>
          <a:sy n="75" d="100"/>
        </p:scale>
        <p:origin x="1470" y="60"/>
      </p:cViewPr>
      <p:guideLst>
        <p:guide orient="horz" pos="2160"/>
        <p:guide pos="2880"/>
      </p:guideLst>
    </p:cSldViewPr>
  </p:slideViewPr>
  <p:outlineViewPr>
    <p:cViewPr>
      <p:scale>
        <a:sx n="33" d="100"/>
        <a:sy n="33" d="100"/>
      </p:scale>
      <p:origin x="0" y="-879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23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7FEB1655-428D-4DCB-AA28-FC2EF0ABD7E7}" type="datetimeFigureOut">
              <a:rPr lang="sv-SE" smtClean="0"/>
              <a:t>2018-03-12</a:t>
            </a:fld>
            <a:endParaRPr lang="sv-SE"/>
          </a:p>
        </p:txBody>
      </p:sp>
      <p:sp>
        <p:nvSpPr>
          <p:cNvPr id="4" name="Platshållare för bildobjekt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FE6E6806-D964-4DD1-9DD4-9509887B6EC6}" type="slidenum">
              <a:rPr lang="sv-SE" smtClean="0"/>
              <a:t>‹#›</a:t>
            </a:fld>
            <a:endParaRPr lang="sv-SE"/>
          </a:p>
        </p:txBody>
      </p:sp>
    </p:spTree>
    <p:extLst>
      <p:ext uri="{BB962C8B-B14F-4D97-AF65-F5344CB8AC3E}">
        <p14:creationId xmlns:p14="http://schemas.microsoft.com/office/powerpoint/2010/main" val="3745104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a:t>
            </a:r>
            <a:r>
              <a:rPr lang="sv-SE" baseline="0" dirty="0"/>
              <a:t> är SISU?</a:t>
            </a:r>
          </a:p>
          <a:p>
            <a:r>
              <a:rPr lang="sv-SE" baseline="0" dirty="0"/>
              <a:t>Närvarolistor (Dokument för hur de fylls i)</a:t>
            </a:r>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2</a:t>
            </a:fld>
            <a:endParaRPr lang="sv-SE"/>
          </a:p>
        </p:txBody>
      </p:sp>
    </p:spTree>
    <p:extLst>
      <p:ext uri="{BB962C8B-B14F-4D97-AF65-F5344CB8AC3E}">
        <p14:creationId xmlns:p14="http://schemas.microsoft.com/office/powerpoint/2010/main" val="2874202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12</a:t>
            </a:fld>
            <a:endParaRPr lang="sv-SE"/>
          </a:p>
        </p:txBody>
      </p:sp>
    </p:spTree>
    <p:extLst>
      <p:ext uri="{BB962C8B-B14F-4D97-AF65-F5344CB8AC3E}">
        <p14:creationId xmlns:p14="http://schemas.microsoft.com/office/powerpoint/2010/main" val="391625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sv-SE" dirty="0"/>
              <a:t>Tidigare enligt de röda rutorna. Nytt under året är Sportrådet, som jobbar uteslutande med att utveckla klubben i fotbollsfrågor. Ansvariga för Utbildning, LFS, Medlemmar.</a:t>
            </a:r>
          </a:p>
        </p:txBody>
      </p:sp>
      <p:sp>
        <p:nvSpPr>
          <p:cNvPr id="4" name="Platshållare för bildnummer 3"/>
          <p:cNvSpPr>
            <a:spLocks noGrp="1"/>
          </p:cNvSpPr>
          <p:nvPr>
            <p:ph type="sldNum" sz="quarter" idx="10"/>
          </p:nvPr>
        </p:nvSpPr>
        <p:spPr/>
        <p:txBody>
          <a:bodyPr/>
          <a:lstStyle/>
          <a:p>
            <a:fld id="{FE6E6806-D964-4DD1-9DD4-9509887B6EC6}" type="slidenum">
              <a:rPr lang="sv-SE" smtClean="0"/>
              <a:t>13</a:t>
            </a:fld>
            <a:endParaRPr lang="sv-SE"/>
          </a:p>
        </p:txBody>
      </p:sp>
    </p:spTree>
    <p:extLst>
      <p:ext uri="{BB962C8B-B14F-4D97-AF65-F5344CB8AC3E}">
        <p14:creationId xmlns:p14="http://schemas.microsoft.com/office/powerpoint/2010/main" val="2566156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14</a:t>
            </a:fld>
            <a:endParaRPr lang="sv-SE"/>
          </a:p>
        </p:txBody>
      </p:sp>
    </p:spTree>
    <p:extLst>
      <p:ext uri="{BB962C8B-B14F-4D97-AF65-F5344CB8AC3E}">
        <p14:creationId xmlns:p14="http://schemas.microsoft.com/office/powerpoint/2010/main" val="3363040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15</a:t>
            </a:fld>
            <a:endParaRPr lang="sv-SE"/>
          </a:p>
        </p:txBody>
      </p:sp>
    </p:spTree>
    <p:extLst>
      <p:ext uri="{BB962C8B-B14F-4D97-AF65-F5344CB8AC3E}">
        <p14:creationId xmlns:p14="http://schemas.microsoft.com/office/powerpoint/2010/main" val="2046214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16</a:t>
            </a:fld>
            <a:endParaRPr lang="sv-SE"/>
          </a:p>
        </p:txBody>
      </p:sp>
    </p:spTree>
    <p:extLst>
      <p:ext uri="{BB962C8B-B14F-4D97-AF65-F5344CB8AC3E}">
        <p14:creationId xmlns:p14="http://schemas.microsoft.com/office/powerpoint/2010/main" val="2332795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17</a:t>
            </a:fld>
            <a:endParaRPr lang="sv-SE"/>
          </a:p>
        </p:txBody>
      </p:sp>
    </p:spTree>
    <p:extLst>
      <p:ext uri="{BB962C8B-B14F-4D97-AF65-F5344CB8AC3E}">
        <p14:creationId xmlns:p14="http://schemas.microsoft.com/office/powerpoint/2010/main" val="3489527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29</a:t>
            </a:fld>
            <a:endParaRPr lang="sv-SE"/>
          </a:p>
        </p:txBody>
      </p:sp>
    </p:spTree>
    <p:extLst>
      <p:ext uri="{BB962C8B-B14F-4D97-AF65-F5344CB8AC3E}">
        <p14:creationId xmlns:p14="http://schemas.microsoft.com/office/powerpoint/2010/main" val="19864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30</a:t>
            </a:fld>
            <a:endParaRPr lang="sv-SE"/>
          </a:p>
        </p:txBody>
      </p:sp>
    </p:spTree>
    <p:extLst>
      <p:ext uri="{BB962C8B-B14F-4D97-AF65-F5344CB8AC3E}">
        <p14:creationId xmlns:p14="http://schemas.microsoft.com/office/powerpoint/2010/main" val="3661533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31</a:t>
            </a:fld>
            <a:endParaRPr lang="sv-SE"/>
          </a:p>
        </p:txBody>
      </p:sp>
    </p:spTree>
    <p:extLst>
      <p:ext uri="{BB962C8B-B14F-4D97-AF65-F5344CB8AC3E}">
        <p14:creationId xmlns:p14="http://schemas.microsoft.com/office/powerpoint/2010/main" val="3905498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32</a:t>
            </a:fld>
            <a:endParaRPr lang="sv-SE"/>
          </a:p>
        </p:txBody>
      </p:sp>
    </p:spTree>
    <p:extLst>
      <p:ext uri="{BB962C8B-B14F-4D97-AF65-F5344CB8AC3E}">
        <p14:creationId xmlns:p14="http://schemas.microsoft.com/office/powerpoint/2010/main" val="39745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Figur. Bilden beskriver en förflyttning från att traditionellt likna idrottsrörelsen vid en pyramid med en bred bas av barn- och ungdomar och en spetsig topp som utgör elitidrotten, till att se idrottsrörelsen som formen av en rektangel där såväl barn, unga, vuxna och äldre ska ha möjlighet att idrotta i en förening under hela livet. Pyramiden finns enligt det nya synsättet inuti rektangeln och ambitionen är att flytta den streckade linjen i rektangeln i de svarta pilarnas riktning så fler idrottar inom idrottsrörelsen.</a:t>
            </a:r>
            <a:endParaRPr lang="sv-S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smtClean="0">
                <a:solidFill>
                  <a:schemeClr val="tx1"/>
                </a:solidFill>
                <a:effectLst/>
                <a:latin typeface="+mn-lt"/>
                <a:ea typeface="+mn-ea"/>
                <a:cs typeface="+mn-cs"/>
              </a:rPr>
              <a:t>Målsättningen med rektangeln är:</a:t>
            </a:r>
            <a:r>
              <a:rPr lang="sv-SE" sz="1200" b="0" i="0" kern="1200" baseline="0" dirty="0" smtClean="0">
                <a:solidFill>
                  <a:schemeClr val="tx1"/>
                </a:solidFill>
                <a:effectLst/>
                <a:latin typeface="+mn-lt"/>
                <a:ea typeface="+mn-ea"/>
                <a:cs typeface="+mn-cs"/>
              </a:rPr>
              <a:t> </a:t>
            </a:r>
            <a:r>
              <a:rPr lang="sv-SE" sz="1200" b="0" i="0" kern="1200" dirty="0" smtClean="0">
                <a:solidFill>
                  <a:schemeClr val="tx1"/>
                </a:solidFill>
                <a:effectLst/>
                <a:latin typeface="+mn-lt"/>
                <a:ea typeface="+mn-ea"/>
                <a:cs typeface="+mn-cs"/>
              </a:rPr>
              <a:t>"Så många som möjligt, så länge som möjligt i en så bra verksamhet som möjligt”.</a:t>
            </a:r>
            <a:endParaRPr lang="sv-SE" dirty="0" smtClean="0"/>
          </a:p>
        </p:txBody>
      </p:sp>
      <p:sp>
        <p:nvSpPr>
          <p:cNvPr id="4" name="Platshållare för bildnummer 3"/>
          <p:cNvSpPr>
            <a:spLocks noGrp="1"/>
          </p:cNvSpPr>
          <p:nvPr>
            <p:ph type="sldNum" sz="quarter" idx="10"/>
          </p:nvPr>
        </p:nvSpPr>
        <p:spPr/>
        <p:txBody>
          <a:bodyPr/>
          <a:lstStyle/>
          <a:p>
            <a:fld id="{FE6E6806-D964-4DD1-9DD4-9509887B6EC6}" type="slidenum">
              <a:rPr lang="sv-SE" smtClean="0"/>
              <a:t>3</a:t>
            </a:fld>
            <a:endParaRPr lang="sv-SE"/>
          </a:p>
        </p:txBody>
      </p:sp>
    </p:spTree>
    <p:extLst>
      <p:ext uri="{BB962C8B-B14F-4D97-AF65-F5344CB8AC3E}">
        <p14:creationId xmlns:p14="http://schemas.microsoft.com/office/powerpoint/2010/main" val="3646447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33</a:t>
            </a:fld>
            <a:endParaRPr lang="sv-SE"/>
          </a:p>
        </p:txBody>
      </p:sp>
    </p:spTree>
    <p:extLst>
      <p:ext uri="{BB962C8B-B14F-4D97-AF65-F5344CB8AC3E}">
        <p14:creationId xmlns:p14="http://schemas.microsoft.com/office/powerpoint/2010/main" val="802682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34</a:t>
            </a:fld>
            <a:endParaRPr lang="sv-SE"/>
          </a:p>
        </p:txBody>
      </p:sp>
    </p:spTree>
    <p:extLst>
      <p:ext uri="{BB962C8B-B14F-4D97-AF65-F5344CB8AC3E}">
        <p14:creationId xmlns:p14="http://schemas.microsoft.com/office/powerpoint/2010/main" val="1090935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35</a:t>
            </a:fld>
            <a:endParaRPr lang="sv-SE"/>
          </a:p>
        </p:txBody>
      </p:sp>
    </p:spTree>
    <p:extLst>
      <p:ext uri="{BB962C8B-B14F-4D97-AF65-F5344CB8AC3E}">
        <p14:creationId xmlns:p14="http://schemas.microsoft.com/office/powerpoint/2010/main" val="1775855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39</a:t>
            </a:fld>
            <a:endParaRPr lang="sv-SE"/>
          </a:p>
        </p:txBody>
      </p:sp>
    </p:spTree>
    <p:extLst>
      <p:ext uri="{BB962C8B-B14F-4D97-AF65-F5344CB8AC3E}">
        <p14:creationId xmlns:p14="http://schemas.microsoft.com/office/powerpoint/2010/main" val="2197212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41</a:t>
            </a:fld>
            <a:endParaRPr lang="sv-SE"/>
          </a:p>
        </p:txBody>
      </p:sp>
    </p:spTree>
    <p:extLst>
      <p:ext uri="{BB962C8B-B14F-4D97-AF65-F5344CB8AC3E}">
        <p14:creationId xmlns:p14="http://schemas.microsoft.com/office/powerpoint/2010/main" val="3378899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1922: BSK Bildas</a:t>
            </a:r>
          </a:p>
          <a:p>
            <a:r>
              <a:rPr lang="sv-SE" baseline="0" dirty="0"/>
              <a:t>2008: Nya omklädningsrum, C-planen</a:t>
            </a:r>
          </a:p>
          <a:p>
            <a:r>
              <a:rPr lang="sv-SE" baseline="0" dirty="0"/>
              <a:t>2010: Tar över driften av BIP (och Lövudden)</a:t>
            </a:r>
          </a:p>
          <a:p>
            <a:r>
              <a:rPr lang="sv-SE" baseline="0" dirty="0"/>
              <a:t>2013: KG, </a:t>
            </a:r>
            <a:r>
              <a:rPr lang="sv-SE" baseline="0" dirty="0" err="1"/>
              <a:t>SvFA</a:t>
            </a:r>
            <a:r>
              <a:rPr lang="sv-SE" baseline="0" dirty="0"/>
              <a:t>, satsning </a:t>
            </a:r>
            <a:r>
              <a:rPr lang="sv-SE" baseline="0" dirty="0" err="1"/>
              <a:t>utb</a:t>
            </a:r>
            <a:endParaRPr lang="sv-SE" baseline="0" dirty="0"/>
          </a:p>
          <a:p>
            <a:r>
              <a:rPr lang="sv-SE" baseline="0" dirty="0"/>
              <a:t>2014: </a:t>
            </a:r>
            <a:r>
              <a:rPr lang="sv-SE" baseline="0" dirty="0" err="1"/>
              <a:t>Friends</a:t>
            </a:r>
            <a:endParaRPr lang="sv-SE" baseline="0" dirty="0"/>
          </a:p>
          <a:p>
            <a:r>
              <a:rPr lang="sv-SE" baseline="0" dirty="0"/>
              <a:t>2015: </a:t>
            </a:r>
            <a:r>
              <a:rPr lang="sv-SE" baseline="0" dirty="0" err="1"/>
              <a:t>BSK;are</a:t>
            </a:r>
            <a:r>
              <a:rPr lang="sv-SE" baseline="0" dirty="0"/>
              <a:t> i landslag, anläggningskommitteen</a:t>
            </a:r>
          </a:p>
          <a:p>
            <a:r>
              <a:rPr lang="sv-SE" baseline="0" dirty="0"/>
              <a:t>2016: Kanslist, Nya omklädningsrum, Bäst på </a:t>
            </a:r>
            <a:r>
              <a:rPr lang="sv-SE" baseline="0" dirty="0" err="1"/>
              <a:t>utb</a:t>
            </a:r>
            <a:r>
              <a:rPr lang="sv-SE" baseline="0" dirty="0"/>
              <a:t>, </a:t>
            </a:r>
          </a:p>
          <a:p>
            <a:r>
              <a:rPr lang="sv-SE" baseline="0" dirty="0"/>
              <a:t>2017: Sportrådet, </a:t>
            </a:r>
            <a:r>
              <a:rPr lang="sv-SE" baseline="0" dirty="0" err="1"/>
              <a:t>Ambitionscamper</a:t>
            </a:r>
            <a:r>
              <a:rPr lang="sv-SE" baseline="0" dirty="0"/>
              <a:t>, </a:t>
            </a:r>
            <a:r>
              <a:rPr lang="sv-SE" baseline="0" dirty="0" err="1"/>
              <a:t>Coerver</a:t>
            </a:r>
            <a:r>
              <a:rPr lang="sv-SE" baseline="0" dirty="0"/>
              <a:t>, </a:t>
            </a:r>
          </a:p>
          <a:p>
            <a:r>
              <a:rPr lang="sv-SE" baseline="0" dirty="0"/>
              <a:t>2018: Flickinitiativet, Ny KG, Bäckby, Egna cuper, </a:t>
            </a:r>
            <a:r>
              <a:rPr lang="sv-SE" baseline="0" dirty="0" err="1"/>
              <a:t>Coerverskola</a:t>
            </a:r>
            <a:r>
              <a:rPr lang="sv-SE" baseline="0" dirty="0"/>
              <a:t>, Visionsarbete ”Vision 2025”, </a:t>
            </a:r>
          </a:p>
        </p:txBody>
      </p:sp>
      <p:sp>
        <p:nvSpPr>
          <p:cNvPr id="4" name="Platshållare för bildnummer 3"/>
          <p:cNvSpPr>
            <a:spLocks noGrp="1"/>
          </p:cNvSpPr>
          <p:nvPr>
            <p:ph type="sldNum" sz="quarter" idx="10"/>
          </p:nvPr>
        </p:nvSpPr>
        <p:spPr/>
        <p:txBody>
          <a:bodyPr/>
          <a:lstStyle/>
          <a:p>
            <a:fld id="{FE6E6806-D964-4DD1-9DD4-9509887B6EC6}" type="slidenum">
              <a:rPr lang="sv-SE" smtClean="0"/>
              <a:t>45</a:t>
            </a:fld>
            <a:endParaRPr lang="sv-SE"/>
          </a:p>
        </p:txBody>
      </p:sp>
    </p:spTree>
    <p:extLst>
      <p:ext uri="{BB962C8B-B14F-4D97-AF65-F5344CB8AC3E}">
        <p14:creationId xmlns:p14="http://schemas.microsoft.com/office/powerpoint/2010/main" val="41324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a:t>
            </a:r>
            <a:r>
              <a:rPr lang="sv-SE" baseline="0" dirty="0"/>
              <a:t> är SISU?</a:t>
            </a:r>
          </a:p>
          <a:p>
            <a:r>
              <a:rPr lang="sv-SE" baseline="0" dirty="0"/>
              <a:t>Närvarolistor (Dokument för hur de fylls i)</a:t>
            </a:r>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4</a:t>
            </a:fld>
            <a:endParaRPr lang="sv-SE"/>
          </a:p>
        </p:txBody>
      </p:sp>
    </p:spTree>
    <p:extLst>
      <p:ext uri="{BB962C8B-B14F-4D97-AF65-F5344CB8AC3E}">
        <p14:creationId xmlns:p14="http://schemas.microsoft.com/office/powerpoint/2010/main" val="601734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1922: BSK Bildas</a:t>
            </a:r>
          </a:p>
          <a:p>
            <a:r>
              <a:rPr lang="sv-SE" baseline="0" dirty="0"/>
              <a:t>2008: Nya omklädningsrum, C-planen</a:t>
            </a:r>
          </a:p>
          <a:p>
            <a:r>
              <a:rPr lang="sv-SE" baseline="0" dirty="0"/>
              <a:t>2010: Tar över driften av BIP (och Lövudden)</a:t>
            </a:r>
          </a:p>
          <a:p>
            <a:r>
              <a:rPr lang="sv-SE" baseline="0" dirty="0"/>
              <a:t>2013: KG, </a:t>
            </a:r>
            <a:r>
              <a:rPr lang="sv-SE" baseline="0" dirty="0" err="1"/>
              <a:t>SvFA</a:t>
            </a:r>
            <a:r>
              <a:rPr lang="sv-SE" baseline="0" dirty="0"/>
              <a:t>, satsning </a:t>
            </a:r>
            <a:r>
              <a:rPr lang="sv-SE" baseline="0" dirty="0" err="1"/>
              <a:t>utb</a:t>
            </a:r>
            <a:endParaRPr lang="sv-SE" baseline="0" dirty="0"/>
          </a:p>
          <a:p>
            <a:r>
              <a:rPr lang="sv-SE" baseline="0" dirty="0"/>
              <a:t>2014: </a:t>
            </a:r>
            <a:r>
              <a:rPr lang="sv-SE" baseline="0" dirty="0" err="1"/>
              <a:t>Friends</a:t>
            </a:r>
            <a:endParaRPr lang="sv-SE" baseline="0" dirty="0"/>
          </a:p>
          <a:p>
            <a:r>
              <a:rPr lang="sv-SE" baseline="0" dirty="0"/>
              <a:t>2015: </a:t>
            </a:r>
            <a:r>
              <a:rPr lang="sv-SE" baseline="0" dirty="0" err="1"/>
              <a:t>BSK;are</a:t>
            </a:r>
            <a:r>
              <a:rPr lang="sv-SE" baseline="0" dirty="0"/>
              <a:t> i landslag, anläggningskommitteen</a:t>
            </a:r>
          </a:p>
          <a:p>
            <a:r>
              <a:rPr lang="sv-SE" baseline="0" dirty="0"/>
              <a:t>2016: Kanslist, Nya omklädningsrum, Bäst på </a:t>
            </a:r>
            <a:r>
              <a:rPr lang="sv-SE" baseline="0" dirty="0" err="1"/>
              <a:t>utb</a:t>
            </a:r>
            <a:r>
              <a:rPr lang="sv-SE" baseline="0" dirty="0"/>
              <a:t>, </a:t>
            </a:r>
          </a:p>
          <a:p>
            <a:r>
              <a:rPr lang="sv-SE" baseline="0" dirty="0"/>
              <a:t>2017: Sportrådet, </a:t>
            </a:r>
            <a:r>
              <a:rPr lang="sv-SE" baseline="0" dirty="0" err="1"/>
              <a:t>Ambitionscamper</a:t>
            </a:r>
            <a:r>
              <a:rPr lang="sv-SE" baseline="0" dirty="0"/>
              <a:t>, </a:t>
            </a:r>
            <a:r>
              <a:rPr lang="sv-SE" baseline="0" dirty="0" err="1"/>
              <a:t>Coerver</a:t>
            </a:r>
            <a:r>
              <a:rPr lang="sv-SE" baseline="0" dirty="0"/>
              <a:t>, </a:t>
            </a:r>
          </a:p>
          <a:p>
            <a:r>
              <a:rPr lang="sv-SE" baseline="0" dirty="0"/>
              <a:t>2018: Flickinitiativet, Ny KG, Bäckby, Egna cuper, </a:t>
            </a:r>
            <a:r>
              <a:rPr lang="sv-SE" baseline="0" dirty="0" err="1"/>
              <a:t>Coerverskola</a:t>
            </a:r>
            <a:r>
              <a:rPr lang="sv-SE" baseline="0" dirty="0"/>
              <a:t>, Visionsarbete ”Vision 2025”, </a:t>
            </a:r>
          </a:p>
        </p:txBody>
      </p:sp>
      <p:sp>
        <p:nvSpPr>
          <p:cNvPr id="4" name="Platshållare för bildnummer 3"/>
          <p:cNvSpPr>
            <a:spLocks noGrp="1"/>
          </p:cNvSpPr>
          <p:nvPr>
            <p:ph type="sldNum" sz="quarter" idx="10"/>
          </p:nvPr>
        </p:nvSpPr>
        <p:spPr/>
        <p:txBody>
          <a:bodyPr/>
          <a:lstStyle/>
          <a:p>
            <a:fld id="{FE6E6806-D964-4DD1-9DD4-9509887B6EC6}" type="slidenum">
              <a:rPr lang="sv-SE" smtClean="0"/>
              <a:t>5</a:t>
            </a:fld>
            <a:endParaRPr lang="sv-SE"/>
          </a:p>
        </p:txBody>
      </p:sp>
    </p:spTree>
    <p:extLst>
      <p:ext uri="{BB962C8B-B14F-4D97-AF65-F5344CB8AC3E}">
        <p14:creationId xmlns:p14="http://schemas.microsoft.com/office/powerpoint/2010/main" val="8616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6</a:t>
            </a:fld>
            <a:endParaRPr lang="sv-SE"/>
          </a:p>
        </p:txBody>
      </p:sp>
    </p:spTree>
    <p:extLst>
      <p:ext uri="{BB962C8B-B14F-4D97-AF65-F5344CB8AC3E}">
        <p14:creationId xmlns:p14="http://schemas.microsoft.com/office/powerpoint/2010/main" val="2917044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7</a:t>
            </a:fld>
            <a:endParaRPr lang="sv-SE"/>
          </a:p>
        </p:txBody>
      </p:sp>
    </p:spTree>
    <p:extLst>
      <p:ext uri="{BB962C8B-B14F-4D97-AF65-F5344CB8AC3E}">
        <p14:creationId xmlns:p14="http://schemas.microsoft.com/office/powerpoint/2010/main" val="247697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8</a:t>
            </a:fld>
            <a:endParaRPr lang="sv-SE"/>
          </a:p>
        </p:txBody>
      </p:sp>
    </p:spTree>
    <p:extLst>
      <p:ext uri="{BB962C8B-B14F-4D97-AF65-F5344CB8AC3E}">
        <p14:creationId xmlns:p14="http://schemas.microsoft.com/office/powerpoint/2010/main" val="800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10</a:t>
            </a:fld>
            <a:endParaRPr lang="sv-SE"/>
          </a:p>
        </p:txBody>
      </p:sp>
    </p:spTree>
    <p:extLst>
      <p:ext uri="{BB962C8B-B14F-4D97-AF65-F5344CB8AC3E}">
        <p14:creationId xmlns:p14="http://schemas.microsoft.com/office/powerpoint/2010/main" val="1688642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Subventionerat Start-kit för de P/F-12-13</a:t>
            </a:r>
            <a:r>
              <a:rPr lang="sv-SE" baseline="0" dirty="0"/>
              <a:t>.</a:t>
            </a:r>
          </a:p>
          <a:p>
            <a:r>
              <a:rPr lang="sv-SE" baseline="0" dirty="0"/>
              <a:t>Materialansvarig Magnus </a:t>
            </a:r>
            <a:r>
              <a:rPr lang="sv-SE" baseline="0" dirty="0" err="1"/>
              <a:t>Frii</a:t>
            </a:r>
            <a:endParaRPr lang="sv-SE" baseline="0" dirty="0"/>
          </a:p>
          <a:p>
            <a:r>
              <a:rPr lang="sv-SE" baseline="0" dirty="0"/>
              <a:t>Stf </a:t>
            </a:r>
            <a:r>
              <a:rPr lang="sv-SE" baseline="0" dirty="0" err="1"/>
              <a:t>mat.ansv</a:t>
            </a:r>
            <a:r>
              <a:rPr lang="sv-SE" baseline="0" dirty="0"/>
              <a:t> Johan Kraft</a:t>
            </a:r>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11</a:t>
            </a:fld>
            <a:endParaRPr lang="sv-SE"/>
          </a:p>
        </p:txBody>
      </p:sp>
    </p:spTree>
    <p:extLst>
      <p:ext uri="{BB962C8B-B14F-4D97-AF65-F5344CB8AC3E}">
        <p14:creationId xmlns:p14="http://schemas.microsoft.com/office/powerpoint/2010/main" val="64942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42379637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264937675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405960618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131781988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370879780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199192111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293913197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251842353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279968543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223557890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18720281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4815D4-9548-4B11-BC73-5D63C287A666}" type="slidenum">
              <a:rPr lang="sv-SE" smtClean="0"/>
              <a:pPr/>
              <a:t>‹#›</a:t>
            </a:fld>
            <a:endParaRPr lang="sv-SE"/>
          </a:p>
        </p:txBody>
      </p:sp>
    </p:spTree>
    <p:extLst>
      <p:ext uri="{BB962C8B-B14F-4D97-AF65-F5344CB8AC3E}">
        <p14:creationId xmlns:p14="http://schemas.microsoft.com/office/powerpoint/2010/main" val="62703103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laget.se/barkarosk" TargetMode="External"/><Relationship Id="rId7"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jp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laget.se/barkarosk" TargetMode="External"/><Relationship Id="rId7" Type="http://schemas.openxmlformats.org/officeDocument/2006/relationships/image" Target="../media/image18.png"/><Relationship Id="rId12"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jpg"/><Relationship Id="rId11" Type="http://schemas.openxmlformats.org/officeDocument/2006/relationships/image" Target="../media/image22.png"/><Relationship Id="rId5" Type="http://schemas.openxmlformats.org/officeDocument/2006/relationships/image" Target="../media/image2.emf"/><Relationship Id="rId10" Type="http://schemas.openxmlformats.org/officeDocument/2006/relationships/image" Target="../media/image21.jpeg"/><Relationship Id="rId4" Type="http://schemas.openxmlformats.org/officeDocument/2006/relationships/image" Target="../media/image4.jpeg"/><Relationship Id="rId9"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www.laget.se/barkaros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hyperlink" Target="http://www.laget.se/barkarosk" TargetMode="External"/><Relationship Id="rId7"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jp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hyperlink" Target="http://www.laget.se/barkarosk" TargetMode="External"/><Relationship Id="rId7"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5.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hyperlink" Target="http://www.laget.se/barkarosk" TargetMode="External"/><Relationship Id="rId7"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hyperlink" Target="http://www.laget.se/barkarosk" TargetMode="External"/><Relationship Id="rId7"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emf"/><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emf"/><Relationship Id="rId7" Type="http://schemas.openxmlformats.org/officeDocument/2006/relationships/image" Target="../media/image34.png"/><Relationship Id="rId12"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hyperlink" Target="http://www.laget.se/barkaros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3.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emf"/><Relationship Id="rId7" Type="http://schemas.openxmlformats.org/officeDocument/2006/relationships/image" Target="../media/image36.pn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3.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9.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hyperlink" Target="http://www.laget.se/barkarosk" TargetMode="External"/><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2.em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hyperlink" Target="http://www.laget.se/barkarosk" TargetMode="External"/><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emf"/><Relationship Id="rId4" Type="http://schemas.openxmlformats.org/officeDocument/2006/relationships/image" Target="../media/image4.jpe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hyperlink" Target="http://www.laget.se/barkarosk" TargetMode="External"/><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2.emf"/><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hyperlink" Target="http://www.laget.se/barkarosk"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hyperlink" Target="http://www.laget.se/barkarosk" TargetMode="External"/><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2.emf"/><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hyperlink" Target="http://www.laget.se/barkarosk" TargetMode="External"/><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2.emf"/><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hyperlink" Target="http://www.laget.se/barkarosk" TargetMode="External"/><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2.emf"/><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hyperlink" Target="http://www.laget.se/barkarosk" TargetMode="External"/><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2.emf"/><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hyperlink" Target="http://www.laget.se/barkarosk" TargetMode="External"/><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46.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www.laget.se/barkaros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emf"/><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hyperlink" Target="mailto:spelarforteckning@vff.se" TargetMode="Externa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hyperlink" Target="http://www.laget.se/barkarosk" TargetMode="External"/><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46.pn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47.jpg"/></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hyperlink" Target="http://www.laget.se/barkarosk"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emf"/><Relationship Id="rId7" Type="http://schemas.openxmlformats.org/officeDocument/2006/relationships/image" Target="../media/image24.jpg"/><Relationship Id="rId12" Type="http://schemas.openxmlformats.org/officeDocument/2006/relationships/image" Target="../media/image50.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image" Target="../media/image49.png"/><Relationship Id="rId5" Type="http://schemas.openxmlformats.org/officeDocument/2006/relationships/image" Target="../media/image48.jpe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47.jpg"/></Relationships>
</file>

<file path=ppt/slides/_rels/slide5.xml.rels><?xml version="1.0" encoding="UTF-8" standalone="yes"?>
<Relationships xmlns="http://schemas.openxmlformats.org/package/2006/relationships"><Relationship Id="rId3" Type="http://schemas.openxmlformats.org/officeDocument/2006/relationships/hyperlink" Target="http://www.laget.se/barkarosk" TargetMode="External"/><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www.laget.se/barkaros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www.laget.se/barkaros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http://www.laget.se/barkaros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emf"/><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2" name="Bildobjekt 1"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3" name="Bildobjekt 2">
            <a:extLst>
              <a:ext uri="{FF2B5EF4-FFF2-40B4-BE49-F238E27FC236}">
                <a16:creationId xmlns="" xmlns:a16="http://schemas.microsoft.com/office/drawing/2014/main" id="{E75A0090-0A6E-43E5-AEE5-3A85F3B1F868}"/>
              </a:ext>
            </a:extLst>
          </p:cNvPr>
          <p:cNvPicPr>
            <a:picLocks noChangeAspect="1"/>
          </p:cNvPicPr>
          <p:nvPr/>
        </p:nvPicPr>
        <p:blipFill>
          <a:blip r:embed="rId4"/>
          <a:stretch>
            <a:fillRect/>
          </a:stretch>
        </p:blipFill>
        <p:spPr>
          <a:xfrm>
            <a:off x="251520" y="188640"/>
            <a:ext cx="2390775" cy="1038225"/>
          </a:xfrm>
          <a:prstGeom prst="rect">
            <a:avLst/>
          </a:prstGeom>
        </p:spPr>
      </p:pic>
    </p:spTree>
    <p:extLst>
      <p:ext uri="{BB962C8B-B14F-4D97-AF65-F5344CB8AC3E}">
        <p14:creationId xmlns:p14="http://schemas.microsoft.com/office/powerpoint/2010/main" val="334222786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15616" y="1664118"/>
            <a:ext cx="7797874" cy="1143000"/>
          </a:xfrm>
        </p:spPr>
        <p:txBody>
          <a:bodyPr/>
          <a:lstStyle/>
          <a:p>
            <a:pPr algn="l"/>
            <a:r>
              <a:rPr lang="sv-SE" b="1" dirty="0"/>
              <a:t>Stödmedlemskap</a:t>
            </a:r>
          </a:p>
        </p:txBody>
      </p:sp>
      <p:sp>
        <p:nvSpPr>
          <p:cNvPr id="6147" name="Rectangle 3"/>
          <p:cNvSpPr>
            <a:spLocks noGrp="1" noChangeArrowheads="1"/>
          </p:cNvSpPr>
          <p:nvPr>
            <p:ph idx="1"/>
          </p:nvPr>
        </p:nvSpPr>
        <p:spPr>
          <a:xfrm>
            <a:off x="323528" y="2796838"/>
            <a:ext cx="8229600" cy="3124200"/>
          </a:xfrm>
        </p:spPr>
        <p:txBody>
          <a:bodyPr>
            <a:normAutofit/>
          </a:bodyPr>
          <a:lstStyle/>
          <a:p>
            <a:pPr marL="0" indent="0">
              <a:buNone/>
            </a:pPr>
            <a:r>
              <a:rPr lang="sv-SE" dirty="0"/>
              <a:t>Stöd både laget och föreningen!</a:t>
            </a:r>
          </a:p>
          <a:p>
            <a:pPr marL="0" indent="0">
              <a:buNone/>
            </a:pPr>
            <a:endParaRPr lang="sv-SE" dirty="0"/>
          </a:p>
          <a:p>
            <a:pPr marL="0" indent="0">
              <a:buNone/>
            </a:pPr>
            <a:r>
              <a:rPr lang="sv-SE" dirty="0"/>
              <a:t>Hälften av stödmedlemsavgiften på</a:t>
            </a:r>
          </a:p>
          <a:p>
            <a:pPr marL="0" indent="0">
              <a:buNone/>
            </a:pPr>
            <a:r>
              <a:rPr lang="sv-SE" dirty="0"/>
              <a:t>100 kr går direkt till lagen. </a:t>
            </a:r>
          </a:p>
          <a:p>
            <a:pPr marL="0" indent="0">
              <a:buNone/>
            </a:pPr>
            <a:endParaRPr lang="sv-SE" dirty="0"/>
          </a:p>
          <a:p>
            <a:pPr marL="0" indent="0">
              <a:buNone/>
            </a:pPr>
            <a:r>
              <a:rPr lang="sv-SE" dirty="0"/>
              <a:t>Betalas in på klubbens bankgiro.</a:t>
            </a:r>
          </a:p>
          <a:p>
            <a:pPr marL="0" indent="0">
              <a:buNone/>
            </a:pPr>
            <a:r>
              <a:rPr lang="sv-SE" dirty="0"/>
              <a:t>Ange: Lagnamn, Namn, Personnummer</a:t>
            </a:r>
          </a:p>
          <a:p>
            <a:pPr marL="0" indent="0">
              <a:buNone/>
            </a:pPr>
            <a:r>
              <a:rPr lang="sv-SE" dirty="0"/>
              <a:t>Ex: P-13 Gunnar Gren 300102-1234</a:t>
            </a:r>
          </a:p>
          <a:p>
            <a:pPr marL="0" indent="0">
              <a:buNone/>
            </a:pPr>
            <a:endParaRPr lang="sv-SE" dirty="0"/>
          </a:p>
          <a:p>
            <a:pPr marL="0" indent="0">
              <a:buNone/>
            </a:pPr>
            <a:endParaRPr lang="sv-SE" dirty="0"/>
          </a:p>
        </p:txBody>
      </p:sp>
      <p:pic>
        <p:nvPicPr>
          <p:cNvPr id="6148"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4" name="Bildobjekt 3">
            <a:extLst>
              <a:ext uri="{FF2B5EF4-FFF2-40B4-BE49-F238E27FC236}">
                <a16:creationId xmlns="" xmlns:a16="http://schemas.microsoft.com/office/drawing/2014/main" id="{52C4DE4D-DFC2-4F9D-85F6-84A5776DC6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1587501"/>
            <a:ext cx="3923928" cy="2937308"/>
          </a:xfrm>
          <a:prstGeom prst="rect">
            <a:avLst/>
          </a:prstGeom>
        </p:spPr>
      </p:pic>
      <p:pic>
        <p:nvPicPr>
          <p:cNvPr id="6" name="Bildobjekt 5">
            <a:extLst>
              <a:ext uri="{FF2B5EF4-FFF2-40B4-BE49-F238E27FC236}">
                <a16:creationId xmlns="" xmlns:a16="http://schemas.microsoft.com/office/drawing/2014/main" id="{E75A0090-0A6E-43E5-AEE5-3A85F3B1F868}"/>
              </a:ext>
            </a:extLst>
          </p:cNvPr>
          <p:cNvPicPr>
            <a:picLocks noChangeAspect="1"/>
          </p:cNvPicPr>
          <p:nvPr/>
        </p:nvPicPr>
        <p:blipFill>
          <a:blip r:embed="rId6"/>
          <a:stretch>
            <a:fillRect/>
          </a:stretch>
        </p:blipFill>
        <p:spPr>
          <a:xfrm>
            <a:off x="7103814" y="965847"/>
            <a:ext cx="1354766" cy="588325"/>
          </a:xfrm>
          <a:prstGeom prst="rect">
            <a:avLst/>
          </a:prstGeom>
        </p:spPr>
      </p:pic>
      <p:pic>
        <p:nvPicPr>
          <p:cNvPr id="7" name="Bildobjekt 6" descr="Friends_skoloridrott_CMYK.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114548187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6" name="Bildobjekt 5"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5" name="Bildobjekt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3606" y="2539934"/>
            <a:ext cx="2123728" cy="1435640"/>
          </a:xfrm>
          <a:prstGeom prst="rect">
            <a:avLst/>
          </a:prstGeom>
        </p:spPr>
      </p:pic>
      <p:pic>
        <p:nvPicPr>
          <p:cNvPr id="8" name="Bildobjekt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4723" y="1758969"/>
            <a:ext cx="2861494" cy="693696"/>
          </a:xfrm>
          <a:prstGeom prst="rect">
            <a:avLst/>
          </a:prstGeom>
        </p:spPr>
      </p:pic>
      <p:sp>
        <p:nvSpPr>
          <p:cNvPr id="11" name="textruta 10"/>
          <p:cNvSpPr txBox="1"/>
          <p:nvPr/>
        </p:nvSpPr>
        <p:spPr>
          <a:xfrm>
            <a:off x="627203" y="3913469"/>
            <a:ext cx="7556002" cy="3416320"/>
          </a:xfrm>
          <a:prstGeom prst="rect">
            <a:avLst/>
          </a:prstGeom>
          <a:noFill/>
        </p:spPr>
        <p:txBody>
          <a:bodyPr wrap="square" rtlCol="0">
            <a:spAutoFit/>
          </a:bodyPr>
          <a:lstStyle/>
          <a:p>
            <a:r>
              <a:rPr lang="sv-SE" b="1" dirty="0"/>
              <a:t>Beställning av material</a:t>
            </a:r>
            <a:endParaRPr lang="sv-SE" dirty="0"/>
          </a:p>
          <a:p>
            <a:r>
              <a:rPr lang="sv-SE" dirty="0"/>
              <a:t>-Artiklar som betalas av lagen beställs via weborder</a:t>
            </a:r>
          </a:p>
          <a:p>
            <a:r>
              <a:rPr lang="sv-SE" dirty="0"/>
              <a:t>-Artiklar som betalas av klubben beställs av kanslist/materialansvarig</a:t>
            </a:r>
          </a:p>
          <a:p>
            <a:endParaRPr lang="sv-SE" dirty="0"/>
          </a:p>
          <a:p>
            <a:r>
              <a:rPr lang="sv-SE" dirty="0"/>
              <a:t>Klubben står för:</a:t>
            </a:r>
          </a:p>
          <a:p>
            <a:r>
              <a:rPr lang="sv-SE" dirty="0"/>
              <a:t>-Startmaterial för nytt lag</a:t>
            </a:r>
          </a:p>
          <a:p>
            <a:r>
              <a:rPr lang="sv-SE" dirty="0"/>
              <a:t>-Bollar</a:t>
            </a:r>
          </a:p>
          <a:p>
            <a:r>
              <a:rPr lang="sv-SE" dirty="0"/>
              <a:t>-Matchställ</a:t>
            </a:r>
          </a:p>
          <a:p>
            <a:r>
              <a:rPr lang="sv-SE" dirty="0"/>
              <a:t>-Ledarkläder</a:t>
            </a:r>
          </a:p>
          <a:p>
            <a:r>
              <a:rPr lang="sv-SE" dirty="0"/>
              <a:t>-Tryck av klubbloggor på profilmaterial</a:t>
            </a:r>
          </a:p>
          <a:p>
            <a:endParaRPr lang="sv-SE" dirty="0"/>
          </a:p>
          <a:p>
            <a:endParaRPr lang="sv-SE" dirty="0"/>
          </a:p>
        </p:txBody>
      </p:sp>
      <p:pic>
        <p:nvPicPr>
          <p:cNvPr id="4" name="Bildobjekt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0272" y="1674784"/>
            <a:ext cx="1975395" cy="2116495"/>
          </a:xfrm>
          <a:prstGeom prst="rect">
            <a:avLst/>
          </a:prstGeom>
        </p:spPr>
      </p:pic>
      <p:pic>
        <p:nvPicPr>
          <p:cNvPr id="9" name="Bildobjekt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587500"/>
            <a:ext cx="2530209" cy="2325621"/>
          </a:xfrm>
          <a:prstGeom prst="rect">
            <a:avLst/>
          </a:prstGeom>
        </p:spPr>
      </p:pic>
      <p:pic>
        <p:nvPicPr>
          <p:cNvPr id="10" name="Bildobjekt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03397" y="2156192"/>
            <a:ext cx="370308" cy="313196"/>
          </a:xfrm>
          <a:prstGeom prst="rect">
            <a:avLst/>
          </a:prstGeom>
        </p:spPr>
      </p:pic>
      <p:pic>
        <p:nvPicPr>
          <p:cNvPr id="14" name="Bildobjekt 13"/>
          <p:cNvPicPr>
            <a:picLocks noChangeAspect="1"/>
          </p:cNvPicPr>
          <p:nvPr/>
        </p:nvPicPr>
        <p:blipFill>
          <a:blip r:embed="rId11"/>
          <a:stretch>
            <a:fillRect/>
          </a:stretch>
        </p:blipFill>
        <p:spPr>
          <a:xfrm>
            <a:off x="7609763" y="2686452"/>
            <a:ext cx="579618" cy="161005"/>
          </a:xfrm>
          <a:prstGeom prst="rect">
            <a:avLst/>
          </a:prstGeom>
        </p:spPr>
      </p:pic>
      <p:pic>
        <p:nvPicPr>
          <p:cNvPr id="12" name="Bildobjekt 11">
            <a:extLst>
              <a:ext uri="{FF2B5EF4-FFF2-40B4-BE49-F238E27FC236}">
                <a16:creationId xmlns="" xmlns:a16="http://schemas.microsoft.com/office/drawing/2014/main" id="{E75A0090-0A6E-43E5-AEE5-3A85F3B1F868}"/>
              </a:ext>
            </a:extLst>
          </p:cNvPr>
          <p:cNvPicPr>
            <a:picLocks noChangeAspect="1"/>
          </p:cNvPicPr>
          <p:nvPr/>
        </p:nvPicPr>
        <p:blipFill>
          <a:blip r:embed="rId12"/>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411101313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15616" y="1664118"/>
            <a:ext cx="7797874" cy="1143000"/>
          </a:xfrm>
        </p:spPr>
        <p:txBody>
          <a:bodyPr/>
          <a:lstStyle/>
          <a:p>
            <a:pPr algn="l"/>
            <a:r>
              <a:rPr lang="sv-SE" dirty="0"/>
              <a:t>Matchvärdar</a:t>
            </a:r>
          </a:p>
        </p:txBody>
      </p:sp>
      <p:sp>
        <p:nvSpPr>
          <p:cNvPr id="6147" name="Rectangle 3"/>
          <p:cNvSpPr>
            <a:spLocks noGrp="1" noChangeArrowheads="1"/>
          </p:cNvSpPr>
          <p:nvPr>
            <p:ph idx="1"/>
          </p:nvPr>
        </p:nvSpPr>
        <p:spPr>
          <a:xfrm>
            <a:off x="323528" y="2636912"/>
            <a:ext cx="8589962" cy="4221088"/>
          </a:xfrm>
        </p:spPr>
        <p:txBody>
          <a:bodyPr>
            <a:normAutofit fontScale="55000" lnSpcReduction="20000"/>
          </a:bodyPr>
          <a:lstStyle/>
          <a:p>
            <a:pPr marL="0" indent="0">
              <a:buNone/>
            </a:pPr>
            <a:r>
              <a:rPr lang="sv-SE" sz="2900" b="1" dirty="0"/>
              <a:t>F</a:t>
            </a:r>
            <a:r>
              <a:rPr lang="sv-SE" sz="2900" b="1" dirty="0" smtClean="0"/>
              <a:t>öreningens </a:t>
            </a:r>
            <a:r>
              <a:rPr lang="sv-SE" sz="2900" b="1" dirty="0"/>
              <a:t>önskan är att under säsongen 2018 införa matchvärdar på våra matcher här i Barkarö.</a:t>
            </a:r>
          </a:p>
          <a:p>
            <a:pPr marL="0" indent="0">
              <a:buNone/>
            </a:pPr>
            <a:endParaRPr lang="sv-SE" sz="2900" dirty="0"/>
          </a:p>
          <a:p>
            <a:pPr marL="0" indent="0">
              <a:buNone/>
            </a:pPr>
            <a:r>
              <a:rPr lang="sv-SE" sz="2900" i="1" dirty="0"/>
              <a:t>1. Hälsa publik och domare välkomna. Informera om varför man finns (för att tillse så att matchen får en bra inramning och att domaren inte svarar på frågor från publiken före, under och efter match). </a:t>
            </a:r>
          </a:p>
          <a:p>
            <a:pPr marL="0" indent="0">
              <a:buNone/>
            </a:pPr>
            <a:r>
              <a:rPr lang="sv-SE" sz="2900" i="1" dirty="0"/>
              <a:t>2. Tala om för domaren att denne alltid kan vända sig till matchvärden med frågor och att matchvärden är kvar på anläggningen så länge domaren är kvar, dessutom i domarens omedelbara närhet. </a:t>
            </a:r>
          </a:p>
          <a:p>
            <a:pPr marL="0" indent="0">
              <a:buNone/>
            </a:pPr>
            <a:r>
              <a:rPr lang="sv-SE" sz="2900" i="1" dirty="0"/>
              <a:t>3. Informera publik om vart man kan hitta toaletter, kiosk och andra rena bekvämlighetsfrågor </a:t>
            </a:r>
          </a:p>
          <a:p>
            <a:pPr marL="0" indent="0">
              <a:buNone/>
            </a:pPr>
            <a:r>
              <a:rPr lang="sv-SE" sz="2900" i="1" dirty="0"/>
              <a:t>4. Efter match befinna sig nära domare och tillse så att ingen ställer frågor om matchen och varför domaren dömt på ett visst sätt. Beröm till domare, liksom att tacka för matchen hör till matchen och skall givetvis få genomföras i vanlig ordning. </a:t>
            </a:r>
          </a:p>
          <a:p>
            <a:pPr marL="0" indent="0">
              <a:buNone/>
            </a:pPr>
            <a:r>
              <a:rPr lang="sv-SE" sz="2900" i="1" dirty="0"/>
              <a:t>5. Hjälpa domare upprätta rapport till VFF om något osportsligt inträffat och agera vittne i dessa frågor. </a:t>
            </a:r>
          </a:p>
          <a:p>
            <a:pPr marL="0" indent="0">
              <a:buNone/>
            </a:pPr>
            <a:r>
              <a:rPr lang="sv-SE" sz="2900" i="1" dirty="0"/>
              <a:t>6. Ledare i våra lag skall alltid tacka domare efter matchen och uppmuntra densamma. Vi vill behålla våra ungdomsdomare och vi förstår att dessa också är barn genom ett vuxet beteende. </a:t>
            </a:r>
          </a:p>
          <a:p>
            <a:pPr marL="0" indent="0">
              <a:buNone/>
            </a:pPr>
            <a:r>
              <a:rPr lang="sv-SE" sz="2900" i="1" dirty="0"/>
              <a:t>7. Ledarna utser alltid matchvärden, gärna i god tid före match. </a:t>
            </a:r>
          </a:p>
        </p:txBody>
      </p:sp>
      <p:pic>
        <p:nvPicPr>
          <p:cNvPr id="6148"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3" name="Bildobjekt 2">
            <a:extLst>
              <a:ext uri="{FF2B5EF4-FFF2-40B4-BE49-F238E27FC236}">
                <a16:creationId xmlns="" xmlns:a16="http://schemas.microsoft.com/office/drawing/2014/main" id="{AD71FDBF-145A-4BB9-9941-B63608337A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095" y="332656"/>
            <a:ext cx="3406803" cy="2195922"/>
          </a:xfrm>
          <a:prstGeom prst="rect">
            <a:avLst/>
          </a:prstGeom>
        </p:spPr>
      </p:pic>
    </p:spTree>
    <p:extLst>
      <p:ext uri="{BB962C8B-B14F-4D97-AF65-F5344CB8AC3E}">
        <p14:creationId xmlns:p14="http://schemas.microsoft.com/office/powerpoint/2010/main" val="124294525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sp>
        <p:nvSpPr>
          <p:cNvPr id="2" name="Våg 1"/>
          <p:cNvSpPr/>
          <p:nvPr/>
        </p:nvSpPr>
        <p:spPr>
          <a:xfrm>
            <a:off x="3471278" y="962965"/>
            <a:ext cx="3666428" cy="914400"/>
          </a:xfrm>
          <a:prstGeom prst="wave">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i="1" dirty="0">
                <a:solidFill>
                  <a:srgbClr val="FFFF00"/>
                </a:solidFill>
              </a:rPr>
              <a:t>BSK ORGANISATION</a:t>
            </a:r>
          </a:p>
        </p:txBody>
      </p:sp>
      <p:sp>
        <p:nvSpPr>
          <p:cNvPr id="4" name="Frihandsfigur: Form 3"/>
          <p:cNvSpPr/>
          <p:nvPr/>
        </p:nvSpPr>
        <p:spPr>
          <a:xfrm>
            <a:off x="4205717" y="2610972"/>
            <a:ext cx="255491" cy="834675"/>
          </a:xfrm>
          <a:custGeom>
            <a:avLst/>
            <a:gdLst/>
            <a:ahLst/>
            <a:cxnLst/>
            <a:rect l="0" t="0" r="0" b="0"/>
            <a:pathLst>
              <a:path>
                <a:moveTo>
                  <a:pt x="255491" y="0"/>
                </a:moveTo>
                <a:lnTo>
                  <a:pt x="255491" y="834675"/>
                </a:lnTo>
                <a:lnTo>
                  <a:pt x="0" y="83467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Frihandsfigur: Form 4"/>
          <p:cNvSpPr/>
          <p:nvPr/>
        </p:nvSpPr>
        <p:spPr>
          <a:xfrm>
            <a:off x="4461208" y="2610972"/>
            <a:ext cx="3065600" cy="1669350"/>
          </a:xfrm>
          <a:custGeom>
            <a:avLst/>
            <a:gdLst/>
            <a:ahLst/>
            <a:cxnLst/>
            <a:rect l="0" t="0" r="0" b="0"/>
            <a:pathLst>
              <a:path>
                <a:moveTo>
                  <a:pt x="0" y="0"/>
                </a:moveTo>
                <a:lnTo>
                  <a:pt x="0" y="1488647"/>
                </a:lnTo>
                <a:lnTo>
                  <a:pt x="3065600" y="1488647"/>
                </a:lnTo>
                <a:lnTo>
                  <a:pt x="3065600" y="166935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ihandsfigur: Form 6"/>
          <p:cNvSpPr/>
          <p:nvPr/>
        </p:nvSpPr>
        <p:spPr>
          <a:xfrm>
            <a:off x="4461208" y="2610972"/>
            <a:ext cx="1058853" cy="1669350"/>
          </a:xfrm>
          <a:custGeom>
            <a:avLst/>
            <a:gdLst/>
            <a:ahLst/>
            <a:cxnLst/>
            <a:rect l="0" t="0" r="0" b="0"/>
            <a:pathLst>
              <a:path>
                <a:moveTo>
                  <a:pt x="0" y="0"/>
                </a:moveTo>
                <a:lnTo>
                  <a:pt x="0" y="1488647"/>
                </a:lnTo>
                <a:lnTo>
                  <a:pt x="1058853" y="1488647"/>
                </a:lnTo>
                <a:lnTo>
                  <a:pt x="1058853" y="166935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ihandsfigur: Form 7"/>
          <p:cNvSpPr/>
          <p:nvPr/>
        </p:nvSpPr>
        <p:spPr>
          <a:xfrm>
            <a:off x="3421397" y="2610972"/>
            <a:ext cx="1039811" cy="1669350"/>
          </a:xfrm>
          <a:custGeom>
            <a:avLst/>
            <a:gdLst/>
            <a:ahLst/>
            <a:cxnLst/>
            <a:rect l="0" t="0" r="0" b="0"/>
            <a:pathLst>
              <a:path>
                <a:moveTo>
                  <a:pt x="1039811" y="0"/>
                </a:moveTo>
                <a:lnTo>
                  <a:pt x="1039811" y="1488647"/>
                </a:lnTo>
                <a:lnTo>
                  <a:pt x="0" y="1488647"/>
                </a:lnTo>
                <a:lnTo>
                  <a:pt x="0" y="166935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ihandsfigur: Form 8"/>
          <p:cNvSpPr/>
          <p:nvPr/>
        </p:nvSpPr>
        <p:spPr>
          <a:xfrm>
            <a:off x="1225368" y="2610972"/>
            <a:ext cx="3235839" cy="1669350"/>
          </a:xfrm>
          <a:custGeom>
            <a:avLst/>
            <a:gdLst/>
            <a:ahLst/>
            <a:cxnLst/>
            <a:rect l="0" t="0" r="0" b="0"/>
            <a:pathLst>
              <a:path>
                <a:moveTo>
                  <a:pt x="3235839" y="0"/>
                </a:moveTo>
                <a:lnTo>
                  <a:pt x="3235839" y="1488647"/>
                </a:lnTo>
                <a:lnTo>
                  <a:pt x="0" y="1488647"/>
                </a:lnTo>
                <a:lnTo>
                  <a:pt x="0" y="166935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ihandsfigur: Form 9"/>
          <p:cNvSpPr/>
          <p:nvPr/>
        </p:nvSpPr>
        <p:spPr>
          <a:xfrm>
            <a:off x="3713326" y="1836531"/>
            <a:ext cx="1495765" cy="774440"/>
          </a:xfrm>
          <a:custGeom>
            <a:avLst/>
            <a:gdLst>
              <a:gd name="connsiteX0" fmla="*/ 0 w 1495765"/>
              <a:gd name="connsiteY0" fmla="*/ 0 h 774440"/>
              <a:gd name="connsiteX1" fmla="*/ 1495765 w 1495765"/>
              <a:gd name="connsiteY1" fmla="*/ 0 h 774440"/>
              <a:gd name="connsiteX2" fmla="*/ 1495765 w 1495765"/>
              <a:gd name="connsiteY2" fmla="*/ 774440 h 774440"/>
              <a:gd name="connsiteX3" fmla="*/ 0 w 1495765"/>
              <a:gd name="connsiteY3" fmla="*/ 774440 h 774440"/>
              <a:gd name="connsiteX4" fmla="*/ 0 w 1495765"/>
              <a:gd name="connsiteY4" fmla="*/ 0 h 77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765" h="774440">
                <a:moveTo>
                  <a:pt x="0" y="0"/>
                </a:moveTo>
                <a:lnTo>
                  <a:pt x="1495765" y="0"/>
                </a:lnTo>
                <a:lnTo>
                  <a:pt x="1495765" y="774440"/>
                </a:lnTo>
                <a:lnTo>
                  <a:pt x="0" y="774440"/>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09282" numCol="1" spcCol="1270" anchor="ctr" anchorCtr="0">
            <a:noAutofit/>
          </a:bodyPr>
          <a:lstStyle/>
          <a:p>
            <a:pPr marL="0" lvl="0" indent="0" algn="ctr" defTabSz="889000">
              <a:lnSpc>
                <a:spcPct val="90000"/>
              </a:lnSpc>
              <a:spcBef>
                <a:spcPct val="0"/>
              </a:spcBef>
              <a:spcAft>
                <a:spcPct val="35000"/>
              </a:spcAft>
              <a:buNone/>
            </a:pPr>
            <a:r>
              <a:rPr lang="sv-SE" sz="2000" kern="1200" dirty="0">
                <a:solidFill>
                  <a:schemeClr val="tx1"/>
                </a:solidFill>
              </a:rPr>
              <a:t>Styrelse</a:t>
            </a:r>
          </a:p>
        </p:txBody>
      </p:sp>
      <p:sp>
        <p:nvSpPr>
          <p:cNvPr id="12" name="Frihandsfigur: Form 11"/>
          <p:cNvSpPr/>
          <p:nvPr/>
        </p:nvSpPr>
        <p:spPr>
          <a:xfrm>
            <a:off x="477486" y="4280322"/>
            <a:ext cx="1495765" cy="774440"/>
          </a:xfrm>
          <a:custGeom>
            <a:avLst/>
            <a:gdLst>
              <a:gd name="connsiteX0" fmla="*/ 0 w 1495765"/>
              <a:gd name="connsiteY0" fmla="*/ 0 h 774440"/>
              <a:gd name="connsiteX1" fmla="*/ 1495765 w 1495765"/>
              <a:gd name="connsiteY1" fmla="*/ 0 h 774440"/>
              <a:gd name="connsiteX2" fmla="*/ 1495765 w 1495765"/>
              <a:gd name="connsiteY2" fmla="*/ 774440 h 774440"/>
              <a:gd name="connsiteX3" fmla="*/ 0 w 1495765"/>
              <a:gd name="connsiteY3" fmla="*/ 774440 h 774440"/>
              <a:gd name="connsiteX4" fmla="*/ 0 w 1495765"/>
              <a:gd name="connsiteY4" fmla="*/ 0 h 77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765" h="774440">
                <a:moveTo>
                  <a:pt x="0" y="0"/>
                </a:moveTo>
                <a:lnTo>
                  <a:pt x="1495765" y="0"/>
                </a:lnTo>
                <a:lnTo>
                  <a:pt x="1495765" y="774440"/>
                </a:lnTo>
                <a:lnTo>
                  <a:pt x="0" y="774440"/>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09282" numCol="1" spcCol="1270" anchor="ctr" anchorCtr="0">
            <a:noAutofit/>
          </a:bodyPr>
          <a:lstStyle/>
          <a:p>
            <a:pPr marL="0" lvl="0" indent="0" algn="ctr" defTabSz="889000">
              <a:lnSpc>
                <a:spcPct val="90000"/>
              </a:lnSpc>
              <a:spcBef>
                <a:spcPct val="0"/>
              </a:spcBef>
              <a:spcAft>
                <a:spcPct val="35000"/>
              </a:spcAft>
              <a:buNone/>
            </a:pPr>
            <a:r>
              <a:rPr lang="sv-SE" sz="2000" kern="1200" dirty="0">
                <a:solidFill>
                  <a:schemeClr val="tx1"/>
                </a:solidFill>
              </a:rPr>
              <a:t>Lag</a:t>
            </a:r>
          </a:p>
        </p:txBody>
      </p:sp>
      <p:sp>
        <p:nvSpPr>
          <p:cNvPr id="14" name="Frihandsfigur: Form 13"/>
          <p:cNvSpPr/>
          <p:nvPr/>
        </p:nvSpPr>
        <p:spPr>
          <a:xfrm>
            <a:off x="2673514" y="4280322"/>
            <a:ext cx="1495765" cy="774440"/>
          </a:xfrm>
          <a:custGeom>
            <a:avLst/>
            <a:gdLst>
              <a:gd name="connsiteX0" fmla="*/ 0 w 1495765"/>
              <a:gd name="connsiteY0" fmla="*/ 0 h 774440"/>
              <a:gd name="connsiteX1" fmla="*/ 1495765 w 1495765"/>
              <a:gd name="connsiteY1" fmla="*/ 0 h 774440"/>
              <a:gd name="connsiteX2" fmla="*/ 1495765 w 1495765"/>
              <a:gd name="connsiteY2" fmla="*/ 774440 h 774440"/>
              <a:gd name="connsiteX3" fmla="*/ 0 w 1495765"/>
              <a:gd name="connsiteY3" fmla="*/ 774440 h 774440"/>
              <a:gd name="connsiteX4" fmla="*/ 0 w 1495765"/>
              <a:gd name="connsiteY4" fmla="*/ 0 h 77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765" h="774440">
                <a:moveTo>
                  <a:pt x="0" y="0"/>
                </a:moveTo>
                <a:lnTo>
                  <a:pt x="1495765" y="0"/>
                </a:lnTo>
                <a:lnTo>
                  <a:pt x="1495765" y="774440"/>
                </a:lnTo>
                <a:lnTo>
                  <a:pt x="0" y="774440"/>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09282" numCol="1" spcCol="1270" anchor="ctr" anchorCtr="0">
            <a:noAutofit/>
          </a:bodyPr>
          <a:lstStyle/>
          <a:p>
            <a:pPr marL="0" lvl="0" indent="0" algn="ctr" defTabSz="889000">
              <a:lnSpc>
                <a:spcPct val="90000"/>
              </a:lnSpc>
              <a:spcBef>
                <a:spcPct val="0"/>
              </a:spcBef>
              <a:spcAft>
                <a:spcPct val="35000"/>
              </a:spcAft>
              <a:buNone/>
            </a:pPr>
            <a:r>
              <a:rPr lang="sv-SE" sz="2000" kern="1200" dirty="0">
                <a:solidFill>
                  <a:schemeClr val="tx1"/>
                </a:solidFill>
              </a:rPr>
              <a:t>Lag</a:t>
            </a:r>
          </a:p>
        </p:txBody>
      </p:sp>
      <p:sp>
        <p:nvSpPr>
          <p:cNvPr id="16" name="Frihandsfigur: Form 15"/>
          <p:cNvSpPr/>
          <p:nvPr/>
        </p:nvSpPr>
        <p:spPr>
          <a:xfrm>
            <a:off x="4772179" y="4280322"/>
            <a:ext cx="1495765" cy="774440"/>
          </a:xfrm>
          <a:custGeom>
            <a:avLst/>
            <a:gdLst>
              <a:gd name="connsiteX0" fmla="*/ 0 w 1495765"/>
              <a:gd name="connsiteY0" fmla="*/ 0 h 774440"/>
              <a:gd name="connsiteX1" fmla="*/ 1495765 w 1495765"/>
              <a:gd name="connsiteY1" fmla="*/ 0 h 774440"/>
              <a:gd name="connsiteX2" fmla="*/ 1495765 w 1495765"/>
              <a:gd name="connsiteY2" fmla="*/ 774440 h 774440"/>
              <a:gd name="connsiteX3" fmla="*/ 0 w 1495765"/>
              <a:gd name="connsiteY3" fmla="*/ 774440 h 774440"/>
              <a:gd name="connsiteX4" fmla="*/ 0 w 1495765"/>
              <a:gd name="connsiteY4" fmla="*/ 0 h 77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765" h="774440">
                <a:moveTo>
                  <a:pt x="0" y="0"/>
                </a:moveTo>
                <a:lnTo>
                  <a:pt x="1495765" y="0"/>
                </a:lnTo>
                <a:lnTo>
                  <a:pt x="1495765" y="774440"/>
                </a:lnTo>
                <a:lnTo>
                  <a:pt x="0" y="774440"/>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09282" numCol="1" spcCol="1270" anchor="ctr" anchorCtr="0">
            <a:noAutofit/>
          </a:bodyPr>
          <a:lstStyle/>
          <a:p>
            <a:pPr marL="0" lvl="0" indent="0" algn="ctr" defTabSz="889000">
              <a:lnSpc>
                <a:spcPct val="90000"/>
              </a:lnSpc>
              <a:spcBef>
                <a:spcPct val="0"/>
              </a:spcBef>
              <a:spcAft>
                <a:spcPct val="35000"/>
              </a:spcAft>
              <a:buNone/>
            </a:pPr>
            <a:r>
              <a:rPr lang="sv-SE" sz="2000" kern="1200" dirty="0">
                <a:solidFill>
                  <a:schemeClr val="tx1"/>
                </a:solidFill>
              </a:rPr>
              <a:t>Lag</a:t>
            </a:r>
          </a:p>
        </p:txBody>
      </p:sp>
      <p:sp>
        <p:nvSpPr>
          <p:cNvPr id="20" name="Frihandsfigur: Form 19"/>
          <p:cNvSpPr/>
          <p:nvPr/>
        </p:nvSpPr>
        <p:spPr>
          <a:xfrm>
            <a:off x="6778927" y="4280322"/>
            <a:ext cx="1495765" cy="774440"/>
          </a:xfrm>
          <a:custGeom>
            <a:avLst/>
            <a:gdLst>
              <a:gd name="connsiteX0" fmla="*/ 0 w 1495765"/>
              <a:gd name="connsiteY0" fmla="*/ 0 h 774440"/>
              <a:gd name="connsiteX1" fmla="*/ 1495765 w 1495765"/>
              <a:gd name="connsiteY1" fmla="*/ 0 h 774440"/>
              <a:gd name="connsiteX2" fmla="*/ 1495765 w 1495765"/>
              <a:gd name="connsiteY2" fmla="*/ 774440 h 774440"/>
              <a:gd name="connsiteX3" fmla="*/ 0 w 1495765"/>
              <a:gd name="connsiteY3" fmla="*/ 774440 h 774440"/>
              <a:gd name="connsiteX4" fmla="*/ 0 w 1495765"/>
              <a:gd name="connsiteY4" fmla="*/ 0 h 77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765" h="774440">
                <a:moveTo>
                  <a:pt x="0" y="0"/>
                </a:moveTo>
                <a:lnTo>
                  <a:pt x="1495765" y="0"/>
                </a:lnTo>
                <a:lnTo>
                  <a:pt x="1495765" y="774440"/>
                </a:lnTo>
                <a:lnTo>
                  <a:pt x="0" y="774440"/>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09282" numCol="1" spcCol="1270" anchor="ctr" anchorCtr="0">
            <a:noAutofit/>
          </a:bodyPr>
          <a:lstStyle/>
          <a:p>
            <a:pPr marL="0" lvl="0" indent="0" algn="ctr" defTabSz="889000">
              <a:lnSpc>
                <a:spcPct val="90000"/>
              </a:lnSpc>
              <a:spcBef>
                <a:spcPct val="0"/>
              </a:spcBef>
              <a:spcAft>
                <a:spcPct val="35000"/>
              </a:spcAft>
              <a:buNone/>
            </a:pPr>
            <a:r>
              <a:rPr lang="sv-SE" sz="2000" kern="1200" dirty="0">
                <a:solidFill>
                  <a:schemeClr val="tx1"/>
                </a:solidFill>
              </a:rPr>
              <a:t>Lag</a:t>
            </a:r>
          </a:p>
        </p:txBody>
      </p:sp>
      <p:sp>
        <p:nvSpPr>
          <p:cNvPr id="22" name="Frihandsfigur: Form 21"/>
          <p:cNvSpPr/>
          <p:nvPr/>
        </p:nvSpPr>
        <p:spPr>
          <a:xfrm>
            <a:off x="2709952" y="3058427"/>
            <a:ext cx="1495765" cy="774440"/>
          </a:xfrm>
          <a:custGeom>
            <a:avLst/>
            <a:gdLst>
              <a:gd name="connsiteX0" fmla="*/ 0 w 1495765"/>
              <a:gd name="connsiteY0" fmla="*/ 0 h 774440"/>
              <a:gd name="connsiteX1" fmla="*/ 1495765 w 1495765"/>
              <a:gd name="connsiteY1" fmla="*/ 0 h 774440"/>
              <a:gd name="connsiteX2" fmla="*/ 1495765 w 1495765"/>
              <a:gd name="connsiteY2" fmla="*/ 774440 h 774440"/>
              <a:gd name="connsiteX3" fmla="*/ 0 w 1495765"/>
              <a:gd name="connsiteY3" fmla="*/ 774440 h 774440"/>
              <a:gd name="connsiteX4" fmla="*/ 0 w 1495765"/>
              <a:gd name="connsiteY4" fmla="*/ 0 h 77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765" h="774440">
                <a:moveTo>
                  <a:pt x="0" y="0"/>
                </a:moveTo>
                <a:lnTo>
                  <a:pt x="1495765" y="0"/>
                </a:lnTo>
                <a:lnTo>
                  <a:pt x="1495765" y="774440"/>
                </a:lnTo>
                <a:lnTo>
                  <a:pt x="0" y="774440"/>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09282" numCol="1" spcCol="1270" anchor="ctr" anchorCtr="0">
            <a:noAutofit/>
          </a:bodyPr>
          <a:lstStyle/>
          <a:p>
            <a:pPr marL="0" lvl="0" indent="0" algn="ctr" defTabSz="889000">
              <a:lnSpc>
                <a:spcPct val="90000"/>
              </a:lnSpc>
              <a:spcBef>
                <a:spcPct val="0"/>
              </a:spcBef>
              <a:spcAft>
                <a:spcPct val="35000"/>
              </a:spcAft>
              <a:buNone/>
            </a:pPr>
            <a:r>
              <a:rPr lang="sv-SE" sz="2000" kern="1200" dirty="0">
                <a:solidFill>
                  <a:schemeClr val="tx1"/>
                </a:solidFill>
              </a:rPr>
              <a:t>Sportrådet</a:t>
            </a:r>
          </a:p>
        </p:txBody>
      </p:sp>
      <p:pic>
        <p:nvPicPr>
          <p:cNvPr id="26" name="Bildobjekt 25">
            <a:extLst>
              <a:ext uri="{FF2B5EF4-FFF2-40B4-BE49-F238E27FC236}">
                <a16:creationId xmlns="" xmlns:a16="http://schemas.microsoft.com/office/drawing/2014/main" id="{EEAC885F-C3A4-4165-B4F5-4643DDBC09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606" y="1640967"/>
            <a:ext cx="2362200" cy="2349500"/>
          </a:xfrm>
          <a:prstGeom prst="rect">
            <a:avLst/>
          </a:prstGeom>
        </p:spPr>
      </p:pic>
      <p:sp>
        <p:nvSpPr>
          <p:cNvPr id="3" name="textruta 2">
            <a:extLst>
              <a:ext uri="{FF2B5EF4-FFF2-40B4-BE49-F238E27FC236}">
                <a16:creationId xmlns="" xmlns:a16="http://schemas.microsoft.com/office/drawing/2014/main" id="{213E5FDA-2477-416B-89DA-B2A8A7800339}"/>
              </a:ext>
            </a:extLst>
          </p:cNvPr>
          <p:cNvSpPr txBox="1"/>
          <p:nvPr/>
        </p:nvSpPr>
        <p:spPr>
          <a:xfrm>
            <a:off x="0" y="5114997"/>
            <a:ext cx="9036496" cy="1600438"/>
          </a:xfrm>
          <a:prstGeom prst="rect">
            <a:avLst/>
          </a:prstGeom>
          <a:noFill/>
        </p:spPr>
        <p:txBody>
          <a:bodyPr wrap="square" rtlCol="0">
            <a:spAutoFit/>
          </a:bodyPr>
          <a:lstStyle/>
          <a:p>
            <a:r>
              <a:rPr lang="sv-SE" sz="1400" i="1" dirty="0"/>
              <a:t>BSK </a:t>
            </a:r>
            <a:r>
              <a:rPr lang="sv-SE" sz="1400" i="1" dirty="0" err="1"/>
              <a:t>Sportråd</a:t>
            </a:r>
            <a:r>
              <a:rPr lang="sv-SE" sz="1400" i="1" dirty="0"/>
              <a:t> jobbar bland annat med att förverkliga föreningens uttalade vilja att behålla lagen längre upp i åldrarna och har som vision att behålla spelare längre i föreningen samt skapa juniorlag på både flick- och pojksidan.</a:t>
            </a:r>
            <a:endParaRPr lang="sv-SE" sz="1400" dirty="0"/>
          </a:p>
          <a:p>
            <a:r>
              <a:rPr lang="sv-SE" sz="1400" i="1" dirty="0"/>
              <a:t>Sportrådets ledord är ambition där vi försöker stimulera barnens rörelseglädje från tidig ålder och stärka föreningens ledare genom kontinuerlig utbildning. Vårt mål är att utbilda duktiga fotbollsspelare som längre fram skall känna stolthet över sin förening och vara goda ambassadörer för densamma.</a:t>
            </a:r>
            <a:endParaRPr lang="sv-SE" sz="1400" dirty="0"/>
          </a:p>
          <a:p>
            <a:r>
              <a:rPr lang="sv-SE" sz="1400" i="1" dirty="0"/>
              <a:t>Så många som möjligt, så länge som möjligt och så bra som möjligt.</a:t>
            </a:r>
            <a:endParaRPr lang="sv-SE" sz="1400" dirty="0"/>
          </a:p>
        </p:txBody>
      </p:sp>
      <p:sp>
        <p:nvSpPr>
          <p:cNvPr id="13" name="textruta 12">
            <a:extLst>
              <a:ext uri="{FF2B5EF4-FFF2-40B4-BE49-F238E27FC236}">
                <a16:creationId xmlns="" xmlns:a16="http://schemas.microsoft.com/office/drawing/2014/main" id="{DC49CEA7-14C4-4672-9D5C-8E5931059814}"/>
              </a:ext>
            </a:extLst>
          </p:cNvPr>
          <p:cNvSpPr txBox="1"/>
          <p:nvPr/>
        </p:nvSpPr>
        <p:spPr>
          <a:xfrm>
            <a:off x="5652120" y="2204864"/>
            <a:ext cx="2852063" cy="1754326"/>
          </a:xfrm>
          <a:prstGeom prst="rect">
            <a:avLst/>
          </a:prstGeom>
          <a:noFill/>
        </p:spPr>
        <p:txBody>
          <a:bodyPr wrap="none" rtlCol="0">
            <a:spAutoFit/>
          </a:bodyPr>
          <a:lstStyle/>
          <a:p>
            <a:r>
              <a:rPr lang="sv-SE" dirty="0"/>
              <a:t>Utbildning</a:t>
            </a:r>
          </a:p>
          <a:p>
            <a:r>
              <a:rPr lang="sv-SE" dirty="0"/>
              <a:t>Nya lag/årskullar</a:t>
            </a:r>
          </a:p>
          <a:p>
            <a:r>
              <a:rPr lang="sv-SE" dirty="0"/>
              <a:t>Fotbollsskolan</a:t>
            </a:r>
          </a:p>
          <a:p>
            <a:r>
              <a:rPr lang="sv-SE" dirty="0" err="1"/>
              <a:t>Röd-Blå</a:t>
            </a:r>
            <a:r>
              <a:rPr lang="sv-SE" dirty="0"/>
              <a:t> spåret (policy)</a:t>
            </a:r>
          </a:p>
          <a:p>
            <a:r>
              <a:rPr lang="sv-SE" dirty="0"/>
              <a:t>Ledarträffar</a:t>
            </a:r>
          </a:p>
          <a:p>
            <a:r>
              <a:rPr lang="sv-SE" dirty="0"/>
              <a:t>Ge mer till de som vill mer</a:t>
            </a:r>
          </a:p>
        </p:txBody>
      </p:sp>
      <p:sp>
        <p:nvSpPr>
          <p:cNvPr id="15" name="Vänster klammerparentes 14">
            <a:extLst>
              <a:ext uri="{FF2B5EF4-FFF2-40B4-BE49-F238E27FC236}">
                <a16:creationId xmlns="" xmlns:a16="http://schemas.microsoft.com/office/drawing/2014/main" id="{F9A9BD7B-D1ED-4C0E-89C3-70FA8D7E91DD}"/>
              </a:ext>
            </a:extLst>
          </p:cNvPr>
          <p:cNvSpPr/>
          <p:nvPr/>
        </p:nvSpPr>
        <p:spPr>
          <a:xfrm>
            <a:off x="5396629" y="2204864"/>
            <a:ext cx="255491" cy="16280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18" name="Rak pilkoppling 17">
            <a:extLst>
              <a:ext uri="{FF2B5EF4-FFF2-40B4-BE49-F238E27FC236}">
                <a16:creationId xmlns="" xmlns:a16="http://schemas.microsoft.com/office/drawing/2014/main" id="{4E353782-4D67-4C27-91F1-7F2EBEEAF236}"/>
              </a:ext>
            </a:extLst>
          </p:cNvPr>
          <p:cNvCxnSpPr>
            <a:cxnSpLocks/>
            <a:endCxn id="15" idx="1"/>
          </p:cNvCxnSpPr>
          <p:nvPr/>
        </p:nvCxnSpPr>
        <p:spPr>
          <a:xfrm flipV="1">
            <a:off x="4205717" y="3018866"/>
            <a:ext cx="1190912" cy="426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Bildobjekt 20">
            <a:extLst>
              <a:ext uri="{FF2B5EF4-FFF2-40B4-BE49-F238E27FC236}">
                <a16:creationId xmlns="" xmlns:a16="http://schemas.microsoft.com/office/drawing/2014/main" id="{E75A0090-0A6E-43E5-AEE5-3A85F3B1F868}"/>
              </a:ext>
            </a:extLst>
          </p:cNvPr>
          <p:cNvPicPr>
            <a:picLocks noChangeAspect="1"/>
          </p:cNvPicPr>
          <p:nvPr/>
        </p:nvPicPr>
        <p:blipFill>
          <a:blip r:embed="rId6"/>
          <a:stretch>
            <a:fillRect/>
          </a:stretch>
        </p:blipFill>
        <p:spPr>
          <a:xfrm>
            <a:off x="7300441" y="958156"/>
            <a:ext cx="1354766" cy="588325"/>
          </a:xfrm>
          <a:prstGeom prst="rect">
            <a:avLst/>
          </a:prstGeom>
        </p:spPr>
      </p:pic>
      <p:pic>
        <p:nvPicPr>
          <p:cNvPr id="23" name="Bildobjekt 22" descr="Friends_skoloridrott_CMYK.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103107985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528" y="3721597"/>
            <a:ext cx="6447308" cy="1143000"/>
          </a:xfrm>
        </p:spPr>
        <p:txBody>
          <a:bodyPr/>
          <a:lstStyle/>
          <a:p>
            <a:r>
              <a:rPr lang="sv-SE" b="1" dirty="0"/>
              <a:t>Tränarutbildning</a:t>
            </a:r>
          </a:p>
        </p:txBody>
      </p:sp>
      <p:sp>
        <p:nvSpPr>
          <p:cNvPr id="6147" name="Rectangle 3"/>
          <p:cNvSpPr>
            <a:spLocks noGrp="1" noChangeArrowheads="1"/>
          </p:cNvSpPr>
          <p:nvPr>
            <p:ph idx="1"/>
          </p:nvPr>
        </p:nvSpPr>
        <p:spPr>
          <a:xfrm>
            <a:off x="323528" y="4620072"/>
            <a:ext cx="8229600" cy="2029544"/>
          </a:xfrm>
        </p:spPr>
        <p:txBody>
          <a:bodyPr>
            <a:normAutofit/>
          </a:bodyPr>
          <a:lstStyle/>
          <a:p>
            <a:pPr marL="0" indent="0">
              <a:buNone/>
            </a:pPr>
            <a:r>
              <a:rPr lang="sv-SE" sz="1800" dirty="0"/>
              <a:t>Barkarö SK anordnar tillsammans med </a:t>
            </a:r>
            <a:r>
              <a:rPr lang="sv-SE" sz="1800" dirty="0" err="1"/>
              <a:t>Coerver</a:t>
            </a:r>
            <a:r>
              <a:rPr lang="sv-SE" sz="1800" dirty="0"/>
              <a:t> tränarutbildningar inom olika teman</a:t>
            </a:r>
          </a:p>
          <a:p>
            <a:r>
              <a:rPr lang="sv-SE" sz="1800" dirty="0"/>
              <a:t>Varje utbildning består av en timme teori och två timmar praktik</a:t>
            </a:r>
          </a:p>
          <a:p>
            <a:r>
              <a:rPr lang="sv-SE" sz="1800" dirty="0"/>
              <a:t>3 utbildningar tidig vår och 1 utbildning inför hösten</a:t>
            </a:r>
          </a:p>
          <a:p>
            <a:r>
              <a:rPr lang="sv-SE" sz="1800" dirty="0"/>
              <a:t>Exempelvis: </a:t>
            </a:r>
            <a:r>
              <a:rPr lang="sv-SE" sz="1800" dirty="0" err="1"/>
              <a:t>Coerver</a:t>
            </a:r>
            <a:r>
              <a:rPr lang="sv-SE" sz="1800" dirty="0"/>
              <a:t> intro, </a:t>
            </a:r>
            <a:r>
              <a:rPr lang="sv-SE" sz="1800" dirty="0" err="1"/>
              <a:t>First</a:t>
            </a:r>
            <a:r>
              <a:rPr lang="sv-SE" sz="1800" dirty="0"/>
              <a:t> </a:t>
            </a:r>
            <a:r>
              <a:rPr lang="sv-SE" sz="1800" dirty="0" err="1"/>
              <a:t>Skills</a:t>
            </a:r>
            <a:r>
              <a:rPr lang="sv-SE" sz="1800" dirty="0"/>
              <a:t>, 1 v 1, Planning, osv….</a:t>
            </a:r>
          </a:p>
        </p:txBody>
      </p:sp>
      <p:pic>
        <p:nvPicPr>
          <p:cNvPr id="6148"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5" name="Bildobjekt 4">
            <a:extLst>
              <a:ext uri="{FF2B5EF4-FFF2-40B4-BE49-F238E27FC236}">
                <a16:creationId xmlns="" xmlns:a16="http://schemas.microsoft.com/office/drawing/2014/main" id="{7C9A364E-F1A0-45E9-8370-98CE856C79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87500"/>
            <a:ext cx="9144000" cy="2310062"/>
          </a:xfrm>
          <a:prstGeom prst="rect">
            <a:avLst/>
          </a:prstGeom>
        </p:spPr>
      </p:pic>
      <p:pic>
        <p:nvPicPr>
          <p:cNvPr id="6" name="Bildobjekt 5">
            <a:extLst>
              <a:ext uri="{FF2B5EF4-FFF2-40B4-BE49-F238E27FC236}">
                <a16:creationId xmlns="" xmlns:a16="http://schemas.microsoft.com/office/drawing/2014/main" id="{E75A0090-0A6E-43E5-AEE5-3A85F3B1F868}"/>
              </a:ext>
            </a:extLst>
          </p:cNvPr>
          <p:cNvPicPr>
            <a:picLocks noChangeAspect="1"/>
          </p:cNvPicPr>
          <p:nvPr/>
        </p:nvPicPr>
        <p:blipFill>
          <a:blip r:embed="rId6"/>
          <a:stretch>
            <a:fillRect/>
          </a:stretch>
        </p:blipFill>
        <p:spPr>
          <a:xfrm>
            <a:off x="7103814" y="965847"/>
            <a:ext cx="1354766" cy="588325"/>
          </a:xfrm>
          <a:prstGeom prst="rect">
            <a:avLst/>
          </a:prstGeom>
        </p:spPr>
      </p:pic>
      <p:pic>
        <p:nvPicPr>
          <p:cNvPr id="7" name="Bildobjekt 6" descr="Friends_skoloridrott_CMYK.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274832691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 calcmode="lin" valueType="num">
                                      <p:cBhvr additive="base">
                                        <p:cTn id="11"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 calcmode="lin" valueType="num">
                                      <p:cBhvr additive="base">
                                        <p:cTn id="17"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 calcmode="lin" valueType="num">
                                      <p:cBhvr additive="base">
                                        <p:cTn id="21"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528" y="3721597"/>
            <a:ext cx="6447308" cy="1143000"/>
          </a:xfrm>
        </p:spPr>
        <p:txBody>
          <a:bodyPr/>
          <a:lstStyle/>
          <a:p>
            <a:r>
              <a:rPr lang="sv-SE" b="1" dirty="0"/>
              <a:t>Veckoskolor</a:t>
            </a:r>
          </a:p>
        </p:txBody>
      </p:sp>
      <p:sp>
        <p:nvSpPr>
          <p:cNvPr id="6147" name="Rectangle 3"/>
          <p:cNvSpPr>
            <a:spLocks noGrp="1" noChangeArrowheads="1"/>
          </p:cNvSpPr>
          <p:nvPr>
            <p:ph idx="1"/>
          </p:nvPr>
        </p:nvSpPr>
        <p:spPr>
          <a:xfrm>
            <a:off x="323528" y="4620072"/>
            <a:ext cx="8229600" cy="2029544"/>
          </a:xfrm>
        </p:spPr>
        <p:txBody>
          <a:bodyPr>
            <a:normAutofit lnSpcReduction="10000"/>
          </a:bodyPr>
          <a:lstStyle/>
          <a:p>
            <a:pPr marL="0" indent="0">
              <a:buNone/>
            </a:pPr>
            <a:r>
              <a:rPr lang="sv-SE" sz="1800" dirty="0"/>
              <a:t>Barkarö SK anordnar </a:t>
            </a:r>
            <a:r>
              <a:rPr lang="sv-SE" sz="1800" dirty="0" err="1"/>
              <a:t>Coerver</a:t>
            </a:r>
            <a:r>
              <a:rPr lang="sv-SE" sz="1800" dirty="0"/>
              <a:t> veckoskolor för spelare födda 2009 och äldre</a:t>
            </a:r>
          </a:p>
          <a:p>
            <a:r>
              <a:rPr lang="sv-SE" sz="1800" dirty="0"/>
              <a:t>1 timme i veckan</a:t>
            </a:r>
          </a:p>
          <a:p>
            <a:r>
              <a:rPr lang="sv-SE" sz="1800" dirty="0"/>
              <a:t>6 veckor på våren och 6 veckor på hösten</a:t>
            </a:r>
          </a:p>
          <a:p>
            <a:r>
              <a:rPr lang="sv-SE" sz="1800" dirty="0"/>
              <a:t>Externa ledare med stöd av någon BSK-ledare/pass</a:t>
            </a:r>
          </a:p>
          <a:p>
            <a:r>
              <a:rPr lang="sv-SE" sz="1800" dirty="0"/>
              <a:t>Träningen sker lagvis eller ihop med annat lag</a:t>
            </a:r>
          </a:p>
          <a:p>
            <a:r>
              <a:rPr lang="sv-SE" sz="1800" dirty="0"/>
              <a:t>Kostnad ca 400 kr/termin</a:t>
            </a:r>
          </a:p>
        </p:txBody>
      </p:sp>
      <p:pic>
        <p:nvPicPr>
          <p:cNvPr id="6148"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5" name="Bildobjekt 4">
            <a:extLst>
              <a:ext uri="{FF2B5EF4-FFF2-40B4-BE49-F238E27FC236}">
                <a16:creationId xmlns="" xmlns:a16="http://schemas.microsoft.com/office/drawing/2014/main" id="{7C9A364E-F1A0-45E9-8370-98CE856C79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87500"/>
            <a:ext cx="9144000" cy="2310062"/>
          </a:xfrm>
          <a:prstGeom prst="rect">
            <a:avLst/>
          </a:prstGeom>
        </p:spPr>
      </p:pic>
      <p:pic>
        <p:nvPicPr>
          <p:cNvPr id="6" name="Bildobjekt 5">
            <a:extLst>
              <a:ext uri="{FF2B5EF4-FFF2-40B4-BE49-F238E27FC236}">
                <a16:creationId xmlns="" xmlns:a16="http://schemas.microsoft.com/office/drawing/2014/main" id="{E75A0090-0A6E-43E5-AEE5-3A85F3B1F868}"/>
              </a:ext>
            </a:extLst>
          </p:cNvPr>
          <p:cNvPicPr>
            <a:picLocks noChangeAspect="1"/>
          </p:cNvPicPr>
          <p:nvPr/>
        </p:nvPicPr>
        <p:blipFill>
          <a:blip r:embed="rId6"/>
          <a:stretch>
            <a:fillRect/>
          </a:stretch>
        </p:blipFill>
        <p:spPr>
          <a:xfrm>
            <a:off x="7103814" y="965847"/>
            <a:ext cx="1354766" cy="588325"/>
          </a:xfrm>
          <a:prstGeom prst="rect">
            <a:avLst/>
          </a:prstGeom>
        </p:spPr>
      </p:pic>
      <p:pic>
        <p:nvPicPr>
          <p:cNvPr id="7" name="Bildobjekt 6" descr="Friends_skoloridrott_CMYK.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273053856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528" y="3721597"/>
            <a:ext cx="6447308" cy="1143000"/>
          </a:xfrm>
        </p:spPr>
        <p:txBody>
          <a:bodyPr/>
          <a:lstStyle/>
          <a:p>
            <a:r>
              <a:rPr lang="sv-SE" b="1" dirty="0"/>
              <a:t>Målvaktsskola</a:t>
            </a:r>
          </a:p>
        </p:txBody>
      </p:sp>
      <p:sp>
        <p:nvSpPr>
          <p:cNvPr id="6147" name="Rectangle 3"/>
          <p:cNvSpPr>
            <a:spLocks noGrp="1" noChangeArrowheads="1"/>
          </p:cNvSpPr>
          <p:nvPr>
            <p:ph idx="1"/>
          </p:nvPr>
        </p:nvSpPr>
        <p:spPr>
          <a:xfrm>
            <a:off x="323528" y="4620072"/>
            <a:ext cx="8229600" cy="2029544"/>
          </a:xfrm>
        </p:spPr>
        <p:txBody>
          <a:bodyPr>
            <a:normAutofit/>
          </a:bodyPr>
          <a:lstStyle/>
          <a:p>
            <a:pPr marL="0" indent="0">
              <a:buNone/>
            </a:pPr>
            <a:r>
              <a:rPr lang="sv-SE" sz="1800" dirty="0"/>
              <a:t>Barkarö SK anordnar tillsammans med </a:t>
            </a:r>
            <a:r>
              <a:rPr lang="sv-SE" sz="1800" dirty="0" err="1"/>
              <a:t>Coerver</a:t>
            </a:r>
            <a:r>
              <a:rPr lang="sv-SE" sz="1800" dirty="0"/>
              <a:t> veckoskola för målvakter.</a:t>
            </a:r>
          </a:p>
          <a:p>
            <a:r>
              <a:rPr lang="sv-SE" sz="1800" dirty="0"/>
              <a:t>1 timme i veckan</a:t>
            </a:r>
          </a:p>
          <a:p>
            <a:r>
              <a:rPr lang="sv-SE" sz="1800" dirty="0"/>
              <a:t>7 veckor på våren och 7 veckor på hösten</a:t>
            </a:r>
          </a:p>
          <a:p>
            <a:r>
              <a:rPr lang="sv-SE" sz="1800" dirty="0"/>
              <a:t>MV-skolan är öppen för andra föreningar</a:t>
            </a:r>
          </a:p>
          <a:p>
            <a:r>
              <a:rPr lang="sv-SE" sz="1800" dirty="0"/>
              <a:t>Kostnad 1500 kr/mv. BSK bidrar dock med 1000 kr/mv och max 2000 kr/lag</a:t>
            </a:r>
          </a:p>
        </p:txBody>
      </p:sp>
      <p:pic>
        <p:nvPicPr>
          <p:cNvPr id="6148"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5" name="Bildobjekt 4">
            <a:extLst>
              <a:ext uri="{FF2B5EF4-FFF2-40B4-BE49-F238E27FC236}">
                <a16:creationId xmlns="" xmlns:a16="http://schemas.microsoft.com/office/drawing/2014/main" id="{7C9A364E-F1A0-45E9-8370-98CE856C79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87500"/>
            <a:ext cx="9144000" cy="2310062"/>
          </a:xfrm>
          <a:prstGeom prst="rect">
            <a:avLst/>
          </a:prstGeom>
        </p:spPr>
      </p:pic>
      <p:pic>
        <p:nvPicPr>
          <p:cNvPr id="6" name="Bildobjekt 5">
            <a:extLst>
              <a:ext uri="{FF2B5EF4-FFF2-40B4-BE49-F238E27FC236}">
                <a16:creationId xmlns="" xmlns:a16="http://schemas.microsoft.com/office/drawing/2014/main" id="{E75A0090-0A6E-43E5-AEE5-3A85F3B1F868}"/>
              </a:ext>
            </a:extLst>
          </p:cNvPr>
          <p:cNvPicPr>
            <a:picLocks noChangeAspect="1"/>
          </p:cNvPicPr>
          <p:nvPr/>
        </p:nvPicPr>
        <p:blipFill>
          <a:blip r:embed="rId6"/>
          <a:stretch>
            <a:fillRect/>
          </a:stretch>
        </p:blipFill>
        <p:spPr>
          <a:xfrm>
            <a:off x="7103814" y="965847"/>
            <a:ext cx="1354766" cy="588325"/>
          </a:xfrm>
          <a:prstGeom prst="rect">
            <a:avLst/>
          </a:prstGeom>
        </p:spPr>
      </p:pic>
      <p:pic>
        <p:nvPicPr>
          <p:cNvPr id="7" name="Bildobjekt 6" descr="Friends_skoloridrott_CMYK.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224609241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3" cstate="print"/>
          <a:stretch>
            <a:fillRect/>
          </a:stretch>
        </p:blipFill>
        <p:spPr>
          <a:xfrm>
            <a:off x="0" y="0"/>
            <a:ext cx="9144000" cy="1586204"/>
          </a:xfrm>
          <a:prstGeom prst="rect">
            <a:avLst/>
          </a:prstGeom>
        </p:spPr>
      </p:pic>
      <p:pic>
        <p:nvPicPr>
          <p:cNvPr id="5" name="Bildobjekt 4" descr="Friends_skoloridrott_CMYK.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3086421" y="1943277"/>
            <a:ext cx="2972224" cy="523220"/>
          </a:xfrm>
          <a:prstGeom prst="rect">
            <a:avLst/>
          </a:prstGeom>
          <a:noFill/>
        </p:spPr>
        <p:txBody>
          <a:bodyPr wrap="none" rtlCol="0">
            <a:spAutoFit/>
          </a:bodyPr>
          <a:lstStyle/>
          <a:p>
            <a:r>
              <a:rPr lang="sv-SE" sz="2800" b="1" dirty="0" smtClean="0"/>
              <a:t>LEDARMENTOR</a:t>
            </a:r>
            <a:endParaRPr lang="sv-SE" sz="2800" b="1" dirty="0"/>
          </a:p>
        </p:txBody>
      </p:sp>
      <p:pic>
        <p:nvPicPr>
          <p:cNvPr id="6" name="Bildobjekt 5">
            <a:extLst>
              <a:ext uri="{FF2B5EF4-FFF2-40B4-BE49-F238E27FC236}">
                <a16:creationId xmlns="" xmlns:a16="http://schemas.microsoft.com/office/drawing/2014/main" id="{40EC0C1D-FF56-444F-BBAC-5668DBC21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4514" y="1586204"/>
            <a:ext cx="1892817" cy="2011671"/>
          </a:xfrm>
          <a:prstGeom prst="rect">
            <a:avLst/>
          </a:prstGeom>
        </p:spPr>
      </p:pic>
      <p:pic>
        <p:nvPicPr>
          <p:cNvPr id="8" name="Bildobjekt 7">
            <a:extLst>
              <a:ext uri="{FF2B5EF4-FFF2-40B4-BE49-F238E27FC236}">
                <a16:creationId xmlns="" xmlns:a16="http://schemas.microsoft.com/office/drawing/2014/main" id="{A8349698-74A2-46E7-89FF-0CA7C38DE1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163" y="5373216"/>
            <a:ext cx="1339147" cy="1163853"/>
          </a:xfrm>
          <a:prstGeom prst="rect">
            <a:avLst/>
          </a:prstGeom>
        </p:spPr>
      </p:pic>
      <p:pic>
        <p:nvPicPr>
          <p:cNvPr id="3" name="Bildobjekt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5520" y="5070349"/>
            <a:ext cx="911352" cy="1453896"/>
          </a:xfrm>
          <a:prstGeom prst="rect">
            <a:avLst/>
          </a:prstGeom>
        </p:spPr>
      </p:pic>
      <p:sp>
        <p:nvSpPr>
          <p:cNvPr id="10" name="Underrubrik 2">
            <a:extLst>
              <a:ext uri="{FF2B5EF4-FFF2-40B4-BE49-F238E27FC236}">
                <a16:creationId xmlns="" xmlns:a16="http://schemas.microsoft.com/office/drawing/2014/main" id="{2A27618D-DE33-4ACB-8D72-00C7CF9ADB89}"/>
              </a:ext>
            </a:extLst>
          </p:cNvPr>
          <p:cNvSpPr>
            <a:spLocks noGrp="1"/>
          </p:cNvSpPr>
          <p:nvPr>
            <p:ph type="subTitle" idx="1"/>
          </p:nvPr>
        </p:nvSpPr>
        <p:spPr>
          <a:xfrm>
            <a:off x="-20836" y="2823570"/>
            <a:ext cx="9144000" cy="3730267"/>
          </a:xfrm>
        </p:spPr>
        <p:txBody>
          <a:bodyPr>
            <a:normAutofit/>
          </a:bodyPr>
          <a:lstStyle/>
          <a:p>
            <a:r>
              <a:rPr lang="sv-SE" sz="2800" b="1" dirty="0"/>
              <a:t>LOTTA HELLENBERG</a:t>
            </a:r>
          </a:p>
          <a:p>
            <a:r>
              <a:rPr lang="sv-SE" dirty="0"/>
              <a:t>MODERKLUBB: BARKARÖ SK</a:t>
            </a:r>
          </a:p>
          <a:p>
            <a:endParaRPr lang="sv-SE" dirty="0"/>
          </a:p>
          <a:p>
            <a:r>
              <a:rPr lang="sv-SE" sz="1700" dirty="0"/>
              <a:t>TIDIGARE: ELITSPELARE, BARN OCH UNGDOMSTRÄNARE, ELITTRÄNARE, SPELARUTBILDARE I VFF.</a:t>
            </a:r>
          </a:p>
          <a:p>
            <a:r>
              <a:rPr lang="sv-SE" dirty="0"/>
              <a:t>JUST NU: NATIONELL FOTBOLLSUTBILDARE PÅ SVENSKA FOTBOLLSFÖRBUNDET.</a:t>
            </a:r>
          </a:p>
          <a:p>
            <a:r>
              <a:rPr lang="sv-SE" sz="1800" dirty="0"/>
              <a:t>ANSVARIG FÖR FLICKAKADEMIN VÄSTMANLAND.</a:t>
            </a:r>
          </a:p>
          <a:p>
            <a:r>
              <a:rPr lang="sv-SE" sz="1800" dirty="0"/>
              <a:t>TRÄNARE I FLICKLANDSLAGEN</a:t>
            </a:r>
          </a:p>
        </p:txBody>
      </p:sp>
      <p:pic>
        <p:nvPicPr>
          <p:cNvPr id="11" name="Bildobjekt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646" y="1789851"/>
            <a:ext cx="1905000" cy="1905000"/>
          </a:xfrm>
          <a:prstGeom prst="rect">
            <a:avLst/>
          </a:prstGeom>
        </p:spPr>
      </p:pic>
      <p:pic>
        <p:nvPicPr>
          <p:cNvPr id="13" name="Bildobjekt 12">
            <a:extLst>
              <a:ext uri="{FF2B5EF4-FFF2-40B4-BE49-F238E27FC236}">
                <a16:creationId xmlns="" xmlns:a16="http://schemas.microsoft.com/office/drawing/2014/main" id="{E75A0090-0A6E-43E5-AEE5-3A85F3B1F868}"/>
              </a:ext>
            </a:extLst>
          </p:cNvPr>
          <p:cNvPicPr>
            <a:picLocks noChangeAspect="1"/>
          </p:cNvPicPr>
          <p:nvPr/>
        </p:nvPicPr>
        <p:blipFill>
          <a:blip r:embed="rId9"/>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273890049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5" name="Bildobjekt 4"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2937289" y="1833748"/>
            <a:ext cx="3269421" cy="523220"/>
          </a:xfrm>
          <a:prstGeom prst="rect">
            <a:avLst/>
          </a:prstGeom>
          <a:noFill/>
        </p:spPr>
        <p:txBody>
          <a:bodyPr wrap="none" rtlCol="0">
            <a:spAutoFit/>
          </a:bodyPr>
          <a:lstStyle/>
          <a:p>
            <a:r>
              <a:rPr lang="sv-SE" sz="2800" b="1" dirty="0"/>
              <a:t>FLICKINITIATIVET</a:t>
            </a:r>
          </a:p>
        </p:txBody>
      </p:sp>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1706928"/>
            <a:ext cx="1144593" cy="1825990"/>
          </a:xfrm>
          <a:prstGeom prst="rect">
            <a:avLst/>
          </a:prstGeom>
        </p:spPr>
      </p:pic>
      <p:sp>
        <p:nvSpPr>
          <p:cNvPr id="10" name="Underrubrik 2">
            <a:extLst>
              <a:ext uri="{FF2B5EF4-FFF2-40B4-BE49-F238E27FC236}">
                <a16:creationId xmlns="" xmlns:a16="http://schemas.microsoft.com/office/drawing/2014/main" id="{2A27618D-DE33-4ACB-8D72-00C7CF9ADB89}"/>
              </a:ext>
            </a:extLst>
          </p:cNvPr>
          <p:cNvSpPr>
            <a:spLocks noGrp="1"/>
          </p:cNvSpPr>
          <p:nvPr>
            <p:ph type="subTitle" idx="1"/>
          </p:nvPr>
        </p:nvSpPr>
        <p:spPr>
          <a:xfrm>
            <a:off x="-1" y="3127733"/>
            <a:ext cx="9144000" cy="3730267"/>
          </a:xfrm>
        </p:spPr>
        <p:txBody>
          <a:bodyPr>
            <a:normAutofit/>
          </a:bodyPr>
          <a:lstStyle/>
          <a:p>
            <a:r>
              <a:rPr lang="sv-SE" sz="2800" dirty="0"/>
              <a:t>SÅ MÅNGA SOM MÖJLIGT</a:t>
            </a:r>
          </a:p>
          <a:p>
            <a:r>
              <a:rPr lang="sv-SE" sz="2800" dirty="0"/>
              <a:t>SÅ LÄNGE SOM MÖJLIGT</a:t>
            </a:r>
          </a:p>
          <a:p>
            <a:r>
              <a:rPr lang="sv-SE" sz="2800" dirty="0"/>
              <a:t>SÅ BRA SOM MÖJLIGT</a:t>
            </a:r>
            <a:endParaRPr lang="sv-SE" sz="1800" dirty="0"/>
          </a:p>
        </p:txBody>
      </p:sp>
      <p:pic>
        <p:nvPicPr>
          <p:cNvPr id="11" name="Bildobjekt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496" y="1782099"/>
            <a:ext cx="1905000" cy="1905000"/>
          </a:xfrm>
          <a:prstGeom prst="rect">
            <a:avLst/>
          </a:prstGeom>
        </p:spPr>
      </p:pic>
      <p:pic>
        <p:nvPicPr>
          <p:cNvPr id="12" name="Bildobjekt 11">
            <a:extLst>
              <a:ext uri="{FF2B5EF4-FFF2-40B4-BE49-F238E27FC236}">
                <a16:creationId xmlns="" xmlns:a16="http://schemas.microsoft.com/office/drawing/2014/main" id="{E75A0090-0A6E-43E5-AEE5-3A85F3B1F868}"/>
              </a:ext>
            </a:extLst>
          </p:cNvPr>
          <p:cNvPicPr>
            <a:picLocks noChangeAspect="1"/>
          </p:cNvPicPr>
          <p:nvPr/>
        </p:nvPicPr>
        <p:blipFill>
          <a:blip r:embed="rId6"/>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228857516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5" name="Bildobjekt 4"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2937289" y="1833748"/>
            <a:ext cx="3269421" cy="523220"/>
          </a:xfrm>
          <a:prstGeom prst="rect">
            <a:avLst/>
          </a:prstGeom>
          <a:noFill/>
        </p:spPr>
        <p:txBody>
          <a:bodyPr wrap="none" rtlCol="0">
            <a:spAutoFit/>
          </a:bodyPr>
          <a:lstStyle/>
          <a:p>
            <a:r>
              <a:rPr lang="sv-SE" sz="2800" b="1" dirty="0"/>
              <a:t>FLICKINITIATIVET</a:t>
            </a:r>
          </a:p>
        </p:txBody>
      </p:sp>
      <p:sp>
        <p:nvSpPr>
          <p:cNvPr id="10" name="Underrubrik 2">
            <a:extLst>
              <a:ext uri="{FF2B5EF4-FFF2-40B4-BE49-F238E27FC236}">
                <a16:creationId xmlns="" xmlns:a16="http://schemas.microsoft.com/office/drawing/2014/main" id="{2A27618D-DE33-4ACB-8D72-00C7CF9ADB89}"/>
              </a:ext>
            </a:extLst>
          </p:cNvPr>
          <p:cNvSpPr>
            <a:spLocks noGrp="1"/>
          </p:cNvSpPr>
          <p:nvPr>
            <p:ph type="subTitle" idx="1"/>
          </p:nvPr>
        </p:nvSpPr>
        <p:spPr>
          <a:xfrm>
            <a:off x="-9252" y="2361037"/>
            <a:ext cx="9144000" cy="707924"/>
          </a:xfrm>
        </p:spPr>
        <p:txBody>
          <a:bodyPr>
            <a:normAutofit/>
          </a:bodyPr>
          <a:lstStyle/>
          <a:p>
            <a:r>
              <a:rPr lang="sv-SE" sz="2800" dirty="0"/>
              <a:t>4 områden</a:t>
            </a:r>
            <a:endParaRPr lang="sv-SE" sz="1800" dirty="0"/>
          </a:p>
        </p:txBody>
      </p:sp>
      <p:pic>
        <p:nvPicPr>
          <p:cNvPr id="11" name="Bildobjekt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732" y="3131801"/>
            <a:ext cx="1905000" cy="1905000"/>
          </a:xfrm>
          <a:prstGeom prst="rect">
            <a:avLst/>
          </a:prstGeom>
        </p:spPr>
      </p:pic>
      <p:pic>
        <p:nvPicPr>
          <p:cNvPr id="8" name="Bildobjekt 7">
            <a:extLst>
              <a:ext uri="{FF2B5EF4-FFF2-40B4-BE49-F238E27FC236}">
                <a16:creationId xmlns="" xmlns:a16="http://schemas.microsoft.com/office/drawing/2014/main" id="{0443172E-F586-4AA0-A702-C352D13E5483}"/>
              </a:ext>
            </a:extLst>
          </p:cNvPr>
          <p:cNvPicPr>
            <a:picLocks noChangeAspect="1"/>
          </p:cNvPicPr>
          <p:nvPr/>
        </p:nvPicPr>
        <p:blipFill>
          <a:blip r:embed="rId5"/>
          <a:stretch>
            <a:fillRect/>
          </a:stretch>
        </p:blipFill>
        <p:spPr>
          <a:xfrm>
            <a:off x="585241" y="2370605"/>
            <a:ext cx="2287347" cy="2287347"/>
          </a:xfrm>
          <a:prstGeom prst="rect">
            <a:avLst/>
          </a:prstGeom>
        </p:spPr>
      </p:pic>
      <p:pic>
        <p:nvPicPr>
          <p:cNvPr id="9" name="Bildobjekt 8">
            <a:extLst>
              <a:ext uri="{FF2B5EF4-FFF2-40B4-BE49-F238E27FC236}">
                <a16:creationId xmlns="" xmlns:a16="http://schemas.microsoft.com/office/drawing/2014/main" id="{225F4345-4C44-407E-8797-599D23558E40}"/>
              </a:ext>
            </a:extLst>
          </p:cNvPr>
          <p:cNvPicPr>
            <a:picLocks noChangeAspect="1"/>
          </p:cNvPicPr>
          <p:nvPr/>
        </p:nvPicPr>
        <p:blipFill>
          <a:blip r:embed="rId6"/>
          <a:stretch>
            <a:fillRect/>
          </a:stretch>
        </p:blipFill>
        <p:spPr>
          <a:xfrm>
            <a:off x="585241" y="4775163"/>
            <a:ext cx="2467971" cy="1601085"/>
          </a:xfrm>
          <a:prstGeom prst="rect">
            <a:avLst/>
          </a:prstGeom>
        </p:spPr>
      </p:pic>
      <p:pic>
        <p:nvPicPr>
          <p:cNvPr id="12" name="Bildobjekt 11">
            <a:extLst>
              <a:ext uri="{FF2B5EF4-FFF2-40B4-BE49-F238E27FC236}">
                <a16:creationId xmlns="" xmlns:a16="http://schemas.microsoft.com/office/drawing/2014/main" id="{70681812-6FD2-4F79-AEB2-A075C4BD685C}"/>
              </a:ext>
            </a:extLst>
          </p:cNvPr>
          <p:cNvPicPr>
            <a:picLocks noChangeAspect="1"/>
          </p:cNvPicPr>
          <p:nvPr/>
        </p:nvPicPr>
        <p:blipFill>
          <a:blip r:embed="rId7"/>
          <a:stretch>
            <a:fillRect/>
          </a:stretch>
        </p:blipFill>
        <p:spPr>
          <a:xfrm>
            <a:off x="5399691" y="2750793"/>
            <a:ext cx="1910404" cy="1271287"/>
          </a:xfrm>
          <a:prstGeom prst="rect">
            <a:avLst/>
          </a:prstGeom>
        </p:spPr>
      </p:pic>
      <p:pic>
        <p:nvPicPr>
          <p:cNvPr id="13" name="Bildobjekt 12">
            <a:extLst>
              <a:ext uri="{FF2B5EF4-FFF2-40B4-BE49-F238E27FC236}">
                <a16:creationId xmlns="" xmlns:a16="http://schemas.microsoft.com/office/drawing/2014/main" id="{85D834B7-586D-4667-852A-C90F71CA2584}"/>
              </a:ext>
            </a:extLst>
          </p:cNvPr>
          <p:cNvPicPr>
            <a:picLocks noChangeAspect="1"/>
          </p:cNvPicPr>
          <p:nvPr/>
        </p:nvPicPr>
        <p:blipFill>
          <a:blip r:embed="rId8"/>
          <a:stretch>
            <a:fillRect/>
          </a:stretch>
        </p:blipFill>
        <p:spPr>
          <a:xfrm>
            <a:off x="7323466" y="2741403"/>
            <a:ext cx="1722304" cy="1290065"/>
          </a:xfrm>
          <a:prstGeom prst="rect">
            <a:avLst/>
          </a:prstGeom>
        </p:spPr>
      </p:pic>
      <p:pic>
        <p:nvPicPr>
          <p:cNvPr id="14" name="Bildobjekt 13">
            <a:extLst>
              <a:ext uri="{FF2B5EF4-FFF2-40B4-BE49-F238E27FC236}">
                <a16:creationId xmlns="" xmlns:a16="http://schemas.microsoft.com/office/drawing/2014/main" id="{865FA86F-EF95-4172-88B2-7F36710C6CCD}"/>
              </a:ext>
            </a:extLst>
          </p:cNvPr>
          <p:cNvPicPr>
            <a:picLocks noChangeAspect="1"/>
          </p:cNvPicPr>
          <p:nvPr/>
        </p:nvPicPr>
        <p:blipFill>
          <a:blip r:embed="rId9"/>
          <a:stretch>
            <a:fillRect/>
          </a:stretch>
        </p:blipFill>
        <p:spPr>
          <a:xfrm>
            <a:off x="5399691" y="4701151"/>
            <a:ext cx="1080960" cy="1392145"/>
          </a:xfrm>
          <a:prstGeom prst="rect">
            <a:avLst/>
          </a:prstGeom>
        </p:spPr>
      </p:pic>
      <p:pic>
        <p:nvPicPr>
          <p:cNvPr id="15" name="Bildobjekt 14">
            <a:extLst>
              <a:ext uri="{FF2B5EF4-FFF2-40B4-BE49-F238E27FC236}">
                <a16:creationId xmlns="" xmlns:a16="http://schemas.microsoft.com/office/drawing/2014/main" id="{282282D3-B656-4674-A1A8-9155DDCD10E1}"/>
              </a:ext>
            </a:extLst>
          </p:cNvPr>
          <p:cNvPicPr>
            <a:picLocks noChangeAspect="1"/>
          </p:cNvPicPr>
          <p:nvPr/>
        </p:nvPicPr>
        <p:blipFill rotWithShape="1">
          <a:blip r:embed="rId10"/>
          <a:srcRect l="47781" b="2996"/>
          <a:stretch/>
        </p:blipFill>
        <p:spPr>
          <a:xfrm>
            <a:off x="6480651" y="4701151"/>
            <a:ext cx="1338223" cy="1392145"/>
          </a:xfrm>
          <a:prstGeom prst="rect">
            <a:avLst/>
          </a:prstGeom>
        </p:spPr>
      </p:pic>
      <p:pic>
        <p:nvPicPr>
          <p:cNvPr id="16" name="Bildobjekt 15">
            <a:extLst>
              <a:ext uri="{FF2B5EF4-FFF2-40B4-BE49-F238E27FC236}">
                <a16:creationId xmlns="" xmlns:a16="http://schemas.microsoft.com/office/drawing/2014/main" id="{187813EE-E7A7-4B21-88CA-BD0D4DECFBA9}"/>
              </a:ext>
            </a:extLst>
          </p:cNvPr>
          <p:cNvPicPr>
            <a:picLocks noChangeAspect="1"/>
          </p:cNvPicPr>
          <p:nvPr/>
        </p:nvPicPr>
        <p:blipFill rotWithShape="1">
          <a:blip r:embed="rId11"/>
          <a:srcRect l="35209" t="-990"/>
          <a:stretch/>
        </p:blipFill>
        <p:spPr>
          <a:xfrm>
            <a:off x="7435111" y="4688117"/>
            <a:ext cx="1241345" cy="1405179"/>
          </a:xfrm>
          <a:prstGeom prst="rect">
            <a:avLst/>
          </a:prstGeom>
        </p:spPr>
      </p:pic>
      <p:pic>
        <p:nvPicPr>
          <p:cNvPr id="17" name="Bildobjekt 16">
            <a:extLst>
              <a:ext uri="{FF2B5EF4-FFF2-40B4-BE49-F238E27FC236}">
                <a16:creationId xmlns="" xmlns:a16="http://schemas.microsoft.com/office/drawing/2014/main" id="{E75A0090-0A6E-43E5-AEE5-3A85F3B1F868}"/>
              </a:ext>
            </a:extLst>
          </p:cNvPr>
          <p:cNvPicPr>
            <a:picLocks noChangeAspect="1"/>
          </p:cNvPicPr>
          <p:nvPr/>
        </p:nvPicPr>
        <p:blipFill>
          <a:blip r:embed="rId12"/>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126650851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1662" y="2060848"/>
            <a:ext cx="5400675" cy="2800350"/>
          </a:xfrm>
          <a:prstGeom prst="rect">
            <a:avLst/>
          </a:prstGeom>
        </p:spPr>
      </p:pic>
      <p:pic>
        <p:nvPicPr>
          <p:cNvPr id="4" name="Bildobjekt 3" descr="Friends_skoloridrott_CMYK.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2117320" y="5344938"/>
            <a:ext cx="4909357" cy="461665"/>
          </a:xfrm>
          <a:prstGeom prst="rect">
            <a:avLst/>
          </a:prstGeom>
          <a:noFill/>
        </p:spPr>
        <p:txBody>
          <a:bodyPr wrap="none" rtlCol="0">
            <a:spAutoFit/>
          </a:bodyPr>
          <a:lstStyle/>
          <a:p>
            <a:r>
              <a:rPr lang="sv-SE" sz="2400" dirty="0"/>
              <a:t>Kontaktperson: Andreas Svensson</a:t>
            </a:r>
          </a:p>
        </p:txBody>
      </p:sp>
    </p:spTree>
    <p:extLst>
      <p:ext uri="{BB962C8B-B14F-4D97-AF65-F5344CB8AC3E}">
        <p14:creationId xmlns:p14="http://schemas.microsoft.com/office/powerpoint/2010/main" val="3163659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5" name="Bildobjekt 4"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2937289" y="1833748"/>
            <a:ext cx="3269421" cy="523220"/>
          </a:xfrm>
          <a:prstGeom prst="rect">
            <a:avLst/>
          </a:prstGeom>
          <a:noFill/>
        </p:spPr>
        <p:txBody>
          <a:bodyPr wrap="none" rtlCol="0">
            <a:spAutoFit/>
          </a:bodyPr>
          <a:lstStyle/>
          <a:p>
            <a:r>
              <a:rPr lang="sv-SE" sz="2800" b="1" dirty="0"/>
              <a:t>FLICKINITIATIVET</a:t>
            </a:r>
          </a:p>
        </p:txBody>
      </p:sp>
      <p:sp>
        <p:nvSpPr>
          <p:cNvPr id="10" name="Underrubrik 2">
            <a:extLst>
              <a:ext uri="{FF2B5EF4-FFF2-40B4-BE49-F238E27FC236}">
                <a16:creationId xmlns="" xmlns:a16="http://schemas.microsoft.com/office/drawing/2014/main" id="{2A27618D-DE33-4ACB-8D72-00C7CF9ADB89}"/>
              </a:ext>
            </a:extLst>
          </p:cNvPr>
          <p:cNvSpPr>
            <a:spLocks noGrp="1"/>
          </p:cNvSpPr>
          <p:nvPr>
            <p:ph type="subTitle" idx="1"/>
          </p:nvPr>
        </p:nvSpPr>
        <p:spPr>
          <a:xfrm>
            <a:off x="-9252" y="2361037"/>
            <a:ext cx="9144000" cy="707924"/>
          </a:xfrm>
        </p:spPr>
        <p:txBody>
          <a:bodyPr>
            <a:normAutofit/>
          </a:bodyPr>
          <a:lstStyle/>
          <a:p>
            <a:r>
              <a:rPr lang="sv-SE" sz="2800" dirty="0"/>
              <a:t>4 områden</a:t>
            </a:r>
            <a:endParaRPr lang="sv-SE" sz="1800" dirty="0"/>
          </a:p>
        </p:txBody>
      </p:sp>
      <p:pic>
        <p:nvPicPr>
          <p:cNvPr id="11" name="Bildobjekt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732" y="3131801"/>
            <a:ext cx="1905000" cy="1905000"/>
          </a:xfrm>
          <a:prstGeom prst="rect">
            <a:avLst/>
          </a:prstGeom>
        </p:spPr>
      </p:pic>
      <p:pic>
        <p:nvPicPr>
          <p:cNvPr id="8" name="Bildobjekt 7">
            <a:extLst>
              <a:ext uri="{FF2B5EF4-FFF2-40B4-BE49-F238E27FC236}">
                <a16:creationId xmlns="" xmlns:a16="http://schemas.microsoft.com/office/drawing/2014/main" id="{0443172E-F586-4AA0-A702-C352D13E5483}"/>
              </a:ext>
            </a:extLst>
          </p:cNvPr>
          <p:cNvPicPr>
            <a:picLocks noChangeAspect="1"/>
          </p:cNvPicPr>
          <p:nvPr/>
        </p:nvPicPr>
        <p:blipFill>
          <a:blip r:embed="rId5"/>
          <a:stretch>
            <a:fillRect/>
          </a:stretch>
        </p:blipFill>
        <p:spPr>
          <a:xfrm>
            <a:off x="539552" y="2940627"/>
            <a:ext cx="2287347" cy="2287347"/>
          </a:xfrm>
          <a:prstGeom prst="rect">
            <a:avLst/>
          </a:prstGeom>
        </p:spPr>
      </p:pic>
      <p:sp>
        <p:nvSpPr>
          <p:cNvPr id="17" name="textruta 16">
            <a:extLst>
              <a:ext uri="{FF2B5EF4-FFF2-40B4-BE49-F238E27FC236}">
                <a16:creationId xmlns="" xmlns:a16="http://schemas.microsoft.com/office/drawing/2014/main" id="{6E53CE57-CFCA-4F7B-8780-1F0DDD581DD1}"/>
              </a:ext>
            </a:extLst>
          </p:cNvPr>
          <p:cNvSpPr txBox="1"/>
          <p:nvPr/>
        </p:nvSpPr>
        <p:spPr>
          <a:xfrm>
            <a:off x="5220072" y="3068961"/>
            <a:ext cx="3573423" cy="2308324"/>
          </a:xfrm>
          <a:prstGeom prst="rect">
            <a:avLst/>
          </a:prstGeom>
          <a:noFill/>
        </p:spPr>
        <p:txBody>
          <a:bodyPr wrap="square" rtlCol="0">
            <a:spAutoFit/>
          </a:bodyPr>
          <a:lstStyle/>
          <a:p>
            <a:r>
              <a:rPr lang="sv-SE" sz="2400" dirty="0"/>
              <a:t>-</a:t>
            </a:r>
            <a:r>
              <a:rPr lang="sv-SE" sz="2400" dirty="0" smtClean="0"/>
              <a:t>VÅGA</a:t>
            </a:r>
          </a:p>
          <a:p>
            <a:endParaRPr lang="sv-SE" sz="2400" dirty="0"/>
          </a:p>
          <a:p>
            <a:r>
              <a:rPr lang="sv-SE" sz="2400" dirty="0"/>
              <a:t>-</a:t>
            </a:r>
            <a:r>
              <a:rPr lang="sv-SE" sz="2400" dirty="0" smtClean="0"/>
              <a:t>SJÄLVFÖRTROENDE</a:t>
            </a:r>
          </a:p>
          <a:p>
            <a:endParaRPr lang="sv-SE" sz="2400" dirty="0"/>
          </a:p>
          <a:p>
            <a:r>
              <a:rPr lang="sv-SE" sz="2400" dirty="0"/>
              <a:t>-SJÄLVKÄNSLA</a:t>
            </a:r>
          </a:p>
          <a:p>
            <a:endParaRPr lang="sv-SE" sz="2400" dirty="0"/>
          </a:p>
        </p:txBody>
      </p:sp>
      <p:pic>
        <p:nvPicPr>
          <p:cNvPr id="18" name="Bildobjekt 17">
            <a:extLst>
              <a:ext uri="{FF2B5EF4-FFF2-40B4-BE49-F238E27FC236}">
                <a16:creationId xmlns="" xmlns:a16="http://schemas.microsoft.com/office/drawing/2014/main" id="{E75A0090-0A6E-43E5-AEE5-3A85F3B1F868}"/>
              </a:ext>
            </a:extLst>
          </p:cNvPr>
          <p:cNvPicPr>
            <a:picLocks noChangeAspect="1"/>
          </p:cNvPicPr>
          <p:nvPr/>
        </p:nvPicPr>
        <p:blipFill>
          <a:blip r:embed="rId6"/>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303105174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5" name="Bildobjekt 4"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2937289" y="1833748"/>
            <a:ext cx="3269421" cy="523220"/>
          </a:xfrm>
          <a:prstGeom prst="rect">
            <a:avLst/>
          </a:prstGeom>
          <a:noFill/>
        </p:spPr>
        <p:txBody>
          <a:bodyPr wrap="none" rtlCol="0">
            <a:spAutoFit/>
          </a:bodyPr>
          <a:lstStyle/>
          <a:p>
            <a:r>
              <a:rPr lang="sv-SE" sz="2800" b="1" dirty="0"/>
              <a:t>FLICKINITIATIVET</a:t>
            </a:r>
          </a:p>
        </p:txBody>
      </p:sp>
      <p:sp>
        <p:nvSpPr>
          <p:cNvPr id="10" name="Underrubrik 2">
            <a:extLst>
              <a:ext uri="{FF2B5EF4-FFF2-40B4-BE49-F238E27FC236}">
                <a16:creationId xmlns="" xmlns:a16="http://schemas.microsoft.com/office/drawing/2014/main" id="{2A27618D-DE33-4ACB-8D72-00C7CF9ADB89}"/>
              </a:ext>
            </a:extLst>
          </p:cNvPr>
          <p:cNvSpPr>
            <a:spLocks noGrp="1"/>
          </p:cNvSpPr>
          <p:nvPr>
            <p:ph type="subTitle" idx="1"/>
          </p:nvPr>
        </p:nvSpPr>
        <p:spPr>
          <a:xfrm>
            <a:off x="-9252" y="2361037"/>
            <a:ext cx="9144000" cy="707924"/>
          </a:xfrm>
        </p:spPr>
        <p:txBody>
          <a:bodyPr>
            <a:normAutofit/>
          </a:bodyPr>
          <a:lstStyle/>
          <a:p>
            <a:r>
              <a:rPr lang="sv-SE" sz="2800" dirty="0"/>
              <a:t>4 områden</a:t>
            </a:r>
            <a:endParaRPr lang="sv-SE" sz="1800" dirty="0"/>
          </a:p>
        </p:txBody>
      </p:sp>
      <p:pic>
        <p:nvPicPr>
          <p:cNvPr id="11" name="Bildobjekt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732" y="3131801"/>
            <a:ext cx="1905000" cy="1905000"/>
          </a:xfrm>
          <a:prstGeom prst="rect">
            <a:avLst/>
          </a:prstGeom>
        </p:spPr>
      </p:pic>
      <p:sp>
        <p:nvSpPr>
          <p:cNvPr id="17" name="textruta 16">
            <a:extLst>
              <a:ext uri="{FF2B5EF4-FFF2-40B4-BE49-F238E27FC236}">
                <a16:creationId xmlns="" xmlns:a16="http://schemas.microsoft.com/office/drawing/2014/main" id="{6E53CE57-CFCA-4F7B-8780-1F0DDD581DD1}"/>
              </a:ext>
            </a:extLst>
          </p:cNvPr>
          <p:cNvSpPr txBox="1"/>
          <p:nvPr/>
        </p:nvSpPr>
        <p:spPr>
          <a:xfrm>
            <a:off x="5161192" y="2852936"/>
            <a:ext cx="3960439" cy="3046988"/>
          </a:xfrm>
          <a:prstGeom prst="rect">
            <a:avLst/>
          </a:prstGeom>
          <a:noFill/>
        </p:spPr>
        <p:txBody>
          <a:bodyPr wrap="square" rtlCol="0">
            <a:spAutoFit/>
          </a:bodyPr>
          <a:lstStyle/>
          <a:p>
            <a:r>
              <a:rPr lang="sv-SE" sz="2400" dirty="0"/>
              <a:t>-</a:t>
            </a:r>
            <a:r>
              <a:rPr lang="sv-SE" sz="2400" dirty="0" smtClean="0"/>
              <a:t>GLÄDJE</a:t>
            </a:r>
          </a:p>
          <a:p>
            <a:endParaRPr lang="sv-SE" sz="2400" dirty="0"/>
          </a:p>
          <a:p>
            <a:r>
              <a:rPr lang="sv-SE" sz="2400" dirty="0"/>
              <a:t>-HÅLLBART </a:t>
            </a:r>
            <a:r>
              <a:rPr lang="sv-SE" sz="2400" dirty="0" smtClean="0"/>
              <a:t>IDROTTANDE</a:t>
            </a:r>
          </a:p>
          <a:p>
            <a:endParaRPr lang="sv-SE" sz="2400" dirty="0"/>
          </a:p>
          <a:p>
            <a:r>
              <a:rPr lang="sv-SE" sz="2400" dirty="0"/>
              <a:t>-</a:t>
            </a:r>
            <a:r>
              <a:rPr lang="sv-SE" sz="2400" dirty="0" smtClean="0"/>
              <a:t>LAGANDA</a:t>
            </a:r>
          </a:p>
          <a:p>
            <a:endParaRPr lang="sv-SE" sz="2400" dirty="0"/>
          </a:p>
          <a:p>
            <a:r>
              <a:rPr lang="sv-SE" sz="2400" dirty="0"/>
              <a:t>-DIN ROLL</a:t>
            </a:r>
          </a:p>
          <a:p>
            <a:endParaRPr lang="sv-SE" sz="2400" dirty="0"/>
          </a:p>
        </p:txBody>
      </p:sp>
      <p:pic>
        <p:nvPicPr>
          <p:cNvPr id="9" name="Bildobjekt 8">
            <a:extLst>
              <a:ext uri="{FF2B5EF4-FFF2-40B4-BE49-F238E27FC236}">
                <a16:creationId xmlns="" xmlns:a16="http://schemas.microsoft.com/office/drawing/2014/main" id="{225F4345-4C44-407E-8797-599D23558E40}"/>
              </a:ext>
            </a:extLst>
          </p:cNvPr>
          <p:cNvPicPr>
            <a:picLocks noChangeAspect="1"/>
          </p:cNvPicPr>
          <p:nvPr/>
        </p:nvPicPr>
        <p:blipFill>
          <a:blip r:embed="rId5"/>
          <a:stretch>
            <a:fillRect/>
          </a:stretch>
        </p:blipFill>
        <p:spPr>
          <a:xfrm>
            <a:off x="469318" y="3283758"/>
            <a:ext cx="2467971" cy="1601085"/>
          </a:xfrm>
          <a:prstGeom prst="rect">
            <a:avLst/>
          </a:prstGeom>
        </p:spPr>
      </p:pic>
      <p:pic>
        <p:nvPicPr>
          <p:cNvPr id="12" name="Bildobjekt 11">
            <a:extLst>
              <a:ext uri="{FF2B5EF4-FFF2-40B4-BE49-F238E27FC236}">
                <a16:creationId xmlns="" xmlns:a16="http://schemas.microsoft.com/office/drawing/2014/main" id="{E75A0090-0A6E-43E5-AEE5-3A85F3B1F868}"/>
              </a:ext>
            </a:extLst>
          </p:cNvPr>
          <p:cNvPicPr>
            <a:picLocks noChangeAspect="1"/>
          </p:cNvPicPr>
          <p:nvPr/>
        </p:nvPicPr>
        <p:blipFill>
          <a:blip r:embed="rId6"/>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54550879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5" name="Bildobjekt 4"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2937289" y="1833748"/>
            <a:ext cx="3269421" cy="523220"/>
          </a:xfrm>
          <a:prstGeom prst="rect">
            <a:avLst/>
          </a:prstGeom>
          <a:noFill/>
        </p:spPr>
        <p:txBody>
          <a:bodyPr wrap="none" rtlCol="0">
            <a:spAutoFit/>
          </a:bodyPr>
          <a:lstStyle/>
          <a:p>
            <a:r>
              <a:rPr lang="sv-SE" sz="2800" b="1" dirty="0"/>
              <a:t>FLICKINITIATIVET</a:t>
            </a:r>
          </a:p>
        </p:txBody>
      </p:sp>
      <p:sp>
        <p:nvSpPr>
          <p:cNvPr id="10" name="Underrubrik 2">
            <a:extLst>
              <a:ext uri="{FF2B5EF4-FFF2-40B4-BE49-F238E27FC236}">
                <a16:creationId xmlns="" xmlns:a16="http://schemas.microsoft.com/office/drawing/2014/main" id="{2A27618D-DE33-4ACB-8D72-00C7CF9ADB89}"/>
              </a:ext>
            </a:extLst>
          </p:cNvPr>
          <p:cNvSpPr>
            <a:spLocks noGrp="1"/>
          </p:cNvSpPr>
          <p:nvPr>
            <p:ph type="subTitle" idx="1"/>
          </p:nvPr>
        </p:nvSpPr>
        <p:spPr>
          <a:xfrm>
            <a:off x="-9252" y="2361037"/>
            <a:ext cx="9144000" cy="707924"/>
          </a:xfrm>
        </p:spPr>
        <p:txBody>
          <a:bodyPr>
            <a:normAutofit/>
          </a:bodyPr>
          <a:lstStyle/>
          <a:p>
            <a:r>
              <a:rPr lang="sv-SE" sz="2800" dirty="0"/>
              <a:t>4 områden</a:t>
            </a:r>
            <a:endParaRPr lang="sv-SE" sz="1800" dirty="0"/>
          </a:p>
        </p:txBody>
      </p:sp>
      <p:pic>
        <p:nvPicPr>
          <p:cNvPr id="11" name="Bildobjekt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732" y="3131801"/>
            <a:ext cx="1905000" cy="1905000"/>
          </a:xfrm>
          <a:prstGeom prst="rect">
            <a:avLst/>
          </a:prstGeom>
        </p:spPr>
      </p:pic>
      <p:sp>
        <p:nvSpPr>
          <p:cNvPr id="17" name="textruta 16">
            <a:extLst>
              <a:ext uri="{FF2B5EF4-FFF2-40B4-BE49-F238E27FC236}">
                <a16:creationId xmlns="" xmlns:a16="http://schemas.microsoft.com/office/drawing/2014/main" id="{6E53CE57-CFCA-4F7B-8780-1F0DDD581DD1}"/>
              </a:ext>
            </a:extLst>
          </p:cNvPr>
          <p:cNvSpPr txBox="1"/>
          <p:nvPr/>
        </p:nvSpPr>
        <p:spPr>
          <a:xfrm>
            <a:off x="5213717" y="3057046"/>
            <a:ext cx="3960439" cy="2308324"/>
          </a:xfrm>
          <a:prstGeom prst="rect">
            <a:avLst/>
          </a:prstGeom>
          <a:noFill/>
        </p:spPr>
        <p:txBody>
          <a:bodyPr wrap="square" rtlCol="0">
            <a:spAutoFit/>
          </a:bodyPr>
          <a:lstStyle/>
          <a:p>
            <a:r>
              <a:rPr lang="sv-SE" sz="2400" dirty="0"/>
              <a:t>-</a:t>
            </a:r>
            <a:r>
              <a:rPr lang="sv-SE" sz="2400" dirty="0" smtClean="0"/>
              <a:t>FOTBOLLSTRÄNING</a:t>
            </a:r>
          </a:p>
          <a:p>
            <a:endParaRPr lang="sv-SE" sz="2400" dirty="0"/>
          </a:p>
          <a:p>
            <a:r>
              <a:rPr lang="sv-SE" sz="2400" dirty="0"/>
              <a:t>-</a:t>
            </a:r>
            <a:r>
              <a:rPr lang="sv-SE" sz="2400" dirty="0" smtClean="0"/>
              <a:t>FOTBOLLSFYS</a:t>
            </a:r>
          </a:p>
          <a:p>
            <a:endParaRPr lang="sv-SE" sz="2400" dirty="0"/>
          </a:p>
          <a:p>
            <a:r>
              <a:rPr lang="sv-SE" sz="2400" dirty="0"/>
              <a:t>-TEORI</a:t>
            </a:r>
          </a:p>
          <a:p>
            <a:endParaRPr lang="sv-SE" sz="2400" dirty="0"/>
          </a:p>
        </p:txBody>
      </p:sp>
      <p:pic>
        <p:nvPicPr>
          <p:cNvPr id="12" name="Bildobjekt 11">
            <a:extLst>
              <a:ext uri="{FF2B5EF4-FFF2-40B4-BE49-F238E27FC236}">
                <a16:creationId xmlns="" xmlns:a16="http://schemas.microsoft.com/office/drawing/2014/main" id="{70681812-6FD2-4F79-AEB2-A075C4BD685C}"/>
              </a:ext>
            </a:extLst>
          </p:cNvPr>
          <p:cNvPicPr>
            <a:picLocks noChangeAspect="1"/>
          </p:cNvPicPr>
          <p:nvPr/>
        </p:nvPicPr>
        <p:blipFill>
          <a:blip r:embed="rId5"/>
          <a:stretch>
            <a:fillRect/>
          </a:stretch>
        </p:blipFill>
        <p:spPr>
          <a:xfrm>
            <a:off x="758520" y="4581128"/>
            <a:ext cx="1910404" cy="1271287"/>
          </a:xfrm>
          <a:prstGeom prst="rect">
            <a:avLst/>
          </a:prstGeom>
        </p:spPr>
      </p:pic>
      <p:pic>
        <p:nvPicPr>
          <p:cNvPr id="13" name="Bildobjekt 12">
            <a:extLst>
              <a:ext uri="{FF2B5EF4-FFF2-40B4-BE49-F238E27FC236}">
                <a16:creationId xmlns="" xmlns:a16="http://schemas.microsoft.com/office/drawing/2014/main" id="{85D834B7-586D-4667-852A-C90F71CA2584}"/>
              </a:ext>
            </a:extLst>
          </p:cNvPr>
          <p:cNvPicPr>
            <a:picLocks noChangeAspect="1"/>
          </p:cNvPicPr>
          <p:nvPr/>
        </p:nvPicPr>
        <p:blipFill>
          <a:blip r:embed="rId6"/>
          <a:stretch>
            <a:fillRect/>
          </a:stretch>
        </p:blipFill>
        <p:spPr>
          <a:xfrm>
            <a:off x="721406" y="3057046"/>
            <a:ext cx="1972140" cy="1477201"/>
          </a:xfrm>
          <a:prstGeom prst="rect">
            <a:avLst/>
          </a:prstGeom>
        </p:spPr>
      </p:pic>
      <p:pic>
        <p:nvPicPr>
          <p:cNvPr id="14" name="Bildobjekt 13">
            <a:extLst>
              <a:ext uri="{FF2B5EF4-FFF2-40B4-BE49-F238E27FC236}">
                <a16:creationId xmlns="" xmlns:a16="http://schemas.microsoft.com/office/drawing/2014/main" id="{E75A0090-0A6E-43E5-AEE5-3A85F3B1F868}"/>
              </a:ext>
            </a:extLst>
          </p:cNvPr>
          <p:cNvPicPr>
            <a:picLocks noChangeAspect="1"/>
          </p:cNvPicPr>
          <p:nvPr/>
        </p:nvPicPr>
        <p:blipFill>
          <a:blip r:embed="rId7"/>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311561129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5" name="Bildobjekt 4"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2937289" y="1833748"/>
            <a:ext cx="3269421" cy="523220"/>
          </a:xfrm>
          <a:prstGeom prst="rect">
            <a:avLst/>
          </a:prstGeom>
          <a:noFill/>
        </p:spPr>
        <p:txBody>
          <a:bodyPr wrap="none" rtlCol="0">
            <a:spAutoFit/>
          </a:bodyPr>
          <a:lstStyle/>
          <a:p>
            <a:r>
              <a:rPr lang="sv-SE" sz="2800" b="1" dirty="0"/>
              <a:t>FLICKINITIATIVET</a:t>
            </a:r>
          </a:p>
        </p:txBody>
      </p:sp>
      <p:sp>
        <p:nvSpPr>
          <p:cNvPr id="10" name="Underrubrik 2">
            <a:extLst>
              <a:ext uri="{FF2B5EF4-FFF2-40B4-BE49-F238E27FC236}">
                <a16:creationId xmlns="" xmlns:a16="http://schemas.microsoft.com/office/drawing/2014/main" id="{2A27618D-DE33-4ACB-8D72-00C7CF9ADB89}"/>
              </a:ext>
            </a:extLst>
          </p:cNvPr>
          <p:cNvSpPr>
            <a:spLocks noGrp="1"/>
          </p:cNvSpPr>
          <p:nvPr>
            <p:ph type="subTitle" idx="1"/>
          </p:nvPr>
        </p:nvSpPr>
        <p:spPr>
          <a:xfrm>
            <a:off x="-9252" y="2361037"/>
            <a:ext cx="9144000" cy="707924"/>
          </a:xfrm>
        </p:spPr>
        <p:txBody>
          <a:bodyPr>
            <a:normAutofit/>
          </a:bodyPr>
          <a:lstStyle/>
          <a:p>
            <a:r>
              <a:rPr lang="sv-SE" sz="2800" dirty="0"/>
              <a:t>4 områden</a:t>
            </a:r>
            <a:endParaRPr lang="sv-SE" sz="1800" dirty="0"/>
          </a:p>
        </p:txBody>
      </p:sp>
      <p:pic>
        <p:nvPicPr>
          <p:cNvPr id="11" name="Bildobjekt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732" y="3131801"/>
            <a:ext cx="1905000" cy="1905000"/>
          </a:xfrm>
          <a:prstGeom prst="rect">
            <a:avLst/>
          </a:prstGeom>
        </p:spPr>
      </p:pic>
      <p:sp>
        <p:nvSpPr>
          <p:cNvPr id="17" name="textruta 16">
            <a:extLst>
              <a:ext uri="{FF2B5EF4-FFF2-40B4-BE49-F238E27FC236}">
                <a16:creationId xmlns="" xmlns:a16="http://schemas.microsoft.com/office/drawing/2014/main" id="{6E53CE57-CFCA-4F7B-8780-1F0DDD581DD1}"/>
              </a:ext>
            </a:extLst>
          </p:cNvPr>
          <p:cNvSpPr txBox="1"/>
          <p:nvPr/>
        </p:nvSpPr>
        <p:spPr>
          <a:xfrm>
            <a:off x="5423439" y="2937395"/>
            <a:ext cx="4608511" cy="2677656"/>
          </a:xfrm>
          <a:prstGeom prst="rect">
            <a:avLst/>
          </a:prstGeom>
          <a:noFill/>
        </p:spPr>
        <p:txBody>
          <a:bodyPr wrap="square" rtlCol="0">
            <a:spAutoFit/>
          </a:bodyPr>
          <a:lstStyle/>
          <a:p>
            <a:r>
              <a:rPr lang="sv-SE" sz="2400" dirty="0"/>
              <a:t>-</a:t>
            </a:r>
            <a:r>
              <a:rPr lang="sv-SE" sz="2400" dirty="0" smtClean="0"/>
              <a:t>FÖREBILDER</a:t>
            </a:r>
          </a:p>
          <a:p>
            <a:endParaRPr lang="sv-SE" sz="2400" dirty="0"/>
          </a:p>
          <a:p>
            <a:r>
              <a:rPr lang="sv-SE" sz="2400" dirty="0"/>
              <a:t>-KUNSKAP </a:t>
            </a:r>
            <a:r>
              <a:rPr lang="sv-SE" sz="2400" dirty="0" smtClean="0"/>
              <a:t>OM</a:t>
            </a:r>
          </a:p>
          <a:p>
            <a:r>
              <a:rPr lang="sv-SE" sz="2400" dirty="0"/>
              <a:t> </a:t>
            </a:r>
            <a:r>
              <a:rPr lang="sv-SE" sz="2400" dirty="0" smtClean="0"/>
              <a:t> DAMFOTBOLL</a:t>
            </a:r>
          </a:p>
          <a:p>
            <a:endParaRPr lang="sv-SE" sz="2400" dirty="0"/>
          </a:p>
          <a:p>
            <a:r>
              <a:rPr lang="sv-SE" sz="2400" dirty="0"/>
              <a:t>-FÖRELÄSNINGAR</a:t>
            </a:r>
          </a:p>
          <a:p>
            <a:endParaRPr lang="sv-SE" sz="2400" dirty="0"/>
          </a:p>
        </p:txBody>
      </p:sp>
      <p:pic>
        <p:nvPicPr>
          <p:cNvPr id="16" name="Bildobjekt 15">
            <a:extLst>
              <a:ext uri="{FF2B5EF4-FFF2-40B4-BE49-F238E27FC236}">
                <a16:creationId xmlns="" xmlns:a16="http://schemas.microsoft.com/office/drawing/2014/main" id="{282282D3-B656-4674-A1A8-9155DDCD10E1}"/>
              </a:ext>
            </a:extLst>
          </p:cNvPr>
          <p:cNvPicPr>
            <a:picLocks noChangeAspect="1"/>
          </p:cNvPicPr>
          <p:nvPr/>
        </p:nvPicPr>
        <p:blipFill rotWithShape="1">
          <a:blip r:embed="rId5"/>
          <a:srcRect l="47781" b="2996"/>
          <a:stretch/>
        </p:blipFill>
        <p:spPr>
          <a:xfrm>
            <a:off x="426243" y="4709405"/>
            <a:ext cx="1741136" cy="1811293"/>
          </a:xfrm>
          <a:prstGeom prst="rect">
            <a:avLst/>
          </a:prstGeom>
        </p:spPr>
      </p:pic>
      <p:pic>
        <p:nvPicPr>
          <p:cNvPr id="15" name="Bildobjekt 14">
            <a:extLst>
              <a:ext uri="{FF2B5EF4-FFF2-40B4-BE49-F238E27FC236}">
                <a16:creationId xmlns="" xmlns:a16="http://schemas.microsoft.com/office/drawing/2014/main" id="{187813EE-E7A7-4B21-88CA-BD0D4DECFBA9}"/>
              </a:ext>
            </a:extLst>
          </p:cNvPr>
          <p:cNvPicPr>
            <a:picLocks noChangeAspect="1"/>
          </p:cNvPicPr>
          <p:nvPr/>
        </p:nvPicPr>
        <p:blipFill rotWithShape="1">
          <a:blip r:embed="rId6"/>
          <a:srcRect l="35209" t="-990"/>
          <a:stretch/>
        </p:blipFill>
        <p:spPr>
          <a:xfrm>
            <a:off x="1629657" y="4706577"/>
            <a:ext cx="1593120" cy="1803382"/>
          </a:xfrm>
          <a:prstGeom prst="rect">
            <a:avLst/>
          </a:prstGeom>
        </p:spPr>
      </p:pic>
      <p:pic>
        <p:nvPicPr>
          <p:cNvPr id="14" name="Bildobjekt 13">
            <a:extLst>
              <a:ext uri="{FF2B5EF4-FFF2-40B4-BE49-F238E27FC236}">
                <a16:creationId xmlns="" xmlns:a16="http://schemas.microsoft.com/office/drawing/2014/main" id="{865FA86F-EF95-4172-88B2-7F36710C6CCD}"/>
              </a:ext>
            </a:extLst>
          </p:cNvPr>
          <p:cNvPicPr>
            <a:picLocks noChangeAspect="1"/>
          </p:cNvPicPr>
          <p:nvPr/>
        </p:nvPicPr>
        <p:blipFill>
          <a:blip r:embed="rId7"/>
          <a:stretch>
            <a:fillRect/>
          </a:stretch>
        </p:blipFill>
        <p:spPr>
          <a:xfrm>
            <a:off x="887950" y="2393536"/>
            <a:ext cx="1797106" cy="2314455"/>
          </a:xfrm>
          <a:prstGeom prst="rect">
            <a:avLst/>
          </a:prstGeom>
        </p:spPr>
      </p:pic>
      <p:pic>
        <p:nvPicPr>
          <p:cNvPr id="18" name="Bildobjekt 17">
            <a:extLst>
              <a:ext uri="{FF2B5EF4-FFF2-40B4-BE49-F238E27FC236}">
                <a16:creationId xmlns="" xmlns:a16="http://schemas.microsoft.com/office/drawing/2014/main" id="{E75A0090-0A6E-43E5-AEE5-3A85F3B1F868}"/>
              </a:ext>
            </a:extLst>
          </p:cNvPr>
          <p:cNvPicPr>
            <a:picLocks noChangeAspect="1"/>
          </p:cNvPicPr>
          <p:nvPr/>
        </p:nvPicPr>
        <p:blipFill>
          <a:blip r:embed="rId8"/>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30900227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5" name="Bildobjekt 4"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2937289" y="1833748"/>
            <a:ext cx="3269421" cy="523220"/>
          </a:xfrm>
          <a:prstGeom prst="rect">
            <a:avLst/>
          </a:prstGeom>
          <a:noFill/>
        </p:spPr>
        <p:txBody>
          <a:bodyPr wrap="none" rtlCol="0">
            <a:spAutoFit/>
          </a:bodyPr>
          <a:lstStyle/>
          <a:p>
            <a:r>
              <a:rPr lang="sv-SE" sz="2800" b="1" dirty="0"/>
              <a:t>FLICKINITIATIVET</a:t>
            </a:r>
          </a:p>
        </p:txBody>
      </p:sp>
      <p:sp>
        <p:nvSpPr>
          <p:cNvPr id="10" name="Underrubrik 2">
            <a:extLst>
              <a:ext uri="{FF2B5EF4-FFF2-40B4-BE49-F238E27FC236}">
                <a16:creationId xmlns="" xmlns:a16="http://schemas.microsoft.com/office/drawing/2014/main" id="{2A27618D-DE33-4ACB-8D72-00C7CF9ADB89}"/>
              </a:ext>
            </a:extLst>
          </p:cNvPr>
          <p:cNvSpPr>
            <a:spLocks noGrp="1"/>
          </p:cNvSpPr>
          <p:nvPr>
            <p:ph type="subTitle" idx="1"/>
          </p:nvPr>
        </p:nvSpPr>
        <p:spPr>
          <a:xfrm>
            <a:off x="-9252" y="2361037"/>
            <a:ext cx="9144000" cy="707924"/>
          </a:xfrm>
        </p:spPr>
        <p:txBody>
          <a:bodyPr>
            <a:normAutofit/>
          </a:bodyPr>
          <a:lstStyle/>
          <a:p>
            <a:r>
              <a:rPr lang="sv-SE" sz="2800" dirty="0"/>
              <a:t>F-03/05</a:t>
            </a:r>
            <a:endParaRPr lang="sv-SE" sz="1800" dirty="0"/>
          </a:p>
        </p:txBody>
      </p:sp>
      <p:pic>
        <p:nvPicPr>
          <p:cNvPr id="11" name="Bildobjekt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868028"/>
            <a:ext cx="1905000" cy="1905000"/>
          </a:xfrm>
          <a:prstGeom prst="rect">
            <a:avLst/>
          </a:prstGeom>
        </p:spPr>
      </p:pic>
      <p:sp>
        <p:nvSpPr>
          <p:cNvPr id="17" name="textruta 16">
            <a:extLst>
              <a:ext uri="{FF2B5EF4-FFF2-40B4-BE49-F238E27FC236}">
                <a16:creationId xmlns="" xmlns:a16="http://schemas.microsoft.com/office/drawing/2014/main" id="{6E53CE57-CFCA-4F7B-8780-1F0DDD581DD1}"/>
              </a:ext>
            </a:extLst>
          </p:cNvPr>
          <p:cNvSpPr txBox="1"/>
          <p:nvPr/>
        </p:nvSpPr>
        <p:spPr>
          <a:xfrm>
            <a:off x="1393818" y="3843794"/>
            <a:ext cx="6408711" cy="1938992"/>
          </a:xfrm>
          <a:prstGeom prst="rect">
            <a:avLst/>
          </a:prstGeom>
          <a:noFill/>
        </p:spPr>
        <p:txBody>
          <a:bodyPr wrap="square" rtlCol="0">
            <a:spAutoFit/>
          </a:bodyPr>
          <a:lstStyle/>
          <a:p>
            <a:pPr marL="342900" indent="-342900" algn="ctr">
              <a:buFont typeface="Arial" panose="020B0604020202020204" pitchFamily="34" charset="0"/>
              <a:buChar char="•"/>
            </a:pPr>
            <a:r>
              <a:rPr lang="sv-SE" sz="2400" dirty="0"/>
              <a:t>POSITIONSANPASSAD TRÄNING</a:t>
            </a:r>
          </a:p>
          <a:p>
            <a:pPr marL="342900" indent="-342900" algn="ctr">
              <a:buFont typeface="Arial" panose="020B0604020202020204" pitchFamily="34" charset="0"/>
              <a:buChar char="•"/>
            </a:pPr>
            <a:r>
              <a:rPr lang="sv-SE" sz="2400" dirty="0"/>
              <a:t>TEORI</a:t>
            </a:r>
          </a:p>
          <a:p>
            <a:pPr marL="342900" indent="-342900" algn="ctr">
              <a:buFont typeface="Arial" panose="020B0604020202020204" pitchFamily="34" charset="0"/>
              <a:buChar char="•"/>
            </a:pPr>
            <a:r>
              <a:rPr lang="sv-SE" sz="2400" dirty="0"/>
              <a:t>BESÖK AV ELITSPELARE</a:t>
            </a:r>
          </a:p>
          <a:p>
            <a:pPr marL="342900" indent="-342900" algn="ctr">
              <a:buFont typeface="Arial" panose="020B0604020202020204" pitchFamily="34" charset="0"/>
              <a:buChar char="•"/>
            </a:pPr>
            <a:r>
              <a:rPr lang="sv-SE" sz="2400" dirty="0"/>
              <a:t>FÖRELÄSNINGAR</a:t>
            </a:r>
          </a:p>
          <a:p>
            <a:endParaRPr lang="sv-SE" sz="2400" dirty="0"/>
          </a:p>
        </p:txBody>
      </p:sp>
      <p:pic>
        <p:nvPicPr>
          <p:cNvPr id="12" name="Bildobjekt 11">
            <a:extLst>
              <a:ext uri="{FF2B5EF4-FFF2-40B4-BE49-F238E27FC236}">
                <a16:creationId xmlns="" xmlns:a16="http://schemas.microsoft.com/office/drawing/2014/main" id="{E75A0090-0A6E-43E5-AEE5-3A85F3B1F868}"/>
              </a:ext>
            </a:extLst>
          </p:cNvPr>
          <p:cNvPicPr>
            <a:picLocks noChangeAspect="1"/>
          </p:cNvPicPr>
          <p:nvPr/>
        </p:nvPicPr>
        <p:blipFill>
          <a:blip r:embed="rId5"/>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384493504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5" name="Bildobjekt 4"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2937289" y="1833748"/>
            <a:ext cx="3269421" cy="523220"/>
          </a:xfrm>
          <a:prstGeom prst="rect">
            <a:avLst/>
          </a:prstGeom>
          <a:noFill/>
        </p:spPr>
        <p:txBody>
          <a:bodyPr wrap="none" rtlCol="0">
            <a:spAutoFit/>
          </a:bodyPr>
          <a:lstStyle/>
          <a:p>
            <a:r>
              <a:rPr lang="sv-SE" sz="2800" b="1" dirty="0"/>
              <a:t>FLICKINITIATIVET</a:t>
            </a:r>
          </a:p>
        </p:txBody>
      </p:sp>
      <p:sp>
        <p:nvSpPr>
          <p:cNvPr id="10" name="Underrubrik 2">
            <a:extLst>
              <a:ext uri="{FF2B5EF4-FFF2-40B4-BE49-F238E27FC236}">
                <a16:creationId xmlns="" xmlns:a16="http://schemas.microsoft.com/office/drawing/2014/main" id="{2A27618D-DE33-4ACB-8D72-00C7CF9ADB89}"/>
              </a:ext>
            </a:extLst>
          </p:cNvPr>
          <p:cNvSpPr>
            <a:spLocks noGrp="1"/>
          </p:cNvSpPr>
          <p:nvPr>
            <p:ph type="subTitle" idx="1"/>
          </p:nvPr>
        </p:nvSpPr>
        <p:spPr>
          <a:xfrm>
            <a:off x="-9252" y="2361037"/>
            <a:ext cx="9144000" cy="707924"/>
          </a:xfrm>
        </p:spPr>
        <p:txBody>
          <a:bodyPr>
            <a:normAutofit/>
          </a:bodyPr>
          <a:lstStyle/>
          <a:p>
            <a:r>
              <a:rPr lang="sv-SE" sz="2800" dirty="0"/>
              <a:t>F-06/07/08</a:t>
            </a:r>
            <a:endParaRPr lang="sv-SE" sz="1800" dirty="0"/>
          </a:p>
        </p:txBody>
      </p:sp>
      <p:pic>
        <p:nvPicPr>
          <p:cNvPr id="11" name="Bildobjekt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868028"/>
            <a:ext cx="1905000" cy="1905000"/>
          </a:xfrm>
          <a:prstGeom prst="rect">
            <a:avLst/>
          </a:prstGeom>
        </p:spPr>
      </p:pic>
      <p:sp>
        <p:nvSpPr>
          <p:cNvPr id="17" name="textruta 16">
            <a:extLst>
              <a:ext uri="{FF2B5EF4-FFF2-40B4-BE49-F238E27FC236}">
                <a16:creationId xmlns="" xmlns:a16="http://schemas.microsoft.com/office/drawing/2014/main" id="{6E53CE57-CFCA-4F7B-8780-1F0DDD581DD1}"/>
              </a:ext>
            </a:extLst>
          </p:cNvPr>
          <p:cNvSpPr txBox="1"/>
          <p:nvPr/>
        </p:nvSpPr>
        <p:spPr>
          <a:xfrm>
            <a:off x="1393818" y="3843794"/>
            <a:ext cx="6408711" cy="1938992"/>
          </a:xfrm>
          <a:prstGeom prst="rect">
            <a:avLst/>
          </a:prstGeom>
          <a:noFill/>
        </p:spPr>
        <p:txBody>
          <a:bodyPr wrap="square" rtlCol="0">
            <a:spAutoFit/>
          </a:bodyPr>
          <a:lstStyle/>
          <a:p>
            <a:pPr marL="342900" indent="-342900" algn="ctr">
              <a:buFont typeface="Arial" panose="020B0604020202020204" pitchFamily="34" charset="0"/>
              <a:buChar char="•"/>
            </a:pPr>
            <a:r>
              <a:rPr lang="sv-SE" sz="2400" dirty="0"/>
              <a:t>TRÄNING OKTOBER-MARS</a:t>
            </a:r>
          </a:p>
          <a:p>
            <a:pPr marL="342900" indent="-342900" algn="ctr">
              <a:buFont typeface="Arial" panose="020B0604020202020204" pitchFamily="34" charset="0"/>
              <a:buChar char="•"/>
            </a:pPr>
            <a:r>
              <a:rPr lang="sv-SE" sz="2400" dirty="0"/>
              <a:t>TEORI</a:t>
            </a:r>
          </a:p>
          <a:p>
            <a:pPr marL="342900" indent="-342900" algn="ctr">
              <a:buFont typeface="Arial" panose="020B0604020202020204" pitchFamily="34" charset="0"/>
              <a:buChar char="•"/>
            </a:pPr>
            <a:r>
              <a:rPr lang="sv-SE" sz="2400" dirty="0"/>
              <a:t>BESÖK AV ELITSPELARE</a:t>
            </a:r>
          </a:p>
          <a:p>
            <a:pPr marL="342900" indent="-342900" algn="ctr">
              <a:buFont typeface="Arial" panose="020B0604020202020204" pitchFamily="34" charset="0"/>
              <a:buChar char="•"/>
            </a:pPr>
            <a:r>
              <a:rPr lang="sv-SE" sz="2400" dirty="0"/>
              <a:t>FÖRÄLDRAUTBILDNING</a:t>
            </a:r>
          </a:p>
          <a:p>
            <a:endParaRPr lang="sv-SE" sz="2400" dirty="0"/>
          </a:p>
        </p:txBody>
      </p:sp>
      <p:pic>
        <p:nvPicPr>
          <p:cNvPr id="8" name="Bildobjekt 7">
            <a:extLst>
              <a:ext uri="{FF2B5EF4-FFF2-40B4-BE49-F238E27FC236}">
                <a16:creationId xmlns="" xmlns:a16="http://schemas.microsoft.com/office/drawing/2014/main" id="{E75A0090-0A6E-43E5-AEE5-3A85F3B1F868}"/>
              </a:ext>
            </a:extLst>
          </p:cNvPr>
          <p:cNvPicPr>
            <a:picLocks noChangeAspect="1"/>
          </p:cNvPicPr>
          <p:nvPr/>
        </p:nvPicPr>
        <p:blipFill>
          <a:blip r:embed="rId5"/>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38287761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5" name="Bildobjekt 4"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2937289" y="1833748"/>
            <a:ext cx="3269421" cy="523220"/>
          </a:xfrm>
          <a:prstGeom prst="rect">
            <a:avLst/>
          </a:prstGeom>
          <a:noFill/>
        </p:spPr>
        <p:txBody>
          <a:bodyPr wrap="none" rtlCol="0">
            <a:spAutoFit/>
          </a:bodyPr>
          <a:lstStyle/>
          <a:p>
            <a:r>
              <a:rPr lang="sv-SE" sz="2800" b="1" dirty="0"/>
              <a:t>FLICKINITIATIVET</a:t>
            </a:r>
          </a:p>
        </p:txBody>
      </p:sp>
      <p:sp>
        <p:nvSpPr>
          <p:cNvPr id="10" name="Underrubrik 2">
            <a:extLst>
              <a:ext uri="{FF2B5EF4-FFF2-40B4-BE49-F238E27FC236}">
                <a16:creationId xmlns="" xmlns:a16="http://schemas.microsoft.com/office/drawing/2014/main" id="{2A27618D-DE33-4ACB-8D72-00C7CF9ADB89}"/>
              </a:ext>
            </a:extLst>
          </p:cNvPr>
          <p:cNvSpPr>
            <a:spLocks noGrp="1"/>
          </p:cNvSpPr>
          <p:nvPr>
            <p:ph type="subTitle" idx="1"/>
          </p:nvPr>
        </p:nvSpPr>
        <p:spPr>
          <a:xfrm>
            <a:off x="-9252" y="2361037"/>
            <a:ext cx="9144000" cy="707924"/>
          </a:xfrm>
        </p:spPr>
        <p:txBody>
          <a:bodyPr>
            <a:normAutofit/>
          </a:bodyPr>
          <a:lstStyle/>
          <a:p>
            <a:r>
              <a:rPr lang="sv-SE" sz="2800" dirty="0"/>
              <a:t>F-09/10/11/12</a:t>
            </a:r>
            <a:endParaRPr lang="sv-SE" sz="1800" dirty="0"/>
          </a:p>
        </p:txBody>
      </p:sp>
      <p:pic>
        <p:nvPicPr>
          <p:cNvPr id="11" name="Bildobjekt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868028"/>
            <a:ext cx="1905000" cy="1905000"/>
          </a:xfrm>
          <a:prstGeom prst="rect">
            <a:avLst/>
          </a:prstGeom>
        </p:spPr>
      </p:pic>
      <p:sp>
        <p:nvSpPr>
          <p:cNvPr id="17" name="textruta 16">
            <a:extLst>
              <a:ext uri="{FF2B5EF4-FFF2-40B4-BE49-F238E27FC236}">
                <a16:creationId xmlns="" xmlns:a16="http://schemas.microsoft.com/office/drawing/2014/main" id="{6E53CE57-CFCA-4F7B-8780-1F0DDD581DD1}"/>
              </a:ext>
            </a:extLst>
          </p:cNvPr>
          <p:cNvSpPr txBox="1"/>
          <p:nvPr/>
        </p:nvSpPr>
        <p:spPr>
          <a:xfrm>
            <a:off x="0" y="3843794"/>
            <a:ext cx="9134748" cy="1938992"/>
          </a:xfrm>
          <a:prstGeom prst="rect">
            <a:avLst/>
          </a:prstGeom>
          <a:noFill/>
        </p:spPr>
        <p:txBody>
          <a:bodyPr wrap="square" rtlCol="0">
            <a:spAutoFit/>
          </a:bodyPr>
          <a:lstStyle/>
          <a:p>
            <a:pPr marL="342900" indent="-342900" algn="ctr">
              <a:buFont typeface="Arial" panose="020B0604020202020204" pitchFamily="34" charset="0"/>
              <a:buChar char="•"/>
            </a:pPr>
            <a:r>
              <a:rPr lang="sv-SE" sz="2400" dirty="0"/>
              <a:t>PUNKTINSATSER</a:t>
            </a:r>
          </a:p>
          <a:p>
            <a:pPr algn="ctr"/>
            <a:r>
              <a:rPr lang="sv-SE" sz="2400" dirty="0"/>
              <a:t>-TRÄNING</a:t>
            </a:r>
          </a:p>
          <a:p>
            <a:pPr algn="ctr"/>
            <a:r>
              <a:rPr lang="sv-SE" sz="2400" dirty="0"/>
              <a:t>-BESÖK AV ELITSPELARE</a:t>
            </a:r>
          </a:p>
          <a:p>
            <a:pPr algn="ctr"/>
            <a:r>
              <a:rPr lang="sv-SE" sz="2400" dirty="0"/>
              <a:t>-STÖD TILL TRÄNARNA MED TRÄNINGSUPPLÄGG</a:t>
            </a:r>
          </a:p>
          <a:p>
            <a:endParaRPr lang="sv-SE" sz="2400" dirty="0"/>
          </a:p>
        </p:txBody>
      </p:sp>
      <p:pic>
        <p:nvPicPr>
          <p:cNvPr id="8" name="Bildobjekt 7">
            <a:extLst>
              <a:ext uri="{FF2B5EF4-FFF2-40B4-BE49-F238E27FC236}">
                <a16:creationId xmlns="" xmlns:a16="http://schemas.microsoft.com/office/drawing/2014/main" id="{E75A0090-0A6E-43E5-AEE5-3A85F3B1F868}"/>
              </a:ext>
            </a:extLst>
          </p:cNvPr>
          <p:cNvPicPr>
            <a:picLocks noChangeAspect="1"/>
          </p:cNvPicPr>
          <p:nvPr/>
        </p:nvPicPr>
        <p:blipFill>
          <a:blip r:embed="rId5"/>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262452047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5" name="Bildobjekt 4"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3085888" y="1837817"/>
            <a:ext cx="2972224" cy="523220"/>
          </a:xfrm>
          <a:prstGeom prst="rect">
            <a:avLst/>
          </a:prstGeom>
          <a:noFill/>
        </p:spPr>
        <p:txBody>
          <a:bodyPr wrap="none" rtlCol="0">
            <a:spAutoFit/>
          </a:bodyPr>
          <a:lstStyle/>
          <a:p>
            <a:r>
              <a:rPr lang="sv-SE" sz="2800" b="1" dirty="0" smtClean="0"/>
              <a:t>LEDARMENTOR</a:t>
            </a:r>
            <a:endParaRPr lang="sv-SE" sz="2800" b="1" dirty="0"/>
          </a:p>
        </p:txBody>
      </p:sp>
      <p:sp>
        <p:nvSpPr>
          <p:cNvPr id="10" name="Underrubrik 2">
            <a:extLst>
              <a:ext uri="{FF2B5EF4-FFF2-40B4-BE49-F238E27FC236}">
                <a16:creationId xmlns="" xmlns:a16="http://schemas.microsoft.com/office/drawing/2014/main" id="{2A27618D-DE33-4ACB-8D72-00C7CF9ADB89}"/>
              </a:ext>
            </a:extLst>
          </p:cNvPr>
          <p:cNvSpPr>
            <a:spLocks noGrp="1"/>
          </p:cNvSpPr>
          <p:nvPr>
            <p:ph type="subTitle" idx="1"/>
          </p:nvPr>
        </p:nvSpPr>
        <p:spPr>
          <a:xfrm>
            <a:off x="-9252" y="2361037"/>
            <a:ext cx="9144000" cy="707924"/>
          </a:xfrm>
        </p:spPr>
        <p:txBody>
          <a:bodyPr>
            <a:normAutofit/>
          </a:bodyPr>
          <a:lstStyle/>
          <a:p>
            <a:r>
              <a:rPr lang="sv-SE" sz="2800" dirty="0" smtClean="0"/>
              <a:t>FÖR </a:t>
            </a:r>
            <a:r>
              <a:rPr lang="sv-SE" sz="2800" dirty="0"/>
              <a:t>ALLA</a:t>
            </a:r>
            <a:endParaRPr lang="sv-SE" sz="1800" dirty="0"/>
          </a:p>
        </p:txBody>
      </p:sp>
      <p:pic>
        <p:nvPicPr>
          <p:cNvPr id="11" name="Bildobjekt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868028"/>
            <a:ext cx="1905000" cy="1905000"/>
          </a:xfrm>
          <a:prstGeom prst="rect">
            <a:avLst/>
          </a:prstGeom>
        </p:spPr>
      </p:pic>
      <p:sp>
        <p:nvSpPr>
          <p:cNvPr id="17" name="textruta 16">
            <a:extLst>
              <a:ext uri="{FF2B5EF4-FFF2-40B4-BE49-F238E27FC236}">
                <a16:creationId xmlns="" xmlns:a16="http://schemas.microsoft.com/office/drawing/2014/main" id="{6E53CE57-CFCA-4F7B-8780-1F0DDD581DD1}"/>
              </a:ext>
            </a:extLst>
          </p:cNvPr>
          <p:cNvSpPr txBox="1"/>
          <p:nvPr/>
        </p:nvSpPr>
        <p:spPr>
          <a:xfrm>
            <a:off x="0" y="3843794"/>
            <a:ext cx="9134748" cy="1200329"/>
          </a:xfrm>
          <a:prstGeom prst="rect">
            <a:avLst/>
          </a:prstGeom>
          <a:noFill/>
        </p:spPr>
        <p:txBody>
          <a:bodyPr wrap="square" rtlCol="0">
            <a:spAutoFit/>
          </a:bodyPr>
          <a:lstStyle/>
          <a:p>
            <a:pPr marL="342900" indent="-342900" algn="ctr">
              <a:buFont typeface="Arial" panose="020B0604020202020204" pitchFamily="34" charset="0"/>
              <a:buChar char="•"/>
            </a:pPr>
            <a:r>
              <a:rPr lang="sv-SE" sz="2400" dirty="0"/>
              <a:t>TRÄNINGSTIPS</a:t>
            </a:r>
          </a:p>
          <a:p>
            <a:pPr marL="342900" indent="-342900" algn="ctr">
              <a:buFont typeface="Arial" panose="020B0604020202020204" pitchFamily="34" charset="0"/>
              <a:buChar char="•"/>
            </a:pPr>
            <a:r>
              <a:rPr lang="sv-SE" sz="2400" dirty="0"/>
              <a:t>BOLLPLANK I OLIKA FRÅGOR</a:t>
            </a:r>
          </a:p>
          <a:p>
            <a:endParaRPr lang="sv-SE" sz="2400" dirty="0"/>
          </a:p>
        </p:txBody>
      </p:sp>
      <p:pic>
        <p:nvPicPr>
          <p:cNvPr id="8" name="Bildobjekt 7">
            <a:extLst>
              <a:ext uri="{FF2B5EF4-FFF2-40B4-BE49-F238E27FC236}">
                <a16:creationId xmlns="" xmlns:a16="http://schemas.microsoft.com/office/drawing/2014/main" id="{E75A0090-0A6E-43E5-AEE5-3A85F3B1F868}"/>
              </a:ext>
            </a:extLst>
          </p:cNvPr>
          <p:cNvPicPr>
            <a:picLocks noChangeAspect="1"/>
          </p:cNvPicPr>
          <p:nvPr/>
        </p:nvPicPr>
        <p:blipFill>
          <a:blip r:embed="rId5"/>
          <a:stretch>
            <a:fillRect/>
          </a:stretch>
        </p:blipFill>
        <p:spPr>
          <a:xfrm>
            <a:off x="7103814" y="965847"/>
            <a:ext cx="1354766" cy="588325"/>
          </a:xfrm>
          <a:prstGeom prst="rect">
            <a:avLst/>
          </a:prstGeom>
        </p:spPr>
      </p:pic>
      <p:pic>
        <p:nvPicPr>
          <p:cNvPr id="9" name="Bildobjekt 8">
            <a:extLst>
              <a:ext uri="{FF2B5EF4-FFF2-40B4-BE49-F238E27FC236}">
                <a16:creationId xmlns="" xmlns:a16="http://schemas.microsoft.com/office/drawing/2014/main" id="{40EC0C1D-FF56-444F-BBAC-5668DBC210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4514" y="1586204"/>
            <a:ext cx="1892817" cy="2011671"/>
          </a:xfrm>
          <a:prstGeom prst="rect">
            <a:avLst/>
          </a:prstGeom>
        </p:spPr>
      </p:pic>
    </p:spTree>
    <p:extLst>
      <p:ext uri="{BB962C8B-B14F-4D97-AF65-F5344CB8AC3E}">
        <p14:creationId xmlns:p14="http://schemas.microsoft.com/office/powerpoint/2010/main" val="136007225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pic>
        <p:nvPicPr>
          <p:cNvPr id="8" name="Bildobjekt 7" descr="Friends_skoloridrott_CMYK.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4" name="Bildobjekt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78744"/>
            <a:ext cx="9144000" cy="5133975"/>
          </a:xfrm>
          <a:prstGeom prst="rect">
            <a:avLst/>
          </a:prstGeom>
        </p:spPr>
      </p:pic>
      <p:pic>
        <p:nvPicPr>
          <p:cNvPr id="5" name="Bildobjekt 4">
            <a:extLst>
              <a:ext uri="{FF2B5EF4-FFF2-40B4-BE49-F238E27FC236}">
                <a16:creationId xmlns="" xmlns:a16="http://schemas.microsoft.com/office/drawing/2014/main" id="{E75A0090-0A6E-43E5-AEE5-3A85F3B1F868}"/>
              </a:ext>
            </a:extLst>
          </p:cNvPr>
          <p:cNvPicPr>
            <a:picLocks noChangeAspect="1"/>
          </p:cNvPicPr>
          <p:nvPr/>
        </p:nvPicPr>
        <p:blipFill>
          <a:blip r:embed="rId6"/>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355220954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8" name="Bildobjekt 7"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3" name="Bildobjekt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553096"/>
            <a:ext cx="9144000" cy="5123710"/>
          </a:xfrm>
          <a:prstGeom prst="rect">
            <a:avLst/>
          </a:prstGeom>
        </p:spPr>
      </p:pic>
      <p:pic>
        <p:nvPicPr>
          <p:cNvPr id="5" name="Bildobjekt 4">
            <a:extLst>
              <a:ext uri="{FF2B5EF4-FFF2-40B4-BE49-F238E27FC236}">
                <a16:creationId xmlns="" xmlns:a16="http://schemas.microsoft.com/office/drawing/2014/main" id="{E75A0090-0A6E-43E5-AEE5-3A85F3B1F868}"/>
              </a:ext>
            </a:extLst>
          </p:cNvPr>
          <p:cNvPicPr>
            <a:picLocks noChangeAspect="1"/>
          </p:cNvPicPr>
          <p:nvPr/>
        </p:nvPicPr>
        <p:blipFill>
          <a:blip r:embed="rId7"/>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69703571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4" name="Bildobjekt 3"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6" name="Picture 2" descr="http://iof4.idrottonline.se/globalassets/vastmanlands-idrottsforbund2/snabbuppladdade-bilder/rektangel-webb-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2083940"/>
            <a:ext cx="4096670" cy="4027353"/>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p:cNvSpPr txBox="1"/>
          <p:nvPr/>
        </p:nvSpPr>
        <p:spPr>
          <a:xfrm>
            <a:off x="1105165" y="1574895"/>
            <a:ext cx="6696744" cy="523220"/>
          </a:xfrm>
          <a:prstGeom prst="rect">
            <a:avLst/>
          </a:prstGeom>
          <a:noFill/>
        </p:spPr>
        <p:txBody>
          <a:bodyPr wrap="square" rtlCol="0">
            <a:spAutoFit/>
          </a:bodyPr>
          <a:lstStyle/>
          <a:p>
            <a:r>
              <a:rPr lang="sv-SE" sz="2800" b="1" dirty="0">
                <a:latin typeface="Calibri Bold" panose="020F0702030404030204" pitchFamily="34" charset="0"/>
              </a:rPr>
              <a:t>Livslångt idrottande - triangel blir rektangel</a:t>
            </a:r>
            <a:endParaRPr lang="sv-SE" sz="2800" dirty="0">
              <a:latin typeface="Calibri Bold" panose="020F0702030404030204" pitchFamily="34" charset="0"/>
            </a:endParaRPr>
          </a:p>
        </p:txBody>
      </p:sp>
      <p:pic>
        <p:nvPicPr>
          <p:cNvPr id="8" name="Bild 1" descr="http://www.svenskidrott.se/globalassets/svenskidrott/dokument/undersidor/barn--och-ungdomsidrott/idrottslyftet/logga/idrottslyftet_rgb_yellow.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5517232"/>
            <a:ext cx="1022350" cy="1069975"/>
          </a:xfrm>
          <a:prstGeom prst="rect">
            <a:avLst/>
          </a:prstGeom>
          <a:noFill/>
          <a:ln>
            <a:noFill/>
          </a:ln>
        </p:spPr>
      </p:pic>
      <p:pic>
        <p:nvPicPr>
          <p:cNvPr id="9" name="Bildobjekt 8"/>
          <p:cNvPicPr>
            <a:picLocks noChangeAspect="1"/>
          </p:cNvPicPr>
          <p:nvPr/>
        </p:nvPicPr>
        <p:blipFill>
          <a:blip r:embed="rId8"/>
          <a:stretch>
            <a:fillRect/>
          </a:stretch>
        </p:blipFill>
        <p:spPr>
          <a:xfrm>
            <a:off x="7418473" y="6111293"/>
            <a:ext cx="1651870" cy="475914"/>
          </a:xfrm>
          <a:prstGeom prst="rect">
            <a:avLst/>
          </a:prstGeom>
        </p:spPr>
      </p:pic>
      <p:pic>
        <p:nvPicPr>
          <p:cNvPr id="10" name="Bildobjekt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8184" y="6052839"/>
            <a:ext cx="1044153" cy="541413"/>
          </a:xfrm>
          <a:prstGeom prst="rect">
            <a:avLst/>
          </a:prstGeom>
        </p:spPr>
      </p:pic>
    </p:spTree>
    <p:extLst>
      <p:ext uri="{BB962C8B-B14F-4D97-AF65-F5344CB8AC3E}">
        <p14:creationId xmlns:p14="http://schemas.microsoft.com/office/powerpoint/2010/main" val="1194493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8" name="Bildobjekt 7"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2" name="Bildobjekt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587500"/>
            <a:ext cx="9144000" cy="5103405"/>
          </a:xfrm>
          <a:prstGeom prst="rect">
            <a:avLst/>
          </a:prstGeom>
        </p:spPr>
      </p:pic>
      <p:pic>
        <p:nvPicPr>
          <p:cNvPr id="5" name="Bildobjekt 4">
            <a:extLst>
              <a:ext uri="{FF2B5EF4-FFF2-40B4-BE49-F238E27FC236}">
                <a16:creationId xmlns="" xmlns:a16="http://schemas.microsoft.com/office/drawing/2014/main" id="{E75A0090-0A6E-43E5-AEE5-3A85F3B1F868}"/>
              </a:ext>
            </a:extLst>
          </p:cNvPr>
          <p:cNvPicPr>
            <a:picLocks noChangeAspect="1"/>
          </p:cNvPicPr>
          <p:nvPr/>
        </p:nvPicPr>
        <p:blipFill>
          <a:blip r:embed="rId7"/>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179311986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8" name="Bildobjekt 7"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5" name="Bildobjekt 4">
            <a:extLst>
              <a:ext uri="{FF2B5EF4-FFF2-40B4-BE49-F238E27FC236}">
                <a16:creationId xmlns="" xmlns:a16="http://schemas.microsoft.com/office/drawing/2014/main" id="{E75A0090-0A6E-43E5-AEE5-3A85F3B1F868}"/>
              </a:ext>
            </a:extLst>
          </p:cNvPr>
          <p:cNvPicPr>
            <a:picLocks noChangeAspect="1"/>
          </p:cNvPicPr>
          <p:nvPr/>
        </p:nvPicPr>
        <p:blipFill>
          <a:blip r:embed="rId6"/>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414077064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8" name="Bildobjekt 7"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2" name="Bildobjekt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588761"/>
            <a:ext cx="9154526" cy="5142239"/>
          </a:xfrm>
          <a:prstGeom prst="rect">
            <a:avLst/>
          </a:prstGeom>
        </p:spPr>
      </p:pic>
      <p:pic>
        <p:nvPicPr>
          <p:cNvPr id="5" name="Bildobjekt 4">
            <a:extLst>
              <a:ext uri="{FF2B5EF4-FFF2-40B4-BE49-F238E27FC236}">
                <a16:creationId xmlns="" xmlns:a16="http://schemas.microsoft.com/office/drawing/2014/main" id="{E75A0090-0A6E-43E5-AEE5-3A85F3B1F868}"/>
              </a:ext>
            </a:extLst>
          </p:cNvPr>
          <p:cNvPicPr>
            <a:picLocks noChangeAspect="1"/>
          </p:cNvPicPr>
          <p:nvPr/>
        </p:nvPicPr>
        <p:blipFill>
          <a:blip r:embed="rId7"/>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51687879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8" name="Bildobjekt 7"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3" name="Bildobjekt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587500"/>
            <a:ext cx="9144000" cy="5085281"/>
          </a:xfrm>
          <a:prstGeom prst="rect">
            <a:avLst/>
          </a:prstGeom>
        </p:spPr>
      </p:pic>
      <p:pic>
        <p:nvPicPr>
          <p:cNvPr id="5" name="Bildobjekt 4">
            <a:extLst>
              <a:ext uri="{FF2B5EF4-FFF2-40B4-BE49-F238E27FC236}">
                <a16:creationId xmlns="" xmlns:a16="http://schemas.microsoft.com/office/drawing/2014/main" id="{E75A0090-0A6E-43E5-AEE5-3A85F3B1F868}"/>
              </a:ext>
            </a:extLst>
          </p:cNvPr>
          <p:cNvPicPr>
            <a:picLocks noChangeAspect="1"/>
          </p:cNvPicPr>
          <p:nvPr/>
        </p:nvPicPr>
        <p:blipFill>
          <a:blip r:embed="rId7"/>
          <a:stretch>
            <a:fillRect/>
          </a:stretch>
        </p:blipFill>
        <p:spPr>
          <a:xfrm>
            <a:off x="7103814" y="965847"/>
            <a:ext cx="1354766" cy="588325"/>
          </a:xfrm>
          <a:prstGeom prst="rect">
            <a:avLst/>
          </a:prstGeom>
        </p:spPr>
      </p:pic>
      <p:graphicFrame>
        <p:nvGraphicFramePr>
          <p:cNvPr id="2" name="Tabell 1"/>
          <p:cNvGraphicFramePr>
            <a:graphicFrameLocks noGrp="1"/>
          </p:cNvGraphicFramePr>
          <p:nvPr>
            <p:extLst>
              <p:ext uri="{D42A27DB-BD31-4B8C-83A1-F6EECF244321}">
                <p14:modId xmlns:p14="http://schemas.microsoft.com/office/powerpoint/2010/main" val="1519059708"/>
              </p:ext>
            </p:extLst>
          </p:nvPr>
        </p:nvGraphicFramePr>
        <p:xfrm>
          <a:off x="4788024" y="2132856"/>
          <a:ext cx="3799242" cy="3744416"/>
        </p:xfrm>
        <a:graphic>
          <a:graphicData uri="http://schemas.openxmlformats.org/drawingml/2006/table">
            <a:tbl>
              <a:tblPr firstRow="1" bandRow="1">
                <a:tableStyleId>{5C22544A-7EE6-4342-B048-85BDC9FD1C3A}</a:tableStyleId>
              </a:tblPr>
              <a:tblGrid>
                <a:gridCol w="1801199"/>
                <a:gridCol w="731629"/>
                <a:gridCol w="1266414"/>
              </a:tblGrid>
              <a:tr h="468052">
                <a:tc>
                  <a:txBody>
                    <a:bodyPr/>
                    <a:lstStyle/>
                    <a:p>
                      <a:r>
                        <a:rPr lang="sv-SE" sz="900" dirty="0" smtClean="0"/>
                        <a:t>Spelform</a:t>
                      </a:r>
                      <a:endParaRPr lang="sv-SE" sz="900" dirty="0"/>
                    </a:p>
                  </a:txBody>
                  <a:tcPr/>
                </a:tc>
                <a:tc>
                  <a:txBody>
                    <a:bodyPr/>
                    <a:lstStyle/>
                    <a:p>
                      <a:r>
                        <a:rPr lang="sv-SE" sz="900" dirty="0" smtClean="0"/>
                        <a:t>Planstorlek</a:t>
                      </a:r>
                      <a:endParaRPr lang="sv-SE" sz="900" dirty="0"/>
                    </a:p>
                  </a:txBody>
                  <a:tcPr/>
                </a:tc>
                <a:tc>
                  <a:txBody>
                    <a:bodyPr/>
                    <a:lstStyle/>
                    <a:p>
                      <a:r>
                        <a:rPr lang="sv-SE" sz="900" dirty="0" smtClean="0"/>
                        <a:t>Målstorlek</a:t>
                      </a:r>
                      <a:endParaRPr lang="sv-SE" sz="900" dirty="0"/>
                    </a:p>
                  </a:txBody>
                  <a:tcPr/>
                </a:tc>
              </a:tr>
              <a:tr h="468052">
                <a:tc>
                  <a:txBody>
                    <a:bodyPr/>
                    <a:lstStyle/>
                    <a:p>
                      <a:r>
                        <a:rPr lang="sv-SE" sz="900" dirty="0" smtClean="0"/>
                        <a:t>11 mot 11 (15 år)</a:t>
                      </a:r>
                      <a:endParaRPr lang="sv-SE" sz="900" dirty="0"/>
                    </a:p>
                  </a:txBody>
                  <a:tcPr/>
                </a:tc>
                <a:tc>
                  <a:txBody>
                    <a:bodyPr/>
                    <a:lstStyle/>
                    <a:p>
                      <a:r>
                        <a:rPr lang="sv-SE" sz="900" dirty="0" smtClean="0"/>
                        <a:t>105*65</a:t>
                      </a:r>
                      <a:r>
                        <a:rPr lang="sv-SE" sz="900" baseline="0" dirty="0" smtClean="0"/>
                        <a:t> m</a:t>
                      </a:r>
                      <a:endParaRPr lang="sv-SE" sz="900" dirty="0"/>
                    </a:p>
                  </a:txBody>
                  <a:tcPr/>
                </a:tc>
                <a:tc>
                  <a:txBody>
                    <a:bodyPr/>
                    <a:lstStyle/>
                    <a:p>
                      <a:r>
                        <a:rPr lang="sv-SE" sz="900" dirty="0" smtClean="0"/>
                        <a:t>7,32*2,44 m</a:t>
                      </a:r>
                      <a:endParaRPr lang="sv-SE" sz="900" dirty="0"/>
                    </a:p>
                  </a:txBody>
                  <a:tcPr/>
                </a:tc>
              </a:tr>
              <a:tr h="468052">
                <a:tc>
                  <a:txBody>
                    <a:bodyPr/>
                    <a:lstStyle/>
                    <a:p>
                      <a:r>
                        <a:rPr lang="sv-SE" sz="900" dirty="0" smtClean="0"/>
                        <a:t>Stor 9 mot 9 (14 år)</a:t>
                      </a:r>
                      <a:endParaRPr lang="sv-SE" sz="900" dirty="0"/>
                    </a:p>
                  </a:txBody>
                  <a:tcPr/>
                </a:tc>
                <a:tc>
                  <a:txBody>
                    <a:bodyPr/>
                    <a:lstStyle/>
                    <a:p>
                      <a:r>
                        <a:rPr lang="sv-SE" sz="900" dirty="0" smtClean="0"/>
                        <a:t>72*55 m</a:t>
                      </a:r>
                      <a:endParaRPr lang="sv-SE" sz="900" dirty="0"/>
                    </a:p>
                  </a:txBody>
                  <a:tcPr/>
                </a:tc>
                <a:tc>
                  <a:txBody>
                    <a:bodyPr/>
                    <a:lstStyle/>
                    <a:p>
                      <a:r>
                        <a:rPr lang="sv-SE" sz="900" dirty="0" smtClean="0"/>
                        <a:t>7,32*2,20 m</a:t>
                      </a:r>
                    </a:p>
                  </a:txBody>
                  <a:tcPr/>
                </a:tc>
              </a:tr>
              <a:tr h="468052">
                <a:tc>
                  <a:txBody>
                    <a:bodyPr/>
                    <a:lstStyle/>
                    <a:p>
                      <a:r>
                        <a:rPr lang="sv-SE" sz="900" dirty="0" smtClean="0"/>
                        <a:t>Liten 9 mot 9 (13 år)</a:t>
                      </a:r>
                      <a:endParaRPr lang="sv-SE" sz="900" dirty="0"/>
                    </a:p>
                  </a:txBody>
                  <a:tcPr/>
                </a:tc>
                <a:tc>
                  <a:txBody>
                    <a:bodyPr/>
                    <a:lstStyle/>
                    <a:p>
                      <a:r>
                        <a:rPr lang="sv-SE" sz="900" dirty="0" smtClean="0"/>
                        <a:t>65*50 m</a:t>
                      </a:r>
                      <a:endParaRPr lang="sv-SE" sz="900" dirty="0"/>
                    </a:p>
                  </a:txBody>
                  <a:tcPr/>
                </a:tc>
                <a:tc>
                  <a:txBody>
                    <a:bodyPr/>
                    <a:lstStyle/>
                    <a:p>
                      <a:r>
                        <a:rPr lang="sv-SE" sz="900" dirty="0" smtClean="0"/>
                        <a:t>5*2 m</a:t>
                      </a:r>
                    </a:p>
                  </a:txBody>
                  <a:tcPr/>
                </a:tc>
              </a:tr>
              <a:tr h="468052">
                <a:tc>
                  <a:txBody>
                    <a:bodyPr/>
                    <a:lstStyle/>
                    <a:p>
                      <a:r>
                        <a:rPr lang="sv-SE" sz="900" dirty="0" smtClean="0"/>
                        <a:t>Stor 7 mot 7 (12 år)</a:t>
                      </a:r>
                      <a:endParaRPr lang="sv-SE" sz="900" dirty="0"/>
                    </a:p>
                  </a:txBody>
                  <a:tcPr/>
                </a:tc>
                <a:tc>
                  <a:txBody>
                    <a:bodyPr/>
                    <a:lstStyle/>
                    <a:p>
                      <a:r>
                        <a:rPr lang="sv-SE" sz="900" dirty="0" smtClean="0"/>
                        <a:t>55*35 m</a:t>
                      </a:r>
                      <a:endParaRPr lang="sv-SE" sz="900" dirty="0"/>
                    </a:p>
                  </a:txBody>
                  <a:tcPr/>
                </a:tc>
                <a:tc>
                  <a:txBody>
                    <a:bodyPr/>
                    <a:lstStyle/>
                    <a:p>
                      <a:r>
                        <a:rPr lang="sv-SE" sz="900" dirty="0" smtClean="0"/>
                        <a:t>5*2 m</a:t>
                      </a:r>
                      <a:endParaRPr lang="sv-SE" sz="900" dirty="0"/>
                    </a:p>
                  </a:txBody>
                  <a:tcPr/>
                </a:tc>
              </a:tr>
              <a:tr h="468052">
                <a:tc>
                  <a:txBody>
                    <a:bodyPr/>
                    <a:lstStyle/>
                    <a:p>
                      <a:r>
                        <a:rPr lang="sv-SE" sz="900" dirty="0" smtClean="0"/>
                        <a:t>Liten 7 mot 7 (10-11 år)</a:t>
                      </a:r>
                      <a:endParaRPr lang="sv-SE" sz="900" dirty="0"/>
                    </a:p>
                  </a:txBody>
                  <a:tcPr/>
                </a:tc>
                <a:tc>
                  <a:txBody>
                    <a:bodyPr/>
                    <a:lstStyle/>
                    <a:p>
                      <a:r>
                        <a:rPr lang="sv-SE" sz="900" dirty="0" smtClean="0"/>
                        <a:t>50*30 m</a:t>
                      </a:r>
                      <a:endParaRPr lang="sv-SE" sz="900" dirty="0"/>
                    </a:p>
                  </a:txBody>
                  <a:tcPr/>
                </a:tc>
                <a:tc>
                  <a:txBody>
                    <a:bodyPr/>
                    <a:lstStyle/>
                    <a:p>
                      <a:r>
                        <a:rPr lang="sv-SE" sz="900" dirty="0" smtClean="0"/>
                        <a:t>5*2 m</a:t>
                      </a:r>
                      <a:endParaRPr lang="sv-SE" sz="900" dirty="0"/>
                    </a:p>
                  </a:txBody>
                  <a:tcPr/>
                </a:tc>
              </a:tr>
              <a:tr h="468052">
                <a:tc>
                  <a:txBody>
                    <a:bodyPr/>
                    <a:lstStyle/>
                    <a:p>
                      <a:r>
                        <a:rPr lang="sv-SE" sz="900" dirty="0" smtClean="0"/>
                        <a:t>5 mot 5 utan sarg (8-9 år)</a:t>
                      </a:r>
                      <a:endParaRPr lang="sv-SE" sz="900" dirty="0"/>
                    </a:p>
                  </a:txBody>
                  <a:tcPr/>
                </a:tc>
                <a:tc>
                  <a:txBody>
                    <a:bodyPr/>
                    <a:lstStyle/>
                    <a:p>
                      <a:r>
                        <a:rPr lang="sv-SE" sz="900" dirty="0" smtClean="0"/>
                        <a:t>30*20 m</a:t>
                      </a:r>
                      <a:endParaRPr lang="sv-SE" sz="900" dirty="0"/>
                    </a:p>
                  </a:txBody>
                  <a:tcPr/>
                </a:tc>
                <a:tc>
                  <a:txBody>
                    <a:bodyPr/>
                    <a:lstStyle/>
                    <a:p>
                      <a:r>
                        <a:rPr lang="sv-SE" sz="900" dirty="0" smtClean="0"/>
                        <a:t>3*1,5</a:t>
                      </a:r>
                      <a:r>
                        <a:rPr lang="sv-SE" sz="900" baseline="0" dirty="0" smtClean="0"/>
                        <a:t> m</a:t>
                      </a:r>
                      <a:endParaRPr lang="sv-SE" sz="900" dirty="0"/>
                    </a:p>
                  </a:txBody>
                  <a:tcPr/>
                </a:tc>
              </a:tr>
              <a:tr h="468052">
                <a:tc>
                  <a:txBody>
                    <a:bodyPr/>
                    <a:lstStyle/>
                    <a:p>
                      <a:r>
                        <a:rPr lang="sv-SE" sz="900" dirty="0" smtClean="0"/>
                        <a:t>3 mot 3 med sarg/nät (6-7</a:t>
                      </a:r>
                      <a:r>
                        <a:rPr lang="sv-SE" sz="900" baseline="0" dirty="0" smtClean="0"/>
                        <a:t> år)</a:t>
                      </a:r>
                      <a:endParaRPr lang="sv-SE" sz="900" dirty="0" smtClean="0"/>
                    </a:p>
                    <a:p>
                      <a:r>
                        <a:rPr lang="sv-SE" sz="900" dirty="0" smtClean="0"/>
                        <a:t>3 mot 3 utan sarg/nät (6-7 år)</a:t>
                      </a:r>
                      <a:endParaRPr lang="sv-SE" sz="900" dirty="0"/>
                    </a:p>
                  </a:txBody>
                  <a:tcPr/>
                </a:tc>
                <a:tc>
                  <a:txBody>
                    <a:bodyPr/>
                    <a:lstStyle/>
                    <a:p>
                      <a:r>
                        <a:rPr lang="sv-SE" sz="900" dirty="0" smtClean="0"/>
                        <a:t>15*10 m</a:t>
                      </a:r>
                    </a:p>
                    <a:p>
                      <a:r>
                        <a:rPr lang="sv-SE" sz="900" dirty="0" smtClean="0"/>
                        <a:t>15*12 m</a:t>
                      </a:r>
                      <a:endParaRPr lang="sv-SE" sz="900" dirty="0"/>
                    </a:p>
                  </a:txBody>
                  <a:tcPr/>
                </a:tc>
                <a:tc>
                  <a:txBody>
                    <a:bodyPr/>
                    <a:lstStyle/>
                    <a:p>
                      <a:r>
                        <a:rPr lang="sv-SE" sz="900" dirty="0" smtClean="0"/>
                        <a:t>Max 1,6*1,15 m</a:t>
                      </a:r>
                    </a:p>
                    <a:p>
                      <a:r>
                        <a:rPr lang="sv-SE" sz="900" dirty="0" smtClean="0"/>
                        <a:t>Rek:</a:t>
                      </a:r>
                      <a:r>
                        <a:rPr lang="sv-SE" sz="900" baseline="0" dirty="0" smtClean="0"/>
                        <a:t> 1,5*1 m</a:t>
                      </a:r>
                      <a:endParaRPr lang="sv-SE" sz="900" dirty="0"/>
                    </a:p>
                  </a:txBody>
                  <a:tcPr/>
                </a:tc>
              </a:tr>
            </a:tbl>
          </a:graphicData>
        </a:graphic>
      </p:graphicFrame>
    </p:spTree>
    <p:extLst>
      <p:ext uri="{BB962C8B-B14F-4D97-AF65-F5344CB8AC3E}">
        <p14:creationId xmlns:p14="http://schemas.microsoft.com/office/powerpoint/2010/main" val="384076973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8" name="Bildobjekt 7"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2" name="Bildobjekt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4" y="1587500"/>
            <a:ext cx="9149804" cy="5110874"/>
          </a:xfrm>
          <a:prstGeom prst="rect">
            <a:avLst/>
          </a:prstGeom>
        </p:spPr>
      </p:pic>
      <p:pic>
        <p:nvPicPr>
          <p:cNvPr id="5" name="Bildobjekt 4">
            <a:extLst>
              <a:ext uri="{FF2B5EF4-FFF2-40B4-BE49-F238E27FC236}">
                <a16:creationId xmlns="" xmlns:a16="http://schemas.microsoft.com/office/drawing/2014/main" id="{E75A0090-0A6E-43E5-AEE5-3A85F3B1F868}"/>
              </a:ext>
            </a:extLst>
          </p:cNvPr>
          <p:cNvPicPr>
            <a:picLocks noChangeAspect="1"/>
          </p:cNvPicPr>
          <p:nvPr/>
        </p:nvPicPr>
        <p:blipFill>
          <a:blip r:embed="rId7"/>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372194862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8" name="Bildobjekt 7"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3" name="Bildobjekt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574056"/>
            <a:ext cx="9144000" cy="5119487"/>
          </a:xfrm>
          <a:prstGeom prst="rect">
            <a:avLst/>
          </a:prstGeom>
        </p:spPr>
      </p:pic>
      <p:pic>
        <p:nvPicPr>
          <p:cNvPr id="5" name="Bildobjekt 4">
            <a:extLst>
              <a:ext uri="{FF2B5EF4-FFF2-40B4-BE49-F238E27FC236}">
                <a16:creationId xmlns="" xmlns:a16="http://schemas.microsoft.com/office/drawing/2014/main" id="{E75A0090-0A6E-43E5-AEE5-3A85F3B1F868}"/>
              </a:ext>
            </a:extLst>
          </p:cNvPr>
          <p:cNvPicPr>
            <a:picLocks noChangeAspect="1"/>
          </p:cNvPicPr>
          <p:nvPr/>
        </p:nvPicPr>
        <p:blipFill>
          <a:blip r:embed="rId7"/>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112670369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sp>
        <p:nvSpPr>
          <p:cNvPr id="2" name="textruta 1"/>
          <p:cNvSpPr txBox="1"/>
          <p:nvPr/>
        </p:nvSpPr>
        <p:spPr>
          <a:xfrm>
            <a:off x="2627784" y="1768435"/>
            <a:ext cx="3749744" cy="369332"/>
          </a:xfrm>
          <a:prstGeom prst="rect">
            <a:avLst/>
          </a:prstGeom>
          <a:noFill/>
        </p:spPr>
        <p:txBody>
          <a:bodyPr wrap="none" rtlCol="0">
            <a:spAutoFit/>
          </a:bodyPr>
          <a:lstStyle/>
          <a:p>
            <a:r>
              <a:rPr lang="sv-SE" b="1" dirty="0"/>
              <a:t>Tävlingsbestämmelser 2018 VFF</a:t>
            </a:r>
          </a:p>
        </p:txBody>
      </p:sp>
      <p:sp>
        <p:nvSpPr>
          <p:cNvPr id="4" name="textruta 3"/>
          <p:cNvSpPr txBox="1"/>
          <p:nvPr/>
        </p:nvSpPr>
        <p:spPr>
          <a:xfrm>
            <a:off x="1046272" y="2318702"/>
            <a:ext cx="6912768" cy="4524315"/>
          </a:xfrm>
          <a:prstGeom prst="rect">
            <a:avLst/>
          </a:prstGeom>
          <a:noFill/>
        </p:spPr>
        <p:txBody>
          <a:bodyPr wrap="square" rtlCol="0">
            <a:spAutoFit/>
          </a:bodyPr>
          <a:lstStyle/>
          <a:p>
            <a:r>
              <a:rPr lang="sv-SE" b="1" dirty="0"/>
              <a:t>Poolspel</a:t>
            </a:r>
          </a:p>
          <a:p>
            <a:r>
              <a:rPr lang="sv-SE" b="1" dirty="0"/>
              <a:t>3 mot 3 med nät/sarg </a:t>
            </a:r>
            <a:endParaRPr lang="sv-SE" dirty="0"/>
          </a:p>
          <a:p>
            <a:r>
              <a:rPr lang="sv-SE" dirty="0"/>
              <a:t>Planerade veckor: 21, 23, 34, 36 samt FD 18/8</a:t>
            </a:r>
          </a:p>
          <a:p>
            <a:r>
              <a:rPr lang="sv-SE" i="1" dirty="0"/>
              <a:t>P/F 6-7 år (kan vara mixade </a:t>
            </a:r>
            <a:r>
              <a:rPr lang="sv-SE" i="1" dirty="0" err="1"/>
              <a:t>flick</a:t>
            </a:r>
            <a:r>
              <a:rPr lang="sv-SE" i="1" dirty="0"/>
              <a:t>/pojklag)</a:t>
            </a:r>
          </a:p>
          <a:p>
            <a:r>
              <a:rPr lang="sv-SE" dirty="0"/>
              <a:t>Pojkar/Flickor 6-7 år (F-11, P-11, P/F-12)</a:t>
            </a:r>
          </a:p>
          <a:p>
            <a:endParaRPr lang="sv-SE" dirty="0"/>
          </a:p>
          <a:p>
            <a:r>
              <a:rPr lang="sv-SE" b="1" dirty="0"/>
              <a:t>5 mot 5</a:t>
            </a:r>
            <a:endParaRPr lang="sv-SE" dirty="0"/>
          </a:p>
          <a:p>
            <a:r>
              <a:rPr lang="sv-SE" dirty="0"/>
              <a:t>Planerade veckor: 20, 22, 35, 37 samt FD 18/8</a:t>
            </a:r>
          </a:p>
          <a:p>
            <a:r>
              <a:rPr lang="sv-SE" i="1" dirty="0"/>
              <a:t>P/F 7-9 år</a:t>
            </a:r>
            <a:endParaRPr lang="sv-SE" dirty="0"/>
          </a:p>
          <a:p>
            <a:r>
              <a:rPr lang="sv-SE" dirty="0"/>
              <a:t>Pojkar/Flickor 9 år (F-09, P-09)</a:t>
            </a:r>
          </a:p>
          <a:p>
            <a:r>
              <a:rPr lang="sv-SE" dirty="0"/>
              <a:t>Pojkar/Flickor 8 år (F-10, P-10)</a:t>
            </a:r>
          </a:p>
          <a:p>
            <a:r>
              <a:rPr lang="sv-SE" dirty="0"/>
              <a:t>Pojkar/Flickor 7 år (F-11, P-11)</a:t>
            </a:r>
          </a:p>
          <a:p>
            <a:endParaRPr lang="sv-SE" dirty="0"/>
          </a:p>
          <a:p>
            <a:r>
              <a:rPr lang="sv-SE" b="1" dirty="0"/>
              <a:t>Anmälan senast ca 1 april!</a:t>
            </a:r>
          </a:p>
          <a:p>
            <a:endParaRPr lang="sv-SE" dirty="0"/>
          </a:p>
          <a:p>
            <a:endParaRPr lang="sv-SE" dirty="0"/>
          </a:p>
        </p:txBody>
      </p:sp>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1684329"/>
            <a:ext cx="648072" cy="648072"/>
          </a:xfrm>
          <a:prstGeom prst="rect">
            <a:avLst/>
          </a:prstGeom>
        </p:spPr>
      </p:pic>
      <p:pic>
        <p:nvPicPr>
          <p:cNvPr id="6" name="Bildobjekt 5"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8" name="Bildobjekt 7">
            <a:extLst>
              <a:ext uri="{FF2B5EF4-FFF2-40B4-BE49-F238E27FC236}">
                <a16:creationId xmlns="" xmlns:a16="http://schemas.microsoft.com/office/drawing/2014/main" id="{E75A0090-0A6E-43E5-AEE5-3A85F3B1F868}"/>
              </a:ext>
            </a:extLst>
          </p:cNvPr>
          <p:cNvPicPr>
            <a:picLocks noChangeAspect="1"/>
          </p:cNvPicPr>
          <p:nvPr/>
        </p:nvPicPr>
        <p:blipFill>
          <a:blip r:embed="rId6"/>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41777048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sp>
        <p:nvSpPr>
          <p:cNvPr id="2" name="textruta 1"/>
          <p:cNvSpPr txBox="1"/>
          <p:nvPr/>
        </p:nvSpPr>
        <p:spPr>
          <a:xfrm>
            <a:off x="2627784" y="1768435"/>
            <a:ext cx="3749744" cy="369332"/>
          </a:xfrm>
          <a:prstGeom prst="rect">
            <a:avLst/>
          </a:prstGeom>
          <a:noFill/>
        </p:spPr>
        <p:txBody>
          <a:bodyPr wrap="none" rtlCol="0">
            <a:spAutoFit/>
          </a:bodyPr>
          <a:lstStyle/>
          <a:p>
            <a:r>
              <a:rPr lang="sv-SE" b="1" dirty="0"/>
              <a:t>Tävlingsbestämmelser 2018 VFF</a:t>
            </a:r>
          </a:p>
        </p:txBody>
      </p:sp>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1684329"/>
            <a:ext cx="648072" cy="648072"/>
          </a:xfrm>
          <a:prstGeom prst="rect">
            <a:avLst/>
          </a:prstGeom>
        </p:spPr>
      </p:pic>
      <p:sp>
        <p:nvSpPr>
          <p:cNvPr id="6" name="textruta 5"/>
          <p:cNvSpPr txBox="1"/>
          <p:nvPr/>
        </p:nvSpPr>
        <p:spPr>
          <a:xfrm>
            <a:off x="323528" y="2167382"/>
            <a:ext cx="8496944" cy="4524315"/>
          </a:xfrm>
          <a:prstGeom prst="rect">
            <a:avLst/>
          </a:prstGeom>
          <a:noFill/>
        </p:spPr>
        <p:txBody>
          <a:bodyPr wrap="square" rtlCol="0">
            <a:spAutoFit/>
          </a:bodyPr>
          <a:lstStyle/>
          <a:p>
            <a:r>
              <a:rPr lang="sv-SE" b="1" dirty="0"/>
              <a:t>Seriespel i Västmanland</a:t>
            </a:r>
          </a:p>
          <a:p>
            <a:r>
              <a:rPr lang="sv-SE" dirty="0"/>
              <a:t>Pågår under v. 18-25 samt v. 31-38 med sista speldatum på söndagar förutom torsdag v. 25. </a:t>
            </a:r>
          </a:p>
          <a:p>
            <a:r>
              <a:rPr lang="sv-SE" dirty="0"/>
              <a:t>OBS: VFF har tagit bort nivåerna lätt och svår, för samtliga tävlingar utan tabell.</a:t>
            </a:r>
          </a:p>
          <a:p>
            <a:endParaRPr lang="sv-SE" dirty="0"/>
          </a:p>
          <a:p>
            <a:r>
              <a:rPr lang="sv-SE" dirty="0"/>
              <a:t>Tävlingskategori	Spelform</a:t>
            </a:r>
          </a:p>
          <a:p>
            <a:r>
              <a:rPr lang="sv-SE" dirty="0"/>
              <a:t>F/P 14-15 år	seriespel	11 mot 11</a:t>
            </a:r>
          </a:p>
          <a:p>
            <a:r>
              <a:rPr lang="sv-SE" dirty="0"/>
              <a:t>F/P 13-14 år	seriespel	9 mot 9</a:t>
            </a:r>
          </a:p>
          <a:p>
            <a:r>
              <a:rPr lang="sv-SE" dirty="0"/>
              <a:t>F/P 11-12 år	seriespel	7 mot 7 (Utan tabell)</a:t>
            </a:r>
          </a:p>
          <a:p>
            <a:r>
              <a:rPr lang="sv-SE" dirty="0"/>
              <a:t>F/P 10 år	seriespel	7 mot 7 (Utan tabell)</a:t>
            </a:r>
          </a:p>
          <a:p>
            <a:r>
              <a:rPr lang="sv-SE" dirty="0"/>
              <a:t>F/P 9 år		seriespel	7 mot 7 (Utan tabell. Rekommenderas av VFF att spela 5-manna)</a:t>
            </a:r>
          </a:p>
          <a:p>
            <a:endParaRPr lang="sv-SE" b="1" dirty="0"/>
          </a:p>
          <a:p>
            <a:r>
              <a:rPr lang="sv-SE" b="1" dirty="0"/>
              <a:t>Anmälan senast 1 mars!</a:t>
            </a:r>
          </a:p>
          <a:p>
            <a:endParaRPr lang="sv-SE" dirty="0"/>
          </a:p>
          <a:p>
            <a:endParaRPr lang="sv-SE" dirty="0"/>
          </a:p>
        </p:txBody>
      </p:sp>
      <p:pic>
        <p:nvPicPr>
          <p:cNvPr id="8" name="Bildobjekt 7"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9" name="Bildobjekt 8">
            <a:extLst>
              <a:ext uri="{FF2B5EF4-FFF2-40B4-BE49-F238E27FC236}">
                <a16:creationId xmlns="" xmlns:a16="http://schemas.microsoft.com/office/drawing/2014/main" id="{E75A0090-0A6E-43E5-AEE5-3A85F3B1F868}"/>
              </a:ext>
            </a:extLst>
          </p:cNvPr>
          <p:cNvPicPr>
            <a:picLocks noChangeAspect="1"/>
          </p:cNvPicPr>
          <p:nvPr/>
        </p:nvPicPr>
        <p:blipFill>
          <a:blip r:embed="rId6"/>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295463174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sp>
        <p:nvSpPr>
          <p:cNvPr id="2" name="textruta 1"/>
          <p:cNvSpPr txBox="1"/>
          <p:nvPr/>
        </p:nvSpPr>
        <p:spPr>
          <a:xfrm>
            <a:off x="2627784" y="1768435"/>
            <a:ext cx="3749744" cy="369332"/>
          </a:xfrm>
          <a:prstGeom prst="rect">
            <a:avLst/>
          </a:prstGeom>
          <a:noFill/>
        </p:spPr>
        <p:txBody>
          <a:bodyPr wrap="none" rtlCol="0">
            <a:spAutoFit/>
          </a:bodyPr>
          <a:lstStyle/>
          <a:p>
            <a:r>
              <a:rPr lang="sv-SE" b="1" dirty="0"/>
              <a:t>Tävlingsbestämmelser 2018 VFF</a:t>
            </a:r>
          </a:p>
        </p:txBody>
      </p:sp>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1684329"/>
            <a:ext cx="648072" cy="648072"/>
          </a:xfrm>
          <a:prstGeom prst="rect">
            <a:avLst/>
          </a:prstGeom>
        </p:spPr>
      </p:pic>
      <p:sp>
        <p:nvSpPr>
          <p:cNvPr id="8" name="textruta 7"/>
          <p:cNvSpPr txBox="1"/>
          <p:nvPr/>
        </p:nvSpPr>
        <p:spPr>
          <a:xfrm>
            <a:off x="110168" y="2318702"/>
            <a:ext cx="8784976" cy="2031325"/>
          </a:xfrm>
          <a:prstGeom prst="rect">
            <a:avLst/>
          </a:prstGeom>
          <a:noFill/>
        </p:spPr>
        <p:txBody>
          <a:bodyPr wrap="square" rtlCol="0">
            <a:spAutoFit/>
          </a:bodyPr>
          <a:lstStyle/>
          <a:p>
            <a:r>
              <a:rPr lang="sv-SE" b="1" i="1" dirty="0"/>
              <a:t>Matchens genomförande </a:t>
            </a:r>
            <a:endParaRPr lang="sv-SE" b="1" i="1" dirty="0" smtClean="0"/>
          </a:p>
          <a:p>
            <a:endParaRPr lang="sv-SE" dirty="0"/>
          </a:p>
          <a:p>
            <a:r>
              <a:rPr lang="sv-SE" b="1" dirty="0"/>
              <a:t>24 § Kallelse och inställelse till </a:t>
            </a:r>
            <a:r>
              <a:rPr lang="sv-SE" b="1" dirty="0" smtClean="0"/>
              <a:t>match</a:t>
            </a:r>
          </a:p>
          <a:p>
            <a:endParaRPr lang="sv-SE" b="1" dirty="0"/>
          </a:p>
          <a:p>
            <a:r>
              <a:rPr lang="sv-SE" dirty="0"/>
              <a:t>Hemmalaget ska i FOGIS registrera speldag och avsparkstid samt anläggning </a:t>
            </a:r>
            <a:r>
              <a:rPr lang="sv-SE" b="1" dirty="0"/>
              <a:t>senast sju (7) dagar före </a:t>
            </a:r>
            <a:r>
              <a:rPr lang="sv-SE" b="1" dirty="0" smtClean="0"/>
              <a:t>match</a:t>
            </a:r>
            <a:r>
              <a:rPr lang="sv-SE" dirty="0" smtClean="0"/>
              <a:t>.</a:t>
            </a:r>
            <a:endParaRPr lang="sv-SE" dirty="0"/>
          </a:p>
          <a:p>
            <a:endParaRPr lang="sv-SE" dirty="0"/>
          </a:p>
        </p:txBody>
      </p:sp>
      <p:pic>
        <p:nvPicPr>
          <p:cNvPr id="6" name="Bildobjekt 5"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9" name="Bildobjekt 8">
            <a:extLst>
              <a:ext uri="{FF2B5EF4-FFF2-40B4-BE49-F238E27FC236}">
                <a16:creationId xmlns="" xmlns:a16="http://schemas.microsoft.com/office/drawing/2014/main" id="{E75A0090-0A6E-43E5-AEE5-3A85F3B1F868}"/>
              </a:ext>
            </a:extLst>
          </p:cNvPr>
          <p:cNvPicPr>
            <a:picLocks noChangeAspect="1"/>
          </p:cNvPicPr>
          <p:nvPr/>
        </p:nvPicPr>
        <p:blipFill>
          <a:blip r:embed="rId6"/>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222587238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sp>
        <p:nvSpPr>
          <p:cNvPr id="2" name="textruta 1"/>
          <p:cNvSpPr txBox="1"/>
          <p:nvPr/>
        </p:nvSpPr>
        <p:spPr>
          <a:xfrm>
            <a:off x="2627784" y="1768435"/>
            <a:ext cx="3749744" cy="369332"/>
          </a:xfrm>
          <a:prstGeom prst="rect">
            <a:avLst/>
          </a:prstGeom>
          <a:noFill/>
        </p:spPr>
        <p:txBody>
          <a:bodyPr wrap="none" rtlCol="0">
            <a:spAutoFit/>
          </a:bodyPr>
          <a:lstStyle/>
          <a:p>
            <a:r>
              <a:rPr lang="sv-SE" b="1" dirty="0"/>
              <a:t>Tävlingsbestämmelser 2018 VFF</a:t>
            </a:r>
          </a:p>
        </p:txBody>
      </p:sp>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280" y="1684329"/>
            <a:ext cx="648072" cy="648072"/>
          </a:xfrm>
          <a:prstGeom prst="rect">
            <a:avLst/>
          </a:prstGeom>
        </p:spPr>
      </p:pic>
      <p:sp>
        <p:nvSpPr>
          <p:cNvPr id="6" name="textruta 5"/>
          <p:cNvSpPr txBox="1"/>
          <p:nvPr/>
        </p:nvSpPr>
        <p:spPr>
          <a:xfrm>
            <a:off x="107504" y="2166570"/>
            <a:ext cx="8784976" cy="3970318"/>
          </a:xfrm>
          <a:prstGeom prst="rect">
            <a:avLst/>
          </a:prstGeom>
          <a:noFill/>
        </p:spPr>
        <p:txBody>
          <a:bodyPr wrap="square" rtlCol="0">
            <a:spAutoFit/>
          </a:bodyPr>
          <a:lstStyle/>
          <a:p>
            <a:r>
              <a:rPr lang="sv-SE" b="1" dirty="0" smtClean="0"/>
              <a:t>31 </a:t>
            </a:r>
            <a:r>
              <a:rPr lang="sv-SE" b="1" dirty="0"/>
              <a:t>§ Spelarförteckning (domarrapport</a:t>
            </a:r>
            <a:r>
              <a:rPr lang="sv-SE" b="1" dirty="0" smtClean="0"/>
              <a:t>)</a:t>
            </a:r>
          </a:p>
          <a:p>
            <a:endParaRPr lang="sv-SE" dirty="0"/>
          </a:p>
          <a:p>
            <a:r>
              <a:rPr lang="sv-SE" dirty="0" smtClean="0"/>
              <a:t>Vid </a:t>
            </a:r>
            <a:r>
              <a:rPr lang="sv-SE" dirty="0"/>
              <a:t>spel 5 mot 5 krävs ej spelarförteckningar. </a:t>
            </a:r>
          </a:p>
          <a:p>
            <a:endParaRPr lang="sv-SE" dirty="0"/>
          </a:p>
          <a:p>
            <a:r>
              <a:rPr lang="sv-SE" dirty="0"/>
              <a:t>Spelarförteckning ska användas vid samtliga matcher i </a:t>
            </a:r>
            <a:r>
              <a:rPr lang="sv-SE" dirty="0" err="1"/>
              <a:t>futsal</a:t>
            </a:r>
            <a:r>
              <a:rPr lang="sv-SE" dirty="0"/>
              <a:t> och fotboll spel 7 mot 7, 9 mot 9 och 11 mot 11. </a:t>
            </a:r>
          </a:p>
          <a:p>
            <a:endParaRPr lang="sv-SE" dirty="0"/>
          </a:p>
          <a:p>
            <a:r>
              <a:rPr lang="sv-SE" dirty="0"/>
              <a:t>Spelarförteckningar används som underlag vid hantering av exempelvis bestraffnings- eller försäkringsärenden. </a:t>
            </a:r>
          </a:p>
          <a:p>
            <a:endParaRPr lang="sv-SE" dirty="0"/>
          </a:p>
          <a:p>
            <a:r>
              <a:rPr lang="sv-SE" b="1" dirty="0"/>
              <a:t>Elektronisk spelarförteckning (elektronisk domarrapport</a:t>
            </a:r>
            <a:r>
              <a:rPr lang="sv-SE" b="1" dirty="0" smtClean="0"/>
              <a:t>)</a:t>
            </a:r>
          </a:p>
          <a:p>
            <a:r>
              <a:rPr lang="sv-SE" dirty="0" smtClean="0"/>
              <a:t>Elektronisk </a:t>
            </a:r>
            <a:r>
              <a:rPr lang="sv-SE" dirty="0"/>
              <a:t>spelarförteckning via FOGIS ska användas i samtliga tävlingar med tabell och slutsegrare. </a:t>
            </a:r>
          </a:p>
          <a:p>
            <a:r>
              <a:rPr lang="sv-SE" dirty="0"/>
              <a:t>I övriga serier rekommenderas att använda möjligheten. </a:t>
            </a:r>
          </a:p>
        </p:txBody>
      </p:sp>
      <p:pic>
        <p:nvPicPr>
          <p:cNvPr id="8" name="Bildobjekt 7" descr="Friends_skoloridrott_CMYK.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9" name="Bildobjekt 8">
            <a:extLst>
              <a:ext uri="{FF2B5EF4-FFF2-40B4-BE49-F238E27FC236}">
                <a16:creationId xmlns="" xmlns:a16="http://schemas.microsoft.com/office/drawing/2014/main" id="{E75A0090-0A6E-43E5-AEE5-3A85F3B1F868}"/>
              </a:ext>
            </a:extLst>
          </p:cNvPr>
          <p:cNvPicPr>
            <a:picLocks noChangeAspect="1"/>
          </p:cNvPicPr>
          <p:nvPr/>
        </p:nvPicPr>
        <p:blipFill>
          <a:blip r:embed="rId7"/>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333732492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anim calcmode="lin" valueType="num">
                                      <p:cBhvr additive="base">
                                        <p:cTn id="2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anim calcmode="lin" valueType="num">
                                      <p:cBhvr additive="base">
                                        <p:cTn id="3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4" name="Bildobjekt 3"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6" name="Bildobjekt 5"/>
          <p:cNvPicPr>
            <a:picLocks noChangeAspect="1"/>
          </p:cNvPicPr>
          <p:nvPr/>
        </p:nvPicPr>
        <p:blipFill>
          <a:blip r:embed="rId6"/>
          <a:stretch>
            <a:fillRect/>
          </a:stretch>
        </p:blipFill>
        <p:spPr>
          <a:xfrm>
            <a:off x="0" y="1587500"/>
            <a:ext cx="9144000" cy="5270500"/>
          </a:xfrm>
          <a:prstGeom prst="rect">
            <a:avLst/>
          </a:prstGeom>
        </p:spPr>
      </p:pic>
    </p:spTree>
    <p:extLst>
      <p:ext uri="{BB962C8B-B14F-4D97-AF65-F5344CB8AC3E}">
        <p14:creationId xmlns:p14="http://schemas.microsoft.com/office/powerpoint/2010/main" val="503212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sp>
        <p:nvSpPr>
          <p:cNvPr id="2" name="textruta 1"/>
          <p:cNvSpPr txBox="1"/>
          <p:nvPr/>
        </p:nvSpPr>
        <p:spPr>
          <a:xfrm>
            <a:off x="2627784" y="1768435"/>
            <a:ext cx="3749744" cy="369332"/>
          </a:xfrm>
          <a:prstGeom prst="rect">
            <a:avLst/>
          </a:prstGeom>
          <a:noFill/>
        </p:spPr>
        <p:txBody>
          <a:bodyPr wrap="none" rtlCol="0">
            <a:spAutoFit/>
          </a:bodyPr>
          <a:lstStyle/>
          <a:p>
            <a:r>
              <a:rPr lang="sv-SE" b="1" dirty="0"/>
              <a:t>Tävlingsbestämmelser 2018 VFF</a:t>
            </a:r>
          </a:p>
        </p:txBody>
      </p:sp>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1684329"/>
            <a:ext cx="648072" cy="648072"/>
          </a:xfrm>
          <a:prstGeom prst="rect">
            <a:avLst/>
          </a:prstGeom>
        </p:spPr>
      </p:pic>
      <p:sp>
        <p:nvSpPr>
          <p:cNvPr id="8" name="textruta 7"/>
          <p:cNvSpPr txBox="1"/>
          <p:nvPr/>
        </p:nvSpPr>
        <p:spPr>
          <a:xfrm>
            <a:off x="107504" y="2166570"/>
            <a:ext cx="8784976" cy="3693319"/>
          </a:xfrm>
          <a:prstGeom prst="rect">
            <a:avLst/>
          </a:prstGeom>
          <a:noFill/>
        </p:spPr>
        <p:txBody>
          <a:bodyPr wrap="square" rtlCol="0">
            <a:spAutoFit/>
          </a:bodyPr>
          <a:lstStyle/>
          <a:p>
            <a:r>
              <a:rPr lang="sv-SE" b="1" dirty="0"/>
              <a:t>Före match </a:t>
            </a:r>
            <a:endParaRPr lang="sv-SE" dirty="0"/>
          </a:p>
          <a:p>
            <a:r>
              <a:rPr lang="sv-SE" dirty="0"/>
              <a:t>Spelarförteckningen ska vara undertecknad av för laget ansvarig person och överlämnas till domaren i god tid före matchen. </a:t>
            </a:r>
            <a:r>
              <a:rPr lang="sv-SE" dirty="0" smtClean="0"/>
              <a:t>(11 mot 11)</a:t>
            </a:r>
          </a:p>
          <a:p>
            <a:endParaRPr lang="sv-SE" dirty="0"/>
          </a:p>
          <a:p>
            <a:r>
              <a:rPr lang="sv-SE" b="1" dirty="0"/>
              <a:t>Efter match i tävling med domare tillsatt av distrikt </a:t>
            </a:r>
            <a:r>
              <a:rPr lang="sv-SE" b="1" dirty="0" smtClean="0"/>
              <a:t>(11 mot 11)</a:t>
            </a:r>
            <a:endParaRPr lang="sv-SE" dirty="0"/>
          </a:p>
          <a:p>
            <a:r>
              <a:rPr lang="sv-SE" dirty="0"/>
              <a:t>Domaren ansvarar för att rapportera resultat och händelser i FOGIS. </a:t>
            </a:r>
            <a:endParaRPr lang="sv-SE" dirty="0" smtClean="0"/>
          </a:p>
          <a:p>
            <a:endParaRPr lang="sv-SE" dirty="0"/>
          </a:p>
          <a:p>
            <a:r>
              <a:rPr lang="sv-SE" b="1" dirty="0"/>
              <a:t>Efter match i tävling med domare tillsatt av förening </a:t>
            </a:r>
            <a:r>
              <a:rPr lang="sv-SE" b="1" dirty="0" smtClean="0"/>
              <a:t>(9 mot 9, 7 mot 7)</a:t>
            </a:r>
            <a:endParaRPr lang="sv-SE" dirty="0"/>
          </a:p>
          <a:p>
            <a:r>
              <a:rPr lang="sv-SE" dirty="0"/>
              <a:t>Ledare i resp. lag ansvarar för att domaren fyller i resultatet samt godkänner detta med sin namnunderskrift på </a:t>
            </a:r>
            <a:r>
              <a:rPr lang="sv-SE" dirty="0" smtClean="0"/>
              <a:t>spelarförteckningen</a:t>
            </a:r>
            <a:r>
              <a:rPr lang="sv-SE" dirty="0"/>
              <a:t>. </a:t>
            </a:r>
          </a:p>
          <a:p>
            <a:endParaRPr lang="sv-SE" dirty="0" smtClean="0">
              <a:solidFill>
                <a:srgbClr val="FF0000"/>
              </a:solidFill>
            </a:endParaRPr>
          </a:p>
          <a:p>
            <a:r>
              <a:rPr lang="sv-SE" dirty="0" smtClean="0"/>
              <a:t>En </a:t>
            </a:r>
            <a:r>
              <a:rPr lang="sv-SE" dirty="0"/>
              <a:t>kopia av spelarförteckningen ska </a:t>
            </a:r>
            <a:r>
              <a:rPr lang="sv-SE" u="sng" dirty="0" smtClean="0">
                <a:solidFill>
                  <a:srgbClr val="FF0000"/>
                </a:solidFill>
              </a:rPr>
              <a:t>EFTER </a:t>
            </a:r>
            <a:r>
              <a:rPr lang="sv-SE" u="sng" dirty="0">
                <a:solidFill>
                  <a:srgbClr val="FF0000"/>
                </a:solidFill>
              </a:rPr>
              <a:t>SÄSONGEN</a:t>
            </a:r>
            <a:r>
              <a:rPr lang="sv-SE" dirty="0">
                <a:solidFill>
                  <a:srgbClr val="FF0000"/>
                </a:solidFill>
              </a:rPr>
              <a:t> </a:t>
            </a:r>
            <a:r>
              <a:rPr lang="sv-SE" dirty="0"/>
              <a:t>skickas in till VFF på </a:t>
            </a:r>
            <a:r>
              <a:rPr lang="sv-SE" dirty="0" smtClean="0">
                <a:hlinkClick r:id="rId5"/>
              </a:rPr>
              <a:t>spelarforteckning@vff.se</a:t>
            </a:r>
            <a:endParaRPr lang="sv-SE" dirty="0"/>
          </a:p>
        </p:txBody>
      </p:sp>
      <p:pic>
        <p:nvPicPr>
          <p:cNvPr id="6" name="Bildobjekt 5" descr="Friends_skoloridrott_CMYK.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9" name="Bildobjekt 8">
            <a:extLst>
              <a:ext uri="{FF2B5EF4-FFF2-40B4-BE49-F238E27FC236}">
                <a16:creationId xmlns="" xmlns:a16="http://schemas.microsoft.com/office/drawing/2014/main" id="{E75A0090-0A6E-43E5-AEE5-3A85F3B1F868}"/>
              </a:ext>
            </a:extLst>
          </p:cNvPr>
          <p:cNvPicPr>
            <a:picLocks noChangeAspect="1"/>
          </p:cNvPicPr>
          <p:nvPr/>
        </p:nvPicPr>
        <p:blipFill>
          <a:blip r:embed="rId7"/>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151027163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 calcmode="lin" valueType="num">
                                      <p:cBhvr additive="base">
                                        <p:cTn id="1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 calcmode="lin" valueType="num">
                                      <p:cBhvr additive="base">
                                        <p:cTn id="1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 calcmode="lin" valueType="num">
                                      <p:cBhvr additive="base">
                                        <p:cTn id="2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anim calcmode="lin" valueType="num">
                                      <p:cBhvr additive="base">
                                        <p:cTn id="27"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sp>
        <p:nvSpPr>
          <p:cNvPr id="2" name="textruta 1"/>
          <p:cNvSpPr txBox="1"/>
          <p:nvPr/>
        </p:nvSpPr>
        <p:spPr>
          <a:xfrm>
            <a:off x="2627784" y="1768435"/>
            <a:ext cx="3749744" cy="369332"/>
          </a:xfrm>
          <a:prstGeom prst="rect">
            <a:avLst/>
          </a:prstGeom>
          <a:noFill/>
        </p:spPr>
        <p:txBody>
          <a:bodyPr wrap="none" rtlCol="0">
            <a:spAutoFit/>
          </a:bodyPr>
          <a:lstStyle/>
          <a:p>
            <a:r>
              <a:rPr lang="sv-SE" b="1" dirty="0"/>
              <a:t>Tävlingsbestämmelser 2016 VFF</a:t>
            </a:r>
          </a:p>
        </p:txBody>
      </p:sp>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280" y="1684329"/>
            <a:ext cx="648072" cy="648072"/>
          </a:xfrm>
          <a:prstGeom prst="rect">
            <a:avLst/>
          </a:prstGeom>
        </p:spPr>
      </p:pic>
      <p:sp>
        <p:nvSpPr>
          <p:cNvPr id="6" name="textruta 5"/>
          <p:cNvSpPr txBox="1"/>
          <p:nvPr/>
        </p:nvSpPr>
        <p:spPr>
          <a:xfrm>
            <a:off x="107504" y="2166570"/>
            <a:ext cx="8784976" cy="1754326"/>
          </a:xfrm>
          <a:prstGeom prst="rect">
            <a:avLst/>
          </a:prstGeom>
          <a:noFill/>
        </p:spPr>
        <p:txBody>
          <a:bodyPr wrap="square" rtlCol="0">
            <a:spAutoFit/>
          </a:bodyPr>
          <a:lstStyle/>
          <a:p>
            <a:r>
              <a:rPr lang="sv-SE" b="1" dirty="0" smtClean="0"/>
              <a:t>37 </a:t>
            </a:r>
            <a:r>
              <a:rPr lang="sv-SE" b="1" dirty="0"/>
              <a:t>§ Resultatrapportering</a:t>
            </a:r>
            <a:endParaRPr lang="sv-SE" dirty="0"/>
          </a:p>
          <a:p>
            <a:endParaRPr lang="sv-SE" dirty="0" smtClean="0"/>
          </a:p>
          <a:p>
            <a:r>
              <a:rPr lang="sv-SE" dirty="0" smtClean="0"/>
              <a:t>Domaren </a:t>
            </a:r>
            <a:r>
              <a:rPr lang="sv-SE" dirty="0"/>
              <a:t>ansvarar för att rapportera resultat i matcher där VFF tillsätter domare. </a:t>
            </a:r>
          </a:p>
          <a:p>
            <a:endParaRPr lang="sv-SE" dirty="0" smtClean="0">
              <a:solidFill>
                <a:srgbClr val="FF0000"/>
              </a:solidFill>
            </a:endParaRPr>
          </a:p>
          <a:p>
            <a:r>
              <a:rPr lang="sv-SE" dirty="0" smtClean="0">
                <a:solidFill>
                  <a:srgbClr val="FF0000"/>
                </a:solidFill>
              </a:rPr>
              <a:t>I </a:t>
            </a:r>
            <a:r>
              <a:rPr lang="sv-SE" dirty="0">
                <a:solidFill>
                  <a:srgbClr val="FF0000"/>
                </a:solidFill>
              </a:rPr>
              <a:t>övriga matcher med föreningsdomare ansvarar hemmalaget för att rapportera resultat via SMS eller </a:t>
            </a:r>
            <a:r>
              <a:rPr lang="sv-SE" dirty="0" err="1">
                <a:solidFill>
                  <a:srgbClr val="FF0000"/>
                </a:solidFill>
              </a:rPr>
              <a:t>Fogis</a:t>
            </a:r>
            <a:r>
              <a:rPr lang="sv-SE" dirty="0">
                <a:solidFill>
                  <a:srgbClr val="FF0000"/>
                </a:solidFill>
              </a:rPr>
              <a:t> på matchdagen senast kl. 24.00. </a:t>
            </a:r>
          </a:p>
        </p:txBody>
      </p:sp>
      <p:pic>
        <p:nvPicPr>
          <p:cNvPr id="8" name="Bildobjekt 7" descr="Friends_skoloridrott_CMYK.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10" name="Bildobjekt 9">
            <a:extLst>
              <a:ext uri="{FF2B5EF4-FFF2-40B4-BE49-F238E27FC236}">
                <a16:creationId xmlns="" xmlns:a16="http://schemas.microsoft.com/office/drawing/2014/main" id="{E75A0090-0A6E-43E5-AEE5-3A85F3B1F868}"/>
              </a:ext>
            </a:extLst>
          </p:cNvPr>
          <p:cNvPicPr>
            <a:picLocks noChangeAspect="1"/>
          </p:cNvPicPr>
          <p:nvPr/>
        </p:nvPicPr>
        <p:blipFill>
          <a:blip r:embed="rId7"/>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347221447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sp>
        <p:nvSpPr>
          <p:cNvPr id="6" name="textruta 5"/>
          <p:cNvSpPr txBox="1"/>
          <p:nvPr/>
        </p:nvSpPr>
        <p:spPr>
          <a:xfrm>
            <a:off x="632688" y="4149080"/>
            <a:ext cx="7878624" cy="1600438"/>
          </a:xfrm>
          <a:prstGeom prst="rect">
            <a:avLst/>
          </a:prstGeom>
          <a:noFill/>
        </p:spPr>
        <p:txBody>
          <a:bodyPr wrap="square" rtlCol="0">
            <a:spAutoFit/>
          </a:bodyPr>
          <a:lstStyle/>
          <a:p>
            <a:pPr algn="ctr"/>
            <a:r>
              <a:rPr lang="sv-SE" sz="4000" dirty="0"/>
              <a:t>Midsommarveckan 18-21/6</a:t>
            </a:r>
          </a:p>
          <a:p>
            <a:pPr algn="ctr"/>
            <a:r>
              <a:rPr lang="sv-SE" sz="4000" dirty="0"/>
              <a:t>Arrangörer: P/F-08/09</a:t>
            </a:r>
            <a:r>
              <a:rPr lang="sv-SE" sz="1400" dirty="0"/>
              <a:t/>
            </a:r>
            <a:br>
              <a:rPr lang="sv-SE" sz="1400" dirty="0"/>
            </a:br>
            <a:endParaRPr lang="sv-SE" dirty="0">
              <a:solidFill>
                <a:srgbClr val="FF0000"/>
              </a:solidFill>
            </a:endParaRPr>
          </a:p>
        </p:txBody>
      </p: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772816"/>
            <a:ext cx="6989185" cy="2088232"/>
          </a:xfrm>
          <a:prstGeom prst="rect">
            <a:avLst/>
          </a:prstGeom>
        </p:spPr>
      </p:pic>
      <p:pic>
        <p:nvPicPr>
          <p:cNvPr id="5" name="Bildobjekt 4"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7" name="Bildobjekt 6">
            <a:extLst>
              <a:ext uri="{FF2B5EF4-FFF2-40B4-BE49-F238E27FC236}">
                <a16:creationId xmlns="" xmlns:a16="http://schemas.microsoft.com/office/drawing/2014/main" id="{E75A0090-0A6E-43E5-AEE5-3A85F3B1F868}"/>
              </a:ext>
            </a:extLst>
          </p:cNvPr>
          <p:cNvPicPr>
            <a:picLocks noChangeAspect="1"/>
          </p:cNvPicPr>
          <p:nvPr/>
        </p:nvPicPr>
        <p:blipFill>
          <a:blip r:embed="rId6"/>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292979749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 name="Bildobjekt 9" descr="Friends_skoloridrott_CMY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852936"/>
            <a:ext cx="5472608" cy="1820612"/>
          </a:xfrm>
          <a:prstGeom prst="rect">
            <a:avLst/>
          </a:prstGeom>
        </p:spPr>
      </p:pic>
      <p:pic>
        <p:nvPicPr>
          <p:cNvPr id="5" name="Bildobjekt 4"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6" name="Bildobjekt 5">
            <a:extLst>
              <a:ext uri="{FF2B5EF4-FFF2-40B4-BE49-F238E27FC236}">
                <a16:creationId xmlns="" xmlns:a16="http://schemas.microsoft.com/office/drawing/2014/main" id="{E75A0090-0A6E-43E5-AEE5-3A85F3B1F868}"/>
              </a:ext>
            </a:extLst>
          </p:cNvPr>
          <p:cNvPicPr>
            <a:picLocks noChangeAspect="1"/>
          </p:cNvPicPr>
          <p:nvPr/>
        </p:nvPicPr>
        <p:blipFill>
          <a:blip r:embed="rId4"/>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251118716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628800"/>
            <a:ext cx="7848872" cy="5040560"/>
          </a:xfrm>
        </p:spPr>
        <p:txBody>
          <a:bodyPr anchor="ctr">
            <a:noAutofit/>
          </a:bodyPr>
          <a:lstStyle/>
          <a:p>
            <a:pPr algn="l"/>
            <a:r>
              <a:rPr lang="sv-SE" sz="3200" b="1" dirty="0"/>
              <a:t>Vad skall vi göra?</a:t>
            </a:r>
            <a:r>
              <a:rPr lang="sv-SE" sz="1800" b="1" dirty="0"/>
              <a:t/>
            </a:r>
            <a:br>
              <a:rPr lang="sv-SE" sz="1800" b="1" dirty="0"/>
            </a:br>
            <a:r>
              <a:rPr lang="sv-SE" sz="1800" dirty="0"/>
              <a:t/>
            </a:r>
            <a:br>
              <a:rPr lang="sv-SE" sz="1800" dirty="0"/>
            </a:br>
            <a:r>
              <a:rPr lang="sv-SE" sz="2400" dirty="0"/>
              <a:t>1.  Kartläggning via webb                        (Våren 2018)</a:t>
            </a:r>
            <a:br>
              <a:rPr lang="sv-SE" sz="2400" dirty="0"/>
            </a:br>
            <a:r>
              <a:rPr lang="sv-SE" sz="2400" dirty="0"/>
              <a:t> 	</a:t>
            </a:r>
            <a:br>
              <a:rPr lang="sv-SE" sz="2400" dirty="0"/>
            </a:br>
            <a:r>
              <a:rPr lang="sv-SE" sz="2400" dirty="0"/>
              <a:t>2.  Presentation av kartläggning             (Hösten 2018)</a:t>
            </a:r>
            <a:br>
              <a:rPr lang="sv-SE" sz="2400" dirty="0"/>
            </a:br>
            <a:r>
              <a:rPr lang="sv-SE" sz="2400" dirty="0"/>
              <a:t>          </a:t>
            </a:r>
            <a:br>
              <a:rPr lang="sv-SE" sz="2400" dirty="0"/>
            </a:br>
            <a:r>
              <a:rPr lang="sv-SE" sz="2400" dirty="0"/>
              <a:t>3.  Inspirationsträff aktiva                        (Hösten 2018)</a:t>
            </a:r>
            <a:br>
              <a:rPr lang="sv-SE" sz="2400" dirty="0"/>
            </a:br>
            <a:r>
              <a:rPr lang="sv-SE" sz="2400" dirty="0"/>
              <a:t>         </a:t>
            </a:r>
            <a:br>
              <a:rPr lang="sv-SE" sz="2400" dirty="0"/>
            </a:br>
            <a:r>
              <a:rPr lang="sv-SE" sz="2400" dirty="0"/>
              <a:t>4.  Ledarutbildning                                    (Hösten 2018?)</a:t>
            </a:r>
            <a:r>
              <a:rPr lang="sv-SE" sz="1800" dirty="0"/>
              <a:t/>
            </a:r>
            <a:br>
              <a:rPr lang="sv-SE" sz="1800" dirty="0"/>
            </a:br>
            <a:r>
              <a:rPr lang="sv-SE" sz="2400" dirty="0"/>
              <a:t>  </a:t>
            </a:r>
            <a:br>
              <a:rPr lang="sv-SE" sz="2400" dirty="0"/>
            </a:br>
            <a:r>
              <a:rPr lang="sv-SE" sz="2400" dirty="0"/>
              <a:t>5. Föräldrakväll (valfri)</a:t>
            </a:r>
            <a:r>
              <a:rPr lang="sv-SE" sz="1800" dirty="0"/>
              <a:t>                                             Inte bokad</a:t>
            </a:r>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5" name="Bildobjekt 4"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6" name="Bildobjekt 5">
            <a:extLst>
              <a:ext uri="{FF2B5EF4-FFF2-40B4-BE49-F238E27FC236}">
                <a16:creationId xmlns="" xmlns:a16="http://schemas.microsoft.com/office/drawing/2014/main" id="{E75A0090-0A6E-43E5-AEE5-3A85F3B1F868}"/>
              </a:ext>
            </a:extLst>
          </p:cNvPr>
          <p:cNvPicPr>
            <a:picLocks noChangeAspect="1"/>
          </p:cNvPicPr>
          <p:nvPr/>
        </p:nvPicPr>
        <p:blipFill>
          <a:blip r:embed="rId4"/>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178604554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4" name="Bildobjekt 3"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5996" y="205653"/>
            <a:ext cx="1680460" cy="559051"/>
          </a:xfrm>
          <a:prstGeom prst="rect">
            <a:avLst/>
          </a:prstGeom>
        </p:spPr>
      </p:pic>
      <p:grpSp>
        <p:nvGrpSpPr>
          <p:cNvPr id="32" name="Grupp 31">
            <a:extLst>
              <a:ext uri="{FF2B5EF4-FFF2-40B4-BE49-F238E27FC236}">
                <a16:creationId xmlns="" xmlns:a16="http://schemas.microsoft.com/office/drawing/2014/main" id="{D7D661F9-DCA1-442D-AE99-4CF51009C332}"/>
              </a:ext>
            </a:extLst>
          </p:cNvPr>
          <p:cNvGrpSpPr/>
          <p:nvPr/>
        </p:nvGrpSpPr>
        <p:grpSpPr>
          <a:xfrm>
            <a:off x="544426" y="2966648"/>
            <a:ext cx="9063259" cy="3141358"/>
            <a:chOff x="224732" y="1517955"/>
            <a:chExt cx="9063259" cy="3141358"/>
          </a:xfrm>
        </p:grpSpPr>
        <p:cxnSp>
          <p:nvCxnSpPr>
            <p:cNvPr id="33" name="Rak pil 59">
              <a:extLst>
                <a:ext uri="{FF2B5EF4-FFF2-40B4-BE49-F238E27FC236}">
                  <a16:creationId xmlns="" xmlns:a16="http://schemas.microsoft.com/office/drawing/2014/main" id="{F4402FAA-5A31-45C3-B911-28D65F8FEB3E}"/>
                </a:ext>
              </a:extLst>
            </p:cNvPr>
            <p:cNvCxnSpPr>
              <a:cxnSpLocks noChangeShapeType="1"/>
            </p:cNvCxnSpPr>
            <p:nvPr/>
          </p:nvCxnSpPr>
          <p:spPr bwMode="gray">
            <a:xfrm>
              <a:off x="323849" y="3257376"/>
              <a:ext cx="8495606" cy="12700"/>
            </a:xfrm>
            <a:prstGeom prst="curvedConnector3">
              <a:avLst>
                <a:gd name="adj1" fmla="val 50000"/>
              </a:avLst>
            </a:prstGeom>
            <a:noFill/>
            <a:ln w="69850">
              <a:solidFill>
                <a:schemeClr val="accent2"/>
              </a:solidFill>
              <a:round/>
              <a:headEnd/>
              <a:tailEnd type="arrow" w="lg" len="med"/>
            </a:ln>
            <a:scene3d>
              <a:camera prst="orthographicFront">
                <a:rot lat="366553" lon="21386486" rev="875488"/>
              </a:camera>
              <a:lightRig rig="threePt" dir="t"/>
            </a:scene3d>
          </p:spPr>
        </p:cxnSp>
        <p:sp>
          <p:nvSpPr>
            <p:cNvPr id="34" name="textruta 33">
              <a:extLst>
                <a:ext uri="{FF2B5EF4-FFF2-40B4-BE49-F238E27FC236}">
                  <a16:creationId xmlns="" xmlns:a16="http://schemas.microsoft.com/office/drawing/2014/main" id="{E7204A02-1529-4F2C-B45C-9DF8048AEC68}"/>
                </a:ext>
              </a:extLst>
            </p:cNvPr>
            <p:cNvSpPr txBox="1">
              <a:spLocks noChangeArrowheads="1"/>
            </p:cNvSpPr>
            <p:nvPr/>
          </p:nvSpPr>
          <p:spPr bwMode="gray">
            <a:xfrm>
              <a:off x="7590751" y="1517955"/>
              <a:ext cx="539750" cy="327763"/>
            </a:xfrm>
            <a:prstGeom prst="rect">
              <a:avLst/>
            </a:prstGeom>
            <a:noFill/>
            <a:ln w="9525">
              <a:noFill/>
              <a:miter lim="800000"/>
              <a:headEnd/>
              <a:tailEnd/>
            </a:ln>
          </p:spPr>
          <p:txBody>
            <a:bodyPr wrap="none" lIns="0" tIns="0" rIns="0" bIns="0" anchor="ctr"/>
            <a:lstStyle>
              <a:defPPr>
                <a:defRPr lang="sv-SE"/>
              </a:defPPr>
              <a:lvl1pPr defTabSz="457200">
                <a:spcBef>
                  <a:spcPct val="0"/>
                </a:spcBef>
                <a:buClrTx/>
                <a:defRPr sz="1400">
                  <a:ea typeface="ヒラギノ角ゴ Pro W3"/>
                  <a:cs typeface="ヒラギノ角ゴ Pro W3"/>
                </a:defRPr>
              </a:lvl1pPr>
            </a:lstStyle>
            <a:p>
              <a:pPr algn="ctr" defTabSz="457189" fontAlgn="auto">
                <a:spcAft>
                  <a:spcPts val="0"/>
                </a:spcAft>
              </a:pPr>
              <a:r>
                <a:rPr lang="sv-SE" kern="0" dirty="0">
                  <a:solidFill>
                    <a:srgbClr val="172B47"/>
                  </a:solidFill>
                  <a:latin typeface="Calibri"/>
                </a:rPr>
                <a:t>20??</a:t>
              </a:r>
            </a:p>
          </p:txBody>
        </p:sp>
        <p:sp>
          <p:nvSpPr>
            <p:cNvPr id="36" name="textruta 45">
              <a:extLst>
                <a:ext uri="{FF2B5EF4-FFF2-40B4-BE49-F238E27FC236}">
                  <a16:creationId xmlns="" xmlns:a16="http://schemas.microsoft.com/office/drawing/2014/main" id="{37B8D3CD-64C8-43DB-9BBD-A5A97277352F}"/>
                </a:ext>
              </a:extLst>
            </p:cNvPr>
            <p:cNvSpPr txBox="1">
              <a:spLocks noChangeArrowheads="1"/>
            </p:cNvSpPr>
            <p:nvPr/>
          </p:nvSpPr>
          <p:spPr bwMode="gray">
            <a:xfrm>
              <a:off x="224732" y="3729407"/>
              <a:ext cx="539750" cy="138286"/>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1922</a:t>
              </a:r>
            </a:p>
          </p:txBody>
        </p:sp>
        <p:sp>
          <p:nvSpPr>
            <p:cNvPr id="37" name="textruta 45">
              <a:extLst>
                <a:ext uri="{FF2B5EF4-FFF2-40B4-BE49-F238E27FC236}">
                  <a16:creationId xmlns="" xmlns:a16="http://schemas.microsoft.com/office/drawing/2014/main" id="{C97F789D-45EC-4F80-A8C9-5AE64FAC3F33}"/>
                </a:ext>
              </a:extLst>
            </p:cNvPr>
            <p:cNvSpPr txBox="1">
              <a:spLocks noChangeArrowheads="1"/>
            </p:cNvSpPr>
            <p:nvPr/>
          </p:nvSpPr>
          <p:spPr bwMode="gray">
            <a:xfrm>
              <a:off x="1059810" y="3580060"/>
              <a:ext cx="539750" cy="179388"/>
            </a:xfrm>
            <a:prstGeom prst="rect">
              <a:avLst/>
            </a:prstGeom>
            <a:noFill/>
            <a:ln w="9525">
              <a:noFill/>
              <a:miter lim="800000"/>
              <a:headEnd/>
              <a:tailEnd/>
            </a:ln>
          </p:spPr>
          <p:txBody>
            <a:bodyPr wrap="none" lIns="0" tIns="0" rIns="0" bIns="0" anchor="ctr"/>
            <a:lstStyle>
              <a:defPPr>
                <a:defRPr lang="sv-SE"/>
              </a:defPPr>
              <a:lvl1pPr defTabSz="457200">
                <a:spcBef>
                  <a:spcPct val="0"/>
                </a:spcBef>
                <a:buClrTx/>
                <a:defRPr sz="1400">
                  <a:ea typeface="ヒラギノ角ゴ Pro W3"/>
                  <a:cs typeface="ヒラギノ角ゴ Pro W3"/>
                </a:defRPr>
              </a:lvl1pPr>
            </a:lstStyle>
            <a:p>
              <a:pPr algn="ctr" defTabSz="457189" fontAlgn="auto">
                <a:spcAft>
                  <a:spcPts val="0"/>
                </a:spcAft>
              </a:pPr>
              <a:endParaRPr lang="sv-SE" kern="0" dirty="0">
                <a:solidFill>
                  <a:srgbClr val="172B47"/>
                </a:solidFill>
                <a:latin typeface="Calibri"/>
              </a:endParaRPr>
            </a:p>
            <a:p>
              <a:pPr algn="ctr" defTabSz="457189" fontAlgn="auto">
                <a:spcAft>
                  <a:spcPts val="0"/>
                </a:spcAft>
              </a:pPr>
              <a:endParaRPr lang="sv-SE" kern="0" dirty="0">
                <a:solidFill>
                  <a:srgbClr val="172B47"/>
                </a:solidFill>
                <a:latin typeface="Calibri"/>
              </a:endParaRPr>
            </a:p>
          </p:txBody>
        </p:sp>
        <p:sp>
          <p:nvSpPr>
            <p:cNvPr id="39" name="Rectangle 62">
              <a:extLst>
                <a:ext uri="{FF2B5EF4-FFF2-40B4-BE49-F238E27FC236}">
                  <a16:creationId xmlns="" xmlns:a16="http://schemas.microsoft.com/office/drawing/2014/main" id="{1A18F21E-C967-44D3-8BF5-9517D866B565}"/>
                </a:ext>
              </a:extLst>
            </p:cNvPr>
            <p:cNvSpPr>
              <a:spLocks noChangeArrowheads="1"/>
            </p:cNvSpPr>
            <p:nvPr/>
          </p:nvSpPr>
          <p:spPr bwMode="gray">
            <a:xfrm>
              <a:off x="7345586" y="2093636"/>
              <a:ext cx="1942405" cy="755650"/>
            </a:xfrm>
            <a:prstGeom prst="rect">
              <a:avLst/>
            </a:prstGeom>
            <a:noFill/>
            <a:ln w="6350" algn="ctr">
              <a:noFill/>
              <a:miter lim="800000"/>
              <a:headEnd/>
              <a:tailEnd/>
            </a:ln>
            <a:effectLst/>
          </p:spPr>
          <p:txBody>
            <a:bodyPr lIns="0" tIns="0" rIns="0" bIns="0" anchor="b"/>
            <a:lstStyle/>
            <a:p>
              <a:pPr algn="ctr" defTabSz="914378" fontAlgn="auto">
                <a:spcAft>
                  <a:spcPts val="0"/>
                </a:spcAft>
                <a:buClr>
                  <a:srgbClr val="0085C7"/>
                </a:buClr>
              </a:pPr>
              <a:endParaRPr lang="sv-SE" sz="1600" kern="0" dirty="0">
                <a:solidFill>
                  <a:srgbClr val="172B47"/>
                </a:solidFill>
                <a:latin typeface="Calibri"/>
              </a:endParaRPr>
            </a:p>
          </p:txBody>
        </p:sp>
        <p:sp>
          <p:nvSpPr>
            <p:cNvPr id="40" name="Rectangle 65">
              <a:extLst>
                <a:ext uri="{FF2B5EF4-FFF2-40B4-BE49-F238E27FC236}">
                  <a16:creationId xmlns="" xmlns:a16="http://schemas.microsoft.com/office/drawing/2014/main" id="{83FC888B-0F88-436C-8D5D-FFFC7C5FF9DA}"/>
                </a:ext>
              </a:extLst>
            </p:cNvPr>
            <p:cNvSpPr>
              <a:spLocks noChangeArrowheads="1"/>
            </p:cNvSpPr>
            <p:nvPr/>
          </p:nvSpPr>
          <p:spPr bwMode="gray">
            <a:xfrm>
              <a:off x="6155629" y="3903463"/>
              <a:ext cx="1944000" cy="755850"/>
            </a:xfrm>
            <a:prstGeom prst="rect">
              <a:avLst/>
            </a:prstGeom>
            <a:noFill/>
            <a:ln w="6350" algn="ctr">
              <a:noFill/>
              <a:miter lim="800000"/>
              <a:headEnd/>
              <a:tailEnd/>
            </a:ln>
            <a:effectLst/>
          </p:spPr>
          <p:txBody>
            <a:bodyPr lIns="0" tIns="0" rIns="0" bIns="0" anchor="t" anchorCtr="0"/>
            <a:lstStyle/>
            <a:p>
              <a:pPr algn="ctr" defTabSz="914378" fontAlgn="auto">
                <a:spcAft>
                  <a:spcPts val="0"/>
                </a:spcAft>
                <a:buClr>
                  <a:srgbClr val="0085C7"/>
                </a:buClr>
              </a:pPr>
              <a:endParaRPr lang="sv-SE" sz="1600" b="1" kern="0" dirty="0">
                <a:solidFill>
                  <a:srgbClr val="172B47"/>
                </a:solidFill>
                <a:latin typeface="Calibri"/>
              </a:endParaRPr>
            </a:p>
          </p:txBody>
        </p:sp>
        <p:sp>
          <p:nvSpPr>
            <p:cNvPr id="51" name="Oval 66">
              <a:extLst>
                <a:ext uri="{FF2B5EF4-FFF2-40B4-BE49-F238E27FC236}">
                  <a16:creationId xmlns="" xmlns:a16="http://schemas.microsoft.com/office/drawing/2014/main" id="{BF999297-5689-42CE-ABD0-357AB9F6E7F9}"/>
                </a:ext>
              </a:extLst>
            </p:cNvPr>
            <p:cNvSpPr>
              <a:spLocks noChangeArrowheads="1"/>
            </p:cNvSpPr>
            <p:nvPr/>
          </p:nvSpPr>
          <p:spPr bwMode="gray">
            <a:xfrm>
              <a:off x="386657" y="4260687"/>
              <a:ext cx="215900" cy="215901"/>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49" name="Oval 70">
              <a:extLst>
                <a:ext uri="{FF2B5EF4-FFF2-40B4-BE49-F238E27FC236}">
                  <a16:creationId xmlns="" xmlns:a16="http://schemas.microsoft.com/office/drawing/2014/main" id="{A056BFFB-2B8F-48B9-AB47-21117A1E5B85}"/>
                </a:ext>
              </a:extLst>
            </p:cNvPr>
            <p:cNvSpPr>
              <a:spLocks noChangeArrowheads="1"/>
            </p:cNvSpPr>
            <p:nvPr/>
          </p:nvSpPr>
          <p:spPr bwMode="gray">
            <a:xfrm>
              <a:off x="1221690" y="4069432"/>
              <a:ext cx="150296" cy="176972"/>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46" name="Oval 92">
              <a:extLst>
                <a:ext uri="{FF2B5EF4-FFF2-40B4-BE49-F238E27FC236}">
                  <a16:creationId xmlns="" xmlns:a16="http://schemas.microsoft.com/office/drawing/2014/main" id="{DB2FB828-8B29-43CF-B847-56B6536E1F61}"/>
                </a:ext>
              </a:extLst>
            </p:cNvPr>
            <p:cNvSpPr>
              <a:spLocks noChangeAspect="1" noChangeArrowheads="1"/>
            </p:cNvSpPr>
            <p:nvPr/>
          </p:nvSpPr>
          <p:spPr bwMode="gray">
            <a:xfrm>
              <a:off x="7380574" y="1998381"/>
              <a:ext cx="850906" cy="850905"/>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grpSp>
      <p:sp>
        <p:nvSpPr>
          <p:cNvPr id="54" name="Rectangle 58">
            <a:extLst>
              <a:ext uri="{FF2B5EF4-FFF2-40B4-BE49-F238E27FC236}">
                <a16:creationId xmlns="" xmlns:a16="http://schemas.microsoft.com/office/drawing/2014/main" id="{6504D8AC-261F-4963-AD93-3B431324191D}"/>
              </a:ext>
            </a:extLst>
          </p:cNvPr>
          <p:cNvSpPr>
            <a:spLocks noChangeArrowheads="1"/>
          </p:cNvSpPr>
          <p:nvPr/>
        </p:nvSpPr>
        <p:spPr bwMode="gray">
          <a:xfrm>
            <a:off x="6968976" y="2451986"/>
            <a:ext cx="1240339" cy="268269"/>
          </a:xfrm>
          <a:prstGeom prst="rect">
            <a:avLst/>
          </a:prstGeom>
          <a:noFill/>
          <a:ln w="6350" algn="ctr">
            <a:noFill/>
            <a:miter lim="800000"/>
            <a:headEnd/>
            <a:tailEnd/>
          </a:ln>
          <a:effectLst/>
        </p:spPr>
        <p:txBody>
          <a:bodyPr lIns="0" tIns="0" rIns="0" bIns="0" anchor="b"/>
          <a:lstStyle/>
          <a:p>
            <a:pPr algn="ctr" defTabSz="914378" fontAlgn="auto">
              <a:spcAft>
                <a:spcPts val="0"/>
              </a:spcAft>
              <a:buClr>
                <a:srgbClr val="0085C7"/>
              </a:buClr>
            </a:pPr>
            <a:endParaRPr lang="sv-SE" sz="1000" kern="0" dirty="0">
              <a:solidFill>
                <a:srgbClr val="172B47"/>
              </a:solidFill>
              <a:latin typeface="Calibri"/>
            </a:endParaRPr>
          </a:p>
        </p:txBody>
      </p:sp>
      <p:sp>
        <p:nvSpPr>
          <p:cNvPr id="28" name="Oval 70">
            <a:extLst>
              <a:ext uri="{FF2B5EF4-FFF2-40B4-BE49-F238E27FC236}">
                <a16:creationId xmlns="" xmlns:a16="http://schemas.microsoft.com/office/drawing/2014/main" id="{43FD6E29-A38E-4690-AECD-C96C4208227E}"/>
              </a:ext>
            </a:extLst>
          </p:cNvPr>
          <p:cNvSpPr>
            <a:spLocks noChangeArrowheads="1"/>
          </p:cNvSpPr>
          <p:nvPr/>
        </p:nvSpPr>
        <p:spPr bwMode="gray">
          <a:xfrm>
            <a:off x="2970766" y="5015946"/>
            <a:ext cx="360040" cy="360000"/>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56" name="textruta 45">
            <a:extLst>
              <a:ext uri="{FF2B5EF4-FFF2-40B4-BE49-F238E27FC236}">
                <a16:creationId xmlns="" xmlns:a16="http://schemas.microsoft.com/office/drawing/2014/main" id="{DF26F7D6-4138-466D-88FD-A9A66BE12C03}"/>
              </a:ext>
            </a:extLst>
          </p:cNvPr>
          <p:cNvSpPr txBox="1">
            <a:spLocks noChangeArrowheads="1"/>
          </p:cNvSpPr>
          <p:nvPr/>
        </p:nvSpPr>
        <p:spPr bwMode="gray">
          <a:xfrm>
            <a:off x="2843808" y="4575725"/>
            <a:ext cx="539750" cy="138286"/>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2013</a:t>
            </a:r>
          </a:p>
        </p:txBody>
      </p:sp>
      <p:sp>
        <p:nvSpPr>
          <p:cNvPr id="60" name="textruta 45">
            <a:extLst>
              <a:ext uri="{FF2B5EF4-FFF2-40B4-BE49-F238E27FC236}">
                <a16:creationId xmlns="" xmlns:a16="http://schemas.microsoft.com/office/drawing/2014/main" id="{535E929F-7A3F-460A-A437-0E99545B59D6}"/>
              </a:ext>
            </a:extLst>
          </p:cNvPr>
          <p:cNvSpPr txBox="1">
            <a:spLocks noChangeArrowheads="1"/>
          </p:cNvSpPr>
          <p:nvPr/>
        </p:nvSpPr>
        <p:spPr bwMode="gray">
          <a:xfrm>
            <a:off x="1327736" y="4961843"/>
            <a:ext cx="539750" cy="138286"/>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2008</a:t>
            </a:r>
          </a:p>
        </p:txBody>
      </p:sp>
      <p:sp>
        <p:nvSpPr>
          <p:cNvPr id="48" name="Oval 70">
            <a:extLst>
              <a:ext uri="{FF2B5EF4-FFF2-40B4-BE49-F238E27FC236}">
                <a16:creationId xmlns="" xmlns:a16="http://schemas.microsoft.com/office/drawing/2014/main" id="{E751C0B3-CF18-42B7-96EF-82CB90C63546}"/>
              </a:ext>
            </a:extLst>
          </p:cNvPr>
          <p:cNvSpPr>
            <a:spLocks noChangeAspect="1" noChangeArrowheads="1"/>
          </p:cNvSpPr>
          <p:nvPr/>
        </p:nvSpPr>
        <p:spPr bwMode="gray">
          <a:xfrm>
            <a:off x="2267743" y="5333289"/>
            <a:ext cx="180000" cy="180000"/>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61" name="textruta 45">
            <a:extLst>
              <a:ext uri="{FF2B5EF4-FFF2-40B4-BE49-F238E27FC236}">
                <a16:creationId xmlns="" xmlns:a16="http://schemas.microsoft.com/office/drawing/2014/main" id="{CA9D20EE-52C1-4064-ADA0-7CEAD83CF0E7}"/>
              </a:ext>
            </a:extLst>
          </p:cNvPr>
          <p:cNvSpPr txBox="1">
            <a:spLocks noChangeArrowheads="1"/>
          </p:cNvSpPr>
          <p:nvPr/>
        </p:nvSpPr>
        <p:spPr bwMode="gray">
          <a:xfrm>
            <a:off x="2088034" y="4814536"/>
            <a:ext cx="539750" cy="138286"/>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2010</a:t>
            </a:r>
          </a:p>
        </p:txBody>
      </p:sp>
      <p:sp>
        <p:nvSpPr>
          <p:cNvPr id="62" name="Oval 70">
            <a:extLst>
              <a:ext uri="{FF2B5EF4-FFF2-40B4-BE49-F238E27FC236}">
                <a16:creationId xmlns="" xmlns:a16="http://schemas.microsoft.com/office/drawing/2014/main" id="{7121CF09-5B93-465C-9DEF-EDDEC2B1407A}"/>
              </a:ext>
            </a:extLst>
          </p:cNvPr>
          <p:cNvSpPr>
            <a:spLocks noChangeAspect="1" noChangeArrowheads="1"/>
          </p:cNvSpPr>
          <p:nvPr/>
        </p:nvSpPr>
        <p:spPr bwMode="gray">
          <a:xfrm>
            <a:off x="3661535" y="4797152"/>
            <a:ext cx="432048" cy="432000"/>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67" name="textruta 45">
            <a:extLst>
              <a:ext uri="{FF2B5EF4-FFF2-40B4-BE49-F238E27FC236}">
                <a16:creationId xmlns="" xmlns:a16="http://schemas.microsoft.com/office/drawing/2014/main" id="{1AF5E02B-F69B-4972-AD43-6F8EF952797C}"/>
              </a:ext>
            </a:extLst>
          </p:cNvPr>
          <p:cNvSpPr txBox="1">
            <a:spLocks noChangeArrowheads="1"/>
          </p:cNvSpPr>
          <p:nvPr/>
        </p:nvSpPr>
        <p:spPr bwMode="gray">
          <a:xfrm>
            <a:off x="3534577" y="4405500"/>
            <a:ext cx="539750" cy="138286"/>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2014</a:t>
            </a:r>
          </a:p>
        </p:txBody>
      </p:sp>
      <p:sp>
        <p:nvSpPr>
          <p:cNvPr id="68" name="Oval 70">
            <a:extLst>
              <a:ext uri="{FF2B5EF4-FFF2-40B4-BE49-F238E27FC236}">
                <a16:creationId xmlns="" xmlns:a16="http://schemas.microsoft.com/office/drawing/2014/main" id="{74CEE6E1-DADE-4E27-B1DE-28A249148AC9}"/>
              </a:ext>
            </a:extLst>
          </p:cNvPr>
          <p:cNvSpPr>
            <a:spLocks noChangeAspect="1" noChangeArrowheads="1"/>
          </p:cNvSpPr>
          <p:nvPr/>
        </p:nvSpPr>
        <p:spPr bwMode="gray">
          <a:xfrm>
            <a:off x="4355976" y="4612740"/>
            <a:ext cx="432048" cy="432000"/>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70" name="textruta 45">
            <a:extLst>
              <a:ext uri="{FF2B5EF4-FFF2-40B4-BE49-F238E27FC236}">
                <a16:creationId xmlns="" xmlns:a16="http://schemas.microsoft.com/office/drawing/2014/main" id="{4A29858C-8E4E-4A4D-8239-1159B820076F}"/>
              </a:ext>
            </a:extLst>
          </p:cNvPr>
          <p:cNvSpPr txBox="1">
            <a:spLocks noChangeArrowheads="1"/>
          </p:cNvSpPr>
          <p:nvPr/>
        </p:nvSpPr>
        <p:spPr bwMode="gray">
          <a:xfrm>
            <a:off x="4229018" y="4221088"/>
            <a:ext cx="539750" cy="138286"/>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2015</a:t>
            </a:r>
          </a:p>
        </p:txBody>
      </p:sp>
      <p:sp>
        <p:nvSpPr>
          <p:cNvPr id="71" name="Oval 70">
            <a:extLst>
              <a:ext uri="{FF2B5EF4-FFF2-40B4-BE49-F238E27FC236}">
                <a16:creationId xmlns="" xmlns:a16="http://schemas.microsoft.com/office/drawing/2014/main" id="{F5925C20-7C00-4443-96F0-FA93E4502F59}"/>
              </a:ext>
            </a:extLst>
          </p:cNvPr>
          <p:cNvSpPr>
            <a:spLocks noChangeAspect="1" noChangeArrowheads="1"/>
          </p:cNvSpPr>
          <p:nvPr/>
        </p:nvSpPr>
        <p:spPr bwMode="gray">
          <a:xfrm>
            <a:off x="5076056" y="4324709"/>
            <a:ext cx="556696" cy="556634"/>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73" name="textruta 45">
            <a:extLst>
              <a:ext uri="{FF2B5EF4-FFF2-40B4-BE49-F238E27FC236}">
                <a16:creationId xmlns="" xmlns:a16="http://schemas.microsoft.com/office/drawing/2014/main" id="{EBA7AE50-4CED-4E36-9035-245E1EE905AF}"/>
              </a:ext>
            </a:extLst>
          </p:cNvPr>
          <p:cNvSpPr txBox="1">
            <a:spLocks noChangeArrowheads="1"/>
          </p:cNvSpPr>
          <p:nvPr/>
        </p:nvSpPr>
        <p:spPr bwMode="gray">
          <a:xfrm>
            <a:off x="5004048" y="3933056"/>
            <a:ext cx="695471" cy="158493"/>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2016</a:t>
            </a:r>
          </a:p>
        </p:txBody>
      </p:sp>
      <p:sp>
        <p:nvSpPr>
          <p:cNvPr id="74" name="Oval 70">
            <a:extLst>
              <a:ext uri="{FF2B5EF4-FFF2-40B4-BE49-F238E27FC236}">
                <a16:creationId xmlns="" xmlns:a16="http://schemas.microsoft.com/office/drawing/2014/main" id="{602B331D-683D-46A8-A03C-EC7F33CCF31B}"/>
              </a:ext>
            </a:extLst>
          </p:cNvPr>
          <p:cNvSpPr>
            <a:spLocks noChangeAspect="1" noChangeArrowheads="1"/>
          </p:cNvSpPr>
          <p:nvPr/>
        </p:nvSpPr>
        <p:spPr bwMode="gray">
          <a:xfrm>
            <a:off x="5892753" y="4108685"/>
            <a:ext cx="612068" cy="612000"/>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76" name="textruta 45">
            <a:extLst>
              <a:ext uri="{FF2B5EF4-FFF2-40B4-BE49-F238E27FC236}">
                <a16:creationId xmlns="" xmlns:a16="http://schemas.microsoft.com/office/drawing/2014/main" id="{6F28F591-14B5-47C3-A975-7242843441F4}"/>
              </a:ext>
            </a:extLst>
          </p:cNvPr>
          <p:cNvSpPr txBox="1">
            <a:spLocks noChangeArrowheads="1"/>
          </p:cNvSpPr>
          <p:nvPr/>
        </p:nvSpPr>
        <p:spPr bwMode="gray">
          <a:xfrm>
            <a:off x="5820745" y="3717032"/>
            <a:ext cx="695471" cy="158493"/>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2017</a:t>
            </a:r>
          </a:p>
        </p:txBody>
      </p:sp>
      <p:sp>
        <p:nvSpPr>
          <p:cNvPr id="77" name="Oval 70">
            <a:extLst>
              <a:ext uri="{FF2B5EF4-FFF2-40B4-BE49-F238E27FC236}">
                <a16:creationId xmlns="" xmlns:a16="http://schemas.microsoft.com/office/drawing/2014/main" id="{1F8E75D7-758F-48F5-B017-019719A6B6C7}"/>
              </a:ext>
            </a:extLst>
          </p:cNvPr>
          <p:cNvSpPr>
            <a:spLocks noChangeAspect="1" noChangeArrowheads="1"/>
          </p:cNvSpPr>
          <p:nvPr/>
        </p:nvSpPr>
        <p:spPr bwMode="gray">
          <a:xfrm>
            <a:off x="6688932" y="3752448"/>
            <a:ext cx="752955" cy="752871"/>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79" name="textruta 45">
            <a:extLst>
              <a:ext uri="{FF2B5EF4-FFF2-40B4-BE49-F238E27FC236}">
                <a16:creationId xmlns="" xmlns:a16="http://schemas.microsoft.com/office/drawing/2014/main" id="{D892B4FC-29D3-4430-BA11-0B2FBFDC5894}"/>
              </a:ext>
            </a:extLst>
          </p:cNvPr>
          <p:cNvSpPr txBox="1">
            <a:spLocks noChangeArrowheads="1"/>
          </p:cNvSpPr>
          <p:nvPr/>
        </p:nvSpPr>
        <p:spPr bwMode="gray">
          <a:xfrm>
            <a:off x="6639568" y="3468044"/>
            <a:ext cx="695471" cy="158493"/>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2018</a:t>
            </a:r>
          </a:p>
        </p:txBody>
      </p:sp>
      <p:pic>
        <p:nvPicPr>
          <p:cNvPr id="35" name="Bildobjekt 34">
            <a:extLst>
              <a:ext uri="{FF2B5EF4-FFF2-40B4-BE49-F238E27FC236}">
                <a16:creationId xmlns="" xmlns:a16="http://schemas.microsoft.com/office/drawing/2014/main" id="{5860FFEE-3DD5-4538-9DBE-95E1F5A0783F}"/>
              </a:ext>
            </a:extLst>
          </p:cNvPr>
          <p:cNvPicPr>
            <a:picLocks noChangeAspect="1"/>
          </p:cNvPicPr>
          <p:nvPr/>
        </p:nvPicPr>
        <p:blipFill>
          <a:blip r:embed="rId6"/>
          <a:stretch>
            <a:fillRect/>
          </a:stretch>
        </p:blipFill>
        <p:spPr>
          <a:xfrm>
            <a:off x="7103814" y="965847"/>
            <a:ext cx="1354766" cy="588325"/>
          </a:xfrm>
          <a:prstGeom prst="rect">
            <a:avLst/>
          </a:prstGeom>
        </p:spPr>
      </p:pic>
      <p:sp>
        <p:nvSpPr>
          <p:cNvPr id="38" name="Rectangle 96">
            <a:extLst>
              <a:ext uri="{FF2B5EF4-FFF2-40B4-BE49-F238E27FC236}">
                <a16:creationId xmlns="" xmlns:a16="http://schemas.microsoft.com/office/drawing/2014/main" id="{1C6FCA8F-E936-4C88-AFF1-1AB07E5F5937}"/>
              </a:ext>
            </a:extLst>
          </p:cNvPr>
          <p:cNvSpPr txBox="1">
            <a:spLocks noChangeArrowheads="1"/>
          </p:cNvSpPr>
          <p:nvPr/>
        </p:nvSpPr>
        <p:spPr>
          <a:xfrm>
            <a:off x="2565470" y="2147614"/>
            <a:ext cx="8495605" cy="648469"/>
          </a:xfrm>
          <a:prstGeom prst="rect">
            <a:avLst/>
          </a:prstGeom>
        </p:spPr>
        <p:txBody>
          <a:bodyPr lIns="0" tIns="0" rIns="0" bIns="0"/>
          <a:lstStyle>
            <a:lvl1pPr marL="182563" indent="-182563" algn="l" rtl="0" eaLnBrk="1" fontAlgn="base" hangingPunct="1">
              <a:spcBef>
                <a:spcPts val="450"/>
              </a:spcBef>
              <a:spcAft>
                <a:spcPct val="0"/>
              </a:spcAft>
              <a:buClr>
                <a:schemeClr val="accent2"/>
              </a:buClr>
              <a:buSzPct val="100000"/>
              <a:buFont typeface="Wingdings" panose="05000000000000000000" pitchFamily="2" charset="2"/>
              <a:buChar char="§"/>
              <a:tabLst/>
              <a:defRPr sz="2000">
                <a:solidFill>
                  <a:schemeClr val="tx1"/>
                </a:solidFill>
                <a:latin typeface="+mn-lt"/>
                <a:ea typeface="+mn-ea"/>
                <a:cs typeface="+mn-cs"/>
              </a:defRPr>
            </a:lvl1pPr>
            <a:lvl2pPr marL="355600" indent="-173038" algn="l" rtl="0" eaLnBrk="1" fontAlgn="base" hangingPunct="1">
              <a:spcBef>
                <a:spcPts val="450"/>
              </a:spcBef>
              <a:spcAft>
                <a:spcPct val="0"/>
              </a:spcAft>
              <a:buClr>
                <a:schemeClr val="accent2"/>
              </a:buClr>
              <a:buFont typeface="Wingdings" panose="05000000000000000000" pitchFamily="2" charset="2"/>
              <a:buChar char="§"/>
              <a:tabLst/>
              <a:defRPr sz="2000">
                <a:solidFill>
                  <a:schemeClr val="tx1"/>
                </a:solidFill>
                <a:latin typeface="+mn-lt"/>
                <a:cs typeface="+mn-cs"/>
              </a:defRPr>
            </a:lvl2pPr>
            <a:lvl3pPr marL="539750" indent="-184150" algn="l" rtl="0" eaLnBrk="1" fontAlgn="base" hangingPunct="1">
              <a:spcBef>
                <a:spcPts val="450"/>
              </a:spcBef>
              <a:spcAft>
                <a:spcPct val="0"/>
              </a:spcAft>
              <a:buClr>
                <a:schemeClr val="accent2"/>
              </a:buClr>
              <a:buFont typeface="Wingdings" panose="05000000000000000000" pitchFamily="2" charset="2"/>
              <a:buChar char="§"/>
              <a:tabLst/>
              <a:defRPr sz="2000">
                <a:solidFill>
                  <a:schemeClr val="tx1"/>
                </a:solidFill>
                <a:latin typeface="+mn-lt"/>
                <a:cs typeface="+mn-cs"/>
              </a:defRPr>
            </a:lvl3pPr>
            <a:lvl4pPr marL="722313" indent="-182563" algn="l" rtl="0" eaLnBrk="1" fontAlgn="base" hangingPunct="1">
              <a:spcBef>
                <a:spcPts val="450"/>
              </a:spcBef>
              <a:spcAft>
                <a:spcPct val="0"/>
              </a:spcAft>
              <a:buClr>
                <a:schemeClr val="accent2"/>
              </a:buClr>
              <a:buFont typeface="Wingdings" panose="05000000000000000000" pitchFamily="2" charset="2"/>
              <a:buChar char="§"/>
              <a:tabLst/>
              <a:defRPr sz="2000">
                <a:solidFill>
                  <a:schemeClr val="tx1"/>
                </a:solidFill>
                <a:latin typeface="+mn-lt"/>
                <a:cs typeface="+mn-cs"/>
              </a:defRPr>
            </a:lvl4pPr>
            <a:lvl5pPr marL="895350" indent="-173038" algn="l" rtl="0" eaLnBrk="1" fontAlgn="base" hangingPunct="1">
              <a:spcBef>
                <a:spcPts val="450"/>
              </a:spcBef>
              <a:spcAft>
                <a:spcPct val="0"/>
              </a:spcAft>
              <a:buClr>
                <a:schemeClr val="accent2"/>
              </a:buClr>
              <a:buFont typeface="Wingdings" panose="05000000000000000000" pitchFamily="2" charset="2"/>
              <a:buChar char="§"/>
              <a:tabLst/>
              <a:defRPr sz="2000">
                <a:solidFill>
                  <a:schemeClr val="tx1"/>
                </a:solidFill>
                <a:latin typeface="+mn-lt"/>
                <a:cs typeface="+mn-cs"/>
              </a:defRPr>
            </a:lvl5pPr>
            <a:lvl6pPr marL="1017985" indent="-133350" algn="l" rtl="0" eaLnBrk="1" fontAlgn="base" hangingPunct="1">
              <a:spcBef>
                <a:spcPct val="20000"/>
              </a:spcBef>
              <a:spcAft>
                <a:spcPct val="0"/>
              </a:spcAft>
              <a:buClr>
                <a:schemeClr val="accent2"/>
              </a:buClr>
              <a:buChar char="•"/>
              <a:tabLst>
                <a:tab pos="136922" algn="l"/>
                <a:tab pos="269081" algn="l"/>
              </a:tabLst>
              <a:defRPr sz="1500">
                <a:solidFill>
                  <a:schemeClr val="tx1"/>
                </a:solidFill>
                <a:latin typeface="+mn-lt"/>
                <a:cs typeface="+mn-cs"/>
              </a:defRPr>
            </a:lvl6pPr>
            <a:lvl7pPr marL="1360885" indent="-133350" algn="l" rtl="0" eaLnBrk="1" fontAlgn="base" hangingPunct="1">
              <a:spcBef>
                <a:spcPct val="20000"/>
              </a:spcBef>
              <a:spcAft>
                <a:spcPct val="0"/>
              </a:spcAft>
              <a:buClr>
                <a:schemeClr val="accent2"/>
              </a:buClr>
              <a:buChar char="•"/>
              <a:tabLst>
                <a:tab pos="136922" algn="l"/>
                <a:tab pos="269081" algn="l"/>
              </a:tabLst>
              <a:defRPr sz="1500">
                <a:solidFill>
                  <a:schemeClr val="tx1"/>
                </a:solidFill>
                <a:latin typeface="+mn-lt"/>
                <a:cs typeface="+mn-cs"/>
              </a:defRPr>
            </a:lvl7pPr>
            <a:lvl8pPr marL="1703785" indent="-133350" algn="l" rtl="0" eaLnBrk="1" fontAlgn="base" hangingPunct="1">
              <a:spcBef>
                <a:spcPct val="20000"/>
              </a:spcBef>
              <a:spcAft>
                <a:spcPct val="0"/>
              </a:spcAft>
              <a:buClr>
                <a:schemeClr val="accent2"/>
              </a:buClr>
              <a:buChar char="•"/>
              <a:tabLst>
                <a:tab pos="136922" algn="l"/>
                <a:tab pos="269081" algn="l"/>
              </a:tabLst>
              <a:defRPr sz="1500">
                <a:solidFill>
                  <a:schemeClr val="tx1"/>
                </a:solidFill>
                <a:latin typeface="+mn-lt"/>
                <a:cs typeface="+mn-cs"/>
              </a:defRPr>
            </a:lvl8pPr>
            <a:lvl9pPr marL="2046685" indent="-133350" algn="l" rtl="0" eaLnBrk="1" fontAlgn="base" hangingPunct="1">
              <a:spcBef>
                <a:spcPct val="20000"/>
              </a:spcBef>
              <a:spcAft>
                <a:spcPct val="0"/>
              </a:spcAft>
              <a:buClr>
                <a:schemeClr val="accent2"/>
              </a:buClr>
              <a:buChar char="•"/>
              <a:tabLst>
                <a:tab pos="136922" algn="l"/>
                <a:tab pos="269081" algn="l"/>
              </a:tabLst>
              <a:defRPr sz="1500">
                <a:solidFill>
                  <a:schemeClr val="tx1"/>
                </a:solidFill>
                <a:latin typeface="+mn-lt"/>
                <a:cs typeface="+mn-cs"/>
              </a:defRPr>
            </a:lvl9pPr>
          </a:lstStyle>
          <a:p>
            <a:pPr marL="0" indent="0" defTabSz="914378">
              <a:lnSpc>
                <a:spcPts val="2200"/>
              </a:lnSpc>
              <a:spcBef>
                <a:spcPts val="600"/>
              </a:spcBef>
              <a:buClr>
                <a:srgbClr val="0085C7"/>
              </a:buClr>
              <a:buNone/>
            </a:pPr>
            <a:r>
              <a:rPr lang="sv-SE" sz="3600" kern="0" dirty="0" smtClean="0">
                <a:solidFill>
                  <a:srgbClr val="172B47"/>
                </a:solidFill>
                <a:latin typeface="Calibri"/>
              </a:rPr>
              <a:t>Resan fortsätter!</a:t>
            </a:r>
            <a:endParaRPr lang="sv-SE" sz="3600" kern="0" dirty="0">
              <a:solidFill>
                <a:srgbClr val="172B47"/>
              </a:solidFill>
              <a:latin typeface="Calibri"/>
            </a:endParaRPr>
          </a:p>
        </p:txBody>
      </p:sp>
    </p:spTree>
    <p:extLst>
      <p:ext uri="{BB962C8B-B14F-4D97-AF65-F5344CB8AC3E}">
        <p14:creationId xmlns:p14="http://schemas.microsoft.com/office/powerpoint/2010/main" val="183296795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2" name="Bildobjekt 1"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3" name="Bildobjekt 2">
            <a:extLst>
              <a:ext uri="{FF2B5EF4-FFF2-40B4-BE49-F238E27FC236}">
                <a16:creationId xmlns="" xmlns:a16="http://schemas.microsoft.com/office/drawing/2014/main" id="{E75A0090-0A6E-43E5-AEE5-3A85F3B1F868}"/>
              </a:ext>
            </a:extLst>
          </p:cNvPr>
          <p:cNvPicPr>
            <a:picLocks noChangeAspect="1"/>
          </p:cNvPicPr>
          <p:nvPr/>
        </p:nvPicPr>
        <p:blipFill>
          <a:blip r:embed="rId4"/>
          <a:stretch>
            <a:fillRect/>
          </a:stretch>
        </p:blipFill>
        <p:spPr>
          <a:xfrm>
            <a:off x="251520" y="188640"/>
            <a:ext cx="2390775" cy="1038225"/>
          </a:xfrm>
          <a:prstGeom prst="rect">
            <a:avLst/>
          </a:prstGeom>
        </p:spPr>
      </p:pic>
      <p:pic>
        <p:nvPicPr>
          <p:cNvPr id="4" name="Bildobjekt 3">
            <a:extLst>
              <a:ext uri="{FF2B5EF4-FFF2-40B4-BE49-F238E27FC236}">
                <a16:creationId xmlns="" xmlns:a16="http://schemas.microsoft.com/office/drawing/2014/main" id="{2008B160-CFF5-4D5D-8C20-112AFD3F4A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7302" y="5366752"/>
            <a:ext cx="2000029" cy="1037052"/>
          </a:xfrm>
          <a:prstGeom prst="rect">
            <a:avLst/>
          </a:prstGeom>
        </p:spPr>
      </p:pic>
      <p:pic>
        <p:nvPicPr>
          <p:cNvPr id="5" name="Bildobjekt 4">
            <a:extLst>
              <a:ext uri="{FF2B5EF4-FFF2-40B4-BE49-F238E27FC236}">
                <a16:creationId xmlns="" xmlns:a16="http://schemas.microsoft.com/office/drawing/2014/main" id="{F68B4539-DF7F-4D5C-8FF0-A6919F88C3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4514" y="1586204"/>
            <a:ext cx="1892817" cy="2011671"/>
          </a:xfrm>
          <a:prstGeom prst="rect">
            <a:avLst/>
          </a:prstGeom>
        </p:spPr>
      </p:pic>
      <p:pic>
        <p:nvPicPr>
          <p:cNvPr id="6" name="Bildobjekt 5">
            <a:extLst>
              <a:ext uri="{FF2B5EF4-FFF2-40B4-BE49-F238E27FC236}">
                <a16:creationId xmlns="" xmlns:a16="http://schemas.microsoft.com/office/drawing/2014/main" id="{5E47B008-578D-4886-9723-900F26D9E3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669" y="3237900"/>
            <a:ext cx="1340227" cy="1333021"/>
          </a:xfrm>
          <a:prstGeom prst="rect">
            <a:avLst/>
          </a:prstGeom>
        </p:spPr>
      </p:pic>
      <p:pic>
        <p:nvPicPr>
          <p:cNvPr id="7" name="Bildobjekt 6">
            <a:extLst>
              <a:ext uri="{FF2B5EF4-FFF2-40B4-BE49-F238E27FC236}">
                <a16:creationId xmlns="" xmlns:a16="http://schemas.microsoft.com/office/drawing/2014/main" id="{993AC964-36DF-4008-8421-9736128FA5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4512" y="428720"/>
            <a:ext cx="2861494" cy="693696"/>
          </a:xfrm>
          <a:prstGeom prst="rect">
            <a:avLst/>
          </a:prstGeom>
        </p:spPr>
      </p:pic>
      <p:pic>
        <p:nvPicPr>
          <p:cNvPr id="8" name="Bildobjekt 7">
            <a:extLst>
              <a:ext uri="{FF2B5EF4-FFF2-40B4-BE49-F238E27FC236}">
                <a16:creationId xmlns="" xmlns:a16="http://schemas.microsoft.com/office/drawing/2014/main" id="{B1698E59-CCA3-4177-B3D4-F227636F7A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7147" y="5801396"/>
            <a:ext cx="2016224" cy="602408"/>
          </a:xfrm>
          <a:prstGeom prst="rect">
            <a:avLst/>
          </a:prstGeom>
        </p:spPr>
      </p:pic>
      <p:pic>
        <p:nvPicPr>
          <p:cNvPr id="9" name="Bildobjekt 8">
            <a:extLst>
              <a:ext uri="{FF2B5EF4-FFF2-40B4-BE49-F238E27FC236}">
                <a16:creationId xmlns="" xmlns:a16="http://schemas.microsoft.com/office/drawing/2014/main" id="{5238862D-8D80-4856-A2F6-4E107BF68A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8654" y="1617128"/>
            <a:ext cx="1171018" cy="1171018"/>
          </a:xfrm>
          <a:prstGeom prst="rect">
            <a:avLst/>
          </a:prstGeom>
        </p:spPr>
      </p:pic>
      <p:pic>
        <p:nvPicPr>
          <p:cNvPr id="11" name="Bildobjekt 10">
            <a:extLst>
              <a:ext uri="{FF2B5EF4-FFF2-40B4-BE49-F238E27FC236}">
                <a16:creationId xmlns="" xmlns:a16="http://schemas.microsoft.com/office/drawing/2014/main" id="{E809A4FA-0A72-48A8-94E4-FA849ECE29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08265" y="4149080"/>
            <a:ext cx="1864696" cy="699261"/>
          </a:xfrm>
          <a:prstGeom prst="rect">
            <a:avLst/>
          </a:prstGeom>
        </p:spPr>
      </p:pic>
      <p:pic>
        <p:nvPicPr>
          <p:cNvPr id="13" name="Bildobjekt 12">
            <a:extLst>
              <a:ext uri="{FF2B5EF4-FFF2-40B4-BE49-F238E27FC236}">
                <a16:creationId xmlns="" xmlns:a16="http://schemas.microsoft.com/office/drawing/2014/main" id="{BB9C1500-D9B0-4C51-A8AE-C176C17DAF2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9270" y="5058993"/>
            <a:ext cx="2390775" cy="1344811"/>
          </a:xfrm>
          <a:prstGeom prst="rect">
            <a:avLst/>
          </a:prstGeom>
        </p:spPr>
      </p:pic>
    </p:spTree>
    <p:extLst>
      <p:ext uri="{BB962C8B-B14F-4D97-AF65-F5344CB8AC3E}">
        <p14:creationId xmlns:p14="http://schemas.microsoft.com/office/powerpoint/2010/main" val="164097321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4" name="Bildobjekt 3"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5996" y="205653"/>
            <a:ext cx="1680460" cy="559051"/>
          </a:xfrm>
          <a:prstGeom prst="rect">
            <a:avLst/>
          </a:prstGeom>
        </p:spPr>
      </p:pic>
      <p:grpSp>
        <p:nvGrpSpPr>
          <p:cNvPr id="32" name="Grupp 31">
            <a:extLst>
              <a:ext uri="{FF2B5EF4-FFF2-40B4-BE49-F238E27FC236}">
                <a16:creationId xmlns="" xmlns:a16="http://schemas.microsoft.com/office/drawing/2014/main" id="{D7D661F9-DCA1-442D-AE99-4CF51009C332}"/>
              </a:ext>
            </a:extLst>
          </p:cNvPr>
          <p:cNvGrpSpPr/>
          <p:nvPr/>
        </p:nvGrpSpPr>
        <p:grpSpPr>
          <a:xfrm>
            <a:off x="544426" y="2966648"/>
            <a:ext cx="9063259" cy="3141358"/>
            <a:chOff x="224732" y="1517955"/>
            <a:chExt cx="9063259" cy="3141358"/>
          </a:xfrm>
        </p:grpSpPr>
        <p:cxnSp>
          <p:nvCxnSpPr>
            <p:cNvPr id="33" name="Rak pil 59">
              <a:extLst>
                <a:ext uri="{FF2B5EF4-FFF2-40B4-BE49-F238E27FC236}">
                  <a16:creationId xmlns="" xmlns:a16="http://schemas.microsoft.com/office/drawing/2014/main" id="{F4402FAA-5A31-45C3-B911-28D65F8FEB3E}"/>
                </a:ext>
              </a:extLst>
            </p:cNvPr>
            <p:cNvCxnSpPr>
              <a:cxnSpLocks noChangeShapeType="1"/>
            </p:cNvCxnSpPr>
            <p:nvPr/>
          </p:nvCxnSpPr>
          <p:spPr bwMode="gray">
            <a:xfrm>
              <a:off x="323849" y="3257376"/>
              <a:ext cx="8495606" cy="12700"/>
            </a:xfrm>
            <a:prstGeom prst="curvedConnector3">
              <a:avLst>
                <a:gd name="adj1" fmla="val 50000"/>
              </a:avLst>
            </a:prstGeom>
            <a:noFill/>
            <a:ln w="69850">
              <a:solidFill>
                <a:schemeClr val="accent2"/>
              </a:solidFill>
              <a:round/>
              <a:headEnd/>
              <a:tailEnd type="arrow" w="lg" len="med"/>
            </a:ln>
            <a:scene3d>
              <a:camera prst="orthographicFront">
                <a:rot lat="366553" lon="21386486" rev="875488"/>
              </a:camera>
              <a:lightRig rig="threePt" dir="t"/>
            </a:scene3d>
          </p:spPr>
        </p:cxnSp>
        <p:sp>
          <p:nvSpPr>
            <p:cNvPr id="34" name="textruta 33">
              <a:extLst>
                <a:ext uri="{FF2B5EF4-FFF2-40B4-BE49-F238E27FC236}">
                  <a16:creationId xmlns="" xmlns:a16="http://schemas.microsoft.com/office/drawing/2014/main" id="{E7204A02-1529-4F2C-B45C-9DF8048AEC68}"/>
                </a:ext>
              </a:extLst>
            </p:cNvPr>
            <p:cNvSpPr txBox="1">
              <a:spLocks noChangeArrowheads="1"/>
            </p:cNvSpPr>
            <p:nvPr/>
          </p:nvSpPr>
          <p:spPr bwMode="gray">
            <a:xfrm>
              <a:off x="7590751" y="1517955"/>
              <a:ext cx="539750" cy="327763"/>
            </a:xfrm>
            <a:prstGeom prst="rect">
              <a:avLst/>
            </a:prstGeom>
            <a:noFill/>
            <a:ln w="9525">
              <a:noFill/>
              <a:miter lim="800000"/>
              <a:headEnd/>
              <a:tailEnd/>
            </a:ln>
          </p:spPr>
          <p:txBody>
            <a:bodyPr wrap="none" lIns="0" tIns="0" rIns="0" bIns="0" anchor="ctr"/>
            <a:lstStyle>
              <a:defPPr>
                <a:defRPr lang="sv-SE"/>
              </a:defPPr>
              <a:lvl1pPr defTabSz="457200">
                <a:spcBef>
                  <a:spcPct val="0"/>
                </a:spcBef>
                <a:buClrTx/>
                <a:defRPr sz="1400">
                  <a:ea typeface="ヒラギノ角ゴ Pro W3"/>
                  <a:cs typeface="ヒラギノ角ゴ Pro W3"/>
                </a:defRPr>
              </a:lvl1pPr>
            </a:lstStyle>
            <a:p>
              <a:pPr algn="ctr" defTabSz="457189" fontAlgn="auto">
                <a:spcAft>
                  <a:spcPts val="0"/>
                </a:spcAft>
              </a:pPr>
              <a:r>
                <a:rPr lang="sv-SE" kern="0" dirty="0">
                  <a:solidFill>
                    <a:srgbClr val="172B47"/>
                  </a:solidFill>
                  <a:latin typeface="Calibri"/>
                </a:rPr>
                <a:t>20??</a:t>
              </a:r>
            </a:p>
          </p:txBody>
        </p:sp>
        <p:sp>
          <p:nvSpPr>
            <p:cNvPr id="36" name="textruta 45">
              <a:extLst>
                <a:ext uri="{FF2B5EF4-FFF2-40B4-BE49-F238E27FC236}">
                  <a16:creationId xmlns="" xmlns:a16="http://schemas.microsoft.com/office/drawing/2014/main" id="{37B8D3CD-64C8-43DB-9BBD-A5A97277352F}"/>
                </a:ext>
              </a:extLst>
            </p:cNvPr>
            <p:cNvSpPr txBox="1">
              <a:spLocks noChangeArrowheads="1"/>
            </p:cNvSpPr>
            <p:nvPr/>
          </p:nvSpPr>
          <p:spPr bwMode="gray">
            <a:xfrm>
              <a:off x="224732" y="3729407"/>
              <a:ext cx="539750" cy="138286"/>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1922</a:t>
              </a:r>
            </a:p>
          </p:txBody>
        </p:sp>
        <p:sp>
          <p:nvSpPr>
            <p:cNvPr id="37" name="textruta 45">
              <a:extLst>
                <a:ext uri="{FF2B5EF4-FFF2-40B4-BE49-F238E27FC236}">
                  <a16:creationId xmlns="" xmlns:a16="http://schemas.microsoft.com/office/drawing/2014/main" id="{C97F789D-45EC-4F80-A8C9-5AE64FAC3F33}"/>
                </a:ext>
              </a:extLst>
            </p:cNvPr>
            <p:cNvSpPr txBox="1">
              <a:spLocks noChangeArrowheads="1"/>
            </p:cNvSpPr>
            <p:nvPr/>
          </p:nvSpPr>
          <p:spPr bwMode="gray">
            <a:xfrm>
              <a:off x="1059810" y="3580060"/>
              <a:ext cx="539750" cy="179388"/>
            </a:xfrm>
            <a:prstGeom prst="rect">
              <a:avLst/>
            </a:prstGeom>
            <a:noFill/>
            <a:ln w="9525">
              <a:noFill/>
              <a:miter lim="800000"/>
              <a:headEnd/>
              <a:tailEnd/>
            </a:ln>
          </p:spPr>
          <p:txBody>
            <a:bodyPr wrap="none" lIns="0" tIns="0" rIns="0" bIns="0" anchor="ctr"/>
            <a:lstStyle>
              <a:defPPr>
                <a:defRPr lang="sv-SE"/>
              </a:defPPr>
              <a:lvl1pPr defTabSz="457200">
                <a:spcBef>
                  <a:spcPct val="0"/>
                </a:spcBef>
                <a:buClrTx/>
                <a:defRPr sz="1400">
                  <a:ea typeface="ヒラギノ角ゴ Pro W3"/>
                  <a:cs typeface="ヒラギノ角ゴ Pro W3"/>
                </a:defRPr>
              </a:lvl1pPr>
            </a:lstStyle>
            <a:p>
              <a:pPr algn="ctr" defTabSz="457189" fontAlgn="auto">
                <a:spcAft>
                  <a:spcPts val="0"/>
                </a:spcAft>
              </a:pPr>
              <a:endParaRPr lang="sv-SE" kern="0" dirty="0">
                <a:solidFill>
                  <a:srgbClr val="172B47"/>
                </a:solidFill>
                <a:latin typeface="Calibri"/>
              </a:endParaRPr>
            </a:p>
            <a:p>
              <a:pPr algn="ctr" defTabSz="457189" fontAlgn="auto">
                <a:spcAft>
                  <a:spcPts val="0"/>
                </a:spcAft>
              </a:pPr>
              <a:endParaRPr lang="sv-SE" kern="0" dirty="0">
                <a:solidFill>
                  <a:srgbClr val="172B47"/>
                </a:solidFill>
                <a:latin typeface="Calibri"/>
              </a:endParaRPr>
            </a:p>
          </p:txBody>
        </p:sp>
        <p:sp>
          <p:nvSpPr>
            <p:cNvPr id="39" name="Rectangle 62">
              <a:extLst>
                <a:ext uri="{FF2B5EF4-FFF2-40B4-BE49-F238E27FC236}">
                  <a16:creationId xmlns="" xmlns:a16="http://schemas.microsoft.com/office/drawing/2014/main" id="{1A18F21E-C967-44D3-8BF5-9517D866B565}"/>
                </a:ext>
              </a:extLst>
            </p:cNvPr>
            <p:cNvSpPr>
              <a:spLocks noChangeArrowheads="1"/>
            </p:cNvSpPr>
            <p:nvPr/>
          </p:nvSpPr>
          <p:spPr bwMode="gray">
            <a:xfrm>
              <a:off x="7345586" y="2093636"/>
              <a:ext cx="1942405" cy="755650"/>
            </a:xfrm>
            <a:prstGeom prst="rect">
              <a:avLst/>
            </a:prstGeom>
            <a:noFill/>
            <a:ln w="6350" algn="ctr">
              <a:noFill/>
              <a:miter lim="800000"/>
              <a:headEnd/>
              <a:tailEnd/>
            </a:ln>
            <a:effectLst/>
          </p:spPr>
          <p:txBody>
            <a:bodyPr lIns="0" tIns="0" rIns="0" bIns="0" anchor="b"/>
            <a:lstStyle/>
            <a:p>
              <a:pPr algn="ctr" defTabSz="914378" fontAlgn="auto">
                <a:spcAft>
                  <a:spcPts val="0"/>
                </a:spcAft>
                <a:buClr>
                  <a:srgbClr val="0085C7"/>
                </a:buClr>
              </a:pPr>
              <a:endParaRPr lang="sv-SE" sz="1600" kern="0" dirty="0">
                <a:solidFill>
                  <a:srgbClr val="172B47"/>
                </a:solidFill>
                <a:latin typeface="Calibri"/>
              </a:endParaRPr>
            </a:p>
          </p:txBody>
        </p:sp>
        <p:sp>
          <p:nvSpPr>
            <p:cNvPr id="40" name="Rectangle 65">
              <a:extLst>
                <a:ext uri="{FF2B5EF4-FFF2-40B4-BE49-F238E27FC236}">
                  <a16:creationId xmlns="" xmlns:a16="http://schemas.microsoft.com/office/drawing/2014/main" id="{83FC888B-0F88-436C-8D5D-FFFC7C5FF9DA}"/>
                </a:ext>
              </a:extLst>
            </p:cNvPr>
            <p:cNvSpPr>
              <a:spLocks noChangeArrowheads="1"/>
            </p:cNvSpPr>
            <p:nvPr/>
          </p:nvSpPr>
          <p:spPr bwMode="gray">
            <a:xfrm>
              <a:off x="6155629" y="3903463"/>
              <a:ext cx="1944000" cy="755850"/>
            </a:xfrm>
            <a:prstGeom prst="rect">
              <a:avLst/>
            </a:prstGeom>
            <a:noFill/>
            <a:ln w="6350" algn="ctr">
              <a:noFill/>
              <a:miter lim="800000"/>
              <a:headEnd/>
              <a:tailEnd/>
            </a:ln>
            <a:effectLst/>
          </p:spPr>
          <p:txBody>
            <a:bodyPr lIns="0" tIns="0" rIns="0" bIns="0" anchor="t" anchorCtr="0"/>
            <a:lstStyle/>
            <a:p>
              <a:pPr algn="ctr" defTabSz="914378" fontAlgn="auto">
                <a:spcAft>
                  <a:spcPts val="0"/>
                </a:spcAft>
                <a:buClr>
                  <a:srgbClr val="0085C7"/>
                </a:buClr>
              </a:pPr>
              <a:endParaRPr lang="sv-SE" sz="1600" b="1" kern="0" dirty="0">
                <a:solidFill>
                  <a:srgbClr val="172B47"/>
                </a:solidFill>
                <a:latin typeface="Calibri"/>
              </a:endParaRPr>
            </a:p>
          </p:txBody>
        </p:sp>
        <p:sp>
          <p:nvSpPr>
            <p:cNvPr id="51" name="Oval 66">
              <a:extLst>
                <a:ext uri="{FF2B5EF4-FFF2-40B4-BE49-F238E27FC236}">
                  <a16:creationId xmlns="" xmlns:a16="http://schemas.microsoft.com/office/drawing/2014/main" id="{BF999297-5689-42CE-ABD0-357AB9F6E7F9}"/>
                </a:ext>
              </a:extLst>
            </p:cNvPr>
            <p:cNvSpPr>
              <a:spLocks noChangeArrowheads="1"/>
            </p:cNvSpPr>
            <p:nvPr/>
          </p:nvSpPr>
          <p:spPr bwMode="gray">
            <a:xfrm>
              <a:off x="386657" y="4260687"/>
              <a:ext cx="215900" cy="215901"/>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49" name="Oval 70">
              <a:extLst>
                <a:ext uri="{FF2B5EF4-FFF2-40B4-BE49-F238E27FC236}">
                  <a16:creationId xmlns="" xmlns:a16="http://schemas.microsoft.com/office/drawing/2014/main" id="{A056BFFB-2B8F-48B9-AB47-21117A1E5B85}"/>
                </a:ext>
              </a:extLst>
            </p:cNvPr>
            <p:cNvSpPr>
              <a:spLocks noChangeArrowheads="1"/>
            </p:cNvSpPr>
            <p:nvPr/>
          </p:nvSpPr>
          <p:spPr bwMode="gray">
            <a:xfrm>
              <a:off x="1221690" y="4069432"/>
              <a:ext cx="150296" cy="176972"/>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46" name="Oval 92">
              <a:extLst>
                <a:ext uri="{FF2B5EF4-FFF2-40B4-BE49-F238E27FC236}">
                  <a16:creationId xmlns="" xmlns:a16="http://schemas.microsoft.com/office/drawing/2014/main" id="{DB2FB828-8B29-43CF-B847-56B6536E1F61}"/>
                </a:ext>
              </a:extLst>
            </p:cNvPr>
            <p:cNvSpPr>
              <a:spLocks noChangeAspect="1" noChangeArrowheads="1"/>
            </p:cNvSpPr>
            <p:nvPr/>
          </p:nvSpPr>
          <p:spPr bwMode="gray">
            <a:xfrm>
              <a:off x="7380574" y="1998381"/>
              <a:ext cx="850906" cy="850905"/>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grpSp>
      <p:sp>
        <p:nvSpPr>
          <p:cNvPr id="53" name="Rectangle 96">
            <a:extLst>
              <a:ext uri="{FF2B5EF4-FFF2-40B4-BE49-F238E27FC236}">
                <a16:creationId xmlns="" xmlns:a16="http://schemas.microsoft.com/office/drawing/2014/main" id="{1C6FCA8F-E936-4C88-AFF1-1AB07E5F5937}"/>
              </a:ext>
            </a:extLst>
          </p:cNvPr>
          <p:cNvSpPr txBox="1">
            <a:spLocks noChangeArrowheads="1"/>
          </p:cNvSpPr>
          <p:nvPr/>
        </p:nvSpPr>
        <p:spPr>
          <a:xfrm>
            <a:off x="2565470" y="2147614"/>
            <a:ext cx="8495605" cy="648469"/>
          </a:xfrm>
          <a:prstGeom prst="rect">
            <a:avLst/>
          </a:prstGeom>
        </p:spPr>
        <p:txBody>
          <a:bodyPr lIns="0" tIns="0" rIns="0" bIns="0"/>
          <a:lstStyle>
            <a:lvl1pPr marL="182563" indent="-182563" algn="l" rtl="0" eaLnBrk="1" fontAlgn="base" hangingPunct="1">
              <a:spcBef>
                <a:spcPts val="450"/>
              </a:spcBef>
              <a:spcAft>
                <a:spcPct val="0"/>
              </a:spcAft>
              <a:buClr>
                <a:schemeClr val="accent2"/>
              </a:buClr>
              <a:buSzPct val="100000"/>
              <a:buFont typeface="Wingdings" panose="05000000000000000000" pitchFamily="2" charset="2"/>
              <a:buChar char="§"/>
              <a:tabLst/>
              <a:defRPr sz="2000">
                <a:solidFill>
                  <a:schemeClr val="tx1"/>
                </a:solidFill>
                <a:latin typeface="+mn-lt"/>
                <a:ea typeface="+mn-ea"/>
                <a:cs typeface="+mn-cs"/>
              </a:defRPr>
            </a:lvl1pPr>
            <a:lvl2pPr marL="355600" indent="-173038" algn="l" rtl="0" eaLnBrk="1" fontAlgn="base" hangingPunct="1">
              <a:spcBef>
                <a:spcPts val="450"/>
              </a:spcBef>
              <a:spcAft>
                <a:spcPct val="0"/>
              </a:spcAft>
              <a:buClr>
                <a:schemeClr val="accent2"/>
              </a:buClr>
              <a:buFont typeface="Wingdings" panose="05000000000000000000" pitchFamily="2" charset="2"/>
              <a:buChar char="§"/>
              <a:tabLst/>
              <a:defRPr sz="2000">
                <a:solidFill>
                  <a:schemeClr val="tx1"/>
                </a:solidFill>
                <a:latin typeface="+mn-lt"/>
                <a:cs typeface="+mn-cs"/>
              </a:defRPr>
            </a:lvl2pPr>
            <a:lvl3pPr marL="539750" indent="-184150" algn="l" rtl="0" eaLnBrk="1" fontAlgn="base" hangingPunct="1">
              <a:spcBef>
                <a:spcPts val="450"/>
              </a:spcBef>
              <a:spcAft>
                <a:spcPct val="0"/>
              </a:spcAft>
              <a:buClr>
                <a:schemeClr val="accent2"/>
              </a:buClr>
              <a:buFont typeface="Wingdings" panose="05000000000000000000" pitchFamily="2" charset="2"/>
              <a:buChar char="§"/>
              <a:tabLst/>
              <a:defRPr sz="2000">
                <a:solidFill>
                  <a:schemeClr val="tx1"/>
                </a:solidFill>
                <a:latin typeface="+mn-lt"/>
                <a:cs typeface="+mn-cs"/>
              </a:defRPr>
            </a:lvl3pPr>
            <a:lvl4pPr marL="722313" indent="-182563" algn="l" rtl="0" eaLnBrk="1" fontAlgn="base" hangingPunct="1">
              <a:spcBef>
                <a:spcPts val="450"/>
              </a:spcBef>
              <a:spcAft>
                <a:spcPct val="0"/>
              </a:spcAft>
              <a:buClr>
                <a:schemeClr val="accent2"/>
              </a:buClr>
              <a:buFont typeface="Wingdings" panose="05000000000000000000" pitchFamily="2" charset="2"/>
              <a:buChar char="§"/>
              <a:tabLst/>
              <a:defRPr sz="2000">
                <a:solidFill>
                  <a:schemeClr val="tx1"/>
                </a:solidFill>
                <a:latin typeface="+mn-lt"/>
                <a:cs typeface="+mn-cs"/>
              </a:defRPr>
            </a:lvl4pPr>
            <a:lvl5pPr marL="895350" indent="-173038" algn="l" rtl="0" eaLnBrk="1" fontAlgn="base" hangingPunct="1">
              <a:spcBef>
                <a:spcPts val="450"/>
              </a:spcBef>
              <a:spcAft>
                <a:spcPct val="0"/>
              </a:spcAft>
              <a:buClr>
                <a:schemeClr val="accent2"/>
              </a:buClr>
              <a:buFont typeface="Wingdings" panose="05000000000000000000" pitchFamily="2" charset="2"/>
              <a:buChar char="§"/>
              <a:tabLst/>
              <a:defRPr sz="2000">
                <a:solidFill>
                  <a:schemeClr val="tx1"/>
                </a:solidFill>
                <a:latin typeface="+mn-lt"/>
                <a:cs typeface="+mn-cs"/>
              </a:defRPr>
            </a:lvl5pPr>
            <a:lvl6pPr marL="1017985" indent="-133350" algn="l" rtl="0" eaLnBrk="1" fontAlgn="base" hangingPunct="1">
              <a:spcBef>
                <a:spcPct val="20000"/>
              </a:spcBef>
              <a:spcAft>
                <a:spcPct val="0"/>
              </a:spcAft>
              <a:buClr>
                <a:schemeClr val="accent2"/>
              </a:buClr>
              <a:buChar char="•"/>
              <a:tabLst>
                <a:tab pos="136922" algn="l"/>
                <a:tab pos="269081" algn="l"/>
              </a:tabLst>
              <a:defRPr sz="1500">
                <a:solidFill>
                  <a:schemeClr val="tx1"/>
                </a:solidFill>
                <a:latin typeface="+mn-lt"/>
                <a:cs typeface="+mn-cs"/>
              </a:defRPr>
            </a:lvl6pPr>
            <a:lvl7pPr marL="1360885" indent="-133350" algn="l" rtl="0" eaLnBrk="1" fontAlgn="base" hangingPunct="1">
              <a:spcBef>
                <a:spcPct val="20000"/>
              </a:spcBef>
              <a:spcAft>
                <a:spcPct val="0"/>
              </a:spcAft>
              <a:buClr>
                <a:schemeClr val="accent2"/>
              </a:buClr>
              <a:buChar char="•"/>
              <a:tabLst>
                <a:tab pos="136922" algn="l"/>
                <a:tab pos="269081" algn="l"/>
              </a:tabLst>
              <a:defRPr sz="1500">
                <a:solidFill>
                  <a:schemeClr val="tx1"/>
                </a:solidFill>
                <a:latin typeface="+mn-lt"/>
                <a:cs typeface="+mn-cs"/>
              </a:defRPr>
            </a:lvl7pPr>
            <a:lvl8pPr marL="1703785" indent="-133350" algn="l" rtl="0" eaLnBrk="1" fontAlgn="base" hangingPunct="1">
              <a:spcBef>
                <a:spcPct val="20000"/>
              </a:spcBef>
              <a:spcAft>
                <a:spcPct val="0"/>
              </a:spcAft>
              <a:buClr>
                <a:schemeClr val="accent2"/>
              </a:buClr>
              <a:buChar char="•"/>
              <a:tabLst>
                <a:tab pos="136922" algn="l"/>
                <a:tab pos="269081" algn="l"/>
              </a:tabLst>
              <a:defRPr sz="1500">
                <a:solidFill>
                  <a:schemeClr val="tx1"/>
                </a:solidFill>
                <a:latin typeface="+mn-lt"/>
                <a:cs typeface="+mn-cs"/>
              </a:defRPr>
            </a:lvl8pPr>
            <a:lvl9pPr marL="2046685" indent="-133350" algn="l" rtl="0" eaLnBrk="1" fontAlgn="base" hangingPunct="1">
              <a:spcBef>
                <a:spcPct val="20000"/>
              </a:spcBef>
              <a:spcAft>
                <a:spcPct val="0"/>
              </a:spcAft>
              <a:buClr>
                <a:schemeClr val="accent2"/>
              </a:buClr>
              <a:buChar char="•"/>
              <a:tabLst>
                <a:tab pos="136922" algn="l"/>
                <a:tab pos="269081" algn="l"/>
              </a:tabLst>
              <a:defRPr sz="1500">
                <a:solidFill>
                  <a:schemeClr val="tx1"/>
                </a:solidFill>
                <a:latin typeface="+mn-lt"/>
                <a:cs typeface="+mn-cs"/>
              </a:defRPr>
            </a:lvl9pPr>
          </a:lstStyle>
          <a:p>
            <a:pPr marL="0" indent="0" defTabSz="914378">
              <a:lnSpc>
                <a:spcPts val="2200"/>
              </a:lnSpc>
              <a:spcBef>
                <a:spcPts val="600"/>
              </a:spcBef>
              <a:buClr>
                <a:srgbClr val="0085C7"/>
              </a:buClr>
              <a:buNone/>
            </a:pPr>
            <a:r>
              <a:rPr lang="sv-SE" sz="3600" kern="0" dirty="0" smtClean="0">
                <a:solidFill>
                  <a:srgbClr val="172B47"/>
                </a:solidFill>
                <a:latin typeface="Calibri"/>
              </a:rPr>
              <a:t>Vart är vi på väg?</a:t>
            </a:r>
            <a:endParaRPr lang="sv-SE" sz="3600" kern="0" dirty="0">
              <a:solidFill>
                <a:srgbClr val="172B47"/>
              </a:solidFill>
              <a:latin typeface="Calibri"/>
            </a:endParaRPr>
          </a:p>
        </p:txBody>
      </p:sp>
      <p:sp>
        <p:nvSpPr>
          <p:cNvPr id="54" name="Rectangle 58">
            <a:extLst>
              <a:ext uri="{FF2B5EF4-FFF2-40B4-BE49-F238E27FC236}">
                <a16:creationId xmlns="" xmlns:a16="http://schemas.microsoft.com/office/drawing/2014/main" id="{6504D8AC-261F-4963-AD93-3B431324191D}"/>
              </a:ext>
            </a:extLst>
          </p:cNvPr>
          <p:cNvSpPr>
            <a:spLocks noChangeArrowheads="1"/>
          </p:cNvSpPr>
          <p:nvPr/>
        </p:nvSpPr>
        <p:spPr bwMode="gray">
          <a:xfrm>
            <a:off x="6968976" y="2451986"/>
            <a:ext cx="1240339" cy="268269"/>
          </a:xfrm>
          <a:prstGeom prst="rect">
            <a:avLst/>
          </a:prstGeom>
          <a:noFill/>
          <a:ln w="6350" algn="ctr">
            <a:noFill/>
            <a:miter lim="800000"/>
            <a:headEnd/>
            <a:tailEnd/>
          </a:ln>
          <a:effectLst/>
        </p:spPr>
        <p:txBody>
          <a:bodyPr lIns="0" tIns="0" rIns="0" bIns="0" anchor="b"/>
          <a:lstStyle/>
          <a:p>
            <a:pPr algn="ctr" defTabSz="914378" fontAlgn="auto">
              <a:spcAft>
                <a:spcPts val="0"/>
              </a:spcAft>
              <a:buClr>
                <a:srgbClr val="0085C7"/>
              </a:buClr>
            </a:pPr>
            <a:endParaRPr lang="sv-SE" sz="1000" kern="0" dirty="0">
              <a:solidFill>
                <a:srgbClr val="172B47"/>
              </a:solidFill>
              <a:latin typeface="Calibri"/>
            </a:endParaRPr>
          </a:p>
        </p:txBody>
      </p:sp>
      <p:sp>
        <p:nvSpPr>
          <p:cNvPr id="28" name="Oval 70">
            <a:extLst>
              <a:ext uri="{FF2B5EF4-FFF2-40B4-BE49-F238E27FC236}">
                <a16:creationId xmlns="" xmlns:a16="http://schemas.microsoft.com/office/drawing/2014/main" id="{43FD6E29-A38E-4690-AECD-C96C4208227E}"/>
              </a:ext>
            </a:extLst>
          </p:cNvPr>
          <p:cNvSpPr>
            <a:spLocks noChangeArrowheads="1"/>
          </p:cNvSpPr>
          <p:nvPr/>
        </p:nvSpPr>
        <p:spPr bwMode="gray">
          <a:xfrm>
            <a:off x="2970766" y="5015946"/>
            <a:ext cx="360040" cy="360000"/>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56" name="textruta 45">
            <a:extLst>
              <a:ext uri="{FF2B5EF4-FFF2-40B4-BE49-F238E27FC236}">
                <a16:creationId xmlns="" xmlns:a16="http://schemas.microsoft.com/office/drawing/2014/main" id="{DF26F7D6-4138-466D-88FD-A9A66BE12C03}"/>
              </a:ext>
            </a:extLst>
          </p:cNvPr>
          <p:cNvSpPr txBox="1">
            <a:spLocks noChangeArrowheads="1"/>
          </p:cNvSpPr>
          <p:nvPr/>
        </p:nvSpPr>
        <p:spPr bwMode="gray">
          <a:xfrm>
            <a:off x="2843808" y="4575725"/>
            <a:ext cx="539750" cy="138286"/>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2013</a:t>
            </a:r>
          </a:p>
        </p:txBody>
      </p:sp>
      <p:sp>
        <p:nvSpPr>
          <p:cNvPr id="60" name="textruta 45">
            <a:extLst>
              <a:ext uri="{FF2B5EF4-FFF2-40B4-BE49-F238E27FC236}">
                <a16:creationId xmlns="" xmlns:a16="http://schemas.microsoft.com/office/drawing/2014/main" id="{535E929F-7A3F-460A-A437-0E99545B59D6}"/>
              </a:ext>
            </a:extLst>
          </p:cNvPr>
          <p:cNvSpPr txBox="1">
            <a:spLocks noChangeArrowheads="1"/>
          </p:cNvSpPr>
          <p:nvPr/>
        </p:nvSpPr>
        <p:spPr bwMode="gray">
          <a:xfrm>
            <a:off x="1327736" y="4961843"/>
            <a:ext cx="539750" cy="138286"/>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2008</a:t>
            </a:r>
          </a:p>
        </p:txBody>
      </p:sp>
      <p:sp>
        <p:nvSpPr>
          <p:cNvPr id="48" name="Oval 70">
            <a:extLst>
              <a:ext uri="{FF2B5EF4-FFF2-40B4-BE49-F238E27FC236}">
                <a16:creationId xmlns="" xmlns:a16="http://schemas.microsoft.com/office/drawing/2014/main" id="{E751C0B3-CF18-42B7-96EF-82CB90C63546}"/>
              </a:ext>
            </a:extLst>
          </p:cNvPr>
          <p:cNvSpPr>
            <a:spLocks noChangeAspect="1" noChangeArrowheads="1"/>
          </p:cNvSpPr>
          <p:nvPr/>
        </p:nvSpPr>
        <p:spPr bwMode="gray">
          <a:xfrm>
            <a:off x="2267743" y="5333289"/>
            <a:ext cx="180000" cy="180000"/>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61" name="textruta 45">
            <a:extLst>
              <a:ext uri="{FF2B5EF4-FFF2-40B4-BE49-F238E27FC236}">
                <a16:creationId xmlns="" xmlns:a16="http://schemas.microsoft.com/office/drawing/2014/main" id="{CA9D20EE-52C1-4064-ADA0-7CEAD83CF0E7}"/>
              </a:ext>
            </a:extLst>
          </p:cNvPr>
          <p:cNvSpPr txBox="1">
            <a:spLocks noChangeArrowheads="1"/>
          </p:cNvSpPr>
          <p:nvPr/>
        </p:nvSpPr>
        <p:spPr bwMode="gray">
          <a:xfrm>
            <a:off x="2088034" y="4814536"/>
            <a:ext cx="539750" cy="138286"/>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2010</a:t>
            </a:r>
          </a:p>
        </p:txBody>
      </p:sp>
      <p:sp>
        <p:nvSpPr>
          <p:cNvPr id="62" name="Oval 70">
            <a:extLst>
              <a:ext uri="{FF2B5EF4-FFF2-40B4-BE49-F238E27FC236}">
                <a16:creationId xmlns="" xmlns:a16="http://schemas.microsoft.com/office/drawing/2014/main" id="{7121CF09-5B93-465C-9DEF-EDDEC2B1407A}"/>
              </a:ext>
            </a:extLst>
          </p:cNvPr>
          <p:cNvSpPr>
            <a:spLocks noChangeAspect="1" noChangeArrowheads="1"/>
          </p:cNvSpPr>
          <p:nvPr/>
        </p:nvSpPr>
        <p:spPr bwMode="gray">
          <a:xfrm>
            <a:off x="3661535" y="4797152"/>
            <a:ext cx="432048" cy="432000"/>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67" name="textruta 45">
            <a:extLst>
              <a:ext uri="{FF2B5EF4-FFF2-40B4-BE49-F238E27FC236}">
                <a16:creationId xmlns="" xmlns:a16="http://schemas.microsoft.com/office/drawing/2014/main" id="{1AF5E02B-F69B-4972-AD43-6F8EF952797C}"/>
              </a:ext>
            </a:extLst>
          </p:cNvPr>
          <p:cNvSpPr txBox="1">
            <a:spLocks noChangeArrowheads="1"/>
          </p:cNvSpPr>
          <p:nvPr/>
        </p:nvSpPr>
        <p:spPr bwMode="gray">
          <a:xfrm>
            <a:off x="3534577" y="4405500"/>
            <a:ext cx="539750" cy="138286"/>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2014</a:t>
            </a:r>
          </a:p>
        </p:txBody>
      </p:sp>
      <p:sp>
        <p:nvSpPr>
          <p:cNvPr id="68" name="Oval 70">
            <a:extLst>
              <a:ext uri="{FF2B5EF4-FFF2-40B4-BE49-F238E27FC236}">
                <a16:creationId xmlns="" xmlns:a16="http://schemas.microsoft.com/office/drawing/2014/main" id="{74CEE6E1-DADE-4E27-B1DE-28A249148AC9}"/>
              </a:ext>
            </a:extLst>
          </p:cNvPr>
          <p:cNvSpPr>
            <a:spLocks noChangeAspect="1" noChangeArrowheads="1"/>
          </p:cNvSpPr>
          <p:nvPr/>
        </p:nvSpPr>
        <p:spPr bwMode="gray">
          <a:xfrm>
            <a:off x="4355976" y="4612740"/>
            <a:ext cx="432048" cy="432000"/>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70" name="textruta 45">
            <a:extLst>
              <a:ext uri="{FF2B5EF4-FFF2-40B4-BE49-F238E27FC236}">
                <a16:creationId xmlns="" xmlns:a16="http://schemas.microsoft.com/office/drawing/2014/main" id="{4A29858C-8E4E-4A4D-8239-1159B820076F}"/>
              </a:ext>
            </a:extLst>
          </p:cNvPr>
          <p:cNvSpPr txBox="1">
            <a:spLocks noChangeArrowheads="1"/>
          </p:cNvSpPr>
          <p:nvPr/>
        </p:nvSpPr>
        <p:spPr bwMode="gray">
          <a:xfrm>
            <a:off x="4229018" y="4221088"/>
            <a:ext cx="539750" cy="138286"/>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2015</a:t>
            </a:r>
          </a:p>
        </p:txBody>
      </p:sp>
      <p:sp>
        <p:nvSpPr>
          <p:cNvPr id="71" name="Oval 70">
            <a:extLst>
              <a:ext uri="{FF2B5EF4-FFF2-40B4-BE49-F238E27FC236}">
                <a16:creationId xmlns="" xmlns:a16="http://schemas.microsoft.com/office/drawing/2014/main" id="{F5925C20-7C00-4443-96F0-FA93E4502F59}"/>
              </a:ext>
            </a:extLst>
          </p:cNvPr>
          <p:cNvSpPr>
            <a:spLocks noChangeAspect="1" noChangeArrowheads="1"/>
          </p:cNvSpPr>
          <p:nvPr/>
        </p:nvSpPr>
        <p:spPr bwMode="gray">
          <a:xfrm>
            <a:off x="5076056" y="4324709"/>
            <a:ext cx="556696" cy="556634"/>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73" name="textruta 45">
            <a:extLst>
              <a:ext uri="{FF2B5EF4-FFF2-40B4-BE49-F238E27FC236}">
                <a16:creationId xmlns="" xmlns:a16="http://schemas.microsoft.com/office/drawing/2014/main" id="{EBA7AE50-4CED-4E36-9035-245E1EE905AF}"/>
              </a:ext>
            </a:extLst>
          </p:cNvPr>
          <p:cNvSpPr txBox="1">
            <a:spLocks noChangeArrowheads="1"/>
          </p:cNvSpPr>
          <p:nvPr/>
        </p:nvSpPr>
        <p:spPr bwMode="gray">
          <a:xfrm>
            <a:off x="5004048" y="3933056"/>
            <a:ext cx="695471" cy="158493"/>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2016</a:t>
            </a:r>
          </a:p>
        </p:txBody>
      </p:sp>
      <p:sp>
        <p:nvSpPr>
          <p:cNvPr id="74" name="Oval 70">
            <a:extLst>
              <a:ext uri="{FF2B5EF4-FFF2-40B4-BE49-F238E27FC236}">
                <a16:creationId xmlns="" xmlns:a16="http://schemas.microsoft.com/office/drawing/2014/main" id="{602B331D-683D-46A8-A03C-EC7F33CCF31B}"/>
              </a:ext>
            </a:extLst>
          </p:cNvPr>
          <p:cNvSpPr>
            <a:spLocks noChangeAspect="1" noChangeArrowheads="1"/>
          </p:cNvSpPr>
          <p:nvPr/>
        </p:nvSpPr>
        <p:spPr bwMode="gray">
          <a:xfrm>
            <a:off x="5892753" y="4108685"/>
            <a:ext cx="612068" cy="612000"/>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76" name="textruta 45">
            <a:extLst>
              <a:ext uri="{FF2B5EF4-FFF2-40B4-BE49-F238E27FC236}">
                <a16:creationId xmlns="" xmlns:a16="http://schemas.microsoft.com/office/drawing/2014/main" id="{6F28F591-14B5-47C3-A975-7242843441F4}"/>
              </a:ext>
            </a:extLst>
          </p:cNvPr>
          <p:cNvSpPr txBox="1">
            <a:spLocks noChangeArrowheads="1"/>
          </p:cNvSpPr>
          <p:nvPr/>
        </p:nvSpPr>
        <p:spPr bwMode="gray">
          <a:xfrm>
            <a:off x="5820745" y="3717032"/>
            <a:ext cx="695471" cy="158493"/>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2017</a:t>
            </a:r>
          </a:p>
        </p:txBody>
      </p:sp>
      <p:sp>
        <p:nvSpPr>
          <p:cNvPr id="77" name="Oval 70">
            <a:extLst>
              <a:ext uri="{FF2B5EF4-FFF2-40B4-BE49-F238E27FC236}">
                <a16:creationId xmlns="" xmlns:a16="http://schemas.microsoft.com/office/drawing/2014/main" id="{1F8E75D7-758F-48F5-B017-019719A6B6C7}"/>
              </a:ext>
            </a:extLst>
          </p:cNvPr>
          <p:cNvSpPr>
            <a:spLocks noChangeAspect="1" noChangeArrowheads="1"/>
          </p:cNvSpPr>
          <p:nvPr/>
        </p:nvSpPr>
        <p:spPr bwMode="gray">
          <a:xfrm>
            <a:off x="6688932" y="3752448"/>
            <a:ext cx="752955" cy="752871"/>
          </a:xfrm>
          <a:prstGeom prst="ellipse">
            <a:avLst/>
          </a:prstGeom>
          <a:solidFill>
            <a:schemeClr val="accent4"/>
          </a:solidFill>
          <a:ln w="6350" algn="ctr">
            <a:solidFill>
              <a:schemeClr val="accent4"/>
            </a:solidFill>
            <a:round/>
            <a:headEnd/>
            <a:tailEnd/>
          </a:ln>
          <a:effectLst/>
        </p:spPr>
        <p:txBody>
          <a:bodyPr wrap="none" lIns="90000" tIns="46800" rIns="90000" bIns="46800" anchor="ctr"/>
          <a:lstStyle/>
          <a:p>
            <a:pPr defTabSz="914378" fontAlgn="auto">
              <a:spcBef>
                <a:spcPts val="0"/>
              </a:spcBef>
              <a:spcAft>
                <a:spcPts val="0"/>
              </a:spcAft>
            </a:pPr>
            <a:endParaRPr lang="sv-SE" sz="2000" kern="0" dirty="0">
              <a:solidFill>
                <a:sysClr val="windowText" lastClr="000000"/>
              </a:solidFill>
              <a:latin typeface="Calibri"/>
            </a:endParaRPr>
          </a:p>
        </p:txBody>
      </p:sp>
      <p:sp>
        <p:nvSpPr>
          <p:cNvPr id="79" name="textruta 45">
            <a:extLst>
              <a:ext uri="{FF2B5EF4-FFF2-40B4-BE49-F238E27FC236}">
                <a16:creationId xmlns="" xmlns:a16="http://schemas.microsoft.com/office/drawing/2014/main" id="{D892B4FC-29D3-4430-BA11-0B2FBFDC5894}"/>
              </a:ext>
            </a:extLst>
          </p:cNvPr>
          <p:cNvSpPr txBox="1">
            <a:spLocks noChangeArrowheads="1"/>
          </p:cNvSpPr>
          <p:nvPr/>
        </p:nvSpPr>
        <p:spPr bwMode="gray">
          <a:xfrm>
            <a:off x="6639568" y="3468044"/>
            <a:ext cx="695471" cy="158493"/>
          </a:xfrm>
          <a:prstGeom prst="rect">
            <a:avLst/>
          </a:prstGeom>
          <a:noFill/>
          <a:ln w="9525">
            <a:noFill/>
            <a:miter lim="800000"/>
            <a:headEnd/>
            <a:tailEnd/>
          </a:ln>
        </p:spPr>
        <p:txBody>
          <a:bodyPr wrap="none" lIns="0" tIns="0" rIns="0" bIns="0" anchor="ctr"/>
          <a:lstStyle/>
          <a:p>
            <a:pPr algn="ctr" defTabSz="457189" fontAlgn="auto">
              <a:spcAft>
                <a:spcPts val="0"/>
              </a:spcAft>
            </a:pPr>
            <a:r>
              <a:rPr lang="sv-SE" sz="1200" kern="0" dirty="0">
                <a:solidFill>
                  <a:srgbClr val="172B47"/>
                </a:solidFill>
                <a:latin typeface="Calibri"/>
                <a:ea typeface="ヒラギノ角ゴ Pro W3"/>
                <a:cs typeface="ヒラギノ角ゴ Pro W3"/>
              </a:rPr>
              <a:t>2018</a:t>
            </a:r>
          </a:p>
        </p:txBody>
      </p:sp>
      <p:pic>
        <p:nvPicPr>
          <p:cNvPr id="35" name="Bildobjekt 34">
            <a:extLst>
              <a:ext uri="{FF2B5EF4-FFF2-40B4-BE49-F238E27FC236}">
                <a16:creationId xmlns="" xmlns:a16="http://schemas.microsoft.com/office/drawing/2014/main" id="{5860FFEE-3DD5-4538-9DBE-95E1F5A0783F}"/>
              </a:ext>
            </a:extLst>
          </p:cNvPr>
          <p:cNvPicPr>
            <a:picLocks noChangeAspect="1"/>
          </p:cNvPicPr>
          <p:nvPr/>
        </p:nvPicPr>
        <p:blipFill>
          <a:blip r:embed="rId6"/>
          <a:stretch>
            <a:fillRect/>
          </a:stretch>
        </p:blipFill>
        <p:spPr>
          <a:xfrm>
            <a:off x="7103814" y="965847"/>
            <a:ext cx="1354766" cy="588325"/>
          </a:xfrm>
          <a:prstGeom prst="rect">
            <a:avLst/>
          </a:prstGeom>
        </p:spPr>
      </p:pic>
      <p:pic>
        <p:nvPicPr>
          <p:cNvPr id="3" name="Bildobjekt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592582"/>
            <a:ext cx="2315925" cy="2169388"/>
          </a:xfrm>
          <a:prstGeom prst="rect">
            <a:avLst/>
          </a:prstGeom>
        </p:spPr>
      </p:pic>
    </p:spTree>
    <p:extLst>
      <p:ext uri="{BB962C8B-B14F-4D97-AF65-F5344CB8AC3E}">
        <p14:creationId xmlns:p14="http://schemas.microsoft.com/office/powerpoint/2010/main" val="318702589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4" name="Bildobjekt 3"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827584" y="3212976"/>
            <a:ext cx="7272808" cy="1200329"/>
          </a:xfrm>
          <a:prstGeom prst="rect">
            <a:avLst/>
          </a:prstGeom>
          <a:noFill/>
        </p:spPr>
        <p:txBody>
          <a:bodyPr wrap="square" rtlCol="0">
            <a:spAutoFit/>
          </a:bodyPr>
          <a:lstStyle/>
          <a:p>
            <a:pPr marL="342900" indent="-342900" algn="ctr">
              <a:spcBef>
                <a:spcPct val="20000"/>
              </a:spcBef>
              <a:defRPr/>
            </a:pPr>
            <a:r>
              <a:rPr lang="sv-SE" sz="2400" kern="0" dirty="0"/>
              <a:t>Vi skall vara det självklara valet när det gäller fotboll för barn och ungdomar boende i vårt närområde och en erkänd plantskola för fotbollsspelare.</a:t>
            </a:r>
          </a:p>
        </p:txBody>
      </p:sp>
      <p:sp>
        <p:nvSpPr>
          <p:cNvPr id="6" name="Rektangel 5"/>
          <p:cNvSpPr/>
          <p:nvPr/>
        </p:nvSpPr>
        <p:spPr>
          <a:xfrm>
            <a:off x="3175830" y="1700760"/>
            <a:ext cx="2249655" cy="923330"/>
          </a:xfrm>
          <a:prstGeom prst="rect">
            <a:avLst/>
          </a:prstGeom>
          <a:noFill/>
        </p:spPr>
        <p:txBody>
          <a:bodyPr wrap="none" lIns="91440" tIns="45720" rIns="91440" bIns="45720">
            <a:spAutoFit/>
          </a:bodyPr>
          <a:lstStyle/>
          <a:p>
            <a:pPr algn="ctr"/>
            <a:r>
              <a:rPr lang="sv-SE"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Vision</a:t>
            </a:r>
          </a:p>
        </p:txBody>
      </p:sp>
      <p:pic>
        <p:nvPicPr>
          <p:cNvPr id="7" name="Bildobjekt 6">
            <a:extLst>
              <a:ext uri="{FF2B5EF4-FFF2-40B4-BE49-F238E27FC236}">
                <a16:creationId xmlns="" xmlns:a16="http://schemas.microsoft.com/office/drawing/2014/main" id="{E75A0090-0A6E-43E5-AEE5-3A85F3B1F868}"/>
              </a:ext>
            </a:extLst>
          </p:cNvPr>
          <p:cNvPicPr>
            <a:picLocks noChangeAspect="1"/>
          </p:cNvPicPr>
          <p:nvPr/>
        </p:nvPicPr>
        <p:blipFill>
          <a:blip r:embed="rId6"/>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126430102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4" name="Bildobjekt 3"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827584" y="3212976"/>
            <a:ext cx="7272808" cy="830997"/>
          </a:xfrm>
          <a:prstGeom prst="rect">
            <a:avLst/>
          </a:prstGeom>
          <a:noFill/>
        </p:spPr>
        <p:txBody>
          <a:bodyPr wrap="square" rtlCol="0">
            <a:spAutoFit/>
          </a:bodyPr>
          <a:lstStyle/>
          <a:p>
            <a:pPr marL="342900" indent="-342900" algn="ctr">
              <a:spcBef>
                <a:spcPct val="20000"/>
              </a:spcBef>
              <a:defRPr/>
            </a:pPr>
            <a:r>
              <a:rPr lang="sv-SE" sz="2400" kern="0" dirty="0"/>
              <a:t>Vi ska bedriva den bästa fotbollsverksamheten i Västmanland för barn och ungdomar</a:t>
            </a:r>
          </a:p>
        </p:txBody>
      </p:sp>
      <p:sp>
        <p:nvSpPr>
          <p:cNvPr id="6" name="Rektangel 5"/>
          <p:cNvSpPr/>
          <p:nvPr/>
        </p:nvSpPr>
        <p:spPr>
          <a:xfrm>
            <a:off x="711007" y="1700808"/>
            <a:ext cx="7721986" cy="830997"/>
          </a:xfrm>
          <a:prstGeom prst="rect">
            <a:avLst/>
          </a:prstGeom>
          <a:noFill/>
        </p:spPr>
        <p:txBody>
          <a:bodyPr wrap="none" lIns="91440" tIns="45720" rIns="91440" bIns="45720">
            <a:spAutoFit/>
          </a:bodyPr>
          <a:lstStyle/>
          <a:p>
            <a:pPr algn="ctr"/>
            <a:r>
              <a:rPr lang="sv-SE"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Övergripande mål år 2018</a:t>
            </a:r>
          </a:p>
        </p:txBody>
      </p:sp>
      <p:pic>
        <p:nvPicPr>
          <p:cNvPr id="7" name="Bildobjekt 6">
            <a:extLst>
              <a:ext uri="{FF2B5EF4-FFF2-40B4-BE49-F238E27FC236}">
                <a16:creationId xmlns="" xmlns:a16="http://schemas.microsoft.com/office/drawing/2014/main" id="{E75A0090-0A6E-43E5-AEE5-3A85F3B1F868}"/>
              </a:ext>
            </a:extLst>
          </p:cNvPr>
          <p:cNvPicPr>
            <a:picLocks noChangeAspect="1"/>
          </p:cNvPicPr>
          <p:nvPr/>
        </p:nvPicPr>
        <p:blipFill>
          <a:blip r:embed="rId6"/>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351767774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4" name="Bildobjekt 3"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215516" y="2246689"/>
            <a:ext cx="8712968" cy="4081117"/>
          </a:xfrm>
          <a:prstGeom prst="rect">
            <a:avLst/>
          </a:prstGeom>
          <a:noFill/>
        </p:spPr>
        <p:txBody>
          <a:bodyPr wrap="square" rtlCol="0">
            <a:spAutoFit/>
          </a:bodyPr>
          <a:lstStyle/>
          <a:p>
            <a:pPr marL="457200" indent="-457200">
              <a:spcBef>
                <a:spcPct val="20000"/>
              </a:spcBef>
              <a:buFont typeface="Arial" pitchFamily="34" charset="0"/>
              <a:buChar char="•"/>
              <a:defRPr/>
            </a:pPr>
            <a:r>
              <a:rPr lang="sv-SE" kern="0" dirty="0"/>
              <a:t>Alla barn och vuxna i vårt upptagningsområde ska ha hört talas om Barkarö SK och känna till den verksamhet vi bedriver.</a:t>
            </a:r>
          </a:p>
          <a:p>
            <a:pPr marL="457200" indent="-457200">
              <a:spcBef>
                <a:spcPct val="20000"/>
              </a:spcBef>
              <a:buFont typeface="Arial" pitchFamily="34" charset="0"/>
              <a:buChar char="•"/>
              <a:defRPr/>
            </a:pPr>
            <a:r>
              <a:rPr lang="sv-SE" kern="0" dirty="0"/>
              <a:t>Vi ska ha ett så bra rykte och en så bra verksamhet att vi attraherar och behåller spelare så länge som möjligt.</a:t>
            </a:r>
          </a:p>
          <a:p>
            <a:pPr marL="457200" indent="-457200">
              <a:spcBef>
                <a:spcPct val="20000"/>
              </a:spcBef>
              <a:buFont typeface="Arial" pitchFamily="34" charset="0"/>
              <a:buChar char="•"/>
              <a:defRPr/>
            </a:pPr>
            <a:r>
              <a:rPr lang="sv-SE" kern="0" dirty="0">
                <a:cs typeface="Arial" charset="0"/>
              </a:rPr>
              <a:t>Vi ska se till att alla spelare som vill träna fotboll bereds en plats i klubben.</a:t>
            </a:r>
            <a:endParaRPr lang="sv-SE" kern="0" dirty="0"/>
          </a:p>
          <a:p>
            <a:pPr marL="457200" indent="-457200">
              <a:spcBef>
                <a:spcPct val="20000"/>
              </a:spcBef>
              <a:buFont typeface="Arial" pitchFamily="34" charset="0"/>
              <a:buChar char="•"/>
              <a:defRPr/>
            </a:pPr>
            <a:r>
              <a:rPr lang="sv-SE" kern="0" dirty="0">
                <a:cs typeface="Arial" charset="0"/>
              </a:rPr>
              <a:t>Barkarö SK ska ha ett rykte av att ha ledare, spelare och föräldrar som föregår med gott exempel och är goda ambassadörer för klubben och den fotbollsverksamhet som bedrivs.</a:t>
            </a:r>
          </a:p>
          <a:p>
            <a:pPr marL="457200" indent="-457200">
              <a:spcBef>
                <a:spcPct val="20000"/>
              </a:spcBef>
              <a:buFont typeface="Arial" pitchFamily="34" charset="0"/>
              <a:buChar char="•"/>
              <a:defRPr/>
            </a:pPr>
            <a:r>
              <a:rPr lang="sv-SE" kern="0" dirty="0"/>
              <a:t>Klubbens ekonomi ska vara god och balanserad.</a:t>
            </a:r>
          </a:p>
          <a:p>
            <a:pPr marL="457200" indent="-457200">
              <a:spcBef>
                <a:spcPct val="20000"/>
              </a:spcBef>
              <a:buFont typeface="Arial" pitchFamily="34" charset="0"/>
              <a:buChar char="•"/>
              <a:defRPr/>
            </a:pPr>
            <a:r>
              <a:rPr lang="sv-SE" kern="0" dirty="0"/>
              <a:t>Vi ska ha tydliga och kommunicerade policydokument som är ständigt levande.</a:t>
            </a:r>
          </a:p>
          <a:p>
            <a:pPr marL="457200" indent="-457200">
              <a:spcBef>
                <a:spcPct val="20000"/>
              </a:spcBef>
              <a:buFont typeface="Arial" pitchFamily="34" charset="0"/>
              <a:buChar char="•"/>
              <a:defRPr/>
            </a:pPr>
            <a:r>
              <a:rPr lang="sv-SE" kern="0" dirty="0">
                <a:cs typeface="Arial" charset="0"/>
              </a:rPr>
              <a:t>Samtliga fotbollsledare i klubben ska ha erforderlig utbildning för den nivå de är ledare på, och klubben ska kunna erbjuda en attraktiv tränarutveckling.</a:t>
            </a:r>
          </a:p>
          <a:p>
            <a:pPr marL="457200" indent="-457200">
              <a:spcBef>
                <a:spcPct val="20000"/>
              </a:spcBef>
              <a:buFont typeface="Arial" pitchFamily="34" charset="0"/>
              <a:buChar char="•"/>
              <a:defRPr/>
            </a:pPr>
            <a:r>
              <a:rPr lang="sv-SE" kern="0" dirty="0">
                <a:cs typeface="Arial" charset="0"/>
              </a:rPr>
              <a:t>Vi ska för våra ungdomslag kunna utmana på nationell nivå.</a:t>
            </a:r>
          </a:p>
        </p:txBody>
      </p:sp>
      <p:sp>
        <p:nvSpPr>
          <p:cNvPr id="6" name="Rektangel 5"/>
          <p:cNvSpPr/>
          <p:nvPr/>
        </p:nvSpPr>
        <p:spPr>
          <a:xfrm>
            <a:off x="625407" y="1484784"/>
            <a:ext cx="7893186" cy="830997"/>
          </a:xfrm>
          <a:prstGeom prst="rect">
            <a:avLst/>
          </a:prstGeom>
          <a:noFill/>
        </p:spPr>
        <p:txBody>
          <a:bodyPr wrap="none" lIns="91440" tIns="45720" rIns="91440" bIns="45720">
            <a:spAutoFit/>
          </a:bodyPr>
          <a:lstStyle/>
          <a:p>
            <a:pPr algn="ctr"/>
            <a:r>
              <a:rPr lang="sv-SE"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Vadå bäst? Hur vet vi det?</a:t>
            </a:r>
          </a:p>
        </p:txBody>
      </p:sp>
      <p:pic>
        <p:nvPicPr>
          <p:cNvPr id="7" name="Bildobjekt 6">
            <a:extLst>
              <a:ext uri="{FF2B5EF4-FFF2-40B4-BE49-F238E27FC236}">
                <a16:creationId xmlns="" xmlns:a16="http://schemas.microsoft.com/office/drawing/2014/main" id="{E75A0090-0A6E-43E5-AEE5-3A85F3B1F868}"/>
              </a:ext>
            </a:extLst>
          </p:cNvPr>
          <p:cNvPicPr>
            <a:picLocks noChangeAspect="1"/>
          </p:cNvPicPr>
          <p:nvPr/>
        </p:nvPicPr>
        <p:blipFill>
          <a:blip r:embed="rId6"/>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152633192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sp>
        <p:nvSpPr>
          <p:cNvPr id="8" name="Rektangel 7"/>
          <p:cNvSpPr/>
          <p:nvPr/>
        </p:nvSpPr>
        <p:spPr>
          <a:xfrm>
            <a:off x="2667839" y="1700760"/>
            <a:ext cx="3265639" cy="830997"/>
          </a:xfrm>
          <a:prstGeom prst="rect">
            <a:avLst/>
          </a:prstGeom>
          <a:noFill/>
        </p:spPr>
        <p:txBody>
          <a:bodyPr wrap="none" lIns="91440" tIns="45720" rIns="91440" bIns="45720">
            <a:spAutoFit/>
          </a:bodyPr>
          <a:lstStyle/>
          <a:p>
            <a:pPr algn="ctr"/>
            <a:r>
              <a:rPr lang="sv-SE"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Barkarö IP</a:t>
            </a:r>
          </a:p>
        </p:txBody>
      </p:sp>
      <p:pic>
        <p:nvPicPr>
          <p:cNvPr id="12" name="Bildobjekt 11" descr="Friends_skoloridrott_CMYK.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grpSp>
        <p:nvGrpSpPr>
          <p:cNvPr id="20" name="Grupp 19"/>
          <p:cNvGrpSpPr/>
          <p:nvPr/>
        </p:nvGrpSpPr>
        <p:grpSpPr>
          <a:xfrm>
            <a:off x="827584" y="2531757"/>
            <a:ext cx="6578884" cy="3941388"/>
            <a:chOff x="3139778" y="2387600"/>
            <a:chExt cx="11199519" cy="7499350"/>
          </a:xfrm>
        </p:grpSpPr>
        <p:grpSp>
          <p:nvGrpSpPr>
            <p:cNvPr id="21" name="Grupp 20"/>
            <p:cNvGrpSpPr/>
            <p:nvPr/>
          </p:nvGrpSpPr>
          <p:grpSpPr>
            <a:xfrm>
              <a:off x="3171825" y="2748322"/>
              <a:ext cx="7674899" cy="7119578"/>
              <a:chOff x="3171825" y="2748322"/>
              <a:chExt cx="7674899" cy="7119578"/>
            </a:xfrm>
            <a:solidFill>
              <a:srgbClr val="006600"/>
            </a:solidFill>
          </p:grpSpPr>
          <p:sp>
            <p:nvSpPr>
              <p:cNvPr id="95" name="Rektangel 94"/>
              <p:cNvSpPr/>
              <p:nvPr/>
            </p:nvSpPr>
            <p:spPr>
              <a:xfrm rot="9141038">
                <a:off x="10082287" y="2884039"/>
                <a:ext cx="419570" cy="9569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6" name="Rektangel 95"/>
              <p:cNvSpPr/>
              <p:nvPr/>
            </p:nvSpPr>
            <p:spPr>
              <a:xfrm rot="7848973">
                <a:off x="10158488" y="3074539"/>
                <a:ext cx="419570" cy="9569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7" name="Rektangel 96"/>
              <p:cNvSpPr/>
              <p:nvPr/>
            </p:nvSpPr>
            <p:spPr>
              <a:xfrm rot="5554910">
                <a:off x="8842008" y="4694455"/>
                <a:ext cx="2959027" cy="9569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8" name="Rektangel 97"/>
              <p:cNvSpPr/>
              <p:nvPr/>
            </p:nvSpPr>
            <p:spPr>
              <a:xfrm>
                <a:off x="7896225" y="5786797"/>
                <a:ext cx="2838449" cy="9569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9" name="Rektangel 98"/>
              <p:cNvSpPr/>
              <p:nvPr/>
            </p:nvSpPr>
            <p:spPr>
              <a:xfrm>
                <a:off x="6217929" y="2872147"/>
                <a:ext cx="4040496" cy="9569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0" name="Rektangel 99"/>
              <p:cNvSpPr/>
              <p:nvPr/>
            </p:nvSpPr>
            <p:spPr>
              <a:xfrm rot="287204">
                <a:off x="3236604" y="2748322"/>
                <a:ext cx="3073329" cy="17949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1" name="Rektangel 100"/>
              <p:cNvSpPr/>
              <p:nvPr/>
            </p:nvSpPr>
            <p:spPr>
              <a:xfrm>
                <a:off x="3171825" y="4410075"/>
                <a:ext cx="4800600" cy="2362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2" name="Rektangel 101"/>
              <p:cNvSpPr/>
              <p:nvPr/>
            </p:nvSpPr>
            <p:spPr>
              <a:xfrm>
                <a:off x="3171825" y="6772275"/>
                <a:ext cx="4800600" cy="3095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2" name="Text Box 16"/>
            <p:cNvSpPr txBox="1">
              <a:spLocks noChangeArrowheads="1"/>
            </p:cNvSpPr>
            <p:nvPr/>
          </p:nvSpPr>
          <p:spPr bwMode="auto">
            <a:xfrm rot="5518646">
              <a:off x="6583366" y="8664747"/>
              <a:ext cx="914724" cy="299200"/>
            </a:xfrm>
            <a:prstGeom prst="rect">
              <a:avLst/>
            </a:prstGeom>
            <a:noFill/>
            <a:ln w="28575" algn="ctr">
              <a:noFill/>
              <a:miter lim="800000"/>
              <a:headEnd/>
              <a:tailEnd/>
            </a:ln>
            <a:effectLst/>
          </p:spPr>
          <p:txBody>
            <a:bodyPr wrap="none">
              <a:spAutoFit/>
            </a:bodyPr>
            <a:lstStyle/>
            <a:p>
              <a:r>
                <a:rPr lang="sv-SE" sz="726" b="1">
                  <a:solidFill>
                    <a:schemeClr val="bg1"/>
                  </a:solidFill>
                </a:rPr>
                <a:t>BIP C1 (7)</a:t>
              </a:r>
              <a:endParaRPr lang="de-DE" sz="726" b="1">
                <a:solidFill>
                  <a:schemeClr val="bg1"/>
                </a:solidFill>
              </a:endParaRPr>
            </a:p>
          </p:txBody>
        </p:sp>
        <p:sp>
          <p:nvSpPr>
            <p:cNvPr id="23" name="Text Box 18"/>
            <p:cNvSpPr txBox="1">
              <a:spLocks noChangeArrowheads="1"/>
            </p:cNvSpPr>
            <p:nvPr/>
          </p:nvSpPr>
          <p:spPr bwMode="auto">
            <a:xfrm rot="5518646">
              <a:off x="4180782" y="8619374"/>
              <a:ext cx="914724" cy="299200"/>
            </a:xfrm>
            <a:prstGeom prst="rect">
              <a:avLst/>
            </a:prstGeom>
            <a:noFill/>
            <a:ln w="28575" algn="ctr">
              <a:noFill/>
              <a:miter lim="800000"/>
              <a:headEnd/>
              <a:tailEnd/>
            </a:ln>
            <a:effectLst/>
          </p:spPr>
          <p:txBody>
            <a:bodyPr wrap="none">
              <a:spAutoFit/>
            </a:bodyPr>
            <a:lstStyle/>
            <a:p>
              <a:r>
                <a:rPr lang="sv-SE" sz="726" b="1">
                  <a:solidFill>
                    <a:schemeClr val="bg1"/>
                  </a:solidFill>
                </a:rPr>
                <a:t>BIP C2 (7)</a:t>
              </a:r>
              <a:endParaRPr lang="de-DE" sz="726" b="1">
                <a:solidFill>
                  <a:schemeClr val="bg1"/>
                </a:solidFill>
              </a:endParaRPr>
            </a:p>
          </p:txBody>
        </p:sp>
        <p:sp>
          <p:nvSpPr>
            <p:cNvPr id="24" name="Text Box 22"/>
            <p:cNvSpPr txBox="1">
              <a:spLocks noChangeArrowheads="1"/>
            </p:cNvSpPr>
            <p:nvPr/>
          </p:nvSpPr>
          <p:spPr bwMode="auto">
            <a:xfrm rot="5518646">
              <a:off x="5400664" y="8745361"/>
              <a:ext cx="839322" cy="299200"/>
            </a:xfrm>
            <a:prstGeom prst="rect">
              <a:avLst/>
            </a:prstGeom>
            <a:noFill/>
            <a:ln w="28575">
              <a:noFill/>
              <a:miter lim="800000"/>
              <a:headEnd/>
              <a:tailEnd/>
            </a:ln>
            <a:effectLst/>
          </p:spPr>
          <p:txBody>
            <a:bodyPr wrap="none">
              <a:spAutoFit/>
            </a:bodyPr>
            <a:lstStyle/>
            <a:p>
              <a:r>
                <a:rPr lang="sv-SE" sz="726" b="1">
                  <a:solidFill>
                    <a:srgbClr val="FF9933"/>
                  </a:solidFill>
                </a:rPr>
                <a:t>BIP C (9)</a:t>
              </a:r>
              <a:endParaRPr lang="de-DE" sz="726" b="1">
                <a:solidFill>
                  <a:srgbClr val="FF9933"/>
                </a:solidFill>
              </a:endParaRPr>
            </a:p>
          </p:txBody>
        </p:sp>
        <p:sp>
          <p:nvSpPr>
            <p:cNvPr id="25" name="Rektangel 24"/>
            <p:cNvSpPr/>
            <p:nvPr/>
          </p:nvSpPr>
          <p:spPr>
            <a:xfrm>
              <a:off x="7960548" y="6508558"/>
              <a:ext cx="178164" cy="89082"/>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p:cNvSpPr/>
            <p:nvPr/>
          </p:nvSpPr>
          <p:spPr>
            <a:xfrm>
              <a:off x="8507740" y="6508558"/>
              <a:ext cx="178164" cy="89082"/>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7" name="Grupp 26"/>
            <p:cNvGrpSpPr/>
            <p:nvPr/>
          </p:nvGrpSpPr>
          <p:grpSpPr>
            <a:xfrm>
              <a:off x="6337126" y="2898428"/>
              <a:ext cx="360040" cy="216024"/>
              <a:chOff x="6337126" y="2898428"/>
              <a:chExt cx="360040" cy="216024"/>
            </a:xfrm>
          </p:grpSpPr>
          <p:sp>
            <p:nvSpPr>
              <p:cNvPr id="93" name="Rektangel 92"/>
              <p:cNvSpPr/>
              <p:nvPr/>
            </p:nvSpPr>
            <p:spPr>
              <a:xfrm>
                <a:off x="6337126" y="2898428"/>
                <a:ext cx="360040" cy="216024"/>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94" name="Rak 44"/>
              <p:cNvCxnSpPr>
                <a:stCxn id="93" idx="1"/>
                <a:endCxn id="93" idx="3"/>
              </p:cNvCxnSpPr>
              <p:nvPr/>
            </p:nvCxnSpPr>
            <p:spPr>
              <a:xfrm>
                <a:off x="6337126" y="3006440"/>
                <a:ext cx="36004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upp 27"/>
            <p:cNvGrpSpPr/>
            <p:nvPr/>
          </p:nvGrpSpPr>
          <p:grpSpPr>
            <a:xfrm rot="217842">
              <a:off x="9660388" y="2970436"/>
              <a:ext cx="504056" cy="360040"/>
              <a:chOff x="6337126" y="2898428"/>
              <a:chExt cx="360040" cy="216024"/>
            </a:xfrm>
          </p:grpSpPr>
          <p:sp>
            <p:nvSpPr>
              <p:cNvPr id="91" name="Rektangel 90"/>
              <p:cNvSpPr/>
              <p:nvPr/>
            </p:nvSpPr>
            <p:spPr>
              <a:xfrm>
                <a:off x="6337126" y="2898428"/>
                <a:ext cx="360040" cy="216024"/>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92" name="Rak 48"/>
              <p:cNvCxnSpPr>
                <a:endCxn id="91" idx="3"/>
              </p:cNvCxnSpPr>
              <p:nvPr/>
            </p:nvCxnSpPr>
            <p:spPr>
              <a:xfrm rot="21382158">
                <a:off x="6348063" y="2997670"/>
                <a:ext cx="348772" cy="1808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Rektangel 28"/>
            <p:cNvSpPr/>
            <p:nvPr/>
          </p:nvSpPr>
          <p:spPr>
            <a:xfrm>
              <a:off x="13660734" y="3089052"/>
              <a:ext cx="432048" cy="216024"/>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0" name="Rak 51"/>
            <p:cNvCxnSpPr>
              <a:stCxn id="29" idx="1"/>
              <a:endCxn id="29" idx="3"/>
            </p:cNvCxnSpPr>
            <p:nvPr/>
          </p:nvCxnSpPr>
          <p:spPr>
            <a:xfrm>
              <a:off x="13660734" y="3197064"/>
              <a:ext cx="43204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ktangel 30"/>
            <p:cNvSpPr/>
            <p:nvPr/>
          </p:nvSpPr>
          <p:spPr>
            <a:xfrm rot="5400000">
              <a:off x="13805018" y="3216133"/>
              <a:ext cx="146149" cy="324036"/>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p:cNvSpPr/>
            <p:nvPr/>
          </p:nvSpPr>
          <p:spPr>
            <a:xfrm rot="5400000">
              <a:off x="13857618" y="3123475"/>
              <a:ext cx="45719" cy="324036"/>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3" name="Rak 54"/>
            <p:cNvCxnSpPr>
              <a:endCxn id="31" idx="3"/>
            </p:cNvCxnSpPr>
            <p:nvPr/>
          </p:nvCxnSpPr>
          <p:spPr>
            <a:xfrm>
              <a:off x="13876758" y="3200312"/>
              <a:ext cx="1335" cy="25091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ak 64"/>
            <p:cNvCxnSpPr/>
            <p:nvPr/>
          </p:nvCxnSpPr>
          <p:spPr>
            <a:xfrm flipH="1">
              <a:off x="13707269" y="3196432"/>
              <a:ext cx="169070" cy="11668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Rak 67"/>
            <p:cNvCxnSpPr/>
            <p:nvPr/>
          </p:nvCxnSpPr>
          <p:spPr>
            <a:xfrm flipH="1" flipV="1">
              <a:off x="13873956" y="3196432"/>
              <a:ext cx="176213" cy="11429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2" descr="http://img.wallpapers.net:81/walls/football_field-wide.jpg"/>
            <p:cNvPicPr>
              <a:picLocks noChangeAspect="1" noChangeArrowheads="1"/>
            </p:cNvPicPr>
            <p:nvPr/>
          </p:nvPicPr>
          <p:blipFill>
            <a:blip r:embed="rId5" cstate="print">
              <a:lum bright="31000"/>
            </a:blip>
            <a:srcRect/>
            <a:stretch>
              <a:fillRect/>
            </a:stretch>
          </p:blipFill>
          <p:spPr bwMode="auto">
            <a:xfrm>
              <a:off x="6164915" y="3728565"/>
              <a:ext cx="4314399" cy="2695732"/>
            </a:xfrm>
            <a:prstGeom prst="rect">
              <a:avLst/>
            </a:prstGeom>
            <a:noFill/>
          </p:spPr>
        </p:pic>
        <p:sp>
          <p:nvSpPr>
            <p:cNvPr id="37" name="Rectangle 7"/>
            <p:cNvSpPr/>
            <p:nvPr/>
          </p:nvSpPr>
          <p:spPr>
            <a:xfrm>
              <a:off x="6307995" y="3714751"/>
              <a:ext cx="4017106" cy="2719388"/>
            </a:xfrm>
            <a:prstGeom prst="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10"/>
            <p:cNvSpPr/>
            <p:nvPr/>
          </p:nvSpPr>
          <p:spPr>
            <a:xfrm>
              <a:off x="8050243" y="4800631"/>
              <a:ext cx="540920" cy="531204"/>
            </a:xfrm>
            <a:prstGeom prst="rect">
              <a:avLst/>
            </a:prstGeom>
            <a:noFill/>
            <a:ln w="34925">
              <a:noFill/>
            </a:ln>
            <a:effectLst>
              <a:outerShdw blurRad="107950" dist="12700" dir="5400000" algn="ctr">
                <a:srgbClr val="000000"/>
              </a:outerShdw>
            </a:effectLst>
          </p:spPr>
          <p:txBody>
            <a:bodyPr wrap="square" lIns="85141" tIns="42571" rIns="85141" bIns="42571"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sv-SE" sz="1451" b="1" dirty="0">
                  <a:ln w="11430"/>
                  <a:solidFill>
                    <a:srgbClr val="FF0000"/>
                  </a:solidFill>
                  <a:effectLst>
                    <a:outerShdw blurRad="50800" dist="39000" dir="5460000" algn="tl">
                      <a:srgbClr val="000000">
                        <a:alpha val="38000"/>
                      </a:srgbClr>
                    </a:outerShdw>
                  </a:effectLst>
                </a:rPr>
                <a:t>A</a:t>
              </a:r>
            </a:p>
          </p:txBody>
        </p:sp>
        <p:grpSp>
          <p:nvGrpSpPr>
            <p:cNvPr id="39" name="Grupp 38"/>
            <p:cNvGrpSpPr/>
            <p:nvPr/>
          </p:nvGrpSpPr>
          <p:grpSpPr>
            <a:xfrm rot="5400000">
              <a:off x="3276414" y="3847406"/>
              <a:ext cx="2880364" cy="1799716"/>
              <a:chOff x="6317315" y="3880965"/>
              <a:chExt cx="4314399" cy="2695732"/>
            </a:xfrm>
          </p:grpSpPr>
          <p:pic>
            <p:nvPicPr>
              <p:cNvPr id="89" name="Picture 2" descr="http://img.wallpapers.net:81/walls/football_field-wide.jpg"/>
              <p:cNvPicPr>
                <a:picLocks noChangeAspect="1" noChangeArrowheads="1"/>
              </p:cNvPicPr>
              <p:nvPr/>
            </p:nvPicPr>
            <p:blipFill>
              <a:blip r:embed="rId5" cstate="print">
                <a:lum bright="31000"/>
              </a:blip>
              <a:srcRect/>
              <a:stretch>
                <a:fillRect/>
              </a:stretch>
            </p:blipFill>
            <p:spPr bwMode="auto">
              <a:xfrm>
                <a:off x="6317315" y="3880965"/>
                <a:ext cx="4314399" cy="2695732"/>
              </a:xfrm>
              <a:prstGeom prst="rect">
                <a:avLst/>
              </a:prstGeom>
              <a:noFill/>
            </p:spPr>
          </p:pic>
          <p:sp>
            <p:nvSpPr>
              <p:cNvPr id="90" name="Rectangle 7"/>
              <p:cNvSpPr/>
              <p:nvPr/>
            </p:nvSpPr>
            <p:spPr>
              <a:xfrm>
                <a:off x="6460393" y="3990211"/>
                <a:ext cx="4017105" cy="2489431"/>
              </a:xfrm>
              <a:prstGeom prst="rect">
                <a:avLst/>
              </a:prstGeom>
              <a:noFill/>
              <a:ln w="381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0" name="Rektangel 10"/>
            <p:cNvSpPr/>
            <p:nvPr/>
          </p:nvSpPr>
          <p:spPr>
            <a:xfrm>
              <a:off x="4550399" y="4572048"/>
              <a:ext cx="392346" cy="323169"/>
            </a:xfrm>
            <a:prstGeom prst="rect">
              <a:avLst/>
            </a:prstGeom>
            <a:noFill/>
            <a:ln w="34925">
              <a:noFill/>
            </a:ln>
            <a:effectLst>
              <a:outerShdw blurRad="107950" dist="12700" dir="5400000" algn="ctr">
                <a:srgbClr val="000000"/>
              </a:outerShdw>
            </a:effectLst>
          </p:spPr>
          <p:txBody>
            <a:bodyPr wrap="square" lIns="85141" tIns="42571" rIns="85141" bIns="42571"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sv-SE" sz="1451" b="1" dirty="0">
                  <a:ln w="11430"/>
                  <a:solidFill>
                    <a:srgbClr val="00B050"/>
                  </a:solidFill>
                  <a:effectLst>
                    <a:outerShdw blurRad="50800" dist="39000" dir="5460000" algn="tl">
                      <a:srgbClr val="000000">
                        <a:alpha val="38000"/>
                      </a:srgbClr>
                    </a:outerShdw>
                  </a:effectLst>
                </a:rPr>
                <a:t>B</a:t>
              </a:r>
            </a:p>
          </p:txBody>
        </p:sp>
        <p:pic>
          <p:nvPicPr>
            <p:cNvPr id="41" name="Picture 2" descr="http://img.wallpapers.net:81/walls/football_field-wide.jpg"/>
            <p:cNvPicPr>
              <a:picLocks noChangeAspect="1" noChangeArrowheads="1"/>
            </p:cNvPicPr>
            <p:nvPr/>
          </p:nvPicPr>
          <p:blipFill>
            <a:blip r:embed="rId5" cstate="print">
              <a:lum bright="31000"/>
            </a:blip>
            <a:srcRect/>
            <a:stretch>
              <a:fillRect/>
            </a:stretch>
          </p:blipFill>
          <p:spPr bwMode="auto">
            <a:xfrm>
              <a:off x="3472515" y="7035645"/>
              <a:ext cx="4314399" cy="2695732"/>
            </a:xfrm>
            <a:prstGeom prst="rect">
              <a:avLst/>
            </a:prstGeom>
            <a:noFill/>
          </p:spPr>
        </p:pic>
        <p:sp>
          <p:nvSpPr>
            <p:cNvPr id="42" name="Rectangle 7"/>
            <p:cNvSpPr/>
            <p:nvPr/>
          </p:nvSpPr>
          <p:spPr>
            <a:xfrm>
              <a:off x="3615595" y="7066073"/>
              <a:ext cx="2026386" cy="2675144"/>
            </a:xfrm>
            <a:prstGeom prst="rect">
              <a:avLst/>
            </a:prstGeom>
            <a:noFill/>
            <a:ln w="38100">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4" name="Rak 79"/>
            <p:cNvCxnSpPr/>
            <p:nvPr/>
          </p:nvCxnSpPr>
          <p:spPr>
            <a:xfrm flipH="1">
              <a:off x="6159500" y="2857500"/>
              <a:ext cx="41275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Rak 81"/>
            <p:cNvCxnSpPr/>
            <p:nvPr/>
          </p:nvCxnSpPr>
          <p:spPr>
            <a:xfrm flipH="1" flipV="1">
              <a:off x="3314700" y="2609850"/>
              <a:ext cx="2863850" cy="24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Rak 83"/>
            <p:cNvCxnSpPr/>
            <p:nvPr/>
          </p:nvCxnSpPr>
          <p:spPr>
            <a:xfrm flipH="1">
              <a:off x="3162300" y="2609850"/>
              <a:ext cx="142875" cy="18161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Rak 85"/>
            <p:cNvCxnSpPr/>
            <p:nvPr/>
          </p:nvCxnSpPr>
          <p:spPr>
            <a:xfrm flipH="1">
              <a:off x="3155950" y="4394200"/>
              <a:ext cx="6350" cy="5492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Rak 87"/>
            <p:cNvCxnSpPr/>
            <p:nvPr/>
          </p:nvCxnSpPr>
          <p:spPr>
            <a:xfrm>
              <a:off x="3139778" y="9875661"/>
              <a:ext cx="48482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Rak 89"/>
            <p:cNvCxnSpPr/>
            <p:nvPr/>
          </p:nvCxnSpPr>
          <p:spPr>
            <a:xfrm flipV="1">
              <a:off x="7988300" y="6731000"/>
              <a:ext cx="0" cy="3155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Rak 91"/>
            <p:cNvCxnSpPr/>
            <p:nvPr/>
          </p:nvCxnSpPr>
          <p:spPr>
            <a:xfrm>
              <a:off x="8001000" y="6743700"/>
              <a:ext cx="2736850" cy="6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Rak 93"/>
            <p:cNvCxnSpPr/>
            <p:nvPr/>
          </p:nvCxnSpPr>
          <p:spPr>
            <a:xfrm flipV="1">
              <a:off x="10731500" y="3721100"/>
              <a:ext cx="139700" cy="3022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Rak 108"/>
            <p:cNvCxnSpPr/>
            <p:nvPr/>
          </p:nvCxnSpPr>
          <p:spPr>
            <a:xfrm>
              <a:off x="10280650" y="2851150"/>
              <a:ext cx="285750" cy="590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Rak 110"/>
            <p:cNvCxnSpPr/>
            <p:nvPr/>
          </p:nvCxnSpPr>
          <p:spPr>
            <a:xfrm>
              <a:off x="10550525" y="3419475"/>
              <a:ext cx="320675" cy="314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4" name="Picture 4" descr="http://t0.gstatic.com/images?q=tbn:ANd9GcSTvzdwKHTk3LScUDMNlNlGDUF_FFNOCbxv6Gbew1cMNG4YUQhl2Q"/>
            <p:cNvPicPr>
              <a:picLocks noChangeAspect="1" noChangeArrowheads="1"/>
            </p:cNvPicPr>
            <p:nvPr/>
          </p:nvPicPr>
          <p:blipFill>
            <a:blip r:embed="rId6" cstate="print"/>
            <a:srcRect/>
            <a:stretch>
              <a:fillRect/>
            </a:stretch>
          </p:blipFill>
          <p:spPr bwMode="auto">
            <a:xfrm rot="16369089">
              <a:off x="12343630" y="4578267"/>
              <a:ext cx="2642565" cy="1348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5" name="Picture 2" descr="http://t0.gstatic.com/images?q=tbn:ANd9GcQfpHOnQFpziij-tq1hamYLEsMBKgiQNEn6H4NWQfc5TQcIqhrX"/>
            <p:cNvPicPr>
              <a:picLocks noChangeAspect="1" noChangeArrowheads="1"/>
            </p:cNvPicPr>
            <p:nvPr/>
          </p:nvPicPr>
          <p:blipFill>
            <a:blip r:embed="rId7" cstate="print"/>
            <a:srcRect/>
            <a:stretch>
              <a:fillRect/>
            </a:stretch>
          </p:blipFill>
          <p:spPr bwMode="auto">
            <a:xfrm rot="181776">
              <a:off x="13197447" y="4852986"/>
              <a:ext cx="894460" cy="758825"/>
            </a:xfrm>
            <a:prstGeom prst="rect">
              <a:avLst/>
            </a:prstGeom>
            <a:noFill/>
          </p:spPr>
        </p:pic>
        <p:grpSp>
          <p:nvGrpSpPr>
            <p:cNvPr id="56" name="Grupp 55"/>
            <p:cNvGrpSpPr/>
            <p:nvPr/>
          </p:nvGrpSpPr>
          <p:grpSpPr>
            <a:xfrm>
              <a:off x="7150100" y="2387600"/>
              <a:ext cx="7188200" cy="1489185"/>
              <a:chOff x="7150100" y="2387600"/>
              <a:chExt cx="7188200" cy="1489185"/>
            </a:xfrm>
            <a:solidFill>
              <a:schemeClr val="bg1">
                <a:lumMod val="65000"/>
              </a:schemeClr>
            </a:solidFill>
          </p:grpSpPr>
          <p:sp>
            <p:nvSpPr>
              <p:cNvPr id="60" name="Rektangel 59"/>
              <p:cNvSpPr/>
              <p:nvPr/>
            </p:nvSpPr>
            <p:spPr>
              <a:xfrm>
                <a:off x="7150100" y="2387600"/>
                <a:ext cx="7188200" cy="292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p:cNvSpPr/>
              <p:nvPr/>
            </p:nvSpPr>
            <p:spPr>
              <a:xfrm rot="19310566">
                <a:off x="11553959" y="2819785"/>
                <a:ext cx="1377390" cy="2880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p:cNvSpPr/>
              <p:nvPr/>
            </p:nvSpPr>
            <p:spPr>
              <a:xfrm rot="3836957">
                <a:off x="10186825" y="2798685"/>
                <a:ext cx="743919"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p:cNvSpPr/>
              <p:nvPr/>
            </p:nvSpPr>
            <p:spPr>
              <a:xfrm rot="3392900">
                <a:off x="10669434" y="3166205"/>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ktangel 63"/>
              <p:cNvSpPr/>
              <p:nvPr/>
            </p:nvSpPr>
            <p:spPr>
              <a:xfrm rot="2555513">
                <a:off x="10748808" y="3261455"/>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ktangel 64"/>
              <p:cNvSpPr/>
              <p:nvPr/>
            </p:nvSpPr>
            <p:spPr>
              <a:xfrm rot="2424965">
                <a:off x="10859933" y="3359881"/>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Rektangel 65"/>
              <p:cNvSpPr/>
              <p:nvPr/>
            </p:nvSpPr>
            <p:spPr>
              <a:xfrm rot="1789351">
                <a:off x="10955182" y="3426555"/>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Rektangel 66"/>
              <p:cNvSpPr/>
              <p:nvPr/>
            </p:nvSpPr>
            <p:spPr>
              <a:xfrm rot="1606566">
                <a:off x="11053607" y="3477355"/>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ktangel 67"/>
              <p:cNvSpPr/>
              <p:nvPr/>
            </p:nvSpPr>
            <p:spPr>
              <a:xfrm rot="213465">
                <a:off x="11148429" y="3513439"/>
                <a:ext cx="424940"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Rektangel 68"/>
              <p:cNvSpPr/>
              <p:nvPr/>
            </p:nvSpPr>
            <p:spPr>
              <a:xfrm rot="20316893">
                <a:off x="11590183" y="3251932"/>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0" name="Rektangel 69"/>
              <p:cNvSpPr/>
              <p:nvPr/>
            </p:nvSpPr>
            <p:spPr>
              <a:xfrm rot="192372">
                <a:off x="11565414" y="3706162"/>
                <a:ext cx="1245867" cy="141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Rektangel 70"/>
              <p:cNvSpPr/>
              <p:nvPr/>
            </p:nvSpPr>
            <p:spPr>
              <a:xfrm rot="5620809">
                <a:off x="12886248" y="2972934"/>
                <a:ext cx="810577" cy="141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ktangel 71"/>
              <p:cNvSpPr/>
              <p:nvPr/>
            </p:nvSpPr>
            <p:spPr>
              <a:xfrm rot="6442574">
                <a:off x="13179485" y="3411151"/>
                <a:ext cx="129591" cy="141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ktangel 72"/>
              <p:cNvSpPr/>
              <p:nvPr/>
            </p:nvSpPr>
            <p:spPr>
              <a:xfrm rot="7170185">
                <a:off x="13131860" y="3512751"/>
                <a:ext cx="129591" cy="141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ktangel 73"/>
              <p:cNvSpPr/>
              <p:nvPr/>
            </p:nvSpPr>
            <p:spPr>
              <a:xfrm rot="7499792">
                <a:off x="13071536" y="3601651"/>
                <a:ext cx="129591" cy="141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Rektangel 74"/>
              <p:cNvSpPr/>
              <p:nvPr/>
            </p:nvSpPr>
            <p:spPr>
              <a:xfrm rot="8957845">
                <a:off x="12998511" y="3668327"/>
                <a:ext cx="129591" cy="141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Rektangel 75"/>
              <p:cNvSpPr/>
              <p:nvPr/>
            </p:nvSpPr>
            <p:spPr>
              <a:xfrm rot="9758386">
                <a:off x="12896910" y="3715952"/>
                <a:ext cx="129591" cy="141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7" name="Rektangel 76"/>
              <p:cNvSpPr/>
              <p:nvPr/>
            </p:nvSpPr>
            <p:spPr>
              <a:xfrm rot="10558348">
                <a:off x="12792135" y="3735002"/>
                <a:ext cx="129591" cy="141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Rektangel 77"/>
              <p:cNvSpPr/>
              <p:nvPr/>
            </p:nvSpPr>
            <p:spPr>
              <a:xfrm rot="20763683">
                <a:off x="11469533" y="3290031"/>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 name="Rektangel 78"/>
              <p:cNvSpPr/>
              <p:nvPr/>
            </p:nvSpPr>
            <p:spPr>
              <a:xfrm rot="21414719">
                <a:off x="11329834" y="3315431"/>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ktangel 79"/>
              <p:cNvSpPr/>
              <p:nvPr/>
            </p:nvSpPr>
            <p:spPr>
              <a:xfrm rot="277385">
                <a:off x="11180609" y="3315431"/>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Rektangel 80"/>
              <p:cNvSpPr/>
              <p:nvPr/>
            </p:nvSpPr>
            <p:spPr>
              <a:xfrm rot="1362381">
                <a:off x="10994203" y="3278105"/>
                <a:ext cx="240703" cy="1847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2" name="Rektangel 81"/>
              <p:cNvSpPr/>
              <p:nvPr/>
            </p:nvSpPr>
            <p:spPr>
              <a:xfrm rot="2410916">
                <a:off x="10851328" y="3176505"/>
                <a:ext cx="240703" cy="1847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3" name="Rektangel 82"/>
              <p:cNvSpPr/>
              <p:nvPr/>
            </p:nvSpPr>
            <p:spPr>
              <a:xfrm rot="3712237">
                <a:off x="10428496" y="2851925"/>
                <a:ext cx="724790" cy="1847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Rektangel 83"/>
              <p:cNvSpPr/>
              <p:nvPr/>
            </p:nvSpPr>
            <p:spPr>
              <a:xfrm rot="4224456">
                <a:off x="10555206" y="2850770"/>
                <a:ext cx="588409" cy="110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5" name="Rektangel 84"/>
              <p:cNvSpPr/>
              <p:nvPr/>
            </p:nvSpPr>
            <p:spPr>
              <a:xfrm rot="4815808">
                <a:off x="10624094" y="2851325"/>
                <a:ext cx="535740" cy="110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6" name="Rektangel 85"/>
              <p:cNvSpPr/>
              <p:nvPr/>
            </p:nvSpPr>
            <p:spPr>
              <a:xfrm rot="5400000">
                <a:off x="10670002" y="2824212"/>
                <a:ext cx="494724" cy="110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Rektangel 86"/>
              <p:cNvSpPr/>
              <p:nvPr/>
            </p:nvSpPr>
            <p:spPr>
              <a:xfrm rot="6189000">
                <a:off x="10742149" y="2769479"/>
                <a:ext cx="407934" cy="110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Rektangel 87"/>
              <p:cNvSpPr/>
              <p:nvPr/>
            </p:nvSpPr>
            <p:spPr>
              <a:xfrm rot="7864606">
                <a:off x="10875022" y="2667568"/>
                <a:ext cx="258653" cy="110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7" name="Rektangel 56"/>
            <p:cNvSpPr/>
            <p:nvPr/>
          </p:nvSpPr>
          <p:spPr>
            <a:xfrm>
              <a:off x="8599348" y="2948544"/>
              <a:ext cx="338137" cy="166688"/>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p:cNvSpPr/>
            <p:nvPr/>
          </p:nvSpPr>
          <p:spPr>
            <a:xfrm rot="217842">
              <a:off x="9815187" y="3329294"/>
              <a:ext cx="171499" cy="69116"/>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p:cNvSpPr/>
            <p:nvPr/>
          </p:nvSpPr>
          <p:spPr>
            <a:xfrm>
              <a:off x="10829925" y="6562725"/>
              <a:ext cx="2362200" cy="112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10"/>
            <p:cNvSpPr/>
            <p:nvPr/>
          </p:nvSpPr>
          <p:spPr>
            <a:xfrm>
              <a:off x="4456719" y="8174823"/>
              <a:ext cx="389013" cy="382462"/>
            </a:xfrm>
            <a:prstGeom prst="rect">
              <a:avLst/>
            </a:prstGeom>
            <a:noFill/>
            <a:ln w="34925">
              <a:noFill/>
            </a:ln>
            <a:effectLst>
              <a:outerShdw blurRad="107950" dist="12700" dir="5400000" algn="ctr">
                <a:srgbClr val="000000"/>
              </a:outerShdw>
            </a:effectLst>
          </p:spPr>
          <p:txBody>
            <a:bodyPr wrap="square" lIns="85141" tIns="42571" rIns="85141" bIns="42571"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sv-SE" sz="1451" b="1" dirty="0">
                  <a:ln w="11430"/>
                  <a:solidFill>
                    <a:schemeClr val="accent2">
                      <a:lumMod val="75000"/>
                    </a:schemeClr>
                  </a:solidFill>
                  <a:effectLst>
                    <a:outerShdw blurRad="50800" dist="39000" dir="5460000" algn="tl">
                      <a:srgbClr val="000000">
                        <a:alpha val="38000"/>
                      </a:srgbClr>
                    </a:outerShdw>
                  </a:effectLst>
                </a:rPr>
                <a:t>C</a:t>
              </a:r>
            </a:p>
          </p:txBody>
        </p:sp>
      </p:grpSp>
      <p:pic>
        <p:nvPicPr>
          <p:cNvPr id="103" name="Bildobjekt 10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02100" y="4837702"/>
            <a:ext cx="2563424" cy="1708949"/>
          </a:xfrm>
          <a:prstGeom prst="rect">
            <a:avLst/>
          </a:prstGeom>
        </p:spPr>
      </p:pic>
      <p:sp>
        <p:nvSpPr>
          <p:cNvPr id="104" name="textruta 103"/>
          <p:cNvSpPr txBox="1"/>
          <p:nvPr/>
        </p:nvSpPr>
        <p:spPr>
          <a:xfrm>
            <a:off x="2371420" y="2398809"/>
            <a:ext cx="813043" cy="369332"/>
          </a:xfrm>
          <a:prstGeom prst="rect">
            <a:avLst/>
          </a:prstGeom>
          <a:noFill/>
        </p:spPr>
        <p:txBody>
          <a:bodyPr wrap="none" rtlCol="0">
            <a:spAutoFit/>
          </a:bodyPr>
          <a:lstStyle/>
          <a:p>
            <a:r>
              <a:rPr lang="sv-SE" b="1" dirty="0"/>
              <a:t>Kiosk</a:t>
            </a:r>
          </a:p>
        </p:txBody>
      </p:sp>
      <p:sp>
        <p:nvSpPr>
          <p:cNvPr id="105" name="textruta 104"/>
          <p:cNvSpPr txBox="1"/>
          <p:nvPr/>
        </p:nvSpPr>
        <p:spPr>
          <a:xfrm>
            <a:off x="4207150" y="2406381"/>
            <a:ext cx="1261884" cy="369332"/>
          </a:xfrm>
          <a:prstGeom prst="rect">
            <a:avLst/>
          </a:prstGeom>
          <a:noFill/>
        </p:spPr>
        <p:txBody>
          <a:bodyPr wrap="none" rtlCol="0">
            <a:spAutoFit/>
          </a:bodyPr>
          <a:lstStyle/>
          <a:p>
            <a:r>
              <a:rPr lang="sv-SE" b="1" dirty="0" err="1"/>
              <a:t>Omkl.rum</a:t>
            </a:r>
            <a:endParaRPr lang="sv-SE" b="1" dirty="0"/>
          </a:p>
        </p:txBody>
      </p:sp>
      <p:sp>
        <p:nvSpPr>
          <p:cNvPr id="106" name="textruta 105"/>
          <p:cNvSpPr txBox="1"/>
          <p:nvPr/>
        </p:nvSpPr>
        <p:spPr>
          <a:xfrm>
            <a:off x="6533586" y="2514443"/>
            <a:ext cx="1287532" cy="369332"/>
          </a:xfrm>
          <a:prstGeom prst="rect">
            <a:avLst/>
          </a:prstGeom>
          <a:noFill/>
        </p:spPr>
        <p:txBody>
          <a:bodyPr wrap="none" rtlCol="0">
            <a:spAutoFit/>
          </a:bodyPr>
          <a:lstStyle/>
          <a:p>
            <a:r>
              <a:rPr lang="sv-SE" b="1" dirty="0"/>
              <a:t>Bollförråd</a:t>
            </a:r>
          </a:p>
        </p:txBody>
      </p:sp>
      <p:sp>
        <p:nvSpPr>
          <p:cNvPr id="107" name="Rektangel 106"/>
          <p:cNvSpPr/>
          <p:nvPr/>
        </p:nvSpPr>
        <p:spPr>
          <a:xfrm rot="217842">
            <a:off x="4320603" y="2817272"/>
            <a:ext cx="297826" cy="189410"/>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8" name="Picture 2" descr="http://img.wallpapers.net:81/walls/football_field-wide.jpg"/>
          <p:cNvPicPr>
            <a:picLocks noChangeAspect="1" noChangeArrowheads="1"/>
          </p:cNvPicPr>
          <p:nvPr/>
        </p:nvPicPr>
        <p:blipFill>
          <a:blip r:embed="rId5" cstate="print">
            <a:lum bright="31000"/>
          </a:blip>
          <a:srcRect/>
          <a:stretch>
            <a:fillRect/>
          </a:stretch>
        </p:blipFill>
        <p:spPr bwMode="auto">
          <a:xfrm rot="5566425">
            <a:off x="5188344" y="3600824"/>
            <a:ext cx="1500472" cy="939758"/>
          </a:xfrm>
          <a:prstGeom prst="rect">
            <a:avLst/>
          </a:prstGeom>
          <a:noFill/>
        </p:spPr>
      </p:pic>
      <p:sp>
        <p:nvSpPr>
          <p:cNvPr id="109" name="Rektangel 10"/>
          <p:cNvSpPr/>
          <p:nvPr/>
        </p:nvSpPr>
        <p:spPr>
          <a:xfrm>
            <a:off x="5713051" y="3779686"/>
            <a:ext cx="463932" cy="399043"/>
          </a:xfrm>
          <a:prstGeom prst="rect">
            <a:avLst/>
          </a:prstGeom>
          <a:noFill/>
          <a:ln w="34925">
            <a:noFill/>
          </a:ln>
          <a:effectLst>
            <a:outerShdw blurRad="107950" dist="12700" dir="5400000" algn="ctr">
              <a:srgbClr val="000000"/>
            </a:outerShdw>
          </a:effectLst>
        </p:spPr>
        <p:txBody>
          <a:bodyPr wrap="square" lIns="85141" tIns="42571" rIns="85141" bIns="42571"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sv-SE" sz="1451" b="1" dirty="0">
                <a:ln w="11430"/>
                <a:solidFill>
                  <a:srgbClr val="0066FF"/>
                </a:solidFill>
                <a:effectLst>
                  <a:outerShdw blurRad="50800" dist="39000" dir="5460000" algn="tl">
                    <a:srgbClr val="000000">
                      <a:alpha val="38000"/>
                    </a:srgbClr>
                  </a:outerShdw>
                </a:effectLst>
              </a:rPr>
              <a:t>KG</a:t>
            </a:r>
          </a:p>
        </p:txBody>
      </p:sp>
      <p:sp>
        <p:nvSpPr>
          <p:cNvPr id="110" name="Rectangle 4"/>
          <p:cNvSpPr/>
          <p:nvPr/>
        </p:nvSpPr>
        <p:spPr>
          <a:xfrm rot="191116">
            <a:off x="5456470" y="3299910"/>
            <a:ext cx="961404" cy="1530339"/>
          </a:xfrm>
          <a:prstGeom prst="rect">
            <a:avLst/>
          </a:prstGeom>
          <a:noFill/>
          <a:ln w="38100">
            <a:solidFill>
              <a:srgbClr val="00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 name="Rectangle 7"/>
          <p:cNvSpPr/>
          <p:nvPr/>
        </p:nvSpPr>
        <p:spPr>
          <a:xfrm>
            <a:off x="2592635" y="5014970"/>
            <a:ext cx="895661" cy="1376412"/>
          </a:xfrm>
          <a:prstGeom prst="rect">
            <a:avLst/>
          </a:prstGeom>
          <a:noFill/>
          <a:ln w="381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3" name="Rektangel 10"/>
          <p:cNvSpPr/>
          <p:nvPr/>
        </p:nvSpPr>
        <p:spPr>
          <a:xfrm>
            <a:off x="2944165" y="5571664"/>
            <a:ext cx="239185" cy="202658"/>
          </a:xfrm>
          <a:prstGeom prst="rect">
            <a:avLst/>
          </a:prstGeom>
          <a:noFill/>
          <a:ln w="34925">
            <a:noFill/>
          </a:ln>
          <a:effectLst>
            <a:outerShdw blurRad="107950" dist="12700" dir="5400000" algn="ctr">
              <a:srgbClr val="000000"/>
            </a:outerShdw>
          </a:effectLst>
        </p:spPr>
        <p:txBody>
          <a:bodyPr wrap="square" lIns="85141" tIns="42571" rIns="85141" bIns="42571"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sv-SE" sz="1451" b="1" dirty="0">
                <a:ln w="11430"/>
                <a:solidFill>
                  <a:srgbClr val="00B050"/>
                </a:solidFill>
                <a:effectLst>
                  <a:outerShdw blurRad="50800" dist="39000" dir="5460000" algn="tl">
                    <a:srgbClr val="000000">
                      <a:alpha val="38000"/>
                    </a:srgbClr>
                  </a:outerShdw>
                </a:effectLst>
              </a:rPr>
              <a:t>D</a:t>
            </a:r>
          </a:p>
        </p:txBody>
      </p:sp>
      <p:sp>
        <p:nvSpPr>
          <p:cNvPr id="114" name="Rectangle 7"/>
          <p:cNvSpPr/>
          <p:nvPr/>
        </p:nvSpPr>
        <p:spPr>
          <a:xfrm>
            <a:off x="4113180" y="3268190"/>
            <a:ext cx="895661" cy="1376412"/>
          </a:xfrm>
          <a:prstGeom prst="rect">
            <a:avLst/>
          </a:prstGeom>
          <a:noFill/>
          <a:ln w="381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5" name="Rectangle 7"/>
          <p:cNvSpPr/>
          <p:nvPr/>
        </p:nvSpPr>
        <p:spPr>
          <a:xfrm>
            <a:off x="2724100" y="3251344"/>
            <a:ext cx="895661" cy="1376412"/>
          </a:xfrm>
          <a:prstGeom prst="rect">
            <a:avLst/>
          </a:prstGeom>
          <a:noFill/>
          <a:ln w="381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7" name="Rektangel 10"/>
          <p:cNvSpPr/>
          <p:nvPr/>
        </p:nvSpPr>
        <p:spPr>
          <a:xfrm>
            <a:off x="4463295" y="3892807"/>
            <a:ext cx="284794" cy="119289"/>
          </a:xfrm>
          <a:prstGeom prst="rect">
            <a:avLst/>
          </a:prstGeom>
          <a:noFill/>
          <a:ln w="34925">
            <a:noFill/>
          </a:ln>
          <a:effectLst>
            <a:outerShdw blurRad="107950" dist="12700" dir="5400000" algn="ctr">
              <a:srgbClr val="000000"/>
            </a:outerShdw>
          </a:effectLst>
        </p:spPr>
        <p:txBody>
          <a:bodyPr wrap="none" lIns="85141" tIns="42571" rIns="85141" bIns="42571"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sv-SE" sz="1451" b="1" dirty="0">
                <a:ln w="11430"/>
                <a:solidFill>
                  <a:srgbClr val="00B050"/>
                </a:solidFill>
                <a:effectLst>
                  <a:outerShdw blurRad="50800" dist="39000" dir="5460000" algn="tl">
                    <a:srgbClr val="000000">
                      <a:alpha val="38000"/>
                    </a:srgbClr>
                  </a:outerShdw>
                </a:effectLst>
              </a:rPr>
              <a:t>A1</a:t>
            </a:r>
          </a:p>
        </p:txBody>
      </p:sp>
      <p:sp>
        <p:nvSpPr>
          <p:cNvPr id="118" name="Rectangle 7"/>
          <p:cNvSpPr/>
          <p:nvPr/>
        </p:nvSpPr>
        <p:spPr>
          <a:xfrm>
            <a:off x="1316098" y="3936245"/>
            <a:ext cx="872021" cy="492496"/>
          </a:xfrm>
          <a:prstGeom prst="rect">
            <a:avLst/>
          </a:prstGeom>
          <a:noFill/>
          <a:ln w="381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9" name="Rectangle 7"/>
          <p:cNvSpPr/>
          <p:nvPr/>
        </p:nvSpPr>
        <p:spPr>
          <a:xfrm>
            <a:off x="1316098" y="3105794"/>
            <a:ext cx="872021" cy="503529"/>
          </a:xfrm>
          <a:prstGeom prst="rect">
            <a:avLst/>
          </a:prstGeom>
          <a:noFill/>
          <a:ln w="381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0" name="Rektangel 10"/>
          <p:cNvSpPr/>
          <p:nvPr/>
        </p:nvSpPr>
        <p:spPr>
          <a:xfrm>
            <a:off x="1601640" y="3266028"/>
            <a:ext cx="215095" cy="88944"/>
          </a:xfrm>
          <a:prstGeom prst="rect">
            <a:avLst/>
          </a:prstGeom>
          <a:noFill/>
          <a:ln w="34925">
            <a:noFill/>
          </a:ln>
          <a:effectLst>
            <a:outerShdw blurRad="107950" dist="12700" dir="5400000" algn="ctr">
              <a:srgbClr val="000000"/>
            </a:outerShdw>
          </a:effectLst>
        </p:spPr>
        <p:txBody>
          <a:bodyPr wrap="none" lIns="85141" tIns="42571" rIns="85141" bIns="42571"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sv-SE" sz="1451" b="1" dirty="0">
                <a:ln w="11430"/>
                <a:solidFill>
                  <a:srgbClr val="FFFF00"/>
                </a:solidFill>
                <a:effectLst>
                  <a:outerShdw blurRad="50800" dist="39000" dir="5460000" algn="tl">
                    <a:srgbClr val="000000">
                      <a:alpha val="38000"/>
                    </a:srgbClr>
                  </a:outerShdw>
                </a:effectLst>
              </a:rPr>
              <a:t>B1</a:t>
            </a:r>
          </a:p>
        </p:txBody>
      </p:sp>
      <p:sp>
        <p:nvSpPr>
          <p:cNvPr id="122" name="Rectangle 7"/>
          <p:cNvSpPr/>
          <p:nvPr/>
        </p:nvSpPr>
        <p:spPr>
          <a:xfrm>
            <a:off x="1136007" y="5007963"/>
            <a:ext cx="454477" cy="563700"/>
          </a:xfrm>
          <a:prstGeom prst="rect">
            <a:avLst/>
          </a:prstGeom>
          <a:noFill/>
          <a:ln w="381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3" name="Rectangle 7"/>
          <p:cNvSpPr/>
          <p:nvPr/>
        </p:nvSpPr>
        <p:spPr>
          <a:xfrm>
            <a:off x="1131200" y="5782317"/>
            <a:ext cx="463838" cy="566608"/>
          </a:xfrm>
          <a:prstGeom prst="rect">
            <a:avLst/>
          </a:prstGeom>
          <a:noFill/>
          <a:ln w="381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4" name="Rectangle 7"/>
          <p:cNvSpPr/>
          <p:nvPr/>
        </p:nvSpPr>
        <p:spPr>
          <a:xfrm>
            <a:off x="1829706" y="5015460"/>
            <a:ext cx="442006" cy="556203"/>
          </a:xfrm>
          <a:prstGeom prst="rect">
            <a:avLst/>
          </a:prstGeom>
          <a:noFill/>
          <a:ln w="381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5" name="Rectangle 7"/>
          <p:cNvSpPr/>
          <p:nvPr/>
        </p:nvSpPr>
        <p:spPr>
          <a:xfrm>
            <a:off x="1820488" y="5804318"/>
            <a:ext cx="451224" cy="539871"/>
          </a:xfrm>
          <a:prstGeom prst="rect">
            <a:avLst/>
          </a:prstGeom>
          <a:noFill/>
          <a:ln w="381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6" name="Rektangel 10"/>
          <p:cNvSpPr/>
          <p:nvPr/>
        </p:nvSpPr>
        <p:spPr>
          <a:xfrm>
            <a:off x="3026403" y="3879905"/>
            <a:ext cx="284794" cy="119289"/>
          </a:xfrm>
          <a:prstGeom prst="rect">
            <a:avLst/>
          </a:prstGeom>
          <a:noFill/>
          <a:ln w="34925">
            <a:noFill/>
          </a:ln>
          <a:effectLst>
            <a:outerShdw blurRad="107950" dist="12700" dir="5400000" algn="ctr">
              <a:srgbClr val="000000"/>
            </a:outerShdw>
          </a:effectLst>
        </p:spPr>
        <p:txBody>
          <a:bodyPr wrap="none" lIns="85141" tIns="42571" rIns="85141" bIns="42571"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sv-SE" sz="1451" b="1" dirty="0">
                <a:ln w="11430"/>
                <a:solidFill>
                  <a:srgbClr val="00B050"/>
                </a:solidFill>
                <a:effectLst>
                  <a:outerShdw blurRad="50800" dist="39000" dir="5460000" algn="tl">
                    <a:srgbClr val="000000">
                      <a:alpha val="38000"/>
                    </a:srgbClr>
                  </a:outerShdw>
                </a:effectLst>
              </a:rPr>
              <a:t>A2</a:t>
            </a:r>
          </a:p>
        </p:txBody>
      </p:sp>
      <p:sp>
        <p:nvSpPr>
          <p:cNvPr id="127" name="Rektangel 10"/>
          <p:cNvSpPr/>
          <p:nvPr/>
        </p:nvSpPr>
        <p:spPr>
          <a:xfrm>
            <a:off x="1611642" y="4093789"/>
            <a:ext cx="246328" cy="95227"/>
          </a:xfrm>
          <a:prstGeom prst="rect">
            <a:avLst/>
          </a:prstGeom>
          <a:noFill/>
          <a:ln w="34925">
            <a:noFill/>
          </a:ln>
          <a:effectLst>
            <a:outerShdw blurRad="107950" dist="12700" dir="5400000" algn="ctr">
              <a:srgbClr val="000000"/>
            </a:outerShdw>
          </a:effectLst>
        </p:spPr>
        <p:txBody>
          <a:bodyPr wrap="none" lIns="85141" tIns="42571" rIns="85141" bIns="42571"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sv-SE" sz="1451" b="1" dirty="0">
                <a:ln w="11430"/>
                <a:solidFill>
                  <a:srgbClr val="FFFF00"/>
                </a:solidFill>
                <a:effectLst>
                  <a:outerShdw blurRad="50800" dist="39000" dir="5460000" algn="tl">
                    <a:srgbClr val="000000">
                      <a:alpha val="38000"/>
                    </a:srgbClr>
                  </a:outerShdw>
                </a:effectLst>
              </a:rPr>
              <a:t>B2</a:t>
            </a:r>
          </a:p>
        </p:txBody>
      </p:sp>
      <p:sp>
        <p:nvSpPr>
          <p:cNvPr id="128" name="Rektangel 10"/>
          <p:cNvSpPr/>
          <p:nvPr/>
        </p:nvSpPr>
        <p:spPr>
          <a:xfrm>
            <a:off x="1885677" y="5237186"/>
            <a:ext cx="284270" cy="123173"/>
          </a:xfrm>
          <a:prstGeom prst="rect">
            <a:avLst/>
          </a:prstGeom>
          <a:noFill/>
          <a:ln w="34925">
            <a:noFill/>
          </a:ln>
          <a:effectLst>
            <a:outerShdw blurRad="107950" dist="12700" dir="5400000" algn="ctr">
              <a:srgbClr val="000000"/>
            </a:outerShdw>
          </a:effectLst>
        </p:spPr>
        <p:txBody>
          <a:bodyPr wrap="none" lIns="85141" tIns="42571" rIns="85141" bIns="42571"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sv-SE" sz="1451" b="1" dirty="0">
                <a:ln w="11430"/>
                <a:solidFill>
                  <a:srgbClr val="FFFF00"/>
                </a:solidFill>
                <a:effectLst>
                  <a:outerShdw blurRad="50800" dist="39000" dir="5460000" algn="tl">
                    <a:srgbClr val="000000">
                      <a:alpha val="38000"/>
                    </a:srgbClr>
                  </a:outerShdw>
                </a:effectLst>
              </a:rPr>
              <a:t>C1</a:t>
            </a:r>
          </a:p>
        </p:txBody>
      </p:sp>
      <p:sp>
        <p:nvSpPr>
          <p:cNvPr id="129" name="Rektangel 10"/>
          <p:cNvSpPr/>
          <p:nvPr/>
        </p:nvSpPr>
        <p:spPr>
          <a:xfrm>
            <a:off x="1241025" y="5953478"/>
            <a:ext cx="284270" cy="123173"/>
          </a:xfrm>
          <a:prstGeom prst="rect">
            <a:avLst/>
          </a:prstGeom>
          <a:noFill/>
          <a:ln w="34925">
            <a:noFill/>
          </a:ln>
          <a:effectLst>
            <a:outerShdw blurRad="107950" dist="12700" dir="5400000" algn="ctr">
              <a:srgbClr val="000000"/>
            </a:outerShdw>
          </a:effectLst>
        </p:spPr>
        <p:txBody>
          <a:bodyPr wrap="none" lIns="85141" tIns="42571" rIns="85141" bIns="42571"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sv-SE" sz="1451" b="1" dirty="0">
                <a:ln w="11430"/>
                <a:solidFill>
                  <a:srgbClr val="FFFF00"/>
                </a:solidFill>
                <a:effectLst>
                  <a:outerShdw blurRad="50800" dist="39000" dir="5460000" algn="tl">
                    <a:srgbClr val="000000">
                      <a:alpha val="38000"/>
                    </a:srgbClr>
                  </a:outerShdw>
                </a:effectLst>
              </a:rPr>
              <a:t>C4</a:t>
            </a:r>
          </a:p>
        </p:txBody>
      </p:sp>
      <p:sp>
        <p:nvSpPr>
          <p:cNvPr id="130" name="Rektangel 10"/>
          <p:cNvSpPr/>
          <p:nvPr/>
        </p:nvSpPr>
        <p:spPr>
          <a:xfrm>
            <a:off x="1241025" y="5248350"/>
            <a:ext cx="284270" cy="123173"/>
          </a:xfrm>
          <a:prstGeom prst="rect">
            <a:avLst/>
          </a:prstGeom>
          <a:noFill/>
          <a:ln w="34925">
            <a:noFill/>
          </a:ln>
          <a:effectLst>
            <a:outerShdw blurRad="107950" dist="12700" dir="5400000" algn="ctr">
              <a:srgbClr val="000000"/>
            </a:outerShdw>
          </a:effectLst>
        </p:spPr>
        <p:txBody>
          <a:bodyPr wrap="none" lIns="85141" tIns="42571" rIns="85141" bIns="42571"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sv-SE" sz="1451" b="1" dirty="0">
                <a:ln w="11430"/>
                <a:solidFill>
                  <a:srgbClr val="FFFF00"/>
                </a:solidFill>
                <a:effectLst>
                  <a:outerShdw blurRad="50800" dist="39000" dir="5460000" algn="tl">
                    <a:srgbClr val="000000">
                      <a:alpha val="38000"/>
                    </a:srgbClr>
                  </a:outerShdw>
                </a:effectLst>
              </a:rPr>
              <a:t>C2</a:t>
            </a:r>
          </a:p>
        </p:txBody>
      </p:sp>
      <p:sp>
        <p:nvSpPr>
          <p:cNvPr id="131" name="Rektangel 10"/>
          <p:cNvSpPr/>
          <p:nvPr/>
        </p:nvSpPr>
        <p:spPr>
          <a:xfrm>
            <a:off x="1899794" y="5958247"/>
            <a:ext cx="284270" cy="123173"/>
          </a:xfrm>
          <a:prstGeom prst="rect">
            <a:avLst/>
          </a:prstGeom>
          <a:noFill/>
          <a:ln w="34925">
            <a:noFill/>
          </a:ln>
          <a:effectLst>
            <a:outerShdw blurRad="107950" dist="12700" dir="5400000" algn="ctr">
              <a:srgbClr val="000000"/>
            </a:outerShdw>
          </a:effectLst>
        </p:spPr>
        <p:txBody>
          <a:bodyPr wrap="none" lIns="85141" tIns="42571" rIns="85141" bIns="42571"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sv-SE" sz="1451" b="1" dirty="0">
                <a:ln w="11430"/>
                <a:solidFill>
                  <a:srgbClr val="FFFF00"/>
                </a:solidFill>
                <a:effectLst>
                  <a:outerShdw blurRad="50800" dist="39000" dir="5460000" algn="tl">
                    <a:srgbClr val="000000">
                      <a:alpha val="38000"/>
                    </a:srgbClr>
                  </a:outerShdw>
                </a:effectLst>
              </a:rPr>
              <a:t>C3</a:t>
            </a:r>
          </a:p>
        </p:txBody>
      </p:sp>
      <p:pic>
        <p:nvPicPr>
          <p:cNvPr id="116" name="Bildobjekt 115">
            <a:extLst>
              <a:ext uri="{FF2B5EF4-FFF2-40B4-BE49-F238E27FC236}">
                <a16:creationId xmlns="" xmlns:a16="http://schemas.microsoft.com/office/drawing/2014/main" id="{E75A0090-0A6E-43E5-AEE5-3A85F3B1F868}"/>
              </a:ext>
            </a:extLst>
          </p:cNvPr>
          <p:cNvPicPr>
            <a:picLocks noChangeAspect="1"/>
          </p:cNvPicPr>
          <p:nvPr/>
        </p:nvPicPr>
        <p:blipFill>
          <a:blip r:embed="rId9"/>
          <a:stretch>
            <a:fillRect/>
          </a:stretch>
        </p:blipFill>
        <p:spPr>
          <a:xfrm>
            <a:off x="7103814" y="965847"/>
            <a:ext cx="1354766" cy="588325"/>
          </a:xfrm>
          <a:prstGeom prst="rect">
            <a:avLst/>
          </a:prstGeom>
        </p:spPr>
      </p:pic>
    </p:spTree>
    <p:extLst>
      <p:ext uri="{BB962C8B-B14F-4D97-AF65-F5344CB8AC3E}">
        <p14:creationId xmlns:p14="http://schemas.microsoft.com/office/powerpoint/2010/main" val="197828180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23976</TotalTime>
  <Words>1835</Words>
  <Application>Microsoft Office PowerPoint</Application>
  <PresentationFormat>Bildspel på skärmen (4:3)</PresentationFormat>
  <Paragraphs>334</Paragraphs>
  <Slides>46</Slides>
  <Notes>25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46</vt:i4>
      </vt:variant>
    </vt:vector>
  </HeadingPairs>
  <TitlesOfParts>
    <vt:vector size="53" baseType="lpstr">
      <vt:lpstr>Arial</vt:lpstr>
      <vt:lpstr>Calibri</vt:lpstr>
      <vt:lpstr>Calibri Bold</vt:lpstr>
      <vt:lpstr>Calibri Light</vt:lpstr>
      <vt:lpstr>Wingdings</vt:lpstr>
      <vt:lpstr>ヒラギノ角ゴ Pro W3</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Stödmedlemskap</vt:lpstr>
      <vt:lpstr>PowerPoint-presentation</vt:lpstr>
      <vt:lpstr>Matchvärdar</vt:lpstr>
      <vt:lpstr>PowerPoint-presentation</vt:lpstr>
      <vt:lpstr>Tränarutbildning</vt:lpstr>
      <vt:lpstr>Veckoskolor</vt:lpstr>
      <vt:lpstr>Målvaktsskola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Vad skall vi göra?  1.  Kartläggning via webb                        (Våren 2018)    2.  Presentation av kartläggning             (Hösten 2018)            3.  Inspirationsträff aktiva                        (Hösten 2018)           4.  Ledarutbildning                                    (Hösten 2018?)    5. Föräldrakväll (valfri)                                             Inte bokad</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Säsongen 2013 BSK-F/06</dc:title>
  <dc:creator>Chris</dc:creator>
  <cp:lastModifiedBy>Kraft Johan</cp:lastModifiedBy>
  <cp:revision>311</cp:revision>
  <cp:lastPrinted>2017-11-10T05:58:16Z</cp:lastPrinted>
  <dcterms:created xsi:type="dcterms:W3CDTF">2013-02-05T15:22:15Z</dcterms:created>
  <dcterms:modified xsi:type="dcterms:W3CDTF">2018-03-12T07:34:36Z</dcterms:modified>
</cp:coreProperties>
</file>