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6" r:id="rId3"/>
    <p:sldId id="258" r:id="rId4"/>
    <p:sldId id="261" r:id="rId5"/>
    <p:sldId id="267" r:id="rId6"/>
    <p:sldId id="260" r:id="rId7"/>
    <p:sldId id="268" r:id="rId8"/>
    <p:sldId id="263" r:id="rId9"/>
    <p:sldId id="269" r:id="rId10"/>
    <p:sldId id="264" r:id="rId11"/>
    <p:sldId id="271" r:id="rId12"/>
    <p:sldId id="270"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A89EBC-C32F-00F7-24D8-B803EE200CD5}" name="Rokhosh Evindar" initials="" userId="S::rokhosh.evindar@regionstockholm.se::0362bfa9-66a1-4a7d-9b69-70a28ef868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cki Blomme'" initials="VB" lastIdx="3" clrIdx="0">
    <p:extLst>
      <p:ext uri="{19B8F6BF-5375-455C-9EA6-DF929625EA0E}">
        <p15:presenceInfo xmlns:p15="http://schemas.microsoft.com/office/powerpoint/2012/main" userId="S::vicki@capitare.se::33955001-ba32-413c-b93f-6c0e47bc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909"/>
    <a:srgbClr val="C20A0A"/>
    <a:srgbClr val="B91313"/>
    <a:srgbClr val="B41010"/>
    <a:srgbClr val="CC1212"/>
    <a:srgbClr val="B01010"/>
    <a:srgbClr val="BF0D0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4742"/>
  </p:normalViewPr>
  <p:slideViewPr>
    <p:cSldViewPr snapToGrid="0">
      <p:cViewPr varScale="1">
        <p:scale>
          <a:sx n="107" d="100"/>
          <a:sy n="107" d="100"/>
        </p:scale>
        <p:origin x="10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i Blomme'" userId="33955001-ba32-413c-b93f-6c0e47bc8efa" providerId="ADAL" clId="{9BCDA90A-07FB-49F6-AF87-CD8FBF795CC4}"/>
    <pc:docChg chg="delSld">
      <pc:chgData name="Vicki Blomme'" userId="33955001-ba32-413c-b93f-6c0e47bc8efa" providerId="ADAL" clId="{9BCDA90A-07FB-49F6-AF87-CD8FBF795CC4}" dt="2026-03-18T07:37:34.724" v="0" actId="2696"/>
      <pc:docMkLst>
        <pc:docMk/>
      </pc:docMkLst>
      <pc:sldChg chg="del">
        <pc:chgData name="Vicki Blomme'" userId="33955001-ba32-413c-b93f-6c0e47bc8efa" providerId="ADAL" clId="{9BCDA90A-07FB-49F6-AF87-CD8FBF795CC4}" dt="2026-03-18T07:37:34.724" v="0" actId="2696"/>
        <pc:sldMkLst>
          <pc:docMk/>
          <pc:sldMk cId="15406142"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67CE6-C2FF-4645-BAD3-FB32DF3F5E64}" type="datetimeFigureOut">
              <a:rPr lang="sv-SE" smtClean="0"/>
              <a:t>2026-03-18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54641-7D58-ED41-A539-18CFB6B8645E}" type="slidenum">
              <a:rPr lang="sv-SE" smtClean="0"/>
              <a:t>‹#›</a:t>
            </a:fld>
            <a:endParaRPr lang="sv-SE"/>
          </a:p>
        </p:txBody>
      </p:sp>
    </p:spTree>
    <p:extLst>
      <p:ext uri="{BB962C8B-B14F-4D97-AF65-F5344CB8AC3E}">
        <p14:creationId xmlns:p14="http://schemas.microsoft.com/office/powerpoint/2010/main" val="28447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D0F31-8C2B-99DD-CF07-FD64A8A5D91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4D46840-0AE0-39E0-A93C-02FC955FA15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1A2B6EE-276D-DDB9-0AD8-28E8DD56EAB2}"/>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4C65C8C-BD45-1F9C-C352-D9772A16F5B4}"/>
              </a:ext>
            </a:extLst>
          </p:cNvPr>
          <p:cNvSpPr>
            <a:spLocks noGrp="1"/>
          </p:cNvSpPr>
          <p:nvPr>
            <p:ph type="sldNum" sz="quarter" idx="5"/>
          </p:nvPr>
        </p:nvSpPr>
        <p:spPr/>
        <p:txBody>
          <a:bodyPr/>
          <a:lstStyle/>
          <a:p>
            <a:fld id="{11354641-7D58-ED41-A539-18CFB6B8645E}" type="slidenum">
              <a:rPr lang="sv-SE" smtClean="0"/>
              <a:t>2</a:t>
            </a:fld>
            <a:endParaRPr lang="sv-SE"/>
          </a:p>
        </p:txBody>
      </p:sp>
    </p:spTree>
    <p:extLst>
      <p:ext uri="{BB962C8B-B14F-4D97-AF65-F5344CB8AC3E}">
        <p14:creationId xmlns:p14="http://schemas.microsoft.com/office/powerpoint/2010/main" val="57017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28335-60E0-9526-4D11-FB002B1190D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7148129-D5AD-706D-0566-FBC07AB6618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1CB3F4D-87EF-401F-B14E-31D0A50FC3F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746B8BC-B258-5F71-9953-E939C9F755B4}"/>
              </a:ext>
            </a:extLst>
          </p:cNvPr>
          <p:cNvSpPr>
            <a:spLocks noGrp="1"/>
          </p:cNvSpPr>
          <p:nvPr>
            <p:ph type="sldNum" sz="quarter" idx="5"/>
          </p:nvPr>
        </p:nvSpPr>
        <p:spPr/>
        <p:txBody>
          <a:bodyPr/>
          <a:lstStyle/>
          <a:p>
            <a:fld id="{11354641-7D58-ED41-A539-18CFB6B8645E}" type="slidenum">
              <a:rPr lang="sv-SE" smtClean="0"/>
              <a:t>9</a:t>
            </a:fld>
            <a:endParaRPr lang="sv-SE"/>
          </a:p>
        </p:txBody>
      </p:sp>
    </p:spTree>
    <p:extLst>
      <p:ext uri="{BB962C8B-B14F-4D97-AF65-F5344CB8AC3E}">
        <p14:creationId xmlns:p14="http://schemas.microsoft.com/office/powerpoint/2010/main" val="330468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1354641-7D58-ED41-A539-18CFB6B8645E}" type="slidenum">
              <a:rPr lang="sv-SE" smtClean="0"/>
              <a:t>10</a:t>
            </a:fld>
            <a:endParaRPr lang="sv-SE"/>
          </a:p>
        </p:txBody>
      </p:sp>
    </p:spTree>
    <p:extLst>
      <p:ext uri="{BB962C8B-B14F-4D97-AF65-F5344CB8AC3E}">
        <p14:creationId xmlns:p14="http://schemas.microsoft.com/office/powerpoint/2010/main" val="54958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38080-DCBD-7546-C2C1-37D0556B788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8301CBD-38F5-1C27-22C3-569F5E033F2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787778B-E7F7-D159-B065-D640B9E952E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905C1E0C-3ABA-C2B3-D317-F92775033C41}"/>
              </a:ext>
            </a:extLst>
          </p:cNvPr>
          <p:cNvSpPr>
            <a:spLocks noGrp="1"/>
          </p:cNvSpPr>
          <p:nvPr>
            <p:ph type="sldNum" sz="quarter" idx="5"/>
          </p:nvPr>
        </p:nvSpPr>
        <p:spPr/>
        <p:txBody>
          <a:bodyPr/>
          <a:lstStyle/>
          <a:p>
            <a:fld id="{11354641-7D58-ED41-A539-18CFB6B8645E}" type="slidenum">
              <a:rPr lang="sv-SE" smtClean="0"/>
              <a:t>11</a:t>
            </a:fld>
            <a:endParaRPr lang="sv-SE"/>
          </a:p>
        </p:txBody>
      </p:sp>
    </p:spTree>
    <p:extLst>
      <p:ext uri="{BB962C8B-B14F-4D97-AF65-F5344CB8AC3E}">
        <p14:creationId xmlns:p14="http://schemas.microsoft.com/office/powerpoint/2010/main" val="721511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DA314-CD21-9ADB-8C7E-DFD171CB62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3D54DB2-C5D4-EBBD-F362-88DCB6CBA69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84D807E-543B-345B-FC84-7C07EB2B4353}"/>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06E905B-8B30-482B-8F0D-C9F00C82035F}"/>
              </a:ext>
            </a:extLst>
          </p:cNvPr>
          <p:cNvSpPr>
            <a:spLocks noGrp="1"/>
          </p:cNvSpPr>
          <p:nvPr>
            <p:ph type="sldNum" sz="quarter" idx="5"/>
          </p:nvPr>
        </p:nvSpPr>
        <p:spPr/>
        <p:txBody>
          <a:bodyPr/>
          <a:lstStyle/>
          <a:p>
            <a:fld id="{11354641-7D58-ED41-A539-18CFB6B8645E}" type="slidenum">
              <a:rPr lang="sv-SE" smtClean="0"/>
              <a:t>12</a:t>
            </a:fld>
            <a:endParaRPr lang="sv-SE"/>
          </a:p>
        </p:txBody>
      </p:sp>
    </p:spTree>
    <p:extLst>
      <p:ext uri="{BB962C8B-B14F-4D97-AF65-F5344CB8AC3E}">
        <p14:creationId xmlns:p14="http://schemas.microsoft.com/office/powerpoint/2010/main" val="1511258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FF4559-51E2-6EBB-7773-AB729743F06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46B1472-E53F-E69B-21F4-F4B7E017F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80FDE08-90EF-8B4C-6DE2-0AA0B6E79C80}"/>
              </a:ext>
            </a:extLst>
          </p:cNvPr>
          <p:cNvSpPr>
            <a:spLocks noGrp="1"/>
          </p:cNvSpPr>
          <p:nvPr>
            <p:ph type="dt" sz="half" idx="10"/>
          </p:nvPr>
        </p:nvSpPr>
        <p:spPr/>
        <p:txBody>
          <a:bodyPr/>
          <a:lstStyle/>
          <a:p>
            <a:fld id="{EE865CB4-8BD2-4790-9848-AD7DC61190C6}" type="datetimeFigureOut">
              <a:rPr lang="sv-SE" smtClean="0"/>
              <a:t>2026-03-18</a:t>
            </a:fld>
            <a:endParaRPr lang="sv-SE"/>
          </a:p>
        </p:txBody>
      </p:sp>
      <p:sp>
        <p:nvSpPr>
          <p:cNvPr id="5" name="Platshållare för sidfot 4">
            <a:extLst>
              <a:ext uri="{FF2B5EF4-FFF2-40B4-BE49-F238E27FC236}">
                <a16:creationId xmlns:a16="http://schemas.microsoft.com/office/drawing/2014/main" id="{7D7DDBAA-542E-D46E-2D49-EBD075B68D4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C0E3306-3FB9-1C3F-3985-D7CBA2452EDC}"/>
              </a:ext>
            </a:extLst>
          </p:cNvPr>
          <p:cNvSpPr>
            <a:spLocks noGrp="1"/>
          </p:cNvSpPr>
          <p:nvPr>
            <p:ph type="sldNum" sz="quarter" idx="12"/>
          </p:nvPr>
        </p:nvSpPr>
        <p:spPr/>
        <p:txBody>
          <a:bodyPr/>
          <a:lstStyle/>
          <a:p>
            <a:fld id="{1C2C2B02-7495-4C60-ABF5-E13DEC742F0A}" type="slidenum">
              <a:rPr lang="sv-SE" smtClean="0"/>
              <a:t>‹#›</a:t>
            </a:fld>
            <a:endParaRPr lang="sv-SE"/>
          </a:p>
        </p:txBody>
      </p:sp>
    </p:spTree>
    <p:extLst>
      <p:ext uri="{BB962C8B-B14F-4D97-AF65-F5344CB8AC3E}">
        <p14:creationId xmlns:p14="http://schemas.microsoft.com/office/powerpoint/2010/main" val="181292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59DEF8-8BF6-FD91-5680-FAEA72D37FB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3B99A9B-46C6-279F-4564-C2B71AF1CF6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A6F6F2F-65B4-649B-D96E-ABD2F4C9BBA3}"/>
              </a:ext>
            </a:extLst>
          </p:cNvPr>
          <p:cNvSpPr>
            <a:spLocks noGrp="1"/>
          </p:cNvSpPr>
          <p:nvPr>
            <p:ph type="dt" sz="half" idx="10"/>
          </p:nvPr>
        </p:nvSpPr>
        <p:spPr/>
        <p:txBody>
          <a:bodyPr/>
          <a:lstStyle/>
          <a:p>
            <a:fld id="{EE865CB4-8BD2-4790-9848-AD7DC61190C6}" type="datetimeFigureOut">
              <a:rPr lang="sv-SE" smtClean="0"/>
              <a:t>2026-03-18</a:t>
            </a:fld>
            <a:endParaRPr lang="sv-SE"/>
          </a:p>
        </p:txBody>
      </p:sp>
      <p:sp>
        <p:nvSpPr>
          <p:cNvPr id="5" name="Platshållare för sidfot 4">
            <a:extLst>
              <a:ext uri="{FF2B5EF4-FFF2-40B4-BE49-F238E27FC236}">
                <a16:creationId xmlns:a16="http://schemas.microsoft.com/office/drawing/2014/main" id="{762B72FE-AB82-3C5F-AA8A-8B2EDC7FE61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7F6130E-A742-79DF-167A-749ED7E8B8BF}"/>
              </a:ext>
            </a:extLst>
          </p:cNvPr>
          <p:cNvSpPr>
            <a:spLocks noGrp="1"/>
          </p:cNvSpPr>
          <p:nvPr>
            <p:ph type="sldNum" sz="quarter" idx="12"/>
          </p:nvPr>
        </p:nvSpPr>
        <p:spPr/>
        <p:txBody>
          <a:bodyPr/>
          <a:lstStyle/>
          <a:p>
            <a:fld id="{1C2C2B02-7495-4C60-ABF5-E13DEC742F0A}" type="slidenum">
              <a:rPr lang="sv-SE" smtClean="0"/>
              <a:t>‹#›</a:t>
            </a:fld>
            <a:endParaRPr lang="sv-SE"/>
          </a:p>
        </p:txBody>
      </p:sp>
    </p:spTree>
    <p:extLst>
      <p:ext uri="{BB962C8B-B14F-4D97-AF65-F5344CB8AC3E}">
        <p14:creationId xmlns:p14="http://schemas.microsoft.com/office/powerpoint/2010/main" val="3889825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EF6178B-5CC7-A0AC-164F-303D0209631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FB5839E-ADCF-BC9C-BB45-2EB5E8896C1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3FC22E-5316-05FA-2C6B-00B8B5A24F77}"/>
              </a:ext>
            </a:extLst>
          </p:cNvPr>
          <p:cNvSpPr>
            <a:spLocks noGrp="1"/>
          </p:cNvSpPr>
          <p:nvPr>
            <p:ph type="dt" sz="half" idx="10"/>
          </p:nvPr>
        </p:nvSpPr>
        <p:spPr/>
        <p:txBody>
          <a:bodyPr/>
          <a:lstStyle/>
          <a:p>
            <a:fld id="{EE865CB4-8BD2-4790-9848-AD7DC61190C6}" type="datetimeFigureOut">
              <a:rPr lang="sv-SE" smtClean="0"/>
              <a:t>2026-03-18</a:t>
            </a:fld>
            <a:endParaRPr lang="sv-SE"/>
          </a:p>
        </p:txBody>
      </p:sp>
      <p:sp>
        <p:nvSpPr>
          <p:cNvPr id="5" name="Platshållare för sidfot 4">
            <a:extLst>
              <a:ext uri="{FF2B5EF4-FFF2-40B4-BE49-F238E27FC236}">
                <a16:creationId xmlns:a16="http://schemas.microsoft.com/office/drawing/2014/main" id="{9ABDE569-C5B5-E75E-F6CB-EE1A379D375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1443FF5-44EF-DC88-7A1D-D75FAC6769E5}"/>
              </a:ext>
            </a:extLst>
          </p:cNvPr>
          <p:cNvSpPr>
            <a:spLocks noGrp="1"/>
          </p:cNvSpPr>
          <p:nvPr>
            <p:ph type="sldNum" sz="quarter" idx="12"/>
          </p:nvPr>
        </p:nvSpPr>
        <p:spPr/>
        <p:txBody>
          <a:bodyPr/>
          <a:lstStyle/>
          <a:p>
            <a:fld id="{1C2C2B02-7495-4C60-ABF5-E13DEC742F0A}" type="slidenum">
              <a:rPr lang="sv-SE" smtClean="0"/>
              <a:t>‹#›</a:t>
            </a:fld>
            <a:endParaRPr lang="sv-SE"/>
          </a:p>
        </p:txBody>
      </p:sp>
    </p:spTree>
    <p:extLst>
      <p:ext uri="{BB962C8B-B14F-4D97-AF65-F5344CB8AC3E}">
        <p14:creationId xmlns:p14="http://schemas.microsoft.com/office/powerpoint/2010/main" val="51655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D749E-73C3-6C8F-C306-435B945F702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2F82F7-7007-BFB4-3022-420667ED88E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FAAAC15-C2BD-2D01-6F79-2D3476711A77}"/>
              </a:ext>
            </a:extLst>
          </p:cNvPr>
          <p:cNvSpPr>
            <a:spLocks noGrp="1"/>
          </p:cNvSpPr>
          <p:nvPr>
            <p:ph type="dt" sz="half" idx="10"/>
          </p:nvPr>
        </p:nvSpPr>
        <p:spPr/>
        <p:txBody>
          <a:bodyPr/>
          <a:lstStyle/>
          <a:p>
            <a:fld id="{EE865CB4-8BD2-4790-9848-AD7DC61190C6}" type="datetimeFigureOut">
              <a:rPr lang="sv-SE" smtClean="0"/>
              <a:t>2026-03-18</a:t>
            </a:fld>
            <a:endParaRPr lang="sv-SE"/>
          </a:p>
        </p:txBody>
      </p:sp>
      <p:sp>
        <p:nvSpPr>
          <p:cNvPr id="5" name="Platshållare för sidfot 4">
            <a:extLst>
              <a:ext uri="{FF2B5EF4-FFF2-40B4-BE49-F238E27FC236}">
                <a16:creationId xmlns:a16="http://schemas.microsoft.com/office/drawing/2014/main" id="{AF01F614-764A-2A4A-2853-F46654865F3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7B19A68-DA27-7797-7CA6-1960BF6CB4B4}"/>
              </a:ext>
            </a:extLst>
          </p:cNvPr>
          <p:cNvSpPr>
            <a:spLocks noGrp="1"/>
          </p:cNvSpPr>
          <p:nvPr>
            <p:ph type="sldNum" sz="quarter" idx="12"/>
          </p:nvPr>
        </p:nvSpPr>
        <p:spPr/>
        <p:txBody>
          <a:bodyPr/>
          <a:lstStyle/>
          <a:p>
            <a:fld id="{1C2C2B02-7495-4C60-ABF5-E13DEC742F0A}" type="slidenum">
              <a:rPr lang="sv-SE" smtClean="0"/>
              <a:t>‹#›</a:t>
            </a:fld>
            <a:endParaRPr lang="sv-SE"/>
          </a:p>
        </p:txBody>
      </p:sp>
    </p:spTree>
    <p:extLst>
      <p:ext uri="{BB962C8B-B14F-4D97-AF65-F5344CB8AC3E}">
        <p14:creationId xmlns:p14="http://schemas.microsoft.com/office/powerpoint/2010/main" val="187864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7EC765-CB18-3860-8790-B8F42BA911E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0607E65-BFAD-D032-23F0-6CF76B7C4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A0B37DF-DF7E-68D0-3738-5C861212C2B6}"/>
              </a:ext>
            </a:extLst>
          </p:cNvPr>
          <p:cNvSpPr>
            <a:spLocks noGrp="1"/>
          </p:cNvSpPr>
          <p:nvPr>
            <p:ph type="dt" sz="half" idx="10"/>
          </p:nvPr>
        </p:nvSpPr>
        <p:spPr/>
        <p:txBody>
          <a:bodyPr/>
          <a:lstStyle/>
          <a:p>
            <a:fld id="{EE865CB4-8BD2-4790-9848-AD7DC61190C6}" type="datetimeFigureOut">
              <a:rPr lang="sv-SE" smtClean="0"/>
              <a:t>2026-03-18</a:t>
            </a:fld>
            <a:endParaRPr lang="sv-SE"/>
          </a:p>
        </p:txBody>
      </p:sp>
      <p:sp>
        <p:nvSpPr>
          <p:cNvPr id="5" name="Platshållare för sidfot 4">
            <a:extLst>
              <a:ext uri="{FF2B5EF4-FFF2-40B4-BE49-F238E27FC236}">
                <a16:creationId xmlns:a16="http://schemas.microsoft.com/office/drawing/2014/main" id="{95C54BEB-9502-74E4-CB80-CBDA6A0EB1C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8EBE657-F579-AB69-A5E3-4FF25F076EF6}"/>
              </a:ext>
            </a:extLst>
          </p:cNvPr>
          <p:cNvSpPr>
            <a:spLocks noGrp="1"/>
          </p:cNvSpPr>
          <p:nvPr>
            <p:ph type="sldNum" sz="quarter" idx="12"/>
          </p:nvPr>
        </p:nvSpPr>
        <p:spPr/>
        <p:txBody>
          <a:bodyPr/>
          <a:lstStyle/>
          <a:p>
            <a:fld id="{1C2C2B02-7495-4C60-ABF5-E13DEC742F0A}" type="slidenum">
              <a:rPr lang="sv-SE" smtClean="0"/>
              <a:t>‹#›</a:t>
            </a:fld>
            <a:endParaRPr lang="sv-SE"/>
          </a:p>
        </p:txBody>
      </p:sp>
    </p:spTree>
    <p:extLst>
      <p:ext uri="{BB962C8B-B14F-4D97-AF65-F5344CB8AC3E}">
        <p14:creationId xmlns:p14="http://schemas.microsoft.com/office/powerpoint/2010/main" val="60478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FF50E3-536D-A9C5-23D9-4DAA435681C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0FB649E-3816-8C7C-86BF-8D86C5D5734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522DF2B-467C-4F60-5E43-C05B8420F81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36147A1-CE2D-7E39-D4B7-27CDA6F07F5C}"/>
              </a:ext>
            </a:extLst>
          </p:cNvPr>
          <p:cNvSpPr>
            <a:spLocks noGrp="1"/>
          </p:cNvSpPr>
          <p:nvPr>
            <p:ph type="dt" sz="half" idx="10"/>
          </p:nvPr>
        </p:nvSpPr>
        <p:spPr/>
        <p:txBody>
          <a:bodyPr/>
          <a:lstStyle/>
          <a:p>
            <a:fld id="{EE865CB4-8BD2-4790-9848-AD7DC61190C6}" type="datetimeFigureOut">
              <a:rPr lang="sv-SE" smtClean="0"/>
              <a:t>2026-03-18</a:t>
            </a:fld>
            <a:endParaRPr lang="sv-SE"/>
          </a:p>
        </p:txBody>
      </p:sp>
      <p:sp>
        <p:nvSpPr>
          <p:cNvPr id="6" name="Platshållare för sidfot 5">
            <a:extLst>
              <a:ext uri="{FF2B5EF4-FFF2-40B4-BE49-F238E27FC236}">
                <a16:creationId xmlns:a16="http://schemas.microsoft.com/office/drawing/2014/main" id="{AAA9A1FD-B9FB-2FD8-6D89-BB7D4BB6AF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6DBE3C4-EB4C-D1C4-7DFF-55C266CC84E1}"/>
              </a:ext>
            </a:extLst>
          </p:cNvPr>
          <p:cNvSpPr>
            <a:spLocks noGrp="1"/>
          </p:cNvSpPr>
          <p:nvPr>
            <p:ph type="sldNum" sz="quarter" idx="12"/>
          </p:nvPr>
        </p:nvSpPr>
        <p:spPr/>
        <p:txBody>
          <a:bodyPr/>
          <a:lstStyle/>
          <a:p>
            <a:fld id="{1C2C2B02-7495-4C60-ABF5-E13DEC742F0A}" type="slidenum">
              <a:rPr lang="sv-SE" smtClean="0"/>
              <a:t>‹#›</a:t>
            </a:fld>
            <a:endParaRPr lang="sv-SE"/>
          </a:p>
        </p:txBody>
      </p:sp>
    </p:spTree>
    <p:extLst>
      <p:ext uri="{BB962C8B-B14F-4D97-AF65-F5344CB8AC3E}">
        <p14:creationId xmlns:p14="http://schemas.microsoft.com/office/powerpoint/2010/main" val="427667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C7ECE5-656B-608B-5F21-808F6C70296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4B70C25-63C0-8695-E9D2-926DF83A6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988A433-15E9-86D2-3E5F-A36086A6968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FC640BF-C79F-AF07-68E3-6C67751DA3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156EE32-34EF-6192-467F-8558C59244A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226A309-5C99-5D02-5EDF-B942BCC17B40}"/>
              </a:ext>
            </a:extLst>
          </p:cNvPr>
          <p:cNvSpPr>
            <a:spLocks noGrp="1"/>
          </p:cNvSpPr>
          <p:nvPr>
            <p:ph type="dt" sz="half" idx="10"/>
          </p:nvPr>
        </p:nvSpPr>
        <p:spPr/>
        <p:txBody>
          <a:bodyPr/>
          <a:lstStyle/>
          <a:p>
            <a:fld id="{EE865CB4-8BD2-4790-9848-AD7DC61190C6}" type="datetimeFigureOut">
              <a:rPr lang="sv-SE" smtClean="0"/>
              <a:t>2026-03-18</a:t>
            </a:fld>
            <a:endParaRPr lang="sv-SE"/>
          </a:p>
        </p:txBody>
      </p:sp>
      <p:sp>
        <p:nvSpPr>
          <p:cNvPr id="8" name="Platshållare för sidfot 7">
            <a:extLst>
              <a:ext uri="{FF2B5EF4-FFF2-40B4-BE49-F238E27FC236}">
                <a16:creationId xmlns:a16="http://schemas.microsoft.com/office/drawing/2014/main" id="{D0CF2EA8-21E1-6898-5300-9235826BCC8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A9E8E49-324F-22CF-2D36-AB91CABE23B4}"/>
              </a:ext>
            </a:extLst>
          </p:cNvPr>
          <p:cNvSpPr>
            <a:spLocks noGrp="1"/>
          </p:cNvSpPr>
          <p:nvPr>
            <p:ph type="sldNum" sz="quarter" idx="12"/>
          </p:nvPr>
        </p:nvSpPr>
        <p:spPr/>
        <p:txBody>
          <a:bodyPr/>
          <a:lstStyle/>
          <a:p>
            <a:fld id="{1C2C2B02-7495-4C60-ABF5-E13DEC742F0A}" type="slidenum">
              <a:rPr lang="sv-SE" smtClean="0"/>
              <a:t>‹#›</a:t>
            </a:fld>
            <a:endParaRPr lang="sv-SE"/>
          </a:p>
        </p:txBody>
      </p:sp>
    </p:spTree>
    <p:extLst>
      <p:ext uri="{BB962C8B-B14F-4D97-AF65-F5344CB8AC3E}">
        <p14:creationId xmlns:p14="http://schemas.microsoft.com/office/powerpoint/2010/main" val="15824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0C01F0-01BB-6FEA-D905-19EF9749A4B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D133E25-C772-EBB2-E694-28C1FEE7F09D}"/>
              </a:ext>
            </a:extLst>
          </p:cNvPr>
          <p:cNvSpPr>
            <a:spLocks noGrp="1"/>
          </p:cNvSpPr>
          <p:nvPr>
            <p:ph type="dt" sz="half" idx="10"/>
          </p:nvPr>
        </p:nvSpPr>
        <p:spPr/>
        <p:txBody>
          <a:bodyPr/>
          <a:lstStyle/>
          <a:p>
            <a:fld id="{EE865CB4-8BD2-4790-9848-AD7DC61190C6}" type="datetimeFigureOut">
              <a:rPr lang="sv-SE" smtClean="0"/>
              <a:t>2026-03-18</a:t>
            </a:fld>
            <a:endParaRPr lang="sv-SE"/>
          </a:p>
        </p:txBody>
      </p:sp>
      <p:sp>
        <p:nvSpPr>
          <p:cNvPr id="4" name="Platshållare för sidfot 3">
            <a:extLst>
              <a:ext uri="{FF2B5EF4-FFF2-40B4-BE49-F238E27FC236}">
                <a16:creationId xmlns:a16="http://schemas.microsoft.com/office/drawing/2014/main" id="{DBFEF737-4C12-F026-B0A2-4DA8FA72B2E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F400315-F321-D8C0-868D-59CBD043939C}"/>
              </a:ext>
            </a:extLst>
          </p:cNvPr>
          <p:cNvSpPr>
            <a:spLocks noGrp="1"/>
          </p:cNvSpPr>
          <p:nvPr>
            <p:ph type="sldNum" sz="quarter" idx="12"/>
          </p:nvPr>
        </p:nvSpPr>
        <p:spPr/>
        <p:txBody>
          <a:bodyPr/>
          <a:lstStyle/>
          <a:p>
            <a:fld id="{1C2C2B02-7495-4C60-ABF5-E13DEC742F0A}" type="slidenum">
              <a:rPr lang="sv-SE" smtClean="0"/>
              <a:t>‹#›</a:t>
            </a:fld>
            <a:endParaRPr lang="sv-SE"/>
          </a:p>
        </p:txBody>
      </p:sp>
    </p:spTree>
    <p:extLst>
      <p:ext uri="{BB962C8B-B14F-4D97-AF65-F5344CB8AC3E}">
        <p14:creationId xmlns:p14="http://schemas.microsoft.com/office/powerpoint/2010/main" val="356940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EA8B9A9-6FF1-2905-1993-D46AF33262E6}"/>
              </a:ext>
            </a:extLst>
          </p:cNvPr>
          <p:cNvSpPr>
            <a:spLocks noGrp="1"/>
          </p:cNvSpPr>
          <p:nvPr>
            <p:ph type="dt" sz="half" idx="10"/>
          </p:nvPr>
        </p:nvSpPr>
        <p:spPr/>
        <p:txBody>
          <a:bodyPr/>
          <a:lstStyle/>
          <a:p>
            <a:fld id="{EE865CB4-8BD2-4790-9848-AD7DC61190C6}" type="datetimeFigureOut">
              <a:rPr lang="sv-SE" smtClean="0"/>
              <a:t>2026-03-18</a:t>
            </a:fld>
            <a:endParaRPr lang="sv-SE"/>
          </a:p>
        </p:txBody>
      </p:sp>
      <p:sp>
        <p:nvSpPr>
          <p:cNvPr id="3" name="Platshållare för sidfot 2">
            <a:extLst>
              <a:ext uri="{FF2B5EF4-FFF2-40B4-BE49-F238E27FC236}">
                <a16:creationId xmlns:a16="http://schemas.microsoft.com/office/drawing/2014/main" id="{445B6199-31CB-4188-4A6A-95BE3321B8F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AE70B75-CE3A-9931-6636-B7F162C076B9}"/>
              </a:ext>
            </a:extLst>
          </p:cNvPr>
          <p:cNvSpPr>
            <a:spLocks noGrp="1"/>
          </p:cNvSpPr>
          <p:nvPr>
            <p:ph type="sldNum" sz="quarter" idx="12"/>
          </p:nvPr>
        </p:nvSpPr>
        <p:spPr/>
        <p:txBody>
          <a:bodyPr/>
          <a:lstStyle/>
          <a:p>
            <a:fld id="{1C2C2B02-7495-4C60-ABF5-E13DEC742F0A}" type="slidenum">
              <a:rPr lang="sv-SE" smtClean="0"/>
              <a:t>‹#›</a:t>
            </a:fld>
            <a:endParaRPr lang="sv-SE"/>
          </a:p>
        </p:txBody>
      </p:sp>
    </p:spTree>
    <p:extLst>
      <p:ext uri="{BB962C8B-B14F-4D97-AF65-F5344CB8AC3E}">
        <p14:creationId xmlns:p14="http://schemas.microsoft.com/office/powerpoint/2010/main" val="259731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4E2DEB-1184-C0F1-8DCA-54202496CC7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FF0A9EF-6E51-3D79-7C80-B021548835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BDECAC6-6118-FA89-712A-C7227CE99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96DB421-A65A-F345-AE51-C9E2A410A0BF}"/>
              </a:ext>
            </a:extLst>
          </p:cNvPr>
          <p:cNvSpPr>
            <a:spLocks noGrp="1"/>
          </p:cNvSpPr>
          <p:nvPr>
            <p:ph type="dt" sz="half" idx="10"/>
          </p:nvPr>
        </p:nvSpPr>
        <p:spPr/>
        <p:txBody>
          <a:bodyPr/>
          <a:lstStyle/>
          <a:p>
            <a:fld id="{EE865CB4-8BD2-4790-9848-AD7DC61190C6}" type="datetimeFigureOut">
              <a:rPr lang="sv-SE" smtClean="0"/>
              <a:t>2026-03-18</a:t>
            </a:fld>
            <a:endParaRPr lang="sv-SE"/>
          </a:p>
        </p:txBody>
      </p:sp>
      <p:sp>
        <p:nvSpPr>
          <p:cNvPr id="6" name="Platshållare för sidfot 5">
            <a:extLst>
              <a:ext uri="{FF2B5EF4-FFF2-40B4-BE49-F238E27FC236}">
                <a16:creationId xmlns:a16="http://schemas.microsoft.com/office/drawing/2014/main" id="{F9359238-E155-5AB3-BFD6-F08E978A46B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35DAE43-4D49-0AC1-7C56-D6FC14B190F0}"/>
              </a:ext>
            </a:extLst>
          </p:cNvPr>
          <p:cNvSpPr>
            <a:spLocks noGrp="1"/>
          </p:cNvSpPr>
          <p:nvPr>
            <p:ph type="sldNum" sz="quarter" idx="12"/>
          </p:nvPr>
        </p:nvSpPr>
        <p:spPr/>
        <p:txBody>
          <a:bodyPr/>
          <a:lstStyle/>
          <a:p>
            <a:fld id="{1C2C2B02-7495-4C60-ABF5-E13DEC742F0A}" type="slidenum">
              <a:rPr lang="sv-SE" smtClean="0"/>
              <a:t>‹#›</a:t>
            </a:fld>
            <a:endParaRPr lang="sv-SE"/>
          </a:p>
        </p:txBody>
      </p:sp>
    </p:spTree>
    <p:extLst>
      <p:ext uri="{BB962C8B-B14F-4D97-AF65-F5344CB8AC3E}">
        <p14:creationId xmlns:p14="http://schemas.microsoft.com/office/powerpoint/2010/main" val="241725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491A8D-7AA2-7BAF-5EED-054F809E26F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AC97029-8913-E11B-0C1A-798EC01F10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748496B-94A9-D658-1C49-9814909D8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C09171B-5D67-0A4C-4147-6ADB58804811}"/>
              </a:ext>
            </a:extLst>
          </p:cNvPr>
          <p:cNvSpPr>
            <a:spLocks noGrp="1"/>
          </p:cNvSpPr>
          <p:nvPr>
            <p:ph type="dt" sz="half" idx="10"/>
          </p:nvPr>
        </p:nvSpPr>
        <p:spPr/>
        <p:txBody>
          <a:bodyPr/>
          <a:lstStyle/>
          <a:p>
            <a:fld id="{EE865CB4-8BD2-4790-9848-AD7DC61190C6}" type="datetimeFigureOut">
              <a:rPr lang="sv-SE" smtClean="0"/>
              <a:t>2026-03-18</a:t>
            </a:fld>
            <a:endParaRPr lang="sv-SE"/>
          </a:p>
        </p:txBody>
      </p:sp>
      <p:sp>
        <p:nvSpPr>
          <p:cNvPr id="6" name="Platshållare för sidfot 5">
            <a:extLst>
              <a:ext uri="{FF2B5EF4-FFF2-40B4-BE49-F238E27FC236}">
                <a16:creationId xmlns:a16="http://schemas.microsoft.com/office/drawing/2014/main" id="{FD1DE780-4CBF-07A2-0B52-A5DD4CCF80C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732BFCA-E33B-6ACF-A9D9-474DD466F3D9}"/>
              </a:ext>
            </a:extLst>
          </p:cNvPr>
          <p:cNvSpPr>
            <a:spLocks noGrp="1"/>
          </p:cNvSpPr>
          <p:nvPr>
            <p:ph type="sldNum" sz="quarter" idx="12"/>
          </p:nvPr>
        </p:nvSpPr>
        <p:spPr/>
        <p:txBody>
          <a:bodyPr/>
          <a:lstStyle/>
          <a:p>
            <a:fld id="{1C2C2B02-7495-4C60-ABF5-E13DEC742F0A}" type="slidenum">
              <a:rPr lang="sv-SE" smtClean="0"/>
              <a:t>‹#›</a:t>
            </a:fld>
            <a:endParaRPr lang="sv-SE"/>
          </a:p>
        </p:txBody>
      </p:sp>
    </p:spTree>
    <p:extLst>
      <p:ext uri="{BB962C8B-B14F-4D97-AF65-F5344CB8AC3E}">
        <p14:creationId xmlns:p14="http://schemas.microsoft.com/office/powerpoint/2010/main" val="77641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6D3077F-598F-E7EA-CAF4-CA909BCFE1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012A842-E06E-646A-CA18-F14C65E72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5711092-F694-7877-6DBA-2368BC520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65CB4-8BD2-4790-9848-AD7DC61190C6}" type="datetimeFigureOut">
              <a:rPr lang="sv-SE" smtClean="0"/>
              <a:t>2026-03-18</a:t>
            </a:fld>
            <a:endParaRPr lang="sv-SE"/>
          </a:p>
        </p:txBody>
      </p:sp>
      <p:sp>
        <p:nvSpPr>
          <p:cNvPr id="5" name="Platshållare för sidfot 4">
            <a:extLst>
              <a:ext uri="{FF2B5EF4-FFF2-40B4-BE49-F238E27FC236}">
                <a16:creationId xmlns:a16="http://schemas.microsoft.com/office/drawing/2014/main" id="{B574B07D-FCEA-A2BC-8E51-527EDD8F5E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DE750DF-1804-4A51-52A1-498EC4707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C2B02-7495-4C60-ABF5-E13DEC742F0A}" type="slidenum">
              <a:rPr lang="sv-SE" smtClean="0"/>
              <a:t>‹#›</a:t>
            </a:fld>
            <a:endParaRPr lang="sv-SE"/>
          </a:p>
        </p:txBody>
      </p:sp>
    </p:spTree>
    <p:extLst>
      <p:ext uri="{BB962C8B-B14F-4D97-AF65-F5344CB8AC3E}">
        <p14:creationId xmlns:p14="http://schemas.microsoft.com/office/powerpoint/2010/main" val="1884068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0909"/>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1B816EA-B652-8CCA-54D7-26C099F9BB35}"/>
              </a:ext>
            </a:extLst>
          </p:cNvPr>
          <p:cNvSpPr>
            <a:spLocks noGrp="1"/>
          </p:cNvSpPr>
          <p:nvPr>
            <p:ph type="subTitle" idx="1"/>
          </p:nvPr>
        </p:nvSpPr>
        <p:spPr>
          <a:xfrm>
            <a:off x="1523999" y="4629219"/>
            <a:ext cx="9144000" cy="1655762"/>
          </a:xfrm>
        </p:spPr>
        <p:txBody>
          <a:bodyPr/>
          <a:lstStyle/>
          <a:p>
            <a:r>
              <a:rPr lang="sv-SE" sz="4800" dirty="0">
                <a:solidFill>
                  <a:schemeClr val="bg1"/>
                </a:solidFill>
                <a:latin typeface="Cambria" panose="02040503050406030204" pitchFamily="18" charset="0"/>
                <a:ea typeface="Cambria" panose="02040503050406030204" pitchFamily="18" charset="0"/>
                <a:cs typeface="Arial" panose="020B0604020202020204" pitchFamily="34" charset="0"/>
              </a:rPr>
              <a:t>Barkarö SK</a:t>
            </a:r>
          </a:p>
          <a:p>
            <a:r>
              <a:rPr lang="sv-SE" sz="4800" dirty="0">
                <a:solidFill>
                  <a:schemeClr val="bg1"/>
                </a:solidFill>
                <a:latin typeface="Cambria" panose="02040503050406030204" pitchFamily="18" charset="0"/>
                <a:ea typeface="Cambria" panose="02040503050406030204" pitchFamily="18" charset="0"/>
                <a:cs typeface="Arial" panose="020B0604020202020204" pitchFamily="34" charset="0"/>
              </a:rPr>
              <a:t>Flickor &amp; Pojkar 2021</a:t>
            </a:r>
          </a:p>
          <a:p>
            <a:endParaRPr lang="sv-SE" dirty="0"/>
          </a:p>
        </p:txBody>
      </p:sp>
      <p:pic>
        <p:nvPicPr>
          <p:cNvPr id="13" name="Bildobjekt 12">
            <a:extLst>
              <a:ext uri="{FF2B5EF4-FFF2-40B4-BE49-F238E27FC236}">
                <a16:creationId xmlns:a16="http://schemas.microsoft.com/office/drawing/2014/main" id="{836B0F5A-EEAC-A0DB-BF60-2F29EBD6D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2152" y="1853378"/>
            <a:ext cx="2494194" cy="2460183"/>
          </a:xfrm>
          <a:prstGeom prst="rect">
            <a:avLst/>
          </a:prstGeom>
        </p:spPr>
      </p:pic>
      <p:sp>
        <p:nvSpPr>
          <p:cNvPr id="15" name="Rubrik 14">
            <a:extLst>
              <a:ext uri="{FF2B5EF4-FFF2-40B4-BE49-F238E27FC236}">
                <a16:creationId xmlns:a16="http://schemas.microsoft.com/office/drawing/2014/main" id="{ED2A510F-0F2E-FAF6-889F-E088135FE8F8}"/>
              </a:ext>
            </a:extLst>
          </p:cNvPr>
          <p:cNvSpPr>
            <a:spLocks noGrp="1"/>
          </p:cNvSpPr>
          <p:nvPr>
            <p:ph type="ctrTitle"/>
          </p:nvPr>
        </p:nvSpPr>
        <p:spPr>
          <a:xfrm>
            <a:off x="-1" y="623275"/>
            <a:ext cx="12191999" cy="631792"/>
          </a:xfrm>
        </p:spPr>
        <p:txBody>
          <a:bodyPr>
            <a:normAutofit fontScale="90000"/>
          </a:bodyPr>
          <a:lstStyle/>
          <a:p>
            <a:r>
              <a:rPr lang="sv-SE" sz="5300" dirty="0">
                <a:solidFill>
                  <a:schemeClr val="bg1"/>
                </a:solidFill>
                <a:latin typeface="Cambria" panose="02040503050406030204" pitchFamily="18" charset="0"/>
                <a:ea typeface="Cambria" panose="02040503050406030204" pitchFamily="18" charset="0"/>
                <a:cs typeface="Arial" panose="020B0604020202020204" pitchFamily="34" charset="0"/>
              </a:rPr>
              <a:t>Uppstart -Träningsupplägg</a:t>
            </a:r>
            <a:endParaRPr lang="sv-SE"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7386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D0909"/>
        </a:solidFill>
        <a:effectLst/>
      </p:bgPr>
    </p:bg>
    <p:spTree>
      <p:nvGrpSpPr>
        <p:cNvPr id="1" name="">
          <a:extLst>
            <a:ext uri="{FF2B5EF4-FFF2-40B4-BE49-F238E27FC236}">
              <a16:creationId xmlns:a16="http://schemas.microsoft.com/office/drawing/2014/main" id="{458F55B6-EC11-1491-E575-FFF7AA67315A}"/>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BB117008-B9C2-543D-E4D1-862D85277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124" y="127216"/>
            <a:ext cx="1360697" cy="1342142"/>
          </a:xfrm>
          <a:prstGeom prst="rect">
            <a:avLst/>
          </a:prstGeom>
        </p:spPr>
      </p:pic>
      <p:pic>
        <p:nvPicPr>
          <p:cNvPr id="5" name="Bildobjekt 4">
            <a:extLst>
              <a:ext uri="{FF2B5EF4-FFF2-40B4-BE49-F238E27FC236}">
                <a16:creationId xmlns:a16="http://schemas.microsoft.com/office/drawing/2014/main" id="{D7BFB95D-E05B-C448-F667-8C0046E96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79" y="0"/>
            <a:ext cx="5303266" cy="6858000"/>
          </a:xfrm>
          <a:prstGeom prst="rect">
            <a:avLst/>
          </a:prstGeom>
        </p:spPr>
      </p:pic>
      <p:pic>
        <p:nvPicPr>
          <p:cNvPr id="7" name="Bildobjekt 6">
            <a:extLst>
              <a:ext uri="{FF2B5EF4-FFF2-40B4-BE49-F238E27FC236}">
                <a16:creationId xmlns:a16="http://schemas.microsoft.com/office/drawing/2014/main" id="{4FC2263E-19AC-730A-B938-FA3AC581DC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2557" y="0"/>
            <a:ext cx="5303266" cy="6858000"/>
          </a:xfrm>
          <a:prstGeom prst="rect">
            <a:avLst/>
          </a:prstGeom>
        </p:spPr>
      </p:pic>
    </p:spTree>
    <p:extLst>
      <p:ext uri="{BB962C8B-B14F-4D97-AF65-F5344CB8AC3E}">
        <p14:creationId xmlns:p14="http://schemas.microsoft.com/office/powerpoint/2010/main" val="1007944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D0909"/>
        </a:solidFill>
        <a:effectLst/>
      </p:bgPr>
    </p:bg>
    <p:spTree>
      <p:nvGrpSpPr>
        <p:cNvPr id="1" name="">
          <a:extLst>
            <a:ext uri="{FF2B5EF4-FFF2-40B4-BE49-F238E27FC236}">
              <a16:creationId xmlns:a16="http://schemas.microsoft.com/office/drawing/2014/main" id="{218AB95A-BE38-D1D3-494E-C1BF35E2832B}"/>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C2719661-C417-5BC6-47AB-4E07EBD01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124" y="127216"/>
            <a:ext cx="1360697" cy="1342142"/>
          </a:xfrm>
          <a:prstGeom prst="rect">
            <a:avLst/>
          </a:prstGeom>
        </p:spPr>
      </p:pic>
      <p:pic>
        <p:nvPicPr>
          <p:cNvPr id="4" name="Bildobjekt 3">
            <a:extLst>
              <a:ext uri="{FF2B5EF4-FFF2-40B4-BE49-F238E27FC236}">
                <a16:creationId xmlns:a16="http://schemas.microsoft.com/office/drawing/2014/main" id="{E22374FD-1BEC-BF79-DB0B-28B49EB72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79" y="0"/>
            <a:ext cx="5303266" cy="6858000"/>
          </a:xfrm>
          <a:prstGeom prst="rect">
            <a:avLst/>
          </a:prstGeom>
        </p:spPr>
      </p:pic>
      <p:pic>
        <p:nvPicPr>
          <p:cNvPr id="6" name="Bildobjekt 5">
            <a:extLst>
              <a:ext uri="{FF2B5EF4-FFF2-40B4-BE49-F238E27FC236}">
                <a16:creationId xmlns:a16="http://schemas.microsoft.com/office/drawing/2014/main" id="{54D67B13-E8DC-D06E-C951-64AC8C9A6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2557" y="0"/>
            <a:ext cx="5303266" cy="6858000"/>
          </a:xfrm>
          <a:prstGeom prst="rect">
            <a:avLst/>
          </a:prstGeom>
        </p:spPr>
      </p:pic>
    </p:spTree>
    <p:extLst>
      <p:ext uri="{BB962C8B-B14F-4D97-AF65-F5344CB8AC3E}">
        <p14:creationId xmlns:p14="http://schemas.microsoft.com/office/powerpoint/2010/main" val="3562590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D0909"/>
        </a:solidFill>
        <a:effectLst/>
      </p:bgPr>
    </p:bg>
    <p:spTree>
      <p:nvGrpSpPr>
        <p:cNvPr id="1" name="">
          <a:extLst>
            <a:ext uri="{FF2B5EF4-FFF2-40B4-BE49-F238E27FC236}">
              <a16:creationId xmlns:a16="http://schemas.microsoft.com/office/drawing/2014/main" id="{0B5F28DD-9A28-BF93-ED43-1DFB8CC30844}"/>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D09C0195-D9B5-790D-193F-1A7759D8D0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124" y="127216"/>
            <a:ext cx="1360697" cy="1342142"/>
          </a:xfrm>
          <a:prstGeom prst="rect">
            <a:avLst/>
          </a:prstGeom>
        </p:spPr>
      </p:pic>
      <p:sp>
        <p:nvSpPr>
          <p:cNvPr id="4" name="textruta 3">
            <a:extLst>
              <a:ext uri="{FF2B5EF4-FFF2-40B4-BE49-F238E27FC236}">
                <a16:creationId xmlns:a16="http://schemas.microsoft.com/office/drawing/2014/main" id="{D0F446AD-7ADE-ED54-D50B-B34C6BDAE45B}"/>
              </a:ext>
            </a:extLst>
          </p:cNvPr>
          <p:cNvSpPr txBox="1"/>
          <p:nvPr/>
        </p:nvSpPr>
        <p:spPr>
          <a:xfrm>
            <a:off x="412376" y="224118"/>
            <a:ext cx="10756283" cy="5632311"/>
          </a:xfrm>
          <a:prstGeom prst="rect">
            <a:avLst/>
          </a:prstGeom>
          <a:noFill/>
        </p:spPr>
        <p:txBody>
          <a:bodyPr wrap="square" rtlCol="0">
            <a:spAutoFit/>
          </a:bodyPr>
          <a:lstStyle/>
          <a:p>
            <a:endParaRPr lang="sv-SE" sz="2400" dirty="0">
              <a:solidFill>
                <a:schemeClr val="bg1">
                  <a:lumMod val="9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v-SE" sz="2400" dirty="0">
                <a:solidFill>
                  <a:schemeClr val="bg1"/>
                </a:solidFill>
                <a:latin typeface="Cambria" panose="02040503050406030204" pitchFamily="18" charset="0"/>
                <a:ea typeface="Cambria" panose="02040503050406030204" pitchFamily="18" charset="0"/>
                <a:cs typeface="Arial" panose="020B0604020202020204" pitchFamily="34" charset="0"/>
              </a:rPr>
              <a:t>Struktur</a:t>
            </a:r>
          </a:p>
          <a:p>
            <a:r>
              <a:rPr lang="sv-SE" sz="2400" dirty="0">
                <a:solidFill>
                  <a:schemeClr val="bg1"/>
                </a:solidFill>
                <a:latin typeface="Cambria" panose="02040503050406030204" pitchFamily="18" charset="0"/>
                <a:ea typeface="Cambria" panose="02040503050406030204" pitchFamily="18" charset="0"/>
                <a:cs typeface="Arial" panose="020B0604020202020204" pitchFamily="34" charset="0"/>
              </a:rPr>
              <a:t>-Förbered träningsinnehållet</a:t>
            </a:r>
          </a:p>
          <a:p>
            <a:r>
              <a:rPr lang="sv-SE" sz="2400" dirty="0">
                <a:solidFill>
                  <a:schemeClr val="bg1"/>
                </a:solidFill>
                <a:latin typeface="Cambria" panose="02040503050406030204" pitchFamily="18" charset="0"/>
                <a:ea typeface="Cambria" panose="02040503050406030204" pitchFamily="18" charset="0"/>
                <a:cs typeface="Arial" panose="020B0604020202020204" pitchFamily="34" charset="0"/>
              </a:rPr>
              <a:t>-”Duka” träning innan start</a:t>
            </a:r>
          </a:p>
          <a:p>
            <a:r>
              <a:rPr lang="sv-SE" sz="2400" dirty="0">
                <a:solidFill>
                  <a:schemeClr val="bg1"/>
                </a:solidFill>
                <a:latin typeface="Cambria" panose="02040503050406030204" pitchFamily="18" charset="0"/>
                <a:ea typeface="Cambria" panose="02040503050406030204" pitchFamily="18" charset="0"/>
                <a:cs typeface="Arial" panose="020B0604020202020204" pitchFamily="34" charset="0"/>
              </a:rPr>
              <a:t>-Samla spelarna innan och efter</a:t>
            </a:r>
          </a:p>
          <a:p>
            <a:r>
              <a:rPr lang="sv-SE" sz="2400" dirty="0">
                <a:solidFill>
                  <a:schemeClr val="bg1"/>
                </a:solidFill>
                <a:latin typeface="Cambria" panose="02040503050406030204" pitchFamily="18" charset="0"/>
                <a:ea typeface="Cambria" panose="02040503050406030204" pitchFamily="18" charset="0"/>
                <a:cs typeface="Arial" panose="020B0604020202020204" pitchFamily="34" charset="0"/>
              </a:rPr>
              <a:t>-Pauser – vart har vi vattenflaskorna?</a:t>
            </a:r>
          </a:p>
          <a:p>
            <a:r>
              <a:rPr lang="sv-SE" sz="2400" dirty="0">
                <a:solidFill>
                  <a:schemeClr val="bg1"/>
                </a:solidFill>
                <a:latin typeface="Cambria" panose="02040503050406030204" pitchFamily="18" charset="0"/>
                <a:ea typeface="Cambria" panose="02040503050406030204" pitchFamily="18" charset="0"/>
                <a:cs typeface="Arial" panose="020B0604020202020204" pitchFamily="34" charset="0"/>
              </a:rPr>
              <a:t>-Utvärdera kort i ledargruppen direkt efter träning</a:t>
            </a:r>
          </a:p>
          <a:p>
            <a:endParaRPr lang="sv-SE" sz="2400" dirty="0">
              <a:solidFill>
                <a:schemeClr val="bg1"/>
              </a:solidFill>
              <a:latin typeface="Cambria" panose="02040503050406030204" pitchFamily="18" charset="0"/>
              <a:ea typeface="Cambria" panose="02040503050406030204" pitchFamily="18" charset="0"/>
              <a:cs typeface="Arial" panose="020B0604020202020204" pitchFamily="34" charset="0"/>
            </a:endParaRPr>
          </a:p>
          <a:p>
            <a:endParaRPr lang="sv-SE" sz="2400" dirty="0">
              <a:solidFill>
                <a:schemeClr val="bg1"/>
              </a:solidFill>
              <a:latin typeface="Cambria" panose="02040503050406030204" pitchFamily="18" charset="0"/>
              <a:ea typeface="Cambria" panose="02040503050406030204" pitchFamily="18" charset="0"/>
              <a:cs typeface="Arial" panose="020B0604020202020204" pitchFamily="34" charset="0"/>
            </a:endParaRPr>
          </a:p>
          <a:p>
            <a:pPr marL="342900" indent="-342900">
              <a:buFont typeface="Arial" panose="020B0604020202020204" pitchFamily="34" charset="0"/>
              <a:buChar char="•"/>
            </a:pPr>
            <a:r>
              <a:rPr lang="sv-SE" sz="2400" dirty="0">
                <a:solidFill>
                  <a:schemeClr val="bg1"/>
                </a:solidFill>
                <a:latin typeface="Cambria" panose="02040503050406030204" pitchFamily="18" charset="0"/>
                <a:ea typeface="Cambria" panose="02040503050406030204" pitchFamily="18" charset="0"/>
                <a:cs typeface="Arial" panose="020B0604020202020204" pitchFamily="34" charset="0"/>
              </a:rPr>
              <a:t>Förankring till föräldrar</a:t>
            </a:r>
          </a:p>
          <a:p>
            <a:r>
              <a:rPr lang="sv-SE" sz="2400" dirty="0">
                <a:solidFill>
                  <a:schemeClr val="bg1"/>
                </a:solidFill>
                <a:latin typeface="Cambria" panose="02040503050406030204" pitchFamily="18" charset="0"/>
                <a:ea typeface="Cambria" panose="02040503050406030204" pitchFamily="18" charset="0"/>
                <a:cs typeface="Arial" panose="020B0604020202020204" pitchFamily="34" charset="0"/>
              </a:rPr>
              <a:t>-Föräldrar på en sida av planen</a:t>
            </a:r>
          </a:p>
          <a:p>
            <a:r>
              <a:rPr lang="sv-SE" sz="2400" dirty="0">
                <a:solidFill>
                  <a:schemeClr val="bg1"/>
                </a:solidFill>
                <a:latin typeface="Cambria" panose="02040503050406030204" pitchFamily="18" charset="0"/>
                <a:ea typeface="Cambria" panose="02040503050406030204" pitchFamily="18" charset="0"/>
                <a:cs typeface="Arial" panose="020B0604020202020204" pitchFamily="34" charset="0"/>
              </a:rPr>
              <a:t>-Gemensamt verka för att få spelarna att träna självständigt</a:t>
            </a:r>
          </a:p>
          <a:p>
            <a:r>
              <a:rPr lang="sv-SE" sz="2400" dirty="0">
                <a:solidFill>
                  <a:schemeClr val="bg1"/>
                </a:solidFill>
                <a:latin typeface="Cambria" panose="02040503050406030204" pitchFamily="18" charset="0"/>
                <a:ea typeface="Cambria" panose="02040503050406030204" pitchFamily="18" charset="0"/>
                <a:cs typeface="Arial" panose="020B0604020202020204" pitchFamily="34" charset="0"/>
              </a:rPr>
              <a:t>-Förankra träningsinnehållets vad och varför</a:t>
            </a:r>
          </a:p>
          <a:p>
            <a:r>
              <a:rPr lang="sv-SE" sz="2400" dirty="0">
                <a:solidFill>
                  <a:schemeClr val="bg1"/>
                </a:solidFill>
                <a:latin typeface="Cambria" panose="02040503050406030204" pitchFamily="18" charset="0"/>
                <a:ea typeface="Cambria" panose="02040503050406030204" pitchFamily="18" charset="0"/>
                <a:cs typeface="Arial" panose="020B0604020202020204" pitchFamily="34" charset="0"/>
              </a:rPr>
              <a:t>-Beteenden kring match</a:t>
            </a:r>
          </a:p>
          <a:p>
            <a:endParaRPr lang="sv-SE" sz="2400" strike="sngStrike"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868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0909"/>
        </a:solidFill>
        <a:effectLst/>
      </p:bgPr>
    </p:bg>
    <p:spTree>
      <p:nvGrpSpPr>
        <p:cNvPr id="1" name="">
          <a:extLst>
            <a:ext uri="{FF2B5EF4-FFF2-40B4-BE49-F238E27FC236}">
              <a16:creationId xmlns:a16="http://schemas.microsoft.com/office/drawing/2014/main" id="{9DEFE8EE-10B6-C433-C383-52FBD6E8D530}"/>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5324C4AE-FD01-A02F-D186-6C25AB2DF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124" y="127216"/>
            <a:ext cx="1360697" cy="1342142"/>
          </a:xfrm>
          <a:prstGeom prst="rect">
            <a:avLst/>
          </a:prstGeom>
        </p:spPr>
      </p:pic>
      <p:sp>
        <p:nvSpPr>
          <p:cNvPr id="3" name="textruta 2">
            <a:extLst>
              <a:ext uri="{FF2B5EF4-FFF2-40B4-BE49-F238E27FC236}">
                <a16:creationId xmlns:a16="http://schemas.microsoft.com/office/drawing/2014/main" id="{718BB30C-A573-F063-28B4-657C8D3A13EF}"/>
              </a:ext>
            </a:extLst>
          </p:cNvPr>
          <p:cNvSpPr txBox="1"/>
          <p:nvPr/>
        </p:nvSpPr>
        <p:spPr>
          <a:xfrm>
            <a:off x="3808110" y="1070497"/>
            <a:ext cx="4575779" cy="4862870"/>
          </a:xfrm>
          <a:prstGeom prst="rect">
            <a:avLst/>
          </a:prstGeom>
          <a:noFill/>
        </p:spPr>
        <p:txBody>
          <a:bodyPr wrap="square" rtlCol="0">
            <a:spAutoFit/>
          </a:bodyPr>
          <a:lstStyle/>
          <a:p>
            <a:pPr algn="ctr"/>
            <a:r>
              <a:rPr lang="sv-SE" sz="5400" dirty="0">
                <a:solidFill>
                  <a:schemeClr val="bg1">
                    <a:lumMod val="95000"/>
                  </a:schemeClr>
                </a:solidFill>
                <a:latin typeface="Cambria" panose="02040503050406030204" pitchFamily="18" charset="0"/>
                <a:ea typeface="Cambria" panose="02040503050406030204" pitchFamily="18" charset="0"/>
                <a:cs typeface="Arial" panose="020B0604020202020204" pitchFamily="34" charset="0"/>
              </a:rPr>
              <a:t>ENGAGEMANG</a:t>
            </a:r>
          </a:p>
          <a:p>
            <a:pPr algn="ctr"/>
            <a:endParaRPr lang="sv-SE" sz="5400" dirty="0">
              <a:solidFill>
                <a:schemeClr val="bg1">
                  <a:lumMod val="95000"/>
                </a:schemeClr>
              </a:solidFill>
              <a:latin typeface="Cambria" panose="02040503050406030204" pitchFamily="18" charset="0"/>
              <a:ea typeface="Cambria" panose="02040503050406030204" pitchFamily="18" charset="0"/>
              <a:cs typeface="Arial" panose="020B0604020202020204" pitchFamily="34" charset="0"/>
            </a:endParaRPr>
          </a:p>
          <a:p>
            <a:pPr algn="ctr"/>
            <a:r>
              <a:rPr lang="sv-SE" sz="5400" dirty="0">
                <a:solidFill>
                  <a:schemeClr val="bg1">
                    <a:lumMod val="95000"/>
                  </a:schemeClr>
                </a:solidFill>
                <a:latin typeface="Cambria" panose="02040503050406030204" pitchFamily="18" charset="0"/>
                <a:ea typeface="Cambria" panose="02040503050406030204" pitchFamily="18" charset="0"/>
                <a:cs typeface="Arial" panose="020B0604020202020204" pitchFamily="34" charset="0"/>
              </a:rPr>
              <a:t>KREATIVITET</a:t>
            </a:r>
          </a:p>
          <a:p>
            <a:pPr algn="ctr"/>
            <a:endParaRPr lang="sv-SE" sz="5400" dirty="0">
              <a:solidFill>
                <a:schemeClr val="bg1">
                  <a:lumMod val="95000"/>
                </a:schemeClr>
              </a:solidFill>
              <a:latin typeface="Cambria" panose="02040503050406030204" pitchFamily="18" charset="0"/>
              <a:ea typeface="Cambria" panose="02040503050406030204" pitchFamily="18" charset="0"/>
              <a:cs typeface="Arial" panose="020B0604020202020204" pitchFamily="34" charset="0"/>
            </a:endParaRPr>
          </a:p>
          <a:p>
            <a:pPr algn="ctr"/>
            <a:r>
              <a:rPr lang="sv-SE" sz="5400" dirty="0">
                <a:solidFill>
                  <a:schemeClr val="bg1">
                    <a:lumMod val="95000"/>
                  </a:schemeClr>
                </a:solidFill>
                <a:latin typeface="Cambria" panose="02040503050406030204" pitchFamily="18" charset="0"/>
                <a:ea typeface="Cambria" panose="02040503050406030204" pitchFamily="18" charset="0"/>
                <a:cs typeface="Arial" panose="020B0604020202020204" pitchFamily="34" charset="0"/>
              </a:rPr>
              <a:t>FLEXIBILTET</a:t>
            </a:r>
          </a:p>
          <a:p>
            <a:endParaRPr lang="sv-SE" sz="40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86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0909"/>
        </a:solidFill>
        <a:effectLst/>
      </p:bgPr>
    </p:bg>
    <p:spTree>
      <p:nvGrpSpPr>
        <p:cNvPr id="1" name="">
          <a:extLst>
            <a:ext uri="{FF2B5EF4-FFF2-40B4-BE49-F238E27FC236}">
              <a16:creationId xmlns:a16="http://schemas.microsoft.com/office/drawing/2014/main" id="{3AE06DA3-0785-0F38-D6FE-D78399AE4E5D}"/>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D8161DE6-CAB0-3226-2675-612A72CDC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124" y="127216"/>
            <a:ext cx="1360697" cy="1342142"/>
          </a:xfrm>
          <a:prstGeom prst="rect">
            <a:avLst/>
          </a:prstGeom>
        </p:spPr>
      </p:pic>
      <p:sp>
        <p:nvSpPr>
          <p:cNvPr id="5" name="textruta 4">
            <a:extLst>
              <a:ext uri="{FF2B5EF4-FFF2-40B4-BE49-F238E27FC236}">
                <a16:creationId xmlns:a16="http://schemas.microsoft.com/office/drawing/2014/main" id="{62513F57-D705-BFAA-BD2C-F287096B6C4F}"/>
              </a:ext>
            </a:extLst>
          </p:cNvPr>
          <p:cNvSpPr txBox="1"/>
          <p:nvPr/>
        </p:nvSpPr>
        <p:spPr>
          <a:xfrm>
            <a:off x="734645" y="1469358"/>
            <a:ext cx="10075983" cy="4339650"/>
          </a:xfrm>
          <a:prstGeom prst="rect">
            <a:avLst/>
          </a:prstGeom>
          <a:noFill/>
        </p:spPr>
        <p:txBody>
          <a:bodyPr wrap="square" rtlCol="0">
            <a:spAutoFit/>
          </a:bodyPr>
          <a:lstStyle/>
          <a:p>
            <a:pPr marL="342900" indent="-342900">
              <a:buFont typeface="Arial" panose="020B0604020202020204" pitchFamily="34" charset="0"/>
              <a:buChar char="•"/>
            </a:pPr>
            <a:r>
              <a:rPr lang="sv-SE" sz="2400" b="1" dirty="0">
                <a:solidFill>
                  <a:schemeClr val="bg1"/>
                </a:solidFill>
                <a:latin typeface="Arial" panose="020B0604020202020204" pitchFamily="34" charset="0"/>
                <a:cs typeface="Arial" panose="020B0604020202020204" pitchFamily="34" charset="0"/>
              </a:rPr>
              <a:t>Motivationsmiljö</a:t>
            </a:r>
          </a:p>
          <a:p>
            <a:pPr lvl="1"/>
            <a:r>
              <a:rPr lang="sv-SE" sz="2400" i="1" dirty="0">
                <a:solidFill>
                  <a:schemeClr val="bg1"/>
                </a:solidFill>
                <a:latin typeface="Arial" panose="020B0604020202020204" pitchFamily="34" charset="0"/>
                <a:cs typeface="Arial" panose="020B0604020202020204" pitchFamily="34" charset="0"/>
              </a:rPr>
              <a:t>Skapa en miljö där barnen vill vara. En miljö där barnen får ingå i en gemenskap i form av ett </a:t>
            </a:r>
            <a:r>
              <a:rPr lang="sv-SE" sz="2400" i="1" u="sng" dirty="0">
                <a:solidFill>
                  <a:schemeClr val="bg1"/>
                </a:solidFill>
                <a:latin typeface="Arial" panose="020B0604020202020204" pitchFamily="34" charset="0"/>
                <a:cs typeface="Arial" panose="020B0604020202020204" pitchFamily="34" charset="0"/>
              </a:rPr>
              <a:t>lag</a:t>
            </a:r>
            <a:r>
              <a:rPr lang="sv-SE" sz="2400" i="1" dirty="0">
                <a:solidFill>
                  <a:schemeClr val="bg1"/>
                </a:solidFill>
                <a:latin typeface="Arial" panose="020B0604020202020204" pitchFamily="34" charset="0"/>
                <a:cs typeface="Arial" panose="020B0604020202020204" pitchFamily="34" charset="0"/>
              </a:rPr>
              <a:t>, där de blir </a:t>
            </a:r>
            <a:r>
              <a:rPr lang="sv-SE" sz="2400" i="1" u="sng" dirty="0">
                <a:solidFill>
                  <a:schemeClr val="bg1"/>
                </a:solidFill>
                <a:latin typeface="Arial" panose="020B0604020202020204" pitchFamily="34" charset="0"/>
                <a:cs typeface="Arial" panose="020B0604020202020204" pitchFamily="34" charset="0"/>
              </a:rPr>
              <a:t>sedda</a:t>
            </a:r>
            <a:r>
              <a:rPr lang="sv-SE" sz="2400" i="1" dirty="0">
                <a:solidFill>
                  <a:schemeClr val="bg1"/>
                </a:solidFill>
                <a:latin typeface="Arial" panose="020B0604020202020204" pitchFamily="34" charset="0"/>
                <a:cs typeface="Arial" panose="020B0604020202020204" pitchFamily="34" charset="0"/>
              </a:rPr>
              <a:t> och känner att de </a:t>
            </a:r>
            <a:r>
              <a:rPr lang="sv-SE" sz="2400" i="1" u="sng" dirty="0">
                <a:solidFill>
                  <a:schemeClr val="bg1"/>
                </a:solidFill>
                <a:latin typeface="Arial" panose="020B0604020202020204" pitchFamily="34" charset="0"/>
                <a:cs typeface="Arial" panose="020B0604020202020204" pitchFamily="34" charset="0"/>
              </a:rPr>
              <a:t>utvecklas</a:t>
            </a:r>
            <a:r>
              <a:rPr lang="sv-SE" sz="2400" i="1" dirty="0">
                <a:solidFill>
                  <a:schemeClr val="bg1"/>
                </a:solidFill>
                <a:latin typeface="Arial" panose="020B0604020202020204" pitchFamily="34" charset="0"/>
                <a:cs typeface="Arial" panose="020B0604020202020204" pitchFamily="34" charset="0"/>
              </a:rPr>
              <a:t>. </a:t>
            </a:r>
          </a:p>
          <a:p>
            <a:endParaRPr lang="sv-S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v-SE" sz="2400" b="1" dirty="0">
                <a:solidFill>
                  <a:schemeClr val="bg1"/>
                </a:solidFill>
                <a:latin typeface="Arial" panose="020B0604020202020204" pitchFamily="34" charset="0"/>
                <a:cs typeface="Arial" panose="020B0604020202020204" pitchFamily="34" charset="0"/>
              </a:rPr>
              <a:t>Lärandemiljö</a:t>
            </a:r>
          </a:p>
          <a:p>
            <a:pPr lvl="1"/>
            <a:r>
              <a:rPr lang="sv-SE" sz="2400" i="1" dirty="0">
                <a:solidFill>
                  <a:schemeClr val="bg1"/>
                </a:solidFill>
                <a:latin typeface="Arial" panose="020B0604020202020204" pitchFamily="34" charset="0"/>
                <a:cs typeface="Arial" panose="020B0604020202020204" pitchFamily="34" charset="0"/>
              </a:rPr>
              <a:t>Skapa en miljö där spelarna får ett stöd och hjälp till lärande av oss ledare, men även låta barnen få upptäcka själva och se egna lösningar vilket skapar ett långsiktigt engagemang. </a:t>
            </a:r>
          </a:p>
          <a:p>
            <a:endParaRPr lang="sv-SE" sz="2400" dirty="0">
              <a:solidFill>
                <a:schemeClr val="bg1"/>
              </a:solidFill>
              <a:latin typeface="Arial" panose="020B0604020202020204" pitchFamily="34" charset="0"/>
              <a:cs typeface="Arial" panose="020B0604020202020204" pitchFamily="34" charset="0"/>
            </a:endParaRPr>
          </a:p>
          <a:p>
            <a:endParaRPr lang="sv-SE" dirty="0">
              <a:solidFill>
                <a:schemeClr val="bg1"/>
              </a:solidFill>
            </a:endParaRPr>
          </a:p>
          <a:p>
            <a:endParaRPr lang="sv-SE" dirty="0"/>
          </a:p>
        </p:txBody>
      </p:sp>
    </p:spTree>
    <p:extLst>
      <p:ext uri="{BB962C8B-B14F-4D97-AF65-F5344CB8AC3E}">
        <p14:creationId xmlns:p14="http://schemas.microsoft.com/office/powerpoint/2010/main" val="290259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D0909"/>
        </a:solidFill>
        <a:effectLst/>
      </p:bgPr>
    </p:bg>
    <p:spTree>
      <p:nvGrpSpPr>
        <p:cNvPr id="1" name="">
          <a:extLst>
            <a:ext uri="{FF2B5EF4-FFF2-40B4-BE49-F238E27FC236}">
              <a16:creationId xmlns:a16="http://schemas.microsoft.com/office/drawing/2014/main" id="{FE5A64CA-2B92-8D91-A9CD-F71D07060108}"/>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93735646-A945-1D4F-031A-583FAE825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124" y="127216"/>
            <a:ext cx="1360697" cy="1342142"/>
          </a:xfrm>
          <a:prstGeom prst="rect">
            <a:avLst/>
          </a:prstGeom>
        </p:spPr>
      </p:pic>
      <p:sp>
        <p:nvSpPr>
          <p:cNvPr id="3" name="textruta 2">
            <a:extLst>
              <a:ext uri="{FF2B5EF4-FFF2-40B4-BE49-F238E27FC236}">
                <a16:creationId xmlns:a16="http://schemas.microsoft.com/office/drawing/2014/main" id="{C577AA72-E807-B945-B2DF-E0641A6BD574}"/>
              </a:ext>
            </a:extLst>
          </p:cNvPr>
          <p:cNvSpPr txBox="1"/>
          <p:nvPr/>
        </p:nvSpPr>
        <p:spPr>
          <a:xfrm>
            <a:off x="243481" y="312330"/>
            <a:ext cx="6947647" cy="707886"/>
          </a:xfrm>
          <a:prstGeom prst="rect">
            <a:avLst/>
          </a:prstGeom>
          <a:noFill/>
        </p:spPr>
        <p:txBody>
          <a:bodyPr wrap="square" rtlCol="0">
            <a:spAutoFit/>
          </a:bodyPr>
          <a:lstStyle/>
          <a:p>
            <a:r>
              <a:rPr lang="sv-SE" sz="4000" dirty="0">
                <a:solidFill>
                  <a:schemeClr val="bg1">
                    <a:lumMod val="95000"/>
                  </a:schemeClr>
                </a:solidFill>
                <a:latin typeface="Cambria" panose="02040503050406030204" pitchFamily="18" charset="0"/>
                <a:ea typeface="Cambria" panose="02040503050406030204" pitchFamily="18" charset="0"/>
                <a:cs typeface="Arial" panose="020B0604020202020204" pitchFamily="34" charset="0"/>
              </a:rPr>
              <a:t>Vad tränar vi på och varför?</a:t>
            </a:r>
          </a:p>
        </p:txBody>
      </p:sp>
      <p:sp>
        <p:nvSpPr>
          <p:cNvPr id="5" name="textruta 4">
            <a:extLst>
              <a:ext uri="{FF2B5EF4-FFF2-40B4-BE49-F238E27FC236}">
                <a16:creationId xmlns:a16="http://schemas.microsoft.com/office/drawing/2014/main" id="{A1B5FB51-10A4-1E06-299B-CD07E63A8612}"/>
              </a:ext>
            </a:extLst>
          </p:cNvPr>
          <p:cNvSpPr txBox="1"/>
          <p:nvPr/>
        </p:nvSpPr>
        <p:spPr>
          <a:xfrm>
            <a:off x="243481" y="1205329"/>
            <a:ext cx="10441643" cy="4370427"/>
          </a:xfrm>
          <a:prstGeom prst="rect">
            <a:avLst/>
          </a:prstGeom>
          <a:noFill/>
        </p:spPr>
        <p:txBody>
          <a:bodyPr wrap="square" rtlCol="0">
            <a:spAutoFit/>
          </a:bodyPr>
          <a:lstStyle/>
          <a:p>
            <a:r>
              <a:rPr lang="sv-SE" sz="2400" b="0" dirty="0">
                <a:solidFill>
                  <a:schemeClr val="bg1"/>
                </a:solidFill>
                <a:effectLst/>
                <a:latin typeface="Cambria" panose="02040503050406030204" pitchFamily="18" charset="0"/>
                <a:ea typeface="Cambria" panose="02040503050406030204" pitchFamily="18" charset="0"/>
              </a:rPr>
              <a:t>Från Svenska Fotbollsförbundet:</a:t>
            </a:r>
            <a:endParaRPr lang="sv-SE" sz="2400" b="0" i="1" dirty="0">
              <a:solidFill>
                <a:schemeClr val="bg1"/>
              </a:solidFill>
              <a:effectLst/>
              <a:latin typeface="Cambria" panose="02040503050406030204" pitchFamily="18" charset="0"/>
              <a:ea typeface="Cambria" panose="02040503050406030204" pitchFamily="18" charset="0"/>
            </a:endParaRPr>
          </a:p>
          <a:p>
            <a:r>
              <a:rPr lang="sv-SE" sz="2400" b="0" i="1" dirty="0">
                <a:solidFill>
                  <a:schemeClr val="bg1"/>
                </a:solidFill>
                <a:effectLst/>
                <a:latin typeface="Cambria" panose="02040503050406030204" pitchFamily="18" charset="0"/>
                <a:ea typeface="Cambria" panose="02040503050406030204" pitchFamily="18" charset="0"/>
              </a:rPr>
              <a:t>”När sex- och sjuåringar spelar fotboll ligger fokus nästan helt och hållet på bollen eftersom barnen har svårt att uppfatta vad som händer omkring dem. I anfallsspelet är det vanligt att spelarna driver bollen och försöker skjuta. Försvarsspelet sker oftast individuellt där flera spelare samtidigt försöker ta bollen. </a:t>
            </a:r>
          </a:p>
          <a:p>
            <a:endParaRPr lang="sv-SE" sz="2400" i="1" dirty="0">
              <a:solidFill>
                <a:schemeClr val="bg1"/>
              </a:solidFill>
              <a:latin typeface="Cambria" panose="02040503050406030204" pitchFamily="18" charset="0"/>
              <a:ea typeface="Cambria" panose="02040503050406030204" pitchFamily="18" charset="0"/>
            </a:endParaRPr>
          </a:p>
          <a:p>
            <a:r>
              <a:rPr lang="sv-SE" sz="2400" b="0" i="1" dirty="0">
                <a:solidFill>
                  <a:schemeClr val="bg1"/>
                </a:solidFill>
                <a:effectLst/>
                <a:latin typeface="Cambria" panose="02040503050406030204" pitchFamily="18" charset="0"/>
                <a:ea typeface="Cambria" panose="02040503050406030204" pitchFamily="18" charset="0"/>
              </a:rPr>
              <a:t>Barnen har ett stort rörelsebehov, men samtidigt är öga–fot-koordinationen och annan finmotorik inte så utvecklad vilket gör att de har svårt att kontrollera bollen. ”</a:t>
            </a:r>
          </a:p>
          <a:p>
            <a:endParaRPr lang="sv-SE" sz="2000" dirty="0">
              <a:solidFill>
                <a:schemeClr val="bg1"/>
              </a:solidFill>
            </a:endParaRPr>
          </a:p>
          <a:p>
            <a:endParaRPr lang="sv-SE" dirty="0">
              <a:solidFill>
                <a:schemeClr val="bg1"/>
              </a:solidFill>
            </a:endParaRPr>
          </a:p>
        </p:txBody>
      </p:sp>
    </p:spTree>
    <p:extLst>
      <p:ext uri="{BB962C8B-B14F-4D97-AF65-F5344CB8AC3E}">
        <p14:creationId xmlns:p14="http://schemas.microsoft.com/office/powerpoint/2010/main" val="367443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D0909"/>
        </a:solidFill>
        <a:effectLst/>
      </p:bgPr>
    </p:bg>
    <p:spTree>
      <p:nvGrpSpPr>
        <p:cNvPr id="1" name="">
          <a:extLst>
            <a:ext uri="{FF2B5EF4-FFF2-40B4-BE49-F238E27FC236}">
              <a16:creationId xmlns:a16="http://schemas.microsoft.com/office/drawing/2014/main" id="{3D9CC1D7-51A4-5CD7-0AA1-78BBDE4DF5F4}"/>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C3F68D0C-8C2E-AD57-B5EC-0CA271B9A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124" y="127216"/>
            <a:ext cx="1360697" cy="1342142"/>
          </a:xfrm>
          <a:prstGeom prst="rect">
            <a:avLst/>
          </a:prstGeom>
        </p:spPr>
      </p:pic>
      <p:sp>
        <p:nvSpPr>
          <p:cNvPr id="3" name="textruta 2">
            <a:extLst>
              <a:ext uri="{FF2B5EF4-FFF2-40B4-BE49-F238E27FC236}">
                <a16:creationId xmlns:a16="http://schemas.microsoft.com/office/drawing/2014/main" id="{D18F8EF1-5E41-F873-1C33-84F5412CEDFD}"/>
              </a:ext>
            </a:extLst>
          </p:cNvPr>
          <p:cNvSpPr txBox="1"/>
          <p:nvPr/>
        </p:nvSpPr>
        <p:spPr>
          <a:xfrm>
            <a:off x="367553" y="453048"/>
            <a:ext cx="6947647" cy="707886"/>
          </a:xfrm>
          <a:prstGeom prst="rect">
            <a:avLst/>
          </a:prstGeom>
          <a:noFill/>
        </p:spPr>
        <p:txBody>
          <a:bodyPr wrap="square" rtlCol="0">
            <a:spAutoFit/>
          </a:bodyPr>
          <a:lstStyle/>
          <a:p>
            <a:r>
              <a:rPr lang="sv-SE" sz="4000" dirty="0">
                <a:solidFill>
                  <a:schemeClr val="bg1">
                    <a:lumMod val="95000"/>
                  </a:schemeClr>
                </a:solidFill>
                <a:latin typeface="Cambria" panose="02040503050406030204" pitchFamily="18" charset="0"/>
                <a:ea typeface="Cambria" panose="02040503050406030204" pitchFamily="18" charset="0"/>
                <a:cs typeface="Arial" panose="020B0604020202020204" pitchFamily="34" charset="0"/>
              </a:rPr>
              <a:t>Vad tränar vi på?</a:t>
            </a:r>
          </a:p>
        </p:txBody>
      </p:sp>
      <p:sp>
        <p:nvSpPr>
          <p:cNvPr id="5" name="textruta 4">
            <a:extLst>
              <a:ext uri="{FF2B5EF4-FFF2-40B4-BE49-F238E27FC236}">
                <a16:creationId xmlns:a16="http://schemas.microsoft.com/office/drawing/2014/main" id="{5B0B205A-0707-B7C7-8933-9A45712BBAFA}"/>
              </a:ext>
            </a:extLst>
          </p:cNvPr>
          <p:cNvSpPr txBox="1"/>
          <p:nvPr/>
        </p:nvSpPr>
        <p:spPr>
          <a:xfrm>
            <a:off x="243481" y="1205329"/>
            <a:ext cx="10441643" cy="4001095"/>
          </a:xfrm>
          <a:prstGeom prst="rect">
            <a:avLst/>
          </a:prstGeom>
          <a:noFill/>
        </p:spPr>
        <p:txBody>
          <a:bodyPr wrap="square" rtlCol="0">
            <a:spAutoFit/>
          </a:bodyPr>
          <a:lstStyle/>
          <a:p>
            <a:endParaRPr lang="sv-SE" sz="2000" dirty="0">
              <a:solidFill>
                <a:schemeClr val="bg1"/>
              </a:solidFill>
            </a:endParaRPr>
          </a:p>
          <a:p>
            <a:endParaRPr lang="sv-SE" sz="2000" dirty="0">
              <a:solidFill>
                <a:schemeClr val="bg1"/>
              </a:solidFill>
              <a:latin typeface="Cambria" panose="02040503050406030204" pitchFamily="18" charset="0"/>
              <a:ea typeface="Cambria" panose="02040503050406030204" pitchFamily="18" charset="0"/>
            </a:endParaRPr>
          </a:p>
          <a:p>
            <a:r>
              <a:rPr lang="sv-SE" sz="2800" b="1" u="sng" dirty="0">
                <a:solidFill>
                  <a:schemeClr val="bg1"/>
                </a:solidFill>
                <a:latin typeface="Cambria" panose="02040503050406030204" pitchFamily="18" charset="0"/>
                <a:ea typeface="Cambria" panose="02040503050406030204" pitchFamily="18" charset="0"/>
              </a:rPr>
              <a:t>-Jag och bollen </a:t>
            </a:r>
            <a:endParaRPr lang="sv-SE" sz="2800" b="1" dirty="0">
              <a:solidFill>
                <a:schemeClr val="bg1"/>
              </a:solidFill>
              <a:latin typeface="Cambria" panose="02040503050406030204" pitchFamily="18" charset="0"/>
              <a:ea typeface="Cambria" panose="02040503050406030204" pitchFamily="18" charset="0"/>
            </a:endParaRPr>
          </a:p>
          <a:p>
            <a:r>
              <a:rPr lang="sv-SE" sz="2800" dirty="0">
                <a:solidFill>
                  <a:schemeClr val="bg1"/>
                </a:solidFill>
                <a:latin typeface="Cambria" panose="02040503050406030204" pitchFamily="18" charset="0"/>
                <a:ea typeface="Cambria" panose="02040503050406030204" pitchFamily="18" charset="0"/>
              </a:rPr>
              <a:t>Kontrollera bollen genom driva boll, flytta boll, stanna boll, dribbla osv.</a:t>
            </a:r>
          </a:p>
          <a:p>
            <a:endParaRPr lang="sv-SE" sz="2800" b="1" dirty="0">
              <a:solidFill>
                <a:schemeClr val="bg1"/>
              </a:solidFill>
              <a:latin typeface="Cambria" panose="02040503050406030204" pitchFamily="18" charset="0"/>
              <a:ea typeface="Cambria" panose="02040503050406030204" pitchFamily="18" charset="0"/>
            </a:endParaRPr>
          </a:p>
          <a:p>
            <a:endParaRPr lang="sv-SE" sz="2800" b="1" dirty="0">
              <a:solidFill>
                <a:schemeClr val="bg1"/>
              </a:solidFill>
              <a:latin typeface="Cambria" panose="02040503050406030204" pitchFamily="18" charset="0"/>
              <a:ea typeface="Cambria" panose="02040503050406030204" pitchFamily="18" charset="0"/>
            </a:endParaRPr>
          </a:p>
          <a:p>
            <a:r>
              <a:rPr lang="sv-SE" sz="2800" b="1" u="sng" dirty="0">
                <a:solidFill>
                  <a:schemeClr val="bg1"/>
                </a:solidFill>
                <a:latin typeface="Cambria" panose="02040503050406030204" pitchFamily="18" charset="0"/>
                <a:ea typeface="Cambria" panose="02040503050406030204" pitchFamily="18" charset="0"/>
              </a:rPr>
              <a:t>-Koordinationsträning </a:t>
            </a:r>
          </a:p>
          <a:p>
            <a:r>
              <a:rPr lang="sv-SE" sz="2800" dirty="0">
                <a:solidFill>
                  <a:schemeClr val="bg1"/>
                </a:solidFill>
                <a:latin typeface="Cambria" panose="02040503050406030204" pitchFamily="18" charset="0"/>
                <a:ea typeface="Cambria" panose="02040503050406030204" pitchFamily="18" charset="0"/>
              </a:rPr>
              <a:t>Grovmotoriska övningar, både med och utan boll. </a:t>
            </a:r>
          </a:p>
          <a:p>
            <a:endParaRPr lang="sv-SE" dirty="0">
              <a:solidFill>
                <a:schemeClr val="bg1"/>
              </a:solidFill>
            </a:endParaRPr>
          </a:p>
        </p:txBody>
      </p:sp>
    </p:spTree>
    <p:extLst>
      <p:ext uri="{BB962C8B-B14F-4D97-AF65-F5344CB8AC3E}">
        <p14:creationId xmlns:p14="http://schemas.microsoft.com/office/powerpoint/2010/main" val="277736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D0909"/>
        </a:solidFill>
        <a:effectLst/>
      </p:bgPr>
    </p:bg>
    <p:spTree>
      <p:nvGrpSpPr>
        <p:cNvPr id="1" name="">
          <a:extLst>
            <a:ext uri="{FF2B5EF4-FFF2-40B4-BE49-F238E27FC236}">
              <a16:creationId xmlns:a16="http://schemas.microsoft.com/office/drawing/2014/main" id="{44A8249B-85D2-131E-0A59-3E73F7BC8F51}"/>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3514A672-EB43-4DBF-8AC8-07C0C6849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124" y="127216"/>
            <a:ext cx="1360697" cy="1342142"/>
          </a:xfrm>
          <a:prstGeom prst="rect">
            <a:avLst/>
          </a:prstGeom>
        </p:spPr>
      </p:pic>
      <p:sp>
        <p:nvSpPr>
          <p:cNvPr id="3" name="textruta 2">
            <a:extLst>
              <a:ext uri="{FF2B5EF4-FFF2-40B4-BE49-F238E27FC236}">
                <a16:creationId xmlns:a16="http://schemas.microsoft.com/office/drawing/2014/main" id="{4D7C0925-A0FC-B925-E952-D211F5850242}"/>
              </a:ext>
            </a:extLst>
          </p:cNvPr>
          <p:cNvSpPr txBox="1"/>
          <p:nvPr/>
        </p:nvSpPr>
        <p:spPr>
          <a:xfrm>
            <a:off x="355829" y="683765"/>
            <a:ext cx="3836893" cy="984885"/>
          </a:xfrm>
          <a:prstGeom prst="rect">
            <a:avLst/>
          </a:prstGeom>
          <a:noFill/>
        </p:spPr>
        <p:txBody>
          <a:bodyPr wrap="square" rtlCol="0">
            <a:spAutoFit/>
          </a:bodyPr>
          <a:lstStyle/>
          <a:p>
            <a:r>
              <a:rPr lang="sv-SE" sz="4000" dirty="0">
                <a:solidFill>
                  <a:schemeClr val="bg1">
                    <a:lumMod val="95000"/>
                  </a:schemeClr>
                </a:solidFill>
                <a:latin typeface="Cambria" panose="02040503050406030204" pitchFamily="18" charset="0"/>
                <a:ea typeface="Cambria" panose="02040503050406030204" pitchFamily="18" charset="0"/>
                <a:cs typeface="Arial" panose="020B0604020202020204" pitchFamily="34" charset="0"/>
              </a:rPr>
              <a:t>Nivåanpassning</a:t>
            </a:r>
          </a:p>
          <a:p>
            <a:endParaRPr lang="sv-SE" dirty="0"/>
          </a:p>
        </p:txBody>
      </p:sp>
      <p:sp>
        <p:nvSpPr>
          <p:cNvPr id="4" name="textruta 3">
            <a:extLst>
              <a:ext uri="{FF2B5EF4-FFF2-40B4-BE49-F238E27FC236}">
                <a16:creationId xmlns:a16="http://schemas.microsoft.com/office/drawing/2014/main" id="{1D1F37B6-99C4-2594-579C-6D84A7B31310}"/>
              </a:ext>
            </a:extLst>
          </p:cNvPr>
          <p:cNvSpPr txBox="1"/>
          <p:nvPr/>
        </p:nvSpPr>
        <p:spPr>
          <a:xfrm>
            <a:off x="5226885" y="683765"/>
            <a:ext cx="4948518" cy="707886"/>
          </a:xfrm>
          <a:prstGeom prst="rect">
            <a:avLst/>
          </a:prstGeom>
          <a:noFill/>
        </p:spPr>
        <p:txBody>
          <a:bodyPr wrap="square" rtlCol="0">
            <a:spAutoFit/>
          </a:bodyPr>
          <a:lstStyle/>
          <a:p>
            <a:r>
              <a:rPr lang="sv-SE" sz="4000" dirty="0">
                <a:solidFill>
                  <a:schemeClr val="bg1">
                    <a:lumMod val="95000"/>
                  </a:schemeClr>
                </a:solidFill>
                <a:latin typeface="Cambria" panose="02040503050406030204" pitchFamily="18" charset="0"/>
                <a:ea typeface="Cambria" panose="02040503050406030204" pitchFamily="18" charset="0"/>
                <a:cs typeface="Arial" panose="020B0604020202020204" pitchFamily="34" charset="0"/>
              </a:rPr>
              <a:t>Nivåindelning</a:t>
            </a:r>
          </a:p>
        </p:txBody>
      </p:sp>
      <p:sp>
        <p:nvSpPr>
          <p:cNvPr id="5" name="textruta 4">
            <a:extLst>
              <a:ext uri="{FF2B5EF4-FFF2-40B4-BE49-F238E27FC236}">
                <a16:creationId xmlns:a16="http://schemas.microsoft.com/office/drawing/2014/main" id="{26AA7D12-8371-3718-A319-5ED0A4CBA6F5}"/>
              </a:ext>
            </a:extLst>
          </p:cNvPr>
          <p:cNvSpPr txBox="1"/>
          <p:nvPr/>
        </p:nvSpPr>
        <p:spPr>
          <a:xfrm>
            <a:off x="501218" y="5342621"/>
            <a:ext cx="10219765" cy="830997"/>
          </a:xfrm>
          <a:prstGeom prst="rect">
            <a:avLst/>
          </a:prstGeom>
          <a:noFill/>
        </p:spPr>
        <p:txBody>
          <a:bodyPr wrap="square" rtlCol="0">
            <a:spAutoFit/>
          </a:bodyPr>
          <a:lstStyle/>
          <a:p>
            <a:r>
              <a:rPr lang="sv-SE" sz="2400" dirty="0">
                <a:solidFill>
                  <a:schemeClr val="bg1">
                    <a:lumMod val="95000"/>
                  </a:schemeClr>
                </a:solidFill>
                <a:latin typeface="Cambria" panose="02040503050406030204" pitchFamily="18" charset="0"/>
                <a:ea typeface="Cambria" panose="02040503050406030204" pitchFamily="18" charset="0"/>
                <a:cs typeface="Arial" panose="020B0604020202020204" pitchFamily="34" charset="0"/>
              </a:rPr>
              <a:t>⦁Alla spelar lika mycket oavsett träningsdeltagande. </a:t>
            </a:r>
          </a:p>
          <a:p>
            <a:r>
              <a:rPr lang="sv-SE" sz="2400" dirty="0">
                <a:solidFill>
                  <a:schemeClr val="bg1">
                    <a:lumMod val="95000"/>
                  </a:schemeClr>
                </a:solidFill>
                <a:latin typeface="Cambria" panose="02040503050406030204" pitchFamily="18" charset="0"/>
                <a:ea typeface="Cambria" panose="02040503050406030204" pitchFamily="18" charset="0"/>
                <a:cs typeface="Arial" panose="020B0604020202020204" pitchFamily="34" charset="0"/>
              </a:rPr>
              <a:t>⦁Ingen toppning.</a:t>
            </a:r>
          </a:p>
        </p:txBody>
      </p:sp>
      <p:sp>
        <p:nvSpPr>
          <p:cNvPr id="6" name="textruta 5">
            <a:extLst>
              <a:ext uri="{FF2B5EF4-FFF2-40B4-BE49-F238E27FC236}">
                <a16:creationId xmlns:a16="http://schemas.microsoft.com/office/drawing/2014/main" id="{29220EF2-1550-EB58-35C3-63FCDFB5A8B3}"/>
              </a:ext>
            </a:extLst>
          </p:cNvPr>
          <p:cNvSpPr txBox="1"/>
          <p:nvPr/>
        </p:nvSpPr>
        <p:spPr>
          <a:xfrm>
            <a:off x="501218" y="1515379"/>
            <a:ext cx="3571631" cy="3477875"/>
          </a:xfrm>
          <a:prstGeom prst="rect">
            <a:avLst/>
          </a:prstGeom>
          <a:noFill/>
        </p:spPr>
        <p:txBody>
          <a:bodyPr wrap="square" rtlCol="0">
            <a:spAutoFit/>
          </a:bodyPr>
          <a:lstStyle/>
          <a:p>
            <a:r>
              <a:rPr lang="sv-SE" sz="2000" dirty="0">
                <a:solidFill>
                  <a:schemeClr val="bg1"/>
                </a:solidFill>
                <a:latin typeface="Arial" panose="020B0604020202020204" pitchFamily="34" charset="0"/>
                <a:cs typeface="Arial" panose="020B0604020202020204" pitchFamily="34" charset="0"/>
              </a:rPr>
              <a:t>”</a:t>
            </a:r>
            <a:r>
              <a:rPr lang="sv-SE" sz="2000" dirty="0">
                <a:solidFill>
                  <a:schemeClr val="bg1"/>
                </a:solidFill>
                <a:latin typeface="Cambria" panose="02040503050406030204" pitchFamily="18" charset="0"/>
                <a:ea typeface="Cambria" panose="02040503050406030204" pitchFamily="18" charset="0"/>
                <a:cs typeface="Arial" panose="020B0604020202020204" pitchFamily="34" charset="0"/>
              </a:rPr>
              <a:t>Nivåanpassning är när man anpassar innehållet i träning så att alla kan gemensamt delta och utvecklas utifrån sin färdighetsnivå.”</a:t>
            </a:r>
          </a:p>
          <a:p>
            <a:endParaRPr lang="sv-SE" sz="2000" dirty="0">
              <a:solidFill>
                <a:schemeClr val="bg1"/>
              </a:solidFill>
              <a:latin typeface="Cambria" panose="02040503050406030204" pitchFamily="18" charset="0"/>
              <a:ea typeface="Cambria" panose="02040503050406030204" pitchFamily="18" charset="0"/>
              <a:cs typeface="Arial" panose="020B0604020202020204" pitchFamily="34" charset="0"/>
            </a:endParaRPr>
          </a:p>
          <a:p>
            <a:r>
              <a:rPr lang="sv-SE" sz="2000" dirty="0">
                <a:solidFill>
                  <a:schemeClr val="bg1"/>
                </a:solidFill>
                <a:latin typeface="Cambria" panose="02040503050406030204" pitchFamily="18" charset="0"/>
                <a:ea typeface="Cambria" panose="02040503050406030204" pitchFamily="18" charset="0"/>
                <a:cs typeface="Arial" panose="020B0604020202020204" pitchFamily="34" charset="0"/>
              </a:rPr>
              <a:t>Till exempel att en övning utformas så att olika svårighetsgrader kan appliceras individuellt utan att barnen delas upp.</a:t>
            </a:r>
          </a:p>
        </p:txBody>
      </p:sp>
      <p:sp>
        <p:nvSpPr>
          <p:cNvPr id="7" name="textruta 6">
            <a:extLst>
              <a:ext uri="{FF2B5EF4-FFF2-40B4-BE49-F238E27FC236}">
                <a16:creationId xmlns:a16="http://schemas.microsoft.com/office/drawing/2014/main" id="{C2F6F72E-B20F-3755-F66A-6A3374FE0A63}"/>
              </a:ext>
            </a:extLst>
          </p:cNvPr>
          <p:cNvSpPr txBox="1"/>
          <p:nvPr/>
        </p:nvSpPr>
        <p:spPr>
          <a:xfrm>
            <a:off x="5172979" y="1469358"/>
            <a:ext cx="4864617" cy="2246769"/>
          </a:xfrm>
          <a:prstGeom prst="rect">
            <a:avLst/>
          </a:prstGeom>
          <a:noFill/>
        </p:spPr>
        <p:txBody>
          <a:bodyPr wrap="square" rtlCol="0">
            <a:spAutoFit/>
          </a:bodyPr>
          <a:lstStyle/>
          <a:p>
            <a:r>
              <a:rPr lang="sv-SE" sz="2000" dirty="0">
                <a:solidFill>
                  <a:schemeClr val="bg1"/>
                </a:solidFill>
                <a:latin typeface="Cambria" panose="02040503050406030204" pitchFamily="18" charset="0"/>
                <a:ea typeface="Cambria" panose="02040503050406030204" pitchFamily="18" charset="0"/>
                <a:cs typeface="Arial" panose="020B0604020202020204" pitchFamily="34" charset="0"/>
              </a:rPr>
              <a:t>”Nivåindelning är när man delar upp spelare i olika grupper utifrån färdighetsnivå.”</a:t>
            </a:r>
          </a:p>
          <a:p>
            <a:endParaRPr lang="sv-SE" sz="2000" dirty="0">
              <a:solidFill>
                <a:schemeClr val="bg1"/>
              </a:solidFill>
              <a:latin typeface="Cambria" panose="02040503050406030204" pitchFamily="18" charset="0"/>
              <a:ea typeface="Cambria" panose="02040503050406030204" pitchFamily="18" charset="0"/>
              <a:cs typeface="Arial" panose="020B0604020202020204" pitchFamily="34" charset="0"/>
            </a:endParaRPr>
          </a:p>
          <a:p>
            <a:r>
              <a:rPr lang="sv-SE" sz="2000" dirty="0">
                <a:solidFill>
                  <a:schemeClr val="bg1"/>
                </a:solidFill>
                <a:latin typeface="Cambria" panose="02040503050406030204" pitchFamily="18" charset="0"/>
                <a:ea typeface="Cambria" panose="02040503050406030204" pitchFamily="18" charset="0"/>
                <a:cs typeface="Arial" panose="020B0604020202020204" pitchFamily="34" charset="0"/>
              </a:rPr>
              <a:t>Till exempel att de som kommit längst i sin utveckling gör en övning och de som inte kommit lika långt gör en annan.</a:t>
            </a:r>
          </a:p>
        </p:txBody>
      </p:sp>
      <p:cxnSp>
        <p:nvCxnSpPr>
          <p:cNvPr id="11" name="Rak koppling 10">
            <a:extLst>
              <a:ext uri="{FF2B5EF4-FFF2-40B4-BE49-F238E27FC236}">
                <a16:creationId xmlns:a16="http://schemas.microsoft.com/office/drawing/2014/main" id="{842B75EF-8A7F-0D7E-DDEA-D96AE92852F5}"/>
              </a:ext>
            </a:extLst>
          </p:cNvPr>
          <p:cNvCxnSpPr>
            <a:cxnSpLocks/>
          </p:cNvCxnSpPr>
          <p:nvPr/>
        </p:nvCxnSpPr>
        <p:spPr>
          <a:xfrm>
            <a:off x="5027590" y="835612"/>
            <a:ext cx="4487885" cy="3293476"/>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3" name="Rak koppling 12">
            <a:extLst>
              <a:ext uri="{FF2B5EF4-FFF2-40B4-BE49-F238E27FC236}">
                <a16:creationId xmlns:a16="http://schemas.microsoft.com/office/drawing/2014/main" id="{CBD149D4-4581-B5F1-A54D-85DE063D913C}"/>
              </a:ext>
            </a:extLst>
          </p:cNvPr>
          <p:cNvCxnSpPr>
            <a:cxnSpLocks/>
          </p:cNvCxnSpPr>
          <p:nvPr/>
        </p:nvCxnSpPr>
        <p:spPr>
          <a:xfrm flipH="1">
            <a:off x="5226885" y="835612"/>
            <a:ext cx="3788528" cy="3405971"/>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092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D0909"/>
        </a:solidFill>
        <a:effectLst/>
      </p:bgPr>
    </p:bg>
    <p:spTree>
      <p:nvGrpSpPr>
        <p:cNvPr id="1" name="">
          <a:extLst>
            <a:ext uri="{FF2B5EF4-FFF2-40B4-BE49-F238E27FC236}">
              <a16:creationId xmlns:a16="http://schemas.microsoft.com/office/drawing/2014/main" id="{D68B9721-D5AE-8E7C-4AF2-4CE15848D2F4}"/>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B129BBE5-1D3A-17BE-7CDE-93B164455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124" y="127216"/>
            <a:ext cx="1360697" cy="1342142"/>
          </a:xfrm>
          <a:prstGeom prst="rect">
            <a:avLst/>
          </a:prstGeom>
        </p:spPr>
      </p:pic>
      <p:sp>
        <p:nvSpPr>
          <p:cNvPr id="4" name="textruta 3">
            <a:extLst>
              <a:ext uri="{FF2B5EF4-FFF2-40B4-BE49-F238E27FC236}">
                <a16:creationId xmlns:a16="http://schemas.microsoft.com/office/drawing/2014/main" id="{47CEBA74-98A7-2C53-395E-98E9E873065A}"/>
              </a:ext>
            </a:extLst>
          </p:cNvPr>
          <p:cNvSpPr txBox="1"/>
          <p:nvPr/>
        </p:nvSpPr>
        <p:spPr>
          <a:xfrm>
            <a:off x="609599" y="197346"/>
            <a:ext cx="9887265" cy="6309420"/>
          </a:xfrm>
          <a:prstGeom prst="rect">
            <a:avLst/>
          </a:prstGeom>
          <a:noFill/>
        </p:spPr>
        <p:txBody>
          <a:bodyPr wrap="square" rtlCol="0">
            <a:spAutoFit/>
          </a:bodyPr>
          <a:lstStyle/>
          <a:p>
            <a:r>
              <a:rPr lang="sv-SE" sz="2800" dirty="0">
                <a:solidFill>
                  <a:schemeClr val="bg1"/>
                </a:solidFill>
                <a:latin typeface="Cambria" panose="02040503050406030204" pitchFamily="18" charset="0"/>
                <a:ea typeface="Cambria" panose="02040503050406030204" pitchFamily="18" charset="0"/>
              </a:rPr>
              <a:t>Att tänka på i träning</a:t>
            </a:r>
          </a:p>
          <a:p>
            <a:endParaRPr lang="sv-SE" sz="1600" dirty="0">
              <a:solidFill>
                <a:schemeClr val="bg1"/>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sv-SE" dirty="0">
                <a:solidFill>
                  <a:schemeClr val="bg1"/>
                </a:solidFill>
                <a:latin typeface="Cambria" panose="02040503050406030204" pitchFamily="18" charset="0"/>
                <a:ea typeface="Cambria" panose="02040503050406030204" pitchFamily="18" charset="0"/>
              </a:rPr>
              <a:t>Övningar som inte är för repetitiva –  Ej ”drillövningar” </a:t>
            </a:r>
          </a:p>
          <a:p>
            <a:pPr marL="285750" indent="-285750">
              <a:buFont typeface="Arial" panose="020B0604020202020204" pitchFamily="34" charset="0"/>
              <a:buChar char="•"/>
            </a:pPr>
            <a:r>
              <a:rPr lang="sv-SE" dirty="0">
                <a:solidFill>
                  <a:schemeClr val="bg1"/>
                </a:solidFill>
                <a:latin typeface="Cambria" panose="02040503050406030204" pitchFamily="18" charset="0"/>
                <a:ea typeface="Cambria" panose="02040503050406030204" pitchFamily="18" charset="0"/>
              </a:rPr>
              <a:t>Spelarna tröttnar snabbt vilket gör att de behöver omväxling - inte för mycket ny instruktion</a:t>
            </a:r>
          </a:p>
          <a:p>
            <a:endParaRPr lang="sv-SE" dirty="0">
              <a:solidFill>
                <a:schemeClr val="bg1"/>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sv-SE" dirty="0">
                <a:solidFill>
                  <a:schemeClr val="bg1"/>
                </a:solidFill>
                <a:latin typeface="Cambria" panose="02040503050406030204" pitchFamily="18" charset="0"/>
                <a:ea typeface="Cambria" panose="02040503050406030204" pitchFamily="18" charset="0"/>
              </a:rPr>
              <a:t>Uppvärmning </a:t>
            </a:r>
          </a:p>
          <a:p>
            <a:r>
              <a:rPr lang="sv-SE" dirty="0">
                <a:solidFill>
                  <a:schemeClr val="bg1"/>
                </a:solidFill>
                <a:latin typeface="Cambria" panose="02040503050406030204" pitchFamily="18" charset="0"/>
                <a:ea typeface="Cambria" panose="02040503050406030204" pitchFamily="18" charset="0"/>
              </a:rPr>
              <a:t>- Gemensam</a:t>
            </a:r>
          </a:p>
          <a:p>
            <a:r>
              <a:rPr lang="sv-SE" dirty="0">
                <a:solidFill>
                  <a:schemeClr val="bg1"/>
                </a:solidFill>
                <a:latin typeface="Cambria" panose="02040503050406030204" pitchFamily="18" charset="0"/>
                <a:ea typeface="Cambria" panose="02040503050406030204" pitchFamily="18" charset="0"/>
              </a:rPr>
              <a:t>- Utan boll</a:t>
            </a:r>
          </a:p>
          <a:p>
            <a:r>
              <a:rPr lang="sv-SE" dirty="0">
                <a:solidFill>
                  <a:schemeClr val="bg1"/>
                </a:solidFill>
                <a:latin typeface="Cambria" panose="02040503050406030204" pitchFamily="18" charset="0"/>
                <a:ea typeface="Cambria" panose="02040503050406030204" pitchFamily="18" charset="0"/>
              </a:rPr>
              <a:t>- Fokus på koordination och motorik</a:t>
            </a:r>
            <a:endParaRPr lang="sv-SE" i="1" dirty="0">
              <a:solidFill>
                <a:schemeClr val="bg1"/>
              </a:solidFill>
              <a:latin typeface="Cambria" panose="02040503050406030204" pitchFamily="18" charset="0"/>
              <a:ea typeface="Cambria" panose="02040503050406030204" pitchFamily="18" charset="0"/>
            </a:endParaRPr>
          </a:p>
          <a:p>
            <a:endParaRPr lang="sv-SE" dirty="0">
              <a:solidFill>
                <a:schemeClr val="bg1"/>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sv-SE" dirty="0">
                <a:solidFill>
                  <a:schemeClr val="bg1"/>
                </a:solidFill>
                <a:latin typeface="Cambria" panose="02040503050406030204" pitchFamily="18" charset="0"/>
                <a:ea typeface="Cambria" panose="02040503050406030204" pitchFamily="18" charset="0"/>
              </a:rPr>
              <a:t>Stationsträning  </a:t>
            </a:r>
          </a:p>
          <a:p>
            <a:r>
              <a:rPr lang="sv-SE" dirty="0">
                <a:solidFill>
                  <a:schemeClr val="bg1"/>
                </a:solidFill>
                <a:latin typeface="Cambria" panose="02040503050406030204" pitchFamily="18" charset="0"/>
                <a:ea typeface="Cambria" panose="02040503050406030204" pitchFamily="18" charset="0"/>
              </a:rPr>
              <a:t>- 3 eller 4 stationer beroende på antal ledare/spelare</a:t>
            </a:r>
          </a:p>
          <a:p>
            <a:r>
              <a:rPr lang="sv-SE" dirty="0">
                <a:solidFill>
                  <a:schemeClr val="bg1"/>
                </a:solidFill>
                <a:latin typeface="Cambria" panose="02040503050406030204" pitchFamily="18" charset="0"/>
                <a:ea typeface="Cambria" panose="02040503050406030204" pitchFamily="18" charset="0"/>
              </a:rPr>
              <a:t>- Ca 7-8 minuter på varje. </a:t>
            </a:r>
          </a:p>
          <a:p>
            <a:r>
              <a:rPr lang="sv-SE" dirty="0">
                <a:solidFill>
                  <a:schemeClr val="bg1"/>
                </a:solidFill>
                <a:latin typeface="Cambria" panose="02040503050406030204" pitchFamily="18" charset="0"/>
                <a:ea typeface="Cambria" panose="02040503050406030204" pitchFamily="18" charset="0"/>
              </a:rPr>
              <a:t>- Max 6 spelare per ledare </a:t>
            </a:r>
          </a:p>
          <a:p>
            <a:endParaRPr lang="sv-SE" dirty="0">
              <a:solidFill>
                <a:schemeClr val="bg1"/>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sv-SE" dirty="0">
                <a:solidFill>
                  <a:schemeClr val="bg1"/>
                </a:solidFill>
                <a:latin typeface="Cambria" panose="02040503050406030204" pitchFamily="18" charset="0"/>
                <a:ea typeface="Cambria" panose="02040503050406030204" pitchFamily="18" charset="0"/>
              </a:rPr>
              <a:t>Matchspel</a:t>
            </a:r>
          </a:p>
          <a:p>
            <a:r>
              <a:rPr lang="sv-SE" dirty="0">
                <a:solidFill>
                  <a:schemeClr val="bg1"/>
                </a:solidFill>
                <a:latin typeface="Cambria" panose="02040503050406030204" pitchFamily="18" charset="0"/>
                <a:ea typeface="Cambria" panose="02040503050406030204" pitchFamily="18" charset="0"/>
              </a:rPr>
              <a:t>Max 3 mot 3. 2 mot 2 eller 1 mot 1 är att föredra. Ha matchspel som en station.</a:t>
            </a:r>
          </a:p>
          <a:p>
            <a:endParaRPr lang="sv-SE" dirty="0">
              <a:solidFill>
                <a:schemeClr val="bg1"/>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sv-SE" dirty="0">
                <a:solidFill>
                  <a:schemeClr val="bg1"/>
                </a:solidFill>
                <a:latin typeface="Cambria" panose="02040503050406030204" pitchFamily="18" charset="0"/>
                <a:ea typeface="Cambria" panose="02040503050406030204" pitchFamily="18" charset="0"/>
              </a:rPr>
              <a:t>Passning och skott ska INTE vara i fokus första året. </a:t>
            </a:r>
          </a:p>
          <a:p>
            <a:pPr marL="285750" indent="-285750">
              <a:buFont typeface="Arial" panose="020B0604020202020204" pitchFamily="34" charset="0"/>
              <a:buChar char="•"/>
            </a:pPr>
            <a:r>
              <a:rPr lang="sv-SE" dirty="0">
                <a:solidFill>
                  <a:schemeClr val="bg1"/>
                </a:solidFill>
                <a:latin typeface="Cambria" panose="02040503050406030204" pitchFamily="18" charset="0"/>
                <a:ea typeface="Cambria" panose="02040503050406030204" pitchFamily="18" charset="0"/>
              </a:rPr>
              <a:t>Allt behöver inte vara med boll – men ha ett syfte för det ni gör utan boll - lek/stafett där motorik och koordination ingår.</a:t>
            </a:r>
            <a:endParaRPr lang="sv-SE" sz="2000" dirty="0">
              <a:solidFill>
                <a:schemeClr val="bg1"/>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sv-SE" dirty="0">
                <a:solidFill>
                  <a:schemeClr val="bg1"/>
                </a:solidFill>
                <a:latin typeface="Cambria" panose="02040503050406030204" pitchFamily="18" charset="0"/>
                <a:ea typeface="Cambria" panose="02040503050406030204" pitchFamily="18" charset="0"/>
              </a:rPr>
              <a:t>Undvik köer och lång väntan.</a:t>
            </a:r>
          </a:p>
        </p:txBody>
      </p:sp>
    </p:spTree>
    <p:extLst>
      <p:ext uri="{BB962C8B-B14F-4D97-AF65-F5344CB8AC3E}">
        <p14:creationId xmlns:p14="http://schemas.microsoft.com/office/powerpoint/2010/main" val="772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D0909"/>
        </a:solidFill>
        <a:effectLst/>
      </p:bgPr>
    </p:bg>
    <p:spTree>
      <p:nvGrpSpPr>
        <p:cNvPr id="1" name="">
          <a:extLst>
            <a:ext uri="{FF2B5EF4-FFF2-40B4-BE49-F238E27FC236}">
              <a16:creationId xmlns:a16="http://schemas.microsoft.com/office/drawing/2014/main" id="{9114399D-706F-612B-658D-E5F88C0F9ECE}"/>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9AA0F280-ADF7-F131-3CAD-EFF4CA6CF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124" y="127216"/>
            <a:ext cx="1360697" cy="1342142"/>
          </a:xfrm>
          <a:prstGeom prst="rect">
            <a:avLst/>
          </a:prstGeom>
        </p:spPr>
      </p:pic>
      <p:sp>
        <p:nvSpPr>
          <p:cNvPr id="3" name="textruta 2">
            <a:extLst>
              <a:ext uri="{FF2B5EF4-FFF2-40B4-BE49-F238E27FC236}">
                <a16:creationId xmlns:a16="http://schemas.microsoft.com/office/drawing/2014/main" id="{6D5C1A93-1A8A-09BD-F0F4-1FC76CC7DFAE}"/>
              </a:ext>
            </a:extLst>
          </p:cNvPr>
          <p:cNvSpPr txBox="1"/>
          <p:nvPr/>
        </p:nvSpPr>
        <p:spPr>
          <a:xfrm>
            <a:off x="610275" y="216863"/>
            <a:ext cx="7942729" cy="1323439"/>
          </a:xfrm>
          <a:prstGeom prst="rect">
            <a:avLst/>
          </a:prstGeom>
          <a:noFill/>
        </p:spPr>
        <p:txBody>
          <a:bodyPr wrap="square" rtlCol="0">
            <a:spAutoFit/>
          </a:bodyPr>
          <a:lstStyle/>
          <a:p>
            <a:r>
              <a:rPr lang="sv-SE" sz="4000" dirty="0">
                <a:solidFill>
                  <a:schemeClr val="bg1">
                    <a:lumMod val="95000"/>
                  </a:schemeClr>
                </a:solidFill>
                <a:latin typeface="Arial" panose="020B0604020202020204" pitchFamily="34" charset="0"/>
                <a:cs typeface="Arial" panose="020B0604020202020204" pitchFamily="34" charset="0"/>
              </a:rPr>
              <a:t>Övningar</a:t>
            </a:r>
          </a:p>
          <a:p>
            <a:endParaRPr lang="sv-SE" sz="4000" dirty="0">
              <a:solidFill>
                <a:schemeClr val="bg1">
                  <a:lumMod val="95000"/>
                </a:schemeClr>
              </a:solidFill>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51D59FA1-E4EF-2794-E1F4-D8E7095E7481}"/>
              </a:ext>
            </a:extLst>
          </p:cNvPr>
          <p:cNvSpPr txBox="1"/>
          <p:nvPr/>
        </p:nvSpPr>
        <p:spPr>
          <a:xfrm>
            <a:off x="308837" y="835102"/>
            <a:ext cx="10091975" cy="2215991"/>
          </a:xfrm>
          <a:prstGeom prst="rect">
            <a:avLst/>
          </a:prstGeom>
          <a:noFill/>
        </p:spPr>
        <p:txBody>
          <a:bodyPr wrap="square" rtlCol="0">
            <a:spAutoFit/>
          </a:bodyPr>
          <a:lstStyle/>
          <a:p>
            <a:endParaRPr lang="sv-SE" sz="2000" dirty="0">
              <a:solidFill>
                <a:schemeClr val="bg1">
                  <a:lumMod val="95000"/>
                </a:schemeClr>
              </a:solidFill>
              <a:latin typeface="Arial" panose="020B0604020202020204" pitchFamily="34" charset="0"/>
              <a:cs typeface="Arial" panose="020B0604020202020204" pitchFamily="34" charset="0"/>
            </a:endParaRPr>
          </a:p>
          <a:p>
            <a:endParaRPr lang="sv-SE" sz="2000" dirty="0">
              <a:solidFill>
                <a:schemeClr val="bg1">
                  <a:lumMod val="95000"/>
                </a:schemeClr>
              </a:solidFill>
              <a:latin typeface="Arial" panose="020B0604020202020204" pitchFamily="34" charset="0"/>
              <a:cs typeface="Arial" panose="020B0604020202020204" pitchFamily="34" charset="0"/>
            </a:endParaRPr>
          </a:p>
          <a:p>
            <a:endParaRPr lang="sv-SE" sz="2000" dirty="0">
              <a:solidFill>
                <a:schemeClr val="bg1">
                  <a:lumMod val="95000"/>
                </a:schemeClr>
              </a:solidFill>
              <a:latin typeface="Arial" panose="020B0604020202020204" pitchFamily="34" charset="0"/>
              <a:cs typeface="Arial" panose="020B0604020202020204" pitchFamily="34" charset="0"/>
            </a:endParaRPr>
          </a:p>
          <a:p>
            <a:endParaRPr lang="sv-SE" sz="2000" dirty="0">
              <a:solidFill>
                <a:schemeClr val="bg1">
                  <a:lumMod val="95000"/>
                </a:schemeClr>
              </a:solidFill>
              <a:latin typeface="Arial" panose="020B0604020202020204" pitchFamily="34" charset="0"/>
              <a:cs typeface="Arial" panose="020B0604020202020204" pitchFamily="34" charset="0"/>
            </a:endParaRPr>
          </a:p>
          <a:p>
            <a:endParaRPr lang="sv-SE" sz="2000" dirty="0">
              <a:solidFill>
                <a:schemeClr val="bg1">
                  <a:lumMod val="95000"/>
                </a:schemeClr>
              </a:solidFill>
              <a:latin typeface="Arial" panose="020B0604020202020204" pitchFamily="34" charset="0"/>
              <a:cs typeface="Arial" panose="020B0604020202020204" pitchFamily="34" charset="0"/>
            </a:endParaRPr>
          </a:p>
          <a:p>
            <a:endParaRPr lang="sv-SE" sz="2000" dirty="0">
              <a:solidFill>
                <a:schemeClr val="bg1">
                  <a:lumMod val="95000"/>
                </a:schemeClr>
              </a:solidFill>
              <a:latin typeface="Arial" panose="020B0604020202020204" pitchFamily="34" charset="0"/>
              <a:cs typeface="Arial" panose="020B0604020202020204" pitchFamily="34" charset="0"/>
            </a:endParaRPr>
          </a:p>
          <a:p>
            <a:endParaRPr lang="sv-SE" dirty="0"/>
          </a:p>
        </p:txBody>
      </p:sp>
      <p:pic>
        <p:nvPicPr>
          <p:cNvPr id="6" name="Bildobjekt 5">
            <a:extLst>
              <a:ext uri="{FF2B5EF4-FFF2-40B4-BE49-F238E27FC236}">
                <a16:creationId xmlns:a16="http://schemas.microsoft.com/office/drawing/2014/main" id="{53B4A201-E637-10D4-9B81-5A2DB5437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79" y="0"/>
            <a:ext cx="5303266" cy="6858000"/>
          </a:xfrm>
          <a:prstGeom prst="rect">
            <a:avLst/>
          </a:prstGeom>
        </p:spPr>
      </p:pic>
      <p:pic>
        <p:nvPicPr>
          <p:cNvPr id="8" name="Bildobjekt 7">
            <a:extLst>
              <a:ext uri="{FF2B5EF4-FFF2-40B4-BE49-F238E27FC236}">
                <a16:creationId xmlns:a16="http://schemas.microsoft.com/office/drawing/2014/main" id="{34EAAA16-1497-E038-AC8F-A4628E599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555" y="0"/>
            <a:ext cx="5303266" cy="6858000"/>
          </a:xfrm>
          <a:prstGeom prst="rect">
            <a:avLst/>
          </a:prstGeom>
        </p:spPr>
      </p:pic>
    </p:spTree>
    <p:extLst>
      <p:ext uri="{BB962C8B-B14F-4D97-AF65-F5344CB8AC3E}">
        <p14:creationId xmlns:p14="http://schemas.microsoft.com/office/powerpoint/2010/main" val="330645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D0909"/>
        </a:solidFill>
        <a:effectLst/>
      </p:bgPr>
    </p:bg>
    <p:spTree>
      <p:nvGrpSpPr>
        <p:cNvPr id="1" name="">
          <a:extLst>
            <a:ext uri="{FF2B5EF4-FFF2-40B4-BE49-F238E27FC236}">
              <a16:creationId xmlns:a16="http://schemas.microsoft.com/office/drawing/2014/main" id="{B9F3A843-A449-08BD-BF11-6D146BB27A6D}"/>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5E07F894-587B-67E0-F895-18F94D947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124" y="127216"/>
            <a:ext cx="1360697" cy="1342142"/>
          </a:xfrm>
          <a:prstGeom prst="rect">
            <a:avLst/>
          </a:prstGeom>
        </p:spPr>
      </p:pic>
      <p:pic>
        <p:nvPicPr>
          <p:cNvPr id="5" name="Bildobjekt 4">
            <a:extLst>
              <a:ext uri="{FF2B5EF4-FFF2-40B4-BE49-F238E27FC236}">
                <a16:creationId xmlns:a16="http://schemas.microsoft.com/office/drawing/2014/main" id="{7EE5D055-D1ED-6AA7-D0DA-6E4C76D9B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367" y="0"/>
            <a:ext cx="5303266" cy="6858000"/>
          </a:xfrm>
          <a:prstGeom prst="rect">
            <a:avLst/>
          </a:prstGeom>
        </p:spPr>
      </p:pic>
    </p:spTree>
    <p:extLst>
      <p:ext uri="{BB962C8B-B14F-4D97-AF65-F5344CB8AC3E}">
        <p14:creationId xmlns:p14="http://schemas.microsoft.com/office/powerpoint/2010/main" val="8526888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1811</TotalTime>
  <Words>502</Words>
  <Application>Microsoft Office PowerPoint</Application>
  <PresentationFormat>Bredbild</PresentationFormat>
  <Paragraphs>84</Paragraphs>
  <Slides>12</Slides>
  <Notes>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Aptos</vt:lpstr>
      <vt:lpstr>Arial</vt:lpstr>
      <vt:lpstr>Calibri</vt:lpstr>
      <vt:lpstr>Calibri Light</vt:lpstr>
      <vt:lpstr>Cambria</vt:lpstr>
      <vt:lpstr>Office-tema</vt:lpstr>
      <vt:lpstr>Uppstart -Träningsupplägg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Vicki Blomme'</dc:creator>
  <cp:lastModifiedBy>Vicki Blomme'</cp:lastModifiedBy>
  <cp:revision>11</cp:revision>
  <dcterms:created xsi:type="dcterms:W3CDTF">2025-03-20T10:32:01Z</dcterms:created>
  <dcterms:modified xsi:type="dcterms:W3CDTF">2026-03-18T07:37:38Z</dcterms:modified>
</cp:coreProperties>
</file>