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62" r:id="rId2"/>
    <p:sldId id="264" r:id="rId3"/>
    <p:sldId id="266" r:id="rId4"/>
    <p:sldId id="267" r:id="rId5"/>
    <p:sldId id="277" r:id="rId6"/>
    <p:sldId id="285" r:id="rId7"/>
    <p:sldId id="284" r:id="rId8"/>
    <p:sldId id="278" r:id="rId9"/>
    <p:sldId id="286" r:id="rId10"/>
    <p:sldId id="276" r:id="rId11"/>
    <p:sldId id="269" r:id="rId12"/>
    <p:sldId id="281" r:id="rId13"/>
    <p:sldId id="282" r:id="rId14"/>
    <p:sldId id="279" r:id="rId15"/>
    <p:sldId id="280" r:id="rId16"/>
    <p:sldId id="275" r:id="rId17"/>
    <p:sldId id="273" r:id="rId18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4" autoAdjust="0"/>
    <p:restoredTop sz="94660"/>
  </p:normalViewPr>
  <p:slideViewPr>
    <p:cSldViewPr snapToGrid="0">
      <p:cViewPr varScale="1">
        <p:scale>
          <a:sx n="62" d="100"/>
          <a:sy n="62" d="100"/>
        </p:scale>
        <p:origin x="788" y="4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121" d="100"/>
          <a:sy n="121" d="100"/>
        </p:scale>
        <p:origin x="5022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A6002F-5390-481D-A536-971D9CC7A192}" type="datetimeFigureOut">
              <a:rPr lang="sv-SE" smtClean="0"/>
              <a:t>2024-04-23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D666AF-AF96-4EE4-93D3-FEE9EE88B07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430446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Köp 🎁 Bästa prylarna för Fotbollsfesten! ➡️ Online på Coolstuff (2023)🪐">
            <a:extLst>
              <a:ext uri="{FF2B5EF4-FFF2-40B4-BE49-F238E27FC236}">
                <a16:creationId xmlns:a16="http://schemas.microsoft.com/office/drawing/2014/main" id="{B1A02012-D59C-E32A-14DC-1EB83C92962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" r="7326" b="1"/>
          <a:stretch/>
        </p:blipFill>
        <p:spPr bwMode="auto">
          <a:xfrm>
            <a:off x="-3048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FC9CD293-C915-24D8-0F7C-4084D29DCB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50180" y="3160158"/>
            <a:ext cx="9144000" cy="1354217"/>
          </a:xfrm>
          <a:prstGeom prst="rect">
            <a:avLst/>
          </a:prstGeom>
        </p:spPr>
        <p:txBody>
          <a:bodyPr anchor="b"/>
          <a:lstStyle>
            <a:lvl1pPr algn="l">
              <a:defRPr sz="4400">
                <a:solidFill>
                  <a:srgbClr val="C00000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8092EBA-F548-98F1-3267-33EBD3552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BFA71-5C16-4CDE-BC7E-F11F88D5A461}" type="datetimeFigureOut">
              <a:rPr lang="sv-SE" smtClean="0"/>
              <a:t>2024-04-23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978E123-B8BE-4EAB-3694-6A2DEA6A79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B953A1E-738B-74EC-7505-BF3DB7B6D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06ECA-920B-4606-8A26-7CEAED7B5A11}" type="slidenum">
              <a:rPr lang="sv-SE" smtClean="0"/>
              <a:t>‹#›</a:t>
            </a:fld>
            <a:endParaRPr lang="sv-SE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13C4959D-8354-C913-77D4-B80B9A89DC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919190" y="772723"/>
            <a:ext cx="6439588" cy="1899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31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0E3FBFB-9B9E-6FD6-78DE-A21D84DE32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AAD6BB53-46E4-97CC-1697-575E6BB036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3D85AA0-D029-A80A-EB52-837F0BCF61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BFA71-5C16-4CDE-BC7E-F11F88D5A461}" type="datetimeFigureOut">
              <a:rPr lang="sv-SE" smtClean="0"/>
              <a:t>2024-04-23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1250D15-5086-9EB3-E066-717A285565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CE6C3F3-78DF-1C41-B4FB-F179479C66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06ECA-920B-4606-8A26-7CEAED7B5A1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563708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F5E84082-C935-35F6-E0EA-86AE463A94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DBCD844E-EEC2-6FF5-62F9-92A36E29EA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51B9A20-225D-2DDD-A4EC-34D53DB5E4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BFA71-5C16-4CDE-BC7E-F11F88D5A461}" type="datetimeFigureOut">
              <a:rPr lang="sv-SE" smtClean="0"/>
              <a:t>2024-04-23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329BB7E-FB09-0597-FCDE-5DEF21951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77C6C71-8D5A-0738-F8A9-401396EA7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06ECA-920B-4606-8A26-7CEAED7B5A1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652056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25C3B04-A74A-DD37-B687-AB3BD31E67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A951532-2A4A-7289-B391-1526E5D98A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6364479-E47E-EEF6-BB8C-A1A4100FE0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BFA71-5C16-4CDE-BC7E-F11F88D5A461}" type="datetimeFigureOut">
              <a:rPr lang="sv-SE" smtClean="0"/>
              <a:t>2024-04-23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B9AD5B2-24FF-9186-5BF4-C7A46BBFF6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538EB00-165A-67C7-A987-B220527776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06ECA-920B-4606-8A26-7CEAED7B5A1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724938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6E0C61C-C2F4-E1B4-9A29-668E219589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A1F010B-2FED-9552-84E3-80000FD213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7CE480A-6A1B-C994-E2D3-7C9B2950B8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BFA71-5C16-4CDE-BC7E-F11F88D5A461}" type="datetimeFigureOut">
              <a:rPr lang="sv-SE" smtClean="0"/>
              <a:t>2024-04-23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AFA487B-A72F-2F49-456D-5CA86195C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4FF6A00-ADE5-363F-7035-D81E44EFC1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06ECA-920B-4606-8A26-7CEAED7B5A1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545028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321681D-9098-7EEE-0FB1-852982D3D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53394FB-6527-8A3B-B8C3-620E185A03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025DB37-197C-B2BB-7C1B-83C0680F51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BE725DA-4941-E34C-E379-E2E6D06941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BFA71-5C16-4CDE-BC7E-F11F88D5A461}" type="datetimeFigureOut">
              <a:rPr lang="sv-SE" smtClean="0"/>
              <a:t>2024-04-23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2851485-90C6-C2C4-BD33-F4341DA35A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A9124712-1D48-CE01-9373-C8DA2F0931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06ECA-920B-4606-8A26-7CEAED7B5A1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770875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6627A86-5EBE-1F6F-8EF7-1FA44AF3F5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BD977ED-98AA-53D0-C29D-2258F45F9A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9A071DC9-94D5-57F1-A6BE-B2F36DB0CA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D2B50AA8-6E18-A8D3-C965-1336AE08B0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F74F6A41-69E8-4D2A-2D91-A65D3CC47A5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9168C52C-853F-8453-15EB-021D84EED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BFA71-5C16-4CDE-BC7E-F11F88D5A461}" type="datetimeFigureOut">
              <a:rPr lang="sv-SE" smtClean="0"/>
              <a:t>2024-04-23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B8367358-0122-D1F4-B352-53E8004F71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BC44F958-DC3F-E5DC-8458-8BC7E1C720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06ECA-920B-4606-8A26-7CEAED7B5A1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734569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B3FA5A1-A503-B5F3-2177-1F382B4E1A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0B992402-2640-2884-649B-A27E8A7984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BFA71-5C16-4CDE-BC7E-F11F88D5A461}" type="datetimeFigureOut">
              <a:rPr lang="sv-SE" smtClean="0"/>
              <a:t>2024-04-23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C79E31E5-85DA-F28B-281E-ACAAB91E0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37010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C6F6A019-2353-1096-08B1-7CBFFAFE2F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BFA71-5C16-4CDE-BC7E-F11F88D5A461}" type="datetimeFigureOut">
              <a:rPr lang="sv-SE" smtClean="0"/>
              <a:t>2024-04-23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D0D69EA-7016-62F9-8873-FC435CE1F1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E7E25D0-8654-6400-FD5C-C483C668D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06ECA-920B-4606-8A26-7CEAED7B5A1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550869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C6F6A019-2353-1096-08B1-7CBFFAFE2F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BFA71-5C16-4CDE-BC7E-F11F88D5A461}" type="datetimeFigureOut">
              <a:rPr lang="sv-SE" smtClean="0"/>
              <a:t>2024-04-23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D0D69EA-7016-62F9-8873-FC435CE1F1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E7E25D0-8654-6400-FD5C-C483C668D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06ECA-920B-4606-8A26-7CEAED7B5A1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058738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8D3768-BEB5-8819-757C-678452A0E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BE146B3-AF9D-EDBD-06FD-90D5715E8C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95A7854-726F-A266-BA59-EA1DC4D6EB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DFA9EDE-11E0-D658-3476-3D9921B21D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BFA71-5C16-4CDE-BC7E-F11F88D5A461}" type="datetimeFigureOut">
              <a:rPr lang="sv-SE" smtClean="0"/>
              <a:t>2024-04-23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CEB8AB77-77C9-8DDB-9ACB-6C0DE7A7FF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27DF8E18-8287-6620-B3D7-F89ED7EFB3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06ECA-920B-4606-8A26-7CEAED7B5A1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752203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>
            <a:extLst>
              <a:ext uri="{FF2B5EF4-FFF2-40B4-BE49-F238E27FC236}">
                <a16:creationId xmlns:a16="http://schemas.microsoft.com/office/drawing/2014/main" id="{CF82655C-303E-BD10-996D-5EA8034E3521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1398630" y="6219040"/>
            <a:ext cx="567186" cy="504163"/>
          </a:xfrm>
          <a:prstGeom prst="rect">
            <a:avLst/>
          </a:prstGeom>
        </p:spPr>
      </p:pic>
      <p:sp>
        <p:nvSpPr>
          <p:cNvPr id="8" name="Platshållare för bildnummer 4">
            <a:extLst>
              <a:ext uri="{FF2B5EF4-FFF2-40B4-BE49-F238E27FC236}">
                <a16:creationId xmlns:a16="http://schemas.microsoft.com/office/drawing/2014/main" id="{D88C217B-5DFA-C33B-67FC-D5849BCC0698}"/>
              </a:ext>
            </a:extLst>
          </p:cNvPr>
          <p:cNvSpPr txBox="1">
            <a:spLocks/>
          </p:cNvSpPr>
          <p:nvPr userDrawn="1"/>
        </p:nvSpPr>
        <p:spPr>
          <a:xfrm>
            <a:off x="11486776" y="6322359"/>
            <a:ext cx="406400" cy="365125"/>
          </a:xfrm>
          <a:prstGeom prst="rect">
            <a:avLst/>
          </a:prstGeom>
        </p:spPr>
        <p:txBody>
          <a:bodyPr/>
          <a:lstStyle>
            <a:defPPr>
              <a:defRPr lang="sv-SE"/>
            </a:defPPr>
            <a:lvl1pPr marL="0" algn="l" defTabSz="914400" rtl="0" eaLnBrk="1" latinLnBrk="0" hangingPunct="1"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7006ECA-920B-4606-8A26-7CEAED7B5A11}" type="slidenum">
              <a:rPr lang="sv-SE" smtClean="0"/>
              <a:pPr algn="ctr"/>
              <a:t>‹#›</a:t>
            </a:fld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B653233-9D4D-CB95-C363-9A608CC1796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CBFA71-5C16-4CDE-BC7E-F11F88D5A461}" type="datetimeFigureOut">
              <a:rPr lang="sv-SE" smtClean="0"/>
              <a:t>2024-04-23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2C5BF6E-A5BD-AC41-C74A-200FCD3AA9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7A5601A-C629-5023-C6C2-1BEECE3741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006ECA-920B-4606-8A26-7CEAED7B5A11}" type="slidenum">
              <a:rPr lang="sv-SE" smtClean="0"/>
              <a:t>‹#›</a:t>
            </a:fld>
            <a:endParaRPr lang="sv-SE"/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E39F69A1-2E56-F87A-2B88-DF7AB965AE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3" y="467495"/>
            <a:ext cx="10750217" cy="492443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sv-SE" dirty="0"/>
              <a:t>Klicka här för att ändra format</a:t>
            </a:r>
            <a:endParaRPr lang="en-US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48052EAE-2A9F-7353-FAA3-7328C2A037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0000" y="1449389"/>
            <a:ext cx="10752000" cy="4500560"/>
          </a:xfrm>
          <a:prstGeom prst="rect">
            <a:avLst/>
          </a:prstGeom>
        </p:spPr>
        <p:txBody>
          <a:bodyPr vert="horz" lIns="0" tIns="54000" rIns="0" bIns="0" rtlCol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6478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56" r:id="rId9"/>
    <p:sldLayoutId id="2147483658" r:id="rId10"/>
    <p:sldLayoutId id="2147483659" r:id="rId11"/>
  </p:sldLayoutIdLst>
  <p:txStyles>
    <p:titleStyle>
      <a:lvl1pPr algn="l" defTabSz="1219170" rtl="0" eaLnBrk="1" latinLnBrk="0" hangingPunct="1">
        <a:lnSpc>
          <a:spcPct val="100000"/>
        </a:lnSpc>
        <a:spcBef>
          <a:spcPct val="0"/>
        </a:spcBef>
        <a:buNone/>
        <a:defRPr lang="en-US" sz="3200" b="1" kern="1200" dirty="0">
          <a:solidFill>
            <a:srgbClr val="FF000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6041340-94E8-2F7F-DB0C-CDFD807D2A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50180" y="3406379"/>
            <a:ext cx="9144000" cy="1107996"/>
          </a:xfrm>
        </p:spPr>
        <p:txBody>
          <a:bodyPr/>
          <a:lstStyle/>
          <a:p>
            <a:r>
              <a:rPr lang="sv-SE" dirty="0" err="1"/>
              <a:t>Föräldrarmöte</a:t>
            </a:r>
            <a:r>
              <a:rPr lang="sv-SE" dirty="0"/>
              <a:t> F15</a:t>
            </a:r>
            <a:br>
              <a:rPr lang="sv-SE" dirty="0"/>
            </a:br>
            <a:r>
              <a:rPr lang="sv-SE" sz="2800" dirty="0"/>
              <a:t>2024-04-25</a:t>
            </a:r>
            <a:endParaRPr lang="sv-SE" dirty="0"/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0C1939E5-B1F8-2283-675D-E79389286880}"/>
              </a:ext>
            </a:extLst>
          </p:cNvPr>
          <p:cNvSpPr/>
          <p:nvPr/>
        </p:nvSpPr>
        <p:spPr>
          <a:xfrm rot="19359872">
            <a:off x="-1097281" y="302660"/>
            <a:ext cx="5117215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v-SE" sz="5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Varmt välkommen</a:t>
            </a:r>
          </a:p>
        </p:txBody>
      </p:sp>
    </p:spTree>
    <p:extLst>
      <p:ext uri="{BB962C8B-B14F-4D97-AF65-F5344CB8AC3E}">
        <p14:creationId xmlns:p14="http://schemas.microsoft.com/office/powerpoint/2010/main" val="24331168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A76639F-9A79-14DF-7971-96A6C5E667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92443"/>
          </a:xfrm>
        </p:spPr>
        <p:txBody>
          <a:bodyPr/>
          <a:lstStyle/>
          <a:p>
            <a:r>
              <a:rPr lang="sv-SE" dirty="0"/>
              <a:t>Förväntningar på oss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CE4E5EC-98A6-7456-4868-A4CC5F019E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039139" cy="4351338"/>
          </a:xfrm>
        </p:spPr>
        <p:txBody>
          <a:bodyPr/>
          <a:lstStyle/>
          <a:p>
            <a:pPr marL="0" indent="0">
              <a:buNone/>
            </a:pPr>
            <a:r>
              <a:rPr lang="sv-SE" sz="2400" dirty="0"/>
              <a:t>Innan vi nämner vilka förväntningar vi har på er så vill vi gärna höra med er angående vilka förväntningar ni har på oss, ordet är fritt</a:t>
            </a:r>
          </a:p>
          <a:p>
            <a:endParaRPr lang="sv-SE" dirty="0"/>
          </a:p>
          <a:p>
            <a:pPr lvl="1"/>
            <a:endParaRPr lang="sv-SE" sz="2400" dirty="0"/>
          </a:p>
          <a:p>
            <a:pPr lvl="1"/>
            <a:endParaRPr lang="sv-SE" sz="2400" dirty="0"/>
          </a:p>
          <a:p>
            <a:pPr lvl="1"/>
            <a:endParaRPr lang="sv-SE" sz="2400" dirty="0"/>
          </a:p>
          <a:p>
            <a:pPr lvl="1"/>
            <a:endParaRPr lang="sv-SE" dirty="0"/>
          </a:p>
        </p:txBody>
      </p:sp>
      <p:pic>
        <p:nvPicPr>
          <p:cNvPr id="1026" name="Picture 2" descr="100+ kostnadsfria Förväntningar- och Frågetecken-illustrationer - Pixabay">
            <a:extLst>
              <a:ext uri="{FF2B5EF4-FFF2-40B4-BE49-F238E27FC236}">
                <a16:creationId xmlns:a16="http://schemas.microsoft.com/office/drawing/2014/main" id="{5475C1B1-BD95-E384-2630-F1CEC9E1CA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0986" y="1143000"/>
            <a:ext cx="6858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2518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A76639F-9A79-14DF-7971-96A6C5E667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92443"/>
          </a:xfrm>
        </p:spPr>
        <p:txBody>
          <a:bodyPr/>
          <a:lstStyle/>
          <a:p>
            <a:r>
              <a:rPr lang="sv-SE" dirty="0"/>
              <a:t>Förväntningar på föräldrarna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CE4E5EC-98A6-7456-4868-A4CC5F019E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97017"/>
            <a:ext cx="10515600" cy="4351338"/>
          </a:xfrm>
        </p:spPr>
        <p:txBody>
          <a:bodyPr/>
          <a:lstStyle/>
          <a:p>
            <a:r>
              <a:rPr lang="sv-SE" sz="2400" dirty="0"/>
              <a:t>Laget ska ha roligt tillsammans och </a:t>
            </a:r>
            <a:r>
              <a:rPr lang="sv-SE" sz="2400" b="1" dirty="0"/>
              <a:t>kamratskap</a:t>
            </a:r>
            <a:r>
              <a:rPr lang="sv-SE" sz="2400" dirty="0"/>
              <a:t> ska stå i centrum </a:t>
            </a:r>
          </a:p>
          <a:p>
            <a:r>
              <a:rPr lang="sv-SE" sz="2400" dirty="0"/>
              <a:t>Meddela alltid om spelaren inte kan deltaga på träning/match (håll koll på laget.se)</a:t>
            </a:r>
          </a:p>
          <a:p>
            <a:r>
              <a:rPr lang="sv-SE" sz="2400" dirty="0"/>
              <a:t>Se till att spelaren är rätt utrustad för träning/match</a:t>
            </a:r>
          </a:p>
          <a:p>
            <a:r>
              <a:rPr lang="sv-SE" sz="2400" dirty="0"/>
              <a:t>Kom i tid till alla sammankomster (träningen startar på utsatt tid)</a:t>
            </a:r>
          </a:p>
          <a:p>
            <a:r>
              <a:rPr lang="sv-SE" sz="2400" dirty="0"/>
              <a:t>När träningen är slut så ansvarar inte tränarna för spelarna </a:t>
            </a:r>
          </a:p>
          <a:p>
            <a:r>
              <a:rPr lang="sv-SE" sz="2400" dirty="0"/>
              <a:t>Tänk på att vid varje träff med laget är ledare, spelare och föräldrar också representanter för Barkarö SK</a:t>
            </a:r>
          </a:p>
          <a:p>
            <a:r>
              <a:rPr lang="sv-SE" sz="2400" dirty="0"/>
              <a:t>Vad du som förälder inte ska vara delaktig i är planering och genomförande av träning samt laguttagning och coachning vid match. Naturligtvis är du i din fulla rätt att ha synpunkter på vad som helst men diskutera endast när vi är överens om att det är en lämplig tidpunkt</a:t>
            </a:r>
          </a:p>
          <a:p>
            <a:r>
              <a:rPr lang="sv-SE" sz="2400" b="1" dirty="0"/>
              <a:t>Värna om föreningslivet. </a:t>
            </a:r>
            <a:r>
              <a:rPr lang="sv-SE" sz="2400" dirty="0"/>
              <a:t>Hjälpa till med diverse saker som gör att en förening fungerar </a:t>
            </a:r>
          </a:p>
          <a:p>
            <a:pPr marL="0" indent="0">
              <a:buNone/>
            </a:pPr>
            <a:endParaRPr lang="sv-SE" dirty="0"/>
          </a:p>
          <a:p>
            <a:pPr lvl="1"/>
            <a:endParaRPr lang="sv-SE" sz="2400" dirty="0"/>
          </a:p>
          <a:p>
            <a:pPr lvl="1"/>
            <a:endParaRPr lang="sv-SE" sz="2400" dirty="0"/>
          </a:p>
          <a:p>
            <a:pPr lvl="1"/>
            <a:endParaRPr lang="sv-SE" sz="2400" dirty="0"/>
          </a:p>
          <a:p>
            <a:pPr lvl="1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83474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FFC6821-B0F5-A1FE-0A83-1B5B76F425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92443"/>
          </a:xfrm>
        </p:spPr>
        <p:txBody>
          <a:bodyPr/>
          <a:lstStyle/>
          <a:p>
            <a:r>
              <a:rPr lang="sv-SE" dirty="0"/>
              <a:t>LAGET.SE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63957F3-6B15-57BA-BA95-48011A1C3B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80836"/>
            <a:ext cx="10515600" cy="5959011"/>
          </a:xfrm>
        </p:spPr>
        <p:txBody>
          <a:bodyPr/>
          <a:lstStyle/>
          <a:p>
            <a:pPr marL="0" indent="0">
              <a:buNone/>
            </a:pPr>
            <a:endParaRPr lang="sv-SE" sz="2400" u="sng" dirty="0"/>
          </a:p>
          <a:p>
            <a:pPr marL="0" indent="0">
              <a:buNone/>
            </a:pPr>
            <a:r>
              <a:rPr lang="sv-SE" sz="2400" u="sng" dirty="0"/>
              <a:t>Vid kallelse till match:</a:t>
            </a:r>
          </a:p>
          <a:p>
            <a:pPr marL="0" indent="0">
              <a:buNone/>
            </a:pPr>
            <a:r>
              <a:rPr lang="sv-SE" sz="2400" i="1" dirty="0"/>
              <a:t>Svara senast onsdag samma vecka. Har man inte svarat, missar man den veckas omgång med matcher. Finns ingen ”andra chans” till att anmäla sig.</a:t>
            </a:r>
          </a:p>
          <a:p>
            <a:endParaRPr lang="sv-SE" sz="2400" dirty="0"/>
          </a:p>
          <a:p>
            <a:pPr marL="0" indent="0">
              <a:buNone/>
            </a:pPr>
            <a:r>
              <a:rPr lang="sv-SE" sz="2400" u="sng" dirty="0"/>
              <a:t>Vid kallelse till träning</a:t>
            </a:r>
            <a:r>
              <a:rPr lang="sv-SE" sz="2400" dirty="0"/>
              <a:t>:</a:t>
            </a:r>
          </a:p>
          <a:p>
            <a:pPr marL="0" indent="0">
              <a:buNone/>
            </a:pPr>
            <a:r>
              <a:rPr lang="sv-SE" sz="2400" i="1" dirty="0"/>
              <a:t>Svara på anmälan så att vi kan ha bästa förutsättningar för att göra ett bra träningsupplägg. </a:t>
            </a:r>
          </a:p>
          <a:p>
            <a:endParaRPr lang="sv-SE" sz="2400" dirty="0"/>
          </a:p>
          <a:p>
            <a:pPr marL="0" indent="0">
              <a:buNone/>
            </a:pPr>
            <a:r>
              <a:rPr lang="sv-SE" sz="2400" u="sng" dirty="0"/>
              <a:t>Vid kallelse till övriga aktiviteter:</a:t>
            </a:r>
          </a:p>
          <a:p>
            <a:pPr marL="0" indent="0">
              <a:buNone/>
            </a:pPr>
            <a:r>
              <a:rPr lang="sv-SE" sz="2400" i="1" dirty="0"/>
              <a:t>Svara på anmälan så att vi kan planera. </a:t>
            </a:r>
          </a:p>
          <a:p>
            <a:pPr marL="0" indent="0">
              <a:buNone/>
            </a:pPr>
            <a:endParaRPr lang="sv-SE" sz="2400" dirty="0"/>
          </a:p>
        </p:txBody>
      </p:sp>
    </p:spTree>
    <p:extLst>
      <p:ext uri="{BB962C8B-B14F-4D97-AF65-F5344CB8AC3E}">
        <p14:creationId xmlns:p14="http://schemas.microsoft.com/office/powerpoint/2010/main" val="42124777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3ECAD70-C7E6-270F-E796-90C7AAA061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92443"/>
          </a:xfrm>
        </p:spPr>
        <p:txBody>
          <a:bodyPr/>
          <a:lstStyle/>
          <a:p>
            <a:r>
              <a:rPr lang="sv-SE" dirty="0"/>
              <a:t>LAGET.SE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FBAC6E0-2EA1-E40D-CAE1-E2F4A2AD28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sz="2800" b="1" dirty="0"/>
              <a:t>Ta ansvar för att hålla er uppdaterade, svara</a:t>
            </a:r>
            <a:r>
              <a:rPr lang="sv-SE" b="1" dirty="0"/>
              <a:t> och</a:t>
            </a:r>
            <a:r>
              <a:rPr lang="sv-SE" sz="2800" b="1" dirty="0"/>
              <a:t> var aktiva.</a:t>
            </a:r>
          </a:p>
          <a:p>
            <a:pPr marL="0" indent="0">
              <a:buNone/>
            </a:pPr>
            <a:r>
              <a:rPr lang="sv-SE" sz="2800" b="1" dirty="0"/>
              <a:t>Deltar man inte på aktiviteter, ställer upp eller svarar på kallelser blir vår uppgift ohållbar för laget. </a:t>
            </a:r>
          </a:p>
          <a:p>
            <a:pPr marL="0" indent="0">
              <a:buNone/>
            </a:pPr>
            <a:endParaRPr lang="sv-SE" b="1" dirty="0"/>
          </a:p>
          <a:p>
            <a:pPr marL="0" indent="0">
              <a:buNone/>
            </a:pPr>
            <a:r>
              <a:rPr lang="sv-SE" sz="2800" b="1" dirty="0"/>
              <a:t>Vi, tillsammans, behöver hjälpas åt så att våra tjejer får en härlig fotbollssäsong.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305938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A76639F-9A79-14DF-7971-96A6C5E667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92443"/>
          </a:xfrm>
        </p:spPr>
        <p:txBody>
          <a:bodyPr/>
          <a:lstStyle/>
          <a:p>
            <a:r>
              <a:rPr lang="sv-SE" dirty="0"/>
              <a:t>Ekonomi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CE4E5EC-98A6-7456-4868-A4CC5F019E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8" y="1362269"/>
            <a:ext cx="6421017" cy="4814694"/>
          </a:xfrm>
        </p:spPr>
        <p:txBody>
          <a:bodyPr/>
          <a:lstStyle/>
          <a:p>
            <a:r>
              <a:rPr lang="sv-SE" dirty="0"/>
              <a:t>Laget kommer att ha kostnader (anmälningsavgifter cuper, domare, material, avslutningstillställningar mm)</a:t>
            </a:r>
          </a:p>
          <a:p>
            <a:r>
              <a:rPr lang="sv-SE" dirty="0"/>
              <a:t>Sponsorer är </a:t>
            </a:r>
            <a:r>
              <a:rPr lang="sv-SE" b="1" u="sng" dirty="0"/>
              <a:t>mer</a:t>
            </a:r>
            <a:r>
              <a:rPr lang="sv-SE" dirty="0"/>
              <a:t> än välkomna att hjälpa lagets ekonomi – Hör av dig till Andreas.</a:t>
            </a:r>
          </a:p>
          <a:p>
            <a:pPr marL="0" indent="0">
              <a:buNone/>
            </a:pPr>
            <a:endParaRPr lang="sv-SE" dirty="0"/>
          </a:p>
          <a:p>
            <a:r>
              <a:rPr lang="sv-SE" dirty="0"/>
              <a:t>Det kommer att förekomma försäljningar för att stärka lagets kassa (se nästa </a:t>
            </a:r>
            <a:r>
              <a:rPr lang="sv-SE" dirty="0" err="1"/>
              <a:t>slide</a:t>
            </a:r>
            <a:r>
              <a:rPr lang="sv-SE" dirty="0"/>
              <a:t>)</a:t>
            </a:r>
          </a:p>
          <a:p>
            <a:endParaRPr lang="sv-SE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04A0FBEE-0C7D-E01A-C485-F36F2690EB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4314" y="1431833"/>
            <a:ext cx="4425564" cy="3950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9135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D61B55F-1AE6-DB1C-B942-DCC5F60BC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84885"/>
          </a:xfrm>
        </p:spPr>
        <p:txBody>
          <a:bodyPr/>
          <a:lstStyle/>
          <a:p>
            <a:r>
              <a:rPr lang="sv-SE" dirty="0"/>
              <a:t>Lagets kassa</a:t>
            </a:r>
            <a:br>
              <a:rPr lang="sv-SE" dirty="0"/>
            </a:b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3B268DD-C576-6FA0-AF62-CE3A7D3B35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06867"/>
            <a:ext cx="10515600" cy="5170096"/>
          </a:xfrm>
        </p:spPr>
        <p:txBody>
          <a:bodyPr/>
          <a:lstStyle/>
          <a:p>
            <a:pPr marL="0" indent="0">
              <a:buNone/>
            </a:pPr>
            <a:r>
              <a:rPr lang="sv-SE" sz="2400" dirty="0"/>
              <a:t>Försäljning för att få in pengar till lagkassan. </a:t>
            </a:r>
          </a:p>
          <a:p>
            <a:pPr marL="0" indent="0">
              <a:buNone/>
            </a:pPr>
            <a:r>
              <a:rPr lang="sv-SE" sz="2400" dirty="0"/>
              <a:t>Viktigt att alla bidrar. </a:t>
            </a:r>
          </a:p>
          <a:p>
            <a:pPr marL="0" indent="0">
              <a:buNone/>
            </a:pPr>
            <a:endParaRPr lang="sv-SE" sz="2400" dirty="0"/>
          </a:p>
          <a:p>
            <a:pPr marL="0" indent="0">
              <a:buNone/>
            </a:pPr>
            <a:r>
              <a:rPr lang="sv-SE" dirty="0"/>
              <a:t>Vår</a:t>
            </a:r>
            <a:r>
              <a:rPr lang="sv-SE" sz="2400" dirty="0"/>
              <a:t>- Korvpåse från Carlströms. SPIKAT!</a:t>
            </a:r>
          </a:p>
          <a:p>
            <a:pPr marL="0" indent="0">
              <a:buNone/>
            </a:pPr>
            <a:endParaRPr lang="sv-SE" sz="2400" dirty="0"/>
          </a:p>
          <a:p>
            <a:pPr marL="0" indent="0">
              <a:buNone/>
            </a:pPr>
            <a:r>
              <a:rPr lang="sv-SE" dirty="0"/>
              <a:t>Sensommar</a:t>
            </a:r>
            <a:r>
              <a:rPr lang="sv-SE" sz="2400" dirty="0"/>
              <a:t>- Toalettpapper?</a:t>
            </a:r>
          </a:p>
          <a:p>
            <a:pPr marL="0" indent="0">
              <a:buNone/>
            </a:pPr>
            <a:endParaRPr lang="sv-SE" sz="2400" dirty="0"/>
          </a:p>
          <a:p>
            <a:pPr marL="0" indent="0">
              <a:buNone/>
            </a:pPr>
            <a:r>
              <a:rPr lang="sv-SE" dirty="0"/>
              <a:t>Vinter</a:t>
            </a:r>
            <a:r>
              <a:rPr lang="sv-SE" sz="2400" dirty="0"/>
              <a:t>- Bingolotter ger en bra utdelning/lott till laget och är lätt att sälja inför uppesittarkvällen?</a:t>
            </a:r>
          </a:p>
          <a:p>
            <a:pPr marL="0" indent="0">
              <a:buNone/>
            </a:pPr>
            <a:r>
              <a:rPr lang="sv-SE" sz="2400" dirty="0"/>
              <a:t>Saffran?</a:t>
            </a:r>
          </a:p>
          <a:p>
            <a:pPr marL="0" indent="0">
              <a:buNone/>
            </a:pPr>
            <a:r>
              <a:rPr lang="sv-SE" sz="2000" dirty="0"/>
              <a:t>Vad tycker ni om möjlighet att köpa sig fri?</a:t>
            </a:r>
          </a:p>
        </p:txBody>
      </p:sp>
      <p:pic>
        <p:nvPicPr>
          <p:cNvPr id="1026" name="Picture 2" descr="Bingolotto | Köp dina lotter inför jul och stöd Villa Lidköping - Villa  Lidköping Bandyklubb">
            <a:extLst>
              <a:ext uri="{FF2B5EF4-FFF2-40B4-BE49-F238E27FC236}">
                <a16:creationId xmlns:a16="http://schemas.microsoft.com/office/drawing/2014/main" id="{1F0903D4-AB1C-D992-7F74-536B090F95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1296" y="2884569"/>
            <a:ext cx="2415650" cy="1264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Tjäna pengar till klassen, laget eller föreningen">
            <a:extLst>
              <a:ext uri="{FF2B5EF4-FFF2-40B4-BE49-F238E27FC236}">
                <a16:creationId xmlns:a16="http://schemas.microsoft.com/office/drawing/2014/main" id="{A8E4E05F-2172-33AA-46FE-221519C810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4789" y="857567"/>
            <a:ext cx="2230877" cy="2230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förpackning med grillkol/träkol">
            <a:extLst>
              <a:ext uri="{FF2B5EF4-FFF2-40B4-BE49-F238E27FC236}">
                <a16:creationId xmlns:a16="http://schemas.microsoft.com/office/drawing/2014/main" id="{36CAC434-7F76-66C4-EFE7-FB76F03A92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9889" y="443212"/>
            <a:ext cx="2138464" cy="2138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arlströms Kött &amp; Chark">
            <a:extLst>
              <a:ext uri="{FF2B5EF4-FFF2-40B4-BE49-F238E27FC236}">
                <a16:creationId xmlns:a16="http://schemas.microsoft.com/office/drawing/2014/main" id="{366C5DDE-5594-A567-2E30-C46848760F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5175" y="3344505"/>
            <a:ext cx="850103" cy="850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5210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A76639F-9A79-14DF-7971-96A6C5E667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92443"/>
          </a:xfrm>
        </p:spPr>
        <p:txBody>
          <a:bodyPr/>
          <a:lstStyle/>
          <a:p>
            <a:r>
              <a:rPr lang="sv-SE" dirty="0"/>
              <a:t>Klädbeställningar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CE4E5EC-98A6-7456-4868-A4CC5F019E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814930" cy="4351338"/>
          </a:xfrm>
        </p:spPr>
        <p:txBody>
          <a:bodyPr/>
          <a:lstStyle/>
          <a:p>
            <a:pPr lvl="1"/>
            <a:endParaRPr lang="sv-SE" sz="2000" dirty="0"/>
          </a:p>
          <a:p>
            <a:pPr lvl="1"/>
            <a:r>
              <a:rPr lang="sv-SE" sz="2000" dirty="0"/>
              <a:t>Vi kommer att dela ut så att tjejerna får låna Matchkläder (Tröja och shorts). Ni ansvara för ert matchställ under hela säsongen och lämnar in vid säsongens slut. </a:t>
            </a:r>
          </a:p>
          <a:p>
            <a:pPr lvl="1"/>
            <a:endParaRPr lang="sv-SE" sz="2000" dirty="0"/>
          </a:p>
          <a:p>
            <a:pPr lvl="1"/>
            <a:r>
              <a:rPr lang="sv-SE" sz="2000" dirty="0"/>
              <a:t>Vill ni beställa träningskläder, väska m.m. Så behöver vi…</a:t>
            </a:r>
          </a:p>
          <a:p>
            <a:pPr marL="457200" lvl="1" indent="0">
              <a:buNone/>
            </a:pPr>
            <a:endParaRPr lang="sv-SE" sz="2000" dirty="0"/>
          </a:p>
          <a:p>
            <a:pPr marL="457200" lvl="1" indent="0">
              <a:buNone/>
            </a:pPr>
            <a:r>
              <a:rPr lang="sv-SE" sz="2000" dirty="0"/>
              <a:t>Någon som anmäler sig frivilligt att ansvara för att ta upp klädbeställningar? </a:t>
            </a:r>
            <a:r>
              <a:rPr lang="sv-SE" sz="2000" dirty="0">
                <a:sym typeface="Wingdings" panose="05000000000000000000" pitchFamily="2" charset="2"/>
              </a:rPr>
              <a:t></a:t>
            </a:r>
            <a:endParaRPr lang="sv-SE" sz="2000" dirty="0"/>
          </a:p>
          <a:p>
            <a:endParaRPr lang="sv-SE" dirty="0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436E3066-7063-E82D-3080-B194219539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47039" y="517461"/>
            <a:ext cx="1681710" cy="2082852"/>
          </a:xfrm>
          <a:prstGeom prst="rect">
            <a:avLst/>
          </a:prstGeom>
        </p:spPr>
      </p:pic>
      <p:pic>
        <p:nvPicPr>
          <p:cNvPr id="10" name="Bildobjekt 9">
            <a:extLst>
              <a:ext uri="{FF2B5EF4-FFF2-40B4-BE49-F238E27FC236}">
                <a16:creationId xmlns:a16="http://schemas.microsoft.com/office/drawing/2014/main" id="{BE5F7D90-94BC-D822-EBD9-0BA4E22E4C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2330" y="4307410"/>
            <a:ext cx="1230932" cy="1794526"/>
          </a:xfrm>
          <a:prstGeom prst="rect">
            <a:avLst/>
          </a:prstGeom>
        </p:spPr>
      </p:pic>
      <p:pic>
        <p:nvPicPr>
          <p:cNvPr id="12" name="Bildobjekt 11">
            <a:extLst>
              <a:ext uri="{FF2B5EF4-FFF2-40B4-BE49-F238E27FC236}">
                <a16:creationId xmlns:a16="http://schemas.microsoft.com/office/drawing/2014/main" id="{C30343C7-E4AB-D9F9-8CC2-3109AFD9EE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03808" y="517461"/>
            <a:ext cx="1750169" cy="2033130"/>
          </a:xfrm>
          <a:prstGeom prst="rect">
            <a:avLst/>
          </a:prstGeom>
        </p:spPr>
      </p:pic>
      <p:pic>
        <p:nvPicPr>
          <p:cNvPr id="14" name="Bildobjekt 13">
            <a:extLst>
              <a:ext uri="{FF2B5EF4-FFF2-40B4-BE49-F238E27FC236}">
                <a16:creationId xmlns:a16="http://schemas.microsoft.com/office/drawing/2014/main" id="{64B04698-1809-BA6D-76FC-5501B83E92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57401" y="2649285"/>
            <a:ext cx="1242981" cy="1394322"/>
          </a:xfrm>
          <a:prstGeom prst="rect">
            <a:avLst/>
          </a:prstGeom>
        </p:spPr>
      </p:pic>
      <p:pic>
        <p:nvPicPr>
          <p:cNvPr id="16" name="Bildobjekt 15">
            <a:extLst>
              <a:ext uri="{FF2B5EF4-FFF2-40B4-BE49-F238E27FC236}">
                <a16:creationId xmlns:a16="http://schemas.microsoft.com/office/drawing/2014/main" id="{5F040E08-A3F2-F897-33A4-0D3B11DD2D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56122" y="2644690"/>
            <a:ext cx="1242980" cy="3067028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EE649B6F-6008-B37C-7265-89E1E11567B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80854" y="4833868"/>
            <a:ext cx="1193750" cy="175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62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2DBBCB3-7F0F-2D9F-C935-D297C48DE8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92443"/>
          </a:xfrm>
        </p:spPr>
        <p:txBody>
          <a:bodyPr/>
          <a:lstStyle/>
          <a:p>
            <a:r>
              <a:rPr lang="sv-SE" dirty="0"/>
              <a:t>Några frågor/funderingar?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63D895C0-F4B0-3E8C-935D-2DC0490B45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019886"/>
            <a:ext cx="5114276" cy="5356531"/>
          </a:xfrm>
          <a:prstGeom prst="rect">
            <a:avLst/>
          </a:prstGeom>
        </p:spPr>
      </p:pic>
      <p:pic>
        <p:nvPicPr>
          <p:cNvPr id="6" name="Bildobjekt 5">
            <a:extLst>
              <a:ext uri="{FF2B5EF4-FFF2-40B4-BE49-F238E27FC236}">
                <a16:creationId xmlns:a16="http://schemas.microsoft.com/office/drawing/2014/main" id="{6079274E-A2EC-DBF5-F455-CE5128C77F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4448" y="1019887"/>
            <a:ext cx="5336344" cy="5369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72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63C7960-6D06-8988-F56C-5B5B9CCC54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92443"/>
          </a:xfrm>
        </p:spPr>
        <p:txBody>
          <a:bodyPr/>
          <a:lstStyle/>
          <a:p>
            <a:r>
              <a:rPr lang="sv-SE" dirty="0"/>
              <a:t>Agenda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73F2F55-F6F2-F65A-2CDB-143C11E9C1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63726"/>
            <a:ext cx="10515600" cy="5635306"/>
          </a:xfrm>
        </p:spPr>
        <p:txBody>
          <a:bodyPr>
            <a:normAutofit/>
          </a:bodyPr>
          <a:lstStyle/>
          <a:p>
            <a:r>
              <a:rPr lang="sv-SE" dirty="0"/>
              <a:t>Presentation </a:t>
            </a:r>
          </a:p>
          <a:p>
            <a:r>
              <a:rPr lang="sv-SE" dirty="0"/>
              <a:t>Organisation</a:t>
            </a:r>
          </a:p>
          <a:p>
            <a:r>
              <a:rPr lang="sv-SE" dirty="0"/>
              <a:t>Information om säsongen 2024</a:t>
            </a:r>
          </a:p>
          <a:p>
            <a:pPr marL="0" indent="0">
              <a:buNone/>
            </a:pPr>
            <a:r>
              <a:rPr lang="sv-SE" i="1" dirty="0"/>
              <a:t>Seriespel, träning, Aros cupen, Fotbollens dag, BSK-dagen</a:t>
            </a:r>
          </a:p>
          <a:p>
            <a:r>
              <a:rPr lang="sv-SE" dirty="0"/>
              <a:t>Förväntningar</a:t>
            </a:r>
          </a:p>
          <a:p>
            <a:r>
              <a:rPr lang="sv-SE" dirty="0"/>
              <a:t>Laget.se</a:t>
            </a:r>
          </a:p>
          <a:p>
            <a:r>
              <a:rPr lang="sv-SE" dirty="0"/>
              <a:t>Ekonomi</a:t>
            </a:r>
          </a:p>
          <a:p>
            <a:r>
              <a:rPr lang="sv-SE" dirty="0"/>
              <a:t>Klädbeställning</a:t>
            </a:r>
          </a:p>
          <a:p>
            <a:r>
              <a:rPr lang="sv-SE" dirty="0"/>
              <a:t>Övriga funderingar</a:t>
            </a:r>
          </a:p>
          <a:p>
            <a:pPr marL="457200" lvl="1" indent="0">
              <a:buNone/>
            </a:pPr>
            <a:endParaRPr lang="sv-SE" dirty="0"/>
          </a:p>
          <a:p>
            <a:endParaRPr lang="sv-SE" dirty="0"/>
          </a:p>
          <a:p>
            <a:pPr lvl="1"/>
            <a:endParaRPr lang="sv-SE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CC225EDD-9BCD-D5FE-1C7C-D838C6DC80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67590" y="158968"/>
            <a:ext cx="2571882" cy="228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5755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5. Vem är du? - Agricola svenska församling">
            <a:extLst>
              <a:ext uri="{FF2B5EF4-FFF2-40B4-BE49-F238E27FC236}">
                <a16:creationId xmlns:a16="http://schemas.microsoft.com/office/drawing/2014/main" id="{D384E0A7-5ABA-8DD8-3520-C21A272589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19" b="12685"/>
          <a:stretch/>
        </p:blipFill>
        <p:spPr bwMode="auto">
          <a:xfrm>
            <a:off x="0" y="13255"/>
            <a:ext cx="12192000" cy="6844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9163556B-4A32-85C8-1B74-A68B2FF76C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77328"/>
          </a:xfrm>
        </p:spPr>
        <p:txBody>
          <a:bodyPr/>
          <a:lstStyle/>
          <a:p>
            <a:r>
              <a:rPr lang="sv-SE" dirty="0">
                <a:highlight>
                  <a:srgbClr val="C0C0C0"/>
                </a:highlight>
              </a:rPr>
              <a:t>Presentation – varvet runt i lokalen. ”Vad heter jag och jag är anhörig till…”</a:t>
            </a:r>
            <a:br>
              <a:rPr lang="sv-SE" dirty="0"/>
            </a:br>
            <a:endParaRPr lang="sv-SE" dirty="0">
              <a:highlight>
                <a:srgbClr val="C0C0C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1842888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9E477FC-323B-1762-B4D7-0FC249BF1A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431983"/>
          </a:xfrm>
        </p:spPr>
        <p:txBody>
          <a:bodyPr/>
          <a:lstStyle/>
          <a:p>
            <a:r>
              <a:rPr lang="sv-SE" dirty="0"/>
              <a:t>Roller runt laget Barkarö SK F15 </a:t>
            </a:r>
            <a:br>
              <a:rPr lang="sv-SE" dirty="0"/>
            </a:br>
            <a:br>
              <a:rPr lang="sv-SE" dirty="0"/>
            </a:br>
            <a:br>
              <a:rPr lang="sv-SE" dirty="0"/>
            </a:br>
            <a:br>
              <a:rPr lang="sv-SE" dirty="0"/>
            </a:br>
            <a:br>
              <a:rPr lang="sv-SE" dirty="0"/>
            </a:br>
            <a:br>
              <a:rPr lang="sv-SE" dirty="0"/>
            </a:br>
            <a:br>
              <a:rPr lang="sv-SE" dirty="0"/>
            </a:br>
            <a:br>
              <a:rPr lang="sv-SE" dirty="0"/>
            </a:br>
            <a:endParaRPr lang="sv-SE" dirty="0"/>
          </a:p>
        </p:txBody>
      </p:sp>
      <p:graphicFrame>
        <p:nvGraphicFramePr>
          <p:cNvPr id="5" name="Tabell 4">
            <a:extLst>
              <a:ext uri="{FF2B5EF4-FFF2-40B4-BE49-F238E27FC236}">
                <a16:creationId xmlns:a16="http://schemas.microsoft.com/office/drawing/2014/main" id="{0594AE34-30B7-F9E0-9694-0E34168387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6375643"/>
              </p:ext>
            </p:extLst>
          </p:nvPr>
        </p:nvGraphicFramePr>
        <p:xfrm>
          <a:off x="2032000" y="1705985"/>
          <a:ext cx="8127999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1805728245"/>
                    </a:ext>
                  </a:extLst>
                </a:gridCol>
                <a:gridCol w="3837588">
                  <a:extLst>
                    <a:ext uri="{9D8B030D-6E8A-4147-A177-3AD203B41FA5}">
                      <a16:colId xmlns:a16="http://schemas.microsoft.com/office/drawing/2014/main" val="3746608446"/>
                    </a:ext>
                  </a:extLst>
                </a:gridCol>
                <a:gridCol w="1581078">
                  <a:extLst>
                    <a:ext uri="{9D8B030D-6E8A-4147-A177-3AD203B41FA5}">
                      <a16:colId xmlns:a16="http://schemas.microsoft.com/office/drawing/2014/main" val="98741782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53816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Jonna Liedholm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Tränare/lagledare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073-3 09 97 55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04918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Fredrik Danielsson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Tränare/lagledare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070-8 27 88 31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61950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Fredrik </a:t>
                      </a:r>
                      <a:r>
                        <a:rPr lang="sv-SE" dirty="0" err="1"/>
                        <a:t>Riziki</a:t>
                      </a:r>
                      <a:r>
                        <a:rPr lang="sv-SE" dirty="0"/>
                        <a:t> Karlsson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Tränare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073-9 48 36 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57504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Katarina Wallin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Lagförälder/försäljningsansvarig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073-9 10 99 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2382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Andreas </a:t>
                      </a:r>
                      <a:r>
                        <a:rPr lang="sv-SE" dirty="0" err="1"/>
                        <a:t>Mazouch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err="1"/>
                        <a:t>Materialare</a:t>
                      </a:r>
                      <a:r>
                        <a:rPr lang="sv-SE" dirty="0"/>
                        <a:t>/Sponsoransvarig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076-0 80 82 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25305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Rebecka </a:t>
                      </a:r>
                      <a:r>
                        <a:rPr lang="sv-SE" dirty="0" err="1"/>
                        <a:t>Living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Lagförälder/ansvarig för kioskschema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073-0 78 79 55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82340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17278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6E61A09-AF5B-B98F-350E-7F33280752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92443"/>
          </a:xfrm>
        </p:spPr>
        <p:txBody>
          <a:bodyPr/>
          <a:lstStyle/>
          <a:p>
            <a:r>
              <a:rPr lang="sv-SE" dirty="0"/>
              <a:t>Info säsongen 2024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EBD2A86-63C0-9033-E6BB-16B9F592F3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02246"/>
            <a:ext cx="10515600" cy="5555754"/>
          </a:xfrm>
        </p:spPr>
        <p:txBody>
          <a:bodyPr/>
          <a:lstStyle/>
          <a:p>
            <a:pPr marL="0" indent="0">
              <a:buNone/>
            </a:pPr>
            <a:r>
              <a:rPr lang="sv-SE" sz="2400" dirty="0"/>
              <a:t>Träning: Två tillfällen per vecka + </a:t>
            </a:r>
            <a:r>
              <a:rPr lang="sv-SE" sz="2400" dirty="0" err="1"/>
              <a:t>coerver</a:t>
            </a:r>
            <a:endParaRPr lang="sv-SE" sz="2400" dirty="0"/>
          </a:p>
          <a:p>
            <a:pPr lvl="1"/>
            <a:r>
              <a:rPr lang="sv-SE" sz="2000" dirty="0"/>
              <a:t>I början av utesäsongen kommer vi att träna på konstgräs vid två tillfällen, den 26 april och den 3 maj kl.16:00-17:00.</a:t>
            </a:r>
          </a:p>
          <a:p>
            <a:pPr lvl="1"/>
            <a:r>
              <a:rPr lang="sv-SE" sz="2000" dirty="0"/>
              <a:t>Från 2 maj kommer vi att börja träna på gräs. Vi kommer att träna tisdagar och torsdagar kl.17:15-18.30 eller 17:30-18:30?</a:t>
            </a:r>
          </a:p>
          <a:p>
            <a:pPr lvl="1"/>
            <a:r>
              <a:rPr lang="sv-SE" sz="2000" dirty="0" err="1"/>
              <a:t>Coerverträningar</a:t>
            </a:r>
            <a:r>
              <a:rPr lang="sv-SE" sz="2000" dirty="0"/>
              <a:t> på onsdagar för er som anmält er dit. 10 tjejer </a:t>
            </a:r>
            <a:r>
              <a:rPr lang="sv-SE" sz="2000" dirty="0">
                <a:sym typeface="Wingdings" panose="05000000000000000000" pitchFamily="2" charset="2"/>
              </a:rPr>
              <a:t></a:t>
            </a:r>
            <a:endParaRPr lang="sv-SE" sz="2000" dirty="0"/>
          </a:p>
          <a:p>
            <a:pPr marL="457200" lvl="1" indent="0">
              <a:buNone/>
            </a:pPr>
            <a:endParaRPr lang="sv-SE" sz="2000" dirty="0"/>
          </a:p>
          <a:p>
            <a:pPr marL="0" indent="0">
              <a:buNone/>
            </a:pPr>
            <a:r>
              <a:rPr lang="sv-SE" sz="2400" dirty="0"/>
              <a:t>Serie: Vi har anmält två lag</a:t>
            </a:r>
          </a:p>
          <a:p>
            <a:pPr lvl="1"/>
            <a:r>
              <a:rPr lang="sv-SE" sz="2000" dirty="0"/>
              <a:t>Vår: vecka 19 till vecka 24, varje lag spelar 6 matcher.</a:t>
            </a:r>
            <a:endParaRPr lang="sv-SE" sz="1400" dirty="0"/>
          </a:p>
          <a:p>
            <a:pPr lvl="1"/>
            <a:r>
              <a:rPr lang="sv-SE" sz="2000" dirty="0"/>
              <a:t>Höst: vecka 32 till senast vecka 37, varje lag spelar 6 matcher.</a:t>
            </a:r>
          </a:p>
          <a:p>
            <a:pPr marL="457200" lvl="1" indent="0">
              <a:buNone/>
            </a:pPr>
            <a:endParaRPr lang="sv-SE" sz="2000" dirty="0"/>
          </a:p>
          <a:p>
            <a:pPr marL="0" indent="0">
              <a:buNone/>
            </a:pPr>
            <a:endParaRPr lang="sv-SE" sz="2400" dirty="0"/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90775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71F35AC-A0E5-7028-7D9A-F2EA9025F0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9E8A7FC-16D0-2B38-746C-97077FE862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>
              <a:buNone/>
            </a:pPr>
            <a:r>
              <a:rPr lang="sv-SE" sz="2800" dirty="0"/>
              <a:t>Regler:</a:t>
            </a:r>
          </a:p>
          <a:p>
            <a:pPr marL="457200" lvl="1" indent="0">
              <a:buNone/>
            </a:pPr>
            <a:endParaRPr lang="sv-SE" sz="2800" dirty="0"/>
          </a:p>
          <a:p>
            <a:pPr lvl="1"/>
            <a:r>
              <a:rPr lang="sv-SE" sz="2800" dirty="0"/>
              <a:t>Även i år kommer vi att spela 5-mannalag (4 utespelare + 1 målvakt)</a:t>
            </a:r>
          </a:p>
          <a:p>
            <a:pPr lvl="1"/>
            <a:r>
              <a:rPr lang="sv-SE" sz="2800" dirty="0"/>
              <a:t>Speltiden är 3 x 15 min, </a:t>
            </a:r>
            <a:r>
              <a:rPr lang="sv-SE" sz="2800" dirty="0" err="1"/>
              <a:t>bollstorlek</a:t>
            </a:r>
            <a:r>
              <a:rPr lang="sv-SE" sz="2800" dirty="0"/>
              <a:t> nr 3.</a:t>
            </a:r>
          </a:p>
          <a:p>
            <a:pPr lvl="1"/>
            <a:r>
              <a:rPr lang="sv-SE" sz="2800" dirty="0"/>
              <a:t>Retreatlinje (Backa till mitten när MV har bollen)</a:t>
            </a:r>
          </a:p>
          <a:p>
            <a:pPr lvl="1"/>
            <a:r>
              <a:rPr lang="sv-SE" sz="2800" dirty="0"/>
              <a:t>4-målsregeln</a:t>
            </a:r>
          </a:p>
          <a:p>
            <a:pPr lvl="1"/>
            <a:r>
              <a:rPr lang="sv-SE" sz="2800" dirty="0"/>
              <a:t>Fria byten</a:t>
            </a:r>
          </a:p>
          <a:p>
            <a:pPr lvl="1"/>
            <a:endParaRPr lang="sv-SE" sz="2800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676910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BF09CB7-C369-94E0-2CC6-059B7369B1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92443"/>
          </a:xfrm>
        </p:spPr>
        <p:txBody>
          <a:bodyPr/>
          <a:lstStyle/>
          <a:p>
            <a:r>
              <a:rPr lang="sv-SE" dirty="0"/>
              <a:t>Info säsong 2024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229917A-3219-4305-1004-F66B80963E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i="1" dirty="0"/>
              <a:t>Samarbeten, F16 och F14.</a:t>
            </a:r>
          </a:p>
          <a:p>
            <a:r>
              <a:rPr lang="sv-SE" i="1" dirty="0"/>
              <a:t>Vilka vill stå i mål, eller alt. Vilka som absolut inte vill stå i mål?</a:t>
            </a:r>
          </a:p>
          <a:p>
            <a:pPr marL="0" indent="0">
              <a:buNone/>
            </a:pPr>
            <a:endParaRPr lang="sv-SE" i="1" dirty="0"/>
          </a:p>
          <a:p>
            <a:pPr marL="0" indent="0" algn="ctr">
              <a:buNone/>
            </a:pPr>
            <a:r>
              <a:rPr lang="sv-SE" i="1" dirty="0"/>
              <a:t>Vi skulle önska att vi blir fler tränare, vi utlovar rolig tid tillsammans med våra barn </a:t>
            </a:r>
            <a:r>
              <a:rPr lang="sv-SE" i="1" dirty="0">
                <a:sym typeface="Wingdings" panose="05000000000000000000" pitchFamily="2" charset="2"/>
              </a:rPr>
              <a:t></a:t>
            </a:r>
            <a:endParaRPr lang="sv-SE" i="1" dirty="0"/>
          </a:p>
        </p:txBody>
      </p:sp>
    </p:spTree>
    <p:extLst>
      <p:ext uri="{BB962C8B-B14F-4D97-AF65-F5344CB8AC3E}">
        <p14:creationId xmlns:p14="http://schemas.microsoft.com/office/powerpoint/2010/main" val="31402922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46E61A09-AF5B-B98F-350E-7F33280752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251316" cy="1807305"/>
          </a:xfrm>
        </p:spPr>
        <p:txBody>
          <a:bodyPr>
            <a:normAutofit/>
          </a:bodyPr>
          <a:lstStyle/>
          <a:p>
            <a:r>
              <a:rPr lang="sv-SE" dirty="0"/>
              <a:t>Övrig info kopplat till säsongen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EBD2A86-63C0-9033-E6BB-16B9F592F3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81528"/>
            <a:ext cx="4619621" cy="5311347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endParaRPr lang="sv-SE" sz="3800" dirty="0"/>
          </a:p>
          <a:p>
            <a:r>
              <a:rPr lang="sv-SE" sz="3800" dirty="0"/>
              <a:t>Städdag den 27 april 09:00-12:00, två representanter behövs.</a:t>
            </a:r>
          </a:p>
          <a:p>
            <a:pPr marL="0" indent="0">
              <a:buNone/>
            </a:pPr>
            <a:endParaRPr lang="sv-SE" sz="3800" dirty="0"/>
          </a:p>
          <a:p>
            <a:r>
              <a:rPr lang="sv-SE" sz="3800" dirty="0"/>
              <a:t>BSK-dagen blir den 1 juni</a:t>
            </a:r>
          </a:p>
          <a:p>
            <a:endParaRPr lang="sv-SE" sz="3800" dirty="0"/>
          </a:p>
          <a:p>
            <a:r>
              <a:rPr lang="sv-SE" sz="3800" dirty="0" err="1"/>
              <a:t>Aroscupen</a:t>
            </a:r>
            <a:r>
              <a:rPr lang="sv-SE" sz="3800" dirty="0"/>
              <a:t> 14-17 juni – återkommer med mera info</a:t>
            </a:r>
          </a:p>
          <a:p>
            <a:endParaRPr lang="sv-SE" sz="3800" dirty="0"/>
          </a:p>
          <a:p>
            <a:r>
              <a:rPr lang="sv-SE" sz="3800" dirty="0"/>
              <a:t>Fotbollensdag på Hamre IP 24/8</a:t>
            </a:r>
          </a:p>
          <a:p>
            <a:pPr marL="0" indent="0">
              <a:buNone/>
            </a:pPr>
            <a:endParaRPr lang="sv-SE" sz="3800" dirty="0"/>
          </a:p>
          <a:p>
            <a:r>
              <a:rPr lang="sv-SE" sz="3800" dirty="0"/>
              <a:t>Höststädning – återkommer med datum</a:t>
            </a:r>
          </a:p>
          <a:p>
            <a:endParaRPr lang="sv-SE" sz="3800" dirty="0"/>
          </a:p>
          <a:p>
            <a:r>
              <a:rPr lang="sv-SE" sz="3800" dirty="0"/>
              <a:t>Kioskvecka, vi har v.33.</a:t>
            </a:r>
          </a:p>
          <a:p>
            <a:pPr marL="0" indent="0">
              <a:buNone/>
            </a:pPr>
            <a:endParaRPr lang="sv-SE" sz="1700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8239234E-9E88-CD0F-49D3-B7811EA663E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536" r="6417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6833546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DBD8099-12B6-F485-758B-EB68A9C03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92443"/>
          </a:xfrm>
        </p:spPr>
        <p:txBody>
          <a:bodyPr/>
          <a:lstStyle/>
          <a:p>
            <a:r>
              <a:rPr lang="sv-SE" dirty="0"/>
              <a:t>Samtala och reflektera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7EBDD60-8E25-B2CB-69FA-61DBFDB6E3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  <a:p>
            <a:pPr marL="0" indent="0" algn="ctr">
              <a:buNone/>
            </a:pPr>
            <a:r>
              <a:rPr lang="sv-SE" dirty="0"/>
              <a:t>Vad gör vi som bidrar till att barnen</a:t>
            </a:r>
          </a:p>
          <a:p>
            <a:pPr marL="0" indent="0" algn="ctr">
              <a:buNone/>
            </a:pPr>
            <a:r>
              <a:rPr lang="sv-SE" dirty="0"/>
              <a:t>tycker att det är roligt med fotboll?</a:t>
            </a:r>
          </a:p>
        </p:txBody>
      </p:sp>
    </p:spTree>
    <p:extLst>
      <p:ext uri="{BB962C8B-B14F-4D97-AF65-F5344CB8AC3E}">
        <p14:creationId xmlns:p14="http://schemas.microsoft.com/office/powerpoint/2010/main" val="11542502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2155</TotalTime>
  <Words>856</Words>
  <Application>Microsoft Office PowerPoint</Application>
  <PresentationFormat>Bredbild</PresentationFormat>
  <Paragraphs>129</Paragraphs>
  <Slides>17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Wingdings</vt:lpstr>
      <vt:lpstr>Office-tema</vt:lpstr>
      <vt:lpstr>Föräldrarmöte F15 2024-04-25</vt:lpstr>
      <vt:lpstr>Agenda</vt:lpstr>
      <vt:lpstr>Presentation – varvet runt i lokalen. ”Vad heter jag och jag är anhörig till…” </vt:lpstr>
      <vt:lpstr>Roller runt laget Barkarö SK F15         </vt:lpstr>
      <vt:lpstr>Info säsongen 2024</vt:lpstr>
      <vt:lpstr>PowerPoint-presentation</vt:lpstr>
      <vt:lpstr>Info säsong 2024</vt:lpstr>
      <vt:lpstr>Övrig info kopplat till säsongen</vt:lpstr>
      <vt:lpstr>Samtala och reflektera</vt:lpstr>
      <vt:lpstr>Förväntningar på oss</vt:lpstr>
      <vt:lpstr>Förväntningar på föräldrarna</vt:lpstr>
      <vt:lpstr>LAGET.SE</vt:lpstr>
      <vt:lpstr>LAGET.SE</vt:lpstr>
      <vt:lpstr>Ekonomi</vt:lpstr>
      <vt:lpstr>Lagets kassa </vt:lpstr>
      <vt:lpstr>Klädbeställningar</vt:lpstr>
      <vt:lpstr>Några frågor/funderingar?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Daniel Hammer</dc:creator>
  <cp:lastModifiedBy>Liedholm, Jonna</cp:lastModifiedBy>
  <cp:revision>28</cp:revision>
  <dcterms:created xsi:type="dcterms:W3CDTF">2023-03-29T07:31:14Z</dcterms:created>
  <dcterms:modified xsi:type="dcterms:W3CDTF">2024-04-23T16:27:25Z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f0bc4404-d96b-4544-9544-a30b749faca9_Enabled">
    <vt:lpwstr>true</vt:lpwstr>
  </property>
  <property fmtid="{D5CDD505-2E9C-101B-9397-08002B2CF9AE}" pid="3" name="MSIP_Label_f0bc4404-d96b-4544-9544-a30b749faca9_SetDate">
    <vt:lpwstr>2023-03-29T07:31:14Z</vt:lpwstr>
  </property>
  <property fmtid="{D5CDD505-2E9C-101B-9397-08002B2CF9AE}" pid="4" name="MSIP_Label_f0bc4404-d96b-4544-9544-a30b749faca9_Method">
    <vt:lpwstr>Standard</vt:lpwstr>
  </property>
  <property fmtid="{D5CDD505-2E9C-101B-9397-08002B2CF9AE}" pid="5" name="MSIP_Label_f0bc4404-d96b-4544-9544-a30b749faca9_Name">
    <vt:lpwstr>Internal</vt:lpwstr>
  </property>
  <property fmtid="{D5CDD505-2E9C-101B-9397-08002B2CF9AE}" pid="6" name="MSIP_Label_f0bc4404-d96b-4544-9544-a30b749faca9_SiteId">
    <vt:lpwstr>176bdcf0-2ce3-4610-962a-d59c1f5ce9f6</vt:lpwstr>
  </property>
  <property fmtid="{D5CDD505-2E9C-101B-9397-08002B2CF9AE}" pid="7" name="MSIP_Label_f0bc4404-d96b-4544-9544-a30b749faca9_ActionId">
    <vt:lpwstr>28af804e-8cff-46f4-952e-63042d1afbc8</vt:lpwstr>
  </property>
  <property fmtid="{D5CDD505-2E9C-101B-9397-08002B2CF9AE}" pid="8" name="MSIP_Label_f0bc4404-d96b-4544-9544-a30b749faca9_ContentBits">
    <vt:lpwstr>0</vt:lpwstr>
  </property>
</Properties>
</file>