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3" r:id="rId2"/>
    <p:sldId id="265" r:id="rId3"/>
    <p:sldId id="268" r:id="rId4"/>
    <p:sldId id="267" r:id="rId5"/>
    <p:sldId id="269" r:id="rId6"/>
    <p:sldId id="270" r:id="rId7"/>
    <p:sldId id="275" r:id="rId8"/>
    <p:sldId id="271" r:id="rId9"/>
    <p:sldId id="272" r:id="rId10"/>
    <p:sldId id="273" r:id="rId11"/>
    <p:sldId id="274" r:id="rId1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CF97C-90D2-471E-B8F6-9822D2BEE762}" type="datetimeFigureOut">
              <a:rPr lang="sv-SE" smtClean="0"/>
              <a:t>2019-04-09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C77A7-448A-4686-B7D1-2924747B99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5196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960E5-DC42-4D34-9F68-1D5F6823AD16}" type="datetimeFigureOut">
              <a:rPr lang="sv-SE" smtClean="0"/>
              <a:t>2019-04-09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75EF-AD4B-4E58-9ACB-DCC2F75F3E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5555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960E5-DC42-4D34-9F68-1D5F6823AD16}" type="datetimeFigureOut">
              <a:rPr lang="sv-SE" smtClean="0"/>
              <a:t>2019-04-09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75EF-AD4B-4E58-9ACB-DCC2F75F3E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9455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960E5-DC42-4D34-9F68-1D5F6823AD16}" type="datetimeFigureOut">
              <a:rPr lang="sv-SE" smtClean="0"/>
              <a:t>2019-04-09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75EF-AD4B-4E58-9ACB-DCC2F75F3E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286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960E5-DC42-4D34-9F68-1D5F6823AD16}" type="datetimeFigureOut">
              <a:rPr lang="sv-SE" smtClean="0"/>
              <a:t>2019-04-09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75EF-AD4B-4E58-9ACB-DCC2F75F3E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4082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960E5-DC42-4D34-9F68-1D5F6823AD16}" type="datetimeFigureOut">
              <a:rPr lang="sv-SE" smtClean="0"/>
              <a:t>2019-04-09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75EF-AD4B-4E58-9ACB-DCC2F75F3E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4503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960E5-DC42-4D34-9F68-1D5F6823AD16}" type="datetimeFigureOut">
              <a:rPr lang="sv-SE" smtClean="0"/>
              <a:t>2019-04-09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75EF-AD4B-4E58-9ACB-DCC2F75F3E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3309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960E5-DC42-4D34-9F68-1D5F6823AD16}" type="datetimeFigureOut">
              <a:rPr lang="sv-SE" smtClean="0"/>
              <a:t>2019-04-09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75EF-AD4B-4E58-9ACB-DCC2F75F3E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9371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960E5-DC42-4D34-9F68-1D5F6823AD16}" type="datetimeFigureOut">
              <a:rPr lang="sv-SE" smtClean="0"/>
              <a:t>2019-04-09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75EF-AD4B-4E58-9ACB-DCC2F75F3E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6666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960E5-DC42-4D34-9F68-1D5F6823AD16}" type="datetimeFigureOut">
              <a:rPr lang="sv-SE" smtClean="0"/>
              <a:t>2019-04-09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75EF-AD4B-4E58-9ACB-DCC2F75F3E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0970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960E5-DC42-4D34-9F68-1D5F6823AD16}" type="datetimeFigureOut">
              <a:rPr lang="sv-SE" smtClean="0"/>
              <a:t>2019-04-09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75EF-AD4B-4E58-9ACB-DCC2F75F3E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784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960E5-DC42-4D34-9F68-1D5F6823AD16}" type="datetimeFigureOut">
              <a:rPr lang="sv-SE" smtClean="0"/>
              <a:t>2019-04-09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75EF-AD4B-4E58-9ACB-DCC2F75F3E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8131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960E5-DC42-4D34-9F68-1D5F6823AD16}" type="datetimeFigureOut">
              <a:rPr lang="sv-SE" smtClean="0"/>
              <a:t>2019-04-09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975EF-AD4B-4E58-9ACB-DCC2F75F3E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151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b="1" dirty="0"/>
              <a:t>Bankeryd </a:t>
            </a:r>
            <a:r>
              <a:rPr lang="sv-SE" sz="2800" b="1" dirty="0" smtClean="0"/>
              <a:t>Sportklubb</a:t>
            </a:r>
            <a:endParaRPr lang="sv-SE" sz="2800" dirty="0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324" y="2276872"/>
            <a:ext cx="2529351" cy="2657650"/>
          </a:xfrm>
          <a:prstGeom prst="rect">
            <a:avLst/>
          </a:prstGeom>
        </p:spPr>
      </p:pic>
      <p:pic>
        <p:nvPicPr>
          <p:cNvPr id="4" name="Bildobjekt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3"/>
            <a:ext cx="497205" cy="52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30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b="1" dirty="0"/>
              <a:t>Bankeryd </a:t>
            </a:r>
            <a:r>
              <a:rPr lang="sv-SE" sz="2800" b="1" dirty="0" smtClean="0"/>
              <a:t>Sportklubb</a:t>
            </a:r>
            <a:endParaRPr lang="sv-SE" sz="2800" dirty="0"/>
          </a:p>
        </p:txBody>
      </p:sp>
      <p:pic>
        <p:nvPicPr>
          <p:cNvPr id="4" name="Bildobjekt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3"/>
            <a:ext cx="497205" cy="522605"/>
          </a:xfrm>
          <a:prstGeom prst="rect">
            <a:avLst/>
          </a:prstGeom>
        </p:spPr>
      </p:pic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536158"/>
              </p:ext>
            </p:extLst>
          </p:nvPr>
        </p:nvGraphicFramePr>
        <p:xfrm>
          <a:off x="899592" y="1268758"/>
          <a:ext cx="7289876" cy="4785173"/>
        </p:xfrm>
        <a:graphic>
          <a:graphicData uri="http://schemas.openxmlformats.org/drawingml/2006/table">
            <a:tbl>
              <a:tblPr/>
              <a:tblGrid>
                <a:gridCol w="1027164">
                  <a:extLst>
                    <a:ext uri="{9D8B030D-6E8A-4147-A177-3AD203B41FA5}">
                      <a16:colId xmlns:a16="http://schemas.microsoft.com/office/drawing/2014/main" val="2790336578"/>
                    </a:ext>
                  </a:extLst>
                </a:gridCol>
                <a:gridCol w="199450">
                  <a:extLst>
                    <a:ext uri="{9D8B030D-6E8A-4147-A177-3AD203B41FA5}">
                      <a16:colId xmlns:a16="http://schemas.microsoft.com/office/drawing/2014/main" val="468562651"/>
                    </a:ext>
                  </a:extLst>
                </a:gridCol>
                <a:gridCol w="1027164">
                  <a:extLst>
                    <a:ext uri="{9D8B030D-6E8A-4147-A177-3AD203B41FA5}">
                      <a16:colId xmlns:a16="http://schemas.microsoft.com/office/drawing/2014/main" val="3273809528"/>
                    </a:ext>
                  </a:extLst>
                </a:gridCol>
                <a:gridCol w="199450">
                  <a:extLst>
                    <a:ext uri="{9D8B030D-6E8A-4147-A177-3AD203B41FA5}">
                      <a16:colId xmlns:a16="http://schemas.microsoft.com/office/drawing/2014/main" val="1840028493"/>
                    </a:ext>
                  </a:extLst>
                </a:gridCol>
                <a:gridCol w="1027164">
                  <a:extLst>
                    <a:ext uri="{9D8B030D-6E8A-4147-A177-3AD203B41FA5}">
                      <a16:colId xmlns:a16="http://schemas.microsoft.com/office/drawing/2014/main" val="3762303362"/>
                    </a:ext>
                  </a:extLst>
                </a:gridCol>
                <a:gridCol w="129642">
                  <a:extLst>
                    <a:ext uri="{9D8B030D-6E8A-4147-A177-3AD203B41FA5}">
                      <a16:colId xmlns:a16="http://schemas.microsoft.com/office/drawing/2014/main" val="1416852789"/>
                    </a:ext>
                  </a:extLst>
                </a:gridCol>
                <a:gridCol w="1027164">
                  <a:extLst>
                    <a:ext uri="{9D8B030D-6E8A-4147-A177-3AD203B41FA5}">
                      <a16:colId xmlns:a16="http://schemas.microsoft.com/office/drawing/2014/main" val="3136014073"/>
                    </a:ext>
                  </a:extLst>
                </a:gridCol>
                <a:gridCol w="199450">
                  <a:extLst>
                    <a:ext uri="{9D8B030D-6E8A-4147-A177-3AD203B41FA5}">
                      <a16:colId xmlns:a16="http://schemas.microsoft.com/office/drawing/2014/main" val="3439687276"/>
                    </a:ext>
                  </a:extLst>
                </a:gridCol>
                <a:gridCol w="1027164">
                  <a:extLst>
                    <a:ext uri="{9D8B030D-6E8A-4147-A177-3AD203B41FA5}">
                      <a16:colId xmlns:a16="http://schemas.microsoft.com/office/drawing/2014/main" val="2096027759"/>
                    </a:ext>
                  </a:extLst>
                </a:gridCol>
                <a:gridCol w="199450">
                  <a:extLst>
                    <a:ext uri="{9D8B030D-6E8A-4147-A177-3AD203B41FA5}">
                      <a16:colId xmlns:a16="http://schemas.microsoft.com/office/drawing/2014/main" val="1891121613"/>
                    </a:ext>
                  </a:extLst>
                </a:gridCol>
                <a:gridCol w="1027164">
                  <a:extLst>
                    <a:ext uri="{9D8B030D-6E8A-4147-A177-3AD203B41FA5}">
                      <a16:colId xmlns:a16="http://schemas.microsoft.com/office/drawing/2014/main" val="616059423"/>
                    </a:ext>
                  </a:extLst>
                </a:gridCol>
                <a:gridCol w="199450">
                  <a:extLst>
                    <a:ext uri="{9D8B030D-6E8A-4147-A177-3AD203B41FA5}">
                      <a16:colId xmlns:a16="http://schemas.microsoft.com/office/drawing/2014/main" val="457447553"/>
                    </a:ext>
                  </a:extLst>
                </a:gridCol>
              </a:tblGrid>
              <a:tr h="208051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Herr/Pojkar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830682"/>
                  </a:ext>
                </a:extLst>
              </a:tr>
              <a:tr h="208051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0220980"/>
                  </a:ext>
                </a:extLst>
              </a:tr>
              <a:tr h="20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 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 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 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 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 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 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3642204"/>
                  </a:ext>
                </a:extLst>
              </a:tr>
              <a:tr h="20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Utv 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Utv AB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Utv 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Utv 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1260197"/>
                  </a:ext>
                </a:extLst>
              </a:tr>
              <a:tr h="208051">
                <a:tc>
                  <a:txBody>
                    <a:bodyPr/>
                    <a:lstStyle/>
                    <a:p>
                      <a:pPr algn="ctr" rtl="0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357676"/>
                  </a:ext>
                </a:extLst>
              </a:tr>
              <a:tr h="208051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Seriematcher Furuvik Herr/Pojk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065190"/>
                  </a:ext>
                </a:extLst>
              </a:tr>
              <a:tr h="20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2043910"/>
                  </a:ext>
                </a:extLst>
              </a:tr>
              <a:tr h="208051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905167"/>
                  </a:ext>
                </a:extLst>
              </a:tr>
              <a:tr h="208051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116422"/>
                  </a:ext>
                </a:extLst>
              </a:tr>
              <a:tr h="208051">
                <a:tc>
                  <a:txBody>
                    <a:bodyPr/>
                    <a:lstStyle/>
                    <a:p>
                      <a:pPr algn="ctr" fontAlgn="b"/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3781523"/>
                  </a:ext>
                </a:extLst>
              </a:tr>
              <a:tr h="208051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Dam/Flickor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62669"/>
                  </a:ext>
                </a:extLst>
              </a:tr>
              <a:tr h="208051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7335622"/>
                  </a:ext>
                </a:extLst>
              </a:tr>
              <a:tr h="20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 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 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 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 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 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 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879309"/>
                  </a:ext>
                </a:extLst>
              </a:tr>
              <a:tr h="208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U17 dam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 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 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 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0454010"/>
                  </a:ext>
                </a:extLst>
              </a:tr>
              <a:tr h="208051">
                <a:tc>
                  <a:txBody>
                    <a:bodyPr/>
                    <a:lstStyle/>
                    <a:p>
                      <a:pPr algn="ctr" rtl="0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739814"/>
                  </a:ext>
                </a:extLst>
              </a:tr>
              <a:tr h="208051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Seriematcher Furuvik Dam/Flick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770632"/>
                  </a:ext>
                </a:extLst>
              </a:tr>
              <a:tr h="208051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2012262"/>
                  </a:ext>
                </a:extLst>
              </a:tr>
              <a:tr h="208051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3674068"/>
                  </a:ext>
                </a:extLst>
              </a:tr>
              <a:tr h="208051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2667665"/>
                  </a:ext>
                </a:extLst>
              </a:tr>
              <a:tr h="208051"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7498769"/>
                  </a:ext>
                </a:extLst>
              </a:tr>
              <a:tr h="208051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Totalt antal matcher/år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671348"/>
                  </a:ext>
                </a:extLst>
              </a:tr>
              <a:tr h="208051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003800"/>
                  </a:ext>
                </a:extLst>
              </a:tr>
              <a:tr h="208051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067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063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b="1" dirty="0"/>
              <a:t>Bankeryd </a:t>
            </a:r>
            <a:r>
              <a:rPr lang="sv-SE" sz="2800" b="1" dirty="0" smtClean="0"/>
              <a:t>Sportklubb</a:t>
            </a:r>
            <a:endParaRPr lang="sv-SE" sz="2800" dirty="0"/>
          </a:p>
        </p:txBody>
      </p:sp>
      <p:pic>
        <p:nvPicPr>
          <p:cNvPr id="4" name="Bildobjekt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3"/>
            <a:ext cx="497205" cy="522605"/>
          </a:xfrm>
          <a:prstGeom prst="rect">
            <a:avLst/>
          </a:prstGeom>
        </p:spPr>
      </p:pic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119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b="1" dirty="0"/>
              <a:t>Bankeryd </a:t>
            </a:r>
            <a:r>
              <a:rPr lang="sv-SE" sz="2800" b="1" dirty="0" smtClean="0"/>
              <a:t>Sportklubb</a:t>
            </a:r>
            <a:endParaRPr lang="sv-SE" sz="2800" dirty="0"/>
          </a:p>
        </p:txBody>
      </p:sp>
      <p:pic>
        <p:nvPicPr>
          <p:cNvPr id="4" name="Bildobjekt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3"/>
            <a:ext cx="497205" cy="522605"/>
          </a:xfrm>
          <a:prstGeom prst="rect">
            <a:avLst/>
          </a:prstGeom>
        </p:spPr>
      </p:pic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059832" y="1628801"/>
            <a:ext cx="3024336" cy="57606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sv-SE" sz="3600" dirty="0"/>
              <a:t>Styrelsen</a:t>
            </a:r>
          </a:p>
          <a:p>
            <a:pPr marL="0" indent="0">
              <a:buNone/>
            </a:pPr>
            <a:endParaRPr lang="sv-SE" dirty="0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257549"/>
              </p:ext>
            </p:extLst>
          </p:nvPr>
        </p:nvGraphicFramePr>
        <p:xfrm>
          <a:off x="1568450" y="2710780"/>
          <a:ext cx="6007100" cy="3425190"/>
        </p:xfrm>
        <a:graphic>
          <a:graphicData uri="http://schemas.openxmlformats.org/drawingml/2006/table">
            <a:tbl>
              <a:tblPr/>
              <a:tblGrid>
                <a:gridCol w="2084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1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0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Christer</a:t>
                      </a:r>
                      <a:r>
                        <a:rPr lang="sv-SE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 Gustavsson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Patrik Holmgren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Susanne</a:t>
                      </a:r>
                      <a:r>
                        <a:rPr lang="sv-SE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 </a:t>
                      </a:r>
                      <a:r>
                        <a:rPr lang="sv-SE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Rajala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 dirty="0" smtClean="0">
                          <a:solidFill>
                            <a:srgbClr val="777777"/>
                          </a:solidFill>
                          <a:effectLst/>
                          <a:latin typeface="Helvetica"/>
                        </a:rPr>
                        <a:t>Ordförande/Kassör</a:t>
                      </a:r>
                      <a:endParaRPr lang="sv-SE" sz="900" b="0" i="0" u="none" strike="noStrike" dirty="0">
                        <a:solidFill>
                          <a:srgbClr val="777777"/>
                        </a:solidFill>
                        <a:effectLst/>
                        <a:latin typeface="Helvetica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 dirty="0">
                          <a:solidFill>
                            <a:srgbClr val="777777"/>
                          </a:solidFill>
                          <a:effectLst/>
                          <a:latin typeface="Helvetica"/>
                        </a:rPr>
                        <a:t>Vice Ordförande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 dirty="0" smtClean="0">
                          <a:solidFill>
                            <a:srgbClr val="777777"/>
                          </a:solidFill>
                          <a:effectLst/>
                          <a:latin typeface="Helvetica"/>
                        </a:rPr>
                        <a:t>Vice</a:t>
                      </a:r>
                      <a:r>
                        <a:rPr lang="sv-SE" sz="900" b="0" i="0" u="none" strike="noStrike" baseline="0" dirty="0" smtClean="0">
                          <a:solidFill>
                            <a:srgbClr val="777777"/>
                          </a:solidFill>
                          <a:effectLst/>
                          <a:latin typeface="Helvetica"/>
                        </a:rPr>
                        <a:t> Ordförande</a:t>
                      </a:r>
                      <a:endParaRPr lang="sv-SE" sz="900" b="0" i="0" u="none" strike="noStrike" dirty="0">
                        <a:solidFill>
                          <a:srgbClr val="777777"/>
                        </a:solidFill>
                        <a:effectLst/>
                        <a:latin typeface="Helvetica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sv-SE" sz="900" b="0" i="0" u="none" strike="noStrike" dirty="0">
                        <a:solidFill>
                          <a:srgbClr val="777777"/>
                        </a:solidFill>
                        <a:effectLst/>
                        <a:latin typeface="Helvetica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+mn-ea"/>
                          <a:cs typeface="+mn-cs"/>
                        </a:rPr>
                        <a:t>Therese </a:t>
                      </a:r>
                      <a:r>
                        <a:rPr lang="sv-SE" sz="11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+mn-ea"/>
                          <a:cs typeface="+mn-cs"/>
                        </a:rPr>
                        <a:t>Wibring</a:t>
                      </a:r>
                      <a:endParaRPr lang="sv-SE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Helvetica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Joakim </a:t>
                      </a:r>
                      <a:r>
                        <a:rPr lang="sv-SE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Kjällbring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sv-SE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+mn-ea"/>
                          <a:cs typeface="+mn-cs"/>
                        </a:rPr>
                        <a:t>  Christofer Persson</a:t>
                      </a:r>
                      <a:endParaRPr lang="sv-SE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Helvetica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 dirty="0" smtClean="0">
                          <a:solidFill>
                            <a:srgbClr val="777777"/>
                          </a:solidFill>
                          <a:effectLst/>
                          <a:latin typeface="Helvetica"/>
                        </a:rPr>
                        <a:t>Ledamot</a:t>
                      </a:r>
                      <a:endParaRPr lang="sv-SE" sz="900" b="0" i="0" u="none" strike="noStrike" dirty="0">
                        <a:solidFill>
                          <a:srgbClr val="777777"/>
                        </a:solidFill>
                        <a:effectLst/>
                        <a:latin typeface="Helvetica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 dirty="0">
                          <a:solidFill>
                            <a:srgbClr val="777777"/>
                          </a:solidFill>
                          <a:effectLst/>
                          <a:latin typeface="Helvetica"/>
                        </a:rPr>
                        <a:t>Ledamot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sv-SE" sz="900" b="0" i="0" u="none" strike="noStrike" kern="1200" dirty="0" smtClean="0">
                          <a:solidFill>
                            <a:srgbClr val="777777"/>
                          </a:solidFill>
                          <a:effectLst/>
                          <a:latin typeface="Helvetica"/>
                          <a:ea typeface="+mn-ea"/>
                          <a:cs typeface="+mn-cs"/>
                        </a:rPr>
                        <a:t>  Ledamot</a:t>
                      </a:r>
                      <a:endParaRPr lang="sv-SE" sz="900" b="0" i="0" u="none" strike="noStrike" kern="1200" dirty="0">
                        <a:solidFill>
                          <a:srgbClr val="777777"/>
                        </a:solidFill>
                        <a:effectLst/>
                        <a:latin typeface="Helvetica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/>
                      </a:endParaRP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sv-SE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v-SE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v-SE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+mn-ea"/>
                          <a:cs typeface="+mn-cs"/>
                        </a:rPr>
                        <a:t>Roger Axelsson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+mn-ea"/>
                          <a:cs typeface="+mn-cs"/>
                        </a:rPr>
                        <a:t>Daniel </a:t>
                      </a:r>
                      <a:r>
                        <a:rPr lang="sv-SE" sz="11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+mn-ea"/>
                          <a:cs typeface="+mn-cs"/>
                        </a:rPr>
                        <a:t>Jämthagen</a:t>
                      </a:r>
                      <a:endParaRPr lang="sv-SE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Helvetica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v-SE" dirty="0"/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 dirty="0">
                          <a:solidFill>
                            <a:srgbClr val="777777"/>
                          </a:solidFill>
                          <a:effectLst/>
                          <a:latin typeface="Helvetica"/>
                        </a:rPr>
                        <a:t>Suppleant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 dirty="0" smtClean="0">
                          <a:solidFill>
                            <a:srgbClr val="777777"/>
                          </a:solidFill>
                          <a:effectLst/>
                          <a:latin typeface="Helvetica"/>
                        </a:rPr>
                        <a:t>Suppleant</a:t>
                      </a:r>
                      <a:endParaRPr lang="sv-SE" sz="900" b="0" i="0" u="none" strike="noStrike" dirty="0">
                        <a:solidFill>
                          <a:srgbClr val="777777"/>
                        </a:solidFill>
                        <a:effectLst/>
                        <a:latin typeface="Helvetica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v-SE" dirty="0"/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/>
                      <a:endParaRPr lang="sv-SE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v-SE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/>
                      <a:endParaRPr lang="sv-SE" sz="1100" b="0" i="0" u="none" strike="noStrike" kern="1200">
                        <a:solidFill>
                          <a:srgbClr val="000000"/>
                        </a:solidFill>
                        <a:effectLst/>
                        <a:latin typeface="Helvetica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v-SE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Helvetica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Helvetica"/>
                      </a:endParaRP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Boris Andersson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Ann-Sofie Claesson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Jan-Åke </a:t>
                      </a:r>
                      <a:r>
                        <a:rPr lang="sv-SE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Stegå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777777"/>
                          </a:solidFill>
                          <a:effectLst/>
                          <a:latin typeface="Helvetica"/>
                        </a:rPr>
                        <a:t>Revisor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 dirty="0">
                          <a:solidFill>
                            <a:srgbClr val="777777"/>
                          </a:solidFill>
                          <a:effectLst/>
                          <a:latin typeface="Helvetica"/>
                        </a:rPr>
                        <a:t>Revisor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 dirty="0">
                          <a:solidFill>
                            <a:srgbClr val="777777"/>
                          </a:solidFill>
                          <a:effectLst/>
                          <a:latin typeface="Helvetica"/>
                        </a:rPr>
                        <a:t>Revisorssuppleant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sv-SE" sz="900" b="0" i="0" u="none" strike="noStrike">
                        <a:solidFill>
                          <a:srgbClr val="777777"/>
                        </a:solidFill>
                        <a:effectLst/>
                        <a:latin typeface="Helvetica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Jan Eriksson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Sune Gustavsson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777777"/>
                          </a:solidFill>
                          <a:effectLst/>
                          <a:latin typeface="Helvetica"/>
                        </a:rPr>
                        <a:t>Valberedning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 dirty="0">
                          <a:solidFill>
                            <a:srgbClr val="777777"/>
                          </a:solidFill>
                          <a:effectLst/>
                          <a:latin typeface="Helvetica"/>
                        </a:rPr>
                        <a:t>Valberedning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903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b="1" dirty="0"/>
              <a:t>Bankeryd </a:t>
            </a:r>
            <a:r>
              <a:rPr lang="sv-SE" sz="2800" b="1" dirty="0" smtClean="0"/>
              <a:t>Sportklubb</a:t>
            </a:r>
            <a:endParaRPr lang="sv-SE" sz="2800" dirty="0"/>
          </a:p>
        </p:txBody>
      </p:sp>
      <p:pic>
        <p:nvPicPr>
          <p:cNvPr id="4" name="Bildobjekt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3"/>
            <a:ext cx="497205" cy="522605"/>
          </a:xfrm>
          <a:prstGeom prst="rect">
            <a:avLst/>
          </a:prstGeom>
        </p:spPr>
      </p:pic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 smtClean="0"/>
              <a:t>950 medlemmar</a:t>
            </a:r>
          </a:p>
          <a:p>
            <a:r>
              <a:rPr lang="sv-SE" dirty="0" smtClean="0"/>
              <a:t>700 spelare från 6 år</a:t>
            </a:r>
          </a:p>
          <a:p>
            <a:r>
              <a:rPr lang="sv-SE" dirty="0" smtClean="0"/>
              <a:t>150 ledare</a:t>
            </a:r>
          </a:p>
          <a:p>
            <a:endParaRPr lang="sv-SE" dirty="0"/>
          </a:p>
          <a:p>
            <a:r>
              <a:rPr lang="sv-SE" dirty="0" smtClean="0"/>
              <a:t>Damlag </a:t>
            </a:r>
            <a:r>
              <a:rPr lang="sv-SE" dirty="0" err="1" smtClean="0"/>
              <a:t>Div</a:t>
            </a:r>
            <a:r>
              <a:rPr lang="sv-SE" dirty="0" smtClean="0"/>
              <a:t> 3</a:t>
            </a:r>
          </a:p>
          <a:p>
            <a:r>
              <a:rPr lang="sv-SE" dirty="0" smtClean="0"/>
              <a:t>Herrlag </a:t>
            </a:r>
            <a:r>
              <a:rPr lang="sv-SE" dirty="0" err="1" smtClean="0"/>
              <a:t>Div</a:t>
            </a:r>
            <a:r>
              <a:rPr lang="sv-SE" dirty="0" smtClean="0"/>
              <a:t> 4</a:t>
            </a:r>
          </a:p>
          <a:p>
            <a:r>
              <a:rPr lang="sv-SE" dirty="0" smtClean="0"/>
              <a:t>Junior Herr</a:t>
            </a:r>
          </a:p>
          <a:p>
            <a:r>
              <a:rPr lang="sv-SE" dirty="0" smtClean="0"/>
              <a:t>F16 Dam</a:t>
            </a:r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sz="half" idx="1"/>
          </p:nvPr>
        </p:nvSpPr>
        <p:spPr>
          <a:xfrm>
            <a:off x="4485215" y="1600201"/>
            <a:ext cx="4038600" cy="4525963"/>
          </a:xfrm>
        </p:spPr>
        <p:txBody>
          <a:bodyPr/>
          <a:lstStyle/>
          <a:p>
            <a:r>
              <a:rPr lang="sv-SE" dirty="0" smtClean="0"/>
              <a:t>40% tjejer</a:t>
            </a:r>
          </a:p>
          <a:p>
            <a:r>
              <a:rPr lang="sv-SE" dirty="0" smtClean="0"/>
              <a:t>22 serie spelande ungdoms lag</a:t>
            </a:r>
          </a:p>
          <a:p>
            <a:r>
              <a:rPr lang="sv-SE" dirty="0" smtClean="0"/>
              <a:t>216 serie matcher på Furuvik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1456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b="1" dirty="0"/>
              <a:t>Bankeryd </a:t>
            </a:r>
            <a:r>
              <a:rPr lang="sv-SE" sz="2800" b="1" dirty="0" smtClean="0"/>
              <a:t>Sportklubb</a:t>
            </a:r>
            <a:endParaRPr lang="sv-SE" sz="2800" dirty="0"/>
          </a:p>
        </p:txBody>
      </p:sp>
      <p:pic>
        <p:nvPicPr>
          <p:cNvPr id="4" name="Bildobjekt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3"/>
            <a:ext cx="497205" cy="522605"/>
          </a:xfrm>
          <a:prstGeom prst="rect">
            <a:avLst/>
          </a:prstGeom>
        </p:spPr>
      </p:pic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403648" y="1580141"/>
            <a:ext cx="7056784" cy="19602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dirty="0" smtClean="0"/>
              <a:t>                               Senior                      Furuvik                                  </a:t>
            </a:r>
          </a:p>
          <a:p>
            <a:pPr marL="0" indent="0">
              <a:buNone/>
            </a:pPr>
            <a:endParaRPr lang="sv-SE" sz="2000" dirty="0" smtClean="0"/>
          </a:p>
          <a:p>
            <a:pPr marL="0" indent="0">
              <a:buNone/>
            </a:pPr>
            <a:r>
              <a:rPr lang="sv-SE" sz="2000" dirty="0" smtClean="0"/>
              <a:t>                                              Marknad</a:t>
            </a:r>
          </a:p>
          <a:p>
            <a:pPr marL="0" indent="0">
              <a:buNone/>
            </a:pPr>
            <a:endParaRPr lang="sv-SE" sz="2000" dirty="0" smtClean="0"/>
          </a:p>
          <a:p>
            <a:pPr marL="0" indent="0">
              <a:buNone/>
            </a:pPr>
            <a:r>
              <a:rPr lang="sv-SE" sz="2000" dirty="0" smtClean="0"/>
              <a:t>Ungdom                                        Kansli                                      Styrelse</a:t>
            </a:r>
            <a:endParaRPr lang="sv-SE" sz="2000" dirty="0"/>
          </a:p>
          <a:p>
            <a:endParaRPr lang="sv-SE" dirty="0" smtClean="0"/>
          </a:p>
        </p:txBody>
      </p:sp>
      <p:pic>
        <p:nvPicPr>
          <p:cNvPr id="5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12160" y="1124744"/>
            <a:ext cx="2808312" cy="1864980"/>
          </a:xfrm>
          <a:prstGeom prst="rect">
            <a:avLst/>
          </a:prstGeom>
        </p:spPr>
      </p:pic>
      <p:pic>
        <p:nvPicPr>
          <p:cNvPr id="6" name="Platshållare för innehåll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8422" r="28222"/>
          <a:stretch/>
        </p:blipFill>
        <p:spPr>
          <a:xfrm>
            <a:off x="6285224" y="3466952"/>
            <a:ext cx="2765442" cy="2926434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5"/>
          <a:srcRect l="23225" r="23369"/>
          <a:stretch/>
        </p:blipFill>
        <p:spPr>
          <a:xfrm>
            <a:off x="3460419" y="3466953"/>
            <a:ext cx="2824805" cy="2926433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6"/>
          <a:srcRect l="25124" r="26099" b="10222"/>
          <a:stretch/>
        </p:blipFill>
        <p:spPr>
          <a:xfrm>
            <a:off x="395536" y="3466954"/>
            <a:ext cx="3076642" cy="2926433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7"/>
          <a:srcRect l="21847" r="21477"/>
          <a:stretch/>
        </p:blipFill>
        <p:spPr>
          <a:xfrm>
            <a:off x="1252781" y="1052736"/>
            <a:ext cx="1980945" cy="204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291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b="1" dirty="0"/>
              <a:t>Bankeryd </a:t>
            </a:r>
            <a:r>
              <a:rPr lang="sv-SE" sz="2800" b="1" dirty="0" smtClean="0"/>
              <a:t>Sportklubb</a:t>
            </a:r>
            <a:endParaRPr lang="sv-SE" sz="2800" dirty="0"/>
          </a:p>
        </p:txBody>
      </p:sp>
      <p:pic>
        <p:nvPicPr>
          <p:cNvPr id="4" name="Bildobjekt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3"/>
            <a:ext cx="497205" cy="522605"/>
          </a:xfrm>
          <a:prstGeom prst="rect">
            <a:avLst/>
          </a:prstGeom>
        </p:spPr>
      </p:pic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690864" cy="4525963"/>
          </a:xfrm>
        </p:spPr>
        <p:txBody>
          <a:bodyPr/>
          <a:lstStyle/>
          <a:p>
            <a:r>
              <a:rPr lang="sv-SE" dirty="0" smtClean="0"/>
              <a:t>Samsyn till 14 år</a:t>
            </a:r>
          </a:p>
          <a:p>
            <a:r>
              <a:rPr lang="sv-SE" dirty="0" smtClean="0"/>
              <a:t>Fotboll April – September</a:t>
            </a:r>
          </a:p>
          <a:p>
            <a:pPr marL="0" indent="0">
              <a:buNone/>
            </a:pPr>
            <a:endParaRPr lang="sv-SE" dirty="0" smtClean="0"/>
          </a:p>
          <a:p>
            <a:r>
              <a:rPr lang="sv-SE" dirty="0" smtClean="0"/>
              <a:t>Laget.se</a:t>
            </a:r>
          </a:p>
          <a:p>
            <a:endParaRPr lang="sv-SE" dirty="0"/>
          </a:p>
          <a:p>
            <a:r>
              <a:rPr lang="sv-SE" dirty="0" smtClean="0"/>
              <a:t>BSK fonden</a:t>
            </a:r>
          </a:p>
        </p:txBody>
      </p:sp>
      <p:sp>
        <p:nvSpPr>
          <p:cNvPr id="5" name="Platshållare för innehåll 2"/>
          <p:cNvSpPr>
            <a:spLocks noGrp="1"/>
          </p:cNvSpPr>
          <p:nvPr>
            <p:ph sz="half" idx="1"/>
          </p:nvPr>
        </p:nvSpPr>
        <p:spPr>
          <a:xfrm>
            <a:off x="4788024" y="3140968"/>
            <a:ext cx="4038600" cy="2304256"/>
          </a:xfrm>
        </p:spPr>
        <p:txBody>
          <a:bodyPr/>
          <a:lstStyle/>
          <a:p>
            <a:r>
              <a:rPr lang="sv-SE" dirty="0" smtClean="0"/>
              <a:t>Utbildning ledare C- diplom </a:t>
            </a:r>
          </a:p>
          <a:p>
            <a:r>
              <a:rPr lang="sv-SE" dirty="0" smtClean="0"/>
              <a:t>Domarutbildning 14 år</a:t>
            </a:r>
          </a:p>
        </p:txBody>
      </p:sp>
    </p:spTree>
    <p:extLst>
      <p:ext uri="{BB962C8B-B14F-4D97-AF65-F5344CB8AC3E}">
        <p14:creationId xmlns:p14="http://schemas.microsoft.com/office/powerpoint/2010/main" val="3085120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b="1" dirty="0"/>
              <a:t>Bankeryd </a:t>
            </a:r>
            <a:r>
              <a:rPr lang="sv-SE" sz="2800" b="1" dirty="0" smtClean="0"/>
              <a:t>Sportklubb</a:t>
            </a:r>
            <a:endParaRPr lang="sv-SE" sz="2800" dirty="0"/>
          </a:p>
        </p:txBody>
      </p:sp>
      <p:pic>
        <p:nvPicPr>
          <p:cNvPr id="4" name="Bildobjekt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3"/>
            <a:ext cx="497205" cy="522605"/>
          </a:xfrm>
          <a:prstGeom prst="rect">
            <a:avLst/>
          </a:prstGeom>
        </p:spPr>
      </p:pic>
      <p:pic>
        <p:nvPicPr>
          <p:cNvPr id="9" name="Platshållare för innehåll 8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389526" y="1551507"/>
            <a:ext cx="1333500" cy="115252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133" y="2443126"/>
            <a:ext cx="2381250" cy="885825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5816" y="3991310"/>
            <a:ext cx="2381250" cy="238125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8184" y="5013176"/>
            <a:ext cx="2228850" cy="1266825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5792738" y="3068960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Bingolotto och Hemmavinsten kan används som betalning av träningsavgiften</a:t>
            </a:r>
            <a:endParaRPr lang="sv-SE" dirty="0"/>
          </a:p>
        </p:txBody>
      </p:sp>
      <p:sp>
        <p:nvSpPr>
          <p:cNvPr id="13" name="textruta 12"/>
          <p:cNvSpPr txBox="1"/>
          <p:nvPr/>
        </p:nvSpPr>
        <p:spPr>
          <a:xfrm>
            <a:off x="457660" y="4551511"/>
            <a:ext cx="2314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Svenskaspel Gräsroten</a:t>
            </a:r>
          </a:p>
          <a:p>
            <a:r>
              <a:rPr lang="sv-SE" dirty="0" smtClean="0"/>
              <a:t>Registrera BSK som din favoritförening</a:t>
            </a:r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>
            <a:off x="1004178" y="1417638"/>
            <a:ext cx="3063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Avtal med </a:t>
            </a:r>
            <a:r>
              <a:rPr lang="sv-SE" dirty="0" err="1" smtClean="0"/>
              <a:t>NordicWellness</a:t>
            </a:r>
            <a:r>
              <a:rPr lang="sv-SE" dirty="0" smtClean="0"/>
              <a:t> Bankeryd, aktiv medlem &amp; ledare, närstående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8772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b="1" dirty="0"/>
              <a:t>Bankeryd </a:t>
            </a:r>
            <a:r>
              <a:rPr lang="sv-SE" sz="2800" b="1" dirty="0" smtClean="0"/>
              <a:t>Sportklubb</a:t>
            </a:r>
            <a:endParaRPr lang="sv-SE" sz="2800" dirty="0"/>
          </a:p>
        </p:txBody>
      </p:sp>
      <p:pic>
        <p:nvPicPr>
          <p:cNvPr id="4" name="Bildobjekt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3"/>
            <a:ext cx="497205" cy="522605"/>
          </a:xfrm>
          <a:prstGeom prst="rect">
            <a:avLst/>
          </a:prstGeom>
        </p:spPr>
      </p:pic>
      <p:sp>
        <p:nvSpPr>
          <p:cNvPr id="14" name="textruta 13"/>
          <p:cNvSpPr txBox="1"/>
          <p:nvPr/>
        </p:nvSpPr>
        <p:spPr>
          <a:xfrm>
            <a:off x="1004178" y="1417638"/>
            <a:ext cx="306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MinFotboll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60382"/>
            <a:ext cx="2544581" cy="4525963"/>
          </a:xfr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45177"/>
            <a:ext cx="2778018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00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b="1" dirty="0"/>
              <a:t>Bankeryd </a:t>
            </a:r>
            <a:r>
              <a:rPr lang="sv-SE" sz="2800" b="1" dirty="0" smtClean="0"/>
              <a:t>Sportklubb</a:t>
            </a:r>
            <a:endParaRPr lang="sv-SE" sz="2800" dirty="0"/>
          </a:p>
        </p:txBody>
      </p:sp>
      <p:pic>
        <p:nvPicPr>
          <p:cNvPr id="4" name="Bildobjekt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3"/>
            <a:ext cx="497205" cy="522605"/>
          </a:xfrm>
          <a:prstGeom prst="rect">
            <a:avLst/>
          </a:prstGeom>
        </p:spPr>
      </p:pic>
      <p:graphicFrame>
        <p:nvGraphicFramePr>
          <p:cNvPr id="5" name="Tabell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8978701"/>
              </p:ext>
            </p:extLst>
          </p:nvPr>
        </p:nvGraphicFramePr>
        <p:xfrm>
          <a:off x="1295997" y="1196766"/>
          <a:ext cx="6639215" cy="4929390"/>
        </p:xfrm>
        <a:graphic>
          <a:graphicData uri="http://schemas.openxmlformats.org/drawingml/2006/table">
            <a:tbl>
              <a:tblPr/>
              <a:tblGrid>
                <a:gridCol w="935484">
                  <a:extLst>
                    <a:ext uri="{9D8B030D-6E8A-4147-A177-3AD203B41FA5}">
                      <a16:colId xmlns:a16="http://schemas.microsoft.com/office/drawing/2014/main" val="762990699"/>
                    </a:ext>
                  </a:extLst>
                </a:gridCol>
                <a:gridCol w="181648">
                  <a:extLst>
                    <a:ext uri="{9D8B030D-6E8A-4147-A177-3AD203B41FA5}">
                      <a16:colId xmlns:a16="http://schemas.microsoft.com/office/drawing/2014/main" val="2959633024"/>
                    </a:ext>
                  </a:extLst>
                </a:gridCol>
                <a:gridCol w="935484">
                  <a:extLst>
                    <a:ext uri="{9D8B030D-6E8A-4147-A177-3AD203B41FA5}">
                      <a16:colId xmlns:a16="http://schemas.microsoft.com/office/drawing/2014/main" val="223595193"/>
                    </a:ext>
                  </a:extLst>
                </a:gridCol>
                <a:gridCol w="181648">
                  <a:extLst>
                    <a:ext uri="{9D8B030D-6E8A-4147-A177-3AD203B41FA5}">
                      <a16:colId xmlns:a16="http://schemas.microsoft.com/office/drawing/2014/main" val="549562017"/>
                    </a:ext>
                  </a:extLst>
                </a:gridCol>
                <a:gridCol w="935484">
                  <a:extLst>
                    <a:ext uri="{9D8B030D-6E8A-4147-A177-3AD203B41FA5}">
                      <a16:colId xmlns:a16="http://schemas.microsoft.com/office/drawing/2014/main" val="1765040644"/>
                    </a:ext>
                  </a:extLst>
                </a:gridCol>
                <a:gridCol w="118071">
                  <a:extLst>
                    <a:ext uri="{9D8B030D-6E8A-4147-A177-3AD203B41FA5}">
                      <a16:colId xmlns:a16="http://schemas.microsoft.com/office/drawing/2014/main" val="3625523820"/>
                    </a:ext>
                  </a:extLst>
                </a:gridCol>
                <a:gridCol w="935484">
                  <a:extLst>
                    <a:ext uri="{9D8B030D-6E8A-4147-A177-3AD203B41FA5}">
                      <a16:colId xmlns:a16="http://schemas.microsoft.com/office/drawing/2014/main" val="3123403382"/>
                    </a:ext>
                  </a:extLst>
                </a:gridCol>
                <a:gridCol w="181648">
                  <a:extLst>
                    <a:ext uri="{9D8B030D-6E8A-4147-A177-3AD203B41FA5}">
                      <a16:colId xmlns:a16="http://schemas.microsoft.com/office/drawing/2014/main" val="3545205343"/>
                    </a:ext>
                  </a:extLst>
                </a:gridCol>
                <a:gridCol w="935484">
                  <a:extLst>
                    <a:ext uri="{9D8B030D-6E8A-4147-A177-3AD203B41FA5}">
                      <a16:colId xmlns:a16="http://schemas.microsoft.com/office/drawing/2014/main" val="2850182620"/>
                    </a:ext>
                  </a:extLst>
                </a:gridCol>
                <a:gridCol w="181648">
                  <a:extLst>
                    <a:ext uri="{9D8B030D-6E8A-4147-A177-3AD203B41FA5}">
                      <a16:colId xmlns:a16="http://schemas.microsoft.com/office/drawing/2014/main" val="134023226"/>
                    </a:ext>
                  </a:extLst>
                </a:gridCol>
                <a:gridCol w="935484">
                  <a:extLst>
                    <a:ext uri="{9D8B030D-6E8A-4147-A177-3AD203B41FA5}">
                      <a16:colId xmlns:a16="http://schemas.microsoft.com/office/drawing/2014/main" val="1397266404"/>
                    </a:ext>
                  </a:extLst>
                </a:gridCol>
                <a:gridCol w="181648">
                  <a:extLst>
                    <a:ext uri="{9D8B030D-6E8A-4147-A177-3AD203B41FA5}">
                      <a16:colId xmlns:a16="http://schemas.microsoft.com/office/drawing/2014/main" val="307662728"/>
                    </a:ext>
                  </a:extLst>
                </a:gridCol>
              </a:tblGrid>
              <a:tr h="164313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Flickor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104397"/>
                  </a:ext>
                </a:extLst>
              </a:tr>
              <a:tr h="164313"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7056495"/>
                  </a:ext>
                </a:extLst>
              </a:tr>
              <a:tr h="164313"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lag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lag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lag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lag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lag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lag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486851"/>
                  </a:ext>
                </a:extLst>
              </a:tr>
              <a:tr h="164313"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127922"/>
                  </a:ext>
                </a:extLst>
              </a:tr>
              <a:tr h="164313"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 16 Dam (8 lag)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F16 Dam (8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F16 Dam (7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7930709"/>
                  </a:ext>
                </a:extLst>
              </a:tr>
              <a:tr h="164313"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8286578"/>
                  </a:ext>
                </a:extLst>
              </a:tr>
              <a:tr h="164313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F99 (8 lag)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123689"/>
                  </a:ext>
                </a:extLst>
              </a:tr>
              <a:tr h="164313"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F00 (9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1060139"/>
                  </a:ext>
                </a:extLst>
              </a:tr>
              <a:tr h="164313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F01 (11 lag)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F01 (9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F01 (10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9547131"/>
                  </a:ext>
                </a:extLst>
              </a:tr>
              <a:tr h="164313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F02 (8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F02 (10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F02 (10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F02 (9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417013"/>
                  </a:ext>
                </a:extLst>
              </a:tr>
              <a:tr h="164313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F02 (9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F02 (10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F02 (10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539032"/>
                  </a:ext>
                </a:extLst>
              </a:tr>
              <a:tr h="164313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F03 (8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F03 (10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F03 (9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F03 (10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F03 (10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7242677"/>
                  </a:ext>
                </a:extLst>
              </a:tr>
              <a:tr h="164313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F03 (7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F03 (11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F03 (9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3482465"/>
                  </a:ext>
                </a:extLst>
              </a:tr>
              <a:tr h="164313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F03 (10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433326"/>
                  </a:ext>
                </a:extLst>
              </a:tr>
              <a:tr h="164313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F04 (9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F04 (8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F04 (9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F04 (8 lag)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F04 (9 lag)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F04 (8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4112584"/>
                  </a:ext>
                </a:extLst>
              </a:tr>
              <a:tr h="164313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F04 (7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F04 (7 lag)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0653808"/>
                  </a:ext>
                </a:extLst>
              </a:tr>
              <a:tr h="164313"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F05 (8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F05 (9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F05 (9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F05 (9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F05 (9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2620586"/>
                  </a:ext>
                </a:extLst>
              </a:tr>
              <a:tr h="164313"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F05 (8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F05 (9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F05 (9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F05 (9 lag)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F05 (9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4446823"/>
                  </a:ext>
                </a:extLst>
              </a:tr>
              <a:tr h="164313"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F06 (10 lag)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F06 (9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F06 (8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F06 (8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124523"/>
                  </a:ext>
                </a:extLst>
              </a:tr>
              <a:tr h="164313"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F06 (9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F06 (8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F06 (9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9949566"/>
                  </a:ext>
                </a:extLst>
              </a:tr>
              <a:tr h="164313"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F07 (6 lag)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F07 (10 lag)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F07 (9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249176"/>
                  </a:ext>
                </a:extLst>
              </a:tr>
              <a:tr h="164313"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F07 (6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F07 </a:t>
                      </a:r>
                      <a:r>
                        <a:rPr lang="sv-S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F07 (10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61853"/>
                  </a:ext>
                </a:extLst>
              </a:tr>
              <a:tr h="164313"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F08 (8 lag)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F08 (8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096318"/>
                  </a:ext>
                </a:extLst>
              </a:tr>
              <a:tr h="164313"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F08 (8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F08 (10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825073"/>
                  </a:ext>
                </a:extLst>
              </a:tr>
              <a:tr h="164313"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F09 (9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651030"/>
                  </a:ext>
                </a:extLst>
              </a:tr>
              <a:tr h="164313"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F09 (10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471853"/>
                  </a:ext>
                </a:extLst>
              </a:tr>
              <a:tr h="164313"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8590375"/>
                  </a:ext>
                </a:extLst>
              </a:tr>
              <a:tr h="164313"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1383816"/>
                  </a:ext>
                </a:extLst>
              </a:tr>
              <a:tr h="164313"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026974"/>
                  </a:ext>
                </a:extLst>
              </a:tr>
              <a:tr h="164313"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0252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28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b="1" dirty="0"/>
              <a:t>Bankeryd </a:t>
            </a:r>
            <a:r>
              <a:rPr lang="sv-SE" sz="2800" b="1" dirty="0" smtClean="0"/>
              <a:t>Sportklubb</a:t>
            </a:r>
            <a:endParaRPr lang="sv-SE" sz="2800" dirty="0"/>
          </a:p>
        </p:txBody>
      </p:sp>
      <p:pic>
        <p:nvPicPr>
          <p:cNvPr id="4" name="Bildobjekt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3"/>
            <a:ext cx="497205" cy="522605"/>
          </a:xfrm>
          <a:prstGeom prst="rect">
            <a:avLst/>
          </a:prstGeom>
        </p:spPr>
      </p:pic>
      <p:graphicFrame>
        <p:nvGraphicFramePr>
          <p:cNvPr id="7" name="Tabell 6"/>
          <p:cNvGraphicFramePr>
            <a:graphicFrameLocks noGrp="1" noChangeAspect="1"/>
          </p:cNvGraphicFramePr>
          <p:nvPr>
            <p:extLst/>
          </p:nvPr>
        </p:nvGraphicFramePr>
        <p:xfrm>
          <a:off x="1332000" y="1196748"/>
          <a:ext cx="6552370" cy="4949190"/>
        </p:xfrm>
        <a:graphic>
          <a:graphicData uri="http://schemas.openxmlformats.org/drawingml/2006/table">
            <a:tbl>
              <a:tblPr/>
              <a:tblGrid>
                <a:gridCol w="920728">
                  <a:extLst>
                    <a:ext uri="{9D8B030D-6E8A-4147-A177-3AD203B41FA5}">
                      <a16:colId xmlns:a16="http://schemas.microsoft.com/office/drawing/2014/main" val="3654996970"/>
                    </a:ext>
                  </a:extLst>
                </a:gridCol>
                <a:gridCol w="178784">
                  <a:extLst>
                    <a:ext uri="{9D8B030D-6E8A-4147-A177-3AD203B41FA5}">
                      <a16:colId xmlns:a16="http://schemas.microsoft.com/office/drawing/2014/main" val="2326574833"/>
                    </a:ext>
                  </a:extLst>
                </a:gridCol>
                <a:gridCol w="920728">
                  <a:extLst>
                    <a:ext uri="{9D8B030D-6E8A-4147-A177-3AD203B41FA5}">
                      <a16:colId xmlns:a16="http://schemas.microsoft.com/office/drawing/2014/main" val="3993295833"/>
                    </a:ext>
                  </a:extLst>
                </a:gridCol>
                <a:gridCol w="178784">
                  <a:extLst>
                    <a:ext uri="{9D8B030D-6E8A-4147-A177-3AD203B41FA5}">
                      <a16:colId xmlns:a16="http://schemas.microsoft.com/office/drawing/2014/main" val="2547281121"/>
                    </a:ext>
                  </a:extLst>
                </a:gridCol>
                <a:gridCol w="920728">
                  <a:extLst>
                    <a:ext uri="{9D8B030D-6E8A-4147-A177-3AD203B41FA5}">
                      <a16:colId xmlns:a16="http://schemas.microsoft.com/office/drawing/2014/main" val="709966163"/>
                    </a:ext>
                  </a:extLst>
                </a:gridCol>
                <a:gridCol w="178784">
                  <a:extLst>
                    <a:ext uri="{9D8B030D-6E8A-4147-A177-3AD203B41FA5}">
                      <a16:colId xmlns:a16="http://schemas.microsoft.com/office/drawing/2014/main" val="1960989527"/>
                    </a:ext>
                  </a:extLst>
                </a:gridCol>
                <a:gridCol w="920728">
                  <a:extLst>
                    <a:ext uri="{9D8B030D-6E8A-4147-A177-3AD203B41FA5}">
                      <a16:colId xmlns:a16="http://schemas.microsoft.com/office/drawing/2014/main" val="2484481609"/>
                    </a:ext>
                  </a:extLst>
                </a:gridCol>
                <a:gridCol w="116208">
                  <a:extLst>
                    <a:ext uri="{9D8B030D-6E8A-4147-A177-3AD203B41FA5}">
                      <a16:colId xmlns:a16="http://schemas.microsoft.com/office/drawing/2014/main" val="892009815"/>
                    </a:ext>
                  </a:extLst>
                </a:gridCol>
                <a:gridCol w="920728">
                  <a:extLst>
                    <a:ext uri="{9D8B030D-6E8A-4147-A177-3AD203B41FA5}">
                      <a16:colId xmlns:a16="http://schemas.microsoft.com/office/drawing/2014/main" val="564748348"/>
                    </a:ext>
                  </a:extLst>
                </a:gridCol>
                <a:gridCol w="187721">
                  <a:extLst>
                    <a:ext uri="{9D8B030D-6E8A-4147-A177-3AD203B41FA5}">
                      <a16:colId xmlns:a16="http://schemas.microsoft.com/office/drawing/2014/main" val="750480286"/>
                    </a:ext>
                  </a:extLst>
                </a:gridCol>
                <a:gridCol w="920728">
                  <a:extLst>
                    <a:ext uri="{9D8B030D-6E8A-4147-A177-3AD203B41FA5}">
                      <a16:colId xmlns:a16="http://schemas.microsoft.com/office/drawing/2014/main" val="1035851359"/>
                    </a:ext>
                  </a:extLst>
                </a:gridCol>
                <a:gridCol w="187721">
                  <a:extLst>
                    <a:ext uri="{9D8B030D-6E8A-4147-A177-3AD203B41FA5}">
                      <a16:colId xmlns:a16="http://schemas.microsoft.com/office/drawing/2014/main" val="3408631757"/>
                    </a:ext>
                  </a:extLst>
                </a:gridCol>
              </a:tblGrid>
              <a:tr h="164973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Pojkar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723650"/>
                  </a:ext>
                </a:extLst>
              </a:tr>
              <a:tr h="164973"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612844"/>
                  </a:ext>
                </a:extLst>
              </a:tr>
              <a:tr h="164973"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lag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lag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lag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lag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lag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lag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536893"/>
                  </a:ext>
                </a:extLst>
              </a:tr>
              <a:tr h="164973"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2779730"/>
                  </a:ext>
                </a:extLst>
              </a:tr>
              <a:tr h="164973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P17 Elit (12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P17 Elit (12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J18 (9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J-P18 (12 lag)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Junior (9 lag)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05793"/>
                  </a:ext>
                </a:extLst>
              </a:tr>
              <a:tr h="164973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P97/98 (12 lag)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1185042"/>
                  </a:ext>
                </a:extLst>
              </a:tr>
              <a:tr h="164973"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6116973"/>
                  </a:ext>
                </a:extLst>
              </a:tr>
              <a:tr h="164973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P00 (9 lag)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P00 (8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P00 (10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2660518"/>
                  </a:ext>
                </a:extLst>
              </a:tr>
              <a:tr h="164973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P01 (8 lag)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P01 (10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P01 (10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6033015"/>
                  </a:ext>
                </a:extLst>
              </a:tr>
              <a:tr h="164973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P02 (7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P02 (9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P02 (11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P02 (10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P02 (9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123083"/>
                  </a:ext>
                </a:extLst>
              </a:tr>
              <a:tr h="164973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P02 (8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630750"/>
                  </a:ext>
                </a:extLst>
              </a:tr>
              <a:tr h="164973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P03 (8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P03 (9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P03 (10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P03 (9 lag)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P03 (9 lag)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P03 (12 lag)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057344"/>
                  </a:ext>
                </a:extLst>
              </a:tr>
              <a:tr h="164973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P03 (8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P03 (9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P03 (10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P03 (10 lag)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156102"/>
                  </a:ext>
                </a:extLst>
              </a:tr>
              <a:tr h="164973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P03 (10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1984703"/>
                  </a:ext>
                </a:extLst>
              </a:tr>
              <a:tr h="164973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P04 (8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P04 (10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P04 (9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P04 (10 lag)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P04 (10 lag)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964134"/>
                  </a:ext>
                </a:extLst>
              </a:tr>
              <a:tr h="164973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P04 (8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P04 (10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P04 (9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P04 (10 lag)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9933668"/>
                  </a:ext>
                </a:extLst>
              </a:tr>
              <a:tr h="164973"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P05 (8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P05 (8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P05 (8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P05 (9 lag)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P05 (10 lag)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8766669"/>
                  </a:ext>
                </a:extLst>
              </a:tr>
              <a:tr h="164973"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P05 (9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P05 (8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P05 (8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P05 (9 lag)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7808414"/>
                  </a:ext>
                </a:extLst>
              </a:tr>
              <a:tr h="164973"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P05 (7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P05 (8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8213580"/>
                  </a:ext>
                </a:extLst>
              </a:tr>
              <a:tr h="164973"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P06 (10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P06 (8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P06 (9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P06 (10 lag)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7152479"/>
                  </a:ext>
                </a:extLst>
              </a:tr>
              <a:tr h="164973"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P06 (9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P06 (9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P06 (8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P06 (10 lag)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5760905"/>
                  </a:ext>
                </a:extLst>
              </a:tr>
              <a:tr h="164973"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P06 (10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P06 (8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P06 (8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02064"/>
                  </a:ext>
                </a:extLst>
              </a:tr>
              <a:tr h="164973"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P07 (8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P07 (9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P07 (9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365536"/>
                  </a:ext>
                </a:extLst>
              </a:tr>
              <a:tr h="164973"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P07 (8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P07 (9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P07 (8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658589"/>
                  </a:ext>
                </a:extLst>
              </a:tr>
              <a:tr h="164973"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P07 (8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P07 (8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P07 (10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768236"/>
                  </a:ext>
                </a:extLst>
              </a:tr>
              <a:tr h="164973"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P08 (9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P08 (8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644240"/>
                  </a:ext>
                </a:extLst>
              </a:tr>
              <a:tr h="164973"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P08 (9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P08 (8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970425"/>
                  </a:ext>
                </a:extLst>
              </a:tr>
              <a:tr h="164973"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P08 (9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72393"/>
                  </a:ext>
                </a:extLst>
              </a:tr>
              <a:tr h="164973"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P09 (9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94369"/>
                  </a:ext>
                </a:extLst>
              </a:tr>
              <a:tr h="164973"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P09 (9 lag)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194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502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1130</Words>
  <Application>Microsoft Office PowerPoint</Application>
  <PresentationFormat>Bildspel på skärmen (4:3)</PresentationFormat>
  <Paragraphs>496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5" baseType="lpstr">
      <vt:lpstr>Arial</vt:lpstr>
      <vt:lpstr>Calibri</vt:lpstr>
      <vt:lpstr>Helvetica</vt:lpstr>
      <vt:lpstr>Office-tema</vt:lpstr>
      <vt:lpstr>Bankeryd Sportklubb</vt:lpstr>
      <vt:lpstr>Bankeryd Sportklubb</vt:lpstr>
      <vt:lpstr>Bankeryd Sportklubb</vt:lpstr>
      <vt:lpstr>Bankeryd Sportklubb</vt:lpstr>
      <vt:lpstr>Bankeryd Sportklubb</vt:lpstr>
      <vt:lpstr>Bankeryd Sportklubb</vt:lpstr>
      <vt:lpstr>Bankeryd Sportklubb</vt:lpstr>
      <vt:lpstr>Bankeryd Sportklubb</vt:lpstr>
      <vt:lpstr>Bankeryd Sportklubb</vt:lpstr>
      <vt:lpstr>Bankeryd Sportklubb</vt:lpstr>
      <vt:lpstr>Bankeryd Sportklubb</vt:lpstr>
    </vt:vector>
  </TitlesOfParts>
  <Company>Aero Materiel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Bo Murath</dc:creator>
  <cp:lastModifiedBy>Bo Murath</cp:lastModifiedBy>
  <cp:revision>50</cp:revision>
  <dcterms:created xsi:type="dcterms:W3CDTF">2016-04-07T14:27:08Z</dcterms:created>
  <dcterms:modified xsi:type="dcterms:W3CDTF">2019-04-09T06:46:02Z</dcterms:modified>
</cp:coreProperties>
</file>