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4" r:id="rId9"/>
    <p:sldId id="265" r:id="rId10"/>
    <p:sldId id="263" r:id="rId11"/>
    <p:sldId id="268" r:id="rId12"/>
    <p:sldId id="269" r:id="rId13"/>
    <p:sldId id="271" r:id="rId14"/>
    <p:sldId id="270" r:id="rId15"/>
    <p:sldId id="272" r:id="rId16"/>
    <p:sldId id="273" r:id="rId17"/>
    <p:sldId id="267"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79D9D5-7FD9-4DCB-B669-235C5FDEB696}" v="3" dt="2023-02-14T22:14:27.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dc01.ad.aiab.se\users$\lars-erik.eriksson\Documents\Privat\Bandy\SSC%20projekt\Rapport%20f&#246;rstudie\Diagram%20istider.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c01.ad.aiab.se\users$\lars-erik.eriksson\Documents\Privat\Bandy\SSC%20projekt\Rapport%20f&#246;rstudie\Diagram%20istider.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gdmhosting-my.sharepoint.com/personal/joha_ad_gdm_se1/Documents/Dokument/Privat/SIF/Ishall/Diagram%20istider%20ver%20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gdmhosting-my.sharepoint.com/personal/joha_ad_gdm_se1/Documents/Dokument/Privat/SIF/Ishall/Diagram%20istider%20ver%202.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a:t>Isdagar</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manualLayout>
          <c:layoutTarget val="inner"/>
          <c:xMode val="edge"/>
          <c:yMode val="edge"/>
          <c:x val="5.5717294597434568E-2"/>
          <c:y val="0.13291443277885459"/>
          <c:w val="0.89019685039370078"/>
          <c:h val="0.39413568095654711"/>
        </c:manualLayout>
      </c:layout>
      <c:lineChart>
        <c:grouping val="standard"/>
        <c:varyColors val="0"/>
        <c:ser>
          <c:idx val="2"/>
          <c:order val="1"/>
          <c:tx>
            <c:strRef>
              <c:f>Isdagar!$A$11</c:f>
              <c:strCache>
                <c:ptCount val="1"/>
                <c:pt idx="0">
                  <c:v>Säsong (antal dagar)</c:v>
                </c:pt>
              </c:strCache>
            </c:strRef>
          </c:tx>
          <c:spPr>
            <a:ln w="28575" cap="rnd">
              <a:solidFill>
                <a:schemeClr val="accent3"/>
              </a:solidFill>
              <a:round/>
            </a:ln>
            <a:effectLst/>
          </c:spPr>
          <c:marker>
            <c:symbol val="none"/>
          </c:marker>
          <c:cat>
            <c:multiLvlStrRef>
              <c:f>Isdagar!$B$7:$Q$8</c:f>
              <c:multiLvlStrCache>
                <c:ptCount val="16"/>
                <c:lvl>
                  <c:pt idx="0">
                    <c:v>2007-10-10</c:v>
                  </c:pt>
                  <c:pt idx="1">
                    <c:v>2008-10-14</c:v>
                  </c:pt>
                  <c:pt idx="2">
                    <c:v>2009-10-15</c:v>
                  </c:pt>
                  <c:pt idx="3">
                    <c:v>2010-10-20</c:v>
                  </c:pt>
                  <c:pt idx="4">
                    <c:v>2011-10-22</c:v>
                  </c:pt>
                  <c:pt idx="5">
                    <c:v>2012-10-23</c:v>
                  </c:pt>
                  <c:pt idx="6">
                    <c:v>2013-10-15</c:v>
                  </c:pt>
                  <c:pt idx="7">
                    <c:v>2014-10-20</c:v>
                  </c:pt>
                  <c:pt idx="8">
                    <c:v>2015-10-26</c:v>
                  </c:pt>
                  <c:pt idx="9">
                    <c:v>2016-10-24</c:v>
                  </c:pt>
                  <c:pt idx="10">
                    <c:v>2017-10-30</c:v>
                  </c:pt>
                  <c:pt idx="11">
                    <c:v>2018-10-29</c:v>
                  </c:pt>
                  <c:pt idx="12">
                    <c:v>2019-10-30</c:v>
                  </c:pt>
                  <c:pt idx="13">
                    <c:v>2020-10-29</c:v>
                  </c:pt>
                  <c:pt idx="14">
                    <c:v>2021-10-28</c:v>
                  </c:pt>
                  <c:pt idx="15">
                    <c:v>2022-11-01</c:v>
                  </c:pt>
                </c:lvl>
                <c:lvl>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lvl>
              </c:multiLvlStrCache>
            </c:multiLvlStrRef>
          </c:cat>
          <c:val>
            <c:numRef>
              <c:f>Isdagar!$B$11:$Q$11</c:f>
              <c:numCache>
                <c:formatCode>General</c:formatCode>
                <c:ptCount val="16"/>
                <c:pt idx="0">
                  <c:v>139</c:v>
                </c:pt>
                <c:pt idx="1">
                  <c:v>132</c:v>
                </c:pt>
                <c:pt idx="2">
                  <c:v>136</c:v>
                </c:pt>
                <c:pt idx="3">
                  <c:v>133</c:v>
                </c:pt>
                <c:pt idx="4">
                  <c:v>128</c:v>
                </c:pt>
                <c:pt idx="5">
                  <c:v>124</c:v>
                </c:pt>
                <c:pt idx="6">
                  <c:v>133</c:v>
                </c:pt>
                <c:pt idx="7">
                  <c:v>123</c:v>
                </c:pt>
                <c:pt idx="8">
                  <c:v>126</c:v>
                </c:pt>
                <c:pt idx="9">
                  <c:v>120</c:v>
                </c:pt>
                <c:pt idx="10">
                  <c:v>117</c:v>
                </c:pt>
                <c:pt idx="11">
                  <c:v>114</c:v>
                </c:pt>
                <c:pt idx="12">
                  <c:v>114</c:v>
                </c:pt>
                <c:pt idx="13">
                  <c:v>119</c:v>
                </c:pt>
                <c:pt idx="14">
                  <c:v>118</c:v>
                </c:pt>
                <c:pt idx="15">
                  <c:v>113</c:v>
                </c:pt>
              </c:numCache>
            </c:numRef>
          </c:val>
          <c:smooth val="0"/>
          <c:extLst>
            <c:ext xmlns:c16="http://schemas.microsoft.com/office/drawing/2014/chart" uri="{C3380CC4-5D6E-409C-BE32-E72D297353CC}">
              <c16:uniqueId val="{00000000-02E1-42BD-8DB6-12F5F6E0F0B8}"/>
            </c:ext>
          </c:extLst>
        </c:ser>
        <c:dLbls>
          <c:showLegendKey val="0"/>
          <c:showVal val="0"/>
          <c:showCatName val="0"/>
          <c:showSerName val="0"/>
          <c:showPercent val="0"/>
          <c:showBubbleSize val="0"/>
        </c:dLbls>
        <c:smooth val="0"/>
        <c:axId val="1596730288"/>
        <c:axId val="1596713648"/>
        <c:extLst>
          <c:ext xmlns:c15="http://schemas.microsoft.com/office/drawing/2012/chart" uri="{02D57815-91ED-43cb-92C2-25804820EDAC}">
            <c15:filteredLineSeries>
              <c15:ser>
                <c:idx val="1"/>
                <c:order val="0"/>
                <c:tx>
                  <c:strRef>
                    <c:extLst>
                      <c:ext uri="{02D57815-91ED-43cb-92C2-25804820EDAC}">
                        <c15:formulaRef>
                          <c15:sqref>Isdagar!$A$10</c15:sqref>
                        </c15:formulaRef>
                      </c:ext>
                    </c:extLst>
                    <c:strCache>
                      <c:ptCount val="1"/>
                      <c:pt idx="0">
                        <c:v>Tappad is</c:v>
                      </c:pt>
                    </c:strCache>
                  </c:strRef>
                </c:tx>
                <c:spPr>
                  <a:ln w="28575" cap="rnd">
                    <a:solidFill>
                      <a:schemeClr val="accent2"/>
                    </a:solidFill>
                    <a:round/>
                  </a:ln>
                  <a:effectLst/>
                </c:spPr>
                <c:marker>
                  <c:symbol val="none"/>
                </c:marker>
                <c:cat>
                  <c:multiLvlStrRef>
                    <c:extLst>
                      <c:ext uri="{02D57815-91ED-43cb-92C2-25804820EDAC}">
                        <c15:formulaRef>
                          <c15:sqref>Isdagar!$B$7:$Q$8</c15:sqref>
                        </c15:formulaRef>
                      </c:ext>
                    </c:extLst>
                    <c:multiLvlStrCache>
                      <c:ptCount val="16"/>
                      <c:lvl>
                        <c:pt idx="0">
                          <c:v>2007-10-10</c:v>
                        </c:pt>
                        <c:pt idx="1">
                          <c:v>2008-10-14</c:v>
                        </c:pt>
                        <c:pt idx="2">
                          <c:v>2009-10-15</c:v>
                        </c:pt>
                        <c:pt idx="3">
                          <c:v>2010-10-20</c:v>
                        </c:pt>
                        <c:pt idx="4">
                          <c:v>2011-10-22</c:v>
                        </c:pt>
                        <c:pt idx="5">
                          <c:v>2012-10-23</c:v>
                        </c:pt>
                        <c:pt idx="6">
                          <c:v>2013-10-15</c:v>
                        </c:pt>
                        <c:pt idx="7">
                          <c:v>2014-10-20</c:v>
                        </c:pt>
                        <c:pt idx="8">
                          <c:v>2015-10-26</c:v>
                        </c:pt>
                        <c:pt idx="9">
                          <c:v>2016-10-24</c:v>
                        </c:pt>
                        <c:pt idx="10">
                          <c:v>2017-10-30</c:v>
                        </c:pt>
                        <c:pt idx="11">
                          <c:v>2018-10-29</c:v>
                        </c:pt>
                        <c:pt idx="12">
                          <c:v>2019-10-30</c:v>
                        </c:pt>
                        <c:pt idx="13">
                          <c:v>2020-10-29</c:v>
                        </c:pt>
                        <c:pt idx="14">
                          <c:v>2021-10-28</c:v>
                        </c:pt>
                        <c:pt idx="15">
                          <c:v>2022-11-01</c:v>
                        </c:pt>
                      </c:lvl>
                      <c:lvl>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lvl>
                    </c:multiLvlStrCache>
                  </c:multiLvlStrRef>
                </c:cat>
                <c:val>
                  <c:numRef>
                    <c:extLst>
                      <c:ext uri="{02D57815-91ED-43cb-92C2-25804820EDAC}">
                        <c15:formulaRef>
                          <c15:sqref>Isdagar!$B$10:$Q$10</c15:sqref>
                        </c15:formulaRef>
                      </c:ext>
                    </c:extLst>
                    <c:numCache>
                      <c:formatCode>m/d/yyyy</c:formatCode>
                      <c:ptCount val="16"/>
                      <c:pt idx="0">
                        <c:v>39510</c:v>
                      </c:pt>
                      <c:pt idx="1">
                        <c:v>39874</c:v>
                      </c:pt>
                      <c:pt idx="2">
                        <c:v>40245</c:v>
                      </c:pt>
                      <c:pt idx="3">
                        <c:v>40609</c:v>
                      </c:pt>
                      <c:pt idx="4">
                        <c:v>40973</c:v>
                      </c:pt>
                      <c:pt idx="5">
                        <c:v>41337</c:v>
                      </c:pt>
                      <c:pt idx="6">
                        <c:v>41701</c:v>
                      </c:pt>
                      <c:pt idx="7">
                        <c:v>42065</c:v>
                      </c:pt>
                      <c:pt idx="8">
                        <c:v>42436</c:v>
                      </c:pt>
                      <c:pt idx="9">
                        <c:v>42795</c:v>
                      </c:pt>
                      <c:pt idx="10">
                        <c:v>43164</c:v>
                      </c:pt>
                      <c:pt idx="11">
                        <c:v>43528</c:v>
                      </c:pt>
                      <c:pt idx="12">
                        <c:v>43892</c:v>
                      </c:pt>
                      <c:pt idx="13">
                        <c:v>44263</c:v>
                      </c:pt>
                      <c:pt idx="14">
                        <c:v>44627</c:v>
                      </c:pt>
                      <c:pt idx="15">
                        <c:v>44991</c:v>
                      </c:pt>
                    </c:numCache>
                  </c:numRef>
                </c:val>
                <c:smooth val="0"/>
                <c:extLst>
                  <c:ext xmlns:c16="http://schemas.microsoft.com/office/drawing/2014/chart" uri="{C3380CC4-5D6E-409C-BE32-E72D297353CC}">
                    <c16:uniqueId val="{00000001-02E1-42BD-8DB6-12F5F6E0F0B8}"/>
                  </c:ext>
                </c:extLst>
              </c15:ser>
            </c15:filteredLineSeries>
          </c:ext>
        </c:extLst>
      </c:lineChart>
      <c:catAx>
        <c:axId val="1596730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596713648"/>
        <c:crosses val="autoZero"/>
        <c:auto val="1"/>
        <c:lblAlgn val="ctr"/>
        <c:lblOffset val="100"/>
        <c:noMultiLvlLbl val="0"/>
      </c:catAx>
      <c:valAx>
        <c:axId val="1596713648"/>
        <c:scaling>
          <c:orientation val="minMax"/>
          <c:min val="8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5967302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a:t>Träningar</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manualLayout>
          <c:layoutTarget val="inner"/>
          <c:xMode val="edge"/>
          <c:yMode val="edge"/>
          <c:x val="5.5717294597434568E-2"/>
          <c:y val="0.13291443277885459"/>
          <c:w val="0.89019685039370078"/>
          <c:h val="0.39413568095654711"/>
        </c:manualLayout>
      </c:layout>
      <c:lineChart>
        <c:grouping val="standard"/>
        <c:varyColors val="0"/>
        <c:ser>
          <c:idx val="0"/>
          <c:order val="0"/>
          <c:tx>
            <c:strRef>
              <c:f>Isdagar!$A$9</c:f>
              <c:strCache>
                <c:ptCount val="1"/>
                <c:pt idx="0">
                  <c:v>Inställda träningar (kyla, regn, snö)</c:v>
                </c:pt>
              </c:strCache>
            </c:strRef>
          </c:tx>
          <c:spPr>
            <a:ln w="28575" cap="rnd">
              <a:solidFill>
                <a:schemeClr val="accent1"/>
              </a:solidFill>
              <a:round/>
            </a:ln>
            <a:effectLst/>
          </c:spPr>
          <c:marker>
            <c:symbol val="none"/>
          </c:marker>
          <c:cat>
            <c:multiLvlStrRef>
              <c:f>Isdagar!$B$7:$Q$8</c:f>
              <c:multiLvlStrCache>
                <c:ptCount val="16"/>
                <c:lvl>
                  <c:pt idx="0">
                    <c:v>2007-10-10</c:v>
                  </c:pt>
                  <c:pt idx="1">
                    <c:v>2008-10-14</c:v>
                  </c:pt>
                  <c:pt idx="2">
                    <c:v>2009-10-15</c:v>
                  </c:pt>
                  <c:pt idx="3">
                    <c:v>2010-10-20</c:v>
                  </c:pt>
                  <c:pt idx="4">
                    <c:v>2011-10-22</c:v>
                  </c:pt>
                  <c:pt idx="5">
                    <c:v>2012-10-23</c:v>
                  </c:pt>
                  <c:pt idx="6">
                    <c:v>2013-10-15</c:v>
                  </c:pt>
                  <c:pt idx="7">
                    <c:v>2014-10-20</c:v>
                  </c:pt>
                  <c:pt idx="8">
                    <c:v>2015-10-26</c:v>
                  </c:pt>
                  <c:pt idx="9">
                    <c:v>2016-10-24</c:v>
                  </c:pt>
                  <c:pt idx="10">
                    <c:v>2017-10-30</c:v>
                  </c:pt>
                  <c:pt idx="11">
                    <c:v>2018-10-29</c:v>
                  </c:pt>
                  <c:pt idx="12">
                    <c:v>2019-10-30</c:v>
                  </c:pt>
                  <c:pt idx="13">
                    <c:v>2020-10-29</c:v>
                  </c:pt>
                  <c:pt idx="14">
                    <c:v>2021-10-28</c:v>
                  </c:pt>
                  <c:pt idx="15">
                    <c:v>2022-11-01</c:v>
                  </c:pt>
                </c:lvl>
                <c:lvl>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lvl>
              </c:multiLvlStrCache>
            </c:multiLvlStrRef>
          </c:cat>
          <c:val>
            <c:numRef>
              <c:f>Isdagar!$B$9:$Q$9</c:f>
              <c:numCache>
                <c:formatCode>General</c:formatCode>
                <c:ptCount val="16"/>
                <c:pt idx="0">
                  <c:v>6</c:v>
                </c:pt>
                <c:pt idx="1">
                  <c:v>7</c:v>
                </c:pt>
                <c:pt idx="2">
                  <c:v>8</c:v>
                </c:pt>
                <c:pt idx="3">
                  <c:v>5</c:v>
                </c:pt>
                <c:pt idx="4">
                  <c:v>7</c:v>
                </c:pt>
                <c:pt idx="5">
                  <c:v>8</c:v>
                </c:pt>
                <c:pt idx="6">
                  <c:v>6</c:v>
                </c:pt>
                <c:pt idx="7">
                  <c:v>10</c:v>
                </c:pt>
                <c:pt idx="8">
                  <c:v>7</c:v>
                </c:pt>
                <c:pt idx="9">
                  <c:v>8</c:v>
                </c:pt>
                <c:pt idx="10">
                  <c:v>9</c:v>
                </c:pt>
                <c:pt idx="11">
                  <c:v>12</c:v>
                </c:pt>
                <c:pt idx="12">
                  <c:v>10</c:v>
                </c:pt>
                <c:pt idx="13">
                  <c:v>11</c:v>
                </c:pt>
                <c:pt idx="14">
                  <c:v>12</c:v>
                </c:pt>
                <c:pt idx="15">
                  <c:v>12</c:v>
                </c:pt>
              </c:numCache>
            </c:numRef>
          </c:val>
          <c:smooth val="0"/>
          <c:extLst>
            <c:ext xmlns:c16="http://schemas.microsoft.com/office/drawing/2014/chart" uri="{C3380CC4-5D6E-409C-BE32-E72D297353CC}">
              <c16:uniqueId val="{00000000-07CF-42D2-942F-D325AE989342}"/>
            </c:ext>
          </c:extLst>
        </c:ser>
        <c:dLbls>
          <c:showLegendKey val="0"/>
          <c:showVal val="0"/>
          <c:showCatName val="0"/>
          <c:showSerName val="0"/>
          <c:showPercent val="0"/>
          <c:showBubbleSize val="0"/>
        </c:dLbls>
        <c:smooth val="0"/>
        <c:axId val="1596730288"/>
        <c:axId val="1596713648"/>
        <c:extLst>
          <c:ext xmlns:c15="http://schemas.microsoft.com/office/drawing/2012/chart" uri="{02D57815-91ED-43cb-92C2-25804820EDAC}">
            <c15:filteredLineSeries>
              <c15:ser>
                <c:idx val="1"/>
                <c:order val="1"/>
                <c:tx>
                  <c:strRef>
                    <c:extLst>
                      <c:ext uri="{02D57815-91ED-43cb-92C2-25804820EDAC}">
                        <c15:formulaRef>
                          <c15:sqref>Isdagar!$A$10</c15:sqref>
                        </c15:formulaRef>
                      </c:ext>
                    </c:extLst>
                    <c:strCache>
                      <c:ptCount val="1"/>
                      <c:pt idx="0">
                        <c:v>Tappad is</c:v>
                      </c:pt>
                    </c:strCache>
                  </c:strRef>
                </c:tx>
                <c:spPr>
                  <a:ln w="28575" cap="rnd">
                    <a:solidFill>
                      <a:schemeClr val="accent2"/>
                    </a:solidFill>
                    <a:round/>
                  </a:ln>
                  <a:effectLst/>
                </c:spPr>
                <c:marker>
                  <c:symbol val="none"/>
                </c:marker>
                <c:cat>
                  <c:multiLvlStrRef>
                    <c:extLst>
                      <c:ext uri="{02D57815-91ED-43cb-92C2-25804820EDAC}">
                        <c15:formulaRef>
                          <c15:sqref>Isdagar!$B$7:$Q$8</c15:sqref>
                        </c15:formulaRef>
                      </c:ext>
                    </c:extLst>
                    <c:multiLvlStrCache>
                      <c:ptCount val="16"/>
                      <c:lvl>
                        <c:pt idx="0">
                          <c:v>2007-10-10</c:v>
                        </c:pt>
                        <c:pt idx="1">
                          <c:v>2008-10-14</c:v>
                        </c:pt>
                        <c:pt idx="2">
                          <c:v>2009-10-15</c:v>
                        </c:pt>
                        <c:pt idx="3">
                          <c:v>2010-10-20</c:v>
                        </c:pt>
                        <c:pt idx="4">
                          <c:v>2011-10-22</c:v>
                        </c:pt>
                        <c:pt idx="5">
                          <c:v>2012-10-23</c:v>
                        </c:pt>
                        <c:pt idx="6">
                          <c:v>2013-10-15</c:v>
                        </c:pt>
                        <c:pt idx="7">
                          <c:v>2014-10-20</c:v>
                        </c:pt>
                        <c:pt idx="8">
                          <c:v>2015-10-26</c:v>
                        </c:pt>
                        <c:pt idx="9">
                          <c:v>2016-10-24</c:v>
                        </c:pt>
                        <c:pt idx="10">
                          <c:v>2017-10-30</c:v>
                        </c:pt>
                        <c:pt idx="11">
                          <c:v>2018-10-29</c:v>
                        </c:pt>
                        <c:pt idx="12">
                          <c:v>2019-10-30</c:v>
                        </c:pt>
                        <c:pt idx="13">
                          <c:v>2020-10-29</c:v>
                        </c:pt>
                        <c:pt idx="14">
                          <c:v>2021-10-28</c:v>
                        </c:pt>
                        <c:pt idx="15">
                          <c:v>2022-11-01</c:v>
                        </c:pt>
                      </c:lvl>
                      <c:lvl>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lvl>
                    </c:multiLvlStrCache>
                  </c:multiLvlStrRef>
                </c:cat>
                <c:val>
                  <c:numRef>
                    <c:extLst>
                      <c:ext uri="{02D57815-91ED-43cb-92C2-25804820EDAC}">
                        <c15:formulaRef>
                          <c15:sqref>Isdagar!$B$10:$Q$10</c15:sqref>
                        </c15:formulaRef>
                      </c:ext>
                    </c:extLst>
                    <c:numCache>
                      <c:formatCode>m/d/yyyy</c:formatCode>
                      <c:ptCount val="16"/>
                      <c:pt idx="0">
                        <c:v>39510</c:v>
                      </c:pt>
                      <c:pt idx="1">
                        <c:v>39874</c:v>
                      </c:pt>
                      <c:pt idx="2">
                        <c:v>40245</c:v>
                      </c:pt>
                      <c:pt idx="3">
                        <c:v>40609</c:v>
                      </c:pt>
                      <c:pt idx="4">
                        <c:v>40973</c:v>
                      </c:pt>
                      <c:pt idx="5">
                        <c:v>41337</c:v>
                      </c:pt>
                      <c:pt idx="6">
                        <c:v>41701</c:v>
                      </c:pt>
                      <c:pt idx="7">
                        <c:v>42065</c:v>
                      </c:pt>
                      <c:pt idx="8">
                        <c:v>42436</c:v>
                      </c:pt>
                      <c:pt idx="9">
                        <c:v>42795</c:v>
                      </c:pt>
                      <c:pt idx="10">
                        <c:v>43164</c:v>
                      </c:pt>
                      <c:pt idx="11">
                        <c:v>43528</c:v>
                      </c:pt>
                      <c:pt idx="12">
                        <c:v>43892</c:v>
                      </c:pt>
                      <c:pt idx="13">
                        <c:v>44263</c:v>
                      </c:pt>
                      <c:pt idx="14">
                        <c:v>44627</c:v>
                      </c:pt>
                      <c:pt idx="15">
                        <c:v>44991</c:v>
                      </c:pt>
                    </c:numCache>
                  </c:numRef>
                </c:val>
                <c:smooth val="0"/>
                <c:extLst>
                  <c:ext xmlns:c16="http://schemas.microsoft.com/office/drawing/2014/chart" uri="{C3380CC4-5D6E-409C-BE32-E72D297353CC}">
                    <c16:uniqueId val="{00000001-07CF-42D2-942F-D325AE989342}"/>
                  </c:ext>
                </c:extLst>
              </c15:ser>
            </c15:filteredLineSeries>
          </c:ext>
        </c:extLst>
      </c:lineChart>
      <c:catAx>
        <c:axId val="1596730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596713648"/>
        <c:crosses val="autoZero"/>
        <c:auto val="1"/>
        <c:lblAlgn val="ctr"/>
        <c:lblOffset val="100"/>
        <c:noMultiLvlLbl val="0"/>
      </c:catAx>
      <c:valAx>
        <c:axId val="1596713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5967302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Istider Söråkers IP</a:t>
            </a:r>
          </a:p>
          <a:p>
            <a:pPr>
              <a:defRPr/>
            </a:pPr>
            <a:r>
              <a:rPr lang="en-US" sz="1200"/>
              <a:t>Vecka</a:t>
            </a:r>
          </a:p>
        </c:rich>
      </c:tx>
      <c:layout>
        <c:manualLayout>
          <c:xMode val="edge"/>
          <c:yMode val="edge"/>
          <c:x val="0.25606233595800526"/>
          <c:y val="3.7037037037037035E-2"/>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spPr>
            <a:solidFill>
              <a:schemeClr val="accent2">
                <a:lumMod val="75000"/>
              </a:schemeClr>
            </a:solidFill>
            <a:ln>
              <a:noFill/>
            </a:ln>
            <a:effectLst/>
          </c:spPr>
          <c:invertIfNegative val="0"/>
          <c:dPt>
            <c:idx val="1"/>
            <c:invertIfNegative val="0"/>
            <c:bubble3D val="0"/>
            <c:spPr>
              <a:solidFill>
                <a:srgbClr val="C00000"/>
              </a:solidFill>
              <a:ln>
                <a:noFill/>
              </a:ln>
              <a:effectLst/>
            </c:spPr>
            <c:extLst>
              <c:ext xmlns:c16="http://schemas.microsoft.com/office/drawing/2014/chart" uri="{C3380CC4-5D6E-409C-BE32-E72D297353CC}">
                <c16:uniqueId val="{00000001-D276-4B43-B262-26AD3421B702}"/>
              </c:ext>
            </c:extLst>
          </c:dPt>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(Istider!$A$23,Istider!$A$25)</c:f>
              <c:strCache>
                <c:ptCount val="2"/>
                <c:pt idx="0">
                  <c:v>Nuvarande isbana (2 Träningsgrupper)</c:v>
                </c:pt>
                <c:pt idx="1">
                  <c:v>Ishall Alternativ 2 (4 Träningsgrupper)</c:v>
                </c:pt>
              </c:strCache>
            </c:strRef>
          </c:cat>
          <c:val>
            <c:numRef>
              <c:f>(Istider!$I$23,Istider!$I$25)</c:f>
              <c:numCache>
                <c:formatCode>General</c:formatCode>
                <c:ptCount val="2"/>
                <c:pt idx="0">
                  <c:v>80</c:v>
                </c:pt>
                <c:pt idx="1">
                  <c:v>160</c:v>
                </c:pt>
              </c:numCache>
            </c:numRef>
          </c:val>
          <c:extLst>
            <c:ext xmlns:c16="http://schemas.microsoft.com/office/drawing/2014/chart" uri="{C3380CC4-5D6E-409C-BE32-E72D297353CC}">
              <c16:uniqueId val="{00000002-D276-4B43-B262-26AD3421B702}"/>
            </c:ext>
          </c:extLst>
        </c:ser>
        <c:dLbls>
          <c:dLblPos val="outEnd"/>
          <c:showLegendKey val="0"/>
          <c:showVal val="1"/>
          <c:showCatName val="0"/>
          <c:showSerName val="0"/>
          <c:showPercent val="0"/>
          <c:showBubbleSize val="0"/>
        </c:dLbls>
        <c:gapWidth val="444"/>
        <c:overlap val="-90"/>
        <c:axId val="1595964896"/>
        <c:axId val="1595966560"/>
      </c:barChart>
      <c:catAx>
        <c:axId val="15959648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sv-SE"/>
          </a:p>
        </c:txPr>
        <c:crossAx val="1595966560"/>
        <c:crosses val="autoZero"/>
        <c:auto val="1"/>
        <c:lblAlgn val="ctr"/>
        <c:lblOffset val="100"/>
        <c:noMultiLvlLbl val="0"/>
      </c:catAx>
      <c:valAx>
        <c:axId val="1595966560"/>
        <c:scaling>
          <c:orientation val="minMax"/>
        </c:scaling>
        <c:delete val="1"/>
        <c:axPos val="l"/>
        <c:numFmt formatCode="General" sourceLinked="1"/>
        <c:majorTickMark val="none"/>
        <c:minorTickMark val="none"/>
        <c:tickLblPos val="nextTo"/>
        <c:crossAx val="1595964896"/>
        <c:crosses val="autoZero"/>
        <c:crossBetween val="between"/>
      </c:valAx>
      <c:spPr>
        <a:solidFill>
          <a:schemeClr val="bg1"/>
        </a:solid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Antal Isdagar</a:t>
            </a:r>
          </a:p>
          <a:p>
            <a:pPr>
              <a:defRPr/>
            </a:pPr>
            <a:r>
              <a:rPr lang="en-US"/>
              <a:t>Söråkers IP</a:t>
            </a:r>
          </a:p>
        </c:rich>
      </c:tx>
      <c:layout>
        <c:manualLayout>
          <c:xMode val="edge"/>
          <c:yMode val="edge"/>
          <c:x val="0.38624300087489066"/>
          <c:y val="2.314814814814814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spPr>
            <a:solidFill>
              <a:schemeClr val="accent1"/>
            </a:solidFill>
            <a:ln>
              <a:noFill/>
            </a:ln>
            <a:effectLst/>
          </c:spPr>
          <c:invertIfNegative val="0"/>
          <c:cat>
            <c:strRef>
              <c:f>(Isdagar!$A$4,Isdagar!$A$17)</c:f>
              <c:strCache>
                <c:ptCount val="2"/>
                <c:pt idx="0">
                  <c:v>Isdagar nuvarande isbana</c:v>
                </c:pt>
                <c:pt idx="1">
                  <c:v>Isdagar väderskyddad isbana</c:v>
                </c:pt>
              </c:strCache>
            </c:strRef>
          </c:cat>
          <c:val>
            <c:numRef>
              <c:f>(Isdagar!$B$4,Isdagar!$B$17)</c:f>
              <c:numCache>
                <c:formatCode>General</c:formatCode>
                <c:ptCount val="2"/>
                <c:pt idx="0">
                  <c:v>113</c:v>
                </c:pt>
                <c:pt idx="1">
                  <c:v>187</c:v>
                </c:pt>
              </c:numCache>
            </c:numRef>
          </c:val>
          <c:extLst>
            <c:ext xmlns:c16="http://schemas.microsoft.com/office/drawing/2014/chart" uri="{C3380CC4-5D6E-409C-BE32-E72D297353CC}">
              <c16:uniqueId val="{00000000-CC7F-4D5C-B07F-BC831DB22E65}"/>
            </c:ext>
          </c:extLst>
        </c:ser>
        <c:dLbls>
          <c:showLegendKey val="0"/>
          <c:showVal val="0"/>
          <c:showCatName val="0"/>
          <c:showSerName val="0"/>
          <c:showPercent val="0"/>
          <c:showBubbleSize val="0"/>
        </c:dLbls>
        <c:gapWidth val="219"/>
        <c:overlap val="-27"/>
        <c:axId val="805156544"/>
        <c:axId val="805153216"/>
      </c:barChart>
      <c:catAx>
        <c:axId val="805156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805153216"/>
        <c:crosses val="autoZero"/>
        <c:auto val="1"/>
        <c:lblAlgn val="ctr"/>
        <c:lblOffset val="100"/>
        <c:noMultiLvlLbl val="0"/>
      </c:catAx>
      <c:valAx>
        <c:axId val="8051532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80515654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676101-3059-B09D-5A22-980C9F34F4A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D6EB8D2B-6DBE-D01E-06AC-ADC23AA455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D0A39C4-F021-89B2-11D5-9C918BB88503}"/>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5" name="Platshållare för sidfot 4">
            <a:extLst>
              <a:ext uri="{FF2B5EF4-FFF2-40B4-BE49-F238E27FC236}">
                <a16:creationId xmlns:a16="http://schemas.microsoft.com/office/drawing/2014/main" id="{670C0C05-736C-B232-5F70-F68F8D6BCFE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69E344C-11BE-BFD4-1326-417B90FDFB53}"/>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621916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159A4B-AA87-9259-86DF-65DF1C38208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F23ECDB-FBEF-5023-A774-C7CD41D7211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E7AF15-26F7-58B6-15F0-226B9669D26C}"/>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5" name="Platshållare för sidfot 4">
            <a:extLst>
              <a:ext uri="{FF2B5EF4-FFF2-40B4-BE49-F238E27FC236}">
                <a16:creationId xmlns:a16="http://schemas.microsoft.com/office/drawing/2014/main" id="{13A8E8E8-1862-5257-1BC9-16A7DADB7BD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F4CF7DC-458F-FF07-33B4-9754BEC3B4C4}"/>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2190288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6279416-1102-645E-C215-4DA6A6FCCA1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E8912E3-016D-9AA3-A00D-51F6C02F8765}"/>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A1D5C4-AD19-BFF9-37CA-0E44EE511420}"/>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5" name="Platshållare för sidfot 4">
            <a:extLst>
              <a:ext uri="{FF2B5EF4-FFF2-40B4-BE49-F238E27FC236}">
                <a16:creationId xmlns:a16="http://schemas.microsoft.com/office/drawing/2014/main" id="{3F670AF4-80E6-9D5D-7532-B10696AC770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47B0FB4-8848-CBC7-D930-707CCE03341E}"/>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2221519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290C1F-B2CA-FB21-215F-DC941C6B2FF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ADC11F0-3082-B44B-54E1-37E45E441DE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9FA076-5D07-91DF-40E1-5BFCB5663312}"/>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5" name="Platshållare för sidfot 4">
            <a:extLst>
              <a:ext uri="{FF2B5EF4-FFF2-40B4-BE49-F238E27FC236}">
                <a16:creationId xmlns:a16="http://schemas.microsoft.com/office/drawing/2014/main" id="{E5035509-2FAA-EFFF-1358-9A52AB2179E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4295-A3B2-A130-1BF8-DBAB8401A23D}"/>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26491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733F49-09B1-4324-DEB3-5B5363A06D55}"/>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813199D-1886-D2ED-1569-F33C38EC7E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D1844B1-2A1C-5705-E976-49828CB804D8}"/>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5" name="Platshållare för sidfot 4">
            <a:extLst>
              <a:ext uri="{FF2B5EF4-FFF2-40B4-BE49-F238E27FC236}">
                <a16:creationId xmlns:a16="http://schemas.microsoft.com/office/drawing/2014/main" id="{FA5C37D3-A775-D6BE-2EEE-E5CEBEE1128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0F6FF9D-8C8F-65C8-C656-EA789E4613D7}"/>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272635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EA5666-32C1-F5FF-E7CE-2A75971C5D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0136E19-8676-4AF3-C7A6-04AB4A6BF2F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4C88DEB-ED8E-9B86-9F3E-7FFCED86529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F885A0E-B3CB-B7B7-CB5D-F7DCB1AF173B}"/>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6" name="Platshållare för sidfot 5">
            <a:extLst>
              <a:ext uri="{FF2B5EF4-FFF2-40B4-BE49-F238E27FC236}">
                <a16:creationId xmlns:a16="http://schemas.microsoft.com/office/drawing/2014/main" id="{DBD697BA-E13E-E324-38ED-3A5C98098E1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F3A8064-CFB8-023B-2246-5B03EB94081E}"/>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1868950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0DE10E-EC6A-720F-5B92-161970706099}"/>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3CD9349-3D1C-7DFD-2F78-160DED69BF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1948DB4-50BE-E57E-4948-6BA6D254FE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51E8D69-DB6E-F041-E24B-46D40314CA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CAEC720D-42CC-245C-229D-C4EF48B7F5D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C4AD19A-1A5E-28CA-620C-5157394E64E0}"/>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8" name="Platshållare för sidfot 7">
            <a:extLst>
              <a:ext uri="{FF2B5EF4-FFF2-40B4-BE49-F238E27FC236}">
                <a16:creationId xmlns:a16="http://schemas.microsoft.com/office/drawing/2014/main" id="{35B09C4E-1945-7EFD-0B5C-22175FD96EA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2113128-B2E3-963C-865E-5B5812986BF6}"/>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507463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7D98CF-FD21-4851-4A5D-3BE2D84BA82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B1C6E40B-CD29-B773-D8D7-ADE3268D1DDA}"/>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4" name="Platshållare för sidfot 3">
            <a:extLst>
              <a:ext uri="{FF2B5EF4-FFF2-40B4-BE49-F238E27FC236}">
                <a16:creationId xmlns:a16="http://schemas.microsoft.com/office/drawing/2014/main" id="{08FF6969-30A5-202A-B01D-838CF09AD0A8}"/>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8EB4AD4-664E-5153-67DD-8ACF5D38BE60}"/>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91614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5E8E9D3-6249-122B-0550-52D114AA7925}"/>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3" name="Platshållare för sidfot 2">
            <a:extLst>
              <a:ext uri="{FF2B5EF4-FFF2-40B4-BE49-F238E27FC236}">
                <a16:creationId xmlns:a16="http://schemas.microsoft.com/office/drawing/2014/main" id="{03443527-78AA-DE9E-B96E-D1BAF04A125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1F34A97-EBCA-C65A-02FA-6F850F989004}"/>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2547374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CC92AE-6778-82A9-7447-E94702EFC99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B97002B-CCFD-A0AD-E741-69C8943842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096D6E6-684B-1FC5-40F9-70D0D35AB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B3FB6D7-85EE-281B-04FF-79ADC8BA52D7}"/>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6" name="Platshållare för sidfot 5">
            <a:extLst>
              <a:ext uri="{FF2B5EF4-FFF2-40B4-BE49-F238E27FC236}">
                <a16:creationId xmlns:a16="http://schemas.microsoft.com/office/drawing/2014/main" id="{2203DA2C-0038-56E6-7E82-C997D64B4A2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F9EA810-B747-83F1-091A-2EEB07BFE33B}"/>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3823096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E2A0F4-B714-52E5-398B-20639166A65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4F0B0F4-8B13-F990-8D47-50B651AB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DCC4EAB-EDB4-6114-1B19-714D0A05D3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A719530-A23D-027B-C87F-1625ADA193A4}"/>
              </a:ext>
            </a:extLst>
          </p:cNvPr>
          <p:cNvSpPr>
            <a:spLocks noGrp="1"/>
          </p:cNvSpPr>
          <p:nvPr>
            <p:ph type="dt" sz="half" idx="10"/>
          </p:nvPr>
        </p:nvSpPr>
        <p:spPr/>
        <p:txBody>
          <a:bodyPr/>
          <a:lstStyle/>
          <a:p>
            <a:fld id="{98FCFD1C-C79E-430E-9100-B66E0CD17FA6}" type="datetimeFigureOut">
              <a:rPr lang="sv-SE" smtClean="0"/>
              <a:t>2023-02-15</a:t>
            </a:fld>
            <a:endParaRPr lang="sv-SE"/>
          </a:p>
        </p:txBody>
      </p:sp>
      <p:sp>
        <p:nvSpPr>
          <p:cNvPr id="6" name="Platshållare för sidfot 5">
            <a:extLst>
              <a:ext uri="{FF2B5EF4-FFF2-40B4-BE49-F238E27FC236}">
                <a16:creationId xmlns:a16="http://schemas.microsoft.com/office/drawing/2014/main" id="{341BD4FF-E878-B9C1-57BD-37530AD2E91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D8882BA-9C13-5B44-9E1A-1C3B4309F2B2}"/>
              </a:ext>
            </a:extLst>
          </p:cNvPr>
          <p:cNvSpPr>
            <a:spLocks noGrp="1"/>
          </p:cNvSpPr>
          <p:nvPr>
            <p:ph type="sldNum" sz="quarter" idx="12"/>
          </p:nvPr>
        </p:nvSpPr>
        <p:spPr/>
        <p:txBody>
          <a:bodyPr/>
          <a:lstStyle/>
          <a:p>
            <a:fld id="{C482BDCC-135D-403D-9D91-E71E1C5DF52F}" type="slidenum">
              <a:rPr lang="sv-SE" smtClean="0"/>
              <a:t>‹#›</a:t>
            </a:fld>
            <a:endParaRPr lang="sv-SE"/>
          </a:p>
        </p:txBody>
      </p:sp>
    </p:spTree>
    <p:extLst>
      <p:ext uri="{BB962C8B-B14F-4D97-AF65-F5344CB8AC3E}">
        <p14:creationId xmlns:p14="http://schemas.microsoft.com/office/powerpoint/2010/main" val="3255986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4BF016F-9516-8241-54E7-2FA24617FA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F66F2EF-0B31-2D6F-7E98-292C92E1D4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6B3A06F-8DF8-9F71-CBE8-F3293D8833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FCFD1C-C79E-430E-9100-B66E0CD17FA6}" type="datetimeFigureOut">
              <a:rPr lang="sv-SE" smtClean="0"/>
              <a:t>2023-02-15</a:t>
            </a:fld>
            <a:endParaRPr lang="sv-SE"/>
          </a:p>
        </p:txBody>
      </p:sp>
      <p:sp>
        <p:nvSpPr>
          <p:cNvPr id="5" name="Platshållare för sidfot 4">
            <a:extLst>
              <a:ext uri="{FF2B5EF4-FFF2-40B4-BE49-F238E27FC236}">
                <a16:creationId xmlns:a16="http://schemas.microsoft.com/office/drawing/2014/main" id="{54820149-119C-2FD4-E7CA-B23FB24BD7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48407522-940A-DBA4-0396-D54685D83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2BDCC-135D-403D-9D91-E71E1C5DF52F}" type="slidenum">
              <a:rPr lang="sv-SE" smtClean="0"/>
              <a:t>‹#›</a:t>
            </a:fld>
            <a:endParaRPr lang="sv-SE"/>
          </a:p>
        </p:txBody>
      </p:sp>
      <p:sp>
        <p:nvSpPr>
          <p:cNvPr id="8" name="textruta 7">
            <a:extLst>
              <a:ext uri="{FF2B5EF4-FFF2-40B4-BE49-F238E27FC236}">
                <a16:creationId xmlns:a16="http://schemas.microsoft.com/office/drawing/2014/main" id="{D83EBA2E-8EB0-9C88-BE58-CBA42AF55098}"/>
              </a:ext>
            </a:extLst>
          </p:cNvPr>
          <p:cNvSpPr txBox="1"/>
          <p:nvPr userDrawn="1">
            <p:extLst>
              <p:ext uri="{1162E1C5-73C7-4A58-AE30-91384D911F3F}">
                <p184:classification xmlns:p184="http://schemas.microsoft.com/office/powerpoint/2018/4/main" xmlns="" val="ftr"/>
              </p:ext>
            </p:extLst>
          </p:nvPr>
        </p:nvSpPr>
        <p:spPr>
          <a:xfrm>
            <a:off x="5453063" y="6705600"/>
            <a:ext cx="1314450"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ea typeface="Calibri" panose="020F0502020204030204" pitchFamily="34" charset="0"/>
                <a:cs typeface="Calibri" panose="020F0502020204030204" pitchFamily="34" charset="0"/>
              </a:rPr>
              <a:t>Informationsklass: Intern</a:t>
            </a:r>
          </a:p>
        </p:txBody>
      </p:sp>
    </p:spTree>
    <p:extLst>
      <p:ext uri="{BB962C8B-B14F-4D97-AF65-F5344CB8AC3E}">
        <p14:creationId xmlns:p14="http://schemas.microsoft.com/office/powerpoint/2010/main" val="1567884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4.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600200"/>
            <a:ext cx="9144000" cy="2387600"/>
          </a:xfrm>
        </p:spPr>
        <p:txBody>
          <a:bodyPr anchor="ctr">
            <a:normAutofit/>
          </a:bodyPr>
          <a:lstStyle/>
          <a:p>
            <a:r>
              <a:rPr lang="sv-SE" sz="3200" b="1" dirty="0">
                <a:effectLst/>
                <a:latin typeface="Arial" panose="020B0604020202020204" pitchFamily="34" charset="0"/>
                <a:ea typeface="Calibri" panose="020F0502020204030204" pitchFamily="34" charset="0"/>
              </a:rPr>
              <a:t>Ishall Söråker</a:t>
            </a:r>
            <a:endParaRPr lang="sv-SE" sz="3200" dirty="0"/>
          </a:p>
        </p:txBody>
      </p:sp>
      <p:sp>
        <p:nvSpPr>
          <p:cNvPr id="3" name="Underrubrik 2">
            <a:extLst>
              <a:ext uri="{FF2B5EF4-FFF2-40B4-BE49-F238E27FC236}">
                <a16:creationId xmlns:a16="http://schemas.microsoft.com/office/drawing/2014/main" id="{867C3A94-A458-32C2-7CC4-F1CDCE926F19}"/>
              </a:ext>
            </a:extLst>
          </p:cNvPr>
          <p:cNvSpPr>
            <a:spLocks noGrp="1"/>
          </p:cNvSpPr>
          <p:nvPr>
            <p:ph type="subTitle" idx="1"/>
          </p:nvPr>
        </p:nvSpPr>
        <p:spPr/>
        <p:txBody>
          <a:bodyPr/>
          <a:lstStyle/>
          <a:p>
            <a:r>
              <a:rPr lang="sv-SE" b="1" dirty="0">
                <a:latin typeface="Arial" panose="020B0604020202020204" pitchFamily="34" charset="0"/>
                <a:ea typeface="Calibri" panose="020F0502020204030204" pitchFamily="34" charset="0"/>
              </a:rPr>
              <a:t>E</a:t>
            </a:r>
            <a:r>
              <a:rPr lang="sv-SE" sz="2400" b="1" dirty="0">
                <a:effectLst/>
                <a:latin typeface="Arial" panose="020B0604020202020204" pitchFamily="34" charset="0"/>
                <a:ea typeface="Calibri" panose="020F0502020204030204" pitchFamily="34" charset="0"/>
              </a:rPr>
              <a:t>n arena för </a:t>
            </a:r>
            <a:r>
              <a:rPr lang="sv-SE" sz="2400" b="1" dirty="0" err="1">
                <a:effectLst/>
                <a:latin typeface="Arial" panose="020B0604020202020204" pitchFamily="34" charset="0"/>
                <a:ea typeface="Calibri" panose="020F0502020204030204" pitchFamily="34" charset="0"/>
              </a:rPr>
              <a:t>issporter</a:t>
            </a:r>
            <a:r>
              <a:rPr lang="sv-SE" sz="2400" b="1" dirty="0">
                <a:effectLst/>
                <a:latin typeface="Arial" panose="020B0604020202020204" pitchFamily="34" charset="0"/>
                <a:ea typeface="Calibri" panose="020F0502020204030204" pitchFamily="34" charset="0"/>
              </a:rPr>
              <a:t> i Timrå kommun</a:t>
            </a:r>
            <a:endParaRPr lang="sv-SE" dirty="0"/>
          </a:p>
        </p:txBody>
      </p:sp>
      <p:pic>
        <p:nvPicPr>
          <p:cNvPr id="2049" name="Bildobjekt 1">
            <a:extLst>
              <a:ext uri="{FF2B5EF4-FFF2-40B4-BE49-F238E27FC236}">
                <a16:creationId xmlns:a16="http://schemas.microsoft.com/office/drawing/2014/main" id="{93CFB9B9-84C5-FAD5-4171-9230FF20EE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Bildobjekt 2">
            <a:extLst>
              <a:ext uri="{FF2B5EF4-FFF2-40B4-BE49-F238E27FC236}">
                <a16:creationId xmlns:a16="http://schemas.microsoft.com/office/drawing/2014/main" id="{F1923C3E-2E46-9669-D528-7511685745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2051" name="Bildobjekt 3">
            <a:extLst>
              <a:ext uri="{FF2B5EF4-FFF2-40B4-BE49-F238E27FC236}">
                <a16:creationId xmlns:a16="http://schemas.microsoft.com/office/drawing/2014/main" id="{1BA50ABA-B94A-D6B1-FB79-EDA197C093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5" name="Rectangle 5">
            <a:extLst>
              <a:ext uri="{FF2B5EF4-FFF2-40B4-BE49-F238E27FC236}">
                <a16:creationId xmlns:a16="http://schemas.microsoft.com/office/drawing/2014/main" id="{EF965746-49DD-4DAA-515B-6A5E56E58105}"/>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3712471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2361034"/>
            <a:ext cx="9144000" cy="1934921"/>
          </a:xfrm>
        </p:spPr>
        <p:txBody>
          <a:bodyPr anchor="ctr">
            <a:normAutofit/>
          </a:bodyPr>
          <a:lstStyle/>
          <a:p>
            <a:pPr algn="l"/>
            <a:r>
              <a:rPr lang="sv-SE" sz="1800" b="1" dirty="0">
                <a:latin typeface="Arial" panose="020B0604020202020204" pitchFamily="34" charset="0"/>
                <a:ea typeface="Calibri" panose="020F0502020204030204" pitchFamily="34" charset="0"/>
              </a:rPr>
              <a:t>I</a:t>
            </a:r>
            <a:r>
              <a:rPr lang="sv-SE" sz="1800" b="1" dirty="0">
                <a:effectLst/>
                <a:latin typeface="Arial" panose="020B0604020202020204" pitchFamily="34" charset="0"/>
                <a:ea typeface="Calibri" panose="020F0502020204030204" pitchFamily="34" charset="0"/>
              </a:rPr>
              <a:t>syta</a:t>
            </a:r>
            <a:br>
              <a:rPr lang="sv-SE" sz="1800" b="1"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En ishall på befintlig yta tillsamman med en ny isrink ger störst effekt och möjlighet för upp till 4 träningsgrupper att träna samtidigt (Alternativ 2 i förstudien).</a:t>
            </a:r>
            <a:br>
              <a:rPr lang="sv-SE" sz="1800"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3" name="Bildobjekt 1">
            <a:extLst>
              <a:ext uri="{FF2B5EF4-FFF2-40B4-BE49-F238E27FC236}">
                <a16:creationId xmlns:a16="http://schemas.microsoft.com/office/drawing/2014/main" id="{08D9351E-10A1-8D75-48A1-CA5D798042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6" name="Bildobjekt 2">
            <a:extLst>
              <a:ext uri="{FF2B5EF4-FFF2-40B4-BE49-F238E27FC236}">
                <a16:creationId xmlns:a16="http://schemas.microsoft.com/office/drawing/2014/main" id="{3B4BDD46-4BEA-E4BD-B0EB-F00AE53C50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3">
            <a:extLst>
              <a:ext uri="{FF2B5EF4-FFF2-40B4-BE49-F238E27FC236}">
                <a16:creationId xmlns:a16="http://schemas.microsoft.com/office/drawing/2014/main" id="{2703616D-DDB2-5D06-97FE-021660736A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a:extLst>
              <a:ext uri="{FF2B5EF4-FFF2-40B4-BE49-F238E27FC236}">
                <a16:creationId xmlns:a16="http://schemas.microsoft.com/office/drawing/2014/main" id="{C645CFAC-1403-303D-D037-F301E1547FAA}"/>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5" name="Rubrik 1">
            <a:extLst>
              <a:ext uri="{FF2B5EF4-FFF2-40B4-BE49-F238E27FC236}">
                <a16:creationId xmlns:a16="http://schemas.microsoft.com/office/drawing/2014/main" id="{FD9F3A11-2B74-76DE-5DD7-BB80B0CC2EA7}"/>
              </a:ext>
            </a:extLst>
          </p:cNvPr>
          <p:cNvSpPr txBox="1">
            <a:spLocks/>
          </p:cNvSpPr>
          <p:nvPr/>
        </p:nvSpPr>
        <p:spPr>
          <a:xfrm>
            <a:off x="1388823" y="3832733"/>
            <a:ext cx="9144000" cy="19349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1800" dirty="0">
                <a:effectLst/>
                <a:latin typeface="Arial" panose="020B0604020202020204" pitchFamily="34" charset="0"/>
                <a:ea typeface="Calibri" panose="020F0502020204030204" pitchFamily="34" charset="0"/>
              </a:rPr>
              <a:t>Befintlig isyta (110x60) kan delas i 3 delar (36x60) genom mobila sarger och nätgardiner, vilket möjliggör för olika </a:t>
            </a:r>
            <a:r>
              <a:rPr lang="sv-SE" sz="1800" dirty="0" err="1">
                <a:effectLst/>
                <a:latin typeface="Arial" panose="020B0604020202020204" pitchFamily="34" charset="0"/>
                <a:ea typeface="Calibri" panose="020F0502020204030204" pitchFamily="34" charset="0"/>
              </a:rPr>
              <a:t>issporter</a:t>
            </a:r>
            <a:r>
              <a:rPr lang="sv-SE" sz="1800" dirty="0">
                <a:effectLst/>
                <a:latin typeface="Arial" panose="020B0604020202020204" pitchFamily="34" charset="0"/>
                <a:ea typeface="Calibri" panose="020F0502020204030204" pitchFamily="34" charset="0"/>
              </a:rPr>
              <a:t> att träna parallellt utan risk samt att en isyta med fast sarg finns tillgänglig för ishockey (U13 och uppåt). </a:t>
            </a:r>
            <a:r>
              <a:rPr lang="sv-SE" sz="1800" dirty="0">
                <a:latin typeface="Arial" panose="020B0604020202020204" pitchFamily="34" charset="0"/>
                <a:ea typeface="Calibri" panose="020F0502020204030204" pitchFamily="34" charset="0"/>
              </a:rPr>
              <a:t/>
            </a:r>
            <a:br>
              <a:rPr lang="sv-SE" sz="1800" dirty="0">
                <a:latin typeface="Arial" panose="020B0604020202020204" pitchFamily="34" charset="0"/>
                <a:ea typeface="Calibri" panose="020F0502020204030204" pitchFamily="34" charset="0"/>
              </a:rPr>
            </a:br>
            <a:r>
              <a:rPr lang="sv-SE" sz="1800" b="1" dirty="0">
                <a:latin typeface="Arial" panose="020B0604020202020204" pitchFamily="34" charset="0"/>
                <a:ea typeface="Calibri" panose="020F0502020204030204" pitchFamily="34" charset="0"/>
              </a:rPr>
              <a:t/>
            </a:r>
            <a:br>
              <a:rPr lang="sv-SE" sz="1800" b="1" dirty="0">
                <a:latin typeface="Arial" panose="020B0604020202020204" pitchFamily="34" charset="0"/>
                <a:ea typeface="Calibri" panose="020F0502020204030204" pitchFamily="34" charset="0"/>
              </a:rPr>
            </a:br>
            <a:endParaRPr lang="sv-SE" sz="3200" dirty="0"/>
          </a:p>
        </p:txBody>
      </p:sp>
    </p:spTree>
    <p:extLst>
      <p:ext uri="{BB962C8B-B14F-4D97-AF65-F5344CB8AC3E}">
        <p14:creationId xmlns:p14="http://schemas.microsoft.com/office/powerpoint/2010/main" val="3213526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2027175" y="2448041"/>
            <a:ext cx="3019275" cy="2777704"/>
          </a:xfrm>
        </p:spPr>
        <p:txBody>
          <a:bodyPr anchor="ctr">
            <a:normAutofit fontScale="90000"/>
          </a:bodyPr>
          <a:lstStyle/>
          <a:p>
            <a:pPr algn="l"/>
            <a:r>
              <a:rPr lang="sv-SE" sz="1800" b="1" dirty="0">
                <a:latin typeface="Arial" panose="020B0604020202020204" pitchFamily="34" charset="0"/>
                <a:ea typeface="Calibri" panose="020F0502020204030204" pitchFamily="34" charset="0"/>
              </a:rPr>
              <a:t>I</a:t>
            </a:r>
            <a:r>
              <a:rPr lang="sv-SE" sz="1800" b="1" dirty="0">
                <a:effectLst/>
                <a:latin typeface="Arial" panose="020B0604020202020204" pitchFamily="34" charset="0"/>
                <a:ea typeface="Calibri" panose="020F0502020204030204" pitchFamily="34" charset="0"/>
              </a:rPr>
              <a:t>stider</a:t>
            </a:r>
            <a:br>
              <a:rPr lang="sv-SE" sz="1800" b="1"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Söråkers Ishall ska vara en funktionsanpassad arena och ska förutom för de samverkande föreningarna kunna nyttjas för skolidrott och barnomsorg under dagtid. </a:t>
            </a:r>
            <a:br>
              <a:rPr lang="sv-SE" sz="1800"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En ökning med 50%</a:t>
            </a: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graphicFrame>
        <p:nvGraphicFramePr>
          <p:cNvPr id="3" name="Diagram 2">
            <a:extLst>
              <a:ext uri="{FF2B5EF4-FFF2-40B4-BE49-F238E27FC236}">
                <a16:creationId xmlns:a16="http://schemas.microsoft.com/office/drawing/2014/main" id="{5F7C929C-6F9C-63B8-A2B3-E14E41A02D04}"/>
              </a:ext>
            </a:extLst>
          </p:cNvPr>
          <p:cNvGraphicFramePr>
            <a:graphicFrameLocks/>
          </p:cNvGraphicFramePr>
          <p:nvPr>
            <p:extLst>
              <p:ext uri="{D42A27DB-BD31-4B8C-83A1-F6EECF244321}">
                <p14:modId xmlns:p14="http://schemas.microsoft.com/office/powerpoint/2010/main" val="1121138463"/>
              </p:ext>
            </p:extLst>
          </p:nvPr>
        </p:nvGraphicFramePr>
        <p:xfrm>
          <a:off x="5642759" y="2932461"/>
          <a:ext cx="4556235" cy="3097924"/>
        </p:xfrm>
        <a:graphic>
          <a:graphicData uri="http://schemas.openxmlformats.org/drawingml/2006/chart">
            <c:chart xmlns:c="http://schemas.openxmlformats.org/drawingml/2006/chart" xmlns:r="http://schemas.openxmlformats.org/officeDocument/2006/relationships" r:id="rId2"/>
          </a:graphicData>
        </a:graphic>
      </p:graphicFrame>
      <p:pic>
        <p:nvPicPr>
          <p:cNvPr id="6" name="Bildobjekt 1">
            <a:extLst>
              <a:ext uri="{FF2B5EF4-FFF2-40B4-BE49-F238E27FC236}">
                <a16:creationId xmlns:a16="http://schemas.microsoft.com/office/drawing/2014/main" id="{264954B0-0D3C-D499-AAE0-218931CE7A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2">
            <a:extLst>
              <a:ext uri="{FF2B5EF4-FFF2-40B4-BE49-F238E27FC236}">
                <a16:creationId xmlns:a16="http://schemas.microsoft.com/office/drawing/2014/main" id="{220942C9-59B1-3D67-82A6-5CDD65ACAA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3">
            <a:extLst>
              <a:ext uri="{FF2B5EF4-FFF2-40B4-BE49-F238E27FC236}">
                <a16:creationId xmlns:a16="http://schemas.microsoft.com/office/drawing/2014/main" id="{EC0C9074-4D53-C783-11F6-D5060490F00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a:extLst>
              <a:ext uri="{FF2B5EF4-FFF2-40B4-BE49-F238E27FC236}">
                <a16:creationId xmlns:a16="http://schemas.microsoft.com/office/drawing/2014/main" id="{4F71D2A6-B7E8-DF15-E9DA-9D7A282AAEAC}"/>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3366977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854980" y="2767218"/>
            <a:ext cx="3355389" cy="2777704"/>
          </a:xfrm>
        </p:spPr>
        <p:txBody>
          <a:bodyPr anchor="ctr">
            <a:normAutofit fontScale="90000"/>
          </a:bodyPr>
          <a:lstStyle/>
          <a:p>
            <a:pPr algn="l"/>
            <a:r>
              <a:rPr lang="sv-SE" sz="1800" b="1" dirty="0" err="1">
                <a:latin typeface="Arial" panose="020B0604020202020204" pitchFamily="34" charset="0"/>
                <a:ea typeface="Calibri" panose="020F0502020204030204" pitchFamily="34" charset="0"/>
              </a:rPr>
              <a:t>I</a:t>
            </a:r>
            <a:r>
              <a:rPr lang="sv-SE" sz="1800" b="1" dirty="0" err="1">
                <a:effectLst/>
                <a:latin typeface="Arial" panose="020B0604020202020204" pitchFamily="34" charset="0"/>
                <a:ea typeface="Calibri" panose="020F0502020204030204" pitchFamily="34" charset="0"/>
              </a:rPr>
              <a:t>sdagar</a:t>
            </a: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r>
              <a:rPr lang="sv-SE" sz="1800" baseline="0" dirty="0">
                <a:latin typeface="Arial" panose="020B0604020202020204" pitchFamily="34" charset="0"/>
                <a:cs typeface="Arial" panose="020B0604020202020204" pitchFamily="34" charset="0"/>
              </a:rPr>
              <a:t>Antal </a:t>
            </a:r>
            <a:r>
              <a:rPr lang="sv-SE" sz="1800" baseline="0" dirty="0" err="1">
                <a:latin typeface="Arial" panose="020B0604020202020204" pitchFamily="34" charset="0"/>
                <a:cs typeface="Arial" panose="020B0604020202020204" pitchFamily="34" charset="0"/>
              </a:rPr>
              <a:t>isdagar</a:t>
            </a:r>
            <a:r>
              <a:rPr lang="sv-SE" sz="1800" baseline="0" dirty="0">
                <a:latin typeface="Arial" panose="020B0604020202020204" pitchFamily="34" charset="0"/>
                <a:cs typeface="Arial" panose="020B0604020202020204" pitchFamily="34" charset="0"/>
              </a:rPr>
              <a:t> med väderskyddad isbana </a:t>
            </a:r>
            <a:r>
              <a:rPr lang="sv-SE" sz="1800" dirty="0">
                <a:latin typeface="Arial" panose="020B0604020202020204" pitchFamily="34" charset="0"/>
                <a:cs typeface="Arial" panose="020B0604020202020204" pitchFamily="34" charset="0"/>
              </a:rPr>
              <a:t>ökar</a:t>
            </a:r>
            <a:r>
              <a:rPr lang="sv-SE" sz="1800" baseline="0" dirty="0">
                <a:latin typeface="Arial" panose="020B0604020202020204" pitchFamily="34" charset="0"/>
                <a:cs typeface="Arial" panose="020B0604020202020204" pitchFamily="34" charset="0"/>
              </a:rPr>
              <a:t> med </a:t>
            </a:r>
            <a:r>
              <a:rPr lang="sv-SE" sz="1800" dirty="0">
                <a:latin typeface="Arial" panose="020B0604020202020204" pitchFamily="34" charset="0"/>
                <a:cs typeface="Arial" panose="020B0604020202020204" pitchFamily="34" charset="0"/>
              </a:rPr>
              <a:t>40%</a:t>
            </a:r>
            <a:br>
              <a:rPr lang="sv-SE" sz="1800" dirty="0">
                <a:latin typeface="Arial" panose="020B0604020202020204" pitchFamily="34" charset="0"/>
                <a:cs typeface="Arial" panose="020B0604020202020204" pitchFamily="34"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Genom att omvandla den befintliga bandyplanen till väderoberoende ishall förlängs säsongen samt att direkt påverkan från vind, värme, kyla, regn och snö upphör.</a:t>
            </a: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graphicFrame>
        <p:nvGraphicFramePr>
          <p:cNvPr id="6" name="Diagram 5">
            <a:extLst>
              <a:ext uri="{FF2B5EF4-FFF2-40B4-BE49-F238E27FC236}">
                <a16:creationId xmlns:a16="http://schemas.microsoft.com/office/drawing/2014/main" id="{B15CE528-D0FE-DCB1-AF27-F9341FCB3A46}"/>
              </a:ext>
            </a:extLst>
          </p:cNvPr>
          <p:cNvGraphicFramePr>
            <a:graphicFrameLocks/>
          </p:cNvGraphicFramePr>
          <p:nvPr>
            <p:extLst>
              <p:ext uri="{D42A27DB-BD31-4B8C-83A1-F6EECF244321}">
                <p14:modId xmlns:p14="http://schemas.microsoft.com/office/powerpoint/2010/main" val="3888353076"/>
              </p:ext>
            </p:extLst>
          </p:nvPr>
        </p:nvGraphicFramePr>
        <p:xfrm>
          <a:off x="5517542" y="2767218"/>
          <a:ext cx="4819478" cy="3002384"/>
        </p:xfrm>
        <a:graphic>
          <a:graphicData uri="http://schemas.openxmlformats.org/drawingml/2006/chart">
            <c:chart xmlns:c="http://schemas.openxmlformats.org/drawingml/2006/chart" xmlns:r="http://schemas.openxmlformats.org/officeDocument/2006/relationships" r:id="rId2"/>
          </a:graphicData>
        </a:graphic>
      </p:graphicFrame>
      <p:pic>
        <p:nvPicPr>
          <p:cNvPr id="7" name="Bildobjekt 1">
            <a:extLst>
              <a:ext uri="{FF2B5EF4-FFF2-40B4-BE49-F238E27FC236}">
                <a16:creationId xmlns:a16="http://schemas.microsoft.com/office/drawing/2014/main" id="{7A80C12B-8EBD-D751-2818-EDB5F5B29E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2">
            <a:extLst>
              <a:ext uri="{FF2B5EF4-FFF2-40B4-BE49-F238E27FC236}">
                <a16:creationId xmlns:a16="http://schemas.microsoft.com/office/drawing/2014/main" id="{7960D5BD-B225-4D84-27D3-95D3149957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9" name="Bildobjekt 3">
            <a:extLst>
              <a:ext uri="{FF2B5EF4-FFF2-40B4-BE49-F238E27FC236}">
                <a16:creationId xmlns:a16="http://schemas.microsoft.com/office/drawing/2014/main" id="{F5E2BA38-85BE-0919-DE47-5F53891E5D0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5">
            <a:extLst>
              <a:ext uri="{FF2B5EF4-FFF2-40B4-BE49-F238E27FC236}">
                <a16:creationId xmlns:a16="http://schemas.microsoft.com/office/drawing/2014/main" id="{FEE5555C-41F6-B44C-07C9-D2B870460C6C}"/>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2070613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4502" y="2809417"/>
            <a:ext cx="9152642" cy="1649507"/>
          </a:xfrm>
        </p:spPr>
        <p:txBody>
          <a:bodyPr anchor="ctr">
            <a:normAutofit fontScale="90000"/>
          </a:bodyPr>
          <a:lstStyle/>
          <a:p>
            <a:pPr algn="l">
              <a:lnSpc>
                <a:spcPct val="107000"/>
              </a:lnSpc>
              <a:spcBef>
                <a:spcPts val="200"/>
              </a:spcBef>
            </a:pPr>
            <a:r>
              <a:rPr lang="sv-SE" sz="1800" b="1" dirty="0">
                <a:effectLst/>
                <a:latin typeface="Arial" panose="020B0604020202020204" pitchFamily="34" charset="0"/>
                <a:ea typeface="Calibri" panose="020F0502020204030204" pitchFamily="34" charset="0"/>
              </a:rPr>
              <a:t>Energi effekter</a:t>
            </a:r>
            <a:br>
              <a:rPr lang="sv-SE" sz="1800" b="1"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 </a:t>
            </a:r>
            <a:r>
              <a:rPr lang="sv-SE" sz="1800" dirty="0">
                <a:effectLst/>
                <a:latin typeface="Calibri" panose="020F0502020204030204" pitchFamily="34" charset="0"/>
                <a:ea typeface="Calibri" panose="020F0502020204030204" pitchFamily="34" charset="0"/>
                <a:cs typeface="Times New Roman" panose="02020603050405020304" pitchFamily="18" charset="0"/>
              </a:rPr>
              <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Genom att bygga en ”frysbox” över den befintliga konstfrusna isbanan och kunna ”stänga locket” så kan en energibesparing på upp till 30% göras. Utöver det så kan energiåtervinning från hallen nyttjas för uppvärmning av byggnader och för att producera varmvatten.</a:t>
            </a:r>
            <a:r>
              <a:rPr lang="sv-SE" sz="1800" dirty="0">
                <a:effectLst/>
                <a:latin typeface="Calibri" panose="020F0502020204030204" pitchFamily="34" charset="0"/>
                <a:ea typeface="Calibri" panose="020F0502020204030204" pitchFamily="34" charset="0"/>
                <a:cs typeface="Times New Roman" panose="02020603050405020304" pitchFamily="18" charset="0"/>
              </a:rPr>
              <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r>
              <a:rPr lang="sv-SE" sz="1800" dirty="0">
                <a:latin typeface="Arial" panose="020B0604020202020204" pitchFamily="34" charset="0"/>
                <a:cs typeface="Arial" panose="020B0604020202020204" pitchFamily="34" charset="0"/>
              </a:rPr>
              <a:t/>
            </a:r>
            <a:br>
              <a:rPr lang="sv-SE" sz="1800" dirty="0">
                <a:latin typeface="Arial" panose="020B0604020202020204" pitchFamily="34" charset="0"/>
                <a:cs typeface="Arial" panose="020B0604020202020204" pitchFamily="34"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7" name="Bildobjekt 1">
            <a:extLst>
              <a:ext uri="{FF2B5EF4-FFF2-40B4-BE49-F238E27FC236}">
                <a16:creationId xmlns:a16="http://schemas.microsoft.com/office/drawing/2014/main" id="{7A80C12B-8EBD-D751-2818-EDB5F5B29E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2">
            <a:extLst>
              <a:ext uri="{FF2B5EF4-FFF2-40B4-BE49-F238E27FC236}">
                <a16:creationId xmlns:a16="http://schemas.microsoft.com/office/drawing/2014/main" id="{7960D5BD-B225-4D84-27D3-95D3149957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9" name="Bildobjekt 3">
            <a:extLst>
              <a:ext uri="{FF2B5EF4-FFF2-40B4-BE49-F238E27FC236}">
                <a16:creationId xmlns:a16="http://schemas.microsoft.com/office/drawing/2014/main" id="{F5E2BA38-85BE-0919-DE47-5F53891E5D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5">
            <a:extLst>
              <a:ext uri="{FF2B5EF4-FFF2-40B4-BE49-F238E27FC236}">
                <a16:creationId xmlns:a16="http://schemas.microsoft.com/office/drawing/2014/main" id="{FEE5555C-41F6-B44C-07C9-D2B870460C6C}"/>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3" name="Rubrik 1">
            <a:extLst>
              <a:ext uri="{FF2B5EF4-FFF2-40B4-BE49-F238E27FC236}">
                <a16:creationId xmlns:a16="http://schemas.microsoft.com/office/drawing/2014/main" id="{5BB47191-99D7-0619-34EC-C019452DC806}"/>
              </a:ext>
            </a:extLst>
          </p:cNvPr>
          <p:cNvSpPr txBox="1">
            <a:spLocks/>
          </p:cNvSpPr>
          <p:nvPr/>
        </p:nvSpPr>
        <p:spPr>
          <a:xfrm>
            <a:off x="1384502" y="3856008"/>
            <a:ext cx="9152642" cy="2936453"/>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7000"/>
              </a:lnSpc>
              <a:spcBef>
                <a:spcPts val="200"/>
              </a:spcBef>
            </a:pPr>
            <a:r>
              <a:rPr lang="sv-SE" sz="1600" b="1" dirty="0">
                <a:latin typeface="Arial" panose="020B0604020202020204" pitchFamily="34" charset="0"/>
                <a:ea typeface="Calibri" panose="020F0502020204030204" pitchFamily="34" charset="0"/>
              </a:rPr>
              <a:t>Miljö effekter</a:t>
            </a:r>
            <a:br>
              <a:rPr lang="sv-SE" sz="1600" b="1" dirty="0">
                <a:latin typeface="Arial" panose="020B0604020202020204" pitchFamily="34" charset="0"/>
                <a:ea typeface="Calibri" panose="020F0502020204030204" pitchFamily="34" charset="0"/>
              </a:rPr>
            </a:br>
            <a:r>
              <a:rPr lang="sv-SE" sz="16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
            </a:r>
            <a:br>
              <a:rPr lang="sv-SE" sz="16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br>
            <a:r>
              <a:rPr lang="sv-SE" sz="1600" dirty="0">
                <a:effectLst/>
                <a:latin typeface="Arial" panose="020B0604020202020204" pitchFamily="34" charset="0"/>
                <a:ea typeface="Calibri" panose="020F0502020204030204" pitchFamily="34" charset="0"/>
                <a:cs typeface="Times New Roman" panose="02020603050405020304" pitchFamily="18" charset="0"/>
              </a:rPr>
              <a:t>En ytterligare miljövinst är besparing på maskiner, bränsle och arbetstimmar för snöröjning och isvård </a:t>
            </a:r>
            <a:r>
              <a:rPr lang="sv-SE" sz="1600" dirty="0" err="1">
                <a:effectLst/>
                <a:latin typeface="Arial" panose="020B0604020202020204" pitchFamily="34" charset="0"/>
                <a:ea typeface="Calibri" panose="020F0502020204030204" pitchFamily="34" charset="0"/>
                <a:cs typeface="Times New Roman" panose="02020603050405020304" pitchFamily="18" charset="0"/>
              </a:rPr>
              <a:t>pga</a:t>
            </a:r>
            <a:r>
              <a:rPr lang="sv-SE" sz="1600" dirty="0">
                <a:effectLst/>
                <a:latin typeface="Arial" panose="020B0604020202020204" pitchFamily="34" charset="0"/>
                <a:ea typeface="Calibri" panose="020F0502020204030204" pitchFamily="34" charset="0"/>
                <a:cs typeface="Times New Roman" panose="02020603050405020304" pitchFamily="18" charset="0"/>
              </a:rPr>
              <a:t> nederbörd.</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200"/>
              </a:spcBef>
            </a:pPr>
            <a:r>
              <a:rPr lang="sv-SE" sz="1800" dirty="0">
                <a:latin typeface="Arial" panose="020B0604020202020204" pitchFamily="34" charset="0"/>
                <a:cs typeface="Arial" panose="020B0604020202020204" pitchFamily="34" charset="0"/>
              </a:rPr>
              <a:t/>
            </a:r>
            <a:br>
              <a:rPr lang="sv-SE" sz="1800" dirty="0">
                <a:latin typeface="Arial" panose="020B0604020202020204" pitchFamily="34" charset="0"/>
                <a:cs typeface="Arial" panose="020B0604020202020204" pitchFamily="34" charset="0"/>
              </a:rPr>
            </a:br>
            <a:r>
              <a:rPr lang="sv-SE" sz="1800" dirty="0">
                <a:latin typeface="Arial" panose="020B0604020202020204" pitchFamily="34" charset="0"/>
                <a:ea typeface="Calibri" panose="020F0502020204030204" pitchFamily="34" charset="0"/>
              </a:rPr>
              <a:t/>
            </a:r>
            <a:br>
              <a:rPr lang="sv-SE" sz="1800" dirty="0">
                <a:latin typeface="Arial" panose="020B0604020202020204" pitchFamily="34" charset="0"/>
                <a:ea typeface="Calibri" panose="020F0502020204030204" pitchFamily="34" charset="0"/>
              </a:rPr>
            </a:br>
            <a:r>
              <a:rPr lang="sv-SE" sz="1800" b="1" dirty="0">
                <a:latin typeface="Arial" panose="020B0604020202020204" pitchFamily="34" charset="0"/>
                <a:ea typeface="Calibri" panose="020F0502020204030204" pitchFamily="34" charset="0"/>
              </a:rPr>
              <a:t/>
            </a:r>
            <a:br>
              <a:rPr lang="sv-SE" sz="1800" b="1" dirty="0">
                <a:latin typeface="Arial" panose="020B0604020202020204" pitchFamily="34" charset="0"/>
                <a:ea typeface="Calibri" panose="020F0502020204030204" pitchFamily="34" charset="0"/>
              </a:rPr>
            </a:br>
            <a:endParaRPr lang="sv-SE" sz="3200" dirty="0"/>
          </a:p>
        </p:txBody>
      </p:sp>
    </p:spTree>
    <p:extLst>
      <p:ext uri="{BB962C8B-B14F-4D97-AF65-F5344CB8AC3E}">
        <p14:creationId xmlns:p14="http://schemas.microsoft.com/office/powerpoint/2010/main" val="45210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775100" y="1817135"/>
            <a:ext cx="9144000" cy="994497"/>
          </a:xfrm>
        </p:spPr>
        <p:txBody>
          <a:bodyPr anchor="ctr">
            <a:normAutofit/>
          </a:bodyPr>
          <a:lstStyle/>
          <a:p>
            <a:pPr lvl="0" algn="l">
              <a:spcBef>
                <a:spcPts val="600"/>
              </a:spcBef>
              <a:spcAft>
                <a:spcPts val="600"/>
              </a:spcAft>
              <a:tabLst>
                <a:tab pos="828040" algn="l"/>
                <a:tab pos="1656080" algn="l"/>
                <a:tab pos="2484755" algn="l"/>
                <a:tab pos="3312795" algn="l"/>
                <a:tab pos="4141470" algn="l"/>
                <a:tab pos="4969510" algn="l"/>
                <a:tab pos="5797550" algn="l"/>
                <a:tab pos="6626225" algn="l"/>
              </a:tabLst>
            </a:pPr>
            <a:r>
              <a:rPr lang="sv-SE" sz="1800" b="1" kern="0" dirty="0">
                <a:effectLst/>
                <a:latin typeface="Arial" panose="020B0604020202020204" pitchFamily="34" charset="0"/>
                <a:ea typeface="Times New Roman" panose="02020603050405020304" pitchFamily="18" charset="0"/>
              </a:rPr>
              <a:t>Utformning</a:t>
            </a:r>
            <a:endParaRPr lang="sv-SE" sz="1800" b="1" kern="0" dirty="0">
              <a:effectLst/>
              <a:latin typeface="Times New Roman" panose="02020603050405020304" pitchFamily="18" charset="0"/>
              <a:ea typeface="Times New Roman" panose="02020603050405020304" pitchFamily="18" charset="0"/>
            </a:endParaRPr>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3" name="Bildobjekt 2">
            <a:extLst>
              <a:ext uri="{FF2B5EF4-FFF2-40B4-BE49-F238E27FC236}">
                <a16:creationId xmlns:a16="http://schemas.microsoft.com/office/drawing/2014/main" id="{4E5F0518-2E74-F9C5-64A8-3C7E204EBF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4038" y="2666247"/>
            <a:ext cx="4625976" cy="2569987"/>
          </a:xfrm>
          <a:prstGeom prst="rect">
            <a:avLst/>
          </a:prstGeom>
        </p:spPr>
      </p:pic>
      <p:sp>
        <p:nvSpPr>
          <p:cNvPr id="7" name="textruta 6">
            <a:extLst>
              <a:ext uri="{FF2B5EF4-FFF2-40B4-BE49-F238E27FC236}">
                <a16:creationId xmlns:a16="http://schemas.microsoft.com/office/drawing/2014/main" id="{8E5E600E-449B-0AB4-E4C5-DABA04B7926C}"/>
              </a:ext>
            </a:extLst>
          </p:cNvPr>
          <p:cNvSpPr txBox="1"/>
          <p:nvPr/>
        </p:nvSpPr>
        <p:spPr>
          <a:xfrm>
            <a:off x="4707177" y="5365378"/>
            <a:ext cx="6096000" cy="541751"/>
          </a:xfrm>
          <a:prstGeom prst="rect">
            <a:avLst/>
          </a:prstGeom>
          <a:noFill/>
        </p:spPr>
        <p:txBody>
          <a:bodyPr wrap="square">
            <a:spAutoFit/>
          </a:bodyPr>
          <a:lstStyle/>
          <a:p>
            <a:pPr algn="ctr">
              <a:lnSpc>
                <a:spcPct val="107000"/>
              </a:lnSpc>
              <a:spcAft>
                <a:spcPts val="800"/>
              </a:spcAft>
            </a:pPr>
            <a:r>
              <a:rPr lang="sv-SE" sz="1400" i="1" dirty="0">
                <a:effectLst/>
                <a:latin typeface="Arial" panose="020B0604020202020204" pitchFamily="34" charset="0"/>
                <a:ea typeface="Calibri" panose="020F0502020204030204" pitchFamily="34" charset="0"/>
                <a:cs typeface="Times New Roman" panose="02020603050405020304" pitchFamily="18" charset="0"/>
              </a:rPr>
              <a:t>Illustration av ishallen i Motala (projektering 2022), jämförbar som koncept med alternativ 2 i förstudien</a:t>
            </a:r>
            <a:endParaRPr lang="sv-SE" sz="1400" i="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Bildobjekt 1">
            <a:extLst>
              <a:ext uri="{FF2B5EF4-FFF2-40B4-BE49-F238E27FC236}">
                <a16:creationId xmlns:a16="http://schemas.microsoft.com/office/drawing/2014/main" id="{27100C9E-36E8-1680-BDF5-BA748B2E2B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9" name="Bildobjekt 2">
            <a:extLst>
              <a:ext uri="{FF2B5EF4-FFF2-40B4-BE49-F238E27FC236}">
                <a16:creationId xmlns:a16="http://schemas.microsoft.com/office/drawing/2014/main" id="{52ECC359-CF2E-07A8-2372-68F6814037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10" name="Bildobjekt 3">
            <a:extLst>
              <a:ext uri="{FF2B5EF4-FFF2-40B4-BE49-F238E27FC236}">
                <a16:creationId xmlns:a16="http://schemas.microsoft.com/office/drawing/2014/main" id="{142FC8D9-3B0C-F4B3-3E46-EF7B79E6872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5">
            <a:extLst>
              <a:ext uri="{FF2B5EF4-FFF2-40B4-BE49-F238E27FC236}">
                <a16:creationId xmlns:a16="http://schemas.microsoft.com/office/drawing/2014/main" id="{3C0E511F-B5E6-AD65-A99F-23F88B381685}"/>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6" name="textruta 5">
            <a:extLst>
              <a:ext uri="{FF2B5EF4-FFF2-40B4-BE49-F238E27FC236}">
                <a16:creationId xmlns:a16="http://schemas.microsoft.com/office/drawing/2014/main" id="{0C2C4A80-5C6E-39FD-3256-6FE65DEC3113}"/>
              </a:ext>
            </a:extLst>
          </p:cNvPr>
          <p:cNvSpPr txBox="1"/>
          <p:nvPr/>
        </p:nvSpPr>
        <p:spPr>
          <a:xfrm>
            <a:off x="737558" y="2788135"/>
            <a:ext cx="4442603" cy="2481320"/>
          </a:xfrm>
          <a:prstGeom prst="rect">
            <a:avLst/>
          </a:prstGeom>
          <a:noFill/>
        </p:spPr>
        <p:txBody>
          <a:bodyPr wrap="square">
            <a:spAutoFit/>
          </a:bodyPr>
          <a:lstStyle/>
          <a:p>
            <a:pPr>
              <a:lnSpc>
                <a:spcPct val="107000"/>
              </a:lnSpc>
              <a:spcAft>
                <a:spcPts val="800"/>
              </a:spcAft>
            </a:pPr>
            <a:r>
              <a:rPr lang="sv-SE" dirty="0">
                <a:effectLst/>
                <a:latin typeface="Arial" panose="020B0604020202020204" pitchFamily="34" charset="0"/>
                <a:ea typeface="Calibri" panose="020F0502020204030204" pitchFamily="34" charset="0"/>
                <a:cs typeface="Arial" panose="020B0604020202020204" pitchFamily="34" charset="0"/>
              </a:rPr>
              <a:t>Förstudien har undersökt flera alternativ, men ser i nuläget två alternativ för byggande av en ishall med grund i redan existerande konstfrusna anläggning.</a:t>
            </a:r>
          </a:p>
          <a:p>
            <a:pPr marL="342900" lvl="0" indent="-342900">
              <a:lnSpc>
                <a:spcPts val="1300"/>
              </a:lnSpc>
              <a:spcAft>
                <a:spcPts val="650"/>
              </a:spcAft>
              <a:buFont typeface="+mj-lt"/>
              <a:buAutoNum type="arabicPeriod"/>
            </a:pPr>
            <a:r>
              <a:rPr lang="sv-SE" dirty="0">
                <a:effectLst/>
                <a:latin typeface="Arial" panose="020B0604020202020204" pitchFamily="34" charset="0"/>
                <a:ea typeface="Times New Roman" panose="02020603050405020304" pitchFamily="18" charset="0"/>
                <a:cs typeface="Arial" panose="020B0604020202020204" pitchFamily="34" charset="0"/>
              </a:rPr>
              <a:t>En </a:t>
            </a:r>
            <a:r>
              <a:rPr lang="sv-SE" dirty="0" err="1">
                <a:effectLst/>
                <a:latin typeface="Arial" panose="020B0604020202020204" pitchFamily="34" charset="0"/>
                <a:ea typeface="Times New Roman" panose="02020603050405020304" pitchFamily="18" charset="0"/>
                <a:cs typeface="Arial" panose="020B0604020202020204" pitchFamily="34" charset="0"/>
              </a:rPr>
              <a:t>hallkonstruktion</a:t>
            </a:r>
            <a:r>
              <a:rPr lang="sv-SE" dirty="0">
                <a:effectLst/>
                <a:latin typeface="Arial" panose="020B0604020202020204" pitchFamily="34" charset="0"/>
                <a:ea typeface="Times New Roman" panose="02020603050405020304" pitchFamily="18" charset="0"/>
                <a:cs typeface="Arial" panose="020B0604020202020204" pitchFamily="34" charset="0"/>
              </a:rPr>
              <a:t> över existerande </a:t>
            </a:r>
            <a:r>
              <a:rPr lang="sv-SE" dirty="0" err="1">
                <a:effectLst/>
                <a:latin typeface="Arial" panose="020B0604020202020204" pitchFamily="34" charset="0"/>
                <a:ea typeface="Times New Roman" panose="02020603050405020304" pitchFamily="18" charset="0"/>
                <a:cs typeface="Arial" panose="020B0604020202020204" pitchFamily="34" charset="0"/>
              </a:rPr>
              <a:t>ispist</a:t>
            </a:r>
            <a:endParaRPr lang="sv-SE"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ts val="1300"/>
              </a:lnSpc>
              <a:spcAft>
                <a:spcPts val="650"/>
              </a:spcAft>
              <a:buFont typeface="+mj-lt"/>
              <a:buAutoNum type="arabicPeriod"/>
            </a:pPr>
            <a:r>
              <a:rPr lang="sv-SE" dirty="0">
                <a:effectLst/>
                <a:latin typeface="Arial" panose="020B0604020202020204" pitchFamily="34" charset="0"/>
                <a:ea typeface="Times New Roman" panose="02020603050405020304" pitchFamily="18" charset="0"/>
                <a:cs typeface="Arial" panose="020B0604020202020204" pitchFamily="34" charset="0"/>
              </a:rPr>
              <a:t>En hallkonstruktion över existerande </a:t>
            </a:r>
            <a:r>
              <a:rPr lang="sv-SE" dirty="0" smtClean="0">
                <a:effectLst/>
                <a:latin typeface="Arial" panose="020B0604020202020204" pitchFamily="34" charset="0"/>
                <a:ea typeface="Times New Roman" panose="02020603050405020304" pitchFamily="18" charset="0"/>
                <a:cs typeface="Arial" panose="020B0604020202020204" pitchFamily="34" charset="0"/>
              </a:rPr>
              <a:t>ispist </a:t>
            </a:r>
            <a:r>
              <a:rPr lang="sv-SE" dirty="0">
                <a:latin typeface="Arial" panose="020B0604020202020204" pitchFamily="34" charset="0"/>
                <a:ea typeface="Times New Roman" panose="02020603050405020304" pitchFamily="18" charset="0"/>
                <a:cs typeface="Arial" panose="020B0604020202020204" pitchFamily="34" charset="0"/>
              </a:rPr>
              <a:t>som </a:t>
            </a:r>
            <a:r>
              <a:rPr lang="sv-SE" dirty="0">
                <a:effectLst/>
                <a:latin typeface="Arial" panose="020B0604020202020204" pitchFamily="34" charset="0"/>
                <a:ea typeface="Times New Roman" panose="02020603050405020304" pitchFamily="18" charset="0"/>
                <a:cs typeface="Arial" panose="020B0604020202020204" pitchFamily="34" charset="0"/>
              </a:rPr>
              <a:t>fortsätter med en rink i vinkel parallellt med nuvarande konstgräsplan </a:t>
            </a:r>
          </a:p>
        </p:txBody>
      </p:sp>
    </p:spTree>
    <p:extLst>
      <p:ext uri="{BB962C8B-B14F-4D97-AF65-F5344CB8AC3E}">
        <p14:creationId xmlns:p14="http://schemas.microsoft.com/office/powerpoint/2010/main" val="1794422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980129"/>
            <a:ext cx="9144000" cy="994497"/>
          </a:xfrm>
        </p:spPr>
        <p:txBody>
          <a:bodyPr anchor="ctr">
            <a:normAutofit/>
          </a:bodyPr>
          <a:lstStyle/>
          <a:p>
            <a:pPr lvl="0" algn="l">
              <a:spcBef>
                <a:spcPts val="600"/>
              </a:spcBef>
              <a:spcAft>
                <a:spcPts val="600"/>
              </a:spcAft>
              <a:tabLst>
                <a:tab pos="828040" algn="l"/>
                <a:tab pos="1656080" algn="l"/>
                <a:tab pos="2484755" algn="l"/>
                <a:tab pos="3312795" algn="l"/>
                <a:tab pos="4141470" algn="l"/>
                <a:tab pos="4969510" algn="l"/>
                <a:tab pos="5797550" algn="l"/>
                <a:tab pos="6626225" algn="l"/>
              </a:tabLst>
            </a:pPr>
            <a:r>
              <a:rPr lang="sv-SE" sz="1800" b="1" kern="0" dirty="0">
                <a:effectLst/>
                <a:latin typeface="Arial" panose="020B0604020202020204" pitchFamily="34" charset="0"/>
                <a:ea typeface="Times New Roman" panose="02020603050405020304" pitchFamily="18" charset="0"/>
              </a:rPr>
              <a:t>Anpassning</a:t>
            </a:r>
            <a:endParaRPr lang="sv-SE" sz="1800" b="1" kern="0" dirty="0">
              <a:effectLst/>
              <a:latin typeface="Times New Roman" panose="02020603050405020304" pitchFamily="18" charset="0"/>
              <a:ea typeface="Times New Roman" panose="02020603050405020304" pitchFamily="18" charset="0"/>
            </a:endParaRPr>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8" name="Bildobjekt 1">
            <a:extLst>
              <a:ext uri="{FF2B5EF4-FFF2-40B4-BE49-F238E27FC236}">
                <a16:creationId xmlns:a16="http://schemas.microsoft.com/office/drawing/2014/main" id="{27100C9E-36E8-1680-BDF5-BA748B2E2B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9" name="Bildobjekt 2">
            <a:extLst>
              <a:ext uri="{FF2B5EF4-FFF2-40B4-BE49-F238E27FC236}">
                <a16:creationId xmlns:a16="http://schemas.microsoft.com/office/drawing/2014/main" id="{52ECC359-CF2E-07A8-2372-68F6814037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10" name="Bildobjekt 3">
            <a:extLst>
              <a:ext uri="{FF2B5EF4-FFF2-40B4-BE49-F238E27FC236}">
                <a16:creationId xmlns:a16="http://schemas.microsoft.com/office/drawing/2014/main" id="{142FC8D9-3B0C-F4B3-3E46-EF7B79E687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5">
            <a:extLst>
              <a:ext uri="{FF2B5EF4-FFF2-40B4-BE49-F238E27FC236}">
                <a16:creationId xmlns:a16="http://schemas.microsoft.com/office/drawing/2014/main" id="{3C0E511F-B5E6-AD65-A99F-23F88B381685}"/>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6" name="textruta 5">
            <a:extLst>
              <a:ext uri="{FF2B5EF4-FFF2-40B4-BE49-F238E27FC236}">
                <a16:creationId xmlns:a16="http://schemas.microsoft.com/office/drawing/2014/main" id="{0C2C4A80-5C6E-39FD-3256-6FE65DEC3113}"/>
              </a:ext>
            </a:extLst>
          </p:cNvPr>
          <p:cNvSpPr txBox="1"/>
          <p:nvPr/>
        </p:nvSpPr>
        <p:spPr>
          <a:xfrm>
            <a:off x="1388823" y="3103770"/>
            <a:ext cx="9877275" cy="2265941"/>
          </a:xfrm>
          <a:prstGeom prst="rect">
            <a:avLst/>
          </a:prstGeom>
          <a:noFill/>
        </p:spPr>
        <p:txBody>
          <a:bodyPr wrap="square">
            <a:spAutoFit/>
          </a:bodyPr>
          <a:lstStyle/>
          <a:p>
            <a:pPr>
              <a:lnSpc>
                <a:spcPct val="107000"/>
              </a:lnSpc>
              <a:spcAft>
                <a:spcPts val="800"/>
              </a:spcAft>
            </a:pPr>
            <a:r>
              <a:rPr lang="sv-SE" sz="1800" dirty="0">
                <a:effectLst/>
                <a:latin typeface="Arial" panose="020B0604020202020204" pitchFamily="34" charset="0"/>
                <a:ea typeface="Calibri" panose="020F0502020204030204" pitchFamily="34" charset="0"/>
                <a:cs typeface="Times New Roman" panose="02020603050405020304" pitchFamily="18" charset="0"/>
              </a:rPr>
              <a:t>En hockeyrink med fast sarg för åldersgrupper U13 och uppåt</a:t>
            </a:r>
          </a:p>
          <a:p>
            <a:pPr>
              <a:lnSpc>
                <a:spcPct val="107000"/>
              </a:lnSpc>
              <a:spcAft>
                <a:spcPts val="800"/>
              </a:spcAft>
            </a:pPr>
            <a:r>
              <a:rPr lang="sv-SE" dirty="0">
                <a:latin typeface="Arial" panose="020B0604020202020204" pitchFamily="34" charset="0"/>
                <a:ea typeface="Calibri" panose="020F0502020204030204" pitchFamily="34" charset="0"/>
                <a:cs typeface="Times New Roman" panose="02020603050405020304" pitchFamily="18" charset="0"/>
              </a:rPr>
              <a:t>Mobila sarger och nätgardiner för å</a:t>
            </a:r>
            <a:r>
              <a:rPr lang="sv-SE" sz="1800" dirty="0">
                <a:effectLst/>
                <a:latin typeface="Arial" panose="020B0604020202020204" pitchFamily="34" charset="0"/>
                <a:ea typeface="Calibri" panose="020F0502020204030204" pitchFamily="34" charset="0"/>
                <a:cs typeface="Times New Roman" panose="02020603050405020304" pitchFamily="18" charset="0"/>
              </a:rPr>
              <a:t>ldersgrupperna U8 till U12 med spelformen 3 mot 3</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Arial" panose="020B0604020202020204" pitchFamily="34" charset="0"/>
                <a:ea typeface="Calibri" panose="020F0502020204030204" pitchFamily="34" charset="0"/>
                <a:cs typeface="Times New Roman" panose="02020603050405020304" pitchFamily="18" charset="0"/>
              </a:rPr>
              <a:t>Musikanläggning för konståkning</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Arial" panose="020B0604020202020204" pitchFamily="34" charset="0"/>
                <a:ea typeface="Calibri" panose="020F0502020204030204" pitchFamily="34" charset="0"/>
                <a:cs typeface="Times New Roman" panose="02020603050405020304" pitchFamily="18" charset="0"/>
              </a:rPr>
              <a:t>En takhängd hoppsele/fallskydd som förutom att vara ett hjälpmedel för konståkning, även är ett hjälpmedel som möjliggör för funktionsnedsatta att åka skridskor</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dirty="0">
                <a:latin typeface="Arial" panose="020B0604020202020204" pitchFamily="34" charset="0"/>
                <a:ea typeface="Calibri" panose="020F0502020204030204" pitchFamily="34" charset="0"/>
                <a:cs typeface="Times New Roman" panose="02020603050405020304" pitchFamily="18" charset="0"/>
              </a:rPr>
              <a:t>T</a:t>
            </a:r>
            <a:r>
              <a:rPr lang="sv-SE" sz="1800" dirty="0">
                <a:effectLst/>
                <a:latin typeface="Arial" panose="020B0604020202020204" pitchFamily="34" charset="0"/>
                <a:ea typeface="Calibri" panose="020F0502020204030204" pitchFamily="34" charset="0"/>
                <a:cs typeface="Times New Roman" panose="02020603050405020304" pitchFamily="18" charset="0"/>
              </a:rPr>
              <a:t>akhöjd om 12m ett krav för bandy</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7803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980129"/>
            <a:ext cx="9144000" cy="994497"/>
          </a:xfrm>
        </p:spPr>
        <p:txBody>
          <a:bodyPr anchor="ctr">
            <a:normAutofit/>
          </a:bodyPr>
          <a:lstStyle/>
          <a:p>
            <a:pPr lvl="0" algn="l">
              <a:spcBef>
                <a:spcPts val="600"/>
              </a:spcBef>
              <a:spcAft>
                <a:spcPts val="600"/>
              </a:spcAft>
              <a:tabLst>
                <a:tab pos="828040" algn="l"/>
                <a:tab pos="1656080" algn="l"/>
                <a:tab pos="2484755" algn="l"/>
                <a:tab pos="3312795" algn="l"/>
                <a:tab pos="4141470" algn="l"/>
                <a:tab pos="4969510" algn="l"/>
                <a:tab pos="5797550" algn="l"/>
                <a:tab pos="6626225" algn="l"/>
              </a:tabLst>
            </a:pPr>
            <a:r>
              <a:rPr lang="sv-SE" sz="1800" b="1" kern="0" dirty="0">
                <a:effectLst/>
                <a:latin typeface="Arial" panose="020B0604020202020204" pitchFamily="34" charset="0"/>
                <a:ea typeface="Times New Roman" panose="02020603050405020304" pitchFamily="18" charset="0"/>
              </a:rPr>
              <a:t>Kostnad</a:t>
            </a:r>
            <a:endParaRPr lang="sv-SE" sz="1800" b="1" kern="0" dirty="0">
              <a:effectLst/>
              <a:latin typeface="Times New Roman" panose="02020603050405020304" pitchFamily="18" charset="0"/>
              <a:ea typeface="Times New Roman" panose="02020603050405020304" pitchFamily="18" charset="0"/>
            </a:endParaRPr>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8" name="Bildobjekt 1">
            <a:extLst>
              <a:ext uri="{FF2B5EF4-FFF2-40B4-BE49-F238E27FC236}">
                <a16:creationId xmlns:a16="http://schemas.microsoft.com/office/drawing/2014/main" id="{27100C9E-36E8-1680-BDF5-BA748B2E2B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9" name="Bildobjekt 2">
            <a:extLst>
              <a:ext uri="{FF2B5EF4-FFF2-40B4-BE49-F238E27FC236}">
                <a16:creationId xmlns:a16="http://schemas.microsoft.com/office/drawing/2014/main" id="{52ECC359-CF2E-07A8-2372-68F6814037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10" name="Bildobjekt 3">
            <a:extLst>
              <a:ext uri="{FF2B5EF4-FFF2-40B4-BE49-F238E27FC236}">
                <a16:creationId xmlns:a16="http://schemas.microsoft.com/office/drawing/2014/main" id="{142FC8D9-3B0C-F4B3-3E46-EF7B79E687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5">
            <a:extLst>
              <a:ext uri="{FF2B5EF4-FFF2-40B4-BE49-F238E27FC236}">
                <a16:creationId xmlns:a16="http://schemas.microsoft.com/office/drawing/2014/main" id="{3C0E511F-B5E6-AD65-A99F-23F88B381685}"/>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6" name="textruta 5">
            <a:extLst>
              <a:ext uri="{FF2B5EF4-FFF2-40B4-BE49-F238E27FC236}">
                <a16:creationId xmlns:a16="http://schemas.microsoft.com/office/drawing/2014/main" id="{0C2C4A80-5C6E-39FD-3256-6FE65DEC3113}"/>
              </a:ext>
            </a:extLst>
          </p:cNvPr>
          <p:cNvSpPr txBox="1"/>
          <p:nvPr/>
        </p:nvSpPr>
        <p:spPr>
          <a:xfrm>
            <a:off x="1388823" y="3103770"/>
            <a:ext cx="8591939" cy="966483"/>
          </a:xfrm>
          <a:prstGeom prst="rect">
            <a:avLst/>
          </a:prstGeom>
          <a:noFill/>
        </p:spPr>
        <p:txBody>
          <a:bodyPr wrap="square">
            <a:spAutoFit/>
          </a:bodyPr>
          <a:lstStyle/>
          <a:p>
            <a:pPr>
              <a:lnSpc>
                <a:spcPct val="107000"/>
              </a:lnSpc>
              <a:spcAft>
                <a:spcPts val="800"/>
              </a:spcAft>
            </a:pPr>
            <a:r>
              <a:rPr lang="sv-SE" sz="1800" dirty="0">
                <a:effectLst/>
                <a:latin typeface="Arial" panose="020B0604020202020204" pitchFamily="34" charset="0"/>
                <a:ea typeface="Calibri" panose="020F0502020204030204" pitchFamily="34" charset="0"/>
              </a:rPr>
              <a:t>Genom förstudien har samverkande föreningar kommit fram till en uppskattad kostnad för ett byggprojekt mellan 50 och 75 </a:t>
            </a:r>
            <a:r>
              <a:rPr lang="sv-SE" sz="1800" dirty="0" err="1">
                <a:effectLst/>
                <a:latin typeface="Arial" panose="020B0604020202020204" pitchFamily="34" charset="0"/>
                <a:ea typeface="Calibri" panose="020F0502020204030204" pitchFamily="34" charset="0"/>
              </a:rPr>
              <a:t>MKr.</a:t>
            </a:r>
            <a:r>
              <a:rPr lang="sv-SE" sz="1800" dirty="0">
                <a:effectLst/>
                <a:latin typeface="Arial" panose="020B0604020202020204" pitchFamily="34" charset="0"/>
                <a:ea typeface="Calibri" panose="020F0502020204030204" pitchFamily="34" charset="0"/>
              </a:rPr>
              <a:t> Kostnaden baseras på tidigare inhämtade offerter och erfarenheter från Svenska Bandyförbundets Arenapartners</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4353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2126411"/>
            <a:ext cx="9144000" cy="2387600"/>
          </a:xfrm>
        </p:spPr>
        <p:txBody>
          <a:bodyPr anchor="ctr">
            <a:normAutofit fontScale="90000"/>
          </a:bodyPr>
          <a:lstStyle/>
          <a:p>
            <a:r>
              <a:rPr lang="sv-SE" sz="1800" dirty="0">
                <a:effectLst/>
                <a:latin typeface="Arial" panose="020B0604020202020204" pitchFamily="34" charset="0"/>
                <a:ea typeface="Calibri" panose="020F0502020204030204" pitchFamily="34" charset="0"/>
                <a:cs typeface="Times New Roman" panose="02020603050405020304" pitchFamily="18" charset="0"/>
              </a:rPr>
              <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Tack för er tid!</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cs typeface="Times New Roman" panose="02020603050405020304" pitchFamily="18" charset="0"/>
              </a:rPr>
              <a:t/>
            </a:r>
            <a:br>
              <a:rPr lang="sv-SE" sz="1800" dirty="0">
                <a:effectLst/>
                <a:latin typeface="Arial" panose="020B0604020202020204" pitchFamily="34" charset="0"/>
                <a:ea typeface="Calibri" panose="020F0502020204030204" pitchFamily="34" charset="0"/>
                <a:cs typeface="Times New Roman" panose="02020603050405020304" pitchFamily="18" charset="0"/>
              </a:rPr>
            </a:br>
            <a:r>
              <a:rPr lang="sv-SE" sz="1800" dirty="0">
                <a:effectLst/>
                <a:latin typeface="Calibri" panose="020F0502020204030204" pitchFamily="34" charset="0"/>
                <a:ea typeface="Calibri" panose="020F0502020204030204" pitchFamily="34" charset="0"/>
                <a:cs typeface="Times New Roman" panose="02020603050405020304" pitchFamily="18" charset="0"/>
              </a:rPr>
              <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r>
              <a:rPr lang="sv-SE" sz="1800" b="1" dirty="0">
                <a:effectLst/>
                <a:latin typeface="Arial" panose="020B0604020202020204" pitchFamily="34" charset="0"/>
                <a:ea typeface="Calibri" panose="020F0502020204030204" pitchFamily="34" charset="0"/>
              </a:rPr>
              <a:t/>
            </a:r>
            <a:br>
              <a:rPr lang="sv-SE" sz="1800" b="1" dirty="0">
                <a:effectLst/>
                <a:latin typeface="Arial" panose="020B0604020202020204" pitchFamily="34" charset="0"/>
                <a:ea typeface="Calibri" panose="020F0502020204030204" pitchFamily="34" charset="0"/>
              </a:rPr>
            </a:b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3" name="Bildobjekt 1">
            <a:extLst>
              <a:ext uri="{FF2B5EF4-FFF2-40B4-BE49-F238E27FC236}">
                <a16:creationId xmlns:a16="http://schemas.microsoft.com/office/drawing/2014/main" id="{7A78400A-2505-7ACA-0427-FCC4D50A4B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6" name="Bildobjekt 2">
            <a:extLst>
              <a:ext uri="{FF2B5EF4-FFF2-40B4-BE49-F238E27FC236}">
                <a16:creationId xmlns:a16="http://schemas.microsoft.com/office/drawing/2014/main" id="{45920A00-B7E2-5D86-730A-1F27BABF30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3">
            <a:extLst>
              <a:ext uri="{FF2B5EF4-FFF2-40B4-BE49-F238E27FC236}">
                <a16:creationId xmlns:a16="http://schemas.microsoft.com/office/drawing/2014/main" id="{1B299DA6-DF6B-E526-BC23-639B227668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a:extLst>
              <a:ext uri="{FF2B5EF4-FFF2-40B4-BE49-F238E27FC236}">
                <a16:creationId xmlns:a16="http://schemas.microsoft.com/office/drawing/2014/main" id="{CA881D60-97CB-E4ED-2524-BF2C14F7F71B}"/>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2171509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600200"/>
            <a:ext cx="9144000" cy="2387600"/>
          </a:xfrm>
        </p:spPr>
        <p:txBody>
          <a:bodyPr anchor="ctr">
            <a:normAutofit/>
          </a:bodyPr>
          <a:lstStyle/>
          <a:p>
            <a:r>
              <a:rPr lang="sv-SE" sz="3200" b="1" dirty="0">
                <a:latin typeface="Arial" panose="020B0604020202020204" pitchFamily="34" charset="0"/>
                <a:ea typeface="Calibri" panose="020F0502020204030204" pitchFamily="34" charset="0"/>
              </a:rPr>
              <a:t>Samverkande föreningar</a:t>
            </a:r>
            <a:endParaRPr lang="sv-SE" sz="3200" dirty="0"/>
          </a:p>
        </p:txBody>
      </p:sp>
      <p:sp>
        <p:nvSpPr>
          <p:cNvPr id="3" name="Underrubrik 2">
            <a:extLst>
              <a:ext uri="{FF2B5EF4-FFF2-40B4-BE49-F238E27FC236}">
                <a16:creationId xmlns:a16="http://schemas.microsoft.com/office/drawing/2014/main" id="{867C3A94-A458-32C2-7CC4-F1CDCE926F19}"/>
              </a:ext>
            </a:extLst>
          </p:cNvPr>
          <p:cNvSpPr>
            <a:spLocks noGrp="1"/>
          </p:cNvSpPr>
          <p:nvPr>
            <p:ph type="subTitle" idx="1"/>
          </p:nvPr>
        </p:nvSpPr>
        <p:spPr/>
        <p:txBody>
          <a:bodyPr/>
          <a:lstStyle/>
          <a:p>
            <a:r>
              <a:rPr lang="sv-SE" sz="1800" dirty="0">
                <a:effectLst/>
                <a:latin typeface="Arial" panose="020B0604020202020204" pitchFamily="34" charset="0"/>
                <a:ea typeface="Calibri" panose="020F0502020204030204" pitchFamily="34" charset="0"/>
                <a:cs typeface="Times New Roman" panose="02020603050405020304" pitchFamily="18" charset="0"/>
              </a:rPr>
              <a:t>I förstudien samverkar tre idrottsföreningar i kommunen för att gemensamt analysera vad en ishall i Söråker kan ge för effekter för respektive förening och </a:t>
            </a:r>
            <a:r>
              <a:rPr lang="sv-SE" sz="1800" dirty="0" err="1">
                <a:effectLst/>
                <a:latin typeface="Arial" panose="020B0604020202020204" pitchFamily="34" charset="0"/>
                <a:ea typeface="Calibri" panose="020F0502020204030204" pitchFamily="34" charset="0"/>
                <a:cs typeface="Times New Roman" panose="02020603050405020304" pitchFamily="18" charset="0"/>
              </a:rPr>
              <a:t>issport</a:t>
            </a:r>
            <a:r>
              <a:rPr lang="sv-SE" sz="1800" dirty="0">
                <a:effectLst/>
                <a:latin typeface="Arial" panose="020B0604020202020204" pitchFamily="34" charset="0"/>
                <a:ea typeface="Calibri" panose="020F0502020204030204" pitchFamily="34" charset="0"/>
                <a:cs typeface="Times New Roman" panose="02020603050405020304" pitchFamily="18" charset="0"/>
              </a:rPr>
              <a:t>.</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6" name="Bildobjekt 1">
            <a:extLst>
              <a:ext uri="{FF2B5EF4-FFF2-40B4-BE49-F238E27FC236}">
                <a16:creationId xmlns:a16="http://schemas.microsoft.com/office/drawing/2014/main" id="{8EA73954-C73B-E093-C7CF-BDF410578E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2">
            <a:extLst>
              <a:ext uri="{FF2B5EF4-FFF2-40B4-BE49-F238E27FC236}">
                <a16:creationId xmlns:a16="http://schemas.microsoft.com/office/drawing/2014/main" id="{6FEE88BF-6ACE-F330-6017-87EEBD25ED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3">
            <a:extLst>
              <a:ext uri="{FF2B5EF4-FFF2-40B4-BE49-F238E27FC236}">
                <a16:creationId xmlns:a16="http://schemas.microsoft.com/office/drawing/2014/main" id="{A68D2CB1-2709-7FC7-9C88-DCADE3717B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a:extLst>
              <a:ext uri="{FF2B5EF4-FFF2-40B4-BE49-F238E27FC236}">
                <a16:creationId xmlns:a16="http://schemas.microsoft.com/office/drawing/2014/main" id="{0419129F-FB88-CD5B-EBD2-B2DBE9E8D297}"/>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3417833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2350697"/>
            <a:ext cx="9144000" cy="2387600"/>
          </a:xfrm>
        </p:spPr>
        <p:txBody>
          <a:bodyPr anchor="ctr">
            <a:normAutofit/>
          </a:bodyPr>
          <a:lstStyle/>
          <a:p>
            <a:r>
              <a:rPr lang="sv-SE" sz="1800" b="1" dirty="0">
                <a:effectLst/>
                <a:latin typeface="Arial" panose="020B0604020202020204" pitchFamily="34" charset="0"/>
                <a:ea typeface="Calibri" panose="020F0502020204030204" pitchFamily="34" charset="0"/>
              </a:rPr>
              <a:t>Timrå IK:s </a:t>
            </a:r>
            <a:r>
              <a:rPr lang="sv-SE" sz="1800" dirty="0">
                <a:effectLst/>
                <a:latin typeface="Arial" panose="020B0604020202020204" pitchFamily="34" charset="0"/>
                <a:ea typeface="Calibri" panose="020F0502020204030204" pitchFamily="34" charset="0"/>
              </a:rPr>
              <a:t>ungdomsverksamhet är stor och söker hela tiden efter möjligheter till mera istid för de olika träningsgrupperna. Framför allt ser föreningen en stor möjlighet i att kunna nyttja tider i en framtida hall i Söråker för de yngsta träningsgrupperna</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						- </a:t>
            </a:r>
            <a:r>
              <a:rPr lang="sv-SE" sz="1600" i="1" dirty="0">
                <a:effectLst/>
                <a:latin typeface="Arial" panose="020B0604020202020204" pitchFamily="34" charset="0"/>
                <a:ea typeface="Times New Roman" panose="02020603050405020304" pitchFamily="18" charset="0"/>
                <a:cs typeface="Times New Roman" panose="02020603050405020304" pitchFamily="18" charset="0"/>
              </a:rPr>
              <a:t>Jonas </a:t>
            </a:r>
            <a:r>
              <a:rPr lang="sv-SE" sz="1600" i="1" dirty="0" err="1">
                <a:effectLst/>
                <a:latin typeface="Arial" panose="020B0604020202020204" pitchFamily="34" charset="0"/>
                <a:ea typeface="Times New Roman" panose="02020603050405020304" pitchFamily="18" charset="0"/>
                <a:cs typeface="Times New Roman" panose="02020603050405020304" pitchFamily="18" charset="0"/>
              </a:rPr>
              <a:t>Torines</a:t>
            </a:r>
            <a:r>
              <a:rPr lang="sv-SE" sz="1600" i="1" dirty="0">
                <a:effectLst/>
                <a:latin typeface="Arial" panose="020B0604020202020204" pitchFamily="34" charset="0"/>
                <a:ea typeface="Times New Roman" panose="02020603050405020304" pitchFamily="18" charset="0"/>
                <a:cs typeface="Times New Roman" panose="02020603050405020304" pitchFamily="18" charset="0"/>
              </a:rPr>
              <a:t>, Timrå IK</a:t>
            </a:r>
            <a:endParaRPr lang="sv-SE" sz="1600" i="1"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6" name="Bildobjekt 1">
            <a:extLst>
              <a:ext uri="{FF2B5EF4-FFF2-40B4-BE49-F238E27FC236}">
                <a16:creationId xmlns:a16="http://schemas.microsoft.com/office/drawing/2014/main" id="{FAB2C5DC-FB28-CC1B-FC75-EE1ADD6D06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2">
            <a:extLst>
              <a:ext uri="{FF2B5EF4-FFF2-40B4-BE49-F238E27FC236}">
                <a16:creationId xmlns:a16="http://schemas.microsoft.com/office/drawing/2014/main" id="{2A767EBC-0780-DF6B-0CCB-F5BEA8660E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3">
            <a:extLst>
              <a:ext uri="{FF2B5EF4-FFF2-40B4-BE49-F238E27FC236}">
                <a16:creationId xmlns:a16="http://schemas.microsoft.com/office/drawing/2014/main" id="{26E06EA0-FF9F-0CB5-9E1C-B61B89359B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a:extLst>
              <a:ext uri="{FF2B5EF4-FFF2-40B4-BE49-F238E27FC236}">
                <a16:creationId xmlns:a16="http://schemas.microsoft.com/office/drawing/2014/main" id="{30A67159-B464-7F28-803C-40780FABF0F5}"/>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285150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2342072"/>
            <a:ext cx="9144000" cy="2387600"/>
          </a:xfrm>
        </p:spPr>
        <p:txBody>
          <a:bodyPr anchor="ctr">
            <a:normAutofit/>
          </a:bodyPr>
          <a:lstStyle/>
          <a:p>
            <a:r>
              <a:rPr lang="sv-SE" sz="1800" b="1" dirty="0">
                <a:effectLst/>
                <a:latin typeface="Arial" panose="020B0604020202020204" pitchFamily="34" charset="0"/>
                <a:ea typeface="Calibri" panose="020F0502020204030204" pitchFamily="34" charset="0"/>
              </a:rPr>
              <a:t>Timrå konståknings klubb</a:t>
            </a:r>
            <a:r>
              <a:rPr lang="sv-SE" sz="1800" dirty="0">
                <a:effectLst/>
                <a:latin typeface="Arial" panose="020B0604020202020204" pitchFamily="34" charset="0"/>
                <a:ea typeface="Calibri" panose="020F0502020204030204" pitchFamily="34" charset="0"/>
              </a:rPr>
              <a:t> är en förening som växer. Enligt Svenska konståkningsförbundets rekommendationer har en normalstor förening behov av ca. 30 is-timmar per vecka för att kunna erbjuda en god verksamhet för alla nivåer. Detta har vi i dagsläget inte möjlighet att erbjuda</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					- </a:t>
            </a:r>
            <a:r>
              <a:rPr lang="sv-SE" sz="1600" i="1" dirty="0">
                <a:effectLst/>
                <a:latin typeface="Arial" panose="020B0604020202020204" pitchFamily="34" charset="0"/>
                <a:ea typeface="Times New Roman" panose="02020603050405020304" pitchFamily="18" charset="0"/>
                <a:cs typeface="Times New Roman" panose="02020603050405020304" pitchFamily="18" charset="0"/>
              </a:rPr>
              <a:t>Ulrika </a:t>
            </a:r>
            <a:r>
              <a:rPr lang="sv-SE" sz="1600" i="1" dirty="0" err="1">
                <a:effectLst/>
                <a:latin typeface="Arial" panose="020B0604020202020204" pitchFamily="34" charset="0"/>
                <a:ea typeface="Times New Roman" panose="02020603050405020304" pitchFamily="18" charset="0"/>
                <a:cs typeface="Times New Roman" panose="02020603050405020304" pitchFamily="18" charset="0"/>
              </a:rPr>
              <a:t>Ellenberg</a:t>
            </a:r>
            <a:r>
              <a:rPr lang="sv-SE" sz="1600" i="1" dirty="0">
                <a:effectLst/>
                <a:latin typeface="Arial" panose="020B0604020202020204" pitchFamily="34" charset="0"/>
                <a:ea typeface="Times New Roman" panose="02020603050405020304" pitchFamily="18" charset="0"/>
                <a:cs typeface="Times New Roman" panose="02020603050405020304" pitchFamily="18" charset="0"/>
              </a:rPr>
              <a:t>, Timrå konståkningsklubb</a:t>
            </a:r>
            <a:endParaRPr lang="sv-SE" sz="1600" i="1"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3" name="Bildobjekt 1">
            <a:extLst>
              <a:ext uri="{FF2B5EF4-FFF2-40B4-BE49-F238E27FC236}">
                <a16:creationId xmlns:a16="http://schemas.microsoft.com/office/drawing/2014/main" id="{6D05B685-FF1C-DDAE-131C-7AD504D21C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6" name="Bildobjekt 2">
            <a:extLst>
              <a:ext uri="{FF2B5EF4-FFF2-40B4-BE49-F238E27FC236}">
                <a16:creationId xmlns:a16="http://schemas.microsoft.com/office/drawing/2014/main" id="{24F04872-FDA7-EC43-20E0-E3785E8E2D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3">
            <a:extLst>
              <a:ext uri="{FF2B5EF4-FFF2-40B4-BE49-F238E27FC236}">
                <a16:creationId xmlns:a16="http://schemas.microsoft.com/office/drawing/2014/main" id="{9BA07F18-8BF0-8428-9DC1-8E83455F5F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a:extLst>
              <a:ext uri="{FF2B5EF4-FFF2-40B4-BE49-F238E27FC236}">
                <a16:creationId xmlns:a16="http://schemas.microsoft.com/office/drawing/2014/main" id="{4F070E13-E7D0-4401-96AA-CF04B27422A9}"/>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3788995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2126411"/>
            <a:ext cx="9144000" cy="2387600"/>
          </a:xfrm>
        </p:spPr>
        <p:txBody>
          <a:bodyPr anchor="ctr">
            <a:normAutofit/>
          </a:bodyPr>
          <a:lstStyle/>
          <a:p>
            <a:r>
              <a:rPr lang="sv-SE" sz="1800" b="1" dirty="0">
                <a:effectLst/>
                <a:latin typeface="Arial" panose="020B0604020202020204" pitchFamily="34" charset="0"/>
                <a:ea typeface="Calibri" panose="020F0502020204030204" pitchFamily="34" charset="0"/>
              </a:rPr>
              <a:t>Söråkers IF</a:t>
            </a:r>
            <a:r>
              <a:rPr lang="sv-SE" sz="1800" dirty="0">
                <a:effectLst/>
                <a:latin typeface="Arial" panose="020B0604020202020204" pitchFamily="34" charset="0"/>
                <a:ea typeface="Calibri" panose="020F0502020204030204" pitchFamily="34" charset="0"/>
              </a:rPr>
              <a:t> har idag ett damlag i damallsvenskan, ett herrlag i division 2 samt flertalet ungdomsgrupper som medverkar i olika serier både i norr och mitt. Det svåra för verksamheten är att parera vädrets nycker där vi kan konstatera att säsongen startar allt senare för vår konstfrusna is vilket påverkar möjligheterna till träning och spel för både senior och ungdom.</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r>
              <a:rPr lang="sv-SE" sz="1800" dirty="0">
                <a:effectLst/>
                <a:latin typeface="Arial" panose="020B0604020202020204" pitchFamily="34" charset="0"/>
                <a:ea typeface="Calibri" panose="020F0502020204030204" pitchFamily="34" charset="0"/>
              </a:rPr>
              <a:t>						- </a:t>
            </a:r>
            <a:r>
              <a:rPr lang="sv-SE" sz="1600" i="1" dirty="0">
                <a:effectLst/>
                <a:latin typeface="Arial" panose="020B0604020202020204" pitchFamily="34" charset="0"/>
                <a:ea typeface="Calibri" panose="020F0502020204030204" pitchFamily="34" charset="0"/>
              </a:rPr>
              <a:t>Mattias Björck, Söråkers IF</a:t>
            </a:r>
            <a:endParaRPr lang="sv-SE" sz="1600" i="1"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3" name="Bildobjekt 1">
            <a:extLst>
              <a:ext uri="{FF2B5EF4-FFF2-40B4-BE49-F238E27FC236}">
                <a16:creationId xmlns:a16="http://schemas.microsoft.com/office/drawing/2014/main" id="{940B5FDF-DB67-3FF4-2467-6D6BDF40A6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6" name="Bildobjekt 2">
            <a:extLst>
              <a:ext uri="{FF2B5EF4-FFF2-40B4-BE49-F238E27FC236}">
                <a16:creationId xmlns:a16="http://schemas.microsoft.com/office/drawing/2014/main" id="{E4CB048D-C204-C975-58D2-D2B33BB681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3">
            <a:extLst>
              <a:ext uri="{FF2B5EF4-FFF2-40B4-BE49-F238E27FC236}">
                <a16:creationId xmlns:a16="http://schemas.microsoft.com/office/drawing/2014/main" id="{3601606F-7A1C-8B1A-EDB4-447B53231D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a:extLst>
              <a:ext uri="{FF2B5EF4-FFF2-40B4-BE49-F238E27FC236}">
                <a16:creationId xmlns:a16="http://schemas.microsoft.com/office/drawing/2014/main" id="{77D65622-F6C8-321D-DACF-54B1C5BD0413}"/>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488435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600200"/>
            <a:ext cx="9144000" cy="2387600"/>
          </a:xfrm>
        </p:spPr>
        <p:txBody>
          <a:bodyPr anchor="ctr">
            <a:normAutofit/>
          </a:bodyPr>
          <a:lstStyle/>
          <a:p>
            <a:r>
              <a:rPr lang="sv-SE" sz="3200" b="1" dirty="0">
                <a:latin typeface="Arial" panose="020B0604020202020204" pitchFamily="34" charset="0"/>
                <a:ea typeface="Calibri" panose="020F0502020204030204" pitchFamily="34" charset="0"/>
              </a:rPr>
              <a:t>Klimatets påverkan</a:t>
            </a:r>
            <a:endParaRPr lang="sv-SE" sz="3200" dirty="0"/>
          </a:p>
        </p:txBody>
      </p:sp>
      <p:sp>
        <p:nvSpPr>
          <p:cNvPr id="3" name="Underrubrik 2">
            <a:extLst>
              <a:ext uri="{FF2B5EF4-FFF2-40B4-BE49-F238E27FC236}">
                <a16:creationId xmlns:a16="http://schemas.microsoft.com/office/drawing/2014/main" id="{867C3A94-A458-32C2-7CC4-F1CDCE926F19}"/>
              </a:ext>
            </a:extLst>
          </p:cNvPr>
          <p:cNvSpPr>
            <a:spLocks noGrp="1"/>
          </p:cNvSpPr>
          <p:nvPr>
            <p:ph type="subTitle" idx="1"/>
          </p:nvPr>
        </p:nvSpPr>
        <p:spPr/>
        <p:txBody>
          <a:bodyPr/>
          <a:lstStyle/>
          <a:p>
            <a:pPr>
              <a:lnSpc>
                <a:spcPct val="107000"/>
              </a:lnSpc>
              <a:spcAft>
                <a:spcPts val="800"/>
              </a:spcAft>
            </a:pPr>
            <a:r>
              <a:rPr lang="sv-SE" sz="1800" dirty="0">
                <a:effectLst/>
                <a:latin typeface="Arial" panose="020B0604020202020204" pitchFamily="34" charset="0"/>
                <a:ea typeface="Calibri" panose="020F0502020204030204" pitchFamily="34" charset="0"/>
                <a:cs typeface="Times New Roman" panose="02020603050405020304" pitchFamily="18" charset="0"/>
              </a:rPr>
              <a:t>Vädrets makter och den globalt stigande temperaturen orsakar stor påverkan på antalet </a:t>
            </a:r>
            <a:r>
              <a:rPr lang="sv-SE" sz="1800" dirty="0" err="1">
                <a:effectLst/>
                <a:latin typeface="Arial" panose="020B0604020202020204" pitchFamily="34" charset="0"/>
                <a:ea typeface="Calibri" panose="020F0502020204030204" pitchFamily="34" charset="0"/>
                <a:cs typeface="Times New Roman" panose="02020603050405020304" pitchFamily="18" charset="0"/>
              </a:rPr>
              <a:t>isdagar</a:t>
            </a:r>
            <a:r>
              <a:rPr lang="sv-SE" sz="1800" dirty="0">
                <a:effectLst/>
                <a:latin typeface="Arial" panose="020B0604020202020204" pitchFamily="34" charset="0"/>
                <a:ea typeface="Calibri" panose="020F0502020204030204" pitchFamily="34" charset="0"/>
                <a:cs typeface="Times New Roman" panose="02020603050405020304" pitchFamily="18" charset="0"/>
              </a:rPr>
              <a:t> på Söråkers IP. Genom statistik som förts sedan den konstfrusna isbanan togs i drift 2007, kan en tydlig minskning av antalet </a:t>
            </a:r>
            <a:r>
              <a:rPr lang="sv-SE" sz="1800" dirty="0" err="1">
                <a:effectLst/>
                <a:latin typeface="Arial" panose="020B0604020202020204" pitchFamily="34" charset="0"/>
                <a:ea typeface="Calibri" panose="020F0502020204030204" pitchFamily="34" charset="0"/>
                <a:cs typeface="Times New Roman" panose="02020603050405020304" pitchFamily="18" charset="0"/>
              </a:rPr>
              <a:t>isdagar</a:t>
            </a:r>
            <a:r>
              <a:rPr lang="sv-SE" sz="1800" dirty="0">
                <a:effectLst/>
                <a:latin typeface="Arial" panose="020B0604020202020204" pitchFamily="34" charset="0"/>
                <a:ea typeface="Calibri" panose="020F0502020204030204" pitchFamily="34" charset="0"/>
                <a:cs typeface="Times New Roman" panose="02020603050405020304" pitchFamily="18" charset="0"/>
              </a:rPr>
              <a:t> och en förskjutning av isläggning år för år påvisas.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
        <p:nvSpPr>
          <p:cNvPr id="5" name="Rectangle 5">
            <a:extLst>
              <a:ext uri="{FF2B5EF4-FFF2-40B4-BE49-F238E27FC236}">
                <a16:creationId xmlns:a16="http://schemas.microsoft.com/office/drawing/2014/main" id="{EF965746-49DD-4DAA-515B-6A5E56E58105}"/>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6" name="Bildobjekt 1">
            <a:extLst>
              <a:ext uri="{FF2B5EF4-FFF2-40B4-BE49-F238E27FC236}">
                <a16:creationId xmlns:a16="http://schemas.microsoft.com/office/drawing/2014/main" id="{47FDCDEF-FCB0-767D-915A-A214101502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1260" y="7667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2">
            <a:extLst>
              <a:ext uri="{FF2B5EF4-FFF2-40B4-BE49-F238E27FC236}">
                <a16:creationId xmlns:a16="http://schemas.microsoft.com/office/drawing/2014/main" id="{C6470517-3A02-FC35-28AD-7BBFE49092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1423" y="9080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3">
            <a:extLst>
              <a:ext uri="{FF2B5EF4-FFF2-40B4-BE49-F238E27FC236}">
                <a16:creationId xmlns:a16="http://schemas.microsoft.com/office/drawing/2014/main" id="{87473DF9-3A04-8474-1EC5-0143122944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66780" y="6790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a:extLst>
              <a:ext uri="{FF2B5EF4-FFF2-40B4-BE49-F238E27FC236}">
                <a16:creationId xmlns:a16="http://schemas.microsoft.com/office/drawing/2014/main" id="{1DCE2471-3A15-492C-7CC4-A72170EF8F9D}"/>
              </a:ext>
            </a:extLst>
          </p:cNvPr>
          <p:cNvSpPr>
            <a:spLocks noChangeArrowheads="1"/>
          </p:cNvSpPr>
          <p:nvPr/>
        </p:nvSpPr>
        <p:spPr bwMode="auto">
          <a:xfrm>
            <a:off x="9568919" y="6582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329129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661664"/>
            <a:ext cx="9144000" cy="2387600"/>
          </a:xfrm>
        </p:spPr>
        <p:txBody>
          <a:bodyPr anchor="ctr">
            <a:normAutofit/>
          </a:bodyPr>
          <a:lstStyle/>
          <a:p>
            <a:r>
              <a:rPr lang="sv-SE" sz="1800" b="1" dirty="0">
                <a:effectLst/>
                <a:latin typeface="Arial" panose="020B0604020202020204" pitchFamily="34" charset="0"/>
                <a:ea typeface="Calibri" panose="020F0502020204030204" pitchFamily="34" charset="0"/>
                <a:cs typeface="Times New Roman" panose="02020603050405020304" pitchFamily="18" charset="0"/>
              </a:rPr>
              <a:t>Antal </a:t>
            </a:r>
            <a:r>
              <a:rPr lang="sv-SE" sz="1800" b="1" dirty="0" err="1">
                <a:effectLst/>
                <a:latin typeface="Arial" panose="020B0604020202020204" pitchFamily="34" charset="0"/>
                <a:ea typeface="Calibri" panose="020F0502020204030204" pitchFamily="34" charset="0"/>
                <a:cs typeface="Times New Roman" panose="02020603050405020304" pitchFamily="18" charset="0"/>
              </a:rPr>
              <a:t>isdagar</a:t>
            </a:r>
            <a:r>
              <a:rPr lang="sv-SE" sz="1800" b="1" dirty="0">
                <a:effectLst/>
                <a:latin typeface="Arial" panose="020B0604020202020204" pitchFamily="34" charset="0"/>
                <a:ea typeface="Calibri" panose="020F0502020204030204" pitchFamily="34" charset="0"/>
                <a:cs typeface="Times New Roman" panose="02020603050405020304" pitchFamily="18" charset="0"/>
              </a:rPr>
              <a:t> från 2007 till 2022 har minskat med </a:t>
            </a:r>
            <a:r>
              <a:rPr lang="sv-SE" sz="1800" b="1" u="sng"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19%</a:t>
            </a:r>
            <a:r>
              <a:rPr lang="sv-SE" sz="1800" dirty="0">
                <a:effectLst/>
                <a:latin typeface="Calibri" panose="020F0502020204030204" pitchFamily="34" charset="0"/>
                <a:ea typeface="Calibri" panose="020F0502020204030204" pitchFamily="34" charset="0"/>
                <a:cs typeface="Times New Roman" panose="02020603050405020304" pitchFamily="18" charset="0"/>
              </a:rPr>
              <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graphicFrame>
        <p:nvGraphicFramePr>
          <p:cNvPr id="3" name="Diagram 2">
            <a:extLst>
              <a:ext uri="{FF2B5EF4-FFF2-40B4-BE49-F238E27FC236}">
                <a16:creationId xmlns:a16="http://schemas.microsoft.com/office/drawing/2014/main" id="{17743330-F299-D7F1-6254-98B2AD87C25A}"/>
              </a:ext>
            </a:extLst>
          </p:cNvPr>
          <p:cNvGraphicFramePr/>
          <p:nvPr>
            <p:extLst>
              <p:ext uri="{D42A27DB-BD31-4B8C-83A1-F6EECF244321}">
                <p14:modId xmlns:p14="http://schemas.microsoft.com/office/powerpoint/2010/main" val="391131809"/>
              </p:ext>
            </p:extLst>
          </p:nvPr>
        </p:nvGraphicFramePr>
        <p:xfrm>
          <a:off x="3341130" y="2999020"/>
          <a:ext cx="5485130" cy="2947035"/>
        </p:xfrm>
        <a:graphic>
          <a:graphicData uri="http://schemas.openxmlformats.org/drawingml/2006/chart">
            <c:chart xmlns:c="http://schemas.openxmlformats.org/drawingml/2006/chart" xmlns:r="http://schemas.openxmlformats.org/officeDocument/2006/relationships" r:id="rId2"/>
          </a:graphicData>
        </a:graphic>
      </p:graphicFrame>
      <p:pic>
        <p:nvPicPr>
          <p:cNvPr id="6" name="Bildobjekt 1">
            <a:extLst>
              <a:ext uri="{FF2B5EF4-FFF2-40B4-BE49-F238E27FC236}">
                <a16:creationId xmlns:a16="http://schemas.microsoft.com/office/drawing/2014/main" id="{44463D46-6F68-0A98-766F-C44021AF35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2">
            <a:extLst>
              <a:ext uri="{FF2B5EF4-FFF2-40B4-BE49-F238E27FC236}">
                <a16:creationId xmlns:a16="http://schemas.microsoft.com/office/drawing/2014/main" id="{7921DD71-FEE9-1D6E-1CBE-CB53C350EA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3">
            <a:extLst>
              <a:ext uri="{FF2B5EF4-FFF2-40B4-BE49-F238E27FC236}">
                <a16:creationId xmlns:a16="http://schemas.microsoft.com/office/drawing/2014/main" id="{88C1F3FA-DCEA-97F2-39F0-B56523CE451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a:extLst>
              <a:ext uri="{FF2B5EF4-FFF2-40B4-BE49-F238E27FC236}">
                <a16:creationId xmlns:a16="http://schemas.microsoft.com/office/drawing/2014/main" id="{BD72AF39-8A42-10B0-68C7-71659E803CF3}"/>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770867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661664"/>
            <a:ext cx="9144000" cy="2387600"/>
          </a:xfrm>
        </p:spPr>
        <p:txBody>
          <a:bodyPr anchor="ctr">
            <a:normAutofit/>
          </a:bodyPr>
          <a:lstStyle/>
          <a:p>
            <a:r>
              <a:rPr lang="sv-SE" sz="1800" b="1" dirty="0">
                <a:effectLst/>
                <a:latin typeface="Arial" panose="020B0604020202020204" pitchFamily="34" charset="0"/>
                <a:ea typeface="Calibri" panose="020F0502020204030204" pitchFamily="34" charset="0"/>
                <a:cs typeface="Times New Roman" panose="02020603050405020304" pitchFamily="18" charset="0"/>
              </a:rPr>
              <a:t>Antal </a:t>
            </a:r>
            <a:r>
              <a:rPr lang="sv-SE" sz="1800" b="1" dirty="0">
                <a:latin typeface="Arial" panose="020B0604020202020204" pitchFamily="34" charset="0"/>
                <a:ea typeface="Calibri" panose="020F0502020204030204" pitchFamily="34" charset="0"/>
                <a:cs typeface="Times New Roman" panose="02020603050405020304" pitchFamily="18" charset="0"/>
              </a:rPr>
              <a:t>inställda träningar</a:t>
            </a:r>
            <a:r>
              <a:rPr lang="sv-SE" sz="1800" dirty="0">
                <a:effectLst/>
                <a:latin typeface="Calibri" panose="020F0502020204030204" pitchFamily="34" charset="0"/>
                <a:ea typeface="Calibri" panose="020F0502020204030204" pitchFamily="34" charset="0"/>
                <a:cs typeface="Times New Roman" panose="02020603050405020304" pitchFamily="18" charset="0"/>
              </a:rPr>
              <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r>
              <a:rPr lang="sv-SE" sz="1800" dirty="0">
                <a:effectLst/>
                <a:latin typeface="Arial" panose="020B0604020202020204" pitchFamily="34" charset="0"/>
                <a:ea typeface="Calibri" panose="020F0502020204030204" pitchFamily="34" charset="0"/>
              </a:rPr>
              <a:t/>
            </a:r>
            <a:br>
              <a:rPr lang="sv-SE" sz="1800" dirty="0">
                <a:effectLst/>
                <a:latin typeface="Arial" panose="020B0604020202020204" pitchFamily="34" charset="0"/>
                <a:ea typeface="Calibri" panose="020F0502020204030204" pitchFamily="34" charset="0"/>
              </a:rPr>
            </a:br>
            <a:endParaRPr lang="sv-SE" sz="3200" dirty="0"/>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graphicFrame>
        <p:nvGraphicFramePr>
          <p:cNvPr id="7" name="Diagram 6">
            <a:extLst>
              <a:ext uri="{FF2B5EF4-FFF2-40B4-BE49-F238E27FC236}">
                <a16:creationId xmlns:a16="http://schemas.microsoft.com/office/drawing/2014/main" id="{17743330-F299-D7F1-6254-98B2AD87C25A}"/>
              </a:ext>
            </a:extLst>
          </p:cNvPr>
          <p:cNvGraphicFramePr/>
          <p:nvPr>
            <p:extLst>
              <p:ext uri="{D42A27DB-BD31-4B8C-83A1-F6EECF244321}">
                <p14:modId xmlns:p14="http://schemas.microsoft.com/office/powerpoint/2010/main" val="3319931707"/>
              </p:ext>
            </p:extLst>
          </p:nvPr>
        </p:nvGraphicFramePr>
        <p:xfrm>
          <a:off x="2996339" y="2855464"/>
          <a:ext cx="5928967" cy="3148521"/>
        </p:xfrm>
        <a:graphic>
          <a:graphicData uri="http://schemas.openxmlformats.org/drawingml/2006/chart">
            <c:chart xmlns:c="http://schemas.openxmlformats.org/drawingml/2006/chart" xmlns:r="http://schemas.openxmlformats.org/officeDocument/2006/relationships" r:id="rId2"/>
          </a:graphicData>
        </a:graphic>
      </p:graphicFrame>
      <p:pic>
        <p:nvPicPr>
          <p:cNvPr id="8" name="Bildobjekt 1">
            <a:extLst>
              <a:ext uri="{FF2B5EF4-FFF2-40B4-BE49-F238E27FC236}">
                <a16:creationId xmlns:a16="http://schemas.microsoft.com/office/drawing/2014/main" id="{1FB8D820-7CE7-077E-3AA6-B605CBCEFF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9" name="Bildobjekt 2">
            <a:extLst>
              <a:ext uri="{FF2B5EF4-FFF2-40B4-BE49-F238E27FC236}">
                <a16:creationId xmlns:a16="http://schemas.microsoft.com/office/drawing/2014/main" id="{1891AE98-7331-F21A-F733-E305EA21FA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10" name="Bildobjekt 3">
            <a:extLst>
              <a:ext uri="{FF2B5EF4-FFF2-40B4-BE49-F238E27FC236}">
                <a16:creationId xmlns:a16="http://schemas.microsoft.com/office/drawing/2014/main" id="{275F9117-DDF9-F90F-C807-690E0AC4517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5">
            <a:extLst>
              <a:ext uri="{FF2B5EF4-FFF2-40B4-BE49-F238E27FC236}">
                <a16:creationId xmlns:a16="http://schemas.microsoft.com/office/drawing/2014/main" id="{75BFAF0D-672F-5C4D-2B42-527053BA20A3}"/>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231026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A9BE8-48DF-1448-4ED7-6E22426EC075}"/>
              </a:ext>
            </a:extLst>
          </p:cNvPr>
          <p:cNvSpPr>
            <a:spLocks noGrp="1"/>
          </p:cNvSpPr>
          <p:nvPr>
            <p:ph type="ctrTitle"/>
          </p:nvPr>
        </p:nvSpPr>
        <p:spPr>
          <a:xfrm>
            <a:off x="1388823" y="1600200"/>
            <a:ext cx="9144000" cy="2387600"/>
          </a:xfrm>
        </p:spPr>
        <p:txBody>
          <a:bodyPr anchor="ctr">
            <a:normAutofit/>
          </a:bodyPr>
          <a:lstStyle/>
          <a:p>
            <a:pPr lvl="0">
              <a:spcBef>
                <a:spcPts val="600"/>
              </a:spcBef>
              <a:spcAft>
                <a:spcPts val="600"/>
              </a:spcAft>
              <a:tabLst>
                <a:tab pos="828040" algn="l"/>
                <a:tab pos="1656080" algn="l"/>
                <a:tab pos="2484755" algn="l"/>
                <a:tab pos="3312795" algn="l"/>
                <a:tab pos="4141470" algn="l"/>
                <a:tab pos="4969510" algn="l"/>
                <a:tab pos="5797550" algn="l"/>
                <a:tab pos="6626225" algn="l"/>
              </a:tabLst>
            </a:pPr>
            <a:r>
              <a:rPr lang="sv-SE" sz="3200" b="1" kern="0" dirty="0">
                <a:effectLst/>
                <a:latin typeface="Arial" panose="020B0604020202020204" pitchFamily="34" charset="0"/>
                <a:ea typeface="Times New Roman" panose="02020603050405020304" pitchFamily="18" charset="0"/>
              </a:rPr>
              <a:t>Förstudiens effektanalys </a:t>
            </a:r>
            <a:endParaRPr lang="sv-SE" sz="3200" b="1" kern="0" dirty="0">
              <a:effectLst/>
              <a:latin typeface="Times New Roman" panose="02020603050405020304" pitchFamily="18" charset="0"/>
              <a:ea typeface="Times New Roman" panose="02020603050405020304" pitchFamily="18" charset="0"/>
            </a:endParaRPr>
          </a:p>
        </p:txBody>
      </p:sp>
      <p:sp>
        <p:nvSpPr>
          <p:cNvPr id="3" name="Underrubrik 2">
            <a:extLst>
              <a:ext uri="{FF2B5EF4-FFF2-40B4-BE49-F238E27FC236}">
                <a16:creationId xmlns:a16="http://schemas.microsoft.com/office/drawing/2014/main" id="{867C3A94-A458-32C2-7CC4-F1CDCE926F19}"/>
              </a:ext>
            </a:extLst>
          </p:cNvPr>
          <p:cNvSpPr>
            <a:spLocks noGrp="1"/>
          </p:cNvSpPr>
          <p:nvPr>
            <p:ph type="subTitle" idx="1"/>
          </p:nvPr>
        </p:nvSpPr>
        <p:spPr/>
        <p:txBody>
          <a:bodyPr/>
          <a:lstStyle/>
          <a:p>
            <a:pPr>
              <a:lnSpc>
                <a:spcPct val="107000"/>
              </a:lnSpc>
              <a:spcAft>
                <a:spcPts val="800"/>
              </a:spcAft>
            </a:pPr>
            <a:r>
              <a:rPr lang="sv-SE" sz="1800" dirty="0">
                <a:effectLst/>
                <a:latin typeface="Arial" panose="020B0604020202020204" pitchFamily="34" charset="0"/>
                <a:ea typeface="Calibri" panose="020F0502020204030204" pitchFamily="34" charset="0"/>
                <a:cs typeface="Times New Roman" panose="02020603050405020304" pitchFamily="18" charset="0"/>
              </a:rPr>
              <a:t>I förstudien har vi analyserat vad en ishall i Söråker kan ge för nytta för samverkande föreningarna och kommunens invånare, samt vilket alternativ som ger mest effekt för </a:t>
            </a:r>
            <a:r>
              <a:rPr lang="sv-SE" sz="1800" dirty="0" err="1">
                <a:effectLst/>
                <a:latin typeface="Arial" panose="020B0604020202020204" pitchFamily="34" charset="0"/>
                <a:ea typeface="Calibri" panose="020F0502020204030204" pitchFamily="34" charset="0"/>
                <a:cs typeface="Times New Roman" panose="02020603050405020304" pitchFamily="18" charset="0"/>
              </a:rPr>
              <a:t>issporterna</a:t>
            </a:r>
            <a:r>
              <a:rPr lang="sv-SE" sz="1800" dirty="0">
                <a:effectLst/>
                <a:latin typeface="Arial" panose="020B0604020202020204" pitchFamily="34" charset="0"/>
                <a:ea typeface="Calibri" panose="020F0502020204030204" pitchFamily="34" charset="0"/>
                <a:cs typeface="Times New Roman" panose="02020603050405020304" pitchFamily="18" charset="0"/>
              </a:rPr>
              <a:t> i Timrå kommun.</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4">
            <a:extLst>
              <a:ext uri="{FF2B5EF4-FFF2-40B4-BE49-F238E27FC236}">
                <a16:creationId xmlns:a16="http://schemas.microsoft.com/office/drawing/2014/main" id="{1483675B-ECE6-935E-8892-3E89B013CC1E}"/>
              </a:ext>
            </a:extLst>
          </p:cNvPr>
          <p:cNvSpPr>
            <a:spLocks noChangeArrowheads="1"/>
          </p:cNvSpPr>
          <p:nvPr/>
        </p:nvSpPr>
        <p:spPr bwMode="auto">
          <a:xfrm>
            <a:off x="8962494" y="2010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pic>
        <p:nvPicPr>
          <p:cNvPr id="6" name="Bildobjekt 1">
            <a:extLst>
              <a:ext uri="{FF2B5EF4-FFF2-40B4-BE49-F238E27FC236}">
                <a16:creationId xmlns:a16="http://schemas.microsoft.com/office/drawing/2014/main" id="{F937B1AD-EDF9-2A6A-60D9-2E94E28B38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860" y="614363"/>
            <a:ext cx="990600" cy="110490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2">
            <a:extLst>
              <a:ext uri="{FF2B5EF4-FFF2-40B4-BE49-F238E27FC236}">
                <a16:creationId xmlns:a16="http://schemas.microsoft.com/office/drawing/2014/main" id="{B9B048EF-94CB-BC87-D2E0-F78BF68090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23" y="755651"/>
            <a:ext cx="3403600" cy="687387"/>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3">
            <a:extLst>
              <a:ext uri="{FF2B5EF4-FFF2-40B4-BE49-F238E27FC236}">
                <a16:creationId xmlns:a16="http://schemas.microsoft.com/office/drawing/2014/main" id="{746D5727-7DE7-02EC-AC49-DC8D154F5C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380" y="526669"/>
            <a:ext cx="1062037"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5">
            <a:extLst>
              <a:ext uri="{FF2B5EF4-FFF2-40B4-BE49-F238E27FC236}">
                <a16:creationId xmlns:a16="http://schemas.microsoft.com/office/drawing/2014/main" id="{B082BA4A-043E-140C-6228-3511116138E4}"/>
              </a:ext>
            </a:extLst>
          </p:cNvPr>
          <p:cNvSpPr>
            <a:spLocks noChangeArrowheads="1"/>
          </p:cNvSpPr>
          <p:nvPr/>
        </p:nvSpPr>
        <p:spPr bwMode="auto">
          <a:xfrm>
            <a:off x="9416519" y="505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sv-SE"/>
          </a:p>
        </p:txBody>
      </p:sp>
    </p:spTree>
    <p:extLst>
      <p:ext uri="{BB962C8B-B14F-4D97-AF65-F5344CB8AC3E}">
        <p14:creationId xmlns:p14="http://schemas.microsoft.com/office/powerpoint/2010/main" val="403080108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673</TotalTime>
  <Words>502</Words>
  <Application>Microsoft Office PowerPoint</Application>
  <PresentationFormat>Bredbild</PresentationFormat>
  <Paragraphs>40</Paragraphs>
  <Slides>17</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17</vt:i4>
      </vt:variant>
    </vt:vector>
  </HeadingPairs>
  <TitlesOfParts>
    <vt:vector size="22" baseType="lpstr">
      <vt:lpstr>Arial</vt:lpstr>
      <vt:lpstr>Calibri</vt:lpstr>
      <vt:lpstr>Calibri Light</vt:lpstr>
      <vt:lpstr>Times New Roman</vt:lpstr>
      <vt:lpstr>Office-tema</vt:lpstr>
      <vt:lpstr>Ishall Söråker</vt:lpstr>
      <vt:lpstr>Samverkande föreningar</vt:lpstr>
      <vt:lpstr>Timrå IK:s ungdomsverksamhet är stor och söker hela tiden efter möjligheter till mera istid för de olika träningsgrupperna. Framför allt ser föreningen en stor möjlighet i att kunna nyttja tider i en framtida hall i Söråker för de yngsta träningsgrupperna        - Jonas Torines, Timrå IK</vt:lpstr>
      <vt:lpstr>Timrå konståknings klubb är en förening som växer. Enligt Svenska konståkningsförbundets rekommendationer har en normalstor förening behov av ca. 30 is-timmar per vecka för att kunna erbjuda en god verksamhet för alla nivåer. Detta har vi i dagsläget inte möjlighet att erbjuda       - Ulrika Ellenberg, Timrå konståkningsklubb</vt:lpstr>
      <vt:lpstr>Söråkers IF har idag ett damlag i damallsvenskan, ett herrlag i division 2 samt flertalet ungdomsgrupper som medverkar i olika serier både i norr och mitt. Det svåra för verksamheten är att parera vädrets nycker där vi kan konstatera att säsongen startar allt senare för vår konstfrusna is vilket påverkar möjligheterna till träning och spel för både senior och ungdom.        - Mattias Björck, Söråkers IF</vt:lpstr>
      <vt:lpstr>Klimatets påverkan</vt:lpstr>
      <vt:lpstr>Antal isdagar från 2007 till 2022 har minskat med 19%  </vt:lpstr>
      <vt:lpstr>Antal inställda träningar  </vt:lpstr>
      <vt:lpstr>Förstudiens effektanalys </vt:lpstr>
      <vt:lpstr>Isyta  En ishall på befintlig yta tillsamman med en ny isrink ger störst effekt och möjlighet för upp till 4 träningsgrupper att träna samtidigt (Alternativ 2 i förstudien).  </vt:lpstr>
      <vt:lpstr>Istider  Söråkers Ishall ska vara en funktionsanpassad arena och ska förutom för de samverkande föreningarna kunna nyttjas för skolidrott och barnomsorg under dagtid.   En ökning med 50%</vt:lpstr>
      <vt:lpstr>Isdagar  Antal isdagar med väderskyddad isbana ökar med 40%  Genom att omvandla den befintliga bandyplanen till väderoberoende ishall förlängs säsongen samt att direkt påverkan från vind, värme, kyla, regn och snö upphör. </vt:lpstr>
      <vt:lpstr>Energi effekter   Genom att bygga en ”frysbox” över den befintliga konstfrusna isbanan och kunna ”stänga locket” så kan en energibesparing på upp till 30% göras. Utöver det så kan energiåtervinning från hallen nyttjas för uppvärmning av byggnader och för att producera varmvatten.    </vt:lpstr>
      <vt:lpstr>Utformning</vt:lpstr>
      <vt:lpstr>Anpassning</vt:lpstr>
      <vt:lpstr>Kostnad</vt:lpstr>
      <vt:lpstr>    Tack för er tid!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Ishall Söråker</dc:title>
  <dc:creator>Jonas Hallgren</dc:creator>
  <cp:lastModifiedBy> </cp:lastModifiedBy>
  <cp:revision>7</cp:revision>
  <dcterms:created xsi:type="dcterms:W3CDTF">2023-02-14T18:56:52Z</dcterms:created>
  <dcterms:modified xsi:type="dcterms:W3CDTF">2023-02-15T07:05:11Z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f89bd76-a63f-477d-a0bd-66fbc19113d1_Enabled">
    <vt:lpwstr>true</vt:lpwstr>
  </property>
  <property fmtid="{D5CDD505-2E9C-101B-9397-08002B2CF9AE}" pid="3" name="MSIP_Label_5f89bd76-a63f-477d-a0bd-66fbc19113d1_SetDate">
    <vt:lpwstr>2023-02-14T19:38:42Z</vt:lpwstr>
  </property>
  <property fmtid="{D5CDD505-2E9C-101B-9397-08002B2CF9AE}" pid="4" name="MSIP_Label_5f89bd76-a63f-477d-a0bd-66fbc19113d1_Method">
    <vt:lpwstr>Standard</vt:lpwstr>
  </property>
  <property fmtid="{D5CDD505-2E9C-101B-9397-08002B2CF9AE}" pid="5" name="MSIP_Label_5f89bd76-a63f-477d-a0bd-66fbc19113d1_Name">
    <vt:lpwstr>Intern</vt:lpwstr>
  </property>
  <property fmtid="{D5CDD505-2E9C-101B-9397-08002B2CF9AE}" pid="6" name="MSIP_Label_5f89bd76-a63f-477d-a0bd-66fbc19113d1_SiteId">
    <vt:lpwstr>51089573-de68-4f76-9037-2c6019247be8</vt:lpwstr>
  </property>
  <property fmtid="{D5CDD505-2E9C-101B-9397-08002B2CF9AE}" pid="7" name="MSIP_Label_5f89bd76-a63f-477d-a0bd-66fbc19113d1_ActionId">
    <vt:lpwstr>5e553699-beab-4cfd-8d0b-eab95345cf9d</vt:lpwstr>
  </property>
  <property fmtid="{D5CDD505-2E9C-101B-9397-08002B2CF9AE}" pid="8" name="MSIP_Label_5f89bd76-a63f-477d-a0bd-66fbc19113d1_ContentBits">
    <vt:lpwstr>2</vt:lpwstr>
  </property>
  <property fmtid="{D5CDD505-2E9C-101B-9397-08002B2CF9AE}" pid="9" name="ClassificationContentMarkingFooterLocations">
    <vt:lpwstr>Office-tema:8</vt:lpwstr>
  </property>
  <property fmtid="{D5CDD505-2E9C-101B-9397-08002B2CF9AE}" pid="10" name="ClassificationContentMarkingFooterText">
    <vt:lpwstr>Informationsklass: Intern</vt:lpwstr>
  </property>
</Properties>
</file>