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0" r:id="rId2"/>
    <p:sldId id="284" r:id="rId3"/>
    <p:sldId id="285" r:id="rId4"/>
    <p:sldId id="286" r:id="rId5"/>
    <p:sldId id="288" r:id="rId6"/>
    <p:sldId id="289" r:id="rId7"/>
    <p:sldId id="290" r:id="rId8"/>
    <p:sldId id="291" r:id="rId9"/>
    <p:sldId id="298" r:id="rId10"/>
    <p:sldId id="293" r:id="rId11"/>
    <p:sldId id="294" r:id="rId12"/>
    <p:sldId id="295" r:id="rId13"/>
    <p:sldId id="296" r:id="rId14"/>
    <p:sldId id="29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8" d="100"/>
          <a:sy n="118" d="100"/>
        </p:scale>
        <p:origin x="1738"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258E99-772D-4B07-A387-3D736D307109}" type="datetimeFigureOut">
              <a:rPr lang="sv-SE" smtClean="0"/>
              <a:t>2024-09-11</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2D2BC9-17B1-44CF-9E97-C8624C0A91F5}" type="slidenum">
              <a:rPr lang="sv-SE" smtClean="0"/>
              <a:t>‹#›</a:t>
            </a:fld>
            <a:endParaRPr lang="sv-SE"/>
          </a:p>
        </p:txBody>
      </p:sp>
    </p:spTree>
    <p:extLst>
      <p:ext uri="{BB962C8B-B14F-4D97-AF65-F5344CB8AC3E}">
        <p14:creationId xmlns:p14="http://schemas.microsoft.com/office/powerpoint/2010/main" val="2683090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4</a:t>
            </a:fld>
            <a:endParaRPr lang="sv-SE"/>
          </a:p>
        </p:txBody>
      </p:sp>
    </p:spTree>
    <p:extLst>
      <p:ext uri="{BB962C8B-B14F-4D97-AF65-F5344CB8AC3E}">
        <p14:creationId xmlns:p14="http://schemas.microsoft.com/office/powerpoint/2010/main" val="3295538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13</a:t>
            </a:fld>
            <a:endParaRPr lang="sv-SE"/>
          </a:p>
        </p:txBody>
      </p:sp>
    </p:spTree>
    <p:extLst>
      <p:ext uri="{BB962C8B-B14F-4D97-AF65-F5344CB8AC3E}">
        <p14:creationId xmlns:p14="http://schemas.microsoft.com/office/powerpoint/2010/main" val="419941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14</a:t>
            </a:fld>
            <a:endParaRPr lang="sv-SE"/>
          </a:p>
        </p:txBody>
      </p:sp>
    </p:spTree>
    <p:extLst>
      <p:ext uri="{BB962C8B-B14F-4D97-AF65-F5344CB8AC3E}">
        <p14:creationId xmlns:p14="http://schemas.microsoft.com/office/powerpoint/2010/main" val="1279869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5</a:t>
            </a:fld>
            <a:endParaRPr lang="sv-SE"/>
          </a:p>
        </p:txBody>
      </p:sp>
    </p:spTree>
    <p:extLst>
      <p:ext uri="{BB962C8B-B14F-4D97-AF65-F5344CB8AC3E}">
        <p14:creationId xmlns:p14="http://schemas.microsoft.com/office/powerpoint/2010/main" val="2612333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6</a:t>
            </a:fld>
            <a:endParaRPr lang="sv-SE"/>
          </a:p>
        </p:txBody>
      </p:sp>
    </p:spTree>
    <p:extLst>
      <p:ext uri="{BB962C8B-B14F-4D97-AF65-F5344CB8AC3E}">
        <p14:creationId xmlns:p14="http://schemas.microsoft.com/office/powerpoint/2010/main" val="2228816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7</a:t>
            </a:fld>
            <a:endParaRPr lang="sv-SE"/>
          </a:p>
        </p:txBody>
      </p:sp>
    </p:spTree>
    <p:extLst>
      <p:ext uri="{BB962C8B-B14F-4D97-AF65-F5344CB8AC3E}">
        <p14:creationId xmlns:p14="http://schemas.microsoft.com/office/powerpoint/2010/main" val="577424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8</a:t>
            </a:fld>
            <a:endParaRPr lang="sv-SE"/>
          </a:p>
        </p:txBody>
      </p:sp>
    </p:spTree>
    <p:extLst>
      <p:ext uri="{BB962C8B-B14F-4D97-AF65-F5344CB8AC3E}">
        <p14:creationId xmlns:p14="http://schemas.microsoft.com/office/powerpoint/2010/main" val="3112048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9</a:t>
            </a:fld>
            <a:endParaRPr lang="sv-SE"/>
          </a:p>
        </p:txBody>
      </p:sp>
    </p:spTree>
    <p:extLst>
      <p:ext uri="{BB962C8B-B14F-4D97-AF65-F5344CB8AC3E}">
        <p14:creationId xmlns:p14="http://schemas.microsoft.com/office/powerpoint/2010/main" val="1726916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10</a:t>
            </a:fld>
            <a:endParaRPr lang="sv-SE"/>
          </a:p>
        </p:txBody>
      </p:sp>
    </p:spTree>
    <p:extLst>
      <p:ext uri="{BB962C8B-B14F-4D97-AF65-F5344CB8AC3E}">
        <p14:creationId xmlns:p14="http://schemas.microsoft.com/office/powerpoint/2010/main" val="551661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11</a:t>
            </a:fld>
            <a:endParaRPr lang="sv-SE"/>
          </a:p>
        </p:txBody>
      </p:sp>
    </p:spTree>
    <p:extLst>
      <p:ext uri="{BB962C8B-B14F-4D97-AF65-F5344CB8AC3E}">
        <p14:creationId xmlns:p14="http://schemas.microsoft.com/office/powerpoint/2010/main" val="724671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2D2BC9-17B1-44CF-9E97-C8624C0A91F5}" type="slidenum">
              <a:rPr lang="sv-SE" smtClean="0"/>
              <a:t>12</a:t>
            </a:fld>
            <a:endParaRPr lang="sv-SE"/>
          </a:p>
        </p:txBody>
      </p:sp>
    </p:spTree>
    <p:extLst>
      <p:ext uri="{BB962C8B-B14F-4D97-AF65-F5344CB8AC3E}">
        <p14:creationId xmlns:p14="http://schemas.microsoft.com/office/powerpoint/2010/main" val="3132304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endParaRPr lang="en-US"/>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endParaRPr lang="en-US"/>
          </a:p>
        </p:txBody>
      </p:sp>
      <p:sp>
        <p:nvSpPr>
          <p:cNvPr id="4" name="Platshållare för datum 3"/>
          <p:cNvSpPr>
            <a:spLocks noGrp="1"/>
          </p:cNvSpPr>
          <p:nvPr>
            <p:ph type="dt" sz="half" idx="10"/>
          </p:nvPr>
        </p:nvSpPr>
        <p:spPr/>
        <p:txBody>
          <a:bodyPr/>
          <a:lstStyle/>
          <a:p>
            <a:fld id="{5142BA9A-F5A6-4AEF-9479-34835403A700}" type="datetimeFigureOut">
              <a:rPr lang="en-US" smtClean="0"/>
              <a:pPr/>
              <a:t>9/11/2024</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08C9C38C-BE62-42DE-8C2D-E637D493E83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och lodrät text">
    <p:spTree>
      <p:nvGrpSpPr>
        <p:cNvPr id="1" name=""/>
        <p:cNvGrpSpPr/>
        <p:nvPr/>
      </p:nvGrpSpPr>
      <p:grpSpPr>
        <a:xfrm>
          <a:off x="0" y="0"/>
          <a:ext cx="0" cy="0"/>
          <a:chOff x="0" y="0"/>
          <a:chExt cx="0" cy="0"/>
        </a:xfrm>
      </p:grpSpPr>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p:cNvSpPr>
            <a:spLocks noGrp="1"/>
          </p:cNvSpPr>
          <p:nvPr>
            <p:ph type="dt" sz="half" idx="10"/>
          </p:nvPr>
        </p:nvSpPr>
        <p:spPr/>
        <p:txBody>
          <a:bodyPr/>
          <a:lstStyle/>
          <a:p>
            <a:fld id="{5142BA9A-F5A6-4AEF-9479-34835403A700}" type="datetimeFigureOut">
              <a:rPr lang="en-US" smtClean="0"/>
              <a:pPr/>
              <a:t>9/11/2024</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08C9C38C-BE62-42DE-8C2D-E637D493E830}" type="slidenum">
              <a:rPr lang="en-US" smtClean="0"/>
              <a:pPr/>
              <a:t>‹#›</a:t>
            </a:fld>
            <a:endParaRPr lang="en-US"/>
          </a:p>
        </p:txBody>
      </p:sp>
      <p:pic>
        <p:nvPicPr>
          <p:cNvPr id="7" name="Picture 2" descr="http://www.uppsalafotboll.se/widget/getClubMark.asp?O=11490&amp;I=15&amp;S=140">
            <a:extLst>
              <a:ext uri="{FF2B5EF4-FFF2-40B4-BE49-F238E27FC236}">
                <a16:creationId xmlns:a16="http://schemas.microsoft.com/office/drawing/2014/main" id="{CDDC4A2F-F7AB-4CD8-A719-07047FC8545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8" name="textruta 7">
            <a:extLst>
              <a:ext uri="{FF2B5EF4-FFF2-40B4-BE49-F238E27FC236}">
                <a16:creationId xmlns:a16="http://schemas.microsoft.com/office/drawing/2014/main" id="{C62BDA91-3FD1-4960-80CC-C3FD182B903E}"/>
              </a:ext>
            </a:extLst>
          </p:cNvPr>
          <p:cNvSpPr txBox="1"/>
          <p:nvPr userDrawn="1"/>
        </p:nvSpPr>
        <p:spPr>
          <a:xfrm>
            <a:off x="2123728" y="234563"/>
            <a:ext cx="6264696" cy="1107996"/>
          </a:xfrm>
          <a:prstGeom prst="rect">
            <a:avLst/>
          </a:prstGeom>
          <a:noFill/>
        </p:spPr>
        <p:txBody>
          <a:bodyPr wrap="square" rtlCol="0">
            <a:spAutoFit/>
          </a:bodyPr>
          <a:lstStyle/>
          <a:p>
            <a:r>
              <a:rPr lang="sv-SE" sz="6600" dirty="0"/>
              <a:t>Bälinge P-11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endParaRPr lang="en-US"/>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p:cNvSpPr>
            <a:spLocks noGrp="1"/>
          </p:cNvSpPr>
          <p:nvPr>
            <p:ph type="dt" sz="half" idx="10"/>
          </p:nvPr>
        </p:nvSpPr>
        <p:spPr/>
        <p:txBody>
          <a:bodyPr/>
          <a:lstStyle/>
          <a:p>
            <a:fld id="{5142BA9A-F5A6-4AEF-9479-34835403A700}" type="datetimeFigureOut">
              <a:rPr lang="en-US" smtClean="0"/>
              <a:pPr/>
              <a:t>9/11/2024</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08C9C38C-BE62-42DE-8C2D-E637D493E83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Platshållare för datum 3"/>
          <p:cNvSpPr>
            <a:spLocks noGrp="1"/>
          </p:cNvSpPr>
          <p:nvPr>
            <p:ph type="dt" sz="half" idx="10"/>
          </p:nvPr>
        </p:nvSpPr>
        <p:spPr/>
        <p:txBody>
          <a:bodyPr/>
          <a:lstStyle/>
          <a:p>
            <a:fld id="{5142BA9A-F5A6-4AEF-9479-34835403A700}" type="datetimeFigureOut">
              <a:rPr lang="en-US" smtClean="0"/>
              <a:pPr/>
              <a:t>9/11/2024</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08C9C38C-BE62-42DE-8C2D-E637D493E830}" type="slidenum">
              <a:rPr lang="en-US" smtClean="0"/>
              <a:pPr/>
              <a:t>‹#›</a:t>
            </a:fld>
            <a:endParaRPr lang="en-US"/>
          </a:p>
        </p:txBody>
      </p:sp>
      <p:pic>
        <p:nvPicPr>
          <p:cNvPr id="7" name="Picture 2" descr="http://www.uppsalafotboll.se/widget/getClubMark.asp?O=11490&amp;I=15&amp;S=140">
            <a:extLst>
              <a:ext uri="{FF2B5EF4-FFF2-40B4-BE49-F238E27FC236}">
                <a16:creationId xmlns:a16="http://schemas.microsoft.com/office/drawing/2014/main" id="{D0EBB921-2188-42EF-84E8-529ADF11B80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8" name="textruta 7">
            <a:extLst>
              <a:ext uri="{FF2B5EF4-FFF2-40B4-BE49-F238E27FC236}">
                <a16:creationId xmlns:a16="http://schemas.microsoft.com/office/drawing/2014/main" id="{1D539986-2A10-48EE-8980-4CAB1B7534C4}"/>
              </a:ext>
            </a:extLst>
          </p:cNvPr>
          <p:cNvSpPr txBox="1"/>
          <p:nvPr userDrawn="1"/>
        </p:nvSpPr>
        <p:spPr>
          <a:xfrm>
            <a:off x="2123728" y="234563"/>
            <a:ext cx="6264696" cy="1107996"/>
          </a:xfrm>
          <a:prstGeom prst="rect">
            <a:avLst/>
          </a:prstGeom>
          <a:noFill/>
        </p:spPr>
        <p:txBody>
          <a:bodyPr wrap="square" rtlCol="0">
            <a:spAutoFit/>
          </a:bodyPr>
          <a:lstStyle/>
          <a:p>
            <a:r>
              <a:rPr lang="sv-SE" sz="6600" dirty="0"/>
              <a:t>Bälinge P-11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endParaRPr lang="en-US"/>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5142BA9A-F5A6-4AEF-9479-34835403A700}" type="datetimeFigureOut">
              <a:rPr lang="en-US" smtClean="0"/>
              <a:pPr/>
              <a:t>9/11/2024</a:t>
            </a:fld>
            <a:endParaRPr lang="en-US"/>
          </a:p>
        </p:txBody>
      </p:sp>
      <p:sp>
        <p:nvSpPr>
          <p:cNvPr id="5" name="Platshållare för sidfot 4"/>
          <p:cNvSpPr>
            <a:spLocks noGrp="1"/>
          </p:cNvSpPr>
          <p:nvPr>
            <p:ph type="ftr" sz="quarter" idx="11"/>
          </p:nvPr>
        </p:nvSpPr>
        <p:spPr/>
        <p:txBody>
          <a:bodyPr/>
          <a:lstStyle/>
          <a:p>
            <a:endParaRPr lang="en-US"/>
          </a:p>
        </p:txBody>
      </p:sp>
      <p:sp>
        <p:nvSpPr>
          <p:cNvPr id="6" name="Platshållare för bildnummer 5"/>
          <p:cNvSpPr>
            <a:spLocks noGrp="1"/>
          </p:cNvSpPr>
          <p:nvPr>
            <p:ph type="sldNum" sz="quarter" idx="12"/>
          </p:nvPr>
        </p:nvSpPr>
        <p:spPr/>
        <p:txBody>
          <a:bodyPr/>
          <a:lstStyle/>
          <a:p>
            <a:fld id="{08C9C38C-BE62-42DE-8C2D-E637D493E83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datum 4"/>
          <p:cNvSpPr>
            <a:spLocks noGrp="1"/>
          </p:cNvSpPr>
          <p:nvPr>
            <p:ph type="dt" sz="half" idx="10"/>
          </p:nvPr>
        </p:nvSpPr>
        <p:spPr/>
        <p:txBody>
          <a:bodyPr/>
          <a:lstStyle/>
          <a:p>
            <a:fld id="{5142BA9A-F5A6-4AEF-9479-34835403A700}" type="datetimeFigureOut">
              <a:rPr lang="en-US" smtClean="0"/>
              <a:pPr/>
              <a:t>9/11/2024</a:t>
            </a:fld>
            <a:endParaRPr lang="en-US"/>
          </a:p>
        </p:txBody>
      </p:sp>
      <p:sp>
        <p:nvSpPr>
          <p:cNvPr id="6" name="Platshållare för sidfot 5"/>
          <p:cNvSpPr>
            <a:spLocks noGrp="1"/>
          </p:cNvSpPr>
          <p:nvPr>
            <p:ph type="ftr" sz="quarter" idx="11"/>
          </p:nvPr>
        </p:nvSpPr>
        <p:spPr/>
        <p:txBody>
          <a:bodyPr/>
          <a:lstStyle/>
          <a:p>
            <a:endParaRPr lang="en-US"/>
          </a:p>
        </p:txBody>
      </p:sp>
      <p:sp>
        <p:nvSpPr>
          <p:cNvPr id="7" name="Platshållare för bildnummer 6"/>
          <p:cNvSpPr>
            <a:spLocks noGrp="1"/>
          </p:cNvSpPr>
          <p:nvPr>
            <p:ph type="sldNum" sz="quarter" idx="12"/>
          </p:nvPr>
        </p:nvSpPr>
        <p:spPr/>
        <p:txBody>
          <a:bodyPr/>
          <a:lstStyle/>
          <a:p>
            <a:fld id="{08C9C38C-BE62-42DE-8C2D-E637D493E830}" type="slidenum">
              <a:rPr lang="en-US" smtClean="0"/>
              <a:pPr/>
              <a:t>‹#›</a:t>
            </a:fld>
            <a:endParaRPr lang="en-US"/>
          </a:p>
        </p:txBody>
      </p:sp>
      <p:pic>
        <p:nvPicPr>
          <p:cNvPr id="8" name="Picture 2" descr="http://www.uppsalafotboll.se/widget/getClubMark.asp?O=11490&amp;I=15&amp;S=140">
            <a:extLst>
              <a:ext uri="{FF2B5EF4-FFF2-40B4-BE49-F238E27FC236}">
                <a16:creationId xmlns:a16="http://schemas.microsoft.com/office/drawing/2014/main" id="{CC600005-F531-4286-952A-365F17F67BD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9" name="textruta 8">
            <a:extLst>
              <a:ext uri="{FF2B5EF4-FFF2-40B4-BE49-F238E27FC236}">
                <a16:creationId xmlns:a16="http://schemas.microsoft.com/office/drawing/2014/main" id="{66D7CB4C-CAF1-47B0-82FA-64E1E1F48064}"/>
              </a:ext>
            </a:extLst>
          </p:cNvPr>
          <p:cNvSpPr txBox="1"/>
          <p:nvPr userDrawn="1"/>
        </p:nvSpPr>
        <p:spPr>
          <a:xfrm>
            <a:off x="2123728" y="234563"/>
            <a:ext cx="6264696" cy="1107996"/>
          </a:xfrm>
          <a:prstGeom prst="rect">
            <a:avLst/>
          </a:prstGeom>
          <a:noFill/>
        </p:spPr>
        <p:txBody>
          <a:bodyPr wrap="square" rtlCol="0">
            <a:spAutoFit/>
          </a:bodyPr>
          <a:lstStyle/>
          <a:p>
            <a:r>
              <a:rPr lang="sv-SE" sz="6600" dirty="0"/>
              <a:t>Bälinge P-11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7" name="Platshållare för datum 6"/>
          <p:cNvSpPr>
            <a:spLocks noGrp="1"/>
          </p:cNvSpPr>
          <p:nvPr>
            <p:ph type="dt" sz="half" idx="10"/>
          </p:nvPr>
        </p:nvSpPr>
        <p:spPr/>
        <p:txBody>
          <a:bodyPr/>
          <a:lstStyle/>
          <a:p>
            <a:fld id="{5142BA9A-F5A6-4AEF-9479-34835403A700}" type="datetimeFigureOut">
              <a:rPr lang="en-US" smtClean="0"/>
              <a:pPr/>
              <a:t>9/11/2024</a:t>
            </a:fld>
            <a:endParaRPr lang="en-US"/>
          </a:p>
        </p:txBody>
      </p:sp>
      <p:sp>
        <p:nvSpPr>
          <p:cNvPr id="8" name="Platshållare för sidfot 7"/>
          <p:cNvSpPr>
            <a:spLocks noGrp="1"/>
          </p:cNvSpPr>
          <p:nvPr>
            <p:ph type="ftr" sz="quarter" idx="11"/>
          </p:nvPr>
        </p:nvSpPr>
        <p:spPr/>
        <p:txBody>
          <a:bodyPr/>
          <a:lstStyle/>
          <a:p>
            <a:endParaRPr lang="en-US"/>
          </a:p>
        </p:txBody>
      </p:sp>
      <p:sp>
        <p:nvSpPr>
          <p:cNvPr id="9" name="Platshållare för bildnummer 8"/>
          <p:cNvSpPr>
            <a:spLocks noGrp="1"/>
          </p:cNvSpPr>
          <p:nvPr>
            <p:ph type="sldNum" sz="quarter" idx="12"/>
          </p:nvPr>
        </p:nvSpPr>
        <p:spPr/>
        <p:txBody>
          <a:bodyPr/>
          <a:lstStyle/>
          <a:p>
            <a:fld id="{08C9C38C-BE62-42DE-8C2D-E637D493E830}" type="slidenum">
              <a:rPr lang="en-US" smtClean="0"/>
              <a:pPr/>
              <a:t>‹#›</a:t>
            </a:fld>
            <a:endParaRPr lang="en-US"/>
          </a:p>
        </p:txBody>
      </p:sp>
      <p:pic>
        <p:nvPicPr>
          <p:cNvPr id="10" name="Picture 2" descr="http://www.uppsalafotboll.se/widget/getClubMark.asp?O=11490&amp;I=15&amp;S=140">
            <a:extLst>
              <a:ext uri="{FF2B5EF4-FFF2-40B4-BE49-F238E27FC236}">
                <a16:creationId xmlns:a16="http://schemas.microsoft.com/office/drawing/2014/main" id="{5A2780A2-3276-41FA-9BEE-C4E64615A51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ruta 10">
            <a:extLst>
              <a:ext uri="{FF2B5EF4-FFF2-40B4-BE49-F238E27FC236}">
                <a16:creationId xmlns:a16="http://schemas.microsoft.com/office/drawing/2014/main" id="{34C8AA16-477C-44F0-A095-62EA95797E9E}"/>
              </a:ext>
            </a:extLst>
          </p:cNvPr>
          <p:cNvSpPr txBox="1"/>
          <p:nvPr userDrawn="1"/>
        </p:nvSpPr>
        <p:spPr>
          <a:xfrm>
            <a:off x="2123728" y="234563"/>
            <a:ext cx="6264696" cy="1107996"/>
          </a:xfrm>
          <a:prstGeom prst="rect">
            <a:avLst/>
          </a:prstGeom>
          <a:noFill/>
        </p:spPr>
        <p:txBody>
          <a:bodyPr wrap="square" rtlCol="0">
            <a:spAutoFit/>
          </a:bodyPr>
          <a:lstStyle/>
          <a:p>
            <a:r>
              <a:rPr lang="sv-SE" sz="6600" dirty="0"/>
              <a:t>Bälinge P-11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5142BA9A-F5A6-4AEF-9479-34835403A700}" type="datetimeFigureOut">
              <a:rPr lang="en-US" smtClean="0"/>
              <a:pPr/>
              <a:t>9/11/2024</a:t>
            </a:fld>
            <a:endParaRPr lang="en-US"/>
          </a:p>
        </p:txBody>
      </p:sp>
      <p:sp>
        <p:nvSpPr>
          <p:cNvPr id="4" name="Platshållare för sidfot 3"/>
          <p:cNvSpPr>
            <a:spLocks noGrp="1"/>
          </p:cNvSpPr>
          <p:nvPr>
            <p:ph type="ftr" sz="quarter" idx="11"/>
          </p:nvPr>
        </p:nvSpPr>
        <p:spPr/>
        <p:txBody>
          <a:bodyPr/>
          <a:lstStyle/>
          <a:p>
            <a:endParaRPr lang="en-US"/>
          </a:p>
        </p:txBody>
      </p:sp>
      <p:sp>
        <p:nvSpPr>
          <p:cNvPr id="5" name="Platshållare för bildnummer 4"/>
          <p:cNvSpPr>
            <a:spLocks noGrp="1"/>
          </p:cNvSpPr>
          <p:nvPr>
            <p:ph type="sldNum" sz="quarter" idx="12"/>
          </p:nvPr>
        </p:nvSpPr>
        <p:spPr/>
        <p:txBody>
          <a:bodyPr/>
          <a:lstStyle/>
          <a:p>
            <a:fld id="{08C9C38C-BE62-42DE-8C2D-E637D493E830}" type="slidenum">
              <a:rPr lang="en-US" smtClean="0"/>
              <a:pPr/>
              <a:t>‹#›</a:t>
            </a:fld>
            <a:endParaRPr lang="en-US"/>
          </a:p>
        </p:txBody>
      </p:sp>
      <p:pic>
        <p:nvPicPr>
          <p:cNvPr id="6" name="Picture 2" descr="http://www.uppsalafotboll.se/widget/getClubMark.asp?O=11490&amp;I=15&amp;S=140">
            <a:extLst>
              <a:ext uri="{FF2B5EF4-FFF2-40B4-BE49-F238E27FC236}">
                <a16:creationId xmlns:a16="http://schemas.microsoft.com/office/drawing/2014/main" id="{6B37AEAE-C350-4AEF-8874-7AE7EC1CD70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7" name="textruta 6">
            <a:extLst>
              <a:ext uri="{FF2B5EF4-FFF2-40B4-BE49-F238E27FC236}">
                <a16:creationId xmlns:a16="http://schemas.microsoft.com/office/drawing/2014/main" id="{779C581E-B7AA-4CC1-9B72-C0CB1A308A01}"/>
              </a:ext>
            </a:extLst>
          </p:cNvPr>
          <p:cNvSpPr txBox="1"/>
          <p:nvPr userDrawn="1"/>
        </p:nvSpPr>
        <p:spPr>
          <a:xfrm>
            <a:off x="2123728" y="234563"/>
            <a:ext cx="6264696" cy="1107996"/>
          </a:xfrm>
          <a:prstGeom prst="rect">
            <a:avLst/>
          </a:prstGeom>
          <a:noFill/>
        </p:spPr>
        <p:txBody>
          <a:bodyPr wrap="square" rtlCol="0">
            <a:spAutoFit/>
          </a:bodyPr>
          <a:lstStyle/>
          <a:p>
            <a:r>
              <a:rPr lang="sv-SE" sz="6600" dirty="0"/>
              <a:t>Bälinge P-11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142BA9A-F5A6-4AEF-9479-34835403A700}" type="datetimeFigureOut">
              <a:rPr lang="en-US" smtClean="0"/>
              <a:pPr/>
              <a:t>9/11/2024</a:t>
            </a:fld>
            <a:endParaRPr lang="en-US"/>
          </a:p>
        </p:txBody>
      </p:sp>
      <p:sp>
        <p:nvSpPr>
          <p:cNvPr id="3" name="Platshållare för sidfot 2"/>
          <p:cNvSpPr>
            <a:spLocks noGrp="1"/>
          </p:cNvSpPr>
          <p:nvPr>
            <p:ph type="ftr" sz="quarter" idx="11"/>
          </p:nvPr>
        </p:nvSpPr>
        <p:spPr/>
        <p:txBody>
          <a:bodyPr/>
          <a:lstStyle/>
          <a:p>
            <a:endParaRPr lang="en-US"/>
          </a:p>
        </p:txBody>
      </p:sp>
      <p:sp>
        <p:nvSpPr>
          <p:cNvPr id="4" name="Platshållare för bildnummer 3"/>
          <p:cNvSpPr>
            <a:spLocks noGrp="1"/>
          </p:cNvSpPr>
          <p:nvPr>
            <p:ph type="sldNum" sz="quarter" idx="12"/>
          </p:nvPr>
        </p:nvSpPr>
        <p:spPr/>
        <p:txBody>
          <a:bodyPr/>
          <a:lstStyle/>
          <a:p>
            <a:fld id="{08C9C38C-BE62-42DE-8C2D-E637D493E8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endParaRPr lang="en-US"/>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5142BA9A-F5A6-4AEF-9479-34835403A700}" type="datetimeFigureOut">
              <a:rPr lang="en-US" smtClean="0"/>
              <a:pPr/>
              <a:t>9/11/2024</a:t>
            </a:fld>
            <a:endParaRPr lang="en-US"/>
          </a:p>
        </p:txBody>
      </p:sp>
      <p:sp>
        <p:nvSpPr>
          <p:cNvPr id="6" name="Platshållare för sidfot 5"/>
          <p:cNvSpPr>
            <a:spLocks noGrp="1"/>
          </p:cNvSpPr>
          <p:nvPr>
            <p:ph type="ftr" sz="quarter" idx="11"/>
          </p:nvPr>
        </p:nvSpPr>
        <p:spPr/>
        <p:txBody>
          <a:bodyPr/>
          <a:lstStyle/>
          <a:p>
            <a:endParaRPr lang="en-US"/>
          </a:p>
        </p:txBody>
      </p:sp>
      <p:sp>
        <p:nvSpPr>
          <p:cNvPr id="7" name="Platshållare för bildnummer 6"/>
          <p:cNvSpPr>
            <a:spLocks noGrp="1"/>
          </p:cNvSpPr>
          <p:nvPr>
            <p:ph type="sldNum" sz="quarter" idx="12"/>
          </p:nvPr>
        </p:nvSpPr>
        <p:spPr/>
        <p:txBody>
          <a:bodyPr/>
          <a:lstStyle/>
          <a:p>
            <a:fld id="{08C9C38C-BE62-42DE-8C2D-E637D493E83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endParaRPr lang="en-US"/>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5142BA9A-F5A6-4AEF-9479-34835403A700}" type="datetimeFigureOut">
              <a:rPr lang="en-US" smtClean="0"/>
              <a:pPr/>
              <a:t>9/11/2024</a:t>
            </a:fld>
            <a:endParaRPr lang="en-US"/>
          </a:p>
        </p:txBody>
      </p:sp>
      <p:sp>
        <p:nvSpPr>
          <p:cNvPr id="6" name="Platshållare för sidfot 5"/>
          <p:cNvSpPr>
            <a:spLocks noGrp="1"/>
          </p:cNvSpPr>
          <p:nvPr>
            <p:ph type="ftr" sz="quarter" idx="11"/>
          </p:nvPr>
        </p:nvSpPr>
        <p:spPr/>
        <p:txBody>
          <a:bodyPr/>
          <a:lstStyle/>
          <a:p>
            <a:endParaRPr lang="en-US"/>
          </a:p>
        </p:txBody>
      </p:sp>
      <p:sp>
        <p:nvSpPr>
          <p:cNvPr id="7" name="Platshållare för bildnummer 6"/>
          <p:cNvSpPr>
            <a:spLocks noGrp="1"/>
          </p:cNvSpPr>
          <p:nvPr>
            <p:ph type="sldNum" sz="quarter" idx="12"/>
          </p:nvPr>
        </p:nvSpPr>
        <p:spPr/>
        <p:txBody>
          <a:bodyPr/>
          <a:lstStyle/>
          <a:p>
            <a:fld id="{08C9C38C-BE62-42DE-8C2D-E637D493E83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endParaRPr lang="en-US"/>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42BA9A-F5A6-4AEF-9479-34835403A700}" type="datetimeFigureOut">
              <a:rPr lang="en-US" smtClean="0"/>
              <a:pPr/>
              <a:t>9/11/2024</a:t>
            </a:fld>
            <a:endParaRPr lang="en-US"/>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C9C38C-BE62-42DE-8C2D-E637D493E83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mailto:innebandy@balingeif.se"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https://www.laget.se/BalingeIF/Page/417929" TargetMode="External"/><Relationship Id="rId4" Type="http://schemas.openxmlformats.org/officeDocument/2006/relationships/hyperlink" Target="https://www.laget.se/BalingeIF/Page/418145"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Agenda </a:t>
            </a:r>
          </a:p>
        </p:txBody>
      </p:sp>
      <p:sp>
        <p:nvSpPr>
          <p:cNvPr id="3" name="Underrubrik 2"/>
          <p:cNvSpPr>
            <a:spLocks noGrp="1"/>
          </p:cNvSpPr>
          <p:nvPr>
            <p:ph type="subTitle" idx="1"/>
          </p:nvPr>
        </p:nvSpPr>
        <p:spPr>
          <a:xfrm>
            <a:off x="195566" y="2060848"/>
            <a:ext cx="8784976" cy="4680520"/>
          </a:xfrm>
        </p:spPr>
        <p:txBody>
          <a:bodyPr>
            <a:normAutofit/>
          </a:bodyPr>
          <a:lstStyle/>
          <a:p>
            <a:pPr marL="857250" indent="-857250" algn="l">
              <a:buFont typeface="Arial" panose="020B0604020202020204" pitchFamily="34" charset="0"/>
              <a:buChar char="•"/>
            </a:pPr>
            <a:r>
              <a:rPr lang="sv-SE" sz="2200" dirty="0">
                <a:solidFill>
                  <a:schemeClr val="tx1"/>
                </a:solidFill>
              </a:rPr>
              <a:t>Medlemsavgifter</a:t>
            </a:r>
          </a:p>
          <a:p>
            <a:pPr marL="857250" indent="-857250" algn="l">
              <a:buFont typeface="Arial" panose="020B0604020202020204" pitchFamily="34" charset="0"/>
              <a:buChar char="•"/>
            </a:pPr>
            <a:r>
              <a:rPr lang="sv-SE" sz="2200" dirty="0">
                <a:solidFill>
                  <a:schemeClr val="tx1"/>
                </a:solidFill>
              </a:rPr>
              <a:t>Träningstider</a:t>
            </a:r>
          </a:p>
          <a:p>
            <a:pPr marL="857250" indent="-857250" algn="l">
              <a:buFont typeface="Arial" panose="020B0604020202020204" pitchFamily="34" charset="0"/>
              <a:buChar char="•"/>
            </a:pPr>
            <a:r>
              <a:rPr lang="sv-SE" sz="2200" dirty="0">
                <a:solidFill>
                  <a:schemeClr val="tx1"/>
                </a:solidFill>
              </a:rPr>
              <a:t>Ledare</a:t>
            </a:r>
          </a:p>
          <a:p>
            <a:pPr marL="857250" indent="-857250" algn="l">
              <a:buFont typeface="Arial" panose="020B0604020202020204" pitchFamily="34" charset="0"/>
              <a:buChar char="•"/>
            </a:pPr>
            <a:r>
              <a:rPr lang="sv-SE" sz="2200" dirty="0">
                <a:solidFill>
                  <a:schemeClr val="tx1"/>
                </a:solidFill>
              </a:rPr>
              <a:t>Laget.se</a:t>
            </a:r>
          </a:p>
          <a:p>
            <a:pPr marL="857250" indent="-857250" algn="l">
              <a:buFont typeface="Arial" panose="020B0604020202020204" pitchFamily="34" charset="0"/>
              <a:buChar char="•"/>
            </a:pPr>
            <a:r>
              <a:rPr lang="sv-SE" sz="2200" dirty="0">
                <a:solidFill>
                  <a:schemeClr val="tx1"/>
                </a:solidFill>
              </a:rPr>
              <a:t>Gula tråden och </a:t>
            </a:r>
            <a:r>
              <a:rPr lang="sv-SE" sz="2200" dirty="0" err="1">
                <a:solidFill>
                  <a:schemeClr val="tx1"/>
                </a:solidFill>
              </a:rPr>
              <a:t>High</a:t>
            </a:r>
            <a:r>
              <a:rPr lang="sv-SE" sz="2200" dirty="0">
                <a:solidFill>
                  <a:schemeClr val="tx1"/>
                </a:solidFill>
              </a:rPr>
              <a:t> </a:t>
            </a:r>
            <a:r>
              <a:rPr lang="sv-SE" sz="2200" dirty="0" err="1">
                <a:solidFill>
                  <a:schemeClr val="tx1"/>
                </a:solidFill>
              </a:rPr>
              <a:t>Five</a:t>
            </a:r>
            <a:endParaRPr lang="sv-SE" sz="2200" dirty="0">
              <a:solidFill>
                <a:schemeClr val="tx1"/>
              </a:solidFill>
            </a:endParaRPr>
          </a:p>
          <a:p>
            <a:pPr algn="l"/>
            <a:endParaRPr lang="sv-SE" sz="2200" dirty="0">
              <a:solidFill>
                <a:schemeClr val="tx1"/>
              </a:solidFill>
            </a:endParaRPr>
          </a:p>
          <a:p>
            <a:pPr marL="857250" indent="-857250" algn="l">
              <a:buFont typeface="Arial" panose="020B0604020202020204" pitchFamily="34" charset="0"/>
              <a:buChar char="•"/>
            </a:pPr>
            <a:r>
              <a:rPr lang="sv-SE" sz="2200" dirty="0">
                <a:solidFill>
                  <a:schemeClr val="tx1"/>
                </a:solidFill>
              </a:rPr>
              <a:t>Utbildning</a:t>
            </a:r>
          </a:p>
          <a:p>
            <a:pPr marL="857250" indent="-857250" algn="l">
              <a:buFont typeface="Arial" panose="020B0604020202020204" pitchFamily="34" charset="0"/>
              <a:buChar char="•"/>
            </a:pPr>
            <a:r>
              <a:rPr lang="sv-SE" sz="2200" dirty="0">
                <a:solidFill>
                  <a:schemeClr val="tx1"/>
                </a:solidFill>
              </a:rPr>
              <a:t>Inköp och ekonomi</a:t>
            </a:r>
          </a:p>
          <a:p>
            <a:pPr marL="857250" indent="-857250" algn="l">
              <a:buFont typeface="Arial" panose="020B0604020202020204" pitchFamily="34" charset="0"/>
              <a:buChar char="•"/>
            </a:pPr>
            <a:r>
              <a:rPr lang="sv-SE" sz="2200" dirty="0">
                <a:solidFill>
                  <a:schemeClr val="tx1"/>
                </a:solidFill>
              </a:rPr>
              <a:t>Material</a:t>
            </a:r>
          </a:p>
          <a:p>
            <a:pPr marL="857250" indent="-857250" algn="l">
              <a:buFont typeface="Arial" panose="020B0604020202020204" pitchFamily="34" charset="0"/>
              <a:buChar char="•"/>
            </a:pPr>
            <a:r>
              <a:rPr lang="sv-SE" sz="2200" dirty="0">
                <a:solidFill>
                  <a:schemeClr val="tx1"/>
                </a:solidFill>
              </a:rPr>
              <a:t>Frågor under säsong</a:t>
            </a: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
        <p:nvSpPr>
          <p:cNvPr id="5" name="Callout: Left Arrow 4">
            <a:extLst>
              <a:ext uri="{FF2B5EF4-FFF2-40B4-BE49-F238E27FC236}">
                <a16:creationId xmlns:a16="http://schemas.microsoft.com/office/drawing/2014/main" id="{FE59159C-532A-173C-C1C7-559F9C2DE0FC}"/>
              </a:ext>
            </a:extLst>
          </p:cNvPr>
          <p:cNvSpPr/>
          <p:nvPr/>
        </p:nvSpPr>
        <p:spPr>
          <a:xfrm>
            <a:off x="4716016" y="2168860"/>
            <a:ext cx="2952328" cy="1890210"/>
          </a:xfrm>
          <a:prstGeom prst="leftArrowCallout">
            <a:avLst>
              <a:gd name="adj1" fmla="val 19511"/>
              <a:gd name="adj2" fmla="val 25000"/>
              <a:gd name="adj3" fmla="val 25000"/>
              <a:gd name="adj4" fmla="val 64977"/>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dirty="0"/>
              <a:t>För samtliga</a:t>
            </a:r>
          </a:p>
        </p:txBody>
      </p:sp>
      <p:sp>
        <p:nvSpPr>
          <p:cNvPr id="6" name="Callout: Left Arrow 5">
            <a:extLst>
              <a:ext uri="{FF2B5EF4-FFF2-40B4-BE49-F238E27FC236}">
                <a16:creationId xmlns:a16="http://schemas.microsoft.com/office/drawing/2014/main" id="{83A4A407-CB55-6C4C-1614-6EE3FA2BC17C}"/>
              </a:ext>
            </a:extLst>
          </p:cNvPr>
          <p:cNvSpPr/>
          <p:nvPr/>
        </p:nvSpPr>
        <p:spPr>
          <a:xfrm>
            <a:off x="4716016" y="4617132"/>
            <a:ext cx="2952328" cy="1404156"/>
          </a:xfrm>
          <a:prstGeom prst="leftArrowCallout">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dirty="0"/>
              <a:t>För ledare</a:t>
            </a:r>
          </a:p>
        </p:txBody>
      </p:sp>
    </p:spTree>
    <p:extLst>
      <p:ext uri="{BB962C8B-B14F-4D97-AF65-F5344CB8AC3E}">
        <p14:creationId xmlns:p14="http://schemas.microsoft.com/office/powerpoint/2010/main" val="3805757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För ledare</a:t>
            </a: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
        <p:nvSpPr>
          <p:cNvPr id="6" name="Subtitle 5">
            <a:extLst>
              <a:ext uri="{FF2B5EF4-FFF2-40B4-BE49-F238E27FC236}">
                <a16:creationId xmlns:a16="http://schemas.microsoft.com/office/drawing/2014/main" id="{4EE113DB-687B-96B8-6092-6EC1188CFA46}"/>
              </a:ext>
            </a:extLst>
          </p:cNvPr>
          <p:cNvSpPr>
            <a:spLocks noGrp="1"/>
          </p:cNvSpPr>
          <p:nvPr>
            <p:ph type="subTitle" idx="1"/>
          </p:nvPr>
        </p:nvSpPr>
        <p:spPr/>
        <p:txBody>
          <a:bodyPr/>
          <a:lstStyle/>
          <a:p>
            <a:r>
              <a:rPr lang="en-US" dirty="0"/>
              <a:t>För </a:t>
            </a:r>
            <a:r>
              <a:rPr lang="en-US" dirty="0" err="1"/>
              <a:t>ledare</a:t>
            </a:r>
            <a:endParaRPr lang="en-US" dirty="0"/>
          </a:p>
        </p:txBody>
      </p:sp>
    </p:spTree>
    <p:extLst>
      <p:ext uri="{BB962C8B-B14F-4D97-AF65-F5344CB8AC3E}">
        <p14:creationId xmlns:p14="http://schemas.microsoft.com/office/powerpoint/2010/main" val="1718941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Utbildning</a:t>
            </a:r>
          </a:p>
        </p:txBody>
      </p:sp>
      <p:sp>
        <p:nvSpPr>
          <p:cNvPr id="3" name="Underrubrik 2"/>
          <p:cNvSpPr>
            <a:spLocks noGrp="1"/>
          </p:cNvSpPr>
          <p:nvPr>
            <p:ph type="subTitle" idx="1"/>
          </p:nvPr>
        </p:nvSpPr>
        <p:spPr>
          <a:xfrm>
            <a:off x="195566" y="2060848"/>
            <a:ext cx="8336874" cy="4680520"/>
          </a:xfrm>
        </p:spPr>
        <p:txBody>
          <a:bodyPr>
            <a:normAutofit fontScale="77500" lnSpcReduction="20000"/>
          </a:bodyPr>
          <a:lstStyle/>
          <a:p>
            <a:pPr marL="857250" indent="-857250" algn="l">
              <a:buFont typeface="Arial" panose="020B0604020202020204" pitchFamily="34" charset="0"/>
              <a:buChar char="•"/>
            </a:pPr>
            <a:r>
              <a:rPr lang="sv-SE" sz="2200" b="1" dirty="0">
                <a:solidFill>
                  <a:schemeClr val="tx1"/>
                </a:solidFill>
              </a:rPr>
              <a:t>Som ledare i innebandy krävs att du har ledarlicens</a:t>
            </a:r>
            <a:r>
              <a:rPr lang="sv-SE" sz="2200" dirty="0">
                <a:solidFill>
                  <a:schemeClr val="tx1"/>
                </a:solidFill>
              </a:rPr>
              <a:t>. Ledarlicens infördes av Upplands Innebandyförbund som krav under säsongen 2012 för att kvalitetssäkra föreningsledarnas kunskap om barn och ungdomars utveckling enligt svensk innebandys utvecklingsmodell (SIU-modellen). </a:t>
            </a:r>
          </a:p>
          <a:p>
            <a:pPr marL="857250" indent="-857250" algn="l">
              <a:buFont typeface="Arial" panose="020B0604020202020204" pitchFamily="34" charset="0"/>
              <a:buChar char="•"/>
            </a:pPr>
            <a:r>
              <a:rPr lang="sv-SE" sz="2200" dirty="0">
                <a:solidFill>
                  <a:schemeClr val="tx1"/>
                </a:solidFill>
              </a:rPr>
              <a:t>Målet är att utveckla ledarskapet för föreningens ledare och säkerställa att barnen tränas och utvecklas på bästa sätt i förhållande till sin ålder enligt SIU-modellen. </a:t>
            </a:r>
          </a:p>
          <a:p>
            <a:pPr marL="857250" indent="-857250" algn="l">
              <a:buFont typeface="Arial" panose="020B0604020202020204" pitchFamily="34" charset="0"/>
              <a:buChar char="•"/>
            </a:pPr>
            <a:r>
              <a:rPr lang="sv-SE" sz="2200" dirty="0">
                <a:solidFill>
                  <a:schemeClr val="tx1"/>
                </a:solidFill>
              </a:rPr>
              <a:t>Grundutbildning är den första introduktionsutbildningen du går, i samband med att du godkänns av kursledaren så får du en ledarlicens som gäller i 2 år. </a:t>
            </a:r>
          </a:p>
          <a:p>
            <a:pPr marL="857250" indent="-857250" algn="l">
              <a:buFont typeface="Arial" panose="020B0604020202020204" pitchFamily="34" charset="0"/>
              <a:buChar char="•"/>
            </a:pPr>
            <a:r>
              <a:rPr lang="sv-SE" sz="2200" dirty="0">
                <a:solidFill>
                  <a:schemeClr val="tx1"/>
                </a:solidFill>
              </a:rPr>
              <a:t>I samband med att den går ut så är det dags att du går en ny utbildning och då ska du gå Steg 1 utbildning i den färg där du är aktiv. I samband med att du godkänns av kursledaren så förnyas din ledarlicens i 2 år. </a:t>
            </a:r>
          </a:p>
          <a:p>
            <a:pPr marL="857250" indent="-857250" algn="l">
              <a:buFont typeface="Arial" panose="020B0604020202020204" pitchFamily="34" charset="0"/>
              <a:buChar char="•"/>
            </a:pPr>
            <a:r>
              <a:rPr lang="sv-SE" sz="2200" dirty="0">
                <a:solidFill>
                  <a:schemeClr val="tx1"/>
                </a:solidFill>
              </a:rPr>
              <a:t>Har du gått Steg 1 och din licens är på väg att gå ut eller att du helt enkelt bara vill fördjupa dina kunskaper så kan du gå någon licensfortbildningar och därmed förlänga din licens.</a:t>
            </a:r>
          </a:p>
          <a:p>
            <a:pPr marL="857250" indent="-857250" algn="l">
              <a:buFont typeface="Arial" panose="020B0604020202020204" pitchFamily="34" charset="0"/>
              <a:buChar char="•"/>
            </a:pPr>
            <a:r>
              <a:rPr lang="sv-SE" sz="2200" dirty="0">
                <a:solidFill>
                  <a:schemeClr val="tx1"/>
                </a:solidFill>
              </a:rPr>
              <a:t>Innebandykommittén </a:t>
            </a:r>
            <a:r>
              <a:rPr lang="sv-SE" sz="2200" dirty="0" err="1">
                <a:solidFill>
                  <a:schemeClr val="tx1"/>
                </a:solidFill>
              </a:rPr>
              <a:t>planenrar</a:t>
            </a:r>
            <a:r>
              <a:rPr lang="sv-SE" sz="2200" dirty="0">
                <a:solidFill>
                  <a:schemeClr val="tx1"/>
                </a:solidFill>
              </a:rPr>
              <a:t> för en grundutbildning för ledarna under hösten 2024. </a:t>
            </a:r>
          </a:p>
          <a:p>
            <a:pPr marL="857250" indent="-857250" algn="l">
              <a:buFont typeface="Arial" panose="020B0604020202020204" pitchFamily="34" charset="0"/>
              <a:buChar char="•"/>
            </a:pPr>
            <a:r>
              <a:rPr lang="sv-SE" sz="2200" dirty="0">
                <a:solidFill>
                  <a:schemeClr val="tx1"/>
                </a:solidFill>
              </a:rPr>
              <a:t>Ledarlicensnivåer för ungdomslag:</a:t>
            </a:r>
          </a:p>
          <a:p>
            <a:pPr marL="1314450" lvl="1" indent="-857250" algn="l">
              <a:buFont typeface="Arial" panose="020B0604020202020204" pitchFamily="34" charset="0"/>
              <a:buChar char="•"/>
            </a:pPr>
            <a:r>
              <a:rPr lang="sv-SE" sz="1800" dirty="0">
                <a:solidFill>
                  <a:schemeClr val="tx1"/>
                </a:solidFill>
              </a:rPr>
              <a:t>Grön nivå är för åldrarna 7 – 9 år</a:t>
            </a:r>
          </a:p>
          <a:p>
            <a:pPr marL="1314450" lvl="1" indent="-857250" algn="l">
              <a:buFont typeface="Arial" panose="020B0604020202020204" pitchFamily="34" charset="0"/>
              <a:buChar char="•"/>
            </a:pPr>
            <a:r>
              <a:rPr lang="sv-SE" sz="1800" dirty="0">
                <a:solidFill>
                  <a:schemeClr val="tx1"/>
                </a:solidFill>
              </a:rPr>
              <a:t>Blå nivå är för åldrarna 9 – 12 år </a:t>
            </a:r>
          </a:p>
          <a:p>
            <a:pPr marL="1314450" lvl="1" indent="-857250" algn="l">
              <a:buFont typeface="Arial" panose="020B0604020202020204" pitchFamily="34" charset="0"/>
              <a:buChar char="•"/>
            </a:pPr>
            <a:r>
              <a:rPr lang="sv-SE" sz="1800" dirty="0">
                <a:solidFill>
                  <a:schemeClr val="tx1"/>
                </a:solidFill>
              </a:rPr>
              <a:t>Röd nivå är för åldrarna 12 – 16 år</a:t>
            </a:r>
          </a:p>
          <a:p>
            <a:pPr marL="857250" indent="-857250" algn="l">
              <a:buFont typeface="Arial" panose="020B0604020202020204" pitchFamily="34" charset="0"/>
              <a:buChar char="•"/>
            </a:pPr>
            <a:endParaRPr lang="sv-SE" sz="2400" dirty="0">
              <a:solidFill>
                <a:schemeClr val="tx1"/>
              </a:solidFill>
            </a:endParaRPr>
          </a:p>
          <a:p>
            <a:pPr marL="857250" indent="-857250" algn="l">
              <a:buFont typeface="Arial" panose="020B0604020202020204" pitchFamily="34" charset="0"/>
              <a:buChar char="•"/>
            </a:pPr>
            <a:endParaRPr lang="sv-SE" sz="24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Tree>
    <p:extLst>
      <p:ext uri="{BB962C8B-B14F-4D97-AF65-F5344CB8AC3E}">
        <p14:creationId xmlns:p14="http://schemas.microsoft.com/office/powerpoint/2010/main" val="3893569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Ekonomi och inköp</a:t>
            </a:r>
          </a:p>
        </p:txBody>
      </p:sp>
      <p:sp>
        <p:nvSpPr>
          <p:cNvPr id="3" name="Underrubrik 2"/>
          <p:cNvSpPr>
            <a:spLocks noGrp="1"/>
          </p:cNvSpPr>
          <p:nvPr>
            <p:ph type="subTitle" idx="1"/>
          </p:nvPr>
        </p:nvSpPr>
        <p:spPr>
          <a:xfrm>
            <a:off x="195566" y="2060848"/>
            <a:ext cx="8336874" cy="4680520"/>
          </a:xfrm>
        </p:spPr>
        <p:txBody>
          <a:bodyPr>
            <a:normAutofit/>
          </a:bodyPr>
          <a:lstStyle/>
          <a:p>
            <a:pPr marL="857250" indent="-857250" algn="l">
              <a:buFont typeface="Arial" panose="020B0604020202020204" pitchFamily="34" charset="0"/>
              <a:buChar char="•"/>
            </a:pPr>
            <a:r>
              <a:rPr lang="sv-SE" sz="2200" dirty="0">
                <a:solidFill>
                  <a:schemeClr val="tx1"/>
                </a:solidFill>
              </a:rPr>
              <a:t>Bälinge IF har avtal med Intersport. Intersport </a:t>
            </a:r>
            <a:r>
              <a:rPr lang="sv-SE" sz="2200" dirty="0" err="1">
                <a:solidFill>
                  <a:schemeClr val="tx1"/>
                </a:solidFill>
              </a:rPr>
              <a:t>Boländerna</a:t>
            </a:r>
            <a:r>
              <a:rPr lang="sv-SE" sz="2200" dirty="0">
                <a:solidFill>
                  <a:schemeClr val="tx1"/>
                </a:solidFill>
              </a:rPr>
              <a:t> gäller, Teamsbutiken. </a:t>
            </a:r>
          </a:p>
          <a:p>
            <a:pPr marL="857250" indent="-857250" algn="l">
              <a:buFont typeface="Arial" panose="020B0604020202020204" pitchFamily="34" charset="0"/>
              <a:buChar char="•"/>
            </a:pPr>
            <a:r>
              <a:rPr lang="sv-SE" sz="2200" dirty="0">
                <a:solidFill>
                  <a:schemeClr val="tx1"/>
                </a:solidFill>
              </a:rPr>
              <a:t>Laget får ett startbidrag på 4000kr när laget bildas/startas. Detta kan användas till att köpa in material såsom bollar, västar, ev. målvaktsutrustning.</a:t>
            </a:r>
          </a:p>
          <a:p>
            <a:pPr marL="857250" indent="-857250" algn="l">
              <a:buFont typeface="Arial" panose="020B0604020202020204" pitchFamily="34" charset="0"/>
              <a:buChar char="•"/>
            </a:pPr>
            <a:r>
              <a:rPr lang="sv-SE" sz="2200" dirty="0">
                <a:solidFill>
                  <a:schemeClr val="tx1"/>
                </a:solidFill>
              </a:rPr>
              <a:t>Verksamhetsbidrag från det år spelarna fyller 9år (börjar spela blå-nivå).</a:t>
            </a:r>
          </a:p>
          <a:p>
            <a:pPr marL="857250" indent="-857250" algn="l">
              <a:buFont typeface="Arial" panose="020B0604020202020204" pitchFamily="34" charset="0"/>
              <a:buChar char="•"/>
            </a:pPr>
            <a:r>
              <a:rPr lang="sv-SE" sz="2200" dirty="0">
                <a:solidFill>
                  <a:schemeClr val="tx1"/>
                </a:solidFill>
              </a:rPr>
              <a:t>Andra året barnen spelar är kiosk vid poolspel en viktig inkomstkälla.</a:t>
            </a:r>
            <a:endParaRPr lang="sv-SE" sz="2400" dirty="0">
              <a:solidFill>
                <a:schemeClr val="tx1"/>
              </a:solidFill>
            </a:endParaRPr>
          </a:p>
          <a:p>
            <a:pPr marL="857250" indent="-857250" algn="l">
              <a:buFont typeface="Arial" panose="020B0604020202020204" pitchFamily="34" charset="0"/>
              <a:buChar char="•"/>
            </a:pPr>
            <a:endParaRPr lang="sv-SE" sz="24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Tree>
    <p:extLst>
      <p:ext uri="{BB962C8B-B14F-4D97-AF65-F5344CB8AC3E}">
        <p14:creationId xmlns:p14="http://schemas.microsoft.com/office/powerpoint/2010/main" val="3897119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Material</a:t>
            </a:r>
          </a:p>
        </p:txBody>
      </p:sp>
      <p:sp>
        <p:nvSpPr>
          <p:cNvPr id="3" name="Underrubrik 2"/>
          <p:cNvSpPr>
            <a:spLocks noGrp="1"/>
          </p:cNvSpPr>
          <p:nvPr>
            <p:ph type="subTitle" idx="1"/>
          </p:nvPr>
        </p:nvSpPr>
        <p:spPr>
          <a:xfrm>
            <a:off x="195566" y="2060848"/>
            <a:ext cx="8336874" cy="4680520"/>
          </a:xfrm>
        </p:spPr>
        <p:txBody>
          <a:bodyPr>
            <a:normAutofit/>
          </a:bodyPr>
          <a:lstStyle/>
          <a:p>
            <a:pPr marL="857250" indent="-857250" algn="l">
              <a:buFont typeface="Arial" panose="020B0604020202020204" pitchFamily="34" charset="0"/>
              <a:buChar char="•"/>
            </a:pPr>
            <a:r>
              <a:rPr lang="sv-SE" sz="2200" dirty="0">
                <a:solidFill>
                  <a:schemeClr val="tx1"/>
                </a:solidFill>
              </a:rPr>
              <a:t>Bollar, västar, koner, sarg, stora och små mål finns i förråd i Bälingeskolans gymnastikhall. </a:t>
            </a:r>
          </a:p>
          <a:p>
            <a:pPr marL="857250" indent="-857250" algn="l">
              <a:buFont typeface="Arial" panose="020B0604020202020204" pitchFamily="34" charset="0"/>
              <a:buChar char="•"/>
            </a:pPr>
            <a:r>
              <a:rPr lang="sv-SE" sz="2200" dirty="0">
                <a:solidFill>
                  <a:schemeClr val="tx1"/>
                </a:solidFill>
              </a:rPr>
              <a:t>Nyckel/tagg till hallen kvitteras ut hos Uppsala kommuns nyckelutlämning på Fyrishov. Kontakt tas med Elin på kansliet för att få ett bokningsnummer för att hämta ut nyckel/tagg till gymnastikhallen.</a:t>
            </a:r>
          </a:p>
          <a:p>
            <a:pPr marL="857250" indent="-857250" algn="l">
              <a:buFont typeface="Arial" panose="020B0604020202020204" pitchFamily="34" charset="0"/>
              <a:buChar char="•"/>
            </a:pPr>
            <a:r>
              <a:rPr lang="sv-SE" sz="2200" dirty="0">
                <a:solidFill>
                  <a:schemeClr val="tx1"/>
                </a:solidFill>
              </a:rPr>
              <a:t>Ofta har både innebandy och fotboll samma matchtröjor, numera beställs alltid matchtröjor med nummer både bak och fram, men det spelas inga matcher i innebandy första året.</a:t>
            </a:r>
          </a:p>
          <a:p>
            <a:pPr marL="857250" indent="-857250" algn="l">
              <a:buFont typeface="Arial" panose="020B0604020202020204" pitchFamily="34" charset="0"/>
              <a:buChar char="•"/>
            </a:pPr>
            <a:r>
              <a:rPr lang="sv-SE" sz="2200" dirty="0">
                <a:solidFill>
                  <a:schemeClr val="tx1"/>
                </a:solidFill>
              </a:rPr>
              <a:t>Obligatoriskt på träningar och matcher är innebandyglasögon.</a:t>
            </a:r>
          </a:p>
          <a:p>
            <a:pPr marL="857250" indent="-857250" algn="l">
              <a:buFont typeface="Arial" panose="020B0604020202020204" pitchFamily="34" charset="0"/>
              <a:buChar char="•"/>
            </a:pPr>
            <a:endParaRPr lang="sv-SE" sz="2400" dirty="0">
              <a:solidFill>
                <a:schemeClr val="tx1"/>
              </a:solidFill>
            </a:endParaRPr>
          </a:p>
          <a:p>
            <a:pPr marL="857250" indent="-857250" algn="l">
              <a:buFont typeface="Arial" panose="020B0604020202020204" pitchFamily="34" charset="0"/>
              <a:buChar char="•"/>
            </a:pPr>
            <a:endParaRPr lang="sv-SE" sz="24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Tree>
    <p:extLst>
      <p:ext uri="{BB962C8B-B14F-4D97-AF65-F5344CB8AC3E}">
        <p14:creationId xmlns:p14="http://schemas.microsoft.com/office/powerpoint/2010/main" val="1661176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Frågor under säsong</a:t>
            </a:r>
          </a:p>
        </p:txBody>
      </p:sp>
      <p:sp>
        <p:nvSpPr>
          <p:cNvPr id="3" name="Underrubrik 2"/>
          <p:cNvSpPr>
            <a:spLocks noGrp="1"/>
          </p:cNvSpPr>
          <p:nvPr>
            <p:ph type="subTitle" idx="1"/>
          </p:nvPr>
        </p:nvSpPr>
        <p:spPr>
          <a:xfrm>
            <a:off x="195566" y="2060848"/>
            <a:ext cx="8336874" cy="4680520"/>
          </a:xfrm>
        </p:spPr>
        <p:txBody>
          <a:bodyPr>
            <a:normAutofit/>
          </a:bodyPr>
          <a:lstStyle/>
          <a:p>
            <a:pPr marL="857250" indent="-857250" algn="l">
              <a:buFont typeface="Arial" panose="020B0604020202020204" pitchFamily="34" charset="0"/>
              <a:buChar char="•"/>
            </a:pPr>
            <a:r>
              <a:rPr lang="sv-SE" sz="2200" dirty="0">
                <a:solidFill>
                  <a:schemeClr val="tx1"/>
                </a:solidFill>
              </a:rPr>
              <a:t>Be er representant ta upp mindre brådskande ärenden med innebandykommittén</a:t>
            </a:r>
          </a:p>
          <a:p>
            <a:pPr marL="857250" indent="-857250" algn="l">
              <a:buFont typeface="Arial" panose="020B0604020202020204" pitchFamily="34" charset="0"/>
              <a:buChar char="•"/>
            </a:pPr>
            <a:r>
              <a:rPr lang="sv-SE" sz="2200" dirty="0">
                <a:solidFill>
                  <a:schemeClr val="tx1"/>
                </a:solidFill>
              </a:rPr>
              <a:t>Maila </a:t>
            </a:r>
            <a:r>
              <a:rPr lang="sv-SE" sz="2200" dirty="0">
                <a:solidFill>
                  <a:schemeClr val="tx1"/>
                </a:solidFill>
                <a:hlinkClick r:id="rId3"/>
              </a:rPr>
              <a:t>innebandy@balingeif.se</a:t>
            </a:r>
            <a:endParaRPr lang="sv-SE" sz="2400" dirty="0">
              <a:solidFill>
                <a:schemeClr val="tx1"/>
              </a:solidFill>
            </a:endParaRPr>
          </a:p>
          <a:p>
            <a:pPr marL="857250" indent="-857250" algn="l">
              <a:buFont typeface="Arial" panose="020B0604020202020204" pitchFamily="34" charset="0"/>
              <a:buChar char="•"/>
            </a:pPr>
            <a:endParaRPr lang="sv-SE" sz="24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Tree>
    <p:extLst>
      <p:ext uri="{BB962C8B-B14F-4D97-AF65-F5344CB8AC3E}">
        <p14:creationId xmlns:p14="http://schemas.microsoft.com/office/powerpoint/2010/main" val="2254913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Medlemsavgifter</a:t>
            </a:r>
          </a:p>
        </p:txBody>
      </p:sp>
      <p:sp>
        <p:nvSpPr>
          <p:cNvPr id="3" name="Underrubrik 2"/>
          <p:cNvSpPr>
            <a:spLocks noGrp="1"/>
          </p:cNvSpPr>
          <p:nvPr>
            <p:ph type="subTitle" idx="1"/>
          </p:nvPr>
        </p:nvSpPr>
        <p:spPr>
          <a:xfrm>
            <a:off x="195566" y="2060848"/>
            <a:ext cx="6896714" cy="4680520"/>
          </a:xfrm>
        </p:spPr>
        <p:txBody>
          <a:bodyPr>
            <a:normAutofit/>
          </a:bodyPr>
          <a:lstStyle/>
          <a:p>
            <a:pPr marL="857250" indent="-857250" algn="l">
              <a:buFont typeface="Arial" panose="020B0604020202020204" pitchFamily="34" charset="0"/>
              <a:buChar char="•"/>
            </a:pPr>
            <a:r>
              <a:rPr lang="sv-SE" sz="2200" dirty="0">
                <a:solidFill>
                  <a:schemeClr val="tx1"/>
                </a:solidFill>
              </a:rPr>
              <a:t>Medlemsavgift 200 kr/person eller 400 kr/familj.</a:t>
            </a:r>
          </a:p>
          <a:p>
            <a:pPr marL="857250" indent="-857250" algn="l">
              <a:buFont typeface="Arial" panose="020B0604020202020204" pitchFamily="34" charset="0"/>
              <a:buChar char="•"/>
            </a:pPr>
            <a:r>
              <a:rPr lang="sv-SE" sz="2200" dirty="0">
                <a:solidFill>
                  <a:schemeClr val="tx1"/>
                </a:solidFill>
              </a:rPr>
              <a:t>Deltagaravgift per termin (2 per år) HT 500kr och VT 450kr från och med det år spelarna fyller 8år.</a:t>
            </a: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Tree>
    <p:extLst>
      <p:ext uri="{BB962C8B-B14F-4D97-AF65-F5344CB8AC3E}">
        <p14:creationId xmlns:p14="http://schemas.microsoft.com/office/powerpoint/2010/main" val="3854718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Träningstider</a:t>
            </a:r>
          </a:p>
        </p:txBody>
      </p:sp>
      <p:sp>
        <p:nvSpPr>
          <p:cNvPr id="3" name="Underrubrik 2"/>
          <p:cNvSpPr>
            <a:spLocks noGrp="1"/>
          </p:cNvSpPr>
          <p:nvPr>
            <p:ph type="subTitle" idx="1"/>
          </p:nvPr>
        </p:nvSpPr>
        <p:spPr>
          <a:xfrm>
            <a:off x="195566" y="2060848"/>
            <a:ext cx="8784976" cy="4680520"/>
          </a:xfrm>
        </p:spPr>
        <p:txBody>
          <a:bodyPr>
            <a:normAutofit/>
          </a:bodyPr>
          <a:lstStyle/>
          <a:p>
            <a:pPr marL="857250" indent="-857250" algn="l">
              <a:buFont typeface="Arial" panose="020B0604020202020204" pitchFamily="34" charset="0"/>
              <a:buChar char="•"/>
            </a:pPr>
            <a:r>
              <a:rPr lang="sv-SE" sz="2200" dirty="0">
                <a:solidFill>
                  <a:schemeClr val="tx1"/>
                </a:solidFill>
              </a:rPr>
              <a:t>Träning sker i Bälingeskolans gymnastikhall som ägs och drivs av Uppsala kommun. Första året kommer laget att träna på helger.</a:t>
            </a:r>
          </a:p>
          <a:p>
            <a:pPr marL="857250" indent="-857250" algn="l">
              <a:buFont typeface="Arial" panose="020B0604020202020204" pitchFamily="34" charset="0"/>
              <a:buChar char="•"/>
            </a:pPr>
            <a:r>
              <a:rPr lang="sv-SE" sz="2200" dirty="0">
                <a:solidFill>
                  <a:schemeClr val="tx1"/>
                </a:solidFill>
              </a:rPr>
              <a:t>Innebandykommittén fördelar tiderna. Inga matcher första året.</a:t>
            </a:r>
          </a:p>
          <a:p>
            <a:pPr marL="1314450" lvl="1" indent="-857250" algn="l">
              <a:buFont typeface="Arial" panose="020B0604020202020204" pitchFamily="34" charset="0"/>
              <a:buChar char="•"/>
            </a:pPr>
            <a:r>
              <a:rPr lang="sv-SE" sz="1800" dirty="0">
                <a:solidFill>
                  <a:schemeClr val="tx1"/>
                </a:solidFill>
              </a:rPr>
              <a:t>F17/18 kommer dock att börja med matcher nästa säsong.</a:t>
            </a:r>
          </a:p>
          <a:p>
            <a:pPr marL="857250" indent="-857250" algn="l">
              <a:buFont typeface="Arial" panose="020B0604020202020204" pitchFamily="34" charset="0"/>
              <a:buChar char="•"/>
            </a:pPr>
            <a:r>
              <a:rPr lang="sv-SE" sz="2200" dirty="0">
                <a:solidFill>
                  <a:schemeClr val="tx1"/>
                </a:solidFill>
              </a:rPr>
              <a:t>Tider för hösten 2024 </a:t>
            </a:r>
          </a:p>
          <a:p>
            <a:pPr marL="1314450" lvl="1" indent="-857250" algn="l">
              <a:buFont typeface="Arial" panose="020B0604020202020204" pitchFamily="34" charset="0"/>
              <a:buChar char="•"/>
            </a:pPr>
            <a:r>
              <a:rPr lang="sv-SE" sz="1800" dirty="0">
                <a:solidFill>
                  <a:schemeClr val="tx1"/>
                </a:solidFill>
              </a:rPr>
              <a:t>P18 Lördagar mellan 13-14</a:t>
            </a:r>
          </a:p>
          <a:p>
            <a:pPr marL="1314450" lvl="1" indent="-857250" algn="l">
              <a:buFont typeface="Arial" panose="020B0604020202020204" pitchFamily="34" charset="0"/>
              <a:buChar char="•"/>
            </a:pPr>
            <a:r>
              <a:rPr lang="sv-SE" sz="1800" dirty="0">
                <a:solidFill>
                  <a:schemeClr val="tx1"/>
                </a:solidFill>
              </a:rPr>
              <a:t>F17/18 Söndagar 13.30-14.30</a:t>
            </a:r>
          </a:p>
          <a:p>
            <a:pPr marL="857250" indent="-857250" algn="l">
              <a:buFont typeface="Arial" panose="020B0604020202020204" pitchFamily="34" charset="0"/>
              <a:buChar char="•"/>
            </a:pPr>
            <a:r>
              <a:rPr lang="sv-SE" sz="2200" dirty="0">
                <a:solidFill>
                  <a:schemeClr val="tx1"/>
                </a:solidFill>
              </a:rPr>
              <a:t>Det är viktigt att dörren inte lämnas öppen under träningen. Detta för att förhindra att obehöriga tar sig in.</a:t>
            </a: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Tree>
    <p:extLst>
      <p:ext uri="{BB962C8B-B14F-4D97-AF65-F5344CB8AC3E}">
        <p14:creationId xmlns:p14="http://schemas.microsoft.com/office/powerpoint/2010/main" val="1490694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Ledare</a:t>
            </a:r>
          </a:p>
        </p:txBody>
      </p:sp>
      <p:sp>
        <p:nvSpPr>
          <p:cNvPr id="3" name="Underrubrik 2"/>
          <p:cNvSpPr>
            <a:spLocks noGrp="1"/>
          </p:cNvSpPr>
          <p:nvPr>
            <p:ph type="subTitle" idx="1"/>
          </p:nvPr>
        </p:nvSpPr>
        <p:spPr>
          <a:xfrm>
            <a:off x="195566" y="2060848"/>
            <a:ext cx="8784976" cy="4680520"/>
          </a:xfrm>
        </p:spPr>
        <p:txBody>
          <a:bodyPr>
            <a:normAutofit/>
          </a:bodyPr>
          <a:lstStyle/>
          <a:p>
            <a:pPr marL="857250" indent="-857250" algn="l">
              <a:buFont typeface="Arial" panose="020B0604020202020204" pitchFamily="34" charset="0"/>
              <a:buChar char="•"/>
            </a:pPr>
            <a:r>
              <a:rPr lang="sv-SE" sz="2200" dirty="0">
                <a:solidFill>
                  <a:schemeClr val="tx1"/>
                </a:solidFill>
              </a:rPr>
              <a:t>Viktigt att laget har flera ledare för att bedriva träning och administration kring hemsidan, laget.se. Alla behövs oavsett om erfarenheter gällande innebandy finns eller inte. </a:t>
            </a:r>
          </a:p>
          <a:p>
            <a:pPr marL="857250" indent="-857250" algn="l">
              <a:buFont typeface="Arial" panose="020B0604020202020204" pitchFamily="34" charset="0"/>
              <a:buChar char="•"/>
            </a:pPr>
            <a:r>
              <a:rPr lang="sv-SE" sz="2200" dirty="0">
                <a:solidFill>
                  <a:schemeClr val="tx1"/>
                </a:solidFill>
              </a:rPr>
              <a:t>Vi rekommenderar en ledare på fem barn. </a:t>
            </a:r>
          </a:p>
          <a:p>
            <a:pPr marL="1314450" lvl="1" indent="-857250" algn="l">
              <a:buFont typeface="Arial" panose="020B0604020202020204" pitchFamily="34" charset="0"/>
              <a:buChar char="•"/>
            </a:pPr>
            <a:r>
              <a:rPr lang="sv-SE" sz="1800" dirty="0">
                <a:solidFill>
                  <a:schemeClr val="tx1"/>
                </a:solidFill>
              </a:rPr>
              <a:t>Om lagen är mixade från start är det viktigt att det finns ledare både för pojkarna och flickorna från start då det annars är jobbigare när lagen delas upp i pojkar/flickor.</a:t>
            </a:r>
          </a:p>
          <a:p>
            <a:pPr marL="857250" indent="-857250" algn="l">
              <a:buFont typeface="Arial" panose="020B0604020202020204" pitchFamily="34" charset="0"/>
              <a:buChar char="•"/>
            </a:pPr>
            <a:r>
              <a:rPr lang="sv-SE" sz="2200" dirty="0">
                <a:solidFill>
                  <a:schemeClr val="tx1"/>
                </a:solidFill>
              </a:rPr>
              <a:t>Laget behöver en representant till innebandykommittén samt en </a:t>
            </a:r>
            <a:r>
              <a:rPr lang="sv-SE" sz="2200" dirty="0" err="1">
                <a:solidFill>
                  <a:schemeClr val="tx1"/>
                </a:solidFill>
              </a:rPr>
              <a:t>lagkassör</a:t>
            </a:r>
            <a:r>
              <a:rPr lang="sv-SE" sz="2200" dirty="0">
                <a:solidFill>
                  <a:schemeClr val="tx1"/>
                </a:solidFill>
              </a:rPr>
              <a:t>.</a:t>
            </a:r>
          </a:p>
          <a:p>
            <a:pPr marL="857250" indent="-857250" algn="l">
              <a:buFont typeface="Arial" panose="020B0604020202020204" pitchFamily="34" charset="0"/>
              <a:buChar char="•"/>
            </a:pPr>
            <a:r>
              <a:rPr lang="sv-SE" sz="2200" dirty="0">
                <a:solidFill>
                  <a:schemeClr val="tx1"/>
                </a:solidFill>
              </a:rPr>
              <a:t>Alla ledare måste lämna in registerutdrag från Polisen till kansliet.</a:t>
            </a: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Tree>
    <p:extLst>
      <p:ext uri="{BB962C8B-B14F-4D97-AF65-F5344CB8AC3E}">
        <p14:creationId xmlns:p14="http://schemas.microsoft.com/office/powerpoint/2010/main" val="1276903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Ledare</a:t>
            </a: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
        <p:nvSpPr>
          <p:cNvPr id="7" name="Text Placeholder 5">
            <a:extLst>
              <a:ext uri="{FF2B5EF4-FFF2-40B4-BE49-F238E27FC236}">
                <a16:creationId xmlns:a16="http://schemas.microsoft.com/office/drawing/2014/main" id="{4BBAEED0-C0FE-ECF7-D9BE-63AA8618F74D}"/>
              </a:ext>
            </a:extLst>
          </p:cNvPr>
          <p:cNvSpPr txBox="1">
            <a:spLocks/>
          </p:cNvSpPr>
          <p:nvPr/>
        </p:nvSpPr>
        <p:spPr>
          <a:xfrm>
            <a:off x="457200" y="2006302"/>
            <a:ext cx="4040188" cy="63976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rPr>
              <a:t>F17/18</a:t>
            </a:r>
          </a:p>
        </p:txBody>
      </p:sp>
      <p:sp>
        <p:nvSpPr>
          <p:cNvPr id="8" name="Content Placeholder 6">
            <a:extLst>
              <a:ext uri="{FF2B5EF4-FFF2-40B4-BE49-F238E27FC236}">
                <a16:creationId xmlns:a16="http://schemas.microsoft.com/office/drawing/2014/main" id="{8E9183E4-9A0E-65D9-B256-C73F12728368}"/>
              </a:ext>
            </a:extLst>
          </p:cNvPr>
          <p:cNvSpPr txBox="1">
            <a:spLocks/>
          </p:cNvSpPr>
          <p:nvPr/>
        </p:nvSpPr>
        <p:spPr>
          <a:xfrm>
            <a:off x="457200" y="2646064"/>
            <a:ext cx="4040188" cy="39512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Pontus Riarbäck</a:t>
            </a:r>
          </a:p>
          <a:p>
            <a:r>
              <a:rPr lang="en-US" dirty="0"/>
              <a:t>Ulrika Fromm</a:t>
            </a:r>
          </a:p>
          <a:p>
            <a:endParaRPr lang="en-US" dirty="0"/>
          </a:p>
        </p:txBody>
      </p:sp>
      <p:sp>
        <p:nvSpPr>
          <p:cNvPr id="9" name="Text Placeholder 7">
            <a:extLst>
              <a:ext uri="{FF2B5EF4-FFF2-40B4-BE49-F238E27FC236}">
                <a16:creationId xmlns:a16="http://schemas.microsoft.com/office/drawing/2014/main" id="{3EA604B7-81EC-9C61-5102-AC365A6B9114}"/>
              </a:ext>
            </a:extLst>
          </p:cNvPr>
          <p:cNvSpPr txBox="1">
            <a:spLocks/>
          </p:cNvSpPr>
          <p:nvPr/>
        </p:nvSpPr>
        <p:spPr>
          <a:xfrm>
            <a:off x="4645025" y="2006302"/>
            <a:ext cx="4041775" cy="6397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b="1" dirty="0"/>
              <a:t>P18</a:t>
            </a:r>
          </a:p>
        </p:txBody>
      </p:sp>
      <p:sp>
        <p:nvSpPr>
          <p:cNvPr id="10" name="Content Placeholder 8">
            <a:extLst>
              <a:ext uri="{FF2B5EF4-FFF2-40B4-BE49-F238E27FC236}">
                <a16:creationId xmlns:a16="http://schemas.microsoft.com/office/drawing/2014/main" id="{2FB8B679-06C7-6F42-EC97-A3254CEF0CAB}"/>
              </a:ext>
            </a:extLst>
          </p:cNvPr>
          <p:cNvSpPr txBox="1">
            <a:spLocks/>
          </p:cNvSpPr>
          <p:nvPr/>
        </p:nvSpPr>
        <p:spPr>
          <a:xfrm>
            <a:off x="4645025" y="2646064"/>
            <a:ext cx="4041775" cy="39512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TBD</a:t>
            </a:r>
          </a:p>
        </p:txBody>
      </p:sp>
    </p:spTree>
    <p:extLst>
      <p:ext uri="{BB962C8B-B14F-4D97-AF65-F5344CB8AC3E}">
        <p14:creationId xmlns:p14="http://schemas.microsoft.com/office/powerpoint/2010/main" val="3753140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Laget.se</a:t>
            </a:r>
          </a:p>
        </p:txBody>
      </p:sp>
      <p:sp>
        <p:nvSpPr>
          <p:cNvPr id="3" name="Underrubrik 2"/>
          <p:cNvSpPr>
            <a:spLocks noGrp="1"/>
          </p:cNvSpPr>
          <p:nvPr>
            <p:ph type="subTitle" idx="1"/>
          </p:nvPr>
        </p:nvSpPr>
        <p:spPr>
          <a:xfrm>
            <a:off x="195566" y="2060848"/>
            <a:ext cx="8336874" cy="4680520"/>
          </a:xfrm>
        </p:spPr>
        <p:txBody>
          <a:bodyPr>
            <a:normAutofit/>
          </a:bodyPr>
          <a:lstStyle/>
          <a:p>
            <a:pPr marL="857250" indent="-857250" algn="l">
              <a:buFont typeface="Arial" panose="020B0604020202020204" pitchFamily="34" charset="0"/>
              <a:buChar char="•"/>
            </a:pPr>
            <a:r>
              <a:rPr lang="sv-SE" sz="2200" dirty="0">
                <a:solidFill>
                  <a:schemeClr val="tx1"/>
                </a:solidFill>
              </a:rPr>
              <a:t>Bälinge IF använder laget.se. Där läggs spelare, föräldrar och ledare in.</a:t>
            </a:r>
          </a:p>
          <a:p>
            <a:pPr marL="857250" indent="-857250" algn="l">
              <a:buFont typeface="Arial" panose="020B0604020202020204" pitchFamily="34" charset="0"/>
              <a:buChar char="•"/>
            </a:pPr>
            <a:r>
              <a:rPr lang="sv-SE" sz="2200" dirty="0">
                <a:solidFill>
                  <a:schemeClr val="tx1"/>
                </a:solidFill>
              </a:rPr>
              <a:t>Ledarna lägger in träningar och matcher samt tar närvaro. Bälinge IF får pengar för varje deltagare på träning och match så det är viktigt, även vilka ledare som närvarar skall fyllas i. </a:t>
            </a:r>
          </a:p>
          <a:p>
            <a:pPr marL="857250" indent="-857250" algn="l">
              <a:buFont typeface="Arial" panose="020B0604020202020204" pitchFamily="34" charset="0"/>
              <a:buChar char="•"/>
            </a:pPr>
            <a:r>
              <a:rPr lang="sv-SE" sz="2200" dirty="0">
                <a:solidFill>
                  <a:schemeClr val="tx1"/>
                </a:solidFill>
              </a:rPr>
              <a:t>Utskick till alla på lagets egen sida kan göras av ledarna samt uppläggning av nyheter. Gästbok finns också. </a:t>
            </a:r>
          </a:p>
          <a:p>
            <a:pPr marL="1314450" lvl="1" indent="-857250" algn="l">
              <a:buFont typeface="Arial" panose="020B0604020202020204" pitchFamily="34" charset="0"/>
              <a:buChar char="•"/>
            </a:pPr>
            <a:r>
              <a:rPr lang="sv-SE" sz="1800" dirty="0">
                <a:solidFill>
                  <a:schemeClr val="tx1"/>
                </a:solidFill>
              </a:rPr>
              <a:t>Inga foton får läggas upp pga. GDPR. </a:t>
            </a:r>
          </a:p>
          <a:p>
            <a:pPr marL="857250" indent="-857250" algn="l">
              <a:buFont typeface="Arial" panose="020B0604020202020204" pitchFamily="34" charset="0"/>
              <a:buChar char="•"/>
            </a:pPr>
            <a:r>
              <a:rPr lang="sv-SE" sz="2200" dirty="0">
                <a:solidFill>
                  <a:schemeClr val="tx1"/>
                </a:solidFill>
              </a:rPr>
              <a:t>Elin på kansliet lägger upp laget på laget.se och sedan får lagets administratör lägga in alla spelare och föräldrar.</a:t>
            </a: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Tree>
    <p:extLst>
      <p:ext uri="{BB962C8B-B14F-4D97-AF65-F5344CB8AC3E}">
        <p14:creationId xmlns:p14="http://schemas.microsoft.com/office/powerpoint/2010/main" val="2040700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Laget.se - tips och trix till föräldrar</a:t>
            </a:r>
          </a:p>
        </p:txBody>
      </p:sp>
      <p:sp>
        <p:nvSpPr>
          <p:cNvPr id="3" name="Underrubrik 2"/>
          <p:cNvSpPr>
            <a:spLocks noGrp="1"/>
          </p:cNvSpPr>
          <p:nvPr>
            <p:ph type="subTitle" idx="1"/>
          </p:nvPr>
        </p:nvSpPr>
        <p:spPr>
          <a:xfrm>
            <a:off x="195566" y="2060848"/>
            <a:ext cx="8336874" cy="4680520"/>
          </a:xfrm>
        </p:spPr>
        <p:txBody>
          <a:bodyPr>
            <a:normAutofit/>
          </a:bodyPr>
          <a:lstStyle/>
          <a:p>
            <a:pPr marL="857250" indent="-857250" algn="l">
              <a:buFont typeface="Arial" panose="020B0604020202020204" pitchFamily="34" charset="0"/>
              <a:buChar char="•"/>
            </a:pPr>
            <a:r>
              <a:rPr lang="sv-SE" sz="2200" dirty="0">
                <a:solidFill>
                  <a:schemeClr val="tx1"/>
                </a:solidFill>
              </a:rPr>
              <a:t>Föräldrarna kan följa lagets sida, </a:t>
            </a:r>
            <a:r>
              <a:rPr lang="sv-SE" sz="2200" b="1" dirty="0">
                <a:solidFill>
                  <a:schemeClr val="tx1"/>
                </a:solidFill>
              </a:rPr>
              <a:t>ladda ner </a:t>
            </a:r>
            <a:r>
              <a:rPr lang="sv-SE" sz="2200" b="1" dirty="0" err="1">
                <a:solidFill>
                  <a:schemeClr val="tx1"/>
                </a:solidFill>
              </a:rPr>
              <a:t>appen</a:t>
            </a:r>
            <a:r>
              <a:rPr lang="sv-SE" sz="2200" b="1" dirty="0">
                <a:solidFill>
                  <a:schemeClr val="tx1"/>
                </a:solidFill>
              </a:rPr>
              <a:t> laget.se</a:t>
            </a:r>
            <a:r>
              <a:rPr lang="sv-SE" sz="2200" dirty="0">
                <a:solidFill>
                  <a:schemeClr val="tx1"/>
                </a:solidFill>
              </a:rPr>
              <a:t>.</a:t>
            </a:r>
          </a:p>
          <a:p>
            <a:pPr marL="857250" indent="-857250" algn="l">
              <a:buFont typeface="Arial" panose="020B0604020202020204" pitchFamily="34" charset="0"/>
              <a:buChar char="•"/>
            </a:pPr>
            <a:r>
              <a:rPr lang="sv-SE" sz="2400" dirty="0">
                <a:solidFill>
                  <a:schemeClr val="tx1"/>
                </a:solidFill>
              </a:rPr>
              <a:t>Anmäl barnen till matcher och sammandrag innan anmälningstiden går ut.</a:t>
            </a:r>
          </a:p>
          <a:p>
            <a:pPr marL="857250" indent="-857250" algn="l">
              <a:buFont typeface="Arial" panose="020B0604020202020204" pitchFamily="34" charset="0"/>
              <a:buChar char="•"/>
            </a:pPr>
            <a:r>
              <a:rPr lang="sv-SE" sz="2400" dirty="0">
                <a:solidFill>
                  <a:schemeClr val="tx1"/>
                </a:solidFill>
              </a:rPr>
              <a:t>Anmäl frånvaro inför träningar i gästboken på det sätt ledarna vill.</a:t>
            </a:r>
          </a:p>
          <a:p>
            <a:pPr marL="857250" indent="-857250" algn="l">
              <a:buFont typeface="Arial" panose="020B0604020202020204" pitchFamily="34" charset="0"/>
              <a:buChar char="•"/>
            </a:pPr>
            <a:r>
              <a:rPr lang="sv-SE" sz="2400" dirty="0">
                <a:solidFill>
                  <a:schemeClr val="tx1"/>
                </a:solidFill>
              </a:rPr>
              <a:t>Använd gärna gästboken för att hitta samåkningsmöjligheter till matcher och sammandrag.</a:t>
            </a:r>
          </a:p>
          <a:p>
            <a:pPr marL="857250" indent="-857250" algn="l">
              <a:buFont typeface="Arial" panose="020B0604020202020204" pitchFamily="34" charset="0"/>
              <a:buChar char="•"/>
            </a:pPr>
            <a:endParaRPr lang="sv-SE" sz="2400" dirty="0">
              <a:solidFill>
                <a:schemeClr val="tx1"/>
              </a:solidFill>
            </a:endParaRPr>
          </a:p>
          <a:p>
            <a:pPr marL="857250" indent="-857250" algn="l">
              <a:buFont typeface="Arial" panose="020B0604020202020204" pitchFamily="34" charset="0"/>
              <a:buChar char="•"/>
            </a:pPr>
            <a:endParaRPr lang="sv-SE" sz="24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a:p>
            <a:pPr marL="857250" indent="-857250" algn="l">
              <a:buFont typeface="Arial" panose="020B0604020202020204" pitchFamily="34" charset="0"/>
              <a:buChar char="•"/>
            </a:pPr>
            <a:endParaRPr lang="sv-SE" sz="2200" dirty="0">
              <a:solidFill>
                <a:schemeClr val="tx1"/>
              </a:solidFill>
            </a:endParaRP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Tree>
    <p:extLst>
      <p:ext uri="{BB962C8B-B14F-4D97-AF65-F5344CB8AC3E}">
        <p14:creationId xmlns:p14="http://schemas.microsoft.com/office/powerpoint/2010/main" val="1615058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Gula tråden och </a:t>
            </a:r>
            <a:r>
              <a:rPr lang="sv-SE" sz="2000" dirty="0" err="1">
                <a:solidFill>
                  <a:srgbClr val="FFFF00"/>
                </a:solidFill>
              </a:rPr>
              <a:t>High</a:t>
            </a:r>
            <a:r>
              <a:rPr lang="sv-SE" sz="2000" dirty="0">
                <a:solidFill>
                  <a:srgbClr val="FFFF00"/>
                </a:solidFill>
              </a:rPr>
              <a:t> </a:t>
            </a:r>
            <a:r>
              <a:rPr lang="sv-SE" sz="2000" dirty="0" err="1">
                <a:solidFill>
                  <a:srgbClr val="FFFF00"/>
                </a:solidFill>
              </a:rPr>
              <a:t>Five</a:t>
            </a:r>
            <a:endParaRPr lang="sv-SE" sz="2000" dirty="0">
              <a:solidFill>
                <a:srgbClr val="FFFF00"/>
              </a:solidFill>
            </a:endParaRP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sp>
        <p:nvSpPr>
          <p:cNvPr id="5" name="Text Placeholder 5">
            <a:extLst>
              <a:ext uri="{FF2B5EF4-FFF2-40B4-BE49-F238E27FC236}">
                <a16:creationId xmlns:a16="http://schemas.microsoft.com/office/drawing/2014/main" id="{E4D75ED1-C5C1-1DD5-14D5-70050C031DA8}"/>
              </a:ext>
            </a:extLst>
          </p:cNvPr>
          <p:cNvSpPr txBox="1">
            <a:spLocks/>
          </p:cNvSpPr>
          <p:nvPr/>
        </p:nvSpPr>
        <p:spPr>
          <a:xfrm>
            <a:off x="457200" y="2006302"/>
            <a:ext cx="4040188" cy="63976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800" b="1" dirty="0">
                <a:solidFill>
                  <a:schemeClr val="tx1"/>
                </a:solidFill>
              </a:rPr>
              <a:t>Gula </a:t>
            </a:r>
            <a:r>
              <a:rPr lang="en-US" sz="2800" b="1" dirty="0" err="1">
                <a:solidFill>
                  <a:schemeClr val="tx1"/>
                </a:solidFill>
              </a:rPr>
              <a:t>tråden</a:t>
            </a:r>
            <a:endParaRPr lang="en-US" sz="2800" b="1" dirty="0">
              <a:solidFill>
                <a:schemeClr val="tx1"/>
              </a:solidFill>
            </a:endParaRPr>
          </a:p>
        </p:txBody>
      </p:sp>
      <p:sp>
        <p:nvSpPr>
          <p:cNvPr id="6" name="Content Placeholder 6">
            <a:extLst>
              <a:ext uri="{FF2B5EF4-FFF2-40B4-BE49-F238E27FC236}">
                <a16:creationId xmlns:a16="http://schemas.microsoft.com/office/drawing/2014/main" id="{0E27C26B-C4A0-FF74-E6C1-B6762D054AFD}"/>
              </a:ext>
            </a:extLst>
          </p:cNvPr>
          <p:cNvSpPr txBox="1">
            <a:spLocks/>
          </p:cNvSpPr>
          <p:nvPr/>
        </p:nvSpPr>
        <p:spPr>
          <a:xfrm>
            <a:off x="457200" y="2502048"/>
            <a:ext cx="4040188" cy="39512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sz="2000" dirty="0"/>
              <a:t>F</a:t>
            </a:r>
            <a:r>
              <a:rPr lang="sv-SE" sz="2000" dirty="0">
                <a:solidFill>
                  <a:schemeClr val="tx1"/>
                </a:solidFill>
              </a:rPr>
              <a:t>öreningsgemensamt dokument, verksamhetsstyrning, riktlinjer, värdegrund etc.</a:t>
            </a:r>
          </a:p>
          <a:p>
            <a:endParaRPr lang="sv-SE" sz="2000" dirty="0"/>
          </a:p>
          <a:p>
            <a:endParaRPr lang="sv-SE" sz="2000" dirty="0"/>
          </a:p>
          <a:p>
            <a:endParaRPr lang="sv-SE" sz="2000" dirty="0"/>
          </a:p>
          <a:p>
            <a:endParaRPr lang="sv-SE" sz="2000" dirty="0"/>
          </a:p>
          <a:p>
            <a:endParaRPr lang="sv-SE" sz="2000" dirty="0"/>
          </a:p>
          <a:p>
            <a:endParaRPr lang="sv-SE" sz="2000" dirty="0"/>
          </a:p>
          <a:p>
            <a:r>
              <a:rPr lang="sv-SE" sz="2000" dirty="0">
                <a:solidFill>
                  <a:schemeClr val="tx1"/>
                </a:solidFill>
              </a:rPr>
              <a:t>Mer information finns under </a:t>
            </a:r>
            <a:r>
              <a:rPr lang="sv-SE" sz="2000" dirty="0">
                <a:solidFill>
                  <a:schemeClr val="tx1"/>
                </a:solidFill>
                <a:hlinkClick r:id="rId4"/>
              </a:rPr>
              <a:t>Styrande dokument | Bälinge IF (laget.se)</a:t>
            </a:r>
            <a:endParaRPr lang="sv-SE" sz="2000" dirty="0">
              <a:solidFill>
                <a:schemeClr val="tx1"/>
              </a:solidFill>
            </a:endParaRPr>
          </a:p>
          <a:p>
            <a:endParaRPr lang="sv-SE" sz="2000" dirty="0">
              <a:solidFill>
                <a:schemeClr val="tx1"/>
              </a:solidFill>
            </a:endParaRPr>
          </a:p>
          <a:p>
            <a:endParaRPr lang="en-US" sz="2000" dirty="0"/>
          </a:p>
        </p:txBody>
      </p:sp>
      <p:sp>
        <p:nvSpPr>
          <p:cNvPr id="7" name="Text Placeholder 7">
            <a:extLst>
              <a:ext uri="{FF2B5EF4-FFF2-40B4-BE49-F238E27FC236}">
                <a16:creationId xmlns:a16="http://schemas.microsoft.com/office/drawing/2014/main" id="{881ABE79-FC07-254C-F6AE-A7EFA06A8F6A}"/>
              </a:ext>
            </a:extLst>
          </p:cNvPr>
          <p:cNvSpPr txBox="1">
            <a:spLocks/>
          </p:cNvSpPr>
          <p:nvPr/>
        </p:nvSpPr>
        <p:spPr>
          <a:xfrm>
            <a:off x="4645025" y="2006302"/>
            <a:ext cx="4041775" cy="6397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b="1" dirty="0"/>
              <a:t>High Five</a:t>
            </a:r>
          </a:p>
        </p:txBody>
      </p:sp>
      <p:sp>
        <p:nvSpPr>
          <p:cNvPr id="8" name="Content Placeholder 8">
            <a:extLst>
              <a:ext uri="{FF2B5EF4-FFF2-40B4-BE49-F238E27FC236}">
                <a16:creationId xmlns:a16="http://schemas.microsoft.com/office/drawing/2014/main" id="{46451293-BC93-F764-2599-B574EED1D306}"/>
              </a:ext>
            </a:extLst>
          </p:cNvPr>
          <p:cNvSpPr txBox="1">
            <a:spLocks/>
          </p:cNvSpPr>
          <p:nvPr/>
        </p:nvSpPr>
        <p:spPr>
          <a:xfrm>
            <a:off x="4645025" y="2502048"/>
            <a:ext cx="4247455" cy="395128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sz="2000" dirty="0"/>
              <a:t>Handlingsplan mot kränkningar, diskriminering och våld. Genomförs i samarbete med RF-SISU Uppland, Uppsala kommun samt Rädda Barnen.</a:t>
            </a:r>
          </a:p>
          <a:p>
            <a:r>
              <a:rPr lang="sv-SE" sz="2000" dirty="0"/>
              <a:t>Finns åtgärdstrappor för hur föreningen ska agera.</a:t>
            </a:r>
          </a:p>
          <a:p>
            <a:r>
              <a:rPr lang="sv-SE" sz="2000" dirty="0"/>
              <a:t>Trygghetsgruppen och innebandy-kommittén kan kontaktas.</a:t>
            </a:r>
          </a:p>
          <a:p>
            <a:endParaRPr lang="sv-SE" sz="2000" dirty="0"/>
          </a:p>
          <a:p>
            <a:r>
              <a:rPr lang="sv-SE" sz="2000" dirty="0">
                <a:solidFill>
                  <a:schemeClr val="tx1"/>
                </a:solidFill>
              </a:rPr>
              <a:t>Mer information finns under </a:t>
            </a:r>
            <a:r>
              <a:rPr lang="sv-SE" sz="2000" dirty="0" err="1">
                <a:solidFill>
                  <a:schemeClr val="tx1"/>
                </a:solidFill>
                <a:hlinkClick r:id="rId5"/>
              </a:rPr>
              <a:t>High</a:t>
            </a:r>
            <a:r>
              <a:rPr lang="sv-SE" sz="2000" dirty="0">
                <a:solidFill>
                  <a:schemeClr val="tx1"/>
                </a:solidFill>
                <a:hlinkClick r:id="rId5"/>
              </a:rPr>
              <a:t> </a:t>
            </a:r>
            <a:r>
              <a:rPr lang="sv-SE" sz="2000" dirty="0" err="1">
                <a:solidFill>
                  <a:schemeClr val="tx1"/>
                </a:solidFill>
                <a:hlinkClick r:id="rId5"/>
              </a:rPr>
              <a:t>Five</a:t>
            </a:r>
            <a:r>
              <a:rPr lang="sv-SE" sz="2000" dirty="0">
                <a:solidFill>
                  <a:schemeClr val="tx1"/>
                </a:solidFill>
                <a:hlinkClick r:id="rId5"/>
              </a:rPr>
              <a:t> | Bälinge IF (laget.se)</a:t>
            </a:r>
            <a:endParaRPr lang="sv-SE" sz="2000" dirty="0">
              <a:solidFill>
                <a:schemeClr val="tx1"/>
              </a:solidFill>
            </a:endParaRPr>
          </a:p>
          <a:p>
            <a:endParaRPr lang="en-US" sz="2000" dirty="0"/>
          </a:p>
        </p:txBody>
      </p:sp>
    </p:spTree>
    <p:extLst>
      <p:ext uri="{BB962C8B-B14F-4D97-AF65-F5344CB8AC3E}">
        <p14:creationId xmlns:p14="http://schemas.microsoft.com/office/powerpoint/2010/main" val="2695655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0" y="1571336"/>
            <a:ext cx="9144000" cy="273488"/>
          </a:xfrm>
          <a:solidFill>
            <a:schemeClr val="tx1"/>
          </a:solidFill>
        </p:spPr>
        <p:txBody>
          <a:bodyPr>
            <a:normAutofit fontScale="90000"/>
          </a:bodyPr>
          <a:lstStyle/>
          <a:p>
            <a:r>
              <a:rPr lang="sv-SE" sz="2000" dirty="0">
                <a:solidFill>
                  <a:srgbClr val="FFFF00"/>
                </a:solidFill>
              </a:rPr>
              <a:t>Gula tråden och </a:t>
            </a:r>
            <a:r>
              <a:rPr lang="sv-SE" sz="2000" dirty="0" err="1">
                <a:solidFill>
                  <a:srgbClr val="FFFF00"/>
                </a:solidFill>
              </a:rPr>
              <a:t>High</a:t>
            </a:r>
            <a:r>
              <a:rPr lang="sv-SE" sz="2000" dirty="0">
                <a:solidFill>
                  <a:srgbClr val="FFFF00"/>
                </a:solidFill>
              </a:rPr>
              <a:t> </a:t>
            </a:r>
            <a:r>
              <a:rPr lang="sv-SE" sz="2000" dirty="0" err="1">
                <a:solidFill>
                  <a:srgbClr val="FFFF00"/>
                </a:solidFill>
              </a:rPr>
              <a:t>Five</a:t>
            </a:r>
            <a:endParaRPr lang="sv-SE" sz="2000" dirty="0">
              <a:solidFill>
                <a:srgbClr val="FFFF00"/>
              </a:solidFill>
            </a:endParaRPr>
          </a:p>
        </p:txBody>
      </p:sp>
      <p:pic>
        <p:nvPicPr>
          <p:cNvPr id="1026" name="Picture 2" descr="http://www.uppsalafotboll.se/widget/getClubMark.asp?O=11490&amp;I=15&amp;S=140">
            <a:extLst>
              <a:ext uri="{FF2B5EF4-FFF2-40B4-BE49-F238E27FC236}">
                <a16:creationId xmlns:a16="http://schemas.microsoft.com/office/drawing/2014/main" id="{E14F1CFD-264F-4301-B285-1B51C0B87D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632"/>
            <a:ext cx="2411760" cy="133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86282C9A-B3D5-451B-B01B-22F18681AEF3}"/>
              </a:ext>
            </a:extLst>
          </p:cNvPr>
          <p:cNvSpPr txBox="1"/>
          <p:nvPr/>
        </p:nvSpPr>
        <p:spPr>
          <a:xfrm>
            <a:off x="2123728" y="234563"/>
            <a:ext cx="6264696" cy="707886"/>
          </a:xfrm>
          <a:prstGeom prst="rect">
            <a:avLst/>
          </a:prstGeom>
          <a:noFill/>
        </p:spPr>
        <p:txBody>
          <a:bodyPr wrap="square" rtlCol="0">
            <a:spAutoFit/>
          </a:bodyPr>
          <a:lstStyle/>
          <a:p>
            <a:r>
              <a:rPr lang="sv-SE" sz="4000" dirty="0"/>
              <a:t>Uppstart innebandylag 2024</a:t>
            </a:r>
          </a:p>
        </p:txBody>
      </p:sp>
      <p:pic>
        <p:nvPicPr>
          <p:cNvPr id="3" name="Platshållare för innehåll 2">
            <a:extLst>
              <a:ext uri="{FF2B5EF4-FFF2-40B4-BE49-F238E27FC236}">
                <a16:creationId xmlns:a16="http://schemas.microsoft.com/office/drawing/2014/main" id="{BFCEDEC6-CEA6-56BB-B339-5ADC3882E5A8}"/>
              </a:ext>
            </a:extLst>
          </p:cNvPr>
          <p:cNvPicPr>
            <a:picLocks noChangeAspect="1"/>
          </p:cNvPicPr>
          <p:nvPr/>
        </p:nvPicPr>
        <p:blipFill>
          <a:blip r:embed="rId4"/>
          <a:stretch>
            <a:fillRect/>
          </a:stretch>
        </p:blipFill>
        <p:spPr>
          <a:xfrm>
            <a:off x="611560" y="1433964"/>
            <a:ext cx="8128129" cy="5257800"/>
          </a:xfrm>
          <a:prstGeom prst="rect">
            <a:avLst/>
          </a:prstGeom>
        </p:spPr>
      </p:pic>
    </p:spTree>
    <p:extLst>
      <p:ext uri="{BB962C8B-B14F-4D97-AF65-F5344CB8AC3E}">
        <p14:creationId xmlns:p14="http://schemas.microsoft.com/office/powerpoint/2010/main" val="12302232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32473</TotalTime>
  <Words>939</Words>
  <Application>Microsoft Office PowerPoint</Application>
  <PresentationFormat>On-screen Show (4:3)</PresentationFormat>
  <Paragraphs>123</Paragraphs>
  <Slides>14</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Office-tema</vt:lpstr>
      <vt:lpstr>Agenda </vt:lpstr>
      <vt:lpstr>Medlemsavgifter</vt:lpstr>
      <vt:lpstr>Träningstider</vt:lpstr>
      <vt:lpstr>Ledare</vt:lpstr>
      <vt:lpstr>Ledare</vt:lpstr>
      <vt:lpstr>Laget.se</vt:lpstr>
      <vt:lpstr>Laget.se - tips och trix till föräldrar</vt:lpstr>
      <vt:lpstr>Gula tråden och High Five</vt:lpstr>
      <vt:lpstr>Gula tråden och High Five</vt:lpstr>
      <vt:lpstr>För ledare</vt:lpstr>
      <vt:lpstr>Utbildning</vt:lpstr>
      <vt:lpstr>Ekonomi och inköp</vt:lpstr>
      <vt:lpstr>Material</vt:lpstr>
      <vt:lpstr>Frågor under säsong</vt:lpstr>
    </vt:vector>
  </TitlesOfParts>
  <Company>Honeywell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Övningar att välja bland samt övnings förslag från alla</dc:title>
  <dc:creator>e510233</dc:creator>
  <cp:keywords>C_Unrestricted</cp:keywords>
  <cp:lastModifiedBy>Pontus Riarbäck</cp:lastModifiedBy>
  <cp:revision>201</cp:revision>
  <dcterms:created xsi:type="dcterms:W3CDTF">2013-01-01T20:11:34Z</dcterms:created>
  <dcterms:modified xsi:type="dcterms:W3CDTF">2024-09-11T16:31:25Z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Confidentiality">
    <vt:lpwstr>Unrestricted</vt:lpwstr>
  </property>
  <property fmtid="{D5CDD505-2E9C-101B-9397-08002B2CF9AE}" pid="3" name="sodocoClasLang">
    <vt:lpwstr>Unrestricted</vt:lpwstr>
  </property>
  <property fmtid="{D5CDD505-2E9C-101B-9397-08002B2CF9AE}" pid="4" name="sodocoClasLangId">
    <vt:i4>0</vt:i4>
  </property>
  <property fmtid="{D5CDD505-2E9C-101B-9397-08002B2CF9AE}" pid="5" name="sodocoClasId">
    <vt:i4>0</vt:i4>
  </property>
  <property fmtid="{D5CDD505-2E9C-101B-9397-08002B2CF9AE}" pid="6" name="Document_Confidentiality">
    <vt:lpwstr>Unrestricted</vt:lpwstr>
  </property>
</Properties>
</file>