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63" r:id="rId3"/>
    <p:sldId id="264" r:id="rId4"/>
    <p:sldId id="258" r:id="rId5"/>
    <p:sldId id="259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2" d="100"/>
          <a:sy n="72" d="100"/>
        </p:scale>
        <p:origin x="61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CEBAA3-5B16-4ECB-9589-F799EB4F9F64}" type="datetimeFigureOut">
              <a:rPr lang="sv-SE" smtClean="0"/>
              <a:t>2019-02-24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B5C7F7-03E8-4EA7-9BAE-2F8FB4AB44B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1859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871CFEE-57EA-4016-A807-28128A57A3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899CD1C1-8BDB-47DC-A248-A5A8DD151A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BCBA959-F3AA-4BEA-BFFE-B4173F1C6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2019-02-24</a:t>
            </a: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21344D6-1FC8-47FC-BBE1-12116CB5B7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ED0F367-397D-4FA9-8CC2-43204CFC7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F29DD-A2A2-497E-8AF3-530066A23BB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38986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3BEAF9B-8C3D-4804-AF1B-77472399E7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309FA10C-71A4-4F33-93C4-340FD8D5AD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222BB14-247F-491D-B6C2-E63C9D717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2019-02-24</a:t>
            </a: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1C8A797-0FE9-48B0-902C-C9D7B43D74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BE4AF73-B22A-4C55-8A8B-F22C85BCC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F29DD-A2A2-497E-8AF3-530066A23BB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240621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F04D0893-CD03-43EC-AB87-B0F6BFF7D03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DEFE5E07-4C15-4D58-8AE0-0CA773AD60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567C9BF-DC77-408E-8341-F15B1A56E0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2019-02-24</a:t>
            </a: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482B6AA-F173-4C5F-BB7D-E18C20574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D366674-A8FE-4FBA-89E2-3CDBACB4A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F29DD-A2A2-497E-8AF3-530066A23BB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03959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07C537F-0C01-4330-89AE-56A692839B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1EC216F-EE75-4154-B86D-170F99788E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483E2B6-FE47-4D14-AB6C-F70B39C4DA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2019-02-24</a:t>
            </a: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E4FC1B3-BFF2-47DB-832B-3150C21D42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E2DD7E1-5F68-42C7-8347-07A59DDDC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F29DD-A2A2-497E-8AF3-530066A23BB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61191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CB756B2-2D7F-4AEB-B83C-1A87F5939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BC96ECB-A8B7-4E40-97BE-F5284AADA2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DD75CC9-D6A1-4E38-ADCC-2B63EA64A4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2019-02-24</a:t>
            </a: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1C26D6D-00A9-41FB-8085-E77F705B3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27C4B60-3646-4F46-9293-E6E8B7290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F29DD-A2A2-497E-8AF3-530066A23BB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570448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8E63B7E-76B3-4CDB-AD5C-A3482FC0BD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638AC66-04CC-47E2-88C5-130212265D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9B73FA9-8B6A-474E-B0D8-F6F1877BA6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E39A383-45EA-4E67-ABE4-084F4F5577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2019-02-24</a:t>
            </a:r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811931A4-EF48-41B5-A5F7-608FF414BE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2930EC5B-9281-4CDC-9C1E-9006D24594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F29DD-A2A2-497E-8AF3-530066A23BB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660809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CC99BA9-B317-4C34-A831-D8E32EAF9B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692D771-9FAB-4BB2-8E7D-D19E2FDAAE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106AB471-9591-4A7E-8B97-A039377A69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B858E45A-8695-412F-ADDE-A962A1655E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BB40EFF5-4CFF-4588-B923-35FA33F38F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E7B5D760-8AC6-4BF4-BDB9-9463EB1600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2019-02-24</a:t>
            </a:r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A156E560-52A3-49DB-9167-C090128D43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288559B7-E936-4B0E-B5B0-A99F97A1B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F29DD-A2A2-497E-8AF3-530066A23BB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02945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02617D2-5A10-405A-B291-F3F7365649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5B123950-9FB5-4EDE-9620-271D269078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2019-02-24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6B60C760-DB9F-4613-87D0-4CA13A6A72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651EDDFE-589E-4C1A-8097-CD4BB03FC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F29DD-A2A2-497E-8AF3-530066A23BB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94076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474F7FF5-D1EE-45D6-97C6-54911DCCB1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2019-02-24</a:t>
            </a:r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65F4AC44-2203-4121-BC66-074CECC06E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38F984C6-6452-4949-9F72-153363158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F29DD-A2A2-497E-8AF3-530066A23BB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661813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44514E8-FA44-4140-AB56-84A290859B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F78B8AD-3A8C-4147-8060-80561DF0F2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31B3DFF2-EE2B-4A94-960E-903C3E034C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3DCDBEA-6719-4571-AB46-4D474BFD9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2019-02-24</a:t>
            </a:r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F09EC03-F713-436E-9D70-59281380F6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2606C050-A3F6-4E29-AC34-83D60A3391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F29DD-A2A2-497E-8AF3-530066A23BB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211514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1AE8331-FD59-4A5B-A379-5CFBB40F1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E2F8750F-25ED-4008-9025-C4B6671CF92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622C3BC-76A6-4FBE-B3A4-0AA454D873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D8E1FB1-C98F-4EED-909B-97943E9B3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2019-02-24</a:t>
            </a:r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A4317E47-14B0-4157-9CBA-00BA392C4D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0192175-7352-4BB2-BADE-20C376321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F29DD-A2A2-497E-8AF3-530066A23BB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10751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E7F3B51-62C7-424D-B3A1-CCE690D4A5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A9A2381-6A46-4B95-9255-9E4678ACB2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3CDC101-1515-48DF-B627-30ADC820D5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sv-SE"/>
              <a:t>2019-02-24</a:t>
            </a: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8F65494-9C43-4093-B7FF-D7A11B4E28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C7C6CB3-72AC-469E-8973-A0E2FD14A8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1F29DD-A2A2-497E-8AF3-530066A23BB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88279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3" Type="http://schemas.openxmlformats.org/officeDocument/2006/relationships/image" Target="../media/image13.png"/><Relationship Id="rId7" Type="http://schemas.openxmlformats.org/officeDocument/2006/relationships/image" Target="../media/image17.jpg"/><Relationship Id="rId12" Type="http://schemas.openxmlformats.org/officeDocument/2006/relationships/image" Target="../media/image22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g"/><Relationship Id="rId11" Type="http://schemas.openxmlformats.org/officeDocument/2006/relationships/image" Target="../media/image21.jpg"/><Relationship Id="rId5" Type="http://schemas.openxmlformats.org/officeDocument/2006/relationships/image" Target="../media/image15.jp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17">
            <a:extLst>
              <a:ext uri="{FF2B5EF4-FFF2-40B4-BE49-F238E27FC236}">
                <a16:creationId xmlns:a16="http://schemas.microsoft.com/office/drawing/2014/main" id="{D99D2C73-08B0-4F6B-A8E9-4651E6BDBE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19">
            <a:extLst>
              <a:ext uri="{FF2B5EF4-FFF2-40B4-BE49-F238E27FC236}">
                <a16:creationId xmlns:a16="http://schemas.microsoft.com/office/drawing/2014/main" id="{968DB88C-7EF2-487C-85D1-848F61F13E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D586B48B-A4EE-4C0D-BE7A-79DBFCC59B7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85" r="4" b="4"/>
          <a:stretch/>
        </p:blipFill>
        <p:spPr>
          <a:xfrm>
            <a:off x="643467" y="643467"/>
            <a:ext cx="5372099" cy="5571066"/>
          </a:xfrm>
          <a:prstGeom prst="rect">
            <a:avLst/>
          </a:prstGeom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3963DCAF-6A84-4674-9695-2E347AD20E2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083" r="11847"/>
          <a:stretch/>
        </p:blipFill>
        <p:spPr>
          <a:xfrm>
            <a:off x="6176432" y="643467"/>
            <a:ext cx="5372100" cy="5571066"/>
          </a:xfrm>
          <a:prstGeom prst="rect">
            <a:avLst/>
          </a:prstGeom>
        </p:spPr>
      </p:pic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6C4302A-2538-43FD-BE03-65970DF2BA3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>
                <a:solidFill>
                  <a:srgbClr val="FFFFFF"/>
                </a:solidFill>
              </a:rPr>
              <a:t>2019-02-24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9D8A481-A299-4065-B1B6-0441C5C5E4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61F29DD-A2A2-497E-8AF3-530066A23BBA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1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77663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89E2B4B3-0454-4D66-9519-7E6673087E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67392" y="5365102"/>
            <a:ext cx="976553" cy="810888"/>
          </a:xfrm>
          <a:prstGeom prst="rect">
            <a:avLst/>
          </a:prstGeom>
        </p:spPr>
      </p:pic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8F4F79F-C9F4-4069-8F41-4FB2A15013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2019-02-24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DCA45D65-8B55-431D-945C-7C17FF0C94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F29DD-A2A2-497E-8AF3-530066A23BBA}" type="slidenum">
              <a:rPr lang="sv-SE" smtClean="0"/>
              <a:t>2</a:t>
            </a:fld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0A451C7D-A6AE-4ECB-955B-25296AF197AB}"/>
              </a:ext>
            </a:extLst>
          </p:cNvPr>
          <p:cNvSpPr txBox="1"/>
          <p:nvPr/>
        </p:nvSpPr>
        <p:spPr>
          <a:xfrm>
            <a:off x="1602297" y="746620"/>
            <a:ext cx="6040074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Agenda</a:t>
            </a:r>
          </a:p>
          <a:p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Träningar framöver- </a:t>
            </a:r>
            <a:r>
              <a:rPr lang="sv-SE" sz="1100" dirty="0"/>
              <a:t>onsdagar 18.30-20.00, Sön 17-18 samling </a:t>
            </a:r>
            <a:r>
              <a:rPr lang="sv-SE" sz="1100" dirty="0" err="1"/>
              <a:t>kl</a:t>
            </a:r>
            <a:r>
              <a:rPr lang="sv-SE" sz="1100" dirty="0"/>
              <a:t> 16.50 –</a:t>
            </a:r>
          </a:p>
          <a:p>
            <a:r>
              <a:rPr lang="sv-SE" sz="1100" dirty="0"/>
              <a:t>Göteborgs stad lägger ut status om plan </a:t>
            </a:r>
            <a:r>
              <a:rPr lang="sv-SE" sz="1100" dirty="0" err="1"/>
              <a:t>kl</a:t>
            </a:r>
            <a:r>
              <a:rPr lang="sv-SE" sz="1100" dirty="0"/>
              <a:t> 14.00 varje dag, olika regler vid olika färger. Var beredda på sen infor  vid inställda träningar. Uppdatera er profil på laget.se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Förhållningsregler – </a:t>
            </a:r>
            <a:r>
              <a:rPr lang="sv-SE" sz="1100" dirty="0"/>
              <a:t>uppsatt hår, örhängen tejp ej ok, medlemsavgifter 2019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Seriespel våren 2019, 1 lag</a:t>
            </a:r>
            <a:r>
              <a:rPr lang="sv-SE"/>
              <a:t>. </a:t>
            </a: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Cuper –</a:t>
            </a:r>
            <a:r>
              <a:rPr lang="sv-SE" sz="1200" dirty="0"/>
              <a:t>Ytterby cup 30/3, KMT -11/5, </a:t>
            </a:r>
            <a:r>
              <a:rPr lang="sv-SE" sz="1200" dirty="0" err="1"/>
              <a:t>Ulva</a:t>
            </a:r>
            <a:r>
              <a:rPr lang="sv-SE" sz="1200" dirty="0"/>
              <a:t> Cupen 14-16/6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Träningsläger i höst – </a:t>
            </a:r>
            <a:r>
              <a:rPr lang="sv-SE" sz="1400" dirty="0"/>
              <a:t>Knippla 7-8 sep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Föräldrarepresentant – </a:t>
            </a:r>
            <a:r>
              <a:rPr lang="sv-SE" sz="1400" dirty="0"/>
              <a:t>Välkommen Helena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Lagkassan- </a:t>
            </a:r>
            <a:r>
              <a:rPr lang="sv-SE" sz="1400" dirty="0"/>
              <a:t>försäljningar, disco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Läget i gruppen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Övrigt</a:t>
            </a:r>
            <a:r>
              <a:rPr lang="sv-SE" sz="1100" dirty="0"/>
              <a:t>, klubbhuset.com, laget.se Facebook-grupp?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576720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89E2B4B3-0454-4D66-9519-7E6673087E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67392" y="5365102"/>
            <a:ext cx="976553" cy="810888"/>
          </a:xfrm>
          <a:prstGeom prst="rect">
            <a:avLst/>
          </a:prstGeom>
        </p:spPr>
      </p:pic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8F4F79F-C9F4-4069-8F41-4FB2A15013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2019-02-24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DCA45D65-8B55-431D-945C-7C17FF0C94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F29DD-A2A2-497E-8AF3-530066A23BBA}" type="slidenum">
              <a:rPr lang="sv-SE" smtClean="0"/>
              <a:t>3</a:t>
            </a:fld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0A451C7D-A6AE-4ECB-955B-25296AF197AB}"/>
              </a:ext>
            </a:extLst>
          </p:cNvPr>
          <p:cNvSpPr txBox="1"/>
          <p:nvPr/>
        </p:nvSpPr>
        <p:spPr>
          <a:xfrm>
            <a:off x="1602297" y="746620"/>
            <a:ext cx="6040074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/>
              <a:t>Medlemsavgifter</a:t>
            </a:r>
          </a:p>
          <a:p>
            <a:endParaRPr lang="sv-SE" sz="1200" dirty="0"/>
          </a:p>
          <a:p>
            <a:r>
              <a:rPr lang="de-DE" sz="1200" dirty="0"/>
              <a:t>F 09/10 – 950 </a:t>
            </a:r>
            <a:r>
              <a:rPr lang="de-DE" sz="1200" dirty="0" err="1"/>
              <a:t>kr</a:t>
            </a:r>
            <a:r>
              <a:rPr lang="de-DE" sz="1200" dirty="0"/>
              <a:t>, </a:t>
            </a:r>
            <a:r>
              <a:rPr lang="de-DE" sz="1200" dirty="0" err="1"/>
              <a:t>fakturor</a:t>
            </a:r>
            <a:r>
              <a:rPr lang="de-DE" sz="1200" dirty="0"/>
              <a:t> har </a:t>
            </a:r>
            <a:r>
              <a:rPr lang="de-DE" sz="1200" dirty="0" err="1"/>
              <a:t>gått</a:t>
            </a:r>
            <a:r>
              <a:rPr lang="de-DE" sz="1200" dirty="0"/>
              <a:t> </a:t>
            </a:r>
            <a:r>
              <a:rPr lang="de-DE" sz="1200" dirty="0" err="1"/>
              <a:t>ut</a:t>
            </a:r>
            <a:r>
              <a:rPr lang="de-DE" sz="1200" dirty="0"/>
              <a:t> </a:t>
            </a:r>
            <a:r>
              <a:rPr lang="de-DE" sz="1200" dirty="0" err="1"/>
              <a:t>till</a:t>
            </a:r>
            <a:r>
              <a:rPr lang="de-DE" sz="1200" dirty="0"/>
              <a:t> de </a:t>
            </a:r>
            <a:r>
              <a:rPr lang="de-DE" sz="1200" dirty="0" err="1"/>
              <a:t>som</a:t>
            </a:r>
            <a:r>
              <a:rPr lang="de-DE" sz="1200" dirty="0"/>
              <a:t> </a:t>
            </a:r>
            <a:r>
              <a:rPr lang="de-DE" sz="1200" dirty="0" err="1"/>
              <a:t>ligger</a:t>
            </a:r>
            <a:r>
              <a:rPr lang="de-DE" sz="1200" dirty="0"/>
              <a:t> </a:t>
            </a:r>
            <a:r>
              <a:rPr lang="de-DE" sz="1200" dirty="0" err="1"/>
              <a:t>på</a:t>
            </a:r>
            <a:r>
              <a:rPr lang="de-DE" sz="1200" dirty="0"/>
              <a:t> laget.se. </a:t>
            </a:r>
            <a:r>
              <a:rPr lang="de-DE" sz="1200" dirty="0" err="1"/>
              <a:t>Övriga</a:t>
            </a:r>
            <a:r>
              <a:rPr lang="de-DE" sz="1200" dirty="0"/>
              <a:t> </a:t>
            </a:r>
            <a:r>
              <a:rPr lang="de-DE" sz="1200" dirty="0" err="1"/>
              <a:t>kommer</a:t>
            </a:r>
            <a:endParaRPr lang="de-DE" sz="1200" dirty="0"/>
          </a:p>
          <a:p>
            <a:endParaRPr lang="de-DE" sz="1200" dirty="0"/>
          </a:p>
          <a:p>
            <a:r>
              <a:rPr lang="sv-SE" sz="1200" b="1" dirty="0"/>
              <a:t>Försäljningskvot 2019:</a:t>
            </a:r>
            <a:br>
              <a:rPr lang="sv-SE" sz="1200" dirty="0"/>
            </a:br>
            <a:br>
              <a:rPr lang="sv-SE" sz="1200" dirty="0"/>
            </a:br>
            <a:r>
              <a:rPr lang="sv-SE" sz="1200" dirty="0"/>
              <a:t>Backatorp IF kommer i år införa ett system med en försäljningskvot per medlem istället för att höjda medlems &amp; träningsavgifter. </a:t>
            </a:r>
            <a:br>
              <a:rPr lang="sv-SE" sz="1200" dirty="0"/>
            </a:br>
            <a:r>
              <a:rPr lang="sv-SE" sz="1200" dirty="0"/>
              <a:t>I år är det försäljning av </a:t>
            </a:r>
            <a:r>
              <a:rPr lang="sv-SE" sz="1200" dirty="0" err="1"/>
              <a:t>Gutz</a:t>
            </a:r>
            <a:r>
              <a:rPr lang="sv-SE" sz="1200" dirty="0"/>
              <a:t> &amp; </a:t>
            </a:r>
            <a:r>
              <a:rPr lang="sv-SE" sz="1200" dirty="0" err="1"/>
              <a:t>Newbody</a:t>
            </a:r>
            <a:r>
              <a:rPr lang="sv-SE" sz="1200" dirty="0"/>
              <a:t> som kommer räknas av emot försäljningskvoten och eventuell merförsäljning utöver respektive kvot kommer att tillfalla föreningen. Perioden kommer som vanligt ligga efter sommaren</a:t>
            </a:r>
            <a:br>
              <a:rPr lang="sv-SE" sz="1200" dirty="0"/>
            </a:br>
            <a:br>
              <a:rPr lang="sv-SE" sz="1200" dirty="0"/>
            </a:br>
            <a:r>
              <a:rPr lang="sv-SE" sz="1200" dirty="0"/>
              <a:t>Försäljningsmålet kommer vara som tidigare år 5 paket per medlem och en bonus kommer tilldelas till de lag som säljer närmast 100% av sitt antal i laget.</a:t>
            </a:r>
            <a:br>
              <a:rPr lang="sv-SE" sz="1200" dirty="0"/>
            </a:br>
            <a:br>
              <a:rPr lang="sv-SE" sz="1200" dirty="0"/>
            </a:br>
            <a:r>
              <a:rPr lang="sv-SE" sz="1200" dirty="0"/>
              <a:t>Försäljningskvoten kommer vara satt till 500kr och gäller samtliga medlemmar. Och en avstämning sker i oktober 2019</a:t>
            </a:r>
            <a:br>
              <a:rPr lang="sv-SE" sz="1200" dirty="0"/>
            </a:br>
            <a:br>
              <a:rPr lang="sv-SE" sz="1200" dirty="0"/>
            </a:br>
            <a:r>
              <a:rPr lang="sv-SE" sz="1200" dirty="0"/>
              <a:t>Exempel, säljer ni:</a:t>
            </a:r>
            <a:br>
              <a:rPr lang="sv-SE" sz="1200" dirty="0"/>
            </a:br>
            <a:r>
              <a:rPr lang="sv-SE" sz="1200" dirty="0"/>
              <a:t>5 paket: 0kr att betala till föreningen</a:t>
            </a:r>
            <a:br>
              <a:rPr lang="sv-SE" sz="1200" dirty="0"/>
            </a:br>
            <a:r>
              <a:rPr lang="sv-SE" sz="1200" dirty="0"/>
              <a:t>4 paket: 100kr att betala till föreningen</a:t>
            </a:r>
            <a:br>
              <a:rPr lang="sv-SE" sz="1200" dirty="0"/>
            </a:br>
            <a:r>
              <a:rPr lang="sv-SE" sz="1200" dirty="0"/>
              <a:t>3 paket: 200kr att betala till föreningen</a:t>
            </a:r>
            <a:br>
              <a:rPr lang="sv-SE" sz="1200" dirty="0"/>
            </a:br>
            <a:r>
              <a:rPr lang="sv-SE" sz="1200" dirty="0"/>
              <a:t>2 paket: 300kr att betala till föreningen</a:t>
            </a:r>
            <a:br>
              <a:rPr lang="sv-SE" sz="1200" dirty="0"/>
            </a:br>
            <a:r>
              <a:rPr lang="sv-SE" sz="1200" dirty="0"/>
              <a:t>1 paket: 400kr att betala till föreningen</a:t>
            </a:r>
            <a:br>
              <a:rPr lang="sv-SE" sz="1200" dirty="0"/>
            </a:br>
            <a:r>
              <a:rPr lang="sv-SE" sz="1200" dirty="0"/>
              <a:t>0 paket: 500kr att betala till föreningen</a:t>
            </a:r>
          </a:p>
        </p:txBody>
      </p:sp>
    </p:spTree>
    <p:extLst>
      <p:ext uri="{BB962C8B-B14F-4D97-AF65-F5344CB8AC3E}">
        <p14:creationId xmlns:p14="http://schemas.microsoft.com/office/powerpoint/2010/main" val="29068907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89E2B4B3-0454-4D66-9519-7E6673087E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67392" y="5365102"/>
            <a:ext cx="976553" cy="810888"/>
          </a:xfrm>
          <a:prstGeom prst="rect">
            <a:avLst/>
          </a:prstGeom>
        </p:spPr>
      </p:pic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8F4F79F-C9F4-4069-8F41-4FB2A15013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2019-02-24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DCA45D65-8B55-431D-945C-7C17FF0C94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F29DD-A2A2-497E-8AF3-530066A23BBA}" type="slidenum">
              <a:rPr lang="sv-SE" smtClean="0"/>
              <a:t>4</a:t>
            </a:fld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B5B08A55-A4B3-40BC-927A-62279714B8E0}"/>
              </a:ext>
            </a:extLst>
          </p:cNvPr>
          <p:cNvSpPr txBox="1"/>
          <p:nvPr/>
        </p:nvSpPr>
        <p:spPr>
          <a:xfrm>
            <a:off x="1744910" y="813732"/>
            <a:ext cx="6526635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b="1" dirty="0" err="1"/>
              <a:t>Ulva</a:t>
            </a:r>
            <a:r>
              <a:rPr lang="sv-SE" sz="1400" b="1" dirty="0"/>
              <a:t> cupen 14-16 Juni</a:t>
            </a:r>
          </a:p>
          <a:p>
            <a:endParaRPr lang="sv-SE" sz="1400" dirty="0"/>
          </a:p>
          <a:p>
            <a:r>
              <a:rPr lang="sv-SE" sz="1400" dirty="0"/>
              <a:t>Anmälningsavgiften är 1000kr per lag. </a:t>
            </a:r>
          </a:p>
          <a:p>
            <a:br>
              <a:rPr lang="sv-SE" sz="1400" dirty="0"/>
            </a:br>
            <a:r>
              <a:rPr lang="sv-SE" sz="1400" b="1" dirty="0"/>
              <a:t>Deltagarkort</a:t>
            </a:r>
            <a:br>
              <a:rPr lang="sv-SE" sz="1400" i="1" dirty="0"/>
            </a:br>
            <a:r>
              <a:rPr lang="sv-SE" sz="1400" dirty="0"/>
              <a:t>Alla lag som använder sig av arrangörens logilokaler ska ha deltagarkort, även ledare.</a:t>
            </a:r>
            <a:br>
              <a:rPr lang="sv-SE" sz="1400" dirty="0"/>
            </a:br>
            <a:br>
              <a:rPr lang="sv-SE" sz="1400" dirty="0"/>
            </a:br>
            <a:r>
              <a:rPr lang="sv-SE" sz="1400" b="1" dirty="0"/>
              <a:t>Deltagarkortet innehåller</a:t>
            </a:r>
            <a:r>
              <a:rPr lang="sv-SE" sz="1400" dirty="0"/>
              <a:t>: logi 2 nätter (</a:t>
            </a:r>
            <a:r>
              <a:rPr lang="sv-SE" sz="1400" dirty="0" err="1"/>
              <a:t>fre</a:t>
            </a:r>
            <a:r>
              <a:rPr lang="sv-SE" sz="1400" dirty="0"/>
              <a:t>-sön), kvällsmat fredag, frukost lördag och Söndag, kombinerad lunch/middag lördag och söndag. Pris 700kr/person.</a:t>
            </a:r>
          </a:p>
          <a:p>
            <a:endParaRPr lang="sv-SE" sz="1400" dirty="0"/>
          </a:p>
          <a:p>
            <a:r>
              <a:rPr lang="sv-SE" sz="1400" b="1" dirty="0"/>
              <a:t>Kostnader;</a:t>
            </a:r>
          </a:p>
          <a:p>
            <a:r>
              <a:rPr lang="sv-SE" sz="1400" dirty="0"/>
              <a:t>1000 kr/lag, 700 kr </a:t>
            </a:r>
            <a:r>
              <a:rPr lang="sv-SE" sz="1400" dirty="0" err="1"/>
              <a:t>pp</a:t>
            </a:r>
            <a:r>
              <a:rPr lang="sv-SE" sz="1400" dirty="0"/>
              <a:t> </a:t>
            </a:r>
          </a:p>
          <a:p>
            <a:r>
              <a:rPr lang="sv-SE" sz="1400" dirty="0"/>
              <a:t>Minibussar cirka 4000 kr</a:t>
            </a:r>
          </a:p>
          <a:p>
            <a:r>
              <a:rPr lang="sv-SE" sz="1400" dirty="0"/>
              <a:t>Baserat på 20 personer, 14 000 </a:t>
            </a:r>
            <a:r>
              <a:rPr lang="sv-SE" sz="1400" dirty="0" err="1"/>
              <a:t>deltavg</a:t>
            </a:r>
            <a:r>
              <a:rPr lang="sv-SE" sz="1400" dirty="0"/>
              <a:t> + 2 000 </a:t>
            </a:r>
            <a:r>
              <a:rPr lang="sv-SE" sz="1400" dirty="0" err="1"/>
              <a:t>anmavg</a:t>
            </a:r>
            <a:r>
              <a:rPr lang="sv-SE" sz="1400" dirty="0"/>
              <a:t> +4 000 minibuss = </a:t>
            </a:r>
            <a:r>
              <a:rPr lang="sv-SE" sz="1400" b="1" dirty="0"/>
              <a:t>20 000</a:t>
            </a:r>
          </a:p>
          <a:p>
            <a:endParaRPr lang="sv-SE" sz="1400" dirty="0"/>
          </a:p>
          <a:p>
            <a:r>
              <a:rPr lang="sv-SE" sz="1400" dirty="0"/>
              <a:t>Kostnad per tjej SEK 350 som betalas in vid anmälan (</a:t>
            </a:r>
            <a:r>
              <a:rPr lang="sv-SE" sz="1400" dirty="0" err="1"/>
              <a:t>Swish</a:t>
            </a:r>
            <a:r>
              <a:rPr lang="sv-SE" sz="1400" dirty="0"/>
              <a:t> 0708-528412)</a:t>
            </a:r>
          </a:p>
          <a:p>
            <a:endParaRPr lang="sv-SE" sz="1400" dirty="0"/>
          </a:p>
          <a:p>
            <a:r>
              <a:rPr lang="sv-SE" sz="1400" dirty="0"/>
              <a:t>Om alla betalar 350 kr </a:t>
            </a:r>
            <a:r>
              <a:rPr lang="sv-SE" sz="1400" dirty="0" err="1"/>
              <a:t>pp</a:t>
            </a:r>
            <a:r>
              <a:rPr lang="sv-SE" sz="1400" dirty="0"/>
              <a:t> x 20pax = 7000</a:t>
            </a:r>
          </a:p>
          <a:p>
            <a:r>
              <a:rPr lang="sv-SE" sz="1400" dirty="0"/>
              <a:t>Totalt för </a:t>
            </a:r>
            <a:r>
              <a:rPr lang="sv-SE" sz="1400" dirty="0" err="1"/>
              <a:t>Ulva</a:t>
            </a:r>
            <a:r>
              <a:rPr lang="sv-SE" sz="1400" dirty="0"/>
              <a:t> cupen (20pers )20 000- 7000= </a:t>
            </a:r>
            <a:r>
              <a:rPr lang="sv-SE" sz="1400" b="1" dirty="0"/>
              <a:t>13000 kr</a:t>
            </a:r>
            <a:r>
              <a:rPr lang="sv-SE" sz="1400" dirty="0"/>
              <a:t>, tillkommer bensin och mellanmål</a:t>
            </a:r>
          </a:p>
          <a:p>
            <a:endParaRPr lang="sv-SE" sz="1200" dirty="0"/>
          </a:p>
          <a:p>
            <a:endParaRPr lang="sv-SE" sz="1200" dirty="0"/>
          </a:p>
          <a:p>
            <a:endParaRPr lang="sv-SE" sz="1200" dirty="0"/>
          </a:p>
        </p:txBody>
      </p:sp>
    </p:spTree>
    <p:extLst>
      <p:ext uri="{BB962C8B-B14F-4D97-AF65-F5344CB8AC3E}">
        <p14:creationId xmlns:p14="http://schemas.microsoft.com/office/powerpoint/2010/main" val="30032306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A8C8DE97-BB83-466F-BB0F-E9BFB510532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0750" r="1" b="3478"/>
          <a:stretch/>
        </p:blipFill>
        <p:spPr>
          <a:xfrm>
            <a:off x="6176433" y="10"/>
            <a:ext cx="6015567" cy="3920034"/>
          </a:xfrm>
          <a:custGeom>
            <a:avLst/>
            <a:gdLst>
              <a:gd name="connsiteX0" fmla="*/ 0 w 6015567"/>
              <a:gd name="connsiteY0" fmla="*/ 0 h 3920044"/>
              <a:gd name="connsiteX1" fmla="*/ 6015567 w 6015567"/>
              <a:gd name="connsiteY1" fmla="*/ 0 h 3920044"/>
              <a:gd name="connsiteX2" fmla="*/ 6015567 w 6015567"/>
              <a:gd name="connsiteY2" fmla="*/ 3920044 h 3920044"/>
              <a:gd name="connsiteX3" fmla="*/ 2469659 w 6015567"/>
              <a:gd name="connsiteY3" fmla="*/ 3920044 h 3920044"/>
              <a:gd name="connsiteX4" fmla="*/ 2469659 w 6015567"/>
              <a:gd name="connsiteY4" fmla="*/ 3103224 h 3920044"/>
              <a:gd name="connsiteX5" fmla="*/ 0 w 6015567"/>
              <a:gd name="connsiteY5" fmla="*/ 3103224 h 3920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15567" h="3920044">
                <a:moveTo>
                  <a:pt x="0" y="0"/>
                </a:moveTo>
                <a:lnTo>
                  <a:pt x="6015567" y="0"/>
                </a:lnTo>
                <a:lnTo>
                  <a:pt x="6015567" y="3920044"/>
                </a:lnTo>
                <a:lnTo>
                  <a:pt x="2469659" y="3920044"/>
                </a:lnTo>
                <a:lnTo>
                  <a:pt x="2469659" y="3103224"/>
                </a:lnTo>
                <a:lnTo>
                  <a:pt x="0" y="3103224"/>
                </a:lnTo>
                <a:close/>
              </a:path>
            </a:pathLst>
          </a:custGeom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89E2B4B3-0454-4D66-9519-7E6673087E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903" r="2" b="1126"/>
          <a:stretch/>
        </p:blipFill>
        <p:spPr>
          <a:xfrm>
            <a:off x="20" y="4069976"/>
            <a:ext cx="3535311" cy="2788023"/>
          </a:xfrm>
          <a:prstGeom prst="rect">
            <a:avLst/>
          </a:prstGeom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760B8CC6-4545-4FEF-B10D-D2147543000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140" r="2418"/>
          <a:stretch/>
        </p:blipFill>
        <p:spPr>
          <a:xfrm>
            <a:off x="3696199" y="3257176"/>
            <a:ext cx="4789093" cy="3600824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A1C2C45D-A4A6-40F0-A553-03B96AC751B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5243" b="3"/>
          <a:stretch/>
        </p:blipFill>
        <p:spPr>
          <a:xfrm>
            <a:off x="1" y="10"/>
            <a:ext cx="6015567" cy="3920034"/>
          </a:xfrm>
          <a:custGeom>
            <a:avLst/>
            <a:gdLst>
              <a:gd name="connsiteX0" fmla="*/ 0 w 6015567"/>
              <a:gd name="connsiteY0" fmla="*/ 0 h 3920044"/>
              <a:gd name="connsiteX1" fmla="*/ 6015567 w 6015567"/>
              <a:gd name="connsiteY1" fmla="*/ 0 h 3920044"/>
              <a:gd name="connsiteX2" fmla="*/ 6015567 w 6015567"/>
              <a:gd name="connsiteY2" fmla="*/ 3103224 h 3920044"/>
              <a:gd name="connsiteX3" fmla="*/ 3545908 w 6015567"/>
              <a:gd name="connsiteY3" fmla="*/ 3103224 h 3920044"/>
              <a:gd name="connsiteX4" fmla="*/ 3545908 w 6015567"/>
              <a:gd name="connsiteY4" fmla="*/ 3920044 h 3920044"/>
              <a:gd name="connsiteX5" fmla="*/ 0 w 6015567"/>
              <a:gd name="connsiteY5" fmla="*/ 3920044 h 3920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15567" h="3920044">
                <a:moveTo>
                  <a:pt x="0" y="0"/>
                </a:moveTo>
                <a:lnTo>
                  <a:pt x="6015567" y="0"/>
                </a:lnTo>
                <a:lnTo>
                  <a:pt x="6015567" y="3103224"/>
                </a:lnTo>
                <a:lnTo>
                  <a:pt x="3545908" y="3103224"/>
                </a:lnTo>
                <a:lnTo>
                  <a:pt x="3545908" y="3920044"/>
                </a:lnTo>
                <a:lnTo>
                  <a:pt x="0" y="3920044"/>
                </a:lnTo>
                <a:close/>
              </a:path>
            </a:pathLst>
          </a:custGeom>
        </p:spPr>
      </p:pic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8F4F79F-C9F4-4069-8F41-4FB2A15013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>
                <a:solidFill>
                  <a:srgbClr val="FFFFFF"/>
                </a:solidFill>
              </a:rPr>
              <a:t>2019-02-24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8DAFC7BD-4703-4669-B282-4EF522A5017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799"/>
          <a:stretch/>
        </p:blipFill>
        <p:spPr>
          <a:xfrm>
            <a:off x="8646161" y="4069976"/>
            <a:ext cx="3545840" cy="2788024"/>
          </a:xfrm>
          <a:prstGeom prst="rect">
            <a:avLst/>
          </a:prstGeom>
        </p:spPr>
      </p:pic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DCA45D65-8B55-431D-945C-7C17FF0C94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61F29DD-A2A2-497E-8AF3-530066A23BBA}" type="slidenum">
              <a:rPr lang="en-US" smtClean="0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5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74BEDB49-C06D-475B-AA88-F39197CBA81F}"/>
              </a:ext>
            </a:extLst>
          </p:cNvPr>
          <p:cNvSpPr txBox="1"/>
          <p:nvPr/>
        </p:nvSpPr>
        <p:spPr>
          <a:xfrm>
            <a:off x="625151" y="121298"/>
            <a:ext cx="47890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Träningsläger</a:t>
            </a:r>
            <a:r>
              <a:rPr lang="en-US" dirty="0"/>
              <a:t> </a:t>
            </a:r>
            <a:r>
              <a:rPr lang="en-US" dirty="0" err="1"/>
              <a:t>Källö-Knippla</a:t>
            </a:r>
            <a:r>
              <a:rPr lang="en-US" dirty="0"/>
              <a:t> 7-8 September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012364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>
            <a:extLst>
              <a:ext uri="{FF2B5EF4-FFF2-40B4-BE49-F238E27FC236}">
                <a16:creationId xmlns:a16="http://schemas.microsoft.com/office/drawing/2014/main" id="{56D534C7-C122-4F1C-BB29-E751EBBF8A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2" y="850524"/>
            <a:ext cx="3683111" cy="1178595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129AC229-8BCC-41F4-8273-2F06562B947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00" b="50000"/>
          <a:stretch/>
        </p:blipFill>
        <p:spPr>
          <a:xfrm>
            <a:off x="4844092" y="417569"/>
            <a:ext cx="2416551" cy="2053301"/>
          </a:xfrm>
          <a:prstGeom prst="rect">
            <a:avLst/>
          </a:prstGeom>
        </p:spPr>
      </p:pic>
      <p:sp>
        <p:nvSpPr>
          <p:cNvPr id="32" name="Rectangle 24">
            <a:extLst>
              <a:ext uri="{FF2B5EF4-FFF2-40B4-BE49-F238E27FC236}">
                <a16:creationId xmlns:a16="http://schemas.microsoft.com/office/drawing/2014/main" id="{112839B5-6527-4FE1-B5CA-71D5FFC47C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2752928"/>
            <a:ext cx="7566298" cy="7599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26">
            <a:extLst>
              <a:ext uri="{FF2B5EF4-FFF2-40B4-BE49-F238E27FC236}">
                <a16:creationId xmlns:a16="http://schemas.microsoft.com/office/drawing/2014/main" id="{089B37F3-721E-4809-A50E-9EE306404E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46483" y="0"/>
            <a:ext cx="91440" cy="278892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680F2C67-4D69-45C7-93C8-0C0C1D3AA2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1906" y="3647521"/>
            <a:ext cx="6839378" cy="2103109"/>
          </a:xfrm>
          <a:prstGeom prst="rect">
            <a:avLst/>
          </a:prstGeom>
        </p:spPr>
      </p:pic>
      <p:sp>
        <p:nvSpPr>
          <p:cNvPr id="34" name="Rectangle 28">
            <a:extLst>
              <a:ext uri="{FF2B5EF4-FFF2-40B4-BE49-F238E27FC236}">
                <a16:creationId xmlns:a16="http://schemas.microsoft.com/office/drawing/2014/main" id="{BE12D8E2-6088-4997-A8C6-1794DA9E1D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66813" y="0"/>
            <a:ext cx="9144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1CC79ECE-703C-4C0B-8B40-7E83B50AAA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30733" y="321735"/>
            <a:ext cx="2612431" cy="3312786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FAF10F47-1605-47C5-AE58-9062909ADA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66299" y="3862989"/>
            <a:ext cx="4625702" cy="8228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89E2B4B3-0454-4D66-9519-7E6673087E8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95285" y="4172622"/>
            <a:ext cx="2682805" cy="2227687"/>
          </a:xfrm>
          <a:prstGeom prst="rect">
            <a:avLst/>
          </a:prstGeom>
        </p:spPr>
      </p:pic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8F4F79F-C9F4-4069-8F41-4FB2A15013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53006" y="6400310"/>
            <a:ext cx="2668381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2019-02-24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DCA45D65-8B55-431D-945C-7C17FF0C94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27694" y="6400310"/>
            <a:ext cx="792675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61F29DD-A2A2-497E-8AF3-530066A23BBA}" type="slidenum">
              <a:rPr lang="en-US" smtClean="0"/>
              <a:pPr>
                <a:spcAft>
                  <a:spcPts val="600"/>
                </a:spcAft>
              </a:pPr>
              <a:t>6</a:t>
            </a:fld>
            <a:endParaRPr lang="en-US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EBEF20C9-6897-4525-A545-CFF4B52F48CF}"/>
              </a:ext>
            </a:extLst>
          </p:cNvPr>
          <p:cNvSpPr txBox="1"/>
          <p:nvPr/>
        </p:nvSpPr>
        <p:spPr>
          <a:xfrm>
            <a:off x="886408" y="2985796"/>
            <a:ext cx="57103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Försäljning våren 2019</a:t>
            </a:r>
          </a:p>
        </p:txBody>
      </p:sp>
    </p:spTree>
    <p:extLst>
      <p:ext uri="{BB962C8B-B14F-4D97-AF65-F5344CB8AC3E}">
        <p14:creationId xmlns:p14="http://schemas.microsoft.com/office/powerpoint/2010/main" val="384449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4DB4145C-CDE3-4E63-9214-62E264B5926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0495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A18BE47-1281-439B-AD1C-BAF4D2823DB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>
                <a:solidFill>
                  <a:srgbClr val="FFFFFF"/>
                </a:solidFill>
              </a:rPr>
              <a:t>2019-02-24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EC6E6D0-23B1-476B-8F4A-2CF10FE5D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61F29DD-A2A2-497E-8AF3-530066A23BBA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7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97416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Bildobjekt 19">
            <a:extLst>
              <a:ext uri="{FF2B5EF4-FFF2-40B4-BE49-F238E27FC236}">
                <a16:creationId xmlns:a16="http://schemas.microsoft.com/office/drawing/2014/main" id="{0E096868-6C76-41E9-A3A5-38E3057FA2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637" y="1925390"/>
            <a:ext cx="4699663" cy="3524747"/>
          </a:xfrm>
          <a:prstGeom prst="rect">
            <a:avLst/>
          </a:prstGeom>
        </p:spPr>
      </p:pic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AC3BE77-0AA4-4F94-9977-9AE7514783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2019-02-24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D6796E17-3352-4EFA-9D57-FAC86DAE2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F29DD-A2A2-497E-8AF3-530066A23BBA}" type="slidenum">
              <a:rPr lang="sv-SE" smtClean="0"/>
              <a:t>8</a:t>
            </a:fld>
            <a:endParaRPr lang="sv-SE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1BDA3A93-1FAE-4B1D-B980-F0ED97DE8A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7525" y="0"/>
            <a:ext cx="4417037" cy="2905123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CED81321-E626-46BE-B45A-68DDC4B210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81806" y="1"/>
            <a:ext cx="5466139" cy="2722562"/>
          </a:xfrm>
          <a:prstGeom prst="rect">
            <a:avLst/>
          </a:prstGeom>
        </p:spPr>
      </p:pic>
      <p:pic>
        <p:nvPicPr>
          <p:cNvPr id="9" name="Bildobjekt 8">
            <a:extLst>
              <a:ext uri="{FF2B5EF4-FFF2-40B4-BE49-F238E27FC236}">
                <a16:creationId xmlns:a16="http://schemas.microsoft.com/office/drawing/2014/main" id="{84A45341-89EA-4A26-ADA7-9D0480B2457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1" t="16428" r="5737"/>
          <a:stretch/>
        </p:blipFill>
        <p:spPr>
          <a:xfrm>
            <a:off x="5908593" y="2549246"/>
            <a:ext cx="3420432" cy="4207155"/>
          </a:xfrm>
          <a:prstGeom prst="rect">
            <a:avLst/>
          </a:prstGeom>
        </p:spPr>
      </p:pic>
      <p:pic>
        <p:nvPicPr>
          <p:cNvPr id="11" name="Bildobjekt 10">
            <a:extLst>
              <a:ext uri="{FF2B5EF4-FFF2-40B4-BE49-F238E27FC236}">
                <a16:creationId xmlns:a16="http://schemas.microsoft.com/office/drawing/2014/main" id="{3684F4F4-5C71-4600-A39E-B975FBAC178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19" y="0"/>
            <a:ext cx="2960801" cy="2371725"/>
          </a:xfrm>
          <a:prstGeom prst="rect">
            <a:avLst/>
          </a:prstGeom>
        </p:spPr>
      </p:pic>
      <p:pic>
        <p:nvPicPr>
          <p:cNvPr id="13" name="Bildobjekt 12">
            <a:extLst>
              <a:ext uri="{FF2B5EF4-FFF2-40B4-BE49-F238E27FC236}">
                <a16:creationId xmlns:a16="http://schemas.microsoft.com/office/drawing/2014/main" id="{66F7C4A2-66C4-4042-8A01-F0DAD2F2F1E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85" t="6521" r="26395" b="19383"/>
          <a:stretch/>
        </p:blipFill>
        <p:spPr>
          <a:xfrm>
            <a:off x="9243738" y="2307431"/>
            <a:ext cx="2904208" cy="2209079"/>
          </a:xfrm>
          <a:prstGeom prst="rect">
            <a:avLst/>
          </a:prstGeom>
        </p:spPr>
      </p:pic>
      <p:pic>
        <p:nvPicPr>
          <p:cNvPr id="15" name="Bildobjekt 14">
            <a:extLst>
              <a:ext uri="{FF2B5EF4-FFF2-40B4-BE49-F238E27FC236}">
                <a16:creationId xmlns:a16="http://schemas.microsoft.com/office/drawing/2014/main" id="{AE7546BF-C5C0-456A-B0A0-F4A3C0C0A0D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3" y="4643438"/>
            <a:ext cx="1866254" cy="2135156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57B3F917-C9D3-4E93-A71E-20C81CE055F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9662" y="4357689"/>
            <a:ext cx="3198283" cy="2398712"/>
          </a:xfrm>
          <a:prstGeom prst="rect">
            <a:avLst/>
          </a:prstGeom>
        </p:spPr>
      </p:pic>
      <p:pic>
        <p:nvPicPr>
          <p:cNvPr id="18" name="Bildobjekt 17">
            <a:extLst>
              <a:ext uri="{FF2B5EF4-FFF2-40B4-BE49-F238E27FC236}">
                <a16:creationId xmlns:a16="http://schemas.microsoft.com/office/drawing/2014/main" id="{AC31E927-3E2F-4246-B661-39814002259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72587" y="4979988"/>
            <a:ext cx="4095750" cy="1776413"/>
          </a:xfrm>
          <a:prstGeom prst="rect">
            <a:avLst/>
          </a:prstGeom>
        </p:spPr>
      </p:pic>
      <p:pic>
        <p:nvPicPr>
          <p:cNvPr id="22" name="Bildobjekt 21">
            <a:extLst>
              <a:ext uri="{FF2B5EF4-FFF2-40B4-BE49-F238E27FC236}">
                <a16:creationId xmlns:a16="http://schemas.microsoft.com/office/drawing/2014/main" id="{BBCDDBF1-02B4-4FB2-8B94-BF41B9ADE1F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963" y="2371725"/>
            <a:ext cx="1866254" cy="1535391"/>
          </a:xfrm>
          <a:prstGeom prst="rect">
            <a:avLst/>
          </a:prstGeom>
        </p:spPr>
      </p:pic>
      <p:pic>
        <p:nvPicPr>
          <p:cNvPr id="24" name="Bildobjekt 23">
            <a:extLst>
              <a:ext uri="{FF2B5EF4-FFF2-40B4-BE49-F238E27FC236}">
                <a16:creationId xmlns:a16="http://schemas.microsoft.com/office/drawing/2014/main" id="{844567BE-858F-4A59-A2B3-6C9FD38C905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4" y="3826155"/>
            <a:ext cx="1731630" cy="961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5949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165</Words>
  <Application>Microsoft Office PowerPoint</Application>
  <PresentationFormat>Bredbild</PresentationFormat>
  <Paragraphs>50</Paragraphs>
  <Slides>8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Elinor Holmberg</dc:creator>
  <cp:lastModifiedBy>Elinor Holmberg</cp:lastModifiedBy>
  <cp:revision>13</cp:revision>
  <dcterms:created xsi:type="dcterms:W3CDTF">2019-01-29T09:06:13Z</dcterms:created>
  <dcterms:modified xsi:type="dcterms:W3CDTF">2019-02-24T18:11:30Z</dcterms:modified>
</cp:coreProperties>
</file>