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08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0383" y="798321"/>
            <a:ext cx="440055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3772" y="2091563"/>
            <a:ext cx="10151110" cy="2739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iffcupen.s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c_roba@hotmail.com" TargetMode="External"/><Relationship Id="rId13" Type="http://schemas.openxmlformats.org/officeDocument/2006/relationships/image" Target="../media/image16.png"/><Relationship Id="rId3" Type="http://schemas.openxmlformats.org/officeDocument/2006/relationships/hyperlink" Target="mailto:annikawallstedtdufva@gmail.com" TargetMode="External"/><Relationship Id="rId7" Type="http://schemas.openxmlformats.org/officeDocument/2006/relationships/hyperlink" Target="mailto:marielle66@hotmail.com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" Type="http://schemas.openxmlformats.org/officeDocument/2006/relationships/hyperlink" Target="mailto:thomas@isabisolering.com" TargetMode="Externa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iltojonas.dufva@gmail.com" TargetMode="External"/><Relationship Id="rId11" Type="http://schemas.openxmlformats.org/officeDocument/2006/relationships/image" Target="../media/image14.png"/><Relationship Id="rId5" Type="http://schemas.openxmlformats.org/officeDocument/2006/relationships/hyperlink" Target="mailto:ann-katrin.alnervik@axfood.se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hyperlink" Target="mailto:anki.alnervik@gmail.com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time_continue=8&amp;v=CKiF6e5ANK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7615" y="0"/>
              <a:ext cx="7644257" cy="36819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"/>
              <a:ext cx="9866376" cy="685495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25500" y="2084654"/>
            <a:ext cx="5359400" cy="2508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Föräl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info</a:t>
            </a:r>
            <a:r>
              <a:rPr sz="50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mation</a:t>
            </a:r>
            <a:endParaRPr sz="5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4898390" algn="l"/>
              </a:tabLst>
            </a:pPr>
            <a:r>
              <a:rPr sz="5000" u="sng" spc="-570" dirty="0">
                <a:solidFill>
                  <a:srgbClr val="FFFFFF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 </a:t>
            </a:r>
            <a:r>
              <a:rPr sz="5000" u="sng" dirty="0">
                <a:solidFill>
                  <a:srgbClr val="FFFFFF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BSK</a:t>
            </a:r>
            <a:r>
              <a:rPr sz="5000" u="sng" spc="-25" dirty="0">
                <a:solidFill>
                  <a:srgbClr val="FFFFFF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 </a:t>
            </a:r>
            <a:r>
              <a:rPr sz="5000" u="sng" spc="-5" dirty="0">
                <a:solidFill>
                  <a:srgbClr val="FFFFFF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F2010	</a:t>
            </a:r>
            <a:endParaRPr sz="5000" dirty="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1395"/>
              </a:spcBef>
            </a:pPr>
            <a:r>
              <a:rPr sz="5000" spc="-5" dirty="0" err="1">
                <a:solidFill>
                  <a:srgbClr val="FFFFFF"/>
                </a:solidFill>
                <a:latin typeface="Calibri"/>
                <a:cs typeface="Calibri"/>
              </a:rPr>
              <a:t>Säsongen</a:t>
            </a:r>
            <a:r>
              <a:rPr sz="5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5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sv-SE" sz="50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50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19762" y="2860992"/>
            <a:ext cx="6472555" cy="3533775"/>
            <a:chOff x="5719762" y="2860992"/>
            <a:chExt cx="6472555" cy="3533775"/>
          </a:xfrm>
        </p:grpSpPr>
        <p:sp>
          <p:nvSpPr>
            <p:cNvPr id="8" name="object 8"/>
            <p:cNvSpPr/>
            <p:nvPr/>
          </p:nvSpPr>
          <p:spPr>
            <a:xfrm>
              <a:off x="11988165" y="3681983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4">
                  <a:moveTo>
                    <a:pt x="0" y="0"/>
                  </a:moveTo>
                  <a:lnTo>
                    <a:pt x="203834" y="0"/>
                  </a:lnTo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24525" y="2865754"/>
              <a:ext cx="6263640" cy="3524250"/>
            </a:xfrm>
            <a:custGeom>
              <a:avLst/>
              <a:gdLst/>
              <a:ahLst/>
              <a:cxnLst/>
              <a:rect l="l" t="t" r="r" b="b"/>
              <a:pathLst>
                <a:path w="6263640" h="3524250">
                  <a:moveTo>
                    <a:pt x="6263640" y="0"/>
                  </a:moveTo>
                  <a:lnTo>
                    <a:pt x="0" y="0"/>
                  </a:lnTo>
                  <a:lnTo>
                    <a:pt x="0" y="3524250"/>
                  </a:lnTo>
                  <a:lnTo>
                    <a:pt x="6263640" y="3524250"/>
                  </a:lnTo>
                  <a:lnTo>
                    <a:pt x="6263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24525" y="2865754"/>
              <a:ext cx="6263640" cy="3524250"/>
            </a:xfrm>
            <a:custGeom>
              <a:avLst/>
              <a:gdLst/>
              <a:ahLst/>
              <a:cxnLst/>
              <a:rect l="l" t="t" r="r" b="b"/>
              <a:pathLst>
                <a:path w="6263640" h="3524250">
                  <a:moveTo>
                    <a:pt x="0" y="3524250"/>
                  </a:moveTo>
                  <a:lnTo>
                    <a:pt x="6263640" y="3524250"/>
                  </a:lnTo>
                  <a:lnTo>
                    <a:pt x="6263640" y="0"/>
                  </a:lnTo>
                  <a:lnTo>
                    <a:pt x="0" y="0"/>
                  </a:lnTo>
                  <a:lnTo>
                    <a:pt x="0" y="3524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0410" y="2915919"/>
              <a:ext cx="6071362" cy="3413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796" y="242062"/>
            <a:ext cx="37598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Träningsupplägg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796" y="1127125"/>
            <a:ext cx="9926955" cy="4917052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 err="1">
                <a:latin typeface="Calibri"/>
                <a:cs typeface="Calibri"/>
              </a:rPr>
              <a:t>Träningstider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from</a:t>
            </a:r>
            <a:r>
              <a:rPr sz="2400" dirty="0">
                <a:latin typeface="Calibri"/>
                <a:cs typeface="Calibri"/>
              </a:rPr>
              <a:t> v.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lang="sv-SE" sz="2400" dirty="0">
                <a:latin typeface="Calibri"/>
                <a:cs typeface="Calibri"/>
              </a:rPr>
              <a:t>7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dirty="0" err="1">
                <a:latin typeface="Calibri"/>
                <a:cs typeface="Calibri"/>
              </a:rPr>
              <a:t>Mån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sv-SE" sz="2400" spc="-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sv-SE" sz="2400" dirty="0">
                <a:latin typeface="Calibri"/>
                <a:cs typeface="Calibri"/>
              </a:rPr>
              <a:t>17:15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19:00</a:t>
            </a:r>
            <a:r>
              <a:rPr lang="sv-SE" sz="2400" dirty="0">
                <a:latin typeface="Calibri"/>
                <a:cs typeface="Calibri"/>
              </a:rPr>
              <a:t>, </a:t>
            </a:r>
            <a:r>
              <a:rPr lang="sv-SE" sz="2400" dirty="0" err="1">
                <a:latin typeface="Calibri"/>
                <a:cs typeface="Calibri"/>
              </a:rPr>
              <a:t>fre</a:t>
            </a:r>
            <a:r>
              <a:rPr lang="sv-SE" sz="2400" dirty="0">
                <a:latin typeface="Calibri"/>
                <a:cs typeface="Calibri"/>
              </a:rPr>
              <a:t> 16:30 – 18:00</a:t>
            </a:r>
          </a:p>
          <a:p>
            <a:pPr marL="241300" indent="-228600">
              <a:spcBef>
                <a:spcPts val="865"/>
              </a:spcBef>
              <a:buFont typeface="Arial"/>
              <a:buChar char="•"/>
              <a:tabLst>
                <a:tab pos="241300" algn="l"/>
              </a:tabLst>
            </a:pPr>
            <a:r>
              <a:rPr lang="sv-SE" sz="2400" spc="-5" dirty="0">
                <a:cs typeface="Calibri"/>
              </a:rPr>
              <a:t>Var </a:t>
            </a:r>
            <a:r>
              <a:rPr lang="sv-SE" sz="2400" dirty="0">
                <a:cs typeface="Calibri"/>
              </a:rPr>
              <a:t>i tid, gärna 10 minuter innan </a:t>
            </a:r>
            <a:r>
              <a:rPr lang="sv-SE" sz="2400" spc="-5" dirty="0">
                <a:cs typeface="Calibri"/>
              </a:rPr>
              <a:t>så </a:t>
            </a:r>
            <a:r>
              <a:rPr lang="sv-SE" sz="2400" dirty="0">
                <a:cs typeface="Calibri"/>
              </a:rPr>
              <a:t>vi kan </a:t>
            </a:r>
            <a:r>
              <a:rPr lang="sv-SE" sz="2400" spc="-5" dirty="0">
                <a:cs typeface="Calibri"/>
              </a:rPr>
              <a:t>starta på utsatt </a:t>
            </a:r>
            <a:r>
              <a:rPr lang="sv-SE" sz="2400" dirty="0">
                <a:cs typeface="Calibri"/>
              </a:rPr>
              <a:t>tid. Börja </a:t>
            </a:r>
            <a:r>
              <a:rPr lang="sv-SE" sz="2400" spc="-5" dirty="0">
                <a:cs typeface="Calibri"/>
              </a:rPr>
              <a:t>spela boll </a:t>
            </a:r>
            <a:r>
              <a:rPr lang="sv-SE" sz="2400" spc="-530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medan</a:t>
            </a:r>
            <a:r>
              <a:rPr lang="sv-SE" sz="2400" spc="-5" dirty="0">
                <a:cs typeface="Calibri"/>
              </a:rPr>
              <a:t> ni </a:t>
            </a:r>
            <a:r>
              <a:rPr lang="sv-SE" sz="2400" dirty="0">
                <a:cs typeface="Calibri"/>
              </a:rPr>
              <a:t>väntar</a:t>
            </a: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41300" algn="l"/>
              </a:tabLst>
            </a:pPr>
            <a:r>
              <a:rPr lang="sv-SE" sz="2400" spc="-5" dirty="0">
                <a:latin typeface="Calibri"/>
                <a:cs typeface="Calibri"/>
              </a:rPr>
              <a:t>Vi inleder med  löpning på fredagar</a:t>
            </a:r>
            <a:endParaRPr sz="2400" dirty="0">
              <a:latin typeface="Calibri"/>
              <a:cs typeface="Calibri"/>
            </a:endParaRPr>
          </a:p>
          <a:p>
            <a:pPr marL="241300" marR="205104" indent="-228600">
              <a:lnSpc>
                <a:spcPct val="105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Vi samlas </a:t>
            </a:r>
            <a:r>
              <a:rPr sz="2400" dirty="0">
                <a:latin typeface="Calibri"/>
                <a:cs typeface="Calibri"/>
              </a:rPr>
              <a:t>vid klubbstugan </a:t>
            </a:r>
            <a:r>
              <a:rPr sz="2400" spc="-5" dirty="0">
                <a:latin typeface="Calibri"/>
                <a:cs typeface="Calibri"/>
              </a:rPr>
              <a:t>och </a:t>
            </a:r>
            <a:r>
              <a:rPr sz="2400" dirty="0">
                <a:latin typeface="Calibri"/>
                <a:cs typeface="Calibri"/>
              </a:rPr>
              <a:t>går tillsammans till </a:t>
            </a:r>
            <a:r>
              <a:rPr sz="2400" spc="-5" dirty="0">
                <a:latin typeface="Calibri"/>
                <a:cs typeface="Calibri"/>
              </a:rPr>
              <a:t>planen. Vi </a:t>
            </a:r>
            <a:r>
              <a:rPr sz="2400" dirty="0">
                <a:latin typeface="Calibri"/>
                <a:cs typeface="Calibri"/>
              </a:rPr>
              <a:t>går även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tillsammans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tillbaka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klubbstugan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efter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träning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där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föräldrarna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kan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hämta</a:t>
            </a:r>
            <a:endParaRPr sz="2400" dirty="0">
              <a:latin typeface="Calibri"/>
              <a:cs typeface="Calibri"/>
            </a:endParaRPr>
          </a:p>
          <a:p>
            <a:pPr marL="241300" marR="102235" indent="-228600">
              <a:lnSpc>
                <a:spcPct val="1054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lang="sv-SE" sz="2400" dirty="0">
                <a:cs typeface="Calibri"/>
              </a:rPr>
              <a:t>Planera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in</a:t>
            </a:r>
            <a:r>
              <a:rPr lang="sv-SE" sz="2400" spc="-5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måltid och vatten</a:t>
            </a:r>
            <a:r>
              <a:rPr lang="sv-SE" sz="2400" spc="-5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innan</a:t>
            </a:r>
            <a:r>
              <a:rPr lang="sv-SE" sz="2400" spc="-5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träning</a:t>
            </a:r>
            <a:r>
              <a:rPr lang="sv-SE" sz="2400" spc="-5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&amp;</a:t>
            </a:r>
            <a:r>
              <a:rPr lang="sv-SE" sz="2400" spc="-55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match.</a:t>
            </a:r>
            <a:r>
              <a:rPr lang="sv-SE" sz="2400" spc="-5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1,5</a:t>
            </a:r>
            <a:r>
              <a:rPr lang="sv-SE" sz="2400" spc="-15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h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aktiv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spc="-5" dirty="0">
                <a:cs typeface="Calibri"/>
              </a:rPr>
              <a:t>fotboll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tar</a:t>
            </a:r>
            <a:r>
              <a:rPr lang="sv-SE" sz="2400" spc="-5" dirty="0">
                <a:cs typeface="Calibri"/>
              </a:rPr>
              <a:t> på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krafterna</a:t>
            </a:r>
          </a:p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lang="sv-SE" sz="2400" spc="-5" dirty="0">
                <a:cs typeface="Calibri"/>
              </a:rPr>
              <a:t>Vi</a:t>
            </a:r>
            <a:r>
              <a:rPr lang="sv-SE" sz="2400" spc="-15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är</a:t>
            </a:r>
            <a:r>
              <a:rPr lang="sv-SE" sz="2400" spc="-5" dirty="0">
                <a:cs typeface="Calibri"/>
              </a:rPr>
              <a:t> sex </a:t>
            </a:r>
            <a:r>
              <a:rPr lang="sv-SE" sz="2400" dirty="0">
                <a:cs typeface="Calibri"/>
              </a:rPr>
              <a:t>tränare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spc="-5" dirty="0">
                <a:cs typeface="Calibri"/>
              </a:rPr>
              <a:t>under</a:t>
            </a:r>
            <a:r>
              <a:rPr lang="sv-SE" sz="2400" spc="-15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året</a:t>
            </a: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1300" algn="l"/>
              </a:tabLst>
            </a:pPr>
            <a:r>
              <a:rPr lang="sv-SE" sz="2400" dirty="0">
                <a:cs typeface="Calibri"/>
              </a:rPr>
              <a:t>Kontakta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spc="-5" dirty="0">
                <a:cs typeface="Calibri"/>
              </a:rPr>
              <a:t>någon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av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spc="-5" dirty="0">
                <a:cs typeface="Calibri"/>
              </a:rPr>
              <a:t>oss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spc="-5" dirty="0">
                <a:cs typeface="Calibri"/>
              </a:rPr>
              <a:t>om</a:t>
            </a:r>
            <a:r>
              <a:rPr lang="sv-SE" sz="2400" spc="5" dirty="0">
                <a:cs typeface="Calibri"/>
              </a:rPr>
              <a:t> </a:t>
            </a:r>
            <a:r>
              <a:rPr lang="sv-SE" sz="2400" spc="-5" dirty="0">
                <a:cs typeface="Calibri"/>
              </a:rPr>
              <a:t>ni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vill</a:t>
            </a:r>
            <a:r>
              <a:rPr lang="sv-SE" sz="2400" spc="-5" dirty="0">
                <a:cs typeface="Calibri"/>
              </a:rPr>
              <a:t> prata,</a:t>
            </a:r>
            <a:r>
              <a:rPr lang="sv-SE" sz="2400" spc="-15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våra</a:t>
            </a:r>
            <a:r>
              <a:rPr lang="sv-SE" sz="2400" spc="-5" dirty="0">
                <a:cs typeface="Calibri"/>
              </a:rPr>
              <a:t> </a:t>
            </a:r>
            <a:r>
              <a:rPr lang="sv-SE" sz="2400" dirty="0">
                <a:cs typeface="Calibri"/>
              </a:rPr>
              <a:t>kontaktuppgifter</a:t>
            </a:r>
            <a:r>
              <a:rPr lang="sv-SE" sz="2400" spc="-20" dirty="0">
                <a:cs typeface="Calibri"/>
              </a:rPr>
              <a:t> </a:t>
            </a:r>
            <a:r>
              <a:rPr lang="sv-SE" sz="2400" spc="-5" dirty="0">
                <a:cs typeface="Calibri"/>
              </a:rPr>
              <a:t>finns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spc="-5" dirty="0">
                <a:cs typeface="Calibri"/>
              </a:rPr>
              <a:t>på</a:t>
            </a:r>
            <a:r>
              <a:rPr lang="sv-SE" sz="2400" spc="-10" dirty="0">
                <a:cs typeface="Calibri"/>
              </a:rPr>
              <a:t> </a:t>
            </a:r>
            <a:r>
              <a:rPr lang="sv-SE" sz="2400" spc="-5" dirty="0">
                <a:cs typeface="Calibri"/>
              </a:rPr>
              <a:t>Laget.se</a:t>
            </a:r>
            <a:endParaRPr lang="sv-SE" sz="2400" dirty="0">
              <a:cs typeface="Calibri"/>
            </a:endParaRPr>
          </a:p>
          <a:p>
            <a:pPr marL="241300" marR="102235" indent="-228600">
              <a:lnSpc>
                <a:spcPct val="1054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lang="sv-SE"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Stanna hemma om du är sjuk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0" y="0"/>
            <a:ext cx="1523492" cy="1648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63201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Kallelse</a:t>
            </a:r>
            <a:r>
              <a:rPr spc="-20" dirty="0"/>
              <a:t> </a:t>
            </a:r>
            <a:r>
              <a:rPr dirty="0"/>
              <a:t>till</a:t>
            </a:r>
            <a:r>
              <a:rPr spc="-25" dirty="0"/>
              <a:t> </a:t>
            </a:r>
            <a:r>
              <a:rPr dirty="0"/>
              <a:t>match,</a:t>
            </a:r>
            <a:r>
              <a:rPr spc="-15" dirty="0"/>
              <a:t> </a:t>
            </a:r>
            <a:r>
              <a:rPr spc="-5" dirty="0"/>
              <a:t>Seriespel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438" y="1447800"/>
            <a:ext cx="9946512" cy="429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6670" indent="-228600" algn="just">
              <a:lnSpc>
                <a:spcPct val="105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Seriespel </a:t>
            </a:r>
            <a:r>
              <a:rPr sz="2400" spc="-5" dirty="0" err="1">
                <a:latin typeface="Calibri"/>
                <a:cs typeface="Calibri"/>
              </a:rPr>
              <a:t>drar</a:t>
            </a:r>
            <a:r>
              <a:rPr sz="2400" spc="-5" dirty="0">
                <a:latin typeface="Calibri"/>
                <a:cs typeface="Calibri"/>
              </a:rPr>
              <a:t> i</a:t>
            </a:r>
            <a:r>
              <a:rPr lang="sv-SE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gång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sv-SE" sz="2400" spc="-5" dirty="0">
                <a:latin typeface="Calibri"/>
                <a:cs typeface="Calibri"/>
              </a:rPr>
              <a:t>6 maj </a:t>
            </a:r>
            <a:r>
              <a:rPr sz="2400" spc="-5" dirty="0">
                <a:latin typeface="Calibri"/>
                <a:cs typeface="Calibri"/>
              </a:rPr>
              <a:t>och </a:t>
            </a:r>
            <a:r>
              <a:rPr sz="2400" spc="-5" dirty="0" err="1">
                <a:latin typeface="Calibri"/>
                <a:cs typeface="Calibri"/>
              </a:rPr>
              <a:t>pågår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till</a:t>
            </a:r>
            <a:r>
              <a:rPr lang="sv-SE" sz="2400" dirty="0">
                <a:latin typeface="Calibri"/>
                <a:cs typeface="Calibri"/>
              </a:rPr>
              <a:t> början på juli, </a:t>
            </a:r>
            <a:r>
              <a:rPr sz="2400" spc="-5" dirty="0" err="1">
                <a:latin typeface="Calibri"/>
                <a:cs typeface="Calibri"/>
              </a:rPr>
              <a:t>samt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mitten </a:t>
            </a:r>
            <a:r>
              <a:rPr sz="2400" spc="-5" dirty="0">
                <a:latin typeface="Calibri"/>
                <a:cs typeface="Calibri"/>
              </a:rPr>
              <a:t>på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till </a:t>
            </a:r>
            <a:r>
              <a:rPr lang="sv-SE" sz="2400" spc="-5" dirty="0">
                <a:latin typeface="Calibri"/>
                <a:cs typeface="Calibri"/>
              </a:rPr>
              <a:t>slutet</a:t>
            </a:r>
            <a:r>
              <a:rPr sz="2400" spc="-5" dirty="0">
                <a:latin typeface="Calibri"/>
                <a:cs typeface="Calibri"/>
              </a:rPr>
              <a:t> på </a:t>
            </a:r>
            <a:r>
              <a:rPr lang="sv-SE" sz="2400" spc="-5" dirty="0">
                <a:latin typeface="Calibri"/>
                <a:cs typeface="Calibri"/>
              </a:rPr>
              <a:t>sep</a:t>
            </a:r>
            <a:endParaRPr sz="2400" dirty="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Kallelse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skickas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vecka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innan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match.</a:t>
            </a:r>
          </a:p>
          <a:p>
            <a:pPr marL="241300" marR="86360" indent="-228600" algn="just">
              <a:lnSpc>
                <a:spcPct val="105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Ingen </a:t>
            </a:r>
            <a:r>
              <a:rPr sz="2400" spc="-5" dirty="0">
                <a:latin typeface="Calibri"/>
                <a:cs typeface="Calibri"/>
              </a:rPr>
              <a:t>självklarhet </a:t>
            </a:r>
            <a:r>
              <a:rPr sz="2400" dirty="0">
                <a:latin typeface="Calibri"/>
                <a:cs typeface="Calibri"/>
              </a:rPr>
              <a:t>att </a:t>
            </a:r>
            <a:r>
              <a:rPr sz="2400" spc="-5" dirty="0">
                <a:latin typeface="Calibri"/>
                <a:cs typeface="Calibri"/>
              </a:rPr>
              <a:t>spelaren får deltaga </a:t>
            </a:r>
            <a:r>
              <a:rPr sz="2400" dirty="0">
                <a:latin typeface="Calibri"/>
                <a:cs typeface="Calibri"/>
              </a:rPr>
              <a:t>vid </a:t>
            </a:r>
            <a:r>
              <a:rPr sz="2400" spc="-5" dirty="0">
                <a:latin typeface="Calibri"/>
                <a:cs typeface="Calibri"/>
              </a:rPr>
              <a:t>uteblivet svar. Extra spelare </a:t>
            </a:r>
            <a:r>
              <a:rPr sz="2400" dirty="0">
                <a:latin typeface="Calibri"/>
                <a:cs typeface="Calibri"/>
              </a:rPr>
              <a:t>kan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vara </a:t>
            </a:r>
            <a:r>
              <a:rPr sz="2400" spc="-5" dirty="0">
                <a:latin typeface="Calibri"/>
                <a:cs typeface="Calibri"/>
              </a:rPr>
              <a:t>inkallad</a:t>
            </a:r>
            <a:r>
              <a:rPr sz="2000" spc="-5" dirty="0">
                <a:latin typeface="Calibri"/>
                <a:cs typeface="Calibri"/>
              </a:rPr>
              <a:t>…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5000"/>
              </a:lnSpc>
              <a:spcBef>
                <a:spcPts val="8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För </a:t>
            </a:r>
            <a:r>
              <a:rPr sz="2400" dirty="0">
                <a:latin typeface="Calibri"/>
                <a:cs typeface="Calibri"/>
              </a:rPr>
              <a:t>att </a:t>
            </a:r>
            <a:r>
              <a:rPr sz="2400" spc="-5" dirty="0">
                <a:latin typeface="Calibri"/>
                <a:cs typeface="Calibri"/>
              </a:rPr>
              <a:t>spela så behöver </a:t>
            </a:r>
            <a:r>
              <a:rPr sz="2400" dirty="0">
                <a:latin typeface="Calibri"/>
                <a:cs typeface="Calibri"/>
              </a:rPr>
              <a:t>man träna </a:t>
            </a:r>
            <a:r>
              <a:rPr sz="2400" spc="-5" dirty="0">
                <a:latin typeface="Calibri"/>
                <a:cs typeface="Calibri"/>
              </a:rPr>
              <a:t>och </a:t>
            </a:r>
            <a:r>
              <a:rPr sz="2400" dirty="0">
                <a:latin typeface="Calibri"/>
                <a:cs typeface="Calibri"/>
              </a:rPr>
              <a:t>vi </a:t>
            </a:r>
            <a:r>
              <a:rPr sz="2400" spc="-5" dirty="0">
                <a:latin typeface="Calibri"/>
                <a:cs typeface="Calibri"/>
              </a:rPr>
              <a:t>hoppas på fin uppslutning. Vi ledare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supporterar </a:t>
            </a:r>
            <a:r>
              <a:rPr sz="2400" dirty="0">
                <a:latin typeface="Calibri"/>
                <a:cs typeface="Calibri"/>
              </a:rPr>
              <a:t>andra </a:t>
            </a:r>
            <a:r>
              <a:rPr sz="2400" spc="-5" dirty="0">
                <a:latin typeface="Calibri"/>
                <a:cs typeface="Calibri"/>
              </a:rPr>
              <a:t>idrotter och </a:t>
            </a:r>
            <a:r>
              <a:rPr sz="2400" dirty="0">
                <a:latin typeface="Calibri"/>
                <a:cs typeface="Calibri"/>
              </a:rPr>
              <a:t>aktiviteter </a:t>
            </a:r>
            <a:r>
              <a:rPr sz="2400" spc="-5" dirty="0">
                <a:latin typeface="Calibri"/>
                <a:cs typeface="Calibri"/>
              </a:rPr>
              <a:t>parallellt </a:t>
            </a:r>
            <a:r>
              <a:rPr sz="2400" dirty="0">
                <a:latin typeface="Calibri"/>
                <a:cs typeface="Calibri"/>
              </a:rPr>
              <a:t>med </a:t>
            </a:r>
            <a:r>
              <a:rPr sz="2400" spc="-5" dirty="0">
                <a:latin typeface="Calibri"/>
                <a:cs typeface="Calibri"/>
              </a:rPr>
              <a:t>fotbollen </a:t>
            </a:r>
            <a:r>
              <a:rPr sz="2400" dirty="0">
                <a:latin typeface="Calibri"/>
                <a:cs typeface="Calibri"/>
              </a:rPr>
              <a:t>men </a:t>
            </a:r>
            <a:r>
              <a:rPr lang="sv-SE" sz="2400" dirty="0">
                <a:latin typeface="Calibri"/>
                <a:cs typeface="Calibri"/>
              </a:rPr>
              <a:t>önskar att tjejerna deltar på träningarna under veckan. </a:t>
            </a:r>
          </a:p>
          <a:p>
            <a:pPr marL="241300" marR="5080" indent="-228600" algn="just">
              <a:lnSpc>
                <a:spcPct val="105000"/>
              </a:lnSpc>
              <a:spcBef>
                <a:spcPts val="865"/>
              </a:spcBef>
              <a:buFont typeface="Arial"/>
              <a:buChar char="•"/>
              <a:tabLst>
                <a:tab pos="241300" algn="l"/>
              </a:tabLst>
            </a:pPr>
            <a:r>
              <a:rPr lang="sv-SE" sz="2400" dirty="0">
                <a:latin typeface="Calibri"/>
                <a:cs typeface="Calibri"/>
              </a:rPr>
              <a:t>Om man inte har tränat under veckan är det inte självklart att man får spela match på helgen.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8950" y="0"/>
            <a:ext cx="1524000" cy="16484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0" y="9525"/>
            <a:ext cx="1523365" cy="16484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9266" y="1011224"/>
            <a:ext cx="9146540" cy="2167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414655" indent="-228600">
              <a:lnSpc>
                <a:spcPct val="1053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Spelarna delas </a:t>
            </a:r>
            <a:r>
              <a:rPr sz="2400" dirty="0">
                <a:latin typeface="Calibri"/>
                <a:cs typeface="Calibri"/>
              </a:rPr>
              <a:t>in i </a:t>
            </a:r>
            <a:r>
              <a:rPr lang="sv-SE" sz="2400" dirty="0">
                <a:latin typeface="Calibri"/>
                <a:cs typeface="Calibri"/>
              </a:rPr>
              <a:t>fyra</a:t>
            </a:r>
            <a:r>
              <a:rPr sz="2400" dirty="0">
                <a:latin typeface="Calibri"/>
                <a:cs typeface="Calibri"/>
              </a:rPr>
              <a:t> grupper </a:t>
            </a:r>
            <a:r>
              <a:rPr sz="2400" spc="-5" dirty="0">
                <a:latin typeface="Calibri"/>
                <a:cs typeface="Calibri"/>
              </a:rPr>
              <a:t>och </a:t>
            </a:r>
            <a:r>
              <a:rPr sz="2400" dirty="0">
                <a:latin typeface="Calibri"/>
                <a:cs typeface="Calibri"/>
              </a:rPr>
              <a:t>ett lag </a:t>
            </a:r>
            <a:r>
              <a:rPr sz="2400" spc="-5" dirty="0">
                <a:latin typeface="Calibri"/>
                <a:cs typeface="Calibri"/>
              </a:rPr>
              <a:t>sätts </a:t>
            </a:r>
            <a:r>
              <a:rPr sz="2400" dirty="0">
                <a:latin typeface="Calibri"/>
                <a:cs typeface="Calibri"/>
              </a:rPr>
              <a:t>ihop av </a:t>
            </a:r>
            <a:r>
              <a:rPr sz="2400" dirty="0" err="1">
                <a:latin typeface="Calibri"/>
                <a:cs typeface="Calibri"/>
              </a:rPr>
              <a:t>två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grupper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(gruppindelning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ej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klar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lang="sv-SE" sz="2400" dirty="0">
                <a:latin typeface="Calibri"/>
                <a:cs typeface="Calibri"/>
              </a:rPr>
              <a:t>. 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53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Oftast spelas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två matcher </a:t>
            </a:r>
            <a:r>
              <a:rPr sz="2400" dirty="0" err="1">
                <a:latin typeface="Calibri"/>
                <a:cs typeface="Calibri"/>
              </a:rPr>
              <a:t>varje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helg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 Reserver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från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den/de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lang="sv-SE" sz="2400" dirty="0">
                <a:latin typeface="Calibri"/>
                <a:cs typeface="Calibri"/>
              </a:rPr>
              <a:t>som inte har kallats till match.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Matchschema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kommer </a:t>
            </a:r>
            <a:r>
              <a:rPr sz="2400" spc="-5" dirty="0">
                <a:latin typeface="Calibri"/>
                <a:cs typeface="Calibri"/>
              </a:rPr>
              <a:t>läggas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upp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på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laget.se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dirty="0">
                <a:latin typeface="Calibri"/>
                <a:cs typeface="Calibri"/>
              </a:rPr>
              <a:t>"</a:t>
            </a:r>
            <a:r>
              <a:rPr sz="2400" dirty="0" err="1">
                <a:latin typeface="Calibri"/>
                <a:cs typeface="Calibri"/>
              </a:rPr>
              <a:t>Dokument</a:t>
            </a:r>
            <a:r>
              <a:rPr sz="2400" dirty="0">
                <a:latin typeface="Calibri"/>
                <a:cs typeface="Calibri"/>
              </a:rPr>
              <a:t>"</a:t>
            </a:r>
          </a:p>
        </p:txBody>
      </p:sp>
      <p:sp>
        <p:nvSpPr>
          <p:cNvPr id="6" name="object 6"/>
          <p:cNvSpPr/>
          <p:nvPr/>
        </p:nvSpPr>
        <p:spPr>
          <a:xfrm>
            <a:off x="11735103" y="227862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0"/>
                </a:moveTo>
                <a:lnTo>
                  <a:pt x="0" y="0"/>
                </a:lnTo>
                <a:lnTo>
                  <a:pt x="0" y="38100"/>
                </a:lnTo>
                <a:lnTo>
                  <a:pt x="38100" y="38100"/>
                </a:lnTo>
                <a:lnTo>
                  <a:pt x="381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9289" y="3403600"/>
            <a:ext cx="4171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2370" algn="l"/>
              </a:tabLst>
            </a:pPr>
            <a:r>
              <a:rPr lang="sv-SE" sz="1600" b="1" dirty="0">
                <a:latin typeface="Calibri"/>
                <a:cs typeface="Calibri"/>
              </a:rPr>
              <a:t>BSK 2 = F2010 Norra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lang="sv-SE" sz="160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BSK</a:t>
            </a:r>
            <a:r>
              <a:rPr lang="sv-SE" sz="1600" b="1" dirty="0">
                <a:latin typeface="Calibri"/>
                <a:cs typeface="Calibri"/>
              </a:rPr>
              <a:t> 3 = F2010 V 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04049" y="264227"/>
            <a:ext cx="833993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Lagindelning</a:t>
            </a:r>
            <a:r>
              <a:rPr spc="-50" dirty="0"/>
              <a:t> </a:t>
            </a:r>
            <a:r>
              <a:rPr spc="-5" dirty="0"/>
              <a:t>och</a:t>
            </a:r>
            <a:r>
              <a:rPr spc="-45" dirty="0"/>
              <a:t> </a:t>
            </a:r>
            <a:r>
              <a:rPr dirty="0"/>
              <a:t>motståndare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D823CA0-EFD2-40BC-B7F8-6400F342D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777476"/>
            <a:ext cx="1847850" cy="249555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4407351A-3AC5-4CC4-A2EA-FB4FD9115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29" y="3814306"/>
            <a:ext cx="2209800" cy="2438400"/>
          </a:xfrm>
          <a:prstGeom prst="rect">
            <a:avLst/>
          </a:prstGeom>
        </p:spPr>
      </p:pic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81B305D2-C07F-4F87-B78F-978A7B282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173335"/>
              </p:ext>
            </p:extLst>
          </p:nvPr>
        </p:nvGraphicFramePr>
        <p:xfrm>
          <a:off x="6065520" y="3841064"/>
          <a:ext cx="4602480" cy="1648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1284">
                  <a:extLst>
                    <a:ext uri="{9D8B030D-6E8A-4147-A177-3AD203B41FA5}">
                      <a16:colId xmlns:a16="http://schemas.microsoft.com/office/drawing/2014/main" val="2096747300"/>
                    </a:ext>
                  </a:extLst>
                </a:gridCol>
                <a:gridCol w="2641196">
                  <a:extLst>
                    <a:ext uri="{9D8B030D-6E8A-4147-A177-3AD203B41FA5}">
                      <a16:colId xmlns:a16="http://schemas.microsoft.com/office/drawing/2014/main" val="3044333945"/>
                    </a:ext>
                  </a:extLst>
                </a:gridCol>
              </a:tblGrid>
              <a:tr h="27474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Match 1, helg 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Grupp1 + grupp 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60201895"/>
                  </a:ext>
                </a:extLst>
              </a:tr>
              <a:tr h="27474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Match 2, helg 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Grupp 3+ grupp 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4259986"/>
                  </a:ext>
                </a:extLst>
              </a:tr>
              <a:tr h="27474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Match 1, helg 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Grupp 1+ grupp 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9609278"/>
                  </a:ext>
                </a:extLst>
              </a:tr>
              <a:tr h="27474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Match 2, helg 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Grupp 2 + grupp 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7280344"/>
                  </a:ext>
                </a:extLst>
              </a:tr>
              <a:tr h="27474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Match 1, helg 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Grupp 1 + grupp 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54534009"/>
                  </a:ext>
                </a:extLst>
              </a:tr>
              <a:tr h="27474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Match 2, hel 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Grupp 2 + grupp 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3823024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E1E160AA-B583-4626-A5E1-EA8F8FCFB722}"/>
              </a:ext>
            </a:extLst>
          </p:cNvPr>
          <p:cNvSpPr txBox="1"/>
          <p:nvPr/>
        </p:nvSpPr>
        <p:spPr>
          <a:xfrm>
            <a:off x="6096000" y="3393440"/>
            <a:ext cx="4171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2370" algn="l"/>
              </a:tabLst>
            </a:pPr>
            <a:r>
              <a:rPr lang="sv-SE" sz="1600" b="1" dirty="0">
                <a:latin typeface="Calibri"/>
                <a:cs typeface="Calibri"/>
              </a:rPr>
              <a:t>Exempel på lagindelning</a:t>
            </a:r>
            <a:endParaRPr sz="16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219200"/>
            <a:ext cx="8213090" cy="29705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Meddela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akut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förhinder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match,</a:t>
            </a:r>
            <a:r>
              <a:rPr sz="2400" spc="-5" dirty="0">
                <a:latin typeface="Calibri"/>
                <a:cs typeface="Calibri"/>
              </a:rPr>
              <a:t> så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möjligt.</a:t>
            </a:r>
          </a:p>
          <a:p>
            <a:pPr marL="241300" indent="-2286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Alla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matcher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läggs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lagets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kalender,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laget.se </a:t>
            </a:r>
            <a:r>
              <a:rPr sz="2400" spc="-5" dirty="0">
                <a:latin typeface="Calibri"/>
                <a:cs typeface="Calibri"/>
              </a:rPr>
              <a:t>-&gt;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klicka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på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”Serier”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Tänk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på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ladda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energi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innan</a:t>
            </a:r>
            <a:r>
              <a:rPr sz="2400" spc="-5" dirty="0">
                <a:latin typeface="Calibri"/>
                <a:cs typeface="Calibri"/>
              </a:rPr>
              <a:t> och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väskan</a:t>
            </a:r>
          </a:p>
          <a:p>
            <a:pPr marL="241300" marR="3456304" indent="-228600" algn="just">
              <a:lnSpc>
                <a:spcPct val="112799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Respektera myndigheternas råd </a:t>
            </a:r>
            <a:r>
              <a:rPr sz="2400" spc="-5" dirty="0">
                <a:latin typeface="Calibri"/>
                <a:cs typeface="Calibri"/>
              </a:rPr>
              <a:t>och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riktlinjer,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ledare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lägga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fokus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på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barnen!</a:t>
            </a:r>
            <a:endParaRPr sz="2400" dirty="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Kom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590800"/>
            <a:ext cx="5791200" cy="3733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50855" y="0"/>
            <a:ext cx="1523492" cy="16484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194" y="304800"/>
            <a:ext cx="33483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Spelform</a:t>
            </a:r>
            <a:r>
              <a:rPr spc="-60" dirty="0"/>
              <a:t> </a:t>
            </a:r>
            <a:r>
              <a:rPr spc="-5" dirty="0"/>
              <a:t>202</a:t>
            </a:r>
            <a:r>
              <a:rPr lang="sv-SE" spc="-5" dirty="0"/>
              <a:t>3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35194" y="1192212"/>
            <a:ext cx="2835910" cy="88201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90"/>
              </a:spcBef>
              <a:buFont typeface="Symbol"/>
              <a:buChar char=""/>
              <a:tabLst>
                <a:tab pos="241300" algn="l"/>
              </a:tabLst>
            </a:pPr>
            <a:r>
              <a:rPr lang="sv-SE" sz="2400" spc="-25" dirty="0">
                <a:latin typeface="Calibri"/>
                <a:cs typeface="Calibri"/>
              </a:rPr>
              <a:t>9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sv-SE" sz="2400" spc="-15" dirty="0">
                <a:latin typeface="Calibri"/>
                <a:cs typeface="Calibri"/>
              </a:rPr>
              <a:t>9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95"/>
              </a:spcBef>
              <a:buFont typeface="Symbol"/>
              <a:buChar char=""/>
              <a:tabLst>
                <a:tab pos="241300" algn="l"/>
              </a:tabLst>
            </a:pPr>
            <a:r>
              <a:rPr sz="2400" spc="-5" dirty="0" err="1">
                <a:latin typeface="Calibri"/>
                <a:cs typeface="Calibri"/>
              </a:rPr>
              <a:t>Speltid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3x2</a:t>
            </a:r>
            <a:r>
              <a:rPr lang="sv-SE" sz="2400" spc="-5" dirty="0">
                <a:latin typeface="Calibri"/>
                <a:cs typeface="Calibri"/>
              </a:rPr>
              <a:t>5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minuter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5459" y="0"/>
            <a:ext cx="1526540" cy="16332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20015"/>
            <a:ext cx="13843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Cuper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1305" y="1065828"/>
            <a:ext cx="7983855" cy="1640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9600"/>
              </a:lnSpc>
              <a:spcBef>
                <a:spcPts val="100"/>
              </a:spcBef>
              <a:buSzPct val="116666"/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GIFF-cupen i </a:t>
            </a:r>
            <a:r>
              <a:rPr sz="2400" spc="-5" dirty="0" err="1">
                <a:latin typeface="Calibri"/>
                <a:cs typeface="Calibri"/>
              </a:rPr>
              <a:t>Tidaholm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sv-SE" sz="2400" dirty="0">
                <a:latin typeface="Calibri"/>
                <a:cs typeface="Calibri"/>
              </a:rPr>
              <a:t>15 - 16</a:t>
            </a:r>
            <a:r>
              <a:rPr sz="2400" dirty="0">
                <a:latin typeface="Calibri"/>
                <a:cs typeface="Calibri"/>
              </a:rPr>
              <a:t> april. </a:t>
            </a:r>
            <a:r>
              <a:rPr sz="2400" spc="-5" dirty="0" err="1">
                <a:latin typeface="Calibri"/>
                <a:cs typeface="Calibri"/>
              </a:rPr>
              <a:t>Två</a:t>
            </a:r>
            <a:r>
              <a:rPr sz="2400" spc="-5" dirty="0">
                <a:latin typeface="Calibri"/>
                <a:cs typeface="Calibri"/>
              </a:rPr>
              <a:t> lag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5" dirty="0">
                <a:latin typeface="Calibri"/>
                <a:cs typeface="Calibri"/>
                <a:hlinkClick r:id="rId2"/>
              </a:rPr>
              <a:t>https://www.giffcupen.se/</a:t>
            </a:r>
            <a:endParaRPr sz="2400" dirty="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spcBef>
                <a:spcPts val="275"/>
              </a:spcBef>
              <a:buSzPct val="116666"/>
              <a:buFont typeface="Arial"/>
              <a:buChar char="•"/>
              <a:tabLst>
                <a:tab pos="309880" algn="l"/>
                <a:tab pos="310515" algn="l"/>
              </a:tabLst>
            </a:pPr>
            <a:r>
              <a:rPr lang="sv-SE" sz="2400" spc="-5" dirty="0">
                <a:latin typeface="Calibri"/>
                <a:cs typeface="Calibri"/>
              </a:rPr>
              <a:t>Eskilscupen, Helsingborg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sv-SE" sz="2400" spc="-20" dirty="0">
                <a:latin typeface="Calibri"/>
                <a:cs typeface="Calibri"/>
              </a:rPr>
              <a:t>– 6 aug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lang="sv-SE" sz="2400" spc="-5" dirty="0">
                <a:latin typeface="Calibri"/>
                <a:cs typeface="Calibri"/>
              </a:rPr>
              <a:t>Ett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anmäl</a:t>
            </a:r>
            <a:r>
              <a:rPr lang="sv-SE" sz="2400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SzPct val="116666"/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Hjälp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skjuts!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0" y="0"/>
            <a:ext cx="1524000" cy="16332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68312"/>
            <a:ext cx="66243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Gemensamma</a:t>
            </a:r>
            <a:r>
              <a:rPr spc="-15" dirty="0"/>
              <a:t> </a:t>
            </a:r>
            <a:r>
              <a:rPr spc="-5" dirty="0"/>
              <a:t>regler</a:t>
            </a:r>
            <a:r>
              <a:rPr spc="-10" dirty="0"/>
              <a:t> för</a:t>
            </a:r>
            <a:r>
              <a:rPr spc="-5" dirty="0"/>
              <a:t> </a:t>
            </a:r>
            <a:r>
              <a:rPr dirty="0"/>
              <a:t>året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371600"/>
            <a:ext cx="3554729" cy="212915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Vara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positiv,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sprid</a:t>
            </a:r>
            <a:r>
              <a:rPr sz="2000" spc="-5" dirty="0">
                <a:latin typeface="Calibri"/>
                <a:cs typeface="Calibri"/>
              </a:rPr>
              <a:t> positiv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energi</a:t>
            </a:r>
          </a:p>
          <a:p>
            <a:pPr marL="241300" indent="-2286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Respektera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varandra</a:t>
            </a: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Behandla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lika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varandra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Komma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tid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8475" y="0"/>
            <a:ext cx="1526540" cy="16332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30909"/>
            <a:ext cx="88284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Laget.se</a:t>
            </a:r>
            <a:r>
              <a:rPr spc="-25" dirty="0"/>
              <a:t> </a:t>
            </a:r>
            <a:r>
              <a:rPr dirty="0"/>
              <a:t>/</a:t>
            </a:r>
            <a:r>
              <a:rPr spc="-10" dirty="0"/>
              <a:t> </a:t>
            </a:r>
            <a:r>
              <a:rPr dirty="0"/>
              <a:t>BSK /</a:t>
            </a:r>
            <a:r>
              <a:rPr spc="15" dirty="0"/>
              <a:t> </a:t>
            </a:r>
            <a:r>
              <a:rPr spc="-5" dirty="0"/>
              <a:t>F10</a:t>
            </a:r>
            <a:r>
              <a:rPr spc="-10" dirty="0"/>
              <a:t> </a:t>
            </a:r>
            <a:r>
              <a:rPr spc="-5" dirty="0"/>
              <a:t>(app och</a:t>
            </a:r>
            <a:r>
              <a:rPr spc="-10" dirty="0"/>
              <a:t> </a:t>
            </a:r>
            <a:r>
              <a:rPr spc="-5" dirty="0"/>
              <a:t>hemsida)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796" y="1143000"/>
            <a:ext cx="9878695" cy="52177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38125" marR="581025" indent="-226060">
              <a:lnSpc>
                <a:spcPct val="101699"/>
              </a:lnSpc>
              <a:spcBef>
                <a:spcPts val="50"/>
              </a:spcBef>
              <a:buSzPct val="83333"/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400" spc="-5" dirty="0">
                <a:latin typeface="Calibri"/>
                <a:cs typeface="Calibri"/>
              </a:rPr>
              <a:t>Kontrollera </a:t>
            </a:r>
            <a:r>
              <a:rPr sz="2400" dirty="0">
                <a:latin typeface="Calibri"/>
                <a:cs typeface="Calibri"/>
              </a:rPr>
              <a:t>era </a:t>
            </a:r>
            <a:r>
              <a:rPr sz="2400" spc="-5" dirty="0">
                <a:latin typeface="Calibri"/>
                <a:cs typeface="Calibri"/>
              </a:rPr>
              <a:t>kontaktuppgifter, </a:t>
            </a:r>
            <a:r>
              <a:rPr sz="2400" dirty="0">
                <a:latin typeface="Calibri"/>
                <a:cs typeface="Calibri"/>
              </a:rPr>
              <a:t>glöm ej </a:t>
            </a:r>
            <a:r>
              <a:rPr sz="2400" spc="-5" dirty="0">
                <a:latin typeface="Calibri"/>
                <a:cs typeface="Calibri"/>
              </a:rPr>
              <a:t>personnummer som behövs </a:t>
            </a:r>
            <a:r>
              <a:rPr sz="2400" spc="-10" dirty="0">
                <a:latin typeface="Calibri"/>
                <a:cs typeface="Calibri"/>
              </a:rPr>
              <a:t>för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att</a:t>
            </a:r>
            <a:r>
              <a:rPr sz="2400" spc="-5" dirty="0">
                <a:latin typeface="Calibri"/>
                <a:cs typeface="Calibri"/>
              </a:rPr>
              <a:t> få bidrag</a:t>
            </a:r>
            <a:r>
              <a:rPr sz="2400" dirty="0">
                <a:latin typeface="Calibri"/>
                <a:cs typeface="Calibri"/>
              </a:rPr>
              <a:t> vid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t.ex.</a:t>
            </a:r>
            <a:r>
              <a:rPr sz="2400" spc="-5" dirty="0">
                <a:latin typeface="Calibri"/>
                <a:cs typeface="Calibri"/>
              </a:rPr>
              <a:t> föräldramöte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(syns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endast </a:t>
            </a:r>
            <a:r>
              <a:rPr sz="2400" spc="-5" dirty="0">
                <a:latin typeface="Calibri"/>
                <a:cs typeface="Calibri"/>
              </a:rPr>
              <a:t>för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oss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administratörer).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0"/>
              </a:spcBef>
              <a:buSzPct val="83333"/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E-mailutskick</a:t>
            </a:r>
            <a:endParaRPr sz="2400" dirty="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spcBef>
                <a:spcPts val="365"/>
              </a:spcBef>
              <a:buSzPct val="83333"/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400" dirty="0">
                <a:latin typeface="Calibri"/>
                <a:cs typeface="Calibri"/>
              </a:rPr>
              <a:t>Nyheter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anmälningar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till </a:t>
            </a:r>
            <a:r>
              <a:rPr sz="2400" spc="-5" dirty="0">
                <a:latin typeface="Calibri"/>
                <a:cs typeface="Calibri"/>
              </a:rPr>
              <a:t>aktiviteter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(lite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större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mängd </a:t>
            </a:r>
            <a:r>
              <a:rPr sz="2400" spc="-5" dirty="0">
                <a:latin typeface="Calibri"/>
                <a:cs typeface="Calibri"/>
              </a:rPr>
              <a:t>information)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SzPct val="83333"/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SMS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korta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eller</a:t>
            </a:r>
            <a:r>
              <a:rPr sz="2400" spc="-5" dirty="0">
                <a:latin typeface="Calibri"/>
                <a:cs typeface="Calibri"/>
              </a:rPr>
              <a:t> akuta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utskick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85"/>
              </a:spcBef>
              <a:buSzPct val="83333"/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Tänk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på </a:t>
            </a:r>
            <a:r>
              <a:rPr sz="2400" dirty="0">
                <a:latin typeface="Calibri"/>
                <a:cs typeface="Calibri"/>
              </a:rPr>
              <a:t>att</a:t>
            </a:r>
            <a:r>
              <a:rPr sz="2400" spc="-5" dirty="0">
                <a:latin typeface="Calibri"/>
                <a:cs typeface="Calibri"/>
              </a:rPr>
              <a:t> SMS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på denna </a:t>
            </a:r>
            <a:r>
              <a:rPr sz="2400" dirty="0">
                <a:latin typeface="Calibri"/>
                <a:cs typeface="Calibri"/>
              </a:rPr>
              <a:t>adress</a:t>
            </a:r>
            <a:r>
              <a:rPr sz="2400" spc="-5" dirty="0">
                <a:latin typeface="Calibri"/>
                <a:cs typeface="Calibri"/>
              </a:rPr>
              <a:t> skall vara meddelande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alla.</a:t>
            </a:r>
          </a:p>
          <a:p>
            <a:pPr marL="241300" indent="-229235">
              <a:lnSpc>
                <a:spcPct val="100000"/>
              </a:lnSpc>
              <a:spcBef>
                <a:spcPts val="335"/>
              </a:spcBef>
              <a:buSzPct val="83333"/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Undvik </a:t>
            </a:r>
            <a:r>
              <a:rPr sz="2400" dirty="0">
                <a:latin typeface="Calibri"/>
                <a:cs typeface="Calibri"/>
              </a:rPr>
              <a:t>meddelanden </a:t>
            </a:r>
            <a:r>
              <a:rPr sz="2400" spc="-5" dirty="0">
                <a:latin typeface="Calibri"/>
                <a:cs typeface="Calibri"/>
              </a:rPr>
              <a:t>såsom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återbud,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sjukdom </a:t>
            </a:r>
            <a:r>
              <a:rPr sz="2400" dirty="0">
                <a:latin typeface="Calibri"/>
                <a:cs typeface="Calibri"/>
              </a:rPr>
              <a:t>mm </a:t>
            </a:r>
            <a:r>
              <a:rPr sz="2400" spc="-5" dirty="0">
                <a:latin typeface="Calibri"/>
                <a:cs typeface="Calibri"/>
              </a:rPr>
              <a:t>då det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 </a:t>
            </a:r>
            <a:r>
              <a:rPr sz="2400" spc="-5" dirty="0">
                <a:latin typeface="Calibri"/>
                <a:cs typeface="Calibri"/>
              </a:rPr>
              <a:t>”smitta </a:t>
            </a:r>
            <a:r>
              <a:rPr sz="2400" dirty="0">
                <a:latin typeface="Calibri"/>
                <a:cs typeface="Calibri"/>
              </a:rPr>
              <a:t>av</a:t>
            </a:r>
            <a:r>
              <a:rPr sz="2400" spc="-5" dirty="0">
                <a:latin typeface="Calibri"/>
                <a:cs typeface="Calibri"/>
              </a:rPr>
              <a:t> sig”.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90"/>
              </a:spcBef>
              <a:buSzPct val="83333"/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Använd </a:t>
            </a:r>
            <a:r>
              <a:rPr sz="2400" spc="-5" dirty="0">
                <a:latin typeface="Calibri"/>
                <a:cs typeface="Calibri"/>
              </a:rPr>
              <a:t>individuella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SMS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direkt </a:t>
            </a:r>
            <a:r>
              <a:rPr sz="2400" dirty="0">
                <a:latin typeface="Calibri"/>
                <a:cs typeface="Calibri"/>
              </a:rPr>
              <a:t>till en av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oss</a:t>
            </a:r>
            <a:r>
              <a:rPr sz="2400" dirty="0">
                <a:latin typeface="Calibri"/>
                <a:cs typeface="Calibri"/>
              </a:rPr>
              <a:t> tränare </a:t>
            </a:r>
            <a:r>
              <a:rPr sz="2400" spc="-5" dirty="0">
                <a:latin typeface="Calibri"/>
                <a:cs typeface="Calibri"/>
              </a:rPr>
              <a:t>istället</a:t>
            </a:r>
            <a:r>
              <a:rPr sz="1700" spc="-5" dirty="0"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55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Clr>
                <a:srgbClr val="000000"/>
              </a:buClr>
              <a:buSzPct val="60606"/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3300" spc="-5" dirty="0">
                <a:solidFill>
                  <a:srgbClr val="C00000"/>
                </a:solidFill>
                <a:latin typeface="Calibri"/>
                <a:cs typeface="Calibri"/>
              </a:rPr>
              <a:t>Anmälan</a:t>
            </a:r>
            <a:r>
              <a:rPr sz="33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C00000"/>
                </a:solidFill>
                <a:latin typeface="Calibri"/>
                <a:cs typeface="Calibri"/>
              </a:rPr>
              <a:t>till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C00000"/>
                </a:solidFill>
                <a:latin typeface="Calibri"/>
                <a:cs typeface="Calibri"/>
              </a:rPr>
              <a:t>aktivitet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 –</a:t>
            </a:r>
            <a:r>
              <a:rPr sz="33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kräver</a:t>
            </a:r>
            <a:r>
              <a:rPr sz="33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33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aktiv</a:t>
            </a:r>
            <a:r>
              <a:rPr sz="33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33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handling</a:t>
            </a:r>
            <a:r>
              <a:rPr sz="3300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av</a:t>
            </a:r>
            <a:r>
              <a:rPr sz="33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er.</a:t>
            </a:r>
            <a:endParaRPr sz="33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09"/>
              </a:spcBef>
              <a:buClr>
                <a:srgbClr val="000000"/>
              </a:buClr>
              <a:buSzPct val="66666"/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V.v. och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svara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 antingen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Ja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eller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 Nej,</a:t>
            </a:r>
            <a:r>
              <a:rPr sz="30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båda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är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 lika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 viktiga!</a:t>
            </a:r>
            <a:endParaRPr sz="30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50"/>
              </a:spcBef>
              <a:buClr>
                <a:srgbClr val="000000"/>
              </a:buClr>
              <a:buSzPct val="66666"/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förhinder,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meddela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oss.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 Påverkar vår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planering…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0" y="0"/>
            <a:ext cx="1524000" cy="16332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80225"/>
            <a:ext cx="15868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Skador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974" y="1371600"/>
            <a:ext cx="9065260" cy="144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10600"/>
              </a:lnSpc>
              <a:spcBef>
                <a:spcPts val="105"/>
              </a:spcBef>
              <a:buFont typeface="Arial"/>
              <a:buChar char="•"/>
              <a:tabLst>
                <a:tab pos="236854" algn="l"/>
              </a:tabLst>
            </a:pPr>
            <a:r>
              <a:rPr sz="2800" spc="-5" dirty="0">
                <a:latin typeface="Calibri"/>
                <a:cs typeface="Calibri"/>
              </a:rPr>
              <a:t>Alla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spelare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omfattas</a:t>
            </a:r>
            <a:r>
              <a:rPr sz="2800" dirty="0">
                <a:latin typeface="Calibri"/>
                <a:cs typeface="Calibri"/>
              </a:rPr>
              <a:t> av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Folksams </a:t>
            </a:r>
            <a:r>
              <a:rPr sz="2800" spc="-10" dirty="0">
                <a:latin typeface="Calibri"/>
                <a:cs typeface="Calibri"/>
              </a:rPr>
              <a:t>spelarförsäkring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finns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bland annat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den</a:t>
            </a:r>
            <a:r>
              <a:rPr sz="2800" spc="-5" dirty="0">
                <a:latin typeface="Calibri"/>
                <a:cs typeface="Calibri"/>
              </a:rPr>
              <a:t> kostnadsfria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tjänsten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Råd </a:t>
            </a:r>
            <a:r>
              <a:rPr sz="2800" b="1" dirty="0">
                <a:latin typeface="Calibri"/>
                <a:cs typeface="Calibri"/>
              </a:rPr>
              <a:t>och </a:t>
            </a:r>
            <a:r>
              <a:rPr sz="2800" b="1" spc="-5" dirty="0">
                <a:latin typeface="Calibri"/>
                <a:cs typeface="Calibri"/>
              </a:rPr>
              <a:t>Vård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för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idrottsskador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tidigare </a:t>
            </a:r>
            <a:r>
              <a:rPr sz="2800" dirty="0">
                <a:latin typeface="Calibri"/>
                <a:cs typeface="Calibri"/>
              </a:rPr>
              <a:t>kallad</a:t>
            </a:r>
            <a:r>
              <a:rPr sz="2800" spc="-5" dirty="0">
                <a:latin typeface="Calibri"/>
                <a:cs typeface="Calibri"/>
              </a:rPr>
              <a:t> "Spelklar".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331" y="3194915"/>
            <a:ext cx="4600575" cy="25905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0" y="0"/>
            <a:ext cx="1524000" cy="16332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499" y="936625"/>
            <a:ext cx="3907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Kontaktup</a:t>
            </a:r>
            <a:r>
              <a:rPr spc="-20" dirty="0"/>
              <a:t>p</a:t>
            </a:r>
            <a:r>
              <a:rPr dirty="0"/>
              <a:t>gifter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59527"/>
              </p:ext>
            </p:extLst>
          </p:nvPr>
        </p:nvGraphicFramePr>
        <p:xfrm>
          <a:off x="1223772" y="2091563"/>
          <a:ext cx="10133330" cy="2358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664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Thomas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Johansson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0709403081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  <a:hlinkClick r:id="rId2"/>
                        </a:rPr>
                        <a:t>thomas@isabisolering.com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Annika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Wällstedt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Dufva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0708824367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  <a:hlinkClick r:id="rId3"/>
                        </a:rPr>
                        <a:t>annikawallstedtdufva@gmail.com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61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Ann-Katrin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Alnervik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0709416369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  <a:hlinkClick r:id="rId4"/>
                        </a:rPr>
                        <a:t>anki.alnervik@gmail.com,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  <a:p>
                      <a:pPr marL="5715">
                        <a:lnSpc>
                          <a:spcPts val="1635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  <a:hlinkClick r:id="rId5"/>
                        </a:rPr>
                        <a:t>ann-katrin.alnervik@axfood.se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663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Jonas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Dufva</a:t>
                      </a:r>
                    </a:p>
                  </a:txBody>
                  <a:tcPr marL="0" marR="0" marT="5588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0708134992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  <a:hlinkClick r:id="rId6"/>
                        </a:rPr>
                        <a:t>jonas.dufva@gmail.com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39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Marielle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Gustafsson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0738459600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  <a:hlinkClick r:id="rId7"/>
                        </a:rPr>
                        <a:t>marielle66@hotmail.com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868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Roba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Babil</a:t>
                      </a:r>
                    </a:p>
                  </a:txBody>
                  <a:tcPr marL="0" marR="0" marT="13208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0736585747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3208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  <a:hlinkClick r:id="rId8"/>
                        </a:rPr>
                        <a:t>c_roba@hotmail.com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13208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245480" y="0"/>
            <a:ext cx="2265045" cy="1898014"/>
            <a:chOff x="5245480" y="0"/>
            <a:chExt cx="2265045" cy="1898014"/>
          </a:xfrm>
        </p:grpSpPr>
        <p:sp>
          <p:nvSpPr>
            <p:cNvPr id="5" name="object 5"/>
            <p:cNvSpPr/>
            <p:nvPr/>
          </p:nvSpPr>
          <p:spPr>
            <a:xfrm>
              <a:off x="5251830" y="0"/>
              <a:ext cx="2252345" cy="1885314"/>
            </a:xfrm>
            <a:custGeom>
              <a:avLst/>
              <a:gdLst/>
              <a:ahLst/>
              <a:cxnLst/>
              <a:rect l="l" t="t" r="r" b="b"/>
              <a:pathLst>
                <a:path w="2252345" h="1885314">
                  <a:moveTo>
                    <a:pt x="237871" y="0"/>
                  </a:moveTo>
                  <a:lnTo>
                    <a:pt x="0" y="1631061"/>
                  </a:lnTo>
                  <a:lnTo>
                    <a:pt x="1742440" y="1885314"/>
                  </a:lnTo>
                  <a:lnTo>
                    <a:pt x="2053971" y="1653158"/>
                  </a:lnTo>
                  <a:lnTo>
                    <a:pt x="2252345" y="294005"/>
                  </a:lnTo>
                  <a:lnTo>
                    <a:pt x="237871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94270" y="1653158"/>
              <a:ext cx="311785" cy="232410"/>
            </a:xfrm>
            <a:custGeom>
              <a:avLst/>
              <a:gdLst/>
              <a:ahLst/>
              <a:cxnLst/>
              <a:rect l="l" t="t" r="r" b="b"/>
              <a:pathLst>
                <a:path w="311784" h="232410">
                  <a:moveTo>
                    <a:pt x="311530" y="0"/>
                  </a:moveTo>
                  <a:lnTo>
                    <a:pt x="86105" y="22606"/>
                  </a:lnTo>
                  <a:lnTo>
                    <a:pt x="0" y="232156"/>
                  </a:lnTo>
                  <a:lnTo>
                    <a:pt x="311530" y="0"/>
                  </a:lnTo>
                  <a:close/>
                </a:path>
              </a:pathLst>
            </a:custGeom>
            <a:solidFill>
              <a:srgbClr val="87A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1830" y="0"/>
              <a:ext cx="2252345" cy="1885314"/>
            </a:xfrm>
            <a:custGeom>
              <a:avLst/>
              <a:gdLst/>
              <a:ahLst/>
              <a:cxnLst/>
              <a:rect l="l" t="t" r="r" b="b"/>
              <a:pathLst>
                <a:path w="2252345" h="1885314">
                  <a:moveTo>
                    <a:pt x="1742439" y="1885314"/>
                  </a:moveTo>
                  <a:lnTo>
                    <a:pt x="1828545" y="1675764"/>
                  </a:lnTo>
                  <a:lnTo>
                    <a:pt x="2053970" y="1653158"/>
                  </a:lnTo>
                  <a:lnTo>
                    <a:pt x="1742439" y="1885314"/>
                  </a:lnTo>
                  <a:lnTo>
                    <a:pt x="0" y="1631060"/>
                  </a:lnTo>
                  <a:lnTo>
                    <a:pt x="237870" y="0"/>
                  </a:lnTo>
                  <a:lnTo>
                    <a:pt x="2252345" y="294004"/>
                  </a:lnTo>
                  <a:lnTo>
                    <a:pt x="2053970" y="1653158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9822" y="246761"/>
              <a:ext cx="105917" cy="2072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32860" y="393445"/>
              <a:ext cx="76041" cy="1700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2473" y="303022"/>
              <a:ext cx="101853" cy="2139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56017" y="360172"/>
              <a:ext cx="148490" cy="1818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73723" y="245236"/>
              <a:ext cx="143510" cy="255904"/>
            </a:xfrm>
            <a:custGeom>
              <a:avLst/>
              <a:gdLst/>
              <a:ahLst/>
              <a:cxnLst/>
              <a:rect l="l" t="t" r="r" b="b"/>
              <a:pathLst>
                <a:path w="143510" h="255904">
                  <a:moveTo>
                    <a:pt x="41528" y="0"/>
                  </a:moveTo>
                  <a:lnTo>
                    <a:pt x="0" y="234188"/>
                  </a:lnTo>
                  <a:lnTo>
                    <a:pt x="634" y="236347"/>
                  </a:lnTo>
                  <a:lnTo>
                    <a:pt x="3428" y="238252"/>
                  </a:lnTo>
                  <a:lnTo>
                    <a:pt x="8381" y="239776"/>
                  </a:lnTo>
                  <a:lnTo>
                    <a:pt x="18668" y="241300"/>
                  </a:lnTo>
                  <a:lnTo>
                    <a:pt x="23875" y="241172"/>
                  </a:lnTo>
                  <a:lnTo>
                    <a:pt x="26034" y="240538"/>
                  </a:lnTo>
                  <a:lnTo>
                    <a:pt x="27431" y="239649"/>
                  </a:lnTo>
                  <a:lnTo>
                    <a:pt x="28320" y="238252"/>
                  </a:lnTo>
                  <a:lnTo>
                    <a:pt x="40893" y="151765"/>
                  </a:lnTo>
                  <a:lnTo>
                    <a:pt x="94233" y="247904"/>
                  </a:lnTo>
                  <a:lnTo>
                    <a:pt x="96265" y="250571"/>
                  </a:lnTo>
                  <a:lnTo>
                    <a:pt x="98678" y="251968"/>
                  </a:lnTo>
                  <a:lnTo>
                    <a:pt x="105536" y="254000"/>
                  </a:lnTo>
                  <a:lnTo>
                    <a:pt x="116712" y="255524"/>
                  </a:lnTo>
                  <a:lnTo>
                    <a:pt x="122173" y="255524"/>
                  </a:lnTo>
                  <a:lnTo>
                    <a:pt x="125348" y="254508"/>
                  </a:lnTo>
                  <a:lnTo>
                    <a:pt x="126491" y="253238"/>
                  </a:lnTo>
                  <a:lnTo>
                    <a:pt x="127126" y="250571"/>
                  </a:lnTo>
                  <a:lnTo>
                    <a:pt x="126491" y="248031"/>
                  </a:lnTo>
                  <a:lnTo>
                    <a:pt x="125221" y="245110"/>
                  </a:lnTo>
                  <a:lnTo>
                    <a:pt x="73024" y="152273"/>
                  </a:lnTo>
                  <a:lnTo>
                    <a:pt x="139191" y="102870"/>
                  </a:lnTo>
                  <a:lnTo>
                    <a:pt x="141604" y="100203"/>
                  </a:lnTo>
                  <a:lnTo>
                    <a:pt x="143128" y="97663"/>
                  </a:lnTo>
                  <a:lnTo>
                    <a:pt x="143255" y="94361"/>
                  </a:lnTo>
                  <a:lnTo>
                    <a:pt x="142493" y="92964"/>
                  </a:lnTo>
                  <a:lnTo>
                    <a:pt x="141731" y="92329"/>
                  </a:lnTo>
                  <a:lnTo>
                    <a:pt x="139445" y="91186"/>
                  </a:lnTo>
                  <a:lnTo>
                    <a:pt x="131571" y="89281"/>
                  </a:lnTo>
                  <a:lnTo>
                    <a:pt x="119760" y="88011"/>
                  </a:lnTo>
                  <a:lnTo>
                    <a:pt x="114934" y="88646"/>
                  </a:lnTo>
                  <a:lnTo>
                    <a:pt x="111378" y="90297"/>
                  </a:lnTo>
                  <a:lnTo>
                    <a:pt x="109219" y="92202"/>
                  </a:lnTo>
                  <a:lnTo>
                    <a:pt x="41528" y="147828"/>
                  </a:lnTo>
                  <a:lnTo>
                    <a:pt x="61848" y="8255"/>
                  </a:lnTo>
                  <a:lnTo>
                    <a:pt x="61848" y="6477"/>
                  </a:lnTo>
                  <a:lnTo>
                    <a:pt x="60578" y="4318"/>
                  </a:lnTo>
                  <a:lnTo>
                    <a:pt x="59562" y="3682"/>
                  </a:lnTo>
                  <a:lnTo>
                    <a:pt x="55371" y="2032"/>
                  </a:lnTo>
                  <a:lnTo>
                    <a:pt x="45719" y="254"/>
                  </a:lnTo>
                  <a:lnTo>
                    <a:pt x="41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5740" y="240029"/>
              <a:ext cx="85725" cy="23787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08902" y="535812"/>
              <a:ext cx="53340" cy="28575"/>
            </a:xfrm>
            <a:custGeom>
              <a:avLst/>
              <a:gdLst/>
              <a:ahLst/>
              <a:cxnLst/>
              <a:rect l="l" t="t" r="r" b="b"/>
              <a:pathLst>
                <a:path w="53340" h="28575">
                  <a:moveTo>
                    <a:pt x="47878" y="0"/>
                  </a:moveTo>
                  <a:lnTo>
                    <a:pt x="45846" y="380"/>
                  </a:lnTo>
                  <a:lnTo>
                    <a:pt x="42925" y="1142"/>
                  </a:lnTo>
                  <a:lnTo>
                    <a:pt x="40004" y="2031"/>
                  </a:lnTo>
                  <a:lnTo>
                    <a:pt x="27558" y="4571"/>
                  </a:lnTo>
                  <a:lnTo>
                    <a:pt x="22351" y="5206"/>
                  </a:lnTo>
                  <a:lnTo>
                    <a:pt x="16509" y="5587"/>
                  </a:lnTo>
                  <a:lnTo>
                    <a:pt x="0" y="4698"/>
                  </a:lnTo>
                  <a:lnTo>
                    <a:pt x="0" y="27685"/>
                  </a:lnTo>
                  <a:lnTo>
                    <a:pt x="11429" y="28447"/>
                  </a:lnTo>
                  <a:lnTo>
                    <a:pt x="18160" y="28320"/>
                  </a:lnTo>
                  <a:lnTo>
                    <a:pt x="24002" y="27939"/>
                  </a:lnTo>
                  <a:lnTo>
                    <a:pt x="34162" y="26669"/>
                  </a:lnTo>
                  <a:lnTo>
                    <a:pt x="38480" y="25780"/>
                  </a:lnTo>
                  <a:lnTo>
                    <a:pt x="41655" y="24764"/>
                  </a:lnTo>
                  <a:lnTo>
                    <a:pt x="44957" y="23875"/>
                  </a:lnTo>
                  <a:lnTo>
                    <a:pt x="51307" y="16763"/>
                  </a:lnTo>
                  <a:lnTo>
                    <a:pt x="51688" y="15747"/>
                  </a:lnTo>
                  <a:lnTo>
                    <a:pt x="52196" y="13461"/>
                  </a:lnTo>
                  <a:lnTo>
                    <a:pt x="52323" y="11937"/>
                  </a:lnTo>
                  <a:lnTo>
                    <a:pt x="52704" y="9905"/>
                  </a:lnTo>
                  <a:lnTo>
                    <a:pt x="52831" y="8127"/>
                  </a:lnTo>
                  <a:lnTo>
                    <a:pt x="52831" y="6603"/>
                  </a:lnTo>
                  <a:lnTo>
                    <a:pt x="52958" y="5206"/>
                  </a:lnTo>
                  <a:lnTo>
                    <a:pt x="49275" y="253"/>
                  </a:lnTo>
                  <a:lnTo>
                    <a:pt x="478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08902" y="392811"/>
              <a:ext cx="70707" cy="993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08469" y="337820"/>
              <a:ext cx="141985" cy="2529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34913" y="593725"/>
              <a:ext cx="1656841" cy="882523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668000" y="0"/>
            <a:ext cx="1524000" cy="1633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435927"/>
            <a:ext cx="17475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295400"/>
            <a:ext cx="3492500" cy="4371068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BSK:s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mål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verksamhet</a:t>
            </a:r>
          </a:p>
          <a:p>
            <a:pPr marL="241300" indent="-2286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Förälder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BSK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Föräldrargrupp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 err="1">
                <a:latin typeface="Calibri"/>
                <a:cs typeface="Calibri"/>
              </a:rPr>
              <a:t>Träning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Serier </a:t>
            </a:r>
            <a:r>
              <a:rPr sz="2400" dirty="0">
                <a:latin typeface="Calibri"/>
                <a:cs typeface="Calibri"/>
              </a:rPr>
              <a:t>och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Cuper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Lagets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regler</a:t>
            </a: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Laget.se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Skador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Kontaktuppgifter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BSK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Fonden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1025" y="0"/>
            <a:ext cx="1450340" cy="15692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6227" y="0"/>
            <a:ext cx="5747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BSK</a:t>
            </a:r>
            <a:r>
              <a:rPr sz="3200" b="1" spc="-5" dirty="0">
                <a:latin typeface="Calibri"/>
                <a:cs typeface="Calibri"/>
              </a:rPr>
              <a:t> vill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göra skillnad, BSK-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fonden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920" y="603859"/>
            <a:ext cx="11184890" cy="578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indent="-227329">
              <a:lnSpc>
                <a:spcPct val="112799"/>
              </a:lnSpc>
              <a:spcBef>
                <a:spcPts val="100"/>
              </a:spcBef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sz="2000" dirty="0">
                <a:latin typeface="Calibri"/>
                <a:cs typeface="Calibri"/>
              </a:rPr>
              <a:t>Bankeryds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SK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vill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ungdomar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som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vill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ska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få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möjlighet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fotboll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och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känna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laggemenskap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vår klubb,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oavsett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ekonomiska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förutsättningar.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Styrelsen har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under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2017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därför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tillsammans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ledarna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beslutat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att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starta</a:t>
            </a:r>
            <a:r>
              <a:rPr sz="2000" dirty="0">
                <a:latin typeface="Calibri"/>
                <a:cs typeface="Calibri"/>
              </a:rPr>
              <a:t> en </a:t>
            </a:r>
            <a:r>
              <a:rPr sz="2000" spc="-5" dirty="0">
                <a:latin typeface="Calibri"/>
                <a:cs typeface="Calibri"/>
              </a:rPr>
              <a:t>fond,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BSK-fonden.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Varje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klubben bidrar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genom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avsätta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 </a:t>
            </a:r>
            <a:r>
              <a:rPr sz="2000" spc="-5" dirty="0">
                <a:latin typeface="Calibri"/>
                <a:cs typeface="Calibri"/>
              </a:rPr>
              <a:t>summa</a:t>
            </a:r>
            <a:r>
              <a:rPr sz="2000" dirty="0">
                <a:latin typeface="Calibri"/>
                <a:cs typeface="Calibri"/>
              </a:rPr>
              <a:t> av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sin </a:t>
            </a:r>
            <a:r>
              <a:rPr sz="2000" dirty="0">
                <a:latin typeface="Calibri"/>
                <a:cs typeface="Calibri"/>
              </a:rPr>
              <a:t> lagkassa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till</a:t>
            </a:r>
            <a:r>
              <a:rPr sz="2000" spc="-5" dirty="0">
                <a:latin typeface="Calibri"/>
                <a:cs typeface="Calibri"/>
              </a:rPr>
              <a:t> fonden. Lagkassan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är</a:t>
            </a:r>
            <a:r>
              <a:rPr sz="2000" spc="-5" dirty="0">
                <a:latin typeface="Calibri"/>
                <a:cs typeface="Calibri"/>
              </a:rPr>
              <a:t> det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varje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lag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själva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sparar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ihop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pengar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till </a:t>
            </a:r>
            <a:r>
              <a:rPr sz="2000" spc="-5" dirty="0">
                <a:latin typeface="Calibri"/>
                <a:cs typeface="Calibri"/>
              </a:rPr>
              <a:t>genom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försäljning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olika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saker.</a:t>
            </a:r>
            <a:endParaRPr sz="2000">
              <a:latin typeface="Calibri"/>
              <a:cs typeface="Calibri"/>
            </a:endParaRPr>
          </a:p>
          <a:p>
            <a:pPr marL="239395" marR="13335" indent="-227329">
              <a:lnSpc>
                <a:spcPct val="112700"/>
              </a:lnSpc>
              <a:spcBef>
                <a:spcPts val="10"/>
              </a:spcBef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sz="2000" spc="-5" dirty="0">
                <a:latin typeface="Calibri"/>
                <a:cs typeface="Calibri"/>
              </a:rPr>
              <a:t>Fondens syfte </a:t>
            </a:r>
            <a:r>
              <a:rPr sz="2000" dirty="0">
                <a:latin typeface="Calibri"/>
                <a:cs typeface="Calibri"/>
              </a:rPr>
              <a:t>är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behov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kunna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stödja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medlemmar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ekonomi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för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tillfället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klarar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extra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utgifter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som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fotbollen medför.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exempelvis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träningsavgifter,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kostnader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för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träningsläger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eller</a:t>
            </a:r>
            <a:r>
              <a:rPr sz="2000" dirty="0">
                <a:latin typeface="Calibri"/>
                <a:cs typeface="Calibri"/>
              </a:rPr>
              <a:t> 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cupavgift.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Bidrag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beviljas</a:t>
            </a:r>
            <a:r>
              <a:rPr sz="2000" dirty="0">
                <a:latin typeface="Calibri"/>
                <a:cs typeface="Calibri"/>
              </a:rPr>
              <a:t> inte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första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hand </a:t>
            </a:r>
            <a:r>
              <a:rPr sz="2000" spc="-5" dirty="0">
                <a:latin typeface="Calibri"/>
                <a:cs typeface="Calibri"/>
              </a:rPr>
              <a:t>till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medlemsavgifter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eller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andra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kostnader,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såsom </a:t>
            </a:r>
            <a:r>
              <a:rPr sz="2000" dirty="0">
                <a:latin typeface="Calibri"/>
                <a:cs typeface="Calibri"/>
              </a:rPr>
              <a:t> kläder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eller</a:t>
            </a:r>
            <a:r>
              <a:rPr sz="2000" dirty="0">
                <a:latin typeface="Calibri"/>
                <a:cs typeface="Calibri"/>
              </a:rPr>
              <a:t> relaterad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utrustning.</a:t>
            </a:r>
            <a:endParaRPr sz="2000">
              <a:latin typeface="Calibri"/>
              <a:cs typeface="Calibri"/>
            </a:endParaRPr>
          </a:p>
          <a:p>
            <a:pPr marL="239395" marR="55244" indent="-227329">
              <a:lnSpc>
                <a:spcPct val="112700"/>
              </a:lnSpc>
              <a:spcBef>
                <a:spcPts val="5"/>
              </a:spcBef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sz="2000" dirty="0">
                <a:latin typeface="Calibri"/>
                <a:cs typeface="Calibri"/>
              </a:rPr>
              <a:t>Man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ansöka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ett </a:t>
            </a:r>
            <a:r>
              <a:rPr sz="2000" spc="-5" dirty="0">
                <a:latin typeface="Calibri"/>
                <a:cs typeface="Calibri"/>
              </a:rPr>
              <a:t>ekonomiskt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bidrag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individuellt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från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hemmet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eller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lagets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tränare.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Varje </a:t>
            </a:r>
            <a:r>
              <a:rPr sz="2000" dirty="0">
                <a:latin typeface="Calibri"/>
                <a:cs typeface="Calibri"/>
              </a:rPr>
              <a:t> ansökan </a:t>
            </a:r>
            <a:r>
              <a:rPr sz="2000" spc="-5" dirty="0">
                <a:latin typeface="Calibri"/>
                <a:cs typeface="Calibri"/>
              </a:rPr>
              <a:t>behandlas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individuellt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största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diskretion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två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representanter från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styrelsen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och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beslut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fattas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därefter </a:t>
            </a:r>
            <a:r>
              <a:rPr sz="2000" spc="-5" dirty="0">
                <a:latin typeface="Calibri"/>
                <a:cs typeface="Calibri"/>
              </a:rPr>
              <a:t>vid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nästkommande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styrelsemöte.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Då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är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varje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ärende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anonymiserat.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på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laget.se</a:t>
            </a:r>
            <a:endParaRPr sz="2000">
              <a:latin typeface="Calibri"/>
              <a:cs typeface="Calibri"/>
            </a:endParaRPr>
          </a:p>
          <a:p>
            <a:pPr marL="239395" marR="115570" indent="-227329">
              <a:lnSpc>
                <a:spcPct val="112799"/>
              </a:lnSpc>
              <a:spcBef>
                <a:spcPts val="5"/>
              </a:spcBef>
              <a:buFont typeface="Arial"/>
              <a:buChar char="•"/>
              <a:tabLst>
                <a:tab pos="239395" algn="l"/>
                <a:tab pos="240029" algn="l"/>
              </a:tabLst>
            </a:pPr>
            <a:r>
              <a:rPr sz="2000" spc="-5" dirty="0">
                <a:latin typeface="Calibri"/>
                <a:cs typeface="Calibri"/>
              </a:rPr>
              <a:t>De som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känner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skulle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vilja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bidra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pengar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BSK-fonden,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privat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eller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sitt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företag,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är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välkommen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höra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sig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till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föreningen.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finns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någon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som t.ex.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skulle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vilja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starta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upp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”loppis”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skänkta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begagnade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fotbollsskor,</a:t>
            </a:r>
            <a:r>
              <a:rPr sz="2000" dirty="0">
                <a:latin typeface="Calibri"/>
                <a:cs typeface="Calibri"/>
              </a:rPr>
              <a:t> benskydd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eller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idrottskläder</a:t>
            </a:r>
            <a:r>
              <a:rPr sz="2000" dirty="0">
                <a:latin typeface="Calibri"/>
                <a:cs typeface="Calibri"/>
              </a:rPr>
              <a:t> är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bara </a:t>
            </a:r>
            <a:r>
              <a:rPr sz="2000" dirty="0">
                <a:latin typeface="Calibri"/>
                <a:cs typeface="Calibri"/>
              </a:rPr>
              <a:t>att</a:t>
            </a:r>
            <a:r>
              <a:rPr sz="2000" spc="-5" dirty="0">
                <a:latin typeface="Calibri"/>
                <a:cs typeface="Calibri"/>
              </a:rPr>
              <a:t> höra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av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sig.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b="1" spc="-5" dirty="0">
                <a:latin typeface="Calibri"/>
                <a:cs typeface="Calibri"/>
              </a:rPr>
              <a:t>Tillsammans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bygger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vi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ett </a:t>
            </a:r>
            <a:r>
              <a:rPr sz="1400" b="1" spc="-5" dirty="0">
                <a:latin typeface="Calibri"/>
                <a:cs typeface="Calibri"/>
              </a:rPr>
              <a:t>starkare Bankeryds</a:t>
            </a:r>
            <a:r>
              <a:rPr sz="1400" b="1" dirty="0">
                <a:latin typeface="Calibri"/>
                <a:cs typeface="Calibri"/>
              </a:rPr>
              <a:t> SK</a:t>
            </a:r>
            <a:r>
              <a:rPr sz="1400" b="1" spc="-5" dirty="0">
                <a:latin typeface="Calibri"/>
                <a:cs typeface="Calibri"/>
              </a:rPr>
              <a:t> för</a:t>
            </a:r>
            <a:r>
              <a:rPr sz="1400" b="1" dirty="0">
                <a:latin typeface="Calibri"/>
                <a:cs typeface="Calibri"/>
              </a:rPr>
              <a:t> alla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75168"/>
            <a:ext cx="22161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BSK:s</a:t>
            </a:r>
            <a:r>
              <a:rPr spc="-80" dirty="0"/>
              <a:t> </a:t>
            </a:r>
            <a:r>
              <a:rPr dirty="0"/>
              <a:t>mål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143000"/>
            <a:ext cx="9968865" cy="509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36294" indent="-228600">
              <a:lnSpc>
                <a:spcPct val="1054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Vi </a:t>
            </a:r>
            <a:r>
              <a:rPr sz="2400" spc="-5" dirty="0">
                <a:latin typeface="Calibri"/>
                <a:cs typeface="Calibri"/>
              </a:rPr>
              <a:t>vill bedriva </a:t>
            </a:r>
            <a:r>
              <a:rPr sz="2400" dirty="0">
                <a:latin typeface="Calibri"/>
                <a:cs typeface="Calibri"/>
              </a:rPr>
              <a:t>verksamhet </a:t>
            </a:r>
            <a:r>
              <a:rPr sz="2400" spc="-5" dirty="0">
                <a:latin typeface="Calibri"/>
                <a:cs typeface="Calibri"/>
              </a:rPr>
              <a:t>för </a:t>
            </a:r>
            <a:r>
              <a:rPr sz="2400" dirty="0">
                <a:latin typeface="Calibri"/>
                <a:cs typeface="Calibri"/>
              </a:rPr>
              <a:t>alla </a:t>
            </a:r>
            <a:r>
              <a:rPr sz="2400" spc="-5" dirty="0">
                <a:latin typeface="Calibri"/>
                <a:cs typeface="Calibri"/>
              </a:rPr>
              <a:t>barn </a:t>
            </a:r>
            <a:r>
              <a:rPr sz="2400" dirty="0">
                <a:latin typeface="Calibri"/>
                <a:cs typeface="Calibri"/>
              </a:rPr>
              <a:t>och </a:t>
            </a:r>
            <a:r>
              <a:rPr sz="2400" spc="-5" dirty="0">
                <a:latin typeface="Calibri"/>
                <a:cs typeface="Calibri"/>
              </a:rPr>
              <a:t>ungdomar som </a:t>
            </a:r>
            <a:r>
              <a:rPr sz="2400" dirty="0">
                <a:latin typeface="Calibri"/>
                <a:cs typeface="Calibri"/>
              </a:rPr>
              <a:t>vill träna och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spela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fotboll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Bankeryd.</a:t>
            </a:r>
          </a:p>
          <a:p>
            <a:pPr marL="241300" marR="102870" indent="-228600">
              <a:lnSpc>
                <a:spcPct val="1054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Vi </a:t>
            </a:r>
            <a:r>
              <a:rPr sz="2400" spc="-5" dirty="0">
                <a:latin typeface="Calibri"/>
                <a:cs typeface="Calibri"/>
              </a:rPr>
              <a:t>vill skapa </a:t>
            </a:r>
            <a:r>
              <a:rPr sz="2400" dirty="0">
                <a:latin typeface="Calibri"/>
                <a:cs typeface="Calibri"/>
              </a:rPr>
              <a:t>klubbkänsla </a:t>
            </a:r>
            <a:r>
              <a:rPr sz="2400" spc="-5" dirty="0">
                <a:latin typeface="Calibri"/>
                <a:cs typeface="Calibri"/>
              </a:rPr>
              <a:t>där </a:t>
            </a:r>
            <a:r>
              <a:rPr sz="2400" dirty="0">
                <a:latin typeface="Calibri"/>
                <a:cs typeface="Calibri"/>
              </a:rPr>
              <a:t>ledare, </a:t>
            </a:r>
            <a:r>
              <a:rPr sz="2400" spc="-5" dirty="0">
                <a:latin typeface="Calibri"/>
                <a:cs typeface="Calibri"/>
              </a:rPr>
              <a:t>spelare </a:t>
            </a:r>
            <a:r>
              <a:rPr sz="2400" dirty="0">
                <a:latin typeface="Calibri"/>
                <a:cs typeface="Calibri"/>
              </a:rPr>
              <a:t>och </a:t>
            </a:r>
            <a:r>
              <a:rPr sz="2400" spc="-5" dirty="0">
                <a:latin typeface="Calibri"/>
                <a:cs typeface="Calibri"/>
              </a:rPr>
              <a:t>föräldrar </a:t>
            </a:r>
            <a:r>
              <a:rPr sz="2400" dirty="0">
                <a:latin typeface="Calibri"/>
                <a:cs typeface="Calibri"/>
              </a:rPr>
              <a:t>är </a:t>
            </a:r>
            <a:r>
              <a:rPr sz="2400" spc="-5" dirty="0">
                <a:latin typeface="Calibri"/>
                <a:cs typeface="Calibri"/>
              </a:rPr>
              <a:t>stolta för </a:t>
            </a:r>
            <a:r>
              <a:rPr sz="2400" dirty="0">
                <a:latin typeface="Calibri"/>
                <a:cs typeface="Calibri"/>
              </a:rPr>
              <a:t>BSK och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känner</a:t>
            </a:r>
            <a:r>
              <a:rPr sz="2400" spc="-5" dirty="0">
                <a:latin typeface="Calibri"/>
                <a:cs typeface="Calibri"/>
              </a:rPr>
              <a:t> glädje</a:t>
            </a:r>
            <a:r>
              <a:rPr sz="2400" dirty="0">
                <a:latin typeface="Calibri"/>
                <a:cs typeface="Calibri"/>
              </a:rPr>
              <a:t> med</a:t>
            </a:r>
            <a:r>
              <a:rPr sz="2400" spc="-5" dirty="0">
                <a:latin typeface="Calibri"/>
                <a:cs typeface="Calibri"/>
              </a:rPr>
              <a:t> sitt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engagemang </a:t>
            </a:r>
            <a:r>
              <a:rPr sz="2400" dirty="0">
                <a:latin typeface="Calibri"/>
                <a:cs typeface="Calibri"/>
              </a:rPr>
              <a:t>inom klubben.</a:t>
            </a:r>
          </a:p>
          <a:p>
            <a:pPr marL="241300" marR="255270" indent="-228600">
              <a:lnSpc>
                <a:spcPct val="105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Vi </a:t>
            </a:r>
            <a:r>
              <a:rPr sz="2400" spc="-5" dirty="0">
                <a:latin typeface="Calibri"/>
                <a:cs typeface="Calibri"/>
              </a:rPr>
              <a:t>vill fostra spelarna </a:t>
            </a:r>
            <a:r>
              <a:rPr sz="2400" dirty="0">
                <a:latin typeface="Calibri"/>
                <a:cs typeface="Calibri"/>
              </a:rPr>
              <a:t>till ansvarskännande </a:t>
            </a:r>
            <a:r>
              <a:rPr sz="2400" spc="-5" dirty="0">
                <a:latin typeface="Calibri"/>
                <a:cs typeface="Calibri"/>
              </a:rPr>
              <a:t>människor som </a:t>
            </a:r>
            <a:r>
              <a:rPr sz="2400" dirty="0">
                <a:latin typeface="Calibri"/>
                <a:cs typeface="Calibri"/>
              </a:rPr>
              <a:t>respekterar regler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normer;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både på </a:t>
            </a:r>
            <a:r>
              <a:rPr sz="2400" dirty="0">
                <a:latin typeface="Calibri"/>
                <a:cs typeface="Calibri"/>
              </a:rPr>
              <a:t>fotbollsplan</a:t>
            </a:r>
            <a:r>
              <a:rPr sz="2400" spc="-5" dirty="0">
                <a:latin typeface="Calibri"/>
                <a:cs typeface="Calibri"/>
              </a:rPr>
              <a:t> och utanför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den.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5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BSK </a:t>
            </a:r>
            <a:r>
              <a:rPr sz="2400" spc="-5" dirty="0">
                <a:latin typeface="Calibri"/>
                <a:cs typeface="Calibri"/>
              </a:rPr>
              <a:t>skall </a:t>
            </a:r>
            <a:r>
              <a:rPr sz="2400" dirty="0">
                <a:latin typeface="Calibri"/>
                <a:cs typeface="Calibri"/>
              </a:rPr>
              <a:t>inte </a:t>
            </a:r>
            <a:r>
              <a:rPr sz="2400" spc="-5" dirty="0">
                <a:latin typeface="Calibri"/>
                <a:cs typeface="Calibri"/>
              </a:rPr>
              <a:t>hindra </a:t>
            </a:r>
            <a:r>
              <a:rPr sz="2400" spc="-10" dirty="0">
                <a:latin typeface="Calibri"/>
                <a:cs typeface="Calibri"/>
              </a:rPr>
              <a:t>barn </a:t>
            </a:r>
            <a:r>
              <a:rPr sz="2400" dirty="0">
                <a:latin typeface="Calibri"/>
                <a:cs typeface="Calibri"/>
              </a:rPr>
              <a:t>och </a:t>
            </a:r>
            <a:r>
              <a:rPr sz="2400" spc="-5" dirty="0">
                <a:latin typeface="Calibri"/>
                <a:cs typeface="Calibri"/>
              </a:rPr>
              <a:t>ungdomar </a:t>
            </a:r>
            <a:r>
              <a:rPr sz="2400" dirty="0">
                <a:latin typeface="Calibri"/>
                <a:cs typeface="Calibri"/>
              </a:rPr>
              <a:t>att </a:t>
            </a:r>
            <a:r>
              <a:rPr sz="2400" spc="-5" dirty="0">
                <a:latin typeface="Calibri"/>
                <a:cs typeface="Calibri"/>
              </a:rPr>
              <a:t>jämsides </a:t>
            </a:r>
            <a:r>
              <a:rPr sz="2400" dirty="0">
                <a:latin typeface="Calibri"/>
                <a:cs typeface="Calibri"/>
              </a:rPr>
              <a:t>med fotboll </a:t>
            </a:r>
            <a:r>
              <a:rPr sz="2400" spc="-5" dirty="0">
                <a:latin typeface="Calibri"/>
                <a:cs typeface="Calibri"/>
              </a:rPr>
              <a:t>delta </a:t>
            </a:r>
            <a:r>
              <a:rPr sz="2400" dirty="0">
                <a:latin typeface="Calibri"/>
                <a:cs typeface="Calibri"/>
              </a:rPr>
              <a:t>i andra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idrotter.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skrivit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på </a:t>
            </a:r>
            <a:r>
              <a:rPr sz="2400" dirty="0">
                <a:latin typeface="Calibri"/>
                <a:cs typeface="Calibri"/>
              </a:rPr>
              <a:t>samsyn Bankeryd.</a:t>
            </a:r>
          </a:p>
          <a:p>
            <a:pPr marL="241300" marR="605155" indent="-228600">
              <a:lnSpc>
                <a:spcPct val="105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Vi </a:t>
            </a:r>
            <a:r>
              <a:rPr sz="2400" spc="-5" dirty="0">
                <a:latin typeface="Calibri"/>
                <a:cs typeface="Calibri"/>
              </a:rPr>
              <a:t>vill bedriva </a:t>
            </a:r>
            <a:r>
              <a:rPr sz="2400" dirty="0">
                <a:latin typeface="Calibri"/>
                <a:cs typeface="Calibri"/>
              </a:rPr>
              <a:t>fotbollsverksamhet </a:t>
            </a:r>
            <a:r>
              <a:rPr sz="2400" spc="-5" dirty="0">
                <a:latin typeface="Calibri"/>
                <a:cs typeface="Calibri"/>
              </a:rPr>
              <a:t>där individens </a:t>
            </a:r>
            <a:r>
              <a:rPr sz="2400" dirty="0">
                <a:latin typeface="Calibri"/>
                <a:cs typeface="Calibri"/>
              </a:rPr>
              <a:t>utveckling inom laget är 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centrum.</a:t>
            </a:r>
            <a:endParaRPr sz="2400" dirty="0">
              <a:latin typeface="Calibri"/>
              <a:cs typeface="Calibri"/>
            </a:endParaRPr>
          </a:p>
          <a:p>
            <a:pPr marL="241300" marR="363855" indent="-228600">
              <a:lnSpc>
                <a:spcPct val="1051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Vårt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mål </a:t>
            </a:r>
            <a:r>
              <a:rPr sz="2400" spc="-10" dirty="0">
                <a:latin typeface="Calibri"/>
                <a:cs typeface="Calibri"/>
              </a:rPr>
              <a:t>är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ett </a:t>
            </a:r>
            <a:r>
              <a:rPr sz="2400" spc="-5" dirty="0">
                <a:latin typeface="Calibri"/>
                <a:cs typeface="Calibri"/>
              </a:rPr>
              <a:t>representationslag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(Dam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och </a:t>
            </a:r>
            <a:r>
              <a:rPr sz="2400" spc="-5" dirty="0">
                <a:latin typeface="Calibri"/>
                <a:cs typeface="Calibri"/>
              </a:rPr>
              <a:t>Herr)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som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huvudsak består </a:t>
            </a:r>
            <a:r>
              <a:rPr sz="2400" dirty="0">
                <a:latin typeface="Calibri"/>
                <a:cs typeface="Calibri"/>
              </a:rPr>
              <a:t>av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spelare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från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egna </a:t>
            </a:r>
            <a:r>
              <a:rPr sz="2400" spc="-5" dirty="0">
                <a:latin typeface="Calibri"/>
                <a:cs typeface="Calibri"/>
              </a:rPr>
              <a:t>leden.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1025" y="0"/>
            <a:ext cx="1450340" cy="1569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015" y="71827"/>
            <a:ext cx="49599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BSK:s</a:t>
            </a:r>
            <a:r>
              <a:rPr spc="-75" dirty="0"/>
              <a:t> </a:t>
            </a:r>
            <a:r>
              <a:rPr spc="-5" dirty="0"/>
              <a:t>verksamhetsidé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7132" y="872002"/>
            <a:ext cx="850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Läs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igenom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dokumentet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och</a:t>
            </a:r>
            <a:r>
              <a:rPr sz="2400" spc="-5" dirty="0">
                <a:latin typeface="Calibri"/>
                <a:cs typeface="Calibri"/>
              </a:rPr>
              <a:t> prata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era </a:t>
            </a:r>
            <a:r>
              <a:rPr sz="2400" spc="-5" dirty="0">
                <a:latin typeface="Calibri"/>
                <a:cs typeface="Calibri"/>
              </a:rPr>
              <a:t>barn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om</a:t>
            </a:r>
            <a:r>
              <a:rPr sz="2400" dirty="0">
                <a:latin typeface="Calibri"/>
                <a:cs typeface="Calibri"/>
              </a:rPr>
              <a:t> vad </a:t>
            </a:r>
            <a:r>
              <a:rPr sz="2400" spc="-5" dirty="0">
                <a:latin typeface="Calibri"/>
                <a:cs typeface="Calibri"/>
              </a:rPr>
              <a:t>det </a:t>
            </a:r>
            <a:r>
              <a:rPr sz="2400" dirty="0">
                <a:latin typeface="Calibri"/>
                <a:cs typeface="Calibri"/>
              </a:rPr>
              <a:t>betyder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5400" y="1414516"/>
            <a:ext cx="1707514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96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BSK’s Mål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Ledaren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BSK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9235" y="1414516"/>
            <a:ext cx="4639310" cy="8274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75"/>
              </a:spcBef>
            </a:pPr>
            <a:r>
              <a:rPr sz="2400" spc="-5" dirty="0">
                <a:latin typeface="Calibri"/>
                <a:cs typeface="Calibri"/>
              </a:rPr>
              <a:t>Spelarutbildning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400" spc="-5" dirty="0">
                <a:latin typeface="Calibri"/>
                <a:cs typeface="Calibri"/>
              </a:rPr>
              <a:t>Spelaren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BSK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Förälder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BSK</a:t>
            </a:r>
            <a:r>
              <a:rPr sz="2400" spc="-10" dirty="0">
                <a:latin typeface="Calibri"/>
                <a:cs typeface="Calibri"/>
              </a:rPr>
              <a:t> mm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9152" y="2555349"/>
            <a:ext cx="9961245" cy="3583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180975" indent="-6350">
              <a:lnSpc>
                <a:spcPct val="1054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Incidenter: </a:t>
            </a:r>
            <a:r>
              <a:rPr sz="2400" spc="-5" dirty="0">
                <a:latin typeface="Calibri"/>
                <a:cs typeface="Calibri"/>
              </a:rPr>
              <a:t>Styrelsen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har </a:t>
            </a:r>
            <a:r>
              <a:rPr sz="2400" dirty="0">
                <a:latin typeface="Calibri"/>
                <a:cs typeface="Calibri"/>
              </a:rPr>
              <a:t>tagit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fram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policy </a:t>
            </a:r>
            <a:r>
              <a:rPr sz="2400" dirty="0">
                <a:latin typeface="Calibri"/>
                <a:cs typeface="Calibri"/>
              </a:rPr>
              <a:t>och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handlingsplan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för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att</a:t>
            </a:r>
            <a:r>
              <a:rPr sz="2400" spc="-5" dirty="0">
                <a:latin typeface="Calibri"/>
                <a:cs typeface="Calibri"/>
              </a:rPr>
              <a:t> hantera </a:t>
            </a:r>
            <a:r>
              <a:rPr sz="2400" dirty="0">
                <a:latin typeface="Calibri"/>
                <a:cs typeface="Calibri"/>
              </a:rPr>
              <a:t>ev.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incidenter</a:t>
            </a:r>
            <a:r>
              <a:rPr sz="2400" dirty="0">
                <a:latin typeface="Calibri"/>
                <a:cs typeface="Calibri"/>
              </a:rPr>
              <a:t> vid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matcher,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cuper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eller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träningar.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Kortfattat:</a:t>
            </a:r>
          </a:p>
          <a:p>
            <a:pPr marL="680085" indent="-229235">
              <a:lnSpc>
                <a:spcPct val="100000"/>
              </a:lnSpc>
              <a:spcBef>
                <a:spcPts val="170"/>
              </a:spcBef>
              <a:buSzPct val="45833"/>
              <a:buFont typeface="Symbol"/>
              <a:buChar char=""/>
              <a:tabLst>
                <a:tab pos="680085" algn="l"/>
                <a:tab pos="680720" algn="l"/>
              </a:tabLst>
            </a:pPr>
            <a:r>
              <a:rPr sz="2400" spc="-5" dirty="0">
                <a:latin typeface="Calibri"/>
                <a:cs typeface="Calibri"/>
              </a:rPr>
              <a:t>Nivå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1: Små utbrott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lugna</a:t>
            </a:r>
            <a:r>
              <a:rPr sz="2400" spc="-5" dirty="0">
                <a:latin typeface="Calibri"/>
                <a:cs typeface="Calibri"/>
              </a:rPr>
              <a:t> ner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inom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laget</a:t>
            </a:r>
          </a:p>
          <a:p>
            <a:pPr marL="680085" indent="-229235">
              <a:lnSpc>
                <a:spcPct val="100000"/>
              </a:lnSpc>
              <a:spcBef>
                <a:spcPts val="155"/>
              </a:spcBef>
              <a:buSzPct val="45833"/>
              <a:buFont typeface="Symbol"/>
              <a:buChar char=""/>
              <a:tabLst>
                <a:tab pos="680085" algn="l"/>
                <a:tab pos="680720" algn="l"/>
              </a:tabLst>
            </a:pPr>
            <a:r>
              <a:rPr sz="2400" spc="-5" dirty="0">
                <a:latin typeface="Calibri"/>
                <a:cs typeface="Calibri"/>
              </a:rPr>
              <a:t>Nivå </a:t>
            </a:r>
            <a:r>
              <a:rPr sz="2400" spc="-10" dirty="0">
                <a:latin typeface="Calibri"/>
                <a:cs typeface="Calibri"/>
              </a:rPr>
              <a:t>2: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Situation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börjar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urarta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Stanna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hela </a:t>
            </a:r>
            <a:r>
              <a:rPr sz="2400" spc="-5" dirty="0">
                <a:latin typeface="Calibri"/>
                <a:cs typeface="Calibri"/>
              </a:rPr>
              <a:t>spelet,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lugna </a:t>
            </a:r>
            <a:r>
              <a:rPr sz="2400" spc="-5" dirty="0">
                <a:latin typeface="Calibri"/>
                <a:cs typeface="Calibri"/>
              </a:rPr>
              <a:t>ner</a:t>
            </a:r>
            <a:endParaRPr sz="2400" dirty="0">
              <a:latin typeface="Calibri"/>
              <a:cs typeface="Calibri"/>
            </a:endParaRPr>
          </a:p>
          <a:p>
            <a:pPr marL="680085" indent="-229235">
              <a:lnSpc>
                <a:spcPct val="100000"/>
              </a:lnSpc>
              <a:spcBef>
                <a:spcPts val="145"/>
              </a:spcBef>
              <a:buSzPct val="45833"/>
              <a:buFont typeface="Symbol"/>
              <a:buChar char=""/>
              <a:tabLst>
                <a:tab pos="680085" algn="l"/>
                <a:tab pos="680720" algn="l"/>
              </a:tabLst>
            </a:pPr>
            <a:r>
              <a:rPr sz="2400" spc="-5" dirty="0">
                <a:latin typeface="Calibri"/>
                <a:cs typeface="Calibri"/>
              </a:rPr>
              <a:t>Nivå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3: </a:t>
            </a:r>
            <a:r>
              <a:rPr sz="2400" dirty="0">
                <a:latin typeface="Calibri"/>
                <a:cs typeface="Calibri"/>
              </a:rPr>
              <a:t>Vid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fara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för</a:t>
            </a:r>
            <a:r>
              <a:rPr sz="2400" spc="-5" dirty="0">
                <a:latin typeface="Calibri"/>
                <a:cs typeface="Calibri"/>
              </a:rPr>
              <a:t> skada,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verbala </a:t>
            </a:r>
            <a:r>
              <a:rPr sz="2400" spc="-10" dirty="0">
                <a:latin typeface="Calibri"/>
                <a:cs typeface="Calibri"/>
              </a:rPr>
              <a:t>hot</a:t>
            </a:r>
            <a:endParaRPr sz="2400" dirty="0">
              <a:latin typeface="Calibri"/>
              <a:cs typeface="Calibri"/>
            </a:endParaRPr>
          </a:p>
          <a:p>
            <a:pPr marL="18415" marR="5080">
              <a:lnSpc>
                <a:spcPct val="105100"/>
              </a:lnSpc>
              <a:spcBef>
                <a:spcPts val="720"/>
              </a:spcBef>
            </a:pPr>
            <a:r>
              <a:rPr sz="2400" spc="-5" dirty="0">
                <a:latin typeface="Calibri"/>
                <a:cs typeface="Calibri"/>
              </a:rPr>
              <a:t>Efter nivå 1-2,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bryts </a:t>
            </a:r>
            <a:r>
              <a:rPr sz="2400" dirty="0">
                <a:latin typeface="Calibri"/>
                <a:cs typeface="Calibri"/>
              </a:rPr>
              <a:t>träning/match</a:t>
            </a:r>
            <a:r>
              <a:rPr sz="2400" spc="-5" dirty="0">
                <a:latin typeface="Calibri"/>
                <a:cs typeface="Calibri"/>
              </a:rPr>
              <a:t> och</a:t>
            </a:r>
            <a:r>
              <a:rPr sz="2400" dirty="0">
                <a:latin typeface="Calibri"/>
                <a:cs typeface="Calibri"/>
              </a:rPr>
              <a:t> alla</a:t>
            </a:r>
            <a:r>
              <a:rPr sz="2400" spc="-5" dirty="0">
                <a:latin typeface="Calibri"/>
                <a:cs typeface="Calibri"/>
              </a:rPr>
              <a:t> avvisas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från platsen.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Spelarna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tas </a:t>
            </a:r>
            <a:r>
              <a:rPr sz="2400" spc="-5" dirty="0">
                <a:latin typeface="Calibri"/>
                <a:cs typeface="Calibri"/>
              </a:rPr>
              <a:t>om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hand</a:t>
            </a:r>
            <a:r>
              <a:rPr sz="2400" dirty="0">
                <a:latin typeface="Calibri"/>
                <a:cs typeface="Calibri"/>
              </a:rPr>
              <a:t> 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omklädningsrummet,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Styrelse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meddelas</a:t>
            </a:r>
            <a:r>
              <a:rPr sz="2400" dirty="0">
                <a:latin typeface="Calibri"/>
                <a:cs typeface="Calibri"/>
              </a:rPr>
              <a:t> muntligt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skriftligt.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Incident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från </a:t>
            </a:r>
            <a:r>
              <a:rPr sz="2400" dirty="0">
                <a:latin typeface="Calibri"/>
                <a:cs typeface="Calibri"/>
              </a:rPr>
              <a:t>BSK’s </a:t>
            </a:r>
            <a:r>
              <a:rPr sz="2400" spc="-5" dirty="0">
                <a:latin typeface="Calibri"/>
                <a:cs typeface="Calibri"/>
              </a:rPr>
              <a:t>sida skall snarast ursäktas </a:t>
            </a:r>
            <a:r>
              <a:rPr sz="2400" dirty="0">
                <a:latin typeface="Calibri"/>
                <a:cs typeface="Calibri"/>
              </a:rPr>
              <a:t>till motståndarlag, </a:t>
            </a:r>
            <a:r>
              <a:rPr sz="2400" spc="-5" dirty="0">
                <a:latin typeface="Calibri"/>
                <a:cs typeface="Calibri"/>
              </a:rPr>
              <a:t>domare, spelare </a:t>
            </a:r>
            <a:r>
              <a:rPr sz="2400" dirty="0">
                <a:latin typeface="Calibri"/>
                <a:cs typeface="Calibri"/>
              </a:rPr>
              <a:t>och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föräldrar.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3725" y="0"/>
            <a:ext cx="1428750" cy="1520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00860"/>
            <a:ext cx="41948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Medlemskap</a:t>
            </a:r>
            <a:r>
              <a:rPr spc="-60" dirty="0"/>
              <a:t> </a:t>
            </a:r>
            <a:r>
              <a:rPr dirty="0"/>
              <a:t>i</a:t>
            </a:r>
            <a:r>
              <a:rPr spc="-40" dirty="0"/>
              <a:t> </a:t>
            </a:r>
            <a:r>
              <a:rPr dirty="0"/>
              <a:t>BSK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828" y="1524000"/>
            <a:ext cx="10073005" cy="201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1613535" indent="-288290">
              <a:lnSpc>
                <a:spcPct val="108300"/>
              </a:lnSpc>
              <a:spcBef>
                <a:spcPts val="10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400" dirty="0">
                <a:latin typeface="Calibri"/>
                <a:cs typeface="Calibri"/>
              </a:rPr>
              <a:t>1 - 3 träningar i veckan, med </a:t>
            </a:r>
            <a:r>
              <a:rPr sz="2400" spc="-5" dirty="0">
                <a:latin typeface="Calibri"/>
                <a:cs typeface="Calibri"/>
              </a:rPr>
              <a:t>tränare som </a:t>
            </a:r>
            <a:r>
              <a:rPr sz="2400" dirty="0">
                <a:latin typeface="Calibri"/>
                <a:cs typeface="Calibri"/>
              </a:rPr>
              <a:t>vi </a:t>
            </a:r>
            <a:r>
              <a:rPr sz="2400" spc="-5" dirty="0">
                <a:latin typeface="Calibri"/>
                <a:cs typeface="Calibri"/>
              </a:rPr>
              <a:t>uppmanar har gått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c-diplomutbildning hos SFF.</a:t>
            </a:r>
            <a:endParaRPr sz="2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400" spc="-5" dirty="0">
                <a:latin typeface="Calibri"/>
                <a:cs typeface="Calibri"/>
              </a:rPr>
              <a:t>Konstgräsplan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som </a:t>
            </a:r>
            <a:r>
              <a:rPr sz="2400" dirty="0">
                <a:latin typeface="Calibri"/>
                <a:cs typeface="Calibri"/>
              </a:rPr>
              <a:t>gör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 möjligt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kunna</a:t>
            </a:r>
            <a:r>
              <a:rPr sz="2400" spc="-5" dirty="0">
                <a:latin typeface="Calibri"/>
                <a:cs typeface="Calibri"/>
              </a:rPr>
              <a:t> bedriva bra </a:t>
            </a:r>
            <a:r>
              <a:rPr sz="2400" dirty="0">
                <a:latin typeface="Calibri"/>
                <a:cs typeface="Calibri"/>
              </a:rPr>
              <a:t>träning</a:t>
            </a:r>
            <a:r>
              <a:rPr sz="2400" spc="-5" dirty="0">
                <a:latin typeface="Calibri"/>
                <a:cs typeface="Calibri"/>
              </a:rPr>
              <a:t> oavsett </a:t>
            </a:r>
            <a:r>
              <a:rPr sz="2400" dirty="0">
                <a:latin typeface="Calibri"/>
                <a:cs typeface="Calibri"/>
              </a:rPr>
              <a:t>väder.</a:t>
            </a:r>
          </a:p>
          <a:p>
            <a:pPr marL="300355" indent="-28829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400" dirty="0">
                <a:latin typeface="Calibri"/>
                <a:cs typeface="Calibri"/>
              </a:rPr>
              <a:t>Poolspel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eller seriespel.</a:t>
            </a:r>
            <a:endParaRPr sz="2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2400" spc="-5" dirty="0">
                <a:latin typeface="Calibri"/>
                <a:cs typeface="Calibri"/>
              </a:rPr>
              <a:t>Föreningen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betalar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anmälningsavgiften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för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två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cuper/lag/år.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8294" y="0"/>
            <a:ext cx="1703704" cy="18439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6830" y="82074"/>
            <a:ext cx="31642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Förälder</a:t>
            </a:r>
            <a:r>
              <a:rPr spc="-40" dirty="0"/>
              <a:t> </a:t>
            </a:r>
            <a:r>
              <a:rPr dirty="0"/>
              <a:t>i</a:t>
            </a:r>
            <a:r>
              <a:rPr spc="-30" dirty="0"/>
              <a:t> </a:t>
            </a:r>
            <a:r>
              <a:rPr spc="-10" dirty="0"/>
              <a:t>BSK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2075" y="860742"/>
            <a:ext cx="10085070" cy="513651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Acceptera</a:t>
            </a:r>
            <a:r>
              <a:rPr sz="2400" spc="-5" dirty="0">
                <a:latin typeface="Calibri"/>
                <a:cs typeface="Calibri"/>
              </a:rPr>
              <a:t> och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delta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enligt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BSK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Verksamhetsidé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Spelarutbildnings-plan.</a:t>
            </a:r>
            <a:endParaRPr sz="2400" dirty="0">
              <a:latin typeface="Calibri"/>
              <a:cs typeface="Calibri"/>
            </a:endParaRPr>
          </a:p>
          <a:p>
            <a:pPr marL="241300" marR="572135" indent="-228600">
              <a:lnSpc>
                <a:spcPct val="1051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Får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information</a:t>
            </a:r>
            <a:r>
              <a:rPr sz="2400" dirty="0">
                <a:latin typeface="Calibri"/>
                <a:cs typeface="Calibri"/>
              </a:rPr>
              <a:t> av </a:t>
            </a:r>
            <a:r>
              <a:rPr sz="2400" spc="-5" dirty="0">
                <a:latin typeface="Calibri"/>
                <a:cs typeface="Calibri"/>
              </a:rPr>
              <a:t>ledarna</a:t>
            </a:r>
            <a:r>
              <a:rPr sz="2400" dirty="0">
                <a:latin typeface="Calibri"/>
                <a:cs typeface="Calibri"/>
              </a:rPr>
              <a:t> i laget inför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varje </a:t>
            </a:r>
            <a:r>
              <a:rPr sz="2400" spc="-10" dirty="0">
                <a:latin typeface="Calibri"/>
                <a:cs typeface="Calibri"/>
              </a:rPr>
              <a:t>säsong</a:t>
            </a:r>
            <a:r>
              <a:rPr sz="2400" spc="-5" dirty="0">
                <a:latin typeface="Calibri"/>
                <a:cs typeface="Calibri"/>
              </a:rPr>
              <a:t> (föräldraträff)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och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fortlöpande under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säsongen.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Till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nya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föräldrar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föreningskunskap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samt </a:t>
            </a:r>
            <a:r>
              <a:rPr sz="2400" dirty="0">
                <a:latin typeface="Calibri"/>
                <a:cs typeface="Calibri"/>
              </a:rPr>
              <a:t> tillräcklig </a:t>
            </a:r>
            <a:r>
              <a:rPr sz="2400" spc="-5" dirty="0">
                <a:latin typeface="Calibri"/>
                <a:cs typeface="Calibri"/>
              </a:rPr>
              <a:t>information för </a:t>
            </a:r>
            <a:r>
              <a:rPr sz="2400" dirty="0">
                <a:latin typeface="Calibri"/>
                <a:cs typeface="Calibri"/>
              </a:rPr>
              <a:t>att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kunna </a:t>
            </a:r>
            <a:r>
              <a:rPr sz="2400" spc="-5" dirty="0">
                <a:latin typeface="Calibri"/>
                <a:cs typeface="Calibri"/>
              </a:rPr>
              <a:t>uppträda enligt ovan nämnda riktlinjer.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ts val="2755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Lojalt ”dra sitt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strå </a:t>
            </a:r>
            <a:r>
              <a:rPr sz="2400" dirty="0">
                <a:latin typeface="Calibri"/>
                <a:cs typeface="Calibri"/>
              </a:rPr>
              <a:t>till </a:t>
            </a:r>
            <a:r>
              <a:rPr sz="2400" spc="-5" dirty="0">
                <a:latin typeface="Calibri"/>
                <a:cs typeface="Calibri"/>
              </a:rPr>
              <a:t>stacken”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när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 </a:t>
            </a:r>
            <a:r>
              <a:rPr sz="2400" dirty="0">
                <a:latin typeface="Calibri"/>
                <a:cs typeface="Calibri"/>
              </a:rPr>
              <a:t>gäller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aktiviteter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för</a:t>
            </a:r>
            <a:r>
              <a:rPr sz="2400" dirty="0">
                <a:latin typeface="Calibri"/>
                <a:cs typeface="Calibri"/>
              </a:rPr>
              <a:t> laget,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till exempel</a:t>
            </a:r>
          </a:p>
          <a:p>
            <a:pPr marL="241300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tvätt,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skjuts</a:t>
            </a:r>
            <a:r>
              <a:rPr sz="2400" dirty="0">
                <a:latin typeface="Calibri"/>
                <a:cs typeface="Calibri"/>
              </a:rPr>
              <a:t> till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matcher,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lottförsäljning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m.m.</a:t>
            </a:r>
          </a:p>
          <a:p>
            <a:pPr marL="241300" marR="5080" indent="-228600">
              <a:lnSpc>
                <a:spcPct val="10500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dirty="0">
                <a:latin typeface="Calibri"/>
                <a:cs typeface="Calibri"/>
              </a:rPr>
              <a:t>till att </a:t>
            </a:r>
            <a:r>
              <a:rPr sz="2400" spc="-5" dirty="0">
                <a:latin typeface="Calibri"/>
                <a:cs typeface="Calibri"/>
              </a:rPr>
              <a:t>Ditt barn kommer </a:t>
            </a:r>
            <a:r>
              <a:rPr sz="2400" dirty="0">
                <a:latin typeface="Calibri"/>
                <a:cs typeface="Calibri"/>
              </a:rPr>
              <a:t>i god </a:t>
            </a:r>
            <a:r>
              <a:rPr sz="2400" spc="-5" dirty="0">
                <a:latin typeface="Calibri"/>
                <a:cs typeface="Calibri"/>
              </a:rPr>
              <a:t>tid </a:t>
            </a:r>
            <a:r>
              <a:rPr sz="2400" dirty="0">
                <a:latin typeface="Calibri"/>
                <a:cs typeface="Calibri"/>
              </a:rPr>
              <a:t>till träningar och </a:t>
            </a:r>
            <a:r>
              <a:rPr sz="2400" spc="-5" dirty="0">
                <a:latin typeface="Calibri"/>
                <a:cs typeface="Calibri"/>
              </a:rPr>
              <a:t>matcher samt </a:t>
            </a:r>
            <a:r>
              <a:rPr sz="2400" dirty="0">
                <a:latin typeface="Calibri"/>
                <a:cs typeface="Calibri"/>
              </a:rPr>
              <a:t>att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alltid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rätt </a:t>
            </a:r>
            <a:r>
              <a:rPr sz="2400" spc="-5" dirty="0">
                <a:latin typeface="Calibri"/>
                <a:cs typeface="Calibri"/>
              </a:rPr>
              <a:t>utrustning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 till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träning </a:t>
            </a:r>
            <a:r>
              <a:rPr sz="2400" spc="-5" dirty="0">
                <a:latin typeface="Calibri"/>
                <a:cs typeface="Calibri"/>
              </a:rPr>
              <a:t>och </a:t>
            </a:r>
            <a:r>
              <a:rPr sz="2400" dirty="0">
                <a:latin typeface="Calibri"/>
                <a:cs typeface="Calibri"/>
              </a:rPr>
              <a:t>match.</a:t>
            </a:r>
          </a:p>
          <a:p>
            <a:pPr marL="241300" marR="956310" indent="-228600">
              <a:lnSpc>
                <a:spcPct val="1051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Barnen ska </a:t>
            </a:r>
            <a:r>
              <a:rPr sz="2400" spc="-10" dirty="0">
                <a:latin typeface="Calibri"/>
                <a:cs typeface="Calibri"/>
              </a:rPr>
              <a:t>inte </a:t>
            </a:r>
            <a:r>
              <a:rPr sz="2400" spc="-5" dirty="0">
                <a:latin typeface="Calibri"/>
                <a:cs typeface="Calibri"/>
              </a:rPr>
              <a:t>ha smycken på </a:t>
            </a:r>
            <a:r>
              <a:rPr sz="2400" dirty="0">
                <a:latin typeface="Calibri"/>
                <a:cs typeface="Calibri"/>
              </a:rPr>
              <a:t>träning och tävling (örhängen, </a:t>
            </a:r>
            <a:r>
              <a:rPr sz="2400" spc="-5" dirty="0">
                <a:latin typeface="Calibri"/>
                <a:cs typeface="Calibri"/>
              </a:rPr>
              <a:t>halsband,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armband,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ringar </a:t>
            </a:r>
            <a:r>
              <a:rPr sz="2400" dirty="0">
                <a:latin typeface="Calibri"/>
                <a:cs typeface="Calibri"/>
              </a:rPr>
              <a:t>och </a:t>
            </a:r>
            <a:r>
              <a:rPr sz="2400" spc="-5" dirty="0">
                <a:latin typeface="Calibri"/>
                <a:cs typeface="Calibri"/>
              </a:rPr>
              <a:t>liknande)</a:t>
            </a:r>
            <a:endParaRPr sz="2400" dirty="0">
              <a:latin typeface="Calibri"/>
              <a:cs typeface="Calibri"/>
            </a:endParaRPr>
          </a:p>
          <a:p>
            <a:pPr marL="241300" marR="425450" indent="-228600">
              <a:lnSpc>
                <a:spcPct val="1054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dirty="0">
                <a:latin typeface="Calibri"/>
                <a:cs typeface="Calibri"/>
              </a:rPr>
              <a:t> av</a:t>
            </a:r>
            <a:r>
              <a:rPr sz="2400" spc="-5" dirty="0">
                <a:latin typeface="Calibri"/>
                <a:cs typeface="Calibri"/>
              </a:rPr>
              <a:t> information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kommer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från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föreningen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form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 lappar, </a:t>
            </a:r>
            <a:r>
              <a:rPr sz="2400" spc="-5" dirty="0">
                <a:latin typeface="Calibri"/>
                <a:cs typeface="Calibri"/>
              </a:rPr>
              <a:t>möten,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hemsida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m.m.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4200" y="0"/>
            <a:ext cx="1438275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761" y="152400"/>
            <a:ext cx="31642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Förälder</a:t>
            </a:r>
            <a:r>
              <a:rPr spc="-40" dirty="0"/>
              <a:t> </a:t>
            </a:r>
            <a:r>
              <a:rPr dirty="0"/>
              <a:t>i</a:t>
            </a:r>
            <a:r>
              <a:rPr spc="-30" dirty="0"/>
              <a:t> </a:t>
            </a:r>
            <a:r>
              <a:rPr spc="-10" dirty="0"/>
              <a:t>BSK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864" y="1600200"/>
            <a:ext cx="6117384" cy="46297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8019" y="0"/>
            <a:ext cx="1363852" cy="1475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383" y="697738"/>
            <a:ext cx="6226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Föräldragrupp och</a:t>
            </a:r>
            <a:r>
              <a:rPr spc="-25" dirty="0"/>
              <a:t> </a:t>
            </a:r>
            <a:r>
              <a:rPr spc="-5" dirty="0"/>
              <a:t>lagkassa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2662" y="1648460"/>
            <a:ext cx="10226675" cy="166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79705" indent="-228600" algn="just">
              <a:lnSpc>
                <a:spcPct val="1097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lang="sv-SE" sz="2400" spc="-5" dirty="0">
                <a:latin typeface="Calibri"/>
                <a:cs typeface="Calibri"/>
              </a:rPr>
              <a:t>Föräldragruppen: Johanna Johansson och Sofie Fallqvist Johansson. </a:t>
            </a:r>
          </a:p>
          <a:p>
            <a:pPr marL="12700" marR="179705" algn="just">
              <a:lnSpc>
                <a:spcPct val="109700"/>
              </a:lnSpc>
              <a:spcBef>
                <a:spcPts val="100"/>
              </a:spcBef>
              <a:tabLst>
                <a:tab pos="241300" algn="l"/>
              </a:tabLst>
            </a:pPr>
            <a:endParaRPr lang="sv-SE" sz="2400" spc="-5" dirty="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405"/>
              </a:spcBef>
              <a:buFont typeface="Symbol"/>
              <a:buChar char=""/>
              <a:tabLst>
                <a:tab pos="241300" algn="l"/>
              </a:tabLst>
            </a:pPr>
            <a:r>
              <a:rPr sz="2400" spc="-5" dirty="0" err="1">
                <a:latin typeface="Calibri"/>
                <a:cs typeface="Calibri"/>
              </a:rPr>
              <a:t>Lagkassa</a:t>
            </a:r>
            <a:r>
              <a:rPr sz="2400" spc="-5" dirty="0">
                <a:latin typeface="Calibri"/>
                <a:cs typeface="Calibri"/>
              </a:rPr>
              <a:t>/försäljning:</a:t>
            </a:r>
            <a:endParaRPr sz="2400" dirty="0">
              <a:latin typeface="Calibri"/>
              <a:cs typeface="Calibri"/>
            </a:endParaRPr>
          </a:p>
          <a:p>
            <a:pPr marL="753110" lvl="1" indent="-229235" algn="just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753745" algn="l"/>
              </a:tabLst>
            </a:pPr>
            <a:r>
              <a:rPr lang="sv-SE" sz="2400" b="1" dirty="0"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0" y="0"/>
            <a:ext cx="1523492" cy="16484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Att</a:t>
            </a:r>
            <a:r>
              <a:rPr spc="-40" dirty="0"/>
              <a:t> </a:t>
            </a:r>
            <a:r>
              <a:rPr dirty="0"/>
              <a:t>vara</a:t>
            </a:r>
            <a:r>
              <a:rPr spc="-35" dirty="0"/>
              <a:t> </a:t>
            </a:r>
            <a:r>
              <a:rPr spc="-5" dirty="0"/>
              <a:t>matchvärd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7796" y="1421866"/>
            <a:ext cx="10350500" cy="49422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Föreningen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till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att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matchskylten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är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väl </a:t>
            </a:r>
            <a:r>
              <a:rPr sz="2600" spc="-5" dirty="0">
                <a:latin typeface="Calibri"/>
                <a:cs typeface="Calibri"/>
              </a:rPr>
              <a:t>synlig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på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anläggningen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Laget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utser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matchvärd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Matchvärden sätter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på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sig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matchvästen</a:t>
            </a:r>
            <a:endParaRPr sz="2600">
              <a:latin typeface="Calibri"/>
              <a:cs typeface="Calibri"/>
            </a:endParaRPr>
          </a:p>
          <a:p>
            <a:pPr marL="241300" marR="1049020" indent="-228600">
              <a:lnSpc>
                <a:spcPct val="921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Matchvärden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samlar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minst en</a:t>
            </a:r>
            <a:r>
              <a:rPr sz="2600" spc="-5" dirty="0">
                <a:latin typeface="Calibri"/>
                <a:cs typeface="Calibri"/>
              </a:rPr>
              <a:t> ledare från vardera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lag </a:t>
            </a:r>
            <a:r>
              <a:rPr sz="2600" spc="-5" dirty="0">
                <a:latin typeface="Calibri"/>
                <a:cs typeface="Calibri"/>
              </a:rPr>
              <a:t>samt </a:t>
            </a:r>
            <a:r>
              <a:rPr sz="2600" dirty="0">
                <a:latin typeface="Calibri"/>
                <a:cs typeface="Calibri"/>
              </a:rPr>
              <a:t> domaren/domarna i </a:t>
            </a:r>
            <a:r>
              <a:rPr sz="2600" spc="-5" dirty="0">
                <a:latin typeface="Calibri"/>
                <a:cs typeface="Calibri"/>
              </a:rPr>
              <a:t>god </a:t>
            </a:r>
            <a:r>
              <a:rPr sz="2600" dirty="0">
                <a:latin typeface="Calibri"/>
                <a:cs typeface="Calibri"/>
              </a:rPr>
              <a:t>tid </a:t>
            </a:r>
            <a:r>
              <a:rPr sz="2600" spc="-5" dirty="0">
                <a:latin typeface="Calibri"/>
                <a:cs typeface="Calibri"/>
              </a:rPr>
              <a:t>innan </a:t>
            </a:r>
            <a:r>
              <a:rPr sz="2600" dirty="0">
                <a:latin typeface="Calibri"/>
                <a:cs typeface="Calibri"/>
              </a:rPr>
              <a:t>match </a:t>
            </a:r>
            <a:r>
              <a:rPr sz="2600" spc="-5" dirty="0">
                <a:latin typeface="Calibri"/>
                <a:cs typeface="Calibri"/>
              </a:rPr>
              <a:t>för </a:t>
            </a:r>
            <a:r>
              <a:rPr sz="2600" dirty="0">
                <a:latin typeface="Calibri"/>
                <a:cs typeface="Calibri"/>
              </a:rPr>
              <a:t>att visa </a:t>
            </a:r>
            <a:r>
              <a:rPr sz="2600" b="1" spc="-5" dirty="0">
                <a:latin typeface="Calibri"/>
                <a:cs typeface="Calibri"/>
              </a:rPr>
              <a:t>matchkort </a:t>
            </a:r>
            <a:r>
              <a:rPr sz="2600" spc="-5" dirty="0">
                <a:latin typeface="Calibri"/>
                <a:cs typeface="Calibri"/>
              </a:rPr>
              <a:t>och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förklara </a:t>
            </a:r>
            <a:r>
              <a:rPr sz="2600" spc="-10" dirty="0">
                <a:latin typeface="Calibri"/>
                <a:cs typeface="Calibri"/>
              </a:rPr>
              <a:t>att</a:t>
            </a:r>
            <a:r>
              <a:rPr sz="2600" spc="-5" dirty="0">
                <a:latin typeface="Calibri"/>
                <a:cs typeface="Calibri"/>
              </a:rPr>
              <a:t> dessa punkter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kommer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att </a:t>
            </a:r>
            <a:r>
              <a:rPr sz="2600" spc="-5" dirty="0">
                <a:latin typeface="Calibri"/>
                <a:cs typeface="Calibri"/>
              </a:rPr>
              <a:t>läsas upp</a:t>
            </a:r>
            <a:r>
              <a:rPr sz="2600" dirty="0">
                <a:latin typeface="Calibri"/>
                <a:cs typeface="Calibri"/>
              </a:rPr>
              <a:t> innan </a:t>
            </a:r>
            <a:r>
              <a:rPr sz="2600" spc="-5" dirty="0">
                <a:latin typeface="Calibri"/>
                <a:cs typeface="Calibri"/>
              </a:rPr>
              <a:t>avspark</a:t>
            </a:r>
            <a:endParaRPr sz="2600">
              <a:latin typeface="Calibri"/>
              <a:cs typeface="Calibri"/>
            </a:endParaRPr>
          </a:p>
          <a:p>
            <a:pPr marL="241300" marR="411480" indent="-228600">
              <a:lnSpc>
                <a:spcPts val="28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Matchvärden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samlar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spelare,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ledare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och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domare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framför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publiken </a:t>
            </a:r>
            <a:r>
              <a:rPr sz="2600" dirty="0">
                <a:latin typeface="Calibri"/>
                <a:cs typeface="Calibri"/>
              </a:rPr>
              <a:t>innan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avspark </a:t>
            </a:r>
            <a:r>
              <a:rPr sz="2600" spc="-10" dirty="0">
                <a:latin typeface="Calibri"/>
                <a:cs typeface="Calibri"/>
              </a:rPr>
              <a:t>och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välkomnar alla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samt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läser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upp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punkterna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från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matchkortet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88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Matchen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startar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och </a:t>
            </a:r>
            <a:r>
              <a:rPr sz="2600" dirty="0">
                <a:latin typeface="Calibri"/>
                <a:cs typeface="Calibri"/>
              </a:rPr>
              <a:t>matchvärden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delar sedan ut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matchkort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löpande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under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matchens</a:t>
            </a:r>
            <a:r>
              <a:rPr sz="2600" spc="-5" dirty="0">
                <a:latin typeface="Calibri"/>
                <a:cs typeface="Calibri"/>
              </a:rPr>
              <a:t> gång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5"/>
              </a:spcBef>
              <a:buClr>
                <a:srgbClr val="000000"/>
              </a:buClr>
              <a:buSzPct val="185714"/>
              <a:buFont typeface="Arial"/>
              <a:buChar char="•"/>
              <a:tabLst>
                <a:tab pos="241300" algn="l"/>
              </a:tabLst>
            </a:pPr>
            <a:r>
              <a:rPr sz="14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https://www.youtube.com/watch?time_continue=8&amp;v=CKiF6e5ANK8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0" y="0"/>
            <a:ext cx="1524000" cy="16484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1554</Words>
  <Application>Microsoft Office PowerPoint</Application>
  <PresentationFormat>Bredbild</PresentationFormat>
  <Paragraphs>148</Paragraphs>
  <Slides>20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Verdana</vt:lpstr>
      <vt:lpstr>Wingdings</vt:lpstr>
      <vt:lpstr>Office Theme</vt:lpstr>
      <vt:lpstr>PowerPoint-presentation</vt:lpstr>
      <vt:lpstr>Agenda</vt:lpstr>
      <vt:lpstr>BSK:s mål</vt:lpstr>
      <vt:lpstr>BSK:s verksamhetsidé</vt:lpstr>
      <vt:lpstr>Medlemskap i BSK</vt:lpstr>
      <vt:lpstr>Förälder i BSK</vt:lpstr>
      <vt:lpstr>Förälder i BSK</vt:lpstr>
      <vt:lpstr>Föräldragrupp och lagkassa</vt:lpstr>
      <vt:lpstr>Att vara matchvärd</vt:lpstr>
      <vt:lpstr>Träningsupplägg</vt:lpstr>
      <vt:lpstr>Kallelse till match, Seriespel</vt:lpstr>
      <vt:lpstr>Lagindelning och motståndare</vt:lpstr>
      <vt:lpstr>PowerPoint-presentation</vt:lpstr>
      <vt:lpstr>Spelform 2023</vt:lpstr>
      <vt:lpstr>Cuper</vt:lpstr>
      <vt:lpstr>Gemensamma regler för året</vt:lpstr>
      <vt:lpstr>Laget.se / BSK / F10 (app och hemsida)</vt:lpstr>
      <vt:lpstr>Skador</vt:lpstr>
      <vt:lpstr>Kontaktuppgifter</vt:lpstr>
      <vt:lpstr>BSK vill göra skillnad, BSK- fonden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Mattias Enkvist</dc:creator>
  <cp:lastModifiedBy>Gustafsson Marielle</cp:lastModifiedBy>
  <cp:revision>8</cp:revision>
  <dcterms:created xsi:type="dcterms:W3CDTF">2022-03-30T14:33:23Z</dcterms:created>
  <dcterms:modified xsi:type="dcterms:W3CDTF">2023-04-26T04:34:53Z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2021-05-04T00:00:00Z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2022-03-30T00:00:00Z</vt:filetime>
  </property>
</Properties>
</file>