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85" r:id="rId2"/>
    <p:sldId id="278" r:id="rId3"/>
    <p:sldId id="257" r:id="rId4"/>
    <p:sldId id="267" r:id="rId5"/>
    <p:sldId id="293" r:id="rId6"/>
    <p:sldId id="291" r:id="rId7"/>
    <p:sldId id="290" r:id="rId8"/>
    <p:sldId id="294" r:id="rId9"/>
    <p:sldId id="288" r:id="rId10"/>
    <p:sldId id="289" r:id="rId11"/>
    <p:sldId id="292" r:id="rId12"/>
    <p:sldId id="258" r:id="rId13"/>
    <p:sldId id="280" r:id="rId14"/>
    <p:sldId id="281" r:id="rId15"/>
    <p:sldId id="279" r:id="rId16"/>
    <p:sldId id="272" r:id="rId17"/>
    <p:sldId id="259" r:id="rId18"/>
    <p:sldId id="282" r:id="rId19"/>
    <p:sldId id="264" r:id="rId20"/>
    <p:sldId id="287" r:id="rId21"/>
    <p:sldId id="266" r:id="rId22"/>
    <p:sldId id="283" r:id="rId23"/>
    <p:sldId id="274"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E0FD8-257E-4301-82DE-CF4D94F8D890}" v="8" dt="2019-05-07T19:13:42.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1" d="100"/>
          <a:sy n="111" d="100"/>
        </p:scale>
        <p:origin x="2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Strand" userId="f80a9154-e5c8-4d64-aaf8-136ed2150d96" providerId="ADAL" clId="{BF42ABFE-4FBE-478D-89F3-DD898F3D6495}"/>
    <pc:docChg chg="modSld">
      <pc:chgData name="Marie Strand" userId="f80a9154-e5c8-4d64-aaf8-136ed2150d96" providerId="ADAL" clId="{BF42ABFE-4FBE-478D-89F3-DD898F3D6495}" dt="2019-05-07T19:13:42.702" v="7" actId="14100"/>
      <pc:docMkLst>
        <pc:docMk/>
      </pc:docMkLst>
      <pc:sldChg chg="modSp">
        <pc:chgData name="Marie Strand" userId="f80a9154-e5c8-4d64-aaf8-136ed2150d96" providerId="ADAL" clId="{BF42ABFE-4FBE-478D-89F3-DD898F3D6495}" dt="2019-05-07T19:13:42.702" v="7" actId="14100"/>
        <pc:sldMkLst>
          <pc:docMk/>
          <pc:sldMk cId="3582358494" sldId="285"/>
        </pc:sldMkLst>
        <pc:spChg chg="mod">
          <ac:chgData name="Marie Strand" userId="f80a9154-e5c8-4d64-aaf8-136ed2150d96" providerId="ADAL" clId="{BF42ABFE-4FBE-478D-89F3-DD898F3D6495}" dt="2019-05-07T19:12:57.982" v="5" actId="20577"/>
          <ac:spMkLst>
            <pc:docMk/>
            <pc:sldMk cId="3582358494" sldId="285"/>
            <ac:spMk id="7" creationId="{00000000-0000-0000-0000-000000000000}"/>
          </ac:spMkLst>
        </pc:spChg>
        <pc:picChg chg="mod">
          <ac:chgData name="Marie Strand" userId="f80a9154-e5c8-4d64-aaf8-136ed2150d96" providerId="ADAL" clId="{BF42ABFE-4FBE-478D-89F3-DD898F3D6495}" dt="2019-05-07T19:13:42.702" v="7" actId="14100"/>
          <ac:picMkLst>
            <pc:docMk/>
            <pc:sldMk cId="3582358494" sldId="285"/>
            <ac:picMk id="9" creationId="{8E7B792C-0AC9-4796-B96B-4CAD766E4DD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48780B-CFD8-4807-8802-D3C4D1107231}" type="datetimeFigureOut">
              <a:rPr lang="sv-SE" smtClean="0"/>
              <a:t>2019-05-07</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92A41AE-5500-4B71-B94E-8628DB427FED}" type="slidenum">
              <a:rPr lang="sv-SE" smtClean="0"/>
              <a:t>‹#›</a:t>
            </a:fld>
            <a:endParaRPr lang="sv-SE"/>
          </a:p>
        </p:txBody>
      </p:sp>
    </p:spTree>
    <p:extLst>
      <p:ext uri="{BB962C8B-B14F-4D97-AF65-F5344CB8AC3E}">
        <p14:creationId xmlns:p14="http://schemas.microsoft.com/office/powerpoint/2010/main" val="17639186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378C3B9-11E7-406D-B0D6-C096CC640CB7}" type="datetimeFigureOut">
              <a:rPr lang="sv-SE" smtClean="0"/>
              <a:t>2019-05-07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36980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378C3B9-11E7-406D-B0D6-C096CC640CB7}" type="datetimeFigureOut">
              <a:rPr lang="sv-SE" smtClean="0"/>
              <a:t>2019-05-07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265184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378C3B9-11E7-406D-B0D6-C096CC640CB7}" type="datetimeFigureOut">
              <a:rPr lang="sv-SE" smtClean="0"/>
              <a:t>2019-05-07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14884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378C3B9-11E7-406D-B0D6-C096CC640CB7}" type="datetimeFigureOut">
              <a:rPr lang="sv-SE" smtClean="0"/>
              <a:t>2019-05-07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337316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378C3B9-11E7-406D-B0D6-C096CC640CB7}" type="datetimeFigureOut">
              <a:rPr lang="sv-SE" smtClean="0"/>
              <a:t>2019-05-07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405773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378C3B9-11E7-406D-B0D6-C096CC640CB7}" type="datetimeFigureOut">
              <a:rPr lang="sv-SE" smtClean="0"/>
              <a:t>2019-05-07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5393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378C3B9-11E7-406D-B0D6-C096CC640CB7}" type="datetimeFigureOut">
              <a:rPr lang="sv-SE" smtClean="0"/>
              <a:t>2019-05-07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306740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378C3B9-11E7-406D-B0D6-C096CC640CB7}" type="datetimeFigureOut">
              <a:rPr lang="sv-SE" smtClean="0"/>
              <a:t>2019-05-07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36265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378C3B9-11E7-406D-B0D6-C096CC640CB7}" type="datetimeFigureOut">
              <a:rPr lang="sv-SE" smtClean="0"/>
              <a:t>2019-05-07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1945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78C3B9-11E7-406D-B0D6-C096CC640CB7}" type="datetimeFigureOut">
              <a:rPr lang="sv-SE" smtClean="0"/>
              <a:t>2019-05-07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425176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378C3B9-11E7-406D-B0D6-C096CC640CB7}" type="datetimeFigureOut">
              <a:rPr lang="sv-SE" smtClean="0"/>
              <a:t>2019-05-07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55722C8-7D6D-4C30-BCE1-8C5286017F09}" type="slidenum">
              <a:rPr lang="sv-SE" smtClean="0"/>
              <a:t>‹#›</a:t>
            </a:fld>
            <a:endParaRPr lang="sv-SE"/>
          </a:p>
        </p:txBody>
      </p:sp>
    </p:spTree>
    <p:extLst>
      <p:ext uri="{BB962C8B-B14F-4D97-AF65-F5344CB8AC3E}">
        <p14:creationId xmlns:p14="http://schemas.microsoft.com/office/powerpoint/2010/main" val="38867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8C3B9-11E7-406D-B0D6-C096CC640CB7}" type="datetimeFigureOut">
              <a:rPr lang="sv-SE" smtClean="0"/>
              <a:t>2019-05-07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722C8-7D6D-4C30-BCE1-8C5286017F09}" type="slidenum">
              <a:rPr lang="sv-SE" smtClean="0"/>
              <a:t>‹#›</a:t>
            </a:fld>
            <a:endParaRPr lang="sv-SE"/>
          </a:p>
        </p:txBody>
      </p:sp>
    </p:spTree>
    <p:extLst>
      <p:ext uri="{BB962C8B-B14F-4D97-AF65-F5344CB8AC3E}">
        <p14:creationId xmlns:p14="http://schemas.microsoft.com/office/powerpoint/2010/main" val="173118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time_continue=8&amp;v=CKiF6e5ANK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a:xfrm>
            <a:off x="1596788" y="561220"/>
            <a:ext cx="9144000" cy="1008729"/>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5500" b="1" dirty="0">
                <a:solidFill>
                  <a:srgbClr val="DEA900"/>
                </a:solidFill>
              </a:rPr>
              <a:t>The team - BSK, tjejer F-07</a:t>
            </a:r>
          </a:p>
          <a:p>
            <a:pPr algn="ctr"/>
            <a:r>
              <a:rPr lang="sv-SE" b="1" dirty="0">
                <a:solidFill>
                  <a:srgbClr val="DEA900"/>
                </a:solidFill>
              </a:rPr>
              <a:t>Föräldramöte 19xxxx</a:t>
            </a:r>
          </a:p>
        </p:txBody>
      </p:sp>
      <p:pic>
        <p:nvPicPr>
          <p:cNvPr id="8" name="Bildobjekt 7"/>
          <p:cNvPicPr>
            <a:picLocks noChangeAspect="1"/>
          </p:cNvPicPr>
          <p:nvPr/>
        </p:nvPicPr>
        <p:blipFill rotWithShape="1">
          <a:blip r:embed="rId2"/>
          <a:srcRect l="35692" t="21551" r="34565" b="20163"/>
          <a:stretch/>
        </p:blipFill>
        <p:spPr>
          <a:xfrm>
            <a:off x="10740788" y="1"/>
            <a:ext cx="1451212" cy="1569948"/>
          </a:xfrm>
          <a:prstGeom prst="rect">
            <a:avLst/>
          </a:prstGeom>
        </p:spPr>
      </p:pic>
      <p:pic>
        <p:nvPicPr>
          <p:cNvPr id="9" name="Platshållare för innehåll 8">
            <a:extLst>
              <a:ext uri="{FF2B5EF4-FFF2-40B4-BE49-F238E27FC236}">
                <a16:creationId xmlns:a16="http://schemas.microsoft.com/office/drawing/2014/main" id="{8E7B792C-0AC9-4796-B96B-4CAD766E4DD2}"/>
              </a:ext>
            </a:extLst>
          </p:cNvPr>
          <p:cNvPicPr>
            <a:picLocks noGrp="1" noChangeAspect="1"/>
          </p:cNvPicPr>
          <p:nvPr>
            <p:ph idx="1"/>
          </p:nvPr>
        </p:nvPicPr>
        <p:blipFill>
          <a:blip r:embed="rId3"/>
          <a:stretch>
            <a:fillRect/>
          </a:stretch>
        </p:blipFill>
        <p:spPr>
          <a:xfrm>
            <a:off x="1345722" y="2001747"/>
            <a:ext cx="9144000" cy="4389913"/>
          </a:xfrm>
          <a:prstGeom prst="rect">
            <a:avLst/>
          </a:prstGeom>
        </p:spPr>
      </p:pic>
    </p:spTree>
    <p:extLst>
      <p:ext uri="{BB962C8B-B14F-4D97-AF65-F5344CB8AC3E}">
        <p14:creationId xmlns:p14="http://schemas.microsoft.com/office/powerpoint/2010/main" val="358235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33113"/>
            <a:ext cx="10515600" cy="1325563"/>
          </a:xfrm>
        </p:spPr>
        <p:txBody>
          <a:bodyPr/>
          <a:lstStyle/>
          <a:p>
            <a:r>
              <a:rPr lang="sv-SE" b="1" dirty="0"/>
              <a:t>BSK </a:t>
            </a:r>
            <a:r>
              <a:rPr lang="sv-SE" b="1" dirty="0" err="1"/>
              <a:t>Sponsoring</a:t>
            </a:r>
            <a:endParaRPr lang="sv-SE" dirty="0"/>
          </a:p>
        </p:txBody>
      </p:sp>
      <p:sp>
        <p:nvSpPr>
          <p:cNvPr id="3" name="Platshållare för innehåll 2"/>
          <p:cNvSpPr>
            <a:spLocks noGrp="1"/>
          </p:cNvSpPr>
          <p:nvPr>
            <p:ph idx="1"/>
          </p:nvPr>
        </p:nvSpPr>
        <p:spPr>
          <a:xfrm>
            <a:off x="838200" y="1475145"/>
            <a:ext cx="10515600" cy="4953364"/>
          </a:xfrm>
        </p:spPr>
        <p:txBody>
          <a:bodyPr>
            <a:noAutofit/>
          </a:bodyPr>
          <a:lstStyle/>
          <a:p>
            <a:pPr marL="0" indent="0">
              <a:buNone/>
            </a:pPr>
            <a:endParaRPr lang="sv-SE" sz="2400" dirty="0"/>
          </a:p>
          <a:p>
            <a:pPr marL="0" indent="0">
              <a:buNone/>
            </a:pPr>
            <a:r>
              <a:rPr lang="sv-SE" sz="2400" dirty="0"/>
              <a:t>Förslag på globalt avtal med möjlighet att viss del går till specifikt lag.</a:t>
            </a:r>
          </a:p>
        </p:txBody>
      </p:sp>
      <p:pic>
        <p:nvPicPr>
          <p:cNvPr id="4" name="Bildobjekt 3"/>
          <p:cNvPicPr>
            <a:picLocks noChangeAspect="1"/>
          </p:cNvPicPr>
          <p:nvPr/>
        </p:nvPicPr>
        <p:blipFill rotWithShape="1">
          <a:blip r:embed="rId2"/>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252564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995239-1C01-4398-ADB2-D51B10765014}"/>
              </a:ext>
            </a:extLst>
          </p:cNvPr>
          <p:cNvSpPr>
            <a:spLocks noGrp="1"/>
          </p:cNvSpPr>
          <p:nvPr>
            <p:ph type="title"/>
          </p:nvPr>
        </p:nvSpPr>
        <p:spPr>
          <a:xfrm>
            <a:off x="838200" y="365125"/>
            <a:ext cx="11057690" cy="1325563"/>
          </a:xfrm>
        </p:spPr>
        <p:txBody>
          <a:bodyPr/>
          <a:lstStyle/>
          <a:p>
            <a:r>
              <a:rPr lang="en-US" b="1" dirty="0"/>
              <a:t>F – 07 </a:t>
            </a:r>
            <a:r>
              <a:rPr lang="en-US" b="1" dirty="0" err="1"/>
              <a:t>Träningsläger</a:t>
            </a:r>
            <a:r>
              <a:rPr lang="en-US" b="1" dirty="0"/>
              <a:t> </a:t>
            </a:r>
            <a:r>
              <a:rPr lang="en-US" b="1" dirty="0" err="1"/>
              <a:t>och</a:t>
            </a:r>
            <a:r>
              <a:rPr lang="en-US" b="1" dirty="0"/>
              <a:t> teambuilding </a:t>
            </a:r>
            <a:r>
              <a:rPr lang="en-US" b="1" dirty="0" err="1"/>
              <a:t>i</a:t>
            </a:r>
            <a:r>
              <a:rPr lang="en-US" b="1" dirty="0"/>
              <a:t> </a:t>
            </a:r>
            <a:r>
              <a:rPr lang="en-US" b="1" dirty="0" err="1"/>
              <a:t>höstas</a:t>
            </a:r>
            <a:endParaRPr lang="en-US" b="1" dirty="0"/>
          </a:p>
        </p:txBody>
      </p:sp>
      <p:sp>
        <p:nvSpPr>
          <p:cNvPr id="3" name="Platshållare för innehåll 2">
            <a:extLst>
              <a:ext uri="{FF2B5EF4-FFF2-40B4-BE49-F238E27FC236}">
                <a16:creationId xmlns:a16="http://schemas.microsoft.com/office/drawing/2014/main" id="{6C399CCB-E90A-4D66-AC59-FCAEFE745887}"/>
              </a:ext>
            </a:extLst>
          </p:cNvPr>
          <p:cNvSpPr>
            <a:spLocks noGrp="1"/>
          </p:cNvSpPr>
          <p:nvPr>
            <p:ph idx="1"/>
          </p:nvPr>
        </p:nvSpPr>
        <p:spPr>
          <a:xfrm>
            <a:off x="838200" y="1690688"/>
            <a:ext cx="4806462" cy="4351338"/>
          </a:xfrm>
        </p:spPr>
        <p:txBody>
          <a:bodyPr/>
          <a:lstStyle/>
          <a:p>
            <a:pPr marL="0" indent="0">
              <a:buNone/>
            </a:pPr>
            <a:r>
              <a:rPr lang="en-US" b="1" dirty="0" err="1"/>
              <a:t>Tjejernas</a:t>
            </a:r>
            <a:r>
              <a:rPr lang="en-US" b="1" dirty="0"/>
              <a:t> </a:t>
            </a:r>
            <a:r>
              <a:rPr lang="en-US" b="1" dirty="0" err="1"/>
              <a:t>värdegrunder</a:t>
            </a:r>
            <a:r>
              <a:rPr lang="en-US" b="1" dirty="0"/>
              <a:t>;</a:t>
            </a:r>
          </a:p>
          <a:p>
            <a:pPr marL="0" indent="0">
              <a:buNone/>
            </a:pPr>
            <a:endParaRPr lang="en-US" dirty="0"/>
          </a:p>
          <a:p>
            <a:pPr marL="720725" indent="-720725">
              <a:buFont typeface="Wingdings" panose="05000000000000000000" pitchFamily="2" charset="2"/>
              <a:buChar char="Ø"/>
              <a:tabLst>
                <a:tab pos="544513" algn="l"/>
              </a:tabLst>
            </a:pPr>
            <a:r>
              <a:rPr lang="sv-SE" dirty="0"/>
              <a:t>Vi hälsar på alla</a:t>
            </a:r>
          </a:p>
          <a:p>
            <a:pPr marL="720725" indent="-720725">
              <a:buFont typeface="Wingdings" panose="05000000000000000000" pitchFamily="2" charset="2"/>
              <a:buChar char="Ø"/>
              <a:tabLst>
                <a:tab pos="544513" algn="l"/>
              </a:tabLst>
            </a:pPr>
            <a:r>
              <a:rPr lang="sv-SE" dirty="0"/>
              <a:t>Vi respekterar alla</a:t>
            </a:r>
          </a:p>
          <a:p>
            <a:pPr marL="720725" indent="-720725">
              <a:buFont typeface="Wingdings" panose="05000000000000000000" pitchFamily="2" charset="2"/>
              <a:buChar char="Ø"/>
              <a:tabLst>
                <a:tab pos="544513" algn="l"/>
              </a:tabLst>
            </a:pPr>
            <a:r>
              <a:rPr lang="sv-SE" dirty="0"/>
              <a:t>Vi lyssnar på alla</a:t>
            </a:r>
          </a:p>
          <a:p>
            <a:pPr marL="720725" indent="-720725">
              <a:buFont typeface="Wingdings" panose="05000000000000000000" pitchFamily="2" charset="2"/>
              <a:buChar char="Ø"/>
              <a:tabLst>
                <a:tab pos="544513" algn="l"/>
              </a:tabLst>
            </a:pPr>
            <a:r>
              <a:rPr lang="sv-SE" dirty="0"/>
              <a:t>Vi betonar det positiva, inte det negativa</a:t>
            </a:r>
          </a:p>
          <a:p>
            <a:pPr marL="720725" indent="-720725">
              <a:buFont typeface="Wingdings" panose="05000000000000000000" pitchFamily="2" charset="2"/>
              <a:buChar char="Ø"/>
              <a:tabLst>
                <a:tab pos="544513" algn="l"/>
              </a:tabLst>
            </a:pPr>
            <a:r>
              <a:rPr lang="sv-SE" dirty="0"/>
              <a:t>Vi är alla lika mycket värda</a:t>
            </a:r>
          </a:p>
        </p:txBody>
      </p:sp>
      <p:pic>
        <p:nvPicPr>
          <p:cNvPr id="5" name="Bildobjekt 4">
            <a:extLst>
              <a:ext uri="{FF2B5EF4-FFF2-40B4-BE49-F238E27FC236}">
                <a16:creationId xmlns:a16="http://schemas.microsoft.com/office/drawing/2014/main" id="{51CF8065-F620-4911-9591-D58D06998F75}"/>
              </a:ext>
            </a:extLst>
          </p:cNvPr>
          <p:cNvPicPr>
            <a:picLocks noChangeAspect="1"/>
          </p:cNvPicPr>
          <p:nvPr/>
        </p:nvPicPr>
        <p:blipFill rotWithShape="1">
          <a:blip r:embed="rId2"/>
          <a:srcRect t="5324" b="6665"/>
          <a:stretch/>
        </p:blipFill>
        <p:spPr>
          <a:xfrm>
            <a:off x="6101862" y="1263342"/>
            <a:ext cx="5794028" cy="5411355"/>
          </a:xfrm>
          <a:prstGeom prst="rect">
            <a:avLst/>
          </a:prstGeom>
        </p:spPr>
      </p:pic>
    </p:spTree>
    <p:extLst>
      <p:ext uri="{BB962C8B-B14F-4D97-AF65-F5344CB8AC3E}">
        <p14:creationId xmlns:p14="http://schemas.microsoft.com/office/powerpoint/2010/main" val="421371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23128"/>
            <a:ext cx="10515600" cy="1325563"/>
          </a:xfrm>
        </p:spPr>
        <p:txBody>
          <a:bodyPr/>
          <a:lstStyle/>
          <a:p>
            <a:r>
              <a:rPr lang="sv-SE" b="1" dirty="0"/>
              <a:t>The team – våra fantastiska tjejer i F-07</a:t>
            </a:r>
          </a:p>
        </p:txBody>
      </p:sp>
      <p:sp>
        <p:nvSpPr>
          <p:cNvPr id="3" name="Platshållare för innehåll 2"/>
          <p:cNvSpPr>
            <a:spLocks noGrp="1"/>
          </p:cNvSpPr>
          <p:nvPr>
            <p:ph idx="1"/>
          </p:nvPr>
        </p:nvSpPr>
        <p:spPr>
          <a:xfrm>
            <a:off x="838200" y="1800683"/>
            <a:ext cx="10515600" cy="4494610"/>
          </a:xfrm>
        </p:spPr>
        <p:txBody>
          <a:bodyPr>
            <a:noAutofit/>
          </a:bodyPr>
          <a:lstStyle/>
          <a:p>
            <a:r>
              <a:rPr lang="sv-SE" sz="2400" dirty="0"/>
              <a:t>Laget består enlig Laget.se utav 25 tjejer</a:t>
            </a:r>
          </a:p>
          <a:p>
            <a:pPr marL="0" indent="0">
              <a:buNone/>
            </a:pPr>
            <a:endParaRPr lang="sv-SE" sz="2400" dirty="0"/>
          </a:p>
          <a:p>
            <a:r>
              <a:rPr lang="sv-SE" sz="2400" dirty="0"/>
              <a:t>Vi tränar på Måndagar och Onsdagar kl. 17.00-18.00 på konstgräsplanen</a:t>
            </a:r>
          </a:p>
          <a:p>
            <a:endParaRPr lang="sv-SE" sz="2400" dirty="0"/>
          </a:p>
          <a:p>
            <a:r>
              <a:rPr lang="sv-SE" sz="2400" dirty="0"/>
              <a:t>Inom kort tränar vi Måndagar och Onsdagar kl. 17.30-19.00 på gräs</a:t>
            </a:r>
          </a:p>
          <a:p>
            <a:pPr lvl="1"/>
            <a:r>
              <a:rPr lang="sv-SE" sz="2000" dirty="0"/>
              <a:t>Från och med starten av seriespel anmäler ni frånvaro från träningen för vår planering av tränar-resurser.  </a:t>
            </a:r>
          </a:p>
          <a:p>
            <a:pPr lvl="1"/>
            <a:r>
              <a:rPr lang="sv-SE" sz="2000" dirty="0">
                <a:highlight>
                  <a:srgbClr val="FFFF00"/>
                </a:highlight>
              </a:rPr>
              <a:t>Skicka SMS måndagar; till Johan &amp; Jörgen och onsdagar; till Jocke och Rickard</a:t>
            </a:r>
          </a:p>
          <a:p>
            <a:pPr marL="228600" lvl="1"/>
            <a:endParaRPr lang="sv-SE" dirty="0"/>
          </a:p>
          <a:p>
            <a:pPr marL="228600" lvl="1"/>
            <a:r>
              <a:rPr lang="sv-SE" dirty="0"/>
              <a:t>Hjälp tjejerna med att planera in bra mellanmål innan träning och match då 1,5 timma aktiv fotboll tar på krafterna.</a:t>
            </a:r>
          </a:p>
        </p:txBody>
      </p:sp>
      <p:pic>
        <p:nvPicPr>
          <p:cNvPr id="4" name="Bildobjekt 3"/>
          <p:cNvPicPr>
            <a:picLocks noChangeAspect="1"/>
          </p:cNvPicPr>
          <p:nvPr/>
        </p:nvPicPr>
        <p:blipFill rotWithShape="1">
          <a:blip r:embed="rId2"/>
          <a:srcRect l="35692" t="21551" r="34565" b="20163"/>
          <a:stretch/>
        </p:blipFill>
        <p:spPr>
          <a:xfrm>
            <a:off x="10668000" y="0"/>
            <a:ext cx="1524000" cy="1648691"/>
          </a:xfrm>
          <a:prstGeom prst="rect">
            <a:avLst/>
          </a:prstGeom>
        </p:spPr>
      </p:pic>
    </p:spTree>
    <p:extLst>
      <p:ext uri="{BB962C8B-B14F-4D97-AF65-F5344CB8AC3E}">
        <p14:creationId xmlns:p14="http://schemas.microsoft.com/office/powerpoint/2010/main" val="311743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61563"/>
            <a:ext cx="10515600" cy="1325563"/>
          </a:xfrm>
        </p:spPr>
        <p:txBody>
          <a:bodyPr/>
          <a:lstStyle/>
          <a:p>
            <a:r>
              <a:rPr lang="sv-SE" b="1" dirty="0"/>
              <a:t>Träningsupplägg</a:t>
            </a:r>
          </a:p>
        </p:txBody>
      </p:sp>
      <p:sp>
        <p:nvSpPr>
          <p:cNvPr id="3" name="Platshållare för innehåll 2"/>
          <p:cNvSpPr>
            <a:spLocks noGrp="1"/>
          </p:cNvSpPr>
          <p:nvPr>
            <p:ph idx="1"/>
          </p:nvPr>
        </p:nvSpPr>
        <p:spPr>
          <a:xfrm>
            <a:off x="838200" y="1648690"/>
            <a:ext cx="9220200" cy="4419601"/>
          </a:xfrm>
        </p:spPr>
        <p:txBody>
          <a:bodyPr>
            <a:noAutofit/>
          </a:bodyPr>
          <a:lstStyle/>
          <a:p>
            <a:pPr marL="0" indent="0">
              <a:buNone/>
            </a:pPr>
            <a:r>
              <a:rPr lang="sv-SE" sz="2400" dirty="0"/>
              <a:t>Vi är nu 4 huvudtränare och ett antal hjälptränare</a:t>
            </a:r>
          </a:p>
          <a:p>
            <a:pPr lvl="1"/>
            <a:r>
              <a:rPr lang="sv-SE" sz="2000" dirty="0"/>
              <a:t>Mikael Axelsson fortsätter med målvaktsträning vissa tillfällen </a:t>
            </a:r>
            <a:r>
              <a:rPr lang="sv-SE" sz="2000" dirty="0">
                <a:sym typeface="Wingdings" panose="05000000000000000000" pitchFamily="2" charset="2"/>
              </a:rPr>
              <a:t></a:t>
            </a:r>
          </a:p>
          <a:p>
            <a:pPr lvl="1"/>
            <a:r>
              <a:rPr lang="sv-SE" sz="2000" dirty="0">
                <a:sym typeface="Wingdings" panose="05000000000000000000" pitchFamily="2" charset="2"/>
              </a:rPr>
              <a:t>K</a:t>
            </a:r>
            <a:r>
              <a:rPr lang="sv-SE" sz="2000" dirty="0"/>
              <a:t>ontakta någon av oss om ni vill prata om era tjejer, med eller utan dem. Tränare och ledare har tystnadsplikt och vi vill skapa en respekt för tjejernas integritet.</a:t>
            </a:r>
          </a:p>
          <a:p>
            <a:pPr marL="0" indent="0">
              <a:buNone/>
            </a:pPr>
            <a:endParaRPr lang="sv-SE" sz="2400" dirty="0"/>
          </a:p>
          <a:p>
            <a:pPr marL="0" indent="0">
              <a:buNone/>
            </a:pPr>
            <a:r>
              <a:rPr lang="sv-SE" sz="2400" dirty="0"/>
              <a:t>Tematräningar, varannan vecka nytt tema – för alla lag inom BSK</a:t>
            </a:r>
          </a:p>
          <a:p>
            <a:pPr marL="0" indent="0">
              <a:buNone/>
            </a:pPr>
            <a:endParaRPr lang="sv-SE" sz="2400" dirty="0"/>
          </a:p>
          <a:p>
            <a:pPr marL="0" indent="0">
              <a:buNone/>
            </a:pPr>
            <a:r>
              <a:rPr lang="sv-SE" sz="2400" dirty="0"/>
              <a:t>Vi fortsätter med nivåindelad träning för att tillse att alla utvecklas</a:t>
            </a:r>
            <a:endParaRPr lang="sv-SE" sz="2000" dirty="0"/>
          </a:p>
          <a:p>
            <a:pPr marL="0" indent="0">
              <a:buNone/>
            </a:pPr>
            <a:endParaRPr lang="sv-SE" sz="2400" dirty="0"/>
          </a:p>
          <a:p>
            <a:pPr marL="0" indent="0">
              <a:buNone/>
            </a:pPr>
            <a:r>
              <a:rPr lang="sv-SE" sz="2400" dirty="0"/>
              <a:t>Var i tid, minst 5 minuter innan så vi kan starta på utsatt tid. Börja spela boll medan ni väntar.</a:t>
            </a:r>
          </a:p>
          <a:p>
            <a:pPr marL="0" indent="0">
              <a:buNone/>
            </a:pPr>
            <a:endParaRPr lang="sv-SE" sz="2400" dirty="0"/>
          </a:p>
        </p:txBody>
      </p:sp>
      <p:pic>
        <p:nvPicPr>
          <p:cNvPr id="4" name="Bildobjekt 3"/>
          <p:cNvPicPr>
            <a:picLocks noChangeAspect="1"/>
          </p:cNvPicPr>
          <p:nvPr/>
        </p:nvPicPr>
        <p:blipFill rotWithShape="1">
          <a:blip r:embed="rId2"/>
          <a:srcRect l="35692" t="21551" r="34565" b="20163"/>
          <a:stretch/>
        </p:blipFill>
        <p:spPr>
          <a:xfrm>
            <a:off x="10668000" y="0"/>
            <a:ext cx="1524000" cy="1648691"/>
          </a:xfrm>
          <a:prstGeom prst="rect">
            <a:avLst/>
          </a:prstGeom>
        </p:spPr>
      </p:pic>
    </p:spTree>
    <p:extLst>
      <p:ext uri="{BB962C8B-B14F-4D97-AF65-F5344CB8AC3E}">
        <p14:creationId xmlns:p14="http://schemas.microsoft.com/office/powerpoint/2010/main" val="358220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61563"/>
            <a:ext cx="10515600" cy="1325563"/>
          </a:xfrm>
        </p:spPr>
        <p:txBody>
          <a:bodyPr/>
          <a:lstStyle/>
          <a:p>
            <a:r>
              <a:rPr lang="sv-SE" b="1" dirty="0"/>
              <a:t>Seriespel</a:t>
            </a:r>
          </a:p>
        </p:txBody>
      </p:sp>
      <p:sp>
        <p:nvSpPr>
          <p:cNvPr id="3" name="Platshållare för innehåll 2"/>
          <p:cNvSpPr>
            <a:spLocks noGrp="1"/>
          </p:cNvSpPr>
          <p:nvPr>
            <p:ph idx="1"/>
          </p:nvPr>
        </p:nvSpPr>
        <p:spPr>
          <a:xfrm>
            <a:off x="838200" y="1648690"/>
            <a:ext cx="10515600" cy="4419601"/>
          </a:xfrm>
        </p:spPr>
        <p:txBody>
          <a:bodyPr>
            <a:noAutofit/>
          </a:bodyPr>
          <a:lstStyle/>
          <a:p>
            <a:pPr marL="0" indent="0">
              <a:buNone/>
            </a:pPr>
            <a:r>
              <a:rPr lang="sv-SE" sz="2400" dirty="0"/>
              <a:t>Två lag anmälda</a:t>
            </a:r>
          </a:p>
          <a:p>
            <a:pPr marL="0" indent="0">
              <a:buNone/>
            </a:pPr>
            <a:endParaRPr lang="sv-SE" sz="2400" dirty="0"/>
          </a:p>
          <a:p>
            <a:pPr marL="0" indent="0">
              <a:buNone/>
            </a:pPr>
            <a:r>
              <a:rPr lang="sv-SE" sz="2400" dirty="0"/>
              <a:t>Tjejerna är uppdelade i fyra lag, två lag spelar alltså varje match</a:t>
            </a:r>
          </a:p>
          <a:p>
            <a:pPr marL="0" indent="0">
              <a:buNone/>
            </a:pPr>
            <a:r>
              <a:rPr lang="sv-SE" sz="2400" dirty="0"/>
              <a:t>Vi roterar vilka två lag som spelar så att alla spelar med alla.</a:t>
            </a:r>
          </a:p>
          <a:p>
            <a:pPr marL="0" indent="0">
              <a:buNone/>
            </a:pPr>
            <a:endParaRPr lang="sv-SE" sz="2400" dirty="0"/>
          </a:p>
          <a:p>
            <a:pPr marL="0" indent="0">
              <a:buNone/>
            </a:pPr>
            <a:r>
              <a:rPr lang="sv-SE" sz="2400" dirty="0"/>
              <a:t>Bortamatcher – samordna körningar så att vi inte åker onödigt många bilar. Meddela ledare ifall någon tjej är utan sällskap och behöver skjuts. </a:t>
            </a:r>
          </a:p>
          <a:p>
            <a:pPr marL="0" indent="0">
              <a:buNone/>
            </a:pPr>
            <a:endParaRPr lang="sv-SE" sz="2400" dirty="0"/>
          </a:p>
          <a:p>
            <a:pPr marL="0" indent="0">
              <a:buNone/>
            </a:pPr>
            <a:r>
              <a:rPr lang="sv-SE" sz="2400" dirty="0"/>
              <a:t>Tänk på att ladda med sömn och vatten samt bra energi innan &amp; i väskan.</a:t>
            </a:r>
          </a:p>
        </p:txBody>
      </p:sp>
      <p:pic>
        <p:nvPicPr>
          <p:cNvPr id="4" name="Bildobjekt 3"/>
          <p:cNvPicPr>
            <a:picLocks noChangeAspect="1"/>
          </p:cNvPicPr>
          <p:nvPr/>
        </p:nvPicPr>
        <p:blipFill rotWithShape="1">
          <a:blip r:embed="rId2"/>
          <a:srcRect l="35692" t="21551" r="34565" b="20163"/>
          <a:stretch/>
        </p:blipFill>
        <p:spPr>
          <a:xfrm>
            <a:off x="10668000" y="0"/>
            <a:ext cx="1524000" cy="1648691"/>
          </a:xfrm>
          <a:prstGeom prst="rect">
            <a:avLst/>
          </a:prstGeom>
        </p:spPr>
      </p:pic>
    </p:spTree>
    <p:extLst>
      <p:ext uri="{BB962C8B-B14F-4D97-AF65-F5344CB8AC3E}">
        <p14:creationId xmlns:p14="http://schemas.microsoft.com/office/powerpoint/2010/main" val="219862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0241" y="389040"/>
            <a:ext cx="10515600" cy="1259651"/>
          </a:xfrm>
        </p:spPr>
        <p:txBody>
          <a:bodyPr>
            <a:normAutofit/>
          </a:bodyPr>
          <a:lstStyle/>
          <a:p>
            <a:r>
              <a:rPr lang="sv-SE" sz="4900" b="1" dirty="0"/>
              <a:t>Lagindelningar och kontaktpersoner</a:t>
            </a:r>
            <a:br>
              <a:rPr lang="sv-SE" sz="3600" b="1" dirty="0"/>
            </a:br>
            <a:r>
              <a:rPr lang="sv-SE" sz="3600" b="1" dirty="0"/>
              <a:t> - </a:t>
            </a:r>
            <a:r>
              <a:rPr lang="sv-SE" sz="2000" dirty="0"/>
              <a:t>Tänk på att meddela återbud och frånvaro till dessa</a:t>
            </a:r>
            <a:endParaRPr lang="sv-SE" sz="3600" dirty="0"/>
          </a:p>
        </p:txBody>
      </p:sp>
      <p:sp>
        <p:nvSpPr>
          <p:cNvPr id="3" name="Platshållare för innehåll 2"/>
          <p:cNvSpPr>
            <a:spLocks noGrp="1"/>
          </p:cNvSpPr>
          <p:nvPr>
            <p:ph sz="half" idx="1"/>
          </p:nvPr>
        </p:nvSpPr>
        <p:spPr>
          <a:xfrm>
            <a:off x="3137027" y="3743642"/>
            <a:ext cx="3086100" cy="2698954"/>
          </a:xfrm>
        </p:spPr>
        <p:txBody>
          <a:bodyPr>
            <a:noAutofit/>
          </a:bodyPr>
          <a:lstStyle/>
          <a:p>
            <a:pPr marL="0" indent="0">
              <a:buNone/>
            </a:pPr>
            <a:r>
              <a:rPr lang="sv-SE" sz="2000" b="1" u="sng" dirty="0"/>
              <a:t>Jocke, Håkan &amp; Helena</a:t>
            </a:r>
          </a:p>
          <a:p>
            <a:pPr marL="0" indent="0">
              <a:buNone/>
            </a:pPr>
            <a:r>
              <a:rPr lang="fi-FI" sz="2000" dirty="0"/>
              <a:t>Alma</a:t>
            </a:r>
          </a:p>
          <a:p>
            <a:pPr marL="0" indent="0">
              <a:buNone/>
            </a:pPr>
            <a:r>
              <a:rPr lang="fi-FI" sz="2000" dirty="0"/>
              <a:t>Alva</a:t>
            </a:r>
          </a:p>
          <a:p>
            <a:pPr marL="0" indent="0">
              <a:buNone/>
            </a:pPr>
            <a:r>
              <a:rPr lang="fi-FI" sz="2000" dirty="0"/>
              <a:t>Ebba</a:t>
            </a:r>
          </a:p>
          <a:p>
            <a:pPr marL="0" indent="0">
              <a:buNone/>
            </a:pPr>
            <a:r>
              <a:rPr lang="fi-FI" sz="2000" dirty="0" err="1"/>
              <a:t>Emmie</a:t>
            </a:r>
            <a:endParaRPr lang="fi-FI" sz="2000" dirty="0"/>
          </a:p>
          <a:p>
            <a:pPr marL="0" indent="0">
              <a:buNone/>
            </a:pPr>
            <a:r>
              <a:rPr lang="fi-FI" sz="2000" dirty="0"/>
              <a:t>Olivia</a:t>
            </a:r>
          </a:p>
          <a:p>
            <a:pPr marL="0" indent="0">
              <a:buNone/>
            </a:pPr>
            <a:r>
              <a:rPr lang="fi-FI" sz="2000" dirty="0"/>
              <a:t>Siri</a:t>
            </a:r>
          </a:p>
          <a:p>
            <a:pPr marL="0" indent="0">
              <a:buNone/>
            </a:pPr>
            <a:endParaRPr lang="sv-SE" sz="2000" dirty="0"/>
          </a:p>
        </p:txBody>
      </p:sp>
      <p:sp>
        <p:nvSpPr>
          <p:cNvPr id="5" name="Platshållare för innehåll 4"/>
          <p:cNvSpPr>
            <a:spLocks noGrp="1"/>
          </p:cNvSpPr>
          <p:nvPr>
            <p:ph sz="half" idx="2"/>
          </p:nvPr>
        </p:nvSpPr>
        <p:spPr>
          <a:xfrm>
            <a:off x="6223127" y="1818082"/>
            <a:ext cx="3296265" cy="3038167"/>
          </a:xfrm>
        </p:spPr>
        <p:txBody>
          <a:bodyPr vert="horz" lIns="91440" tIns="45720" rIns="91440" bIns="45720" rtlCol="0">
            <a:noAutofit/>
          </a:bodyPr>
          <a:lstStyle/>
          <a:p>
            <a:pPr marL="0" indent="0">
              <a:buNone/>
            </a:pPr>
            <a:r>
              <a:rPr lang="en-US" sz="2000" b="1" u="sng" dirty="0"/>
              <a:t>Johan &amp; </a:t>
            </a:r>
            <a:r>
              <a:rPr lang="en-US" sz="2000" b="1" u="sng" dirty="0" err="1"/>
              <a:t>Micke</a:t>
            </a:r>
            <a:endParaRPr lang="en-US" sz="2000" b="1" u="sng" dirty="0"/>
          </a:p>
          <a:p>
            <a:pPr marL="0" indent="0">
              <a:buNone/>
            </a:pPr>
            <a:r>
              <a:rPr lang="en-US" sz="2000" dirty="0"/>
              <a:t>Agnes</a:t>
            </a:r>
          </a:p>
          <a:p>
            <a:pPr marL="0" indent="0">
              <a:buNone/>
            </a:pPr>
            <a:r>
              <a:rPr lang="en-US" sz="2000" dirty="0"/>
              <a:t>Alize</a:t>
            </a:r>
          </a:p>
          <a:p>
            <a:pPr marL="0" indent="0">
              <a:buNone/>
            </a:pPr>
            <a:r>
              <a:rPr lang="en-US" sz="2000" dirty="0" err="1"/>
              <a:t>Livh</a:t>
            </a:r>
            <a:endParaRPr lang="en-US" sz="2000" dirty="0"/>
          </a:p>
          <a:p>
            <a:pPr marL="0" indent="0">
              <a:buNone/>
            </a:pPr>
            <a:r>
              <a:rPr lang="en-US" sz="2000" dirty="0" err="1"/>
              <a:t>Lova</a:t>
            </a:r>
            <a:endParaRPr lang="en-US" sz="2000" dirty="0"/>
          </a:p>
          <a:p>
            <a:pPr marL="0" indent="0">
              <a:buNone/>
            </a:pPr>
            <a:r>
              <a:rPr lang="en-US" sz="2000" dirty="0" err="1"/>
              <a:t>Lovisa</a:t>
            </a:r>
            <a:endParaRPr lang="en-US" sz="2000" dirty="0"/>
          </a:p>
          <a:p>
            <a:pPr marL="0" indent="0">
              <a:buNone/>
            </a:pPr>
            <a:r>
              <a:rPr lang="en-US" sz="2000" dirty="0" err="1"/>
              <a:t>Venla</a:t>
            </a:r>
            <a:endParaRPr lang="en-US" sz="2000" dirty="0"/>
          </a:p>
        </p:txBody>
      </p:sp>
      <p:pic>
        <p:nvPicPr>
          <p:cNvPr id="4" name="Bildobjekt 3"/>
          <p:cNvPicPr>
            <a:picLocks noChangeAspect="1"/>
          </p:cNvPicPr>
          <p:nvPr/>
        </p:nvPicPr>
        <p:blipFill rotWithShape="1">
          <a:blip r:embed="rId2"/>
          <a:srcRect l="35692" t="21551" r="34565" b="20163"/>
          <a:stretch/>
        </p:blipFill>
        <p:spPr>
          <a:xfrm>
            <a:off x="10668000" y="0"/>
            <a:ext cx="1524000" cy="1648691"/>
          </a:xfrm>
          <a:prstGeom prst="rect">
            <a:avLst/>
          </a:prstGeom>
        </p:spPr>
      </p:pic>
      <p:sp>
        <p:nvSpPr>
          <p:cNvPr id="8" name="textruta 7"/>
          <p:cNvSpPr txBox="1"/>
          <p:nvPr/>
        </p:nvSpPr>
        <p:spPr>
          <a:xfrm>
            <a:off x="7672776" y="3743642"/>
            <a:ext cx="3229282" cy="2831544"/>
          </a:xfrm>
          <a:prstGeom prst="rect">
            <a:avLst/>
          </a:prstGeom>
          <a:noFill/>
        </p:spPr>
        <p:txBody>
          <a:bodyPr wrap="square" rtlCol="0">
            <a:spAutoFit/>
          </a:bodyPr>
          <a:lstStyle/>
          <a:p>
            <a:r>
              <a:rPr lang="sv-SE" sz="2000" b="1" u="sng" dirty="0"/>
              <a:t>Jörgen</a:t>
            </a:r>
          </a:p>
          <a:p>
            <a:pPr>
              <a:lnSpc>
                <a:spcPct val="90000"/>
              </a:lnSpc>
              <a:spcBef>
                <a:spcPts val="1000"/>
              </a:spcBef>
            </a:pPr>
            <a:r>
              <a:rPr lang="it-IT" sz="2000" dirty="0"/>
              <a:t>Essie</a:t>
            </a:r>
          </a:p>
          <a:p>
            <a:pPr>
              <a:lnSpc>
                <a:spcPct val="90000"/>
              </a:lnSpc>
              <a:spcBef>
                <a:spcPts val="1000"/>
              </a:spcBef>
            </a:pPr>
            <a:r>
              <a:rPr lang="it-IT" sz="2000" dirty="0"/>
              <a:t>Gina</a:t>
            </a:r>
          </a:p>
          <a:p>
            <a:pPr>
              <a:lnSpc>
                <a:spcPct val="90000"/>
              </a:lnSpc>
              <a:spcBef>
                <a:spcPts val="1000"/>
              </a:spcBef>
            </a:pPr>
            <a:r>
              <a:rPr lang="it-IT" sz="2000" dirty="0"/>
              <a:t>Kira</a:t>
            </a:r>
          </a:p>
          <a:p>
            <a:pPr>
              <a:lnSpc>
                <a:spcPct val="90000"/>
              </a:lnSpc>
              <a:spcBef>
                <a:spcPts val="1000"/>
              </a:spcBef>
            </a:pPr>
            <a:r>
              <a:rPr lang="it-IT" sz="2000" dirty="0"/>
              <a:t>Linnea H.</a:t>
            </a:r>
          </a:p>
          <a:p>
            <a:pPr>
              <a:lnSpc>
                <a:spcPct val="90000"/>
              </a:lnSpc>
              <a:spcBef>
                <a:spcPts val="1000"/>
              </a:spcBef>
            </a:pPr>
            <a:r>
              <a:rPr lang="it-IT" sz="2000" dirty="0"/>
              <a:t>Noomi</a:t>
            </a:r>
          </a:p>
          <a:p>
            <a:pPr>
              <a:lnSpc>
                <a:spcPct val="90000"/>
              </a:lnSpc>
              <a:spcBef>
                <a:spcPts val="1000"/>
              </a:spcBef>
            </a:pPr>
            <a:r>
              <a:rPr lang="it-IT" sz="2000" dirty="0"/>
              <a:t>Saga</a:t>
            </a:r>
          </a:p>
        </p:txBody>
      </p:sp>
      <p:sp>
        <p:nvSpPr>
          <p:cNvPr id="9" name="textruta 8"/>
          <p:cNvSpPr txBox="1"/>
          <p:nvPr/>
        </p:nvSpPr>
        <p:spPr>
          <a:xfrm>
            <a:off x="1579280" y="1818082"/>
            <a:ext cx="3229282" cy="2831544"/>
          </a:xfrm>
          <a:prstGeom prst="rect">
            <a:avLst/>
          </a:prstGeom>
          <a:noFill/>
        </p:spPr>
        <p:txBody>
          <a:bodyPr wrap="square" rtlCol="0">
            <a:spAutoFit/>
          </a:bodyPr>
          <a:lstStyle/>
          <a:p>
            <a:r>
              <a:rPr lang="en-US" sz="2000" b="1" u="sng" dirty="0"/>
              <a:t>Rickard, Marie &amp; Jesper</a:t>
            </a:r>
          </a:p>
          <a:p>
            <a:pPr>
              <a:lnSpc>
                <a:spcPct val="90000"/>
              </a:lnSpc>
              <a:spcBef>
                <a:spcPts val="1000"/>
              </a:spcBef>
            </a:pPr>
            <a:r>
              <a:rPr lang="en-US" sz="2000" dirty="0"/>
              <a:t>Edith</a:t>
            </a:r>
          </a:p>
          <a:p>
            <a:pPr>
              <a:lnSpc>
                <a:spcPct val="90000"/>
              </a:lnSpc>
              <a:spcBef>
                <a:spcPts val="1000"/>
              </a:spcBef>
            </a:pPr>
            <a:r>
              <a:rPr lang="en-US" sz="2000" dirty="0"/>
              <a:t>Ellen H.</a:t>
            </a:r>
          </a:p>
          <a:p>
            <a:pPr>
              <a:lnSpc>
                <a:spcPct val="90000"/>
              </a:lnSpc>
              <a:spcBef>
                <a:spcPts val="1000"/>
              </a:spcBef>
            </a:pPr>
            <a:r>
              <a:rPr lang="en-US" sz="2000" dirty="0"/>
              <a:t>Esther</a:t>
            </a:r>
          </a:p>
          <a:p>
            <a:pPr>
              <a:lnSpc>
                <a:spcPct val="90000"/>
              </a:lnSpc>
              <a:spcBef>
                <a:spcPts val="1000"/>
              </a:spcBef>
            </a:pPr>
            <a:r>
              <a:rPr lang="en-US" sz="2000" dirty="0" err="1"/>
              <a:t>Filippa</a:t>
            </a:r>
            <a:r>
              <a:rPr lang="en-US" sz="2000" dirty="0"/>
              <a:t> </a:t>
            </a:r>
          </a:p>
          <a:p>
            <a:pPr>
              <a:lnSpc>
                <a:spcPct val="90000"/>
              </a:lnSpc>
              <a:spcBef>
                <a:spcPts val="1000"/>
              </a:spcBef>
            </a:pPr>
            <a:r>
              <a:rPr lang="en-US" sz="2000" dirty="0"/>
              <a:t>Linnea LS. </a:t>
            </a:r>
          </a:p>
          <a:p>
            <a:pPr>
              <a:lnSpc>
                <a:spcPct val="90000"/>
              </a:lnSpc>
              <a:spcBef>
                <a:spcPts val="1000"/>
              </a:spcBef>
            </a:pPr>
            <a:r>
              <a:rPr lang="en-US" sz="2000" dirty="0" err="1"/>
              <a:t>Lowa</a:t>
            </a:r>
            <a:r>
              <a:rPr lang="en-US" sz="2000" dirty="0"/>
              <a:t> J</a:t>
            </a:r>
          </a:p>
        </p:txBody>
      </p:sp>
    </p:spTree>
    <p:extLst>
      <p:ext uri="{BB962C8B-B14F-4D97-AF65-F5344CB8AC3E}">
        <p14:creationId xmlns:p14="http://schemas.microsoft.com/office/powerpoint/2010/main" val="376561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Cuper</a:t>
            </a:r>
          </a:p>
        </p:txBody>
      </p:sp>
      <p:sp>
        <p:nvSpPr>
          <p:cNvPr id="3" name="Platshållare för innehåll 2"/>
          <p:cNvSpPr>
            <a:spLocks noGrp="1"/>
          </p:cNvSpPr>
          <p:nvPr>
            <p:ph idx="1"/>
          </p:nvPr>
        </p:nvSpPr>
        <p:spPr/>
        <p:txBody>
          <a:bodyPr>
            <a:normAutofit/>
          </a:bodyPr>
          <a:lstStyle/>
          <a:p>
            <a:r>
              <a:rPr lang="sv-SE" sz="2400" dirty="0"/>
              <a:t>GIFF - cupen		</a:t>
            </a:r>
            <a:r>
              <a:rPr lang="sv-SE" sz="2400" dirty="0" err="1"/>
              <a:t>Lör</a:t>
            </a:r>
            <a:r>
              <a:rPr lang="sv-SE" sz="2400" dirty="0"/>
              <a:t>- Sön 28-29 April			Tidaholm</a:t>
            </a:r>
          </a:p>
          <a:p>
            <a:pPr lvl="1"/>
            <a:endParaRPr lang="sv-SE" sz="2000" dirty="0"/>
          </a:p>
          <a:p>
            <a:r>
              <a:rPr lang="sv-SE" sz="2400" dirty="0"/>
              <a:t>Winners </a:t>
            </a:r>
            <a:r>
              <a:rPr lang="sv-SE" sz="2400" dirty="0" err="1"/>
              <a:t>Ground</a:t>
            </a:r>
            <a:r>
              <a:rPr lang="sv-SE" sz="2400" dirty="0"/>
              <a:t>	</a:t>
            </a:r>
            <a:r>
              <a:rPr lang="sv-SE" sz="2400" dirty="0" err="1"/>
              <a:t>Fre</a:t>
            </a:r>
            <a:r>
              <a:rPr lang="sv-SE" sz="2400" dirty="0"/>
              <a:t> – Sön 4-5 Aug 			Linköping</a:t>
            </a:r>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Tree>
    <p:extLst>
      <p:ext uri="{BB962C8B-B14F-4D97-AF65-F5344CB8AC3E}">
        <p14:creationId xmlns:p14="http://schemas.microsoft.com/office/powerpoint/2010/main" val="373698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Laget.se =&gt; BSK =&gt; F-07 </a:t>
            </a:r>
            <a:r>
              <a:rPr lang="sv-SE" dirty="0"/>
              <a:t>(</a:t>
            </a:r>
            <a:r>
              <a:rPr lang="sv-SE" dirty="0" err="1"/>
              <a:t>app</a:t>
            </a:r>
            <a:r>
              <a:rPr lang="sv-SE" dirty="0"/>
              <a:t> och hemsida)</a:t>
            </a:r>
          </a:p>
        </p:txBody>
      </p:sp>
      <p:sp>
        <p:nvSpPr>
          <p:cNvPr id="3" name="Platshållare för innehåll 2"/>
          <p:cNvSpPr>
            <a:spLocks noGrp="1"/>
          </p:cNvSpPr>
          <p:nvPr>
            <p:ph idx="1"/>
          </p:nvPr>
        </p:nvSpPr>
        <p:spPr>
          <a:xfrm>
            <a:off x="658580" y="1690688"/>
            <a:ext cx="11130644" cy="4655386"/>
          </a:xfrm>
        </p:spPr>
        <p:txBody>
          <a:bodyPr>
            <a:normAutofit lnSpcReduction="10000"/>
          </a:bodyPr>
          <a:lstStyle/>
          <a:p>
            <a:r>
              <a:rPr lang="sv-SE" sz="2400" dirty="0"/>
              <a:t>Kontrollera era kontaktuppgifter, glöm ej personnummer som behövs för att få bidrag vid t.ex. föräldramöte (syns endast av administratörer).</a:t>
            </a:r>
          </a:p>
          <a:p>
            <a:endParaRPr lang="sv-SE" sz="2400" dirty="0"/>
          </a:p>
          <a:p>
            <a:pPr lvl="0"/>
            <a:r>
              <a:rPr lang="sv-SE" sz="2400" dirty="0"/>
              <a:t>E-mailutskick</a:t>
            </a:r>
          </a:p>
          <a:p>
            <a:pPr lvl="1"/>
            <a:r>
              <a:rPr lang="sv-SE" sz="2000" dirty="0"/>
              <a:t>nyheter och anmälningar till aktiviteter ( lite större mängd information )</a:t>
            </a:r>
          </a:p>
          <a:p>
            <a:pPr lvl="0"/>
            <a:endParaRPr lang="sv-SE" sz="2400" dirty="0"/>
          </a:p>
          <a:p>
            <a:pPr lvl="0"/>
            <a:r>
              <a:rPr lang="sv-SE" sz="2400" dirty="0"/>
              <a:t>SMS grupp LAGET – korta eller akuta utskick </a:t>
            </a:r>
          </a:p>
          <a:p>
            <a:pPr lvl="1"/>
            <a:r>
              <a:rPr lang="sv-SE" sz="2000" dirty="0"/>
              <a:t>Tänk på att SMS på denna adress skall vara meddelande till alla.</a:t>
            </a:r>
          </a:p>
          <a:p>
            <a:pPr lvl="1"/>
            <a:r>
              <a:rPr lang="sv-SE" sz="2000" dirty="0"/>
              <a:t>Förälder tipsade - undvik meddelanden såsom återbud, sjukdom mm då det kan ”smitta av sig”, så använd individuella SMS enligt ovan.</a:t>
            </a:r>
          </a:p>
          <a:p>
            <a:endParaRPr lang="sv-SE" sz="2400" dirty="0"/>
          </a:p>
          <a:p>
            <a:r>
              <a:rPr lang="sv-SE" sz="2400" dirty="0"/>
              <a:t>Utskick om aktivitet – </a:t>
            </a:r>
            <a:r>
              <a:rPr lang="sv-SE" sz="2400" u="sng" dirty="0"/>
              <a:t>kräver aktiv handling; JA eller NEJ tack</a:t>
            </a:r>
            <a:r>
              <a:rPr lang="sv-SE" sz="2400" dirty="0"/>
              <a:t>, båda är lika viktiga!</a:t>
            </a:r>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Tree>
    <p:extLst>
      <p:ext uri="{BB962C8B-B14F-4D97-AF65-F5344CB8AC3E}">
        <p14:creationId xmlns:p14="http://schemas.microsoft.com/office/powerpoint/2010/main" val="252549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t>Uppgifter för föräldrar under året</a:t>
            </a:r>
          </a:p>
        </p:txBody>
      </p:sp>
      <p:sp>
        <p:nvSpPr>
          <p:cNvPr id="3" name="Platshållare för innehåll 2"/>
          <p:cNvSpPr>
            <a:spLocks noGrp="1"/>
          </p:cNvSpPr>
          <p:nvPr>
            <p:ph idx="1"/>
          </p:nvPr>
        </p:nvSpPr>
        <p:spPr>
          <a:xfrm>
            <a:off x="838200" y="1635042"/>
            <a:ext cx="10515600" cy="4651457"/>
          </a:xfrm>
        </p:spPr>
        <p:txBody>
          <a:bodyPr>
            <a:normAutofit/>
          </a:bodyPr>
          <a:lstStyle/>
          <a:p>
            <a:pPr marL="0" indent="0">
              <a:buNone/>
            </a:pPr>
            <a:r>
              <a:rPr lang="sv-SE" sz="2400" dirty="0"/>
              <a:t>Vid matcher;</a:t>
            </a:r>
          </a:p>
          <a:p>
            <a:r>
              <a:rPr lang="sv-SE" sz="2400" dirty="0"/>
              <a:t>Tvätta matchställ – lagkapten tvättar, se spelschemat</a:t>
            </a:r>
          </a:p>
          <a:p>
            <a:pPr lvl="0"/>
            <a:r>
              <a:rPr lang="sv-SE" sz="2400" dirty="0"/>
              <a:t>Matchvärdar</a:t>
            </a:r>
          </a:p>
          <a:p>
            <a:pPr lvl="0"/>
            <a:r>
              <a:rPr lang="sv-SE" sz="2400" dirty="0"/>
              <a:t>Fika ?</a:t>
            </a:r>
          </a:p>
          <a:p>
            <a:pPr lvl="0"/>
            <a:endParaRPr lang="sv-SE" sz="2400" dirty="0"/>
          </a:p>
          <a:p>
            <a:r>
              <a:rPr lang="sv-SE" sz="2400" dirty="0"/>
              <a:t>Cuper </a:t>
            </a:r>
          </a:p>
          <a:p>
            <a:pPr lvl="0"/>
            <a:endParaRPr lang="sv-SE" sz="2400" dirty="0"/>
          </a:p>
          <a:p>
            <a:pPr lvl="0"/>
            <a:r>
              <a:rPr lang="sv-SE" sz="2400" dirty="0"/>
              <a:t>Tjejfotbollens dag 1/5 (Kiosken 09 – 12,30)</a:t>
            </a:r>
          </a:p>
          <a:p>
            <a:r>
              <a:rPr lang="sv-SE" sz="2400" dirty="0"/>
              <a:t>BSK kiosk (v 21)</a:t>
            </a:r>
          </a:p>
          <a:p>
            <a:r>
              <a:rPr lang="sv-SE" sz="2400" dirty="0" err="1"/>
              <a:t>Bollisor</a:t>
            </a:r>
            <a:r>
              <a:rPr lang="sv-SE" sz="2400" dirty="0"/>
              <a:t> och Entré vid damlagsmatcher </a:t>
            </a:r>
          </a:p>
          <a:p>
            <a:pPr lvl="0"/>
            <a:endParaRPr lang="sv-SE" sz="2400" dirty="0"/>
          </a:p>
          <a:p>
            <a:pPr lvl="0"/>
            <a:endParaRPr lang="sv-SE" sz="2400" dirty="0"/>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Tree>
    <p:extLst>
      <p:ext uri="{BB962C8B-B14F-4D97-AF65-F5344CB8AC3E}">
        <p14:creationId xmlns:p14="http://schemas.microsoft.com/office/powerpoint/2010/main" val="327546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Lagkassa</a:t>
            </a:r>
          </a:p>
        </p:txBody>
      </p:sp>
      <p:sp>
        <p:nvSpPr>
          <p:cNvPr id="3" name="Platshållare för innehåll 2"/>
          <p:cNvSpPr>
            <a:spLocks noGrp="1"/>
          </p:cNvSpPr>
          <p:nvPr>
            <p:ph idx="1"/>
          </p:nvPr>
        </p:nvSpPr>
        <p:spPr/>
        <p:txBody>
          <a:bodyPr>
            <a:normAutofit/>
          </a:bodyPr>
          <a:lstStyle/>
          <a:p>
            <a:r>
              <a:rPr lang="sv-SE" sz="2400" dirty="0"/>
              <a:t>Vad behöver vi lagkassa till?</a:t>
            </a:r>
          </a:p>
          <a:p>
            <a:pPr lvl="1"/>
            <a:r>
              <a:rPr lang="sv-SE" sz="2000" dirty="0"/>
              <a:t>Aktiviteter för att hålla ihop tjejerna - Kan ni hjälpa till med idéer – t.ex. bjuda in till vänskapsmatch / pool spel och hyra t.ex. Attarps gården och övernatta, grilla tillsammans.</a:t>
            </a:r>
          </a:p>
          <a:p>
            <a:pPr lvl="1"/>
            <a:r>
              <a:rPr lang="sv-SE" sz="2000" dirty="0"/>
              <a:t>Inköp, t.ex. hållare till vattenflaska</a:t>
            </a:r>
          </a:p>
          <a:p>
            <a:pPr lvl="1"/>
            <a:endParaRPr lang="sv-SE" sz="2000" dirty="0"/>
          </a:p>
          <a:p>
            <a:r>
              <a:rPr lang="sv-SE" sz="2400" dirty="0"/>
              <a:t>Hur tycker ni vi samlar ihop pengar?</a:t>
            </a:r>
          </a:p>
          <a:p>
            <a:pPr lvl="1"/>
            <a:r>
              <a:rPr lang="sv-SE" sz="2000" dirty="0"/>
              <a:t>Försäljning – vad då (typ new </a:t>
            </a:r>
            <a:r>
              <a:rPr lang="sv-SE" sz="2000" dirty="0" err="1"/>
              <a:t>body</a:t>
            </a:r>
            <a:r>
              <a:rPr lang="sv-SE" sz="2000" dirty="0"/>
              <a:t>, kakservice </a:t>
            </a:r>
            <a:r>
              <a:rPr lang="sv-SE" sz="2000" dirty="0" err="1"/>
              <a:t>etc</a:t>
            </a:r>
            <a:r>
              <a:rPr lang="sv-SE" sz="2000" dirty="0"/>
              <a:t>)? </a:t>
            </a:r>
          </a:p>
          <a:p>
            <a:pPr lvl="1"/>
            <a:r>
              <a:rPr lang="sv-SE" sz="2000" dirty="0"/>
              <a:t>Vänskapsmatcher med Egen kiosk + baka</a:t>
            </a:r>
          </a:p>
          <a:p>
            <a:pPr lvl="1"/>
            <a:r>
              <a:rPr lang="sv-SE" sz="2000" dirty="0"/>
              <a:t>Annat sätt – </a:t>
            </a:r>
            <a:r>
              <a:rPr lang="sv-SE" sz="2000"/>
              <a:t>vad då? </a:t>
            </a:r>
          </a:p>
          <a:p>
            <a:pPr marL="0" indent="0">
              <a:buNone/>
            </a:pPr>
            <a:endParaRPr lang="sv-SE" sz="2400" dirty="0"/>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Tree>
    <p:extLst>
      <p:ext uri="{BB962C8B-B14F-4D97-AF65-F5344CB8AC3E}">
        <p14:creationId xmlns:p14="http://schemas.microsoft.com/office/powerpoint/2010/main" val="54280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33113"/>
            <a:ext cx="10515600" cy="1325563"/>
          </a:xfrm>
        </p:spPr>
        <p:txBody>
          <a:bodyPr/>
          <a:lstStyle/>
          <a:p>
            <a:r>
              <a:rPr lang="sv-SE" b="1" dirty="0" err="1"/>
              <a:t>BSK’s</a:t>
            </a:r>
            <a:r>
              <a:rPr lang="sv-SE" b="1" dirty="0"/>
              <a:t> Verksamhetsidé</a:t>
            </a:r>
            <a:endParaRPr lang="sv-SE" dirty="0"/>
          </a:p>
        </p:txBody>
      </p:sp>
      <p:sp>
        <p:nvSpPr>
          <p:cNvPr id="3" name="Platshållare för innehåll 2"/>
          <p:cNvSpPr>
            <a:spLocks noGrp="1"/>
          </p:cNvSpPr>
          <p:nvPr>
            <p:ph idx="1"/>
          </p:nvPr>
        </p:nvSpPr>
        <p:spPr>
          <a:xfrm>
            <a:off x="838200" y="1475145"/>
            <a:ext cx="10515600" cy="4953364"/>
          </a:xfrm>
        </p:spPr>
        <p:txBody>
          <a:bodyPr>
            <a:noAutofit/>
          </a:bodyPr>
          <a:lstStyle/>
          <a:p>
            <a:pPr marL="0" indent="0">
              <a:buNone/>
            </a:pPr>
            <a:r>
              <a:rPr lang="sv-SE" sz="2400" dirty="0"/>
              <a:t>Läs igenom dokumentet och prata med era barn om vad det betyder</a:t>
            </a:r>
          </a:p>
          <a:p>
            <a:pPr marL="0" indent="0">
              <a:buNone/>
            </a:pPr>
            <a:endParaRPr lang="sv-SE" sz="2400" dirty="0"/>
          </a:p>
          <a:p>
            <a:pPr marL="0" indent="0">
              <a:buNone/>
            </a:pPr>
            <a:r>
              <a:rPr lang="sv-SE" sz="2400" dirty="0" err="1"/>
              <a:t>T.ex</a:t>
            </a:r>
            <a:r>
              <a:rPr lang="sv-SE" sz="2400" dirty="0"/>
              <a:t>;</a:t>
            </a:r>
          </a:p>
          <a:p>
            <a:pPr marL="0" indent="0">
              <a:buNone/>
            </a:pPr>
            <a:r>
              <a:rPr lang="sv-SE" sz="2400" dirty="0" err="1"/>
              <a:t>BSK’s</a:t>
            </a:r>
            <a:r>
              <a:rPr lang="sv-SE" sz="2400" dirty="0"/>
              <a:t> Mål		Spelarutbildning</a:t>
            </a:r>
          </a:p>
          <a:p>
            <a:pPr marL="0" indent="0">
              <a:buNone/>
            </a:pPr>
            <a:r>
              <a:rPr lang="sv-SE" sz="2400" dirty="0"/>
              <a:t>Ledaren i BSK		Spelaren i BSK och Förälder i BSK mm</a:t>
            </a:r>
          </a:p>
        </p:txBody>
      </p:sp>
      <p:pic>
        <p:nvPicPr>
          <p:cNvPr id="4" name="Bildobjekt 3"/>
          <p:cNvPicPr>
            <a:picLocks noChangeAspect="1"/>
          </p:cNvPicPr>
          <p:nvPr/>
        </p:nvPicPr>
        <p:blipFill rotWithShape="1">
          <a:blip r:embed="rId2"/>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142991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C06205-90F7-4476-9F20-706E56013043}"/>
              </a:ext>
            </a:extLst>
          </p:cNvPr>
          <p:cNvSpPr>
            <a:spLocks noGrp="1"/>
          </p:cNvSpPr>
          <p:nvPr>
            <p:ph type="title"/>
          </p:nvPr>
        </p:nvSpPr>
        <p:spPr>
          <a:xfrm>
            <a:off x="838200" y="309480"/>
            <a:ext cx="10961076" cy="1325563"/>
          </a:xfrm>
        </p:spPr>
        <p:txBody>
          <a:bodyPr>
            <a:normAutofit/>
          </a:bodyPr>
          <a:lstStyle/>
          <a:p>
            <a:r>
              <a:rPr lang="sv-SE" b="1" dirty="0"/>
              <a:t>BSK vill göra skillnad, </a:t>
            </a:r>
            <a:r>
              <a:rPr lang="en-US" b="1" dirty="0"/>
              <a:t>BSK- </a:t>
            </a:r>
            <a:r>
              <a:rPr lang="sv-SE" b="1" dirty="0"/>
              <a:t>fonden</a:t>
            </a:r>
            <a:endParaRPr lang="en-US" b="1" dirty="0"/>
          </a:p>
        </p:txBody>
      </p:sp>
      <p:sp>
        <p:nvSpPr>
          <p:cNvPr id="3" name="Platshållare för innehåll 2">
            <a:extLst>
              <a:ext uri="{FF2B5EF4-FFF2-40B4-BE49-F238E27FC236}">
                <a16:creationId xmlns:a16="http://schemas.microsoft.com/office/drawing/2014/main" id="{1409483E-16C1-40AC-9CAD-53BF63797D20}"/>
              </a:ext>
            </a:extLst>
          </p:cNvPr>
          <p:cNvSpPr>
            <a:spLocks noGrp="1"/>
          </p:cNvSpPr>
          <p:nvPr>
            <p:ph idx="1"/>
          </p:nvPr>
        </p:nvSpPr>
        <p:spPr>
          <a:xfrm>
            <a:off x="838200" y="1497250"/>
            <a:ext cx="10515600" cy="5184904"/>
          </a:xfrm>
        </p:spPr>
        <p:txBody>
          <a:bodyPr>
            <a:normAutofit lnSpcReduction="10000"/>
          </a:bodyPr>
          <a:lstStyle/>
          <a:p>
            <a:r>
              <a:rPr lang="sv-SE" sz="2000" dirty="0"/>
              <a:t>Bankeryds SK vill att alla ungdomar som vill ska få möjlighet att spela fotboll och känna laggemenskap i vår klubb, oavsett ekonomiska förutsättningar. Styrelsen har under 2017 därför tillsammans med ledarna beslutat att starta en fond, BSK-fonden. Varje lag i klubben bidrar genom att avsätta en summa av sin lagkassa till fonden. Lagkassan är det som varje lag själva sparar ihop pengar till genom försäljning av olika saker.  </a:t>
            </a:r>
          </a:p>
          <a:p>
            <a:r>
              <a:rPr lang="sv-SE" sz="2000" dirty="0"/>
              <a:t>Fondens syfte är att vid behov kunna stödja de medlemmar vars ekonomi för tillfället inte klarar av de extra utgifter som fotbollen medför. Det kan exempelvis vara träningsavgifter, kostnader för träningsläger eller en cupavgift. Bidrag beviljas inte i första hand till medlemsavgifter eller andra kostnader, såsom kläder eller relaterad utrustning. </a:t>
            </a:r>
          </a:p>
          <a:p>
            <a:r>
              <a:rPr lang="sv-SE" sz="2000" dirty="0"/>
              <a:t>Man kan ansöka om ett ekonomiskt bidrag individuellt från hemmet eller via lagets tränare. Varje ansökan behandlas individuellt och med största diskretion av två representanter från styrelsen och beslut fattas därefter vid nästkommande styrelsemöte. Då är varje ärende anonymiserat.  Se mer info på laget.se</a:t>
            </a:r>
          </a:p>
          <a:p>
            <a:r>
              <a:rPr lang="sv-SE" sz="2000" dirty="0"/>
              <a:t>De som känner att man skulle vilja bidra med mer pengar till BSK-fonden, privat eller via sitt företag, är välkommen att höra av sig till föreningen. Om det finns någon som t.ex. skulle vilja starta upp en ”loppis” med skänkta begagnade fotbollsskor, benskydd eller idrottskläder är det bara att höra av sig. </a:t>
            </a:r>
          </a:p>
          <a:p>
            <a:pPr marL="0" indent="0">
              <a:buNone/>
            </a:pPr>
            <a:r>
              <a:rPr lang="sv-SE" sz="2000" b="1" dirty="0"/>
              <a:t>Tillsammans bygger vi ett starkare Bankeryds SK för alla. </a:t>
            </a:r>
          </a:p>
        </p:txBody>
      </p:sp>
      <p:pic>
        <p:nvPicPr>
          <p:cNvPr id="4" name="Bildobjekt 3">
            <a:extLst>
              <a:ext uri="{FF2B5EF4-FFF2-40B4-BE49-F238E27FC236}">
                <a16:creationId xmlns:a16="http://schemas.microsoft.com/office/drawing/2014/main" id="{1D8B3CEF-E997-453E-8C06-AB06DDAAAC07}"/>
              </a:ext>
            </a:extLst>
          </p:cNvPr>
          <p:cNvPicPr>
            <a:picLocks noChangeAspect="1"/>
          </p:cNvPicPr>
          <p:nvPr/>
        </p:nvPicPr>
        <p:blipFill rotWithShape="1">
          <a:blip r:embed="rId2"/>
          <a:srcRect l="35692" t="21551" r="34565" b="20163"/>
          <a:stretch/>
        </p:blipFill>
        <p:spPr>
          <a:xfrm>
            <a:off x="10668000" y="-13648"/>
            <a:ext cx="1524000" cy="1648691"/>
          </a:xfrm>
          <a:prstGeom prst="rect">
            <a:avLst/>
          </a:prstGeom>
        </p:spPr>
      </p:pic>
    </p:spTree>
    <p:extLst>
      <p:ext uri="{BB962C8B-B14F-4D97-AF65-F5344CB8AC3E}">
        <p14:creationId xmlns:p14="http://schemas.microsoft.com/office/powerpoint/2010/main" val="142183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3916680" cy="1325563"/>
          </a:xfrm>
        </p:spPr>
        <p:txBody>
          <a:bodyPr/>
          <a:lstStyle/>
          <a:p>
            <a:r>
              <a:rPr lang="sv-SE" b="1" dirty="0"/>
              <a:t>Några kom ihåg;</a:t>
            </a:r>
          </a:p>
        </p:txBody>
      </p:sp>
      <p:sp>
        <p:nvSpPr>
          <p:cNvPr id="3" name="Platshållare för innehåll 2"/>
          <p:cNvSpPr>
            <a:spLocks noGrp="1"/>
          </p:cNvSpPr>
          <p:nvPr>
            <p:ph idx="1"/>
          </p:nvPr>
        </p:nvSpPr>
        <p:spPr>
          <a:xfrm>
            <a:off x="838200" y="1635043"/>
            <a:ext cx="9702338" cy="4351338"/>
          </a:xfrm>
        </p:spPr>
        <p:txBody>
          <a:bodyPr>
            <a:normAutofit/>
          </a:bodyPr>
          <a:lstStyle/>
          <a:p>
            <a:pPr lvl="0"/>
            <a:r>
              <a:rPr lang="sv-SE" sz="2400" dirty="0"/>
              <a:t>Tjejfotbollens dag 1/5, vi tränar </a:t>
            </a:r>
            <a:r>
              <a:rPr lang="sv-SE" sz="2400" dirty="0" err="1"/>
              <a:t>kl</a:t>
            </a:r>
            <a:r>
              <a:rPr lang="sv-SE" sz="2400" dirty="0"/>
              <a:t> 9,00-12,00 och bjuds på något grillat</a:t>
            </a:r>
          </a:p>
          <a:p>
            <a:pPr lvl="0"/>
            <a:endParaRPr lang="sv-SE" sz="2400" dirty="0"/>
          </a:p>
          <a:p>
            <a:pPr lvl="0"/>
            <a:r>
              <a:rPr lang="sv-SE" sz="2400" dirty="0" err="1"/>
              <a:t>Giff</a:t>
            </a:r>
            <a:r>
              <a:rPr lang="sv-SE" sz="2400" dirty="0"/>
              <a:t>-cupen och Elitfönster/Lenhovda-cupen</a:t>
            </a:r>
          </a:p>
          <a:p>
            <a:pPr lvl="0"/>
            <a:endParaRPr lang="sv-SE" sz="2400" dirty="0"/>
          </a:p>
          <a:p>
            <a:pPr marL="0" lvl="0" indent="0">
              <a:buNone/>
            </a:pPr>
            <a:r>
              <a:rPr lang="sv-SE" sz="3200" b="1" dirty="0">
                <a:solidFill>
                  <a:schemeClr val="accent4">
                    <a:lumMod val="75000"/>
                  </a:schemeClr>
                </a:solidFill>
              </a:rPr>
              <a:t>Kom ihåg;</a:t>
            </a:r>
          </a:p>
          <a:p>
            <a:pPr lvl="0"/>
            <a:r>
              <a:rPr lang="sv-SE" sz="3200" b="1" dirty="0">
                <a:solidFill>
                  <a:schemeClr val="accent4">
                    <a:lumMod val="75000"/>
                  </a:schemeClr>
                </a:solidFill>
              </a:rPr>
              <a:t>spela fotboll</a:t>
            </a:r>
          </a:p>
          <a:p>
            <a:pPr lvl="0"/>
            <a:r>
              <a:rPr lang="sv-SE" sz="3200" b="1" dirty="0">
                <a:solidFill>
                  <a:schemeClr val="accent4">
                    <a:lumMod val="75000"/>
                  </a:schemeClr>
                </a:solidFill>
              </a:rPr>
              <a:t>tjejernas värdegrunder</a:t>
            </a:r>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
        <p:nvSpPr>
          <p:cNvPr id="5" name="Platshållare för innehåll 2"/>
          <p:cNvSpPr txBox="1">
            <a:spLocks/>
          </p:cNvSpPr>
          <p:nvPr/>
        </p:nvSpPr>
        <p:spPr>
          <a:xfrm>
            <a:off x="6166658" y="1607221"/>
            <a:ext cx="52633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400" dirty="0"/>
          </a:p>
        </p:txBody>
      </p:sp>
    </p:spTree>
    <p:extLst>
      <p:ext uri="{BB962C8B-B14F-4D97-AF65-F5344CB8AC3E}">
        <p14:creationId xmlns:p14="http://schemas.microsoft.com/office/powerpoint/2010/main" val="104369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Kontaktuppgifter</a:t>
            </a:r>
          </a:p>
        </p:txBody>
      </p:sp>
      <p:sp>
        <p:nvSpPr>
          <p:cNvPr id="3" name="Platshållare för innehåll 2"/>
          <p:cNvSpPr>
            <a:spLocks noGrp="1"/>
          </p:cNvSpPr>
          <p:nvPr>
            <p:ph idx="1"/>
          </p:nvPr>
        </p:nvSpPr>
        <p:spPr/>
        <p:txBody>
          <a:bodyPr>
            <a:normAutofit/>
          </a:bodyPr>
          <a:lstStyle/>
          <a:p>
            <a:pPr lvl="0"/>
            <a:endParaRPr lang="sv-SE" sz="2400" dirty="0"/>
          </a:p>
          <a:p>
            <a:pPr marL="0" indent="0">
              <a:buNone/>
            </a:pPr>
            <a:endParaRPr lang="sv-SE" sz="2400" dirty="0"/>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sp>
        <p:nvSpPr>
          <p:cNvPr id="5" name="Platshållare för innehåll 2"/>
          <p:cNvSpPr txBox="1">
            <a:spLocks/>
          </p:cNvSpPr>
          <p:nvPr/>
        </p:nvSpPr>
        <p:spPr>
          <a:xfrm>
            <a:off x="838200" y="1485900"/>
            <a:ext cx="10526684"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dirty="0"/>
              <a:t>Tränare		Mobilnummer		E-mail adress</a:t>
            </a:r>
          </a:p>
          <a:p>
            <a:pPr marL="0" indent="0">
              <a:buNone/>
            </a:pPr>
            <a:r>
              <a:rPr lang="sv-SE" sz="2400" dirty="0"/>
              <a:t>Joakim Kjällbring  	0708 - 72 74 87	kjaellbring@hotmail.com</a:t>
            </a:r>
          </a:p>
          <a:p>
            <a:pPr marL="0" indent="0">
              <a:buNone/>
            </a:pPr>
            <a:r>
              <a:rPr lang="sv-SE" sz="2400" dirty="0"/>
              <a:t>Jörgen Johansson 	0704 - 81 08 02	luggen_1@hotmail.com</a:t>
            </a:r>
          </a:p>
          <a:p>
            <a:pPr marL="0" indent="0">
              <a:buNone/>
            </a:pPr>
            <a:r>
              <a:rPr lang="sv-SE" sz="2400" dirty="0"/>
              <a:t>Johan Gunnerling 	0706 - 69 88 54	jgunnerling@gmail.com</a:t>
            </a:r>
          </a:p>
          <a:p>
            <a:pPr marL="0" indent="0">
              <a:buNone/>
            </a:pPr>
            <a:r>
              <a:rPr lang="sv-SE" sz="2400" dirty="0"/>
              <a:t>Rickard Leo		0736 – 25 56 01	rickard.leo@prolympia.se</a:t>
            </a:r>
          </a:p>
          <a:p>
            <a:pPr marL="0" indent="0">
              <a:buNone/>
            </a:pPr>
            <a:r>
              <a:rPr lang="sv-SE" sz="2400" dirty="0"/>
              <a:t>Mikael Axelsson	0733 - 62 35 20	mikaelaxelsson_83@hotmail.com</a:t>
            </a:r>
          </a:p>
          <a:p>
            <a:pPr marL="0" indent="0">
              <a:buNone/>
            </a:pPr>
            <a:r>
              <a:rPr lang="sv-SE" sz="2400" dirty="0"/>
              <a:t>Håkan Nilhammar	0706 - 45 28 40	nilhammar@icloud.com</a:t>
            </a:r>
          </a:p>
          <a:p>
            <a:pPr marL="0" indent="0">
              <a:buNone/>
            </a:pPr>
            <a:r>
              <a:rPr lang="sv-SE" sz="2400" dirty="0"/>
              <a:t>Helena Nilhammar	0707 – 77 28 35	helena.nilhammar@gmail.com</a:t>
            </a:r>
          </a:p>
          <a:p>
            <a:pPr marL="0" indent="0">
              <a:buNone/>
            </a:pPr>
            <a:r>
              <a:rPr lang="sv-SE" sz="2400" dirty="0"/>
              <a:t>Marie Strand 		0708- 75 99 50	marie.strand2@telia.com</a:t>
            </a:r>
          </a:p>
          <a:p>
            <a:pPr marL="0" indent="0">
              <a:buNone/>
            </a:pPr>
            <a:r>
              <a:rPr lang="sv-SE" sz="2400" dirty="0"/>
              <a:t>Jesper Larsson 	0727 – 41 64 70	jesper.larsson2@telia.com</a:t>
            </a:r>
          </a:p>
        </p:txBody>
      </p:sp>
    </p:spTree>
    <p:extLst>
      <p:ext uri="{BB962C8B-B14F-4D97-AF65-F5344CB8AC3E}">
        <p14:creationId xmlns:p14="http://schemas.microsoft.com/office/powerpoint/2010/main" val="115837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9514114" cy="1006475"/>
          </a:xfrm>
        </p:spPr>
        <p:txBody>
          <a:bodyPr/>
          <a:lstStyle/>
          <a:p>
            <a:pPr algn="ctr"/>
            <a:r>
              <a:rPr lang="sv-SE" b="1" dirty="0"/>
              <a:t>Tack!</a:t>
            </a:r>
          </a:p>
        </p:txBody>
      </p:sp>
      <p:sp>
        <p:nvSpPr>
          <p:cNvPr id="3" name="Platshållare för innehåll 2"/>
          <p:cNvSpPr>
            <a:spLocks noGrp="1"/>
          </p:cNvSpPr>
          <p:nvPr>
            <p:ph idx="1"/>
          </p:nvPr>
        </p:nvSpPr>
        <p:spPr/>
        <p:txBody>
          <a:bodyPr>
            <a:normAutofit/>
          </a:bodyPr>
          <a:lstStyle/>
          <a:p>
            <a:pPr lvl="0"/>
            <a:endParaRPr lang="sv-SE" sz="2400" dirty="0"/>
          </a:p>
          <a:p>
            <a:endParaRPr lang="sv-SE" sz="2400" dirty="0"/>
          </a:p>
        </p:txBody>
      </p:sp>
      <p:pic>
        <p:nvPicPr>
          <p:cNvPr id="4" name="Bildobjekt 3"/>
          <p:cNvPicPr>
            <a:picLocks noChangeAspect="1"/>
          </p:cNvPicPr>
          <p:nvPr/>
        </p:nvPicPr>
        <p:blipFill rotWithShape="1">
          <a:blip r:embed="rId2"/>
          <a:srcRect l="35692" t="21551" r="34565" b="20163"/>
          <a:stretch/>
        </p:blipFill>
        <p:spPr>
          <a:xfrm>
            <a:off x="10668000" y="-13648"/>
            <a:ext cx="1524000" cy="1648691"/>
          </a:xfrm>
          <a:prstGeom prst="rect">
            <a:avLst/>
          </a:prstGeom>
        </p:spPr>
      </p:pic>
      <p:pic>
        <p:nvPicPr>
          <p:cNvPr id="1026" name="Picture 2" descr="091e69b1-4e69-4a20-bb13-fa317fb900c0@eurprd05">
            <a:extLst>
              <a:ext uri="{FF2B5EF4-FFF2-40B4-BE49-F238E27FC236}">
                <a16:creationId xmlns:a16="http://schemas.microsoft.com/office/drawing/2014/main" id="{67014BA8-AD53-4A15-8C98-905160562B7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46" t="17236" r="36500" b="32724"/>
          <a:stretch/>
        </p:blipFill>
        <p:spPr bwMode="auto">
          <a:xfrm rot="5400000">
            <a:off x="3131991" y="1707639"/>
            <a:ext cx="5183603" cy="413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0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8392" y="244386"/>
            <a:ext cx="10515600" cy="1325563"/>
          </a:xfrm>
        </p:spPr>
        <p:txBody>
          <a:bodyPr/>
          <a:lstStyle/>
          <a:p>
            <a:r>
              <a:rPr lang="sv-SE" b="1" dirty="0"/>
              <a:t>BSK Årsmöte mm</a:t>
            </a:r>
          </a:p>
        </p:txBody>
      </p:sp>
      <p:sp>
        <p:nvSpPr>
          <p:cNvPr id="3" name="Platshållare för innehåll 2"/>
          <p:cNvSpPr>
            <a:spLocks noGrp="1"/>
          </p:cNvSpPr>
          <p:nvPr>
            <p:ph idx="1"/>
          </p:nvPr>
        </p:nvSpPr>
        <p:spPr>
          <a:xfrm>
            <a:off x="838200" y="1569949"/>
            <a:ext cx="10515600" cy="4351338"/>
          </a:xfrm>
        </p:spPr>
        <p:txBody>
          <a:bodyPr>
            <a:normAutofit/>
          </a:bodyPr>
          <a:lstStyle/>
          <a:p>
            <a:pPr marL="342900" lvl="1" indent="-342900">
              <a:buFont typeface="Wingdings" panose="05000000000000000000" pitchFamily="2" charset="2"/>
              <a:buChar char="Ø"/>
            </a:pPr>
            <a:r>
              <a:rPr lang="sv-SE" dirty="0"/>
              <a:t>BSK hade 2017 vid årets slut 874 medlemmar, (302 kvinnliga, 572 manliga)</a:t>
            </a:r>
          </a:p>
          <a:p>
            <a:pPr marL="342900" lvl="1" indent="-342900">
              <a:buFont typeface="Wingdings" panose="05000000000000000000" pitchFamily="2" charset="2"/>
              <a:buChar char="Ø"/>
            </a:pPr>
            <a:r>
              <a:rPr lang="sv-SE" dirty="0"/>
              <a:t>Dam – 2 seniorlag</a:t>
            </a:r>
          </a:p>
          <a:p>
            <a:pPr marL="342900" lvl="1" indent="-342900">
              <a:buFont typeface="Wingdings" panose="05000000000000000000" pitchFamily="2" charset="2"/>
              <a:buChar char="Ø"/>
            </a:pPr>
            <a:r>
              <a:rPr lang="sv-SE" dirty="0"/>
              <a:t>Herr – 1 seniorlag + 1 U-lag</a:t>
            </a:r>
          </a:p>
          <a:p>
            <a:pPr marL="342900" lvl="1" indent="-342900">
              <a:buFont typeface="Wingdings" panose="05000000000000000000" pitchFamily="2" charset="2"/>
              <a:buChar char="Ø"/>
            </a:pPr>
            <a:r>
              <a:rPr lang="sv-SE" dirty="0"/>
              <a:t>+ 23 ungdomslag</a:t>
            </a:r>
          </a:p>
          <a:p>
            <a:pPr marL="0" lvl="1" indent="0">
              <a:buNone/>
            </a:pPr>
            <a:endParaRPr lang="sv-SE" dirty="0"/>
          </a:p>
          <a:p>
            <a:pPr marL="0" lvl="1" indent="0">
              <a:buNone/>
            </a:pPr>
            <a:r>
              <a:rPr lang="sv-SE" dirty="0"/>
              <a:t>Årsmöte på Furuvik 180221 – här är alla medlemmar välkomna</a:t>
            </a:r>
          </a:p>
          <a:p>
            <a:pPr marL="0" lvl="1" indent="0">
              <a:buNone/>
            </a:pPr>
            <a:r>
              <a:rPr lang="sv-SE" dirty="0"/>
              <a:t>Man gick då igenom bl.a. </a:t>
            </a:r>
          </a:p>
          <a:p>
            <a:pPr marL="342900" lvl="1" indent="-342900"/>
            <a:r>
              <a:rPr lang="sv-SE" dirty="0"/>
              <a:t>Verksamhetsberättelse 2017 </a:t>
            </a:r>
            <a:r>
              <a:rPr lang="sv-SE" dirty="0" err="1"/>
              <a:t>inkl</a:t>
            </a:r>
            <a:r>
              <a:rPr lang="sv-SE" dirty="0"/>
              <a:t> resultat, se dokument på laget.se</a:t>
            </a:r>
          </a:p>
          <a:p>
            <a:pPr marL="261938" lvl="1" indent="-261938"/>
            <a:r>
              <a:rPr lang="sv-SE" dirty="0"/>
              <a:t>Verksamhetsplan 2018</a:t>
            </a:r>
          </a:p>
          <a:p>
            <a:endParaRPr lang="sv-SE" sz="2400" dirty="0"/>
          </a:p>
        </p:txBody>
      </p:sp>
      <p:pic>
        <p:nvPicPr>
          <p:cNvPr id="4" name="Bildobjekt 3"/>
          <p:cNvPicPr>
            <a:picLocks noChangeAspect="1"/>
          </p:cNvPicPr>
          <p:nvPr/>
        </p:nvPicPr>
        <p:blipFill rotWithShape="1">
          <a:blip r:embed="rId2"/>
          <a:srcRect l="35692" t="21551" r="34565" b="20163"/>
          <a:stretch/>
        </p:blipFill>
        <p:spPr>
          <a:xfrm>
            <a:off x="10740788" y="1"/>
            <a:ext cx="1451212" cy="1569948"/>
          </a:xfrm>
          <a:prstGeom prst="rect">
            <a:avLst/>
          </a:prstGeom>
        </p:spPr>
      </p:pic>
    </p:spTree>
    <p:extLst>
      <p:ext uri="{BB962C8B-B14F-4D97-AF65-F5344CB8AC3E}">
        <p14:creationId xmlns:p14="http://schemas.microsoft.com/office/powerpoint/2010/main" val="325180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737937" y="0"/>
            <a:ext cx="10515600" cy="1325563"/>
          </a:xfrm>
        </p:spPr>
        <p:txBody>
          <a:bodyPr/>
          <a:lstStyle/>
          <a:p>
            <a:r>
              <a:rPr lang="sv-SE" b="1" dirty="0"/>
              <a:t>Verksamhetsplan 2018</a:t>
            </a:r>
          </a:p>
        </p:txBody>
      </p:sp>
      <p:pic>
        <p:nvPicPr>
          <p:cNvPr id="2" name="Bildobjekt 1">
            <a:extLst>
              <a:ext uri="{FF2B5EF4-FFF2-40B4-BE49-F238E27FC236}">
                <a16:creationId xmlns:a16="http://schemas.microsoft.com/office/drawing/2014/main" id="{FA5EC90E-5430-44BB-87C9-9E2BEE1AE2D6}"/>
              </a:ext>
            </a:extLst>
          </p:cNvPr>
          <p:cNvPicPr>
            <a:picLocks noChangeAspect="1"/>
          </p:cNvPicPr>
          <p:nvPr/>
        </p:nvPicPr>
        <p:blipFill>
          <a:blip r:embed="rId2"/>
          <a:stretch>
            <a:fillRect/>
          </a:stretch>
        </p:blipFill>
        <p:spPr>
          <a:xfrm>
            <a:off x="1984576" y="914400"/>
            <a:ext cx="8442441" cy="5557837"/>
          </a:xfrm>
          <a:prstGeom prst="rect">
            <a:avLst/>
          </a:prstGeom>
        </p:spPr>
      </p:pic>
      <p:pic>
        <p:nvPicPr>
          <p:cNvPr id="5" name="Bildobjekt 4">
            <a:extLst>
              <a:ext uri="{FF2B5EF4-FFF2-40B4-BE49-F238E27FC236}">
                <a16:creationId xmlns:a16="http://schemas.microsoft.com/office/drawing/2014/main" id="{2B43F8B4-C24A-430C-8B1C-6EB34FFDACD2}"/>
              </a:ext>
            </a:extLst>
          </p:cNvPr>
          <p:cNvPicPr>
            <a:picLocks noChangeAspect="1"/>
          </p:cNvPicPr>
          <p:nvPr/>
        </p:nvPicPr>
        <p:blipFill rotWithShape="1">
          <a:blip r:embed="rId3"/>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215517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737937" y="0"/>
            <a:ext cx="10515600" cy="1325563"/>
          </a:xfrm>
        </p:spPr>
        <p:txBody>
          <a:bodyPr/>
          <a:lstStyle/>
          <a:p>
            <a:r>
              <a:rPr lang="sv-SE" b="1" dirty="0"/>
              <a:t>Verksamhetsplan 2018</a:t>
            </a:r>
          </a:p>
        </p:txBody>
      </p:sp>
      <p:pic>
        <p:nvPicPr>
          <p:cNvPr id="3" name="Bildobjekt 2">
            <a:extLst>
              <a:ext uri="{FF2B5EF4-FFF2-40B4-BE49-F238E27FC236}">
                <a16:creationId xmlns:a16="http://schemas.microsoft.com/office/drawing/2014/main" id="{9A4264FF-CB62-4594-AAF7-0CE0930DA919}"/>
              </a:ext>
            </a:extLst>
          </p:cNvPr>
          <p:cNvPicPr>
            <a:picLocks noChangeAspect="1"/>
          </p:cNvPicPr>
          <p:nvPr/>
        </p:nvPicPr>
        <p:blipFill>
          <a:blip r:embed="rId2"/>
          <a:stretch>
            <a:fillRect/>
          </a:stretch>
        </p:blipFill>
        <p:spPr>
          <a:xfrm>
            <a:off x="1874807" y="1325562"/>
            <a:ext cx="8717893" cy="4500471"/>
          </a:xfrm>
          <a:prstGeom prst="rect">
            <a:avLst/>
          </a:prstGeom>
        </p:spPr>
      </p:pic>
      <p:pic>
        <p:nvPicPr>
          <p:cNvPr id="5" name="Bildobjekt 4">
            <a:extLst>
              <a:ext uri="{FF2B5EF4-FFF2-40B4-BE49-F238E27FC236}">
                <a16:creationId xmlns:a16="http://schemas.microsoft.com/office/drawing/2014/main" id="{CEA554C3-88A2-4DD6-9FFA-7D02C3593B9D}"/>
              </a:ext>
            </a:extLst>
          </p:cNvPr>
          <p:cNvPicPr>
            <a:picLocks noChangeAspect="1"/>
          </p:cNvPicPr>
          <p:nvPr/>
        </p:nvPicPr>
        <p:blipFill rotWithShape="1">
          <a:blip r:embed="rId3"/>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19901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4B5FAD-1844-4095-B31D-C34BF16DA99C}"/>
              </a:ext>
            </a:extLst>
          </p:cNvPr>
          <p:cNvSpPr>
            <a:spLocks noGrp="1"/>
          </p:cNvSpPr>
          <p:nvPr>
            <p:ph type="title"/>
          </p:nvPr>
        </p:nvSpPr>
        <p:spPr/>
        <p:txBody>
          <a:bodyPr/>
          <a:lstStyle/>
          <a:p>
            <a:r>
              <a:rPr lang="en-US" b="1" dirty="0" err="1"/>
              <a:t>Samsyn</a:t>
            </a:r>
            <a:r>
              <a:rPr lang="en-US" b="1" dirty="0"/>
              <a:t> </a:t>
            </a:r>
            <a:r>
              <a:rPr lang="en-US" b="1" dirty="0" err="1"/>
              <a:t>Bankeryd</a:t>
            </a:r>
            <a:r>
              <a:rPr lang="en-US" b="1" dirty="0"/>
              <a:t> – </a:t>
            </a:r>
            <a:r>
              <a:rPr lang="en-US" b="1" dirty="0" err="1"/>
              <a:t>i</a:t>
            </a:r>
            <a:r>
              <a:rPr lang="en-US" b="1" dirty="0"/>
              <a:t> </a:t>
            </a:r>
            <a:r>
              <a:rPr lang="en-US" b="1" dirty="0" err="1"/>
              <a:t>praktiken</a:t>
            </a:r>
            <a:r>
              <a:rPr lang="en-US" b="1" dirty="0"/>
              <a:t> ???</a:t>
            </a:r>
          </a:p>
        </p:txBody>
      </p:sp>
      <p:pic>
        <p:nvPicPr>
          <p:cNvPr id="6" name="Platshållare för innehåll 5">
            <a:extLst>
              <a:ext uri="{FF2B5EF4-FFF2-40B4-BE49-F238E27FC236}">
                <a16:creationId xmlns:a16="http://schemas.microsoft.com/office/drawing/2014/main" id="{49F7496E-A591-4F47-BCBF-C06C2206A47A}"/>
              </a:ext>
            </a:extLst>
          </p:cNvPr>
          <p:cNvPicPr>
            <a:picLocks noGrp="1" noChangeAspect="1"/>
          </p:cNvPicPr>
          <p:nvPr>
            <p:ph idx="1"/>
          </p:nvPr>
        </p:nvPicPr>
        <p:blipFill>
          <a:blip r:embed="rId2"/>
          <a:stretch>
            <a:fillRect/>
          </a:stretch>
        </p:blipFill>
        <p:spPr>
          <a:xfrm>
            <a:off x="995939" y="1475145"/>
            <a:ext cx="8567977" cy="4796359"/>
          </a:xfrm>
          <a:prstGeom prst="rect">
            <a:avLst/>
          </a:prstGeom>
        </p:spPr>
      </p:pic>
      <p:pic>
        <p:nvPicPr>
          <p:cNvPr id="4" name="Bildobjekt 3">
            <a:extLst>
              <a:ext uri="{FF2B5EF4-FFF2-40B4-BE49-F238E27FC236}">
                <a16:creationId xmlns:a16="http://schemas.microsoft.com/office/drawing/2014/main" id="{B17ACDA5-D47E-4FB9-B76A-2C927554C329}"/>
              </a:ext>
            </a:extLst>
          </p:cNvPr>
          <p:cNvPicPr>
            <a:picLocks noChangeAspect="1"/>
          </p:cNvPicPr>
          <p:nvPr/>
        </p:nvPicPr>
        <p:blipFill rotWithShape="1">
          <a:blip r:embed="rId3"/>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197775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4B5FAD-1844-4095-B31D-C34BF16DA99C}"/>
              </a:ext>
            </a:extLst>
          </p:cNvPr>
          <p:cNvSpPr>
            <a:spLocks noGrp="1"/>
          </p:cNvSpPr>
          <p:nvPr>
            <p:ph type="title"/>
          </p:nvPr>
        </p:nvSpPr>
        <p:spPr/>
        <p:txBody>
          <a:bodyPr/>
          <a:lstStyle/>
          <a:p>
            <a:r>
              <a:rPr lang="en-US" b="1" dirty="0" err="1"/>
              <a:t>Heja</a:t>
            </a:r>
            <a:r>
              <a:rPr lang="en-US" b="1" dirty="0"/>
              <a:t> </a:t>
            </a:r>
            <a:r>
              <a:rPr lang="en-US" b="1" dirty="0" err="1"/>
              <a:t>fotboll</a:t>
            </a:r>
            <a:endParaRPr lang="en-US" b="1" dirty="0"/>
          </a:p>
        </p:txBody>
      </p:sp>
      <p:sp>
        <p:nvSpPr>
          <p:cNvPr id="3" name="Platshållare för innehåll 2">
            <a:extLst>
              <a:ext uri="{FF2B5EF4-FFF2-40B4-BE49-F238E27FC236}">
                <a16:creationId xmlns:a16="http://schemas.microsoft.com/office/drawing/2014/main" id="{4EB5AA6A-2DC6-4793-BCD1-7D2B508B639A}"/>
              </a:ext>
            </a:extLst>
          </p:cNvPr>
          <p:cNvSpPr>
            <a:spLocks noGrp="1"/>
          </p:cNvSpPr>
          <p:nvPr>
            <p:ph idx="1"/>
          </p:nvPr>
        </p:nvSpPr>
        <p:spPr/>
        <p:txBody>
          <a:bodyPr>
            <a:normAutofit/>
          </a:bodyPr>
          <a:lstStyle/>
          <a:p>
            <a:pPr marL="0" indent="0">
              <a:buNone/>
            </a:pPr>
            <a:r>
              <a:rPr lang="en-US" dirty="0" err="1"/>
              <a:t>Säsongen</a:t>
            </a:r>
            <a:r>
              <a:rPr lang="en-US" dirty="0"/>
              <a:t> 2018 </a:t>
            </a:r>
            <a:r>
              <a:rPr lang="en-US" dirty="0" err="1"/>
              <a:t>ansvarar</a:t>
            </a:r>
            <a:r>
              <a:rPr lang="en-US" dirty="0"/>
              <a:t> </a:t>
            </a:r>
            <a:r>
              <a:rPr lang="en-US" dirty="0" err="1"/>
              <a:t>föräldragrupperna</a:t>
            </a:r>
            <a:r>
              <a:rPr lang="en-US" dirty="0"/>
              <a:t> </a:t>
            </a:r>
            <a:r>
              <a:rPr lang="en-US" dirty="0" err="1"/>
              <a:t>för</a:t>
            </a:r>
            <a:r>
              <a:rPr lang="en-US" dirty="0"/>
              <a:t> </a:t>
            </a:r>
            <a:r>
              <a:rPr lang="en-US" dirty="0" err="1"/>
              <a:t>att</a:t>
            </a:r>
            <a:r>
              <a:rPr lang="en-US" dirty="0"/>
              <a:t> </a:t>
            </a:r>
            <a:r>
              <a:rPr lang="en-US" dirty="0" err="1"/>
              <a:t>tillse</a:t>
            </a:r>
            <a:r>
              <a:rPr lang="en-US" dirty="0"/>
              <a:t> </a:t>
            </a:r>
            <a:r>
              <a:rPr lang="en-US" dirty="0" err="1"/>
              <a:t>att</a:t>
            </a:r>
            <a:r>
              <a:rPr lang="en-US" dirty="0"/>
              <a:t> </a:t>
            </a:r>
            <a:r>
              <a:rPr lang="en-US" dirty="0" err="1"/>
              <a:t>en</a:t>
            </a:r>
            <a:r>
              <a:rPr lang="en-US" dirty="0"/>
              <a:t> </a:t>
            </a:r>
            <a:r>
              <a:rPr lang="en-US" dirty="0" err="1"/>
              <a:t>matchvärd</a:t>
            </a:r>
            <a:r>
              <a:rPr lang="en-US" dirty="0"/>
              <a:t>/</a:t>
            </a:r>
            <a:r>
              <a:rPr lang="en-US" dirty="0" err="1"/>
              <a:t>värdinna</a:t>
            </a:r>
            <a:r>
              <a:rPr lang="en-US" dirty="0"/>
              <a:t> </a:t>
            </a:r>
            <a:r>
              <a:rPr lang="en-US" dirty="0" err="1"/>
              <a:t>presenterar</a:t>
            </a:r>
            <a:r>
              <a:rPr lang="en-US" dirty="0"/>
              <a:t> </a:t>
            </a:r>
            <a:r>
              <a:rPr lang="en-US" dirty="0" err="1"/>
              <a:t>Heja</a:t>
            </a:r>
            <a:r>
              <a:rPr lang="en-US" dirty="0"/>
              <a:t> </a:t>
            </a:r>
            <a:r>
              <a:rPr lang="en-US" dirty="0" err="1"/>
              <a:t>Fotboll</a:t>
            </a:r>
            <a:r>
              <a:rPr lang="en-US" dirty="0"/>
              <a:t> vid </a:t>
            </a:r>
            <a:r>
              <a:rPr lang="en-US" dirty="0" err="1"/>
              <a:t>hemmamatcher</a:t>
            </a:r>
            <a:endParaRPr lang="en-US" dirty="0"/>
          </a:p>
          <a:p>
            <a:pPr marL="0" indent="0">
              <a:buNone/>
            </a:pPr>
            <a:endParaRPr lang="sv-SE" b="1" dirty="0"/>
          </a:p>
          <a:p>
            <a:pPr marL="0" indent="0">
              <a:buNone/>
            </a:pPr>
            <a:r>
              <a:rPr lang="sv-SE" b="1" dirty="0"/>
              <a:t>HEJA FOTBOLL</a:t>
            </a:r>
          </a:p>
          <a:p>
            <a:pPr>
              <a:buFont typeface="Wingdings" panose="05000000000000000000" pitchFamily="2" charset="2"/>
              <a:buChar char="Ø"/>
            </a:pPr>
            <a:r>
              <a:rPr lang="sv-SE" b="1" dirty="0"/>
              <a:t>SPELARE</a:t>
            </a:r>
            <a:r>
              <a:rPr lang="sv-SE" dirty="0"/>
              <a:t> respekterar domare, ledare och båda lagens spelare</a:t>
            </a:r>
          </a:p>
          <a:p>
            <a:pPr>
              <a:buFont typeface="Wingdings" panose="05000000000000000000" pitchFamily="2" charset="2"/>
              <a:buChar char="Ø"/>
            </a:pPr>
            <a:r>
              <a:rPr lang="sv-SE" b="1" dirty="0"/>
              <a:t>LEDARE</a:t>
            </a:r>
            <a:r>
              <a:rPr lang="sv-SE" dirty="0"/>
              <a:t> agerar föredömligt mot spelare, domare och ledare</a:t>
            </a:r>
          </a:p>
          <a:p>
            <a:pPr>
              <a:buFont typeface="Wingdings" panose="05000000000000000000" pitchFamily="2" charset="2"/>
              <a:buChar char="Ø"/>
            </a:pPr>
            <a:r>
              <a:rPr lang="sv-SE" b="1" dirty="0"/>
              <a:t>DOMARE</a:t>
            </a:r>
            <a:r>
              <a:rPr lang="sv-SE" dirty="0"/>
              <a:t> dömer och alla respekterar domsluten</a:t>
            </a:r>
          </a:p>
          <a:p>
            <a:pPr>
              <a:buFont typeface="Wingdings" panose="05000000000000000000" pitchFamily="2" charset="2"/>
              <a:buChar char="Ø"/>
            </a:pPr>
            <a:r>
              <a:rPr lang="sv-SE" b="1" dirty="0"/>
              <a:t>PUBLIK </a:t>
            </a:r>
            <a:r>
              <a:rPr lang="sv-SE" dirty="0"/>
              <a:t>hejar på ett positivt sätt med ett vårdat språk</a:t>
            </a:r>
            <a:endParaRPr lang="en-US" dirty="0"/>
          </a:p>
        </p:txBody>
      </p:sp>
      <p:pic>
        <p:nvPicPr>
          <p:cNvPr id="4" name="Bildobjekt 3">
            <a:extLst>
              <a:ext uri="{FF2B5EF4-FFF2-40B4-BE49-F238E27FC236}">
                <a16:creationId xmlns:a16="http://schemas.microsoft.com/office/drawing/2014/main" id="{B17ACDA5-D47E-4FB9-B76A-2C927554C329}"/>
              </a:ext>
            </a:extLst>
          </p:cNvPr>
          <p:cNvPicPr>
            <a:picLocks noChangeAspect="1"/>
          </p:cNvPicPr>
          <p:nvPr/>
        </p:nvPicPr>
        <p:blipFill rotWithShape="1">
          <a:blip r:embed="rId2"/>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407598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55776C-E066-4C55-9D03-83A27FD884C7}"/>
              </a:ext>
            </a:extLst>
          </p:cNvPr>
          <p:cNvSpPr>
            <a:spLocks noGrp="1"/>
          </p:cNvSpPr>
          <p:nvPr>
            <p:ph type="title"/>
          </p:nvPr>
        </p:nvSpPr>
        <p:spPr/>
        <p:txBody>
          <a:bodyPr/>
          <a:lstStyle/>
          <a:p>
            <a:r>
              <a:rPr lang="en-US" b="1" dirty="0" err="1"/>
              <a:t>Praktiskt</a:t>
            </a:r>
            <a:r>
              <a:rPr lang="en-US" b="1" dirty="0"/>
              <a:t>, </a:t>
            </a:r>
            <a:r>
              <a:rPr lang="en-US" b="1" dirty="0" err="1"/>
              <a:t>matchvärd</a:t>
            </a:r>
            <a:r>
              <a:rPr lang="en-US" b="1" dirty="0"/>
              <a:t>;</a:t>
            </a:r>
          </a:p>
        </p:txBody>
      </p:sp>
      <p:sp>
        <p:nvSpPr>
          <p:cNvPr id="3" name="Platshållare för innehåll 2">
            <a:extLst>
              <a:ext uri="{FF2B5EF4-FFF2-40B4-BE49-F238E27FC236}">
                <a16:creationId xmlns:a16="http://schemas.microsoft.com/office/drawing/2014/main" id="{90863A4C-77CF-4998-B4BC-C1C96FED6A38}"/>
              </a:ext>
            </a:extLst>
          </p:cNvPr>
          <p:cNvSpPr>
            <a:spLocks noGrp="1"/>
          </p:cNvSpPr>
          <p:nvPr>
            <p:ph idx="1"/>
          </p:nvPr>
        </p:nvSpPr>
        <p:spPr>
          <a:xfrm>
            <a:off x="838200" y="1825625"/>
            <a:ext cx="10515600" cy="4351338"/>
          </a:xfrm>
        </p:spPr>
        <p:txBody>
          <a:bodyPr>
            <a:normAutofit fontScale="92500"/>
          </a:bodyPr>
          <a:lstStyle/>
          <a:p>
            <a:r>
              <a:rPr lang="sv-SE" dirty="0"/>
              <a:t>Föreningen ser till att </a:t>
            </a:r>
            <a:r>
              <a:rPr lang="sv-SE" b="1" dirty="0"/>
              <a:t>matchskylten</a:t>
            </a:r>
            <a:r>
              <a:rPr lang="sv-SE" dirty="0"/>
              <a:t> är väl synlig på anläggningen</a:t>
            </a:r>
          </a:p>
          <a:p>
            <a:r>
              <a:rPr lang="sv-SE" dirty="0"/>
              <a:t>Laget utser en </a:t>
            </a:r>
            <a:r>
              <a:rPr lang="sv-SE" b="1" dirty="0"/>
              <a:t>matchvärd</a:t>
            </a:r>
          </a:p>
          <a:p>
            <a:r>
              <a:rPr lang="sv-SE" dirty="0"/>
              <a:t>Matchvärden sätter på sig </a:t>
            </a:r>
            <a:r>
              <a:rPr lang="sv-SE" b="1" dirty="0"/>
              <a:t>matchvästen</a:t>
            </a:r>
            <a:endParaRPr lang="sv-SE" dirty="0"/>
          </a:p>
          <a:p>
            <a:r>
              <a:rPr lang="sv-SE" dirty="0"/>
              <a:t>Matchvärden samlar minst en ledare från vardera lag samt domaren/domarna i god tid innan match för att visa </a:t>
            </a:r>
            <a:r>
              <a:rPr lang="sv-SE" b="1" dirty="0"/>
              <a:t>matchkort</a:t>
            </a:r>
            <a:r>
              <a:rPr lang="sv-SE" dirty="0"/>
              <a:t> och förklara att dessa punkter kommer att läsas upp innan avspark</a:t>
            </a:r>
          </a:p>
          <a:p>
            <a:r>
              <a:rPr lang="sv-SE" dirty="0"/>
              <a:t>Matchvärden samlar spelare, ledare och domare framför publiken innan avspark och välkomnar alla samt läser upp punkterna från matchkortet</a:t>
            </a:r>
          </a:p>
          <a:p>
            <a:r>
              <a:rPr lang="sv-SE" dirty="0"/>
              <a:t>Matchen startar och matchvärden delar sedan ut matchkort löpande under matchens gång</a:t>
            </a:r>
          </a:p>
        </p:txBody>
      </p:sp>
      <p:sp>
        <p:nvSpPr>
          <p:cNvPr id="4" name="textruta 3">
            <a:extLst>
              <a:ext uri="{FF2B5EF4-FFF2-40B4-BE49-F238E27FC236}">
                <a16:creationId xmlns:a16="http://schemas.microsoft.com/office/drawing/2014/main" id="{C4E9CD12-E5C4-4300-99D0-AE4B48972E59}"/>
              </a:ext>
            </a:extLst>
          </p:cNvPr>
          <p:cNvSpPr txBox="1"/>
          <p:nvPr/>
        </p:nvSpPr>
        <p:spPr>
          <a:xfrm>
            <a:off x="6406662" y="704740"/>
            <a:ext cx="4947138" cy="646331"/>
          </a:xfrm>
          <a:prstGeom prst="rect">
            <a:avLst/>
          </a:prstGeom>
          <a:noFill/>
        </p:spPr>
        <p:txBody>
          <a:bodyPr wrap="square" rtlCol="0">
            <a:spAutoFit/>
          </a:bodyPr>
          <a:lstStyle/>
          <a:p>
            <a:r>
              <a:rPr lang="en-US" dirty="0">
                <a:hlinkClick r:id="rId2"/>
              </a:rPr>
              <a:t>https://www.youtube.com/watch?time_continue=8&amp;v=CKiF6e5ANK8</a:t>
            </a:r>
            <a:endParaRPr lang="en-US" dirty="0"/>
          </a:p>
        </p:txBody>
      </p:sp>
    </p:spTree>
    <p:extLst>
      <p:ext uri="{BB962C8B-B14F-4D97-AF65-F5344CB8AC3E}">
        <p14:creationId xmlns:p14="http://schemas.microsoft.com/office/powerpoint/2010/main" val="282453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33113"/>
            <a:ext cx="10515600" cy="1325563"/>
          </a:xfrm>
        </p:spPr>
        <p:txBody>
          <a:bodyPr/>
          <a:lstStyle/>
          <a:p>
            <a:r>
              <a:rPr lang="sv-SE" b="1" dirty="0" err="1"/>
              <a:t>BSK’s</a:t>
            </a:r>
            <a:r>
              <a:rPr lang="sv-SE" b="1" dirty="0"/>
              <a:t> policy och handlingsplan vid incidenter</a:t>
            </a:r>
            <a:endParaRPr lang="sv-SE" dirty="0"/>
          </a:p>
        </p:txBody>
      </p:sp>
      <p:sp>
        <p:nvSpPr>
          <p:cNvPr id="3" name="Platshållare för innehåll 2"/>
          <p:cNvSpPr>
            <a:spLocks noGrp="1"/>
          </p:cNvSpPr>
          <p:nvPr>
            <p:ph idx="1"/>
          </p:nvPr>
        </p:nvSpPr>
        <p:spPr>
          <a:xfrm>
            <a:off x="838200" y="1475145"/>
            <a:ext cx="10515600" cy="4953364"/>
          </a:xfrm>
        </p:spPr>
        <p:txBody>
          <a:bodyPr>
            <a:noAutofit/>
          </a:bodyPr>
          <a:lstStyle/>
          <a:p>
            <a:pPr marL="0" indent="0">
              <a:buNone/>
            </a:pPr>
            <a:r>
              <a:rPr lang="sv-SE" sz="2400" dirty="0"/>
              <a:t>Incidenter; Styrelsen har tagit fram policy och handlingsplan för att hantera ev. incidenter vid matcher, cuper eller träningar. Kortfattat;</a:t>
            </a:r>
          </a:p>
          <a:p>
            <a:r>
              <a:rPr lang="sv-SE" sz="2400" dirty="0"/>
              <a:t>Nivå 1; Små utbrott - lugna ner inom laget</a:t>
            </a:r>
          </a:p>
          <a:p>
            <a:r>
              <a:rPr lang="sv-SE" sz="2400" dirty="0"/>
              <a:t>Nivå 2; Situation börjar urarta - Stanna hela spelet, lugna ner</a:t>
            </a:r>
          </a:p>
          <a:p>
            <a:r>
              <a:rPr lang="sv-SE" sz="2400" dirty="0"/>
              <a:t>Nivå 3; Vid fara för skada, verbala hot – Efter nivå 1-2, bryts träning/match och alla avvisas från platsen. Spelarna tas om hand i omklädningsrummet, Styrelse meddelas muntligt och skriftligt. Incident från BSK’s sida skall snarast ursäktas till motståndarlag, domare, spelare och föräldrar. </a:t>
            </a:r>
          </a:p>
        </p:txBody>
      </p:sp>
      <p:pic>
        <p:nvPicPr>
          <p:cNvPr id="4" name="Bildobjekt 3"/>
          <p:cNvPicPr>
            <a:picLocks noChangeAspect="1"/>
          </p:cNvPicPr>
          <p:nvPr/>
        </p:nvPicPr>
        <p:blipFill rotWithShape="1">
          <a:blip r:embed="rId2"/>
          <a:srcRect l="35692" t="21551" r="34565" b="20163"/>
          <a:stretch/>
        </p:blipFill>
        <p:spPr>
          <a:xfrm>
            <a:off x="10828421" y="0"/>
            <a:ext cx="1363579" cy="1475145"/>
          </a:xfrm>
          <a:prstGeom prst="rect">
            <a:avLst/>
          </a:prstGeom>
        </p:spPr>
      </p:pic>
    </p:spTree>
    <p:extLst>
      <p:ext uri="{BB962C8B-B14F-4D97-AF65-F5344CB8AC3E}">
        <p14:creationId xmlns:p14="http://schemas.microsoft.com/office/powerpoint/2010/main" val="10058248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1266</Words>
  <Application>Microsoft Office PowerPoint</Application>
  <PresentationFormat>Widescreen</PresentationFormat>
  <Paragraphs>172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Office-tema</vt:lpstr>
      <vt:lpstr>PowerPoint Presentation</vt:lpstr>
      <vt:lpstr>BSK’s Verksamhetsidé</vt:lpstr>
      <vt:lpstr>BSK Årsmöte mm</vt:lpstr>
      <vt:lpstr>Verksamhetsplan 2018</vt:lpstr>
      <vt:lpstr>Verksamhetsplan 2018</vt:lpstr>
      <vt:lpstr>Samsyn Bankeryd – i praktiken ???</vt:lpstr>
      <vt:lpstr>Heja fotboll</vt:lpstr>
      <vt:lpstr>Praktiskt, matchvärd;</vt:lpstr>
      <vt:lpstr>BSK’s policy och handlingsplan vid incidenter</vt:lpstr>
      <vt:lpstr>BSK Sponsoring</vt:lpstr>
      <vt:lpstr>F – 07 Träningsläger och teambuilding i höstas</vt:lpstr>
      <vt:lpstr>The team – våra fantastiska tjejer i F-07</vt:lpstr>
      <vt:lpstr>Träningsupplägg</vt:lpstr>
      <vt:lpstr>Seriespel</vt:lpstr>
      <vt:lpstr>Lagindelningar och kontaktpersoner  - Tänk på att meddela återbud och frånvaro till dessa</vt:lpstr>
      <vt:lpstr>Cuper</vt:lpstr>
      <vt:lpstr>Laget.se =&gt; BSK =&gt; F-07 (app och hemsida)</vt:lpstr>
      <vt:lpstr>Uppgifter för föräldrar under året</vt:lpstr>
      <vt:lpstr>Lagkassa</vt:lpstr>
      <vt:lpstr>BSK vill göra skillnad, BSK- fonden</vt:lpstr>
      <vt:lpstr>Några kom ihåg;</vt:lpstr>
      <vt:lpstr>Kontaktuppgifter</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BSK, Tjejer F-07</dc:title>
  <dc:creator>Strand Marie</dc:creator>
  <cp:lastModifiedBy>Marie Strand</cp:lastModifiedBy>
  <cp:revision>72</cp:revision>
  <cp:lastPrinted>2016-03-23T14:32:55Z</cp:lastPrinted>
  <dcterms:created xsi:type="dcterms:W3CDTF">2016-03-21T17:16:34Z</dcterms:created>
  <dcterms:modified xsi:type="dcterms:W3CDTF">2019-05-07T19:13:47Z</dcterms:modified>
</cp:coreProperties>
</file>