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548" r:id="rId5"/>
    <p:sldId id="560" r:id="rId6"/>
    <p:sldId id="572" r:id="rId7"/>
    <p:sldId id="562" r:id="rId8"/>
    <p:sldId id="563" r:id="rId9"/>
    <p:sldId id="566" r:id="rId10"/>
    <p:sldId id="558" r:id="rId11"/>
    <p:sldId id="579" r:id="rId12"/>
    <p:sldId id="559" r:id="rId13"/>
    <p:sldId id="573" r:id="rId14"/>
    <p:sldId id="565" r:id="rId15"/>
    <p:sldId id="553" r:id="rId16"/>
    <p:sldId id="576" r:id="rId17"/>
    <p:sldId id="567" r:id="rId18"/>
    <p:sldId id="554" r:id="rId19"/>
    <p:sldId id="549" r:id="rId20"/>
    <p:sldId id="580" r:id="rId21"/>
    <p:sldId id="575" r:id="rId22"/>
    <p:sldId id="571" r:id="rId23"/>
    <p:sldId id="564" r:id="rId24"/>
    <p:sldId id="569" r:id="rId25"/>
    <p:sldId id="574" r:id="rId2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4" autoAdjust="0"/>
    <p:restoredTop sz="78138" autoAdjust="0"/>
  </p:normalViewPr>
  <p:slideViewPr>
    <p:cSldViewPr snapToGrid="0">
      <p:cViewPr varScale="1">
        <p:scale>
          <a:sx n="49" d="100"/>
          <a:sy n="49" d="100"/>
        </p:scale>
        <p:origin x="12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notesMaster" Target="notesMasters/notesMaster1.xml" /><Relationship Id="rId30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Träningar</a:t>
          </a:r>
          <a:r>
            <a:rPr lang="en-US" sz="1400" dirty="0"/>
            <a:t>: </a:t>
          </a:r>
          <a:r>
            <a:rPr lang="en-US" sz="1400" dirty="0" err="1"/>
            <a:t>Måndagar</a:t>
          </a:r>
          <a:r>
            <a:rPr lang="en-US" sz="1400" dirty="0"/>
            <a:t>, </a:t>
          </a:r>
          <a:r>
            <a:rPr lang="en-US" sz="1400" dirty="0" err="1"/>
            <a:t>onsdagar</a:t>
          </a:r>
          <a:r>
            <a:rPr lang="en-US" sz="1400" dirty="0"/>
            <a:t> </a:t>
          </a:r>
          <a:r>
            <a:rPr lang="en-US" sz="1400" dirty="0" err="1"/>
            <a:t>klockan</a:t>
          </a:r>
          <a:r>
            <a:rPr lang="en-US" sz="1400" dirty="0"/>
            <a:t> 17:30-19:00. 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40EB5E23-FF63-4B67-95CA-615998D5AD66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Föräldramöte</a:t>
          </a:r>
          <a:endParaRPr lang="en-US" sz="1400" dirty="0"/>
        </a:p>
      </dgm:t>
    </dgm:pt>
    <dgm:pt modelId="{49205BDA-F88D-4315-B0B0-9798B7DF1208}" type="parTrans" cxnId="{50B71CD7-A75D-42FA-BFD7-C9B596739922}">
      <dgm:prSet/>
      <dgm:spPr/>
      <dgm:t>
        <a:bodyPr/>
        <a:lstStyle/>
        <a:p>
          <a:endParaRPr lang="en-US"/>
        </a:p>
      </dgm:t>
    </dgm:pt>
    <dgm:pt modelId="{E52C4B4B-3963-447E-B5B8-A9C2DC20D203}" type="sibTrans" cxnId="{50B71CD7-A75D-42FA-BFD7-C9B596739922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Avslutning</a:t>
          </a:r>
          <a:endParaRPr lang="en-US" sz="1400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Fotbollensdag</a:t>
          </a:r>
          <a:r>
            <a:rPr lang="en-US" sz="1400" dirty="0"/>
            <a:t>: 1a Maj, 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Säsongsplanering</a:t>
          </a:r>
          <a:r>
            <a:rPr lang="en-US" sz="1400" dirty="0"/>
            <a:t> </a:t>
          </a:r>
          <a:r>
            <a:rPr lang="en-US" sz="1400" dirty="0" err="1"/>
            <a:t>inför</a:t>
          </a:r>
          <a:r>
            <a:rPr lang="en-US" sz="1400" dirty="0"/>
            <a:t> 2025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Försäsongsträning</a:t>
          </a:r>
          <a:r>
            <a:rPr lang="en-US" sz="1400" dirty="0"/>
            <a:t>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Eftersäsongsträning</a:t>
          </a:r>
          <a:r>
            <a:rPr lang="en-US" sz="1400" dirty="0"/>
            <a:t> 1ggn/v </a:t>
          </a:r>
          <a:r>
            <a:rPr lang="en-US" sz="1400" dirty="0" err="1"/>
            <a:t>Okt</a:t>
          </a:r>
          <a:r>
            <a:rPr lang="en-US" sz="1400" dirty="0"/>
            <a:t>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Seriespel</a:t>
          </a:r>
          <a:r>
            <a:rPr lang="en-US" sz="1400" dirty="0"/>
            <a:t>: 2 lag </a:t>
          </a:r>
          <a:r>
            <a:rPr lang="en-US" sz="1400" dirty="0" err="1"/>
            <a:t>i</a:t>
          </a:r>
          <a:r>
            <a:rPr lang="en-US" sz="1400" dirty="0"/>
            <a:t> </a:t>
          </a:r>
          <a:r>
            <a:rPr lang="en-US" sz="1400" dirty="0" err="1"/>
            <a:t>seriespel</a:t>
          </a:r>
          <a:r>
            <a:rPr lang="en-US" sz="1400" dirty="0"/>
            <a:t>. </a:t>
          </a:r>
          <a:r>
            <a:rPr lang="en-US" sz="1400" dirty="0" err="1"/>
            <a:t>Grupp</a:t>
          </a:r>
          <a:r>
            <a:rPr lang="en-US" sz="1400" dirty="0"/>
            <a:t> 1-4 </a:t>
          </a:r>
          <a:r>
            <a:rPr lang="en-US" sz="1400" dirty="0" err="1"/>
            <a:t>rullande</a:t>
          </a:r>
          <a:r>
            <a:rPr lang="en-US" sz="1400" dirty="0"/>
            <a:t>.</a:t>
          </a:r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3ACD6856-FE51-4970-927C-C94CBF357882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Träningar</a:t>
          </a:r>
          <a:r>
            <a:rPr lang="en-US" sz="1400" dirty="0"/>
            <a:t>: </a:t>
          </a:r>
          <a:r>
            <a:rPr lang="en-US" sz="1400" dirty="0" err="1"/>
            <a:t>torsdagar</a:t>
          </a:r>
          <a:r>
            <a:rPr lang="en-US" sz="1400" dirty="0"/>
            <a:t> 17.00-18.00 </a:t>
          </a:r>
          <a:r>
            <a:rPr lang="en-US" sz="1400" dirty="0" err="1"/>
            <a:t>och</a:t>
          </a:r>
          <a:r>
            <a:rPr lang="en-US" sz="1400" dirty="0"/>
            <a:t> </a:t>
          </a:r>
          <a:r>
            <a:rPr lang="en-US" sz="1400" dirty="0" err="1"/>
            <a:t>lördagar</a:t>
          </a:r>
          <a:r>
            <a:rPr lang="en-US" sz="1400" dirty="0"/>
            <a:t> 9.30-10.30</a:t>
          </a:r>
        </a:p>
      </dgm:t>
    </dgm:pt>
    <dgm:pt modelId="{20196E82-B631-4387-BE32-0D0B33350D31}" type="parTrans" cxnId="{AB8F51F4-90BA-4234-9283-8F55431E245D}">
      <dgm:prSet/>
      <dgm:spPr/>
      <dgm:t>
        <a:bodyPr/>
        <a:lstStyle/>
        <a:p>
          <a:endParaRPr lang="sv-SE"/>
        </a:p>
      </dgm:t>
    </dgm:pt>
    <dgm:pt modelId="{0DC3EA1C-65F3-4563-889C-F55CBB87868F}" type="sibTrans" cxnId="{AB8F51F4-90BA-4234-9283-8F55431E245D}">
      <dgm:prSet/>
      <dgm:spPr/>
      <dgm:t>
        <a:bodyPr/>
        <a:lstStyle/>
        <a:p>
          <a:endParaRPr lang="sv-SE"/>
        </a:p>
      </dgm:t>
    </dgm:pt>
    <dgm:pt modelId="{E8A467ED-2C1C-4FC4-9833-2EEBDE5F3ECF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 err="1"/>
            <a:t>Träningsuppehåll</a:t>
          </a:r>
          <a:r>
            <a:rPr lang="en-US" sz="1400" dirty="0"/>
            <a:t> v28-31</a:t>
          </a:r>
        </a:p>
      </dgm:t>
    </dgm:pt>
    <dgm:pt modelId="{423CABE0-1AE1-4A35-8DB9-2D4611679CC6}" type="parTrans" cxnId="{AA2F034F-3AE6-4CF2-B88C-C59326E36A58}">
      <dgm:prSet/>
      <dgm:spPr/>
      <dgm:t>
        <a:bodyPr/>
        <a:lstStyle/>
        <a:p>
          <a:endParaRPr lang="sv-SE"/>
        </a:p>
      </dgm:t>
    </dgm:pt>
    <dgm:pt modelId="{3A5F7B09-0F33-4CC1-940A-5B067BBCEEB8}" type="sibTrans" cxnId="{AA2F034F-3AE6-4CF2-B88C-C59326E36A58}">
      <dgm:prSet/>
      <dgm:spPr/>
      <dgm:t>
        <a:bodyPr/>
        <a:lstStyle/>
        <a:p>
          <a:endParaRPr lang="sv-SE"/>
        </a:p>
      </dgm:t>
    </dgm:pt>
    <dgm:pt modelId="{C18105DA-F2CC-4FD0-88F4-95A64E594286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dirty="0"/>
            <a:t>Cuper: GIFF-</a:t>
          </a:r>
          <a:r>
            <a:rPr lang="en-US" sz="1400" dirty="0" err="1"/>
            <a:t>cupen</a:t>
          </a:r>
          <a:r>
            <a:rPr lang="en-US" sz="1400" dirty="0"/>
            <a:t>  27-28/4, </a:t>
          </a:r>
          <a:r>
            <a:rPr lang="en-US" sz="1400" dirty="0" err="1"/>
            <a:t>Hagadagarna</a:t>
          </a:r>
          <a:r>
            <a:rPr lang="en-US" sz="1400" dirty="0"/>
            <a:t> 17-18/8</a:t>
          </a:r>
        </a:p>
      </dgm:t>
    </dgm:pt>
    <dgm:pt modelId="{FC593261-DAED-44EA-A4F7-36473D63B1DA}" type="parTrans" cxnId="{55C4D9E8-0214-477F-880D-810EF87E42F5}">
      <dgm:prSet/>
      <dgm:spPr/>
      <dgm:t>
        <a:bodyPr/>
        <a:lstStyle/>
        <a:p>
          <a:endParaRPr lang="sv-SE"/>
        </a:p>
      </dgm:t>
    </dgm:pt>
    <dgm:pt modelId="{1C1137B4-A3B8-4837-90EF-0598301625C4}" type="sibTrans" cxnId="{55C4D9E8-0214-477F-880D-810EF87E42F5}">
      <dgm:prSet/>
      <dgm:spPr/>
      <dgm:t>
        <a:bodyPr/>
        <a:lstStyle/>
        <a:p>
          <a:endParaRPr lang="sv-SE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 custLinFactNeighborX="2562" custLinFactNeighborY="8155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 custLinFactNeighborX="269" custLinFactNeighborY="16637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 custScaleX="99615" custScaleY="140541" custLinFactNeighborX="-207" custLinFactNeighborY="0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AA2F034F-3AE6-4CF2-B88C-C59326E36A58}" srcId="{7883CA3B-DEC1-43E0-A6A0-8042739696D9}" destId="{E8A467ED-2C1C-4FC4-9833-2EEBDE5F3ECF}" srcOrd="4" destOrd="0" parTransId="{423CABE0-1AE1-4A35-8DB9-2D4611679CC6}" sibTransId="{3A5F7B09-0F33-4CC1-940A-5B067BBCEEB8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E7C71492-DB9B-4964-8978-2C6120BA9B97}" type="presOf" srcId="{3ACD6856-FE51-4970-927C-C94CBF357882}" destId="{8E59000D-D535-4B9A-9B3D-F91FE2386FDC}" srcOrd="0" destOrd="1" presId="urn:microsoft.com/office/officeart/2005/8/layout/chevron2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64388FAC-4BA1-497D-A6CB-325A88CE1155}" type="presOf" srcId="{40EB5E23-FF63-4B67-95CA-615998D5AD66}" destId="{8E59000D-D535-4B9A-9B3D-F91FE2386FDC}" srcOrd="0" destOrd="2" presId="urn:microsoft.com/office/officeart/2005/8/layout/chevron2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3EDABEC1-2121-43C1-AABC-B737DB38750B}" type="presOf" srcId="{E8A467ED-2C1C-4FC4-9833-2EEBDE5F3ECF}" destId="{31B20187-62E4-4E4B-A3B7-8D80E54533FB}" srcOrd="0" destOrd="4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50B71CD7-A75D-42FA-BFD7-C9B596739922}" srcId="{BB6FFB26-D039-48FB-BA6E-8FE75ED9583F}" destId="{40EB5E23-FF63-4B67-95CA-615998D5AD66}" srcOrd="2" destOrd="0" parTransId="{49205BDA-F88D-4315-B0B0-9798B7DF1208}" sibTransId="{E52C4B4B-3963-447E-B5B8-A9C2DC20D203}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55C4D9E8-0214-477F-880D-810EF87E42F5}" srcId="{7883CA3B-DEC1-43E0-A6A0-8042739696D9}" destId="{C18105DA-F2CC-4FD0-88F4-95A64E594286}" srcOrd="3" destOrd="0" parTransId="{FC593261-DAED-44EA-A4F7-36473D63B1DA}" sibTransId="{1C1137B4-A3B8-4837-90EF-0598301625C4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AB8F51F4-90BA-4234-9283-8F55431E245D}" srcId="{BB6FFB26-D039-48FB-BA6E-8FE75ED9583F}" destId="{3ACD6856-FE51-4970-927C-C94CBF357882}" srcOrd="1" destOrd="0" parTransId="{20196E82-B631-4387-BE32-0D0B33350D31}" sibTransId="{0DC3EA1C-65F3-4563-889C-F55CBB87868F}"/>
    <dgm:cxn modelId="{7C96D7F4-16E3-4663-A35F-D7D9ABE8DE44}" type="presOf" srcId="{C18105DA-F2CC-4FD0-88F4-95A64E594286}" destId="{31B20187-62E4-4E4B-A3B7-8D80E54533FB}" srcOrd="0" destOrd="3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192401" y="339426"/>
          <a:ext cx="1456856" cy="1019799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Försäsong</a:t>
          </a:r>
          <a:r>
            <a:rPr lang="en-US" sz="1400" kern="1200" dirty="0"/>
            <a:t> Jan-Mar</a:t>
          </a:r>
        </a:p>
      </dsp:txBody>
      <dsp:txXfrm rot="-5400000">
        <a:off x="26128" y="630798"/>
        <a:ext cx="1019799" cy="437057"/>
      </dsp:txXfrm>
    </dsp:sp>
    <dsp:sp modelId="{8E59000D-D535-4B9A-9B3D-F91FE2386FDC}">
      <dsp:nvSpPr>
        <dsp:cNvPr id="0" name=""/>
        <dsp:cNvSpPr/>
      </dsp:nvSpPr>
      <dsp:spPr>
        <a:xfrm rot="5400000">
          <a:off x="3730072" y="-2550636"/>
          <a:ext cx="946956" cy="6367503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Försäsongsträning</a:t>
          </a:r>
          <a:r>
            <a:rPr lang="en-US" sz="1400" kern="1200" dirty="0"/>
            <a:t> Jan-Mars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Träningar</a:t>
          </a:r>
          <a:r>
            <a:rPr lang="en-US" sz="1400" kern="1200" dirty="0"/>
            <a:t>: </a:t>
          </a:r>
          <a:r>
            <a:rPr lang="en-US" sz="1400" kern="1200" dirty="0" err="1"/>
            <a:t>torsdagar</a:t>
          </a:r>
          <a:r>
            <a:rPr lang="en-US" sz="1400" kern="1200" dirty="0"/>
            <a:t> 17.00-18.00 </a:t>
          </a:r>
          <a:r>
            <a:rPr lang="en-US" sz="1400" kern="1200" dirty="0" err="1"/>
            <a:t>och</a:t>
          </a:r>
          <a:r>
            <a:rPr lang="en-US" sz="1400" kern="1200" dirty="0"/>
            <a:t> </a:t>
          </a:r>
          <a:r>
            <a:rPr lang="en-US" sz="1400" kern="1200" dirty="0" err="1"/>
            <a:t>lördagar</a:t>
          </a:r>
          <a:r>
            <a:rPr lang="en-US" sz="1400" kern="1200" dirty="0"/>
            <a:t> 9.30-10.30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Föräldramöte</a:t>
          </a:r>
          <a:endParaRPr lang="en-US" sz="1400" kern="1200" dirty="0"/>
        </a:p>
      </dsp:txBody>
      <dsp:txXfrm rot="-5400000">
        <a:off x="1019799" y="205864"/>
        <a:ext cx="6321276" cy="854502"/>
      </dsp:txXfrm>
    </dsp:sp>
    <dsp:sp modelId="{3DCEB0D8-A809-4138-B9A9-A1966DAE6E39}">
      <dsp:nvSpPr>
        <dsp:cNvPr id="0" name=""/>
        <dsp:cNvSpPr/>
      </dsp:nvSpPr>
      <dsp:spPr>
        <a:xfrm rot="5400000">
          <a:off x="-218528" y="1683378"/>
          <a:ext cx="1456856" cy="1019799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Säsong</a:t>
          </a:r>
          <a:r>
            <a:rPr lang="en-US" sz="1400" kern="1200" dirty="0"/>
            <a:t>    Apr-Sept</a:t>
          </a:r>
        </a:p>
      </dsp:txBody>
      <dsp:txXfrm rot="-5400000">
        <a:off x="1" y="1974750"/>
        <a:ext cx="1019799" cy="437057"/>
      </dsp:txXfrm>
    </dsp:sp>
    <dsp:sp modelId="{31B20187-62E4-4E4B-A3B7-8D80E54533FB}">
      <dsp:nvSpPr>
        <dsp:cNvPr id="0" name=""/>
        <dsp:cNvSpPr/>
      </dsp:nvSpPr>
      <dsp:spPr>
        <a:xfrm rot="5400000">
          <a:off x="3524939" y="-1233165"/>
          <a:ext cx="1330862" cy="6342988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Träningar</a:t>
          </a:r>
          <a:r>
            <a:rPr lang="en-US" sz="1400" kern="1200" dirty="0"/>
            <a:t>: </a:t>
          </a:r>
          <a:r>
            <a:rPr lang="en-US" sz="1400" kern="1200" dirty="0" err="1"/>
            <a:t>Måndagar</a:t>
          </a:r>
          <a:r>
            <a:rPr lang="en-US" sz="1400" kern="1200" dirty="0"/>
            <a:t>, </a:t>
          </a:r>
          <a:r>
            <a:rPr lang="en-US" sz="1400" kern="1200" dirty="0" err="1"/>
            <a:t>onsdagar</a:t>
          </a:r>
          <a:r>
            <a:rPr lang="en-US" sz="1400" kern="1200" dirty="0"/>
            <a:t> </a:t>
          </a:r>
          <a:r>
            <a:rPr lang="en-US" sz="1400" kern="1200" dirty="0" err="1"/>
            <a:t>klockan</a:t>
          </a:r>
          <a:r>
            <a:rPr lang="en-US" sz="1400" kern="1200" dirty="0"/>
            <a:t> 17:30-19:00.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Seriespel</a:t>
          </a:r>
          <a:r>
            <a:rPr lang="en-US" sz="1400" kern="1200" dirty="0"/>
            <a:t>: 2 lag </a:t>
          </a:r>
          <a:r>
            <a:rPr lang="en-US" sz="1400" kern="1200" dirty="0" err="1"/>
            <a:t>i</a:t>
          </a:r>
          <a:r>
            <a:rPr lang="en-US" sz="1400" kern="1200" dirty="0"/>
            <a:t> </a:t>
          </a:r>
          <a:r>
            <a:rPr lang="en-US" sz="1400" kern="1200" dirty="0" err="1"/>
            <a:t>seriespel</a:t>
          </a:r>
          <a:r>
            <a:rPr lang="en-US" sz="1400" kern="1200" dirty="0"/>
            <a:t>. </a:t>
          </a:r>
          <a:r>
            <a:rPr lang="en-US" sz="1400" kern="1200" dirty="0" err="1"/>
            <a:t>Grupp</a:t>
          </a:r>
          <a:r>
            <a:rPr lang="en-US" sz="1400" kern="1200" dirty="0"/>
            <a:t> 1-4 </a:t>
          </a:r>
          <a:r>
            <a:rPr lang="en-US" sz="1400" kern="1200" dirty="0" err="1"/>
            <a:t>rullande</a:t>
          </a:r>
          <a:r>
            <a:rPr lang="en-US" sz="1400" kern="1200" dirty="0"/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Fotbollensdag</a:t>
          </a:r>
          <a:r>
            <a:rPr lang="en-US" sz="1400" kern="1200" dirty="0"/>
            <a:t>: 1a Maj,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Cuper: GIFF-</a:t>
          </a:r>
          <a:r>
            <a:rPr lang="en-US" sz="1400" kern="1200" dirty="0" err="1"/>
            <a:t>cupen</a:t>
          </a:r>
          <a:r>
            <a:rPr lang="en-US" sz="1400" kern="1200" dirty="0"/>
            <a:t>  27-28/4, </a:t>
          </a:r>
          <a:r>
            <a:rPr lang="en-US" sz="1400" kern="1200" dirty="0" err="1"/>
            <a:t>Hagadagarna</a:t>
          </a:r>
          <a:r>
            <a:rPr lang="en-US" sz="1400" kern="1200" dirty="0"/>
            <a:t> 17-18/8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Träningsuppehåll</a:t>
          </a:r>
          <a:r>
            <a:rPr lang="en-US" sz="1400" kern="1200" dirty="0"/>
            <a:t> v28-31</a:t>
          </a:r>
        </a:p>
      </dsp:txBody>
      <dsp:txXfrm rot="-5400000">
        <a:off x="1018877" y="1337864"/>
        <a:ext cx="6278021" cy="1200928"/>
      </dsp:txXfrm>
    </dsp:sp>
    <dsp:sp modelId="{23E99FDD-AE0A-48E7-B616-667D9D6975E8}">
      <dsp:nvSpPr>
        <dsp:cNvPr id="0" name=""/>
        <dsp:cNvSpPr/>
      </dsp:nvSpPr>
      <dsp:spPr>
        <a:xfrm rot="5400000">
          <a:off x="-218528" y="2954184"/>
          <a:ext cx="1456856" cy="1019799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Eftersäsong</a:t>
          </a:r>
          <a:r>
            <a:rPr lang="en-US" sz="1400" kern="1200" dirty="0"/>
            <a:t> </a:t>
          </a:r>
          <a:r>
            <a:rPr lang="en-US" sz="1400" kern="1200" dirty="0" err="1"/>
            <a:t>Okt</a:t>
          </a:r>
          <a:r>
            <a:rPr lang="en-US" sz="1400" kern="1200" dirty="0"/>
            <a:t>-Dec</a:t>
          </a:r>
        </a:p>
      </dsp:txBody>
      <dsp:txXfrm rot="-5400000">
        <a:off x="1" y="3245556"/>
        <a:ext cx="1019799" cy="437057"/>
      </dsp:txXfrm>
    </dsp:sp>
    <dsp:sp modelId="{F587C516-DF7D-40B4-A0CC-7143990EF7E2}">
      <dsp:nvSpPr>
        <dsp:cNvPr id="0" name=""/>
        <dsp:cNvSpPr/>
      </dsp:nvSpPr>
      <dsp:spPr>
        <a:xfrm rot="5400000">
          <a:off x="3730072" y="25382"/>
          <a:ext cx="946956" cy="6367503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Avslutning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Eftersäsongsträning</a:t>
          </a:r>
          <a:r>
            <a:rPr lang="en-US" sz="1400" kern="1200" dirty="0"/>
            <a:t> 1ggn/v </a:t>
          </a:r>
          <a:r>
            <a:rPr lang="en-US" sz="1400" kern="1200" dirty="0" err="1"/>
            <a:t>Okt</a:t>
          </a:r>
          <a:r>
            <a:rPr lang="en-US" sz="1400" kern="1200" dirty="0"/>
            <a:t>-Dec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Säsongsplanering</a:t>
          </a:r>
          <a:r>
            <a:rPr lang="en-US" sz="1400" kern="1200" dirty="0"/>
            <a:t> </a:t>
          </a:r>
          <a:r>
            <a:rPr lang="en-US" sz="1400" kern="1200" dirty="0" err="1"/>
            <a:t>inför</a:t>
          </a:r>
          <a:r>
            <a:rPr lang="en-US" sz="1400" kern="1200" dirty="0"/>
            <a:t> 2025</a:t>
          </a:r>
        </a:p>
      </dsp:txBody>
      <dsp:txXfrm rot="-5400000">
        <a:off x="1019799" y="2781883"/>
        <a:ext cx="6321276" cy="854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-Börjar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DD27FB-2085-4875-92CB-9BAF7501F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5768A5-4538-4279-9771-704F921BD4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Spelformerna och spelets komplexitet växer stegvis när barnen blir äldre. </a:t>
            </a:r>
          </a:p>
          <a:p>
            <a:pPr lvl="0"/>
            <a:r>
              <a:rPr lang="sv-SE" dirty="0"/>
              <a:t>Det är viktigt att träningar och matcher bedrivs på den nivå som spelarna är på just nu.</a:t>
            </a:r>
            <a:br>
              <a:rPr lang="sv-SE" dirty="0"/>
            </a:br>
            <a:r>
              <a:rPr lang="sv-SE" dirty="0"/>
              <a:t>Vi följer fotbollsförbundets riktlinjer för vad fokus ska ligga på utifrån spelarnas ålder och spelform.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5ADF2F-4A95-4059-98EC-A6E0578A9AD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148AD9-B142-4975-A76A-0CB2C3A29BA1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Utifrån BSK:s verksamhets- och </a:t>
            </a:r>
            <a:r>
              <a:rPr lang="sv-SE" dirty="0" err="1"/>
              <a:t>utbildningsidé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BB9ED36-3F86-48F4-AA1F-D1372984738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9950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7mot7 Introduceras många lagfärdigheter, tex uppflyttning i anfalls och försvarspel, täckning.</a:t>
            </a:r>
          </a:p>
          <a:p>
            <a:pPr lvl="0"/>
            <a:r>
              <a:rPr lang="sv-SE" dirty="0"/>
              <a:t>Det är mycket som introduceras, men vi har 3 år på oss att lära oss.</a:t>
            </a:r>
            <a:br>
              <a:rPr lang="sv-SE" dirty="0"/>
            </a:br>
            <a:r>
              <a:rPr lang="sv-SE" dirty="0"/>
              <a:t>Föregående år tragglades många begrepp; ex. spelbredd, speldjup, spelbar, markera, positioner. Vi såg en stor skillnad i spelarnas spelförståelse under säsongens gång. Detta kommer vi att arbeta vidare med under kommande säsong.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Du hittar filmen genom att klicka på bilden eller på svenskfotboll/utbildning – välj 7 mot 7.</a:t>
            </a:r>
          </a:p>
          <a:p>
            <a:pPr lvl="0"/>
            <a:r>
              <a:rPr lang="sv-SE" b="1" dirty="0"/>
              <a:t>Animering: </a:t>
            </a:r>
            <a:r>
              <a:rPr lang="sv-SE" dirty="0"/>
              <a:t>Låt föräldrarna komma med förslag i helgrupp.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aktiviteter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Vi strävar efter att träningarna ska ha hög aktivitetsnivå och ge möjlighet till många bollkontakter.</a:t>
            </a:r>
          </a:p>
          <a:p>
            <a:pPr lvl="0"/>
            <a:r>
              <a:rPr lang="sv-SE" dirty="0"/>
              <a:t>Genom återkommande struktur främjas en förutsägbarhet i vad som kommer att ske och vad som förväntas av spelarna. Stationsträning är ett sätt att få ner ställtiden mellan övningarna. Vattenflaskor medtages i rotationen för att undvika ställtid.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SvFF Spelarutbildningsplanen presenterar vad som är lämpligt att träna på och förslag på träningsprogram. Som tränare kan man följa det och behöver inte ta fram egna övningar och träningsprogram. Fokus: VAD; HUR, VARFÖR? Genom att låta spelarna sätta ord på vad de är nöjda med, vad vi har gjort på träningen blir de delaktiga i sin egen reflektionsprocess och får en förståelse för syftet med det vi tränar på.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BB9ED36-3F86-48F4-AA1F-D1372984738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600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8475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Låt föräldrarna samtala kort </a:t>
            </a:r>
            <a:r>
              <a:rPr lang="sv-SE" dirty="0" err="1"/>
              <a:t>bordsvis</a:t>
            </a:r>
            <a:r>
              <a:rPr lang="sv-SE" dirty="0"/>
              <a:t>. Delge från varje bord. </a:t>
            </a:r>
          </a:p>
          <a:p>
            <a:pPr lvl="0"/>
            <a:r>
              <a:rPr lang="sv-SE" dirty="0"/>
              <a:t>(Nästa </a:t>
            </a:r>
            <a:r>
              <a:rPr lang="sv-SE" dirty="0" err="1"/>
              <a:t>slide</a:t>
            </a:r>
            <a:r>
              <a:rPr lang="sv-SE" dirty="0"/>
              <a:t> förstärker förslag på hur)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19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727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hur man som förälder kan bidra till lustfylld fotboll.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som ständigt utvecklas likaså vår fantastiska anläggning.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21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62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055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94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Lägg upp föreningens webbadress – uppmuntra föräldrarna till att fota adresserna.</a:t>
            </a:r>
          </a:p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2024-03-13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 /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 /><Relationship Id="rId3" Type="http://schemas.openxmlformats.org/officeDocument/2006/relationships/image" Target="../media/image1.png" /><Relationship Id="rId7" Type="http://schemas.openxmlformats.org/officeDocument/2006/relationships/image" Target="../media/image10.pn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9.png" /><Relationship Id="rId5" Type="http://schemas.openxmlformats.org/officeDocument/2006/relationships/image" Target="../media/image8.png" /><Relationship Id="rId4" Type="http://schemas.openxmlformats.org/officeDocument/2006/relationships/image" Target="../media/image7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2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411259de-0103-4c88-8c9c-d9c361587be8#video-dialog" TargetMode="External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.png" /><Relationship Id="rId4" Type="http://schemas.openxmlformats.org/officeDocument/2006/relationships/image" Target="../media/image13.jpe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e8ee2029-d893-43b4-9568-614c06148d61#video-dialog" TargetMode="External" /><Relationship Id="rId7" Type="http://schemas.openxmlformats.org/officeDocument/2006/relationships/image" Target="../media/image1.png" /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6.svg" /><Relationship Id="rId5" Type="http://schemas.openxmlformats.org/officeDocument/2006/relationships/image" Target="../media/image15.png" /><Relationship Id="rId4" Type="http://schemas.openxmlformats.org/officeDocument/2006/relationships/image" Target="../media/image14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1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 /><Relationship Id="rId3" Type="http://schemas.openxmlformats.org/officeDocument/2006/relationships/image" Target="../media/image1.png" /><Relationship Id="rId7" Type="http://schemas.openxmlformats.org/officeDocument/2006/relationships/diagramColors" Target="../diagrams/colors1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6" Type="http://schemas.openxmlformats.org/officeDocument/2006/relationships/diagramQuickStyle" Target="../diagrams/quickStyle1.xml" /><Relationship Id="rId5" Type="http://schemas.openxmlformats.org/officeDocument/2006/relationships/diagramLayout" Target="../diagrams/layout1.xml" /><Relationship Id="rId4" Type="http://schemas.openxmlformats.org/officeDocument/2006/relationships/diagramData" Target="../diagrams/data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jpeg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 fontScale="92500"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Vårdnadshavaremöte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F2013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Spelform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mot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10-12 </a:t>
            </a:r>
            <a:r>
              <a:rPr lang="en-US" sz="5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år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04650" y="233538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F2013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7667804"/>
              </p:ext>
            </p:extLst>
          </p:nvPr>
        </p:nvGraphicFramePr>
        <p:xfrm>
          <a:off x="604650" y="1161236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1EE67AE3-97CD-5B28-3546-0F1F3844FE08}"/>
              </a:ext>
            </a:extLst>
          </p:cNvPr>
          <p:cNvSpPr txBox="1"/>
          <p:nvPr/>
        </p:nvSpPr>
        <p:spPr>
          <a:xfrm>
            <a:off x="8151223" y="2526028"/>
            <a:ext cx="34361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dirty="0"/>
              <a:t>Samsyn Bankeryd till 14 år</a:t>
            </a:r>
            <a:br>
              <a:rPr lang="sv-SE" sz="1400" dirty="0"/>
            </a:br>
            <a:r>
              <a:rPr lang="en-US" sz="1400" dirty="0"/>
              <a:t>April – September (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har</a:t>
            </a:r>
            <a:r>
              <a:rPr lang="en-US" sz="1400" dirty="0"/>
              <a:t> </a:t>
            </a:r>
            <a:r>
              <a:rPr lang="en-US" sz="1400" dirty="0" err="1"/>
              <a:t>företräde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 err="1"/>
              <a:t>Oktober</a:t>
            </a:r>
            <a:r>
              <a:rPr lang="en-US" sz="1400" dirty="0"/>
              <a:t> – Mars (</a:t>
            </a:r>
            <a:r>
              <a:rPr lang="en-US" sz="1400" dirty="0" err="1"/>
              <a:t>Fotboll</a:t>
            </a:r>
            <a:r>
              <a:rPr lang="en-US" sz="1400" dirty="0"/>
              <a:t> med </a:t>
            </a:r>
            <a:r>
              <a:rPr lang="en-US" sz="1400" dirty="0" err="1"/>
              <a:t>hänsyn</a:t>
            </a:r>
            <a:r>
              <a:rPr lang="en-US" sz="1400" dirty="0"/>
              <a:t> till </a:t>
            </a:r>
            <a:r>
              <a:rPr lang="en-US" sz="1400" dirty="0" err="1"/>
              <a:t>vinteridrott</a:t>
            </a:r>
            <a:r>
              <a:rPr lang="en-US" sz="1400" dirty="0"/>
              <a:t>)</a:t>
            </a:r>
          </a:p>
        </p:txBody>
      </p:sp>
      <p:pic>
        <p:nvPicPr>
          <p:cNvPr id="8" name="Platshållare för innehåll 6">
            <a:extLst>
              <a:ext uri="{FF2B5EF4-FFF2-40B4-BE49-F238E27FC236}">
                <a16:creationId xmlns:a16="http://schemas.microsoft.com/office/drawing/2014/main" id="{DD554B9C-6C9E-2FF3-DBC7-BF4AB43EBF4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5574" y="8730"/>
            <a:ext cx="1545646" cy="16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Medlems och träningsavgift, barn 10 år-12år</a:t>
            </a:r>
          </a:p>
          <a:p>
            <a:pPr lvl="1"/>
            <a:r>
              <a:rPr lang="sv-SE" sz="2600" dirty="0"/>
              <a:t> </a:t>
            </a:r>
            <a:r>
              <a:rPr lang="sv-SE" sz="1600" dirty="0"/>
              <a:t>400 + 700 = 1100 kr / år</a:t>
            </a:r>
            <a:br>
              <a:rPr lang="sv-SE" sz="1600" dirty="0"/>
            </a:br>
            <a:endParaRPr lang="en-US" sz="2000" dirty="0"/>
          </a:p>
          <a:p>
            <a:r>
              <a:rPr lang="en-US" sz="2000" u="sng" dirty="0"/>
              <a:t>BSK </a:t>
            </a:r>
            <a:r>
              <a:rPr lang="en-US" sz="2000" u="sng" dirty="0" err="1"/>
              <a:t>fonden</a:t>
            </a:r>
            <a:endParaRPr lang="en-US" sz="2000" u="sng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Fondens syfte är att vid behov kunna stödja de medlemmar vars ekonomi för tillfället inte klarar av de extra utgifter som fotbollen medför.</a:t>
            </a:r>
            <a:br>
              <a:rPr lang="sv-SE" dirty="0"/>
            </a:br>
            <a:endParaRPr lang="sv-SE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Varje ansökan behandlas individuellt och med största diskretion (anonymiserat) och beslut fattas av styrelsen. </a:t>
            </a:r>
            <a:br>
              <a:rPr lang="sv-SE" dirty="0"/>
            </a:br>
            <a:endParaRPr lang="sv-SE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Tag kontakt med ledare eller valfri styrelsemedlem</a:t>
            </a:r>
          </a:p>
          <a:p>
            <a:pPr marL="0" indent="0">
              <a:buNone/>
            </a:pPr>
            <a:endParaRPr lang="sv-SE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2775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51795-062B-47B6-8D97-726098E941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Spelformen 7 mot 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6D901B-2038-E5E8-7148-CC51DBF670F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52631-D74B-7E30-B781-D9AEE9C4F5BB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latshållare för innehåll 6">
              <a:extLst>
                <a:ext uri="{FF2B5EF4-FFF2-40B4-BE49-F238E27FC236}">
                  <a16:creationId xmlns:a16="http://schemas.microsoft.com/office/drawing/2014/main" id="{2AA24B6B-E6C1-2105-FCFD-6442F9AE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30" name="Rektangel: rundade hörn 18">
            <a:extLst>
              <a:ext uri="{FF2B5EF4-FFF2-40B4-BE49-F238E27FC236}">
                <a16:creationId xmlns:a16="http://schemas.microsoft.com/office/drawing/2014/main" id="{7FC9B647-7E6D-4563-B1AE-4838E965BD74}"/>
              </a:ext>
            </a:extLst>
          </p:cNvPr>
          <p:cNvSpPr/>
          <p:nvPr/>
        </p:nvSpPr>
        <p:spPr>
          <a:xfrm>
            <a:off x="356174" y="4958040"/>
            <a:ext cx="2194560" cy="1355346"/>
          </a:xfrm>
          <a:prstGeom prst="roundRect">
            <a:avLst>
              <a:gd name="adj" fmla="val 9022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3 mot 3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6-7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Individuellt spel</a:t>
            </a:r>
          </a:p>
        </p:txBody>
      </p:sp>
      <p:sp>
        <p:nvSpPr>
          <p:cNvPr id="31" name="Rektangel: rundade hörn 19">
            <a:extLst>
              <a:ext uri="{FF2B5EF4-FFF2-40B4-BE49-F238E27FC236}">
                <a16:creationId xmlns:a16="http://schemas.microsoft.com/office/drawing/2014/main" id="{2B6C25AE-144F-4C3D-8B7A-54CFE8A5461C}"/>
              </a:ext>
            </a:extLst>
          </p:cNvPr>
          <p:cNvSpPr/>
          <p:nvPr/>
        </p:nvSpPr>
        <p:spPr>
          <a:xfrm>
            <a:off x="2682814" y="4792249"/>
            <a:ext cx="2194560" cy="1509045"/>
          </a:xfrm>
          <a:prstGeom prst="roundRect">
            <a:avLst>
              <a:gd name="adj" fmla="val 6930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5 mot 5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8-9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Spel med närmaste spelare</a:t>
            </a:r>
          </a:p>
        </p:txBody>
      </p:sp>
      <p:sp>
        <p:nvSpPr>
          <p:cNvPr id="32" name="Rektangel: rundade hörn 20">
            <a:extLst>
              <a:ext uri="{FF2B5EF4-FFF2-40B4-BE49-F238E27FC236}">
                <a16:creationId xmlns:a16="http://schemas.microsoft.com/office/drawing/2014/main" id="{BE452EB6-90D2-4584-A7FD-E5E2A2D5CF22}"/>
              </a:ext>
            </a:extLst>
          </p:cNvPr>
          <p:cNvSpPr/>
          <p:nvPr/>
        </p:nvSpPr>
        <p:spPr>
          <a:xfrm>
            <a:off x="4999294" y="4639314"/>
            <a:ext cx="2194560" cy="1650835"/>
          </a:xfrm>
          <a:prstGeom prst="roundRect">
            <a:avLst>
              <a:gd name="adj" fmla="val 6967"/>
            </a:avLst>
          </a:prstGeom>
          <a:solidFill>
            <a:schemeClr val="tx1"/>
          </a:solidFill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7 mot 7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10-12 år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Kollektivt spel med få spelare</a:t>
            </a:r>
          </a:p>
        </p:txBody>
      </p:sp>
      <p:sp>
        <p:nvSpPr>
          <p:cNvPr id="33" name="Rektangel: rundade hörn 21">
            <a:extLst>
              <a:ext uri="{FF2B5EF4-FFF2-40B4-BE49-F238E27FC236}">
                <a16:creationId xmlns:a16="http://schemas.microsoft.com/office/drawing/2014/main" id="{E4336ABA-9A68-4027-BB63-F1A664E42D47}"/>
              </a:ext>
            </a:extLst>
          </p:cNvPr>
          <p:cNvSpPr/>
          <p:nvPr/>
        </p:nvSpPr>
        <p:spPr>
          <a:xfrm>
            <a:off x="7315073" y="4396391"/>
            <a:ext cx="2194560" cy="1875428"/>
          </a:xfrm>
          <a:prstGeom prst="roundRect">
            <a:avLst>
              <a:gd name="adj" fmla="val 5115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9 mot 9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13-14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flera spelare</a:t>
            </a:r>
          </a:p>
        </p:txBody>
      </p:sp>
      <p:sp>
        <p:nvSpPr>
          <p:cNvPr id="34" name="Rektangel: rundade hörn 22">
            <a:extLst>
              <a:ext uri="{FF2B5EF4-FFF2-40B4-BE49-F238E27FC236}">
                <a16:creationId xmlns:a16="http://schemas.microsoft.com/office/drawing/2014/main" id="{B28CC29A-F943-4A4D-ADB2-8202D50B80EA}"/>
              </a:ext>
            </a:extLst>
          </p:cNvPr>
          <p:cNvSpPr/>
          <p:nvPr/>
        </p:nvSpPr>
        <p:spPr>
          <a:xfrm>
            <a:off x="9641267" y="4203667"/>
            <a:ext cx="2194560" cy="2054735"/>
          </a:xfrm>
          <a:prstGeom prst="roundRect">
            <a:avLst>
              <a:gd name="adj" fmla="val 5093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11 mot 11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15-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hela laget</a:t>
            </a:r>
          </a:p>
        </p:txBody>
      </p:sp>
      <p:pic>
        <p:nvPicPr>
          <p:cNvPr id="35" name="Bildobjekt 23">
            <a:extLst>
              <a:ext uri="{FF2B5EF4-FFF2-40B4-BE49-F238E27FC236}">
                <a16:creationId xmlns:a16="http://schemas.microsoft.com/office/drawing/2014/main" id="{6A603E3C-2551-4F59-98C7-22EA53C674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83192">
            <a:off x="3025474" y="3328446"/>
            <a:ext cx="999413" cy="1668700"/>
          </a:xfrm>
          <a:prstGeom prst="rect">
            <a:avLst/>
          </a:prstGeom>
        </p:spPr>
      </p:pic>
      <p:pic>
        <p:nvPicPr>
          <p:cNvPr id="36" name="Bildobjekt 24">
            <a:extLst>
              <a:ext uri="{FF2B5EF4-FFF2-40B4-BE49-F238E27FC236}">
                <a16:creationId xmlns:a16="http://schemas.microsoft.com/office/drawing/2014/main" id="{9EF7F791-4464-4539-9ED4-2FFE1109C5F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757"/>
          <a:stretch/>
        </p:blipFill>
        <p:spPr>
          <a:xfrm>
            <a:off x="1273445" y="3940117"/>
            <a:ext cx="372227" cy="1066988"/>
          </a:xfrm>
          <a:prstGeom prst="rect">
            <a:avLst/>
          </a:prstGeom>
        </p:spPr>
      </p:pic>
      <p:pic>
        <p:nvPicPr>
          <p:cNvPr id="37" name="Bildobjekt 25">
            <a:extLst>
              <a:ext uri="{FF2B5EF4-FFF2-40B4-BE49-F238E27FC236}">
                <a16:creationId xmlns:a16="http://schemas.microsoft.com/office/drawing/2014/main" id="{8AD9EB9D-B715-463B-B773-D0279906E0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052" y="2483740"/>
            <a:ext cx="1358510" cy="22116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5B83E16-B096-4A53-9B15-E4B41ECC184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2580" y="2837412"/>
            <a:ext cx="1506664" cy="191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13665DD-281A-49C7-B9E0-FFA06619FD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1267" y="2011709"/>
            <a:ext cx="1695314" cy="246411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B7C55-25B7-E7A1-68F0-90AD2ABF9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61" y="158081"/>
            <a:ext cx="10515600" cy="1325559"/>
          </a:xfrm>
        </p:spPr>
        <p:txBody>
          <a:bodyPr/>
          <a:lstStyle/>
          <a:p>
            <a:r>
              <a:rPr lang="sv-SE" dirty="0"/>
              <a:t>Spelform 7 mot 7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AD33501-8087-D108-2DF9-039BB61DD8D3}"/>
              </a:ext>
            </a:extLst>
          </p:cNvPr>
          <p:cNvSpPr txBox="1"/>
          <p:nvPr/>
        </p:nvSpPr>
        <p:spPr>
          <a:xfrm>
            <a:off x="330756" y="1049243"/>
            <a:ext cx="108992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 2 ggr i veckan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utmanar spelarna individuellt på olika sätt, till exempel genom att nivåanpassa med extra progression/utmaning i övning.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Ansträngning och träningsnärvaro uppmuntras för att </a:t>
            </a:r>
            <a:r>
              <a:rPr lang="sv-SE" b="1" dirty="0"/>
              <a:t>göra</a:t>
            </a:r>
            <a:r>
              <a:rPr lang="sv-SE" dirty="0"/>
              <a:t> </a:t>
            </a:r>
            <a:r>
              <a:rPr lang="sv-SE" b="1" dirty="0"/>
              <a:t>vårt bästa </a:t>
            </a:r>
            <a:r>
              <a:rPr lang="sv-SE" dirty="0"/>
              <a:t>för dagen, på träning och match.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ser matchen som ett utbildningstillfälle där vi har extra fokus på det vi tränat på senaste veckan.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Låta spelarna få prova på olika positioner i laget. Ingen toppning av lagen innan 15 år. 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 seriespel delas spelarna in i grupper. Vi gör likvärdiga grupper som roteras så att alla får spela match med alla i sin åldersgrupp.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spelare ska få vara med och spela lika mycket, om man tränar kontinuerligt under huvudsakliga fotbollssäsongen dvs. från april – september.</a:t>
            </a:r>
            <a:br>
              <a:rPr lang="sv-SE" dirty="0"/>
            </a:br>
            <a:endParaRPr lang="sv-SE" dirty="0"/>
          </a:p>
          <a:p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1B96C3E-DEAE-8FE3-E8E3-56E9670D35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5574" y="8730"/>
            <a:ext cx="1545646" cy="16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29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7 mot 7 (10-12år)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593107" y="1978980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400" b="0" i="0" dirty="0">
                <a:solidFill>
                  <a:srgbClr val="1F1F1F"/>
                </a:solidFill>
                <a:effectLst/>
                <a:latin typeface="Stag Sans"/>
              </a:rPr>
              <a:t>Målsättningen med spelformen 7 mot 7 är att spelarna ska ha roligt och samtidigt lära sig så mycket som möjligt. Alla spelare ges förutsättningar att utvecklas utefter sina förutsättningar.</a:t>
            </a:r>
            <a:endParaRPr lang="sv-SE" sz="1400" dirty="0">
              <a:solidFill>
                <a:srgbClr val="1F1F1F"/>
              </a:solidFill>
              <a:latin typeface="Stag Sans"/>
            </a:endParaRP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400" b="0" i="0" dirty="0">
                <a:solidFill>
                  <a:srgbClr val="1F1F1F"/>
                </a:solidFill>
                <a:effectLst/>
                <a:latin typeface="Stag Sans"/>
              </a:rPr>
              <a:t>I åldern 10–12 år dominerar spontan och allsidig träning, men den strukturerade träningen ökar i omfattning.</a:t>
            </a:r>
            <a:endParaRPr lang="sv-SE" sz="14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400" b="0" i="0" dirty="0">
                <a:solidFill>
                  <a:srgbClr val="1F1F1F"/>
                </a:solidFill>
                <a:effectLst/>
                <a:latin typeface="Stag Sans"/>
              </a:rPr>
              <a:t>Matcher spelas som seriespel med en match i veckan. Vi åker på cuper </a:t>
            </a:r>
            <a:r>
              <a:rPr lang="sv-SE" sz="1400" dirty="0">
                <a:solidFill>
                  <a:srgbClr val="1F1F1F"/>
                </a:solidFill>
                <a:latin typeface="Stag Sans"/>
              </a:rPr>
              <a:t>vilket</a:t>
            </a:r>
            <a:r>
              <a:rPr lang="sv-SE" sz="1400" b="0" i="0" dirty="0">
                <a:solidFill>
                  <a:srgbClr val="1F1F1F"/>
                </a:solidFill>
                <a:effectLst/>
                <a:latin typeface="Stag Sans"/>
              </a:rPr>
              <a:t> blir roliga avbrott i den ordinarie verksamheten och vi hoppas att det ökar spelarnas motivation att spela fotboll.</a:t>
            </a:r>
            <a:endParaRPr lang="sv-SE" sz="14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28362" y="2705090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320" y="2268278"/>
            <a:ext cx="7155401" cy="3168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7618799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Film, spelformen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mot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endParaRPr lang="sv-SE" sz="45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 och 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en-US" sz="1800" b="0" i="0" u="sng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endParaRPr lang="en-US" u="sng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Måndagar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onsdagar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Kl.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17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:30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– 19.00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Spelarna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kommer färdigombytta till träning.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Vänligen s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vara på kallelser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med god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kvalité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ledartäthet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4062B69-D186-BDB0-878B-3D62E6CCAA53}"/>
              </a:ext>
            </a:extLst>
          </p:cNvPr>
          <p:cNvSpPr txBox="1"/>
          <p:nvPr/>
        </p:nvSpPr>
        <p:spPr>
          <a:xfrm>
            <a:off x="5214551" y="2244638"/>
            <a:ext cx="4753233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u="sng" dirty="0">
                <a:solidFill>
                  <a:srgbClr val="000000"/>
                </a:solidFill>
                <a:latin typeface="Calibri" panose="020F0502020204030204" pitchFamily="34" charset="0"/>
              </a:rPr>
              <a:t>Seriespel: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Två lag anmälda till seriespel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Två grupper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kallas till varje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Föräldraansvar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att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ordna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bortamatcher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om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behov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finns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spelare och kommer därmed inte få spela.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Ledarna 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gör matchplan och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bestämmer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spelarnas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positioner.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Spelarnas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positioner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varierar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Spelarna b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yter om tillsammans 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innan och efter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match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(för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att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främja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lagkänslan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).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75D06C-F624-BD77-D991-B53F7F3D8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Träningsstruktur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4815928-18E5-0B41-E378-8503D4343294}"/>
              </a:ext>
            </a:extLst>
          </p:cNvPr>
          <p:cNvSpPr txBox="1"/>
          <p:nvPr/>
        </p:nvSpPr>
        <p:spPr>
          <a:xfrm>
            <a:off x="1149532" y="1541417"/>
            <a:ext cx="70539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Samling, upprop, delgivning av träningens innehåll och fokusområde.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Uppvärmning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Stationsövningar – roterande grupper. 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Matcher + övning (beroende på antal spelare)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Stafett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Samling/stretch/ reflektion av träningens innehåll</a:t>
            </a:r>
          </a:p>
        </p:txBody>
      </p:sp>
      <p:pic>
        <p:nvPicPr>
          <p:cNvPr id="8" name="Platshållare för innehåll 6">
            <a:extLst>
              <a:ext uri="{FF2B5EF4-FFF2-40B4-BE49-F238E27FC236}">
                <a16:creationId xmlns:a16="http://schemas.microsoft.com/office/drawing/2014/main" id="{F805B2D0-6E21-7171-B8E5-D2DCCB6CF4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5574" y="8730"/>
            <a:ext cx="1545646" cy="16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382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</a:t>
            </a:r>
            <a:r>
              <a:rPr lang="sv-SE" sz="3600" b="1" dirty="0">
                <a:latin typeface="Calibri-Bold"/>
              </a:rPr>
              <a:t>Policy åldersindelning </a:t>
            </a:r>
            <a:r>
              <a:rPr lang="en-US" sz="3600" b="1" dirty="0">
                <a:latin typeface="Calibri-Bold"/>
              </a:rPr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20414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Utgångspunkt och bas i sin egen åldersgrupp.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Rotationsträning med äldre och yngre lag kan erbjudas från 7 mot 7 åren. </a:t>
            </a:r>
            <a:r>
              <a:rPr lang="sv-SE" dirty="0"/>
              <a:t>Alla 9mot9 och 11mot11 lag ska vara beredda på att ta emot 3-5 spelare från lag både som är ett år yngre och äldre under någon träning i veckan. Tränarna kommer överens om vilka spelare och vilken dag som ska gälla. Mottagande lag bestämmer antal spelare de kan ta emot.</a:t>
            </a:r>
            <a:endParaRPr lang="sv-SE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Ledare kontaktar yngre lag om man har behov av att låna spelare till 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Vid match med äldre lag är det yngre lagets ledare som väljer vilken/vilka spelare som ska lånas 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Flera spelare skall erbjudas chansen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Egna lagets spelare har alltid förtur till match och dubblering.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649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73247"/>
            <a:ext cx="5660368" cy="31585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dirty="0">
                <a:solidFill>
                  <a:srgbClr val="FFFFFF"/>
                </a:solidFill>
              </a:rPr>
              <a:t>Vårdnadshavare reflekterar vid borden: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dirty="0">
                <a:solidFill>
                  <a:srgbClr val="FFFFFF"/>
                </a:solidFill>
              </a:rPr>
              <a:t>Hur kan jag bidra till att mitt barn tycker att det är roligt med fotboll?</a:t>
            </a:r>
          </a:p>
          <a:p>
            <a:pPr marR="0" lvl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9764322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Fotbollsförälder i BSK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94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41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400" dirty="0"/>
              <a:t>Acceptera och delta enligt BSK Verksamhetsidé och Spelarutbildningsplan. </a:t>
            </a:r>
            <a:endParaRPr lang="en-US" sz="1400" dirty="0"/>
          </a:p>
          <a:p>
            <a:r>
              <a:rPr lang="sv-SE" sz="1400" dirty="0"/>
              <a:t>Ta del av information av ledarna i laget inför varje säsong (föräldraträff) och fortlöpande under säsongen. </a:t>
            </a:r>
            <a:endParaRPr lang="en-US" sz="1400" dirty="0"/>
          </a:p>
          <a:p>
            <a:r>
              <a:rPr lang="sv-SE" sz="1400" dirty="0"/>
              <a:t>Hjälp ditt barn med helheten kring idrott, skola, vila och kost.</a:t>
            </a:r>
            <a:endParaRPr lang="en-US" sz="1400" dirty="0"/>
          </a:p>
          <a:p>
            <a:r>
              <a:rPr lang="sv-SE" sz="1400" dirty="0"/>
              <a:t>Lojalt ”dra sitt strå till stacken” när det gäller aktiviteter för laget, till exempel tvätt, skjuts till matcher, lottförsäljning m.m. </a:t>
            </a:r>
            <a:endParaRPr lang="en-US" sz="1400" dirty="0"/>
          </a:p>
          <a:p>
            <a:r>
              <a:rPr lang="sv-SE" sz="1400" dirty="0"/>
              <a:t>Se till att Ditt barn kommer i god tid till träningar och matcher samt att de alltid har rätt utrustning med till träning och match. </a:t>
            </a:r>
            <a:endParaRPr lang="en-US" sz="1400" dirty="0"/>
          </a:p>
          <a:p>
            <a:r>
              <a:rPr lang="sv-SE" sz="1400" dirty="0"/>
              <a:t>Låt föreningens utbildade ledare ansvara för barnet under match och träning. Din inblandning kan verka förvirrande för barnet. </a:t>
            </a:r>
            <a:endParaRPr lang="en-US" sz="1400" dirty="0"/>
          </a:p>
          <a:p>
            <a:r>
              <a:rPr lang="sv-SE" sz="1400" dirty="0"/>
              <a:t>Uppmuntra i med och motgång. Kritisera inte utan ge positiv och konstruktiv kritik. </a:t>
            </a:r>
            <a:endParaRPr lang="en-US" sz="1400" dirty="0"/>
          </a:p>
          <a:p>
            <a:r>
              <a:rPr lang="sv-SE" sz="1400" dirty="0"/>
              <a:t>Fråga om matchen var spännande och rolig – inte bara om resultaten eller målgörarna. </a:t>
            </a:r>
            <a:endParaRPr lang="en-US" sz="1400" dirty="0"/>
          </a:p>
          <a:p>
            <a:r>
              <a:rPr lang="sv-SE" sz="1400" dirty="0"/>
              <a:t>Uppmuntra alla spelare i laget – inte bara ditt eget barn. </a:t>
            </a:r>
            <a:endParaRPr lang="en-US" sz="1400" dirty="0"/>
          </a:p>
          <a:p>
            <a:r>
              <a:rPr lang="sv-SE" sz="1400" dirty="0"/>
              <a:t>Tänk på att det är ditt barn som spelar fotboll – inte Du. </a:t>
            </a:r>
            <a:endParaRPr lang="en-US" sz="1400" dirty="0"/>
          </a:p>
          <a:p>
            <a:r>
              <a:rPr lang="sv-SE" sz="1400" dirty="0"/>
              <a:t>Se på domaren som en vägledare.  Respektera dess beslut.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666022" y="1867717"/>
            <a:ext cx="3787774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sng" strike="noStrike" baseline="0" dirty="0" err="1">
                <a:latin typeface="Calibri" panose="020F0502020204030204" pitchFamily="34" charset="0"/>
              </a:rPr>
              <a:t>Föräldragrupp</a:t>
            </a:r>
            <a:r>
              <a:rPr lang="en-US" sz="1800" b="0" i="0" u="sng" strike="noStrike" baseline="0" dirty="0">
                <a:latin typeface="Calibri" panose="020F0502020204030204" pitchFamily="34" charset="0"/>
              </a:rPr>
              <a:t> F2013:</a:t>
            </a:r>
            <a:br>
              <a:rPr lang="en-US" sz="1800" b="0" i="0" u="sng" strike="noStrike" baseline="0" dirty="0">
                <a:latin typeface="Calibri" panose="020F0502020204030204" pitchFamily="34" charset="0"/>
              </a:rPr>
            </a:br>
            <a:r>
              <a:rPr lang="en-US" sz="1800" b="0" i="0" u="none" strike="noStrike" baseline="0" dirty="0">
                <a:latin typeface="Calibri" panose="020F0502020204030204" pitchFamily="34" charset="0"/>
              </a:rPr>
              <a:t> Julia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Holmén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 &amp; Linda Gustafsson</a:t>
            </a:r>
            <a:endParaRPr lang="en-US" dirty="0">
              <a:latin typeface="Calibri" panose="020F0502020204030204" pitchFamily="34" charset="0"/>
            </a:endParaRPr>
          </a:p>
          <a:p>
            <a:pPr algn="l"/>
            <a:r>
              <a:rPr lang="en-US" dirty="0">
                <a:latin typeface="Calibri" panose="020F0502020204030204" pitchFamily="34" charset="0"/>
              </a:rPr>
              <a:t>-   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Tvättschema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–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obligatorisk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samt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egen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dirty="0" err="1">
                <a:latin typeface="Calibri" panose="020F0502020204030204" pitchFamily="34" charset="0"/>
              </a:rPr>
              <a:t>Bollisor</a:t>
            </a:r>
            <a:r>
              <a:rPr lang="en-US" dirty="0">
                <a:latin typeface="Calibri" panose="020F0502020204030204" pitchFamily="34" charset="0"/>
              </a:rPr>
              <a:t> under </a:t>
            </a:r>
            <a:r>
              <a:rPr lang="en-US" dirty="0" err="1">
                <a:latin typeface="Calibri" panose="020F0502020204030204" pitchFamily="34" charset="0"/>
              </a:rPr>
              <a:t>damlagsmatcher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dirty="0">
                <a:latin typeface="Calibri" panose="020F0502020204030204" pitchFamily="34" charset="0"/>
              </a:rPr>
              <a:t>Lista för </a:t>
            </a:r>
            <a:r>
              <a:rPr lang="en-US" dirty="0" err="1">
                <a:latin typeface="Calibri" panose="020F0502020204030204" pitchFamily="34" charset="0"/>
              </a:rPr>
              <a:t>matchvärd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710256" y="2024394"/>
            <a:ext cx="606157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sng" strike="noStrike" baseline="0" dirty="0" err="1">
                <a:latin typeface="Calibri" panose="020F0502020204030204" pitchFamily="34" charset="0"/>
              </a:rPr>
              <a:t>Alla</a:t>
            </a:r>
            <a:r>
              <a:rPr lang="en-US" sz="1800" b="0" i="0" u="sng" strike="noStrike" baseline="0" dirty="0">
                <a:latin typeface="Calibri" panose="020F0502020204030204" pitchFamily="34" charset="0"/>
              </a:rPr>
              <a:t> matcher </a:t>
            </a:r>
            <a:r>
              <a:rPr lang="en-US" sz="1800" b="0" i="0" u="sng" strike="noStrike" baseline="0" dirty="0" err="1">
                <a:latin typeface="Calibri" panose="020F0502020204030204" pitchFamily="34" charset="0"/>
              </a:rPr>
              <a:t>på</a:t>
            </a:r>
            <a:r>
              <a:rPr lang="en-US" sz="1800" b="0" i="0" u="sng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sng" strike="noStrike" baseline="0" dirty="0" err="1">
                <a:latin typeface="Calibri" panose="020F0502020204030204" pitchFamily="34" charset="0"/>
              </a:rPr>
              <a:t>Furuvik</a:t>
            </a:r>
            <a:r>
              <a:rPr lang="en-US" sz="1800" b="0" i="0" u="sng" strike="noStrike" baseline="0" dirty="0">
                <a:latin typeface="Calibri" panose="020F0502020204030204" pitchFamily="34" charset="0"/>
              </a:rPr>
              <a:t> ska ha </a:t>
            </a:r>
            <a:r>
              <a:rPr lang="en-US" sz="1800" b="0" i="0" u="sng" strike="noStrike" baseline="0" dirty="0" err="1">
                <a:latin typeface="Calibri" panose="020F0502020204030204" pitchFamily="34" charset="0"/>
              </a:rPr>
              <a:t>matchvärd</a:t>
            </a:r>
            <a:r>
              <a:rPr lang="en-US" sz="1800" b="0" i="0" u="sng" strike="noStrike" baseline="0" dirty="0">
                <a:latin typeface="Calibri" panose="020F0502020204030204" pitchFamily="34" charset="0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Hälsa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domare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bortalag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välkomna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, visa till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omklädningsrum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Hämta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bollar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förråd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,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lägg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tillbaka</a:t>
            </a:r>
            <a:br>
              <a:rPr lang="en-US" sz="1800" b="0" i="0" u="none" strike="noStrike" baseline="0" dirty="0">
                <a:latin typeface="Calibri" panose="020F0502020204030204" pitchFamily="34" charset="0"/>
              </a:rPr>
            </a:b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efter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matchen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Förbered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planen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ställ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fram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mål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Informera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korrigera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publiken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innan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br>
              <a:rPr lang="en-US" sz="1800" b="0" i="0" u="none" strike="noStrike" baseline="0" dirty="0">
                <a:latin typeface="Calibri" panose="020F0502020204030204" pitchFamily="34" charset="0"/>
              </a:rPr>
            </a:b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under match.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Bär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väst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.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041A00E-6E85-17BB-088B-4DC6F824849C}"/>
              </a:ext>
            </a:extLst>
          </p:cNvPr>
          <p:cNvSpPr txBox="1"/>
          <p:nvPr/>
        </p:nvSpPr>
        <p:spPr>
          <a:xfrm>
            <a:off x="907458" y="4990283"/>
            <a:ext cx="33049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dirty="0"/>
              <a:t>Sponsring?</a:t>
            </a:r>
          </a:p>
        </p:txBody>
      </p:sp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Kiosk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textruta 8">
            <a:extLst>
              <a:ext uri="{FF2B5EF4-FFF2-40B4-BE49-F238E27FC236}">
                <a16:creationId xmlns:a16="http://schemas.microsoft.com/office/drawing/2014/main" id="{F9FC967D-4F08-2ECE-6BB1-F4433A372918}"/>
              </a:ext>
            </a:extLst>
          </p:cNvPr>
          <p:cNvSpPr txBox="1"/>
          <p:nvPr/>
        </p:nvSpPr>
        <p:spPr>
          <a:xfrm>
            <a:off x="575156" y="2011331"/>
            <a:ext cx="96215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har hand om kiosken 1 vecka per säsong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Kioskmanual finns på laget.se under dokument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Kiosken skall vara öppen 1 timma före och 45 min efter match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Saknas något i kiosken så kontakta Veronica Svahn 076-13 48 227 alt veronica.svahn@hotmail.com</a:t>
            </a:r>
          </a:p>
        </p:txBody>
      </p:sp>
    </p:spTree>
    <p:extLst>
      <p:ext uri="{BB962C8B-B14F-4D97-AF65-F5344CB8AC3E}">
        <p14:creationId xmlns:p14="http://schemas.microsoft.com/office/powerpoint/2010/main" val="24655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BSK:</a:t>
            </a:r>
            <a:r>
              <a:rPr lang="en-US" sz="3600" b="1">
                <a:latin typeface="Calibri-Bold"/>
              </a:rPr>
              <a:t>s Mål </a:t>
            </a:r>
            <a:endParaRPr lang="en-US" sz="3600" b="1" dirty="0">
              <a:latin typeface="Calibri-Bold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/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BSK skall erbjuda alla pojkar och flickor möjlighet att träna och spela fotboll från 6 år, med start i BSK:s fotbollsskola. </a:t>
            </a:r>
            <a:endParaRPr lang="en-US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  <a:endParaRPr lang="en-US" dirty="0"/>
          </a:p>
          <a:p>
            <a:r>
              <a:rPr lang="sv-SE" dirty="0"/>
              <a:t>Vi vill bedriva fotbollsverksamhet där individens utveckling inom laget är i centrum. </a:t>
            </a:r>
            <a:endParaRPr lang="en-US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17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Ledaren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Ha en hög kvalitet såväl idrottsligt som socialt och framstå som goda föredömen för alla, </a:t>
            </a:r>
            <a:endParaRPr lang="en-US" dirty="0"/>
          </a:p>
          <a:p>
            <a:r>
              <a:rPr lang="sv-SE" dirty="0"/>
              <a:t>Arbeta enligt BSK:s verksamhets och utbildningsidé. </a:t>
            </a:r>
            <a:endParaRPr lang="en-US" dirty="0"/>
          </a:p>
          <a:p>
            <a:r>
              <a:rPr lang="sv-SE" dirty="0"/>
              <a:t>Under träning och match på ett positivt sätt dirigera, uppmuntra och motivera sina spelare, </a:t>
            </a:r>
            <a:endParaRPr lang="en-US" dirty="0"/>
          </a:p>
          <a:p>
            <a:r>
              <a:rPr lang="sv-SE" dirty="0"/>
              <a:t>Bära BSK:s träningsoverall vid alla tillfällen då man representerar föreningen. </a:t>
            </a:r>
            <a:endParaRPr lang="en-US" dirty="0"/>
          </a:p>
          <a:p>
            <a:r>
              <a:rPr lang="sv-SE" dirty="0"/>
              <a:t>Delta på de möten, konferenser och träffar som gäller den enskilda ledaren, </a:t>
            </a:r>
            <a:endParaRPr lang="en-US" dirty="0"/>
          </a:p>
          <a:p>
            <a:r>
              <a:rPr lang="sv-SE" dirty="0"/>
              <a:t>Värna om gemenskap, sammanhållning, kamratanda och ge ungdomarna en positiv livssyn, </a:t>
            </a:r>
            <a:endParaRPr lang="en-US" dirty="0"/>
          </a:p>
          <a:p>
            <a:r>
              <a:rPr lang="sv-SE" dirty="0"/>
              <a:t>Skapa bra relationer med motståndare, domare och föräldrar, </a:t>
            </a:r>
            <a:endParaRPr lang="en-US" dirty="0"/>
          </a:p>
          <a:p>
            <a:r>
              <a:rPr lang="sv-SE" dirty="0"/>
              <a:t>Vara lojal mot föreningen, först på plats – lämna sist.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4242C3-0CC3-B1C5-E228-8E94A8448B2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F62396-D41F-B6D4-9FC1-DD760756FBA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007F0880-6CFC-2498-66E8-EA809EC0C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4126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</a:t>
            </a:r>
            <a:r>
              <a:rPr lang="en-US" sz="1400" dirty="0" err="1"/>
              <a:t>Laget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r>
              <a:rPr lang="sv-SE" sz="2000" dirty="0"/>
              <a:t>Gå och se våra seniorlag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  <a:b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endParaRPr lang="sv-SE" sz="2400" b="0" i="0" u="sng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u="sng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Johan Haglind 073-5360863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212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180780" y="2035139"/>
            <a:ext cx="5438319" cy="20098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latin typeface="Calibri" panose="020F0502020204030204" pitchFamily="34" charset="0"/>
              </a:rPr>
              <a:t>Aldin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Avdic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Calibri" panose="020F0502020204030204" pitchFamily="34" charset="0"/>
              </a:rPr>
              <a:t>Mattias </a:t>
            </a:r>
            <a:r>
              <a:rPr lang="en-US" sz="2400" dirty="0" err="1">
                <a:latin typeface="Calibri" panose="020F0502020204030204" pitchFamily="34" charset="0"/>
              </a:rPr>
              <a:t>Lorentzi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latin typeface="Calibri" panose="020F0502020204030204" pitchFamily="34" charset="0"/>
              </a:rPr>
              <a:t>Agneta</a:t>
            </a:r>
            <a:r>
              <a:rPr lang="en-US" sz="2400" dirty="0">
                <a:latin typeface="Calibri" panose="020F0502020204030204" pitchFamily="34" charset="0"/>
              </a:rPr>
              <a:t> Elfving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Anna-Lena &amp; David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Sollenby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Calibri" panose="020F0502020204030204" pitchFamily="34" charset="0"/>
              </a:rPr>
              <a:t>Marie </a:t>
            </a:r>
            <a:r>
              <a:rPr lang="en-US" sz="2400" dirty="0" err="1">
                <a:latin typeface="Calibri" panose="020F0502020204030204" pitchFamily="34" charset="0"/>
              </a:rPr>
              <a:t>Nordström</a:t>
            </a:r>
            <a:endParaRPr lang="en-US" sz="240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Calibri" panose="020F0502020204030204" pitchFamily="34" charset="0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Calibri" panose="020F0502020204030204" pitchFamily="34" charset="0"/>
              </a:rPr>
              <a:t>-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Samtliga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ledare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har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gått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kommer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under 2024 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gå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ledarutbildning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genom</a:t>
            </a:r>
            <a:r>
              <a:rPr lang="en-US" sz="2400" dirty="0">
                <a:latin typeface="Calibri" panose="020F0502020204030204" pitchFamily="34" charset="0"/>
              </a:rPr>
              <a:t> Svenska </a:t>
            </a:r>
            <a:r>
              <a:rPr lang="en-US" sz="2400" dirty="0" err="1">
                <a:latin typeface="Calibri" panose="020F0502020204030204" pitchFamily="34" charset="0"/>
              </a:rPr>
              <a:t>fotbollsförbundet</a:t>
            </a:r>
            <a:r>
              <a:rPr lang="en-US" sz="2400" dirty="0">
                <a:latin typeface="Calibri" panose="020F0502020204030204" pitchFamily="34" charset="0"/>
              </a:rPr>
              <a:t>.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30" name="Picture 6">
            <a:extLst>
              <a:ext uri="{FF2B5EF4-FFF2-40B4-BE49-F238E27FC236}">
                <a16:creationId xmlns:a16="http://schemas.microsoft.com/office/drawing/2014/main" id="{4CC110D0-BEA0-37CD-36A0-65D9361F9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68461"/>
            <a:ext cx="5753359" cy="3517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1770784-f9b7-409e-a2ae-952ebe0a7e15"/>
  </ds:schemaRefs>
</ds:datastoreItem>
</file>

<file path=customXml/itemProps3.xml><?xml version="1.0" encoding="utf-8"?>
<ds:datastoreItem xmlns:ds="http://schemas.openxmlformats.org/officeDocument/2006/customXml" ds:itemID="{7B88B4F8-C9C2-4D85-AA4D-787F960A1333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32596</TotalTime>
  <Words>1996</Words>
  <Application>Microsoft Office PowerPoint</Application>
  <PresentationFormat>Bredbild</PresentationFormat>
  <Paragraphs>211</Paragraphs>
  <Slides>22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3" baseType="lpstr">
      <vt:lpstr>Office tema</vt:lpstr>
      <vt:lpstr>PowerPoint-presentation</vt:lpstr>
      <vt:lpstr>Bankeryd Sportklubb</vt:lpstr>
      <vt:lpstr>BSK:s Mål </vt:lpstr>
      <vt:lpstr>Spelaren i BSK </vt:lpstr>
      <vt:lpstr>Ledaren i BSK </vt:lpstr>
      <vt:lpstr>Bankeryd Sportklubb</vt:lpstr>
      <vt:lpstr>Frågor?</vt:lpstr>
      <vt:lpstr>PowerPoint-presentation</vt:lpstr>
      <vt:lpstr>Vilka är vi ledare?</vt:lpstr>
      <vt:lpstr>Årsplanering för BSK F2013</vt:lpstr>
      <vt:lpstr>Bankeryd Sportklubb</vt:lpstr>
      <vt:lpstr>Spelformen 7 mot 7</vt:lpstr>
      <vt:lpstr>Spelform 7 mot 7 </vt:lpstr>
      <vt:lpstr>7 mot 7 (10-12år)</vt:lpstr>
      <vt:lpstr>PowerPoint-presentation</vt:lpstr>
      <vt:lpstr>Träning och seriespel</vt:lpstr>
      <vt:lpstr>Träningsstruktur</vt:lpstr>
      <vt:lpstr>Spelaren i BSK, Policy åldersindelning  </vt:lpstr>
      <vt:lpstr>PowerPoint-presentation</vt:lpstr>
      <vt:lpstr>Förälder i BSK </vt:lpstr>
      <vt:lpstr>Engagemang från vårdnadshavare</vt:lpstr>
      <vt:lpstr>Förälder i BSK, Kiosk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</dc:title>
  <dc:creator>Gunnar Pettersson</dc:creator>
  <cp:lastModifiedBy>agnetajohansson84@gmail.com</cp:lastModifiedBy>
  <cp:revision>45</cp:revision>
  <dcterms:created xsi:type="dcterms:W3CDTF">2021-03-03T12:34:15Z</dcterms:created>
  <dcterms:modified xsi:type="dcterms:W3CDTF">2024-03-13T21:12:35Z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