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1940" r:id="rId2"/>
    <p:sldId id="1941" r:id="rId3"/>
    <p:sldId id="1942" r:id="rId4"/>
    <p:sldId id="1943" r:id="rId5"/>
    <p:sldId id="1951" r:id="rId6"/>
    <p:sldId id="1950" r:id="rId7"/>
    <p:sldId id="1947" r:id="rId8"/>
    <p:sldId id="1948" r:id="rId9"/>
    <p:sldId id="1949" r:id="rId10"/>
    <p:sldId id="1945" r:id="rId11"/>
    <p:sldId id="1944" r:id="rId12"/>
    <p:sldId id="1946" r:id="rId13"/>
    <p:sldId id="1952"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snapToGrid="0">
      <p:cViewPr varScale="1">
        <p:scale>
          <a:sx n="119" d="100"/>
          <a:sy n="119" d="100"/>
        </p:scale>
        <p:origin x="9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FBA4D8-361D-471E-9BE8-C3D6A6BD0C6B}" type="datetimeFigureOut">
              <a:rPr lang="sv-SE" smtClean="0"/>
              <a:t>2023-02-19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6C7337-9257-4D89-8EA9-5016D37F4708}" type="slidenum">
              <a:rPr lang="sv-SE" smtClean="0"/>
              <a:t>‹#›</a:t>
            </a:fld>
            <a:endParaRPr lang="sv-SE"/>
          </a:p>
        </p:txBody>
      </p:sp>
    </p:spTree>
    <p:extLst>
      <p:ext uri="{BB962C8B-B14F-4D97-AF65-F5344CB8AC3E}">
        <p14:creationId xmlns:p14="http://schemas.microsoft.com/office/powerpoint/2010/main" val="3036514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Föräldramöte 20230216</a:t>
            </a:r>
          </a:p>
        </p:txBody>
      </p:sp>
      <p:sp>
        <p:nvSpPr>
          <p:cNvPr id="4" name="Platshållare för bildnummer 3"/>
          <p:cNvSpPr>
            <a:spLocks noGrp="1"/>
          </p:cNvSpPr>
          <p:nvPr>
            <p:ph type="sldNum" sz="quarter" idx="5"/>
          </p:nvPr>
        </p:nvSpPr>
        <p:spPr/>
        <p:txBody>
          <a:bodyPr/>
          <a:lstStyle/>
          <a:p>
            <a:fld id="{B5FFE372-261D-4A06-9795-63A76391F7F6}" type="slidenum">
              <a:rPr lang="sv-SE" smtClean="0"/>
              <a:t>1</a:t>
            </a:fld>
            <a:endParaRPr lang="sv-SE"/>
          </a:p>
        </p:txBody>
      </p:sp>
    </p:spTree>
    <p:extLst>
      <p:ext uri="{BB962C8B-B14F-4D97-AF65-F5344CB8AC3E}">
        <p14:creationId xmlns:p14="http://schemas.microsoft.com/office/powerpoint/2010/main" val="623683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Eventuellt försäsongscup i april – Tobbe kollar vilken, när och att tränare kan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Intresseanmälan till Aroscupen skickas ut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Fotbollens dag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Ev. endagscup i slutet av sommaren/hösten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Övernattning i Västerås, någon som har en lokal att låna? Rolig lagaktivitet runt övernattningen (barn, tränare och ev. någon förälder övernattar). Om något barn inte vill sova kvar eller blir oroligt på kvällen/natten hämtar föräldrar.</a:t>
            </a:r>
          </a:p>
        </p:txBody>
      </p:sp>
      <p:sp>
        <p:nvSpPr>
          <p:cNvPr id="4" name="Platshållare för bildnummer 3"/>
          <p:cNvSpPr>
            <a:spLocks noGrp="1"/>
          </p:cNvSpPr>
          <p:nvPr>
            <p:ph type="sldNum" sz="quarter" idx="5"/>
          </p:nvPr>
        </p:nvSpPr>
        <p:spPr/>
        <p:txBody>
          <a:bodyPr/>
          <a:lstStyle/>
          <a:p>
            <a:fld id="{B5FFE372-261D-4A06-9795-63A76391F7F6}" type="slidenum">
              <a:rPr lang="sv-SE" smtClean="0"/>
              <a:t>10</a:t>
            </a:fld>
            <a:endParaRPr lang="sv-SE"/>
          </a:p>
        </p:txBody>
      </p:sp>
    </p:spTree>
    <p:extLst>
      <p:ext uri="{BB962C8B-B14F-4D97-AF65-F5344CB8AC3E}">
        <p14:creationId xmlns:p14="http://schemas.microsoft.com/office/powerpoint/2010/main" val="3646489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B5FFE372-261D-4A06-9795-63A76391F7F6}" type="slidenum">
              <a:rPr lang="sv-SE" smtClean="0"/>
              <a:t>11</a:t>
            </a:fld>
            <a:endParaRPr lang="sv-SE"/>
          </a:p>
        </p:txBody>
      </p:sp>
    </p:spTree>
    <p:extLst>
      <p:ext uri="{BB962C8B-B14F-4D97-AF65-F5344CB8AC3E}">
        <p14:creationId xmlns:p14="http://schemas.microsoft.com/office/powerpoint/2010/main" val="2250699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B5FFE372-261D-4A06-9795-63A76391F7F6}" type="slidenum">
              <a:rPr lang="sv-SE" smtClean="0"/>
              <a:t>12</a:t>
            </a:fld>
            <a:endParaRPr lang="sv-SE"/>
          </a:p>
        </p:txBody>
      </p:sp>
    </p:spTree>
    <p:extLst>
      <p:ext uri="{BB962C8B-B14F-4D97-AF65-F5344CB8AC3E}">
        <p14:creationId xmlns:p14="http://schemas.microsoft.com/office/powerpoint/2010/main" val="1862471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Skriv kommentar i inlägget om föräldramöte, vilket nummer spelaren har och tröjan är för liten. Lämna för liten tröja till Tobbe på inomhusträningen.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 antar att alla spelare behöver ha olika nummer i 7-manna, vi återkommer vilka som behöver byta.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Röd matchtröja och blåa shorts står klubben för.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Spelaren betalar för röda fotbollsstrumpor (finns att köpa på sportaffär).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Att köpa vid klädbeställning: svart tränings t-shirt (vi önskar att alla spelare köper om inte redan har, används även som bortaställ när motståndarlaget har röd tröja), röda shorts (träning och bortaställ, har spelaren andra röda shorts kan det användas).</a:t>
            </a:r>
          </a:p>
        </p:txBody>
      </p:sp>
      <p:sp>
        <p:nvSpPr>
          <p:cNvPr id="4" name="Platshållare för bildnummer 3"/>
          <p:cNvSpPr>
            <a:spLocks noGrp="1"/>
          </p:cNvSpPr>
          <p:nvPr>
            <p:ph type="sldNum" sz="quarter" idx="5"/>
          </p:nvPr>
        </p:nvSpPr>
        <p:spPr/>
        <p:txBody>
          <a:bodyPr/>
          <a:lstStyle/>
          <a:p>
            <a:fld id="{B5FFE372-261D-4A06-9795-63A76391F7F6}" type="slidenum">
              <a:rPr lang="sv-SE" smtClean="0"/>
              <a:t>13</a:t>
            </a:fld>
            <a:endParaRPr lang="sv-SE"/>
          </a:p>
        </p:txBody>
      </p:sp>
    </p:spTree>
    <p:extLst>
      <p:ext uri="{BB962C8B-B14F-4D97-AF65-F5344CB8AC3E}">
        <p14:creationId xmlns:p14="http://schemas.microsoft.com/office/powerpoint/2010/main" val="2296726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Träningsupplägg: Tobbe, Henrik, Awat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Lagindelning match: Karin, Tobbe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Spelarmöte BSK: Patrik</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Enskilda samtal spelarna: Karin, Jennie</a:t>
            </a:r>
          </a:p>
        </p:txBody>
      </p:sp>
      <p:sp>
        <p:nvSpPr>
          <p:cNvPr id="4" name="Platshållare för bildnummer 3"/>
          <p:cNvSpPr>
            <a:spLocks noGrp="1"/>
          </p:cNvSpPr>
          <p:nvPr>
            <p:ph type="sldNum" sz="quarter" idx="5"/>
          </p:nvPr>
        </p:nvSpPr>
        <p:spPr/>
        <p:txBody>
          <a:bodyPr/>
          <a:lstStyle/>
          <a:p>
            <a:fld id="{B5FFE372-261D-4A06-9795-63A76391F7F6}" type="slidenum">
              <a:rPr lang="sv-SE" smtClean="0"/>
              <a:t>2</a:t>
            </a:fld>
            <a:endParaRPr lang="sv-SE"/>
          </a:p>
        </p:txBody>
      </p:sp>
    </p:spTree>
    <p:extLst>
      <p:ext uri="{BB962C8B-B14F-4D97-AF65-F5344CB8AC3E}">
        <p14:creationId xmlns:p14="http://schemas.microsoft.com/office/powerpoint/2010/main" val="2810825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B5FFE372-261D-4A06-9795-63A76391F7F6}" type="slidenum">
              <a:rPr lang="sv-SE" smtClean="0"/>
              <a:t>3</a:t>
            </a:fld>
            <a:endParaRPr lang="sv-SE"/>
          </a:p>
        </p:txBody>
      </p:sp>
    </p:spTree>
    <p:extLst>
      <p:ext uri="{BB962C8B-B14F-4D97-AF65-F5344CB8AC3E}">
        <p14:creationId xmlns:p14="http://schemas.microsoft.com/office/powerpoint/2010/main" val="3845862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7-manna = målvakt och 6 utespelare (ca 10 spelare/match inkl. avbytare). Större plan, större mål, nya regler. Matchtid 3*20 minuter.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finns fyra färger i 7-mannaserien, grön, blå, röd, svart. Grön serie är främst för spelare som kommer från 5-manna till 7-manna (födda 2013), men lag med äldre spelare får spela i grön serie också.</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 kommer ha 2 träningar/vecka med laget under grässäsong.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Vid några tillfällen kommer det vara målvaktsträning för de spelare som meddelat att de vill vara målvakt i första hand. Sixtens pappa Henrik kommer hålla i målvaktsträningen.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 vet inte hur det blir med coerver, om det blir tror vi det blir en extra avgift för de spelare som tackar ja till coerverträningen.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 kommer ta kontakt med P12, F13 och P14 för samarbete, bl.a. om för få spelare till match. Under höstsäsongen räknar vi med att 2-3 spelare/träning från P14 tränar med oss. Förhoppningsvis kan samarbetet med P12 fortsätta från i höstas där de spelare som ville från P13 fick träna en gång med P12.</a:t>
            </a:r>
          </a:p>
        </p:txBody>
      </p:sp>
      <p:sp>
        <p:nvSpPr>
          <p:cNvPr id="4" name="Platshållare för bildnummer 3"/>
          <p:cNvSpPr>
            <a:spLocks noGrp="1"/>
          </p:cNvSpPr>
          <p:nvPr>
            <p:ph type="sldNum" sz="quarter" idx="5"/>
          </p:nvPr>
        </p:nvSpPr>
        <p:spPr/>
        <p:txBody>
          <a:bodyPr/>
          <a:lstStyle/>
          <a:p>
            <a:fld id="{B5FFE372-261D-4A06-9795-63A76391F7F6}" type="slidenum">
              <a:rPr lang="sv-SE" smtClean="0"/>
              <a:t>4</a:t>
            </a:fld>
            <a:endParaRPr lang="sv-SE"/>
          </a:p>
        </p:txBody>
      </p:sp>
    </p:spTree>
    <p:extLst>
      <p:ext uri="{BB962C8B-B14F-4D97-AF65-F5344CB8AC3E}">
        <p14:creationId xmlns:p14="http://schemas.microsoft.com/office/powerpoint/2010/main" val="669261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Träningstid 1,5 h. Spelarna är ombytta och klara när träningstiden börjar.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Den första stunden (ca 15 minuter) är träningen inte ledarledd, spelarna hinner prata med varandra, trixa och ha roligt, de väljer själva tempot under denna tid. Om vi får träningstid kl. 17-18,30 (som vi önskat) får spelarna gärna komma ännu tidigare för att umgås (tränare finns oftast på plats 15 minuter innan träningstid).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Ca 1 h 15 min ledarledd träningstid.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Träningstidens slut är ungefärlig med +/- 10 minuter. Tränare finns alltid kvar vid IP (plan, förråd, omklädningsrum) tills träningstiden är slut. Tiden kan dras över något om vi behöver ha en extra samling (teori eller något som hänt på träningen), men behöver ni iväg prick får ni hämta barnet i samlingen. </a:t>
            </a:r>
          </a:p>
        </p:txBody>
      </p:sp>
      <p:sp>
        <p:nvSpPr>
          <p:cNvPr id="4" name="Platshållare för bildnummer 3"/>
          <p:cNvSpPr>
            <a:spLocks noGrp="1"/>
          </p:cNvSpPr>
          <p:nvPr>
            <p:ph type="sldNum" sz="quarter" idx="5"/>
          </p:nvPr>
        </p:nvSpPr>
        <p:spPr/>
        <p:txBody>
          <a:bodyPr/>
          <a:lstStyle/>
          <a:p>
            <a:fld id="{B5FFE372-261D-4A06-9795-63A76391F7F6}" type="slidenum">
              <a:rPr lang="sv-SE" smtClean="0"/>
              <a:t>5</a:t>
            </a:fld>
            <a:endParaRPr lang="sv-SE"/>
          </a:p>
        </p:txBody>
      </p:sp>
    </p:spTree>
    <p:extLst>
      <p:ext uri="{BB962C8B-B14F-4D97-AF65-F5344CB8AC3E}">
        <p14:creationId xmlns:p14="http://schemas.microsoft.com/office/powerpoint/2010/main" val="1214005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B5FFE372-261D-4A06-9795-63A76391F7F6}" type="slidenum">
              <a:rPr lang="sv-SE" smtClean="0"/>
              <a:t>6</a:t>
            </a:fld>
            <a:endParaRPr lang="sv-SE"/>
          </a:p>
        </p:txBody>
      </p:sp>
    </p:spTree>
    <p:extLst>
      <p:ext uri="{BB962C8B-B14F-4D97-AF65-F5344CB8AC3E}">
        <p14:creationId xmlns:p14="http://schemas.microsoft.com/office/powerpoint/2010/main" val="3922936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B5FFE372-261D-4A06-9795-63A76391F7F6}" type="slidenum">
              <a:rPr lang="sv-SE" smtClean="0"/>
              <a:t>7</a:t>
            </a:fld>
            <a:endParaRPr lang="sv-SE"/>
          </a:p>
        </p:txBody>
      </p:sp>
    </p:spTree>
    <p:extLst>
      <p:ext uri="{BB962C8B-B14F-4D97-AF65-F5344CB8AC3E}">
        <p14:creationId xmlns:p14="http://schemas.microsoft.com/office/powerpoint/2010/main" val="3032194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B5FFE372-261D-4A06-9795-63A76391F7F6}" type="slidenum">
              <a:rPr lang="sv-SE" smtClean="0"/>
              <a:t>8</a:t>
            </a:fld>
            <a:endParaRPr lang="sv-SE"/>
          </a:p>
        </p:txBody>
      </p:sp>
    </p:spTree>
    <p:extLst>
      <p:ext uri="{BB962C8B-B14F-4D97-AF65-F5344CB8AC3E}">
        <p14:creationId xmlns:p14="http://schemas.microsoft.com/office/powerpoint/2010/main" val="2402681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B5FFE372-261D-4A06-9795-63A76391F7F6}" type="slidenum">
              <a:rPr lang="sv-SE" smtClean="0"/>
              <a:t>9</a:t>
            </a:fld>
            <a:endParaRPr lang="sv-SE"/>
          </a:p>
        </p:txBody>
      </p:sp>
    </p:spTree>
    <p:extLst>
      <p:ext uri="{BB962C8B-B14F-4D97-AF65-F5344CB8AC3E}">
        <p14:creationId xmlns:p14="http://schemas.microsoft.com/office/powerpoint/2010/main" val="230125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4FAEA6-DB08-4910-A86B-022512242ABD}"/>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360F1D5D-E3DA-4201-9110-51555C9C0D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E012E57-5024-4EB9-9E16-05A8896B673A}"/>
              </a:ext>
            </a:extLst>
          </p:cNvPr>
          <p:cNvSpPr>
            <a:spLocks noGrp="1"/>
          </p:cNvSpPr>
          <p:nvPr>
            <p:ph type="dt" sz="half" idx="10"/>
          </p:nvPr>
        </p:nvSpPr>
        <p:spPr/>
        <p:txBody>
          <a:bodyPr/>
          <a:lstStyle/>
          <a:p>
            <a:fld id="{1A411ACD-0CF5-4699-AEDE-E4B3533E7CEE}" type="datetimeFigureOut">
              <a:rPr lang="sv-SE" smtClean="0"/>
              <a:t>2023-02-19</a:t>
            </a:fld>
            <a:endParaRPr lang="sv-SE"/>
          </a:p>
        </p:txBody>
      </p:sp>
      <p:sp>
        <p:nvSpPr>
          <p:cNvPr id="5" name="Platshållare för sidfot 4">
            <a:extLst>
              <a:ext uri="{FF2B5EF4-FFF2-40B4-BE49-F238E27FC236}">
                <a16:creationId xmlns:a16="http://schemas.microsoft.com/office/drawing/2014/main" id="{C75E3A57-AE74-47FA-ABA5-8710C401D69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1721D23-ABF0-464D-BC21-38A49F5344E0}"/>
              </a:ext>
            </a:extLst>
          </p:cNvPr>
          <p:cNvSpPr>
            <a:spLocks noGrp="1"/>
          </p:cNvSpPr>
          <p:nvPr>
            <p:ph type="sldNum" sz="quarter" idx="12"/>
          </p:nvPr>
        </p:nvSpPr>
        <p:spPr/>
        <p:txBody>
          <a:bodyPr/>
          <a:lstStyle/>
          <a:p>
            <a:fld id="{3EC41FDB-07DB-474D-8E34-FD53B9FB16A0}" type="slidenum">
              <a:rPr lang="sv-SE" smtClean="0"/>
              <a:t>‹#›</a:t>
            </a:fld>
            <a:endParaRPr lang="sv-SE"/>
          </a:p>
        </p:txBody>
      </p:sp>
    </p:spTree>
    <p:extLst>
      <p:ext uri="{BB962C8B-B14F-4D97-AF65-F5344CB8AC3E}">
        <p14:creationId xmlns:p14="http://schemas.microsoft.com/office/powerpoint/2010/main" val="3056007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926DA1-18D4-450A-9B7C-37F74CD041A8}"/>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A5F73FC-AC93-48FF-8662-AF202E7C678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E544E7A-1FAB-43F1-A71F-E45F8F0BDE61}"/>
              </a:ext>
            </a:extLst>
          </p:cNvPr>
          <p:cNvSpPr>
            <a:spLocks noGrp="1"/>
          </p:cNvSpPr>
          <p:nvPr>
            <p:ph type="dt" sz="half" idx="10"/>
          </p:nvPr>
        </p:nvSpPr>
        <p:spPr/>
        <p:txBody>
          <a:bodyPr/>
          <a:lstStyle/>
          <a:p>
            <a:fld id="{1A411ACD-0CF5-4699-AEDE-E4B3533E7CEE}" type="datetimeFigureOut">
              <a:rPr lang="sv-SE" smtClean="0"/>
              <a:t>2023-02-19</a:t>
            </a:fld>
            <a:endParaRPr lang="sv-SE"/>
          </a:p>
        </p:txBody>
      </p:sp>
      <p:sp>
        <p:nvSpPr>
          <p:cNvPr id="5" name="Platshållare för sidfot 4">
            <a:extLst>
              <a:ext uri="{FF2B5EF4-FFF2-40B4-BE49-F238E27FC236}">
                <a16:creationId xmlns:a16="http://schemas.microsoft.com/office/drawing/2014/main" id="{D6327EC7-34BE-4096-868D-B6233F550BF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760BB75-697F-4960-AEC6-0CD7C22541F9}"/>
              </a:ext>
            </a:extLst>
          </p:cNvPr>
          <p:cNvSpPr>
            <a:spLocks noGrp="1"/>
          </p:cNvSpPr>
          <p:nvPr>
            <p:ph type="sldNum" sz="quarter" idx="12"/>
          </p:nvPr>
        </p:nvSpPr>
        <p:spPr/>
        <p:txBody>
          <a:bodyPr/>
          <a:lstStyle/>
          <a:p>
            <a:fld id="{3EC41FDB-07DB-474D-8E34-FD53B9FB16A0}" type="slidenum">
              <a:rPr lang="sv-SE" smtClean="0"/>
              <a:t>‹#›</a:t>
            </a:fld>
            <a:endParaRPr lang="sv-SE"/>
          </a:p>
        </p:txBody>
      </p:sp>
    </p:spTree>
    <p:extLst>
      <p:ext uri="{BB962C8B-B14F-4D97-AF65-F5344CB8AC3E}">
        <p14:creationId xmlns:p14="http://schemas.microsoft.com/office/powerpoint/2010/main" val="1779938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D4640780-071B-4F0A-8586-CFF4F4FFE713}"/>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18059EC-42A9-4CDB-894E-AD3994E8A47D}"/>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BB86584-6346-4753-B506-47F50A7AC467}"/>
              </a:ext>
            </a:extLst>
          </p:cNvPr>
          <p:cNvSpPr>
            <a:spLocks noGrp="1"/>
          </p:cNvSpPr>
          <p:nvPr>
            <p:ph type="dt" sz="half" idx="10"/>
          </p:nvPr>
        </p:nvSpPr>
        <p:spPr/>
        <p:txBody>
          <a:bodyPr/>
          <a:lstStyle/>
          <a:p>
            <a:fld id="{1A411ACD-0CF5-4699-AEDE-E4B3533E7CEE}" type="datetimeFigureOut">
              <a:rPr lang="sv-SE" smtClean="0"/>
              <a:t>2023-02-19</a:t>
            </a:fld>
            <a:endParaRPr lang="sv-SE"/>
          </a:p>
        </p:txBody>
      </p:sp>
      <p:sp>
        <p:nvSpPr>
          <p:cNvPr id="5" name="Platshållare för sidfot 4">
            <a:extLst>
              <a:ext uri="{FF2B5EF4-FFF2-40B4-BE49-F238E27FC236}">
                <a16:creationId xmlns:a16="http://schemas.microsoft.com/office/drawing/2014/main" id="{A1BC822E-9A3E-4C96-90FD-27B6538B391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E76C09D-D3D2-49E4-92E7-069B7DCFFB72}"/>
              </a:ext>
            </a:extLst>
          </p:cNvPr>
          <p:cNvSpPr>
            <a:spLocks noGrp="1"/>
          </p:cNvSpPr>
          <p:nvPr>
            <p:ph type="sldNum" sz="quarter" idx="12"/>
          </p:nvPr>
        </p:nvSpPr>
        <p:spPr/>
        <p:txBody>
          <a:bodyPr/>
          <a:lstStyle/>
          <a:p>
            <a:fld id="{3EC41FDB-07DB-474D-8E34-FD53B9FB16A0}" type="slidenum">
              <a:rPr lang="sv-SE" smtClean="0"/>
              <a:t>‹#›</a:t>
            </a:fld>
            <a:endParaRPr lang="sv-SE"/>
          </a:p>
        </p:txBody>
      </p:sp>
    </p:spTree>
    <p:extLst>
      <p:ext uri="{BB962C8B-B14F-4D97-AF65-F5344CB8AC3E}">
        <p14:creationId xmlns:p14="http://schemas.microsoft.com/office/powerpoint/2010/main" val="87048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0C313C-CAC7-44E6-8224-712C936ADF9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FD04783-BB93-4B62-88DF-EFF3C6EC43C2}"/>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B66DF4-5EFD-4615-971E-33B32B24BAD5}"/>
              </a:ext>
            </a:extLst>
          </p:cNvPr>
          <p:cNvSpPr>
            <a:spLocks noGrp="1"/>
          </p:cNvSpPr>
          <p:nvPr>
            <p:ph type="dt" sz="half" idx="10"/>
          </p:nvPr>
        </p:nvSpPr>
        <p:spPr/>
        <p:txBody>
          <a:bodyPr/>
          <a:lstStyle/>
          <a:p>
            <a:fld id="{1A411ACD-0CF5-4699-AEDE-E4B3533E7CEE}" type="datetimeFigureOut">
              <a:rPr lang="sv-SE" smtClean="0"/>
              <a:t>2023-02-19</a:t>
            </a:fld>
            <a:endParaRPr lang="sv-SE"/>
          </a:p>
        </p:txBody>
      </p:sp>
      <p:sp>
        <p:nvSpPr>
          <p:cNvPr id="5" name="Platshållare för sidfot 4">
            <a:extLst>
              <a:ext uri="{FF2B5EF4-FFF2-40B4-BE49-F238E27FC236}">
                <a16:creationId xmlns:a16="http://schemas.microsoft.com/office/drawing/2014/main" id="{EE3A9FD7-5AB3-4CFE-8619-96AEE84ECA6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80016CC-40E8-4A51-9AA2-475E88E0CEF7}"/>
              </a:ext>
            </a:extLst>
          </p:cNvPr>
          <p:cNvSpPr>
            <a:spLocks noGrp="1"/>
          </p:cNvSpPr>
          <p:nvPr>
            <p:ph type="sldNum" sz="quarter" idx="12"/>
          </p:nvPr>
        </p:nvSpPr>
        <p:spPr/>
        <p:txBody>
          <a:bodyPr/>
          <a:lstStyle/>
          <a:p>
            <a:fld id="{3EC41FDB-07DB-474D-8E34-FD53B9FB16A0}" type="slidenum">
              <a:rPr lang="sv-SE" smtClean="0"/>
              <a:t>‹#›</a:t>
            </a:fld>
            <a:endParaRPr lang="sv-SE"/>
          </a:p>
        </p:txBody>
      </p:sp>
    </p:spTree>
    <p:extLst>
      <p:ext uri="{BB962C8B-B14F-4D97-AF65-F5344CB8AC3E}">
        <p14:creationId xmlns:p14="http://schemas.microsoft.com/office/powerpoint/2010/main" val="589445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96562C-129A-418C-994F-6A3D01D885F8}"/>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A28E1413-4400-4D80-AD49-58EBA55EE9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930C4C0-D3E2-411F-9DAC-42C07C0BE29E}"/>
              </a:ext>
            </a:extLst>
          </p:cNvPr>
          <p:cNvSpPr>
            <a:spLocks noGrp="1"/>
          </p:cNvSpPr>
          <p:nvPr>
            <p:ph type="dt" sz="half" idx="10"/>
          </p:nvPr>
        </p:nvSpPr>
        <p:spPr/>
        <p:txBody>
          <a:bodyPr/>
          <a:lstStyle/>
          <a:p>
            <a:fld id="{1A411ACD-0CF5-4699-AEDE-E4B3533E7CEE}" type="datetimeFigureOut">
              <a:rPr lang="sv-SE" smtClean="0"/>
              <a:t>2023-02-19</a:t>
            </a:fld>
            <a:endParaRPr lang="sv-SE"/>
          </a:p>
        </p:txBody>
      </p:sp>
      <p:sp>
        <p:nvSpPr>
          <p:cNvPr id="5" name="Platshållare för sidfot 4">
            <a:extLst>
              <a:ext uri="{FF2B5EF4-FFF2-40B4-BE49-F238E27FC236}">
                <a16:creationId xmlns:a16="http://schemas.microsoft.com/office/drawing/2014/main" id="{73714148-8AEF-413B-A046-419A0C2EF61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3FA804C-56EF-498F-BB0E-59EDE57D90A2}"/>
              </a:ext>
            </a:extLst>
          </p:cNvPr>
          <p:cNvSpPr>
            <a:spLocks noGrp="1"/>
          </p:cNvSpPr>
          <p:nvPr>
            <p:ph type="sldNum" sz="quarter" idx="12"/>
          </p:nvPr>
        </p:nvSpPr>
        <p:spPr/>
        <p:txBody>
          <a:bodyPr/>
          <a:lstStyle/>
          <a:p>
            <a:fld id="{3EC41FDB-07DB-474D-8E34-FD53B9FB16A0}" type="slidenum">
              <a:rPr lang="sv-SE" smtClean="0"/>
              <a:t>‹#›</a:t>
            </a:fld>
            <a:endParaRPr lang="sv-SE"/>
          </a:p>
        </p:txBody>
      </p:sp>
    </p:spTree>
    <p:extLst>
      <p:ext uri="{BB962C8B-B14F-4D97-AF65-F5344CB8AC3E}">
        <p14:creationId xmlns:p14="http://schemas.microsoft.com/office/powerpoint/2010/main" val="2220226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799B67-3923-4FBA-8365-A322A93EDFB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537C9F2-770C-49A9-B95C-CBB53F91D496}"/>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82171255-9D79-41F3-93E2-CE25B008BBD9}"/>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A2B4F7BC-A509-4D1B-A0BE-DC8DFC7A99B8}"/>
              </a:ext>
            </a:extLst>
          </p:cNvPr>
          <p:cNvSpPr>
            <a:spLocks noGrp="1"/>
          </p:cNvSpPr>
          <p:nvPr>
            <p:ph type="dt" sz="half" idx="10"/>
          </p:nvPr>
        </p:nvSpPr>
        <p:spPr/>
        <p:txBody>
          <a:bodyPr/>
          <a:lstStyle/>
          <a:p>
            <a:fld id="{1A411ACD-0CF5-4699-AEDE-E4B3533E7CEE}" type="datetimeFigureOut">
              <a:rPr lang="sv-SE" smtClean="0"/>
              <a:t>2023-02-19</a:t>
            </a:fld>
            <a:endParaRPr lang="sv-SE"/>
          </a:p>
        </p:txBody>
      </p:sp>
      <p:sp>
        <p:nvSpPr>
          <p:cNvPr id="6" name="Platshållare för sidfot 5">
            <a:extLst>
              <a:ext uri="{FF2B5EF4-FFF2-40B4-BE49-F238E27FC236}">
                <a16:creationId xmlns:a16="http://schemas.microsoft.com/office/drawing/2014/main" id="{3B8AE76A-A575-4050-9B26-37C3852152B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C3871A7-5E4E-45AC-9C7A-61BFDC9A5AB3}"/>
              </a:ext>
            </a:extLst>
          </p:cNvPr>
          <p:cNvSpPr>
            <a:spLocks noGrp="1"/>
          </p:cNvSpPr>
          <p:nvPr>
            <p:ph type="sldNum" sz="quarter" idx="12"/>
          </p:nvPr>
        </p:nvSpPr>
        <p:spPr/>
        <p:txBody>
          <a:bodyPr/>
          <a:lstStyle/>
          <a:p>
            <a:fld id="{3EC41FDB-07DB-474D-8E34-FD53B9FB16A0}" type="slidenum">
              <a:rPr lang="sv-SE" smtClean="0"/>
              <a:t>‹#›</a:t>
            </a:fld>
            <a:endParaRPr lang="sv-SE"/>
          </a:p>
        </p:txBody>
      </p:sp>
    </p:spTree>
    <p:extLst>
      <p:ext uri="{BB962C8B-B14F-4D97-AF65-F5344CB8AC3E}">
        <p14:creationId xmlns:p14="http://schemas.microsoft.com/office/powerpoint/2010/main" val="765398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30D1DF-F016-4A91-B2C5-BDF5AE67E0BB}"/>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056F2E5-86DA-4D38-B6D9-B1A4D8C061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A3C246B4-0EC4-42EA-94FB-23820ACFEE4C}"/>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346BB62-F865-43C1-9169-A56629013C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BF466DB4-D562-40EA-9DCD-1BB047203052}"/>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E15E100-CE33-4923-B9C9-F38CDAE9F4F2}"/>
              </a:ext>
            </a:extLst>
          </p:cNvPr>
          <p:cNvSpPr>
            <a:spLocks noGrp="1"/>
          </p:cNvSpPr>
          <p:nvPr>
            <p:ph type="dt" sz="half" idx="10"/>
          </p:nvPr>
        </p:nvSpPr>
        <p:spPr/>
        <p:txBody>
          <a:bodyPr/>
          <a:lstStyle/>
          <a:p>
            <a:fld id="{1A411ACD-0CF5-4699-AEDE-E4B3533E7CEE}" type="datetimeFigureOut">
              <a:rPr lang="sv-SE" smtClean="0"/>
              <a:t>2023-02-19</a:t>
            </a:fld>
            <a:endParaRPr lang="sv-SE"/>
          </a:p>
        </p:txBody>
      </p:sp>
      <p:sp>
        <p:nvSpPr>
          <p:cNvPr id="8" name="Platshållare för sidfot 7">
            <a:extLst>
              <a:ext uri="{FF2B5EF4-FFF2-40B4-BE49-F238E27FC236}">
                <a16:creationId xmlns:a16="http://schemas.microsoft.com/office/drawing/2014/main" id="{D7F2A3AB-50EC-4483-8095-C073798CC9FF}"/>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BF4847F7-B5E6-45EA-9F94-2288573AD7AA}"/>
              </a:ext>
            </a:extLst>
          </p:cNvPr>
          <p:cNvSpPr>
            <a:spLocks noGrp="1"/>
          </p:cNvSpPr>
          <p:nvPr>
            <p:ph type="sldNum" sz="quarter" idx="12"/>
          </p:nvPr>
        </p:nvSpPr>
        <p:spPr/>
        <p:txBody>
          <a:bodyPr/>
          <a:lstStyle/>
          <a:p>
            <a:fld id="{3EC41FDB-07DB-474D-8E34-FD53B9FB16A0}" type="slidenum">
              <a:rPr lang="sv-SE" smtClean="0"/>
              <a:t>‹#›</a:t>
            </a:fld>
            <a:endParaRPr lang="sv-SE"/>
          </a:p>
        </p:txBody>
      </p:sp>
    </p:spTree>
    <p:extLst>
      <p:ext uri="{BB962C8B-B14F-4D97-AF65-F5344CB8AC3E}">
        <p14:creationId xmlns:p14="http://schemas.microsoft.com/office/powerpoint/2010/main" val="2075620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CC5554-8F42-4720-839A-3F8BF69015A4}"/>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140481C2-D13E-4CAC-955C-869AC11CA9A0}"/>
              </a:ext>
            </a:extLst>
          </p:cNvPr>
          <p:cNvSpPr>
            <a:spLocks noGrp="1"/>
          </p:cNvSpPr>
          <p:nvPr>
            <p:ph type="dt" sz="half" idx="10"/>
          </p:nvPr>
        </p:nvSpPr>
        <p:spPr/>
        <p:txBody>
          <a:bodyPr/>
          <a:lstStyle/>
          <a:p>
            <a:fld id="{1A411ACD-0CF5-4699-AEDE-E4B3533E7CEE}" type="datetimeFigureOut">
              <a:rPr lang="sv-SE" smtClean="0"/>
              <a:t>2023-02-19</a:t>
            </a:fld>
            <a:endParaRPr lang="sv-SE"/>
          </a:p>
        </p:txBody>
      </p:sp>
      <p:sp>
        <p:nvSpPr>
          <p:cNvPr id="4" name="Platshållare för sidfot 3">
            <a:extLst>
              <a:ext uri="{FF2B5EF4-FFF2-40B4-BE49-F238E27FC236}">
                <a16:creationId xmlns:a16="http://schemas.microsoft.com/office/drawing/2014/main" id="{15C3CF8B-832F-40BE-90F9-38ED11BC48E5}"/>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83817D56-7389-4DF9-BC22-DCDB1F7DBB17}"/>
              </a:ext>
            </a:extLst>
          </p:cNvPr>
          <p:cNvSpPr>
            <a:spLocks noGrp="1"/>
          </p:cNvSpPr>
          <p:nvPr>
            <p:ph type="sldNum" sz="quarter" idx="12"/>
          </p:nvPr>
        </p:nvSpPr>
        <p:spPr/>
        <p:txBody>
          <a:bodyPr/>
          <a:lstStyle/>
          <a:p>
            <a:fld id="{3EC41FDB-07DB-474D-8E34-FD53B9FB16A0}" type="slidenum">
              <a:rPr lang="sv-SE" smtClean="0"/>
              <a:t>‹#›</a:t>
            </a:fld>
            <a:endParaRPr lang="sv-SE"/>
          </a:p>
        </p:txBody>
      </p:sp>
    </p:spTree>
    <p:extLst>
      <p:ext uri="{BB962C8B-B14F-4D97-AF65-F5344CB8AC3E}">
        <p14:creationId xmlns:p14="http://schemas.microsoft.com/office/powerpoint/2010/main" val="2246489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2DB81BA7-26FA-469A-9AC0-6B2E98B54F4F}"/>
              </a:ext>
            </a:extLst>
          </p:cNvPr>
          <p:cNvSpPr>
            <a:spLocks noGrp="1"/>
          </p:cNvSpPr>
          <p:nvPr>
            <p:ph type="dt" sz="half" idx="10"/>
          </p:nvPr>
        </p:nvSpPr>
        <p:spPr/>
        <p:txBody>
          <a:bodyPr/>
          <a:lstStyle/>
          <a:p>
            <a:fld id="{1A411ACD-0CF5-4699-AEDE-E4B3533E7CEE}" type="datetimeFigureOut">
              <a:rPr lang="sv-SE" smtClean="0"/>
              <a:t>2023-02-19</a:t>
            </a:fld>
            <a:endParaRPr lang="sv-SE"/>
          </a:p>
        </p:txBody>
      </p:sp>
      <p:sp>
        <p:nvSpPr>
          <p:cNvPr id="3" name="Platshållare för sidfot 2">
            <a:extLst>
              <a:ext uri="{FF2B5EF4-FFF2-40B4-BE49-F238E27FC236}">
                <a16:creationId xmlns:a16="http://schemas.microsoft.com/office/drawing/2014/main" id="{1741E0BD-273D-4FA9-976A-29FA1CBE9EA4}"/>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4493D3ED-A555-49B7-8F39-82A4618EFE41}"/>
              </a:ext>
            </a:extLst>
          </p:cNvPr>
          <p:cNvSpPr>
            <a:spLocks noGrp="1"/>
          </p:cNvSpPr>
          <p:nvPr>
            <p:ph type="sldNum" sz="quarter" idx="12"/>
          </p:nvPr>
        </p:nvSpPr>
        <p:spPr/>
        <p:txBody>
          <a:bodyPr/>
          <a:lstStyle/>
          <a:p>
            <a:fld id="{3EC41FDB-07DB-474D-8E34-FD53B9FB16A0}" type="slidenum">
              <a:rPr lang="sv-SE" smtClean="0"/>
              <a:t>‹#›</a:t>
            </a:fld>
            <a:endParaRPr lang="sv-SE"/>
          </a:p>
        </p:txBody>
      </p:sp>
    </p:spTree>
    <p:extLst>
      <p:ext uri="{BB962C8B-B14F-4D97-AF65-F5344CB8AC3E}">
        <p14:creationId xmlns:p14="http://schemas.microsoft.com/office/powerpoint/2010/main" val="743203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E104A3-B414-4010-88CB-DDC036EAE4A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2463E6B-4514-493A-A1C5-693DA78F7D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CC2E49C9-B3F2-46CD-B37C-788D92A624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64EFB361-619E-4D3F-AC7A-B9E9E1577F5B}"/>
              </a:ext>
            </a:extLst>
          </p:cNvPr>
          <p:cNvSpPr>
            <a:spLocks noGrp="1"/>
          </p:cNvSpPr>
          <p:nvPr>
            <p:ph type="dt" sz="half" idx="10"/>
          </p:nvPr>
        </p:nvSpPr>
        <p:spPr/>
        <p:txBody>
          <a:bodyPr/>
          <a:lstStyle/>
          <a:p>
            <a:fld id="{1A411ACD-0CF5-4699-AEDE-E4B3533E7CEE}" type="datetimeFigureOut">
              <a:rPr lang="sv-SE" smtClean="0"/>
              <a:t>2023-02-19</a:t>
            </a:fld>
            <a:endParaRPr lang="sv-SE"/>
          </a:p>
        </p:txBody>
      </p:sp>
      <p:sp>
        <p:nvSpPr>
          <p:cNvPr id="6" name="Platshållare för sidfot 5">
            <a:extLst>
              <a:ext uri="{FF2B5EF4-FFF2-40B4-BE49-F238E27FC236}">
                <a16:creationId xmlns:a16="http://schemas.microsoft.com/office/drawing/2014/main" id="{2A906CFE-4417-4F8C-ADB3-8CD810957B4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F377D0E-E08D-45A3-9DD2-3895F52DA84F}"/>
              </a:ext>
            </a:extLst>
          </p:cNvPr>
          <p:cNvSpPr>
            <a:spLocks noGrp="1"/>
          </p:cNvSpPr>
          <p:nvPr>
            <p:ph type="sldNum" sz="quarter" idx="12"/>
          </p:nvPr>
        </p:nvSpPr>
        <p:spPr/>
        <p:txBody>
          <a:bodyPr/>
          <a:lstStyle/>
          <a:p>
            <a:fld id="{3EC41FDB-07DB-474D-8E34-FD53B9FB16A0}" type="slidenum">
              <a:rPr lang="sv-SE" smtClean="0"/>
              <a:t>‹#›</a:t>
            </a:fld>
            <a:endParaRPr lang="sv-SE"/>
          </a:p>
        </p:txBody>
      </p:sp>
    </p:spTree>
    <p:extLst>
      <p:ext uri="{BB962C8B-B14F-4D97-AF65-F5344CB8AC3E}">
        <p14:creationId xmlns:p14="http://schemas.microsoft.com/office/powerpoint/2010/main" val="2137315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53FE1D-C0AF-4A50-A28D-DDA381C1B31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2B6F4B14-1C20-496E-AB16-E72F143AAF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419CE115-D996-4D64-BB00-6F9973A20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F8551C5-1749-4EE6-9429-7DA2DADCAF61}"/>
              </a:ext>
            </a:extLst>
          </p:cNvPr>
          <p:cNvSpPr>
            <a:spLocks noGrp="1"/>
          </p:cNvSpPr>
          <p:nvPr>
            <p:ph type="dt" sz="half" idx="10"/>
          </p:nvPr>
        </p:nvSpPr>
        <p:spPr/>
        <p:txBody>
          <a:bodyPr/>
          <a:lstStyle/>
          <a:p>
            <a:fld id="{1A411ACD-0CF5-4699-AEDE-E4B3533E7CEE}" type="datetimeFigureOut">
              <a:rPr lang="sv-SE" smtClean="0"/>
              <a:t>2023-02-19</a:t>
            </a:fld>
            <a:endParaRPr lang="sv-SE"/>
          </a:p>
        </p:txBody>
      </p:sp>
      <p:sp>
        <p:nvSpPr>
          <p:cNvPr id="6" name="Platshållare för sidfot 5">
            <a:extLst>
              <a:ext uri="{FF2B5EF4-FFF2-40B4-BE49-F238E27FC236}">
                <a16:creationId xmlns:a16="http://schemas.microsoft.com/office/drawing/2014/main" id="{908398D4-45A5-4D84-B2B8-23ED826B8CA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643D4F3-545E-4B58-B7D4-656CFFA5FE7A}"/>
              </a:ext>
            </a:extLst>
          </p:cNvPr>
          <p:cNvSpPr>
            <a:spLocks noGrp="1"/>
          </p:cNvSpPr>
          <p:nvPr>
            <p:ph type="sldNum" sz="quarter" idx="12"/>
          </p:nvPr>
        </p:nvSpPr>
        <p:spPr/>
        <p:txBody>
          <a:bodyPr/>
          <a:lstStyle/>
          <a:p>
            <a:fld id="{3EC41FDB-07DB-474D-8E34-FD53B9FB16A0}" type="slidenum">
              <a:rPr lang="sv-SE" smtClean="0"/>
              <a:t>‹#›</a:t>
            </a:fld>
            <a:endParaRPr lang="sv-SE"/>
          </a:p>
        </p:txBody>
      </p:sp>
    </p:spTree>
    <p:extLst>
      <p:ext uri="{BB962C8B-B14F-4D97-AF65-F5344CB8AC3E}">
        <p14:creationId xmlns:p14="http://schemas.microsoft.com/office/powerpoint/2010/main" val="22381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3A139C4-A1F7-4030-BB99-B9D5AECAC8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4A2A4E8-DAAA-4CFF-AC84-4581501B1B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4DDBA7A-3F51-41BF-8F4D-E773AC68FE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11ACD-0CF5-4699-AEDE-E4B3533E7CEE}" type="datetimeFigureOut">
              <a:rPr lang="sv-SE" smtClean="0"/>
              <a:t>2023-02-19</a:t>
            </a:fld>
            <a:endParaRPr lang="sv-SE"/>
          </a:p>
        </p:txBody>
      </p:sp>
      <p:sp>
        <p:nvSpPr>
          <p:cNvPr id="5" name="Platshållare för sidfot 4">
            <a:extLst>
              <a:ext uri="{FF2B5EF4-FFF2-40B4-BE49-F238E27FC236}">
                <a16:creationId xmlns:a16="http://schemas.microsoft.com/office/drawing/2014/main" id="{F3D438A4-EE9A-4439-B60A-A42C0A0FD2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FBE824AE-12C4-44D5-97C8-617C7CD5CB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41FDB-07DB-474D-8E34-FD53B9FB16A0}" type="slidenum">
              <a:rPr lang="sv-SE" smtClean="0"/>
              <a:t>‹#›</a:t>
            </a:fld>
            <a:endParaRPr lang="sv-SE"/>
          </a:p>
        </p:txBody>
      </p:sp>
    </p:spTree>
    <p:extLst>
      <p:ext uri="{BB962C8B-B14F-4D97-AF65-F5344CB8AC3E}">
        <p14:creationId xmlns:p14="http://schemas.microsoft.com/office/powerpoint/2010/main" val="578279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pxhere.com/sv/photo/618649"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pxhere.com/sv/photo/61864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pxhere.com/sv/photo/61864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pxhere.com/sv/photo/618649"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hyperlink" Target="https://pxhere.com/sv/photo/61864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pxhere.com/sv/photo/61864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xhere.com/sv/photo/61864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pxhere.com/sv/photo/61864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pxhere.com/sv/photo/61864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pxhere.com/sv/photo/61864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pxhere.com/sv/photo/61864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pxhere.com/sv/photo/61864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pxhere.com/sv/photo/61864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93D968C4-C0CB-40EC-8DFF-97FF79C46FAB}"/>
              </a:ext>
            </a:extLst>
          </p:cNvPr>
          <p:cNvSpPr>
            <a:spLocks noGrp="1"/>
          </p:cNvSpPr>
          <p:nvPr>
            <p:ph idx="1"/>
          </p:nvPr>
        </p:nvSpPr>
        <p:spPr>
          <a:xfrm>
            <a:off x="6766560" y="1335024"/>
            <a:ext cx="4581144" cy="4416552"/>
          </a:xfrm>
        </p:spPr>
        <p:txBody>
          <a:bodyPr anchor="ctr">
            <a:normAutofit/>
          </a:bodyPr>
          <a:lstStyle/>
          <a:p>
            <a:pPr marL="0" indent="0">
              <a:buNone/>
            </a:pPr>
            <a:endParaRPr lang="sv-SE" sz="2000" dirty="0"/>
          </a:p>
          <a:p>
            <a:endParaRPr lang="sv-SE" sz="2000" dirty="0"/>
          </a:p>
          <a:p>
            <a:pPr marL="0" indent="0">
              <a:buNone/>
            </a:pPr>
            <a:endParaRPr lang="sv-SE" sz="2000" dirty="0"/>
          </a:p>
        </p:txBody>
      </p:sp>
      <p:pic>
        <p:nvPicPr>
          <p:cNvPr id="4" name="Bildobjekt 3" descr="En bild som visar gräs, fotboll, utomhus, boll&#10;&#10;Automatiskt genererad beskrivning">
            <a:extLst>
              <a:ext uri="{FF2B5EF4-FFF2-40B4-BE49-F238E27FC236}">
                <a16:creationId xmlns:a16="http://schemas.microsoft.com/office/drawing/2014/main" id="{2E63ABAB-9FDE-4FD8-B71C-9201F2D4AAC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86371" y="2662989"/>
            <a:ext cx="4586745" cy="3037974"/>
          </a:xfrm>
          <a:prstGeom prst="rect">
            <a:avLst/>
          </a:prstGeom>
        </p:spPr>
      </p:pic>
      <p:sp>
        <p:nvSpPr>
          <p:cNvPr id="5" name="textruta 4">
            <a:extLst>
              <a:ext uri="{FF2B5EF4-FFF2-40B4-BE49-F238E27FC236}">
                <a16:creationId xmlns:a16="http://schemas.microsoft.com/office/drawing/2014/main" id="{13BE88C0-83A2-4471-BB31-1016D8F2ACF7}"/>
              </a:ext>
            </a:extLst>
          </p:cNvPr>
          <p:cNvSpPr txBox="1"/>
          <p:nvPr/>
        </p:nvSpPr>
        <p:spPr>
          <a:xfrm>
            <a:off x="970547" y="1548063"/>
            <a:ext cx="4535083" cy="4093428"/>
          </a:xfrm>
          <a:prstGeom prst="rect">
            <a:avLst/>
          </a:prstGeom>
          <a:noFill/>
        </p:spPr>
        <p:txBody>
          <a:bodyPr wrap="square" rtlCol="0">
            <a:spAutoFit/>
          </a:bodyPr>
          <a:lstStyle/>
          <a:p>
            <a:pPr algn="ctr"/>
            <a:r>
              <a:rPr lang="sv-SE" sz="6000" i="1" dirty="0">
                <a:solidFill>
                  <a:srgbClr val="FF0000"/>
                </a:solidFill>
                <a:latin typeface="Algerian" panose="04020705040A02060702" pitchFamily="82" charset="0"/>
              </a:rPr>
              <a:t>Barkarö SK </a:t>
            </a:r>
          </a:p>
          <a:p>
            <a:pPr algn="ctr"/>
            <a:r>
              <a:rPr lang="sv-SE" sz="6000" i="1" dirty="0">
                <a:solidFill>
                  <a:srgbClr val="FF0000"/>
                </a:solidFill>
                <a:latin typeface="Algerian" panose="04020705040A02060702" pitchFamily="82" charset="0"/>
              </a:rPr>
              <a:t>P13</a:t>
            </a:r>
          </a:p>
          <a:p>
            <a:pPr algn="ctr"/>
            <a:endParaRPr lang="sv-SE" sz="4000" dirty="0">
              <a:solidFill>
                <a:srgbClr val="FF0000"/>
              </a:solidFill>
              <a:latin typeface="Algerian" panose="04020705040A02060702" pitchFamily="82" charset="0"/>
            </a:endParaRPr>
          </a:p>
          <a:p>
            <a:pPr algn="ctr"/>
            <a:r>
              <a:rPr lang="sv-SE" sz="4000" dirty="0">
                <a:latin typeface="Algerian" panose="04020705040A02060702" pitchFamily="82" charset="0"/>
              </a:rPr>
              <a:t>Säsongen 2023</a:t>
            </a:r>
          </a:p>
        </p:txBody>
      </p:sp>
    </p:spTree>
    <p:extLst>
      <p:ext uri="{BB962C8B-B14F-4D97-AF65-F5344CB8AC3E}">
        <p14:creationId xmlns:p14="http://schemas.microsoft.com/office/powerpoint/2010/main" val="1065007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93D968C4-C0CB-40EC-8DFF-97FF79C46FAB}"/>
              </a:ext>
            </a:extLst>
          </p:cNvPr>
          <p:cNvSpPr>
            <a:spLocks noGrp="1"/>
          </p:cNvSpPr>
          <p:nvPr>
            <p:ph idx="1"/>
          </p:nvPr>
        </p:nvSpPr>
        <p:spPr>
          <a:xfrm>
            <a:off x="6766560" y="1335024"/>
            <a:ext cx="4581144" cy="4416552"/>
          </a:xfrm>
        </p:spPr>
        <p:txBody>
          <a:bodyPr anchor="ctr">
            <a:normAutofit/>
          </a:bodyPr>
          <a:lstStyle/>
          <a:p>
            <a:pPr marL="0" indent="0">
              <a:buNone/>
            </a:pPr>
            <a:endParaRPr lang="sv-SE" sz="2000" dirty="0"/>
          </a:p>
          <a:p>
            <a:endParaRPr lang="sv-SE" sz="2000" dirty="0"/>
          </a:p>
          <a:p>
            <a:pPr marL="0" indent="0">
              <a:buNone/>
            </a:pPr>
            <a:endParaRPr lang="sv-SE" sz="2000" dirty="0"/>
          </a:p>
        </p:txBody>
      </p:sp>
      <p:pic>
        <p:nvPicPr>
          <p:cNvPr id="4" name="Bildobjekt 3" descr="En bild som visar gräs, fotboll, utomhus, boll&#10;&#10;Automatiskt genererad beskrivning">
            <a:extLst>
              <a:ext uri="{FF2B5EF4-FFF2-40B4-BE49-F238E27FC236}">
                <a16:creationId xmlns:a16="http://schemas.microsoft.com/office/drawing/2014/main" id="{2E63ABAB-9FDE-4FD8-B71C-9201F2D4AAC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86371" y="2662989"/>
            <a:ext cx="4586745" cy="3037974"/>
          </a:xfrm>
          <a:prstGeom prst="rect">
            <a:avLst/>
          </a:prstGeom>
        </p:spPr>
      </p:pic>
      <p:sp>
        <p:nvSpPr>
          <p:cNvPr id="5" name="textruta 4">
            <a:extLst>
              <a:ext uri="{FF2B5EF4-FFF2-40B4-BE49-F238E27FC236}">
                <a16:creationId xmlns:a16="http://schemas.microsoft.com/office/drawing/2014/main" id="{13BE88C0-83A2-4471-BB31-1016D8F2ACF7}"/>
              </a:ext>
            </a:extLst>
          </p:cNvPr>
          <p:cNvSpPr txBox="1"/>
          <p:nvPr/>
        </p:nvSpPr>
        <p:spPr>
          <a:xfrm>
            <a:off x="200526" y="1548063"/>
            <a:ext cx="6047874" cy="4419600"/>
          </a:xfrm>
          <a:prstGeom prst="rect">
            <a:avLst/>
          </a:prstGeom>
          <a:noFill/>
        </p:spPr>
        <p:txBody>
          <a:bodyPr wrap="square" rtlCol="0">
            <a:spAutoFit/>
          </a:bodyPr>
          <a:lstStyle/>
          <a:p>
            <a:pPr algn="ctr"/>
            <a:r>
              <a:rPr lang="sv-SE" sz="2000" b="1" u="sng" dirty="0">
                <a:latin typeface="Algerian" panose="04020705040A02060702" pitchFamily="82" charset="0"/>
              </a:rPr>
              <a:t>Aktiviteter</a:t>
            </a:r>
          </a:p>
          <a:p>
            <a:pPr algn="ctr"/>
            <a:endParaRPr lang="sv-SE" sz="2000" b="1" u="sng" dirty="0">
              <a:latin typeface="Algerian" panose="04020705040A02060702" pitchFamily="82" charset="0"/>
            </a:endParaRPr>
          </a:p>
          <a:p>
            <a:pPr algn="ctr"/>
            <a:r>
              <a:rPr lang="sv-SE" sz="2000" dirty="0">
                <a:latin typeface="Algerian" panose="04020705040A02060702" pitchFamily="82" charset="0"/>
              </a:rPr>
              <a:t>kick off – maj</a:t>
            </a:r>
          </a:p>
          <a:p>
            <a:pPr algn="ctr"/>
            <a:r>
              <a:rPr lang="sv-SE" sz="2000" dirty="0">
                <a:latin typeface="Algerian" panose="04020705040A02060702" pitchFamily="82" charset="0"/>
              </a:rPr>
              <a:t>Övernattning i västerås?</a:t>
            </a:r>
          </a:p>
          <a:p>
            <a:pPr algn="ctr"/>
            <a:r>
              <a:rPr lang="sv-SE" sz="2000" dirty="0">
                <a:latin typeface="Algerian" panose="04020705040A02060702" pitchFamily="82" charset="0"/>
              </a:rPr>
              <a:t>Gemenskap vid cup</a:t>
            </a:r>
          </a:p>
          <a:p>
            <a:pPr algn="ctr"/>
            <a:r>
              <a:rPr lang="sv-SE" sz="2000" dirty="0">
                <a:latin typeface="Algerian" panose="04020705040A02060702" pitchFamily="82" charset="0"/>
              </a:rPr>
              <a:t>Avslutning - oktober</a:t>
            </a:r>
          </a:p>
          <a:p>
            <a:pPr algn="ctr"/>
            <a:endParaRPr lang="sv-SE" sz="2000" dirty="0">
              <a:latin typeface="Algerian" panose="04020705040A02060702" pitchFamily="82" charset="0"/>
            </a:endParaRPr>
          </a:p>
          <a:p>
            <a:pPr algn="ctr"/>
            <a:endParaRPr lang="sv-SE" sz="2000" dirty="0">
              <a:latin typeface="Algerian" panose="04020705040A02060702" pitchFamily="82" charset="0"/>
            </a:endParaRPr>
          </a:p>
          <a:p>
            <a:pPr algn="ctr"/>
            <a:r>
              <a:rPr lang="sv-SE" sz="2000" b="1" u="sng" dirty="0">
                <a:latin typeface="Algerian" panose="04020705040A02060702" pitchFamily="82" charset="0"/>
              </a:rPr>
              <a:t>Cuper 2023</a:t>
            </a:r>
          </a:p>
          <a:p>
            <a:pPr algn="ctr"/>
            <a:endParaRPr lang="sv-SE" sz="2000" b="1" u="sng" dirty="0">
              <a:latin typeface="Algerian" panose="04020705040A02060702" pitchFamily="82" charset="0"/>
            </a:endParaRPr>
          </a:p>
          <a:p>
            <a:r>
              <a:rPr lang="sv-SE" sz="2000" dirty="0">
                <a:latin typeface="Algerian" panose="04020705040A02060702" pitchFamily="82" charset="0"/>
              </a:rPr>
              <a:t>Fotbollens dag Västerås </a:t>
            </a:r>
            <a:r>
              <a:rPr lang="sv-SE" sz="1200" dirty="0">
                <a:latin typeface="Algerian" panose="04020705040A02060702" pitchFamily="82" charset="0"/>
              </a:rPr>
              <a:t>(klubben betalar)</a:t>
            </a:r>
            <a:endParaRPr lang="sv-SE" sz="2000" dirty="0">
              <a:latin typeface="Algerian" panose="04020705040A02060702" pitchFamily="82" charset="0"/>
            </a:endParaRPr>
          </a:p>
          <a:p>
            <a:r>
              <a:rPr lang="sv-SE" sz="2000" dirty="0">
                <a:latin typeface="Algerian" panose="04020705040A02060702" pitchFamily="82" charset="0"/>
              </a:rPr>
              <a:t>Cuper i närområdet </a:t>
            </a:r>
            <a:r>
              <a:rPr lang="sv-SE" sz="1200" dirty="0">
                <a:latin typeface="Algerian" panose="04020705040A02060702" pitchFamily="82" charset="0"/>
              </a:rPr>
              <a:t>(ej övernattning) </a:t>
            </a:r>
            <a:r>
              <a:rPr lang="sv-SE" sz="2000" dirty="0">
                <a:latin typeface="Algerian" panose="04020705040A02060702" pitchFamily="82" charset="0"/>
              </a:rPr>
              <a:t>– föräldrar bekostar</a:t>
            </a:r>
          </a:p>
          <a:p>
            <a:pPr algn="ctr"/>
            <a:endParaRPr lang="sv-SE" sz="2000" dirty="0">
              <a:latin typeface="Algerian" panose="04020705040A02060702" pitchFamily="82" charset="0"/>
            </a:endParaRPr>
          </a:p>
        </p:txBody>
      </p:sp>
    </p:spTree>
    <p:extLst>
      <p:ext uri="{BB962C8B-B14F-4D97-AF65-F5344CB8AC3E}">
        <p14:creationId xmlns:p14="http://schemas.microsoft.com/office/powerpoint/2010/main" val="632022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93D968C4-C0CB-40EC-8DFF-97FF79C46FAB}"/>
              </a:ext>
            </a:extLst>
          </p:cNvPr>
          <p:cNvSpPr>
            <a:spLocks noGrp="1"/>
          </p:cNvSpPr>
          <p:nvPr>
            <p:ph idx="1"/>
          </p:nvPr>
        </p:nvSpPr>
        <p:spPr>
          <a:xfrm>
            <a:off x="6766560" y="1335024"/>
            <a:ext cx="4581144" cy="4416552"/>
          </a:xfrm>
        </p:spPr>
        <p:txBody>
          <a:bodyPr anchor="ctr">
            <a:normAutofit/>
          </a:bodyPr>
          <a:lstStyle/>
          <a:p>
            <a:pPr marL="0" indent="0">
              <a:buNone/>
            </a:pPr>
            <a:endParaRPr lang="sv-SE" sz="2000" dirty="0"/>
          </a:p>
          <a:p>
            <a:endParaRPr lang="sv-SE" sz="2000" dirty="0"/>
          </a:p>
          <a:p>
            <a:pPr marL="0" indent="0">
              <a:buNone/>
            </a:pPr>
            <a:endParaRPr lang="sv-SE" sz="2000" dirty="0"/>
          </a:p>
        </p:txBody>
      </p:sp>
      <p:pic>
        <p:nvPicPr>
          <p:cNvPr id="4" name="Bildobjekt 3" descr="En bild som visar gräs, fotboll, utomhus, boll&#10;&#10;Automatiskt genererad beskrivning">
            <a:extLst>
              <a:ext uri="{FF2B5EF4-FFF2-40B4-BE49-F238E27FC236}">
                <a16:creationId xmlns:a16="http://schemas.microsoft.com/office/drawing/2014/main" id="{2E63ABAB-9FDE-4FD8-B71C-9201F2D4AAC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86371" y="2662989"/>
            <a:ext cx="4586745" cy="3037974"/>
          </a:xfrm>
          <a:prstGeom prst="rect">
            <a:avLst/>
          </a:prstGeom>
        </p:spPr>
      </p:pic>
      <p:sp>
        <p:nvSpPr>
          <p:cNvPr id="5" name="textruta 4">
            <a:extLst>
              <a:ext uri="{FF2B5EF4-FFF2-40B4-BE49-F238E27FC236}">
                <a16:creationId xmlns:a16="http://schemas.microsoft.com/office/drawing/2014/main" id="{13BE88C0-83A2-4471-BB31-1016D8F2ACF7}"/>
              </a:ext>
            </a:extLst>
          </p:cNvPr>
          <p:cNvSpPr txBox="1"/>
          <p:nvPr/>
        </p:nvSpPr>
        <p:spPr>
          <a:xfrm>
            <a:off x="465221" y="520511"/>
            <a:ext cx="5798191" cy="5632311"/>
          </a:xfrm>
          <a:prstGeom prst="rect">
            <a:avLst/>
          </a:prstGeom>
          <a:noFill/>
        </p:spPr>
        <p:txBody>
          <a:bodyPr wrap="square" rtlCol="0">
            <a:spAutoFit/>
          </a:bodyPr>
          <a:lstStyle/>
          <a:p>
            <a:pPr algn="ctr"/>
            <a:r>
              <a:rPr lang="sv-SE" sz="2000" b="1" u="sng" dirty="0">
                <a:latin typeface="Algerian" panose="04020705040A02060702" pitchFamily="82" charset="0"/>
              </a:rPr>
              <a:t>Långsiktigt mål</a:t>
            </a:r>
          </a:p>
          <a:p>
            <a:pPr algn="ctr"/>
            <a:endParaRPr lang="sv-SE" sz="2000" dirty="0">
              <a:latin typeface="Algerian" panose="04020705040A02060702" pitchFamily="82" charset="0"/>
            </a:endParaRPr>
          </a:p>
          <a:p>
            <a:pPr algn="ctr"/>
            <a:r>
              <a:rPr lang="sv-SE" sz="2000" dirty="0">
                <a:latin typeface="Algerian" panose="04020705040A02060702" pitchFamily="82" charset="0"/>
              </a:rPr>
              <a:t>Aktivt liv</a:t>
            </a:r>
          </a:p>
          <a:p>
            <a:pPr algn="ctr"/>
            <a:endParaRPr lang="sv-SE" sz="2000" dirty="0">
              <a:latin typeface="Algerian" panose="04020705040A02060702" pitchFamily="82" charset="0"/>
            </a:endParaRPr>
          </a:p>
          <a:p>
            <a:pPr algn="ctr"/>
            <a:endParaRPr lang="sv-SE" sz="2000" dirty="0">
              <a:latin typeface="Algerian" panose="04020705040A02060702" pitchFamily="82" charset="0"/>
            </a:endParaRPr>
          </a:p>
          <a:p>
            <a:pPr algn="ctr"/>
            <a:endParaRPr lang="sv-SE" sz="2000" dirty="0">
              <a:latin typeface="Algerian" panose="04020705040A02060702" pitchFamily="82" charset="0"/>
            </a:endParaRPr>
          </a:p>
          <a:p>
            <a:pPr algn="ctr"/>
            <a:r>
              <a:rPr lang="sv-SE" sz="2000" dirty="0">
                <a:latin typeface="Algerian" panose="04020705040A02060702" pitchFamily="82" charset="0"/>
              </a:rPr>
              <a:t>Gothia cup i Göteborg</a:t>
            </a:r>
          </a:p>
          <a:p>
            <a:pPr algn="ctr"/>
            <a:r>
              <a:rPr lang="sv-SE" sz="2000" dirty="0">
                <a:latin typeface="Algerian" panose="04020705040A02060702" pitchFamily="82" charset="0"/>
              </a:rPr>
              <a:t>År 2026 eller 2027</a:t>
            </a:r>
          </a:p>
          <a:p>
            <a:pPr algn="ctr"/>
            <a:endParaRPr lang="sv-SE" sz="2000" dirty="0">
              <a:latin typeface="Algerian" panose="04020705040A02060702" pitchFamily="82" charset="0"/>
            </a:endParaRPr>
          </a:p>
          <a:p>
            <a:pPr algn="ctr"/>
            <a:endParaRPr lang="sv-SE" sz="1200" dirty="0">
              <a:solidFill>
                <a:srgbClr val="0070C0"/>
              </a:solidFill>
              <a:latin typeface="Algerian" panose="04020705040A02060702" pitchFamily="82" charset="0"/>
            </a:endParaRPr>
          </a:p>
          <a:p>
            <a:pPr algn="ctr"/>
            <a:endParaRPr lang="sv-SE" sz="1200" dirty="0">
              <a:solidFill>
                <a:srgbClr val="0070C0"/>
              </a:solidFill>
              <a:latin typeface="Algerian" panose="04020705040A02060702" pitchFamily="82" charset="0"/>
            </a:endParaRPr>
          </a:p>
          <a:p>
            <a:pPr algn="ctr"/>
            <a:r>
              <a:rPr lang="sv-SE" sz="1600" dirty="0">
                <a:latin typeface="Algerian" panose="04020705040A02060702" pitchFamily="82" charset="0"/>
              </a:rPr>
              <a:t>Förslag är att 2024 åka på en övernattningscup </a:t>
            </a:r>
          </a:p>
          <a:p>
            <a:pPr algn="ctr"/>
            <a:endParaRPr lang="sv-SE" sz="1600" dirty="0">
              <a:latin typeface="Algerian" panose="04020705040A02060702" pitchFamily="82" charset="0"/>
            </a:endParaRPr>
          </a:p>
          <a:p>
            <a:pPr algn="ctr"/>
            <a:r>
              <a:rPr lang="sv-SE" sz="1600" dirty="0">
                <a:solidFill>
                  <a:srgbClr val="FF0000"/>
                </a:solidFill>
                <a:latin typeface="Algerian" panose="04020705040A02060702" pitchFamily="82" charset="0"/>
              </a:rPr>
              <a:t>Finansiering?</a:t>
            </a:r>
          </a:p>
          <a:p>
            <a:pPr algn="ctr"/>
            <a:r>
              <a:rPr lang="sv-SE" sz="1600" dirty="0">
                <a:latin typeface="Algerian" panose="04020705040A02060702" pitchFamily="82" charset="0"/>
              </a:rPr>
              <a:t>Föräldrar bekostar helt</a:t>
            </a:r>
            <a:r>
              <a:rPr lang="sv-SE" sz="1200" dirty="0">
                <a:latin typeface="Algerian" panose="04020705040A02060702" pitchFamily="82" charset="0"/>
              </a:rPr>
              <a:t> (Gothia cup ca 5000 kr/spelare.)</a:t>
            </a:r>
          </a:p>
          <a:p>
            <a:pPr algn="ctr"/>
            <a:r>
              <a:rPr lang="sv-SE" sz="1600" dirty="0">
                <a:latin typeface="Algerian" panose="04020705040A02060702" pitchFamily="82" charset="0"/>
              </a:rPr>
              <a:t>Eller föräldraengagemang tjäna pengar till lagkassan</a:t>
            </a:r>
          </a:p>
          <a:p>
            <a:pPr algn="ctr"/>
            <a:endParaRPr lang="sv-SE" sz="2000" dirty="0">
              <a:latin typeface="Algerian" panose="04020705040A02060702" pitchFamily="82" charset="0"/>
            </a:endParaRPr>
          </a:p>
          <a:p>
            <a:pPr algn="ctr"/>
            <a:r>
              <a:rPr lang="sv-SE" sz="1200" dirty="0">
                <a:solidFill>
                  <a:srgbClr val="0070C0"/>
                </a:solidFill>
                <a:latin typeface="Algerian" panose="04020705040A02060702" pitchFamily="82" charset="0"/>
              </a:rPr>
              <a:t>Vi vill att alla spelare som vill ska kunna åka med, därför går vi ut redan nu om detta</a:t>
            </a:r>
          </a:p>
          <a:p>
            <a:pPr algn="ctr"/>
            <a:endParaRPr lang="sv-SE" sz="1600" dirty="0">
              <a:latin typeface="Algerian" panose="04020705040A02060702" pitchFamily="82" charset="0"/>
            </a:endParaRPr>
          </a:p>
        </p:txBody>
      </p:sp>
    </p:spTree>
    <p:extLst>
      <p:ext uri="{BB962C8B-B14F-4D97-AF65-F5344CB8AC3E}">
        <p14:creationId xmlns:p14="http://schemas.microsoft.com/office/powerpoint/2010/main" val="3847061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93D968C4-C0CB-40EC-8DFF-97FF79C46FAB}"/>
              </a:ext>
            </a:extLst>
          </p:cNvPr>
          <p:cNvSpPr>
            <a:spLocks noGrp="1"/>
          </p:cNvSpPr>
          <p:nvPr>
            <p:ph idx="1"/>
          </p:nvPr>
        </p:nvSpPr>
        <p:spPr>
          <a:xfrm>
            <a:off x="6766560" y="1335024"/>
            <a:ext cx="4581144" cy="4416552"/>
          </a:xfrm>
        </p:spPr>
        <p:txBody>
          <a:bodyPr anchor="ctr">
            <a:normAutofit/>
          </a:bodyPr>
          <a:lstStyle/>
          <a:p>
            <a:pPr marL="0" indent="0">
              <a:buNone/>
            </a:pPr>
            <a:endParaRPr lang="sv-SE" sz="2000" dirty="0"/>
          </a:p>
          <a:p>
            <a:endParaRPr lang="sv-SE" sz="2000" dirty="0"/>
          </a:p>
          <a:p>
            <a:pPr marL="0" indent="0">
              <a:buNone/>
            </a:pPr>
            <a:endParaRPr lang="sv-SE" sz="2000" dirty="0"/>
          </a:p>
        </p:txBody>
      </p:sp>
      <p:pic>
        <p:nvPicPr>
          <p:cNvPr id="4" name="Bildobjekt 3" descr="En bild som visar gräs, fotboll, utomhus, boll&#10;&#10;Automatiskt genererad beskrivning">
            <a:extLst>
              <a:ext uri="{FF2B5EF4-FFF2-40B4-BE49-F238E27FC236}">
                <a16:creationId xmlns:a16="http://schemas.microsoft.com/office/drawing/2014/main" id="{2E63ABAB-9FDE-4FD8-B71C-9201F2D4AAC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86371" y="2662989"/>
            <a:ext cx="4586745" cy="3037974"/>
          </a:xfrm>
          <a:prstGeom prst="rect">
            <a:avLst/>
          </a:prstGeom>
        </p:spPr>
      </p:pic>
      <p:sp>
        <p:nvSpPr>
          <p:cNvPr id="5" name="textruta 4">
            <a:extLst>
              <a:ext uri="{FF2B5EF4-FFF2-40B4-BE49-F238E27FC236}">
                <a16:creationId xmlns:a16="http://schemas.microsoft.com/office/drawing/2014/main" id="{13BE88C0-83A2-4471-BB31-1016D8F2ACF7}"/>
              </a:ext>
            </a:extLst>
          </p:cNvPr>
          <p:cNvSpPr txBox="1"/>
          <p:nvPr/>
        </p:nvSpPr>
        <p:spPr>
          <a:xfrm>
            <a:off x="112295" y="1548063"/>
            <a:ext cx="6574076" cy="4462760"/>
          </a:xfrm>
          <a:prstGeom prst="rect">
            <a:avLst/>
          </a:prstGeom>
          <a:noFill/>
        </p:spPr>
        <p:txBody>
          <a:bodyPr wrap="square" rtlCol="0">
            <a:spAutoFit/>
          </a:bodyPr>
          <a:lstStyle/>
          <a:p>
            <a:pPr algn="ctr"/>
            <a:r>
              <a:rPr lang="sv-SE" sz="2000" b="1" u="sng" dirty="0">
                <a:latin typeface="Algerian" panose="04020705040A02060702" pitchFamily="82" charset="0"/>
              </a:rPr>
              <a:t>under mötet</a:t>
            </a:r>
          </a:p>
          <a:p>
            <a:pPr algn="ctr"/>
            <a:endParaRPr lang="sv-SE" sz="2000" b="1" u="sng" dirty="0">
              <a:latin typeface="Algerian" panose="04020705040A02060702" pitchFamily="82" charset="0"/>
            </a:endParaRPr>
          </a:p>
          <a:p>
            <a:pPr algn="ctr"/>
            <a:r>
              <a:rPr lang="sv-SE" sz="2000" dirty="0">
                <a:latin typeface="Algerian" panose="04020705040A02060702" pitchFamily="82" charset="0"/>
              </a:rPr>
              <a:t>Hur kan vi tjäna pengar till lagkassan?</a:t>
            </a:r>
          </a:p>
          <a:p>
            <a:pPr algn="ctr"/>
            <a:endParaRPr lang="sv-SE" sz="2000" dirty="0">
              <a:latin typeface="Algerian" panose="04020705040A02060702" pitchFamily="82" charset="0"/>
            </a:endParaRPr>
          </a:p>
          <a:p>
            <a:pPr marL="285750" indent="-285750">
              <a:buFontTx/>
              <a:buChar char="-"/>
            </a:pPr>
            <a:r>
              <a:rPr lang="sv-SE" sz="1600" dirty="0">
                <a:latin typeface="Algerian" panose="04020705040A02060702" pitchFamily="82" charset="0"/>
              </a:rPr>
              <a:t>anordna en egen minicup där hamburgare mm säljs</a:t>
            </a:r>
          </a:p>
          <a:p>
            <a:pPr marL="285750" indent="-285750">
              <a:buFontTx/>
              <a:buChar char="-"/>
            </a:pPr>
            <a:r>
              <a:rPr lang="sv-SE" sz="1600" dirty="0">
                <a:latin typeface="Algerian" panose="04020705040A02060702" pitchFamily="82" charset="0"/>
              </a:rPr>
              <a:t>Anordna Springlopp mm i Barkarö</a:t>
            </a:r>
          </a:p>
          <a:p>
            <a:pPr marL="285750" indent="-285750">
              <a:buFontTx/>
              <a:buChar char="-"/>
            </a:pPr>
            <a:r>
              <a:rPr lang="sv-SE" sz="1600" dirty="0">
                <a:latin typeface="Algerian" panose="04020705040A02060702" pitchFamily="82" charset="0"/>
              </a:rPr>
              <a:t>Sälja saker (tex kakor, grillkol)</a:t>
            </a:r>
          </a:p>
          <a:p>
            <a:endParaRPr lang="sv-SE" sz="1600" dirty="0">
              <a:latin typeface="Algerian" panose="04020705040A02060702" pitchFamily="82" charset="0"/>
            </a:endParaRPr>
          </a:p>
          <a:p>
            <a:pPr algn="ctr"/>
            <a:endParaRPr lang="sv-SE" sz="1600" dirty="0">
              <a:solidFill>
                <a:srgbClr val="0070C0"/>
              </a:solidFill>
              <a:latin typeface="Algerian" panose="04020705040A02060702" pitchFamily="82" charset="0"/>
            </a:endParaRPr>
          </a:p>
          <a:p>
            <a:pPr algn="ctr"/>
            <a:r>
              <a:rPr lang="sv-SE" sz="1600" dirty="0">
                <a:solidFill>
                  <a:srgbClr val="0070C0"/>
                </a:solidFill>
                <a:latin typeface="Algerian" panose="04020705040A02060702" pitchFamily="82" charset="0"/>
              </a:rPr>
              <a:t>krävs engagemang av alla föräldrar</a:t>
            </a:r>
          </a:p>
          <a:p>
            <a:pPr algn="ctr"/>
            <a:r>
              <a:rPr lang="sv-SE" sz="1600" dirty="0">
                <a:solidFill>
                  <a:srgbClr val="0070C0"/>
                </a:solidFill>
                <a:latin typeface="Algerian" panose="04020705040A02060702" pitchFamily="82" charset="0"/>
              </a:rPr>
              <a:t>Vilka fixar </a:t>
            </a:r>
            <a:r>
              <a:rPr lang="sv-SE" sz="1600" dirty="0">
                <a:solidFill>
                  <a:srgbClr val="0070C0"/>
                </a:solidFill>
                <a:latin typeface="Algerian" panose="04020705040A02060702" pitchFamily="82" charset="0"/>
                <a:sym typeface="Wingdings" panose="05000000000000000000" pitchFamily="2" charset="2"/>
              </a:rPr>
              <a:t></a:t>
            </a:r>
            <a:endParaRPr lang="sv-SE" sz="1600" dirty="0">
              <a:solidFill>
                <a:srgbClr val="0070C0"/>
              </a:solidFill>
              <a:latin typeface="Algerian" panose="04020705040A02060702" pitchFamily="82" charset="0"/>
            </a:endParaRPr>
          </a:p>
          <a:p>
            <a:pPr algn="ctr"/>
            <a:r>
              <a:rPr lang="sv-SE" sz="1200" dirty="0">
                <a:latin typeface="Algerian" panose="04020705040A02060702" pitchFamily="82" charset="0"/>
              </a:rPr>
              <a:t>Se det som rolig aktivitet och sammanhållning i laget</a:t>
            </a:r>
          </a:p>
          <a:p>
            <a:pPr algn="ctr"/>
            <a:endParaRPr lang="sv-SE" sz="1600" dirty="0">
              <a:solidFill>
                <a:srgbClr val="0070C0"/>
              </a:solidFill>
              <a:latin typeface="Algerian" panose="04020705040A02060702" pitchFamily="82" charset="0"/>
            </a:endParaRPr>
          </a:p>
          <a:p>
            <a:pPr algn="ctr"/>
            <a:endParaRPr lang="sv-SE" sz="1600" dirty="0">
              <a:solidFill>
                <a:srgbClr val="0070C0"/>
              </a:solidFill>
              <a:latin typeface="Algerian" panose="04020705040A02060702" pitchFamily="82" charset="0"/>
            </a:endParaRPr>
          </a:p>
          <a:p>
            <a:pPr algn="ctr"/>
            <a:r>
              <a:rPr lang="sv-SE" sz="1600" dirty="0">
                <a:latin typeface="Algerian" panose="04020705040A02060702" pitchFamily="82" charset="0"/>
              </a:rPr>
              <a:t>Känner du någon som vill sponsra P13?</a:t>
            </a:r>
          </a:p>
          <a:p>
            <a:pPr algn="ctr"/>
            <a:r>
              <a:rPr lang="sv-SE" sz="1200" dirty="0">
                <a:latin typeface="Algerian" panose="04020705040A02060702" pitchFamily="82" charset="0"/>
              </a:rPr>
              <a:t> prata med Elin (karls mamma), tryck kan fås på tränings t-shirten</a:t>
            </a:r>
          </a:p>
          <a:p>
            <a:pPr algn="ctr"/>
            <a:endParaRPr lang="sv-SE" sz="2000" dirty="0">
              <a:latin typeface="Algerian" panose="04020705040A02060702" pitchFamily="82" charset="0"/>
            </a:endParaRPr>
          </a:p>
        </p:txBody>
      </p:sp>
    </p:spTree>
    <p:extLst>
      <p:ext uri="{BB962C8B-B14F-4D97-AF65-F5344CB8AC3E}">
        <p14:creationId xmlns:p14="http://schemas.microsoft.com/office/powerpoint/2010/main" val="4121223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93D968C4-C0CB-40EC-8DFF-97FF79C46FAB}"/>
              </a:ext>
            </a:extLst>
          </p:cNvPr>
          <p:cNvSpPr>
            <a:spLocks noGrp="1"/>
          </p:cNvSpPr>
          <p:nvPr>
            <p:ph idx="1"/>
          </p:nvPr>
        </p:nvSpPr>
        <p:spPr>
          <a:xfrm>
            <a:off x="6766560" y="1335024"/>
            <a:ext cx="4581144" cy="4416552"/>
          </a:xfrm>
        </p:spPr>
        <p:txBody>
          <a:bodyPr anchor="ctr">
            <a:normAutofit/>
          </a:bodyPr>
          <a:lstStyle/>
          <a:p>
            <a:pPr marL="0" indent="0">
              <a:buNone/>
            </a:pPr>
            <a:endParaRPr lang="sv-SE" sz="2000" dirty="0"/>
          </a:p>
          <a:p>
            <a:endParaRPr lang="sv-SE" sz="2000" dirty="0"/>
          </a:p>
          <a:p>
            <a:pPr marL="0" indent="0">
              <a:buNone/>
            </a:pPr>
            <a:endParaRPr lang="sv-SE" sz="2000" dirty="0"/>
          </a:p>
        </p:txBody>
      </p:sp>
      <p:pic>
        <p:nvPicPr>
          <p:cNvPr id="4" name="Bildobjekt 3" descr="En bild som visar gräs, fotboll, utomhus, boll&#10;&#10;Automatiskt genererad beskrivning">
            <a:extLst>
              <a:ext uri="{FF2B5EF4-FFF2-40B4-BE49-F238E27FC236}">
                <a16:creationId xmlns:a16="http://schemas.microsoft.com/office/drawing/2014/main" id="{2E63ABAB-9FDE-4FD8-B71C-9201F2D4AAC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86371" y="2662989"/>
            <a:ext cx="4586745" cy="3037974"/>
          </a:xfrm>
          <a:prstGeom prst="rect">
            <a:avLst/>
          </a:prstGeom>
        </p:spPr>
      </p:pic>
      <p:sp>
        <p:nvSpPr>
          <p:cNvPr id="5" name="textruta 4">
            <a:extLst>
              <a:ext uri="{FF2B5EF4-FFF2-40B4-BE49-F238E27FC236}">
                <a16:creationId xmlns:a16="http://schemas.microsoft.com/office/drawing/2014/main" id="{13BE88C0-83A2-4471-BB31-1016D8F2ACF7}"/>
              </a:ext>
            </a:extLst>
          </p:cNvPr>
          <p:cNvSpPr txBox="1"/>
          <p:nvPr/>
        </p:nvSpPr>
        <p:spPr>
          <a:xfrm>
            <a:off x="112295" y="302359"/>
            <a:ext cx="6574076" cy="7355860"/>
          </a:xfrm>
          <a:prstGeom prst="rect">
            <a:avLst/>
          </a:prstGeom>
          <a:noFill/>
        </p:spPr>
        <p:txBody>
          <a:bodyPr wrap="square" rtlCol="0">
            <a:spAutoFit/>
          </a:bodyPr>
          <a:lstStyle/>
          <a:p>
            <a:pPr algn="ctr"/>
            <a:r>
              <a:rPr lang="sv-SE" sz="2000" b="1" u="sng" dirty="0">
                <a:latin typeface="Algerian" panose="04020705040A02060702" pitchFamily="82" charset="0"/>
              </a:rPr>
              <a:t>Röd matchtröja</a:t>
            </a:r>
          </a:p>
          <a:p>
            <a:pPr algn="ctr"/>
            <a:r>
              <a:rPr lang="sv-SE" dirty="0">
                <a:latin typeface="Algerian" panose="04020705040A02060702" pitchFamily="82" charset="0"/>
              </a:rPr>
              <a:t>Skriv kommentar på inlägget om föräldramötet på laget.se</a:t>
            </a:r>
          </a:p>
          <a:p>
            <a:pPr algn="ctr"/>
            <a:r>
              <a:rPr lang="sv-SE" dirty="0">
                <a:latin typeface="Algerian" panose="04020705040A02060702" pitchFamily="82" charset="0"/>
              </a:rPr>
              <a:t>Tröjnummer och om behöver ny.</a:t>
            </a:r>
          </a:p>
          <a:p>
            <a:pPr algn="ctr"/>
            <a:r>
              <a:rPr lang="sv-SE" sz="1400" dirty="0">
                <a:latin typeface="Algerian" panose="04020705040A02060702" pitchFamily="82" charset="0"/>
              </a:rPr>
              <a:t>Om behöver ny, lämna tröjan på inomhusträning</a:t>
            </a:r>
          </a:p>
          <a:p>
            <a:endParaRPr lang="sv-SE" sz="2000" dirty="0">
              <a:latin typeface="Algerian" panose="04020705040A02060702" pitchFamily="82" charset="0"/>
            </a:endParaRPr>
          </a:p>
          <a:p>
            <a:pPr algn="ctr"/>
            <a:endParaRPr lang="sv-SE" sz="2000" b="1" u="sng" dirty="0">
              <a:latin typeface="Algerian" panose="04020705040A02060702" pitchFamily="82" charset="0"/>
            </a:endParaRPr>
          </a:p>
          <a:p>
            <a:pPr algn="ctr"/>
            <a:endParaRPr lang="sv-SE" sz="2000" dirty="0">
              <a:latin typeface="Algerian" panose="04020705040A02060702" pitchFamily="82" charset="0"/>
            </a:endParaRPr>
          </a:p>
          <a:p>
            <a:pPr algn="ctr"/>
            <a:endParaRPr lang="sv-SE" sz="2000" dirty="0">
              <a:latin typeface="Algerian" panose="04020705040A02060702" pitchFamily="82" charset="0"/>
            </a:endParaRPr>
          </a:p>
          <a:p>
            <a:pPr algn="ctr"/>
            <a:endParaRPr lang="sv-SE" sz="2000" dirty="0">
              <a:latin typeface="Algerian" panose="04020705040A02060702" pitchFamily="82" charset="0"/>
            </a:endParaRPr>
          </a:p>
          <a:p>
            <a:pPr algn="ctr"/>
            <a:endParaRPr lang="sv-SE" sz="2000" dirty="0">
              <a:latin typeface="Algerian" panose="04020705040A02060702" pitchFamily="82" charset="0"/>
            </a:endParaRPr>
          </a:p>
          <a:p>
            <a:pPr algn="ctr"/>
            <a:endParaRPr lang="sv-SE" sz="2000" dirty="0">
              <a:latin typeface="Algerian" panose="04020705040A02060702" pitchFamily="82" charset="0"/>
            </a:endParaRPr>
          </a:p>
          <a:p>
            <a:pPr algn="ctr"/>
            <a:endParaRPr lang="sv-SE" sz="2000" dirty="0">
              <a:latin typeface="Algerian" panose="04020705040A02060702" pitchFamily="82" charset="0"/>
            </a:endParaRPr>
          </a:p>
          <a:p>
            <a:pPr algn="ctr"/>
            <a:endParaRPr lang="sv-SE" sz="2000" dirty="0">
              <a:latin typeface="Algerian" panose="04020705040A02060702" pitchFamily="82" charset="0"/>
            </a:endParaRPr>
          </a:p>
          <a:p>
            <a:pPr algn="ctr"/>
            <a:endParaRPr lang="sv-SE" sz="2000" dirty="0">
              <a:latin typeface="Algerian" panose="04020705040A02060702" pitchFamily="82" charset="0"/>
            </a:endParaRPr>
          </a:p>
          <a:p>
            <a:pPr algn="ctr"/>
            <a:endParaRPr lang="sv-SE" sz="2000" dirty="0">
              <a:latin typeface="Algerian" panose="04020705040A02060702" pitchFamily="82" charset="0"/>
            </a:endParaRPr>
          </a:p>
          <a:p>
            <a:pPr algn="ctr"/>
            <a:endParaRPr lang="sv-SE" sz="2000" dirty="0">
              <a:latin typeface="Algerian" panose="04020705040A02060702" pitchFamily="82" charset="0"/>
            </a:endParaRPr>
          </a:p>
          <a:p>
            <a:pPr algn="ctr"/>
            <a:endParaRPr lang="sv-SE" sz="2000" dirty="0">
              <a:latin typeface="Algerian" panose="04020705040A02060702" pitchFamily="82" charset="0"/>
            </a:endParaRPr>
          </a:p>
          <a:p>
            <a:pPr algn="ctr"/>
            <a:endParaRPr lang="sv-SE" sz="2000" dirty="0">
              <a:latin typeface="Algerian" panose="04020705040A02060702" pitchFamily="82" charset="0"/>
            </a:endParaRPr>
          </a:p>
          <a:p>
            <a:pPr algn="ctr"/>
            <a:endParaRPr lang="sv-SE" sz="2000" dirty="0">
              <a:latin typeface="Algerian" panose="04020705040A02060702" pitchFamily="82" charset="0"/>
            </a:endParaRPr>
          </a:p>
          <a:p>
            <a:pPr algn="ctr"/>
            <a:endParaRPr lang="sv-SE" sz="2000" dirty="0">
              <a:latin typeface="Algerian" panose="04020705040A02060702" pitchFamily="82" charset="0"/>
            </a:endParaRPr>
          </a:p>
          <a:p>
            <a:pPr algn="ctr"/>
            <a:endParaRPr lang="sv-SE" sz="2000" dirty="0">
              <a:latin typeface="Algerian" panose="04020705040A02060702" pitchFamily="82" charset="0"/>
            </a:endParaRPr>
          </a:p>
          <a:p>
            <a:pPr algn="ctr"/>
            <a:endParaRPr lang="sv-SE" sz="2000" dirty="0">
              <a:latin typeface="Algerian" panose="04020705040A02060702" pitchFamily="82" charset="0"/>
            </a:endParaRPr>
          </a:p>
          <a:p>
            <a:pPr algn="ctr"/>
            <a:endParaRPr lang="sv-SE" sz="2000" dirty="0">
              <a:latin typeface="Algerian" panose="04020705040A02060702" pitchFamily="82" charset="0"/>
            </a:endParaRPr>
          </a:p>
        </p:txBody>
      </p:sp>
      <p:pic>
        <p:nvPicPr>
          <p:cNvPr id="3" name="Bildobjekt 2">
            <a:extLst>
              <a:ext uri="{FF2B5EF4-FFF2-40B4-BE49-F238E27FC236}">
                <a16:creationId xmlns:a16="http://schemas.microsoft.com/office/drawing/2014/main" id="{4852DA9F-5C67-4401-BE32-A7D6E3FCD495}"/>
              </a:ext>
            </a:extLst>
          </p:cNvPr>
          <p:cNvPicPr>
            <a:picLocks noChangeAspect="1"/>
          </p:cNvPicPr>
          <p:nvPr/>
        </p:nvPicPr>
        <p:blipFill>
          <a:blip r:embed="rId5"/>
          <a:stretch>
            <a:fillRect/>
          </a:stretch>
        </p:blipFill>
        <p:spPr>
          <a:xfrm>
            <a:off x="1099045" y="1695951"/>
            <a:ext cx="4600575" cy="4972050"/>
          </a:xfrm>
          <a:prstGeom prst="rect">
            <a:avLst/>
          </a:prstGeom>
        </p:spPr>
      </p:pic>
    </p:spTree>
    <p:extLst>
      <p:ext uri="{BB962C8B-B14F-4D97-AF65-F5344CB8AC3E}">
        <p14:creationId xmlns:p14="http://schemas.microsoft.com/office/powerpoint/2010/main" val="1760102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93D968C4-C0CB-40EC-8DFF-97FF79C46FAB}"/>
              </a:ext>
            </a:extLst>
          </p:cNvPr>
          <p:cNvSpPr>
            <a:spLocks noGrp="1"/>
          </p:cNvSpPr>
          <p:nvPr>
            <p:ph idx="1"/>
          </p:nvPr>
        </p:nvSpPr>
        <p:spPr>
          <a:xfrm>
            <a:off x="6766560" y="1335024"/>
            <a:ext cx="4581144" cy="4416552"/>
          </a:xfrm>
        </p:spPr>
        <p:txBody>
          <a:bodyPr anchor="ctr">
            <a:normAutofit/>
          </a:bodyPr>
          <a:lstStyle/>
          <a:p>
            <a:pPr marL="0" indent="0">
              <a:buNone/>
            </a:pPr>
            <a:endParaRPr lang="sv-SE" sz="2000" dirty="0"/>
          </a:p>
          <a:p>
            <a:endParaRPr lang="sv-SE" sz="2000" dirty="0"/>
          </a:p>
          <a:p>
            <a:pPr marL="0" indent="0">
              <a:buNone/>
            </a:pPr>
            <a:endParaRPr lang="sv-SE" sz="2000" dirty="0"/>
          </a:p>
        </p:txBody>
      </p:sp>
      <p:pic>
        <p:nvPicPr>
          <p:cNvPr id="4" name="Bildobjekt 3" descr="En bild som visar gräs, fotboll, utomhus, boll&#10;&#10;Automatiskt genererad beskrivning">
            <a:extLst>
              <a:ext uri="{FF2B5EF4-FFF2-40B4-BE49-F238E27FC236}">
                <a16:creationId xmlns:a16="http://schemas.microsoft.com/office/drawing/2014/main" id="{2E63ABAB-9FDE-4FD8-B71C-9201F2D4AAC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86371" y="2662989"/>
            <a:ext cx="4586745" cy="3037974"/>
          </a:xfrm>
          <a:prstGeom prst="rect">
            <a:avLst/>
          </a:prstGeom>
        </p:spPr>
      </p:pic>
      <p:sp>
        <p:nvSpPr>
          <p:cNvPr id="5" name="textruta 4">
            <a:extLst>
              <a:ext uri="{FF2B5EF4-FFF2-40B4-BE49-F238E27FC236}">
                <a16:creationId xmlns:a16="http://schemas.microsoft.com/office/drawing/2014/main" id="{13BE88C0-83A2-4471-BB31-1016D8F2ACF7}"/>
              </a:ext>
            </a:extLst>
          </p:cNvPr>
          <p:cNvSpPr txBox="1"/>
          <p:nvPr/>
        </p:nvSpPr>
        <p:spPr>
          <a:xfrm>
            <a:off x="918884" y="684204"/>
            <a:ext cx="4581144" cy="5570756"/>
          </a:xfrm>
          <a:prstGeom prst="rect">
            <a:avLst/>
          </a:prstGeom>
          <a:noFill/>
        </p:spPr>
        <p:txBody>
          <a:bodyPr wrap="square" rtlCol="0">
            <a:spAutoFit/>
          </a:bodyPr>
          <a:lstStyle/>
          <a:p>
            <a:pPr algn="ctr"/>
            <a:r>
              <a:rPr lang="sv-SE" sz="2800" b="1" u="sng" dirty="0">
                <a:latin typeface="Algerian" panose="04020705040A02060702" pitchFamily="82" charset="0"/>
              </a:rPr>
              <a:t>Tränare</a:t>
            </a:r>
          </a:p>
          <a:p>
            <a:pPr algn="ctr"/>
            <a:r>
              <a:rPr lang="sv-SE" sz="1600" dirty="0">
                <a:latin typeface="Algerian" panose="04020705040A02060702" pitchFamily="82" charset="0"/>
              </a:rPr>
              <a:t>Tobbe (vincent)</a:t>
            </a:r>
          </a:p>
          <a:p>
            <a:pPr algn="ctr"/>
            <a:r>
              <a:rPr lang="sv-SE" sz="1600" dirty="0">
                <a:latin typeface="Algerian" panose="04020705040A02060702" pitchFamily="82" charset="0"/>
              </a:rPr>
              <a:t>Karin (casper)</a:t>
            </a:r>
          </a:p>
          <a:p>
            <a:pPr algn="ctr"/>
            <a:endParaRPr lang="sv-SE" sz="1600" dirty="0">
              <a:latin typeface="Algerian" panose="04020705040A02060702" pitchFamily="82" charset="0"/>
            </a:endParaRPr>
          </a:p>
          <a:p>
            <a:pPr algn="ctr"/>
            <a:r>
              <a:rPr lang="sv-SE" sz="1600" dirty="0">
                <a:latin typeface="Algerian" panose="04020705040A02060702" pitchFamily="82" charset="0"/>
              </a:rPr>
              <a:t>Patrik (Erik)</a:t>
            </a:r>
          </a:p>
          <a:p>
            <a:pPr algn="ctr"/>
            <a:r>
              <a:rPr lang="sv-SE" sz="1600" dirty="0">
                <a:latin typeface="Algerian" panose="04020705040A02060702" pitchFamily="82" charset="0"/>
              </a:rPr>
              <a:t>Jennie (Egon)</a:t>
            </a:r>
          </a:p>
          <a:p>
            <a:pPr algn="ctr"/>
            <a:r>
              <a:rPr lang="sv-SE" sz="1600" dirty="0">
                <a:latin typeface="Algerian" panose="04020705040A02060702" pitchFamily="82" charset="0"/>
              </a:rPr>
              <a:t>Henrik (justin)</a:t>
            </a:r>
          </a:p>
          <a:p>
            <a:pPr algn="ctr"/>
            <a:r>
              <a:rPr lang="sv-SE" sz="1600" dirty="0">
                <a:latin typeface="Algerian" panose="04020705040A02060702" pitchFamily="82" charset="0"/>
              </a:rPr>
              <a:t>Awat (aron)</a:t>
            </a:r>
          </a:p>
          <a:p>
            <a:pPr algn="ctr"/>
            <a:endParaRPr lang="sv-SE" sz="2000" dirty="0">
              <a:latin typeface="Algerian" panose="04020705040A02060702" pitchFamily="82" charset="0"/>
            </a:endParaRPr>
          </a:p>
          <a:p>
            <a:pPr algn="ctr"/>
            <a:r>
              <a:rPr lang="sv-SE" sz="2000" b="1" u="sng" dirty="0">
                <a:latin typeface="Algerian" panose="04020705040A02060702" pitchFamily="82" charset="0"/>
              </a:rPr>
              <a:t>Kassör &amp; sponsring</a:t>
            </a:r>
          </a:p>
          <a:p>
            <a:pPr algn="ctr"/>
            <a:r>
              <a:rPr lang="sv-SE" sz="1600" dirty="0">
                <a:latin typeface="Algerian" panose="04020705040A02060702" pitchFamily="82" charset="0"/>
              </a:rPr>
              <a:t>Elin (Karl)</a:t>
            </a:r>
          </a:p>
          <a:p>
            <a:pPr algn="ctr"/>
            <a:endParaRPr lang="sv-SE" sz="1600" dirty="0">
              <a:latin typeface="Algerian" panose="04020705040A02060702" pitchFamily="82" charset="0"/>
            </a:endParaRPr>
          </a:p>
          <a:p>
            <a:pPr algn="ctr"/>
            <a:r>
              <a:rPr lang="sv-SE" sz="2000" b="1" u="sng" dirty="0">
                <a:latin typeface="Algerian" panose="04020705040A02060702" pitchFamily="82" charset="0"/>
              </a:rPr>
              <a:t>klädbeställning, kiosk- &amp; BSK-schema</a:t>
            </a:r>
          </a:p>
          <a:p>
            <a:pPr algn="ctr"/>
            <a:r>
              <a:rPr lang="sv-SE" sz="1600" dirty="0">
                <a:latin typeface="Algerian" panose="04020705040A02060702" pitchFamily="82" charset="0"/>
              </a:rPr>
              <a:t>Niklas (Emil)</a:t>
            </a:r>
          </a:p>
          <a:p>
            <a:pPr algn="ctr"/>
            <a:endParaRPr lang="sv-SE" sz="1600" dirty="0">
              <a:latin typeface="Algerian" panose="04020705040A02060702" pitchFamily="82" charset="0"/>
            </a:endParaRPr>
          </a:p>
          <a:p>
            <a:pPr algn="ctr"/>
            <a:r>
              <a:rPr lang="sv-SE" sz="2000" b="1" u="sng" dirty="0">
                <a:latin typeface="Algerian" panose="04020705040A02060702" pitchFamily="82" charset="0"/>
              </a:rPr>
              <a:t>Sociala aktiviteter</a:t>
            </a:r>
            <a:endParaRPr lang="sv-SE" sz="1600" b="1" u="sng" dirty="0">
              <a:latin typeface="Algerian" panose="04020705040A02060702" pitchFamily="82" charset="0"/>
            </a:endParaRPr>
          </a:p>
          <a:p>
            <a:pPr algn="ctr"/>
            <a:r>
              <a:rPr lang="sv-SE" sz="1600" dirty="0">
                <a:latin typeface="Algerian" panose="04020705040A02060702" pitchFamily="82" charset="0"/>
              </a:rPr>
              <a:t>Micke &amp; madde (vide)</a:t>
            </a:r>
          </a:p>
          <a:p>
            <a:pPr algn="ctr"/>
            <a:r>
              <a:rPr lang="sv-SE" sz="1600" dirty="0">
                <a:latin typeface="Algerian" panose="04020705040A02060702" pitchFamily="82" charset="0"/>
              </a:rPr>
              <a:t>Josefina (mille)</a:t>
            </a:r>
          </a:p>
          <a:p>
            <a:pPr algn="ctr"/>
            <a:endParaRPr lang="sv-SE" sz="2000" b="1" u="sng" dirty="0">
              <a:latin typeface="Algerian" panose="04020705040A02060702" pitchFamily="82" charset="0"/>
            </a:endParaRPr>
          </a:p>
        </p:txBody>
      </p:sp>
    </p:spTree>
    <p:extLst>
      <p:ext uri="{BB962C8B-B14F-4D97-AF65-F5344CB8AC3E}">
        <p14:creationId xmlns:p14="http://schemas.microsoft.com/office/powerpoint/2010/main" val="443192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93D968C4-C0CB-40EC-8DFF-97FF79C46FAB}"/>
              </a:ext>
            </a:extLst>
          </p:cNvPr>
          <p:cNvSpPr>
            <a:spLocks noGrp="1"/>
          </p:cNvSpPr>
          <p:nvPr>
            <p:ph idx="1"/>
          </p:nvPr>
        </p:nvSpPr>
        <p:spPr>
          <a:xfrm>
            <a:off x="6766560" y="1335024"/>
            <a:ext cx="4581144" cy="4416552"/>
          </a:xfrm>
        </p:spPr>
        <p:txBody>
          <a:bodyPr anchor="ctr">
            <a:normAutofit/>
          </a:bodyPr>
          <a:lstStyle/>
          <a:p>
            <a:pPr marL="0" indent="0">
              <a:buNone/>
            </a:pPr>
            <a:endParaRPr lang="sv-SE" sz="2000" dirty="0"/>
          </a:p>
          <a:p>
            <a:endParaRPr lang="sv-SE" sz="2000" dirty="0"/>
          </a:p>
          <a:p>
            <a:pPr marL="0" indent="0">
              <a:buNone/>
            </a:pPr>
            <a:endParaRPr lang="sv-SE" sz="2000" dirty="0"/>
          </a:p>
        </p:txBody>
      </p:sp>
      <p:pic>
        <p:nvPicPr>
          <p:cNvPr id="4" name="Bildobjekt 3" descr="En bild som visar gräs, fotboll, utomhus, boll&#10;&#10;Automatiskt genererad beskrivning">
            <a:extLst>
              <a:ext uri="{FF2B5EF4-FFF2-40B4-BE49-F238E27FC236}">
                <a16:creationId xmlns:a16="http://schemas.microsoft.com/office/drawing/2014/main" id="{2E63ABAB-9FDE-4FD8-B71C-9201F2D4AAC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86371" y="2662989"/>
            <a:ext cx="4586745" cy="3037974"/>
          </a:xfrm>
          <a:prstGeom prst="rect">
            <a:avLst/>
          </a:prstGeom>
        </p:spPr>
      </p:pic>
      <p:sp>
        <p:nvSpPr>
          <p:cNvPr id="5" name="textruta 4">
            <a:extLst>
              <a:ext uri="{FF2B5EF4-FFF2-40B4-BE49-F238E27FC236}">
                <a16:creationId xmlns:a16="http://schemas.microsoft.com/office/drawing/2014/main" id="{13BE88C0-83A2-4471-BB31-1016D8F2ACF7}"/>
              </a:ext>
            </a:extLst>
          </p:cNvPr>
          <p:cNvSpPr txBox="1"/>
          <p:nvPr/>
        </p:nvSpPr>
        <p:spPr>
          <a:xfrm>
            <a:off x="844296" y="236190"/>
            <a:ext cx="4535083" cy="6678751"/>
          </a:xfrm>
          <a:prstGeom prst="rect">
            <a:avLst/>
          </a:prstGeom>
          <a:noFill/>
        </p:spPr>
        <p:txBody>
          <a:bodyPr wrap="square" rtlCol="0">
            <a:spAutoFit/>
          </a:bodyPr>
          <a:lstStyle/>
          <a:p>
            <a:pPr algn="ctr"/>
            <a:r>
              <a:rPr lang="sv-SE" sz="2000" b="1" u="sng" dirty="0">
                <a:latin typeface="Algerian" panose="04020705040A02060702" pitchFamily="82" charset="0"/>
              </a:rPr>
              <a:t>Årsmöte </a:t>
            </a:r>
            <a:r>
              <a:rPr lang="sv-SE" sz="2000" b="1" dirty="0">
                <a:latin typeface="Algerian" panose="04020705040A02060702" pitchFamily="82" charset="0"/>
              </a:rPr>
              <a:t>7/3</a:t>
            </a:r>
          </a:p>
          <a:p>
            <a:pPr algn="ctr"/>
            <a:r>
              <a:rPr lang="sv-SE" sz="1600" dirty="0">
                <a:latin typeface="Algerian" panose="04020705040A02060702" pitchFamily="82" charset="0"/>
              </a:rPr>
              <a:t>sixten</a:t>
            </a:r>
          </a:p>
          <a:p>
            <a:pPr algn="ctr"/>
            <a:r>
              <a:rPr lang="sv-SE" sz="1600" dirty="0">
                <a:latin typeface="Algerian" panose="04020705040A02060702" pitchFamily="82" charset="0"/>
              </a:rPr>
              <a:t>viktor</a:t>
            </a:r>
          </a:p>
          <a:p>
            <a:pPr algn="ctr"/>
            <a:endParaRPr lang="sv-SE" sz="2000" b="1" u="sng" dirty="0">
              <a:latin typeface="Algerian" panose="04020705040A02060702" pitchFamily="82" charset="0"/>
            </a:endParaRPr>
          </a:p>
          <a:p>
            <a:pPr algn="ctr"/>
            <a:r>
              <a:rPr lang="sv-SE" sz="2000" b="1" u="sng" dirty="0">
                <a:latin typeface="Algerian" panose="04020705040A02060702" pitchFamily="82" charset="0"/>
              </a:rPr>
              <a:t>Städdag </a:t>
            </a:r>
            <a:r>
              <a:rPr lang="sv-SE" sz="2000" b="1" dirty="0">
                <a:latin typeface="Algerian" panose="04020705040A02060702" pitchFamily="82" charset="0"/>
              </a:rPr>
              <a:t>25/3</a:t>
            </a:r>
          </a:p>
          <a:p>
            <a:pPr algn="ctr"/>
            <a:r>
              <a:rPr lang="sv-SE" sz="1600" dirty="0">
                <a:latin typeface="Algerian" panose="04020705040A02060702" pitchFamily="82" charset="0"/>
              </a:rPr>
              <a:t>Loui A</a:t>
            </a:r>
          </a:p>
          <a:p>
            <a:pPr algn="ctr"/>
            <a:r>
              <a:rPr lang="sv-SE" sz="1600" dirty="0">
                <a:latin typeface="Algerian" panose="04020705040A02060702" pitchFamily="82" charset="0"/>
              </a:rPr>
              <a:t>Frank</a:t>
            </a:r>
          </a:p>
          <a:p>
            <a:pPr algn="ctr"/>
            <a:endParaRPr lang="sv-SE" sz="1600" dirty="0">
              <a:latin typeface="Algerian" panose="04020705040A02060702" pitchFamily="82" charset="0"/>
            </a:endParaRPr>
          </a:p>
          <a:p>
            <a:pPr algn="ctr"/>
            <a:r>
              <a:rPr lang="sv-SE" sz="2000" b="1" u="sng" dirty="0" err="1">
                <a:highlight>
                  <a:srgbClr val="FFFF00"/>
                </a:highlight>
                <a:latin typeface="Algerian" panose="04020705040A02060702" pitchFamily="82" charset="0"/>
              </a:rPr>
              <a:t>Bsk</a:t>
            </a:r>
            <a:r>
              <a:rPr lang="sv-SE" sz="2000" b="1" u="sng" dirty="0">
                <a:highlight>
                  <a:srgbClr val="FFFF00"/>
                </a:highlight>
                <a:latin typeface="Algerian" panose="04020705040A02060702" pitchFamily="82" charset="0"/>
              </a:rPr>
              <a:t>-dagen </a:t>
            </a:r>
            <a:r>
              <a:rPr lang="sv-SE" sz="2000" b="1" dirty="0">
                <a:highlight>
                  <a:srgbClr val="FFFF00"/>
                </a:highlight>
                <a:latin typeface="Algerian" panose="04020705040A02060702" pitchFamily="82" charset="0"/>
              </a:rPr>
              <a:t>10/6</a:t>
            </a:r>
          </a:p>
          <a:p>
            <a:pPr algn="ctr"/>
            <a:r>
              <a:rPr lang="sv-SE" sz="1600" dirty="0">
                <a:latin typeface="Algerian" panose="04020705040A02060702" pitchFamily="82" charset="0"/>
              </a:rPr>
              <a:t>Elliot kj</a:t>
            </a:r>
          </a:p>
          <a:p>
            <a:pPr algn="ctr"/>
            <a:r>
              <a:rPr lang="sv-SE" sz="1600" dirty="0">
                <a:latin typeface="Algerian" panose="04020705040A02060702" pitchFamily="82" charset="0"/>
              </a:rPr>
              <a:t>Alla föräldrar kommer HA uppgifter</a:t>
            </a:r>
          </a:p>
          <a:p>
            <a:pPr algn="ctr"/>
            <a:endParaRPr lang="sv-SE" sz="1600" dirty="0">
              <a:latin typeface="Algerian" panose="04020705040A02060702" pitchFamily="82" charset="0"/>
            </a:endParaRPr>
          </a:p>
          <a:p>
            <a:pPr algn="ctr"/>
            <a:r>
              <a:rPr lang="sv-SE" sz="2000" b="1" u="sng" dirty="0">
                <a:latin typeface="Algerian" panose="04020705040A02060702" pitchFamily="82" charset="0"/>
              </a:rPr>
              <a:t>Kiosk</a:t>
            </a:r>
          </a:p>
          <a:p>
            <a:pPr algn="ctr"/>
            <a:r>
              <a:rPr lang="sv-SE" sz="1600" dirty="0">
                <a:latin typeface="Algerian" panose="04020705040A02060702" pitchFamily="82" charset="0"/>
              </a:rPr>
              <a:t>Antar 2 veckor</a:t>
            </a:r>
          </a:p>
          <a:p>
            <a:pPr algn="ctr"/>
            <a:r>
              <a:rPr lang="sv-SE" sz="1600" dirty="0">
                <a:latin typeface="Algerian" panose="04020705040A02060702" pitchFamily="82" charset="0"/>
              </a:rPr>
              <a:t>De som inte står på någon annan uppgift kommer ha ca 2 pass</a:t>
            </a:r>
          </a:p>
          <a:p>
            <a:pPr algn="ctr"/>
            <a:endParaRPr lang="sv-SE" sz="2000" b="1" u="sng" dirty="0">
              <a:latin typeface="Algerian" panose="04020705040A02060702" pitchFamily="82" charset="0"/>
            </a:endParaRPr>
          </a:p>
          <a:p>
            <a:pPr algn="ctr"/>
            <a:r>
              <a:rPr lang="sv-SE" sz="2000" b="1" u="sng" dirty="0">
                <a:latin typeface="Algerian" panose="04020705040A02060702" pitchFamily="82" charset="0"/>
              </a:rPr>
              <a:t>Övrigt</a:t>
            </a:r>
          </a:p>
          <a:p>
            <a:pPr algn="ctr"/>
            <a:r>
              <a:rPr lang="sv-SE" sz="1600" dirty="0">
                <a:latin typeface="Algerian" panose="04020705040A02060702" pitchFamily="82" charset="0"/>
              </a:rPr>
              <a:t>Ni byter själva tid/arbetsuppgift med annan i laget om tiden inte passar</a:t>
            </a:r>
          </a:p>
          <a:p>
            <a:pPr algn="ctr"/>
            <a:endParaRPr lang="sv-SE" sz="1600" dirty="0">
              <a:latin typeface="Algerian" panose="04020705040A02060702" pitchFamily="82" charset="0"/>
            </a:endParaRPr>
          </a:p>
          <a:p>
            <a:pPr algn="ctr"/>
            <a:r>
              <a:rPr lang="sv-SE" sz="1600" dirty="0">
                <a:latin typeface="Algerian" panose="04020705040A02060702" pitchFamily="82" charset="0"/>
              </a:rPr>
              <a:t>Kan komma arbetsuppgifter från klubben som vi ännu inte vet</a:t>
            </a:r>
          </a:p>
          <a:p>
            <a:pPr algn="ctr"/>
            <a:endParaRPr lang="sv-SE" sz="1600" dirty="0">
              <a:latin typeface="Algerian" panose="04020705040A02060702" pitchFamily="82" charset="0"/>
            </a:endParaRPr>
          </a:p>
          <a:p>
            <a:pPr algn="ctr"/>
            <a:r>
              <a:rPr lang="sv-SE" sz="1600" dirty="0">
                <a:latin typeface="Algerian" panose="04020705040A02060702" pitchFamily="82" charset="0"/>
              </a:rPr>
              <a:t>Tjäna pengar till lagkassan</a:t>
            </a:r>
            <a:endParaRPr lang="sv-SE" sz="2000" b="1" u="sng" dirty="0">
              <a:latin typeface="Algerian" panose="04020705040A02060702" pitchFamily="82" charset="0"/>
            </a:endParaRPr>
          </a:p>
        </p:txBody>
      </p:sp>
    </p:spTree>
    <p:extLst>
      <p:ext uri="{BB962C8B-B14F-4D97-AF65-F5344CB8AC3E}">
        <p14:creationId xmlns:p14="http://schemas.microsoft.com/office/powerpoint/2010/main" val="1372941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93D968C4-C0CB-40EC-8DFF-97FF79C46FAB}"/>
              </a:ext>
            </a:extLst>
          </p:cNvPr>
          <p:cNvSpPr>
            <a:spLocks noGrp="1"/>
          </p:cNvSpPr>
          <p:nvPr>
            <p:ph idx="1"/>
          </p:nvPr>
        </p:nvSpPr>
        <p:spPr>
          <a:xfrm>
            <a:off x="6766560" y="1335024"/>
            <a:ext cx="4581144" cy="4416552"/>
          </a:xfrm>
        </p:spPr>
        <p:txBody>
          <a:bodyPr anchor="ctr">
            <a:normAutofit/>
          </a:bodyPr>
          <a:lstStyle/>
          <a:p>
            <a:pPr marL="0" indent="0">
              <a:buNone/>
            </a:pPr>
            <a:endParaRPr lang="sv-SE" sz="2000" dirty="0"/>
          </a:p>
          <a:p>
            <a:endParaRPr lang="sv-SE" sz="2000" dirty="0"/>
          </a:p>
          <a:p>
            <a:pPr marL="0" indent="0">
              <a:buNone/>
            </a:pPr>
            <a:endParaRPr lang="sv-SE" sz="2000" dirty="0"/>
          </a:p>
        </p:txBody>
      </p:sp>
      <p:pic>
        <p:nvPicPr>
          <p:cNvPr id="4" name="Bildobjekt 3" descr="En bild som visar gräs, fotboll, utomhus, boll&#10;&#10;Automatiskt genererad beskrivning">
            <a:extLst>
              <a:ext uri="{FF2B5EF4-FFF2-40B4-BE49-F238E27FC236}">
                <a16:creationId xmlns:a16="http://schemas.microsoft.com/office/drawing/2014/main" id="{2E63ABAB-9FDE-4FD8-B71C-9201F2D4AAC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86371" y="2662989"/>
            <a:ext cx="4586745" cy="3037974"/>
          </a:xfrm>
          <a:prstGeom prst="rect">
            <a:avLst/>
          </a:prstGeom>
        </p:spPr>
      </p:pic>
      <p:sp>
        <p:nvSpPr>
          <p:cNvPr id="5" name="textruta 4">
            <a:extLst>
              <a:ext uri="{FF2B5EF4-FFF2-40B4-BE49-F238E27FC236}">
                <a16:creationId xmlns:a16="http://schemas.microsoft.com/office/drawing/2014/main" id="{13BE88C0-83A2-4471-BB31-1016D8F2ACF7}"/>
              </a:ext>
            </a:extLst>
          </p:cNvPr>
          <p:cNvSpPr txBox="1"/>
          <p:nvPr/>
        </p:nvSpPr>
        <p:spPr>
          <a:xfrm>
            <a:off x="200526" y="1548063"/>
            <a:ext cx="6336632" cy="4708981"/>
          </a:xfrm>
          <a:prstGeom prst="rect">
            <a:avLst/>
          </a:prstGeom>
          <a:noFill/>
        </p:spPr>
        <p:txBody>
          <a:bodyPr wrap="square" rtlCol="0">
            <a:spAutoFit/>
          </a:bodyPr>
          <a:lstStyle/>
          <a:p>
            <a:pPr algn="ctr"/>
            <a:r>
              <a:rPr lang="sv-SE" sz="2000" dirty="0">
                <a:latin typeface="Algerian" panose="04020705040A02060702" pitchFamily="82" charset="0"/>
              </a:rPr>
              <a:t>7-manna</a:t>
            </a:r>
          </a:p>
          <a:p>
            <a:pPr algn="ctr"/>
            <a:r>
              <a:rPr lang="sv-SE" sz="2000" dirty="0">
                <a:latin typeface="Algerian" panose="04020705040A02060702" pitchFamily="82" charset="0"/>
              </a:rPr>
              <a:t>2 lag i grön serie</a:t>
            </a:r>
          </a:p>
          <a:p>
            <a:pPr algn="ctr"/>
            <a:endParaRPr lang="sv-SE" sz="2000" dirty="0">
              <a:latin typeface="Algerian" panose="04020705040A02060702" pitchFamily="82" charset="0"/>
            </a:endParaRPr>
          </a:p>
          <a:p>
            <a:pPr algn="ctr"/>
            <a:r>
              <a:rPr lang="sv-SE" sz="2000" dirty="0">
                <a:latin typeface="Algerian" panose="04020705040A02060702" pitchFamily="82" charset="0"/>
              </a:rPr>
              <a:t>träningar</a:t>
            </a:r>
          </a:p>
          <a:p>
            <a:r>
              <a:rPr lang="sv-SE" sz="2000" dirty="0">
                <a:latin typeface="Algerian" panose="04020705040A02060702" pitchFamily="82" charset="0"/>
              </a:rPr>
              <a:t>Inomhus vinter  			1/v</a:t>
            </a:r>
          </a:p>
          <a:p>
            <a:r>
              <a:rPr lang="sv-SE" sz="2000" dirty="0">
                <a:latin typeface="Algerian" panose="04020705040A02060702" pitchFamily="82" charset="0"/>
              </a:rPr>
              <a:t>Konstgräs vår </a:t>
            </a:r>
            <a:r>
              <a:rPr lang="sv-SE" sz="1200" dirty="0">
                <a:latin typeface="Algerian" panose="04020705040A02060702" pitchFamily="82" charset="0"/>
              </a:rPr>
              <a:t>(mitten mars-början maj)</a:t>
            </a:r>
            <a:r>
              <a:rPr lang="sv-SE" sz="2000" dirty="0">
                <a:latin typeface="Algerian" panose="04020705040A02060702" pitchFamily="82" charset="0"/>
              </a:rPr>
              <a:t>	1-2/v</a:t>
            </a:r>
          </a:p>
          <a:p>
            <a:r>
              <a:rPr lang="sv-SE" sz="2000" dirty="0">
                <a:latin typeface="Algerian" panose="04020705040A02060702" pitchFamily="82" charset="0"/>
              </a:rPr>
              <a:t>Gräs  					2/v</a:t>
            </a:r>
          </a:p>
          <a:p>
            <a:r>
              <a:rPr lang="sv-SE" sz="2000" dirty="0">
                <a:latin typeface="Algerian" panose="04020705040A02060702" pitchFamily="82" charset="0"/>
              </a:rPr>
              <a:t>Coerver ?</a:t>
            </a:r>
          </a:p>
          <a:p>
            <a:r>
              <a:rPr lang="sv-SE" sz="2000" dirty="0">
                <a:latin typeface="Algerian" panose="04020705040A02060702" pitchFamily="82" charset="0"/>
              </a:rPr>
              <a:t>Målvaktsträning</a:t>
            </a:r>
          </a:p>
          <a:p>
            <a:pPr algn="ctr"/>
            <a:endParaRPr lang="sv-SE" sz="2000" dirty="0">
              <a:latin typeface="Algerian" panose="04020705040A02060702" pitchFamily="82" charset="0"/>
            </a:endParaRPr>
          </a:p>
          <a:p>
            <a:pPr algn="ctr"/>
            <a:r>
              <a:rPr lang="sv-SE" sz="2000" dirty="0">
                <a:latin typeface="Algerian" panose="04020705040A02060702" pitchFamily="82" charset="0"/>
              </a:rPr>
              <a:t>Ca 25 spelare</a:t>
            </a:r>
          </a:p>
          <a:p>
            <a:pPr algn="ctr"/>
            <a:endParaRPr lang="sv-SE" sz="2000" dirty="0">
              <a:latin typeface="Algerian" panose="04020705040A02060702" pitchFamily="82" charset="0"/>
            </a:endParaRPr>
          </a:p>
          <a:p>
            <a:pPr algn="ctr"/>
            <a:endParaRPr lang="sv-SE" sz="2000" dirty="0">
              <a:latin typeface="Algerian" panose="04020705040A02060702" pitchFamily="82" charset="0"/>
            </a:endParaRPr>
          </a:p>
          <a:p>
            <a:pPr algn="ctr"/>
            <a:r>
              <a:rPr lang="sv-SE" sz="2000" dirty="0">
                <a:latin typeface="Algerian" panose="04020705040A02060702" pitchFamily="82" charset="0"/>
              </a:rPr>
              <a:t>Ev. samarbete med P12, F13, P14</a:t>
            </a:r>
          </a:p>
          <a:p>
            <a:pPr algn="ctr"/>
            <a:endParaRPr lang="sv-SE" sz="2000" dirty="0">
              <a:latin typeface="Algerian" panose="04020705040A02060702" pitchFamily="82" charset="0"/>
            </a:endParaRPr>
          </a:p>
        </p:txBody>
      </p:sp>
    </p:spTree>
    <p:extLst>
      <p:ext uri="{BB962C8B-B14F-4D97-AF65-F5344CB8AC3E}">
        <p14:creationId xmlns:p14="http://schemas.microsoft.com/office/powerpoint/2010/main" val="3079868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93D968C4-C0CB-40EC-8DFF-97FF79C46FAB}"/>
              </a:ext>
            </a:extLst>
          </p:cNvPr>
          <p:cNvSpPr>
            <a:spLocks noGrp="1"/>
          </p:cNvSpPr>
          <p:nvPr>
            <p:ph idx="1"/>
          </p:nvPr>
        </p:nvSpPr>
        <p:spPr>
          <a:xfrm>
            <a:off x="6766560" y="1335024"/>
            <a:ext cx="4581144" cy="4416552"/>
          </a:xfrm>
        </p:spPr>
        <p:txBody>
          <a:bodyPr anchor="ctr">
            <a:normAutofit/>
          </a:bodyPr>
          <a:lstStyle/>
          <a:p>
            <a:pPr marL="0" indent="0">
              <a:buNone/>
            </a:pPr>
            <a:endParaRPr lang="sv-SE" sz="2000" dirty="0"/>
          </a:p>
          <a:p>
            <a:endParaRPr lang="sv-SE" sz="2000" dirty="0"/>
          </a:p>
          <a:p>
            <a:pPr marL="0" indent="0">
              <a:buNone/>
            </a:pPr>
            <a:endParaRPr lang="sv-SE" sz="2000" dirty="0"/>
          </a:p>
        </p:txBody>
      </p:sp>
      <p:pic>
        <p:nvPicPr>
          <p:cNvPr id="4" name="Bildobjekt 3" descr="En bild som visar gräs, fotboll, utomhus, boll&#10;&#10;Automatiskt genererad beskrivning">
            <a:extLst>
              <a:ext uri="{FF2B5EF4-FFF2-40B4-BE49-F238E27FC236}">
                <a16:creationId xmlns:a16="http://schemas.microsoft.com/office/drawing/2014/main" id="{2E63ABAB-9FDE-4FD8-B71C-9201F2D4AAC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86371" y="2662989"/>
            <a:ext cx="4586745" cy="3037974"/>
          </a:xfrm>
          <a:prstGeom prst="rect">
            <a:avLst/>
          </a:prstGeom>
        </p:spPr>
      </p:pic>
      <p:sp>
        <p:nvSpPr>
          <p:cNvPr id="5" name="textruta 4">
            <a:extLst>
              <a:ext uri="{FF2B5EF4-FFF2-40B4-BE49-F238E27FC236}">
                <a16:creationId xmlns:a16="http://schemas.microsoft.com/office/drawing/2014/main" id="{13BE88C0-83A2-4471-BB31-1016D8F2ACF7}"/>
              </a:ext>
            </a:extLst>
          </p:cNvPr>
          <p:cNvSpPr txBox="1"/>
          <p:nvPr/>
        </p:nvSpPr>
        <p:spPr>
          <a:xfrm>
            <a:off x="391886" y="1548063"/>
            <a:ext cx="6219897" cy="4278094"/>
          </a:xfrm>
          <a:prstGeom prst="rect">
            <a:avLst/>
          </a:prstGeom>
          <a:noFill/>
        </p:spPr>
        <p:txBody>
          <a:bodyPr wrap="square" rtlCol="0">
            <a:spAutoFit/>
          </a:bodyPr>
          <a:lstStyle/>
          <a:p>
            <a:pPr algn="ctr"/>
            <a:r>
              <a:rPr lang="sv-SE" sz="2000" dirty="0">
                <a:latin typeface="Algerian" panose="04020705040A02060702" pitchFamily="82" charset="0"/>
              </a:rPr>
              <a:t>Träningsupplägg </a:t>
            </a:r>
          </a:p>
          <a:p>
            <a:pPr algn="ctr"/>
            <a:endParaRPr lang="sv-SE" sz="2000" dirty="0">
              <a:latin typeface="Algerian" panose="04020705040A02060702" pitchFamily="82" charset="0"/>
            </a:endParaRPr>
          </a:p>
          <a:p>
            <a:pPr algn="ctr"/>
            <a:r>
              <a:rPr lang="sv-SE" sz="2000" dirty="0">
                <a:latin typeface="Algerian" panose="04020705040A02060702" pitchFamily="82" charset="0"/>
              </a:rPr>
              <a:t>1,5 timme</a:t>
            </a:r>
          </a:p>
          <a:p>
            <a:pPr algn="ctr"/>
            <a:endParaRPr lang="sv-SE" sz="2000" dirty="0">
              <a:latin typeface="Algerian" panose="04020705040A02060702" pitchFamily="82" charset="0"/>
            </a:endParaRPr>
          </a:p>
          <a:p>
            <a:pPr algn="ctr"/>
            <a:r>
              <a:rPr lang="sv-SE" sz="1600" dirty="0">
                <a:latin typeface="Algerian" panose="04020705040A02060702" pitchFamily="82" charset="0"/>
              </a:rPr>
              <a:t>egen uppvärmning och prat-tid med boll</a:t>
            </a:r>
          </a:p>
          <a:p>
            <a:pPr algn="ctr"/>
            <a:r>
              <a:rPr lang="sv-SE" sz="1200" dirty="0">
                <a:latin typeface="Algerian" panose="04020705040A02060702" pitchFamily="82" charset="0"/>
              </a:rPr>
              <a:t>-  För att barnet ska vara redo för mer effektiv träning</a:t>
            </a:r>
          </a:p>
          <a:p>
            <a:pPr marL="285750" indent="-285750" algn="ctr">
              <a:buFontTx/>
              <a:buChar char="-"/>
            </a:pPr>
            <a:r>
              <a:rPr lang="sv-SE" sz="1200" dirty="0">
                <a:latin typeface="Algerian" panose="04020705040A02060702" pitchFamily="82" charset="0"/>
              </a:rPr>
              <a:t>Tränarna ställer iordning övningar utifrån antal spelare</a:t>
            </a:r>
          </a:p>
          <a:p>
            <a:pPr algn="ctr"/>
            <a:endParaRPr lang="sv-SE" sz="1600" dirty="0">
              <a:latin typeface="Algerian" panose="04020705040A02060702" pitchFamily="82" charset="0"/>
            </a:endParaRPr>
          </a:p>
          <a:p>
            <a:pPr algn="ctr"/>
            <a:r>
              <a:rPr lang="sv-SE" sz="1600" dirty="0">
                <a:latin typeface="Algerian" panose="04020705040A02060702" pitchFamily="82" charset="0"/>
              </a:rPr>
              <a:t>Samling</a:t>
            </a:r>
          </a:p>
          <a:p>
            <a:pPr algn="ctr"/>
            <a:r>
              <a:rPr lang="sv-SE" sz="1600" dirty="0">
                <a:latin typeface="Algerian" panose="04020705040A02060702" pitchFamily="82" charset="0"/>
              </a:rPr>
              <a:t>teori</a:t>
            </a:r>
          </a:p>
          <a:p>
            <a:pPr algn="ctr"/>
            <a:r>
              <a:rPr lang="sv-SE" sz="1600" dirty="0">
                <a:latin typeface="Algerian" panose="04020705040A02060702" pitchFamily="82" charset="0"/>
              </a:rPr>
              <a:t>Övning</a:t>
            </a:r>
          </a:p>
          <a:p>
            <a:pPr algn="ctr"/>
            <a:r>
              <a:rPr lang="sv-SE" sz="1600" dirty="0">
                <a:latin typeface="Algerian" panose="04020705040A02060702" pitchFamily="82" charset="0"/>
              </a:rPr>
              <a:t>matchspel</a:t>
            </a:r>
          </a:p>
          <a:p>
            <a:pPr algn="ctr"/>
            <a:endParaRPr lang="sv-SE" sz="1600" dirty="0">
              <a:latin typeface="Algerian" panose="04020705040A02060702" pitchFamily="82" charset="0"/>
            </a:endParaRPr>
          </a:p>
          <a:p>
            <a:pPr algn="ctr"/>
            <a:r>
              <a:rPr lang="sv-SE" sz="1600" dirty="0">
                <a:latin typeface="Algerian" panose="04020705040A02060702" pitchFamily="82" charset="0"/>
              </a:rPr>
              <a:t>Träningsslut +/- 10 minuter</a:t>
            </a:r>
          </a:p>
          <a:p>
            <a:pPr algn="ctr"/>
            <a:endParaRPr lang="sv-SE" sz="2000" dirty="0">
              <a:latin typeface="Algerian" panose="04020705040A02060702" pitchFamily="82" charset="0"/>
            </a:endParaRPr>
          </a:p>
          <a:p>
            <a:pPr algn="ctr"/>
            <a:endParaRPr lang="sv-SE" sz="2000" dirty="0">
              <a:latin typeface="Algerian" panose="04020705040A02060702" pitchFamily="82" charset="0"/>
            </a:endParaRPr>
          </a:p>
        </p:txBody>
      </p:sp>
    </p:spTree>
    <p:extLst>
      <p:ext uri="{BB962C8B-B14F-4D97-AF65-F5344CB8AC3E}">
        <p14:creationId xmlns:p14="http://schemas.microsoft.com/office/powerpoint/2010/main" val="3871729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93D968C4-C0CB-40EC-8DFF-97FF79C46FAB}"/>
              </a:ext>
            </a:extLst>
          </p:cNvPr>
          <p:cNvSpPr>
            <a:spLocks noGrp="1"/>
          </p:cNvSpPr>
          <p:nvPr>
            <p:ph idx="1"/>
          </p:nvPr>
        </p:nvSpPr>
        <p:spPr>
          <a:xfrm>
            <a:off x="6766560" y="1335024"/>
            <a:ext cx="4581144" cy="4416552"/>
          </a:xfrm>
        </p:spPr>
        <p:txBody>
          <a:bodyPr anchor="ctr">
            <a:normAutofit/>
          </a:bodyPr>
          <a:lstStyle/>
          <a:p>
            <a:pPr marL="0" indent="0">
              <a:buNone/>
            </a:pPr>
            <a:endParaRPr lang="sv-SE" sz="2000" dirty="0"/>
          </a:p>
          <a:p>
            <a:endParaRPr lang="sv-SE" sz="2000" dirty="0"/>
          </a:p>
          <a:p>
            <a:pPr marL="0" indent="0">
              <a:buNone/>
            </a:pPr>
            <a:endParaRPr lang="sv-SE" sz="2000" dirty="0"/>
          </a:p>
        </p:txBody>
      </p:sp>
      <p:pic>
        <p:nvPicPr>
          <p:cNvPr id="4" name="Bildobjekt 3" descr="En bild som visar gräs, fotboll, utomhus, boll&#10;&#10;Automatiskt genererad beskrivning">
            <a:extLst>
              <a:ext uri="{FF2B5EF4-FFF2-40B4-BE49-F238E27FC236}">
                <a16:creationId xmlns:a16="http://schemas.microsoft.com/office/drawing/2014/main" id="{2E63ABAB-9FDE-4FD8-B71C-9201F2D4AAC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86371" y="2662989"/>
            <a:ext cx="4586745" cy="3037974"/>
          </a:xfrm>
          <a:prstGeom prst="rect">
            <a:avLst/>
          </a:prstGeom>
        </p:spPr>
      </p:pic>
      <p:sp>
        <p:nvSpPr>
          <p:cNvPr id="5" name="textruta 4">
            <a:extLst>
              <a:ext uri="{FF2B5EF4-FFF2-40B4-BE49-F238E27FC236}">
                <a16:creationId xmlns:a16="http://schemas.microsoft.com/office/drawing/2014/main" id="{13BE88C0-83A2-4471-BB31-1016D8F2ACF7}"/>
              </a:ext>
            </a:extLst>
          </p:cNvPr>
          <p:cNvSpPr txBox="1"/>
          <p:nvPr/>
        </p:nvSpPr>
        <p:spPr>
          <a:xfrm>
            <a:off x="970547" y="1548063"/>
            <a:ext cx="5506453" cy="4278094"/>
          </a:xfrm>
          <a:prstGeom prst="rect">
            <a:avLst/>
          </a:prstGeom>
          <a:noFill/>
        </p:spPr>
        <p:txBody>
          <a:bodyPr wrap="square" rtlCol="0">
            <a:spAutoFit/>
          </a:bodyPr>
          <a:lstStyle/>
          <a:p>
            <a:pPr algn="ctr"/>
            <a:r>
              <a:rPr lang="sv-SE" sz="2000" b="1" u="sng" dirty="0">
                <a:latin typeface="Algerian" panose="04020705040A02060702" pitchFamily="82" charset="0"/>
              </a:rPr>
              <a:t>Tränare Enskilt samtal med spelare </a:t>
            </a:r>
            <a:r>
              <a:rPr lang="sv-SE" sz="1600" dirty="0">
                <a:latin typeface="Algerian" panose="04020705040A02060702" pitchFamily="82" charset="0"/>
              </a:rPr>
              <a:t>(under träningstid)</a:t>
            </a:r>
            <a:endParaRPr lang="sv-SE" sz="2000" dirty="0">
              <a:latin typeface="Algerian" panose="04020705040A02060702" pitchFamily="82" charset="0"/>
            </a:endParaRPr>
          </a:p>
          <a:p>
            <a:pPr algn="ctr"/>
            <a:endParaRPr lang="sv-SE" sz="2000" dirty="0">
              <a:latin typeface="Algerian" panose="04020705040A02060702" pitchFamily="82" charset="0"/>
            </a:endParaRPr>
          </a:p>
          <a:p>
            <a:pPr algn="ctr"/>
            <a:endParaRPr lang="sv-SE" sz="2000" dirty="0">
              <a:latin typeface="Algerian" panose="04020705040A02060702" pitchFamily="82" charset="0"/>
            </a:endParaRPr>
          </a:p>
          <a:p>
            <a:pPr algn="ctr"/>
            <a:r>
              <a:rPr lang="sv-SE" sz="2000" dirty="0">
                <a:latin typeface="Algerian" panose="04020705040A02060702" pitchFamily="82" charset="0"/>
              </a:rPr>
              <a:t>- </a:t>
            </a:r>
            <a:r>
              <a:rPr lang="sv-SE" sz="1600" dirty="0">
                <a:latin typeface="Algerian" panose="04020705040A02060702" pitchFamily="82" charset="0"/>
              </a:rPr>
              <a:t>Vad är roligast med fotbollsträning</a:t>
            </a:r>
          </a:p>
          <a:p>
            <a:pPr marL="342900" indent="-342900" algn="ctr">
              <a:buFontTx/>
              <a:buChar char="-"/>
            </a:pPr>
            <a:r>
              <a:rPr lang="sv-SE" sz="1600" dirty="0">
                <a:latin typeface="Algerian" panose="04020705040A02060702" pitchFamily="82" charset="0"/>
              </a:rPr>
              <a:t>Vad är dina starka sidor</a:t>
            </a:r>
          </a:p>
          <a:p>
            <a:pPr marL="342900" indent="-342900" algn="ctr">
              <a:buFontTx/>
              <a:buChar char="-"/>
            </a:pPr>
            <a:r>
              <a:rPr lang="sv-SE" sz="1600" dirty="0">
                <a:latin typeface="Algerian" panose="04020705040A02060702" pitchFamily="82" charset="0"/>
              </a:rPr>
              <a:t>Vad vill du träna extra på</a:t>
            </a:r>
          </a:p>
          <a:p>
            <a:pPr marL="342900" indent="-342900" algn="ctr">
              <a:buFontTx/>
              <a:buChar char="-"/>
            </a:pPr>
            <a:r>
              <a:rPr lang="sv-SE" sz="1600" dirty="0">
                <a:latin typeface="Algerian" panose="04020705040A02060702" pitchFamily="82" charset="0"/>
              </a:rPr>
              <a:t>Vilka 2 positioner spelar du helst på</a:t>
            </a:r>
          </a:p>
          <a:p>
            <a:pPr marL="342900" indent="-342900" algn="ctr">
              <a:buFontTx/>
              <a:buChar char="-"/>
            </a:pPr>
            <a:r>
              <a:rPr lang="sv-SE" sz="1600" dirty="0">
                <a:latin typeface="Algerian" panose="04020705040A02060702" pitchFamily="82" charset="0"/>
              </a:rPr>
              <a:t>Hur ofta vill du spela match</a:t>
            </a:r>
          </a:p>
          <a:p>
            <a:pPr marL="342900" indent="-342900" algn="ctr">
              <a:buFontTx/>
              <a:buChar char="-"/>
            </a:pPr>
            <a:r>
              <a:rPr lang="sv-SE" sz="1600" dirty="0">
                <a:latin typeface="Algerian" panose="04020705040A02060702" pitchFamily="82" charset="0"/>
              </a:rPr>
              <a:t>Vad har du för förväntningar</a:t>
            </a:r>
          </a:p>
          <a:p>
            <a:pPr marL="342900" indent="-342900" algn="ctr">
              <a:buFontTx/>
              <a:buChar char="-"/>
            </a:pPr>
            <a:r>
              <a:rPr lang="sv-SE" sz="1600" dirty="0">
                <a:latin typeface="Algerian" panose="04020705040A02060702" pitchFamily="82" charset="0"/>
              </a:rPr>
              <a:t>Vad har du för tips till oss tränare</a:t>
            </a:r>
          </a:p>
          <a:p>
            <a:pPr algn="ctr"/>
            <a:endParaRPr lang="sv-SE" sz="1600" dirty="0">
              <a:latin typeface="Algerian" panose="04020705040A02060702" pitchFamily="82" charset="0"/>
            </a:endParaRPr>
          </a:p>
          <a:p>
            <a:pPr marL="342900" indent="-342900" algn="ctr">
              <a:buFontTx/>
              <a:buChar char="-"/>
            </a:pPr>
            <a:endParaRPr lang="sv-SE" sz="1600" dirty="0">
              <a:latin typeface="Algerian" panose="04020705040A02060702" pitchFamily="82" charset="0"/>
            </a:endParaRPr>
          </a:p>
          <a:p>
            <a:pPr marL="342900" indent="-342900" algn="ctr">
              <a:buFontTx/>
              <a:buChar char="-"/>
            </a:pPr>
            <a:r>
              <a:rPr lang="sv-SE" sz="1600" dirty="0">
                <a:latin typeface="Algerian" panose="04020705040A02060702" pitchFamily="82" charset="0"/>
              </a:rPr>
              <a:t>Vill du träna med P12 om tillfälle ges</a:t>
            </a:r>
          </a:p>
          <a:p>
            <a:pPr marL="342900" indent="-342900" algn="ctr">
              <a:buFontTx/>
              <a:buChar char="-"/>
            </a:pPr>
            <a:endParaRPr lang="sv-SE" sz="1600" dirty="0">
              <a:latin typeface="Algerian" panose="04020705040A02060702" pitchFamily="82" charset="0"/>
            </a:endParaRPr>
          </a:p>
          <a:p>
            <a:pPr marL="342900" indent="-342900" algn="ctr">
              <a:buFontTx/>
              <a:buChar char="-"/>
            </a:pPr>
            <a:r>
              <a:rPr lang="sv-SE" sz="1600" dirty="0">
                <a:latin typeface="Algerian" panose="04020705040A02060702" pitchFamily="82" charset="0"/>
              </a:rPr>
              <a:t>övrigt</a:t>
            </a:r>
          </a:p>
        </p:txBody>
      </p:sp>
    </p:spTree>
    <p:extLst>
      <p:ext uri="{BB962C8B-B14F-4D97-AF65-F5344CB8AC3E}">
        <p14:creationId xmlns:p14="http://schemas.microsoft.com/office/powerpoint/2010/main" val="2861296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93D968C4-C0CB-40EC-8DFF-97FF79C46FAB}"/>
              </a:ext>
            </a:extLst>
          </p:cNvPr>
          <p:cNvSpPr>
            <a:spLocks noGrp="1"/>
          </p:cNvSpPr>
          <p:nvPr>
            <p:ph idx="1"/>
          </p:nvPr>
        </p:nvSpPr>
        <p:spPr>
          <a:xfrm>
            <a:off x="6766560" y="1335024"/>
            <a:ext cx="4581144" cy="4416552"/>
          </a:xfrm>
        </p:spPr>
        <p:txBody>
          <a:bodyPr anchor="ctr">
            <a:normAutofit/>
          </a:bodyPr>
          <a:lstStyle/>
          <a:p>
            <a:pPr marL="0" indent="0">
              <a:buNone/>
            </a:pPr>
            <a:endParaRPr lang="sv-SE" sz="2000" dirty="0"/>
          </a:p>
          <a:p>
            <a:endParaRPr lang="sv-SE" sz="2000" dirty="0"/>
          </a:p>
          <a:p>
            <a:pPr marL="0" indent="0">
              <a:buNone/>
            </a:pPr>
            <a:endParaRPr lang="sv-SE" sz="2000" dirty="0"/>
          </a:p>
        </p:txBody>
      </p:sp>
      <p:pic>
        <p:nvPicPr>
          <p:cNvPr id="4" name="Bildobjekt 3" descr="En bild som visar gräs, fotboll, utomhus, boll&#10;&#10;Automatiskt genererad beskrivning">
            <a:extLst>
              <a:ext uri="{FF2B5EF4-FFF2-40B4-BE49-F238E27FC236}">
                <a16:creationId xmlns:a16="http://schemas.microsoft.com/office/drawing/2014/main" id="{2E63ABAB-9FDE-4FD8-B71C-9201F2D4AAC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86371" y="2662989"/>
            <a:ext cx="4586745" cy="3037974"/>
          </a:xfrm>
          <a:prstGeom prst="rect">
            <a:avLst/>
          </a:prstGeom>
        </p:spPr>
      </p:pic>
      <p:sp>
        <p:nvSpPr>
          <p:cNvPr id="5" name="textruta 4">
            <a:extLst>
              <a:ext uri="{FF2B5EF4-FFF2-40B4-BE49-F238E27FC236}">
                <a16:creationId xmlns:a16="http://schemas.microsoft.com/office/drawing/2014/main" id="{13BE88C0-83A2-4471-BB31-1016D8F2ACF7}"/>
              </a:ext>
            </a:extLst>
          </p:cNvPr>
          <p:cNvSpPr txBox="1"/>
          <p:nvPr/>
        </p:nvSpPr>
        <p:spPr>
          <a:xfrm>
            <a:off x="401053" y="1548063"/>
            <a:ext cx="6075947" cy="5386090"/>
          </a:xfrm>
          <a:prstGeom prst="rect">
            <a:avLst/>
          </a:prstGeom>
          <a:noFill/>
        </p:spPr>
        <p:txBody>
          <a:bodyPr wrap="square" rtlCol="0">
            <a:spAutoFit/>
          </a:bodyPr>
          <a:lstStyle/>
          <a:p>
            <a:pPr algn="ctr"/>
            <a:r>
              <a:rPr lang="sv-SE" sz="2000" b="1" u="sng" dirty="0">
                <a:latin typeface="Algerian" panose="04020705040A02060702" pitchFamily="82" charset="0"/>
              </a:rPr>
              <a:t>Förväntningar på föräldrar</a:t>
            </a:r>
          </a:p>
          <a:p>
            <a:pPr algn="ctr"/>
            <a:endParaRPr lang="sv-SE" sz="2000" b="1" u="sng" dirty="0">
              <a:latin typeface="Algerian" panose="04020705040A02060702" pitchFamily="82" charset="0"/>
            </a:endParaRPr>
          </a:p>
          <a:p>
            <a:r>
              <a:rPr lang="sv-SE" sz="1600" dirty="0">
                <a:latin typeface="Algerian" panose="04020705040A02060702" pitchFamily="82" charset="0"/>
              </a:rPr>
              <a:t>* Svarar på kallelser </a:t>
            </a:r>
          </a:p>
          <a:p>
            <a:r>
              <a:rPr lang="sv-SE" sz="1600" dirty="0">
                <a:latin typeface="Algerian" panose="04020705040A02060702" pitchFamily="82" charset="0"/>
              </a:rPr>
              <a:t>* Meddelar så fort som möjligt om barnet blivit sjuk   när tackat ja – </a:t>
            </a:r>
            <a:r>
              <a:rPr lang="sv-SE" sz="1200" dirty="0">
                <a:latin typeface="Algerian" panose="04020705040A02060702" pitchFamily="82" charset="0"/>
              </a:rPr>
              <a:t>meddela den tränare som har matchen</a:t>
            </a:r>
          </a:p>
          <a:p>
            <a:r>
              <a:rPr lang="sv-SE" sz="1600" dirty="0">
                <a:latin typeface="Algerian" panose="04020705040A02060702" pitchFamily="82" charset="0"/>
              </a:rPr>
              <a:t>* Barnet Kommer i tid</a:t>
            </a:r>
          </a:p>
          <a:p>
            <a:r>
              <a:rPr lang="sv-SE" sz="1600" dirty="0">
                <a:latin typeface="Algerian" panose="04020705040A02060702" pitchFamily="82" charset="0"/>
              </a:rPr>
              <a:t>* Barnet är ombytt</a:t>
            </a:r>
          </a:p>
          <a:p>
            <a:r>
              <a:rPr lang="sv-SE" sz="1600" dirty="0">
                <a:latin typeface="Algerian" panose="04020705040A02060702" pitchFamily="82" charset="0"/>
              </a:rPr>
              <a:t>* Barnet har ätit mat/mellis innan träning och match </a:t>
            </a:r>
          </a:p>
          <a:p>
            <a:r>
              <a:rPr lang="sv-SE" sz="1600" dirty="0">
                <a:latin typeface="Algerian" panose="04020705040A02060702" pitchFamily="82" charset="0"/>
              </a:rPr>
              <a:t>* Meddelar tränare om något hänt/har synpunkter,        utan att något barn hör</a:t>
            </a:r>
          </a:p>
          <a:p>
            <a:r>
              <a:rPr lang="sv-SE" sz="1600" dirty="0">
                <a:latin typeface="Algerian" panose="04020705040A02060702" pitchFamily="82" charset="0"/>
              </a:rPr>
              <a:t>* Arbetsuppgifter klubben och laget</a:t>
            </a:r>
          </a:p>
          <a:p>
            <a:endParaRPr lang="sv-SE" sz="1600" dirty="0">
              <a:latin typeface="Algerian" panose="04020705040A02060702" pitchFamily="82" charset="0"/>
            </a:endParaRPr>
          </a:p>
          <a:p>
            <a:r>
              <a:rPr lang="sv-SE" sz="1600" dirty="0">
                <a:latin typeface="Algerian" panose="04020705040A02060702" pitchFamily="82" charset="0"/>
              </a:rPr>
              <a:t>Berätta om det är något speciellt vi bör känna till om barnet (tex allergi, sjukdom, speciella behov)</a:t>
            </a:r>
          </a:p>
          <a:p>
            <a:pPr algn="ctr"/>
            <a:endParaRPr lang="sv-SE" sz="1600" dirty="0">
              <a:latin typeface="Algerian" panose="04020705040A02060702" pitchFamily="82" charset="0"/>
            </a:endParaRPr>
          </a:p>
          <a:p>
            <a:pPr algn="ctr"/>
            <a:endParaRPr lang="sv-SE" sz="1600" dirty="0">
              <a:latin typeface="Algerian" panose="04020705040A02060702" pitchFamily="82" charset="0"/>
            </a:endParaRPr>
          </a:p>
          <a:p>
            <a:pPr algn="ctr"/>
            <a:r>
              <a:rPr lang="sv-SE" sz="2000" dirty="0">
                <a:solidFill>
                  <a:srgbClr val="0070C0"/>
                </a:solidFill>
                <a:latin typeface="Algerian" panose="04020705040A02060702" pitchFamily="82" charset="0"/>
              </a:rPr>
              <a:t>Hejar på hela laget</a:t>
            </a:r>
          </a:p>
          <a:p>
            <a:pPr algn="ctr"/>
            <a:r>
              <a:rPr lang="sv-SE" sz="2000" dirty="0">
                <a:solidFill>
                  <a:srgbClr val="0070C0"/>
                </a:solidFill>
                <a:latin typeface="Algerian" panose="04020705040A02060702" pitchFamily="82" charset="0"/>
              </a:rPr>
              <a:t>Domaren dömer</a:t>
            </a:r>
          </a:p>
          <a:p>
            <a:pPr algn="ctr"/>
            <a:r>
              <a:rPr lang="sv-SE" sz="2000" dirty="0">
                <a:solidFill>
                  <a:srgbClr val="0070C0"/>
                </a:solidFill>
                <a:latin typeface="Algerian" panose="04020705040A02060702" pitchFamily="82" charset="0"/>
              </a:rPr>
              <a:t>Tränarna coachar</a:t>
            </a:r>
          </a:p>
          <a:p>
            <a:pPr algn="ctr"/>
            <a:endParaRPr lang="sv-SE" sz="2000" dirty="0">
              <a:latin typeface="Algerian" panose="04020705040A02060702" pitchFamily="82" charset="0"/>
            </a:endParaRPr>
          </a:p>
        </p:txBody>
      </p:sp>
    </p:spTree>
    <p:extLst>
      <p:ext uri="{BB962C8B-B14F-4D97-AF65-F5344CB8AC3E}">
        <p14:creationId xmlns:p14="http://schemas.microsoft.com/office/powerpoint/2010/main" val="229070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93D968C4-C0CB-40EC-8DFF-97FF79C46FAB}"/>
              </a:ext>
            </a:extLst>
          </p:cNvPr>
          <p:cNvSpPr>
            <a:spLocks noGrp="1"/>
          </p:cNvSpPr>
          <p:nvPr>
            <p:ph idx="1"/>
          </p:nvPr>
        </p:nvSpPr>
        <p:spPr>
          <a:xfrm>
            <a:off x="6766560" y="1335024"/>
            <a:ext cx="4581144" cy="4416552"/>
          </a:xfrm>
        </p:spPr>
        <p:txBody>
          <a:bodyPr anchor="ctr">
            <a:normAutofit/>
          </a:bodyPr>
          <a:lstStyle/>
          <a:p>
            <a:pPr marL="0" indent="0">
              <a:buNone/>
            </a:pPr>
            <a:endParaRPr lang="sv-SE" sz="2000" dirty="0"/>
          </a:p>
          <a:p>
            <a:endParaRPr lang="sv-SE" sz="2000" dirty="0"/>
          </a:p>
          <a:p>
            <a:pPr marL="0" indent="0">
              <a:buNone/>
            </a:pPr>
            <a:endParaRPr lang="sv-SE" sz="2000" dirty="0"/>
          </a:p>
        </p:txBody>
      </p:sp>
      <p:pic>
        <p:nvPicPr>
          <p:cNvPr id="4" name="Bildobjekt 3" descr="En bild som visar gräs, fotboll, utomhus, boll&#10;&#10;Automatiskt genererad beskrivning">
            <a:extLst>
              <a:ext uri="{FF2B5EF4-FFF2-40B4-BE49-F238E27FC236}">
                <a16:creationId xmlns:a16="http://schemas.microsoft.com/office/drawing/2014/main" id="{2E63ABAB-9FDE-4FD8-B71C-9201F2D4AAC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86371" y="2662989"/>
            <a:ext cx="4586745" cy="3037974"/>
          </a:xfrm>
          <a:prstGeom prst="rect">
            <a:avLst/>
          </a:prstGeom>
        </p:spPr>
      </p:pic>
      <p:sp>
        <p:nvSpPr>
          <p:cNvPr id="5" name="textruta 4">
            <a:extLst>
              <a:ext uri="{FF2B5EF4-FFF2-40B4-BE49-F238E27FC236}">
                <a16:creationId xmlns:a16="http://schemas.microsoft.com/office/drawing/2014/main" id="{13BE88C0-83A2-4471-BB31-1016D8F2ACF7}"/>
              </a:ext>
            </a:extLst>
          </p:cNvPr>
          <p:cNvSpPr txBox="1"/>
          <p:nvPr/>
        </p:nvSpPr>
        <p:spPr>
          <a:xfrm>
            <a:off x="1094372" y="1690062"/>
            <a:ext cx="4535083" cy="5016758"/>
          </a:xfrm>
          <a:prstGeom prst="rect">
            <a:avLst/>
          </a:prstGeom>
          <a:noFill/>
        </p:spPr>
        <p:txBody>
          <a:bodyPr wrap="square" rtlCol="0">
            <a:spAutoFit/>
          </a:bodyPr>
          <a:lstStyle/>
          <a:p>
            <a:pPr algn="ctr"/>
            <a:r>
              <a:rPr lang="sv-SE" sz="2000" b="1" u="sng" dirty="0">
                <a:latin typeface="Algerian" panose="04020705040A02060702" pitchFamily="82" charset="0"/>
              </a:rPr>
              <a:t>Förväntningar på barnen</a:t>
            </a:r>
          </a:p>
          <a:p>
            <a:pPr algn="ctr"/>
            <a:r>
              <a:rPr lang="sv-SE" sz="1200" dirty="0">
                <a:latin typeface="Algerian" panose="04020705040A02060702" pitchFamily="82" charset="0"/>
              </a:rPr>
              <a:t>Prata gärna med barnet om detta, vi kommer också ta upp det på träning</a:t>
            </a:r>
          </a:p>
          <a:p>
            <a:pPr algn="ctr"/>
            <a:endParaRPr lang="sv-SE" sz="2000" b="1" u="sng" dirty="0">
              <a:latin typeface="Algerian" panose="04020705040A02060702" pitchFamily="82" charset="0"/>
            </a:endParaRPr>
          </a:p>
          <a:p>
            <a:pPr algn="ctr"/>
            <a:r>
              <a:rPr lang="sv-SE" sz="1600" dirty="0">
                <a:latin typeface="Algerian" panose="04020705040A02060702" pitchFamily="82" charset="0"/>
              </a:rPr>
              <a:t>gör sitt bästa</a:t>
            </a:r>
          </a:p>
          <a:p>
            <a:pPr algn="ctr"/>
            <a:r>
              <a:rPr lang="sv-SE" sz="1600" dirty="0">
                <a:latin typeface="Algerian" panose="04020705040A02060702" pitchFamily="82" charset="0"/>
              </a:rPr>
              <a:t>spelar för att jag vill</a:t>
            </a:r>
          </a:p>
          <a:p>
            <a:pPr algn="ctr"/>
            <a:r>
              <a:rPr lang="sv-SE" sz="1600" dirty="0">
                <a:latin typeface="Algerian" panose="04020705040A02060702" pitchFamily="82" charset="0"/>
              </a:rPr>
              <a:t>Positiva mot varandra</a:t>
            </a:r>
          </a:p>
          <a:p>
            <a:pPr algn="ctr"/>
            <a:endParaRPr lang="sv-SE" sz="1600" dirty="0">
              <a:latin typeface="Algerian" panose="04020705040A02060702" pitchFamily="82" charset="0"/>
            </a:endParaRPr>
          </a:p>
          <a:p>
            <a:pPr algn="ctr"/>
            <a:r>
              <a:rPr lang="sv-SE" sz="1600" dirty="0">
                <a:latin typeface="Algerian" panose="04020705040A02060702" pitchFamily="82" charset="0"/>
              </a:rPr>
              <a:t>Tränaren bestämmer lagen</a:t>
            </a:r>
          </a:p>
          <a:p>
            <a:pPr algn="ctr"/>
            <a:r>
              <a:rPr lang="sv-SE" sz="1600" dirty="0">
                <a:latin typeface="Algerian" panose="04020705040A02060702" pitchFamily="82" charset="0"/>
              </a:rPr>
              <a:t>Släpper bollen och kommer till samling</a:t>
            </a:r>
          </a:p>
          <a:p>
            <a:pPr algn="ctr"/>
            <a:r>
              <a:rPr lang="sv-SE" sz="1600" dirty="0">
                <a:latin typeface="Algerian" panose="04020705040A02060702" pitchFamily="82" charset="0"/>
              </a:rPr>
              <a:t>Lyssnar och tittar på instruktioner</a:t>
            </a:r>
          </a:p>
          <a:p>
            <a:pPr algn="ctr"/>
            <a:r>
              <a:rPr lang="sv-SE" sz="1600" dirty="0">
                <a:latin typeface="Algerian" panose="04020705040A02060702" pitchFamily="82" charset="0"/>
              </a:rPr>
              <a:t>Frågar om inte förstår</a:t>
            </a:r>
          </a:p>
          <a:p>
            <a:pPr algn="ctr"/>
            <a:r>
              <a:rPr lang="sv-SE" sz="1600" dirty="0">
                <a:latin typeface="Algerian" panose="04020705040A02060702" pitchFamily="82" charset="0"/>
              </a:rPr>
              <a:t>Domaren dömer</a:t>
            </a:r>
          </a:p>
          <a:p>
            <a:pPr algn="ctr"/>
            <a:endParaRPr lang="sv-SE" sz="1600" dirty="0">
              <a:latin typeface="Algerian" panose="04020705040A02060702" pitchFamily="82" charset="0"/>
            </a:endParaRPr>
          </a:p>
          <a:p>
            <a:pPr algn="ctr"/>
            <a:endParaRPr lang="sv-SE" sz="1600" dirty="0">
              <a:latin typeface="Algerian" panose="04020705040A02060702" pitchFamily="82" charset="0"/>
            </a:endParaRPr>
          </a:p>
          <a:p>
            <a:pPr algn="ctr"/>
            <a:r>
              <a:rPr lang="sv-SE" sz="2000" dirty="0">
                <a:solidFill>
                  <a:srgbClr val="0070C0"/>
                </a:solidFill>
                <a:latin typeface="Algerian" panose="04020705040A02060702" pitchFamily="82" charset="0"/>
              </a:rPr>
              <a:t>Kämpar hela träningen och matchen</a:t>
            </a:r>
          </a:p>
          <a:p>
            <a:pPr algn="ctr"/>
            <a:endParaRPr lang="sv-SE" sz="2000" dirty="0">
              <a:solidFill>
                <a:srgbClr val="0070C0"/>
              </a:solidFill>
              <a:latin typeface="Algerian" panose="04020705040A02060702" pitchFamily="82" charset="0"/>
            </a:endParaRPr>
          </a:p>
          <a:p>
            <a:pPr algn="ctr"/>
            <a:r>
              <a:rPr lang="sv-SE" sz="2000" dirty="0">
                <a:solidFill>
                  <a:srgbClr val="0070C0"/>
                </a:solidFill>
                <a:latin typeface="Algerian" panose="04020705040A02060702" pitchFamily="82" charset="0"/>
              </a:rPr>
              <a:t>Ha roligt</a:t>
            </a:r>
          </a:p>
        </p:txBody>
      </p:sp>
    </p:spTree>
    <p:extLst>
      <p:ext uri="{BB962C8B-B14F-4D97-AF65-F5344CB8AC3E}">
        <p14:creationId xmlns:p14="http://schemas.microsoft.com/office/powerpoint/2010/main" val="91445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93D968C4-C0CB-40EC-8DFF-97FF79C46FAB}"/>
              </a:ext>
            </a:extLst>
          </p:cNvPr>
          <p:cNvSpPr>
            <a:spLocks noGrp="1"/>
          </p:cNvSpPr>
          <p:nvPr>
            <p:ph idx="1"/>
          </p:nvPr>
        </p:nvSpPr>
        <p:spPr>
          <a:xfrm>
            <a:off x="6766560" y="1335024"/>
            <a:ext cx="4581144" cy="4416552"/>
          </a:xfrm>
        </p:spPr>
        <p:txBody>
          <a:bodyPr anchor="ctr">
            <a:normAutofit/>
          </a:bodyPr>
          <a:lstStyle/>
          <a:p>
            <a:pPr marL="0" indent="0">
              <a:buNone/>
            </a:pPr>
            <a:endParaRPr lang="sv-SE" sz="2000" dirty="0"/>
          </a:p>
          <a:p>
            <a:endParaRPr lang="sv-SE" sz="2000" dirty="0"/>
          </a:p>
          <a:p>
            <a:pPr marL="0" indent="0">
              <a:buNone/>
            </a:pPr>
            <a:endParaRPr lang="sv-SE" sz="2000" dirty="0"/>
          </a:p>
        </p:txBody>
      </p:sp>
      <p:pic>
        <p:nvPicPr>
          <p:cNvPr id="4" name="Bildobjekt 3" descr="En bild som visar gräs, fotboll, utomhus, boll&#10;&#10;Automatiskt genererad beskrivning">
            <a:extLst>
              <a:ext uri="{FF2B5EF4-FFF2-40B4-BE49-F238E27FC236}">
                <a16:creationId xmlns:a16="http://schemas.microsoft.com/office/drawing/2014/main" id="{2E63ABAB-9FDE-4FD8-B71C-9201F2D4AAC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86371" y="2662989"/>
            <a:ext cx="4586745" cy="3037974"/>
          </a:xfrm>
          <a:prstGeom prst="rect">
            <a:avLst/>
          </a:prstGeom>
        </p:spPr>
      </p:pic>
      <p:sp>
        <p:nvSpPr>
          <p:cNvPr id="5" name="textruta 4">
            <a:extLst>
              <a:ext uri="{FF2B5EF4-FFF2-40B4-BE49-F238E27FC236}">
                <a16:creationId xmlns:a16="http://schemas.microsoft.com/office/drawing/2014/main" id="{13BE88C0-83A2-4471-BB31-1016D8F2ACF7}"/>
              </a:ext>
            </a:extLst>
          </p:cNvPr>
          <p:cNvSpPr txBox="1"/>
          <p:nvPr/>
        </p:nvSpPr>
        <p:spPr>
          <a:xfrm>
            <a:off x="970547" y="1548063"/>
            <a:ext cx="4535083" cy="2246769"/>
          </a:xfrm>
          <a:prstGeom prst="rect">
            <a:avLst/>
          </a:prstGeom>
          <a:noFill/>
        </p:spPr>
        <p:txBody>
          <a:bodyPr wrap="square" rtlCol="0">
            <a:spAutoFit/>
          </a:bodyPr>
          <a:lstStyle/>
          <a:p>
            <a:pPr algn="ctr"/>
            <a:r>
              <a:rPr lang="sv-SE" sz="2000" b="1" u="sng" dirty="0">
                <a:latin typeface="Algerian" panose="04020705040A02060702" pitchFamily="82" charset="0"/>
              </a:rPr>
              <a:t>Förväntningar på tränarna</a:t>
            </a:r>
          </a:p>
          <a:p>
            <a:pPr algn="ctr"/>
            <a:endParaRPr lang="sv-SE" sz="2000" b="1" u="sng" dirty="0">
              <a:latin typeface="Algerian" panose="04020705040A02060702" pitchFamily="82" charset="0"/>
            </a:endParaRPr>
          </a:p>
          <a:p>
            <a:pPr algn="ctr"/>
            <a:endParaRPr lang="sv-SE" sz="2000" b="1" u="sng" dirty="0">
              <a:latin typeface="Algerian" panose="04020705040A02060702" pitchFamily="82" charset="0"/>
            </a:endParaRPr>
          </a:p>
          <a:p>
            <a:pPr algn="ctr"/>
            <a:endParaRPr lang="sv-SE" sz="2000" b="1" u="sng" dirty="0">
              <a:latin typeface="Algerian" panose="04020705040A02060702" pitchFamily="82" charset="0"/>
            </a:endParaRPr>
          </a:p>
          <a:p>
            <a:pPr algn="ctr"/>
            <a:endParaRPr lang="sv-SE" sz="2000" b="1" u="sng" dirty="0">
              <a:latin typeface="Algerian" panose="04020705040A02060702" pitchFamily="82" charset="0"/>
            </a:endParaRPr>
          </a:p>
          <a:p>
            <a:pPr algn="ctr"/>
            <a:endParaRPr lang="sv-SE" sz="2000" b="1" u="sng" dirty="0">
              <a:latin typeface="Algerian" panose="04020705040A02060702" pitchFamily="82" charset="0"/>
            </a:endParaRPr>
          </a:p>
          <a:p>
            <a:pPr algn="ctr"/>
            <a:endParaRPr lang="sv-SE" sz="2000" b="1" u="sng" dirty="0">
              <a:latin typeface="Algerian" panose="04020705040A02060702" pitchFamily="82" charset="0"/>
            </a:endParaRPr>
          </a:p>
        </p:txBody>
      </p:sp>
    </p:spTree>
    <p:extLst>
      <p:ext uri="{BB962C8B-B14F-4D97-AF65-F5344CB8AC3E}">
        <p14:creationId xmlns:p14="http://schemas.microsoft.com/office/powerpoint/2010/main" val="313141916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TotalTime>
  <Words>1187</Words>
  <Application>Microsoft Office PowerPoint</Application>
  <PresentationFormat>Bredbild</PresentationFormat>
  <Paragraphs>243</Paragraphs>
  <Slides>13</Slides>
  <Notes>13</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13</vt:i4>
      </vt:variant>
    </vt:vector>
  </HeadingPairs>
  <TitlesOfParts>
    <vt:vector size="18" baseType="lpstr">
      <vt:lpstr>Algerian</vt:lpstr>
      <vt:lpstr>Arial</vt:lpstr>
      <vt:lpstr>Calibri</vt:lpstr>
      <vt:lpstr>Calibri Light</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Yderfors, Karin</dc:creator>
  <cp:lastModifiedBy>Yderfors, Karin</cp:lastModifiedBy>
  <cp:revision>81</cp:revision>
  <dcterms:created xsi:type="dcterms:W3CDTF">2023-01-31T13:47:05Z</dcterms:created>
  <dcterms:modified xsi:type="dcterms:W3CDTF">2023-02-19T18:52:03Z</dcterms:modified>
</cp:coreProperties>
</file>