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0" r:id="rId1"/>
  </p:sldMasterIdLst>
  <p:notesMasterIdLst>
    <p:notesMasterId r:id="rId27"/>
  </p:notesMasterIdLst>
  <p:sldIdLst>
    <p:sldId id="384" r:id="rId2"/>
    <p:sldId id="389" r:id="rId3"/>
    <p:sldId id="438" r:id="rId4"/>
    <p:sldId id="424" r:id="rId5"/>
    <p:sldId id="451" r:id="rId6"/>
    <p:sldId id="431" r:id="rId7"/>
    <p:sldId id="423" r:id="rId8"/>
    <p:sldId id="448" r:id="rId9"/>
    <p:sldId id="450" r:id="rId10"/>
    <p:sldId id="447" r:id="rId11"/>
    <p:sldId id="435" r:id="rId12"/>
    <p:sldId id="449" r:id="rId13"/>
    <p:sldId id="434" r:id="rId14"/>
    <p:sldId id="453" r:id="rId15"/>
    <p:sldId id="436" r:id="rId16"/>
    <p:sldId id="426" r:id="rId17"/>
    <p:sldId id="441" r:id="rId18"/>
    <p:sldId id="444" r:id="rId19"/>
    <p:sldId id="422" r:id="rId20"/>
    <p:sldId id="452" r:id="rId21"/>
    <p:sldId id="458" r:id="rId22"/>
    <p:sldId id="459" r:id="rId23"/>
    <p:sldId id="460" r:id="rId24"/>
    <p:sldId id="461" r:id="rId25"/>
    <p:sldId id="428" r:id="rId26"/>
  </p:sldIdLst>
  <p:sldSz cx="9144000" cy="6858000" type="screen4x3"/>
  <p:notesSz cx="6811963" cy="9942513"/>
  <p:defaultTextStyle>
    <a:defPPr>
      <a:defRPr lang="sv-SE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8630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anmörkt format 2 - Dekorfär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llanmörkt forma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Mellanmörkt format 2 - Dekorfärg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4" autoAdjust="0"/>
    <p:restoredTop sz="80637" autoAdjust="0"/>
  </p:normalViewPr>
  <p:slideViewPr>
    <p:cSldViewPr>
      <p:cViewPr varScale="1">
        <p:scale>
          <a:sx n="130" d="100"/>
          <a:sy n="130" d="100"/>
        </p:scale>
        <p:origin x="822" y="12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879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69" d="100"/>
          <a:sy n="69" d="100"/>
        </p:scale>
        <p:origin x="2238" y="7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1851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 dirty="0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58536" y="0"/>
            <a:ext cx="2951851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FEB1655-428D-4DCB-AA28-FC2EF0ABD7E7}" type="datetimeFigureOut">
              <a:rPr lang="sv-SE" smtClean="0"/>
              <a:t>2024-03-07</a:t>
            </a:fld>
            <a:endParaRPr lang="sv-SE" dirty="0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922338" y="746125"/>
            <a:ext cx="4967287" cy="3727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 dirty="0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81197" y="4722694"/>
            <a:ext cx="5449570" cy="447413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9443662"/>
            <a:ext cx="2951851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 dirty="0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58536" y="9443662"/>
            <a:ext cx="2951851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E6E6806-D964-4DD1-9DD4-9509887B6EC6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7451044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sv-SE"/>
              <a:t>Klicka här för att ändra format på underrubrik i bakgrunden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4815D4-9548-4B11-BC73-5D63C287A666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237963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dir="u" isContent="1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4815D4-9548-4B11-BC73-5D63C287A666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6493767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dir="u" isContent="1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4815D4-9548-4B11-BC73-5D63C287A666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0596061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dir="u" isContent="1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4815D4-9548-4B11-BC73-5D63C287A666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3178198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dir="u" isContent="1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4815D4-9548-4B11-BC73-5D63C287A666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7087978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dir="u" isContent="1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4815D4-9548-4B11-BC73-5D63C287A666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9919211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dir="u" isContent="1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8" name="Platshållare för sidfo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9" name="Platshållare för bild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4815D4-9548-4B11-BC73-5D63C287A666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9391319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dir="u" isContent="1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4815D4-9548-4B11-BC73-5D63C287A666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5184235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dir="u" isContent="1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4815D4-9548-4B11-BC73-5D63C287A666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7996854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dir="u" isContent="1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ehåll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4815D4-9548-4B11-BC73-5D63C287A666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2355789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dir="u" isContent="1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bild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sv-SE" dirty="0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4815D4-9548-4B11-BC73-5D63C287A666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872028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dir="u" isContent="1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4815D4-9548-4B11-BC73-5D63C287A666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6270310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1" r:id="rId1"/>
    <p:sldLayoutId id="2147483752" r:id="rId2"/>
    <p:sldLayoutId id="2147483753" r:id="rId3"/>
    <p:sldLayoutId id="2147483754" r:id="rId4"/>
    <p:sldLayoutId id="2147483755" r:id="rId5"/>
    <p:sldLayoutId id="2147483756" r:id="rId6"/>
    <p:sldLayoutId id="2147483757" r:id="rId7"/>
    <p:sldLayoutId id="2147483758" r:id="rId8"/>
    <p:sldLayoutId id="2147483759" r:id="rId9"/>
    <p:sldLayoutId id="2147483760" r:id="rId10"/>
    <p:sldLayoutId id="2147483761" r:id="rId11"/>
  </p:sldLayoutIdLst>
  <mc:AlternateContent xmlns:mc="http://schemas.openxmlformats.org/markup-compatibility/2006" xmlns:p14="http://schemas.microsoft.com/office/powerpoint/2010/main">
    <mc:Choice Requires="p14">
      <p:transition spd="slow" p14:dur="2000">
        <p14:prism dir="u" isContent="1"/>
      </p:transition>
    </mc:Choice>
    <mc:Fallback xmlns="">
      <p:transition spd="slow">
        <p:fade/>
      </p:transition>
    </mc:Fallback>
  </mc:AlternateConten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hyperlink" Target="http://www.laget.se/barkarosk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hyperlink" Target="http://www.laget.se/barkarosk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hyperlink" Target="http://www.laget.se/barkarosk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hyperlink" Target="http://www.laget.se/barkarosk" TargetMode="Externa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hyperlink" Target="http://www.laget.se/barkarosk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hyperlink" Target="http://www.laget.se/barkarosk" TargetMode="Externa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hyperlink" Target="http://www.laget.se/barkarosk" TargetMode="Externa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hyperlink" Target="http://www.laget.se/barkarosk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hyperlink" Target="http://www.laget.se/barkarosk" TargetMode="Externa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hyperlink" Target="http://www.laget.se/barkarosk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hyperlink" Target="http://www.laget.se/barkarosk" TargetMode="Externa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hyperlink" Target="http://www.laget.se/barkarosk" TargetMode="Externa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hyperlink" Target="http://www.laget.se/barkarosk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hyperlink" Target="http://www.laget.se/barkarosk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hyperlink" Target="http://www.laget.se/barkarosk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hyperlink" Target="http://www.laget.se/barkarosk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hyperlink" Target="http://www.laget.se/barkarosk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hyperlink" Target="http://www.laget.se/barkarosk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hyperlink" Target="http://www.laget.se/barkarosk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hyperlink" Target="http://www.laget.se/barkarosk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hyperlink" Target="http://www.laget.se/barkarosk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hyperlink" Target="http://www.laget.se/barkarosk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hyperlink" Target="http://www.laget.se/barkarosk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hyperlink" Target="http://www.laget.se/barkarosk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8000" r="-1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ruta 3"/>
          <p:cNvSpPr txBox="1"/>
          <p:nvPr/>
        </p:nvSpPr>
        <p:spPr>
          <a:xfrm>
            <a:off x="611560" y="5445224"/>
            <a:ext cx="741682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400" dirty="0">
                <a:solidFill>
                  <a:schemeClr val="bg1"/>
                </a:solidFill>
              </a:rPr>
              <a:t>Föräldramöte P-12 </a:t>
            </a:r>
          </a:p>
          <a:p>
            <a:r>
              <a:rPr lang="sv-SE" sz="2400" dirty="0">
                <a:solidFill>
                  <a:schemeClr val="bg1"/>
                </a:solidFill>
              </a:rPr>
              <a:t>2024-03-07 </a:t>
            </a:r>
          </a:p>
        </p:txBody>
      </p:sp>
    </p:spTree>
    <p:extLst>
      <p:ext uri="{BB962C8B-B14F-4D97-AF65-F5344CB8AC3E}">
        <p14:creationId xmlns:p14="http://schemas.microsoft.com/office/powerpoint/2010/main" val="33422278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2773740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1587500"/>
          </a:xfrm>
          <a:prstGeom prst="rect">
            <a:avLst/>
          </a:prstGeom>
          <a:noFill/>
        </p:spPr>
      </p:pic>
      <p:sp>
        <p:nvSpPr>
          <p:cNvPr id="5" name="textruta 4"/>
          <p:cNvSpPr txBox="1"/>
          <p:nvPr/>
        </p:nvSpPr>
        <p:spPr>
          <a:xfrm>
            <a:off x="2272928" y="1690511"/>
            <a:ext cx="48519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2400" b="1" dirty="0"/>
              <a:t> Matchspel vår</a:t>
            </a:r>
            <a:endParaRPr lang="sv-SE" b="1" dirty="0"/>
          </a:p>
        </p:txBody>
      </p:sp>
      <p:graphicFrame>
        <p:nvGraphicFramePr>
          <p:cNvPr id="2" name="Tabell 2">
            <a:extLst>
              <a:ext uri="{FF2B5EF4-FFF2-40B4-BE49-F238E27FC236}">
                <a16:creationId xmlns:a16="http://schemas.microsoft.com/office/drawing/2014/main" id="{C318FDDC-75FC-4210-B9AA-E3377957398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88234779"/>
              </p:ext>
            </p:extLst>
          </p:nvPr>
        </p:nvGraphicFramePr>
        <p:xfrm>
          <a:off x="827584" y="2420888"/>
          <a:ext cx="7488831" cy="388187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62060">
                  <a:extLst>
                    <a:ext uri="{9D8B030D-6E8A-4147-A177-3AD203B41FA5}">
                      <a16:colId xmlns:a16="http://schemas.microsoft.com/office/drawing/2014/main" val="1150700201"/>
                    </a:ext>
                  </a:extLst>
                </a:gridCol>
                <a:gridCol w="3830494">
                  <a:extLst>
                    <a:ext uri="{9D8B030D-6E8A-4147-A177-3AD203B41FA5}">
                      <a16:colId xmlns:a16="http://schemas.microsoft.com/office/drawing/2014/main" val="3239157169"/>
                    </a:ext>
                  </a:extLst>
                </a:gridCol>
                <a:gridCol w="2496277">
                  <a:extLst>
                    <a:ext uri="{9D8B030D-6E8A-4147-A177-3AD203B41FA5}">
                      <a16:colId xmlns:a16="http://schemas.microsoft.com/office/drawing/2014/main" val="932701674"/>
                    </a:ext>
                  </a:extLst>
                </a:gridCol>
              </a:tblGrid>
              <a:tr h="450050">
                <a:tc>
                  <a:txBody>
                    <a:bodyPr/>
                    <a:lstStyle/>
                    <a:p>
                      <a:r>
                        <a:rPr lang="sv-SE" dirty="0"/>
                        <a:t>Datum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51149098"/>
                  </a:ext>
                </a:extLst>
              </a:tr>
              <a:tr h="450050">
                <a:tc>
                  <a:txBody>
                    <a:bodyPr/>
                    <a:lstStyle/>
                    <a:p>
                      <a:r>
                        <a:rPr lang="sv-SE" sz="1800" dirty="0"/>
                        <a:t>9/3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800" dirty="0"/>
                        <a:t>Träningsmatch VSK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800" dirty="0"/>
                        <a:t>Wenströmska IP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50166149"/>
                  </a:ext>
                </a:extLst>
              </a:tr>
              <a:tr h="450050">
                <a:tc>
                  <a:txBody>
                    <a:bodyPr/>
                    <a:lstStyle/>
                    <a:p>
                      <a:r>
                        <a:rPr lang="sv-SE" sz="1800" dirty="0"/>
                        <a:t>17/3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800" dirty="0"/>
                        <a:t>Byggmäster cup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800" dirty="0"/>
                        <a:t>Bellevue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56408690"/>
                  </a:ext>
                </a:extLst>
              </a:tr>
              <a:tr h="450050">
                <a:tc>
                  <a:txBody>
                    <a:bodyPr/>
                    <a:lstStyle/>
                    <a:p>
                      <a:r>
                        <a:rPr lang="sv-SE" sz="1800" dirty="0"/>
                        <a:t>24/3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800" dirty="0"/>
                        <a:t>Träningsmatch Romfartuna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800" dirty="0"/>
                        <a:t>Barkarö IP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57454007"/>
                  </a:ext>
                </a:extLst>
              </a:tr>
              <a:tr h="450050">
                <a:tc>
                  <a:txBody>
                    <a:bodyPr/>
                    <a:lstStyle/>
                    <a:p>
                      <a:r>
                        <a:rPr lang="sv-SE" sz="1800" dirty="0"/>
                        <a:t>31/3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800" dirty="0"/>
                        <a:t>Träningsmatch VIK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800" dirty="0"/>
                        <a:t>Barkarö IP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41320526"/>
                  </a:ext>
                </a:extLst>
              </a:tr>
              <a:tr h="450050">
                <a:tc>
                  <a:txBody>
                    <a:bodyPr/>
                    <a:lstStyle/>
                    <a:p>
                      <a:r>
                        <a:rPr lang="sv-SE" sz="1800" dirty="0"/>
                        <a:t>13/4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800" dirty="0"/>
                        <a:t>Eskilstunacupen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800" dirty="0"/>
                        <a:t>Eskilstuna/Kvicksund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52630251"/>
                  </a:ext>
                </a:extLst>
              </a:tr>
              <a:tr h="450050">
                <a:tc>
                  <a:txBody>
                    <a:bodyPr/>
                    <a:lstStyle/>
                    <a:p>
                      <a:r>
                        <a:rPr lang="sv-SE" sz="1800" dirty="0"/>
                        <a:t>21/4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800" dirty="0"/>
                        <a:t>Träningsmatch VSK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1800" dirty="0"/>
                        <a:t>Barkarö IP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54911856"/>
                  </a:ext>
                </a:extLst>
              </a:tr>
              <a:tr h="225025">
                <a:tc>
                  <a:txBody>
                    <a:bodyPr/>
                    <a:lstStyle/>
                    <a:p>
                      <a:r>
                        <a:rPr lang="sv-SE" sz="1800" dirty="0"/>
                        <a:t>28/4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800" dirty="0"/>
                        <a:t>Träningsmatch BK30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800" dirty="0"/>
                        <a:t>Barkarö IP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95945282"/>
                  </a:ext>
                </a:extLst>
              </a:tr>
              <a:tr h="225025">
                <a:tc>
                  <a:txBody>
                    <a:bodyPr/>
                    <a:lstStyle/>
                    <a:p>
                      <a:r>
                        <a:rPr lang="sv-SE" sz="1800" dirty="0"/>
                        <a:t>4/5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800" dirty="0"/>
                        <a:t>Start seriespel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 sz="1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6097272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222858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2773740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1587500"/>
          </a:xfrm>
          <a:prstGeom prst="rect">
            <a:avLst/>
          </a:prstGeom>
          <a:noFill/>
        </p:spPr>
      </p:pic>
      <p:sp>
        <p:nvSpPr>
          <p:cNvPr id="5" name="textruta 4"/>
          <p:cNvSpPr txBox="1"/>
          <p:nvPr/>
        </p:nvSpPr>
        <p:spPr>
          <a:xfrm>
            <a:off x="2272928" y="1690511"/>
            <a:ext cx="48519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2400" b="1" dirty="0"/>
              <a:t>Byggmäster cup sön 17/3</a:t>
            </a:r>
            <a:endParaRPr lang="sv-SE" b="1" dirty="0"/>
          </a:p>
        </p:txBody>
      </p:sp>
      <p:sp>
        <p:nvSpPr>
          <p:cNvPr id="6" name="Platshållare för innehåll 2"/>
          <p:cNvSpPr txBox="1">
            <a:spLocks/>
          </p:cNvSpPr>
          <p:nvPr/>
        </p:nvSpPr>
        <p:spPr>
          <a:xfrm>
            <a:off x="628650" y="2255187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</a:pPr>
            <a:endParaRPr lang="sv-SE" dirty="0"/>
          </a:p>
          <a:p>
            <a:pPr fontAlgn="auto">
              <a:spcAft>
                <a:spcPts val="0"/>
              </a:spcAft>
            </a:pPr>
            <a:endParaRPr lang="sv-SE" dirty="0"/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</a:pPr>
            <a:endParaRPr lang="sv-SE" dirty="0"/>
          </a:p>
        </p:txBody>
      </p:sp>
      <p:pic>
        <p:nvPicPr>
          <p:cNvPr id="3" name="Bildobjekt 2">
            <a:extLst>
              <a:ext uri="{FF2B5EF4-FFF2-40B4-BE49-F238E27FC236}">
                <a16:creationId xmlns:a16="http://schemas.microsoft.com/office/drawing/2014/main" id="{807B498E-2203-40AC-96E0-1342E4EBFC9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2617838"/>
            <a:ext cx="9144000" cy="1622323"/>
          </a:xfrm>
          <a:prstGeom prst="rect">
            <a:avLst/>
          </a:prstGeom>
        </p:spPr>
      </p:pic>
      <p:pic>
        <p:nvPicPr>
          <p:cNvPr id="8" name="Bildobjekt 7">
            <a:extLst>
              <a:ext uri="{FF2B5EF4-FFF2-40B4-BE49-F238E27FC236}">
                <a16:creationId xmlns:a16="http://schemas.microsoft.com/office/drawing/2014/main" id="{6A204431-1211-4772-9ACD-230DDE9FE62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664" y="4515840"/>
            <a:ext cx="9144000" cy="15093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25772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2773740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1587500"/>
          </a:xfrm>
          <a:prstGeom prst="rect">
            <a:avLst/>
          </a:prstGeom>
          <a:noFill/>
        </p:spPr>
      </p:pic>
      <p:sp>
        <p:nvSpPr>
          <p:cNvPr id="5" name="textruta 4"/>
          <p:cNvSpPr txBox="1"/>
          <p:nvPr/>
        </p:nvSpPr>
        <p:spPr>
          <a:xfrm>
            <a:off x="2272928" y="1690511"/>
            <a:ext cx="48519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2400" b="1" dirty="0"/>
              <a:t>Eskilstunacupen 13/4</a:t>
            </a:r>
            <a:endParaRPr lang="sv-SE" b="1" dirty="0"/>
          </a:p>
        </p:txBody>
      </p:sp>
      <p:sp>
        <p:nvSpPr>
          <p:cNvPr id="6" name="Platshållare för innehåll 2"/>
          <p:cNvSpPr txBox="1">
            <a:spLocks/>
          </p:cNvSpPr>
          <p:nvPr/>
        </p:nvSpPr>
        <p:spPr>
          <a:xfrm>
            <a:off x="628650" y="2255187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</a:pPr>
            <a:endParaRPr lang="sv-SE" dirty="0"/>
          </a:p>
          <a:p>
            <a:pPr fontAlgn="auto">
              <a:spcAft>
                <a:spcPts val="0"/>
              </a:spcAft>
            </a:pPr>
            <a:endParaRPr lang="sv-SE" dirty="0"/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</a:pPr>
            <a:endParaRPr lang="sv-SE" dirty="0"/>
          </a:p>
        </p:txBody>
      </p:sp>
      <p:sp>
        <p:nvSpPr>
          <p:cNvPr id="2" name="textruta 1">
            <a:extLst>
              <a:ext uri="{FF2B5EF4-FFF2-40B4-BE49-F238E27FC236}">
                <a16:creationId xmlns:a16="http://schemas.microsoft.com/office/drawing/2014/main" id="{6F2249DE-B05A-49DD-8579-153085C0AB48}"/>
              </a:ext>
            </a:extLst>
          </p:cNvPr>
          <p:cNvSpPr txBox="1"/>
          <p:nvPr/>
        </p:nvSpPr>
        <p:spPr>
          <a:xfrm>
            <a:off x="395536" y="2348880"/>
            <a:ext cx="705678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Cup med över 400 deltagande lag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Spelas i Eskilstuna och Kvicksund 12-14/4. Vi spelar lördag 13/4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Vi ställer upp med tre lag, minst tre matcher 2x15 min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dirty="0"/>
          </a:p>
        </p:txBody>
      </p:sp>
      <p:pic>
        <p:nvPicPr>
          <p:cNvPr id="9" name="Bildobjekt 8">
            <a:extLst>
              <a:ext uri="{FF2B5EF4-FFF2-40B4-BE49-F238E27FC236}">
                <a16:creationId xmlns:a16="http://schemas.microsoft.com/office/drawing/2014/main" id="{4165B04D-14A5-4A29-9F03-DBCD49B3F57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79985" y="3366282"/>
            <a:ext cx="6378674" cy="3272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38493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2773740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1587500"/>
          </a:xfrm>
          <a:prstGeom prst="rect">
            <a:avLst/>
          </a:prstGeom>
          <a:noFill/>
        </p:spPr>
      </p:pic>
      <p:sp>
        <p:nvSpPr>
          <p:cNvPr id="6" name="Platshållare för innehåll 2"/>
          <p:cNvSpPr txBox="1">
            <a:spLocks/>
          </p:cNvSpPr>
          <p:nvPr/>
        </p:nvSpPr>
        <p:spPr>
          <a:xfrm>
            <a:off x="628650" y="2255186"/>
            <a:ext cx="7886700" cy="460281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</a:pPr>
            <a:r>
              <a:rPr lang="sv-SE" sz="1800" dirty="0"/>
              <a:t>26 spelare anmälda hittills (endast 3 bekräftade genom betalning)</a:t>
            </a:r>
          </a:p>
          <a:p>
            <a:pPr fontAlgn="auto">
              <a:spcAft>
                <a:spcPts val="0"/>
              </a:spcAft>
            </a:pPr>
            <a:r>
              <a:rPr lang="sv-SE" sz="1800" dirty="0"/>
              <a:t>Vi deltar med två lag, där lagen spelar 5-6 matcher tors-sön.</a:t>
            </a:r>
          </a:p>
          <a:p>
            <a:pPr fontAlgn="auto">
              <a:spcAft>
                <a:spcPts val="0"/>
              </a:spcAft>
            </a:pPr>
            <a:r>
              <a:rPr lang="sv-SE" sz="1800" dirty="0"/>
              <a:t>Betalning senast 31/3. 1800 kr per aktiv. Swish 1236899306. </a:t>
            </a:r>
          </a:p>
          <a:p>
            <a:pPr fontAlgn="auto">
              <a:spcAft>
                <a:spcPts val="0"/>
              </a:spcAft>
            </a:pPr>
            <a:r>
              <a:rPr lang="sv-SE" sz="1800" dirty="0"/>
              <a:t>Boende på skola eller likande i närheten av spelplats Bovallstrand/Hunnebostrand</a:t>
            </a:r>
          </a:p>
          <a:p>
            <a:r>
              <a:rPr lang="sv-SE" sz="1800" dirty="0"/>
              <a:t>Boende i hårdförläggningar i fyra nätter från onsdag ca kl.18.00-söndag i skolsal eller liknande, för spelare och ledare. Medtag egen madrass max 90cm, täcke, kudde</a:t>
            </a:r>
          </a:p>
          <a:p>
            <a:r>
              <a:rPr lang="sv-SE" sz="1800" dirty="0"/>
              <a:t>11 måltider: Frukost, lunch och middag i våra matsalar torsdag - lördag. På söndag serveras endast frukost och lunch. Inga mellanmål, matlådor eller liknande ingår.</a:t>
            </a:r>
          </a:p>
          <a:p>
            <a:r>
              <a:rPr lang="sv-SE" sz="1800" dirty="0"/>
              <a:t>Kalle-Line, fri transport med vår egen busslinje. Transport mellan boende och spelplats.</a:t>
            </a:r>
          </a:p>
          <a:p>
            <a:pPr fontAlgn="auto">
              <a:spcAft>
                <a:spcPts val="0"/>
              </a:spcAft>
            </a:pPr>
            <a:r>
              <a:rPr lang="sv-SE" sz="1800" dirty="0"/>
              <a:t>Transport till och från cupen hoppas vi kunna lösa genom samåkning. Frågeformulär kommer skickas ut</a:t>
            </a:r>
          </a:p>
          <a:p>
            <a:pPr fontAlgn="auto">
              <a:spcAft>
                <a:spcPts val="0"/>
              </a:spcAft>
            </a:pPr>
            <a:r>
              <a:rPr lang="sv-SE" sz="1800" dirty="0"/>
              <a:t>Inget krav att föräldrar följer med. Ledare och ev. lagförälder kommer ansvara för killarna under cupen</a:t>
            </a:r>
          </a:p>
          <a:p>
            <a:pPr fontAlgn="auto">
              <a:spcAft>
                <a:spcPts val="0"/>
              </a:spcAft>
            </a:pPr>
            <a:endParaRPr lang="sv-SE" dirty="0"/>
          </a:p>
        </p:txBody>
      </p:sp>
      <p:sp>
        <p:nvSpPr>
          <p:cNvPr id="10" name="textruta 9"/>
          <p:cNvSpPr txBox="1"/>
          <p:nvPr/>
        </p:nvSpPr>
        <p:spPr>
          <a:xfrm>
            <a:off x="2146002" y="1690511"/>
            <a:ext cx="4851995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2400" b="1" dirty="0"/>
              <a:t>Kalles Kaviar Cup 27-30 juni</a:t>
            </a:r>
            <a:endParaRPr lang="sv-SE" sz="2400" dirty="0"/>
          </a:p>
          <a:p>
            <a:pPr algn="ctr"/>
            <a:endParaRPr lang="sv-SE" b="1" dirty="0"/>
          </a:p>
        </p:txBody>
      </p:sp>
    </p:spTree>
    <p:extLst>
      <p:ext uri="{BB962C8B-B14F-4D97-AF65-F5344CB8AC3E}">
        <p14:creationId xmlns:p14="http://schemas.microsoft.com/office/powerpoint/2010/main" val="20637958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2773740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1587500"/>
          </a:xfrm>
          <a:prstGeom prst="rect">
            <a:avLst/>
          </a:prstGeom>
          <a:noFill/>
        </p:spPr>
      </p:pic>
      <p:sp>
        <p:nvSpPr>
          <p:cNvPr id="10" name="textruta 9"/>
          <p:cNvSpPr txBox="1"/>
          <p:nvPr/>
        </p:nvSpPr>
        <p:spPr>
          <a:xfrm>
            <a:off x="2146002" y="1690511"/>
            <a:ext cx="4851995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2400" b="1" dirty="0"/>
              <a:t>Kalles Kaviar Cup 27-30 juni</a:t>
            </a:r>
            <a:endParaRPr lang="sv-SE" sz="2400" dirty="0"/>
          </a:p>
          <a:p>
            <a:pPr algn="ctr"/>
            <a:endParaRPr lang="sv-SE" b="1" dirty="0"/>
          </a:p>
        </p:txBody>
      </p:sp>
      <p:pic>
        <p:nvPicPr>
          <p:cNvPr id="3" name="Bildobjekt 2">
            <a:extLst>
              <a:ext uri="{FF2B5EF4-FFF2-40B4-BE49-F238E27FC236}">
                <a16:creationId xmlns:a16="http://schemas.microsoft.com/office/drawing/2014/main" id="{8F388781-9495-4500-BD2D-E253E05B563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5536" y="2190522"/>
            <a:ext cx="6084168" cy="4476608"/>
          </a:xfrm>
          <a:prstGeom prst="rect">
            <a:avLst/>
          </a:prstGeom>
        </p:spPr>
      </p:pic>
      <p:sp>
        <p:nvSpPr>
          <p:cNvPr id="8" name="textruta 7">
            <a:extLst>
              <a:ext uri="{FF2B5EF4-FFF2-40B4-BE49-F238E27FC236}">
                <a16:creationId xmlns:a16="http://schemas.microsoft.com/office/drawing/2014/main" id="{DB67E415-B0DA-4C8B-94AB-D1EBBBC63FDA}"/>
              </a:ext>
            </a:extLst>
          </p:cNvPr>
          <p:cNvSpPr txBox="1"/>
          <p:nvPr/>
        </p:nvSpPr>
        <p:spPr>
          <a:xfrm>
            <a:off x="3779912" y="2641154"/>
            <a:ext cx="1080120" cy="288032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r>
              <a:rPr lang="sv-SE" sz="1200" dirty="0"/>
              <a:t>Bovallstrand</a:t>
            </a:r>
          </a:p>
        </p:txBody>
      </p:sp>
      <p:sp>
        <p:nvSpPr>
          <p:cNvPr id="11" name="textruta 10">
            <a:extLst>
              <a:ext uri="{FF2B5EF4-FFF2-40B4-BE49-F238E27FC236}">
                <a16:creationId xmlns:a16="http://schemas.microsoft.com/office/drawing/2014/main" id="{9593CBCE-A3D5-47A3-9CE2-F910B873B6D0}"/>
              </a:ext>
            </a:extLst>
          </p:cNvPr>
          <p:cNvSpPr txBox="1"/>
          <p:nvPr/>
        </p:nvSpPr>
        <p:spPr>
          <a:xfrm>
            <a:off x="3684638" y="3532208"/>
            <a:ext cx="1270667" cy="276999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r>
              <a:rPr lang="sv-SE" sz="1200" dirty="0"/>
              <a:t>Hunnebostrand</a:t>
            </a:r>
          </a:p>
        </p:txBody>
      </p:sp>
      <p:sp>
        <p:nvSpPr>
          <p:cNvPr id="12" name="textruta 11">
            <a:extLst>
              <a:ext uri="{FF2B5EF4-FFF2-40B4-BE49-F238E27FC236}">
                <a16:creationId xmlns:a16="http://schemas.microsoft.com/office/drawing/2014/main" id="{47B9410A-F03E-4A67-96DD-1D8AB1F937FE}"/>
              </a:ext>
            </a:extLst>
          </p:cNvPr>
          <p:cNvSpPr txBox="1"/>
          <p:nvPr/>
        </p:nvSpPr>
        <p:spPr>
          <a:xfrm>
            <a:off x="2843808" y="5099669"/>
            <a:ext cx="2376264" cy="276999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r>
              <a:rPr lang="sv-SE" sz="1200" dirty="0"/>
              <a:t>First Camp Solvik - Kungshamn</a:t>
            </a:r>
          </a:p>
        </p:txBody>
      </p:sp>
      <p:cxnSp>
        <p:nvCxnSpPr>
          <p:cNvPr id="13" name="Rak pilkoppling 12">
            <a:extLst>
              <a:ext uri="{FF2B5EF4-FFF2-40B4-BE49-F238E27FC236}">
                <a16:creationId xmlns:a16="http://schemas.microsoft.com/office/drawing/2014/main" id="{0BE0B444-1B43-423E-9DFC-A00920531715}"/>
              </a:ext>
            </a:extLst>
          </p:cNvPr>
          <p:cNvCxnSpPr>
            <a:cxnSpLocks/>
          </p:cNvCxnSpPr>
          <p:nvPr/>
        </p:nvCxnSpPr>
        <p:spPr>
          <a:xfrm flipH="1">
            <a:off x="2483768" y="5376668"/>
            <a:ext cx="360040" cy="14056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Rak pilkoppling 14">
            <a:extLst>
              <a:ext uri="{FF2B5EF4-FFF2-40B4-BE49-F238E27FC236}">
                <a16:creationId xmlns:a16="http://schemas.microsoft.com/office/drawing/2014/main" id="{95A9F6D1-8E00-4B89-B774-89D67B2CA060}"/>
              </a:ext>
            </a:extLst>
          </p:cNvPr>
          <p:cNvCxnSpPr>
            <a:cxnSpLocks/>
          </p:cNvCxnSpPr>
          <p:nvPr/>
        </p:nvCxnSpPr>
        <p:spPr>
          <a:xfrm flipH="1">
            <a:off x="3347864" y="3772240"/>
            <a:ext cx="347957" cy="6039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7" name="Rak pilkoppling 16">
            <a:extLst>
              <a:ext uri="{FF2B5EF4-FFF2-40B4-BE49-F238E27FC236}">
                <a16:creationId xmlns:a16="http://schemas.microsoft.com/office/drawing/2014/main" id="{AC787F20-2954-42BB-A17F-A1C57F57406D}"/>
              </a:ext>
            </a:extLst>
          </p:cNvPr>
          <p:cNvCxnSpPr>
            <a:cxnSpLocks/>
          </p:cNvCxnSpPr>
          <p:nvPr/>
        </p:nvCxnSpPr>
        <p:spPr>
          <a:xfrm flipH="1">
            <a:off x="3521842" y="2908869"/>
            <a:ext cx="263736" cy="2031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0" name="textruta 19">
            <a:extLst>
              <a:ext uri="{FF2B5EF4-FFF2-40B4-BE49-F238E27FC236}">
                <a16:creationId xmlns:a16="http://schemas.microsoft.com/office/drawing/2014/main" id="{A1A7BC40-F2E6-4AA7-BF8F-650F1E2684C2}"/>
              </a:ext>
            </a:extLst>
          </p:cNvPr>
          <p:cNvSpPr txBox="1"/>
          <p:nvPr/>
        </p:nvSpPr>
        <p:spPr>
          <a:xfrm>
            <a:off x="6737774" y="2276872"/>
            <a:ext cx="229872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600" dirty="0"/>
              <a:t>7 km mellan Solvik och Bovallstrand</a:t>
            </a:r>
          </a:p>
        </p:txBody>
      </p:sp>
      <p:pic>
        <p:nvPicPr>
          <p:cNvPr id="22" name="Bildobjekt 21">
            <a:extLst>
              <a:ext uri="{FF2B5EF4-FFF2-40B4-BE49-F238E27FC236}">
                <a16:creationId xmlns:a16="http://schemas.microsoft.com/office/drawing/2014/main" id="{A3EC0723-441D-493C-A29D-A82C6768F47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80839" y="2861647"/>
            <a:ext cx="1251206" cy="37599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93485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2773740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1587500"/>
          </a:xfrm>
          <a:prstGeom prst="rect">
            <a:avLst/>
          </a:prstGeom>
          <a:noFill/>
        </p:spPr>
      </p:pic>
      <p:sp>
        <p:nvSpPr>
          <p:cNvPr id="5" name="textruta 4"/>
          <p:cNvSpPr txBox="1"/>
          <p:nvPr/>
        </p:nvSpPr>
        <p:spPr>
          <a:xfrm>
            <a:off x="2272928" y="1690511"/>
            <a:ext cx="48519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2400" b="1" dirty="0"/>
              <a:t>Ekonomi</a:t>
            </a:r>
            <a:endParaRPr lang="sv-SE" b="1" dirty="0"/>
          </a:p>
        </p:txBody>
      </p:sp>
      <p:sp>
        <p:nvSpPr>
          <p:cNvPr id="6" name="Platshållare för innehåll 2"/>
          <p:cNvSpPr txBox="1">
            <a:spLocks/>
          </p:cNvSpPr>
          <p:nvPr/>
        </p:nvSpPr>
        <p:spPr>
          <a:xfrm>
            <a:off x="628650" y="2255187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</a:pPr>
            <a:endParaRPr lang="sv-SE" dirty="0"/>
          </a:p>
          <a:p>
            <a:pPr fontAlgn="auto">
              <a:spcAft>
                <a:spcPts val="0"/>
              </a:spcAft>
            </a:pPr>
            <a:r>
              <a:rPr lang="sv-SE" dirty="0"/>
              <a:t>Lagkassan för P12 uppgår nu till ca 48.100 kr (39.700 kr mars 2023 (26.500 kr mars 2022)</a:t>
            </a:r>
          </a:p>
          <a:p>
            <a:pPr fontAlgn="auto">
              <a:spcAft>
                <a:spcPts val="0"/>
              </a:spcAft>
            </a:pPr>
            <a:r>
              <a:rPr lang="sv-SE" dirty="0"/>
              <a:t>Intäkter 2023 ca 50.000 kr och kostnader ca 40.000 kr</a:t>
            </a:r>
          </a:p>
          <a:p>
            <a:pPr fontAlgn="auto">
              <a:spcAft>
                <a:spcPts val="0"/>
              </a:spcAft>
            </a:pPr>
            <a:r>
              <a:rPr lang="sv-SE" dirty="0"/>
              <a:t>Kirrat och Klart 18.120 kr, Sockgrossisten 29.153 kr och kioskvecka 2500 kr</a:t>
            </a:r>
          </a:p>
          <a:p>
            <a:pPr fontAlgn="auto">
              <a:spcAft>
                <a:spcPts val="0"/>
              </a:spcAft>
            </a:pPr>
            <a:r>
              <a:rPr lang="sv-SE" dirty="0"/>
              <a:t>Vårens försäljning kommer vara Delikatesskungen, mer info kommer snart . </a:t>
            </a:r>
          </a:p>
          <a:p>
            <a:pPr fontAlgn="auto">
              <a:spcAft>
                <a:spcPts val="0"/>
              </a:spcAft>
            </a:pPr>
            <a:r>
              <a:rPr lang="sv-SE" dirty="0"/>
              <a:t>Målet med lagkassan är att kunna bidra till att åka på större turneringar 9m9.</a:t>
            </a:r>
          </a:p>
        </p:txBody>
      </p:sp>
    </p:spTree>
    <p:extLst>
      <p:ext uri="{BB962C8B-B14F-4D97-AF65-F5344CB8AC3E}">
        <p14:creationId xmlns:p14="http://schemas.microsoft.com/office/powerpoint/2010/main" val="16390947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755576" y="2132856"/>
            <a:ext cx="7886700" cy="4351338"/>
          </a:xfrm>
        </p:spPr>
        <p:txBody>
          <a:bodyPr>
            <a:normAutofit/>
          </a:bodyPr>
          <a:lstStyle/>
          <a:p>
            <a:pPr marL="285750" indent="-285750"/>
            <a:r>
              <a:rPr lang="sv-SE" dirty="0"/>
              <a:t>Städdag sön 14/4</a:t>
            </a:r>
          </a:p>
          <a:p>
            <a:pPr marL="285750" indent="-285750"/>
            <a:r>
              <a:rPr lang="sv-SE" dirty="0"/>
              <a:t>Valborg 30/4 (</a:t>
            </a:r>
            <a:r>
              <a:rPr lang="sv-SE" sz="1600" dirty="0"/>
              <a:t>P-12 och F-12 ansvarar)</a:t>
            </a:r>
          </a:p>
          <a:p>
            <a:pPr marL="742950" lvl="1" indent="-285750"/>
            <a:r>
              <a:rPr lang="sv-SE" dirty="0"/>
              <a:t>Separat möte kommer inom kort</a:t>
            </a:r>
          </a:p>
          <a:p>
            <a:pPr marL="285750" indent="-285750"/>
            <a:r>
              <a:rPr lang="sv-SE" dirty="0"/>
              <a:t>Kioskvecka</a:t>
            </a:r>
          </a:p>
          <a:p>
            <a:pPr marL="742950" lvl="1" indent="-285750"/>
            <a:r>
              <a:rPr lang="sv-SE" dirty="0"/>
              <a:t>P-12 kommer att ansvara för minst en vecka under säsongen, pengar går till lagkassan</a:t>
            </a:r>
          </a:p>
          <a:p>
            <a:pPr marL="285750" indent="-285750"/>
            <a:r>
              <a:rPr lang="sv-SE" dirty="0"/>
              <a:t>BSK-dagen lör 1 juni</a:t>
            </a:r>
          </a:p>
          <a:p>
            <a:pPr marL="628650" lvl="1" indent="-285750"/>
            <a:endParaRPr lang="sv-SE" dirty="0"/>
          </a:p>
          <a:p>
            <a:pPr marL="285750" indent="-285750"/>
            <a:endParaRPr lang="sv-SE" dirty="0"/>
          </a:p>
          <a:p>
            <a:endParaRPr lang="sv-SE" dirty="0"/>
          </a:p>
          <a:p>
            <a:pPr marL="0" indent="0">
              <a:buNone/>
            </a:pPr>
            <a:endParaRPr lang="sv-SE" dirty="0"/>
          </a:p>
        </p:txBody>
      </p:sp>
      <p:pic>
        <p:nvPicPr>
          <p:cNvPr id="4" name="Picture 4" descr="2773740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1587500"/>
          </a:xfrm>
          <a:prstGeom prst="rect">
            <a:avLst/>
          </a:prstGeom>
          <a:noFill/>
        </p:spPr>
      </p:pic>
      <p:sp>
        <p:nvSpPr>
          <p:cNvPr id="5" name="textruta 4"/>
          <p:cNvSpPr txBox="1"/>
          <p:nvPr/>
        </p:nvSpPr>
        <p:spPr>
          <a:xfrm>
            <a:off x="2272928" y="1690511"/>
            <a:ext cx="48519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2400" b="1" dirty="0"/>
              <a:t>Föräldragrupp</a:t>
            </a:r>
            <a:endParaRPr lang="sv-SE" b="1" dirty="0"/>
          </a:p>
        </p:txBody>
      </p:sp>
    </p:spTree>
    <p:extLst>
      <p:ext uri="{BB962C8B-B14F-4D97-AF65-F5344CB8AC3E}">
        <p14:creationId xmlns:p14="http://schemas.microsoft.com/office/powerpoint/2010/main" val="7641047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5796136" y="2152176"/>
            <a:ext cx="2846140" cy="4332018"/>
          </a:xfrm>
        </p:spPr>
        <p:txBody>
          <a:bodyPr>
            <a:normAutofit/>
          </a:bodyPr>
          <a:lstStyle/>
          <a:p>
            <a:endParaRPr lang="sv-SE" dirty="0"/>
          </a:p>
          <a:p>
            <a:endParaRPr lang="sv-SE" dirty="0"/>
          </a:p>
          <a:p>
            <a:pPr marL="0" indent="0">
              <a:buNone/>
            </a:pPr>
            <a:endParaRPr lang="sv-SE" dirty="0"/>
          </a:p>
        </p:txBody>
      </p:sp>
      <p:pic>
        <p:nvPicPr>
          <p:cNvPr id="4" name="Picture 4" descr="2773740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1587500"/>
          </a:xfrm>
          <a:prstGeom prst="rect">
            <a:avLst/>
          </a:prstGeom>
          <a:noFill/>
        </p:spPr>
      </p:pic>
      <p:sp>
        <p:nvSpPr>
          <p:cNvPr id="5" name="textruta 4"/>
          <p:cNvSpPr txBox="1"/>
          <p:nvPr/>
        </p:nvSpPr>
        <p:spPr>
          <a:xfrm>
            <a:off x="2146002" y="1730671"/>
            <a:ext cx="48519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2400" b="1" dirty="0"/>
              <a:t>Klädbeställning</a:t>
            </a:r>
            <a:endParaRPr lang="sv-SE" b="1" dirty="0"/>
          </a:p>
        </p:txBody>
      </p:sp>
      <p:sp>
        <p:nvSpPr>
          <p:cNvPr id="6" name="Platshållare för innehåll 2"/>
          <p:cNvSpPr txBox="1">
            <a:spLocks/>
          </p:cNvSpPr>
          <p:nvPr/>
        </p:nvSpPr>
        <p:spPr>
          <a:xfrm>
            <a:off x="628650" y="2274507"/>
            <a:ext cx="4281163" cy="433201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</a:pPr>
            <a:endParaRPr lang="sv-SE" dirty="0"/>
          </a:p>
          <a:p>
            <a:pPr fontAlgn="auto">
              <a:spcAft>
                <a:spcPts val="0"/>
              </a:spcAft>
            </a:pPr>
            <a:endParaRPr lang="sv-SE" dirty="0"/>
          </a:p>
          <a:p>
            <a:pPr marL="0" indent="0" fontAlgn="auto">
              <a:spcAft>
                <a:spcPts val="0"/>
              </a:spcAft>
              <a:buNone/>
            </a:pPr>
            <a:endParaRPr lang="sv-SE" dirty="0"/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</a:pPr>
            <a:endParaRPr lang="sv-SE" dirty="0"/>
          </a:p>
        </p:txBody>
      </p:sp>
      <p:sp>
        <p:nvSpPr>
          <p:cNvPr id="10" name="textruta 9">
            <a:extLst>
              <a:ext uri="{FF2B5EF4-FFF2-40B4-BE49-F238E27FC236}">
                <a16:creationId xmlns:a16="http://schemas.microsoft.com/office/drawing/2014/main" id="{74385B02-EA5B-41DE-AC83-F5D803ADE222}"/>
              </a:ext>
            </a:extLst>
          </p:cNvPr>
          <p:cNvSpPr txBox="1"/>
          <p:nvPr/>
        </p:nvSpPr>
        <p:spPr>
          <a:xfrm>
            <a:off x="628650" y="2335508"/>
            <a:ext cx="5013097" cy="280076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600" dirty="0">
                <a:latin typeface="Arial"/>
                <a:cs typeface="Arial"/>
              </a:rPr>
              <a:t>Matchkläder och reservställ beställdes 2023 och vi räknar med att ha dessa även 2024</a:t>
            </a:r>
            <a:endParaRPr lang="sv-SE" sz="1600" dirty="0">
              <a:cs typeface="Arial" charset="0"/>
            </a:endParaRPr>
          </a:p>
          <a:p>
            <a:endParaRPr lang="sv-SE" sz="1600" dirty="0">
              <a:latin typeface="Arial"/>
              <a:cs typeface="Arial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600" dirty="0">
                <a:latin typeface="Arial"/>
                <a:cs typeface="Arial"/>
              </a:rPr>
              <a:t>Ni som behöver komplettera kläder hör av er till Henrik. henrik_tojkander@hotmail.com</a:t>
            </a:r>
            <a:endParaRPr lang="sv-SE" sz="1600" dirty="0"/>
          </a:p>
          <a:p>
            <a:endParaRPr lang="sv-SE" sz="1600" dirty="0">
              <a:latin typeface="Arial"/>
              <a:cs typeface="Arial"/>
            </a:endParaRPr>
          </a:p>
          <a:p>
            <a:br>
              <a:rPr lang="sv-SE" sz="1600" dirty="0"/>
            </a:br>
            <a:br>
              <a:rPr lang="sv-SE" sz="1600" dirty="0"/>
            </a:br>
            <a:br>
              <a:rPr lang="sv-SE" sz="1600" dirty="0"/>
            </a:br>
            <a:br>
              <a:rPr lang="sv-SE" sz="1600" dirty="0"/>
            </a:br>
            <a:endParaRPr lang="sv-SE" sz="1600" dirty="0"/>
          </a:p>
        </p:txBody>
      </p:sp>
      <p:pic>
        <p:nvPicPr>
          <p:cNvPr id="11" name="Bildobjekt 10">
            <a:extLst>
              <a:ext uri="{FF2B5EF4-FFF2-40B4-BE49-F238E27FC236}">
                <a16:creationId xmlns:a16="http://schemas.microsoft.com/office/drawing/2014/main" id="{CB57BE22-E42B-46C6-9E2E-0C183C26CCC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77801" y="2385540"/>
            <a:ext cx="3082810" cy="20869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63247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2773740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1587500"/>
          </a:xfrm>
          <a:prstGeom prst="rect">
            <a:avLst/>
          </a:prstGeom>
          <a:noFill/>
        </p:spPr>
      </p:pic>
      <p:sp>
        <p:nvSpPr>
          <p:cNvPr id="5" name="textruta 4"/>
          <p:cNvSpPr txBox="1"/>
          <p:nvPr/>
        </p:nvSpPr>
        <p:spPr>
          <a:xfrm>
            <a:off x="2272928" y="1690511"/>
            <a:ext cx="48519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2400" b="1" dirty="0"/>
              <a:t>Höst/Vinter</a:t>
            </a:r>
            <a:endParaRPr lang="sv-SE" b="1" dirty="0"/>
          </a:p>
        </p:txBody>
      </p:sp>
      <p:sp>
        <p:nvSpPr>
          <p:cNvPr id="6" name="Platshållare för innehåll 2"/>
          <p:cNvSpPr txBox="1">
            <a:spLocks/>
          </p:cNvSpPr>
          <p:nvPr/>
        </p:nvSpPr>
        <p:spPr>
          <a:xfrm>
            <a:off x="628650" y="2255187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</a:pPr>
            <a:endParaRPr lang="sv-SE" dirty="0"/>
          </a:p>
          <a:p>
            <a:pPr fontAlgn="auto">
              <a:spcAft>
                <a:spcPts val="0"/>
              </a:spcAft>
            </a:pPr>
            <a:endParaRPr lang="sv-SE" dirty="0"/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</a:pPr>
            <a:endParaRPr lang="sv-SE" dirty="0"/>
          </a:p>
        </p:txBody>
      </p:sp>
      <p:sp>
        <p:nvSpPr>
          <p:cNvPr id="2" name="Rektangel 1"/>
          <p:cNvSpPr/>
          <p:nvPr/>
        </p:nvSpPr>
        <p:spPr>
          <a:xfrm>
            <a:off x="179512" y="2348880"/>
            <a:ext cx="6678488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2100" dirty="0">
                <a:latin typeface="+mn-lt"/>
              </a:rPr>
              <a:t>9m9 cup efter seriespelet i oktober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2100" dirty="0">
                <a:latin typeface="+mn-lt"/>
              </a:rPr>
              <a:t>Vinterträning troligtvis tillsammans med P11 eller P13</a:t>
            </a:r>
          </a:p>
        </p:txBody>
      </p:sp>
    </p:spTree>
    <p:extLst>
      <p:ext uri="{BB962C8B-B14F-4D97-AF65-F5344CB8AC3E}">
        <p14:creationId xmlns:p14="http://schemas.microsoft.com/office/powerpoint/2010/main" val="31111217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5796136" y="2152176"/>
            <a:ext cx="2846140" cy="4332018"/>
          </a:xfrm>
        </p:spPr>
        <p:txBody>
          <a:bodyPr>
            <a:normAutofit/>
          </a:bodyPr>
          <a:lstStyle/>
          <a:p>
            <a:endParaRPr lang="sv-SE" dirty="0"/>
          </a:p>
          <a:p>
            <a:endParaRPr lang="sv-SE" dirty="0"/>
          </a:p>
          <a:p>
            <a:pPr marL="0" indent="0">
              <a:buNone/>
            </a:pPr>
            <a:endParaRPr lang="sv-SE" dirty="0"/>
          </a:p>
        </p:txBody>
      </p:sp>
      <p:pic>
        <p:nvPicPr>
          <p:cNvPr id="4" name="Picture 4" descr="2773740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1587500"/>
          </a:xfrm>
          <a:prstGeom prst="rect">
            <a:avLst/>
          </a:prstGeom>
          <a:noFill/>
        </p:spPr>
      </p:pic>
      <p:sp>
        <p:nvSpPr>
          <p:cNvPr id="5" name="textruta 4"/>
          <p:cNvSpPr txBox="1"/>
          <p:nvPr/>
        </p:nvSpPr>
        <p:spPr>
          <a:xfrm>
            <a:off x="2146002" y="1730671"/>
            <a:ext cx="48519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2400" b="1" dirty="0"/>
              <a:t>Kommunikation</a:t>
            </a:r>
            <a:endParaRPr lang="sv-SE" b="1" dirty="0"/>
          </a:p>
        </p:txBody>
      </p:sp>
      <p:sp>
        <p:nvSpPr>
          <p:cNvPr id="6" name="Platshållare för innehåll 2"/>
          <p:cNvSpPr txBox="1">
            <a:spLocks/>
          </p:cNvSpPr>
          <p:nvPr/>
        </p:nvSpPr>
        <p:spPr>
          <a:xfrm>
            <a:off x="628650" y="2274507"/>
            <a:ext cx="4281163" cy="433201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</a:pPr>
            <a:endParaRPr lang="sv-SE" dirty="0"/>
          </a:p>
          <a:p>
            <a:pPr fontAlgn="auto">
              <a:spcAft>
                <a:spcPts val="0"/>
              </a:spcAft>
            </a:pPr>
            <a:endParaRPr lang="sv-SE" dirty="0"/>
          </a:p>
          <a:p>
            <a:pPr marL="0" indent="0" fontAlgn="auto">
              <a:spcAft>
                <a:spcPts val="0"/>
              </a:spcAft>
              <a:buNone/>
            </a:pPr>
            <a:endParaRPr lang="sv-SE" dirty="0"/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</a:pPr>
            <a:endParaRPr lang="sv-SE" dirty="0"/>
          </a:p>
        </p:txBody>
      </p:sp>
      <p:sp>
        <p:nvSpPr>
          <p:cNvPr id="8" name="textruta 7">
            <a:extLst>
              <a:ext uri="{FF2B5EF4-FFF2-40B4-BE49-F238E27FC236}">
                <a16:creationId xmlns:a16="http://schemas.microsoft.com/office/drawing/2014/main" id="{74385B02-EA5B-41DE-AC83-F5D803ADE222}"/>
              </a:ext>
            </a:extLst>
          </p:cNvPr>
          <p:cNvSpPr txBox="1"/>
          <p:nvPr/>
        </p:nvSpPr>
        <p:spPr>
          <a:xfrm>
            <a:off x="628650" y="2335508"/>
            <a:ext cx="8013626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600" dirty="0"/>
              <a:t>Information kring laget sker via laget.se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v-SE" sz="1600" dirty="0"/>
              <a:t>Kontrollera att era kontaktuppgifter stämmer i laget.se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600" dirty="0"/>
              <a:t>Använd gärna appen för att få en överblick över träningar och matcher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600" b="1" dirty="0"/>
              <a:t>Svar på kallelser så fort ni har kan, svara även nej om ni inte kan komma</a:t>
            </a:r>
            <a:r>
              <a:rPr lang="sv-SE" sz="1600" dirty="0"/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600" dirty="0"/>
              <a:t>WhatsApp grupp används för snabb info vid t.ex. inställd träning.</a:t>
            </a:r>
          </a:p>
          <a:p>
            <a:r>
              <a:rPr lang="sv-SE" sz="1600" dirty="0"/>
              <a:t> </a:t>
            </a:r>
          </a:p>
          <a:p>
            <a:endParaRPr lang="sv-SE" sz="1600" dirty="0"/>
          </a:p>
        </p:txBody>
      </p:sp>
    </p:spTree>
    <p:extLst>
      <p:ext uri="{BB962C8B-B14F-4D97-AF65-F5344CB8AC3E}">
        <p14:creationId xmlns:p14="http://schemas.microsoft.com/office/powerpoint/2010/main" val="37041162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454198" y="3573016"/>
            <a:ext cx="3383608" cy="309634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v-SE" sz="1400" b="1" dirty="0"/>
              <a:t>Lagledare</a:t>
            </a:r>
          </a:p>
          <a:p>
            <a:pPr marL="0" indent="0">
              <a:buNone/>
            </a:pPr>
            <a:r>
              <a:rPr lang="sv-SE" sz="1400" dirty="0"/>
              <a:t>Martin Eriksson</a:t>
            </a:r>
          </a:p>
          <a:p>
            <a:pPr marL="0" indent="0">
              <a:buNone/>
            </a:pPr>
            <a:r>
              <a:rPr lang="sv-SE" sz="1400" b="1" dirty="0"/>
              <a:t>Huvudtränare</a:t>
            </a:r>
          </a:p>
          <a:p>
            <a:pPr marL="0" indent="0">
              <a:buNone/>
            </a:pPr>
            <a:r>
              <a:rPr lang="sv-SE" sz="1400" dirty="0"/>
              <a:t>Joakim Forsberg</a:t>
            </a:r>
          </a:p>
          <a:p>
            <a:pPr marL="0" indent="0">
              <a:buNone/>
            </a:pPr>
            <a:r>
              <a:rPr lang="sv-SE" sz="1400" dirty="0"/>
              <a:t>Daniel Nilsson</a:t>
            </a:r>
          </a:p>
          <a:p>
            <a:pPr marL="0" indent="0">
              <a:buNone/>
            </a:pPr>
            <a:r>
              <a:rPr lang="sv-SE" sz="1400" b="1" dirty="0"/>
              <a:t>Målvaktstränare</a:t>
            </a:r>
          </a:p>
          <a:p>
            <a:pPr marL="0" indent="0">
              <a:buNone/>
            </a:pPr>
            <a:r>
              <a:rPr lang="sv-SE" sz="1400" dirty="0"/>
              <a:t>Stefan Karlsson</a:t>
            </a:r>
          </a:p>
          <a:p>
            <a:pPr marL="0" indent="0">
              <a:buNone/>
            </a:pPr>
            <a:r>
              <a:rPr lang="sv-SE" sz="1400" b="1" dirty="0"/>
              <a:t>Assisterande Tränare/Materialansvarig</a:t>
            </a:r>
          </a:p>
          <a:p>
            <a:pPr marL="0" indent="0">
              <a:buNone/>
            </a:pPr>
            <a:r>
              <a:rPr lang="sv-SE" sz="1400" dirty="0"/>
              <a:t>Henrik Tojkander </a:t>
            </a:r>
          </a:p>
        </p:txBody>
      </p:sp>
      <p:pic>
        <p:nvPicPr>
          <p:cNvPr id="4" name="Picture 4" descr="2773740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1587500"/>
          </a:xfrm>
          <a:prstGeom prst="rect">
            <a:avLst/>
          </a:prstGeom>
          <a:noFill/>
        </p:spPr>
      </p:pic>
      <p:sp>
        <p:nvSpPr>
          <p:cNvPr id="5" name="Platshållare för innehåll 2"/>
          <p:cNvSpPr txBox="1">
            <a:spLocks/>
          </p:cNvSpPr>
          <p:nvPr/>
        </p:nvSpPr>
        <p:spPr>
          <a:xfrm>
            <a:off x="4355976" y="3429000"/>
            <a:ext cx="2215158" cy="25202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</a:pPr>
            <a:r>
              <a:rPr lang="sv-SE" sz="1400" b="1" dirty="0"/>
              <a:t>Föräldragrupp</a:t>
            </a:r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</a:pPr>
            <a:r>
              <a:rPr lang="sv-SE" sz="1400" dirty="0"/>
              <a:t>Cecilia Hahne - Kassör</a:t>
            </a:r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</a:pPr>
            <a:r>
              <a:rPr lang="sv-SE" sz="1400" dirty="0"/>
              <a:t>Anna Moritz</a:t>
            </a:r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</a:pPr>
            <a:r>
              <a:rPr lang="sv-SE" sz="1400" dirty="0"/>
              <a:t>Carina Gustafsson</a:t>
            </a:r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</a:pPr>
            <a:endParaRPr lang="sv-SE" sz="1400" dirty="0"/>
          </a:p>
          <a:p>
            <a:pPr marL="0" indent="0" fontAlgn="auto">
              <a:spcAft>
                <a:spcPts val="0"/>
              </a:spcAft>
              <a:buNone/>
            </a:pPr>
            <a:endParaRPr lang="sv-SE" sz="1400" dirty="0"/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</a:pPr>
            <a:endParaRPr lang="sv-SE" sz="1400" dirty="0"/>
          </a:p>
        </p:txBody>
      </p:sp>
      <p:sp>
        <p:nvSpPr>
          <p:cNvPr id="6" name="textruta 5"/>
          <p:cNvSpPr txBox="1"/>
          <p:nvPr/>
        </p:nvSpPr>
        <p:spPr>
          <a:xfrm>
            <a:off x="2146002" y="1763617"/>
            <a:ext cx="48519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2400" b="1" dirty="0"/>
              <a:t>Barkarö SK P-12 2024</a:t>
            </a:r>
            <a:endParaRPr lang="sv-SE" b="1" dirty="0"/>
          </a:p>
        </p:txBody>
      </p:sp>
      <p:sp>
        <p:nvSpPr>
          <p:cNvPr id="8" name="textruta 7">
            <a:extLst>
              <a:ext uri="{FF2B5EF4-FFF2-40B4-BE49-F238E27FC236}">
                <a16:creationId xmlns:a16="http://schemas.microsoft.com/office/drawing/2014/main" id="{7C8EE724-AEEF-4CC6-93BC-BDAC02D41ED4}"/>
              </a:ext>
            </a:extLst>
          </p:cNvPr>
          <p:cNvSpPr txBox="1"/>
          <p:nvPr/>
        </p:nvSpPr>
        <p:spPr>
          <a:xfrm>
            <a:off x="683568" y="2348880"/>
            <a:ext cx="7200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/>
              <a:t>30 spelare </a:t>
            </a:r>
          </a:p>
          <a:p>
            <a:r>
              <a:rPr lang="sv-SE" dirty="0"/>
              <a:t>Sista säsongen 7m7</a:t>
            </a:r>
          </a:p>
        </p:txBody>
      </p:sp>
    </p:spTree>
    <p:extLst>
      <p:ext uri="{BB962C8B-B14F-4D97-AF65-F5344CB8AC3E}">
        <p14:creationId xmlns:p14="http://schemas.microsoft.com/office/powerpoint/2010/main" val="12802662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2773740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1587500"/>
          </a:xfrm>
          <a:prstGeom prst="rect">
            <a:avLst/>
          </a:prstGeom>
          <a:noFill/>
        </p:spPr>
      </p:pic>
      <p:sp>
        <p:nvSpPr>
          <p:cNvPr id="5" name="textruta 4"/>
          <p:cNvSpPr txBox="1"/>
          <p:nvPr/>
        </p:nvSpPr>
        <p:spPr>
          <a:xfrm>
            <a:off x="2272928" y="1690511"/>
            <a:ext cx="48519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2400" b="1" dirty="0"/>
              <a:t>Övriga information</a:t>
            </a:r>
            <a:endParaRPr lang="sv-SE" b="1" dirty="0"/>
          </a:p>
        </p:txBody>
      </p:sp>
      <p:sp>
        <p:nvSpPr>
          <p:cNvPr id="7" name="Platshållare för innehåll 2">
            <a:extLst>
              <a:ext uri="{FF2B5EF4-FFF2-40B4-BE49-F238E27FC236}">
                <a16:creationId xmlns:a16="http://schemas.microsoft.com/office/drawing/2014/main" id="{B4B757F2-4F9F-47C5-92EA-DA735E447537}"/>
              </a:ext>
            </a:extLst>
          </p:cNvPr>
          <p:cNvSpPr txBox="1">
            <a:spLocks/>
          </p:cNvSpPr>
          <p:nvPr/>
        </p:nvSpPr>
        <p:spPr>
          <a:xfrm>
            <a:off x="107504" y="2226138"/>
            <a:ext cx="8784976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auto">
              <a:spcAft>
                <a:spcPts val="0"/>
              </a:spcAft>
              <a:buNone/>
            </a:pPr>
            <a:endParaRPr lang="sv-SE" dirty="0"/>
          </a:p>
          <a:p>
            <a:pPr fontAlgn="auto">
              <a:spcAft>
                <a:spcPts val="0"/>
              </a:spcAft>
            </a:pPr>
            <a:r>
              <a:rPr lang="sv-SE" sz="1600" dirty="0"/>
              <a:t>Träningarna planeras efter antalet spelare så är viktigt att ni i god tid meddelar närvaro/frånvaro</a:t>
            </a:r>
          </a:p>
          <a:p>
            <a:pPr fontAlgn="auto">
              <a:spcAft>
                <a:spcPts val="0"/>
              </a:spcAft>
            </a:pPr>
            <a:r>
              <a:rPr lang="sv-SE" sz="1600" dirty="0"/>
              <a:t>Meddela gärna orsak till frånvaro t.ex. skada eller sjukdom</a:t>
            </a:r>
          </a:p>
          <a:p>
            <a:pPr fontAlgn="auto">
              <a:spcAft>
                <a:spcPts val="0"/>
              </a:spcAft>
            </a:pPr>
            <a:r>
              <a:rPr lang="sv-SE" sz="1600" dirty="0"/>
              <a:t>Viktigt att komma i tid, meddela någon av oss ledare vid sen ankomst</a:t>
            </a:r>
          </a:p>
          <a:p>
            <a:pPr fontAlgn="auto">
              <a:spcAft>
                <a:spcPts val="0"/>
              </a:spcAft>
            </a:pPr>
            <a:r>
              <a:rPr lang="sv-SE" sz="1600" dirty="0"/>
              <a:t>Äta och dricka innan träning och match</a:t>
            </a:r>
          </a:p>
          <a:p>
            <a:pPr fontAlgn="auto">
              <a:spcAft>
                <a:spcPts val="0"/>
              </a:spcAft>
            </a:pPr>
            <a:r>
              <a:rPr lang="sv-SE" sz="1600" dirty="0"/>
              <a:t>Ordning och reda på material. Kläder, benskydd, fotbollsskor mm.</a:t>
            </a:r>
          </a:p>
          <a:p>
            <a:pPr fontAlgn="auto">
              <a:spcAft>
                <a:spcPts val="0"/>
              </a:spcAft>
            </a:pPr>
            <a:endParaRPr lang="sv-SE" sz="1600" dirty="0"/>
          </a:p>
          <a:p>
            <a:pPr fontAlgn="auto">
              <a:spcAft>
                <a:spcPts val="0"/>
              </a:spcAft>
            </a:pPr>
            <a:r>
              <a:rPr lang="sv-SE" sz="1600" dirty="0"/>
              <a:t>Genomföra utvecklingssamtal med spelarna</a:t>
            </a:r>
          </a:p>
          <a:p>
            <a:pPr fontAlgn="auto">
              <a:spcAft>
                <a:spcPts val="0"/>
              </a:spcAft>
            </a:pPr>
            <a:r>
              <a:rPr lang="sv-SE" sz="1600" dirty="0"/>
              <a:t>Behov av fler ledare. Svårt att få till träningar med hög kvalité i dagsläget</a:t>
            </a:r>
          </a:p>
          <a:p>
            <a:pPr fontAlgn="auto">
              <a:spcAft>
                <a:spcPts val="0"/>
              </a:spcAft>
            </a:pPr>
            <a:r>
              <a:rPr lang="sv-SE" sz="1600" dirty="0"/>
              <a:t>Idéer på aktiviteter utanför fotbollen mottages gärna</a:t>
            </a:r>
          </a:p>
          <a:p>
            <a:pPr marL="0" indent="0" fontAlgn="auto">
              <a:spcAft>
                <a:spcPts val="0"/>
              </a:spcAft>
              <a:buNone/>
            </a:pPr>
            <a:endParaRPr lang="sv-SE" sz="1600" dirty="0"/>
          </a:p>
          <a:p>
            <a:pPr fontAlgn="auto">
              <a:spcAft>
                <a:spcPts val="0"/>
              </a:spcAft>
            </a:pPr>
            <a:endParaRPr lang="sv-SE" sz="1600" dirty="0"/>
          </a:p>
          <a:p>
            <a:pPr fontAlgn="auto">
              <a:spcAft>
                <a:spcPts val="0"/>
              </a:spcAft>
            </a:pPr>
            <a:endParaRPr lang="sv-SE" sz="1600" dirty="0"/>
          </a:p>
          <a:p>
            <a:pPr fontAlgn="auto">
              <a:spcAft>
                <a:spcPts val="0"/>
              </a:spcAft>
            </a:pPr>
            <a:endParaRPr lang="sv-SE" sz="1600" dirty="0"/>
          </a:p>
          <a:p>
            <a:pPr fontAlgn="auto">
              <a:spcAft>
                <a:spcPts val="0"/>
              </a:spcAft>
            </a:pPr>
            <a:endParaRPr lang="sv-SE" sz="1600" dirty="0"/>
          </a:p>
        </p:txBody>
      </p:sp>
      <p:sp>
        <p:nvSpPr>
          <p:cNvPr id="10" name="Platshållare för innehåll 2">
            <a:extLst>
              <a:ext uri="{FF2B5EF4-FFF2-40B4-BE49-F238E27FC236}">
                <a16:creationId xmlns:a16="http://schemas.microsoft.com/office/drawing/2014/main" id="{C537AFE6-1E4F-4A5E-9E79-B4F16EE0D140}"/>
              </a:ext>
            </a:extLst>
          </p:cNvPr>
          <p:cNvSpPr txBox="1">
            <a:spLocks/>
          </p:cNvSpPr>
          <p:nvPr/>
        </p:nvSpPr>
        <p:spPr>
          <a:xfrm>
            <a:off x="3563888" y="2168514"/>
            <a:ext cx="288032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auto">
              <a:spcAft>
                <a:spcPts val="0"/>
              </a:spcAft>
              <a:buNone/>
            </a:pPr>
            <a:endParaRPr lang="sv-SE" dirty="0"/>
          </a:p>
          <a:p>
            <a:pPr marL="0" indent="0" fontAlgn="auto">
              <a:spcAft>
                <a:spcPts val="0"/>
              </a:spcAft>
              <a:buNone/>
            </a:pPr>
            <a:endParaRPr lang="sv-SE" sz="1600" dirty="0"/>
          </a:p>
          <a:p>
            <a:pPr fontAlgn="auto">
              <a:spcAft>
                <a:spcPts val="0"/>
              </a:spcAft>
            </a:pPr>
            <a:endParaRPr lang="sv-SE" sz="1900" dirty="0"/>
          </a:p>
        </p:txBody>
      </p:sp>
    </p:spTree>
    <p:extLst>
      <p:ext uri="{BB962C8B-B14F-4D97-AF65-F5344CB8AC3E}">
        <p14:creationId xmlns:p14="http://schemas.microsoft.com/office/powerpoint/2010/main" val="25204620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2773740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1587500"/>
          </a:xfrm>
          <a:prstGeom prst="rect">
            <a:avLst/>
          </a:prstGeom>
          <a:noFill/>
        </p:spPr>
      </p:pic>
      <p:sp>
        <p:nvSpPr>
          <p:cNvPr id="5" name="textruta 4"/>
          <p:cNvSpPr txBox="1"/>
          <p:nvPr/>
        </p:nvSpPr>
        <p:spPr>
          <a:xfrm>
            <a:off x="-756592" y="1693855"/>
            <a:ext cx="48519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Matchcamp Leksand</a:t>
            </a:r>
            <a:endParaRPr kumimoji="0" lang="sv-SE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10" name="Platshållare för innehåll 2">
            <a:extLst>
              <a:ext uri="{FF2B5EF4-FFF2-40B4-BE49-F238E27FC236}">
                <a16:creationId xmlns:a16="http://schemas.microsoft.com/office/drawing/2014/main" id="{C537AFE6-1E4F-4A5E-9E79-B4F16EE0D140}"/>
              </a:ext>
            </a:extLst>
          </p:cNvPr>
          <p:cNvSpPr txBox="1">
            <a:spLocks/>
          </p:cNvSpPr>
          <p:nvPr/>
        </p:nvSpPr>
        <p:spPr>
          <a:xfrm>
            <a:off x="3563888" y="2168514"/>
            <a:ext cx="288032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sv-SE" sz="2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sv-SE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171450" marR="0" lvl="0" indent="-1714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sv-SE" sz="1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631AAEB1-4960-4881-B76B-8E281302B865" descr="IMG_2334.jpg">
            <a:extLst>
              <a:ext uri="{FF2B5EF4-FFF2-40B4-BE49-F238E27FC236}">
                <a16:creationId xmlns:a16="http://schemas.microsoft.com/office/drawing/2014/main" id="{EEDDD5BA-D5B2-4CD6-A0DA-88F8BE9E3E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0333" y="3766205"/>
            <a:ext cx="4026297" cy="3062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3">
            <a:extLst>
              <a:ext uri="{FF2B5EF4-FFF2-40B4-BE49-F238E27FC236}">
                <a16:creationId xmlns:a16="http://schemas.microsoft.com/office/drawing/2014/main" id="{0EC0D186-BCEC-45F6-A106-8B72549E62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112" y="1752137"/>
            <a:ext cx="3105150" cy="23738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3E0F2092-91D4-42EA-A056-5031F0C87824" descr="PHOTO-2023-06-18-16-57-14.jpg">
            <a:extLst>
              <a:ext uri="{FF2B5EF4-FFF2-40B4-BE49-F238E27FC236}">
                <a16:creationId xmlns:a16="http://schemas.microsoft.com/office/drawing/2014/main" id="{F4E028B2-20CE-47F4-A0AC-33922F9297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06" y="2723541"/>
            <a:ext cx="3111500" cy="2380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902480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2773740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1587500"/>
          </a:xfrm>
          <a:prstGeom prst="rect">
            <a:avLst/>
          </a:prstGeom>
          <a:noFill/>
        </p:spPr>
      </p:pic>
      <p:sp>
        <p:nvSpPr>
          <p:cNvPr id="5" name="textruta 4"/>
          <p:cNvSpPr txBox="1"/>
          <p:nvPr/>
        </p:nvSpPr>
        <p:spPr>
          <a:xfrm>
            <a:off x="2146002" y="1660168"/>
            <a:ext cx="48519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Matchcamp Leksand</a:t>
            </a:r>
            <a:endParaRPr kumimoji="0" lang="sv-SE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10" name="Platshållare för innehåll 2">
            <a:extLst>
              <a:ext uri="{FF2B5EF4-FFF2-40B4-BE49-F238E27FC236}">
                <a16:creationId xmlns:a16="http://schemas.microsoft.com/office/drawing/2014/main" id="{C537AFE6-1E4F-4A5E-9E79-B4F16EE0D140}"/>
              </a:ext>
            </a:extLst>
          </p:cNvPr>
          <p:cNvSpPr txBox="1">
            <a:spLocks/>
          </p:cNvSpPr>
          <p:nvPr/>
        </p:nvSpPr>
        <p:spPr>
          <a:xfrm>
            <a:off x="3563888" y="2168514"/>
            <a:ext cx="288032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sv-SE" sz="2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sv-SE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171450" marR="0" lvl="0" indent="-1714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sv-SE" sz="1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Bildobjekt 10">
            <a:extLst>
              <a:ext uri="{FF2B5EF4-FFF2-40B4-BE49-F238E27FC236}">
                <a16:creationId xmlns:a16="http://schemas.microsoft.com/office/drawing/2014/main" id="{3B03C83E-F3FD-49FE-BFA3-61396D68057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3477" y="2261876"/>
            <a:ext cx="3384375" cy="4512500"/>
          </a:xfrm>
          <a:prstGeom prst="rect">
            <a:avLst/>
          </a:prstGeom>
        </p:spPr>
      </p:pic>
      <p:pic>
        <p:nvPicPr>
          <p:cNvPr id="12" name="Bildobjekt 11">
            <a:extLst>
              <a:ext uri="{FF2B5EF4-FFF2-40B4-BE49-F238E27FC236}">
                <a16:creationId xmlns:a16="http://schemas.microsoft.com/office/drawing/2014/main" id="{0E27E236-9C3A-47F6-BFE5-D09EE7489E5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2261875"/>
            <a:ext cx="3384376" cy="45125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43035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2773740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1587500"/>
          </a:xfrm>
          <a:prstGeom prst="rect">
            <a:avLst/>
          </a:prstGeom>
          <a:noFill/>
        </p:spPr>
      </p:pic>
      <p:sp>
        <p:nvSpPr>
          <p:cNvPr id="5" name="textruta 4"/>
          <p:cNvSpPr txBox="1"/>
          <p:nvPr/>
        </p:nvSpPr>
        <p:spPr>
          <a:xfrm>
            <a:off x="2146002" y="1660168"/>
            <a:ext cx="48519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Matchcamp Leksand</a:t>
            </a:r>
            <a:endParaRPr kumimoji="0" lang="sv-SE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10" name="Platshållare för innehåll 2">
            <a:extLst>
              <a:ext uri="{FF2B5EF4-FFF2-40B4-BE49-F238E27FC236}">
                <a16:creationId xmlns:a16="http://schemas.microsoft.com/office/drawing/2014/main" id="{C537AFE6-1E4F-4A5E-9E79-B4F16EE0D140}"/>
              </a:ext>
            </a:extLst>
          </p:cNvPr>
          <p:cNvSpPr txBox="1">
            <a:spLocks/>
          </p:cNvSpPr>
          <p:nvPr/>
        </p:nvSpPr>
        <p:spPr>
          <a:xfrm>
            <a:off x="3563888" y="2168514"/>
            <a:ext cx="288032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sv-SE" sz="2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sv-SE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171450" marR="0" lvl="0" indent="-1714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sv-SE" sz="1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" name="Bildobjekt 6">
            <a:extLst>
              <a:ext uri="{FF2B5EF4-FFF2-40B4-BE49-F238E27FC236}">
                <a16:creationId xmlns:a16="http://schemas.microsoft.com/office/drawing/2014/main" id="{EDD43B6F-E6A9-4523-AA0C-63AEC2F093C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7587" y="2186347"/>
            <a:ext cx="3400126" cy="4533501"/>
          </a:xfrm>
          <a:prstGeom prst="rect">
            <a:avLst/>
          </a:prstGeom>
        </p:spPr>
      </p:pic>
      <p:pic>
        <p:nvPicPr>
          <p:cNvPr id="8" name="Bildobjekt 7">
            <a:extLst>
              <a:ext uri="{FF2B5EF4-FFF2-40B4-BE49-F238E27FC236}">
                <a16:creationId xmlns:a16="http://schemas.microsoft.com/office/drawing/2014/main" id="{C1559EA8-0132-4311-B957-BA8A1DF0B3C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2197037"/>
            <a:ext cx="3400126" cy="45335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89277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2773740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1587500"/>
          </a:xfrm>
          <a:prstGeom prst="rect">
            <a:avLst/>
          </a:prstGeom>
          <a:noFill/>
        </p:spPr>
      </p:pic>
      <p:sp>
        <p:nvSpPr>
          <p:cNvPr id="5" name="textruta 4"/>
          <p:cNvSpPr txBox="1"/>
          <p:nvPr/>
        </p:nvSpPr>
        <p:spPr>
          <a:xfrm>
            <a:off x="2146002" y="1660168"/>
            <a:ext cx="48519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Matchcamp Leksand</a:t>
            </a:r>
            <a:endParaRPr kumimoji="0" lang="sv-SE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10" name="Platshållare för innehåll 2">
            <a:extLst>
              <a:ext uri="{FF2B5EF4-FFF2-40B4-BE49-F238E27FC236}">
                <a16:creationId xmlns:a16="http://schemas.microsoft.com/office/drawing/2014/main" id="{C537AFE6-1E4F-4A5E-9E79-B4F16EE0D140}"/>
              </a:ext>
            </a:extLst>
          </p:cNvPr>
          <p:cNvSpPr txBox="1">
            <a:spLocks/>
          </p:cNvSpPr>
          <p:nvPr/>
        </p:nvSpPr>
        <p:spPr>
          <a:xfrm>
            <a:off x="3563888" y="2168514"/>
            <a:ext cx="288032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sv-SE" sz="2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sv-SE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171450" marR="0" lvl="0" indent="-1714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sv-SE" sz="1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9" name="Bildobjekt 8">
            <a:extLst>
              <a:ext uri="{FF2B5EF4-FFF2-40B4-BE49-F238E27FC236}">
                <a16:creationId xmlns:a16="http://schemas.microsoft.com/office/drawing/2014/main" id="{8BC1AA33-7E84-49DF-938D-7656C20AE94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2121833"/>
            <a:ext cx="3474894" cy="4633193"/>
          </a:xfrm>
          <a:prstGeom prst="rect">
            <a:avLst/>
          </a:prstGeom>
        </p:spPr>
      </p:pic>
      <p:pic>
        <p:nvPicPr>
          <p:cNvPr id="11" name="Platshållare för innehåll 4">
            <a:extLst>
              <a:ext uri="{FF2B5EF4-FFF2-40B4-BE49-F238E27FC236}">
                <a16:creationId xmlns:a16="http://schemas.microsoft.com/office/drawing/2014/main" id="{08140219-7F19-4316-B3C2-8276741FC3A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1532" y="2123243"/>
            <a:ext cx="3478413" cy="4637885"/>
          </a:xfrm>
        </p:spPr>
      </p:pic>
    </p:spTree>
    <p:extLst>
      <p:ext uri="{BB962C8B-B14F-4D97-AF65-F5344CB8AC3E}">
        <p14:creationId xmlns:p14="http://schemas.microsoft.com/office/powerpoint/2010/main" val="13103754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5796136" y="2152176"/>
            <a:ext cx="2846140" cy="4332018"/>
          </a:xfrm>
        </p:spPr>
        <p:txBody>
          <a:bodyPr>
            <a:normAutofit/>
          </a:bodyPr>
          <a:lstStyle/>
          <a:p>
            <a:endParaRPr lang="sv-SE" dirty="0"/>
          </a:p>
          <a:p>
            <a:endParaRPr lang="sv-SE" dirty="0"/>
          </a:p>
          <a:p>
            <a:pPr marL="0" indent="0">
              <a:buNone/>
            </a:pPr>
            <a:endParaRPr lang="sv-SE" dirty="0"/>
          </a:p>
        </p:txBody>
      </p:sp>
      <p:pic>
        <p:nvPicPr>
          <p:cNvPr id="4" name="Picture 4" descr="2773740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1587500"/>
          </a:xfrm>
          <a:prstGeom prst="rect">
            <a:avLst/>
          </a:prstGeom>
          <a:noFill/>
        </p:spPr>
      </p:pic>
      <p:sp>
        <p:nvSpPr>
          <p:cNvPr id="5" name="textruta 4"/>
          <p:cNvSpPr txBox="1"/>
          <p:nvPr/>
        </p:nvSpPr>
        <p:spPr>
          <a:xfrm>
            <a:off x="2146002" y="1730671"/>
            <a:ext cx="48519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2400" b="1"/>
              <a:t>Frågor?</a:t>
            </a:r>
            <a:endParaRPr lang="sv-SE" b="1" dirty="0"/>
          </a:p>
        </p:txBody>
      </p:sp>
      <p:sp>
        <p:nvSpPr>
          <p:cNvPr id="6" name="Platshållare för innehåll 2"/>
          <p:cNvSpPr txBox="1">
            <a:spLocks/>
          </p:cNvSpPr>
          <p:nvPr/>
        </p:nvSpPr>
        <p:spPr>
          <a:xfrm>
            <a:off x="628650" y="2274507"/>
            <a:ext cx="4281163" cy="433201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</a:pPr>
            <a:endParaRPr lang="sv-SE" dirty="0"/>
          </a:p>
          <a:p>
            <a:pPr fontAlgn="auto">
              <a:spcAft>
                <a:spcPts val="0"/>
              </a:spcAft>
            </a:pPr>
            <a:endParaRPr lang="sv-SE" dirty="0"/>
          </a:p>
          <a:p>
            <a:pPr marL="0" indent="0" fontAlgn="auto">
              <a:spcAft>
                <a:spcPts val="0"/>
              </a:spcAft>
              <a:buNone/>
            </a:pPr>
            <a:endParaRPr lang="sv-SE" dirty="0"/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</a:pP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573914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2773740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1587500"/>
          </a:xfrm>
          <a:prstGeom prst="rect">
            <a:avLst/>
          </a:prstGeom>
          <a:noFill/>
        </p:spPr>
      </p:pic>
      <p:sp>
        <p:nvSpPr>
          <p:cNvPr id="5" name="textruta 4"/>
          <p:cNvSpPr txBox="1"/>
          <p:nvPr/>
        </p:nvSpPr>
        <p:spPr>
          <a:xfrm>
            <a:off x="2272928" y="1690511"/>
            <a:ext cx="48519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2400" b="1" dirty="0"/>
              <a:t>Träningsupplägg</a:t>
            </a:r>
            <a:endParaRPr lang="sv-SE" b="1" dirty="0"/>
          </a:p>
        </p:txBody>
      </p:sp>
      <p:sp>
        <p:nvSpPr>
          <p:cNvPr id="7" name="Platshållare för innehåll 2">
            <a:extLst>
              <a:ext uri="{FF2B5EF4-FFF2-40B4-BE49-F238E27FC236}">
                <a16:creationId xmlns:a16="http://schemas.microsoft.com/office/drawing/2014/main" id="{B4B757F2-4F9F-47C5-92EA-DA735E447537}"/>
              </a:ext>
            </a:extLst>
          </p:cNvPr>
          <p:cNvSpPr txBox="1">
            <a:spLocks/>
          </p:cNvSpPr>
          <p:nvPr/>
        </p:nvSpPr>
        <p:spPr>
          <a:xfrm>
            <a:off x="107504" y="2226138"/>
            <a:ext cx="3384376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auto">
              <a:spcAft>
                <a:spcPts val="0"/>
              </a:spcAft>
              <a:buNone/>
            </a:pPr>
            <a:endParaRPr lang="sv-SE" dirty="0"/>
          </a:p>
          <a:p>
            <a:pPr marL="0" indent="0" fontAlgn="auto">
              <a:spcAft>
                <a:spcPts val="0"/>
              </a:spcAft>
              <a:buNone/>
            </a:pPr>
            <a:r>
              <a:rPr lang="sv-SE" b="1" dirty="0"/>
              <a:t>Grundstruktur</a:t>
            </a:r>
          </a:p>
          <a:p>
            <a:pPr fontAlgn="auto">
              <a:spcAft>
                <a:spcPts val="0"/>
              </a:spcAft>
            </a:pPr>
            <a:r>
              <a:rPr lang="sv-SE" sz="1600" dirty="0"/>
              <a:t>Samling 15 min innan träning för att gå igenom träningen och få fokus på vad som ska göras och vad som förväntas.</a:t>
            </a:r>
          </a:p>
          <a:p>
            <a:pPr fontAlgn="auto">
              <a:spcAft>
                <a:spcPts val="0"/>
              </a:spcAft>
            </a:pPr>
            <a:r>
              <a:rPr lang="sv-SE" sz="1600" dirty="0"/>
              <a:t>1h effektiv träning </a:t>
            </a:r>
          </a:p>
          <a:p>
            <a:pPr fontAlgn="auto">
              <a:spcAft>
                <a:spcPts val="0"/>
              </a:spcAft>
            </a:pPr>
            <a:r>
              <a:rPr lang="sv-SE" sz="1600" dirty="0"/>
              <a:t>10 min uppvärmning</a:t>
            </a:r>
          </a:p>
          <a:p>
            <a:pPr fontAlgn="auto">
              <a:spcAft>
                <a:spcPts val="0"/>
              </a:spcAft>
            </a:pPr>
            <a:r>
              <a:rPr lang="sv-SE" sz="1600" dirty="0"/>
              <a:t>20-30 Fotbollsspecifik träning </a:t>
            </a:r>
          </a:p>
          <a:p>
            <a:pPr fontAlgn="auto">
              <a:spcAft>
                <a:spcPts val="0"/>
              </a:spcAft>
            </a:pPr>
            <a:r>
              <a:rPr lang="sv-SE" sz="1600" dirty="0"/>
              <a:t>20-30 min spel </a:t>
            </a:r>
          </a:p>
          <a:p>
            <a:pPr fontAlgn="auto">
              <a:spcAft>
                <a:spcPts val="0"/>
              </a:spcAft>
            </a:pPr>
            <a:r>
              <a:rPr lang="sv-SE" sz="1600" dirty="0"/>
              <a:t>5 min stretching och genomgång av träningen – utmaning förra året men ambition i år</a:t>
            </a:r>
          </a:p>
        </p:txBody>
      </p:sp>
      <p:sp>
        <p:nvSpPr>
          <p:cNvPr id="10" name="Platshållare för innehåll 2">
            <a:extLst>
              <a:ext uri="{FF2B5EF4-FFF2-40B4-BE49-F238E27FC236}">
                <a16:creationId xmlns:a16="http://schemas.microsoft.com/office/drawing/2014/main" id="{C537AFE6-1E4F-4A5E-9E79-B4F16EE0D140}"/>
              </a:ext>
            </a:extLst>
          </p:cNvPr>
          <p:cNvSpPr txBox="1">
            <a:spLocks/>
          </p:cNvSpPr>
          <p:nvPr/>
        </p:nvSpPr>
        <p:spPr>
          <a:xfrm>
            <a:off x="3563888" y="2168514"/>
            <a:ext cx="288032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auto">
              <a:spcAft>
                <a:spcPts val="0"/>
              </a:spcAft>
              <a:buNone/>
            </a:pPr>
            <a:endParaRPr lang="sv-SE" dirty="0"/>
          </a:p>
          <a:p>
            <a:pPr marL="0" indent="0" fontAlgn="auto">
              <a:spcAft>
                <a:spcPts val="0"/>
              </a:spcAft>
              <a:buNone/>
            </a:pPr>
            <a:endParaRPr lang="sv-SE" sz="1600" dirty="0"/>
          </a:p>
          <a:p>
            <a:pPr fontAlgn="auto">
              <a:spcAft>
                <a:spcPts val="0"/>
              </a:spcAft>
            </a:pPr>
            <a:endParaRPr lang="sv-SE" sz="1900" dirty="0"/>
          </a:p>
        </p:txBody>
      </p:sp>
      <p:sp>
        <p:nvSpPr>
          <p:cNvPr id="11" name="Platshållare för innehåll 2">
            <a:extLst>
              <a:ext uri="{FF2B5EF4-FFF2-40B4-BE49-F238E27FC236}">
                <a16:creationId xmlns:a16="http://schemas.microsoft.com/office/drawing/2014/main" id="{0CF56D0F-4236-475A-A438-4584B07F8400}"/>
              </a:ext>
            </a:extLst>
          </p:cNvPr>
          <p:cNvSpPr txBox="1">
            <a:spLocks/>
          </p:cNvSpPr>
          <p:nvPr/>
        </p:nvSpPr>
        <p:spPr>
          <a:xfrm>
            <a:off x="3688965" y="2255187"/>
            <a:ext cx="263016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auto">
              <a:spcAft>
                <a:spcPts val="0"/>
              </a:spcAft>
              <a:buNone/>
            </a:pPr>
            <a:endParaRPr lang="sv-SE" dirty="0"/>
          </a:p>
          <a:p>
            <a:pPr marL="0" indent="0" fontAlgn="auto">
              <a:spcAft>
                <a:spcPts val="0"/>
              </a:spcAft>
              <a:buNone/>
            </a:pPr>
            <a:r>
              <a:rPr lang="sv-SE" sz="1900" b="1" dirty="0"/>
              <a:t>Fotbollsspecifika övningar</a:t>
            </a:r>
          </a:p>
          <a:p>
            <a:pPr fontAlgn="auto">
              <a:spcAft>
                <a:spcPts val="0"/>
              </a:spcAft>
            </a:pPr>
            <a:r>
              <a:rPr lang="sv-SE" sz="1600" dirty="0"/>
              <a:t>20-30 min utvalda övningar som rullar i 2 veckor (repetition)</a:t>
            </a:r>
          </a:p>
          <a:p>
            <a:pPr fontAlgn="auto">
              <a:spcAft>
                <a:spcPts val="0"/>
              </a:spcAft>
            </a:pPr>
            <a:r>
              <a:rPr lang="sv-SE" sz="1600" dirty="0"/>
              <a:t>Olika teman tex Anfallsspel </a:t>
            </a:r>
          </a:p>
          <a:p>
            <a:pPr fontAlgn="auto">
              <a:spcAft>
                <a:spcPts val="0"/>
              </a:spcAft>
            </a:pPr>
            <a:r>
              <a:rPr lang="sv-SE" sz="1600" dirty="0"/>
              <a:t>Vad? Varför? Hur? </a:t>
            </a:r>
          </a:p>
          <a:p>
            <a:pPr fontAlgn="auto">
              <a:spcAft>
                <a:spcPts val="0"/>
              </a:spcAft>
            </a:pPr>
            <a:r>
              <a:rPr lang="sv-SE" sz="1600" dirty="0"/>
              <a:t> Målvaktsträning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0DEAECE-0F49-2361-CFAD-74D4C7741A90}"/>
              </a:ext>
            </a:extLst>
          </p:cNvPr>
          <p:cNvSpPr txBox="1"/>
          <p:nvPr/>
        </p:nvSpPr>
        <p:spPr>
          <a:xfrm>
            <a:off x="6569285" y="2636912"/>
            <a:ext cx="2251187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b="1" dirty="0">
                <a:latin typeface="+mn-lt"/>
              </a:rPr>
              <a:t>Spelövningar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600" dirty="0">
                <a:latin typeface="+mn-lt"/>
              </a:rPr>
              <a:t>Spel i 20-30 minuter.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600" dirty="0">
                <a:latin typeface="+mn-lt"/>
              </a:rPr>
              <a:t>I spelet är det fokus och koppling till övningen / övningarna innan spelmomentet. </a:t>
            </a:r>
          </a:p>
          <a:p>
            <a:endParaRPr lang="sv-SE" dirty="0"/>
          </a:p>
          <a:p>
            <a:endParaRPr lang="sv-SE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182063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1" grpId="0"/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2773740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1587500"/>
          </a:xfrm>
          <a:prstGeom prst="rect">
            <a:avLst/>
          </a:prstGeom>
          <a:noFill/>
        </p:spPr>
      </p:pic>
      <p:sp>
        <p:nvSpPr>
          <p:cNvPr id="5" name="textruta 4"/>
          <p:cNvSpPr txBox="1"/>
          <p:nvPr/>
        </p:nvSpPr>
        <p:spPr>
          <a:xfrm>
            <a:off x="2272928" y="1690511"/>
            <a:ext cx="48519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2400" b="1" dirty="0"/>
              <a:t>Träningstider</a:t>
            </a:r>
            <a:endParaRPr lang="sv-SE" b="1" dirty="0"/>
          </a:p>
        </p:txBody>
      </p:sp>
      <p:sp>
        <p:nvSpPr>
          <p:cNvPr id="6" name="Platshållare för innehåll 2"/>
          <p:cNvSpPr txBox="1">
            <a:spLocks/>
          </p:cNvSpPr>
          <p:nvPr/>
        </p:nvSpPr>
        <p:spPr>
          <a:xfrm>
            <a:off x="628650" y="2255187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auto">
              <a:spcAft>
                <a:spcPts val="0"/>
              </a:spcAft>
              <a:buNone/>
            </a:pPr>
            <a:r>
              <a:rPr lang="sv-SE" sz="1800" b="1" dirty="0"/>
              <a:t>mars-april (start 7/3) 		Konstgräs</a:t>
            </a:r>
          </a:p>
          <a:p>
            <a:pPr lvl="1" fontAlgn="auto">
              <a:spcAft>
                <a:spcPts val="0"/>
              </a:spcAft>
            </a:pPr>
            <a:r>
              <a:rPr lang="sv-SE" dirty="0"/>
              <a:t>Tisdagar 		18:30 – 19:30 samling 18:15 (efter Byggmäster cup)</a:t>
            </a:r>
          </a:p>
          <a:p>
            <a:pPr lvl="1" fontAlgn="auto">
              <a:spcAft>
                <a:spcPts val="0"/>
              </a:spcAft>
            </a:pPr>
            <a:r>
              <a:rPr lang="sv-SE" dirty="0"/>
              <a:t>Torsdagar 	18:30 – 19:30 samling 18:15</a:t>
            </a:r>
          </a:p>
          <a:p>
            <a:pPr marL="0" indent="0" fontAlgn="auto">
              <a:spcAft>
                <a:spcPts val="0"/>
              </a:spcAft>
              <a:buNone/>
            </a:pPr>
            <a:r>
              <a:rPr lang="sv-SE" sz="1800" b="1" dirty="0"/>
              <a:t>maj 				Naturgräs (preliminärt plantider ej klara)</a:t>
            </a:r>
          </a:p>
          <a:p>
            <a:pPr lvl="1" fontAlgn="auto">
              <a:spcAft>
                <a:spcPts val="0"/>
              </a:spcAft>
            </a:pPr>
            <a:r>
              <a:rPr lang="sv-SE" dirty="0"/>
              <a:t>Tisdagar 		 18:30 – 19:30, samling 18:15</a:t>
            </a:r>
          </a:p>
          <a:p>
            <a:pPr lvl="1" fontAlgn="auto">
              <a:spcAft>
                <a:spcPts val="0"/>
              </a:spcAft>
            </a:pPr>
            <a:r>
              <a:rPr lang="sv-SE" dirty="0"/>
              <a:t>Torsdagar 	 18:30 – 19:30, samling 18:15</a:t>
            </a:r>
          </a:p>
          <a:p>
            <a:pPr marL="0" indent="0" fontAlgn="auto">
              <a:spcAft>
                <a:spcPts val="0"/>
              </a:spcAft>
              <a:buNone/>
            </a:pPr>
            <a:endParaRPr lang="sv-SE" sz="1800" dirty="0"/>
          </a:p>
          <a:p>
            <a:pPr fontAlgn="auto">
              <a:spcAft>
                <a:spcPts val="0"/>
              </a:spcAft>
            </a:pPr>
            <a:r>
              <a:rPr lang="sv-SE" sz="1800" dirty="0"/>
              <a:t>Coerverträning onsdagar 5 tillfällen under vårsäsong och 3 under höstsäsong. Avgift på ca 300 kr/ aktiv och år. Målvakt Coerver måndagar.</a:t>
            </a:r>
          </a:p>
          <a:p>
            <a:pPr marL="0" indent="0" fontAlgn="auto">
              <a:spcAft>
                <a:spcPts val="0"/>
              </a:spcAft>
              <a:buNone/>
            </a:pPr>
            <a:endParaRPr lang="sv-SE" dirty="0"/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</a:pP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8879324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2773740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1587500"/>
          </a:xfrm>
          <a:prstGeom prst="rect">
            <a:avLst/>
          </a:prstGeom>
          <a:noFill/>
        </p:spPr>
      </p:pic>
      <p:sp>
        <p:nvSpPr>
          <p:cNvPr id="5" name="textruta 4"/>
          <p:cNvSpPr txBox="1"/>
          <p:nvPr/>
        </p:nvSpPr>
        <p:spPr>
          <a:xfrm>
            <a:off x="1403648" y="1690511"/>
            <a:ext cx="57212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2400" b="1" dirty="0">
                <a:latin typeface="+mn-lt"/>
              </a:rPr>
              <a:t>Målvaktsträning</a:t>
            </a:r>
            <a:endParaRPr lang="sv-SE" b="1" dirty="0">
              <a:latin typeface="+mn-lt"/>
            </a:endParaRPr>
          </a:p>
        </p:txBody>
      </p:sp>
      <p:sp>
        <p:nvSpPr>
          <p:cNvPr id="10" name="Platshållare för innehåll 2">
            <a:extLst>
              <a:ext uri="{FF2B5EF4-FFF2-40B4-BE49-F238E27FC236}">
                <a16:creationId xmlns:a16="http://schemas.microsoft.com/office/drawing/2014/main" id="{44F8BF12-6AF8-4BDD-B687-D479877A9736}"/>
              </a:ext>
            </a:extLst>
          </p:cNvPr>
          <p:cNvSpPr txBox="1">
            <a:spLocks/>
          </p:cNvSpPr>
          <p:nvPr/>
        </p:nvSpPr>
        <p:spPr>
          <a:xfrm>
            <a:off x="323528" y="2348880"/>
            <a:ext cx="7128792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auto">
              <a:spcAft>
                <a:spcPts val="0"/>
              </a:spcAft>
              <a:buNone/>
            </a:pPr>
            <a:endParaRPr lang="sv-SE" sz="1600" dirty="0"/>
          </a:p>
          <a:p>
            <a:pPr fontAlgn="auto">
              <a:spcAft>
                <a:spcPts val="0"/>
              </a:spcAft>
            </a:pPr>
            <a:r>
              <a:rPr lang="sv-SE" sz="1600" dirty="0"/>
              <a:t>När tillfälle ges kommer Stefan ha målvaktsträning med våra målvakter på ordinarie träningstid – lidande förra säsongen pga. ledarbrist</a:t>
            </a:r>
          </a:p>
          <a:p>
            <a:pPr fontAlgn="auto">
              <a:spcAft>
                <a:spcPts val="0"/>
              </a:spcAft>
            </a:pPr>
            <a:r>
              <a:rPr lang="sv-SE" sz="1600" dirty="0"/>
              <a:t>Vi kommer delta på målvaktsträning tillsammans med  P-11 på onsdagar med start denna vecka med extern målvaktstränare</a:t>
            </a:r>
          </a:p>
          <a:p>
            <a:pPr fontAlgn="auto">
              <a:spcAft>
                <a:spcPts val="0"/>
              </a:spcAft>
            </a:pPr>
            <a:r>
              <a:rPr lang="sv-SE" sz="1600" dirty="0"/>
              <a:t>Coerver målvaktsträning på måndagar</a:t>
            </a:r>
          </a:p>
        </p:txBody>
      </p:sp>
    </p:spTree>
    <p:extLst>
      <p:ext uri="{BB962C8B-B14F-4D97-AF65-F5344CB8AC3E}">
        <p14:creationId xmlns:p14="http://schemas.microsoft.com/office/powerpoint/2010/main" val="11426235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2773740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1587500"/>
          </a:xfrm>
          <a:prstGeom prst="rect">
            <a:avLst/>
          </a:prstGeom>
          <a:noFill/>
        </p:spPr>
      </p:pic>
      <p:sp>
        <p:nvSpPr>
          <p:cNvPr id="5" name="textruta 4"/>
          <p:cNvSpPr txBox="1"/>
          <p:nvPr/>
        </p:nvSpPr>
        <p:spPr>
          <a:xfrm>
            <a:off x="2272928" y="1690511"/>
            <a:ext cx="48519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2400" b="1" dirty="0"/>
              <a:t>Utbildning</a:t>
            </a:r>
            <a:endParaRPr lang="sv-SE" b="1" dirty="0"/>
          </a:p>
        </p:txBody>
      </p:sp>
      <p:sp>
        <p:nvSpPr>
          <p:cNvPr id="6" name="Platshållare för innehåll 2"/>
          <p:cNvSpPr txBox="1">
            <a:spLocks/>
          </p:cNvSpPr>
          <p:nvPr/>
        </p:nvSpPr>
        <p:spPr>
          <a:xfrm>
            <a:off x="628650" y="2255187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</a:pPr>
            <a:endParaRPr lang="sv-SE" dirty="0"/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</a:pPr>
            <a:endParaRPr lang="sv-SE" dirty="0"/>
          </a:p>
        </p:txBody>
      </p:sp>
      <p:sp>
        <p:nvSpPr>
          <p:cNvPr id="2" name="textruta 1"/>
          <p:cNvSpPr txBox="1"/>
          <p:nvPr/>
        </p:nvSpPr>
        <p:spPr>
          <a:xfrm>
            <a:off x="899592" y="2564904"/>
            <a:ext cx="7488832" cy="22621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2100" dirty="0">
                <a:latin typeface="+mn-lt"/>
              </a:rPr>
              <a:t>Mål att samtliga ledare inom klubben är utbildade i ledare i Svenska fotbollsförbundets grundutbildning SVFF 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2100" dirty="0">
                <a:latin typeface="+mn-lt"/>
              </a:rPr>
              <a:t>Registerutdrag görs på alla ledare och föräldrar som har direkt och regelbunden kontakt med barn.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2100" b="1" dirty="0">
                <a:latin typeface="+mn-lt"/>
              </a:rPr>
              <a:t>Första hjälpen med HLR och hjärtstartare  12/4 18:00-21:00</a:t>
            </a:r>
          </a:p>
          <a:p>
            <a:endParaRPr lang="sv-SE" dirty="0"/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7379385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2773740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1587500"/>
          </a:xfrm>
          <a:prstGeom prst="rect">
            <a:avLst/>
          </a:prstGeom>
          <a:noFill/>
        </p:spPr>
      </p:pic>
      <p:sp>
        <p:nvSpPr>
          <p:cNvPr id="5" name="textruta 4"/>
          <p:cNvSpPr txBox="1"/>
          <p:nvPr/>
        </p:nvSpPr>
        <p:spPr>
          <a:xfrm>
            <a:off x="2272928" y="1690511"/>
            <a:ext cx="48519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2400" b="1" dirty="0"/>
              <a:t>Seriespel</a:t>
            </a:r>
            <a:endParaRPr lang="sv-SE" b="1" dirty="0"/>
          </a:p>
        </p:txBody>
      </p:sp>
      <p:sp>
        <p:nvSpPr>
          <p:cNvPr id="6" name="Platshållare för innehåll 2"/>
          <p:cNvSpPr txBox="1">
            <a:spLocks/>
          </p:cNvSpPr>
          <p:nvPr/>
        </p:nvSpPr>
        <p:spPr>
          <a:xfrm>
            <a:off x="628650" y="2255187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</a:pPr>
            <a:r>
              <a:rPr lang="sv-SE" dirty="0"/>
              <a:t>2024 blir sista året 7m7</a:t>
            </a:r>
          </a:p>
          <a:p>
            <a:pPr fontAlgn="auto">
              <a:spcAft>
                <a:spcPts val="0"/>
              </a:spcAft>
            </a:pPr>
            <a:r>
              <a:rPr lang="sv-SE" dirty="0"/>
              <a:t>Vårsäsong v18 – v25</a:t>
            </a:r>
          </a:p>
          <a:p>
            <a:pPr fontAlgn="auto">
              <a:spcAft>
                <a:spcPts val="0"/>
              </a:spcAft>
            </a:pPr>
            <a:r>
              <a:rPr lang="sv-SE" dirty="0"/>
              <a:t>Höstsäsong v32 – v39 </a:t>
            </a:r>
          </a:p>
          <a:p>
            <a:pPr fontAlgn="auto">
              <a:spcAft>
                <a:spcPts val="0"/>
              </a:spcAft>
            </a:pPr>
            <a:r>
              <a:rPr lang="sv-SE" dirty="0"/>
              <a:t>Tre lag anmälda i seriespelet, två lag i röd och ett lag i blå</a:t>
            </a:r>
          </a:p>
          <a:p>
            <a:pPr fontAlgn="auto">
              <a:spcAft>
                <a:spcPts val="0"/>
              </a:spcAft>
            </a:pPr>
            <a:r>
              <a:rPr lang="sv-SE" dirty="0"/>
              <a:t>Vi kommer i år göra en viss indelning där de som kommit längst i sin utveckling kommer spela i röd nivå och de som är nyare eller inte kommit lika långt spelar i blå serie.</a:t>
            </a:r>
          </a:p>
          <a:p>
            <a:pPr fontAlgn="auto">
              <a:spcAft>
                <a:spcPts val="0"/>
              </a:spcAft>
            </a:pPr>
            <a:r>
              <a:rPr lang="sv-SE" dirty="0"/>
              <a:t>Det kommer inte vara en fast indelning eller fasta lag utan kommer fortsätta rotera likt tidigare år</a:t>
            </a:r>
          </a:p>
          <a:p>
            <a:pPr fontAlgn="auto">
              <a:spcAft>
                <a:spcPts val="0"/>
              </a:spcAft>
            </a:pPr>
            <a:r>
              <a:rPr lang="sv-SE" dirty="0"/>
              <a:t>Veckomatch på tisdagar</a:t>
            </a:r>
          </a:p>
        </p:txBody>
      </p:sp>
    </p:spTree>
    <p:extLst>
      <p:ext uri="{BB962C8B-B14F-4D97-AF65-F5344CB8AC3E}">
        <p14:creationId xmlns:p14="http://schemas.microsoft.com/office/powerpoint/2010/main" val="40061025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2773740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1587500"/>
          </a:xfrm>
          <a:prstGeom prst="rect">
            <a:avLst/>
          </a:prstGeom>
          <a:noFill/>
        </p:spPr>
      </p:pic>
      <p:sp>
        <p:nvSpPr>
          <p:cNvPr id="5" name="textruta 4"/>
          <p:cNvSpPr txBox="1"/>
          <p:nvPr/>
        </p:nvSpPr>
        <p:spPr>
          <a:xfrm>
            <a:off x="2272928" y="1690511"/>
            <a:ext cx="48519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2400" b="1" dirty="0"/>
              <a:t>Matchspel</a:t>
            </a:r>
            <a:endParaRPr lang="sv-SE" b="1" dirty="0"/>
          </a:p>
        </p:txBody>
      </p:sp>
      <p:sp>
        <p:nvSpPr>
          <p:cNvPr id="6" name="Platshållare för innehåll 2"/>
          <p:cNvSpPr txBox="1">
            <a:spLocks/>
          </p:cNvSpPr>
          <p:nvPr/>
        </p:nvSpPr>
        <p:spPr>
          <a:xfrm>
            <a:off x="628650" y="2255187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</a:pPr>
            <a:endParaRPr lang="sv-SE" dirty="0"/>
          </a:p>
          <a:p>
            <a:pPr fontAlgn="auto">
              <a:spcAft>
                <a:spcPts val="0"/>
              </a:spcAft>
            </a:pPr>
            <a:r>
              <a:rPr lang="sv-SE" dirty="0"/>
              <a:t>Samarbete med P-11 och P-13, där vi lånar spelare mellan lagen för matchspel</a:t>
            </a:r>
          </a:p>
          <a:p>
            <a:pPr fontAlgn="auto">
              <a:spcAft>
                <a:spcPts val="0"/>
              </a:spcAft>
            </a:pPr>
            <a:r>
              <a:rPr lang="sv-SE" dirty="0"/>
              <a:t>2-3 spelare per vecka kommer få chansen att spela 9m9 tillsammans med P-11 denna säsong på både träning och match</a:t>
            </a:r>
          </a:p>
          <a:p>
            <a:pPr fontAlgn="auto">
              <a:spcAft>
                <a:spcPts val="0"/>
              </a:spcAft>
            </a:pPr>
            <a:r>
              <a:rPr lang="sv-SE" dirty="0"/>
              <a:t>Låna in 2-3 spelare från P-13 per vecka till träning och match</a:t>
            </a:r>
          </a:p>
          <a:p>
            <a:pPr fontAlgn="auto">
              <a:spcAft>
                <a:spcPts val="0"/>
              </a:spcAft>
            </a:pPr>
            <a:r>
              <a:rPr lang="sv-SE" dirty="0"/>
              <a:t>Krav på träningsnärvaro för matchspel</a:t>
            </a:r>
          </a:p>
          <a:p>
            <a:pPr fontAlgn="auto">
              <a:spcAft>
                <a:spcPts val="0"/>
              </a:spcAft>
            </a:pPr>
            <a:endParaRPr lang="sv-SE" dirty="0"/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</a:pP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9002949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2773740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1587500"/>
          </a:xfrm>
          <a:prstGeom prst="rect">
            <a:avLst/>
          </a:prstGeom>
          <a:noFill/>
        </p:spPr>
      </p:pic>
      <p:sp>
        <p:nvSpPr>
          <p:cNvPr id="5" name="textruta 4"/>
          <p:cNvSpPr txBox="1"/>
          <p:nvPr/>
        </p:nvSpPr>
        <p:spPr>
          <a:xfrm>
            <a:off x="2272928" y="1690511"/>
            <a:ext cx="48519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2400" b="1" dirty="0"/>
              <a:t>Registrering av spelare</a:t>
            </a:r>
            <a:endParaRPr lang="sv-SE" b="1" dirty="0"/>
          </a:p>
        </p:txBody>
      </p:sp>
      <p:sp>
        <p:nvSpPr>
          <p:cNvPr id="6" name="Platshållare för innehåll 2"/>
          <p:cNvSpPr txBox="1">
            <a:spLocks/>
          </p:cNvSpPr>
          <p:nvPr/>
        </p:nvSpPr>
        <p:spPr>
          <a:xfrm>
            <a:off x="251520" y="2255187"/>
            <a:ext cx="826383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</a:pPr>
            <a:endParaRPr lang="sv-SE" dirty="0"/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</a:pPr>
            <a:endParaRPr lang="sv-SE" dirty="0"/>
          </a:p>
        </p:txBody>
      </p:sp>
      <p:pic>
        <p:nvPicPr>
          <p:cNvPr id="11" name="Bildobjekt 10">
            <a:extLst>
              <a:ext uri="{FF2B5EF4-FFF2-40B4-BE49-F238E27FC236}">
                <a16:creationId xmlns:a16="http://schemas.microsoft.com/office/drawing/2014/main" id="{37E554F9-AFFB-46FC-925C-F2BEC7D8C1E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9592" y="3823467"/>
            <a:ext cx="7007366" cy="2784719"/>
          </a:xfrm>
          <a:prstGeom prst="rect">
            <a:avLst/>
          </a:prstGeom>
        </p:spPr>
      </p:pic>
      <p:sp>
        <p:nvSpPr>
          <p:cNvPr id="14" name="textruta 13">
            <a:extLst>
              <a:ext uri="{FF2B5EF4-FFF2-40B4-BE49-F238E27FC236}">
                <a16:creationId xmlns:a16="http://schemas.microsoft.com/office/drawing/2014/main" id="{B78B594A-F7A3-41E7-BD89-3387CF0B0AD1}"/>
              </a:ext>
            </a:extLst>
          </p:cNvPr>
          <p:cNvSpPr txBox="1"/>
          <p:nvPr/>
        </p:nvSpPr>
        <p:spPr>
          <a:xfrm>
            <a:off x="395536" y="2636912"/>
            <a:ext cx="84969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Registreringar av spelare görs från 12 års ålder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Killarna kommer få en blankett hem som ska lämnas till Martin senast 31/3</a:t>
            </a:r>
          </a:p>
        </p:txBody>
      </p:sp>
    </p:spTree>
    <p:extLst>
      <p:ext uri="{BB962C8B-B14F-4D97-AF65-F5344CB8AC3E}">
        <p14:creationId xmlns:p14="http://schemas.microsoft.com/office/powerpoint/2010/main" val="33099021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9689</TotalTime>
  <Words>1046</Words>
  <Application>Microsoft Office PowerPoint</Application>
  <PresentationFormat>Bildspel på skärmen (4:3)</PresentationFormat>
  <Paragraphs>190</Paragraphs>
  <Slides>25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25</vt:i4>
      </vt:variant>
    </vt:vector>
  </HeadingPairs>
  <TitlesOfParts>
    <vt:vector size="29" baseType="lpstr">
      <vt:lpstr>Arial</vt:lpstr>
      <vt:lpstr>Calibri</vt:lpstr>
      <vt:lpstr>Calibri Light</vt:lpstr>
      <vt:lpstr>Office-tema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Säsongen 2013 BSK-F/06</dc:title>
  <dc:creator>Chris</dc:creator>
  <cp:lastModifiedBy>Eriksson Martin</cp:lastModifiedBy>
  <cp:revision>478</cp:revision>
  <cp:lastPrinted>2017-11-10T05:58:16Z</cp:lastPrinted>
  <dcterms:created xsi:type="dcterms:W3CDTF">2013-02-05T15:22:15Z</dcterms:created>
  <dcterms:modified xsi:type="dcterms:W3CDTF">2024-03-07T19:53:32Z</dcterms:modified>
</cp:coreProperties>
</file>