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0" r:id="rId1"/>
  </p:sldMasterIdLst>
  <p:notesMasterIdLst>
    <p:notesMasterId r:id="rId21"/>
  </p:notesMasterIdLst>
  <p:sldIdLst>
    <p:sldId id="384" r:id="rId2"/>
    <p:sldId id="389" r:id="rId3"/>
    <p:sldId id="414" r:id="rId4"/>
    <p:sldId id="437" r:id="rId5"/>
    <p:sldId id="438" r:id="rId6"/>
    <p:sldId id="439" r:id="rId7"/>
    <p:sldId id="424" r:id="rId8"/>
    <p:sldId id="440" r:id="rId9"/>
    <p:sldId id="431" r:id="rId10"/>
    <p:sldId id="423" r:id="rId11"/>
    <p:sldId id="435" r:id="rId12"/>
    <p:sldId id="434" r:id="rId13"/>
    <p:sldId id="443" r:id="rId14"/>
    <p:sldId id="444" r:id="rId15"/>
    <p:sldId id="436" r:id="rId16"/>
    <p:sldId id="426" r:id="rId17"/>
    <p:sldId id="441" r:id="rId18"/>
    <p:sldId id="422" r:id="rId19"/>
    <p:sldId id="428" r:id="rId20"/>
  </p:sldIdLst>
  <p:sldSz cx="9144000" cy="6858000" type="screen4x3"/>
  <p:notesSz cx="6811963" cy="9942513"/>
  <p:defaultTextStyle>
    <a:defPPr>
      <a:defRPr lang="sv-SE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8630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B49AF5D1-F89D-44DC-B9FC-7D9C965A3174}" v="35" dt="2023-03-05T11:48:29.150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llanmörkt format 2 - Dekorfärg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llanmörkt forma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1E4AEA4-8DFA-4A89-87EB-49C32662AFE0}" styleName="Mellanmörkt format 2 - Dekorfärg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14" autoAdjust="0"/>
    <p:restoredTop sz="80637" autoAdjust="0"/>
  </p:normalViewPr>
  <p:slideViewPr>
    <p:cSldViewPr>
      <p:cViewPr varScale="1">
        <p:scale>
          <a:sx n="134" d="100"/>
          <a:sy n="134" d="100"/>
        </p:scale>
        <p:origin x="708" y="8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-879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69" d="100"/>
          <a:sy n="69" d="100"/>
        </p:scale>
        <p:origin x="2238" y="7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microsoft.com/office/2015/10/relationships/revisionInfo" Target="revisionInfo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Relationship Id="rId27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Daniel Nilsson" userId="eb299150-4c96-4671-867d-2883a81808fb" providerId="ADAL" clId="{B49AF5D1-F89D-44DC-B9FC-7D9C965A3174}"/>
    <pc:docChg chg="modSld">
      <pc:chgData name="Daniel Nilsson" userId="eb299150-4c96-4671-867d-2883a81808fb" providerId="ADAL" clId="{B49AF5D1-F89D-44DC-B9FC-7D9C965A3174}" dt="2023-03-05T11:48:59.980" v="40" actId="20577"/>
      <pc:docMkLst>
        <pc:docMk/>
      </pc:docMkLst>
      <pc:sldChg chg="modSp mod">
        <pc:chgData name="Daniel Nilsson" userId="eb299150-4c96-4671-867d-2883a81808fb" providerId="ADAL" clId="{B49AF5D1-F89D-44DC-B9FC-7D9C965A3174}" dt="2023-03-05T11:48:59.980" v="40" actId="20577"/>
        <pc:sldMkLst>
          <pc:docMk/>
          <pc:sldMk cId="3342227869" sldId="384"/>
        </pc:sldMkLst>
        <pc:spChg chg="mod">
          <ac:chgData name="Daniel Nilsson" userId="eb299150-4c96-4671-867d-2883a81808fb" providerId="ADAL" clId="{B49AF5D1-F89D-44DC-B9FC-7D9C965A3174}" dt="2023-03-05T11:48:59.980" v="40" actId="20577"/>
          <ac:spMkLst>
            <pc:docMk/>
            <pc:sldMk cId="3342227869" sldId="384"/>
            <ac:spMk id="4" creationId="{00000000-0000-0000-0000-000000000000}"/>
          </ac:spMkLst>
        </pc:spChg>
      </pc:sldChg>
      <pc:sldChg chg="modSp">
        <pc:chgData name="Daniel Nilsson" userId="eb299150-4c96-4671-867d-2883a81808fb" providerId="ADAL" clId="{B49AF5D1-F89D-44DC-B9FC-7D9C965A3174}" dt="2023-03-05T11:48:29.150" v="34" actId="20577"/>
        <pc:sldMkLst>
          <pc:docMk/>
          <pc:sldMk cId="2623034478" sldId="437"/>
        </pc:sldMkLst>
        <pc:spChg chg="mod">
          <ac:chgData name="Daniel Nilsson" userId="eb299150-4c96-4671-867d-2883a81808fb" providerId="ADAL" clId="{B49AF5D1-F89D-44DC-B9FC-7D9C965A3174}" dt="2023-03-05T11:48:29.150" v="34" actId="20577"/>
          <ac:spMkLst>
            <pc:docMk/>
            <pc:sldMk cId="2623034478" sldId="437"/>
            <ac:spMk id="10" creationId="{44F8BF12-6AF8-4BDD-B687-D479877A9736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51851" cy="49712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v-SE" dirty="0"/>
          </a:p>
        </p:txBody>
      </p:sp>
      <p:sp>
        <p:nvSpPr>
          <p:cNvPr id="3" name="Platshållare för datum 2"/>
          <p:cNvSpPr>
            <a:spLocks noGrp="1"/>
          </p:cNvSpPr>
          <p:nvPr>
            <p:ph type="dt" idx="1"/>
          </p:nvPr>
        </p:nvSpPr>
        <p:spPr>
          <a:xfrm>
            <a:off x="3858536" y="0"/>
            <a:ext cx="2951851" cy="49712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FEB1655-428D-4DCB-AA28-FC2EF0ABD7E7}" type="datetimeFigureOut">
              <a:rPr lang="sv-SE" smtClean="0"/>
              <a:t>2023-03-05</a:t>
            </a:fld>
            <a:endParaRPr lang="sv-SE" dirty="0"/>
          </a:p>
        </p:txBody>
      </p:sp>
      <p:sp>
        <p:nvSpPr>
          <p:cNvPr id="4" name="Platshållare för bildobjekt 3"/>
          <p:cNvSpPr>
            <a:spLocks noGrp="1" noRot="1" noChangeAspect="1"/>
          </p:cNvSpPr>
          <p:nvPr>
            <p:ph type="sldImg" idx="2"/>
          </p:nvPr>
        </p:nvSpPr>
        <p:spPr>
          <a:xfrm>
            <a:off x="922338" y="746125"/>
            <a:ext cx="4967287" cy="3727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v-SE" dirty="0"/>
          </a:p>
        </p:txBody>
      </p:sp>
      <p:sp>
        <p:nvSpPr>
          <p:cNvPr id="5" name="Platshållare för anteckningar 4"/>
          <p:cNvSpPr>
            <a:spLocks noGrp="1"/>
          </p:cNvSpPr>
          <p:nvPr>
            <p:ph type="body" sz="quarter" idx="3"/>
          </p:nvPr>
        </p:nvSpPr>
        <p:spPr>
          <a:xfrm>
            <a:off x="681197" y="4722694"/>
            <a:ext cx="5449570" cy="447413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4"/>
          </p:nvPr>
        </p:nvSpPr>
        <p:spPr>
          <a:xfrm>
            <a:off x="0" y="9443662"/>
            <a:ext cx="2951851" cy="49712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v-SE" dirty="0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5"/>
          </p:nvPr>
        </p:nvSpPr>
        <p:spPr>
          <a:xfrm>
            <a:off x="3858536" y="9443662"/>
            <a:ext cx="2951851" cy="49712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E6E6806-D964-4DD1-9DD4-9509887B6EC6}" type="slidenum">
              <a:rPr lang="sv-SE" smtClean="0"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74510444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sv-SE"/>
              <a:t>Klicka här för att ändra format på underrubrik i bakgrunden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4815D4-9548-4B11-BC73-5D63C287A666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4237963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dir="u" isContent="1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Rubrik och lodrä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4815D4-9548-4B11-BC73-5D63C287A666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6493767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dir="u" isContent="1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ät 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ät rubrik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4815D4-9548-4B11-BC73-5D63C287A666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40596061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dir="u" isContent="1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4815D4-9548-4B11-BC73-5D63C287A666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3178198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dir="u" isContent="1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4815D4-9548-4B11-BC73-5D63C287A666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7087978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dir="u" isContent="1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innehålls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4815D4-9548-4B11-BC73-5D63C287A666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9919211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dir="u" isContent="1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Platshållare för text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6" name="Platshållare för innehåll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7" name="Platshållare fö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8" name="Platshållare för sidfo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9" name="Platshållare för bild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4815D4-9548-4B11-BC73-5D63C287A666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9391319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dir="u" isContent="1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4815D4-9548-4B11-BC73-5D63C287A666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5184235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dir="u" isContent="1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3" name="Platshållare för sidfo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4815D4-9548-4B11-BC73-5D63C287A666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7996854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dir="u" isContent="1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ehåll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4815D4-9548-4B11-BC73-5D63C287A666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2355789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dir="u" isContent="1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bild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sv-SE" dirty="0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4815D4-9548-4B11-BC73-5D63C287A666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872028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dir="u" isContent="1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rubrik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v-SE" dirty="0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v-SE" dirty="0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74815D4-9548-4B11-BC73-5D63C287A666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6270310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1" r:id="rId1"/>
    <p:sldLayoutId id="2147483752" r:id="rId2"/>
    <p:sldLayoutId id="2147483753" r:id="rId3"/>
    <p:sldLayoutId id="2147483754" r:id="rId4"/>
    <p:sldLayoutId id="2147483755" r:id="rId5"/>
    <p:sldLayoutId id="2147483756" r:id="rId6"/>
    <p:sldLayoutId id="2147483757" r:id="rId7"/>
    <p:sldLayoutId id="2147483758" r:id="rId8"/>
    <p:sldLayoutId id="2147483759" r:id="rId9"/>
    <p:sldLayoutId id="2147483760" r:id="rId10"/>
    <p:sldLayoutId id="2147483761" r:id="rId11"/>
  </p:sldLayoutIdLst>
  <mc:AlternateContent xmlns:mc="http://schemas.openxmlformats.org/markup-compatibility/2006" xmlns:p14="http://schemas.microsoft.com/office/powerpoint/2010/main">
    <mc:Choice Requires="p14">
      <p:transition spd="slow" p14:dur="2000">
        <p14:prism dir="u" isContent="1"/>
      </p:transition>
    </mc:Choice>
    <mc:Fallback xmlns="">
      <p:transition spd="slow">
        <p:fade/>
      </p:transition>
    </mc:Fallback>
  </mc:AlternateConten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hyperlink" Target="http://www.laget.se/barkarosk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hyperlink" Target="http://www.laget.se/barkarosk" TargetMode="Externa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hyperlink" Target="http://www.laget.se/barkarosk" TargetMode="Externa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hyperlink" Target="http://www.laget.se/barkarosk" TargetMode="Externa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hyperlink" Target="http://www.laget.se/barkarosk" TargetMode="Externa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hyperlink" Target="http://www.laget.se/barkarosk" TargetMode="Externa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hyperlink" Target="http://www.laget.se/barkarosk" TargetMode="Externa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hyperlink" Target="http://www.laget.se/barkarosk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hyperlink" Target="http://www.laget.se/barkarosk" TargetMode="Externa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hyperlink" Target="http://www.laget.se/barkarosk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hyperlink" Target="http://www.laget.se/barkarosk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hyperlink" Target="http://www.laget.se/barkarosk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hyperlink" Target="http://www.laget.se/barkarosk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hyperlink" Target="http://www.laget.se/barkarosk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hyperlink" Target="http://www.laget.se/barkarosk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hyperlink" Target="http://www.laget.se/barkarosk" TargetMode="Externa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hyperlink" Target="http://www.laget.se/barkarosk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hyperlink" Target="http://www.laget.se/barkarosk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8000" r="-1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ruta 3"/>
          <p:cNvSpPr txBox="1"/>
          <p:nvPr/>
        </p:nvSpPr>
        <p:spPr>
          <a:xfrm>
            <a:off x="611560" y="5445224"/>
            <a:ext cx="741682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2400" dirty="0">
                <a:solidFill>
                  <a:schemeClr val="bg1"/>
                </a:solidFill>
              </a:rPr>
              <a:t>Föräldramöte P-12 </a:t>
            </a:r>
          </a:p>
          <a:p>
            <a:r>
              <a:rPr lang="sv-SE" sz="2400" dirty="0">
                <a:solidFill>
                  <a:schemeClr val="bg1"/>
                </a:solidFill>
              </a:rPr>
              <a:t>2023-03-09 </a:t>
            </a:r>
          </a:p>
        </p:txBody>
      </p:sp>
    </p:spTree>
    <p:extLst>
      <p:ext uri="{BB962C8B-B14F-4D97-AF65-F5344CB8AC3E}">
        <p14:creationId xmlns:p14="http://schemas.microsoft.com/office/powerpoint/2010/main" val="33422278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2773740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1587500"/>
          </a:xfrm>
          <a:prstGeom prst="rect">
            <a:avLst/>
          </a:prstGeom>
          <a:noFill/>
        </p:spPr>
      </p:pic>
      <p:sp>
        <p:nvSpPr>
          <p:cNvPr id="5" name="textruta 4"/>
          <p:cNvSpPr txBox="1"/>
          <p:nvPr/>
        </p:nvSpPr>
        <p:spPr>
          <a:xfrm>
            <a:off x="2272928" y="1690511"/>
            <a:ext cx="485199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v-SE" sz="2400" b="1" dirty="0"/>
              <a:t>Seriespel</a:t>
            </a:r>
            <a:endParaRPr lang="sv-SE" b="1" dirty="0"/>
          </a:p>
        </p:txBody>
      </p:sp>
      <p:sp>
        <p:nvSpPr>
          <p:cNvPr id="6" name="Platshållare för innehåll 2"/>
          <p:cNvSpPr txBox="1">
            <a:spLocks/>
          </p:cNvSpPr>
          <p:nvPr/>
        </p:nvSpPr>
        <p:spPr>
          <a:xfrm>
            <a:off x="628650" y="2255187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fontAlgn="auto">
              <a:spcAft>
                <a:spcPts val="0"/>
              </a:spcAft>
              <a:buNone/>
            </a:pPr>
            <a:endParaRPr lang="sv-SE" dirty="0" smtClean="0"/>
          </a:p>
          <a:p>
            <a:pPr marL="0" indent="0" fontAlgn="auto">
              <a:spcAft>
                <a:spcPts val="0"/>
              </a:spcAft>
              <a:buNone/>
            </a:pPr>
            <a:endParaRPr lang="sv-SE" dirty="0"/>
          </a:p>
          <a:p>
            <a:pPr marL="0" indent="0" fontAlgn="auto">
              <a:spcAft>
                <a:spcPts val="0"/>
              </a:spcAft>
              <a:buNone/>
            </a:pPr>
            <a:r>
              <a:rPr lang="sv-SE" dirty="0" smtClean="0"/>
              <a:t>I spelform </a:t>
            </a:r>
            <a:r>
              <a:rPr lang="sv-SE" dirty="0"/>
              <a:t>7 mot 7 delas serier in i svårighetsgrad (grön, blå, röd, svart</a:t>
            </a:r>
            <a:r>
              <a:rPr lang="sv-SE" dirty="0" smtClean="0"/>
              <a:t>)</a:t>
            </a:r>
          </a:p>
          <a:p>
            <a:pPr marL="0" indent="0" fontAlgn="auto">
              <a:spcAft>
                <a:spcPts val="0"/>
              </a:spcAft>
              <a:buNone/>
            </a:pPr>
            <a:endParaRPr lang="sv-SE" dirty="0" smtClean="0"/>
          </a:p>
          <a:p>
            <a:pPr fontAlgn="auto">
              <a:spcAft>
                <a:spcPts val="0"/>
              </a:spcAft>
            </a:pPr>
            <a:r>
              <a:rPr lang="sv-SE" dirty="0" smtClean="0"/>
              <a:t>Vårsäsong 	W18 – W25 1 maj – 25 juni</a:t>
            </a:r>
          </a:p>
          <a:p>
            <a:pPr fontAlgn="auto">
              <a:spcAft>
                <a:spcPts val="0"/>
              </a:spcAft>
            </a:pPr>
            <a:r>
              <a:rPr lang="sv-SE" dirty="0" smtClean="0"/>
              <a:t>Höstsäsong 	W32 – W39 7 aug – 1 okt</a:t>
            </a:r>
            <a:endParaRPr lang="sv-SE" dirty="0"/>
          </a:p>
          <a:p>
            <a:pPr fontAlgn="auto">
              <a:spcAft>
                <a:spcPts val="0"/>
              </a:spcAft>
            </a:pPr>
            <a:r>
              <a:rPr lang="sv-SE" dirty="0" smtClean="0"/>
              <a:t>Tre lag anmälda i blå serie, förra säsongen spelade vi i grön</a:t>
            </a:r>
          </a:p>
          <a:p>
            <a:pPr fontAlgn="auto">
              <a:spcAft>
                <a:spcPts val="0"/>
              </a:spcAft>
            </a:pPr>
            <a:r>
              <a:rPr lang="sv-SE" dirty="0" smtClean="0"/>
              <a:t>Vi möter lag som är både äldre och yngre</a:t>
            </a:r>
          </a:p>
          <a:p>
            <a:pPr fontAlgn="auto">
              <a:spcAft>
                <a:spcPts val="0"/>
              </a:spcAft>
            </a:pPr>
            <a:r>
              <a:rPr lang="sv-SE" dirty="0" smtClean="0"/>
              <a:t>Vi försöker styra en av matcherna till veckomatch, förhoppningsvis tisdagar</a:t>
            </a:r>
          </a:p>
          <a:p>
            <a:pPr fontAlgn="auto">
              <a:spcAft>
                <a:spcPts val="0"/>
              </a:spcAft>
            </a:pPr>
            <a:r>
              <a:rPr lang="sv-SE" dirty="0" smtClean="0"/>
              <a:t>Vissa kommer spela dubbla matcher. Målet är att alla spelar lika många matcher</a:t>
            </a:r>
          </a:p>
          <a:p>
            <a:pPr fontAlgn="auto">
              <a:spcAft>
                <a:spcPts val="0"/>
              </a:spcAft>
            </a:pPr>
            <a:r>
              <a:rPr lang="sv-SE" dirty="0" smtClean="0"/>
              <a:t>Tacksam om ni hör av er om ni vet att ni har förhinder vissa matcher så kan vi styra laguttagningarna</a:t>
            </a:r>
            <a:endParaRPr lang="sv-SE" dirty="0"/>
          </a:p>
        </p:txBody>
      </p:sp>
      <p:pic>
        <p:nvPicPr>
          <p:cNvPr id="10" name="Bildobjekt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31640" y="2289771"/>
            <a:ext cx="5353050" cy="504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61025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2773740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1587500"/>
          </a:xfrm>
          <a:prstGeom prst="rect">
            <a:avLst/>
          </a:prstGeom>
          <a:noFill/>
        </p:spPr>
      </p:pic>
      <p:sp>
        <p:nvSpPr>
          <p:cNvPr id="5" name="textruta 4"/>
          <p:cNvSpPr txBox="1"/>
          <p:nvPr/>
        </p:nvSpPr>
        <p:spPr>
          <a:xfrm>
            <a:off x="2272928" y="1690511"/>
            <a:ext cx="485199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v-SE" sz="2400" b="1" dirty="0"/>
              <a:t>Matchspel</a:t>
            </a:r>
            <a:endParaRPr lang="sv-SE" b="1" dirty="0"/>
          </a:p>
        </p:txBody>
      </p:sp>
      <p:sp>
        <p:nvSpPr>
          <p:cNvPr id="6" name="Platshållare för innehåll 2"/>
          <p:cNvSpPr txBox="1">
            <a:spLocks/>
          </p:cNvSpPr>
          <p:nvPr/>
        </p:nvSpPr>
        <p:spPr>
          <a:xfrm>
            <a:off x="628650" y="2255187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</a:pPr>
            <a:endParaRPr lang="sv-SE" dirty="0"/>
          </a:p>
          <a:p>
            <a:pPr fontAlgn="auto">
              <a:spcAft>
                <a:spcPts val="0"/>
              </a:spcAft>
            </a:pPr>
            <a:r>
              <a:rPr lang="sv-SE" dirty="0" smtClean="0"/>
              <a:t>Samarbete </a:t>
            </a:r>
            <a:r>
              <a:rPr lang="sv-SE" dirty="0"/>
              <a:t>med P-11 och P-13, där vi lånar spelare mellan lagen för </a:t>
            </a:r>
            <a:r>
              <a:rPr lang="sv-SE" dirty="0" smtClean="0"/>
              <a:t>matchspel</a:t>
            </a:r>
          </a:p>
          <a:p>
            <a:pPr fontAlgn="auto">
              <a:spcAft>
                <a:spcPts val="0"/>
              </a:spcAft>
            </a:pPr>
            <a:r>
              <a:rPr lang="sv-SE" dirty="0" smtClean="0"/>
              <a:t>Förfrågan </a:t>
            </a:r>
            <a:r>
              <a:rPr lang="sv-SE" dirty="0"/>
              <a:t>kommer skickas ut ang. spel med P-11 kommande säsong</a:t>
            </a:r>
          </a:p>
          <a:p>
            <a:pPr fontAlgn="auto">
              <a:spcAft>
                <a:spcPts val="0"/>
              </a:spcAft>
            </a:pPr>
            <a:r>
              <a:rPr lang="sv-SE" dirty="0" smtClean="0"/>
              <a:t>Vi siktar på att spela mycket träningsmatcher under april, troligtvis stående matcher med Franke P-11</a:t>
            </a:r>
          </a:p>
          <a:p>
            <a:pPr fontAlgn="auto">
              <a:spcAft>
                <a:spcPts val="0"/>
              </a:spcAft>
            </a:pPr>
            <a:endParaRPr lang="sv-SE" dirty="0"/>
          </a:p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</a:pP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0225772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2773740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1587500"/>
          </a:xfrm>
          <a:prstGeom prst="rect">
            <a:avLst/>
          </a:prstGeom>
          <a:noFill/>
        </p:spPr>
      </p:pic>
      <p:sp>
        <p:nvSpPr>
          <p:cNvPr id="6" name="Platshållare för innehåll 2"/>
          <p:cNvSpPr txBox="1">
            <a:spLocks/>
          </p:cNvSpPr>
          <p:nvPr/>
        </p:nvSpPr>
        <p:spPr>
          <a:xfrm>
            <a:off x="628650" y="2255187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</a:pPr>
            <a:r>
              <a:rPr lang="sv-SE" sz="1800" dirty="0" smtClean="0"/>
              <a:t>26 spelare anmälda</a:t>
            </a:r>
          </a:p>
          <a:p>
            <a:pPr fontAlgn="auto">
              <a:spcAft>
                <a:spcPts val="0"/>
              </a:spcAft>
            </a:pPr>
            <a:r>
              <a:rPr lang="sv-SE" sz="1800" dirty="0" smtClean="0"/>
              <a:t>Boende på Leksand Strand Camping &amp; Resort</a:t>
            </a:r>
          </a:p>
          <a:p>
            <a:pPr fontAlgn="auto">
              <a:spcAft>
                <a:spcPts val="0"/>
              </a:spcAft>
            </a:pPr>
            <a:r>
              <a:rPr lang="sv-SE" sz="1800" dirty="0" smtClean="0"/>
              <a:t>Spelare och ledare bor i stugor på campingen, vi kommer ha en pälsdjursfri stuga.</a:t>
            </a:r>
          </a:p>
          <a:p>
            <a:pPr fontAlgn="auto">
              <a:spcAft>
                <a:spcPts val="0"/>
              </a:spcAft>
            </a:pPr>
            <a:r>
              <a:rPr lang="sv-SE" sz="1800" dirty="0"/>
              <a:t>Helpension, 6st måltider samt inträde till Sommarland under </a:t>
            </a:r>
            <a:r>
              <a:rPr lang="sv-SE" sz="1800" dirty="0" smtClean="0"/>
              <a:t>lördagen </a:t>
            </a:r>
            <a:r>
              <a:rPr lang="sv-SE" sz="1800" dirty="0"/>
              <a:t>ingår i </a:t>
            </a:r>
            <a:r>
              <a:rPr lang="sv-SE" sz="1800" dirty="0" smtClean="0"/>
              <a:t>priset. Matallergier tar vi in senare</a:t>
            </a:r>
          </a:p>
          <a:p>
            <a:pPr fontAlgn="auto">
              <a:spcAft>
                <a:spcPts val="0"/>
              </a:spcAft>
            </a:pPr>
            <a:r>
              <a:rPr lang="sv-SE" sz="1800" dirty="0" smtClean="0"/>
              <a:t>Medföljande föräldrar och syskon kan bo på camping till reducerat pris dock begränsat antal stugor</a:t>
            </a:r>
          </a:p>
          <a:p>
            <a:pPr fontAlgn="auto">
              <a:spcAft>
                <a:spcPts val="0"/>
              </a:spcAft>
            </a:pPr>
            <a:r>
              <a:rPr lang="sv-SE" sz="1800" dirty="0" smtClean="0"/>
              <a:t>Minst 6 </a:t>
            </a:r>
            <a:r>
              <a:rPr lang="sv-SE" sz="1800" dirty="0"/>
              <a:t>matcher 2x20 </a:t>
            </a:r>
            <a:r>
              <a:rPr lang="sv-SE" sz="1800" dirty="0" smtClean="0"/>
              <a:t>min</a:t>
            </a:r>
          </a:p>
          <a:p>
            <a:pPr fontAlgn="auto">
              <a:spcAft>
                <a:spcPts val="0"/>
              </a:spcAft>
            </a:pPr>
            <a:r>
              <a:rPr lang="sv-SE" sz="1800" dirty="0" smtClean="0"/>
              <a:t>En spelplats Insjön eller Siljansnäs ca 15 min med bil från campingen</a:t>
            </a:r>
          </a:p>
          <a:p>
            <a:pPr fontAlgn="auto">
              <a:spcAft>
                <a:spcPts val="0"/>
              </a:spcAft>
            </a:pPr>
            <a:r>
              <a:rPr lang="sv-SE" sz="1800" dirty="0" smtClean="0"/>
              <a:t>Första match fredag 16 juni ca 16:30 </a:t>
            </a:r>
          </a:p>
          <a:p>
            <a:pPr fontAlgn="auto">
              <a:spcAft>
                <a:spcPts val="0"/>
              </a:spcAft>
            </a:pPr>
            <a:r>
              <a:rPr lang="sv-SE" sz="1800" dirty="0" smtClean="0"/>
              <a:t>Lördag 17 juni matcher förmiddag, </a:t>
            </a:r>
            <a:r>
              <a:rPr lang="sv-SE" sz="1800" dirty="0"/>
              <a:t>L</a:t>
            </a:r>
            <a:r>
              <a:rPr lang="sv-SE" sz="1800" dirty="0" smtClean="0"/>
              <a:t>eksands sommarland på eftermiddagen</a:t>
            </a:r>
          </a:p>
          <a:p>
            <a:pPr fontAlgn="auto">
              <a:spcAft>
                <a:spcPts val="0"/>
              </a:spcAft>
            </a:pPr>
            <a:r>
              <a:rPr lang="sv-SE" sz="1800" dirty="0" smtClean="0"/>
              <a:t>Sista matchen spelas söndag eftermiddag</a:t>
            </a:r>
          </a:p>
          <a:p>
            <a:pPr fontAlgn="auto">
              <a:spcAft>
                <a:spcPts val="0"/>
              </a:spcAft>
            </a:pPr>
            <a:endParaRPr lang="sv-SE" dirty="0" smtClean="0"/>
          </a:p>
          <a:p>
            <a:pPr fontAlgn="auto">
              <a:spcAft>
                <a:spcPts val="0"/>
              </a:spcAft>
            </a:pPr>
            <a:endParaRPr lang="sv-SE" dirty="0"/>
          </a:p>
          <a:p>
            <a:pPr fontAlgn="auto">
              <a:spcAft>
                <a:spcPts val="0"/>
              </a:spcAft>
            </a:pPr>
            <a:endParaRPr lang="sv-SE" dirty="0"/>
          </a:p>
        </p:txBody>
      </p:sp>
      <p:sp>
        <p:nvSpPr>
          <p:cNvPr id="10" name="textruta 9"/>
          <p:cNvSpPr txBox="1"/>
          <p:nvPr/>
        </p:nvSpPr>
        <p:spPr>
          <a:xfrm>
            <a:off x="2146002" y="1690511"/>
            <a:ext cx="4851995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v-SE" sz="2400" b="1" dirty="0"/>
              <a:t>Matchcamp Leksand 16-18 juni</a:t>
            </a:r>
            <a:endParaRPr lang="sv-SE" sz="2400" dirty="0"/>
          </a:p>
          <a:p>
            <a:pPr algn="ctr"/>
            <a:endParaRPr lang="sv-SE" b="1" dirty="0"/>
          </a:p>
        </p:txBody>
      </p:sp>
    </p:spTree>
    <p:extLst>
      <p:ext uri="{BB962C8B-B14F-4D97-AF65-F5344CB8AC3E}">
        <p14:creationId xmlns:p14="http://schemas.microsoft.com/office/powerpoint/2010/main" val="20637958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2773740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1587500"/>
          </a:xfrm>
          <a:prstGeom prst="rect">
            <a:avLst/>
          </a:prstGeom>
          <a:noFill/>
        </p:spPr>
      </p:pic>
      <p:sp>
        <p:nvSpPr>
          <p:cNvPr id="5" name="textruta 4"/>
          <p:cNvSpPr txBox="1"/>
          <p:nvPr/>
        </p:nvSpPr>
        <p:spPr>
          <a:xfrm>
            <a:off x="2146002" y="1690511"/>
            <a:ext cx="4851995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v-SE" sz="2400" b="1" dirty="0"/>
              <a:t>Matchcamp Leksand 16-18 juni</a:t>
            </a:r>
            <a:endParaRPr lang="sv-SE" sz="2400" dirty="0"/>
          </a:p>
          <a:p>
            <a:pPr algn="ctr"/>
            <a:endParaRPr lang="sv-SE" b="1" dirty="0"/>
          </a:p>
        </p:txBody>
      </p:sp>
      <p:sp>
        <p:nvSpPr>
          <p:cNvPr id="6" name="Platshållare för innehåll 2"/>
          <p:cNvSpPr txBox="1">
            <a:spLocks/>
          </p:cNvSpPr>
          <p:nvPr/>
        </p:nvSpPr>
        <p:spPr>
          <a:xfrm>
            <a:off x="628650" y="2255187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fontAlgn="auto">
              <a:spcAft>
                <a:spcPts val="0"/>
              </a:spcAft>
              <a:buNone/>
            </a:pPr>
            <a:r>
              <a:rPr lang="sv-SE" dirty="0" smtClean="0"/>
              <a:t>Påminnelse betalning Leksand</a:t>
            </a:r>
            <a:endParaRPr lang="sv-SE" dirty="0"/>
          </a:p>
          <a:p>
            <a:pPr marL="0" indent="0" fontAlgn="auto">
              <a:spcAft>
                <a:spcPts val="0"/>
              </a:spcAft>
              <a:buNone/>
            </a:pPr>
            <a:r>
              <a:rPr lang="sv-SE" dirty="0" smtClean="0"/>
              <a:t>Deltagaravgift </a:t>
            </a:r>
            <a:r>
              <a:rPr lang="sv-SE" dirty="0"/>
              <a:t>på 1650 kr per deltagare, avgiften gäller både spelare och ledare.</a:t>
            </a:r>
            <a:r>
              <a:rPr lang="sv-SE" sz="2000" dirty="0"/>
              <a:t/>
            </a:r>
            <a:br>
              <a:rPr lang="sv-SE" sz="2000" dirty="0"/>
            </a:br>
            <a:r>
              <a:rPr lang="sv-SE" dirty="0"/>
              <a:t>I avgiften ingår boende och helpension. </a:t>
            </a:r>
            <a:r>
              <a:rPr lang="sv-SE" sz="2000" dirty="0"/>
              <a:t/>
            </a:r>
            <a:br>
              <a:rPr lang="sv-SE" sz="2000" dirty="0"/>
            </a:br>
            <a:r>
              <a:rPr lang="sv-SE" dirty="0"/>
              <a:t>Swisha till lagets nr 123 689 93 06. Märk swishen med ert barns namn och Leksand. Vi behöver ha betalningen senast 15/4.</a:t>
            </a:r>
            <a:r>
              <a:rPr lang="sv-SE" sz="2000" dirty="0"/>
              <a:t/>
            </a:r>
            <a:br>
              <a:rPr lang="sv-SE" sz="2000" dirty="0"/>
            </a:b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6904594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2773740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1587500"/>
          </a:xfrm>
          <a:prstGeom prst="rect">
            <a:avLst/>
          </a:prstGeom>
          <a:noFill/>
        </p:spPr>
      </p:pic>
      <p:sp>
        <p:nvSpPr>
          <p:cNvPr id="5" name="textruta 4"/>
          <p:cNvSpPr txBox="1"/>
          <p:nvPr/>
        </p:nvSpPr>
        <p:spPr>
          <a:xfrm>
            <a:off x="2272928" y="1690511"/>
            <a:ext cx="485199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v-SE" sz="2400" b="1" dirty="0" smtClean="0"/>
              <a:t>Höst/Vinter</a:t>
            </a:r>
            <a:endParaRPr lang="sv-SE" b="1" dirty="0"/>
          </a:p>
        </p:txBody>
      </p:sp>
      <p:sp>
        <p:nvSpPr>
          <p:cNvPr id="6" name="Platshållare för innehåll 2"/>
          <p:cNvSpPr txBox="1">
            <a:spLocks/>
          </p:cNvSpPr>
          <p:nvPr/>
        </p:nvSpPr>
        <p:spPr>
          <a:xfrm>
            <a:off x="628650" y="2255187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</a:pPr>
            <a:endParaRPr lang="sv-SE" dirty="0"/>
          </a:p>
          <a:p>
            <a:pPr fontAlgn="auto">
              <a:spcAft>
                <a:spcPts val="0"/>
              </a:spcAft>
            </a:pPr>
            <a:endParaRPr lang="sv-SE" dirty="0"/>
          </a:p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</a:pPr>
            <a:endParaRPr lang="sv-SE" dirty="0"/>
          </a:p>
        </p:txBody>
      </p:sp>
      <p:sp>
        <p:nvSpPr>
          <p:cNvPr id="2" name="Rektangel 1"/>
          <p:cNvSpPr/>
          <p:nvPr/>
        </p:nvSpPr>
        <p:spPr>
          <a:xfrm>
            <a:off x="179512" y="2348880"/>
            <a:ext cx="6678488" cy="17081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sz="2100" dirty="0">
                <a:latin typeface="+mn-lt"/>
              </a:rPr>
              <a:t>Avslutning – System Air hallen istället för sen cup (kombinera med träningsmatcher/poolspel lokala lag om intresse finns) ca 44 000 i offert vid 40 deltagare (spelare + ledare</a:t>
            </a:r>
            <a:r>
              <a:rPr lang="sv-SE" sz="2100" dirty="0" smtClean="0">
                <a:latin typeface="+mn-lt"/>
              </a:rPr>
              <a:t>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sz="2100" dirty="0" smtClean="0">
                <a:latin typeface="+mn-lt"/>
              </a:rPr>
              <a:t>Vi planerar att träna futsal kommande vinter</a:t>
            </a:r>
            <a:endParaRPr lang="sv-SE" sz="21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11112178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2773740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1587500"/>
          </a:xfrm>
          <a:prstGeom prst="rect">
            <a:avLst/>
          </a:prstGeom>
          <a:noFill/>
        </p:spPr>
      </p:pic>
      <p:sp>
        <p:nvSpPr>
          <p:cNvPr id="5" name="textruta 4"/>
          <p:cNvSpPr txBox="1"/>
          <p:nvPr/>
        </p:nvSpPr>
        <p:spPr>
          <a:xfrm>
            <a:off x="2272928" y="1690511"/>
            <a:ext cx="485199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v-SE" sz="2400" b="1" dirty="0"/>
              <a:t>Ekonomi</a:t>
            </a:r>
            <a:endParaRPr lang="sv-SE" b="1" dirty="0"/>
          </a:p>
        </p:txBody>
      </p:sp>
      <p:sp>
        <p:nvSpPr>
          <p:cNvPr id="6" name="Platshållare för innehåll 2"/>
          <p:cNvSpPr txBox="1">
            <a:spLocks/>
          </p:cNvSpPr>
          <p:nvPr/>
        </p:nvSpPr>
        <p:spPr>
          <a:xfrm>
            <a:off x="628650" y="2255187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</a:pPr>
            <a:endParaRPr lang="sv-SE" dirty="0"/>
          </a:p>
          <a:p>
            <a:pPr fontAlgn="auto">
              <a:spcAft>
                <a:spcPts val="0"/>
              </a:spcAft>
            </a:pPr>
            <a:r>
              <a:rPr lang="sv-SE" dirty="0"/>
              <a:t>Lagkassan för P12 uppgår nu till ca </a:t>
            </a:r>
            <a:r>
              <a:rPr lang="sv-SE" dirty="0" smtClean="0"/>
              <a:t>39.700 kr (26.500 kr mars 2022)</a:t>
            </a:r>
            <a:endParaRPr lang="sv-SE" dirty="0"/>
          </a:p>
          <a:p>
            <a:pPr fontAlgn="auto">
              <a:spcAft>
                <a:spcPts val="0"/>
              </a:spcAft>
            </a:pPr>
            <a:r>
              <a:rPr lang="sv-SE" dirty="0"/>
              <a:t>Det är viktigt att vi fortsätter bygga ekonomi för framtida aktiviteter, det är inte nu vi behöver pengarna. All behöver bidra i aktiviteterna alternativt köpa ut sig utifrån respektive aktivitets förutsättningar</a:t>
            </a:r>
          </a:p>
          <a:p>
            <a:pPr fontAlgn="auto">
              <a:spcAft>
                <a:spcPts val="0"/>
              </a:spcAft>
            </a:pPr>
            <a:r>
              <a:rPr lang="sv-SE" dirty="0" smtClean="0"/>
              <a:t>Förslag på vårens försäljning . </a:t>
            </a:r>
            <a:r>
              <a:rPr lang="sv-SE" dirty="0"/>
              <a:t>L</a:t>
            </a:r>
            <a:r>
              <a:rPr lang="sv-SE" dirty="0" smtClean="0"/>
              <a:t>jus/kaffe från Kirrat </a:t>
            </a:r>
            <a:r>
              <a:rPr lang="sv-SE" dirty="0"/>
              <a:t>o </a:t>
            </a:r>
            <a:r>
              <a:rPr lang="sv-SE" dirty="0" smtClean="0"/>
              <a:t>klart. </a:t>
            </a:r>
            <a:r>
              <a:rPr lang="sv-SE" dirty="0"/>
              <a:t>Tänker 10 produkter var (minst)? Förtjänsten är 50 % så den försäljningen ger rätt bra tillskott i kassan, ca </a:t>
            </a:r>
            <a:r>
              <a:rPr lang="sv-SE" dirty="0" smtClean="0"/>
              <a:t>19.000. </a:t>
            </a:r>
          </a:p>
          <a:p>
            <a:pPr fontAlgn="auto">
              <a:spcAft>
                <a:spcPts val="0"/>
              </a:spcAft>
            </a:pPr>
            <a:r>
              <a:rPr lang="sv-SE" dirty="0" smtClean="0"/>
              <a:t>Vi </a:t>
            </a:r>
            <a:r>
              <a:rPr lang="sv-SE" dirty="0"/>
              <a:t>fick in 2500 kr från </a:t>
            </a:r>
            <a:r>
              <a:rPr lang="sv-SE" dirty="0" smtClean="0"/>
              <a:t>kioskförsäljning</a:t>
            </a:r>
            <a:endParaRPr lang="sv-SE" dirty="0"/>
          </a:p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</a:pP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63909476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755576" y="2132856"/>
            <a:ext cx="7886700" cy="4351338"/>
          </a:xfrm>
        </p:spPr>
        <p:txBody>
          <a:bodyPr>
            <a:normAutofit/>
          </a:bodyPr>
          <a:lstStyle/>
          <a:p>
            <a:pPr marL="285750" indent="-285750"/>
            <a:r>
              <a:rPr lang="sv-SE" dirty="0" smtClean="0"/>
              <a:t>Städdag </a:t>
            </a:r>
            <a:r>
              <a:rPr lang="sv-SE" dirty="0" err="1" smtClean="0"/>
              <a:t>lörd</a:t>
            </a:r>
            <a:r>
              <a:rPr lang="sv-SE" dirty="0" smtClean="0"/>
              <a:t> 25/3</a:t>
            </a:r>
          </a:p>
          <a:p>
            <a:pPr marL="285750" indent="-285750"/>
            <a:r>
              <a:rPr lang="sv-SE" dirty="0" smtClean="0"/>
              <a:t>Valborg 30/4 (</a:t>
            </a:r>
            <a:r>
              <a:rPr lang="sv-SE" sz="1600" dirty="0" smtClean="0"/>
              <a:t>P-11 och F-10 ansvarar)</a:t>
            </a:r>
            <a:endParaRPr lang="sv-SE" sz="1600" dirty="0"/>
          </a:p>
          <a:p>
            <a:pPr marL="742950" lvl="1" indent="-285750"/>
            <a:r>
              <a:rPr lang="sv-SE" dirty="0"/>
              <a:t>Försäljningsaktivitet</a:t>
            </a:r>
          </a:p>
          <a:p>
            <a:pPr marL="285750" indent="-285750"/>
            <a:r>
              <a:rPr lang="sv-SE" dirty="0" smtClean="0"/>
              <a:t>Kioskvecka</a:t>
            </a:r>
            <a:endParaRPr lang="sv-SE" dirty="0"/>
          </a:p>
          <a:p>
            <a:pPr marL="742950" lvl="1" indent="-285750"/>
            <a:r>
              <a:rPr lang="sv-SE" dirty="0"/>
              <a:t>P-12 kommer att ansvara för minst en vecka under säsongen, pengar går till lagkassan</a:t>
            </a:r>
          </a:p>
          <a:p>
            <a:pPr marL="285750" indent="-285750"/>
            <a:r>
              <a:rPr lang="sv-SE" dirty="0"/>
              <a:t>BSK </a:t>
            </a:r>
            <a:r>
              <a:rPr lang="sv-SE" dirty="0"/>
              <a:t>100+1 år 10 </a:t>
            </a:r>
            <a:r>
              <a:rPr lang="sv-SE" dirty="0" smtClean="0"/>
              <a:t>juni</a:t>
            </a:r>
          </a:p>
          <a:p>
            <a:pPr marL="628650" lvl="1" indent="-285750"/>
            <a:endParaRPr lang="sv-SE" dirty="0"/>
          </a:p>
          <a:p>
            <a:pPr marL="285750" indent="-285750"/>
            <a:endParaRPr lang="sv-SE" dirty="0"/>
          </a:p>
          <a:p>
            <a:endParaRPr lang="sv-SE" dirty="0"/>
          </a:p>
          <a:p>
            <a:pPr marL="0" indent="0">
              <a:buNone/>
            </a:pPr>
            <a:endParaRPr lang="sv-SE" dirty="0"/>
          </a:p>
        </p:txBody>
      </p:sp>
      <p:pic>
        <p:nvPicPr>
          <p:cNvPr id="4" name="Picture 4" descr="2773740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1587500"/>
          </a:xfrm>
          <a:prstGeom prst="rect">
            <a:avLst/>
          </a:prstGeom>
          <a:noFill/>
        </p:spPr>
      </p:pic>
      <p:sp>
        <p:nvSpPr>
          <p:cNvPr id="5" name="textruta 4"/>
          <p:cNvSpPr txBox="1"/>
          <p:nvPr/>
        </p:nvSpPr>
        <p:spPr>
          <a:xfrm>
            <a:off x="2272928" y="1690511"/>
            <a:ext cx="485199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v-SE" sz="2400" b="1" dirty="0"/>
              <a:t>Föräldragrupp</a:t>
            </a:r>
            <a:endParaRPr lang="sv-SE" b="1" dirty="0"/>
          </a:p>
        </p:txBody>
      </p:sp>
    </p:spTree>
    <p:extLst>
      <p:ext uri="{BB962C8B-B14F-4D97-AF65-F5344CB8AC3E}">
        <p14:creationId xmlns:p14="http://schemas.microsoft.com/office/powerpoint/2010/main" val="7641047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5796136" y="2152176"/>
            <a:ext cx="2846140" cy="4332018"/>
          </a:xfrm>
        </p:spPr>
        <p:txBody>
          <a:bodyPr>
            <a:normAutofit/>
          </a:bodyPr>
          <a:lstStyle/>
          <a:p>
            <a:endParaRPr lang="sv-SE" dirty="0"/>
          </a:p>
          <a:p>
            <a:endParaRPr lang="sv-SE" dirty="0"/>
          </a:p>
          <a:p>
            <a:pPr marL="0" indent="0">
              <a:buNone/>
            </a:pPr>
            <a:endParaRPr lang="sv-SE" dirty="0"/>
          </a:p>
        </p:txBody>
      </p:sp>
      <p:pic>
        <p:nvPicPr>
          <p:cNvPr id="4" name="Picture 4" descr="2773740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1587500"/>
          </a:xfrm>
          <a:prstGeom prst="rect">
            <a:avLst/>
          </a:prstGeom>
          <a:noFill/>
        </p:spPr>
      </p:pic>
      <p:sp>
        <p:nvSpPr>
          <p:cNvPr id="5" name="textruta 4"/>
          <p:cNvSpPr txBox="1"/>
          <p:nvPr/>
        </p:nvSpPr>
        <p:spPr>
          <a:xfrm>
            <a:off x="2146002" y="1730671"/>
            <a:ext cx="485199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v-SE" sz="2400" b="1" dirty="0"/>
              <a:t>Klädbeställning</a:t>
            </a:r>
            <a:endParaRPr lang="sv-SE" b="1" dirty="0"/>
          </a:p>
        </p:txBody>
      </p:sp>
      <p:sp>
        <p:nvSpPr>
          <p:cNvPr id="6" name="Platshållare för innehåll 2"/>
          <p:cNvSpPr txBox="1">
            <a:spLocks/>
          </p:cNvSpPr>
          <p:nvPr/>
        </p:nvSpPr>
        <p:spPr>
          <a:xfrm>
            <a:off x="628650" y="2274507"/>
            <a:ext cx="4281163" cy="433201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</a:pPr>
            <a:endParaRPr lang="sv-SE" dirty="0"/>
          </a:p>
          <a:p>
            <a:pPr fontAlgn="auto">
              <a:spcAft>
                <a:spcPts val="0"/>
              </a:spcAft>
            </a:pPr>
            <a:endParaRPr lang="sv-SE" dirty="0"/>
          </a:p>
          <a:p>
            <a:pPr marL="0" indent="0" fontAlgn="auto">
              <a:spcAft>
                <a:spcPts val="0"/>
              </a:spcAft>
              <a:buNone/>
            </a:pPr>
            <a:endParaRPr lang="sv-SE" dirty="0"/>
          </a:p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</a:pPr>
            <a:endParaRPr lang="sv-SE" dirty="0"/>
          </a:p>
        </p:txBody>
      </p:sp>
      <p:sp>
        <p:nvSpPr>
          <p:cNvPr id="10" name="textruta 9">
            <a:extLst>
              <a:ext uri="{FF2B5EF4-FFF2-40B4-BE49-F238E27FC236}">
                <a16:creationId xmlns:a16="http://schemas.microsoft.com/office/drawing/2014/main" id="{74385B02-EA5B-41DE-AC83-F5D803ADE222}"/>
              </a:ext>
            </a:extLst>
          </p:cNvPr>
          <p:cNvSpPr txBox="1"/>
          <p:nvPr/>
        </p:nvSpPr>
        <p:spPr>
          <a:xfrm>
            <a:off x="628650" y="2335508"/>
            <a:ext cx="5013097" cy="353943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sz="1600" dirty="0">
                <a:latin typeface="Arial"/>
                <a:cs typeface="Arial"/>
              </a:rPr>
              <a:t>Klädprovning genomfördes 8/3. Tyvärr kort varsel</a:t>
            </a:r>
            <a:endParaRPr lang="sv-SE" sz="1600" dirty="0">
              <a:cs typeface="Arial" charset="0"/>
            </a:endParaRPr>
          </a:p>
          <a:p>
            <a:endParaRPr lang="sv-SE" sz="1600" dirty="0">
              <a:latin typeface="Arial"/>
              <a:cs typeface="Arial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sz="1600" dirty="0">
                <a:latin typeface="Arial"/>
                <a:cs typeface="Arial"/>
              </a:rPr>
              <a:t>Nytt svart/rött träningsställ med shorts och t-shirt har beställts. Dessa kommer att finansieras av våra fina sponsorer.</a:t>
            </a:r>
            <a:endParaRPr lang="sv-SE" sz="1600" dirty="0"/>
          </a:p>
          <a:p>
            <a:endParaRPr lang="sv-SE" sz="1600" dirty="0">
              <a:latin typeface="Arial"/>
              <a:cs typeface="Arial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sz="1600" dirty="0">
                <a:latin typeface="Arial"/>
                <a:cs typeface="Arial"/>
              </a:rPr>
              <a:t>Klädbeställning kommer att ske på samma sätt som tidigare år. Mer information kommer på laget.se så håll utkik.</a:t>
            </a:r>
            <a:r>
              <a:rPr lang="sv-SE" sz="1600" dirty="0"/>
              <a:t/>
            </a:r>
            <a:br>
              <a:rPr lang="sv-SE" sz="1600" dirty="0"/>
            </a:br>
            <a:r>
              <a:rPr lang="sv-SE" sz="1600" dirty="0"/>
              <a:t/>
            </a:r>
            <a:br>
              <a:rPr lang="sv-SE" sz="1600" dirty="0"/>
            </a:br>
            <a:r>
              <a:rPr lang="sv-SE" sz="1600" dirty="0"/>
              <a:t/>
            </a:r>
            <a:br>
              <a:rPr lang="sv-SE" sz="1600" dirty="0"/>
            </a:br>
            <a:r>
              <a:rPr lang="sv-SE" sz="1600" dirty="0"/>
              <a:t/>
            </a:r>
            <a:br>
              <a:rPr lang="sv-SE" sz="1600" dirty="0"/>
            </a:br>
            <a:r>
              <a:rPr lang="sv-SE" sz="1600" dirty="0"/>
              <a:t/>
            </a:r>
            <a:br>
              <a:rPr lang="sv-SE" sz="1600" dirty="0"/>
            </a:br>
            <a:endParaRPr lang="sv-SE" sz="1600" dirty="0"/>
          </a:p>
        </p:txBody>
      </p:sp>
      <p:pic>
        <p:nvPicPr>
          <p:cNvPr id="11" name="Bildobjekt 10">
            <a:extLst>
              <a:ext uri="{FF2B5EF4-FFF2-40B4-BE49-F238E27FC236}">
                <a16:creationId xmlns:a16="http://schemas.microsoft.com/office/drawing/2014/main" id="{CB57BE22-E42B-46C6-9E2E-0C183C26CCC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77801" y="2385540"/>
            <a:ext cx="3082810" cy="2086919"/>
          </a:xfrm>
          <a:prstGeom prst="rect">
            <a:avLst/>
          </a:prstGeom>
        </p:spPr>
      </p:pic>
      <p:sp>
        <p:nvSpPr>
          <p:cNvPr id="8" name="textruta 7"/>
          <p:cNvSpPr txBox="1"/>
          <p:nvPr/>
        </p:nvSpPr>
        <p:spPr>
          <a:xfrm>
            <a:off x="4917276" y="5173913"/>
            <a:ext cx="3528392" cy="369332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r>
              <a:rPr lang="sv-SE" dirty="0"/>
              <a:t>Henrik</a:t>
            </a:r>
          </a:p>
        </p:txBody>
      </p:sp>
    </p:spTree>
    <p:extLst>
      <p:ext uri="{BB962C8B-B14F-4D97-AF65-F5344CB8AC3E}">
        <p14:creationId xmlns:p14="http://schemas.microsoft.com/office/powerpoint/2010/main" val="9463247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5796136" y="2152176"/>
            <a:ext cx="2846140" cy="4332018"/>
          </a:xfrm>
        </p:spPr>
        <p:txBody>
          <a:bodyPr>
            <a:normAutofit/>
          </a:bodyPr>
          <a:lstStyle/>
          <a:p>
            <a:endParaRPr lang="sv-SE" dirty="0"/>
          </a:p>
          <a:p>
            <a:endParaRPr lang="sv-SE" dirty="0"/>
          </a:p>
          <a:p>
            <a:pPr marL="0" indent="0">
              <a:buNone/>
            </a:pPr>
            <a:endParaRPr lang="sv-SE" dirty="0"/>
          </a:p>
        </p:txBody>
      </p:sp>
      <p:pic>
        <p:nvPicPr>
          <p:cNvPr id="4" name="Picture 4" descr="2773740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1587500"/>
          </a:xfrm>
          <a:prstGeom prst="rect">
            <a:avLst/>
          </a:prstGeom>
          <a:noFill/>
        </p:spPr>
      </p:pic>
      <p:sp>
        <p:nvSpPr>
          <p:cNvPr id="5" name="textruta 4"/>
          <p:cNvSpPr txBox="1"/>
          <p:nvPr/>
        </p:nvSpPr>
        <p:spPr>
          <a:xfrm>
            <a:off x="2146002" y="1730671"/>
            <a:ext cx="485199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v-SE" sz="2400" b="1" dirty="0"/>
              <a:t>Kommunikation</a:t>
            </a:r>
            <a:endParaRPr lang="sv-SE" b="1" dirty="0"/>
          </a:p>
        </p:txBody>
      </p:sp>
      <p:sp>
        <p:nvSpPr>
          <p:cNvPr id="6" name="Platshållare för innehåll 2"/>
          <p:cNvSpPr txBox="1">
            <a:spLocks/>
          </p:cNvSpPr>
          <p:nvPr/>
        </p:nvSpPr>
        <p:spPr>
          <a:xfrm>
            <a:off x="628650" y="2274507"/>
            <a:ext cx="4281163" cy="433201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</a:pPr>
            <a:endParaRPr lang="sv-SE" dirty="0"/>
          </a:p>
          <a:p>
            <a:pPr fontAlgn="auto">
              <a:spcAft>
                <a:spcPts val="0"/>
              </a:spcAft>
            </a:pPr>
            <a:endParaRPr lang="sv-SE" dirty="0"/>
          </a:p>
          <a:p>
            <a:pPr marL="0" indent="0" fontAlgn="auto">
              <a:spcAft>
                <a:spcPts val="0"/>
              </a:spcAft>
              <a:buNone/>
            </a:pPr>
            <a:endParaRPr lang="sv-SE" dirty="0"/>
          </a:p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</a:pPr>
            <a:endParaRPr lang="sv-SE" dirty="0"/>
          </a:p>
        </p:txBody>
      </p:sp>
      <p:sp>
        <p:nvSpPr>
          <p:cNvPr id="8" name="textruta 7">
            <a:extLst>
              <a:ext uri="{FF2B5EF4-FFF2-40B4-BE49-F238E27FC236}">
                <a16:creationId xmlns:a16="http://schemas.microsoft.com/office/drawing/2014/main" id="{74385B02-EA5B-41DE-AC83-F5D803ADE222}"/>
              </a:ext>
            </a:extLst>
          </p:cNvPr>
          <p:cNvSpPr txBox="1"/>
          <p:nvPr/>
        </p:nvSpPr>
        <p:spPr>
          <a:xfrm>
            <a:off x="628650" y="2335508"/>
            <a:ext cx="8013626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sz="1600" dirty="0"/>
              <a:t>Information kring laget sker via </a:t>
            </a:r>
            <a:r>
              <a:rPr lang="sv-SE" sz="1600" dirty="0" smtClean="0"/>
              <a:t>laget.se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sv-SE" sz="1600" dirty="0" smtClean="0"/>
              <a:t>Kontrollera att era kontaktuppgifter stämmer i laget.se</a:t>
            </a:r>
            <a:endParaRPr lang="sv-SE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sv-SE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sz="1600" dirty="0"/>
              <a:t>Använd gärna appen för att få en överblick över </a:t>
            </a:r>
            <a:r>
              <a:rPr lang="sv-SE" sz="1600" dirty="0" smtClean="0"/>
              <a:t>träningar och matcher</a:t>
            </a:r>
            <a:endParaRPr lang="sv-SE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sv-SE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sz="1600" b="1" dirty="0"/>
              <a:t>Svar </a:t>
            </a:r>
            <a:r>
              <a:rPr lang="sv-SE" sz="1600" b="1" dirty="0" smtClean="0"/>
              <a:t>på </a:t>
            </a:r>
            <a:r>
              <a:rPr lang="sv-SE" sz="1600" b="1" dirty="0"/>
              <a:t>kallelser så </a:t>
            </a:r>
            <a:r>
              <a:rPr lang="sv-SE" sz="1600" b="1" dirty="0" smtClean="0"/>
              <a:t>fort ni </a:t>
            </a:r>
            <a:r>
              <a:rPr lang="sv-SE" sz="1600" b="1" dirty="0"/>
              <a:t>har </a:t>
            </a:r>
            <a:r>
              <a:rPr lang="sv-SE" sz="1600" b="1" dirty="0" smtClean="0"/>
              <a:t>kan, svara även nej om ni inte kan komma</a:t>
            </a:r>
            <a:r>
              <a:rPr lang="sv-SE" sz="1600" dirty="0" smtClean="0"/>
              <a:t> </a:t>
            </a:r>
            <a:endParaRPr lang="sv-SE" sz="16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sv-SE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sz="1600" dirty="0"/>
              <a:t>WhatsApp grupp används för snabb info vid t.ex. inställd träning.</a:t>
            </a:r>
          </a:p>
          <a:p>
            <a:r>
              <a:rPr lang="sv-SE" sz="1600" dirty="0"/>
              <a:t> </a:t>
            </a:r>
          </a:p>
          <a:p>
            <a:endParaRPr lang="sv-SE" sz="1600" dirty="0"/>
          </a:p>
        </p:txBody>
      </p:sp>
    </p:spTree>
    <p:extLst>
      <p:ext uri="{BB962C8B-B14F-4D97-AF65-F5344CB8AC3E}">
        <p14:creationId xmlns:p14="http://schemas.microsoft.com/office/powerpoint/2010/main" val="37041162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5796136" y="2152176"/>
            <a:ext cx="2846140" cy="4332018"/>
          </a:xfrm>
        </p:spPr>
        <p:txBody>
          <a:bodyPr>
            <a:normAutofit/>
          </a:bodyPr>
          <a:lstStyle/>
          <a:p>
            <a:endParaRPr lang="sv-SE" dirty="0"/>
          </a:p>
          <a:p>
            <a:endParaRPr lang="sv-SE" dirty="0"/>
          </a:p>
          <a:p>
            <a:pPr marL="0" indent="0">
              <a:buNone/>
            </a:pPr>
            <a:endParaRPr lang="sv-SE" dirty="0"/>
          </a:p>
        </p:txBody>
      </p:sp>
      <p:pic>
        <p:nvPicPr>
          <p:cNvPr id="4" name="Picture 4" descr="2773740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1587500"/>
          </a:xfrm>
          <a:prstGeom prst="rect">
            <a:avLst/>
          </a:prstGeom>
          <a:noFill/>
        </p:spPr>
      </p:pic>
      <p:sp>
        <p:nvSpPr>
          <p:cNvPr id="5" name="textruta 4"/>
          <p:cNvSpPr txBox="1"/>
          <p:nvPr/>
        </p:nvSpPr>
        <p:spPr>
          <a:xfrm>
            <a:off x="2146002" y="1730671"/>
            <a:ext cx="485199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v-SE" sz="2400" b="1"/>
              <a:t>Frågor?</a:t>
            </a:r>
            <a:endParaRPr lang="sv-SE" b="1" dirty="0"/>
          </a:p>
        </p:txBody>
      </p:sp>
      <p:sp>
        <p:nvSpPr>
          <p:cNvPr id="6" name="Platshållare för innehåll 2"/>
          <p:cNvSpPr txBox="1">
            <a:spLocks/>
          </p:cNvSpPr>
          <p:nvPr/>
        </p:nvSpPr>
        <p:spPr>
          <a:xfrm>
            <a:off x="628650" y="2274507"/>
            <a:ext cx="4281163" cy="433201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</a:pPr>
            <a:endParaRPr lang="sv-SE" dirty="0"/>
          </a:p>
          <a:p>
            <a:pPr fontAlgn="auto">
              <a:spcAft>
                <a:spcPts val="0"/>
              </a:spcAft>
            </a:pPr>
            <a:endParaRPr lang="sv-SE" dirty="0"/>
          </a:p>
          <a:p>
            <a:pPr marL="0" indent="0" fontAlgn="auto">
              <a:spcAft>
                <a:spcPts val="0"/>
              </a:spcAft>
              <a:buNone/>
            </a:pPr>
            <a:endParaRPr lang="sv-SE" dirty="0"/>
          </a:p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</a:pP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573914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612328" y="2420888"/>
            <a:ext cx="2215158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sv-SE" sz="1400" b="1" dirty="0" smtClean="0"/>
              <a:t>Lagledare</a:t>
            </a:r>
            <a:endParaRPr lang="sv-SE" sz="1400" b="1" dirty="0"/>
          </a:p>
          <a:p>
            <a:pPr marL="0" indent="0">
              <a:buNone/>
            </a:pPr>
            <a:r>
              <a:rPr lang="sv-SE" sz="1400" dirty="0"/>
              <a:t>Martin Eriksson</a:t>
            </a:r>
          </a:p>
          <a:p>
            <a:pPr marL="0" indent="0">
              <a:buNone/>
            </a:pPr>
            <a:r>
              <a:rPr lang="sv-SE" sz="1400" b="1" dirty="0"/>
              <a:t>Huvudtränare</a:t>
            </a:r>
          </a:p>
          <a:p>
            <a:pPr marL="0" indent="0">
              <a:buNone/>
            </a:pPr>
            <a:r>
              <a:rPr lang="sv-SE" sz="1400" dirty="0"/>
              <a:t>Joakim Forsberg</a:t>
            </a:r>
          </a:p>
          <a:p>
            <a:pPr marL="0" indent="0">
              <a:buNone/>
            </a:pPr>
            <a:r>
              <a:rPr lang="sv-SE" sz="1400" dirty="0"/>
              <a:t>Daniel Nilsson</a:t>
            </a:r>
          </a:p>
          <a:p>
            <a:pPr marL="0" indent="0">
              <a:buNone/>
            </a:pPr>
            <a:r>
              <a:rPr lang="sv-SE" sz="1400" b="1" dirty="0" smtClean="0"/>
              <a:t>Målvaktstränare</a:t>
            </a:r>
          </a:p>
          <a:p>
            <a:pPr marL="0" indent="0">
              <a:buNone/>
            </a:pPr>
            <a:r>
              <a:rPr lang="sv-SE" sz="1400" dirty="0" smtClean="0"/>
              <a:t>Stefan Karlsson</a:t>
            </a:r>
            <a:endParaRPr lang="sv-SE" sz="1400" dirty="0" smtClean="0"/>
          </a:p>
          <a:p>
            <a:pPr marL="0" indent="0">
              <a:buNone/>
            </a:pPr>
            <a:r>
              <a:rPr lang="sv-SE" sz="1400" b="1" dirty="0" smtClean="0"/>
              <a:t>Assisterande Tränare</a:t>
            </a:r>
            <a:endParaRPr lang="sv-SE" sz="1400" b="1" dirty="0"/>
          </a:p>
          <a:p>
            <a:pPr marL="0" indent="0">
              <a:buNone/>
            </a:pPr>
            <a:r>
              <a:rPr lang="sv-SE" sz="1400" dirty="0"/>
              <a:t>Henrik Tojkander</a:t>
            </a:r>
          </a:p>
          <a:p>
            <a:pPr marL="0" indent="0">
              <a:buNone/>
            </a:pPr>
            <a:r>
              <a:rPr lang="sv-SE" sz="1400" dirty="0" smtClean="0"/>
              <a:t>Fabian </a:t>
            </a:r>
            <a:r>
              <a:rPr lang="sv-SE" sz="1400" dirty="0"/>
              <a:t>von </a:t>
            </a:r>
            <a:r>
              <a:rPr lang="sv-SE" sz="1400" dirty="0" smtClean="0"/>
              <a:t>Essen</a:t>
            </a:r>
            <a:endParaRPr lang="sv-SE" sz="1400" dirty="0"/>
          </a:p>
          <a:p>
            <a:pPr marL="0" indent="0">
              <a:buNone/>
            </a:pPr>
            <a:r>
              <a:rPr lang="sv-SE" sz="1400" dirty="0" smtClean="0"/>
              <a:t>Nelly </a:t>
            </a:r>
            <a:r>
              <a:rPr lang="sv-SE" sz="1400" dirty="0"/>
              <a:t>Nelderup</a:t>
            </a:r>
          </a:p>
        </p:txBody>
      </p:sp>
      <p:pic>
        <p:nvPicPr>
          <p:cNvPr id="4" name="Picture 4" descr="2773740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1587500"/>
          </a:xfrm>
          <a:prstGeom prst="rect">
            <a:avLst/>
          </a:prstGeom>
          <a:noFill/>
        </p:spPr>
      </p:pic>
      <p:sp>
        <p:nvSpPr>
          <p:cNvPr id="5" name="Platshållare för innehåll 2"/>
          <p:cNvSpPr txBox="1">
            <a:spLocks/>
          </p:cNvSpPr>
          <p:nvPr/>
        </p:nvSpPr>
        <p:spPr>
          <a:xfrm>
            <a:off x="2843808" y="2474806"/>
            <a:ext cx="2215158" cy="252028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</a:pPr>
            <a:r>
              <a:rPr lang="sv-SE" sz="1400" b="1" dirty="0"/>
              <a:t>Föräldragrupp</a:t>
            </a:r>
          </a:p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</a:pPr>
            <a:r>
              <a:rPr lang="sv-SE" sz="1400" dirty="0" smtClean="0"/>
              <a:t>Cecilia </a:t>
            </a:r>
            <a:r>
              <a:rPr lang="sv-SE" sz="1400" dirty="0"/>
              <a:t>Hahne</a:t>
            </a:r>
          </a:p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</a:pPr>
            <a:r>
              <a:rPr lang="sv-SE" sz="1400" dirty="0" smtClean="0"/>
              <a:t>Anna Moritz</a:t>
            </a:r>
          </a:p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</a:pPr>
            <a:r>
              <a:rPr lang="sv-SE" sz="1400" dirty="0" smtClean="0"/>
              <a:t>Carina Gustafsson</a:t>
            </a:r>
            <a:endParaRPr lang="sv-SE" sz="1400" dirty="0"/>
          </a:p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</a:pPr>
            <a:endParaRPr lang="sv-SE" sz="1400" dirty="0"/>
          </a:p>
          <a:p>
            <a:pPr marL="0" indent="0" fontAlgn="auto">
              <a:spcAft>
                <a:spcPts val="0"/>
              </a:spcAft>
              <a:buNone/>
            </a:pPr>
            <a:endParaRPr lang="sv-SE" sz="1400" dirty="0"/>
          </a:p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</a:pPr>
            <a:endParaRPr lang="sv-SE" sz="1400" dirty="0"/>
          </a:p>
        </p:txBody>
      </p:sp>
      <p:sp>
        <p:nvSpPr>
          <p:cNvPr id="6" name="textruta 5"/>
          <p:cNvSpPr txBox="1"/>
          <p:nvPr/>
        </p:nvSpPr>
        <p:spPr>
          <a:xfrm>
            <a:off x="827584" y="1768489"/>
            <a:ext cx="485199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v-SE" sz="2400" b="1" dirty="0" smtClean="0"/>
              <a:t>Barkarö SK P-12</a:t>
            </a:r>
            <a:endParaRPr lang="sv-SE" b="1" dirty="0"/>
          </a:p>
        </p:txBody>
      </p:sp>
      <p:sp>
        <p:nvSpPr>
          <p:cNvPr id="7" name="Platshållare för innehåll 2"/>
          <p:cNvSpPr txBox="1">
            <a:spLocks/>
          </p:cNvSpPr>
          <p:nvPr/>
        </p:nvSpPr>
        <p:spPr>
          <a:xfrm>
            <a:off x="5580112" y="2474806"/>
            <a:ext cx="2215158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fontAlgn="auto">
              <a:spcAft>
                <a:spcPts val="0"/>
              </a:spcAft>
              <a:buNone/>
            </a:pPr>
            <a:r>
              <a:rPr lang="sv-SE" sz="1400" b="1" dirty="0"/>
              <a:t>Kassör</a:t>
            </a:r>
          </a:p>
          <a:p>
            <a:pPr marL="0" indent="0" fontAlgn="auto">
              <a:spcAft>
                <a:spcPts val="0"/>
              </a:spcAft>
              <a:buNone/>
            </a:pPr>
            <a:r>
              <a:rPr lang="sv-SE" sz="1400" dirty="0"/>
              <a:t>Cecilia Hahne</a:t>
            </a:r>
          </a:p>
          <a:p>
            <a:pPr marL="0" indent="0" fontAlgn="auto">
              <a:spcAft>
                <a:spcPts val="0"/>
              </a:spcAft>
              <a:buNone/>
            </a:pPr>
            <a:endParaRPr lang="sv-SE" sz="1400" dirty="0"/>
          </a:p>
          <a:p>
            <a:pPr marL="0" indent="0" fontAlgn="auto">
              <a:spcAft>
                <a:spcPts val="0"/>
              </a:spcAft>
              <a:buNone/>
            </a:pPr>
            <a:r>
              <a:rPr lang="sv-SE" sz="1400" b="1" dirty="0"/>
              <a:t>Materialansvarig</a:t>
            </a:r>
            <a:r>
              <a:rPr lang="sv-SE" sz="1400" dirty="0"/>
              <a:t> </a:t>
            </a:r>
          </a:p>
          <a:p>
            <a:pPr marL="0" indent="0" fontAlgn="auto">
              <a:spcAft>
                <a:spcPts val="0"/>
              </a:spcAft>
              <a:buNone/>
            </a:pPr>
            <a:r>
              <a:rPr lang="sv-SE" sz="1400" dirty="0"/>
              <a:t>Henrik Tojkander</a:t>
            </a:r>
          </a:p>
          <a:p>
            <a:pPr marL="0" indent="0" fontAlgn="auto">
              <a:spcAft>
                <a:spcPts val="0"/>
              </a:spcAft>
              <a:buNone/>
            </a:pPr>
            <a:endParaRPr lang="sv-SE" sz="1400" dirty="0"/>
          </a:p>
          <a:p>
            <a:pPr marL="0" indent="0" fontAlgn="auto">
              <a:spcAft>
                <a:spcPts val="0"/>
              </a:spcAft>
              <a:buNone/>
            </a:pPr>
            <a:r>
              <a:rPr lang="sv-SE" sz="1400" b="1" dirty="0"/>
              <a:t>Sponsoransvarig</a:t>
            </a:r>
          </a:p>
          <a:p>
            <a:pPr marL="0" indent="0" fontAlgn="auto">
              <a:spcAft>
                <a:spcPts val="0"/>
              </a:spcAft>
              <a:buNone/>
            </a:pPr>
            <a:r>
              <a:rPr lang="sv-SE" sz="1400" dirty="0"/>
              <a:t>Fabian von Essen</a:t>
            </a:r>
          </a:p>
        </p:txBody>
      </p:sp>
      <p:sp>
        <p:nvSpPr>
          <p:cNvPr id="2" name="textruta 1"/>
          <p:cNvSpPr txBox="1"/>
          <p:nvPr/>
        </p:nvSpPr>
        <p:spPr>
          <a:xfrm>
            <a:off x="4666163" y="1778234"/>
            <a:ext cx="3129107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2400" b="1" dirty="0"/>
              <a:t>28 </a:t>
            </a:r>
            <a:r>
              <a:rPr lang="sv-SE" sz="2400" b="1" dirty="0"/>
              <a:t>spelare </a:t>
            </a:r>
            <a:r>
              <a:rPr lang="sv-SE" sz="2400" b="1" dirty="0"/>
              <a:t>2023</a:t>
            </a:r>
            <a:endParaRPr lang="sv-SE" sz="2400" b="1" dirty="0"/>
          </a:p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28026621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755576" y="2132856"/>
            <a:ext cx="7886700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sv-SE" dirty="0"/>
          </a:p>
          <a:p>
            <a:endParaRPr lang="sv-SE" dirty="0" smtClean="0"/>
          </a:p>
          <a:p>
            <a:endParaRPr lang="sv-SE" dirty="0"/>
          </a:p>
          <a:p>
            <a:r>
              <a:rPr lang="sv-SE" dirty="0" smtClean="0"/>
              <a:t>Första året 7 mot 7 </a:t>
            </a:r>
          </a:p>
          <a:p>
            <a:r>
              <a:rPr lang="sv-SE" dirty="0" smtClean="0"/>
              <a:t>Flera nya spelare i laget, vi var som mest 30 spelare under säsongen</a:t>
            </a:r>
          </a:p>
          <a:p>
            <a:r>
              <a:rPr lang="sv-SE" dirty="0"/>
              <a:t>2</a:t>
            </a:r>
            <a:r>
              <a:rPr lang="sv-SE" dirty="0" smtClean="0"/>
              <a:t> lag i serien under våren, utökade till 3 lag eftersommaren</a:t>
            </a:r>
            <a:endParaRPr lang="sv-SE" dirty="0" smtClean="0"/>
          </a:p>
          <a:p>
            <a:r>
              <a:rPr lang="sv-SE" dirty="0" smtClean="0"/>
              <a:t>Aroscupen i juli</a:t>
            </a:r>
          </a:p>
          <a:p>
            <a:r>
              <a:rPr lang="sv-SE" dirty="0" smtClean="0"/>
              <a:t>Parkcupen i oktober</a:t>
            </a:r>
          </a:p>
          <a:p>
            <a:r>
              <a:rPr lang="sv-SE" dirty="0" smtClean="0"/>
              <a:t>Matchcamp Skälby</a:t>
            </a:r>
            <a:endParaRPr lang="sv-SE" dirty="0"/>
          </a:p>
          <a:p>
            <a:endParaRPr lang="sv-SE" dirty="0"/>
          </a:p>
        </p:txBody>
      </p:sp>
      <p:pic>
        <p:nvPicPr>
          <p:cNvPr id="4" name="Picture 4" descr="2773740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1587500"/>
          </a:xfrm>
          <a:prstGeom prst="rect">
            <a:avLst/>
          </a:prstGeom>
          <a:noFill/>
        </p:spPr>
      </p:pic>
      <p:sp>
        <p:nvSpPr>
          <p:cNvPr id="5" name="textruta 4"/>
          <p:cNvSpPr txBox="1"/>
          <p:nvPr/>
        </p:nvSpPr>
        <p:spPr>
          <a:xfrm>
            <a:off x="2272928" y="1690511"/>
            <a:ext cx="485199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v-SE" sz="2400" b="1" dirty="0"/>
              <a:t>Säsongen </a:t>
            </a:r>
            <a:r>
              <a:rPr lang="sv-SE" sz="2400" b="1" dirty="0" smtClean="0"/>
              <a:t>2022</a:t>
            </a:r>
            <a:endParaRPr lang="sv-SE" b="1" dirty="0"/>
          </a:p>
        </p:txBody>
      </p:sp>
      <p:pic>
        <p:nvPicPr>
          <p:cNvPr id="2" name="Bildobjekt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12925" y="2216908"/>
            <a:ext cx="4572000" cy="1009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39035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2773740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1587500"/>
          </a:xfrm>
          <a:prstGeom prst="rect">
            <a:avLst/>
          </a:prstGeom>
          <a:noFill/>
        </p:spPr>
      </p:pic>
      <p:sp>
        <p:nvSpPr>
          <p:cNvPr id="5" name="textruta 4"/>
          <p:cNvSpPr txBox="1"/>
          <p:nvPr/>
        </p:nvSpPr>
        <p:spPr>
          <a:xfrm>
            <a:off x="1403648" y="1690511"/>
            <a:ext cx="57212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v-SE" sz="2400" b="1" dirty="0">
                <a:latin typeface="+mn-lt"/>
              </a:rPr>
              <a:t>Träningar och Match</a:t>
            </a:r>
            <a:endParaRPr lang="sv-SE" b="1" dirty="0">
              <a:latin typeface="+mn-lt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956B806-D24B-4A67-811D-9431DA6C4E88}"/>
              </a:ext>
            </a:extLst>
          </p:cNvPr>
          <p:cNvSpPr txBox="1"/>
          <p:nvPr/>
        </p:nvSpPr>
        <p:spPr>
          <a:xfrm>
            <a:off x="2774473" y="2428726"/>
            <a:ext cx="3168352" cy="357020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 fontAlgn="auto">
              <a:spcAft>
                <a:spcPts val="0"/>
              </a:spcAft>
              <a:buNone/>
            </a:pPr>
            <a:endParaRPr lang="sv-SE" dirty="0">
              <a:latin typeface="+mn-lt"/>
            </a:endParaRPr>
          </a:p>
          <a:p>
            <a:pPr marL="0" indent="0" fontAlgn="auto">
              <a:spcAft>
                <a:spcPts val="0"/>
              </a:spcAft>
              <a:buNone/>
            </a:pPr>
            <a:r>
              <a:rPr lang="sv-SE" sz="1600" b="1" dirty="0">
                <a:latin typeface="+mn-lt"/>
              </a:rPr>
              <a:t>Förväntningar på gruppen</a:t>
            </a:r>
          </a:p>
          <a:p>
            <a:pPr marL="0" indent="0" fontAlgn="auto">
              <a:spcAft>
                <a:spcPts val="0"/>
              </a:spcAft>
              <a:buNone/>
            </a:pPr>
            <a:endParaRPr lang="sv-SE" sz="1600" b="1" dirty="0">
              <a:latin typeface="+mn-lt"/>
            </a:endParaRPr>
          </a:p>
          <a:p>
            <a:pPr marL="171450" indent="-171450" fontAlgn="auto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sv-SE" sz="1600" dirty="0">
                <a:latin typeface="+mn-lt"/>
              </a:rPr>
              <a:t>Visa respekt och var en schysst kompis</a:t>
            </a:r>
          </a:p>
          <a:p>
            <a:pPr marL="171450" indent="-171450" fontAlgn="auto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sv-SE" sz="1600" dirty="0">
                <a:latin typeface="+mn-lt"/>
              </a:rPr>
              <a:t>Försök att komma i tid</a:t>
            </a:r>
          </a:p>
          <a:p>
            <a:pPr marL="171450" indent="-171450" fontAlgn="auto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sv-SE" sz="1600" dirty="0">
                <a:latin typeface="+mn-lt"/>
              </a:rPr>
              <a:t>Högre krav gällande ordning och disciplin</a:t>
            </a:r>
          </a:p>
          <a:p>
            <a:pPr marL="171450" indent="-171450" fontAlgn="auto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sv-SE" sz="1600" dirty="0">
                <a:latin typeface="+mn-lt"/>
              </a:rPr>
              <a:t>Telefon: ok att ha med men ska ligga i väskan vid ankomst till IP</a:t>
            </a:r>
          </a:p>
          <a:p>
            <a:pPr marL="171450" indent="-171450" fontAlgn="auto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sv-SE" sz="1600" dirty="0">
                <a:latin typeface="+mn-lt"/>
              </a:rPr>
              <a:t>(Anmälan gällande deltagande bekräftas 24 h innan träning sedan stängs)</a:t>
            </a:r>
          </a:p>
          <a:p>
            <a:pPr marL="0" indent="0" fontAlgn="auto">
              <a:spcAft>
                <a:spcPts val="0"/>
              </a:spcAft>
              <a:buNone/>
            </a:pPr>
            <a:endParaRPr lang="sv-SE" sz="1600" dirty="0">
              <a:latin typeface="+mn-lt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1102F57-F2AD-48C8-81BB-B9D04543B468}"/>
              </a:ext>
            </a:extLst>
          </p:cNvPr>
          <p:cNvSpPr txBox="1"/>
          <p:nvPr/>
        </p:nvSpPr>
        <p:spPr>
          <a:xfrm>
            <a:off x="5992695" y="2708920"/>
            <a:ext cx="2683761" cy="18158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 fontAlgn="auto">
              <a:spcAft>
                <a:spcPts val="0"/>
              </a:spcAft>
              <a:buNone/>
            </a:pPr>
            <a:r>
              <a:rPr lang="sv-SE" sz="1600" b="1" dirty="0">
                <a:latin typeface="+mn-lt"/>
              </a:rPr>
              <a:t>Att ha med på träning o match</a:t>
            </a:r>
          </a:p>
          <a:p>
            <a:pPr marL="0" indent="0" fontAlgn="auto">
              <a:spcAft>
                <a:spcPts val="0"/>
              </a:spcAft>
              <a:buNone/>
            </a:pPr>
            <a:endParaRPr lang="sv-SE" sz="1600" b="1" dirty="0">
              <a:latin typeface="+mn-lt"/>
            </a:endParaRPr>
          </a:p>
          <a:p>
            <a:pPr marL="285750" indent="-285750" fontAlgn="auto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sv-SE" sz="1600" dirty="0">
                <a:latin typeface="+mn-lt"/>
              </a:rPr>
              <a:t>Vattenflaska</a:t>
            </a:r>
          </a:p>
          <a:p>
            <a:pPr marL="285750" indent="-285750" fontAlgn="auto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sv-SE" sz="1600" dirty="0">
                <a:latin typeface="+mn-lt"/>
              </a:rPr>
              <a:t>Benskydd</a:t>
            </a:r>
          </a:p>
          <a:p>
            <a:pPr marL="285750" indent="-285750" fontAlgn="auto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sv-SE" sz="1600" dirty="0">
                <a:latin typeface="+mn-lt"/>
              </a:rPr>
              <a:t>Skor</a:t>
            </a:r>
          </a:p>
          <a:p>
            <a:pPr marL="285750" indent="-285750" fontAlgn="auto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sv-SE" sz="1600" dirty="0">
                <a:latin typeface="+mn-lt"/>
              </a:rPr>
              <a:t>Klädsel efter väder</a:t>
            </a:r>
          </a:p>
        </p:txBody>
      </p:sp>
      <p:sp>
        <p:nvSpPr>
          <p:cNvPr id="10" name="Platshållare för innehåll 2">
            <a:extLst>
              <a:ext uri="{FF2B5EF4-FFF2-40B4-BE49-F238E27FC236}">
                <a16:creationId xmlns:a16="http://schemas.microsoft.com/office/drawing/2014/main" id="{44F8BF12-6AF8-4BDD-B687-D479877A9736}"/>
              </a:ext>
            </a:extLst>
          </p:cNvPr>
          <p:cNvSpPr txBox="1">
            <a:spLocks/>
          </p:cNvSpPr>
          <p:nvPr/>
        </p:nvSpPr>
        <p:spPr>
          <a:xfrm>
            <a:off x="323528" y="2348880"/>
            <a:ext cx="2555776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fontAlgn="auto">
              <a:spcAft>
                <a:spcPts val="0"/>
              </a:spcAft>
              <a:buNone/>
            </a:pPr>
            <a:endParaRPr lang="sv-SE" dirty="0"/>
          </a:p>
          <a:p>
            <a:pPr marL="0" indent="0" fontAlgn="auto">
              <a:spcAft>
                <a:spcPts val="0"/>
              </a:spcAft>
              <a:buNone/>
            </a:pPr>
            <a:r>
              <a:rPr lang="sv-SE" sz="1600" b="1" dirty="0"/>
              <a:t>Nyckelord</a:t>
            </a:r>
            <a:r>
              <a:rPr lang="sv-SE" sz="1600" dirty="0"/>
              <a:t> </a:t>
            </a:r>
          </a:p>
          <a:p>
            <a:pPr fontAlgn="auto">
              <a:spcAft>
                <a:spcPts val="0"/>
              </a:spcAft>
            </a:pPr>
            <a:r>
              <a:rPr lang="sv-SE" sz="1600" dirty="0"/>
              <a:t>KUL </a:t>
            </a:r>
          </a:p>
          <a:p>
            <a:pPr fontAlgn="auto">
              <a:spcAft>
                <a:spcPts val="0"/>
              </a:spcAft>
            </a:pPr>
            <a:r>
              <a:rPr lang="sv-SE" sz="1600" dirty="0"/>
              <a:t>Utvecklande</a:t>
            </a:r>
          </a:p>
          <a:p>
            <a:pPr fontAlgn="auto">
              <a:spcAft>
                <a:spcPts val="0"/>
              </a:spcAft>
            </a:pPr>
            <a:r>
              <a:rPr lang="sv-SE" sz="1600" dirty="0"/>
              <a:t>Respekt för varandra</a:t>
            </a:r>
          </a:p>
          <a:p>
            <a:pPr fontAlgn="auto">
              <a:spcAft>
                <a:spcPts val="0"/>
              </a:spcAft>
            </a:pPr>
            <a:r>
              <a:rPr lang="sv-SE" sz="1600" dirty="0"/>
              <a:t>Repetition</a:t>
            </a:r>
          </a:p>
          <a:p>
            <a:pPr fontAlgn="auto">
              <a:spcAft>
                <a:spcPts val="0"/>
              </a:spcAft>
            </a:pPr>
            <a:r>
              <a:rPr lang="sv-SE" sz="1600" dirty="0"/>
              <a:t>Bygga vidare på förra året</a:t>
            </a:r>
          </a:p>
        </p:txBody>
      </p:sp>
    </p:spTree>
    <p:extLst>
      <p:ext uri="{BB962C8B-B14F-4D97-AF65-F5344CB8AC3E}">
        <p14:creationId xmlns:p14="http://schemas.microsoft.com/office/powerpoint/2010/main" val="262303447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2773740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1587500"/>
          </a:xfrm>
          <a:prstGeom prst="rect">
            <a:avLst/>
          </a:prstGeom>
          <a:noFill/>
        </p:spPr>
      </p:pic>
      <p:sp>
        <p:nvSpPr>
          <p:cNvPr id="5" name="textruta 4"/>
          <p:cNvSpPr txBox="1"/>
          <p:nvPr/>
        </p:nvSpPr>
        <p:spPr>
          <a:xfrm>
            <a:off x="2272928" y="1690511"/>
            <a:ext cx="485199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v-SE" sz="2400" b="1" dirty="0"/>
              <a:t>Träningsupplägg</a:t>
            </a:r>
            <a:endParaRPr lang="sv-SE" b="1" dirty="0"/>
          </a:p>
        </p:txBody>
      </p:sp>
      <p:sp>
        <p:nvSpPr>
          <p:cNvPr id="7" name="Platshållare för innehåll 2">
            <a:extLst>
              <a:ext uri="{FF2B5EF4-FFF2-40B4-BE49-F238E27FC236}">
                <a16:creationId xmlns:a16="http://schemas.microsoft.com/office/drawing/2014/main" id="{B4B757F2-4F9F-47C5-92EA-DA735E447537}"/>
              </a:ext>
            </a:extLst>
          </p:cNvPr>
          <p:cNvSpPr txBox="1">
            <a:spLocks/>
          </p:cNvSpPr>
          <p:nvPr/>
        </p:nvSpPr>
        <p:spPr>
          <a:xfrm>
            <a:off x="107504" y="2226138"/>
            <a:ext cx="3384376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fontAlgn="auto">
              <a:spcAft>
                <a:spcPts val="0"/>
              </a:spcAft>
              <a:buNone/>
            </a:pPr>
            <a:endParaRPr lang="sv-SE" dirty="0"/>
          </a:p>
          <a:p>
            <a:pPr marL="0" indent="0" fontAlgn="auto">
              <a:spcAft>
                <a:spcPts val="0"/>
              </a:spcAft>
              <a:buNone/>
            </a:pPr>
            <a:r>
              <a:rPr lang="sv-SE" b="1" dirty="0"/>
              <a:t>Grundstruktur</a:t>
            </a:r>
          </a:p>
          <a:p>
            <a:pPr fontAlgn="auto">
              <a:spcAft>
                <a:spcPts val="0"/>
              </a:spcAft>
            </a:pPr>
            <a:r>
              <a:rPr lang="sv-SE" sz="1600" dirty="0"/>
              <a:t>Samling 15 min innan träning för att gå igenom träningen och få fokus på vad som ska göras och vad som förväntas.</a:t>
            </a:r>
          </a:p>
          <a:p>
            <a:pPr fontAlgn="auto">
              <a:spcAft>
                <a:spcPts val="0"/>
              </a:spcAft>
            </a:pPr>
            <a:r>
              <a:rPr lang="sv-SE" sz="1600" dirty="0"/>
              <a:t>1h effektiv träning </a:t>
            </a:r>
          </a:p>
          <a:p>
            <a:pPr fontAlgn="auto">
              <a:spcAft>
                <a:spcPts val="0"/>
              </a:spcAft>
            </a:pPr>
            <a:r>
              <a:rPr lang="sv-SE" sz="1600" dirty="0"/>
              <a:t>10 min uppvärmning</a:t>
            </a:r>
          </a:p>
          <a:p>
            <a:pPr fontAlgn="auto">
              <a:spcAft>
                <a:spcPts val="0"/>
              </a:spcAft>
            </a:pPr>
            <a:r>
              <a:rPr lang="sv-SE" sz="1600" dirty="0"/>
              <a:t>20-30 Fotbollsspecifik träning </a:t>
            </a:r>
          </a:p>
          <a:p>
            <a:pPr fontAlgn="auto">
              <a:spcAft>
                <a:spcPts val="0"/>
              </a:spcAft>
            </a:pPr>
            <a:r>
              <a:rPr lang="sv-SE" sz="1600" dirty="0"/>
              <a:t>20-30 min spel </a:t>
            </a:r>
          </a:p>
          <a:p>
            <a:pPr fontAlgn="auto">
              <a:spcAft>
                <a:spcPts val="0"/>
              </a:spcAft>
            </a:pPr>
            <a:r>
              <a:rPr lang="sv-SE" sz="1600" dirty="0"/>
              <a:t>5 min stretching och genomgång av träningen – utmaning förra året men ambition i år</a:t>
            </a:r>
          </a:p>
        </p:txBody>
      </p:sp>
      <p:sp>
        <p:nvSpPr>
          <p:cNvPr id="10" name="Platshållare för innehåll 2">
            <a:extLst>
              <a:ext uri="{FF2B5EF4-FFF2-40B4-BE49-F238E27FC236}">
                <a16:creationId xmlns:a16="http://schemas.microsoft.com/office/drawing/2014/main" id="{C537AFE6-1E4F-4A5E-9E79-B4F16EE0D140}"/>
              </a:ext>
            </a:extLst>
          </p:cNvPr>
          <p:cNvSpPr txBox="1">
            <a:spLocks/>
          </p:cNvSpPr>
          <p:nvPr/>
        </p:nvSpPr>
        <p:spPr>
          <a:xfrm>
            <a:off x="3563888" y="2168514"/>
            <a:ext cx="288032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fontAlgn="auto">
              <a:spcAft>
                <a:spcPts val="0"/>
              </a:spcAft>
              <a:buNone/>
            </a:pPr>
            <a:endParaRPr lang="sv-SE" dirty="0"/>
          </a:p>
          <a:p>
            <a:pPr marL="0" indent="0" fontAlgn="auto">
              <a:spcAft>
                <a:spcPts val="0"/>
              </a:spcAft>
              <a:buNone/>
            </a:pPr>
            <a:endParaRPr lang="sv-SE" sz="1600" dirty="0"/>
          </a:p>
          <a:p>
            <a:pPr fontAlgn="auto">
              <a:spcAft>
                <a:spcPts val="0"/>
              </a:spcAft>
            </a:pPr>
            <a:endParaRPr lang="sv-SE" sz="1900" dirty="0"/>
          </a:p>
        </p:txBody>
      </p:sp>
      <p:sp>
        <p:nvSpPr>
          <p:cNvPr id="11" name="Platshållare för innehåll 2">
            <a:extLst>
              <a:ext uri="{FF2B5EF4-FFF2-40B4-BE49-F238E27FC236}">
                <a16:creationId xmlns:a16="http://schemas.microsoft.com/office/drawing/2014/main" id="{0CF56D0F-4236-475A-A438-4584B07F8400}"/>
              </a:ext>
            </a:extLst>
          </p:cNvPr>
          <p:cNvSpPr txBox="1">
            <a:spLocks/>
          </p:cNvSpPr>
          <p:nvPr/>
        </p:nvSpPr>
        <p:spPr>
          <a:xfrm>
            <a:off x="3688965" y="2255187"/>
            <a:ext cx="2630165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fontAlgn="auto">
              <a:spcAft>
                <a:spcPts val="0"/>
              </a:spcAft>
              <a:buNone/>
            </a:pPr>
            <a:endParaRPr lang="sv-SE" dirty="0"/>
          </a:p>
          <a:p>
            <a:pPr marL="0" indent="0" fontAlgn="auto">
              <a:spcAft>
                <a:spcPts val="0"/>
              </a:spcAft>
              <a:buNone/>
            </a:pPr>
            <a:r>
              <a:rPr lang="sv-SE" sz="1900" b="1" dirty="0"/>
              <a:t>Fotbollsspecifika övningar</a:t>
            </a:r>
          </a:p>
          <a:p>
            <a:pPr fontAlgn="auto">
              <a:spcAft>
                <a:spcPts val="0"/>
              </a:spcAft>
            </a:pPr>
            <a:r>
              <a:rPr lang="sv-SE" sz="1600" dirty="0"/>
              <a:t>20-30 min utvalda övningar som rullar i 2 veckor (repetition)</a:t>
            </a:r>
          </a:p>
          <a:p>
            <a:pPr fontAlgn="auto">
              <a:spcAft>
                <a:spcPts val="0"/>
              </a:spcAft>
            </a:pPr>
            <a:r>
              <a:rPr lang="sv-SE" sz="1600" dirty="0"/>
              <a:t>Olika teman tex Anfallsspel ( Se </a:t>
            </a:r>
            <a:r>
              <a:rPr lang="sv-SE" sz="1600" dirty="0" err="1"/>
              <a:t>slide</a:t>
            </a:r>
            <a:r>
              <a:rPr lang="sv-SE" sz="1600" dirty="0"/>
              <a:t> )</a:t>
            </a:r>
          </a:p>
          <a:p>
            <a:pPr fontAlgn="auto">
              <a:spcAft>
                <a:spcPts val="0"/>
              </a:spcAft>
            </a:pPr>
            <a:r>
              <a:rPr lang="sv-SE" sz="1600" dirty="0"/>
              <a:t>Vad? Varför? Hur? </a:t>
            </a:r>
          </a:p>
          <a:p>
            <a:pPr fontAlgn="auto">
              <a:spcAft>
                <a:spcPts val="0"/>
              </a:spcAft>
            </a:pPr>
            <a:r>
              <a:rPr lang="sv-SE" sz="1600" dirty="0"/>
              <a:t> </a:t>
            </a:r>
            <a:r>
              <a:rPr lang="sv-SE" sz="1600" dirty="0" smtClean="0"/>
              <a:t>Målvaktsträning</a:t>
            </a:r>
            <a:endParaRPr lang="sv-SE" sz="1600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30DEAECE-0F49-2361-CFAD-74D4C7741A90}"/>
              </a:ext>
            </a:extLst>
          </p:cNvPr>
          <p:cNvSpPr txBox="1"/>
          <p:nvPr/>
        </p:nvSpPr>
        <p:spPr>
          <a:xfrm>
            <a:off x="6569285" y="2636912"/>
            <a:ext cx="2251187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b="1" dirty="0">
                <a:latin typeface="+mn-lt"/>
              </a:rPr>
              <a:t>Spelövningar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sz="1600" dirty="0">
                <a:latin typeface="+mn-lt"/>
              </a:rPr>
              <a:t>Spel i 20-30 minuter.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sz="1600" dirty="0">
                <a:latin typeface="+mn-lt"/>
              </a:rPr>
              <a:t>I spelet är det fokus och koppling till övningen / övningarna innan spelmomentet. </a:t>
            </a:r>
          </a:p>
          <a:p>
            <a:endParaRPr lang="sv-SE" dirty="0"/>
          </a:p>
          <a:p>
            <a:endParaRPr lang="sv-SE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1820631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1" grpId="0"/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2773740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1587500"/>
          </a:xfrm>
          <a:prstGeom prst="rect">
            <a:avLst/>
          </a:prstGeom>
          <a:noFill/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088C7F78-8D9A-DEC9-393C-D2EC18F32AB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1587500"/>
            <a:ext cx="9144000" cy="3821763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51DFBCED-DF61-774E-7C79-6E51A35B1346}"/>
              </a:ext>
            </a:extLst>
          </p:cNvPr>
          <p:cNvSpPr txBox="1"/>
          <p:nvPr/>
        </p:nvSpPr>
        <p:spPr>
          <a:xfrm>
            <a:off x="1691680" y="5517232"/>
            <a:ext cx="60710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dirty="0"/>
              <a:t>Taget från Svenska Fotbollsförbundets Tränarutbildning C</a:t>
            </a:r>
            <a:endParaRPr lang="en-GB" dirty="0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05300142-424F-F805-C8C4-ABB1AA71BD6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1587500"/>
            <a:ext cx="9144000" cy="37453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20328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2773740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1587500"/>
          </a:xfrm>
          <a:prstGeom prst="rect">
            <a:avLst/>
          </a:prstGeom>
          <a:noFill/>
        </p:spPr>
      </p:pic>
      <p:sp>
        <p:nvSpPr>
          <p:cNvPr id="5" name="textruta 4"/>
          <p:cNvSpPr txBox="1"/>
          <p:nvPr/>
        </p:nvSpPr>
        <p:spPr>
          <a:xfrm>
            <a:off x="2272928" y="1690511"/>
            <a:ext cx="485199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v-SE" sz="2400" b="1" dirty="0"/>
              <a:t>Träningstider</a:t>
            </a:r>
            <a:endParaRPr lang="sv-SE" b="1" dirty="0"/>
          </a:p>
        </p:txBody>
      </p:sp>
      <p:sp>
        <p:nvSpPr>
          <p:cNvPr id="6" name="Platshållare för innehåll 2"/>
          <p:cNvSpPr txBox="1">
            <a:spLocks/>
          </p:cNvSpPr>
          <p:nvPr/>
        </p:nvSpPr>
        <p:spPr>
          <a:xfrm>
            <a:off x="628650" y="2255187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fontAlgn="auto">
              <a:spcAft>
                <a:spcPts val="0"/>
              </a:spcAft>
              <a:buNone/>
            </a:pPr>
            <a:r>
              <a:rPr lang="sv-SE" dirty="0" smtClean="0"/>
              <a:t>Mars (start 14/3) 	Konstgräs</a:t>
            </a:r>
          </a:p>
          <a:p>
            <a:pPr lvl="1" fontAlgn="auto">
              <a:spcAft>
                <a:spcPts val="0"/>
              </a:spcAft>
            </a:pPr>
            <a:r>
              <a:rPr lang="sv-SE" dirty="0" smtClean="0"/>
              <a:t>T</a:t>
            </a:r>
            <a:r>
              <a:rPr lang="sv-SE" dirty="0" smtClean="0"/>
              <a:t>isdagar 		18:00 </a:t>
            </a:r>
            <a:r>
              <a:rPr lang="sv-SE" dirty="0"/>
              <a:t>– </a:t>
            </a:r>
            <a:r>
              <a:rPr lang="sv-SE" dirty="0" smtClean="0"/>
              <a:t>19:00, samling 17:45</a:t>
            </a:r>
          </a:p>
          <a:p>
            <a:pPr lvl="1" fontAlgn="auto">
              <a:spcAft>
                <a:spcPts val="0"/>
              </a:spcAft>
            </a:pPr>
            <a:r>
              <a:rPr lang="sv-SE" dirty="0"/>
              <a:t>L</a:t>
            </a:r>
            <a:r>
              <a:rPr lang="sv-SE" dirty="0" smtClean="0"/>
              <a:t>ördagar 	10:00 – 11:15, samling 10:00 </a:t>
            </a:r>
            <a:endParaRPr lang="sv-SE" dirty="0"/>
          </a:p>
          <a:p>
            <a:pPr marL="0" indent="0" fontAlgn="auto">
              <a:spcAft>
                <a:spcPts val="0"/>
              </a:spcAft>
              <a:buNone/>
            </a:pPr>
            <a:r>
              <a:rPr lang="sv-SE" dirty="0" smtClean="0"/>
              <a:t>A</a:t>
            </a:r>
            <a:r>
              <a:rPr lang="sv-SE" dirty="0"/>
              <a:t>pril </a:t>
            </a:r>
            <a:r>
              <a:rPr lang="sv-SE" dirty="0" smtClean="0"/>
              <a:t>			Konstgräs (</a:t>
            </a:r>
            <a:r>
              <a:rPr lang="sv-SE" dirty="0"/>
              <a:t>preliminärt </a:t>
            </a:r>
            <a:r>
              <a:rPr lang="sv-SE" dirty="0" smtClean="0"/>
              <a:t>plantider ej klara)</a:t>
            </a:r>
          </a:p>
          <a:p>
            <a:pPr lvl="1" fontAlgn="auto">
              <a:spcAft>
                <a:spcPts val="0"/>
              </a:spcAft>
            </a:pPr>
            <a:r>
              <a:rPr lang="sv-SE" dirty="0"/>
              <a:t>T</a:t>
            </a:r>
            <a:r>
              <a:rPr lang="sv-SE" dirty="0" smtClean="0"/>
              <a:t>isdagar 		18:00 </a:t>
            </a:r>
            <a:r>
              <a:rPr lang="sv-SE" dirty="0"/>
              <a:t>– 19:00, samling </a:t>
            </a:r>
            <a:r>
              <a:rPr lang="sv-SE" dirty="0" smtClean="0"/>
              <a:t>17:45</a:t>
            </a:r>
          </a:p>
          <a:p>
            <a:pPr lvl="1" fontAlgn="auto">
              <a:spcAft>
                <a:spcPts val="0"/>
              </a:spcAft>
            </a:pPr>
            <a:r>
              <a:rPr lang="sv-SE" dirty="0" smtClean="0"/>
              <a:t>Torsdagar 	18:00 </a:t>
            </a:r>
            <a:r>
              <a:rPr lang="sv-SE" dirty="0"/>
              <a:t>– 19:00, samling </a:t>
            </a:r>
            <a:r>
              <a:rPr lang="sv-SE" dirty="0" smtClean="0"/>
              <a:t>17:45</a:t>
            </a:r>
          </a:p>
          <a:p>
            <a:pPr marL="0" indent="0" fontAlgn="auto">
              <a:spcAft>
                <a:spcPts val="0"/>
              </a:spcAft>
              <a:buNone/>
            </a:pPr>
            <a:r>
              <a:rPr lang="sv-SE" dirty="0" smtClean="0"/>
              <a:t>Maj 			Naturgräs </a:t>
            </a:r>
            <a:r>
              <a:rPr lang="sv-SE" dirty="0"/>
              <a:t>(preliminärt plantider ej klara</a:t>
            </a:r>
            <a:r>
              <a:rPr lang="sv-SE" dirty="0" smtClean="0"/>
              <a:t>)</a:t>
            </a:r>
          </a:p>
          <a:p>
            <a:pPr lvl="1" fontAlgn="auto">
              <a:spcAft>
                <a:spcPts val="0"/>
              </a:spcAft>
            </a:pPr>
            <a:r>
              <a:rPr lang="sv-SE" dirty="0" smtClean="0"/>
              <a:t>Tisdagar </a:t>
            </a:r>
            <a:r>
              <a:rPr lang="sv-SE" dirty="0"/>
              <a:t>		18:00 – 19:00, samling 17:45</a:t>
            </a:r>
          </a:p>
          <a:p>
            <a:pPr lvl="1" fontAlgn="auto">
              <a:spcAft>
                <a:spcPts val="0"/>
              </a:spcAft>
            </a:pPr>
            <a:r>
              <a:rPr lang="sv-SE" dirty="0"/>
              <a:t>Torsdagar 	18:00 – 19:00, samling 17:45</a:t>
            </a:r>
          </a:p>
          <a:p>
            <a:pPr marL="0" indent="0" fontAlgn="auto">
              <a:spcAft>
                <a:spcPts val="0"/>
              </a:spcAft>
              <a:buNone/>
            </a:pPr>
            <a:endParaRPr lang="sv-SE" dirty="0"/>
          </a:p>
          <a:p>
            <a:pPr fontAlgn="auto">
              <a:spcAft>
                <a:spcPts val="0"/>
              </a:spcAft>
            </a:pPr>
            <a:r>
              <a:rPr lang="sv-SE" dirty="0" smtClean="0"/>
              <a:t>Coerverträning </a:t>
            </a:r>
            <a:r>
              <a:rPr lang="sv-SE" dirty="0"/>
              <a:t>onsdagar 5 tillfällen under vårsäsong och 3 under </a:t>
            </a:r>
            <a:r>
              <a:rPr lang="sv-SE" dirty="0" smtClean="0"/>
              <a:t>höstsäsong. Förra året betalade klubben Coerver, i år kommer tillkommer en avgift på ca 500 kr/ aktiv och år</a:t>
            </a:r>
            <a:endParaRPr lang="sv-SE" dirty="0"/>
          </a:p>
          <a:p>
            <a:pPr marL="0" indent="0" fontAlgn="auto">
              <a:spcAft>
                <a:spcPts val="0"/>
              </a:spcAft>
              <a:buNone/>
            </a:pPr>
            <a:endParaRPr lang="sv-SE" dirty="0"/>
          </a:p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</a:pP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8879324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2773740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1587500"/>
          </a:xfrm>
          <a:prstGeom prst="rect">
            <a:avLst/>
          </a:prstGeom>
          <a:noFill/>
        </p:spPr>
      </p:pic>
      <p:sp>
        <p:nvSpPr>
          <p:cNvPr id="5" name="textruta 4"/>
          <p:cNvSpPr txBox="1"/>
          <p:nvPr/>
        </p:nvSpPr>
        <p:spPr>
          <a:xfrm>
            <a:off x="2272928" y="1690511"/>
            <a:ext cx="485199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v-SE" sz="2400" b="1" dirty="0" smtClean="0"/>
              <a:t>Uppstartsträff 28/3</a:t>
            </a:r>
            <a:endParaRPr lang="sv-SE" b="1" dirty="0"/>
          </a:p>
        </p:txBody>
      </p:sp>
      <p:sp>
        <p:nvSpPr>
          <p:cNvPr id="6" name="Platshållare för innehåll 2"/>
          <p:cNvSpPr txBox="1">
            <a:spLocks/>
          </p:cNvSpPr>
          <p:nvPr/>
        </p:nvSpPr>
        <p:spPr>
          <a:xfrm>
            <a:off x="628650" y="2255187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</a:pPr>
            <a:endParaRPr lang="sv-SE" dirty="0"/>
          </a:p>
          <a:p>
            <a:pPr fontAlgn="auto">
              <a:spcAft>
                <a:spcPts val="0"/>
              </a:spcAft>
            </a:pPr>
            <a:r>
              <a:rPr lang="sv-SE" dirty="0" smtClean="0"/>
              <a:t>Barkarö </a:t>
            </a:r>
            <a:r>
              <a:rPr lang="sv-SE" dirty="0"/>
              <a:t>Bygdegård </a:t>
            </a:r>
            <a:r>
              <a:rPr lang="sv-SE" dirty="0" err="1" smtClean="0"/>
              <a:t>tis</a:t>
            </a:r>
            <a:r>
              <a:rPr lang="sv-SE" dirty="0" smtClean="0"/>
              <a:t> 28/3 </a:t>
            </a:r>
            <a:r>
              <a:rPr lang="sv-SE" dirty="0"/>
              <a:t>17:30 – 19:00</a:t>
            </a:r>
          </a:p>
          <a:p>
            <a:pPr fontAlgn="auto">
              <a:spcAft>
                <a:spcPts val="0"/>
              </a:spcAft>
            </a:pPr>
            <a:r>
              <a:rPr lang="sv-SE" dirty="0" smtClean="0"/>
              <a:t>Fokus på samarbete</a:t>
            </a:r>
          </a:p>
          <a:p>
            <a:pPr fontAlgn="auto">
              <a:spcAft>
                <a:spcPts val="0"/>
              </a:spcAft>
            </a:pPr>
            <a:r>
              <a:rPr lang="sv-SE" dirty="0" smtClean="0"/>
              <a:t>Viktigt att denna träff prioriteras och att alla spelare deltar</a:t>
            </a:r>
            <a:endParaRPr lang="sv-SE" dirty="0"/>
          </a:p>
        </p:txBody>
      </p:sp>
      <p:pic>
        <p:nvPicPr>
          <p:cNvPr id="2" name="Bildobjekt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6540" y="4221088"/>
            <a:ext cx="3152775" cy="904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39507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2773740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1587500"/>
          </a:xfrm>
          <a:prstGeom prst="rect">
            <a:avLst/>
          </a:prstGeom>
          <a:noFill/>
        </p:spPr>
      </p:pic>
      <p:sp>
        <p:nvSpPr>
          <p:cNvPr id="5" name="textruta 4"/>
          <p:cNvSpPr txBox="1"/>
          <p:nvPr/>
        </p:nvSpPr>
        <p:spPr>
          <a:xfrm>
            <a:off x="2272928" y="1690511"/>
            <a:ext cx="485199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v-SE" sz="2400" b="1" dirty="0"/>
              <a:t>Utbildning</a:t>
            </a:r>
            <a:endParaRPr lang="sv-SE" b="1" dirty="0"/>
          </a:p>
        </p:txBody>
      </p:sp>
      <p:sp>
        <p:nvSpPr>
          <p:cNvPr id="6" name="Platshållare för innehåll 2"/>
          <p:cNvSpPr txBox="1">
            <a:spLocks/>
          </p:cNvSpPr>
          <p:nvPr/>
        </p:nvSpPr>
        <p:spPr>
          <a:xfrm>
            <a:off x="628650" y="2255187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</a:pPr>
            <a:endParaRPr lang="sv-SE" dirty="0"/>
          </a:p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</a:pPr>
            <a:endParaRPr lang="sv-SE" dirty="0"/>
          </a:p>
        </p:txBody>
      </p:sp>
      <p:sp>
        <p:nvSpPr>
          <p:cNvPr id="2" name="textruta 1"/>
          <p:cNvSpPr txBox="1"/>
          <p:nvPr/>
        </p:nvSpPr>
        <p:spPr>
          <a:xfrm>
            <a:off x="899592" y="2564904"/>
            <a:ext cx="7488832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dirty="0"/>
              <a:t>Mål att samtliga ledare inom klubben är utbildade i </a:t>
            </a:r>
            <a:r>
              <a:rPr lang="sv-SE" dirty="0" smtClean="0"/>
              <a:t>ledare i Svenska fotbollsförbundets grundutbildning SVFF 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dirty="0" smtClean="0"/>
              <a:t>Registerutdrag görs på alla ledare och föräldrar som har direkt och regelbunden kontakt med barn.</a:t>
            </a:r>
            <a:endParaRPr lang="sv-SE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b="1" dirty="0"/>
              <a:t>Skadehantering </a:t>
            </a:r>
            <a:r>
              <a:rPr lang="sv-SE" b="1" dirty="0" smtClean="0"/>
              <a:t>12/4 18:00-20:30</a:t>
            </a:r>
            <a:endParaRPr lang="sv-SE" b="1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sv-SE" dirty="0"/>
              <a:t>2 h workshop där vi varvar teori och praktik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sv-SE" dirty="0"/>
              <a:t>Målet för kvällen är att ni efteråt har kunskap kring hur ni tar hand om skador som uppstår på fotbollsplanen.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sv-SE" dirty="0"/>
              <a:t>Tejpning av de vanligaste fotbollsskadorna</a:t>
            </a:r>
          </a:p>
          <a:p>
            <a:endParaRPr lang="sv-SE" dirty="0"/>
          </a:p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7379385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6719</TotalTime>
  <Words>1061</Words>
  <Application>Microsoft Office PowerPoint</Application>
  <PresentationFormat>Bildspel på skärmen (4:3)</PresentationFormat>
  <Paragraphs>183</Paragraphs>
  <Slides>19</Slides>
  <Notes>0</Notes>
  <HiddenSlides>0</HiddenSlides>
  <MMClips>0</MMClips>
  <ScaleCrop>false</ScaleCrop>
  <HeadingPairs>
    <vt:vector size="6" baseType="variant">
      <vt:variant>
        <vt:lpstr>Använt teckensnitt</vt:lpstr>
      </vt:variant>
      <vt:variant>
        <vt:i4>3</vt:i4>
      </vt:variant>
      <vt:variant>
        <vt:lpstr>Tema</vt:lpstr>
      </vt:variant>
      <vt:variant>
        <vt:i4>1</vt:i4>
      </vt:variant>
      <vt:variant>
        <vt:lpstr>Bildrubriker</vt:lpstr>
      </vt:variant>
      <vt:variant>
        <vt:i4>19</vt:i4>
      </vt:variant>
    </vt:vector>
  </HeadingPairs>
  <TitlesOfParts>
    <vt:vector size="23" baseType="lpstr">
      <vt:lpstr>Arial</vt:lpstr>
      <vt:lpstr>Calibri</vt:lpstr>
      <vt:lpstr>Calibri Light</vt:lpstr>
      <vt:lpstr>Office-tema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Säsongen 2013 BSK-F/06</dc:title>
  <dc:creator>Chris</dc:creator>
  <cp:lastModifiedBy>Eriksson Martin</cp:lastModifiedBy>
  <cp:revision>441</cp:revision>
  <cp:lastPrinted>2017-11-10T05:58:16Z</cp:lastPrinted>
  <dcterms:created xsi:type="dcterms:W3CDTF">2013-02-05T15:22:15Z</dcterms:created>
  <dcterms:modified xsi:type="dcterms:W3CDTF">2023-03-10T10:12:43Z</dcterms:modified>
</cp:coreProperties>
</file>