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521" r:id="rId4"/>
    <p:sldId id="495" r:id="rId5"/>
    <p:sldId id="496" r:id="rId6"/>
    <p:sldId id="510" r:id="rId7"/>
    <p:sldId id="511" r:id="rId8"/>
    <p:sldId id="512" r:id="rId9"/>
    <p:sldId id="513" r:id="rId10"/>
    <p:sldId id="504" r:id="rId11"/>
    <p:sldId id="529" r:id="rId12"/>
    <p:sldId id="419" r:id="rId13"/>
    <p:sldId id="475" r:id="rId14"/>
    <p:sldId id="420" r:id="rId15"/>
    <p:sldId id="478" r:id="rId16"/>
    <p:sldId id="499" r:id="rId17"/>
    <p:sldId id="477" r:id="rId18"/>
    <p:sldId id="523" r:id="rId19"/>
    <p:sldId id="268" r:id="rId20"/>
    <p:sldId id="293" r:id="rId21"/>
    <p:sldId id="259"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FF"/>
    <a:srgbClr val="7373FF"/>
    <a:srgbClr val="FF213B"/>
    <a:srgbClr val="EF150E"/>
    <a:srgbClr val="BBA200"/>
    <a:srgbClr val="D5BA01"/>
    <a:srgbClr val="E0C602"/>
    <a:srgbClr val="FF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6" autoAdjust="0"/>
    <p:restoredTop sz="98626" autoAdjust="0"/>
  </p:normalViewPr>
  <p:slideViewPr>
    <p:cSldViewPr>
      <p:cViewPr varScale="1">
        <p:scale>
          <a:sx n="88" d="100"/>
          <a:sy n="88" d="100"/>
        </p:scale>
        <p:origin x="1320"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B2A6C768-2197-0345-8E76-72CCD11612CD}">
      <dgm:prSet phldrT="[Text]"/>
      <dgm:spPr/>
      <dgm:t>
        <a:bodyPr/>
        <a:lstStyle/>
        <a:p>
          <a:r>
            <a:rPr lang="sv-SE" dirty="0" smtClean="0"/>
            <a:t>Barkarö SK F03-05</a:t>
          </a:r>
          <a:endParaRPr lang="sv-SE" dirty="0"/>
        </a:p>
      </dgm:t>
    </dgm:pt>
    <dgm:pt modelId="{482F16E4-0D6D-E84B-B99A-3AE3A8BF0B8B}" type="parTrans" cxnId="{26BE705F-8BC1-8647-80F8-01EA67961BB9}">
      <dgm:prSet/>
      <dgm:spPr/>
      <dgm:t>
        <a:bodyPr/>
        <a:lstStyle/>
        <a:p>
          <a:endParaRPr lang="sv-SE"/>
        </a:p>
      </dgm:t>
    </dgm:pt>
    <dgm:pt modelId="{1D302055-A4AE-464D-97D9-612772C57B73}" type="sibTrans" cxnId="{26BE705F-8BC1-8647-80F8-01EA67961BB9}">
      <dgm:prSet/>
      <dgm:spPr/>
      <dgm:t>
        <a:bodyPr/>
        <a:lstStyle/>
        <a:p>
          <a:endParaRPr lang="sv-SE"/>
        </a:p>
      </dgm:t>
    </dgm:pt>
    <dgm:pt modelId="{77D07E47-2936-3C4A-ACF5-17E1E99831AE}">
      <dgm:prSet phldrT="[Text]"/>
      <dgm:spPr/>
      <dgm:t>
        <a:bodyPr/>
        <a:lstStyle/>
        <a:p>
          <a:r>
            <a:rPr lang="sv-SE" dirty="0" smtClean="0"/>
            <a:t>Fotbollssektion</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55F1E3B5-317A-B84D-849A-C8FE66CEE747}">
      <dgm:prSet phldrT="[Text]"/>
      <dgm:spPr/>
      <dgm:t>
        <a:bodyPr/>
        <a:lstStyle/>
        <a:p>
          <a:r>
            <a:rPr lang="sv-SE" dirty="0" smtClean="0"/>
            <a:t>Management</a:t>
          </a:r>
          <a:endParaRPr lang="sv-SE" dirty="0"/>
        </a:p>
      </dgm:t>
    </dgm:pt>
    <dgm:pt modelId="{486D77E9-7E9D-0942-916D-EE826729A85D}" type="parTrans" cxnId="{3ED2E35D-8DE2-644E-B7BE-8DA343035A18}">
      <dgm:prSet/>
      <dgm:spPr/>
      <dgm:t>
        <a:bodyPr/>
        <a:lstStyle/>
        <a:p>
          <a:endParaRPr lang="sv-SE"/>
        </a:p>
      </dgm:t>
    </dgm:pt>
    <dgm:pt modelId="{5B07B094-55F1-F847-8C7B-812755F0CF99}" type="sibTrans" cxnId="{3ED2E35D-8DE2-644E-B7BE-8DA343035A18}">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BB13B5E1-2845-E049-8CCC-F42CF14534C7}" type="pres">
      <dgm:prSet presAssocID="{B2A6C768-2197-0345-8E76-72CCD11612CD}" presName="hierRoot1" presStyleCnt="0">
        <dgm:presLayoutVars>
          <dgm:hierBranch val="init"/>
        </dgm:presLayoutVars>
      </dgm:prSet>
      <dgm:spPr/>
    </dgm:pt>
    <dgm:pt modelId="{FF3D6D80-C9C2-2D4C-9524-15608B4BCD55}" type="pres">
      <dgm:prSet presAssocID="{B2A6C768-2197-0345-8E76-72CCD11612CD}" presName="rootComposite1" presStyleCnt="0"/>
      <dgm:spPr/>
    </dgm:pt>
    <dgm:pt modelId="{1A1D6BC1-3BCC-A24D-BBB9-1CD85455DEB8}" type="pres">
      <dgm:prSet presAssocID="{B2A6C768-2197-0345-8E76-72CCD11612CD}" presName="rootText1" presStyleLbl="node0" presStyleIdx="0" presStyleCnt="1">
        <dgm:presLayoutVars>
          <dgm:chPref val="3"/>
        </dgm:presLayoutVars>
      </dgm:prSet>
      <dgm:spPr/>
      <dgm:t>
        <a:bodyPr/>
        <a:lstStyle/>
        <a:p>
          <a:endParaRPr lang="sv-SE"/>
        </a:p>
      </dgm:t>
    </dgm:pt>
    <dgm:pt modelId="{FC8B6CC6-8705-F947-A540-AB914C430D9D}" type="pres">
      <dgm:prSet presAssocID="{B2A6C768-2197-0345-8E76-72CCD11612CD}" presName="rootConnector1" presStyleLbl="node1" presStyleIdx="0" presStyleCnt="0"/>
      <dgm:spPr/>
      <dgm:t>
        <a:bodyPr/>
        <a:lstStyle/>
        <a:p>
          <a:endParaRPr lang="sv-SE"/>
        </a:p>
      </dgm:t>
    </dgm:pt>
    <dgm:pt modelId="{9E809CF4-7B98-304C-899E-F0F55900EEE2}" type="pres">
      <dgm:prSet presAssocID="{B2A6C768-2197-0345-8E76-72CCD11612CD}" presName="hierChild2" presStyleCnt="0"/>
      <dgm:spPr/>
    </dgm:pt>
    <dgm:pt modelId="{27F27709-1594-124C-B24A-FE2EA627576A}" type="pres">
      <dgm:prSet presAssocID="{E73E162D-4B37-9340-BC95-557F2A3D85D8}" presName="Name37" presStyleLbl="parChTrans1D2" presStyleIdx="0" presStyleCnt="2"/>
      <dgm:spPr/>
      <dgm:t>
        <a:bodyPr/>
        <a:lstStyle/>
        <a:p>
          <a:endParaRPr lang="sv-SE"/>
        </a:p>
      </dgm:t>
    </dgm:pt>
    <dgm:pt modelId="{B3AD3F31-1E04-3647-956E-E2B5F4DB1097}" type="pres">
      <dgm:prSet presAssocID="{77D07E47-2936-3C4A-ACF5-17E1E99831AE}" presName="hierRoot2" presStyleCnt="0">
        <dgm:presLayoutVars>
          <dgm:hierBranch val="init"/>
        </dgm:presLayoutVars>
      </dgm:prSet>
      <dgm:spPr/>
    </dgm:pt>
    <dgm:pt modelId="{C08AEC6C-98DE-0E45-85C4-5868BD046623}" type="pres">
      <dgm:prSet presAssocID="{77D07E47-2936-3C4A-ACF5-17E1E99831AE}" presName="rootComposite" presStyleCnt="0"/>
      <dgm:spPr/>
    </dgm:pt>
    <dgm:pt modelId="{2F8426E0-9163-D441-8F53-9C9F51A6D336}" type="pres">
      <dgm:prSet presAssocID="{77D07E47-2936-3C4A-ACF5-17E1E99831AE}" presName="rootText" presStyleLbl="node2" presStyleIdx="0" presStyleCnt="2">
        <dgm:presLayoutVars>
          <dgm:chPref val="3"/>
        </dgm:presLayoutVars>
      </dgm:prSet>
      <dgm:spPr/>
      <dgm:t>
        <a:bodyPr/>
        <a:lstStyle/>
        <a:p>
          <a:endParaRPr lang="sv-SE"/>
        </a:p>
      </dgm:t>
    </dgm:pt>
    <dgm:pt modelId="{74EF1ECA-D3DC-0C4D-B650-B29B334C4634}" type="pres">
      <dgm:prSet presAssocID="{77D07E47-2936-3C4A-ACF5-17E1E99831AE}" presName="rootConnector" presStyleLbl="node2" presStyleIdx="0" presStyleCnt="2"/>
      <dgm:spPr/>
      <dgm:t>
        <a:bodyPr/>
        <a:lstStyle/>
        <a:p>
          <a:endParaRPr lang="sv-SE"/>
        </a:p>
      </dgm:t>
    </dgm:pt>
    <dgm:pt modelId="{F1522DC9-6F32-AB44-96FB-A2B574A0E97C}" type="pres">
      <dgm:prSet presAssocID="{77D07E47-2936-3C4A-ACF5-17E1E99831AE}" presName="hierChild4" presStyleCnt="0"/>
      <dgm:spPr/>
    </dgm:pt>
    <dgm:pt modelId="{77D21B1A-6C24-CD46-91CE-B5FD40B38A44}" type="pres">
      <dgm:prSet presAssocID="{77D07E47-2936-3C4A-ACF5-17E1E99831AE}" presName="hierChild5" presStyleCnt="0"/>
      <dgm:spPr/>
    </dgm:pt>
    <dgm:pt modelId="{47EB2116-C8CF-BC45-A00E-010B20535A12}" type="pres">
      <dgm:prSet presAssocID="{486D77E9-7E9D-0942-916D-EE826729A85D}" presName="Name37" presStyleLbl="parChTrans1D2" presStyleIdx="1" presStyleCnt="2"/>
      <dgm:spPr/>
      <dgm:t>
        <a:bodyPr/>
        <a:lstStyle/>
        <a:p>
          <a:endParaRPr lang="sv-SE"/>
        </a:p>
      </dgm:t>
    </dgm:pt>
    <dgm:pt modelId="{2B0853B9-F9FA-EA47-9532-B7D13F37ABF7}" type="pres">
      <dgm:prSet presAssocID="{55F1E3B5-317A-B84D-849A-C8FE66CEE747}" presName="hierRoot2" presStyleCnt="0">
        <dgm:presLayoutVars>
          <dgm:hierBranch val="init"/>
        </dgm:presLayoutVars>
      </dgm:prSet>
      <dgm:spPr/>
    </dgm:pt>
    <dgm:pt modelId="{43B92F1D-0A92-264D-83E8-F011F887F7FE}" type="pres">
      <dgm:prSet presAssocID="{55F1E3B5-317A-B84D-849A-C8FE66CEE747}" presName="rootComposite" presStyleCnt="0"/>
      <dgm:spPr/>
    </dgm:pt>
    <dgm:pt modelId="{16F230BC-22AF-194C-999E-5F1C912E06B4}" type="pres">
      <dgm:prSet presAssocID="{55F1E3B5-317A-B84D-849A-C8FE66CEE747}" presName="rootText" presStyleLbl="node2" presStyleIdx="1" presStyleCnt="2">
        <dgm:presLayoutVars>
          <dgm:chPref val="3"/>
        </dgm:presLayoutVars>
      </dgm:prSet>
      <dgm:spPr/>
      <dgm:t>
        <a:bodyPr/>
        <a:lstStyle/>
        <a:p>
          <a:endParaRPr lang="sv-SE"/>
        </a:p>
      </dgm:t>
    </dgm:pt>
    <dgm:pt modelId="{74D2C140-4E06-064C-B939-6DBF76BE379A}" type="pres">
      <dgm:prSet presAssocID="{55F1E3B5-317A-B84D-849A-C8FE66CEE747}" presName="rootConnector" presStyleLbl="node2" presStyleIdx="1" presStyleCnt="2"/>
      <dgm:spPr/>
      <dgm:t>
        <a:bodyPr/>
        <a:lstStyle/>
        <a:p>
          <a:endParaRPr lang="sv-SE"/>
        </a:p>
      </dgm:t>
    </dgm:pt>
    <dgm:pt modelId="{CA8EA3DD-4159-9549-85C8-68206828F5C1}" type="pres">
      <dgm:prSet presAssocID="{55F1E3B5-317A-B84D-849A-C8FE66CEE747}" presName="hierChild4" presStyleCnt="0"/>
      <dgm:spPr/>
    </dgm:pt>
    <dgm:pt modelId="{548C5100-D50E-3E48-A23B-A8756CB45DD6}" type="pres">
      <dgm:prSet presAssocID="{55F1E3B5-317A-B84D-849A-C8FE66CEE747}" presName="hierChild5" presStyleCnt="0"/>
      <dgm:spPr/>
    </dgm:pt>
    <dgm:pt modelId="{ED0BA0B2-881F-6B41-A7E1-D449A77ECB08}" type="pres">
      <dgm:prSet presAssocID="{B2A6C768-2197-0345-8E76-72CCD11612CD}" presName="hierChild3" presStyleCnt="0"/>
      <dgm:spPr/>
    </dgm:pt>
  </dgm:ptLst>
  <dgm:cxnLst>
    <dgm:cxn modelId="{780B24D1-EA73-684A-B20C-60EB9C9A1BF1}" type="presOf" srcId="{B2A6C768-2197-0345-8E76-72CCD11612CD}" destId="{FC8B6CC6-8705-F947-A540-AB914C430D9D}" srcOrd="1" destOrd="0" presId="urn:microsoft.com/office/officeart/2005/8/layout/orgChart1"/>
    <dgm:cxn modelId="{706E1257-3512-EE4B-BED3-5A6357C4E5C7}" type="presOf" srcId="{486D77E9-7E9D-0942-916D-EE826729A85D}" destId="{47EB2116-C8CF-BC45-A00E-010B20535A12}" srcOrd="0" destOrd="0" presId="urn:microsoft.com/office/officeart/2005/8/layout/orgChart1"/>
    <dgm:cxn modelId="{F4D49061-56BF-BC42-91DB-4F7609852753}" srcId="{B2A6C768-2197-0345-8E76-72CCD11612CD}" destId="{77D07E47-2936-3C4A-ACF5-17E1E99831AE}" srcOrd="0" destOrd="0" parTransId="{E73E162D-4B37-9340-BC95-557F2A3D85D8}" sibTransId="{402D5A9B-6182-FB4B-B3FA-CB482660EB28}"/>
    <dgm:cxn modelId="{C88BE379-4133-9A4B-8CD8-F0592DDFE639}" type="presOf" srcId="{F7BB3237-8139-AD43-9E60-FF800E3C8B13}" destId="{2321EB14-1FE5-DB4E-928B-8695FC03D3DD}" srcOrd="0" destOrd="0" presId="urn:microsoft.com/office/officeart/2005/8/layout/orgChart1"/>
    <dgm:cxn modelId="{FDE17ECA-2470-8146-A053-EEC63773F5C7}" type="presOf" srcId="{77D07E47-2936-3C4A-ACF5-17E1E99831AE}" destId="{74EF1ECA-D3DC-0C4D-B650-B29B334C4634}" srcOrd="1" destOrd="0" presId="urn:microsoft.com/office/officeart/2005/8/layout/orgChart1"/>
    <dgm:cxn modelId="{3ED2E35D-8DE2-644E-B7BE-8DA343035A18}" srcId="{B2A6C768-2197-0345-8E76-72CCD11612CD}" destId="{55F1E3B5-317A-B84D-849A-C8FE66CEE747}" srcOrd="1" destOrd="0" parTransId="{486D77E9-7E9D-0942-916D-EE826729A85D}" sibTransId="{5B07B094-55F1-F847-8C7B-812755F0CF99}"/>
    <dgm:cxn modelId="{CCAAED29-17D0-554F-9296-1EF6D18B35F6}" type="presOf" srcId="{55F1E3B5-317A-B84D-849A-C8FE66CEE747}" destId="{16F230BC-22AF-194C-999E-5F1C912E06B4}" srcOrd="0" destOrd="0" presId="urn:microsoft.com/office/officeart/2005/8/layout/orgChart1"/>
    <dgm:cxn modelId="{463CF4D6-262A-144A-BD43-758070015C2C}" type="presOf" srcId="{77D07E47-2936-3C4A-ACF5-17E1E99831AE}" destId="{2F8426E0-9163-D441-8F53-9C9F51A6D336}" srcOrd="0" destOrd="0" presId="urn:microsoft.com/office/officeart/2005/8/layout/orgChart1"/>
    <dgm:cxn modelId="{26BE705F-8BC1-8647-80F8-01EA67961BB9}" srcId="{F7BB3237-8139-AD43-9E60-FF800E3C8B13}" destId="{B2A6C768-2197-0345-8E76-72CCD11612CD}" srcOrd="0" destOrd="0" parTransId="{482F16E4-0D6D-E84B-B99A-3AE3A8BF0B8B}" sibTransId="{1D302055-A4AE-464D-97D9-612772C57B73}"/>
    <dgm:cxn modelId="{882B8C76-846A-2846-B526-6C9800161D19}" type="presOf" srcId="{E73E162D-4B37-9340-BC95-557F2A3D85D8}" destId="{27F27709-1594-124C-B24A-FE2EA627576A}" srcOrd="0" destOrd="0" presId="urn:microsoft.com/office/officeart/2005/8/layout/orgChart1"/>
    <dgm:cxn modelId="{E9F65FC7-A1D7-B742-B4C7-3255296F7325}" type="presOf" srcId="{55F1E3B5-317A-B84D-849A-C8FE66CEE747}" destId="{74D2C140-4E06-064C-B939-6DBF76BE379A}" srcOrd="1" destOrd="0" presId="urn:microsoft.com/office/officeart/2005/8/layout/orgChart1"/>
    <dgm:cxn modelId="{E927897E-A2D4-9A4D-9D6C-74CD5BD8F7CA}" type="presOf" srcId="{B2A6C768-2197-0345-8E76-72CCD11612CD}" destId="{1A1D6BC1-3BCC-A24D-BBB9-1CD85455DEB8}" srcOrd="0" destOrd="0" presId="urn:microsoft.com/office/officeart/2005/8/layout/orgChart1"/>
    <dgm:cxn modelId="{361B0868-8AF8-3841-AC0E-18CD75A51CDF}" type="presParOf" srcId="{2321EB14-1FE5-DB4E-928B-8695FC03D3DD}" destId="{BB13B5E1-2845-E049-8CCC-F42CF14534C7}" srcOrd="0" destOrd="0" presId="urn:microsoft.com/office/officeart/2005/8/layout/orgChart1"/>
    <dgm:cxn modelId="{84D27C5A-B74D-0146-8412-ACB742604FB5}" type="presParOf" srcId="{BB13B5E1-2845-E049-8CCC-F42CF14534C7}" destId="{FF3D6D80-C9C2-2D4C-9524-15608B4BCD55}" srcOrd="0" destOrd="0" presId="urn:microsoft.com/office/officeart/2005/8/layout/orgChart1"/>
    <dgm:cxn modelId="{82C15000-C588-464D-83E3-ACA20971CFED}" type="presParOf" srcId="{FF3D6D80-C9C2-2D4C-9524-15608B4BCD55}" destId="{1A1D6BC1-3BCC-A24D-BBB9-1CD85455DEB8}" srcOrd="0" destOrd="0" presId="urn:microsoft.com/office/officeart/2005/8/layout/orgChart1"/>
    <dgm:cxn modelId="{2DF3218E-660A-2E40-B4E7-FD62DD9D721C}" type="presParOf" srcId="{FF3D6D80-C9C2-2D4C-9524-15608B4BCD55}" destId="{FC8B6CC6-8705-F947-A540-AB914C430D9D}" srcOrd="1" destOrd="0" presId="urn:microsoft.com/office/officeart/2005/8/layout/orgChart1"/>
    <dgm:cxn modelId="{563D46AB-2377-3D4F-B3A6-9397A6612686}" type="presParOf" srcId="{BB13B5E1-2845-E049-8CCC-F42CF14534C7}" destId="{9E809CF4-7B98-304C-899E-F0F55900EEE2}" srcOrd="1" destOrd="0" presId="urn:microsoft.com/office/officeart/2005/8/layout/orgChart1"/>
    <dgm:cxn modelId="{3E98A76D-1C24-324B-8AC3-496E12824FE4}" type="presParOf" srcId="{9E809CF4-7B98-304C-899E-F0F55900EEE2}" destId="{27F27709-1594-124C-B24A-FE2EA627576A}" srcOrd="0" destOrd="0" presId="urn:microsoft.com/office/officeart/2005/8/layout/orgChart1"/>
    <dgm:cxn modelId="{C2DD5A39-7871-EC46-96FC-0E95F2AE7B56}" type="presParOf" srcId="{9E809CF4-7B98-304C-899E-F0F55900EEE2}" destId="{B3AD3F31-1E04-3647-956E-E2B5F4DB1097}" srcOrd="1" destOrd="0" presId="urn:microsoft.com/office/officeart/2005/8/layout/orgChart1"/>
    <dgm:cxn modelId="{F52E74A1-AF3E-B84E-AE84-8B79B14DBB57}" type="presParOf" srcId="{B3AD3F31-1E04-3647-956E-E2B5F4DB1097}" destId="{C08AEC6C-98DE-0E45-85C4-5868BD046623}" srcOrd="0" destOrd="0" presId="urn:microsoft.com/office/officeart/2005/8/layout/orgChart1"/>
    <dgm:cxn modelId="{BC9BFEF4-B302-654E-B036-80A0314DEB38}" type="presParOf" srcId="{C08AEC6C-98DE-0E45-85C4-5868BD046623}" destId="{2F8426E0-9163-D441-8F53-9C9F51A6D336}" srcOrd="0" destOrd="0" presId="urn:microsoft.com/office/officeart/2005/8/layout/orgChart1"/>
    <dgm:cxn modelId="{2D72B800-9310-AB49-A994-EBEC9BD298E8}" type="presParOf" srcId="{C08AEC6C-98DE-0E45-85C4-5868BD046623}" destId="{74EF1ECA-D3DC-0C4D-B650-B29B334C4634}" srcOrd="1" destOrd="0" presId="urn:microsoft.com/office/officeart/2005/8/layout/orgChart1"/>
    <dgm:cxn modelId="{DDF45076-9A83-9C46-83C0-DF488B3B8897}" type="presParOf" srcId="{B3AD3F31-1E04-3647-956E-E2B5F4DB1097}" destId="{F1522DC9-6F32-AB44-96FB-A2B574A0E97C}" srcOrd="1" destOrd="0" presId="urn:microsoft.com/office/officeart/2005/8/layout/orgChart1"/>
    <dgm:cxn modelId="{5F129D83-CF32-EA4B-A85E-82571E9AA5BF}" type="presParOf" srcId="{B3AD3F31-1E04-3647-956E-E2B5F4DB1097}" destId="{77D21B1A-6C24-CD46-91CE-B5FD40B38A44}" srcOrd="2" destOrd="0" presId="urn:microsoft.com/office/officeart/2005/8/layout/orgChart1"/>
    <dgm:cxn modelId="{1FAB15B0-6A8D-3145-BFBC-BD541DA5C5AF}" type="presParOf" srcId="{9E809CF4-7B98-304C-899E-F0F55900EEE2}" destId="{47EB2116-C8CF-BC45-A00E-010B20535A12}" srcOrd="2" destOrd="0" presId="urn:microsoft.com/office/officeart/2005/8/layout/orgChart1"/>
    <dgm:cxn modelId="{85E7159F-56C2-CD4B-A0FF-65D9227CED43}" type="presParOf" srcId="{9E809CF4-7B98-304C-899E-F0F55900EEE2}" destId="{2B0853B9-F9FA-EA47-9532-B7D13F37ABF7}" srcOrd="3" destOrd="0" presId="urn:microsoft.com/office/officeart/2005/8/layout/orgChart1"/>
    <dgm:cxn modelId="{5C07B8A9-C7AC-2E43-9E04-525FA1F3027C}" type="presParOf" srcId="{2B0853B9-F9FA-EA47-9532-B7D13F37ABF7}" destId="{43B92F1D-0A92-264D-83E8-F011F887F7FE}" srcOrd="0" destOrd="0" presId="urn:microsoft.com/office/officeart/2005/8/layout/orgChart1"/>
    <dgm:cxn modelId="{F0919BE0-4AFD-FC47-972E-4120C750693C}" type="presParOf" srcId="{43B92F1D-0A92-264D-83E8-F011F887F7FE}" destId="{16F230BC-22AF-194C-999E-5F1C912E06B4}" srcOrd="0" destOrd="0" presId="urn:microsoft.com/office/officeart/2005/8/layout/orgChart1"/>
    <dgm:cxn modelId="{4BB31FFE-508C-C44A-B46D-919E4F47C6F8}" type="presParOf" srcId="{43B92F1D-0A92-264D-83E8-F011F887F7FE}" destId="{74D2C140-4E06-064C-B939-6DBF76BE379A}" srcOrd="1" destOrd="0" presId="urn:microsoft.com/office/officeart/2005/8/layout/orgChart1"/>
    <dgm:cxn modelId="{18EE6247-FB87-A744-97A2-FCFA6429D9E8}" type="presParOf" srcId="{2B0853B9-F9FA-EA47-9532-B7D13F37ABF7}" destId="{CA8EA3DD-4159-9549-85C8-68206828F5C1}" srcOrd="1" destOrd="0" presId="urn:microsoft.com/office/officeart/2005/8/layout/orgChart1"/>
    <dgm:cxn modelId="{9E2E0888-6813-B541-AE5C-26930F6FB09C}" type="presParOf" srcId="{2B0853B9-F9FA-EA47-9532-B7D13F37ABF7}" destId="{548C5100-D50E-3E48-A23B-A8756CB45DD6}" srcOrd="2" destOrd="0" presId="urn:microsoft.com/office/officeart/2005/8/layout/orgChart1"/>
    <dgm:cxn modelId="{B5545240-3F95-BB49-B22D-F150650FCD87}" type="presParOf" srcId="{BB13B5E1-2845-E049-8CCC-F42CF14534C7}" destId="{ED0BA0B2-881F-6B41-A7E1-D449A77ECB0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77D07E47-2936-3C4A-ACF5-17E1E99831AE}">
      <dgm:prSet phldrT="[Text]"/>
      <dgm:spPr/>
      <dgm:t>
        <a:bodyPr/>
        <a:lstStyle/>
        <a:p>
          <a:r>
            <a:rPr lang="sv-SE" dirty="0" smtClean="0"/>
            <a:t>Fotbollssektionen</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8CEB07BB-0D6B-CA46-8A5A-9608ABC08EE4}" type="pres">
      <dgm:prSet presAssocID="{77D07E47-2936-3C4A-ACF5-17E1E99831AE}" presName="hierRoot1" presStyleCnt="0">
        <dgm:presLayoutVars>
          <dgm:hierBranch val="init"/>
        </dgm:presLayoutVars>
      </dgm:prSet>
      <dgm:spPr/>
    </dgm:pt>
    <dgm:pt modelId="{C5E1C3D0-C197-DF47-B27D-C8C716B9A2AC}" type="pres">
      <dgm:prSet presAssocID="{77D07E47-2936-3C4A-ACF5-17E1E99831AE}" presName="rootComposite1" presStyleCnt="0"/>
      <dgm:spPr/>
    </dgm:pt>
    <dgm:pt modelId="{D5591B95-2E76-EC40-A140-7AE2F57C941D}" type="pres">
      <dgm:prSet presAssocID="{77D07E47-2936-3C4A-ACF5-17E1E99831AE}" presName="rootText1" presStyleLbl="node0" presStyleIdx="0" presStyleCnt="1">
        <dgm:presLayoutVars>
          <dgm:chPref val="3"/>
        </dgm:presLayoutVars>
      </dgm:prSet>
      <dgm:spPr/>
      <dgm:t>
        <a:bodyPr/>
        <a:lstStyle/>
        <a:p>
          <a:endParaRPr lang="sv-SE"/>
        </a:p>
      </dgm:t>
    </dgm:pt>
    <dgm:pt modelId="{B77F5587-E273-3D4E-AE80-E6448E59C4BF}" type="pres">
      <dgm:prSet presAssocID="{77D07E47-2936-3C4A-ACF5-17E1E99831AE}" presName="rootConnector1" presStyleLbl="node1" presStyleIdx="0" presStyleCnt="0"/>
      <dgm:spPr/>
      <dgm:t>
        <a:bodyPr/>
        <a:lstStyle/>
        <a:p>
          <a:endParaRPr lang="sv-SE"/>
        </a:p>
      </dgm:t>
    </dgm:pt>
    <dgm:pt modelId="{EB887A38-03D2-6B46-BC8F-5DE08EDF5AFF}" type="pres">
      <dgm:prSet presAssocID="{77D07E47-2936-3C4A-ACF5-17E1E99831AE}" presName="hierChild2" presStyleCnt="0"/>
      <dgm:spPr/>
    </dgm:pt>
    <dgm:pt modelId="{E38B203F-D91A-A44C-A45C-CA23CC4768AA}" type="pres">
      <dgm:prSet presAssocID="{77D07E47-2936-3C4A-ACF5-17E1E99831AE}" presName="hierChild3" presStyleCnt="0"/>
      <dgm:spPr/>
    </dgm:pt>
  </dgm:ptLst>
  <dgm:cxnLst>
    <dgm:cxn modelId="{7302B7B2-5B97-A44D-8C5B-1B12C46D45D9}" type="presOf" srcId="{F7BB3237-8139-AD43-9E60-FF800E3C8B13}" destId="{2321EB14-1FE5-DB4E-928B-8695FC03D3DD}" srcOrd="0" destOrd="0" presId="urn:microsoft.com/office/officeart/2005/8/layout/orgChart1"/>
    <dgm:cxn modelId="{7C766715-D665-A14E-8517-7F86FBC513A8}" type="presOf" srcId="{77D07E47-2936-3C4A-ACF5-17E1E99831AE}" destId="{B77F5587-E273-3D4E-AE80-E6448E59C4BF}" srcOrd="1" destOrd="0" presId="urn:microsoft.com/office/officeart/2005/8/layout/orgChart1"/>
    <dgm:cxn modelId="{480BB18B-E7E7-E749-B560-DDB6B1269F71}" type="presOf" srcId="{77D07E47-2936-3C4A-ACF5-17E1E99831AE}" destId="{D5591B95-2E76-EC40-A140-7AE2F57C941D}" srcOrd="0" destOrd="0" presId="urn:microsoft.com/office/officeart/2005/8/layout/orgChart1"/>
    <dgm:cxn modelId="{F4D49061-56BF-BC42-91DB-4F7609852753}" srcId="{F7BB3237-8139-AD43-9E60-FF800E3C8B13}" destId="{77D07E47-2936-3C4A-ACF5-17E1E99831AE}" srcOrd="0" destOrd="0" parTransId="{E73E162D-4B37-9340-BC95-557F2A3D85D8}" sibTransId="{402D5A9B-6182-FB4B-B3FA-CB482660EB28}"/>
    <dgm:cxn modelId="{0E2F26DF-D8DF-FC4F-8A55-8C46AD52865C}" type="presParOf" srcId="{2321EB14-1FE5-DB4E-928B-8695FC03D3DD}" destId="{8CEB07BB-0D6B-CA46-8A5A-9608ABC08EE4}" srcOrd="0" destOrd="0" presId="urn:microsoft.com/office/officeart/2005/8/layout/orgChart1"/>
    <dgm:cxn modelId="{AAF1EEB9-939B-2A49-A41A-4688D8762E2F}" type="presParOf" srcId="{8CEB07BB-0D6B-CA46-8A5A-9608ABC08EE4}" destId="{C5E1C3D0-C197-DF47-B27D-C8C716B9A2AC}" srcOrd="0" destOrd="0" presId="urn:microsoft.com/office/officeart/2005/8/layout/orgChart1"/>
    <dgm:cxn modelId="{EB07BF35-62E5-964A-9B9B-D9D99EA57EB7}" type="presParOf" srcId="{C5E1C3D0-C197-DF47-B27D-C8C716B9A2AC}" destId="{D5591B95-2E76-EC40-A140-7AE2F57C941D}" srcOrd="0" destOrd="0" presId="urn:microsoft.com/office/officeart/2005/8/layout/orgChart1"/>
    <dgm:cxn modelId="{1F87DF0D-5022-5840-BAAA-177461FE8CA9}" type="presParOf" srcId="{C5E1C3D0-C197-DF47-B27D-C8C716B9A2AC}" destId="{B77F5587-E273-3D4E-AE80-E6448E59C4BF}" srcOrd="1" destOrd="0" presId="urn:microsoft.com/office/officeart/2005/8/layout/orgChart1"/>
    <dgm:cxn modelId="{BC7E924B-CB3A-DA42-A6D6-95EABE0E3346}" type="presParOf" srcId="{8CEB07BB-0D6B-CA46-8A5A-9608ABC08EE4}" destId="{EB887A38-03D2-6B46-BC8F-5DE08EDF5AFF}" srcOrd="1" destOrd="0" presId="urn:microsoft.com/office/officeart/2005/8/layout/orgChart1"/>
    <dgm:cxn modelId="{F733D352-4CE6-BB48-873A-7C982B697AD4}" type="presParOf" srcId="{8CEB07BB-0D6B-CA46-8A5A-9608ABC08EE4}" destId="{E38B203F-D91A-A44C-A45C-CA23CC4768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77D07E47-2936-3C4A-ACF5-17E1E99831AE}">
      <dgm:prSet phldrT="[Text]"/>
      <dgm:spPr/>
      <dgm:t>
        <a:bodyPr/>
        <a:lstStyle/>
        <a:p>
          <a:r>
            <a:rPr lang="sv-SE" dirty="0" smtClean="0"/>
            <a:t>Management</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8CEB07BB-0D6B-CA46-8A5A-9608ABC08EE4}" type="pres">
      <dgm:prSet presAssocID="{77D07E47-2936-3C4A-ACF5-17E1E99831AE}" presName="hierRoot1" presStyleCnt="0">
        <dgm:presLayoutVars>
          <dgm:hierBranch val="init"/>
        </dgm:presLayoutVars>
      </dgm:prSet>
      <dgm:spPr/>
    </dgm:pt>
    <dgm:pt modelId="{C5E1C3D0-C197-DF47-B27D-C8C716B9A2AC}" type="pres">
      <dgm:prSet presAssocID="{77D07E47-2936-3C4A-ACF5-17E1E99831AE}" presName="rootComposite1" presStyleCnt="0"/>
      <dgm:spPr/>
    </dgm:pt>
    <dgm:pt modelId="{D5591B95-2E76-EC40-A140-7AE2F57C941D}" type="pres">
      <dgm:prSet presAssocID="{77D07E47-2936-3C4A-ACF5-17E1E99831AE}" presName="rootText1" presStyleLbl="node0" presStyleIdx="0" presStyleCnt="1">
        <dgm:presLayoutVars>
          <dgm:chPref val="3"/>
        </dgm:presLayoutVars>
      </dgm:prSet>
      <dgm:spPr/>
      <dgm:t>
        <a:bodyPr/>
        <a:lstStyle/>
        <a:p>
          <a:endParaRPr lang="sv-SE"/>
        </a:p>
      </dgm:t>
    </dgm:pt>
    <dgm:pt modelId="{B77F5587-E273-3D4E-AE80-E6448E59C4BF}" type="pres">
      <dgm:prSet presAssocID="{77D07E47-2936-3C4A-ACF5-17E1E99831AE}" presName="rootConnector1" presStyleLbl="node1" presStyleIdx="0" presStyleCnt="0"/>
      <dgm:spPr/>
      <dgm:t>
        <a:bodyPr/>
        <a:lstStyle/>
        <a:p>
          <a:endParaRPr lang="sv-SE"/>
        </a:p>
      </dgm:t>
    </dgm:pt>
    <dgm:pt modelId="{EB887A38-03D2-6B46-BC8F-5DE08EDF5AFF}" type="pres">
      <dgm:prSet presAssocID="{77D07E47-2936-3C4A-ACF5-17E1E99831AE}" presName="hierChild2" presStyleCnt="0"/>
      <dgm:spPr/>
    </dgm:pt>
    <dgm:pt modelId="{E38B203F-D91A-A44C-A45C-CA23CC4768AA}" type="pres">
      <dgm:prSet presAssocID="{77D07E47-2936-3C4A-ACF5-17E1E99831AE}" presName="hierChild3" presStyleCnt="0"/>
      <dgm:spPr/>
    </dgm:pt>
  </dgm:ptLst>
  <dgm:cxnLst>
    <dgm:cxn modelId="{8EFDD061-21A0-F048-89B8-58FD7F4FFD69}" type="presOf" srcId="{F7BB3237-8139-AD43-9E60-FF800E3C8B13}" destId="{2321EB14-1FE5-DB4E-928B-8695FC03D3DD}" srcOrd="0" destOrd="0" presId="urn:microsoft.com/office/officeart/2005/8/layout/orgChart1"/>
    <dgm:cxn modelId="{F4D49061-56BF-BC42-91DB-4F7609852753}" srcId="{F7BB3237-8139-AD43-9E60-FF800E3C8B13}" destId="{77D07E47-2936-3C4A-ACF5-17E1E99831AE}" srcOrd="0" destOrd="0" parTransId="{E73E162D-4B37-9340-BC95-557F2A3D85D8}" sibTransId="{402D5A9B-6182-FB4B-B3FA-CB482660EB28}"/>
    <dgm:cxn modelId="{8B34080A-393E-7045-BFD0-7153BE4A8AD6}" type="presOf" srcId="{77D07E47-2936-3C4A-ACF5-17E1E99831AE}" destId="{D5591B95-2E76-EC40-A140-7AE2F57C941D}" srcOrd="0" destOrd="0" presId="urn:microsoft.com/office/officeart/2005/8/layout/orgChart1"/>
    <dgm:cxn modelId="{0C4A9D0F-3289-A84E-8357-D432538E4DA7}" type="presOf" srcId="{77D07E47-2936-3C4A-ACF5-17E1E99831AE}" destId="{B77F5587-E273-3D4E-AE80-E6448E59C4BF}" srcOrd="1" destOrd="0" presId="urn:microsoft.com/office/officeart/2005/8/layout/orgChart1"/>
    <dgm:cxn modelId="{43B9F14B-905E-C441-AB43-59D7F74F566A}" type="presParOf" srcId="{2321EB14-1FE5-DB4E-928B-8695FC03D3DD}" destId="{8CEB07BB-0D6B-CA46-8A5A-9608ABC08EE4}" srcOrd="0" destOrd="0" presId="urn:microsoft.com/office/officeart/2005/8/layout/orgChart1"/>
    <dgm:cxn modelId="{9640136C-987E-F64D-B686-25F1968959A4}" type="presParOf" srcId="{8CEB07BB-0D6B-CA46-8A5A-9608ABC08EE4}" destId="{C5E1C3D0-C197-DF47-B27D-C8C716B9A2AC}" srcOrd="0" destOrd="0" presId="urn:microsoft.com/office/officeart/2005/8/layout/orgChart1"/>
    <dgm:cxn modelId="{51D4D5BE-7AD1-7141-8365-45A60CCA962D}" type="presParOf" srcId="{C5E1C3D0-C197-DF47-B27D-C8C716B9A2AC}" destId="{D5591B95-2E76-EC40-A140-7AE2F57C941D}" srcOrd="0" destOrd="0" presId="urn:microsoft.com/office/officeart/2005/8/layout/orgChart1"/>
    <dgm:cxn modelId="{BCE3D18C-69D2-4E47-BEED-8C787FAC4669}" type="presParOf" srcId="{C5E1C3D0-C197-DF47-B27D-C8C716B9A2AC}" destId="{B77F5587-E273-3D4E-AE80-E6448E59C4BF}" srcOrd="1" destOrd="0" presId="urn:microsoft.com/office/officeart/2005/8/layout/orgChart1"/>
    <dgm:cxn modelId="{0E47D0E4-0B53-4C4B-AB1B-CB001B007D8A}" type="presParOf" srcId="{8CEB07BB-0D6B-CA46-8A5A-9608ABC08EE4}" destId="{EB887A38-03D2-6B46-BC8F-5DE08EDF5AFF}" srcOrd="1" destOrd="0" presId="urn:microsoft.com/office/officeart/2005/8/layout/orgChart1"/>
    <dgm:cxn modelId="{E3C6A85C-46DD-3645-AB2C-9EABA079115A}" type="presParOf" srcId="{8CEB07BB-0D6B-CA46-8A5A-9608ABC08EE4}" destId="{E38B203F-D91A-A44C-A45C-CA23CC4768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B2116-C8CF-BC45-A00E-010B20535A12}">
      <dsp:nvSpPr>
        <dsp:cNvPr id="0" name=""/>
        <dsp:cNvSpPr/>
      </dsp:nvSpPr>
      <dsp:spPr>
        <a:xfrm>
          <a:off x="3674480" y="1883257"/>
          <a:ext cx="2010849" cy="697980"/>
        </a:xfrm>
        <a:custGeom>
          <a:avLst/>
          <a:gdLst/>
          <a:ahLst/>
          <a:cxnLst/>
          <a:rect l="0" t="0" r="0" b="0"/>
          <a:pathLst>
            <a:path>
              <a:moveTo>
                <a:pt x="0" y="0"/>
              </a:moveTo>
              <a:lnTo>
                <a:pt x="0" y="348990"/>
              </a:lnTo>
              <a:lnTo>
                <a:pt x="2010849" y="348990"/>
              </a:lnTo>
              <a:lnTo>
                <a:pt x="2010849" y="69798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F27709-1594-124C-B24A-FE2EA627576A}">
      <dsp:nvSpPr>
        <dsp:cNvPr id="0" name=""/>
        <dsp:cNvSpPr/>
      </dsp:nvSpPr>
      <dsp:spPr>
        <a:xfrm>
          <a:off x="1663630" y="1883257"/>
          <a:ext cx="2010849" cy="697980"/>
        </a:xfrm>
        <a:custGeom>
          <a:avLst/>
          <a:gdLst/>
          <a:ahLst/>
          <a:cxnLst/>
          <a:rect l="0" t="0" r="0" b="0"/>
          <a:pathLst>
            <a:path>
              <a:moveTo>
                <a:pt x="2010849" y="0"/>
              </a:moveTo>
              <a:lnTo>
                <a:pt x="2010849" y="348990"/>
              </a:lnTo>
              <a:lnTo>
                <a:pt x="0" y="348990"/>
              </a:lnTo>
              <a:lnTo>
                <a:pt x="0" y="69798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1D6BC1-3BCC-A24D-BBB9-1CD85455DEB8}">
      <dsp:nvSpPr>
        <dsp:cNvPr id="0" name=""/>
        <dsp:cNvSpPr/>
      </dsp:nvSpPr>
      <dsp:spPr>
        <a:xfrm>
          <a:off x="2012621" y="22139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Barkarö SK F03-05</a:t>
          </a:r>
          <a:endParaRPr lang="sv-SE" sz="4100" kern="1200" dirty="0"/>
        </a:p>
      </dsp:txBody>
      <dsp:txXfrm>
        <a:off x="2012621" y="221398"/>
        <a:ext cx="3323717" cy="1661858"/>
      </dsp:txXfrm>
    </dsp:sp>
    <dsp:sp modelId="{2F8426E0-9163-D441-8F53-9C9F51A6D336}">
      <dsp:nvSpPr>
        <dsp:cNvPr id="0" name=""/>
        <dsp:cNvSpPr/>
      </dsp:nvSpPr>
      <dsp:spPr>
        <a:xfrm>
          <a:off x="1771" y="258123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Fotbollssektion</a:t>
          </a:r>
          <a:endParaRPr lang="sv-SE" sz="4100" kern="1200" dirty="0"/>
        </a:p>
      </dsp:txBody>
      <dsp:txXfrm>
        <a:off x="1771" y="2581238"/>
        <a:ext cx="3323717" cy="1661858"/>
      </dsp:txXfrm>
    </dsp:sp>
    <dsp:sp modelId="{16F230BC-22AF-194C-999E-5F1C912E06B4}">
      <dsp:nvSpPr>
        <dsp:cNvPr id="0" name=""/>
        <dsp:cNvSpPr/>
      </dsp:nvSpPr>
      <dsp:spPr>
        <a:xfrm>
          <a:off x="4023470" y="258123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Management</a:t>
          </a:r>
          <a:endParaRPr lang="sv-SE" sz="4100" kern="1200" dirty="0"/>
        </a:p>
      </dsp:txBody>
      <dsp:txXfrm>
        <a:off x="4023470" y="2581238"/>
        <a:ext cx="3323717" cy="1661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1B95-2E76-EC40-A140-7AE2F57C941D}">
      <dsp:nvSpPr>
        <dsp:cNvPr id="0" name=""/>
        <dsp:cNvSpPr/>
      </dsp:nvSpPr>
      <dsp:spPr>
        <a:xfrm>
          <a:off x="334" y="324203"/>
          <a:ext cx="2735635" cy="13678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sv-SE" sz="2900" kern="1200" dirty="0" smtClean="0"/>
            <a:t>Fotbollssektionen</a:t>
          </a:r>
          <a:endParaRPr lang="sv-SE" sz="2900" kern="1200" dirty="0"/>
        </a:p>
      </dsp:txBody>
      <dsp:txXfrm>
        <a:off x="334" y="324203"/>
        <a:ext cx="2735635" cy="1367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1B95-2E76-EC40-A140-7AE2F57C941D}">
      <dsp:nvSpPr>
        <dsp:cNvPr id="0" name=""/>
        <dsp:cNvSpPr/>
      </dsp:nvSpPr>
      <dsp:spPr>
        <a:xfrm>
          <a:off x="334" y="324203"/>
          <a:ext cx="2735635" cy="13678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sv-SE" sz="3800" kern="1200" dirty="0" smtClean="0"/>
            <a:t>Management</a:t>
          </a:r>
          <a:endParaRPr lang="sv-SE" sz="3800" kern="1200" dirty="0"/>
        </a:p>
      </dsp:txBody>
      <dsp:txXfrm>
        <a:off x="334" y="324203"/>
        <a:ext cx="2735635" cy="13678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3FAA7-C77C-B24E-9D79-18E7FEA571C9}" type="datetimeFigureOut">
              <a:rPr lang="sv-SE" smtClean="0"/>
              <a:t>2019-01-06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AA3DB-CA1F-154C-9874-13AC34849E2D}" type="slidenum">
              <a:rPr lang="sv-SE" smtClean="0"/>
              <a:t>‹#›</a:t>
            </a:fld>
            <a:endParaRPr lang="sv-SE"/>
          </a:p>
        </p:txBody>
      </p:sp>
    </p:spTree>
    <p:extLst>
      <p:ext uri="{BB962C8B-B14F-4D97-AF65-F5344CB8AC3E}">
        <p14:creationId xmlns:p14="http://schemas.microsoft.com/office/powerpoint/2010/main" val="3729497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B9CBC75-B60A-46A7-9545-0EC93D3A918E}" type="datetimeFigureOut">
              <a:rPr lang="sv-SE" smtClean="0"/>
              <a:pPr/>
              <a:t>2019-01-06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CBC75-B60A-46A7-9545-0EC93D3A918E}" type="datetimeFigureOut">
              <a:rPr lang="sv-SE" smtClean="0"/>
              <a:pPr/>
              <a:t>2019-01-06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59605-E45E-4B19-82ED-E85A20494368}"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mailto:tommy.kovala@gmail.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file:///\\localhost\Users\tonyjuhlin\Desktop\Fotboll\F%25C3%25B6reningsdokument\R%25C3%25B6dbl%25C3%25A5%20sp%25C3%25A5ret.pdf" TargetMode="Externa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file:///\\localhost\Users\tonyjuhlin\Documents\Fotboll\BSK%20P10\Kontaktuppgifter%20P10\R%25C3%25B6dbl%25C3%25A5%20sp%25C3%25A5ret.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file:///\\localhost\Users\tonyjuhlin\Documents\Fotboll\BSK%20F03-05\Lagfr%25C3%25A5gor\F%25C3%25B6r%25C3%25A4ldram%25C3%25B6te\FM%20170314\Barkaro-SK-Arsberattelse-2016.pdf"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file:///\\localhost\Users\tonyjuhlin\Documents\Fotboll\BSK%20F03-05\%25C3%2596vrigt%20&amp;%20Admin\Lagfr%25C3%25A5gor\F%25C3%25B6r%25C3%25A4ldram%25C3%25B6te\FM%20180313\Barkaro-SK-Arsberattelse-2017.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2130425"/>
            <a:ext cx="8424936" cy="1946647"/>
          </a:xfrm>
        </p:spPr>
        <p:txBody>
          <a:bodyPr>
            <a:normAutofit fontScale="90000"/>
          </a:bodyPr>
          <a:lstStyle/>
          <a:p>
            <a:r>
              <a:rPr lang="sv-SE" b="1" dirty="0" smtClean="0"/>
              <a:t>Välkommen till </a:t>
            </a:r>
            <a:br>
              <a:rPr lang="sv-SE" b="1" dirty="0" smtClean="0"/>
            </a:br>
            <a:r>
              <a:rPr lang="sv-SE" b="1" dirty="0"/>
              <a:t>f</a:t>
            </a:r>
            <a:r>
              <a:rPr lang="sv-SE" b="1" dirty="0" smtClean="0"/>
              <a:t>öräldramöte inför </a:t>
            </a:r>
            <a:br>
              <a:rPr lang="sv-SE" b="1" dirty="0" smtClean="0"/>
            </a:br>
            <a:r>
              <a:rPr lang="sv-SE" b="1" dirty="0" smtClean="0"/>
              <a:t>säsongen 2019</a:t>
            </a:r>
            <a:endParaRPr lang="sv-SE" b="1" dirty="0"/>
          </a:p>
        </p:txBody>
      </p:sp>
      <p:sp>
        <p:nvSpPr>
          <p:cNvPr id="3" name="Underrubrik 2"/>
          <p:cNvSpPr>
            <a:spLocks noGrp="1"/>
          </p:cNvSpPr>
          <p:nvPr>
            <p:ph type="subTitle" idx="1"/>
          </p:nvPr>
        </p:nvSpPr>
        <p:spPr>
          <a:xfrm>
            <a:off x="1331640" y="5229200"/>
            <a:ext cx="6400800" cy="1752600"/>
          </a:xfrm>
        </p:spPr>
        <p:txBody>
          <a:bodyPr/>
          <a:lstStyle/>
          <a:p>
            <a:r>
              <a:rPr lang="sv-SE" dirty="0" smtClean="0"/>
              <a:t>F03-05</a:t>
            </a:r>
          </a:p>
          <a:p>
            <a:r>
              <a:rPr lang="sv-SE" dirty="0" smtClean="0"/>
              <a:t>2018-12-18</a:t>
            </a:r>
            <a:endParaRPr lang="sv-SE"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1961456"/>
            <a:ext cx="8784976" cy="4896544"/>
          </a:xfrm>
        </p:spPr>
        <p:txBody>
          <a:bodyPr>
            <a:noAutofit/>
          </a:bodyPr>
          <a:lstStyle/>
          <a:p>
            <a:pPr algn="l"/>
            <a:r>
              <a:rPr lang="sv-SE" b="1" dirty="0" smtClean="0"/>
              <a:t>Framtidsutsikter</a:t>
            </a:r>
            <a:r>
              <a:rPr lang="sv-SE" sz="2800" dirty="0" smtClean="0"/>
              <a:t/>
            </a:r>
            <a:br>
              <a:rPr lang="sv-SE" sz="2800" dirty="0" smtClean="0"/>
            </a:br>
            <a:r>
              <a:rPr lang="sv-SE" sz="2800" dirty="0" smtClean="0"/>
              <a:t/>
            </a:r>
            <a:br>
              <a:rPr lang="sv-SE" sz="2800" dirty="0" smtClean="0"/>
            </a:br>
            <a:r>
              <a:rPr lang="sv-SE" sz="2400" dirty="0" smtClean="0"/>
              <a:t>Frågan om att få igång ett Damlag är under utredning av klubben. Troligt att vi kan understödja ett sådant säsongen 2020.</a:t>
            </a:r>
            <a:br>
              <a:rPr lang="sv-SE" sz="2400" dirty="0" smtClean="0"/>
            </a:br>
            <a:r>
              <a:rPr lang="sv-SE" sz="2400" dirty="0"/>
              <a:t/>
            </a:r>
            <a:br>
              <a:rPr lang="sv-SE" sz="2400" dirty="0"/>
            </a:br>
            <a:r>
              <a:rPr lang="sv-SE" sz="2400" dirty="0" smtClean="0"/>
              <a:t>Men vi behöver sätta upp ett stort mål innan dess och göra tjejerna delaktiga i målet och se sin del i vägen dit. Där får Weronica Kovala ett första uppdrag att arbeta med spelarinflytandet.</a:t>
            </a:r>
            <a:endParaRPr lang="sv-SE" sz="12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29808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1961456"/>
            <a:ext cx="8784976" cy="4896544"/>
          </a:xfrm>
        </p:spPr>
        <p:txBody>
          <a:bodyPr>
            <a:noAutofit/>
          </a:bodyPr>
          <a:lstStyle/>
          <a:p>
            <a:pPr algn="l"/>
            <a:r>
              <a:rPr lang="sv-SE" b="1" dirty="0" smtClean="0"/>
              <a:t>Träningsfokus 2019</a:t>
            </a:r>
            <a:r>
              <a:rPr lang="sv-SE" sz="2800" dirty="0" smtClean="0"/>
              <a:t/>
            </a:r>
            <a:br>
              <a:rPr lang="sv-SE" sz="2800" dirty="0" smtClean="0"/>
            </a:br>
            <a:r>
              <a:rPr lang="sv-SE" sz="2800" dirty="0" smtClean="0"/>
              <a:t/>
            </a:r>
            <a:br>
              <a:rPr lang="sv-SE" sz="2800" dirty="0" smtClean="0"/>
            </a:br>
            <a:r>
              <a:rPr lang="sv-SE" sz="2800" dirty="0" smtClean="0"/>
              <a:t>- Träning fokuserat på individens utveckling </a:t>
            </a:r>
            <a:r>
              <a:rPr lang="sv-SE" sz="2000" dirty="0" smtClean="0"/>
              <a:t>(Lotta &amp; Nettan)</a:t>
            </a:r>
            <a:r>
              <a:rPr lang="sv-SE" sz="2800" dirty="0" smtClean="0"/>
              <a:t/>
            </a:r>
            <a:br>
              <a:rPr lang="sv-SE" sz="2800" dirty="0" smtClean="0"/>
            </a:br>
            <a:r>
              <a:rPr lang="sv-SE" sz="2800" dirty="0" smtClean="0"/>
              <a:t>- Positionsbaserad </a:t>
            </a:r>
            <a:r>
              <a:rPr lang="sv-SE" sz="2800" dirty="0"/>
              <a:t>träning </a:t>
            </a:r>
            <a:r>
              <a:rPr lang="sv-SE" sz="2000" dirty="0"/>
              <a:t>(införlivas mer i varje träning</a:t>
            </a:r>
            <a:r>
              <a:rPr lang="sv-SE" sz="2000" dirty="0" smtClean="0"/>
              <a:t>)</a:t>
            </a:r>
            <a:r>
              <a:rPr lang="sv-SE" sz="2800" dirty="0" smtClean="0"/>
              <a:t/>
            </a:r>
            <a:br>
              <a:rPr lang="sv-SE" sz="2800" dirty="0" smtClean="0"/>
            </a:br>
            <a:r>
              <a:rPr lang="sv-SE" sz="2800" dirty="0" smtClean="0"/>
              <a:t>- Kollektiva metoder</a:t>
            </a:r>
            <a:br>
              <a:rPr lang="sv-SE" sz="2800" dirty="0" smtClean="0"/>
            </a:br>
            <a:r>
              <a:rPr lang="sv-SE" sz="2800" dirty="0"/>
              <a:t>	</a:t>
            </a:r>
            <a:r>
              <a:rPr lang="sv-SE" sz="2800" dirty="0" smtClean="0"/>
              <a:t>- Positionsförsvar </a:t>
            </a:r>
            <a:r>
              <a:rPr lang="sv-SE" sz="2000" dirty="0" smtClean="0"/>
              <a:t>(vidareutveckla samarbete &amp; kommunikation)</a:t>
            </a:r>
            <a:br>
              <a:rPr lang="sv-SE" sz="2000" dirty="0" smtClean="0"/>
            </a:br>
            <a:r>
              <a:rPr lang="sv-SE" sz="2000" dirty="0"/>
              <a:t>	</a:t>
            </a:r>
            <a:r>
              <a:rPr lang="sv-SE" sz="2800" dirty="0" smtClean="0"/>
              <a:t>- Anfallsspel </a:t>
            </a:r>
            <a:r>
              <a:rPr lang="sv-SE" sz="2000" dirty="0" smtClean="0"/>
              <a:t>(min roll i spelet utifrån mina styrkor)</a:t>
            </a:r>
            <a:endParaRPr lang="sv-SE" sz="1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3137173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2019</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79512" y="2348880"/>
            <a:ext cx="7632848" cy="3744416"/>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r>
              <a:rPr lang="sv-SE" sz="2400" dirty="0" smtClean="0">
                <a:latin typeface="+mj-lt"/>
                <a:ea typeface="+mj-ea"/>
                <a:cs typeface="+mj-cs"/>
              </a:rPr>
              <a:t>Träningsdagar uppbyggnadssäsong: </a:t>
            </a:r>
            <a:r>
              <a:rPr lang="sv-SE" sz="2400" dirty="0" err="1" smtClean="0">
                <a:latin typeface="+mj-lt"/>
                <a:ea typeface="+mj-ea"/>
                <a:cs typeface="+mj-cs"/>
              </a:rPr>
              <a:t>Tis</a:t>
            </a:r>
            <a:r>
              <a:rPr lang="sv-SE" sz="2400" dirty="0" smtClean="0">
                <a:latin typeface="+mj-lt"/>
                <a:ea typeface="+mj-ea"/>
                <a:cs typeface="+mj-cs"/>
              </a:rPr>
              <a:t>, Ons, Tor?, Sön</a:t>
            </a:r>
          </a:p>
          <a:p>
            <a:pPr marR="0" lvl="0" algn="l" defTabSz="914400" rtl="0" eaLnBrk="1" fontAlgn="auto" latinLnBrk="0" hangingPunct="1">
              <a:lnSpc>
                <a:spcPct val="100000"/>
              </a:lnSpc>
              <a:spcBef>
                <a:spcPct val="0"/>
              </a:spcBef>
              <a:spcAft>
                <a:spcPts val="0"/>
              </a:spcAft>
              <a:buClrTx/>
              <a:buSzTx/>
              <a:tabLst/>
              <a:defRPr/>
            </a:pPr>
            <a:r>
              <a:rPr lang="sv-SE" sz="2400" b="1" dirty="0" smtClean="0">
                <a:solidFill>
                  <a:srgbClr val="0000FF"/>
                </a:solidFill>
                <a:latin typeface="+mj-lt"/>
                <a:ea typeface="+mj-ea"/>
                <a:cs typeface="+mj-cs"/>
              </a:rPr>
              <a:t> </a:t>
            </a:r>
          </a:p>
          <a:p>
            <a:pPr marR="0" lvl="0" algn="l" defTabSz="914400" rtl="0" eaLnBrk="1" fontAlgn="auto" latinLnBrk="0" hangingPunct="1">
              <a:lnSpc>
                <a:spcPct val="100000"/>
              </a:lnSpc>
              <a:spcBef>
                <a:spcPct val="0"/>
              </a:spcBef>
              <a:spcAft>
                <a:spcPts val="0"/>
              </a:spcAft>
              <a:buClrTx/>
              <a:buSzTx/>
              <a:tabLst/>
              <a:defRPr/>
            </a:pPr>
            <a:r>
              <a:rPr lang="sv-SE" sz="2400" b="1" dirty="0" smtClean="0">
                <a:solidFill>
                  <a:srgbClr val="0000FF"/>
                </a:solidFill>
                <a:latin typeface="+mj-lt"/>
                <a:ea typeface="+mj-ea"/>
                <a:cs typeface="+mj-cs"/>
              </a:rPr>
              <a:t>Kalender </a:t>
            </a:r>
            <a:r>
              <a:rPr lang="sv-SE" sz="2400" b="1" dirty="0" smtClean="0">
                <a:solidFill>
                  <a:srgbClr val="0000FF"/>
                </a:solidFill>
                <a:latin typeface="+mj-lt"/>
                <a:ea typeface="+mj-ea"/>
                <a:cs typeface="+mj-cs"/>
              </a:rPr>
              <a:t>– Januari/Februari:</a:t>
            </a:r>
            <a:endParaRPr lang="sv-SE" sz="2400" dirty="0">
              <a:solidFill>
                <a:srgbClr val="0000FF"/>
              </a:solidFill>
            </a:endParaRPr>
          </a:p>
          <a:p>
            <a:pPr marR="0" lvl="0" algn="l" defTabSz="914400" rtl="0" eaLnBrk="1" fontAlgn="auto" latinLnBrk="0" hangingPunct="1">
              <a:lnSpc>
                <a:spcPct val="100000"/>
              </a:lnSpc>
              <a:spcBef>
                <a:spcPct val="0"/>
              </a:spcBef>
              <a:spcAft>
                <a:spcPts val="0"/>
              </a:spcAft>
              <a:buClrTx/>
              <a:buSzTx/>
              <a:tabLst/>
              <a:defRPr/>
            </a:pPr>
            <a:endParaRPr lang="sv-SE" sz="1200" b="1" dirty="0" smtClean="0">
              <a:solidFill>
                <a:srgbClr val="0000FF"/>
              </a:solidFill>
              <a:latin typeface="+mj-lt"/>
              <a:ea typeface="+mj-ea"/>
              <a:cs typeface="+mj-cs"/>
            </a:endParaRPr>
          </a:p>
          <a:p>
            <a:pPr marL="342900" lvl="0" indent="-342900">
              <a:spcBef>
                <a:spcPct val="0"/>
              </a:spcBef>
              <a:buFont typeface="Arial"/>
              <a:buChar char="•"/>
              <a:defRPr/>
            </a:pPr>
            <a:r>
              <a:rPr lang="sv-SE" sz="2400" dirty="0" smtClean="0">
                <a:solidFill>
                  <a:srgbClr val="000000"/>
                </a:solidFill>
                <a:latin typeface="+mj-lt"/>
                <a:ea typeface="+mj-ea"/>
                <a:cs typeface="+mj-cs"/>
              </a:rPr>
              <a:t>Trettondagscupen (Åkersberga)		5 </a:t>
            </a:r>
            <a:r>
              <a:rPr lang="sv-SE" sz="2400" dirty="0" smtClean="0">
                <a:solidFill>
                  <a:srgbClr val="000000"/>
                </a:solidFill>
                <a:latin typeface="+mj-lt"/>
                <a:ea typeface="+mj-ea"/>
                <a:cs typeface="+mj-cs"/>
              </a:rPr>
              <a:t>januari</a:t>
            </a:r>
          </a:p>
          <a:p>
            <a:pPr marL="342900" lvl="0" indent="-342900">
              <a:spcBef>
                <a:spcPct val="0"/>
              </a:spcBef>
              <a:buFont typeface="Arial"/>
              <a:buChar char="•"/>
              <a:defRPr/>
            </a:pPr>
            <a:r>
              <a:rPr lang="sv-SE" sz="2400" dirty="0" smtClean="0">
                <a:solidFill>
                  <a:srgbClr val="000000"/>
                </a:solidFill>
                <a:latin typeface="+mj-lt"/>
                <a:ea typeface="+mj-ea"/>
                <a:cs typeface="+mj-cs"/>
              </a:rPr>
              <a:t>Träning i plåthallen				6 januari</a:t>
            </a:r>
            <a:endParaRPr lang="sv-SE" sz="2400" dirty="0" smtClean="0">
              <a:solidFill>
                <a:srgbClr val="000000"/>
              </a:solidFill>
              <a:latin typeface="+mj-lt"/>
              <a:ea typeface="+mj-ea"/>
              <a:cs typeface="+mj-cs"/>
            </a:endParaRPr>
          </a:p>
          <a:p>
            <a:pPr marL="342900" lvl="0" indent="-342900">
              <a:spcBef>
                <a:spcPct val="0"/>
              </a:spcBef>
              <a:buFont typeface="Arial"/>
              <a:buChar char="•"/>
              <a:defRPr/>
            </a:pPr>
            <a:r>
              <a:rPr lang="sv-SE" sz="2400" b="1" dirty="0" smtClean="0">
                <a:solidFill>
                  <a:srgbClr val="000000"/>
                </a:solidFill>
                <a:latin typeface="+mj-lt"/>
                <a:ea typeface="+mj-ea"/>
                <a:cs typeface="+mj-cs"/>
              </a:rPr>
              <a:t>Kick-off 2019!</a:t>
            </a:r>
            <a:r>
              <a:rPr lang="sv-SE" sz="2400" dirty="0" smtClean="0">
                <a:solidFill>
                  <a:srgbClr val="000000"/>
                </a:solidFill>
                <a:latin typeface="+mj-lt"/>
                <a:ea typeface="+mj-ea"/>
                <a:cs typeface="+mj-cs"/>
              </a:rPr>
              <a:t>				10 januari</a:t>
            </a:r>
            <a:br>
              <a:rPr lang="sv-SE" sz="2400" dirty="0" smtClean="0">
                <a:solidFill>
                  <a:srgbClr val="000000"/>
                </a:solidFill>
                <a:latin typeface="+mj-lt"/>
                <a:ea typeface="+mj-ea"/>
                <a:cs typeface="+mj-cs"/>
              </a:rPr>
            </a:br>
            <a:r>
              <a:rPr lang="sv-SE" sz="2400" dirty="0" smtClean="0">
                <a:solidFill>
                  <a:srgbClr val="000000"/>
                </a:solidFill>
                <a:latin typeface="+mj-lt"/>
                <a:ea typeface="+mj-ea"/>
                <a:cs typeface="+mj-cs"/>
              </a:rPr>
              <a:t>samling 17:45 utanför stadshotellet</a:t>
            </a:r>
          </a:p>
          <a:p>
            <a:pPr marL="342900" lvl="0" indent="-342900">
              <a:spcBef>
                <a:spcPct val="0"/>
              </a:spcBef>
              <a:buFont typeface="Arial"/>
              <a:buChar char="•"/>
              <a:defRPr/>
            </a:pPr>
            <a:r>
              <a:rPr lang="sv-SE" sz="2400" dirty="0" smtClean="0">
                <a:solidFill>
                  <a:srgbClr val="000000"/>
                </a:solidFill>
                <a:latin typeface="+mj-lt"/>
                <a:ea typeface="+mj-ea"/>
                <a:cs typeface="+mj-cs"/>
              </a:rPr>
              <a:t>Träningsmatcher </a:t>
            </a:r>
            <a:r>
              <a:rPr lang="sv-SE" sz="2400" dirty="0" err="1" smtClean="0">
                <a:solidFill>
                  <a:srgbClr val="000000"/>
                </a:solidFill>
                <a:latin typeface="+mj-lt"/>
                <a:ea typeface="+mj-ea"/>
                <a:cs typeface="+mj-cs"/>
              </a:rPr>
              <a:t>futsal</a:t>
            </a:r>
            <a:r>
              <a:rPr lang="sv-SE" sz="2400" dirty="0" smtClean="0">
                <a:solidFill>
                  <a:srgbClr val="000000"/>
                </a:solidFill>
                <a:latin typeface="+mj-lt"/>
                <a:ea typeface="+mj-ea"/>
                <a:cs typeface="+mj-cs"/>
              </a:rPr>
              <a:t>/konstgräs</a:t>
            </a:r>
            <a:r>
              <a:rPr lang="sv-SE" sz="2400" dirty="0" smtClean="0">
                <a:solidFill>
                  <a:srgbClr val="000000"/>
                </a:solidFill>
                <a:latin typeface="+mj-lt"/>
                <a:ea typeface="+mj-ea"/>
                <a:cs typeface="+mj-cs"/>
              </a:rPr>
              <a:t>		</a:t>
            </a:r>
            <a:r>
              <a:rPr lang="sv-SE" sz="2400" dirty="0" smtClean="0">
                <a:solidFill>
                  <a:srgbClr val="000000"/>
                </a:solidFill>
                <a:latin typeface="+mj-lt"/>
                <a:ea typeface="+mj-ea"/>
                <a:cs typeface="+mj-cs"/>
              </a:rPr>
              <a:t>Söndagar?</a:t>
            </a:r>
            <a:endParaRPr lang="sv-SE" sz="2400" dirty="0" smtClean="0">
              <a:solidFill>
                <a:srgbClr val="000000"/>
              </a:solidFill>
              <a:latin typeface="+mj-lt"/>
              <a:ea typeface="+mj-ea"/>
              <a:cs typeface="+mj-cs"/>
            </a:endParaRPr>
          </a:p>
        </p:txBody>
      </p:sp>
    </p:spTree>
    <p:extLst>
      <p:ext uri="{BB962C8B-B14F-4D97-AF65-F5344CB8AC3E}">
        <p14:creationId xmlns:p14="http://schemas.microsoft.com/office/powerpoint/2010/main" val="768647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2636912"/>
            <a:ext cx="8352928" cy="4104456"/>
          </a:xfrm>
          <a:prstGeom prst="rect">
            <a:avLst/>
          </a:prstGeom>
        </p:spPr>
        <p:txBody>
          <a:bodyPr vert="horz" lIns="91440" tIns="45720" rIns="91440" bIns="45720" rtlCol="0" anchor="ctr">
            <a:noAutofit/>
          </a:bodyPr>
          <a:lstStyle/>
          <a:p>
            <a:pPr marL="342900" lvl="0" indent="-342900">
              <a:spcBef>
                <a:spcPct val="0"/>
              </a:spcBef>
              <a:buFont typeface="Arial"/>
              <a:buChar char="•"/>
              <a:defRPr/>
            </a:pPr>
            <a:endParaRPr lang="sv-SE" sz="1200" dirty="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2019</a:t>
            </a: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Rubrik 1"/>
          <p:cNvSpPr txBox="1">
            <a:spLocks/>
          </p:cNvSpPr>
          <p:nvPr/>
        </p:nvSpPr>
        <p:spPr>
          <a:xfrm>
            <a:off x="179512" y="2348880"/>
            <a:ext cx="7632848" cy="4392488"/>
          </a:xfrm>
          <a:prstGeom prst="rect">
            <a:avLst/>
          </a:prstGeom>
        </p:spPr>
        <p:txBody>
          <a:bodyPr vert="horz" lIns="91440" tIns="45720" rIns="91440" bIns="45720" rtlCol="0" anchor="ctr">
            <a:noAutofit/>
          </a:bodyPr>
          <a:lstStyle/>
          <a:p>
            <a:pPr>
              <a:spcBef>
                <a:spcPct val="0"/>
              </a:spcBef>
              <a:defRPr/>
            </a:pPr>
            <a:r>
              <a:rPr lang="sv-SE" sz="2400" b="1" dirty="0">
                <a:solidFill>
                  <a:srgbClr val="0000FF"/>
                </a:solidFill>
              </a:rPr>
              <a:t>Kalender</a:t>
            </a:r>
            <a:r>
              <a:rPr lang="sv-SE" sz="2400" b="1" dirty="0" smtClean="0">
                <a:solidFill>
                  <a:srgbClr val="0000FF"/>
                </a:solidFill>
              </a:rPr>
              <a:t>:</a:t>
            </a:r>
            <a:endParaRPr lang="sv-SE" sz="2400" dirty="0">
              <a:solidFill>
                <a:srgbClr val="0000FF"/>
              </a:solidFill>
            </a:endParaRPr>
          </a:p>
          <a:p>
            <a:pPr marL="342900" indent="-342900">
              <a:spcBef>
                <a:spcPct val="0"/>
              </a:spcBef>
              <a:buFont typeface="Arial"/>
              <a:buChar char="•"/>
              <a:defRPr/>
            </a:pPr>
            <a:r>
              <a:rPr lang="sv-SE" altLang="sv-SE" sz="2400" b="1" dirty="0" smtClean="0">
                <a:latin typeface="+mj-lt"/>
              </a:rPr>
              <a:t>Kristinehamnscupen </a:t>
            </a:r>
            <a:r>
              <a:rPr lang="sv-SE" altLang="sv-SE" sz="2400" b="1" dirty="0">
                <a:latin typeface="+mj-lt"/>
              </a:rPr>
              <a:t>(konstgräs</a:t>
            </a:r>
            <a:r>
              <a:rPr lang="sv-SE" altLang="sv-SE" sz="2400" b="1" dirty="0" smtClean="0">
                <a:latin typeface="+mj-lt"/>
              </a:rPr>
              <a:t>), 1 lag	8-10 februari</a:t>
            </a:r>
            <a:r>
              <a:rPr lang="sv-SE" altLang="sv-SE" sz="2400" dirty="0" smtClean="0">
                <a:latin typeface="+mj-lt"/>
              </a:rPr>
              <a:t/>
            </a:r>
            <a:br>
              <a:rPr lang="sv-SE" altLang="sv-SE" sz="2400" dirty="0" smtClean="0">
                <a:latin typeface="+mj-lt"/>
              </a:rPr>
            </a:br>
            <a:r>
              <a:rPr lang="sv-SE" altLang="sv-SE" dirty="0" smtClean="0">
                <a:latin typeface="+mj-lt"/>
              </a:rPr>
              <a:t>öppen anmälan för alla spelare.</a:t>
            </a:r>
          </a:p>
          <a:p>
            <a:pPr marL="342900" indent="-342900">
              <a:spcBef>
                <a:spcPct val="0"/>
              </a:spcBef>
              <a:buFont typeface="Arial"/>
              <a:buChar char="•"/>
              <a:defRPr/>
            </a:pPr>
            <a:r>
              <a:rPr lang="sv-SE" altLang="sv-SE" sz="2400" dirty="0"/>
              <a:t>Ev. </a:t>
            </a:r>
            <a:r>
              <a:rPr lang="sv-SE" altLang="sv-SE" sz="2400" dirty="0" err="1"/>
              <a:t>Lotta&amp;Nettan-träning</a:t>
            </a:r>
            <a:r>
              <a:rPr lang="sv-SE" altLang="sv-SE" sz="2400" dirty="0"/>
              <a:t> i </a:t>
            </a:r>
            <a:r>
              <a:rPr lang="sv-SE" altLang="sv-SE" sz="2400" dirty="0" smtClean="0"/>
              <a:t>hall		mars</a:t>
            </a:r>
            <a:endParaRPr lang="sv-SE" altLang="sv-SE" sz="2400" dirty="0" smtClean="0">
              <a:latin typeface="+mj-lt"/>
            </a:endParaRPr>
          </a:p>
          <a:p>
            <a:pPr marL="342900" indent="-342900">
              <a:spcBef>
                <a:spcPct val="0"/>
              </a:spcBef>
              <a:buFont typeface="Arial"/>
              <a:buChar char="•"/>
              <a:defRPr/>
            </a:pPr>
            <a:r>
              <a:rPr lang="sv-SE" altLang="sv-SE" sz="2400" dirty="0" smtClean="0">
                <a:latin typeface="+mj-lt"/>
              </a:rPr>
              <a:t>Mer träning förläggs på konstgräs		mars-april</a:t>
            </a:r>
          </a:p>
          <a:p>
            <a:pPr marL="342900" indent="-342900">
              <a:spcBef>
                <a:spcPct val="0"/>
              </a:spcBef>
              <a:buFont typeface="Arial"/>
              <a:buChar char="•"/>
              <a:defRPr/>
            </a:pPr>
            <a:r>
              <a:rPr lang="sv-SE" altLang="sv-SE" sz="2400" b="1" dirty="0" smtClean="0">
                <a:latin typeface="+mj-lt"/>
              </a:rPr>
              <a:t>Träningsläger </a:t>
            </a:r>
            <a:r>
              <a:rPr lang="sv-SE" altLang="sv-SE" sz="2400" b="1" dirty="0">
                <a:latin typeface="+mj-lt"/>
              </a:rPr>
              <a:t>Kristinehamn (konstgräs) </a:t>
            </a:r>
            <a:r>
              <a:rPr lang="sv-SE" altLang="sv-SE" sz="2400" b="1" dirty="0" smtClean="0">
                <a:latin typeface="+mj-lt"/>
              </a:rPr>
              <a:t>	29-31 mars</a:t>
            </a:r>
          </a:p>
          <a:p>
            <a:pPr marL="342900" indent="-342900">
              <a:spcBef>
                <a:spcPct val="0"/>
              </a:spcBef>
              <a:buFont typeface="Arial"/>
              <a:buChar char="•"/>
              <a:defRPr/>
            </a:pPr>
            <a:r>
              <a:rPr lang="sv-SE" altLang="sv-SE" sz="2400" dirty="0" smtClean="0">
                <a:latin typeface="+mj-lt"/>
              </a:rPr>
              <a:t>Lotta &amp; Nettan, 1 gång/v			april-juni</a:t>
            </a:r>
          </a:p>
          <a:p>
            <a:pPr marL="342900" indent="-342900">
              <a:spcBef>
                <a:spcPct val="0"/>
              </a:spcBef>
              <a:buFont typeface="Arial"/>
              <a:buChar char="•"/>
              <a:defRPr/>
            </a:pPr>
            <a:r>
              <a:rPr lang="sv-SE" altLang="sv-SE" sz="2400" dirty="0" smtClean="0">
                <a:latin typeface="+mj-lt"/>
              </a:rPr>
              <a:t>Damlandskamp </a:t>
            </a:r>
            <a:r>
              <a:rPr lang="sv-SE" altLang="sv-SE" sz="2400" dirty="0" err="1">
                <a:latin typeface="+mj-lt"/>
              </a:rPr>
              <a:t>Friends</a:t>
            </a:r>
            <a:r>
              <a:rPr lang="sv-SE" altLang="sv-SE" sz="2400" dirty="0">
                <a:latin typeface="+mj-lt"/>
              </a:rPr>
              <a:t> Arena </a:t>
            </a:r>
            <a:r>
              <a:rPr lang="sv-SE" altLang="sv-SE" sz="2400" dirty="0" smtClean="0">
                <a:latin typeface="+mj-lt"/>
              </a:rPr>
              <a:t>		6 april</a:t>
            </a:r>
          </a:p>
          <a:p>
            <a:pPr marL="342900" indent="-342900">
              <a:spcBef>
                <a:spcPct val="0"/>
              </a:spcBef>
              <a:buFont typeface="Arial"/>
              <a:buChar char="•"/>
              <a:defRPr/>
            </a:pPr>
            <a:r>
              <a:rPr lang="sv-SE" altLang="sv-SE" sz="2400" dirty="0" smtClean="0">
                <a:latin typeface="+mj-lt"/>
              </a:rPr>
              <a:t>Träningsmatcher på konstgräs		april</a:t>
            </a:r>
          </a:p>
          <a:p>
            <a:pPr marL="342900" indent="-342900">
              <a:spcBef>
                <a:spcPct val="0"/>
              </a:spcBef>
              <a:buFont typeface="Arial"/>
              <a:buChar char="•"/>
              <a:defRPr/>
            </a:pPr>
            <a:r>
              <a:rPr lang="sv-SE" altLang="sv-SE" sz="2400" b="1" dirty="0" smtClean="0">
                <a:latin typeface="+mj-lt"/>
              </a:rPr>
              <a:t>GIFF-cupen </a:t>
            </a:r>
            <a:r>
              <a:rPr lang="sv-SE" altLang="sv-SE" sz="2400" b="1" dirty="0">
                <a:latin typeface="+mj-lt"/>
              </a:rPr>
              <a:t>i Tidaholm </a:t>
            </a:r>
            <a:r>
              <a:rPr lang="sv-SE" altLang="sv-SE" sz="2400" b="1" dirty="0" smtClean="0">
                <a:latin typeface="+mj-lt"/>
              </a:rPr>
              <a:t>(gräs</a:t>
            </a:r>
            <a:r>
              <a:rPr lang="sv-SE" altLang="sv-SE" sz="2400" b="1" dirty="0" smtClean="0">
                <a:latin typeface="+mj-lt"/>
              </a:rPr>
              <a:t>)	</a:t>
            </a:r>
            <a:r>
              <a:rPr lang="sv-SE" altLang="sv-SE" sz="2400" b="1" dirty="0" smtClean="0">
                <a:latin typeface="+mj-lt"/>
              </a:rPr>
              <a:t>	13-14 april</a:t>
            </a:r>
          </a:p>
          <a:p>
            <a:pPr marL="342900" indent="-342900">
              <a:spcBef>
                <a:spcPct val="0"/>
              </a:spcBef>
              <a:buFont typeface="Arial"/>
              <a:buChar char="•"/>
              <a:defRPr/>
            </a:pPr>
            <a:r>
              <a:rPr lang="sv-SE" altLang="sv-SE" sz="2400" dirty="0" smtClean="0">
                <a:latin typeface="+mj-lt"/>
              </a:rPr>
              <a:t>Seriestart					slutet av april </a:t>
            </a:r>
            <a:endParaRPr lang="sv-SE" altLang="sv-SE" sz="2400" dirty="0">
              <a:latin typeface="+mj-lt"/>
            </a:endParaRPr>
          </a:p>
        </p:txBody>
      </p:sp>
      <p:pic>
        <p:nvPicPr>
          <p:cNvPr id="10" name="Bildobjekt 12" descr="Skärmavbild 2018-03-09 kl. 07.1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380" y="4797152"/>
            <a:ext cx="792088" cy="1238054"/>
          </a:xfrm>
          <a:prstGeom prst="rect">
            <a:avLst/>
          </a:prstGeom>
        </p:spPr>
      </p:pic>
    </p:spTree>
    <p:extLst>
      <p:ext uri="{BB962C8B-B14F-4D97-AF65-F5344CB8AC3E}">
        <p14:creationId xmlns:p14="http://schemas.microsoft.com/office/powerpoint/2010/main" val="3107131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2348880"/>
            <a:ext cx="8352928" cy="4392488"/>
          </a:xfrm>
          <a:prstGeom prst="rect">
            <a:avLst/>
          </a:prstGeom>
        </p:spPr>
        <p:txBody>
          <a:bodyPr vert="horz" lIns="91440" tIns="45720" rIns="91440" bIns="45720" rtlCol="0" anchor="ctr">
            <a:noAutofit/>
          </a:bodyPr>
          <a:lstStyle/>
          <a:p>
            <a:pPr lvl="0">
              <a:spcBef>
                <a:spcPct val="0"/>
              </a:spcBef>
              <a:defRPr/>
            </a:pPr>
            <a:r>
              <a:rPr lang="sv-SE" sz="2400" b="1" dirty="0" smtClean="0">
                <a:solidFill>
                  <a:srgbClr val="5757FF"/>
                </a:solidFill>
              </a:rPr>
              <a:t>Seriespel</a:t>
            </a:r>
            <a:r>
              <a:rPr lang="sv-SE" sz="2400" b="1" dirty="0">
                <a:solidFill>
                  <a:srgbClr val="0000FF"/>
                </a:solidFill>
              </a:rPr>
              <a:t>:</a:t>
            </a:r>
            <a:endParaRPr lang="sv-SE" sz="2400" b="1" dirty="0" smtClean="0">
              <a:solidFill>
                <a:srgbClr val="FF0000"/>
              </a:solidFill>
              <a:latin typeface="+mj-lt"/>
              <a:ea typeface="+mj-ea"/>
              <a:cs typeface="+mj-cs"/>
            </a:endParaRPr>
          </a:p>
          <a:p>
            <a:pPr marL="342900" indent="-342900">
              <a:spcBef>
                <a:spcPct val="0"/>
              </a:spcBef>
              <a:buFont typeface="Arial"/>
              <a:buChar char="•"/>
              <a:defRPr/>
            </a:pPr>
            <a:r>
              <a:rPr lang="sv-SE" sz="2400" b="1" dirty="0" smtClean="0">
                <a:solidFill>
                  <a:srgbClr val="FF0000"/>
                </a:solidFill>
                <a:latin typeface="+mj-lt"/>
                <a:ea typeface="+mj-ea"/>
                <a:cs typeface="+mj-cs"/>
              </a:rPr>
              <a:t>29 spelare i truppen.</a:t>
            </a:r>
          </a:p>
          <a:p>
            <a:pPr marL="342900" indent="-342900">
              <a:spcBef>
                <a:spcPct val="0"/>
              </a:spcBef>
              <a:buFont typeface="Arial"/>
              <a:buChar char="•"/>
              <a:defRPr/>
            </a:pPr>
            <a:r>
              <a:rPr lang="sv-SE" sz="2400" b="1" dirty="0" smtClean="0">
                <a:solidFill>
                  <a:srgbClr val="FF0000"/>
                </a:solidFill>
                <a:latin typeface="+mj-lt"/>
                <a:ea typeface="+mj-ea"/>
                <a:cs typeface="+mj-cs"/>
              </a:rPr>
              <a:t>Vi siktar på två lag i seriespel även i år!</a:t>
            </a:r>
            <a:endParaRPr lang="sv-SE" sz="1200" dirty="0" smtClean="0">
              <a:latin typeface="+mj-lt"/>
              <a:ea typeface="+mj-ea"/>
              <a:cs typeface="+mj-cs"/>
            </a:endParaRPr>
          </a:p>
          <a:p>
            <a:pPr marL="342900" indent="-342900">
              <a:spcBef>
                <a:spcPct val="0"/>
              </a:spcBef>
              <a:buFont typeface="Arial"/>
              <a:buChar char="•"/>
              <a:defRPr/>
            </a:pPr>
            <a:r>
              <a:rPr lang="sv-SE" sz="2400" dirty="0"/>
              <a:t>Nivåanpassning med anmälning till två åldersklasser,</a:t>
            </a:r>
            <a:br>
              <a:rPr lang="sv-SE" sz="2400" dirty="0"/>
            </a:br>
            <a:r>
              <a:rPr lang="sv-SE" sz="2400" u="sng" dirty="0"/>
              <a:t>men</a:t>
            </a:r>
            <a:r>
              <a:rPr lang="sv-SE" sz="2400" dirty="0"/>
              <a:t> vi vet ej hur </a:t>
            </a:r>
            <a:r>
              <a:rPr lang="sv-SE" sz="2400" dirty="0" smtClean="0"/>
              <a:t>nivåerna blir ännu.</a:t>
            </a:r>
            <a:endParaRPr lang="sv-SE" sz="2400" dirty="0" smtClean="0"/>
          </a:p>
          <a:p>
            <a:pPr marL="342900" lvl="0" indent="-342900">
              <a:spcBef>
                <a:spcPct val="0"/>
              </a:spcBef>
              <a:buFont typeface="Arial"/>
              <a:buChar char="•"/>
              <a:defRPr/>
            </a:pPr>
            <a:r>
              <a:rPr lang="sv-SE" sz="2400" dirty="0" smtClean="0"/>
              <a:t>Resor: Västmanlands län och Örebro län</a:t>
            </a:r>
          </a:p>
          <a:p>
            <a:pPr marL="800100" lvl="1" indent="-342900">
              <a:spcBef>
                <a:spcPct val="0"/>
              </a:spcBef>
              <a:buFont typeface="Arial"/>
              <a:buChar char="•"/>
              <a:defRPr/>
            </a:pPr>
            <a:r>
              <a:rPr lang="sv-SE" sz="2400" dirty="0" smtClean="0"/>
              <a:t>Körschema?, Ersättning för bränsle</a:t>
            </a:r>
            <a:r>
              <a:rPr lang="sv-SE" sz="2400" dirty="0" smtClean="0"/>
              <a:t>? Återkommer med besked.</a:t>
            </a:r>
            <a:endParaRPr lang="sv-SE" sz="2400" dirty="0" smtClean="0"/>
          </a:p>
          <a:p>
            <a:pPr>
              <a:spcBef>
                <a:spcPct val="0"/>
              </a:spcBef>
              <a:defRPr/>
            </a:pPr>
            <a:r>
              <a:rPr lang="sv-SE" sz="2400" b="1" dirty="0" smtClean="0">
                <a:solidFill>
                  <a:srgbClr val="5757FF"/>
                </a:solidFill>
              </a:rPr>
              <a:t>Eventuellt:</a:t>
            </a:r>
          </a:p>
          <a:p>
            <a:pPr marL="342900" indent="-342900">
              <a:spcBef>
                <a:spcPct val="0"/>
              </a:spcBef>
              <a:buFont typeface="Arial" panose="020B0604020202020204" pitchFamily="34" charset="0"/>
              <a:buChar char="•"/>
              <a:defRPr/>
            </a:pPr>
            <a:r>
              <a:rPr lang="sv-SE" sz="2400" dirty="0" smtClean="0"/>
              <a:t>Gratis SvFF Tränarutbildning C för tjejerna.</a:t>
            </a:r>
          </a:p>
          <a:p>
            <a:pPr marL="800100" lvl="1" indent="-342900">
              <a:spcBef>
                <a:spcPct val="0"/>
              </a:spcBef>
              <a:buFont typeface="Arial" panose="020B0604020202020204" pitchFamily="34" charset="0"/>
              <a:buChar char="•"/>
              <a:defRPr/>
            </a:pPr>
            <a:r>
              <a:rPr lang="sv-SE" sz="2400" dirty="0" smtClean="0"/>
              <a:t>Möjlighet att få timjobba på </a:t>
            </a:r>
            <a:r>
              <a:rPr lang="sv-SE" sz="2400" dirty="0" err="1" smtClean="0"/>
              <a:t>camper</a:t>
            </a:r>
            <a:r>
              <a:rPr lang="sv-SE" sz="2400" dirty="0" smtClean="0"/>
              <a:t> och fotbollsskolan.</a:t>
            </a:r>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2019</a:t>
            </a: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2" name="Bildobjekt 1"/>
          <p:cNvPicPr>
            <a:picLocks noChangeAspect="1"/>
          </p:cNvPicPr>
          <p:nvPr/>
        </p:nvPicPr>
        <p:blipFill>
          <a:blip r:embed="rId3"/>
          <a:stretch>
            <a:fillRect/>
          </a:stretch>
        </p:blipFill>
        <p:spPr>
          <a:xfrm>
            <a:off x="6804248" y="1844824"/>
            <a:ext cx="1524000" cy="1524000"/>
          </a:xfrm>
          <a:prstGeom prst="rect">
            <a:avLst/>
          </a:prstGeom>
        </p:spPr>
      </p:pic>
    </p:spTree>
    <p:extLst>
      <p:ext uri="{BB962C8B-B14F-4D97-AF65-F5344CB8AC3E}">
        <p14:creationId xmlns:p14="http://schemas.microsoft.com/office/powerpoint/2010/main" val="4256783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2348880"/>
            <a:ext cx="5070962" cy="3960440"/>
          </a:xfrm>
          <a:prstGeom prst="rect">
            <a:avLst/>
          </a:prstGeom>
        </p:spPr>
        <p:txBody>
          <a:bodyPr vert="horz" lIns="91440" tIns="45720" rIns="91440" bIns="45720" rtlCol="0" anchor="ctr">
            <a:noAutofit/>
          </a:bodyPr>
          <a:lstStyle/>
          <a:p>
            <a:pPr lvl="0">
              <a:spcBef>
                <a:spcPct val="0"/>
              </a:spcBef>
              <a:defRPr/>
            </a:pPr>
            <a:endParaRPr lang="sv-SE" altLang="sv-SE" sz="2000" dirty="0" smtClean="0"/>
          </a:p>
          <a:p>
            <a:pPr marL="342900" lvl="0" indent="-342900">
              <a:spcBef>
                <a:spcPct val="0"/>
              </a:spcBef>
              <a:buFont typeface="Arial"/>
              <a:buChar char="•"/>
              <a:defRPr/>
            </a:pPr>
            <a:r>
              <a:rPr lang="sv-SE" altLang="sv-SE" sz="2000" dirty="0" smtClean="0"/>
              <a:t>Trettondagscupen	- 5 januari</a:t>
            </a:r>
            <a:br>
              <a:rPr lang="sv-SE" altLang="sv-SE" sz="2000" dirty="0" smtClean="0"/>
            </a:br>
            <a:r>
              <a:rPr lang="sv-SE" altLang="sv-SE" sz="2000" dirty="0" smtClean="0"/>
              <a:t>F03-04</a:t>
            </a:r>
          </a:p>
          <a:p>
            <a:pPr marL="342900" indent="-342900">
              <a:spcBef>
                <a:spcPct val="0"/>
              </a:spcBef>
              <a:buFont typeface="Arial"/>
              <a:buChar char="•"/>
              <a:defRPr/>
            </a:pPr>
            <a:r>
              <a:rPr lang="sv-SE" altLang="sv-SE" sz="2000" dirty="0" err="1" smtClean="0"/>
              <a:t>Kristinehamnscup</a:t>
            </a:r>
            <a:r>
              <a:rPr lang="sv-SE" altLang="sv-SE" sz="2000" dirty="0" smtClean="0"/>
              <a:t>	- 8-10 februari</a:t>
            </a:r>
            <a:br>
              <a:rPr lang="sv-SE" altLang="sv-SE" sz="2000" dirty="0" smtClean="0"/>
            </a:br>
            <a:r>
              <a:rPr lang="sv-SE" altLang="sv-SE" sz="2000" dirty="0" smtClean="0"/>
              <a:t>F16</a:t>
            </a:r>
          </a:p>
          <a:p>
            <a:pPr marL="342900" indent="-342900">
              <a:spcBef>
                <a:spcPct val="0"/>
              </a:spcBef>
              <a:buFont typeface="Arial"/>
              <a:buChar char="•"/>
              <a:defRPr/>
            </a:pPr>
            <a:r>
              <a:rPr lang="sv-SE" altLang="sv-SE" sz="2000" dirty="0" smtClean="0"/>
              <a:t>Träningsläger </a:t>
            </a:r>
            <a:r>
              <a:rPr lang="sv-SE" altLang="sv-SE" sz="2000" dirty="0"/>
              <a:t>	</a:t>
            </a:r>
            <a:r>
              <a:rPr lang="sv-SE" altLang="sv-SE" sz="2000" dirty="0" smtClean="0"/>
              <a:t>	- 29-31 mars</a:t>
            </a:r>
            <a:endParaRPr lang="sv-SE" sz="20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000" dirty="0" err="1" smtClean="0">
                <a:latin typeface="+mj-lt"/>
                <a:ea typeface="+mj-ea"/>
                <a:cs typeface="+mj-cs"/>
              </a:rPr>
              <a:t>Giffcupen</a:t>
            </a:r>
            <a:r>
              <a:rPr lang="sv-SE" sz="2000" dirty="0">
                <a:latin typeface="+mj-lt"/>
                <a:ea typeface="+mj-ea"/>
                <a:cs typeface="+mj-cs"/>
              </a:rPr>
              <a:t>	</a:t>
            </a:r>
            <a:r>
              <a:rPr lang="sv-SE" sz="2000" dirty="0" smtClean="0">
                <a:latin typeface="+mj-lt"/>
                <a:ea typeface="+mj-ea"/>
                <a:cs typeface="+mj-cs"/>
              </a:rPr>
              <a:t>	- 13-14 april</a:t>
            </a:r>
            <a:br>
              <a:rPr lang="sv-SE" sz="2000" dirty="0" smtClean="0">
                <a:latin typeface="+mj-lt"/>
                <a:ea typeface="+mj-ea"/>
                <a:cs typeface="+mj-cs"/>
              </a:rPr>
            </a:br>
            <a:r>
              <a:rPr lang="sv-SE" sz="2000" dirty="0" smtClean="0">
                <a:latin typeface="+mj-lt"/>
                <a:ea typeface="+mj-ea"/>
                <a:cs typeface="+mj-cs"/>
              </a:rPr>
              <a:t>F16 &amp; </a:t>
            </a:r>
            <a:r>
              <a:rPr lang="sv-SE" sz="2000" dirty="0" smtClean="0">
                <a:solidFill>
                  <a:srgbClr val="FFC000"/>
                </a:solidFill>
                <a:latin typeface="+mj-lt"/>
                <a:ea typeface="+mj-ea"/>
                <a:cs typeface="+mj-cs"/>
              </a:rPr>
              <a:t>F15?</a:t>
            </a:r>
          </a:p>
          <a:p>
            <a:pPr marL="342900" lvl="0" indent="-342900">
              <a:spcBef>
                <a:spcPct val="0"/>
              </a:spcBef>
              <a:buFont typeface="Arial"/>
              <a:buChar char="•"/>
              <a:defRPr/>
            </a:pPr>
            <a:r>
              <a:rPr lang="sv-SE" sz="2000" b="1" dirty="0" err="1" smtClean="0">
                <a:solidFill>
                  <a:srgbClr val="FFC000"/>
                </a:solidFill>
                <a:latin typeface="+mj-lt"/>
                <a:ea typeface="+mj-ea"/>
                <a:cs typeface="+mj-cs"/>
              </a:rPr>
              <a:t>Aroscupen</a:t>
            </a:r>
            <a:r>
              <a:rPr lang="sv-SE" sz="2000" b="1" dirty="0">
                <a:solidFill>
                  <a:srgbClr val="FFC000"/>
                </a:solidFill>
                <a:latin typeface="+mj-lt"/>
                <a:ea typeface="+mj-ea"/>
                <a:cs typeface="+mj-cs"/>
              </a:rPr>
              <a:t>	</a:t>
            </a:r>
            <a:r>
              <a:rPr lang="sv-SE" sz="2000" b="1" dirty="0" smtClean="0">
                <a:solidFill>
                  <a:srgbClr val="FFC000"/>
                </a:solidFill>
                <a:latin typeface="+mj-lt"/>
                <a:ea typeface="+mj-ea"/>
                <a:cs typeface="+mj-cs"/>
              </a:rPr>
              <a:t>	- 27-30 juni</a:t>
            </a:r>
            <a:br>
              <a:rPr lang="sv-SE" sz="2000" b="1" dirty="0" smtClean="0">
                <a:solidFill>
                  <a:srgbClr val="FFC000"/>
                </a:solidFill>
                <a:latin typeface="+mj-lt"/>
                <a:ea typeface="+mj-ea"/>
                <a:cs typeface="+mj-cs"/>
              </a:rPr>
            </a:br>
            <a:r>
              <a:rPr lang="sv-SE" sz="2000" b="1" dirty="0" smtClean="0">
                <a:solidFill>
                  <a:srgbClr val="FFC000"/>
                </a:solidFill>
                <a:latin typeface="+mj-lt"/>
                <a:ea typeface="+mj-ea"/>
                <a:cs typeface="+mj-cs"/>
              </a:rPr>
              <a:t>F16/17, Kan komma att bokas in.</a:t>
            </a:r>
            <a:endParaRPr lang="sv-SE" sz="2000" b="1" dirty="0" smtClean="0">
              <a:solidFill>
                <a:srgbClr val="FFC000"/>
              </a:solidFill>
              <a:latin typeface="+mj-lt"/>
              <a:ea typeface="+mj-ea"/>
              <a:cs typeface="+mj-cs"/>
            </a:endParaRPr>
          </a:p>
          <a:p>
            <a:pPr marL="342900" indent="-342900">
              <a:spcBef>
                <a:spcPct val="0"/>
              </a:spcBef>
              <a:buFont typeface="Arial"/>
              <a:buChar char="•"/>
              <a:defRPr/>
            </a:pPr>
            <a:r>
              <a:rPr lang="sv-SE" sz="2000" dirty="0"/>
              <a:t>Cup </a:t>
            </a:r>
            <a:r>
              <a:rPr lang="sv-SE" sz="2000" dirty="0" smtClean="0"/>
              <a:t>Gotland		- 1-4 augusti </a:t>
            </a:r>
            <a:br>
              <a:rPr lang="sv-SE" sz="2000" dirty="0" smtClean="0"/>
            </a:br>
            <a:r>
              <a:rPr lang="sv-SE" sz="2000" dirty="0" smtClean="0"/>
              <a:t>F15 &amp; F16, </a:t>
            </a:r>
            <a:r>
              <a:rPr lang="sv-SE" sz="2000" b="1" dirty="0" smtClean="0"/>
              <a:t>Beslut fattat efter FM</a:t>
            </a:r>
            <a:r>
              <a:rPr lang="sv-SE" sz="2000" dirty="0" smtClean="0"/>
              <a:t>.</a:t>
            </a:r>
            <a:endParaRPr lang="sv-SE" sz="2000" dirty="0" smtClean="0">
              <a:latin typeface="+mj-lt"/>
              <a:ea typeface="+mj-ea"/>
              <a:cs typeface="+mj-cs"/>
            </a:endParaRPr>
          </a:p>
          <a:p>
            <a:pPr marL="342900" lvl="0" indent="-342900">
              <a:spcBef>
                <a:spcPct val="0"/>
              </a:spcBef>
              <a:buFont typeface="Arial"/>
              <a:buChar char="•"/>
              <a:defRPr/>
            </a:pPr>
            <a:r>
              <a:rPr lang="sv-SE" sz="2000" dirty="0" smtClean="0"/>
              <a:t>Höstcuper eller träningsläger i Oktober?</a:t>
            </a:r>
            <a:br>
              <a:rPr lang="sv-SE" sz="2000" dirty="0" smtClean="0"/>
            </a:br>
            <a:r>
              <a:rPr lang="sv-SE" sz="2000" dirty="0" smtClean="0"/>
              <a:t>I Sverige eller utomlands. </a:t>
            </a:r>
            <a:endParaRPr lang="sv-SE" sz="2000" dirty="0" smtClean="0"/>
          </a:p>
        </p:txBody>
      </p:sp>
      <p:sp>
        <p:nvSpPr>
          <p:cNvPr id="7" name="Rubrik 1"/>
          <p:cNvSpPr txBox="1">
            <a:spLocks/>
          </p:cNvSpPr>
          <p:nvPr/>
        </p:nvSpPr>
        <p:spPr>
          <a:xfrm>
            <a:off x="179512" y="1833491"/>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dirty="0" smtClean="0">
                <a:latin typeface="+mj-lt"/>
                <a:ea typeface="+mj-ea"/>
                <a:cs typeface="+mj-cs"/>
              </a:rPr>
              <a:t>Beslut</a:t>
            </a:r>
            <a:r>
              <a:rPr lang="sv-SE" sz="3200" b="1" noProof="0" dirty="0" smtClean="0">
                <a:latin typeface="+mj-lt"/>
                <a:ea typeface="+mj-ea"/>
                <a:cs typeface="+mj-cs"/>
              </a:rPr>
              <a:t> 2019</a:t>
            </a: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Bildobjekt 2"/>
          <p:cNvPicPr>
            <a:picLocks noChangeAspect="1"/>
          </p:cNvPicPr>
          <p:nvPr/>
        </p:nvPicPr>
        <p:blipFill>
          <a:blip r:embed="rId3"/>
          <a:stretch>
            <a:fillRect/>
          </a:stretch>
        </p:blipFill>
        <p:spPr>
          <a:xfrm>
            <a:off x="5503788" y="3527426"/>
            <a:ext cx="1715485" cy="1296144"/>
          </a:xfrm>
          <a:prstGeom prst="rect">
            <a:avLst/>
          </a:prstGeom>
        </p:spPr>
      </p:pic>
      <p:pic>
        <p:nvPicPr>
          <p:cNvPr id="2" name="Bildobjekt 1" descr="Skärmavbild 2018-03-09 kl. 07.01.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740" y="2107804"/>
            <a:ext cx="2201846" cy="1248916"/>
          </a:xfrm>
          <a:prstGeom prst="rect">
            <a:avLst/>
          </a:prstGeom>
        </p:spPr>
      </p:pic>
      <p:pic>
        <p:nvPicPr>
          <p:cNvPr id="12" name="Bildobjekt 11" descr="Skärmavbild 2018-03-09 kl. 07.13.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4595" y="2942140"/>
            <a:ext cx="1168400" cy="1130300"/>
          </a:xfrm>
          <a:prstGeom prst="rect">
            <a:avLst/>
          </a:prstGeom>
        </p:spPr>
      </p:pic>
      <p:pic>
        <p:nvPicPr>
          <p:cNvPr id="14" name="Picture 13"/>
          <p:cNvPicPr>
            <a:picLocks noChangeAspect="1"/>
          </p:cNvPicPr>
          <p:nvPr/>
        </p:nvPicPr>
        <p:blipFill>
          <a:blip r:embed="rId6"/>
          <a:stretch>
            <a:fillRect/>
          </a:stretch>
        </p:blipFill>
        <p:spPr>
          <a:xfrm>
            <a:off x="4932040" y="5016399"/>
            <a:ext cx="3875733" cy="851456"/>
          </a:xfrm>
          <a:prstGeom prst="rect">
            <a:avLst/>
          </a:prstGeom>
        </p:spPr>
      </p:pic>
    </p:spTree>
    <p:extLst>
      <p:ext uri="{BB962C8B-B14F-4D97-AF65-F5344CB8AC3E}">
        <p14:creationId xmlns:p14="http://schemas.microsoft.com/office/powerpoint/2010/main" val="283398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2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5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2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323528" y="1772816"/>
            <a:ext cx="6480720" cy="11521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8800" b="1" dirty="0" smtClean="0">
                <a:latin typeface="+mj-lt"/>
                <a:ea typeface="+mj-ea"/>
                <a:cs typeface="+mj-cs"/>
              </a:rPr>
              <a:t>Mtrl?</a:t>
            </a:r>
            <a:endParaRPr kumimoji="0" lang="sv-SE" sz="88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ruta 1"/>
          <p:cNvSpPr txBox="1"/>
          <p:nvPr/>
        </p:nvSpPr>
        <p:spPr>
          <a:xfrm>
            <a:off x="323528" y="3284984"/>
            <a:ext cx="7704856" cy="4893647"/>
          </a:xfrm>
          <a:prstGeom prst="rect">
            <a:avLst/>
          </a:prstGeom>
          <a:noFill/>
        </p:spPr>
        <p:txBody>
          <a:bodyPr wrap="square" rtlCol="0">
            <a:spAutoFit/>
          </a:bodyPr>
          <a:lstStyle/>
          <a:p>
            <a:pPr marL="285750" indent="-285750">
              <a:buFont typeface="Arial"/>
              <a:buChar char="•"/>
            </a:pPr>
            <a:endParaRPr lang="sv-SE" sz="2400" dirty="0" smtClean="0"/>
          </a:p>
          <a:p>
            <a:pPr marL="285750" indent="-285750">
              <a:buFont typeface="Arial"/>
              <a:buChar char="•"/>
            </a:pPr>
            <a:endParaRPr lang="sv-SE" sz="2400" dirty="0"/>
          </a:p>
          <a:p>
            <a:pPr marL="285750" indent="-285750">
              <a:buFont typeface="Arial"/>
              <a:buChar char="•"/>
            </a:pPr>
            <a:endParaRPr lang="sv-SE" sz="2400" dirty="0" smtClean="0"/>
          </a:p>
          <a:p>
            <a:pPr marL="285750" indent="-285750">
              <a:buFont typeface="Arial"/>
              <a:buChar char="•"/>
            </a:pPr>
            <a:endParaRPr lang="sv-SE" sz="2400" dirty="0"/>
          </a:p>
          <a:p>
            <a:pPr marL="285750" indent="-285750">
              <a:buFont typeface="Arial"/>
              <a:buChar char="•"/>
            </a:pPr>
            <a:endParaRPr lang="sv-SE" sz="2400" dirty="0" smtClean="0"/>
          </a:p>
          <a:p>
            <a:pPr marL="285750" indent="-285750">
              <a:buFont typeface="Arial"/>
              <a:buChar char="•"/>
            </a:pPr>
            <a:endParaRPr lang="sv-SE" sz="2400" dirty="0"/>
          </a:p>
          <a:p>
            <a:pPr marL="285750" indent="-285750">
              <a:buFont typeface="Arial"/>
              <a:buChar char="•"/>
            </a:pPr>
            <a:r>
              <a:rPr lang="sv-SE" sz="2400" dirty="0" smtClean="0"/>
              <a:t>Hur ser era barns behov ut</a:t>
            </a:r>
            <a:r>
              <a:rPr lang="sv-SE" sz="2400" dirty="0" smtClean="0"/>
              <a:t>?</a:t>
            </a:r>
          </a:p>
          <a:p>
            <a:pPr marL="285750" indent="-285750">
              <a:buFont typeface="Arial"/>
              <a:buChar char="•"/>
            </a:pPr>
            <a:r>
              <a:rPr lang="sv-SE" sz="2400" dirty="0" smtClean="0"/>
              <a:t>Återkom via mail till </a:t>
            </a:r>
            <a:r>
              <a:rPr lang="sv-SE" sz="2400" dirty="0" smtClean="0">
                <a:hlinkClick r:id="rId3"/>
              </a:rPr>
              <a:t>tommy.kovala@gmail.com</a:t>
            </a:r>
            <a:r>
              <a:rPr lang="sv-SE" sz="2400" dirty="0" smtClean="0"/>
              <a:t> om ni behöver beställa något.</a:t>
            </a:r>
            <a:endParaRPr lang="sv-SE" sz="2400" dirty="0" smtClean="0"/>
          </a:p>
          <a:p>
            <a:endParaRPr lang="sv-SE" sz="2400" dirty="0" smtClean="0"/>
          </a:p>
          <a:p>
            <a:endParaRPr lang="sv-SE" sz="2400" dirty="0" smtClean="0"/>
          </a:p>
          <a:p>
            <a:pPr marL="285750" indent="-285750">
              <a:buFont typeface="Arial"/>
              <a:buChar char="•"/>
            </a:pPr>
            <a:endParaRPr lang="sv-SE" sz="2400" dirty="0" smtClean="0"/>
          </a:p>
          <a:p>
            <a:pPr marL="285750" indent="-285750">
              <a:buFont typeface="Arial"/>
              <a:buChar char="•"/>
            </a:pPr>
            <a:endParaRPr lang="sv-SE" sz="2400" dirty="0"/>
          </a:p>
        </p:txBody>
      </p:sp>
      <p:pic>
        <p:nvPicPr>
          <p:cNvPr id="5" name="Bildobjekt 4" descr="Skärmavbild 2018-02-15 kl. 07.1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8663">
            <a:off x="3108220" y="2239653"/>
            <a:ext cx="5726595" cy="2942704"/>
          </a:xfrm>
          <a:prstGeom prst="rect">
            <a:avLst/>
          </a:prstGeom>
          <a:ln w="3175"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8353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844824"/>
            <a:ext cx="8568952" cy="4896544"/>
          </a:xfrm>
        </p:spPr>
        <p:txBody>
          <a:bodyPr>
            <a:noAutofit/>
          </a:bodyPr>
          <a:lstStyle/>
          <a:p>
            <a:pPr algn="l"/>
            <a:r>
              <a:rPr lang="sv-SE" sz="3200" b="1" dirty="0" smtClean="0"/>
              <a:t>Deltagande &amp; Avanmälan</a:t>
            </a:r>
            <a:r>
              <a:rPr lang="sv-SE" sz="2800" dirty="0" smtClean="0"/>
              <a:t/>
            </a:r>
            <a:br>
              <a:rPr lang="sv-SE" sz="2800" dirty="0" smtClean="0"/>
            </a:br>
            <a:r>
              <a:rPr lang="sv-SE" sz="2800" dirty="0" smtClean="0"/>
              <a:t/>
            </a:r>
            <a:br>
              <a:rPr lang="sv-SE" sz="2800" dirty="0" smtClean="0"/>
            </a:br>
            <a:r>
              <a:rPr lang="sv-SE" sz="2400" dirty="0" smtClean="0"/>
              <a:t>1. Minst 1 träning/vecka för matchspel. </a:t>
            </a:r>
            <a:r>
              <a:rPr lang="sv-SE" sz="2400" dirty="0"/>
              <a:t/>
            </a:r>
            <a:br>
              <a:rPr lang="sv-SE" sz="2400" dirty="0"/>
            </a:br>
            <a:r>
              <a:rPr lang="sv-SE" sz="2000" dirty="0" smtClean="0"/>
              <a:t/>
            </a:r>
            <a:br>
              <a:rPr lang="sv-SE" sz="2000" dirty="0" smtClean="0"/>
            </a:br>
            <a:r>
              <a:rPr lang="sv-SE" sz="2000" dirty="0" smtClean="0"/>
              <a:t>     - Avanmälan sker via </a:t>
            </a:r>
            <a:r>
              <a:rPr lang="sv-SE" sz="2000" dirty="0" smtClean="0">
                <a:solidFill>
                  <a:srgbClr val="FF0000"/>
                </a:solidFill>
              </a:rPr>
              <a:t>mail</a:t>
            </a:r>
            <a:r>
              <a:rPr lang="sv-SE" sz="2000" dirty="0" smtClean="0"/>
              <a:t> till Åsa </a:t>
            </a:r>
            <a:r>
              <a:rPr lang="sv-SE" sz="2000" dirty="0"/>
              <a:t>&amp;</a:t>
            </a:r>
            <a:r>
              <a:rPr lang="sv-SE" sz="2000" dirty="0" smtClean="0"/>
              <a:t> Tommy</a:t>
            </a:r>
            <a:r>
              <a:rPr lang="sv-SE" sz="1800" dirty="0" smtClean="0">
                <a:solidFill>
                  <a:schemeClr val="tx1">
                    <a:lumMod val="50000"/>
                    <a:lumOff val="50000"/>
                  </a:schemeClr>
                </a:solidFill>
              </a:rPr>
              <a:t/>
            </a:r>
            <a:br>
              <a:rPr lang="sv-SE" sz="1800" dirty="0" smtClean="0">
                <a:solidFill>
                  <a:schemeClr val="tx1">
                    <a:lumMod val="50000"/>
                    <a:lumOff val="50000"/>
                  </a:schemeClr>
                </a:solidFill>
              </a:rPr>
            </a:br>
            <a:r>
              <a:rPr lang="sv-SE" sz="2000" dirty="0" smtClean="0"/>
              <a:t> </a:t>
            </a:r>
            <a:r>
              <a:rPr lang="sv-SE" sz="2400" dirty="0">
                <a:solidFill>
                  <a:srgbClr val="0070C0"/>
                </a:solidFill>
              </a:rPr>
              <a:t/>
            </a:r>
            <a:br>
              <a:rPr lang="sv-SE" sz="2400" dirty="0">
                <a:solidFill>
                  <a:srgbClr val="0070C0"/>
                </a:solidFill>
              </a:rPr>
            </a:br>
            <a:r>
              <a:rPr lang="sv-SE" sz="2400" dirty="0" smtClean="0"/>
              <a:t>2. Kallelse via </a:t>
            </a:r>
            <a:r>
              <a:rPr lang="sv-SE" sz="2400" dirty="0" err="1" smtClean="0"/>
              <a:t>laget.se</a:t>
            </a:r>
            <a:r>
              <a:rPr lang="sv-SE" sz="2400" dirty="0" smtClean="0"/>
              <a:t> till samtliga matcher &amp; aktiviteter.</a:t>
            </a:r>
            <a:br>
              <a:rPr lang="sv-SE" sz="2400" dirty="0" smtClean="0"/>
            </a:br>
            <a:r>
              <a:rPr lang="sv-SE" sz="2400" dirty="0" smtClean="0">
                <a:solidFill>
                  <a:srgbClr val="0000FF"/>
                </a:solidFill>
              </a:rPr>
              <a:t>     	</a:t>
            </a: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2134347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848872" cy="4896544"/>
          </a:xfrm>
        </p:spPr>
        <p:txBody>
          <a:bodyPr>
            <a:noAutofit/>
          </a:bodyPr>
          <a:lstStyle/>
          <a:p>
            <a:pPr algn="l"/>
            <a:r>
              <a:rPr lang="sv-SE" b="1" dirty="0" smtClean="0"/>
              <a:t>Matchvärdar</a:t>
            </a:r>
            <a:r>
              <a:rPr lang="sv-SE" sz="3200" dirty="0" smtClean="0"/>
              <a:t> </a:t>
            </a:r>
            <a:br>
              <a:rPr lang="sv-SE" sz="3200" dirty="0" smtClean="0"/>
            </a:br>
            <a:r>
              <a:rPr lang="sv-SE" sz="2800" dirty="0" smtClean="0"/>
              <a:t>behövs till varje match</a:t>
            </a:r>
            <a:r>
              <a:rPr lang="sv-SE" sz="2400" dirty="0" smtClean="0"/>
              <a:t>!</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2502363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3528" y="1932852"/>
            <a:ext cx="6912768" cy="4896544"/>
          </a:xfrm>
        </p:spPr>
        <p:txBody>
          <a:bodyPr>
            <a:noAutofit/>
          </a:bodyPr>
          <a:lstStyle/>
          <a:p>
            <a:pPr algn="l"/>
            <a:r>
              <a:rPr lang="sv-SE" sz="3200" b="1" dirty="0" smtClean="0">
                <a:solidFill>
                  <a:srgbClr val="FF001A"/>
                </a:solidFill>
                <a:hlinkClick r:id="rId2" action="ppaction://hlinkfile"/>
              </a:rPr>
              <a:t>Röd</a:t>
            </a:r>
            <a:r>
              <a:rPr lang="sv-SE" sz="3200" b="1" dirty="0" smtClean="0">
                <a:solidFill>
                  <a:srgbClr val="0070C0"/>
                </a:solidFill>
                <a:hlinkClick r:id="rId2" action="ppaction://hlinkfile"/>
              </a:rPr>
              <a:t>blå</a:t>
            </a:r>
            <a:r>
              <a:rPr lang="sv-SE" sz="3200" b="1" dirty="0" smtClean="0">
                <a:hlinkClick r:id="rId2" action="ppaction://hlinkfile"/>
              </a:rPr>
              <a:t>-spåret</a:t>
            </a:r>
            <a:r>
              <a:rPr lang="sv-SE" sz="2800" b="1" dirty="0" smtClean="0"/>
              <a:t/>
            </a:r>
            <a:br>
              <a:rPr lang="sv-SE" sz="2800" b="1" dirty="0" smtClean="0"/>
            </a:br>
            <a:r>
              <a:rPr lang="sv-SE" sz="2800" dirty="0" smtClean="0"/>
              <a:t/>
            </a:r>
            <a:br>
              <a:rPr lang="sv-SE" sz="2800" dirty="0" smtClean="0"/>
            </a:br>
            <a:r>
              <a:rPr lang="sv-SE" sz="1800" dirty="0" smtClean="0"/>
              <a:t/>
            </a:r>
            <a:br>
              <a:rPr lang="sv-SE" sz="1800" dirty="0" smtClean="0"/>
            </a:br>
            <a:r>
              <a:rPr lang="sv-SE" sz="2400" dirty="0" smtClean="0"/>
              <a:t>1.  Klubbens värderingar och riktlinjer</a:t>
            </a:r>
            <a:br>
              <a:rPr lang="sv-SE" sz="2400" dirty="0" smtClean="0"/>
            </a:br>
            <a:r>
              <a:rPr lang="sv-SE" sz="2400" dirty="0" smtClean="0"/>
              <a:t/>
            </a:r>
            <a:br>
              <a:rPr lang="sv-SE" sz="2400" dirty="0" smtClean="0"/>
            </a:br>
            <a:r>
              <a:rPr lang="sv-SE" sz="2400" dirty="0" smtClean="0"/>
              <a:t>2.  Glädje &amp; samhörighet</a:t>
            </a:r>
            <a:br>
              <a:rPr lang="sv-SE" sz="2400" dirty="0" smtClean="0"/>
            </a:br>
            <a:r>
              <a:rPr lang="sv-SE" sz="2400" dirty="0"/>
              <a:t/>
            </a:r>
            <a:br>
              <a:rPr lang="sv-SE" sz="2400" dirty="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pic>
        <p:nvPicPr>
          <p:cNvPr id="3" name="Bildobjekt 2" descr="Skärmavbild 2018-03-09 kl. 16.05.44.png">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7230">
            <a:off x="5320058" y="2365052"/>
            <a:ext cx="2984691" cy="386104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2132856"/>
            <a:ext cx="7776864" cy="3672408"/>
          </a:xfrm>
        </p:spPr>
        <p:txBody>
          <a:bodyPr>
            <a:noAutofit/>
          </a:bodyPr>
          <a:lstStyle/>
          <a:p>
            <a:pPr algn="l">
              <a:lnSpc>
                <a:spcPct val="70000"/>
              </a:lnSpc>
            </a:pPr>
            <a:r>
              <a:rPr lang="sv-SE" sz="2400" b="1" dirty="0" smtClean="0"/>
              <a:t>Agenda</a:t>
            </a:r>
            <a:br>
              <a:rPr lang="sv-SE" sz="2400" b="1" dirty="0" smtClean="0"/>
            </a:br>
            <a:r>
              <a:rPr lang="sv-SE" sz="2400" dirty="0"/>
              <a:t/>
            </a:r>
            <a:br>
              <a:rPr lang="sv-SE" sz="2400" dirty="0"/>
            </a:br>
            <a:r>
              <a:rPr lang="sv-SE" sz="2400" dirty="0" smtClean="0"/>
              <a:t>2018 – Er återblick</a:t>
            </a:r>
            <a:r>
              <a:rPr lang="sv-SE" sz="2400" dirty="0"/>
              <a:t/>
            </a:r>
            <a:br>
              <a:rPr lang="sv-SE" sz="2400" dirty="0"/>
            </a:br>
            <a:r>
              <a:rPr lang="sv-SE" sz="2400" dirty="0"/>
              <a:t/>
            </a:r>
            <a:br>
              <a:rPr lang="sv-SE" sz="2400" dirty="0"/>
            </a:br>
            <a:r>
              <a:rPr lang="sv-SE" sz="2400" dirty="0" smtClean="0"/>
              <a:t>2019 – Vår organisation &amp; planering</a:t>
            </a:r>
            <a:br>
              <a:rPr lang="sv-SE" sz="2400" dirty="0" smtClean="0"/>
            </a:br>
            <a:r>
              <a:rPr lang="sv-SE" sz="2400" dirty="0" smtClean="0"/>
              <a:t/>
            </a:r>
            <a:br>
              <a:rPr lang="sv-SE" sz="2400" dirty="0" smtClean="0"/>
            </a:br>
            <a:r>
              <a:rPr lang="sv-SE" sz="2400" dirty="0" smtClean="0"/>
              <a:t>Några beslutsfrågor </a:t>
            </a:r>
            <a:br>
              <a:rPr lang="sv-SE" sz="2400" dirty="0" smtClean="0"/>
            </a:br>
            <a:r>
              <a:rPr lang="sv-SE" sz="2400" dirty="0" smtClean="0"/>
              <a:t/>
            </a:r>
            <a:br>
              <a:rPr lang="sv-SE" sz="2400" dirty="0" smtClean="0"/>
            </a:br>
            <a:r>
              <a:rPr lang="sv-SE" sz="2400" dirty="0" smtClean="0"/>
              <a:t>Övriga Frågor?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6912768" cy="4896544"/>
          </a:xfrm>
        </p:spPr>
        <p:txBody>
          <a:bodyPr>
            <a:noAutofit/>
          </a:bodyPr>
          <a:lstStyle/>
          <a:p>
            <a:pPr algn="l"/>
            <a:r>
              <a:rPr lang="sv-SE" sz="3200" b="1" dirty="0" err="1" smtClean="0"/>
              <a:t>VFFs</a:t>
            </a:r>
            <a:r>
              <a:rPr lang="sv-SE" sz="3200" b="1" dirty="0" smtClean="0"/>
              <a:t> 10 Föräldrabud</a:t>
            </a: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5220072" y="1647421"/>
            <a:ext cx="3600400" cy="5210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Tack för visat intresse!</a:t>
            </a:r>
            <a:endParaRPr lang="sv-SE" dirty="0"/>
          </a:p>
        </p:txBody>
      </p:sp>
      <p:sp>
        <p:nvSpPr>
          <p:cNvPr id="3" name="Underrubrik 2"/>
          <p:cNvSpPr>
            <a:spLocks noGrp="1"/>
          </p:cNvSpPr>
          <p:nvPr>
            <p:ph type="subTitle" idx="1"/>
          </p:nvPr>
        </p:nvSpPr>
        <p:spPr/>
        <p:txBody>
          <a:bodyPr>
            <a:normAutofit fontScale="92500" lnSpcReduction="20000"/>
          </a:bodyPr>
          <a:lstStyle/>
          <a:p>
            <a:r>
              <a:rPr lang="sv-SE" dirty="0" smtClean="0"/>
              <a:t>Ditt engagemang är viktigt för ditt barns intresse och utveckling inom fotbollen.</a:t>
            </a:r>
          </a:p>
          <a:p>
            <a:endParaRPr lang="sv-SE" dirty="0" smtClean="0"/>
          </a:p>
          <a:p>
            <a:r>
              <a:rPr lang="sv-SE" dirty="0" smtClean="0"/>
              <a:t>Du behövs verkligen!</a:t>
            </a:r>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3212976"/>
            <a:ext cx="4320480" cy="520285"/>
          </a:xfrm>
        </p:spPr>
        <p:txBody>
          <a:bodyPr>
            <a:noAutofit/>
          </a:bodyPr>
          <a:lstStyle/>
          <a:p>
            <a:pPr algn="l"/>
            <a:r>
              <a:rPr lang="sv-SE" b="1" dirty="0" err="1"/>
              <a:t>GothiaCup</a:t>
            </a:r>
            <a:r>
              <a:rPr lang="sv-SE" b="1" dirty="0"/>
              <a:t> 2018</a:t>
            </a:r>
            <a:r>
              <a:rPr lang="sv-SE" sz="2800" dirty="0"/>
              <a:t/>
            </a:r>
            <a:br>
              <a:rPr lang="sv-SE" sz="2800" dirty="0"/>
            </a:br>
            <a:r>
              <a:rPr lang="sv-SE" sz="2800" dirty="0"/>
              <a:t/>
            </a:r>
            <a:br>
              <a:rPr lang="sv-SE" sz="2800" dirty="0"/>
            </a:br>
            <a:r>
              <a:rPr lang="sv-SE" sz="2800" dirty="0"/>
              <a:t/>
            </a:r>
            <a:br>
              <a:rPr lang="sv-SE" sz="2800" dirty="0"/>
            </a:br>
            <a:r>
              <a:rPr lang="sv-SE" sz="1800" dirty="0"/>
              <a:t/>
            </a:r>
            <a:br>
              <a:rPr lang="sv-SE" sz="1800" dirty="0"/>
            </a:br>
            <a:r>
              <a:rPr lang="sv-SE" sz="2400" dirty="0"/>
              <a:t/>
            </a:r>
            <a:br>
              <a:rPr lang="sv-SE" sz="2400" dirty="0"/>
            </a:br>
            <a:r>
              <a:rPr lang="sv-SE" sz="2400" dirty="0"/>
              <a:t/>
            </a:r>
            <a:br>
              <a:rPr lang="sv-SE" sz="2400" dirty="0"/>
            </a:br>
            <a:r>
              <a:rPr lang="sv-SE" sz="1800" dirty="0"/>
              <a:t/>
            </a:r>
            <a:br>
              <a:rPr lang="sv-SE" sz="1800" dirty="0"/>
            </a:br>
            <a:r>
              <a:rPr lang="sv-SE" sz="1800" dirty="0"/>
              <a:t/>
            </a:r>
            <a:br>
              <a:rPr lang="sv-SE" sz="1800" dirty="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2050" name="Picture 2" descr="Bildresultat för wendelsberg vandrarhem">
            <a:extLst>
              <a:ext uri="{FF2B5EF4-FFF2-40B4-BE49-F238E27FC236}">
                <a16:creationId xmlns:a16="http://schemas.microsoft.com/office/drawing/2014/main" id="{9C25862F-5E83-424D-A9AC-13F87E093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573016"/>
            <a:ext cx="4366263" cy="305638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1EC413C9-8422-4951-9595-5D6E9B2A1B00}"/>
              </a:ext>
            </a:extLst>
          </p:cNvPr>
          <p:cNvPicPr>
            <a:picLocks noChangeAspect="1"/>
          </p:cNvPicPr>
          <p:nvPr/>
        </p:nvPicPr>
        <p:blipFill>
          <a:blip r:embed="rId4"/>
          <a:stretch>
            <a:fillRect/>
          </a:stretch>
        </p:blipFill>
        <p:spPr>
          <a:xfrm>
            <a:off x="3381375" y="2533650"/>
            <a:ext cx="2381250" cy="1790700"/>
          </a:xfrm>
          <a:prstGeom prst="rect">
            <a:avLst/>
          </a:prstGeom>
        </p:spPr>
      </p:pic>
      <p:pic>
        <p:nvPicPr>
          <p:cNvPr id="7" name="Bildobjekt 6">
            <a:extLst>
              <a:ext uri="{FF2B5EF4-FFF2-40B4-BE49-F238E27FC236}">
                <a16:creationId xmlns:a16="http://schemas.microsoft.com/office/drawing/2014/main" id="{18A6FFBB-A342-4058-8170-92F014D97E90}"/>
              </a:ext>
            </a:extLst>
          </p:cNvPr>
          <p:cNvPicPr>
            <a:picLocks noChangeAspect="1"/>
          </p:cNvPicPr>
          <p:nvPr/>
        </p:nvPicPr>
        <p:blipFill>
          <a:blip r:embed="rId5"/>
          <a:stretch>
            <a:fillRect/>
          </a:stretch>
        </p:blipFill>
        <p:spPr>
          <a:xfrm>
            <a:off x="5148064" y="3803317"/>
            <a:ext cx="3129387" cy="2506003"/>
          </a:xfrm>
          <a:prstGeom prst="rect">
            <a:avLst/>
          </a:prstGeom>
        </p:spPr>
      </p:pic>
      <p:sp>
        <p:nvSpPr>
          <p:cNvPr id="3" name="TextBox 2"/>
          <p:cNvSpPr txBox="1"/>
          <p:nvPr/>
        </p:nvSpPr>
        <p:spPr>
          <a:xfrm flipH="1">
            <a:off x="6012160" y="2531147"/>
            <a:ext cx="2880320" cy="1200329"/>
          </a:xfrm>
          <a:prstGeom prst="rect">
            <a:avLst/>
          </a:prstGeom>
          <a:noFill/>
        </p:spPr>
        <p:txBody>
          <a:bodyPr wrap="square" rtlCol="0">
            <a:spAutoFit/>
          </a:bodyPr>
          <a:lstStyle/>
          <a:p>
            <a:r>
              <a:rPr lang="sv-SE" b="1" dirty="0" smtClean="0"/>
              <a:t>Ett härligt minne (ett av många från 2018)!</a:t>
            </a:r>
            <a:br>
              <a:rPr lang="sv-SE" b="1" dirty="0" smtClean="0"/>
            </a:br>
            <a:r>
              <a:rPr lang="sv-SE" b="1" dirty="0" smtClean="0"/>
              <a:t>Utmaning för kommande år: Hur skapar vi fler sådana?</a:t>
            </a:r>
            <a:endParaRPr lang="sv-SE" b="1" dirty="0"/>
          </a:p>
        </p:txBody>
      </p:sp>
    </p:spTree>
    <p:extLst>
      <p:ext uri="{BB962C8B-B14F-4D97-AF65-F5344CB8AC3E}">
        <p14:creationId xmlns:p14="http://schemas.microsoft.com/office/powerpoint/2010/main" val="1298418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a:hlinkClick r:id="rId3" action="ppaction://hlinkfile"/>
          </p:cNvPr>
          <p:cNvSpPr txBox="1">
            <a:spLocks/>
          </p:cNvSpPr>
          <p:nvPr/>
        </p:nvSpPr>
        <p:spPr>
          <a:xfrm>
            <a:off x="395536" y="2204864"/>
            <a:ext cx="7992888" cy="22322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endParaRPr lang="sv-SE" sz="6000" b="1" noProof="0" dirty="0" smtClean="0">
              <a:latin typeface="+mj-lt"/>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sv-SE" sz="6000" b="1" dirty="0" smtClean="0">
                <a:latin typeface="+mj-lt"/>
                <a:ea typeface="+mj-ea"/>
                <a:cs typeface="+mj-cs"/>
              </a:rPr>
              <a:t>Verksamhets-</a:t>
            </a:r>
          </a:p>
          <a:p>
            <a:pPr marL="0" marR="0" lvl="0" indent="0" algn="l" defTabSz="914400" rtl="0" eaLnBrk="1" fontAlgn="auto" latinLnBrk="0" hangingPunct="1">
              <a:lnSpc>
                <a:spcPct val="80000"/>
              </a:lnSpc>
              <a:spcBef>
                <a:spcPct val="0"/>
              </a:spcBef>
              <a:spcAft>
                <a:spcPts val="0"/>
              </a:spcAft>
              <a:buClrTx/>
              <a:buSzTx/>
              <a:buFontTx/>
              <a:buNone/>
              <a:tabLst/>
              <a:defRPr/>
            </a:pPr>
            <a:r>
              <a:rPr lang="sv-SE" sz="6000" b="1" dirty="0" smtClean="0">
                <a:latin typeface="+mj-lt"/>
                <a:ea typeface="+mj-ea"/>
                <a:cs typeface="+mj-cs"/>
              </a:rPr>
              <a:t>berättelse</a:t>
            </a:r>
            <a:endParaRPr kumimoji="0" lang="sv-SE" sz="6000" b="1" i="0" u="none" strike="noStrike" kern="1200" cap="none" spc="0" normalizeH="0" dirty="0" smtClean="0">
              <a:ln>
                <a:noFill/>
              </a:ln>
              <a:effectLst/>
              <a:uLnTx/>
              <a:uFillTx/>
              <a:latin typeface="+mj-lt"/>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sv-SE" sz="2000" b="1" dirty="0">
                <a:latin typeface="+mj-lt"/>
                <a:ea typeface="+mj-ea"/>
                <a:cs typeface="+mj-cs"/>
              </a:rPr>
              <a:t>k</a:t>
            </a:r>
            <a:r>
              <a:rPr kumimoji="0" lang="sv-SE" sz="2000" b="1" i="0" u="none" strike="noStrike" kern="1200" cap="none" spc="0" normalizeH="0" baseline="0" noProof="0" dirty="0" err="1" smtClean="0">
                <a:ln>
                  <a:noFill/>
                </a:ln>
                <a:solidFill>
                  <a:schemeClr val="tx1"/>
                </a:solidFill>
                <a:effectLst/>
                <a:uLnTx/>
                <a:uFillTx/>
                <a:latin typeface="+mj-lt"/>
                <a:ea typeface="+mj-ea"/>
                <a:cs typeface="+mj-cs"/>
              </a:rPr>
              <a:t>ommer</a:t>
            </a:r>
            <a:r>
              <a:rPr kumimoji="0" lang="sv-SE" sz="2000" b="1" i="0" u="none" strike="noStrike" kern="1200" cap="none" spc="0" normalizeH="0" baseline="0" noProof="0" dirty="0" smtClean="0">
                <a:ln>
                  <a:noFill/>
                </a:ln>
                <a:solidFill>
                  <a:schemeClr val="tx1"/>
                </a:solidFill>
                <a:effectLst/>
                <a:uLnTx/>
                <a:uFillTx/>
                <a:latin typeface="+mj-lt"/>
                <a:ea typeface="+mj-ea"/>
                <a:cs typeface="+mj-cs"/>
              </a:rPr>
              <a:t> efter årsskiftet</a:t>
            </a:r>
            <a:r>
              <a:rPr kumimoji="0" lang="sv-SE" sz="6000" b="1" i="0" u="none" strike="noStrike" kern="1200" cap="none" spc="0" normalizeH="0" baseline="0" noProof="0" dirty="0" smtClean="0">
                <a:ln>
                  <a:noFill/>
                </a:ln>
                <a:solidFill>
                  <a:schemeClr val="tx1"/>
                </a:solidFill>
                <a:effectLst/>
                <a:uLnTx/>
                <a:uFillTx/>
                <a:latin typeface="+mj-lt"/>
                <a:ea typeface="+mj-ea"/>
                <a:cs typeface="+mj-cs"/>
              </a:rPr>
              <a:t/>
            </a:r>
            <a:br>
              <a:rPr kumimoji="0" lang="sv-SE" sz="6000" b="1" i="0" u="none" strike="noStrike" kern="1200" cap="none" spc="0" normalizeH="0" baseline="0" noProof="0" dirty="0" smtClean="0">
                <a:ln>
                  <a:noFill/>
                </a:ln>
                <a:solidFill>
                  <a:schemeClr val="tx1"/>
                </a:solidFill>
                <a:effectLst/>
                <a:uLnTx/>
                <a:uFillTx/>
                <a:latin typeface="+mj-lt"/>
                <a:ea typeface="+mj-ea"/>
                <a:cs typeface="+mj-cs"/>
              </a:rPr>
            </a:br>
            <a:endParaRPr kumimoji="0" lang="sv-SE" sz="6000" b="1" i="0" u="none" strike="noStrike" kern="1200" cap="none" spc="0" normalizeH="0" baseline="0" noProof="0" dirty="0">
              <a:ln>
                <a:noFill/>
              </a:ln>
              <a:solidFill>
                <a:schemeClr val="tx1"/>
              </a:solidFill>
              <a:effectLst/>
              <a:uLnTx/>
              <a:uFillTx/>
              <a:latin typeface="+mj-lt"/>
              <a:ea typeface="+mj-ea"/>
              <a:cs typeface="+mj-cs"/>
            </a:endParaRPr>
          </a:p>
        </p:txBody>
      </p:sp>
      <p:pic>
        <p:nvPicPr>
          <p:cNvPr id="2" name="Bildobjekt 1" descr="Skärmavbild 2018-03-12 kl. 22.23.03.png">
            <a:hlinkClick r:id="rId4" action="ppaction://hlinkfile"/>
          </p:cNvPr>
          <p:cNvPicPr>
            <a:picLocks noChangeAspect="1"/>
          </p:cNvPicPr>
          <p:nvPr/>
        </p:nvPicPr>
        <p:blipFill rotWithShape="1">
          <a:blip r:embed="rId5">
            <a:extLst>
              <a:ext uri="{28A0092B-C50C-407E-A947-70E740481C1C}">
                <a14:useLocalDpi xmlns:a14="http://schemas.microsoft.com/office/drawing/2010/main" val="0"/>
              </a:ext>
            </a:extLst>
          </a:blip>
          <a:srcRect l="-218" b="22101"/>
          <a:stretch/>
        </p:blipFill>
        <p:spPr>
          <a:xfrm rot="559840">
            <a:off x="5032548" y="2449989"/>
            <a:ext cx="3291849" cy="3284989"/>
          </a:xfrm>
          <a:prstGeom prst="rect">
            <a:avLst/>
          </a:prstGeom>
          <a:ln w="3175" cmpd="sng">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395536" y="4437112"/>
            <a:ext cx="3744416" cy="1323439"/>
          </a:xfrm>
          <a:prstGeom prst="rect">
            <a:avLst/>
          </a:prstGeom>
          <a:noFill/>
        </p:spPr>
        <p:txBody>
          <a:bodyPr wrap="square" rtlCol="0">
            <a:spAutoFit/>
          </a:bodyPr>
          <a:lstStyle/>
          <a:p>
            <a:pPr marL="285750" indent="-285750">
              <a:buFont typeface="Arial" panose="020B0604020202020204" pitchFamily="34" charset="0"/>
              <a:buChar char="•"/>
            </a:pPr>
            <a:r>
              <a:rPr lang="sv-SE" sz="2000" b="1" dirty="0" smtClean="0"/>
              <a:t>In i 2019: Trupp på 29 spelare</a:t>
            </a:r>
          </a:p>
          <a:p>
            <a:pPr marL="742950" lvl="1" indent="-285750">
              <a:buFont typeface="Arial" panose="020B0604020202020204" pitchFamily="34" charset="0"/>
              <a:buChar char="•"/>
            </a:pPr>
            <a:r>
              <a:rPr lang="sv-SE" sz="2000" dirty="0" smtClean="0"/>
              <a:t>4 spelare har efter en tids </a:t>
            </a:r>
            <a:r>
              <a:rPr lang="sv-SE" sz="2000" dirty="0" smtClean="0"/>
              <a:t>fundering</a:t>
            </a:r>
            <a:r>
              <a:rPr lang="sv-SE" sz="2000" dirty="0" smtClean="0"/>
              <a:t> </a:t>
            </a:r>
            <a:r>
              <a:rPr lang="sv-SE" sz="2000" dirty="0" smtClean="0"/>
              <a:t>gått </a:t>
            </a:r>
            <a:r>
              <a:rPr lang="sv-SE" sz="2000" dirty="0" smtClean="0"/>
              <a:t>vidare till andra klubbar</a:t>
            </a:r>
            <a:endParaRPr lang="sv-SE" sz="2000" dirty="0"/>
          </a:p>
        </p:txBody>
      </p:sp>
    </p:spTree>
    <p:extLst>
      <p:ext uri="{BB962C8B-B14F-4D97-AF65-F5344CB8AC3E}">
        <p14:creationId xmlns:p14="http://schemas.microsoft.com/office/powerpoint/2010/main" val="3911487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8-03-12 kl. 22.2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645024"/>
            <a:ext cx="2142604" cy="2111953"/>
          </a:xfrm>
          <a:prstGeom prst="rect">
            <a:avLst/>
          </a:prstGeom>
        </p:spPr>
      </p:pic>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sp>
        <p:nvSpPr>
          <p:cNvPr id="7" name="Rubrik 1"/>
          <p:cNvSpPr txBox="1">
            <a:spLocks/>
          </p:cNvSpPr>
          <p:nvPr/>
        </p:nvSpPr>
        <p:spPr>
          <a:xfrm>
            <a:off x="251520" y="1844824"/>
            <a:ext cx="8712968"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6000" b="1" dirty="0" smtClean="0">
                <a:solidFill>
                  <a:srgbClr val="000000"/>
                </a:solidFill>
                <a:latin typeface="+mj-lt"/>
                <a:ea typeface="+mj-ea"/>
                <a:cs typeface="+mj-cs"/>
              </a:rPr>
              <a:t>Vad är era reflektioner på året?</a:t>
            </a:r>
            <a:endParaRPr kumimoji="0" lang="sv-SE" sz="6000" b="1" i="0" u="none" strike="noStrike" kern="1200" cap="none" spc="0" normalizeH="0" baseline="0" noProof="0" dirty="0">
              <a:ln>
                <a:noFill/>
              </a:ln>
              <a:solidFill>
                <a:srgbClr val="000000"/>
              </a:solidFill>
              <a:effectLst/>
              <a:uLnTx/>
              <a:uFillTx/>
              <a:latin typeface="+mj-lt"/>
              <a:ea typeface="+mj-ea"/>
              <a:cs typeface="+mj-cs"/>
            </a:endParaRPr>
          </a:p>
        </p:txBody>
      </p:sp>
      <p:pic>
        <p:nvPicPr>
          <p:cNvPr id="5" name="Bildobjekt 4" descr="Skärmavbild 2018-03-12 kl. 22.27.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140968"/>
            <a:ext cx="2795681" cy="2708920"/>
          </a:xfrm>
          <a:prstGeom prst="rect">
            <a:avLst/>
          </a:prstGeom>
        </p:spPr>
      </p:pic>
      <p:pic>
        <p:nvPicPr>
          <p:cNvPr id="9" name="Bildobjekt 8" descr="Skärmavbild 2018-03-12 kl. 22.35.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3933056"/>
            <a:ext cx="1584176" cy="1560413"/>
          </a:xfrm>
          <a:prstGeom prst="rect">
            <a:avLst/>
          </a:prstGeom>
        </p:spPr>
      </p:pic>
      <p:pic>
        <p:nvPicPr>
          <p:cNvPr id="12" name="Bildobjekt 11" descr="Skärmavbild 2018-03-12 kl. 22.44.1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3861048"/>
            <a:ext cx="1731764" cy="1674357"/>
          </a:xfrm>
          <a:prstGeom prst="rect">
            <a:avLst/>
          </a:prstGeom>
        </p:spPr>
      </p:pic>
      <p:sp>
        <p:nvSpPr>
          <p:cNvPr id="3" name="TextBox 2"/>
          <p:cNvSpPr txBox="1"/>
          <p:nvPr/>
        </p:nvSpPr>
        <p:spPr>
          <a:xfrm>
            <a:off x="251520" y="5776008"/>
            <a:ext cx="8424936" cy="923330"/>
          </a:xfrm>
          <a:prstGeom prst="rect">
            <a:avLst/>
          </a:prstGeom>
          <a:noFill/>
        </p:spPr>
        <p:txBody>
          <a:bodyPr wrap="square" rtlCol="0">
            <a:spAutoFit/>
          </a:bodyPr>
          <a:lstStyle/>
          <a:p>
            <a:r>
              <a:rPr lang="sv-SE" b="1" dirty="0" smtClean="0"/>
              <a:t>Sammanfattning</a:t>
            </a:r>
            <a:r>
              <a:rPr lang="sv-SE" dirty="0" smtClean="0"/>
              <a:t>: Under 2019 ska vi bygga vidare på lagkänslan med fokus på spelarinflytande, sammanhållning och positivism på och utanför planen. Dessutom arbeta vidare med individuell spelarutveckling och hög träningsintensitet.</a:t>
            </a:r>
            <a:endParaRPr lang="sv-SE" dirty="0"/>
          </a:p>
        </p:txBody>
      </p:sp>
    </p:spTree>
    <p:extLst>
      <p:ext uri="{BB962C8B-B14F-4D97-AF65-F5344CB8AC3E}">
        <p14:creationId xmlns:p14="http://schemas.microsoft.com/office/powerpoint/2010/main" val="854386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8" name="Diagram 7"/>
          <p:cNvGraphicFramePr/>
          <p:nvPr>
            <p:extLst>
              <p:ext uri="{D42A27DB-BD31-4B8C-83A1-F6EECF244321}">
                <p14:modId xmlns:p14="http://schemas.microsoft.com/office/powerpoint/2010/main" val="999087947"/>
              </p:ext>
            </p:extLst>
          </p:nvPr>
        </p:nvGraphicFramePr>
        <p:xfrm>
          <a:off x="895448" y="1772816"/>
          <a:ext cx="734896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447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6" name="Diagram 5"/>
          <p:cNvGraphicFramePr/>
          <p:nvPr>
            <p:extLst>
              <p:ext uri="{D42A27DB-BD31-4B8C-83A1-F6EECF244321}">
                <p14:modId xmlns:p14="http://schemas.microsoft.com/office/powerpoint/2010/main" val="1304207454"/>
              </p:ext>
            </p:extLst>
          </p:nvPr>
        </p:nvGraphicFramePr>
        <p:xfrm>
          <a:off x="467544" y="1700808"/>
          <a:ext cx="273630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3769307935"/>
              </p:ext>
            </p:extLst>
          </p:nvPr>
        </p:nvGraphicFramePr>
        <p:xfrm>
          <a:off x="3491880" y="1988840"/>
          <a:ext cx="5328592" cy="3730701"/>
        </p:xfrm>
        <a:graphic>
          <a:graphicData uri="http://schemas.openxmlformats.org/drawingml/2006/table">
            <a:tbl>
              <a:tblPr/>
              <a:tblGrid>
                <a:gridCol w="1204123">
                  <a:extLst>
                    <a:ext uri="{9D8B030D-6E8A-4147-A177-3AD203B41FA5}">
                      <a16:colId xmlns:a16="http://schemas.microsoft.com/office/drawing/2014/main" val="20000"/>
                    </a:ext>
                  </a:extLst>
                </a:gridCol>
                <a:gridCol w="4124469">
                  <a:extLst>
                    <a:ext uri="{9D8B030D-6E8A-4147-A177-3AD203B41FA5}">
                      <a16:colId xmlns:a16="http://schemas.microsoft.com/office/drawing/2014/main" val="20001"/>
                    </a:ext>
                  </a:extLst>
                </a:gridCol>
              </a:tblGrid>
              <a:tr h="219453">
                <a:tc>
                  <a:txBody>
                    <a:bodyPr/>
                    <a:lstStyle/>
                    <a:p>
                      <a:pPr algn="l" fontAlgn="b"/>
                      <a:r>
                        <a:rPr lang="sv-SE" sz="1000" b="1" i="0" u="none" strike="noStrike">
                          <a:solidFill>
                            <a:srgbClr val="000000"/>
                          </a:solidFill>
                          <a:effectLst/>
                          <a:latin typeface="Calibri"/>
                        </a:rPr>
                        <a:t>Befattning / Namn</a:t>
                      </a:r>
                    </a:p>
                  </a:txBody>
                  <a:tcPr marL="12700" marR="12700" marT="12700" marB="0" anchor="b">
                    <a:lnL>
                      <a:noFill/>
                    </a:lnL>
                    <a:lnR>
                      <a:noFill/>
                    </a:lnR>
                    <a:lnT>
                      <a:noFill/>
                    </a:lnT>
                    <a:lnB>
                      <a:noFill/>
                    </a:lnB>
                    <a:solidFill>
                      <a:srgbClr val="FFFFFF"/>
                    </a:solidFill>
                  </a:tcPr>
                </a:tc>
                <a:tc>
                  <a:txBody>
                    <a:bodyPr/>
                    <a:lstStyle/>
                    <a:p>
                      <a:pPr algn="l" fontAlgn="b"/>
                      <a:r>
                        <a:rPr lang="sv-SE" sz="1000" b="1" i="0" u="none" strike="noStrike">
                          <a:solidFill>
                            <a:srgbClr val="000000"/>
                          </a:solidFill>
                          <a:effectLst/>
                          <a:latin typeface="Calibri"/>
                        </a:rPr>
                        <a:t>Ansvarsuppgifter</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219453">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219453">
                <a:tc>
                  <a:txBody>
                    <a:bodyPr/>
                    <a:lstStyle/>
                    <a:p>
                      <a:pPr algn="l" fontAlgn="b"/>
                      <a:r>
                        <a:rPr lang="sv-SE" sz="1000" b="1" i="0" u="none" strike="noStrike">
                          <a:solidFill>
                            <a:srgbClr val="000000"/>
                          </a:solidFill>
                          <a:effectLst/>
                          <a:latin typeface="Calibri"/>
                        </a:rPr>
                        <a:t>Tränare</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219453">
                <a:tc>
                  <a:txBody>
                    <a:bodyPr/>
                    <a:lstStyle/>
                    <a:p>
                      <a:pPr algn="l" fontAlgn="b"/>
                      <a:r>
                        <a:rPr lang="sv-SE" sz="1000" b="1" i="0" u="none" strike="noStrike">
                          <a:solidFill>
                            <a:srgbClr val="FF0000"/>
                          </a:solidFill>
                          <a:effectLst/>
                          <a:latin typeface="Calibri"/>
                        </a:rPr>
                        <a:t>Åsa Jakobsson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Planering Träning + Matchcoaching </a:t>
                      </a:r>
                      <a:endParaRPr lang="sv-SE" sz="1000" b="0" i="0" u="none" strike="noStrike" dirty="0" smtClean="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219453">
                <a:tc>
                  <a:txBody>
                    <a:bodyPr/>
                    <a:lstStyle/>
                    <a:p>
                      <a:pPr algn="l" fontAlgn="b"/>
                      <a:r>
                        <a:rPr lang="sv-SE" sz="1000" b="1" i="0" u="none" strike="noStrike" dirty="0">
                          <a:solidFill>
                            <a:srgbClr val="FF0000"/>
                          </a:solidFill>
                          <a:effectLst/>
                          <a:latin typeface="Calibri"/>
                        </a:rPr>
                        <a:t>Philip </a:t>
                      </a:r>
                      <a:r>
                        <a:rPr lang="sv-SE" sz="1000" b="1" i="0" u="none" strike="noStrike" dirty="0" err="1">
                          <a:solidFill>
                            <a:srgbClr val="FF0000"/>
                          </a:solidFill>
                          <a:effectLst/>
                          <a:latin typeface="Calibri"/>
                        </a:rPr>
                        <a:t>Lowndes</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mn-lt"/>
                        </a:rPr>
                        <a:t>Planering</a:t>
                      </a:r>
                      <a:r>
                        <a:rPr lang="sv-SE" sz="1000" b="0" i="0" u="none" strike="noStrike" baseline="0" dirty="0" smtClean="0">
                          <a:solidFill>
                            <a:srgbClr val="000000"/>
                          </a:solidFill>
                          <a:effectLst/>
                          <a:latin typeface="+mn-lt"/>
                        </a:rPr>
                        <a:t> Träning</a:t>
                      </a:r>
                      <a:r>
                        <a:rPr lang="sv-SE" sz="1000" b="0" i="0" u="none" strike="noStrike" dirty="0" smtClean="0">
                          <a:solidFill>
                            <a:srgbClr val="000000"/>
                          </a:solidFill>
                          <a:effectLst/>
                          <a:latin typeface="+mn-lt"/>
                        </a:rPr>
                        <a:t> + Matchcoaching</a:t>
                      </a:r>
                      <a:endParaRPr lang="sv-SE" sz="1000" b="0" i="0" u="none" strike="noStrike" dirty="0">
                        <a:solidFill>
                          <a:srgbClr val="000000"/>
                        </a:solidFill>
                        <a:effectLst/>
                        <a:latin typeface="+mn-lt"/>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652507518"/>
                  </a:ext>
                </a:extLst>
              </a:tr>
              <a:tr h="219453">
                <a:tc>
                  <a:txBody>
                    <a:bodyPr/>
                    <a:lstStyle/>
                    <a:p>
                      <a:pPr algn="l" fontAlgn="b"/>
                      <a:r>
                        <a:rPr lang="sv-SE" sz="1000" b="1" i="0" u="none" strike="noStrike" dirty="0" smtClean="0">
                          <a:solidFill>
                            <a:srgbClr val="FF0000"/>
                          </a:solidFill>
                          <a:effectLst/>
                          <a:latin typeface="Calibri"/>
                        </a:rPr>
                        <a:t>Tommy</a:t>
                      </a:r>
                      <a:r>
                        <a:rPr lang="sv-SE" sz="1000" b="1" i="0" u="none" strike="noStrike" baseline="0" dirty="0" smtClean="0">
                          <a:solidFill>
                            <a:srgbClr val="FF0000"/>
                          </a:solidFill>
                          <a:effectLst/>
                          <a:latin typeface="Calibri"/>
                        </a:rPr>
                        <a:t> Kovala</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Planering </a:t>
                      </a:r>
                      <a:r>
                        <a:rPr lang="sv-SE" sz="1000" b="0" i="0" u="none" strike="noStrike" dirty="0" smtClean="0">
                          <a:solidFill>
                            <a:srgbClr val="000000"/>
                          </a:solidFill>
                          <a:effectLst/>
                          <a:latin typeface="Calibri"/>
                        </a:rPr>
                        <a:t>Träning </a:t>
                      </a:r>
                      <a:r>
                        <a:rPr lang="sv-SE" sz="1000" b="0" i="0" u="none" strike="noStrike" dirty="0">
                          <a:solidFill>
                            <a:srgbClr val="000000"/>
                          </a:solidFill>
                          <a:effectLst/>
                          <a:latin typeface="Calibri"/>
                        </a:rPr>
                        <a:t>+ </a:t>
                      </a:r>
                      <a:r>
                        <a:rPr lang="sv-SE" sz="1000" b="0" i="0" u="none" strike="noStrike" dirty="0" smtClean="0">
                          <a:solidFill>
                            <a:srgbClr val="000000"/>
                          </a:solidFill>
                          <a:effectLst/>
                          <a:latin typeface="Calibri"/>
                        </a:rPr>
                        <a:t>Matchcoaching + Ansvarig Målvaktsträning</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219453">
                <a:tc>
                  <a:txBody>
                    <a:bodyPr/>
                    <a:lstStyle/>
                    <a:p>
                      <a:pPr algn="l" fontAlgn="b"/>
                      <a:r>
                        <a:rPr lang="sk-SK"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219453">
                <a:tc>
                  <a:txBody>
                    <a:bodyPr/>
                    <a:lstStyle/>
                    <a:p>
                      <a:pPr algn="l" fontAlgn="b"/>
                      <a:r>
                        <a:rPr lang="sv-SE" sz="1000" b="1" i="0" u="none" strike="noStrike" dirty="0" smtClean="0">
                          <a:solidFill>
                            <a:srgbClr val="000000"/>
                          </a:solidFill>
                          <a:effectLst/>
                          <a:latin typeface="Calibri"/>
                        </a:rPr>
                        <a:t>Ass. Tränare </a:t>
                      </a:r>
                      <a:endParaRPr lang="sv-SE" sz="1000" b="1"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219453">
                <a:tc>
                  <a:txBody>
                    <a:bodyPr/>
                    <a:lstStyle/>
                    <a:p>
                      <a:pPr algn="l" fontAlgn="b"/>
                      <a:r>
                        <a:rPr lang="sv-SE" sz="1000" b="1" i="0" u="none" strike="noStrike" dirty="0">
                          <a:solidFill>
                            <a:srgbClr val="FF0000"/>
                          </a:solidFill>
                          <a:effectLst/>
                          <a:latin typeface="Calibri"/>
                        </a:rPr>
                        <a:t>Henrik Eriksson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Bistår vid träningar + </a:t>
                      </a:r>
                      <a:r>
                        <a:rPr lang="sv-SE" sz="1000" b="0" i="0" u="none" strike="noStrike" dirty="0" smtClean="0">
                          <a:solidFill>
                            <a:srgbClr val="000000"/>
                          </a:solidFill>
                          <a:effectLst/>
                          <a:latin typeface="Calibri"/>
                        </a:rPr>
                        <a:t>Matchcoaching </a:t>
                      </a:r>
                      <a:r>
                        <a:rPr lang="sv-SE" sz="1000" b="0" i="0" u="none" strike="noStrike" dirty="0">
                          <a:solidFill>
                            <a:srgbClr val="000000"/>
                          </a:solidFill>
                          <a:effectLst/>
                          <a:latin typeface="Calibri"/>
                        </a:rPr>
                        <a:t>+ Ansvarig </a:t>
                      </a:r>
                      <a:r>
                        <a:rPr lang="sv-SE" sz="1000" b="0" i="0" u="none" strike="noStrike" dirty="0" smtClean="0">
                          <a:solidFill>
                            <a:srgbClr val="000000"/>
                          </a:solidFill>
                          <a:effectLst/>
                          <a:latin typeface="Calibri"/>
                        </a:rPr>
                        <a:t>Fysträning </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219453">
                <a:tc>
                  <a:txBody>
                    <a:bodyPr/>
                    <a:lstStyle/>
                    <a:p>
                      <a:pPr algn="l" fontAlgn="b"/>
                      <a:r>
                        <a:rPr lang="sv-SE" sz="1000" b="1" i="0" u="none" strike="noStrike" dirty="0" smtClean="0">
                          <a:solidFill>
                            <a:srgbClr val="FF0000"/>
                          </a:solidFill>
                          <a:effectLst/>
                          <a:latin typeface="Calibri"/>
                        </a:rPr>
                        <a:t>Joakim </a:t>
                      </a:r>
                      <a:r>
                        <a:rPr lang="sv-SE" sz="1000" b="1" i="0" u="none" strike="noStrike" dirty="0" err="1" smtClean="0">
                          <a:solidFill>
                            <a:srgbClr val="FF0000"/>
                          </a:solidFill>
                          <a:effectLst/>
                          <a:latin typeface="Calibri"/>
                        </a:rPr>
                        <a:t>Riström</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mn-lt"/>
                        </a:rPr>
                        <a:t>Ansvarig</a:t>
                      </a:r>
                      <a:r>
                        <a:rPr lang="sv-SE" sz="1000" b="0" i="0" u="none" strike="noStrike" baseline="0" dirty="0" smtClean="0">
                          <a:solidFill>
                            <a:srgbClr val="000000"/>
                          </a:solidFill>
                          <a:effectLst/>
                          <a:latin typeface="+mn-lt"/>
                        </a:rPr>
                        <a:t> löpträning (även för F06)</a:t>
                      </a:r>
                      <a:endParaRPr lang="sv-SE" sz="1000" b="0" i="0" u="none" strike="noStrike" dirty="0">
                        <a:solidFill>
                          <a:srgbClr val="000000"/>
                        </a:solidFill>
                        <a:effectLst/>
                        <a:latin typeface="+mn-lt"/>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219453">
                <a:tc>
                  <a:txBody>
                    <a:bodyPr/>
                    <a:lstStyle/>
                    <a:p>
                      <a:pPr algn="l" fontAlgn="b"/>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219453">
                <a:tc>
                  <a:txBody>
                    <a:bodyPr/>
                    <a:lstStyle/>
                    <a:p>
                      <a:pPr algn="l" fontAlgn="b"/>
                      <a:r>
                        <a:rPr lang="sv-SE" sz="1000" b="1" i="0" u="none" strike="noStrike" dirty="0">
                          <a:solidFill>
                            <a:srgbClr val="000000"/>
                          </a:solidFill>
                          <a:effectLst/>
                          <a:latin typeface="Calibri"/>
                        </a:rPr>
                        <a:t>Lagledare</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219453">
                <a:tc>
                  <a:txBody>
                    <a:bodyPr/>
                    <a:lstStyle/>
                    <a:p>
                      <a:pPr algn="l" fontAlgn="b"/>
                      <a:r>
                        <a:rPr lang="sv-SE" sz="1000" b="1" i="0" u="none" strike="noStrike" dirty="0" smtClean="0">
                          <a:solidFill>
                            <a:srgbClr val="FF0000"/>
                          </a:solidFill>
                          <a:effectLst/>
                          <a:latin typeface="Calibri"/>
                        </a:rPr>
                        <a:t>Henrik</a:t>
                      </a:r>
                      <a:r>
                        <a:rPr lang="sv-SE" sz="1000" b="1" i="0" u="none" strike="noStrike" baseline="0" dirty="0" smtClean="0">
                          <a:solidFill>
                            <a:srgbClr val="FF0000"/>
                          </a:solidFill>
                          <a:effectLst/>
                          <a:latin typeface="Calibri"/>
                        </a:rPr>
                        <a:t> Eriksson</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Calibri"/>
                        </a:rPr>
                        <a:t>Lagledare – Matchadministration </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219453">
                <a:tc>
                  <a:txBody>
                    <a:bodyPr/>
                    <a:lstStyle/>
                    <a:p>
                      <a:pPr algn="l" fontAlgn="b"/>
                      <a:r>
                        <a:rPr lang="sv-SE" sz="1000" b="1" i="0" u="none" strike="noStrike" dirty="0" smtClean="0">
                          <a:solidFill>
                            <a:srgbClr val="FF0000"/>
                          </a:solidFill>
                          <a:effectLst/>
                          <a:latin typeface="Calibri"/>
                        </a:rPr>
                        <a:t>Carina</a:t>
                      </a:r>
                      <a:r>
                        <a:rPr lang="sv-SE" sz="1000" b="1" i="0" u="none" strike="noStrike" baseline="0" dirty="0" smtClean="0">
                          <a:solidFill>
                            <a:srgbClr val="FF0000"/>
                          </a:solidFill>
                          <a:effectLst/>
                          <a:latin typeface="Calibri"/>
                        </a:rPr>
                        <a:t> </a:t>
                      </a:r>
                      <a:r>
                        <a:rPr lang="sv-SE" sz="1000" b="1" i="0" u="none" strike="noStrike" baseline="0" dirty="0" err="1" smtClean="0">
                          <a:solidFill>
                            <a:srgbClr val="FF0000"/>
                          </a:solidFill>
                          <a:effectLst/>
                          <a:latin typeface="Calibri"/>
                        </a:rPr>
                        <a:t>Riström</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Calibri"/>
                        </a:rPr>
                        <a:t>Lagledare</a:t>
                      </a:r>
                      <a:r>
                        <a:rPr lang="sv-SE" sz="1000" b="0" i="0" u="none" strike="noStrike" baseline="0" dirty="0" smtClean="0">
                          <a:solidFill>
                            <a:srgbClr val="000000"/>
                          </a:solidFill>
                          <a:effectLst/>
                          <a:latin typeface="Calibri"/>
                        </a:rPr>
                        <a:t> – Material </a:t>
                      </a:r>
                      <a:endParaRPr lang="sv-SE" sz="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4"/>
                  </a:ext>
                </a:extLst>
              </a:tr>
              <a:tr h="219453">
                <a:tc>
                  <a:txBody>
                    <a:bodyPr/>
                    <a:lstStyle/>
                    <a:p>
                      <a:pPr algn="l" fontAlgn="b"/>
                      <a:r>
                        <a:rPr lang="sv-SE" sz="1000" b="1" i="0" u="none" strike="noStrike" dirty="0" smtClean="0">
                          <a:solidFill>
                            <a:srgbClr val="FF0000"/>
                          </a:solidFill>
                          <a:effectLst/>
                          <a:latin typeface="Calibri"/>
                        </a:rPr>
                        <a:t>Weronica</a:t>
                      </a:r>
                      <a:r>
                        <a:rPr lang="sv-SE" sz="1000" b="1" i="0" u="none" strike="noStrike" baseline="0" dirty="0" smtClean="0">
                          <a:solidFill>
                            <a:srgbClr val="FF0000"/>
                          </a:solidFill>
                          <a:effectLst/>
                          <a:latin typeface="Calibri"/>
                        </a:rPr>
                        <a:t> Kovala</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Calibri"/>
                        </a:rPr>
                        <a:t>Lagledare</a:t>
                      </a:r>
                      <a:r>
                        <a:rPr lang="sv-SE" sz="1000" b="0" i="0" u="none" strike="noStrike" baseline="0" dirty="0" smtClean="0">
                          <a:solidFill>
                            <a:srgbClr val="000000"/>
                          </a:solidFill>
                          <a:effectLst/>
                          <a:latin typeface="Calibri"/>
                        </a:rPr>
                        <a:t> – Spelarinflytande </a:t>
                      </a:r>
                      <a:endParaRPr lang="sv-SE" sz="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219453">
                <a:tc>
                  <a:txBody>
                    <a:bodyPr/>
                    <a:lstStyle/>
                    <a:p>
                      <a:pPr algn="l" fontAlgn="b"/>
                      <a:r>
                        <a:rPr lang="sk-SK" sz="1000" b="1"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7"/>
                  </a:ext>
                </a:extLst>
              </a:tr>
              <a:tr h="219453">
                <a:tc>
                  <a:txBody>
                    <a:bodyPr/>
                    <a:lstStyle/>
                    <a:p>
                      <a:pPr algn="l" fontAlgn="b"/>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38592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6" name="Diagram 5"/>
          <p:cNvGraphicFramePr/>
          <p:nvPr>
            <p:extLst>
              <p:ext uri="{D42A27DB-BD31-4B8C-83A1-F6EECF244321}">
                <p14:modId xmlns:p14="http://schemas.microsoft.com/office/powerpoint/2010/main" val="2658396504"/>
              </p:ext>
            </p:extLst>
          </p:nvPr>
        </p:nvGraphicFramePr>
        <p:xfrm>
          <a:off x="467544" y="1700808"/>
          <a:ext cx="273630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3117748869"/>
              </p:ext>
            </p:extLst>
          </p:nvPr>
        </p:nvGraphicFramePr>
        <p:xfrm>
          <a:off x="3779912" y="2060848"/>
          <a:ext cx="4896544" cy="3917895"/>
        </p:xfrm>
        <a:graphic>
          <a:graphicData uri="http://schemas.openxmlformats.org/drawingml/2006/table">
            <a:tbl>
              <a:tblPr/>
              <a:tblGrid>
                <a:gridCol w="1415520">
                  <a:extLst>
                    <a:ext uri="{9D8B030D-6E8A-4147-A177-3AD203B41FA5}">
                      <a16:colId xmlns:a16="http://schemas.microsoft.com/office/drawing/2014/main" val="20000"/>
                    </a:ext>
                  </a:extLst>
                </a:gridCol>
                <a:gridCol w="3481024">
                  <a:extLst>
                    <a:ext uri="{9D8B030D-6E8A-4147-A177-3AD203B41FA5}">
                      <a16:colId xmlns:a16="http://schemas.microsoft.com/office/drawing/2014/main" val="20001"/>
                    </a:ext>
                  </a:extLst>
                </a:gridCol>
              </a:tblGrid>
              <a:tr h="206205">
                <a:tc>
                  <a:txBody>
                    <a:bodyPr/>
                    <a:lstStyle/>
                    <a:p>
                      <a:pPr algn="l" fontAlgn="b"/>
                      <a:r>
                        <a:rPr lang="sv-SE" sz="1000" b="1" i="0" u="none" strike="noStrike">
                          <a:solidFill>
                            <a:srgbClr val="000000"/>
                          </a:solidFill>
                          <a:effectLst/>
                          <a:latin typeface="Calibri"/>
                        </a:rPr>
                        <a:t>Befattning / Namn</a:t>
                      </a:r>
                    </a:p>
                  </a:txBody>
                  <a:tcPr marL="12700" marR="12700" marT="12700" marB="0" anchor="b">
                    <a:lnL>
                      <a:noFill/>
                    </a:lnL>
                    <a:lnR>
                      <a:noFill/>
                    </a:lnR>
                    <a:lnT>
                      <a:noFill/>
                    </a:lnT>
                    <a:lnB>
                      <a:noFill/>
                    </a:lnB>
                    <a:solidFill>
                      <a:srgbClr val="FFFFFF"/>
                    </a:solidFill>
                  </a:tcPr>
                </a:tc>
                <a:tc>
                  <a:txBody>
                    <a:bodyPr/>
                    <a:lstStyle/>
                    <a:p>
                      <a:pPr algn="l" fontAlgn="b"/>
                      <a:r>
                        <a:rPr lang="sv-SE" sz="1000" b="1" i="0" u="none" strike="noStrike">
                          <a:solidFill>
                            <a:srgbClr val="000000"/>
                          </a:solidFill>
                          <a:effectLst/>
                          <a:latin typeface="Calibri"/>
                        </a:rPr>
                        <a:t>Ansvarsuppgifter</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206205">
                <a:tc>
                  <a:txBody>
                    <a:bodyPr/>
                    <a:lstStyle/>
                    <a:p>
                      <a:pPr algn="l" fontAlgn="b"/>
                      <a:r>
                        <a:rPr lang="sk-SK" sz="1000" b="1"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206205">
                <a:tc>
                  <a:txBody>
                    <a:bodyPr/>
                    <a:lstStyle/>
                    <a:p>
                      <a:pPr algn="l" fontAlgn="b"/>
                      <a:r>
                        <a:rPr lang="sv-SE" sz="1000" b="1" i="0" u="none" strike="noStrike">
                          <a:solidFill>
                            <a:srgbClr val="000000"/>
                          </a:solidFill>
                          <a:effectLst/>
                          <a:latin typeface="Calibri"/>
                        </a:rPr>
                        <a:t>Kassör</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80808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206205">
                <a:tc>
                  <a:txBody>
                    <a:bodyPr/>
                    <a:lstStyle/>
                    <a:p>
                      <a:pPr algn="l" fontAlgn="b"/>
                      <a:r>
                        <a:rPr lang="sv-SE" sz="1000" b="1" i="0" u="none" strike="noStrike" dirty="0" smtClean="0">
                          <a:solidFill>
                            <a:srgbClr val="FF0000"/>
                          </a:solidFill>
                          <a:effectLst/>
                          <a:latin typeface="Calibri"/>
                        </a:rPr>
                        <a:t>Ulrika</a:t>
                      </a:r>
                      <a:r>
                        <a:rPr lang="sv-SE" sz="1000" b="1" i="0" u="none" strike="noStrike" baseline="0" dirty="0" smtClean="0">
                          <a:solidFill>
                            <a:srgbClr val="FF0000"/>
                          </a:solidFill>
                          <a:effectLst/>
                          <a:latin typeface="Calibri"/>
                        </a:rPr>
                        <a:t> Grönberg</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80808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206205">
                <a:tc>
                  <a:txBody>
                    <a:bodyPr/>
                    <a:lstStyle/>
                    <a:p>
                      <a:pPr algn="l" fontAlgn="b"/>
                      <a:endParaRPr lang="sk-SK"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80808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206205">
                <a:tc>
                  <a:txBody>
                    <a:bodyPr/>
                    <a:lstStyle/>
                    <a:p>
                      <a:pPr algn="l" fontAlgn="b"/>
                      <a:r>
                        <a:rPr lang="sv-SE" sz="1000" b="1" i="0" u="none" strike="noStrike">
                          <a:solidFill>
                            <a:srgbClr val="000000"/>
                          </a:solidFill>
                          <a:effectLst/>
                          <a:latin typeface="Calibri"/>
                        </a:rPr>
                        <a:t>Lagföräldrar</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Evenemangsansvarig  (Kiosk, grillning, BSK-dagen mm)</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206205">
                <a:tc>
                  <a:txBody>
                    <a:bodyPr/>
                    <a:lstStyle/>
                    <a:p>
                      <a:pPr algn="l" fontAlgn="b"/>
                      <a:r>
                        <a:rPr lang="sv-SE" sz="1000" b="1" i="0" u="none" strike="noStrike" dirty="0">
                          <a:solidFill>
                            <a:srgbClr val="FF0000"/>
                          </a:solidFill>
                          <a:effectLst/>
                          <a:latin typeface="Calibri"/>
                        </a:rPr>
                        <a:t>Anna Lindberg</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smtClean="0">
                          <a:solidFill>
                            <a:schemeClr val="tx1">
                              <a:lumMod val="50000"/>
                              <a:lumOff val="50000"/>
                            </a:schemeClr>
                          </a:solidFill>
                          <a:effectLst/>
                          <a:latin typeface="Calibri"/>
                        </a:rPr>
                        <a:t>Sammankallande</a:t>
                      </a:r>
                      <a:r>
                        <a:rPr lang="sv-SE" sz="1000" b="0" i="0" u="none" strike="noStrike" dirty="0" smtClean="0">
                          <a:solidFill>
                            <a:schemeClr val="tx1">
                              <a:lumMod val="50000"/>
                              <a:lumOff val="50000"/>
                            </a:schemeClr>
                          </a:solidFill>
                          <a:effectLst/>
                          <a:latin typeface="Calibri"/>
                        </a:rPr>
                        <a:t> lagförälder</a:t>
                      </a:r>
                      <a:endParaRPr lang="sk-SK" sz="1000" b="0" i="0" u="none" strike="noStrike" dirty="0">
                        <a:solidFill>
                          <a:schemeClr val="tx1">
                            <a:lumMod val="50000"/>
                            <a:lumOff val="50000"/>
                          </a:schemeClr>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20620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v-SE" sz="1000" b="1" i="0" u="none" strike="noStrike" dirty="0" smtClean="0">
                          <a:solidFill>
                            <a:srgbClr val="FF0000"/>
                          </a:solidFill>
                          <a:effectLst/>
                          <a:latin typeface="+mn-lt"/>
                        </a:rPr>
                        <a:t>Marie</a:t>
                      </a:r>
                      <a:r>
                        <a:rPr lang="sv-SE" sz="1000" b="1" i="0" u="none" strike="noStrike" baseline="0" dirty="0" smtClean="0">
                          <a:solidFill>
                            <a:srgbClr val="FF0000"/>
                          </a:solidFill>
                          <a:effectLst/>
                          <a:latin typeface="+mn-lt"/>
                        </a:rPr>
                        <a:t> </a:t>
                      </a:r>
                      <a:r>
                        <a:rPr lang="sv-SE" sz="1000" b="1" i="0" u="none" strike="noStrike" baseline="0" dirty="0" err="1" smtClean="0">
                          <a:solidFill>
                            <a:srgbClr val="FF0000"/>
                          </a:solidFill>
                          <a:effectLst/>
                          <a:latin typeface="+mn-lt"/>
                        </a:rPr>
                        <a:t>Späth</a:t>
                      </a:r>
                      <a:endParaRPr lang="sv-SE" sz="1000" b="1" i="0" u="none" strike="noStrike" dirty="0" smtClean="0">
                        <a:solidFill>
                          <a:srgbClr val="FF0000"/>
                        </a:solidFill>
                        <a:effectLst/>
                        <a:latin typeface="+mn-lt"/>
                      </a:endParaRPr>
                    </a:p>
                  </a:txBody>
                  <a:tcPr marL="12700" marR="12700" marT="12700" marB="0" anchor="b">
                    <a:lnL>
                      <a:noFill/>
                    </a:lnL>
                    <a:lnR>
                      <a:noFill/>
                    </a:lnR>
                    <a:lnT>
                      <a:noFill/>
                    </a:lnT>
                    <a:lnB>
                      <a:noFill/>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k-SK" sz="1000" b="0" i="0" u="none" strike="noStrike" dirty="0" smtClean="0">
                          <a:solidFill>
                            <a:schemeClr val="tx1">
                              <a:lumMod val="50000"/>
                              <a:lumOff val="50000"/>
                            </a:schemeClr>
                          </a:solidFill>
                          <a:effectLst/>
                          <a:latin typeface="+mn-lt"/>
                        </a:rPr>
                        <a:t>Sammankallande</a:t>
                      </a:r>
                      <a:r>
                        <a:rPr lang="sv-SE" sz="1000" b="0" i="0" u="none" strike="noStrike" dirty="0" smtClean="0">
                          <a:solidFill>
                            <a:schemeClr val="tx1">
                              <a:lumMod val="50000"/>
                              <a:lumOff val="50000"/>
                            </a:schemeClr>
                          </a:solidFill>
                          <a:effectLst/>
                          <a:latin typeface="+mn-lt"/>
                        </a:rPr>
                        <a:t> lagförälder</a:t>
                      </a:r>
                      <a:endParaRPr lang="sk-SK" sz="1000" b="0" i="0" u="none" strike="noStrike" dirty="0" smtClean="0">
                        <a:solidFill>
                          <a:schemeClr val="tx1">
                            <a:lumMod val="50000"/>
                            <a:lumOff val="50000"/>
                          </a:schemeClr>
                        </a:solidFill>
                        <a:effectLst/>
                        <a:latin typeface="+mn-lt"/>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206205">
                <a:tc>
                  <a:txBody>
                    <a:bodyPr/>
                    <a:lstStyle/>
                    <a:p>
                      <a:pPr algn="l" fontAlgn="b"/>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206205">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v-SE" sz="1000" b="1" i="0" u="none" strike="noStrike" dirty="0" smtClean="0">
                        <a:solidFill>
                          <a:srgbClr val="FF0000"/>
                        </a:solidFill>
                        <a:effectLst/>
                        <a:latin typeface="+mn-lt"/>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206205">
                <a:tc>
                  <a:txBody>
                    <a:bodyPr/>
                    <a:lstStyle/>
                    <a:p>
                      <a:pPr algn="l" fontAlgn="b"/>
                      <a:r>
                        <a:rPr lang="sk-SK" sz="1000" b="1" i="0" u="none" strike="noStrike" dirty="0">
                          <a:solidFill>
                            <a:srgbClr val="FF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206205">
                <a:tc>
                  <a:txBody>
                    <a:bodyPr/>
                    <a:lstStyle/>
                    <a:p>
                      <a:pPr algn="l" fontAlgn="b"/>
                      <a:r>
                        <a:rPr lang="sv-SE" sz="1000" b="1" i="0" u="none" strike="noStrike">
                          <a:solidFill>
                            <a:srgbClr val="000000"/>
                          </a:solidFill>
                          <a:effectLst/>
                          <a:latin typeface="Calibri"/>
                        </a:rPr>
                        <a:t>Material</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206205">
                <a:tc>
                  <a:txBody>
                    <a:bodyPr/>
                    <a:lstStyle/>
                    <a:p>
                      <a:pPr algn="l" fontAlgn="b"/>
                      <a:r>
                        <a:rPr lang="sv-SE" sz="1000" b="1" i="0" u="none" strike="noStrike" dirty="0">
                          <a:solidFill>
                            <a:srgbClr val="FF0000"/>
                          </a:solidFill>
                          <a:effectLst/>
                          <a:latin typeface="Calibri"/>
                        </a:rPr>
                        <a:t>Magnus </a:t>
                      </a:r>
                      <a:r>
                        <a:rPr lang="sv-SE" sz="1000" b="1" i="0" u="none" strike="noStrike" dirty="0" err="1">
                          <a:solidFill>
                            <a:srgbClr val="FF0000"/>
                          </a:solidFill>
                          <a:effectLst/>
                          <a:latin typeface="Calibri"/>
                        </a:rPr>
                        <a:t>Frii</a:t>
                      </a:r>
                      <a:r>
                        <a:rPr lang="sv-SE" sz="1000" b="1" i="0" u="none" strike="noStrike" dirty="0">
                          <a:solidFill>
                            <a:srgbClr val="FF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Material - inköp   </a:t>
                      </a:r>
                      <a:r>
                        <a:rPr lang="sv-SE" sz="1000" b="0" i="0" u="none" strike="noStrike" dirty="0" smtClean="0">
                          <a:solidFill>
                            <a:srgbClr val="000000"/>
                          </a:solidFill>
                          <a:effectLst/>
                          <a:latin typeface="Calibri"/>
                        </a:rPr>
                        <a:t>(Carina</a:t>
                      </a:r>
                      <a:r>
                        <a:rPr lang="sv-SE" sz="1000" b="0" i="0" u="none" strike="noStrike" baseline="0" dirty="0" smtClean="0">
                          <a:solidFill>
                            <a:srgbClr val="000000"/>
                          </a:solidFill>
                          <a:effectLst/>
                          <a:latin typeface="Calibri"/>
                        </a:rPr>
                        <a:t> </a:t>
                      </a:r>
                      <a:r>
                        <a:rPr lang="sv-SE" sz="1000" b="0" i="0" u="none" strike="noStrike" baseline="0" dirty="0" err="1" smtClean="0">
                          <a:solidFill>
                            <a:srgbClr val="000000"/>
                          </a:solidFill>
                          <a:effectLst/>
                          <a:latin typeface="Calibri"/>
                        </a:rPr>
                        <a:t>Riström</a:t>
                      </a:r>
                      <a:r>
                        <a:rPr lang="sv-SE" sz="1000" b="0" i="0" u="none" strike="noStrike" baseline="0" dirty="0" smtClean="0">
                          <a:solidFill>
                            <a:srgbClr val="000000"/>
                          </a:solidFill>
                          <a:effectLst/>
                          <a:latin typeface="Calibri"/>
                        </a:rPr>
                        <a:t> ers. under resa)</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206205">
                <a:tc>
                  <a:txBody>
                    <a:bodyPr/>
                    <a:lstStyle/>
                    <a:p>
                      <a:pPr algn="l" fontAlgn="b"/>
                      <a:endParaRPr lang="sk-SK" sz="900" b="0" i="0" u="none" strike="noStrike" dirty="0">
                        <a:solidFill>
                          <a:schemeClr val="tx1">
                            <a:lumMod val="50000"/>
                            <a:lumOff val="50000"/>
                          </a:schemeClr>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206205">
                <a:tc>
                  <a:txBody>
                    <a:bodyPr/>
                    <a:lstStyle/>
                    <a:p>
                      <a:pPr algn="l" fontAlgn="b"/>
                      <a:endParaRPr lang="sv-SE" sz="1000" b="1" i="0" u="none" strike="noStrike">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endParaRPr lang="sk-SK"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4"/>
                  </a:ext>
                </a:extLst>
              </a:tr>
              <a:tr h="206205">
                <a:tc>
                  <a:txBody>
                    <a:bodyPr/>
                    <a:lstStyle/>
                    <a:p>
                      <a:pPr algn="l" fontAlgn="b"/>
                      <a:r>
                        <a:rPr lang="sv-SE" sz="1000" b="1" i="0" u="none" strike="noStrike" dirty="0">
                          <a:solidFill>
                            <a:srgbClr val="000000"/>
                          </a:solidFill>
                          <a:effectLst/>
                          <a:latin typeface="Calibri"/>
                        </a:rPr>
                        <a:t>Sponsorkommitté</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5"/>
                  </a:ext>
                </a:extLst>
              </a:tr>
              <a:tr h="206205">
                <a:tc>
                  <a:txBody>
                    <a:bodyPr/>
                    <a:lstStyle/>
                    <a:p>
                      <a:pPr algn="l" fontAlgn="b"/>
                      <a:r>
                        <a:rPr lang="sv-SE" sz="1000" b="1" i="0" u="none" strike="noStrike" dirty="0">
                          <a:solidFill>
                            <a:srgbClr val="FF0000"/>
                          </a:solidFill>
                          <a:effectLst/>
                          <a:latin typeface="Calibri"/>
                        </a:rPr>
                        <a:t>Magnus </a:t>
                      </a:r>
                      <a:r>
                        <a:rPr lang="sv-SE" sz="1000" b="1" i="0" u="none" strike="noStrike" dirty="0" smtClean="0">
                          <a:solidFill>
                            <a:srgbClr val="FF0000"/>
                          </a:solidFill>
                          <a:effectLst/>
                          <a:latin typeface="Calibri"/>
                        </a:rPr>
                        <a:t>Larsson</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Sköter kontakten med Sponsorer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20620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v-SE" sz="1000" b="1" i="0" u="none" strike="noStrike" dirty="0" smtClean="0">
                          <a:solidFill>
                            <a:srgbClr val="FF0000"/>
                          </a:solidFill>
                          <a:effectLst/>
                          <a:latin typeface="+mn-lt"/>
                        </a:rPr>
                        <a:t>Magnus </a:t>
                      </a:r>
                      <a:r>
                        <a:rPr lang="sv-SE" sz="1000" b="1" i="0" u="none" strike="noStrike" dirty="0" err="1" smtClean="0">
                          <a:solidFill>
                            <a:srgbClr val="FF0000"/>
                          </a:solidFill>
                          <a:effectLst/>
                          <a:latin typeface="+mn-lt"/>
                        </a:rPr>
                        <a:t>Frii</a:t>
                      </a:r>
                      <a:r>
                        <a:rPr lang="sv-SE" sz="1000" b="1" i="0" u="none" strike="noStrike" dirty="0" smtClean="0">
                          <a:solidFill>
                            <a:srgbClr val="FF0000"/>
                          </a:solidFill>
                          <a:effectLst/>
                          <a:latin typeface="+mn-lt"/>
                        </a:rPr>
                        <a:t> </a:t>
                      </a:r>
                    </a:p>
                  </a:txBody>
                  <a:tcPr marL="12700" marR="12700" marT="12700" marB="0" anchor="b">
                    <a:lnL>
                      <a:noFill/>
                    </a:lnL>
                    <a:lnR>
                      <a:noFill/>
                    </a:lnR>
                    <a:lnT>
                      <a:noFill/>
                    </a:lnT>
                    <a:lnB>
                      <a:noFill/>
                    </a:lnB>
                    <a:solidFill>
                      <a:srgbClr val="FFFFFF"/>
                    </a:solidFill>
                  </a:tcPr>
                </a:tc>
                <a:tc>
                  <a:txBody>
                    <a:bodyPr/>
                    <a:lstStyle/>
                    <a:p>
                      <a:pPr algn="l" fontAlgn="b"/>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7"/>
                  </a:ext>
                </a:extLst>
              </a:tr>
              <a:tr h="206205">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extLst>
                  <a:ext uri="{0D108BD9-81ED-4DB2-BD59-A6C34878D82A}">
                    <a16:rowId xmlns:a16="http://schemas.microsoft.com/office/drawing/2014/main" val="10018"/>
                  </a:ext>
                </a:extLst>
              </a:tr>
            </a:tbl>
          </a:graphicData>
        </a:graphic>
      </p:graphicFrame>
      <p:sp>
        <p:nvSpPr>
          <p:cNvPr id="2" name="textruta 1"/>
          <p:cNvSpPr txBox="1"/>
          <p:nvPr/>
        </p:nvSpPr>
        <p:spPr>
          <a:xfrm>
            <a:off x="395536" y="3429000"/>
            <a:ext cx="2712281" cy="1077218"/>
          </a:xfrm>
          <a:prstGeom prst="rect">
            <a:avLst/>
          </a:prstGeom>
          <a:noFill/>
        </p:spPr>
        <p:txBody>
          <a:bodyPr wrap="none" rtlCol="0">
            <a:spAutoFit/>
          </a:bodyPr>
          <a:lstStyle/>
          <a:p>
            <a:r>
              <a:rPr lang="sv-SE" sz="1600" dirty="0" smtClean="0"/>
              <a:t>Lagledarna är sammankallade:</a:t>
            </a:r>
          </a:p>
          <a:p>
            <a:r>
              <a:rPr lang="sv-SE" sz="1600" dirty="0" smtClean="0">
                <a:solidFill>
                  <a:schemeClr val="tx1">
                    <a:lumMod val="75000"/>
                    <a:lumOff val="25000"/>
                  </a:schemeClr>
                </a:solidFill>
              </a:rPr>
              <a:t>Henrik Eriksson</a:t>
            </a:r>
          </a:p>
          <a:p>
            <a:r>
              <a:rPr lang="sv-SE" sz="1600" dirty="0" smtClean="0">
                <a:solidFill>
                  <a:schemeClr val="tx1">
                    <a:lumMod val="75000"/>
                    <a:lumOff val="25000"/>
                  </a:schemeClr>
                </a:solidFill>
              </a:rPr>
              <a:t>Carina </a:t>
            </a:r>
            <a:r>
              <a:rPr lang="sv-SE" sz="1600" dirty="0" err="1" smtClean="0">
                <a:solidFill>
                  <a:schemeClr val="tx1">
                    <a:lumMod val="75000"/>
                    <a:lumOff val="25000"/>
                  </a:schemeClr>
                </a:solidFill>
              </a:rPr>
              <a:t>Riström</a:t>
            </a:r>
            <a:endParaRPr lang="sv-SE" sz="1600" dirty="0" smtClean="0">
              <a:solidFill>
                <a:schemeClr val="tx1">
                  <a:lumMod val="75000"/>
                  <a:lumOff val="25000"/>
                </a:schemeClr>
              </a:solidFill>
            </a:endParaRPr>
          </a:p>
          <a:p>
            <a:r>
              <a:rPr lang="sv-SE" sz="1600" dirty="0" smtClean="0">
                <a:solidFill>
                  <a:schemeClr val="tx1">
                    <a:lumMod val="75000"/>
                    <a:lumOff val="25000"/>
                  </a:schemeClr>
                </a:solidFill>
              </a:rPr>
              <a:t>Weronica Kovala</a:t>
            </a:r>
            <a:endParaRPr lang="sv-SE" sz="1600" dirty="0">
              <a:solidFill>
                <a:schemeClr val="tx1">
                  <a:lumMod val="75000"/>
                  <a:lumOff val="25000"/>
                </a:schemeClr>
              </a:solidFill>
            </a:endParaRPr>
          </a:p>
        </p:txBody>
      </p:sp>
      <p:sp>
        <p:nvSpPr>
          <p:cNvPr id="5" name="TextBox 4"/>
          <p:cNvSpPr txBox="1"/>
          <p:nvPr/>
        </p:nvSpPr>
        <p:spPr>
          <a:xfrm>
            <a:off x="683568" y="5818911"/>
            <a:ext cx="7992888" cy="830997"/>
          </a:xfrm>
          <a:prstGeom prst="rect">
            <a:avLst/>
          </a:prstGeom>
          <a:noFill/>
        </p:spPr>
        <p:txBody>
          <a:bodyPr wrap="square" rtlCol="0">
            <a:spAutoFit/>
          </a:bodyPr>
          <a:lstStyle/>
          <a:p>
            <a:pPr algn="ctr"/>
            <a:r>
              <a:rPr lang="sv-SE" sz="2400" b="1" dirty="0" smtClean="0"/>
              <a:t>Vi vill bli fler. Kontakta oss om ni tror att ni kan bidra eller hjälpa oss runt laget på något sätt!</a:t>
            </a:r>
            <a:endParaRPr lang="sv-SE" sz="2400" b="1" dirty="0"/>
          </a:p>
        </p:txBody>
      </p:sp>
    </p:spTree>
    <p:extLst>
      <p:ext uri="{BB962C8B-B14F-4D97-AF65-F5344CB8AC3E}">
        <p14:creationId xmlns:p14="http://schemas.microsoft.com/office/powerpoint/2010/main" val="9935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3717032"/>
            <a:ext cx="8817277" cy="4536504"/>
          </a:xfrm>
        </p:spPr>
        <p:txBody>
          <a:bodyPr>
            <a:noAutofit/>
          </a:bodyPr>
          <a:lstStyle/>
          <a:p>
            <a:pPr algn="l"/>
            <a:r>
              <a:rPr lang="sv-SE" b="1" dirty="0" smtClean="0"/>
              <a:t>Ledarmentor </a:t>
            </a:r>
            <a:r>
              <a:rPr lang="sv-SE" sz="2000" dirty="0"/>
              <a:t/>
            </a:r>
            <a:br>
              <a:rPr lang="sv-SE" sz="2000" dirty="0"/>
            </a:br>
            <a:r>
              <a:rPr lang="sv-SE" sz="2000" dirty="0" smtClean="0"/>
              <a:t>Lotta Hellenberg är knuten till föreningen &amp; laget i rollen som Ledarmentor!</a:t>
            </a:r>
            <a:br>
              <a:rPr lang="sv-SE" sz="2000" dirty="0" smtClean="0"/>
            </a:br>
            <a:r>
              <a:rPr lang="sv-SE" sz="2000" dirty="0"/>
              <a:t/>
            </a:r>
            <a:br>
              <a:rPr lang="sv-SE" sz="2000" dirty="0"/>
            </a:br>
            <a:r>
              <a:rPr lang="sv-SE" sz="2000" dirty="0" smtClean="0"/>
              <a:t>Lotta kommer att finnas runt lagen och fungera som stöd &amp; mentor för oss ledare. 2019 görs en extra satsning på de äldsta lagen!</a:t>
            </a:r>
            <a:br>
              <a:rPr lang="sv-SE" sz="2000" dirty="0" smtClean="0"/>
            </a:br>
            <a:r>
              <a:rPr lang="sv-SE" sz="2000" dirty="0" smtClean="0"/>
              <a:t/>
            </a:r>
            <a:br>
              <a:rPr lang="sv-SE" sz="2000" dirty="0" smtClean="0"/>
            </a:br>
            <a:r>
              <a:rPr lang="sv-SE" sz="2000" dirty="0"/>
              <a:t/>
            </a:r>
            <a:br>
              <a:rPr lang="sv-SE" sz="2000" dirty="0"/>
            </a:br>
            <a:r>
              <a:rPr lang="sv-SE" sz="2000" dirty="0" smtClean="0"/>
              <a:t/>
            </a:r>
            <a:br>
              <a:rPr lang="sv-SE" sz="20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6" name="Bildobjekt 5" descr="Skärmavbild 2018-03-08 kl. 21.22.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916832"/>
            <a:ext cx="2349500" cy="2984500"/>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0060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24593</TotalTime>
  <Words>349</Words>
  <Application>Microsoft Office PowerPoint</Application>
  <PresentationFormat>On-screen Show (4:3)</PresentationFormat>
  <Paragraphs>146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Office-tema</vt:lpstr>
      <vt:lpstr>Välkommen till  föräldramöte inför  säsongen 2019</vt:lpstr>
      <vt:lpstr>Agenda  2018 – Er återblick  2019 – Vår organisation &amp; planering  Några beslutsfrågor   Övriga Frågor?  </vt:lpstr>
      <vt:lpstr>GothiaCup 2018        </vt:lpstr>
      <vt:lpstr>PowerPoint Presentation</vt:lpstr>
      <vt:lpstr>PowerPoint Presentation</vt:lpstr>
      <vt:lpstr>PowerPoint Presentation</vt:lpstr>
      <vt:lpstr>PowerPoint Presentation</vt:lpstr>
      <vt:lpstr>PowerPoint Presentation</vt:lpstr>
      <vt:lpstr>Ledarmentor  Lotta Hellenberg är knuten till föreningen &amp; laget i rollen som Ledarmentor!  Lotta kommer att finnas runt lagen och fungera som stöd &amp; mentor för oss ledare. 2019 görs en extra satsning på de äldsta lagen!    </vt:lpstr>
      <vt:lpstr>Framtidsutsikter  Frågan om att få igång ett Damlag är under utredning av klubben. Troligt att vi kan understödja ett sådant säsongen 2020.  Men vi behöver sätta upp ett stort mål innan dess och göra tjejerna delaktiga i målet och se sin del i vägen dit. Där får Weronica Kovala ett första uppdrag att arbeta med spelarinflytandet.</vt:lpstr>
      <vt:lpstr>Träningsfokus 2019  - Träning fokuserat på individens utveckling (Lotta &amp; Nettan) - Positionsbaserad träning (införlivas mer i varje träning) - Kollektiva metoder  - Positionsförsvar (vidareutveckla samarbete &amp; kommunikation)  - Anfallsspel (min roll i spelet utifrån mina styrkor)</vt:lpstr>
      <vt:lpstr>PowerPoint Presentation</vt:lpstr>
      <vt:lpstr>PowerPoint Presentation</vt:lpstr>
      <vt:lpstr>PowerPoint Presentation</vt:lpstr>
      <vt:lpstr>PowerPoint Presentation</vt:lpstr>
      <vt:lpstr>PowerPoint Presentation</vt:lpstr>
      <vt:lpstr>Deltagande &amp; Avanmälan  1. Minst 1 träning/vecka för matchspel.        - Avanmälan sker via mail till Åsa &amp; Tommy   2. Kallelse via laget.se till samtliga matcher &amp; aktiviteter.       </vt:lpstr>
      <vt:lpstr>Matchvärdar  behövs till varje match!   </vt:lpstr>
      <vt:lpstr>Rödblå-spåret   1.  Klubbens värderingar och riktlinjer  2.  Glädje &amp; samhörighet     </vt:lpstr>
      <vt:lpstr>VFFs 10 Föräldrabud           </vt:lpstr>
      <vt:lpstr>Tack för visat intresse!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Giuseppina</dc:creator>
  <cp:lastModifiedBy>Tommy Kovala</cp:lastModifiedBy>
  <cp:revision>362</cp:revision>
  <dcterms:created xsi:type="dcterms:W3CDTF">2012-05-02T21:15:37Z</dcterms:created>
  <dcterms:modified xsi:type="dcterms:W3CDTF">2019-01-06T09:36:40Z</dcterms:modified>
</cp:coreProperties>
</file>