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3"/>
  </p:notesMasterIdLst>
  <p:sldIdLst>
    <p:sldId id="256" r:id="rId2"/>
    <p:sldId id="257" r:id="rId3"/>
    <p:sldId id="521" r:id="rId4"/>
    <p:sldId id="495" r:id="rId5"/>
    <p:sldId id="496" r:id="rId6"/>
    <p:sldId id="510" r:id="rId7"/>
    <p:sldId id="511" r:id="rId8"/>
    <p:sldId id="512" r:id="rId9"/>
    <p:sldId id="513" r:id="rId10"/>
    <p:sldId id="504" r:id="rId11"/>
    <p:sldId id="529" r:id="rId12"/>
    <p:sldId id="419" r:id="rId13"/>
    <p:sldId id="475" r:id="rId14"/>
    <p:sldId id="420" r:id="rId15"/>
    <p:sldId id="478" r:id="rId16"/>
    <p:sldId id="499" r:id="rId17"/>
    <p:sldId id="477" r:id="rId18"/>
    <p:sldId id="523" r:id="rId19"/>
    <p:sldId id="268" r:id="rId20"/>
    <p:sldId id="293" r:id="rId21"/>
    <p:sldId id="259" r:id="rId22"/>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FF"/>
    <a:srgbClr val="7373FF"/>
    <a:srgbClr val="FF213B"/>
    <a:srgbClr val="EF150E"/>
    <a:srgbClr val="BBA200"/>
    <a:srgbClr val="D5BA01"/>
    <a:srgbClr val="E0C602"/>
    <a:srgbClr val="FF00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16" autoAdjust="0"/>
    <p:restoredTop sz="98626" autoAdjust="0"/>
  </p:normalViewPr>
  <p:slideViewPr>
    <p:cSldViewPr>
      <p:cViewPr varScale="1">
        <p:scale>
          <a:sx n="88" d="100"/>
          <a:sy n="88" d="100"/>
        </p:scale>
        <p:origin x="1320"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BB3237-8139-AD43-9E60-FF800E3C8B13}" type="doc">
      <dgm:prSet loTypeId="urn:microsoft.com/office/officeart/2005/8/layout/orgChart1" loCatId="" qsTypeId="urn:microsoft.com/office/officeart/2005/8/quickstyle/simple4" qsCatId="simple" csTypeId="urn:microsoft.com/office/officeart/2005/8/colors/accent2_2" csCatId="accent2" phldr="1"/>
      <dgm:spPr/>
      <dgm:t>
        <a:bodyPr/>
        <a:lstStyle/>
        <a:p>
          <a:endParaRPr lang="sv-SE"/>
        </a:p>
      </dgm:t>
    </dgm:pt>
    <dgm:pt modelId="{B2A6C768-2197-0345-8E76-72CCD11612CD}">
      <dgm:prSet phldrT="[Text]"/>
      <dgm:spPr/>
      <dgm:t>
        <a:bodyPr/>
        <a:lstStyle/>
        <a:p>
          <a:r>
            <a:rPr lang="sv-SE" dirty="0" smtClean="0"/>
            <a:t>Barkarö SK F03-05</a:t>
          </a:r>
          <a:endParaRPr lang="sv-SE" dirty="0"/>
        </a:p>
      </dgm:t>
    </dgm:pt>
    <dgm:pt modelId="{482F16E4-0D6D-E84B-B99A-3AE3A8BF0B8B}" type="parTrans" cxnId="{26BE705F-8BC1-8647-80F8-01EA67961BB9}">
      <dgm:prSet/>
      <dgm:spPr/>
      <dgm:t>
        <a:bodyPr/>
        <a:lstStyle/>
        <a:p>
          <a:endParaRPr lang="sv-SE"/>
        </a:p>
      </dgm:t>
    </dgm:pt>
    <dgm:pt modelId="{1D302055-A4AE-464D-97D9-612772C57B73}" type="sibTrans" cxnId="{26BE705F-8BC1-8647-80F8-01EA67961BB9}">
      <dgm:prSet/>
      <dgm:spPr/>
      <dgm:t>
        <a:bodyPr/>
        <a:lstStyle/>
        <a:p>
          <a:endParaRPr lang="sv-SE"/>
        </a:p>
      </dgm:t>
    </dgm:pt>
    <dgm:pt modelId="{77D07E47-2936-3C4A-ACF5-17E1E99831AE}">
      <dgm:prSet phldrT="[Text]"/>
      <dgm:spPr/>
      <dgm:t>
        <a:bodyPr/>
        <a:lstStyle/>
        <a:p>
          <a:r>
            <a:rPr lang="sv-SE" dirty="0" smtClean="0"/>
            <a:t>Fotbollssektion</a:t>
          </a:r>
          <a:endParaRPr lang="sv-SE" dirty="0"/>
        </a:p>
      </dgm:t>
    </dgm:pt>
    <dgm:pt modelId="{E73E162D-4B37-9340-BC95-557F2A3D85D8}" type="parTrans" cxnId="{F4D49061-56BF-BC42-91DB-4F7609852753}">
      <dgm:prSet/>
      <dgm:spPr/>
      <dgm:t>
        <a:bodyPr/>
        <a:lstStyle/>
        <a:p>
          <a:endParaRPr lang="sv-SE"/>
        </a:p>
      </dgm:t>
    </dgm:pt>
    <dgm:pt modelId="{402D5A9B-6182-FB4B-B3FA-CB482660EB28}" type="sibTrans" cxnId="{F4D49061-56BF-BC42-91DB-4F7609852753}">
      <dgm:prSet/>
      <dgm:spPr/>
      <dgm:t>
        <a:bodyPr/>
        <a:lstStyle/>
        <a:p>
          <a:endParaRPr lang="sv-SE"/>
        </a:p>
      </dgm:t>
    </dgm:pt>
    <dgm:pt modelId="{55F1E3B5-317A-B84D-849A-C8FE66CEE747}">
      <dgm:prSet phldrT="[Text]"/>
      <dgm:spPr/>
      <dgm:t>
        <a:bodyPr/>
        <a:lstStyle/>
        <a:p>
          <a:r>
            <a:rPr lang="sv-SE" dirty="0" smtClean="0"/>
            <a:t>Management</a:t>
          </a:r>
          <a:endParaRPr lang="sv-SE" dirty="0"/>
        </a:p>
      </dgm:t>
    </dgm:pt>
    <dgm:pt modelId="{486D77E9-7E9D-0942-916D-EE826729A85D}" type="parTrans" cxnId="{3ED2E35D-8DE2-644E-B7BE-8DA343035A18}">
      <dgm:prSet/>
      <dgm:spPr/>
      <dgm:t>
        <a:bodyPr/>
        <a:lstStyle/>
        <a:p>
          <a:endParaRPr lang="sv-SE"/>
        </a:p>
      </dgm:t>
    </dgm:pt>
    <dgm:pt modelId="{5B07B094-55F1-F847-8C7B-812755F0CF99}" type="sibTrans" cxnId="{3ED2E35D-8DE2-644E-B7BE-8DA343035A18}">
      <dgm:prSet/>
      <dgm:spPr/>
      <dgm:t>
        <a:bodyPr/>
        <a:lstStyle/>
        <a:p>
          <a:endParaRPr lang="sv-SE"/>
        </a:p>
      </dgm:t>
    </dgm:pt>
    <dgm:pt modelId="{2321EB14-1FE5-DB4E-928B-8695FC03D3DD}" type="pres">
      <dgm:prSet presAssocID="{F7BB3237-8139-AD43-9E60-FF800E3C8B13}" presName="hierChild1" presStyleCnt="0">
        <dgm:presLayoutVars>
          <dgm:orgChart val="1"/>
          <dgm:chPref val="1"/>
          <dgm:dir/>
          <dgm:animOne val="branch"/>
          <dgm:animLvl val="lvl"/>
          <dgm:resizeHandles/>
        </dgm:presLayoutVars>
      </dgm:prSet>
      <dgm:spPr/>
      <dgm:t>
        <a:bodyPr/>
        <a:lstStyle/>
        <a:p>
          <a:endParaRPr lang="sv-SE"/>
        </a:p>
      </dgm:t>
    </dgm:pt>
    <dgm:pt modelId="{BB13B5E1-2845-E049-8CCC-F42CF14534C7}" type="pres">
      <dgm:prSet presAssocID="{B2A6C768-2197-0345-8E76-72CCD11612CD}" presName="hierRoot1" presStyleCnt="0">
        <dgm:presLayoutVars>
          <dgm:hierBranch val="init"/>
        </dgm:presLayoutVars>
      </dgm:prSet>
      <dgm:spPr/>
    </dgm:pt>
    <dgm:pt modelId="{FF3D6D80-C9C2-2D4C-9524-15608B4BCD55}" type="pres">
      <dgm:prSet presAssocID="{B2A6C768-2197-0345-8E76-72CCD11612CD}" presName="rootComposite1" presStyleCnt="0"/>
      <dgm:spPr/>
    </dgm:pt>
    <dgm:pt modelId="{1A1D6BC1-3BCC-A24D-BBB9-1CD85455DEB8}" type="pres">
      <dgm:prSet presAssocID="{B2A6C768-2197-0345-8E76-72CCD11612CD}" presName="rootText1" presStyleLbl="node0" presStyleIdx="0" presStyleCnt="1">
        <dgm:presLayoutVars>
          <dgm:chPref val="3"/>
        </dgm:presLayoutVars>
      </dgm:prSet>
      <dgm:spPr/>
      <dgm:t>
        <a:bodyPr/>
        <a:lstStyle/>
        <a:p>
          <a:endParaRPr lang="sv-SE"/>
        </a:p>
      </dgm:t>
    </dgm:pt>
    <dgm:pt modelId="{FC8B6CC6-8705-F947-A540-AB914C430D9D}" type="pres">
      <dgm:prSet presAssocID="{B2A6C768-2197-0345-8E76-72CCD11612CD}" presName="rootConnector1" presStyleLbl="node1" presStyleIdx="0" presStyleCnt="0"/>
      <dgm:spPr/>
      <dgm:t>
        <a:bodyPr/>
        <a:lstStyle/>
        <a:p>
          <a:endParaRPr lang="sv-SE"/>
        </a:p>
      </dgm:t>
    </dgm:pt>
    <dgm:pt modelId="{9E809CF4-7B98-304C-899E-F0F55900EEE2}" type="pres">
      <dgm:prSet presAssocID="{B2A6C768-2197-0345-8E76-72CCD11612CD}" presName="hierChild2" presStyleCnt="0"/>
      <dgm:spPr/>
    </dgm:pt>
    <dgm:pt modelId="{27F27709-1594-124C-B24A-FE2EA627576A}" type="pres">
      <dgm:prSet presAssocID="{E73E162D-4B37-9340-BC95-557F2A3D85D8}" presName="Name37" presStyleLbl="parChTrans1D2" presStyleIdx="0" presStyleCnt="2"/>
      <dgm:spPr/>
      <dgm:t>
        <a:bodyPr/>
        <a:lstStyle/>
        <a:p>
          <a:endParaRPr lang="sv-SE"/>
        </a:p>
      </dgm:t>
    </dgm:pt>
    <dgm:pt modelId="{B3AD3F31-1E04-3647-956E-E2B5F4DB1097}" type="pres">
      <dgm:prSet presAssocID="{77D07E47-2936-3C4A-ACF5-17E1E99831AE}" presName="hierRoot2" presStyleCnt="0">
        <dgm:presLayoutVars>
          <dgm:hierBranch val="init"/>
        </dgm:presLayoutVars>
      </dgm:prSet>
      <dgm:spPr/>
    </dgm:pt>
    <dgm:pt modelId="{C08AEC6C-98DE-0E45-85C4-5868BD046623}" type="pres">
      <dgm:prSet presAssocID="{77D07E47-2936-3C4A-ACF5-17E1E99831AE}" presName="rootComposite" presStyleCnt="0"/>
      <dgm:spPr/>
    </dgm:pt>
    <dgm:pt modelId="{2F8426E0-9163-D441-8F53-9C9F51A6D336}" type="pres">
      <dgm:prSet presAssocID="{77D07E47-2936-3C4A-ACF5-17E1E99831AE}" presName="rootText" presStyleLbl="node2" presStyleIdx="0" presStyleCnt="2">
        <dgm:presLayoutVars>
          <dgm:chPref val="3"/>
        </dgm:presLayoutVars>
      </dgm:prSet>
      <dgm:spPr/>
      <dgm:t>
        <a:bodyPr/>
        <a:lstStyle/>
        <a:p>
          <a:endParaRPr lang="sv-SE"/>
        </a:p>
      </dgm:t>
    </dgm:pt>
    <dgm:pt modelId="{74EF1ECA-D3DC-0C4D-B650-B29B334C4634}" type="pres">
      <dgm:prSet presAssocID="{77D07E47-2936-3C4A-ACF5-17E1E99831AE}" presName="rootConnector" presStyleLbl="node2" presStyleIdx="0" presStyleCnt="2"/>
      <dgm:spPr/>
      <dgm:t>
        <a:bodyPr/>
        <a:lstStyle/>
        <a:p>
          <a:endParaRPr lang="sv-SE"/>
        </a:p>
      </dgm:t>
    </dgm:pt>
    <dgm:pt modelId="{F1522DC9-6F32-AB44-96FB-A2B574A0E97C}" type="pres">
      <dgm:prSet presAssocID="{77D07E47-2936-3C4A-ACF5-17E1E99831AE}" presName="hierChild4" presStyleCnt="0"/>
      <dgm:spPr/>
    </dgm:pt>
    <dgm:pt modelId="{77D21B1A-6C24-CD46-91CE-B5FD40B38A44}" type="pres">
      <dgm:prSet presAssocID="{77D07E47-2936-3C4A-ACF5-17E1E99831AE}" presName="hierChild5" presStyleCnt="0"/>
      <dgm:spPr/>
    </dgm:pt>
    <dgm:pt modelId="{47EB2116-C8CF-BC45-A00E-010B20535A12}" type="pres">
      <dgm:prSet presAssocID="{486D77E9-7E9D-0942-916D-EE826729A85D}" presName="Name37" presStyleLbl="parChTrans1D2" presStyleIdx="1" presStyleCnt="2"/>
      <dgm:spPr/>
      <dgm:t>
        <a:bodyPr/>
        <a:lstStyle/>
        <a:p>
          <a:endParaRPr lang="sv-SE"/>
        </a:p>
      </dgm:t>
    </dgm:pt>
    <dgm:pt modelId="{2B0853B9-F9FA-EA47-9532-B7D13F37ABF7}" type="pres">
      <dgm:prSet presAssocID="{55F1E3B5-317A-B84D-849A-C8FE66CEE747}" presName="hierRoot2" presStyleCnt="0">
        <dgm:presLayoutVars>
          <dgm:hierBranch val="init"/>
        </dgm:presLayoutVars>
      </dgm:prSet>
      <dgm:spPr/>
    </dgm:pt>
    <dgm:pt modelId="{43B92F1D-0A92-264D-83E8-F011F887F7FE}" type="pres">
      <dgm:prSet presAssocID="{55F1E3B5-317A-B84D-849A-C8FE66CEE747}" presName="rootComposite" presStyleCnt="0"/>
      <dgm:spPr/>
    </dgm:pt>
    <dgm:pt modelId="{16F230BC-22AF-194C-999E-5F1C912E06B4}" type="pres">
      <dgm:prSet presAssocID="{55F1E3B5-317A-B84D-849A-C8FE66CEE747}" presName="rootText" presStyleLbl="node2" presStyleIdx="1" presStyleCnt="2">
        <dgm:presLayoutVars>
          <dgm:chPref val="3"/>
        </dgm:presLayoutVars>
      </dgm:prSet>
      <dgm:spPr/>
      <dgm:t>
        <a:bodyPr/>
        <a:lstStyle/>
        <a:p>
          <a:endParaRPr lang="sv-SE"/>
        </a:p>
      </dgm:t>
    </dgm:pt>
    <dgm:pt modelId="{74D2C140-4E06-064C-B939-6DBF76BE379A}" type="pres">
      <dgm:prSet presAssocID="{55F1E3B5-317A-B84D-849A-C8FE66CEE747}" presName="rootConnector" presStyleLbl="node2" presStyleIdx="1" presStyleCnt="2"/>
      <dgm:spPr/>
      <dgm:t>
        <a:bodyPr/>
        <a:lstStyle/>
        <a:p>
          <a:endParaRPr lang="sv-SE"/>
        </a:p>
      </dgm:t>
    </dgm:pt>
    <dgm:pt modelId="{CA8EA3DD-4159-9549-85C8-68206828F5C1}" type="pres">
      <dgm:prSet presAssocID="{55F1E3B5-317A-B84D-849A-C8FE66CEE747}" presName="hierChild4" presStyleCnt="0"/>
      <dgm:spPr/>
    </dgm:pt>
    <dgm:pt modelId="{548C5100-D50E-3E48-A23B-A8756CB45DD6}" type="pres">
      <dgm:prSet presAssocID="{55F1E3B5-317A-B84D-849A-C8FE66CEE747}" presName="hierChild5" presStyleCnt="0"/>
      <dgm:spPr/>
    </dgm:pt>
    <dgm:pt modelId="{ED0BA0B2-881F-6B41-A7E1-D449A77ECB08}" type="pres">
      <dgm:prSet presAssocID="{B2A6C768-2197-0345-8E76-72CCD11612CD}" presName="hierChild3" presStyleCnt="0"/>
      <dgm:spPr/>
    </dgm:pt>
  </dgm:ptLst>
  <dgm:cxnLst>
    <dgm:cxn modelId="{780B24D1-EA73-684A-B20C-60EB9C9A1BF1}" type="presOf" srcId="{B2A6C768-2197-0345-8E76-72CCD11612CD}" destId="{FC8B6CC6-8705-F947-A540-AB914C430D9D}" srcOrd="1" destOrd="0" presId="urn:microsoft.com/office/officeart/2005/8/layout/orgChart1"/>
    <dgm:cxn modelId="{706E1257-3512-EE4B-BED3-5A6357C4E5C7}" type="presOf" srcId="{486D77E9-7E9D-0942-916D-EE826729A85D}" destId="{47EB2116-C8CF-BC45-A00E-010B20535A12}" srcOrd="0" destOrd="0" presId="urn:microsoft.com/office/officeart/2005/8/layout/orgChart1"/>
    <dgm:cxn modelId="{F4D49061-56BF-BC42-91DB-4F7609852753}" srcId="{B2A6C768-2197-0345-8E76-72CCD11612CD}" destId="{77D07E47-2936-3C4A-ACF5-17E1E99831AE}" srcOrd="0" destOrd="0" parTransId="{E73E162D-4B37-9340-BC95-557F2A3D85D8}" sibTransId="{402D5A9B-6182-FB4B-B3FA-CB482660EB28}"/>
    <dgm:cxn modelId="{C88BE379-4133-9A4B-8CD8-F0592DDFE639}" type="presOf" srcId="{F7BB3237-8139-AD43-9E60-FF800E3C8B13}" destId="{2321EB14-1FE5-DB4E-928B-8695FC03D3DD}" srcOrd="0" destOrd="0" presId="urn:microsoft.com/office/officeart/2005/8/layout/orgChart1"/>
    <dgm:cxn modelId="{FDE17ECA-2470-8146-A053-EEC63773F5C7}" type="presOf" srcId="{77D07E47-2936-3C4A-ACF5-17E1E99831AE}" destId="{74EF1ECA-D3DC-0C4D-B650-B29B334C4634}" srcOrd="1" destOrd="0" presId="urn:microsoft.com/office/officeart/2005/8/layout/orgChart1"/>
    <dgm:cxn modelId="{3ED2E35D-8DE2-644E-B7BE-8DA343035A18}" srcId="{B2A6C768-2197-0345-8E76-72CCD11612CD}" destId="{55F1E3B5-317A-B84D-849A-C8FE66CEE747}" srcOrd="1" destOrd="0" parTransId="{486D77E9-7E9D-0942-916D-EE826729A85D}" sibTransId="{5B07B094-55F1-F847-8C7B-812755F0CF99}"/>
    <dgm:cxn modelId="{CCAAED29-17D0-554F-9296-1EF6D18B35F6}" type="presOf" srcId="{55F1E3B5-317A-B84D-849A-C8FE66CEE747}" destId="{16F230BC-22AF-194C-999E-5F1C912E06B4}" srcOrd="0" destOrd="0" presId="urn:microsoft.com/office/officeart/2005/8/layout/orgChart1"/>
    <dgm:cxn modelId="{463CF4D6-262A-144A-BD43-758070015C2C}" type="presOf" srcId="{77D07E47-2936-3C4A-ACF5-17E1E99831AE}" destId="{2F8426E0-9163-D441-8F53-9C9F51A6D336}" srcOrd="0" destOrd="0" presId="urn:microsoft.com/office/officeart/2005/8/layout/orgChart1"/>
    <dgm:cxn modelId="{26BE705F-8BC1-8647-80F8-01EA67961BB9}" srcId="{F7BB3237-8139-AD43-9E60-FF800E3C8B13}" destId="{B2A6C768-2197-0345-8E76-72CCD11612CD}" srcOrd="0" destOrd="0" parTransId="{482F16E4-0D6D-E84B-B99A-3AE3A8BF0B8B}" sibTransId="{1D302055-A4AE-464D-97D9-612772C57B73}"/>
    <dgm:cxn modelId="{882B8C76-846A-2846-B526-6C9800161D19}" type="presOf" srcId="{E73E162D-4B37-9340-BC95-557F2A3D85D8}" destId="{27F27709-1594-124C-B24A-FE2EA627576A}" srcOrd="0" destOrd="0" presId="urn:microsoft.com/office/officeart/2005/8/layout/orgChart1"/>
    <dgm:cxn modelId="{E9F65FC7-A1D7-B742-B4C7-3255296F7325}" type="presOf" srcId="{55F1E3B5-317A-B84D-849A-C8FE66CEE747}" destId="{74D2C140-4E06-064C-B939-6DBF76BE379A}" srcOrd="1" destOrd="0" presId="urn:microsoft.com/office/officeart/2005/8/layout/orgChart1"/>
    <dgm:cxn modelId="{E927897E-A2D4-9A4D-9D6C-74CD5BD8F7CA}" type="presOf" srcId="{B2A6C768-2197-0345-8E76-72CCD11612CD}" destId="{1A1D6BC1-3BCC-A24D-BBB9-1CD85455DEB8}" srcOrd="0" destOrd="0" presId="urn:microsoft.com/office/officeart/2005/8/layout/orgChart1"/>
    <dgm:cxn modelId="{361B0868-8AF8-3841-AC0E-18CD75A51CDF}" type="presParOf" srcId="{2321EB14-1FE5-DB4E-928B-8695FC03D3DD}" destId="{BB13B5E1-2845-E049-8CCC-F42CF14534C7}" srcOrd="0" destOrd="0" presId="urn:microsoft.com/office/officeart/2005/8/layout/orgChart1"/>
    <dgm:cxn modelId="{84D27C5A-B74D-0146-8412-ACB742604FB5}" type="presParOf" srcId="{BB13B5E1-2845-E049-8CCC-F42CF14534C7}" destId="{FF3D6D80-C9C2-2D4C-9524-15608B4BCD55}" srcOrd="0" destOrd="0" presId="urn:microsoft.com/office/officeart/2005/8/layout/orgChart1"/>
    <dgm:cxn modelId="{82C15000-C588-464D-83E3-ACA20971CFED}" type="presParOf" srcId="{FF3D6D80-C9C2-2D4C-9524-15608B4BCD55}" destId="{1A1D6BC1-3BCC-A24D-BBB9-1CD85455DEB8}" srcOrd="0" destOrd="0" presId="urn:microsoft.com/office/officeart/2005/8/layout/orgChart1"/>
    <dgm:cxn modelId="{2DF3218E-660A-2E40-B4E7-FD62DD9D721C}" type="presParOf" srcId="{FF3D6D80-C9C2-2D4C-9524-15608B4BCD55}" destId="{FC8B6CC6-8705-F947-A540-AB914C430D9D}" srcOrd="1" destOrd="0" presId="urn:microsoft.com/office/officeart/2005/8/layout/orgChart1"/>
    <dgm:cxn modelId="{563D46AB-2377-3D4F-B3A6-9397A6612686}" type="presParOf" srcId="{BB13B5E1-2845-E049-8CCC-F42CF14534C7}" destId="{9E809CF4-7B98-304C-899E-F0F55900EEE2}" srcOrd="1" destOrd="0" presId="urn:microsoft.com/office/officeart/2005/8/layout/orgChart1"/>
    <dgm:cxn modelId="{3E98A76D-1C24-324B-8AC3-496E12824FE4}" type="presParOf" srcId="{9E809CF4-7B98-304C-899E-F0F55900EEE2}" destId="{27F27709-1594-124C-B24A-FE2EA627576A}" srcOrd="0" destOrd="0" presId="urn:microsoft.com/office/officeart/2005/8/layout/orgChart1"/>
    <dgm:cxn modelId="{C2DD5A39-7871-EC46-96FC-0E95F2AE7B56}" type="presParOf" srcId="{9E809CF4-7B98-304C-899E-F0F55900EEE2}" destId="{B3AD3F31-1E04-3647-956E-E2B5F4DB1097}" srcOrd="1" destOrd="0" presId="urn:microsoft.com/office/officeart/2005/8/layout/orgChart1"/>
    <dgm:cxn modelId="{F52E74A1-AF3E-B84E-AE84-8B79B14DBB57}" type="presParOf" srcId="{B3AD3F31-1E04-3647-956E-E2B5F4DB1097}" destId="{C08AEC6C-98DE-0E45-85C4-5868BD046623}" srcOrd="0" destOrd="0" presId="urn:microsoft.com/office/officeart/2005/8/layout/orgChart1"/>
    <dgm:cxn modelId="{BC9BFEF4-B302-654E-B036-80A0314DEB38}" type="presParOf" srcId="{C08AEC6C-98DE-0E45-85C4-5868BD046623}" destId="{2F8426E0-9163-D441-8F53-9C9F51A6D336}" srcOrd="0" destOrd="0" presId="urn:microsoft.com/office/officeart/2005/8/layout/orgChart1"/>
    <dgm:cxn modelId="{2D72B800-9310-AB49-A994-EBEC9BD298E8}" type="presParOf" srcId="{C08AEC6C-98DE-0E45-85C4-5868BD046623}" destId="{74EF1ECA-D3DC-0C4D-B650-B29B334C4634}" srcOrd="1" destOrd="0" presId="urn:microsoft.com/office/officeart/2005/8/layout/orgChart1"/>
    <dgm:cxn modelId="{DDF45076-9A83-9C46-83C0-DF488B3B8897}" type="presParOf" srcId="{B3AD3F31-1E04-3647-956E-E2B5F4DB1097}" destId="{F1522DC9-6F32-AB44-96FB-A2B574A0E97C}" srcOrd="1" destOrd="0" presId="urn:microsoft.com/office/officeart/2005/8/layout/orgChart1"/>
    <dgm:cxn modelId="{5F129D83-CF32-EA4B-A85E-82571E9AA5BF}" type="presParOf" srcId="{B3AD3F31-1E04-3647-956E-E2B5F4DB1097}" destId="{77D21B1A-6C24-CD46-91CE-B5FD40B38A44}" srcOrd="2" destOrd="0" presId="urn:microsoft.com/office/officeart/2005/8/layout/orgChart1"/>
    <dgm:cxn modelId="{1FAB15B0-6A8D-3145-BFBC-BD541DA5C5AF}" type="presParOf" srcId="{9E809CF4-7B98-304C-899E-F0F55900EEE2}" destId="{47EB2116-C8CF-BC45-A00E-010B20535A12}" srcOrd="2" destOrd="0" presId="urn:microsoft.com/office/officeart/2005/8/layout/orgChart1"/>
    <dgm:cxn modelId="{85E7159F-56C2-CD4B-A0FF-65D9227CED43}" type="presParOf" srcId="{9E809CF4-7B98-304C-899E-F0F55900EEE2}" destId="{2B0853B9-F9FA-EA47-9532-B7D13F37ABF7}" srcOrd="3" destOrd="0" presId="urn:microsoft.com/office/officeart/2005/8/layout/orgChart1"/>
    <dgm:cxn modelId="{5C07B8A9-C7AC-2E43-9E04-525FA1F3027C}" type="presParOf" srcId="{2B0853B9-F9FA-EA47-9532-B7D13F37ABF7}" destId="{43B92F1D-0A92-264D-83E8-F011F887F7FE}" srcOrd="0" destOrd="0" presId="urn:microsoft.com/office/officeart/2005/8/layout/orgChart1"/>
    <dgm:cxn modelId="{F0919BE0-4AFD-FC47-972E-4120C750693C}" type="presParOf" srcId="{43B92F1D-0A92-264D-83E8-F011F887F7FE}" destId="{16F230BC-22AF-194C-999E-5F1C912E06B4}" srcOrd="0" destOrd="0" presId="urn:microsoft.com/office/officeart/2005/8/layout/orgChart1"/>
    <dgm:cxn modelId="{4BB31FFE-508C-C44A-B46D-919E4F47C6F8}" type="presParOf" srcId="{43B92F1D-0A92-264D-83E8-F011F887F7FE}" destId="{74D2C140-4E06-064C-B939-6DBF76BE379A}" srcOrd="1" destOrd="0" presId="urn:microsoft.com/office/officeart/2005/8/layout/orgChart1"/>
    <dgm:cxn modelId="{18EE6247-FB87-A744-97A2-FCFA6429D9E8}" type="presParOf" srcId="{2B0853B9-F9FA-EA47-9532-B7D13F37ABF7}" destId="{CA8EA3DD-4159-9549-85C8-68206828F5C1}" srcOrd="1" destOrd="0" presId="urn:microsoft.com/office/officeart/2005/8/layout/orgChart1"/>
    <dgm:cxn modelId="{9E2E0888-6813-B541-AE5C-26930F6FB09C}" type="presParOf" srcId="{2B0853B9-F9FA-EA47-9532-B7D13F37ABF7}" destId="{548C5100-D50E-3E48-A23B-A8756CB45DD6}" srcOrd="2" destOrd="0" presId="urn:microsoft.com/office/officeart/2005/8/layout/orgChart1"/>
    <dgm:cxn modelId="{B5545240-3F95-BB49-B22D-F150650FCD87}" type="presParOf" srcId="{BB13B5E1-2845-E049-8CCC-F42CF14534C7}" destId="{ED0BA0B2-881F-6B41-A7E1-D449A77ECB0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BB3237-8139-AD43-9E60-FF800E3C8B13}" type="doc">
      <dgm:prSet loTypeId="urn:microsoft.com/office/officeart/2005/8/layout/orgChart1" loCatId="" qsTypeId="urn:microsoft.com/office/officeart/2005/8/quickstyle/simple4" qsCatId="simple" csTypeId="urn:microsoft.com/office/officeart/2005/8/colors/accent2_2" csCatId="accent2" phldr="1"/>
      <dgm:spPr/>
      <dgm:t>
        <a:bodyPr/>
        <a:lstStyle/>
        <a:p>
          <a:endParaRPr lang="sv-SE"/>
        </a:p>
      </dgm:t>
    </dgm:pt>
    <dgm:pt modelId="{77D07E47-2936-3C4A-ACF5-17E1E99831AE}">
      <dgm:prSet phldrT="[Text]"/>
      <dgm:spPr/>
      <dgm:t>
        <a:bodyPr/>
        <a:lstStyle/>
        <a:p>
          <a:r>
            <a:rPr lang="sv-SE" dirty="0" smtClean="0"/>
            <a:t>Fotbollssektionen</a:t>
          </a:r>
          <a:endParaRPr lang="sv-SE" dirty="0"/>
        </a:p>
      </dgm:t>
    </dgm:pt>
    <dgm:pt modelId="{E73E162D-4B37-9340-BC95-557F2A3D85D8}" type="parTrans" cxnId="{F4D49061-56BF-BC42-91DB-4F7609852753}">
      <dgm:prSet/>
      <dgm:spPr/>
      <dgm:t>
        <a:bodyPr/>
        <a:lstStyle/>
        <a:p>
          <a:endParaRPr lang="sv-SE"/>
        </a:p>
      </dgm:t>
    </dgm:pt>
    <dgm:pt modelId="{402D5A9B-6182-FB4B-B3FA-CB482660EB28}" type="sibTrans" cxnId="{F4D49061-56BF-BC42-91DB-4F7609852753}">
      <dgm:prSet/>
      <dgm:spPr/>
      <dgm:t>
        <a:bodyPr/>
        <a:lstStyle/>
        <a:p>
          <a:endParaRPr lang="sv-SE"/>
        </a:p>
      </dgm:t>
    </dgm:pt>
    <dgm:pt modelId="{2321EB14-1FE5-DB4E-928B-8695FC03D3DD}" type="pres">
      <dgm:prSet presAssocID="{F7BB3237-8139-AD43-9E60-FF800E3C8B13}" presName="hierChild1" presStyleCnt="0">
        <dgm:presLayoutVars>
          <dgm:orgChart val="1"/>
          <dgm:chPref val="1"/>
          <dgm:dir/>
          <dgm:animOne val="branch"/>
          <dgm:animLvl val="lvl"/>
          <dgm:resizeHandles/>
        </dgm:presLayoutVars>
      </dgm:prSet>
      <dgm:spPr/>
      <dgm:t>
        <a:bodyPr/>
        <a:lstStyle/>
        <a:p>
          <a:endParaRPr lang="sv-SE"/>
        </a:p>
      </dgm:t>
    </dgm:pt>
    <dgm:pt modelId="{8CEB07BB-0D6B-CA46-8A5A-9608ABC08EE4}" type="pres">
      <dgm:prSet presAssocID="{77D07E47-2936-3C4A-ACF5-17E1E99831AE}" presName="hierRoot1" presStyleCnt="0">
        <dgm:presLayoutVars>
          <dgm:hierBranch val="init"/>
        </dgm:presLayoutVars>
      </dgm:prSet>
      <dgm:spPr/>
    </dgm:pt>
    <dgm:pt modelId="{C5E1C3D0-C197-DF47-B27D-C8C716B9A2AC}" type="pres">
      <dgm:prSet presAssocID="{77D07E47-2936-3C4A-ACF5-17E1E99831AE}" presName="rootComposite1" presStyleCnt="0"/>
      <dgm:spPr/>
    </dgm:pt>
    <dgm:pt modelId="{D5591B95-2E76-EC40-A140-7AE2F57C941D}" type="pres">
      <dgm:prSet presAssocID="{77D07E47-2936-3C4A-ACF5-17E1E99831AE}" presName="rootText1" presStyleLbl="node0" presStyleIdx="0" presStyleCnt="1">
        <dgm:presLayoutVars>
          <dgm:chPref val="3"/>
        </dgm:presLayoutVars>
      </dgm:prSet>
      <dgm:spPr/>
      <dgm:t>
        <a:bodyPr/>
        <a:lstStyle/>
        <a:p>
          <a:endParaRPr lang="sv-SE"/>
        </a:p>
      </dgm:t>
    </dgm:pt>
    <dgm:pt modelId="{B77F5587-E273-3D4E-AE80-E6448E59C4BF}" type="pres">
      <dgm:prSet presAssocID="{77D07E47-2936-3C4A-ACF5-17E1E99831AE}" presName="rootConnector1" presStyleLbl="node1" presStyleIdx="0" presStyleCnt="0"/>
      <dgm:spPr/>
      <dgm:t>
        <a:bodyPr/>
        <a:lstStyle/>
        <a:p>
          <a:endParaRPr lang="sv-SE"/>
        </a:p>
      </dgm:t>
    </dgm:pt>
    <dgm:pt modelId="{EB887A38-03D2-6B46-BC8F-5DE08EDF5AFF}" type="pres">
      <dgm:prSet presAssocID="{77D07E47-2936-3C4A-ACF5-17E1E99831AE}" presName="hierChild2" presStyleCnt="0"/>
      <dgm:spPr/>
    </dgm:pt>
    <dgm:pt modelId="{E38B203F-D91A-A44C-A45C-CA23CC4768AA}" type="pres">
      <dgm:prSet presAssocID="{77D07E47-2936-3C4A-ACF5-17E1E99831AE}" presName="hierChild3" presStyleCnt="0"/>
      <dgm:spPr/>
    </dgm:pt>
  </dgm:ptLst>
  <dgm:cxnLst>
    <dgm:cxn modelId="{7302B7B2-5B97-A44D-8C5B-1B12C46D45D9}" type="presOf" srcId="{F7BB3237-8139-AD43-9E60-FF800E3C8B13}" destId="{2321EB14-1FE5-DB4E-928B-8695FC03D3DD}" srcOrd="0" destOrd="0" presId="urn:microsoft.com/office/officeart/2005/8/layout/orgChart1"/>
    <dgm:cxn modelId="{7C766715-D665-A14E-8517-7F86FBC513A8}" type="presOf" srcId="{77D07E47-2936-3C4A-ACF5-17E1E99831AE}" destId="{B77F5587-E273-3D4E-AE80-E6448E59C4BF}" srcOrd="1" destOrd="0" presId="urn:microsoft.com/office/officeart/2005/8/layout/orgChart1"/>
    <dgm:cxn modelId="{480BB18B-E7E7-E749-B560-DDB6B1269F71}" type="presOf" srcId="{77D07E47-2936-3C4A-ACF5-17E1E99831AE}" destId="{D5591B95-2E76-EC40-A140-7AE2F57C941D}" srcOrd="0" destOrd="0" presId="urn:microsoft.com/office/officeart/2005/8/layout/orgChart1"/>
    <dgm:cxn modelId="{F4D49061-56BF-BC42-91DB-4F7609852753}" srcId="{F7BB3237-8139-AD43-9E60-FF800E3C8B13}" destId="{77D07E47-2936-3C4A-ACF5-17E1E99831AE}" srcOrd="0" destOrd="0" parTransId="{E73E162D-4B37-9340-BC95-557F2A3D85D8}" sibTransId="{402D5A9B-6182-FB4B-B3FA-CB482660EB28}"/>
    <dgm:cxn modelId="{0E2F26DF-D8DF-FC4F-8A55-8C46AD52865C}" type="presParOf" srcId="{2321EB14-1FE5-DB4E-928B-8695FC03D3DD}" destId="{8CEB07BB-0D6B-CA46-8A5A-9608ABC08EE4}" srcOrd="0" destOrd="0" presId="urn:microsoft.com/office/officeart/2005/8/layout/orgChart1"/>
    <dgm:cxn modelId="{AAF1EEB9-939B-2A49-A41A-4688D8762E2F}" type="presParOf" srcId="{8CEB07BB-0D6B-CA46-8A5A-9608ABC08EE4}" destId="{C5E1C3D0-C197-DF47-B27D-C8C716B9A2AC}" srcOrd="0" destOrd="0" presId="urn:microsoft.com/office/officeart/2005/8/layout/orgChart1"/>
    <dgm:cxn modelId="{EB07BF35-62E5-964A-9B9B-D9D99EA57EB7}" type="presParOf" srcId="{C5E1C3D0-C197-DF47-B27D-C8C716B9A2AC}" destId="{D5591B95-2E76-EC40-A140-7AE2F57C941D}" srcOrd="0" destOrd="0" presId="urn:microsoft.com/office/officeart/2005/8/layout/orgChart1"/>
    <dgm:cxn modelId="{1F87DF0D-5022-5840-BAAA-177461FE8CA9}" type="presParOf" srcId="{C5E1C3D0-C197-DF47-B27D-C8C716B9A2AC}" destId="{B77F5587-E273-3D4E-AE80-E6448E59C4BF}" srcOrd="1" destOrd="0" presId="urn:microsoft.com/office/officeart/2005/8/layout/orgChart1"/>
    <dgm:cxn modelId="{BC7E924B-CB3A-DA42-A6D6-95EABE0E3346}" type="presParOf" srcId="{8CEB07BB-0D6B-CA46-8A5A-9608ABC08EE4}" destId="{EB887A38-03D2-6B46-BC8F-5DE08EDF5AFF}" srcOrd="1" destOrd="0" presId="urn:microsoft.com/office/officeart/2005/8/layout/orgChart1"/>
    <dgm:cxn modelId="{F733D352-4CE6-BB48-873A-7C982B697AD4}" type="presParOf" srcId="{8CEB07BB-0D6B-CA46-8A5A-9608ABC08EE4}" destId="{E38B203F-D91A-A44C-A45C-CA23CC4768A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BB3237-8139-AD43-9E60-FF800E3C8B13}" type="doc">
      <dgm:prSet loTypeId="urn:microsoft.com/office/officeart/2005/8/layout/orgChart1" loCatId="" qsTypeId="urn:microsoft.com/office/officeart/2005/8/quickstyle/simple4" qsCatId="simple" csTypeId="urn:microsoft.com/office/officeart/2005/8/colors/accent2_2" csCatId="accent2" phldr="1"/>
      <dgm:spPr/>
      <dgm:t>
        <a:bodyPr/>
        <a:lstStyle/>
        <a:p>
          <a:endParaRPr lang="sv-SE"/>
        </a:p>
      </dgm:t>
    </dgm:pt>
    <dgm:pt modelId="{77D07E47-2936-3C4A-ACF5-17E1E99831AE}">
      <dgm:prSet phldrT="[Text]"/>
      <dgm:spPr/>
      <dgm:t>
        <a:bodyPr/>
        <a:lstStyle/>
        <a:p>
          <a:r>
            <a:rPr lang="sv-SE" dirty="0" smtClean="0"/>
            <a:t>Management</a:t>
          </a:r>
          <a:endParaRPr lang="sv-SE" dirty="0"/>
        </a:p>
      </dgm:t>
    </dgm:pt>
    <dgm:pt modelId="{E73E162D-4B37-9340-BC95-557F2A3D85D8}" type="parTrans" cxnId="{F4D49061-56BF-BC42-91DB-4F7609852753}">
      <dgm:prSet/>
      <dgm:spPr/>
      <dgm:t>
        <a:bodyPr/>
        <a:lstStyle/>
        <a:p>
          <a:endParaRPr lang="sv-SE"/>
        </a:p>
      </dgm:t>
    </dgm:pt>
    <dgm:pt modelId="{402D5A9B-6182-FB4B-B3FA-CB482660EB28}" type="sibTrans" cxnId="{F4D49061-56BF-BC42-91DB-4F7609852753}">
      <dgm:prSet/>
      <dgm:spPr/>
      <dgm:t>
        <a:bodyPr/>
        <a:lstStyle/>
        <a:p>
          <a:endParaRPr lang="sv-SE"/>
        </a:p>
      </dgm:t>
    </dgm:pt>
    <dgm:pt modelId="{2321EB14-1FE5-DB4E-928B-8695FC03D3DD}" type="pres">
      <dgm:prSet presAssocID="{F7BB3237-8139-AD43-9E60-FF800E3C8B13}" presName="hierChild1" presStyleCnt="0">
        <dgm:presLayoutVars>
          <dgm:orgChart val="1"/>
          <dgm:chPref val="1"/>
          <dgm:dir/>
          <dgm:animOne val="branch"/>
          <dgm:animLvl val="lvl"/>
          <dgm:resizeHandles/>
        </dgm:presLayoutVars>
      </dgm:prSet>
      <dgm:spPr/>
      <dgm:t>
        <a:bodyPr/>
        <a:lstStyle/>
        <a:p>
          <a:endParaRPr lang="sv-SE"/>
        </a:p>
      </dgm:t>
    </dgm:pt>
    <dgm:pt modelId="{8CEB07BB-0D6B-CA46-8A5A-9608ABC08EE4}" type="pres">
      <dgm:prSet presAssocID="{77D07E47-2936-3C4A-ACF5-17E1E99831AE}" presName="hierRoot1" presStyleCnt="0">
        <dgm:presLayoutVars>
          <dgm:hierBranch val="init"/>
        </dgm:presLayoutVars>
      </dgm:prSet>
      <dgm:spPr/>
    </dgm:pt>
    <dgm:pt modelId="{C5E1C3D0-C197-DF47-B27D-C8C716B9A2AC}" type="pres">
      <dgm:prSet presAssocID="{77D07E47-2936-3C4A-ACF5-17E1E99831AE}" presName="rootComposite1" presStyleCnt="0"/>
      <dgm:spPr/>
    </dgm:pt>
    <dgm:pt modelId="{D5591B95-2E76-EC40-A140-7AE2F57C941D}" type="pres">
      <dgm:prSet presAssocID="{77D07E47-2936-3C4A-ACF5-17E1E99831AE}" presName="rootText1" presStyleLbl="node0" presStyleIdx="0" presStyleCnt="1">
        <dgm:presLayoutVars>
          <dgm:chPref val="3"/>
        </dgm:presLayoutVars>
      </dgm:prSet>
      <dgm:spPr/>
      <dgm:t>
        <a:bodyPr/>
        <a:lstStyle/>
        <a:p>
          <a:endParaRPr lang="sv-SE"/>
        </a:p>
      </dgm:t>
    </dgm:pt>
    <dgm:pt modelId="{B77F5587-E273-3D4E-AE80-E6448E59C4BF}" type="pres">
      <dgm:prSet presAssocID="{77D07E47-2936-3C4A-ACF5-17E1E99831AE}" presName="rootConnector1" presStyleLbl="node1" presStyleIdx="0" presStyleCnt="0"/>
      <dgm:spPr/>
      <dgm:t>
        <a:bodyPr/>
        <a:lstStyle/>
        <a:p>
          <a:endParaRPr lang="sv-SE"/>
        </a:p>
      </dgm:t>
    </dgm:pt>
    <dgm:pt modelId="{EB887A38-03D2-6B46-BC8F-5DE08EDF5AFF}" type="pres">
      <dgm:prSet presAssocID="{77D07E47-2936-3C4A-ACF5-17E1E99831AE}" presName="hierChild2" presStyleCnt="0"/>
      <dgm:spPr/>
    </dgm:pt>
    <dgm:pt modelId="{E38B203F-D91A-A44C-A45C-CA23CC4768AA}" type="pres">
      <dgm:prSet presAssocID="{77D07E47-2936-3C4A-ACF5-17E1E99831AE}" presName="hierChild3" presStyleCnt="0"/>
      <dgm:spPr/>
    </dgm:pt>
  </dgm:ptLst>
  <dgm:cxnLst>
    <dgm:cxn modelId="{8EFDD061-21A0-F048-89B8-58FD7F4FFD69}" type="presOf" srcId="{F7BB3237-8139-AD43-9E60-FF800E3C8B13}" destId="{2321EB14-1FE5-DB4E-928B-8695FC03D3DD}" srcOrd="0" destOrd="0" presId="urn:microsoft.com/office/officeart/2005/8/layout/orgChart1"/>
    <dgm:cxn modelId="{F4D49061-56BF-BC42-91DB-4F7609852753}" srcId="{F7BB3237-8139-AD43-9E60-FF800E3C8B13}" destId="{77D07E47-2936-3C4A-ACF5-17E1E99831AE}" srcOrd="0" destOrd="0" parTransId="{E73E162D-4B37-9340-BC95-557F2A3D85D8}" sibTransId="{402D5A9B-6182-FB4B-B3FA-CB482660EB28}"/>
    <dgm:cxn modelId="{8B34080A-393E-7045-BFD0-7153BE4A8AD6}" type="presOf" srcId="{77D07E47-2936-3C4A-ACF5-17E1E99831AE}" destId="{D5591B95-2E76-EC40-A140-7AE2F57C941D}" srcOrd="0" destOrd="0" presId="urn:microsoft.com/office/officeart/2005/8/layout/orgChart1"/>
    <dgm:cxn modelId="{0C4A9D0F-3289-A84E-8357-D432538E4DA7}" type="presOf" srcId="{77D07E47-2936-3C4A-ACF5-17E1E99831AE}" destId="{B77F5587-E273-3D4E-AE80-E6448E59C4BF}" srcOrd="1" destOrd="0" presId="urn:microsoft.com/office/officeart/2005/8/layout/orgChart1"/>
    <dgm:cxn modelId="{43B9F14B-905E-C441-AB43-59D7F74F566A}" type="presParOf" srcId="{2321EB14-1FE5-DB4E-928B-8695FC03D3DD}" destId="{8CEB07BB-0D6B-CA46-8A5A-9608ABC08EE4}" srcOrd="0" destOrd="0" presId="urn:microsoft.com/office/officeart/2005/8/layout/orgChart1"/>
    <dgm:cxn modelId="{9640136C-987E-F64D-B686-25F1968959A4}" type="presParOf" srcId="{8CEB07BB-0D6B-CA46-8A5A-9608ABC08EE4}" destId="{C5E1C3D0-C197-DF47-B27D-C8C716B9A2AC}" srcOrd="0" destOrd="0" presId="urn:microsoft.com/office/officeart/2005/8/layout/orgChart1"/>
    <dgm:cxn modelId="{51D4D5BE-7AD1-7141-8365-45A60CCA962D}" type="presParOf" srcId="{C5E1C3D0-C197-DF47-B27D-C8C716B9A2AC}" destId="{D5591B95-2E76-EC40-A140-7AE2F57C941D}" srcOrd="0" destOrd="0" presId="urn:microsoft.com/office/officeart/2005/8/layout/orgChart1"/>
    <dgm:cxn modelId="{BCE3D18C-69D2-4E47-BEED-8C787FAC4669}" type="presParOf" srcId="{C5E1C3D0-C197-DF47-B27D-C8C716B9A2AC}" destId="{B77F5587-E273-3D4E-AE80-E6448E59C4BF}" srcOrd="1" destOrd="0" presId="urn:microsoft.com/office/officeart/2005/8/layout/orgChart1"/>
    <dgm:cxn modelId="{0E47D0E4-0B53-4C4B-AB1B-CB001B007D8A}" type="presParOf" srcId="{8CEB07BB-0D6B-CA46-8A5A-9608ABC08EE4}" destId="{EB887A38-03D2-6B46-BC8F-5DE08EDF5AFF}" srcOrd="1" destOrd="0" presId="urn:microsoft.com/office/officeart/2005/8/layout/orgChart1"/>
    <dgm:cxn modelId="{E3C6A85C-46DD-3645-AB2C-9EABA079115A}" type="presParOf" srcId="{8CEB07BB-0D6B-CA46-8A5A-9608ABC08EE4}" destId="{E38B203F-D91A-A44C-A45C-CA23CC4768A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EB2116-C8CF-BC45-A00E-010B20535A12}">
      <dsp:nvSpPr>
        <dsp:cNvPr id="0" name=""/>
        <dsp:cNvSpPr/>
      </dsp:nvSpPr>
      <dsp:spPr>
        <a:xfrm>
          <a:off x="3674480" y="1883257"/>
          <a:ext cx="2010849" cy="697980"/>
        </a:xfrm>
        <a:custGeom>
          <a:avLst/>
          <a:gdLst/>
          <a:ahLst/>
          <a:cxnLst/>
          <a:rect l="0" t="0" r="0" b="0"/>
          <a:pathLst>
            <a:path>
              <a:moveTo>
                <a:pt x="0" y="0"/>
              </a:moveTo>
              <a:lnTo>
                <a:pt x="0" y="348990"/>
              </a:lnTo>
              <a:lnTo>
                <a:pt x="2010849" y="348990"/>
              </a:lnTo>
              <a:lnTo>
                <a:pt x="2010849" y="697980"/>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7F27709-1594-124C-B24A-FE2EA627576A}">
      <dsp:nvSpPr>
        <dsp:cNvPr id="0" name=""/>
        <dsp:cNvSpPr/>
      </dsp:nvSpPr>
      <dsp:spPr>
        <a:xfrm>
          <a:off x="1663630" y="1883257"/>
          <a:ext cx="2010849" cy="697980"/>
        </a:xfrm>
        <a:custGeom>
          <a:avLst/>
          <a:gdLst/>
          <a:ahLst/>
          <a:cxnLst/>
          <a:rect l="0" t="0" r="0" b="0"/>
          <a:pathLst>
            <a:path>
              <a:moveTo>
                <a:pt x="2010849" y="0"/>
              </a:moveTo>
              <a:lnTo>
                <a:pt x="2010849" y="348990"/>
              </a:lnTo>
              <a:lnTo>
                <a:pt x="0" y="348990"/>
              </a:lnTo>
              <a:lnTo>
                <a:pt x="0" y="697980"/>
              </a:lnTo>
            </a:path>
          </a:pathLst>
        </a:custGeom>
        <a:noFill/>
        <a:ln w="9525" cap="flat" cmpd="sng" algn="ctr">
          <a:solidFill>
            <a:schemeClr val="accent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1D6BC1-3BCC-A24D-BBB9-1CD85455DEB8}">
      <dsp:nvSpPr>
        <dsp:cNvPr id="0" name=""/>
        <dsp:cNvSpPr/>
      </dsp:nvSpPr>
      <dsp:spPr>
        <a:xfrm>
          <a:off x="2012621" y="221398"/>
          <a:ext cx="3323717" cy="1661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sv-SE" sz="4100" kern="1200" dirty="0" smtClean="0"/>
            <a:t>Barkarö SK F03-05</a:t>
          </a:r>
          <a:endParaRPr lang="sv-SE" sz="4100" kern="1200" dirty="0"/>
        </a:p>
      </dsp:txBody>
      <dsp:txXfrm>
        <a:off x="2012621" y="221398"/>
        <a:ext cx="3323717" cy="1661858"/>
      </dsp:txXfrm>
    </dsp:sp>
    <dsp:sp modelId="{2F8426E0-9163-D441-8F53-9C9F51A6D336}">
      <dsp:nvSpPr>
        <dsp:cNvPr id="0" name=""/>
        <dsp:cNvSpPr/>
      </dsp:nvSpPr>
      <dsp:spPr>
        <a:xfrm>
          <a:off x="1771" y="2581238"/>
          <a:ext cx="3323717" cy="1661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sv-SE" sz="4100" kern="1200" dirty="0" smtClean="0"/>
            <a:t>Fotbollssektion</a:t>
          </a:r>
          <a:endParaRPr lang="sv-SE" sz="4100" kern="1200" dirty="0"/>
        </a:p>
      </dsp:txBody>
      <dsp:txXfrm>
        <a:off x="1771" y="2581238"/>
        <a:ext cx="3323717" cy="1661858"/>
      </dsp:txXfrm>
    </dsp:sp>
    <dsp:sp modelId="{16F230BC-22AF-194C-999E-5F1C912E06B4}">
      <dsp:nvSpPr>
        <dsp:cNvPr id="0" name=""/>
        <dsp:cNvSpPr/>
      </dsp:nvSpPr>
      <dsp:spPr>
        <a:xfrm>
          <a:off x="4023470" y="2581238"/>
          <a:ext cx="3323717" cy="1661858"/>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6035" tIns="26035" rIns="26035" bIns="26035" numCol="1" spcCol="1270" anchor="ctr" anchorCtr="0">
          <a:noAutofit/>
        </a:bodyPr>
        <a:lstStyle/>
        <a:p>
          <a:pPr lvl="0" algn="ctr" defTabSz="1822450">
            <a:lnSpc>
              <a:spcPct val="90000"/>
            </a:lnSpc>
            <a:spcBef>
              <a:spcPct val="0"/>
            </a:spcBef>
            <a:spcAft>
              <a:spcPct val="35000"/>
            </a:spcAft>
          </a:pPr>
          <a:r>
            <a:rPr lang="sv-SE" sz="4100" kern="1200" dirty="0" smtClean="0"/>
            <a:t>Management</a:t>
          </a:r>
          <a:endParaRPr lang="sv-SE" sz="4100" kern="1200" dirty="0"/>
        </a:p>
      </dsp:txBody>
      <dsp:txXfrm>
        <a:off x="4023470" y="2581238"/>
        <a:ext cx="3323717" cy="16618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91B95-2E76-EC40-A140-7AE2F57C941D}">
      <dsp:nvSpPr>
        <dsp:cNvPr id="0" name=""/>
        <dsp:cNvSpPr/>
      </dsp:nvSpPr>
      <dsp:spPr>
        <a:xfrm>
          <a:off x="334" y="324203"/>
          <a:ext cx="2735635" cy="136781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sv-SE" sz="2900" kern="1200" dirty="0" smtClean="0"/>
            <a:t>Fotbollssektionen</a:t>
          </a:r>
          <a:endParaRPr lang="sv-SE" sz="2900" kern="1200" dirty="0"/>
        </a:p>
      </dsp:txBody>
      <dsp:txXfrm>
        <a:off x="334" y="324203"/>
        <a:ext cx="2735635" cy="13678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91B95-2E76-EC40-A140-7AE2F57C941D}">
      <dsp:nvSpPr>
        <dsp:cNvPr id="0" name=""/>
        <dsp:cNvSpPr/>
      </dsp:nvSpPr>
      <dsp:spPr>
        <a:xfrm>
          <a:off x="334" y="324203"/>
          <a:ext cx="2735635" cy="1367817"/>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1689100">
            <a:lnSpc>
              <a:spcPct val="90000"/>
            </a:lnSpc>
            <a:spcBef>
              <a:spcPct val="0"/>
            </a:spcBef>
            <a:spcAft>
              <a:spcPct val="35000"/>
            </a:spcAft>
          </a:pPr>
          <a:r>
            <a:rPr lang="sv-SE" sz="3800" kern="1200" dirty="0" smtClean="0"/>
            <a:t>Management</a:t>
          </a:r>
          <a:endParaRPr lang="sv-SE" sz="3800" kern="1200" dirty="0"/>
        </a:p>
      </dsp:txBody>
      <dsp:txXfrm>
        <a:off x="334" y="324203"/>
        <a:ext cx="2735635" cy="136781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33FAA7-C77C-B24E-9D79-18E7FEA571C9}" type="datetimeFigureOut">
              <a:rPr lang="sv-SE" smtClean="0"/>
              <a:t>2019-01-06</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0AA3DB-CA1F-154C-9874-13AC34849E2D}" type="slidenum">
              <a:rPr lang="sv-SE" smtClean="0"/>
              <a:t>‹#›</a:t>
            </a:fld>
            <a:endParaRPr lang="sv-SE"/>
          </a:p>
        </p:txBody>
      </p:sp>
    </p:spTree>
    <p:extLst>
      <p:ext uri="{BB962C8B-B14F-4D97-AF65-F5344CB8AC3E}">
        <p14:creationId xmlns:p14="http://schemas.microsoft.com/office/powerpoint/2010/main" val="372949750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1B9CBC75-B60A-46A7-9545-0EC93D3A918E}" type="datetimeFigureOut">
              <a:rPr lang="sv-SE" smtClean="0"/>
              <a:pPr/>
              <a:t>2019-01-06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4AC59605-E45E-4B19-82ED-E85A20494368}"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9CBC75-B60A-46A7-9545-0EC93D3A918E}" type="datetimeFigureOut">
              <a:rPr lang="sv-SE" smtClean="0"/>
              <a:pPr/>
              <a:t>2019-01-06</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C59605-E45E-4B19-82ED-E85A20494368}"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hyperlink" Target="mailto:tommy.kovala@gmail.com"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file:///\\localhost\Users\tonyjuhlin\Desktop\Fotboll\F%25C3%25B6reningsdokument\R%25C3%25B6dbl%25C3%25A5%20sp%25C3%25A5ret.pdf" TargetMode="Externa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hyperlink" Target="file:///\\localhost\Users\tonyjuhlin\Documents\Fotboll\BSK%20P10\Kontaktuppgifter%20P10\R%25C3%25B6dbl%25C3%25A5%20sp%25C3%25A5ret.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file:///\\localhost\Users\tonyjuhlin\Documents\Fotboll\BSK%20F03-05\Lagfr%25C3%25A5gor\F%25C3%25B6r%25C3%25A4ldram%25C3%25B6te\FM%20170314\Barkaro-SK-Arsberattelse-2016.pdf"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hyperlink" Target="file:///\\localhost\Users\tonyjuhlin\Documents\Fotboll\BSK%20F03-05\%25C3%2596vrigt%20&amp;%20Admin\Lagfr%25C3%25A5gor\F%25C3%25B6r%25C3%25A4ldram%25C3%25B6te\FM%20180313\Barkaro-SK-Arsberattelse-2017.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95536" y="2130425"/>
            <a:ext cx="8424936" cy="1946647"/>
          </a:xfrm>
        </p:spPr>
        <p:txBody>
          <a:bodyPr>
            <a:normAutofit fontScale="90000"/>
          </a:bodyPr>
          <a:lstStyle/>
          <a:p>
            <a:r>
              <a:rPr lang="sv-SE" b="1" dirty="0" smtClean="0"/>
              <a:t>Välkommen till </a:t>
            </a:r>
            <a:br>
              <a:rPr lang="sv-SE" b="1" dirty="0" smtClean="0"/>
            </a:br>
            <a:r>
              <a:rPr lang="sv-SE" b="1" dirty="0"/>
              <a:t>f</a:t>
            </a:r>
            <a:r>
              <a:rPr lang="sv-SE" b="1" dirty="0" smtClean="0"/>
              <a:t>öräldramöte inför </a:t>
            </a:r>
            <a:br>
              <a:rPr lang="sv-SE" b="1" dirty="0" smtClean="0"/>
            </a:br>
            <a:r>
              <a:rPr lang="sv-SE" b="1" dirty="0" smtClean="0"/>
              <a:t>säsongen 2019</a:t>
            </a:r>
            <a:endParaRPr lang="sv-SE" b="1" dirty="0"/>
          </a:p>
        </p:txBody>
      </p:sp>
      <p:sp>
        <p:nvSpPr>
          <p:cNvPr id="3" name="Underrubrik 2"/>
          <p:cNvSpPr>
            <a:spLocks noGrp="1"/>
          </p:cNvSpPr>
          <p:nvPr>
            <p:ph type="subTitle" idx="1"/>
          </p:nvPr>
        </p:nvSpPr>
        <p:spPr>
          <a:xfrm>
            <a:off x="1331640" y="5229200"/>
            <a:ext cx="6400800" cy="1752600"/>
          </a:xfrm>
        </p:spPr>
        <p:txBody>
          <a:bodyPr/>
          <a:lstStyle/>
          <a:p>
            <a:r>
              <a:rPr lang="sv-SE" dirty="0" smtClean="0"/>
              <a:t>F03-05</a:t>
            </a:r>
          </a:p>
          <a:p>
            <a:r>
              <a:rPr lang="sv-SE" dirty="0" smtClean="0"/>
              <a:t>2018-12-18</a:t>
            </a:r>
            <a:endParaRPr lang="sv-SE"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51520" y="1961456"/>
            <a:ext cx="8784976" cy="4896544"/>
          </a:xfrm>
        </p:spPr>
        <p:txBody>
          <a:bodyPr>
            <a:noAutofit/>
          </a:bodyPr>
          <a:lstStyle/>
          <a:p>
            <a:pPr algn="l"/>
            <a:r>
              <a:rPr lang="sv-SE" b="1" dirty="0" smtClean="0"/>
              <a:t>Framtidsutsikter</a:t>
            </a:r>
            <a:r>
              <a:rPr lang="sv-SE" sz="2800" dirty="0" smtClean="0"/>
              <a:t/>
            </a:r>
            <a:br>
              <a:rPr lang="sv-SE" sz="2800" dirty="0" smtClean="0"/>
            </a:br>
            <a:r>
              <a:rPr lang="sv-SE" sz="2800" dirty="0" smtClean="0"/>
              <a:t/>
            </a:r>
            <a:br>
              <a:rPr lang="sv-SE" sz="2800" dirty="0" smtClean="0"/>
            </a:br>
            <a:r>
              <a:rPr lang="sv-SE" sz="2400" dirty="0" smtClean="0"/>
              <a:t>Frågan om att få igång ett Damlag är under utredning av klubben. Troligt att vi kan understödja ett sådant säsongen 2020.</a:t>
            </a:r>
            <a:br>
              <a:rPr lang="sv-SE" sz="2400" dirty="0" smtClean="0"/>
            </a:br>
            <a:r>
              <a:rPr lang="sv-SE" sz="2400" dirty="0"/>
              <a:t/>
            </a:r>
            <a:br>
              <a:rPr lang="sv-SE" sz="2400" dirty="0"/>
            </a:br>
            <a:r>
              <a:rPr lang="sv-SE" sz="2400" dirty="0" smtClean="0"/>
              <a:t>Men vi behöver sätta upp ett stort mål innan dess och göra tjejerna delaktiga i målet och se sin del i vägen dit. Där får Weronica Kovala ett första uppdrag att arbeta med spelarinflytandet.</a:t>
            </a:r>
            <a:endParaRPr lang="sv-SE" sz="12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29808306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51520" y="1961456"/>
            <a:ext cx="8784976" cy="4896544"/>
          </a:xfrm>
        </p:spPr>
        <p:txBody>
          <a:bodyPr>
            <a:noAutofit/>
          </a:bodyPr>
          <a:lstStyle/>
          <a:p>
            <a:pPr algn="l"/>
            <a:r>
              <a:rPr lang="sv-SE" b="1" dirty="0" smtClean="0"/>
              <a:t>Träningsfokus 2019</a:t>
            </a:r>
            <a:r>
              <a:rPr lang="sv-SE" sz="2800" dirty="0" smtClean="0"/>
              <a:t/>
            </a:r>
            <a:br>
              <a:rPr lang="sv-SE" sz="2800" dirty="0" smtClean="0"/>
            </a:br>
            <a:r>
              <a:rPr lang="sv-SE" sz="2800" dirty="0" smtClean="0"/>
              <a:t/>
            </a:r>
            <a:br>
              <a:rPr lang="sv-SE" sz="2800" dirty="0" smtClean="0"/>
            </a:br>
            <a:r>
              <a:rPr lang="sv-SE" sz="2800" dirty="0" smtClean="0"/>
              <a:t>- Träning fokuserat på individens utveckling </a:t>
            </a:r>
            <a:r>
              <a:rPr lang="sv-SE" sz="2000" dirty="0" smtClean="0"/>
              <a:t>(Lotta &amp; Nettan)</a:t>
            </a:r>
            <a:r>
              <a:rPr lang="sv-SE" sz="2800" dirty="0" smtClean="0"/>
              <a:t/>
            </a:r>
            <a:br>
              <a:rPr lang="sv-SE" sz="2800" dirty="0" smtClean="0"/>
            </a:br>
            <a:r>
              <a:rPr lang="sv-SE" sz="2800" dirty="0" smtClean="0"/>
              <a:t>- Positionsbaserad </a:t>
            </a:r>
            <a:r>
              <a:rPr lang="sv-SE" sz="2800" dirty="0"/>
              <a:t>träning </a:t>
            </a:r>
            <a:r>
              <a:rPr lang="sv-SE" sz="2000" dirty="0"/>
              <a:t>(införlivas mer i varje träning</a:t>
            </a:r>
            <a:r>
              <a:rPr lang="sv-SE" sz="2000" dirty="0" smtClean="0"/>
              <a:t>)</a:t>
            </a:r>
            <a:r>
              <a:rPr lang="sv-SE" sz="2800" dirty="0" smtClean="0"/>
              <a:t/>
            </a:r>
            <a:br>
              <a:rPr lang="sv-SE" sz="2800" dirty="0" smtClean="0"/>
            </a:br>
            <a:r>
              <a:rPr lang="sv-SE" sz="2800" dirty="0" smtClean="0"/>
              <a:t>- Kollektiva metoder</a:t>
            </a:r>
            <a:br>
              <a:rPr lang="sv-SE" sz="2800" dirty="0" smtClean="0"/>
            </a:br>
            <a:r>
              <a:rPr lang="sv-SE" sz="2800" dirty="0"/>
              <a:t>	</a:t>
            </a:r>
            <a:r>
              <a:rPr lang="sv-SE" sz="2800" dirty="0" smtClean="0"/>
              <a:t>- Positionsförsvar </a:t>
            </a:r>
            <a:r>
              <a:rPr lang="sv-SE" sz="2000" dirty="0" smtClean="0"/>
              <a:t>(vidareutveckla samarbete &amp; kommunikation)</a:t>
            </a:r>
            <a:br>
              <a:rPr lang="sv-SE" sz="2000" dirty="0" smtClean="0"/>
            </a:br>
            <a:r>
              <a:rPr lang="sv-SE" sz="2000" dirty="0"/>
              <a:t>	</a:t>
            </a:r>
            <a:r>
              <a:rPr lang="sv-SE" sz="2800" dirty="0" smtClean="0"/>
              <a:t>- Anfallsspel </a:t>
            </a:r>
            <a:r>
              <a:rPr lang="sv-SE" sz="2000" dirty="0" smtClean="0"/>
              <a:t>(min roll i spelet utifrån mina styrkor)</a:t>
            </a:r>
            <a:endParaRPr lang="sv-SE" sz="1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31371734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2019</a:t>
            </a:r>
            <a:r>
              <a:rPr kumimoji="0" lang="sv-SE" sz="1800" b="0" i="0" u="none" strike="noStrike" kern="1200" cap="none" spc="0" normalizeH="0" baseline="0" noProof="0" dirty="0" smtClean="0">
                <a:ln>
                  <a:noFill/>
                </a:ln>
                <a:solidFill>
                  <a:schemeClr val="tx1"/>
                </a:solidFill>
                <a:effectLst/>
                <a:uLnTx/>
                <a:uFillTx/>
                <a:latin typeface="+mj-lt"/>
                <a:ea typeface="+mj-ea"/>
                <a:cs typeface="+mj-cs"/>
              </a:rPr>
              <a:t/>
            </a:r>
            <a:br>
              <a:rPr kumimoji="0" lang="sv-SE" sz="1800" b="0" i="0" u="none" strike="noStrike" kern="1200" cap="none" spc="0" normalizeH="0" baseline="0" noProof="0" dirty="0" smtClean="0">
                <a:ln>
                  <a:noFill/>
                </a:ln>
                <a:solidFill>
                  <a:schemeClr val="tx1"/>
                </a:solidFill>
                <a:effectLst/>
                <a:uLnTx/>
                <a:uFillTx/>
                <a:latin typeface="+mj-lt"/>
                <a:ea typeface="+mj-ea"/>
                <a:cs typeface="+mj-cs"/>
              </a:rPr>
            </a:b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ubrik 1"/>
          <p:cNvSpPr txBox="1">
            <a:spLocks/>
          </p:cNvSpPr>
          <p:nvPr/>
        </p:nvSpPr>
        <p:spPr>
          <a:xfrm>
            <a:off x="179512" y="2348880"/>
            <a:ext cx="7632848" cy="3744416"/>
          </a:xfrm>
          <a:prstGeom prst="rect">
            <a:avLst/>
          </a:prstGeom>
        </p:spPr>
        <p:txBody>
          <a:bodyPr vert="horz" lIns="91440" tIns="45720" rIns="91440" bIns="45720" rtlCol="0" anchor="ctr">
            <a:noAutofit/>
          </a:bodyPr>
          <a:lstStyle/>
          <a:p>
            <a:pPr marR="0" lvl="0" algn="l" defTabSz="914400" rtl="0" eaLnBrk="1" fontAlgn="auto" latinLnBrk="0" hangingPunct="1">
              <a:lnSpc>
                <a:spcPct val="100000"/>
              </a:lnSpc>
              <a:spcBef>
                <a:spcPct val="0"/>
              </a:spcBef>
              <a:spcAft>
                <a:spcPts val="0"/>
              </a:spcAft>
              <a:buClrTx/>
              <a:buSzTx/>
              <a:tabLst/>
              <a:defRPr/>
            </a:pPr>
            <a:r>
              <a:rPr lang="sv-SE" sz="2400" dirty="0" smtClean="0">
                <a:latin typeface="+mj-lt"/>
                <a:ea typeface="+mj-ea"/>
                <a:cs typeface="+mj-cs"/>
              </a:rPr>
              <a:t>Träningsdagar uppbyggnadssäsong: </a:t>
            </a:r>
            <a:r>
              <a:rPr lang="sv-SE" sz="2400" dirty="0" err="1" smtClean="0">
                <a:latin typeface="+mj-lt"/>
                <a:ea typeface="+mj-ea"/>
                <a:cs typeface="+mj-cs"/>
              </a:rPr>
              <a:t>Tis</a:t>
            </a:r>
            <a:r>
              <a:rPr lang="sv-SE" sz="2400" dirty="0" smtClean="0">
                <a:latin typeface="+mj-lt"/>
                <a:ea typeface="+mj-ea"/>
                <a:cs typeface="+mj-cs"/>
              </a:rPr>
              <a:t>, Ons, Tor?, Sön</a:t>
            </a:r>
          </a:p>
          <a:p>
            <a:pPr marR="0" lvl="0" algn="l" defTabSz="914400" rtl="0" eaLnBrk="1" fontAlgn="auto" latinLnBrk="0" hangingPunct="1">
              <a:lnSpc>
                <a:spcPct val="100000"/>
              </a:lnSpc>
              <a:spcBef>
                <a:spcPct val="0"/>
              </a:spcBef>
              <a:spcAft>
                <a:spcPts val="0"/>
              </a:spcAft>
              <a:buClrTx/>
              <a:buSzTx/>
              <a:tabLst/>
              <a:defRPr/>
            </a:pPr>
            <a:r>
              <a:rPr lang="sv-SE" sz="2400" b="1" dirty="0" smtClean="0">
                <a:solidFill>
                  <a:srgbClr val="0000FF"/>
                </a:solidFill>
                <a:latin typeface="+mj-lt"/>
                <a:ea typeface="+mj-ea"/>
                <a:cs typeface="+mj-cs"/>
              </a:rPr>
              <a:t> </a:t>
            </a:r>
          </a:p>
          <a:p>
            <a:pPr marR="0" lvl="0" algn="l" defTabSz="914400" rtl="0" eaLnBrk="1" fontAlgn="auto" latinLnBrk="0" hangingPunct="1">
              <a:lnSpc>
                <a:spcPct val="100000"/>
              </a:lnSpc>
              <a:spcBef>
                <a:spcPct val="0"/>
              </a:spcBef>
              <a:spcAft>
                <a:spcPts val="0"/>
              </a:spcAft>
              <a:buClrTx/>
              <a:buSzTx/>
              <a:tabLst/>
              <a:defRPr/>
            </a:pPr>
            <a:r>
              <a:rPr lang="sv-SE" sz="2400" b="1" dirty="0" smtClean="0">
                <a:solidFill>
                  <a:srgbClr val="0000FF"/>
                </a:solidFill>
                <a:latin typeface="+mj-lt"/>
                <a:ea typeface="+mj-ea"/>
                <a:cs typeface="+mj-cs"/>
              </a:rPr>
              <a:t>Kalender </a:t>
            </a:r>
            <a:r>
              <a:rPr lang="sv-SE" sz="2400" b="1" dirty="0" smtClean="0">
                <a:solidFill>
                  <a:srgbClr val="0000FF"/>
                </a:solidFill>
                <a:latin typeface="+mj-lt"/>
                <a:ea typeface="+mj-ea"/>
                <a:cs typeface="+mj-cs"/>
              </a:rPr>
              <a:t>– Januari/Februari:</a:t>
            </a:r>
            <a:endParaRPr lang="sv-SE" sz="2400" dirty="0">
              <a:solidFill>
                <a:srgbClr val="0000FF"/>
              </a:solidFill>
            </a:endParaRPr>
          </a:p>
          <a:p>
            <a:pPr marR="0" lvl="0" algn="l" defTabSz="914400" rtl="0" eaLnBrk="1" fontAlgn="auto" latinLnBrk="0" hangingPunct="1">
              <a:lnSpc>
                <a:spcPct val="100000"/>
              </a:lnSpc>
              <a:spcBef>
                <a:spcPct val="0"/>
              </a:spcBef>
              <a:spcAft>
                <a:spcPts val="0"/>
              </a:spcAft>
              <a:buClrTx/>
              <a:buSzTx/>
              <a:tabLst/>
              <a:defRPr/>
            </a:pPr>
            <a:endParaRPr lang="sv-SE" sz="1200" b="1" dirty="0" smtClean="0">
              <a:solidFill>
                <a:srgbClr val="0000FF"/>
              </a:solidFill>
              <a:latin typeface="+mj-lt"/>
              <a:ea typeface="+mj-ea"/>
              <a:cs typeface="+mj-cs"/>
            </a:endParaRPr>
          </a:p>
          <a:p>
            <a:pPr marL="342900" lvl="0" indent="-342900">
              <a:spcBef>
                <a:spcPct val="0"/>
              </a:spcBef>
              <a:buFont typeface="Arial"/>
              <a:buChar char="•"/>
              <a:defRPr/>
            </a:pPr>
            <a:r>
              <a:rPr lang="sv-SE" sz="2400" dirty="0" smtClean="0">
                <a:solidFill>
                  <a:srgbClr val="000000"/>
                </a:solidFill>
                <a:latin typeface="+mj-lt"/>
                <a:ea typeface="+mj-ea"/>
                <a:cs typeface="+mj-cs"/>
              </a:rPr>
              <a:t>Trettondagscupen (Åkersberga)		5 </a:t>
            </a:r>
            <a:r>
              <a:rPr lang="sv-SE" sz="2400" dirty="0" smtClean="0">
                <a:solidFill>
                  <a:srgbClr val="000000"/>
                </a:solidFill>
                <a:latin typeface="+mj-lt"/>
                <a:ea typeface="+mj-ea"/>
                <a:cs typeface="+mj-cs"/>
              </a:rPr>
              <a:t>januari</a:t>
            </a:r>
          </a:p>
          <a:p>
            <a:pPr marL="342900" lvl="0" indent="-342900">
              <a:spcBef>
                <a:spcPct val="0"/>
              </a:spcBef>
              <a:buFont typeface="Arial"/>
              <a:buChar char="•"/>
              <a:defRPr/>
            </a:pPr>
            <a:r>
              <a:rPr lang="sv-SE" sz="2400" dirty="0" smtClean="0">
                <a:solidFill>
                  <a:srgbClr val="000000"/>
                </a:solidFill>
                <a:latin typeface="+mj-lt"/>
                <a:ea typeface="+mj-ea"/>
                <a:cs typeface="+mj-cs"/>
              </a:rPr>
              <a:t>Träning i plåthallen				6 januari</a:t>
            </a:r>
            <a:endParaRPr lang="sv-SE" sz="2400" dirty="0" smtClean="0">
              <a:solidFill>
                <a:srgbClr val="000000"/>
              </a:solidFill>
              <a:latin typeface="+mj-lt"/>
              <a:ea typeface="+mj-ea"/>
              <a:cs typeface="+mj-cs"/>
            </a:endParaRPr>
          </a:p>
          <a:p>
            <a:pPr marL="342900" lvl="0" indent="-342900">
              <a:spcBef>
                <a:spcPct val="0"/>
              </a:spcBef>
              <a:buFont typeface="Arial"/>
              <a:buChar char="•"/>
              <a:defRPr/>
            </a:pPr>
            <a:r>
              <a:rPr lang="sv-SE" sz="2400" b="1" dirty="0" smtClean="0">
                <a:solidFill>
                  <a:srgbClr val="000000"/>
                </a:solidFill>
                <a:latin typeface="+mj-lt"/>
                <a:ea typeface="+mj-ea"/>
                <a:cs typeface="+mj-cs"/>
              </a:rPr>
              <a:t>Kick-off 2019!</a:t>
            </a:r>
            <a:r>
              <a:rPr lang="sv-SE" sz="2400" dirty="0" smtClean="0">
                <a:solidFill>
                  <a:srgbClr val="000000"/>
                </a:solidFill>
                <a:latin typeface="+mj-lt"/>
                <a:ea typeface="+mj-ea"/>
                <a:cs typeface="+mj-cs"/>
              </a:rPr>
              <a:t>				10 januari</a:t>
            </a:r>
            <a:br>
              <a:rPr lang="sv-SE" sz="2400" dirty="0" smtClean="0">
                <a:solidFill>
                  <a:srgbClr val="000000"/>
                </a:solidFill>
                <a:latin typeface="+mj-lt"/>
                <a:ea typeface="+mj-ea"/>
                <a:cs typeface="+mj-cs"/>
              </a:rPr>
            </a:br>
            <a:r>
              <a:rPr lang="sv-SE" sz="2400" dirty="0" smtClean="0">
                <a:solidFill>
                  <a:srgbClr val="000000"/>
                </a:solidFill>
                <a:latin typeface="+mj-lt"/>
                <a:ea typeface="+mj-ea"/>
                <a:cs typeface="+mj-cs"/>
              </a:rPr>
              <a:t>samling 17:45 utanför stadshotellet</a:t>
            </a:r>
          </a:p>
          <a:p>
            <a:pPr marL="342900" lvl="0" indent="-342900">
              <a:spcBef>
                <a:spcPct val="0"/>
              </a:spcBef>
              <a:buFont typeface="Arial"/>
              <a:buChar char="•"/>
              <a:defRPr/>
            </a:pPr>
            <a:r>
              <a:rPr lang="sv-SE" sz="2400" dirty="0" smtClean="0">
                <a:solidFill>
                  <a:srgbClr val="000000"/>
                </a:solidFill>
                <a:latin typeface="+mj-lt"/>
                <a:ea typeface="+mj-ea"/>
                <a:cs typeface="+mj-cs"/>
              </a:rPr>
              <a:t>Träningsmatcher </a:t>
            </a:r>
            <a:r>
              <a:rPr lang="sv-SE" sz="2400" dirty="0" err="1" smtClean="0">
                <a:solidFill>
                  <a:srgbClr val="000000"/>
                </a:solidFill>
                <a:latin typeface="+mj-lt"/>
                <a:ea typeface="+mj-ea"/>
                <a:cs typeface="+mj-cs"/>
              </a:rPr>
              <a:t>futsal</a:t>
            </a:r>
            <a:r>
              <a:rPr lang="sv-SE" sz="2400" dirty="0" smtClean="0">
                <a:solidFill>
                  <a:srgbClr val="000000"/>
                </a:solidFill>
                <a:latin typeface="+mj-lt"/>
                <a:ea typeface="+mj-ea"/>
                <a:cs typeface="+mj-cs"/>
              </a:rPr>
              <a:t>/konstgräs</a:t>
            </a:r>
            <a:r>
              <a:rPr lang="sv-SE" sz="2400" dirty="0" smtClean="0">
                <a:solidFill>
                  <a:srgbClr val="000000"/>
                </a:solidFill>
                <a:latin typeface="+mj-lt"/>
                <a:ea typeface="+mj-ea"/>
                <a:cs typeface="+mj-cs"/>
              </a:rPr>
              <a:t>		</a:t>
            </a:r>
            <a:r>
              <a:rPr lang="sv-SE" sz="2400" dirty="0" smtClean="0">
                <a:solidFill>
                  <a:srgbClr val="000000"/>
                </a:solidFill>
                <a:latin typeface="+mj-lt"/>
                <a:ea typeface="+mj-ea"/>
                <a:cs typeface="+mj-cs"/>
              </a:rPr>
              <a:t>Söndagar?</a:t>
            </a:r>
            <a:endParaRPr lang="sv-SE" sz="2400" dirty="0" smtClean="0">
              <a:solidFill>
                <a:srgbClr val="000000"/>
              </a:solidFill>
              <a:latin typeface="+mj-lt"/>
              <a:ea typeface="+mj-ea"/>
              <a:cs typeface="+mj-cs"/>
            </a:endParaRPr>
          </a:p>
        </p:txBody>
      </p:sp>
    </p:spTree>
    <p:extLst>
      <p:ext uri="{BB962C8B-B14F-4D97-AF65-F5344CB8AC3E}">
        <p14:creationId xmlns:p14="http://schemas.microsoft.com/office/powerpoint/2010/main" val="768647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2636912"/>
            <a:ext cx="8352928" cy="4104456"/>
          </a:xfrm>
          <a:prstGeom prst="rect">
            <a:avLst/>
          </a:prstGeom>
        </p:spPr>
        <p:txBody>
          <a:bodyPr vert="horz" lIns="91440" tIns="45720" rIns="91440" bIns="45720" rtlCol="0" anchor="ctr">
            <a:noAutofit/>
          </a:bodyPr>
          <a:lstStyle/>
          <a:p>
            <a:pPr marL="342900" lvl="0" indent="-342900">
              <a:spcBef>
                <a:spcPct val="0"/>
              </a:spcBef>
              <a:buFont typeface="Arial"/>
              <a:buChar char="•"/>
              <a:defRPr/>
            </a:pPr>
            <a:endParaRPr lang="sv-SE" sz="1200" dirty="0"/>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2019</a:t>
            </a: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sp>
        <p:nvSpPr>
          <p:cNvPr id="9" name="Rubrik 1"/>
          <p:cNvSpPr txBox="1">
            <a:spLocks/>
          </p:cNvSpPr>
          <p:nvPr/>
        </p:nvSpPr>
        <p:spPr>
          <a:xfrm>
            <a:off x="179512" y="2348880"/>
            <a:ext cx="7632848" cy="4392488"/>
          </a:xfrm>
          <a:prstGeom prst="rect">
            <a:avLst/>
          </a:prstGeom>
        </p:spPr>
        <p:txBody>
          <a:bodyPr vert="horz" lIns="91440" tIns="45720" rIns="91440" bIns="45720" rtlCol="0" anchor="ctr">
            <a:noAutofit/>
          </a:bodyPr>
          <a:lstStyle/>
          <a:p>
            <a:pPr>
              <a:spcBef>
                <a:spcPct val="0"/>
              </a:spcBef>
              <a:defRPr/>
            </a:pPr>
            <a:r>
              <a:rPr lang="sv-SE" sz="2400" b="1" dirty="0">
                <a:solidFill>
                  <a:srgbClr val="0000FF"/>
                </a:solidFill>
              </a:rPr>
              <a:t>Kalender</a:t>
            </a:r>
            <a:r>
              <a:rPr lang="sv-SE" sz="2400" b="1" dirty="0" smtClean="0">
                <a:solidFill>
                  <a:srgbClr val="0000FF"/>
                </a:solidFill>
              </a:rPr>
              <a:t>:</a:t>
            </a:r>
            <a:endParaRPr lang="sv-SE" sz="2400" dirty="0">
              <a:solidFill>
                <a:srgbClr val="0000FF"/>
              </a:solidFill>
            </a:endParaRPr>
          </a:p>
          <a:p>
            <a:pPr marL="342900" indent="-342900">
              <a:spcBef>
                <a:spcPct val="0"/>
              </a:spcBef>
              <a:buFont typeface="Arial"/>
              <a:buChar char="•"/>
              <a:defRPr/>
            </a:pPr>
            <a:r>
              <a:rPr lang="sv-SE" altLang="sv-SE" sz="2400" b="1" dirty="0" smtClean="0">
                <a:latin typeface="+mj-lt"/>
              </a:rPr>
              <a:t>Kristinehamnscupen </a:t>
            </a:r>
            <a:r>
              <a:rPr lang="sv-SE" altLang="sv-SE" sz="2400" b="1" dirty="0">
                <a:latin typeface="+mj-lt"/>
              </a:rPr>
              <a:t>(konstgräs</a:t>
            </a:r>
            <a:r>
              <a:rPr lang="sv-SE" altLang="sv-SE" sz="2400" b="1" dirty="0" smtClean="0">
                <a:latin typeface="+mj-lt"/>
              </a:rPr>
              <a:t>), 1 lag	8-10 februari</a:t>
            </a:r>
            <a:r>
              <a:rPr lang="sv-SE" altLang="sv-SE" sz="2400" dirty="0" smtClean="0">
                <a:latin typeface="+mj-lt"/>
              </a:rPr>
              <a:t/>
            </a:r>
            <a:br>
              <a:rPr lang="sv-SE" altLang="sv-SE" sz="2400" dirty="0" smtClean="0">
                <a:latin typeface="+mj-lt"/>
              </a:rPr>
            </a:br>
            <a:r>
              <a:rPr lang="sv-SE" altLang="sv-SE" dirty="0" smtClean="0">
                <a:latin typeface="+mj-lt"/>
              </a:rPr>
              <a:t>öppen anmälan för alla spelare.</a:t>
            </a:r>
          </a:p>
          <a:p>
            <a:pPr marL="342900" indent="-342900">
              <a:spcBef>
                <a:spcPct val="0"/>
              </a:spcBef>
              <a:buFont typeface="Arial"/>
              <a:buChar char="•"/>
              <a:defRPr/>
            </a:pPr>
            <a:r>
              <a:rPr lang="sv-SE" altLang="sv-SE" sz="2400" dirty="0"/>
              <a:t>Ev. </a:t>
            </a:r>
            <a:r>
              <a:rPr lang="sv-SE" altLang="sv-SE" sz="2400" dirty="0" err="1"/>
              <a:t>Lotta&amp;Nettan-träning</a:t>
            </a:r>
            <a:r>
              <a:rPr lang="sv-SE" altLang="sv-SE" sz="2400" dirty="0"/>
              <a:t> i </a:t>
            </a:r>
            <a:r>
              <a:rPr lang="sv-SE" altLang="sv-SE" sz="2400" dirty="0" smtClean="0"/>
              <a:t>hall		mars</a:t>
            </a:r>
            <a:endParaRPr lang="sv-SE" altLang="sv-SE" sz="2400" dirty="0" smtClean="0">
              <a:latin typeface="+mj-lt"/>
            </a:endParaRPr>
          </a:p>
          <a:p>
            <a:pPr marL="342900" indent="-342900">
              <a:spcBef>
                <a:spcPct val="0"/>
              </a:spcBef>
              <a:buFont typeface="Arial"/>
              <a:buChar char="•"/>
              <a:defRPr/>
            </a:pPr>
            <a:r>
              <a:rPr lang="sv-SE" altLang="sv-SE" sz="2400" dirty="0" smtClean="0">
                <a:latin typeface="+mj-lt"/>
              </a:rPr>
              <a:t>Mer träning förläggs på konstgräs		mars-april</a:t>
            </a:r>
          </a:p>
          <a:p>
            <a:pPr marL="342900" indent="-342900">
              <a:spcBef>
                <a:spcPct val="0"/>
              </a:spcBef>
              <a:buFont typeface="Arial"/>
              <a:buChar char="•"/>
              <a:defRPr/>
            </a:pPr>
            <a:r>
              <a:rPr lang="sv-SE" altLang="sv-SE" sz="2400" b="1" dirty="0" smtClean="0">
                <a:latin typeface="+mj-lt"/>
              </a:rPr>
              <a:t>Träningsläger </a:t>
            </a:r>
            <a:r>
              <a:rPr lang="sv-SE" altLang="sv-SE" sz="2400" b="1" dirty="0">
                <a:latin typeface="+mj-lt"/>
              </a:rPr>
              <a:t>Kristinehamn (konstgräs) </a:t>
            </a:r>
            <a:r>
              <a:rPr lang="sv-SE" altLang="sv-SE" sz="2400" b="1" dirty="0" smtClean="0">
                <a:latin typeface="+mj-lt"/>
              </a:rPr>
              <a:t>	29-31 mars</a:t>
            </a:r>
          </a:p>
          <a:p>
            <a:pPr marL="342900" indent="-342900">
              <a:spcBef>
                <a:spcPct val="0"/>
              </a:spcBef>
              <a:buFont typeface="Arial"/>
              <a:buChar char="•"/>
              <a:defRPr/>
            </a:pPr>
            <a:r>
              <a:rPr lang="sv-SE" altLang="sv-SE" sz="2400" dirty="0" smtClean="0">
                <a:latin typeface="+mj-lt"/>
              </a:rPr>
              <a:t>Lotta &amp; Nettan, 1 gång/v			april-juni</a:t>
            </a:r>
          </a:p>
          <a:p>
            <a:pPr marL="342900" indent="-342900">
              <a:spcBef>
                <a:spcPct val="0"/>
              </a:spcBef>
              <a:buFont typeface="Arial"/>
              <a:buChar char="•"/>
              <a:defRPr/>
            </a:pPr>
            <a:r>
              <a:rPr lang="sv-SE" altLang="sv-SE" sz="2400" dirty="0" smtClean="0">
                <a:latin typeface="+mj-lt"/>
              </a:rPr>
              <a:t>Damlandskamp </a:t>
            </a:r>
            <a:r>
              <a:rPr lang="sv-SE" altLang="sv-SE" sz="2400" dirty="0" err="1">
                <a:latin typeface="+mj-lt"/>
              </a:rPr>
              <a:t>Friends</a:t>
            </a:r>
            <a:r>
              <a:rPr lang="sv-SE" altLang="sv-SE" sz="2400" dirty="0">
                <a:latin typeface="+mj-lt"/>
              </a:rPr>
              <a:t> Arena </a:t>
            </a:r>
            <a:r>
              <a:rPr lang="sv-SE" altLang="sv-SE" sz="2400" dirty="0" smtClean="0">
                <a:latin typeface="+mj-lt"/>
              </a:rPr>
              <a:t>		6 april</a:t>
            </a:r>
          </a:p>
          <a:p>
            <a:pPr marL="342900" indent="-342900">
              <a:spcBef>
                <a:spcPct val="0"/>
              </a:spcBef>
              <a:buFont typeface="Arial"/>
              <a:buChar char="•"/>
              <a:defRPr/>
            </a:pPr>
            <a:r>
              <a:rPr lang="sv-SE" altLang="sv-SE" sz="2400" dirty="0" smtClean="0">
                <a:latin typeface="+mj-lt"/>
              </a:rPr>
              <a:t>Träningsmatcher på konstgräs		april</a:t>
            </a:r>
          </a:p>
          <a:p>
            <a:pPr marL="342900" indent="-342900">
              <a:spcBef>
                <a:spcPct val="0"/>
              </a:spcBef>
              <a:buFont typeface="Arial"/>
              <a:buChar char="•"/>
              <a:defRPr/>
            </a:pPr>
            <a:r>
              <a:rPr lang="sv-SE" altLang="sv-SE" sz="2400" b="1" dirty="0" smtClean="0">
                <a:latin typeface="+mj-lt"/>
              </a:rPr>
              <a:t>GIFF-cupen </a:t>
            </a:r>
            <a:r>
              <a:rPr lang="sv-SE" altLang="sv-SE" sz="2400" b="1" dirty="0">
                <a:latin typeface="+mj-lt"/>
              </a:rPr>
              <a:t>i Tidaholm </a:t>
            </a:r>
            <a:r>
              <a:rPr lang="sv-SE" altLang="sv-SE" sz="2400" b="1" dirty="0" smtClean="0">
                <a:latin typeface="+mj-lt"/>
              </a:rPr>
              <a:t>(gräs</a:t>
            </a:r>
            <a:r>
              <a:rPr lang="sv-SE" altLang="sv-SE" sz="2400" b="1" dirty="0" smtClean="0">
                <a:latin typeface="+mj-lt"/>
              </a:rPr>
              <a:t>)	</a:t>
            </a:r>
            <a:r>
              <a:rPr lang="sv-SE" altLang="sv-SE" sz="2400" b="1" dirty="0" smtClean="0">
                <a:latin typeface="+mj-lt"/>
              </a:rPr>
              <a:t>	13-14 april</a:t>
            </a:r>
          </a:p>
          <a:p>
            <a:pPr marL="342900" indent="-342900">
              <a:spcBef>
                <a:spcPct val="0"/>
              </a:spcBef>
              <a:buFont typeface="Arial"/>
              <a:buChar char="•"/>
              <a:defRPr/>
            </a:pPr>
            <a:r>
              <a:rPr lang="sv-SE" altLang="sv-SE" sz="2400" dirty="0" smtClean="0">
                <a:latin typeface="+mj-lt"/>
              </a:rPr>
              <a:t>Seriestart					slutet av april </a:t>
            </a:r>
            <a:endParaRPr lang="sv-SE" altLang="sv-SE" sz="2400" dirty="0">
              <a:latin typeface="+mj-lt"/>
            </a:endParaRPr>
          </a:p>
        </p:txBody>
      </p:sp>
      <p:pic>
        <p:nvPicPr>
          <p:cNvPr id="10" name="Bildobjekt 12" descr="Skärmavbild 2018-03-09 kl. 07.16.26.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2380" y="4797152"/>
            <a:ext cx="792088" cy="1238054"/>
          </a:xfrm>
          <a:prstGeom prst="rect">
            <a:avLst/>
          </a:prstGeom>
        </p:spPr>
      </p:pic>
    </p:spTree>
    <p:extLst>
      <p:ext uri="{BB962C8B-B14F-4D97-AF65-F5344CB8AC3E}">
        <p14:creationId xmlns:p14="http://schemas.microsoft.com/office/powerpoint/2010/main" val="31071312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2348880"/>
            <a:ext cx="8352928" cy="4392488"/>
          </a:xfrm>
          <a:prstGeom prst="rect">
            <a:avLst/>
          </a:prstGeom>
        </p:spPr>
        <p:txBody>
          <a:bodyPr vert="horz" lIns="91440" tIns="45720" rIns="91440" bIns="45720" rtlCol="0" anchor="ctr">
            <a:noAutofit/>
          </a:bodyPr>
          <a:lstStyle/>
          <a:p>
            <a:pPr lvl="0">
              <a:spcBef>
                <a:spcPct val="0"/>
              </a:spcBef>
              <a:defRPr/>
            </a:pPr>
            <a:r>
              <a:rPr lang="sv-SE" sz="2400" b="1" dirty="0" smtClean="0">
                <a:solidFill>
                  <a:srgbClr val="5757FF"/>
                </a:solidFill>
              </a:rPr>
              <a:t>Seriespel</a:t>
            </a:r>
            <a:r>
              <a:rPr lang="sv-SE" sz="2400" b="1" dirty="0">
                <a:solidFill>
                  <a:srgbClr val="0000FF"/>
                </a:solidFill>
              </a:rPr>
              <a:t>:</a:t>
            </a:r>
            <a:endParaRPr lang="sv-SE" sz="2400" b="1" dirty="0" smtClean="0">
              <a:solidFill>
                <a:srgbClr val="FF0000"/>
              </a:solidFill>
              <a:latin typeface="+mj-lt"/>
              <a:ea typeface="+mj-ea"/>
              <a:cs typeface="+mj-cs"/>
            </a:endParaRPr>
          </a:p>
          <a:p>
            <a:pPr marL="342900" indent="-342900">
              <a:spcBef>
                <a:spcPct val="0"/>
              </a:spcBef>
              <a:buFont typeface="Arial"/>
              <a:buChar char="•"/>
              <a:defRPr/>
            </a:pPr>
            <a:r>
              <a:rPr lang="sv-SE" sz="2400" b="1" dirty="0" smtClean="0">
                <a:solidFill>
                  <a:srgbClr val="FF0000"/>
                </a:solidFill>
                <a:latin typeface="+mj-lt"/>
                <a:ea typeface="+mj-ea"/>
                <a:cs typeface="+mj-cs"/>
              </a:rPr>
              <a:t>29 spelare i truppen.</a:t>
            </a:r>
          </a:p>
          <a:p>
            <a:pPr marL="342900" indent="-342900">
              <a:spcBef>
                <a:spcPct val="0"/>
              </a:spcBef>
              <a:buFont typeface="Arial"/>
              <a:buChar char="•"/>
              <a:defRPr/>
            </a:pPr>
            <a:r>
              <a:rPr lang="sv-SE" sz="2400" b="1" dirty="0" smtClean="0">
                <a:solidFill>
                  <a:srgbClr val="FF0000"/>
                </a:solidFill>
                <a:latin typeface="+mj-lt"/>
                <a:ea typeface="+mj-ea"/>
                <a:cs typeface="+mj-cs"/>
              </a:rPr>
              <a:t>Vi siktar på två lag i seriespel även i år!</a:t>
            </a:r>
            <a:endParaRPr lang="sv-SE" sz="1200" dirty="0" smtClean="0">
              <a:latin typeface="+mj-lt"/>
              <a:ea typeface="+mj-ea"/>
              <a:cs typeface="+mj-cs"/>
            </a:endParaRPr>
          </a:p>
          <a:p>
            <a:pPr marL="342900" indent="-342900">
              <a:spcBef>
                <a:spcPct val="0"/>
              </a:spcBef>
              <a:buFont typeface="Arial"/>
              <a:buChar char="•"/>
              <a:defRPr/>
            </a:pPr>
            <a:r>
              <a:rPr lang="sv-SE" sz="2400" dirty="0"/>
              <a:t>Nivåanpassning med anmälning till två åldersklasser,</a:t>
            </a:r>
            <a:br>
              <a:rPr lang="sv-SE" sz="2400" dirty="0"/>
            </a:br>
            <a:r>
              <a:rPr lang="sv-SE" sz="2400" u="sng" dirty="0"/>
              <a:t>men</a:t>
            </a:r>
            <a:r>
              <a:rPr lang="sv-SE" sz="2400" dirty="0"/>
              <a:t> vi vet ej hur </a:t>
            </a:r>
            <a:r>
              <a:rPr lang="sv-SE" sz="2400" dirty="0" smtClean="0"/>
              <a:t>nivåerna blir ännu.</a:t>
            </a:r>
            <a:endParaRPr lang="sv-SE" sz="2400" dirty="0" smtClean="0"/>
          </a:p>
          <a:p>
            <a:pPr marL="342900" lvl="0" indent="-342900">
              <a:spcBef>
                <a:spcPct val="0"/>
              </a:spcBef>
              <a:buFont typeface="Arial"/>
              <a:buChar char="•"/>
              <a:defRPr/>
            </a:pPr>
            <a:r>
              <a:rPr lang="sv-SE" sz="2400" dirty="0" smtClean="0"/>
              <a:t>Resor: Västmanlands län och Örebro län</a:t>
            </a:r>
          </a:p>
          <a:p>
            <a:pPr marL="800100" lvl="1" indent="-342900">
              <a:spcBef>
                <a:spcPct val="0"/>
              </a:spcBef>
              <a:buFont typeface="Arial"/>
              <a:buChar char="•"/>
              <a:defRPr/>
            </a:pPr>
            <a:r>
              <a:rPr lang="sv-SE" sz="2400" dirty="0" smtClean="0"/>
              <a:t>Körschema?, Ersättning för bränsle</a:t>
            </a:r>
            <a:r>
              <a:rPr lang="sv-SE" sz="2400" dirty="0" smtClean="0"/>
              <a:t>? Återkommer med besked.</a:t>
            </a:r>
            <a:endParaRPr lang="sv-SE" sz="2400" dirty="0" smtClean="0"/>
          </a:p>
          <a:p>
            <a:pPr>
              <a:spcBef>
                <a:spcPct val="0"/>
              </a:spcBef>
              <a:defRPr/>
            </a:pPr>
            <a:r>
              <a:rPr lang="sv-SE" sz="2400" b="1" dirty="0" smtClean="0">
                <a:solidFill>
                  <a:srgbClr val="5757FF"/>
                </a:solidFill>
              </a:rPr>
              <a:t>Eventuellt:</a:t>
            </a:r>
          </a:p>
          <a:p>
            <a:pPr marL="342900" indent="-342900">
              <a:spcBef>
                <a:spcPct val="0"/>
              </a:spcBef>
              <a:buFont typeface="Arial" panose="020B0604020202020204" pitchFamily="34" charset="0"/>
              <a:buChar char="•"/>
              <a:defRPr/>
            </a:pPr>
            <a:r>
              <a:rPr lang="sv-SE" sz="2400" dirty="0" smtClean="0"/>
              <a:t>Gratis SvFF Tränarutbildning C för tjejerna.</a:t>
            </a:r>
          </a:p>
          <a:p>
            <a:pPr marL="800100" lvl="1" indent="-342900">
              <a:spcBef>
                <a:spcPct val="0"/>
              </a:spcBef>
              <a:buFont typeface="Arial" panose="020B0604020202020204" pitchFamily="34" charset="0"/>
              <a:buChar char="•"/>
              <a:defRPr/>
            </a:pPr>
            <a:r>
              <a:rPr lang="sv-SE" sz="2400" dirty="0" smtClean="0"/>
              <a:t>Möjlighet att få timjobba på </a:t>
            </a:r>
            <a:r>
              <a:rPr lang="sv-SE" sz="2400" dirty="0" err="1" smtClean="0"/>
              <a:t>camper</a:t>
            </a:r>
            <a:r>
              <a:rPr lang="sv-SE" sz="2400" dirty="0" smtClean="0"/>
              <a:t> och fotbollsskolan.</a:t>
            </a:r>
          </a:p>
        </p:txBody>
      </p:sp>
      <p:sp>
        <p:nvSpPr>
          <p:cNvPr id="7" name="Rubrik 1"/>
          <p:cNvSpPr txBox="1">
            <a:spLocks/>
          </p:cNvSpPr>
          <p:nvPr/>
        </p:nvSpPr>
        <p:spPr>
          <a:xfrm>
            <a:off x="179512" y="1844824"/>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noProof="0" dirty="0" smtClean="0">
                <a:latin typeface="+mj-lt"/>
                <a:ea typeface="+mj-ea"/>
                <a:cs typeface="+mj-cs"/>
              </a:rPr>
              <a:t>Planering 2019</a:t>
            </a: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pic>
        <p:nvPicPr>
          <p:cNvPr id="2" name="Bildobjekt 1"/>
          <p:cNvPicPr>
            <a:picLocks noChangeAspect="1"/>
          </p:cNvPicPr>
          <p:nvPr/>
        </p:nvPicPr>
        <p:blipFill>
          <a:blip r:embed="rId3"/>
          <a:stretch>
            <a:fillRect/>
          </a:stretch>
        </p:blipFill>
        <p:spPr>
          <a:xfrm>
            <a:off x="6804248" y="1844824"/>
            <a:ext cx="1524000" cy="1524000"/>
          </a:xfrm>
          <a:prstGeom prst="rect">
            <a:avLst/>
          </a:prstGeom>
        </p:spPr>
      </p:pic>
    </p:spTree>
    <p:extLst>
      <p:ext uri="{BB962C8B-B14F-4D97-AF65-F5344CB8AC3E}">
        <p14:creationId xmlns:p14="http://schemas.microsoft.com/office/powerpoint/2010/main" val="42567837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5" name="Rubrik 1"/>
          <p:cNvSpPr txBox="1">
            <a:spLocks/>
          </p:cNvSpPr>
          <p:nvPr/>
        </p:nvSpPr>
        <p:spPr>
          <a:xfrm>
            <a:off x="107504" y="2348880"/>
            <a:ext cx="5070962" cy="3960440"/>
          </a:xfrm>
          <a:prstGeom prst="rect">
            <a:avLst/>
          </a:prstGeom>
        </p:spPr>
        <p:txBody>
          <a:bodyPr vert="horz" lIns="91440" tIns="45720" rIns="91440" bIns="45720" rtlCol="0" anchor="ctr">
            <a:noAutofit/>
          </a:bodyPr>
          <a:lstStyle/>
          <a:p>
            <a:pPr lvl="0">
              <a:spcBef>
                <a:spcPct val="0"/>
              </a:spcBef>
              <a:defRPr/>
            </a:pPr>
            <a:endParaRPr lang="sv-SE" altLang="sv-SE" sz="2000" dirty="0" smtClean="0"/>
          </a:p>
          <a:p>
            <a:pPr marL="342900" lvl="0" indent="-342900">
              <a:spcBef>
                <a:spcPct val="0"/>
              </a:spcBef>
              <a:buFont typeface="Arial"/>
              <a:buChar char="•"/>
              <a:defRPr/>
            </a:pPr>
            <a:r>
              <a:rPr lang="sv-SE" altLang="sv-SE" sz="2000" dirty="0" smtClean="0"/>
              <a:t>Trettondagscupen	- 5 januari</a:t>
            </a:r>
            <a:br>
              <a:rPr lang="sv-SE" altLang="sv-SE" sz="2000" dirty="0" smtClean="0"/>
            </a:br>
            <a:r>
              <a:rPr lang="sv-SE" altLang="sv-SE" sz="2000" dirty="0" smtClean="0"/>
              <a:t>F03-04</a:t>
            </a:r>
          </a:p>
          <a:p>
            <a:pPr marL="342900" indent="-342900">
              <a:spcBef>
                <a:spcPct val="0"/>
              </a:spcBef>
              <a:buFont typeface="Arial"/>
              <a:buChar char="•"/>
              <a:defRPr/>
            </a:pPr>
            <a:r>
              <a:rPr lang="sv-SE" altLang="sv-SE" sz="2000" dirty="0" err="1" smtClean="0"/>
              <a:t>Kristinehamnscup</a:t>
            </a:r>
            <a:r>
              <a:rPr lang="sv-SE" altLang="sv-SE" sz="2000" dirty="0" smtClean="0"/>
              <a:t>	- 8-10 februari</a:t>
            </a:r>
            <a:br>
              <a:rPr lang="sv-SE" altLang="sv-SE" sz="2000" dirty="0" smtClean="0"/>
            </a:br>
            <a:r>
              <a:rPr lang="sv-SE" altLang="sv-SE" sz="2000" dirty="0" smtClean="0"/>
              <a:t>F16</a:t>
            </a:r>
          </a:p>
          <a:p>
            <a:pPr marL="342900" indent="-342900">
              <a:spcBef>
                <a:spcPct val="0"/>
              </a:spcBef>
              <a:buFont typeface="Arial"/>
              <a:buChar char="•"/>
              <a:defRPr/>
            </a:pPr>
            <a:r>
              <a:rPr lang="sv-SE" altLang="sv-SE" sz="2000" dirty="0" smtClean="0"/>
              <a:t>Träningsläger </a:t>
            </a:r>
            <a:r>
              <a:rPr lang="sv-SE" altLang="sv-SE" sz="2000" dirty="0"/>
              <a:t>	</a:t>
            </a:r>
            <a:r>
              <a:rPr lang="sv-SE" altLang="sv-SE" sz="2000" dirty="0" smtClean="0"/>
              <a:t>	- 29-31 mars</a:t>
            </a:r>
            <a:endParaRPr lang="sv-SE" sz="2000" dirty="0" smtClean="0">
              <a:latin typeface="+mj-lt"/>
              <a:ea typeface="+mj-ea"/>
              <a:cs typeface="+mj-cs"/>
            </a:endParaRPr>
          </a:p>
          <a:p>
            <a:pPr marL="342900" marR="0" lvl="0" indent="-342900" algn="l" defTabSz="914400" rtl="0" eaLnBrk="1" fontAlgn="auto" latinLnBrk="0" hangingPunct="1">
              <a:lnSpc>
                <a:spcPct val="100000"/>
              </a:lnSpc>
              <a:spcBef>
                <a:spcPct val="0"/>
              </a:spcBef>
              <a:spcAft>
                <a:spcPts val="0"/>
              </a:spcAft>
              <a:buClrTx/>
              <a:buSzTx/>
              <a:buFont typeface="Arial"/>
              <a:buChar char="•"/>
              <a:tabLst/>
              <a:defRPr/>
            </a:pPr>
            <a:r>
              <a:rPr lang="sv-SE" sz="2000" dirty="0" err="1" smtClean="0">
                <a:latin typeface="+mj-lt"/>
                <a:ea typeface="+mj-ea"/>
                <a:cs typeface="+mj-cs"/>
              </a:rPr>
              <a:t>Giffcupen</a:t>
            </a:r>
            <a:r>
              <a:rPr lang="sv-SE" sz="2000" dirty="0">
                <a:latin typeface="+mj-lt"/>
                <a:ea typeface="+mj-ea"/>
                <a:cs typeface="+mj-cs"/>
              </a:rPr>
              <a:t>	</a:t>
            </a:r>
            <a:r>
              <a:rPr lang="sv-SE" sz="2000" dirty="0" smtClean="0">
                <a:latin typeface="+mj-lt"/>
                <a:ea typeface="+mj-ea"/>
                <a:cs typeface="+mj-cs"/>
              </a:rPr>
              <a:t>	- 13-14 april</a:t>
            </a:r>
            <a:br>
              <a:rPr lang="sv-SE" sz="2000" dirty="0" smtClean="0">
                <a:latin typeface="+mj-lt"/>
                <a:ea typeface="+mj-ea"/>
                <a:cs typeface="+mj-cs"/>
              </a:rPr>
            </a:br>
            <a:r>
              <a:rPr lang="sv-SE" sz="2000" dirty="0" smtClean="0">
                <a:latin typeface="+mj-lt"/>
                <a:ea typeface="+mj-ea"/>
                <a:cs typeface="+mj-cs"/>
              </a:rPr>
              <a:t>F16 &amp; </a:t>
            </a:r>
            <a:r>
              <a:rPr lang="sv-SE" sz="2000" dirty="0" smtClean="0">
                <a:solidFill>
                  <a:srgbClr val="FFC000"/>
                </a:solidFill>
                <a:latin typeface="+mj-lt"/>
                <a:ea typeface="+mj-ea"/>
                <a:cs typeface="+mj-cs"/>
              </a:rPr>
              <a:t>F15?</a:t>
            </a:r>
          </a:p>
          <a:p>
            <a:pPr marL="342900" lvl="0" indent="-342900">
              <a:spcBef>
                <a:spcPct val="0"/>
              </a:spcBef>
              <a:buFont typeface="Arial"/>
              <a:buChar char="•"/>
              <a:defRPr/>
            </a:pPr>
            <a:r>
              <a:rPr lang="sv-SE" sz="2000" b="1" dirty="0" err="1" smtClean="0">
                <a:solidFill>
                  <a:srgbClr val="FFC000"/>
                </a:solidFill>
                <a:latin typeface="+mj-lt"/>
                <a:ea typeface="+mj-ea"/>
                <a:cs typeface="+mj-cs"/>
              </a:rPr>
              <a:t>Aroscupen</a:t>
            </a:r>
            <a:r>
              <a:rPr lang="sv-SE" sz="2000" b="1" dirty="0">
                <a:solidFill>
                  <a:srgbClr val="FFC000"/>
                </a:solidFill>
                <a:latin typeface="+mj-lt"/>
                <a:ea typeface="+mj-ea"/>
                <a:cs typeface="+mj-cs"/>
              </a:rPr>
              <a:t>	</a:t>
            </a:r>
            <a:r>
              <a:rPr lang="sv-SE" sz="2000" b="1" dirty="0" smtClean="0">
                <a:solidFill>
                  <a:srgbClr val="FFC000"/>
                </a:solidFill>
                <a:latin typeface="+mj-lt"/>
                <a:ea typeface="+mj-ea"/>
                <a:cs typeface="+mj-cs"/>
              </a:rPr>
              <a:t>	- 27-30 juni</a:t>
            </a:r>
            <a:br>
              <a:rPr lang="sv-SE" sz="2000" b="1" dirty="0" smtClean="0">
                <a:solidFill>
                  <a:srgbClr val="FFC000"/>
                </a:solidFill>
                <a:latin typeface="+mj-lt"/>
                <a:ea typeface="+mj-ea"/>
                <a:cs typeface="+mj-cs"/>
              </a:rPr>
            </a:br>
            <a:r>
              <a:rPr lang="sv-SE" sz="2000" b="1" dirty="0" smtClean="0">
                <a:solidFill>
                  <a:srgbClr val="FFC000"/>
                </a:solidFill>
                <a:latin typeface="+mj-lt"/>
                <a:ea typeface="+mj-ea"/>
                <a:cs typeface="+mj-cs"/>
              </a:rPr>
              <a:t>F16/17, Kan komma att bokas in.</a:t>
            </a:r>
            <a:endParaRPr lang="sv-SE" sz="2000" b="1" dirty="0" smtClean="0">
              <a:solidFill>
                <a:srgbClr val="FFC000"/>
              </a:solidFill>
              <a:latin typeface="+mj-lt"/>
              <a:ea typeface="+mj-ea"/>
              <a:cs typeface="+mj-cs"/>
            </a:endParaRPr>
          </a:p>
          <a:p>
            <a:pPr marL="342900" indent="-342900">
              <a:spcBef>
                <a:spcPct val="0"/>
              </a:spcBef>
              <a:buFont typeface="Arial"/>
              <a:buChar char="•"/>
              <a:defRPr/>
            </a:pPr>
            <a:r>
              <a:rPr lang="sv-SE" sz="2000" dirty="0"/>
              <a:t>Cup </a:t>
            </a:r>
            <a:r>
              <a:rPr lang="sv-SE" sz="2000" dirty="0" smtClean="0"/>
              <a:t>Gotland		- 1-4 augusti </a:t>
            </a:r>
            <a:br>
              <a:rPr lang="sv-SE" sz="2000" dirty="0" smtClean="0"/>
            </a:br>
            <a:r>
              <a:rPr lang="sv-SE" sz="2000" dirty="0" smtClean="0"/>
              <a:t>F15 &amp; F16, </a:t>
            </a:r>
            <a:r>
              <a:rPr lang="sv-SE" sz="2000" b="1" dirty="0" smtClean="0"/>
              <a:t>Beslut fattat efter FM</a:t>
            </a:r>
            <a:r>
              <a:rPr lang="sv-SE" sz="2000" dirty="0" smtClean="0"/>
              <a:t>.</a:t>
            </a:r>
            <a:endParaRPr lang="sv-SE" sz="2000" dirty="0" smtClean="0">
              <a:latin typeface="+mj-lt"/>
              <a:ea typeface="+mj-ea"/>
              <a:cs typeface="+mj-cs"/>
            </a:endParaRPr>
          </a:p>
          <a:p>
            <a:pPr marL="342900" lvl="0" indent="-342900">
              <a:spcBef>
                <a:spcPct val="0"/>
              </a:spcBef>
              <a:buFont typeface="Arial"/>
              <a:buChar char="•"/>
              <a:defRPr/>
            </a:pPr>
            <a:r>
              <a:rPr lang="sv-SE" sz="2000" dirty="0" smtClean="0"/>
              <a:t>Höstcuper eller träningsläger i Oktober?</a:t>
            </a:r>
            <a:br>
              <a:rPr lang="sv-SE" sz="2000" dirty="0" smtClean="0"/>
            </a:br>
            <a:r>
              <a:rPr lang="sv-SE" sz="2000" dirty="0" smtClean="0"/>
              <a:t>I Sverige eller utomlands. </a:t>
            </a:r>
            <a:endParaRPr lang="sv-SE" sz="2000" dirty="0" smtClean="0"/>
          </a:p>
        </p:txBody>
      </p:sp>
      <p:sp>
        <p:nvSpPr>
          <p:cNvPr id="7" name="Rubrik 1"/>
          <p:cNvSpPr txBox="1">
            <a:spLocks/>
          </p:cNvSpPr>
          <p:nvPr/>
        </p:nvSpPr>
        <p:spPr>
          <a:xfrm>
            <a:off x="179512" y="1833491"/>
            <a:ext cx="6408712" cy="576064"/>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3200" b="1" dirty="0" smtClean="0">
                <a:latin typeface="+mj-lt"/>
                <a:ea typeface="+mj-ea"/>
                <a:cs typeface="+mj-cs"/>
              </a:rPr>
              <a:t>Beslut</a:t>
            </a:r>
            <a:r>
              <a:rPr lang="sv-SE" sz="3200" b="1" noProof="0" dirty="0" smtClean="0">
                <a:latin typeface="+mj-lt"/>
                <a:ea typeface="+mj-ea"/>
                <a:cs typeface="+mj-cs"/>
              </a:rPr>
              <a:t> 2019</a:t>
            </a:r>
            <a:endParaRPr kumimoji="0" lang="sv-SE" sz="1800" b="0" i="0" u="none" strike="noStrike" kern="1200" cap="none" spc="0" normalizeH="0" baseline="0" noProof="0" dirty="0">
              <a:ln>
                <a:noFill/>
              </a:ln>
              <a:solidFill>
                <a:schemeClr val="tx1"/>
              </a:solidFill>
              <a:effectLst/>
              <a:uLnTx/>
              <a:uFillTx/>
              <a:latin typeface="+mj-lt"/>
              <a:ea typeface="+mj-ea"/>
              <a:cs typeface="+mj-cs"/>
            </a:endParaRPr>
          </a:p>
        </p:txBody>
      </p:sp>
      <p:pic>
        <p:nvPicPr>
          <p:cNvPr id="3" name="Bildobjekt 2"/>
          <p:cNvPicPr>
            <a:picLocks noChangeAspect="1"/>
          </p:cNvPicPr>
          <p:nvPr/>
        </p:nvPicPr>
        <p:blipFill>
          <a:blip r:embed="rId3"/>
          <a:stretch>
            <a:fillRect/>
          </a:stretch>
        </p:blipFill>
        <p:spPr>
          <a:xfrm>
            <a:off x="5503788" y="3527426"/>
            <a:ext cx="1715485" cy="1296144"/>
          </a:xfrm>
          <a:prstGeom prst="rect">
            <a:avLst/>
          </a:prstGeom>
        </p:spPr>
      </p:pic>
      <p:pic>
        <p:nvPicPr>
          <p:cNvPr id="2" name="Bildobjekt 1" descr="Skärmavbild 2018-03-09 kl. 07.01.4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70740" y="2107804"/>
            <a:ext cx="2201846" cy="1248916"/>
          </a:xfrm>
          <a:prstGeom prst="rect">
            <a:avLst/>
          </a:prstGeom>
        </p:spPr>
      </p:pic>
      <p:pic>
        <p:nvPicPr>
          <p:cNvPr id="12" name="Bildobjekt 11" descr="Skärmavbild 2018-03-09 kl. 07.13.46.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4595" y="2942140"/>
            <a:ext cx="1168400" cy="1130300"/>
          </a:xfrm>
          <a:prstGeom prst="rect">
            <a:avLst/>
          </a:prstGeom>
        </p:spPr>
      </p:pic>
      <p:pic>
        <p:nvPicPr>
          <p:cNvPr id="14" name="Picture 13"/>
          <p:cNvPicPr>
            <a:picLocks noChangeAspect="1"/>
          </p:cNvPicPr>
          <p:nvPr/>
        </p:nvPicPr>
        <p:blipFill>
          <a:blip r:embed="rId6"/>
          <a:stretch>
            <a:fillRect/>
          </a:stretch>
        </p:blipFill>
        <p:spPr>
          <a:xfrm>
            <a:off x="4932040" y="5016399"/>
            <a:ext cx="3875733" cy="851456"/>
          </a:xfrm>
          <a:prstGeom prst="rect">
            <a:avLst/>
          </a:prstGeom>
        </p:spPr>
      </p:pic>
    </p:spTree>
    <p:extLst>
      <p:ext uri="{BB962C8B-B14F-4D97-AF65-F5344CB8AC3E}">
        <p14:creationId xmlns:p14="http://schemas.microsoft.com/office/powerpoint/2010/main" val="2833986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4" end="4"/>
                                            </p:txEl>
                                          </p:spTgt>
                                        </p:tgtEl>
                                        <p:attrNameLst>
                                          <p:attrName>style.visibility</p:attrName>
                                        </p:attrNameLst>
                                      </p:cBhvr>
                                      <p:to>
                                        <p:strVal val="visible"/>
                                      </p:to>
                                    </p:set>
                                    <p:animEffect transition="in" filter="fade">
                                      <p:cBhvr>
                                        <p:cTn id="10" dur="2500"/>
                                        <p:tgtEl>
                                          <p:spTgt spid="5">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2500"/>
                                        <p:tgtEl>
                                          <p:spTgt spid="5">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fade">
                                      <p:cBhvr>
                                        <p:cTn id="16" dur="2500"/>
                                        <p:tgtEl>
                                          <p:spTgt spid="5">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fade">
                                      <p:cBhvr>
                                        <p:cTn id="19" dur="2500"/>
                                        <p:tgtEl>
                                          <p:spTgt spid="5">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2500"/>
                                        <p:tgtEl>
                                          <p:spTgt spid="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2500"/>
                                        <p:tgtEl>
                                          <p:spTgt spid="5">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fade">
                                      <p:cBhvr>
                                        <p:cTn id="28" dur="2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p:cNvSpPr txBox="1">
            <a:spLocks/>
          </p:cNvSpPr>
          <p:nvPr/>
        </p:nvSpPr>
        <p:spPr>
          <a:xfrm>
            <a:off x="323528" y="1772816"/>
            <a:ext cx="6480720" cy="115212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sv-SE" sz="8800" b="1" dirty="0" smtClean="0">
                <a:latin typeface="+mj-lt"/>
                <a:ea typeface="+mj-ea"/>
                <a:cs typeface="+mj-cs"/>
              </a:rPr>
              <a:t>Mtrl?</a:t>
            </a:r>
            <a:endParaRPr kumimoji="0" lang="sv-SE" sz="8800" b="1" i="0" u="none" strike="noStrike" kern="1200" cap="none" spc="0" normalizeH="0" baseline="0" noProof="0" dirty="0">
              <a:ln>
                <a:noFill/>
              </a:ln>
              <a:solidFill>
                <a:schemeClr val="tx1"/>
              </a:solidFill>
              <a:effectLst/>
              <a:uLnTx/>
              <a:uFillTx/>
              <a:latin typeface="+mj-lt"/>
              <a:ea typeface="+mj-ea"/>
              <a:cs typeface="+mj-cs"/>
            </a:endParaRPr>
          </a:p>
        </p:txBody>
      </p:sp>
      <p:sp>
        <p:nvSpPr>
          <p:cNvPr id="2" name="textruta 1"/>
          <p:cNvSpPr txBox="1"/>
          <p:nvPr/>
        </p:nvSpPr>
        <p:spPr>
          <a:xfrm>
            <a:off x="323528" y="3284984"/>
            <a:ext cx="7704856" cy="4893647"/>
          </a:xfrm>
          <a:prstGeom prst="rect">
            <a:avLst/>
          </a:prstGeom>
          <a:noFill/>
        </p:spPr>
        <p:txBody>
          <a:bodyPr wrap="square" rtlCol="0">
            <a:spAutoFit/>
          </a:bodyPr>
          <a:lstStyle/>
          <a:p>
            <a:pPr marL="285750" indent="-285750">
              <a:buFont typeface="Arial"/>
              <a:buChar char="•"/>
            </a:pPr>
            <a:endParaRPr lang="sv-SE" sz="2400" dirty="0" smtClean="0"/>
          </a:p>
          <a:p>
            <a:pPr marL="285750" indent="-285750">
              <a:buFont typeface="Arial"/>
              <a:buChar char="•"/>
            </a:pPr>
            <a:endParaRPr lang="sv-SE" sz="2400" dirty="0"/>
          </a:p>
          <a:p>
            <a:pPr marL="285750" indent="-285750">
              <a:buFont typeface="Arial"/>
              <a:buChar char="•"/>
            </a:pPr>
            <a:endParaRPr lang="sv-SE" sz="2400" dirty="0" smtClean="0"/>
          </a:p>
          <a:p>
            <a:pPr marL="285750" indent="-285750">
              <a:buFont typeface="Arial"/>
              <a:buChar char="•"/>
            </a:pPr>
            <a:endParaRPr lang="sv-SE" sz="2400" dirty="0"/>
          </a:p>
          <a:p>
            <a:pPr marL="285750" indent="-285750">
              <a:buFont typeface="Arial"/>
              <a:buChar char="•"/>
            </a:pPr>
            <a:endParaRPr lang="sv-SE" sz="2400" dirty="0" smtClean="0"/>
          </a:p>
          <a:p>
            <a:pPr marL="285750" indent="-285750">
              <a:buFont typeface="Arial"/>
              <a:buChar char="•"/>
            </a:pPr>
            <a:endParaRPr lang="sv-SE" sz="2400" dirty="0"/>
          </a:p>
          <a:p>
            <a:pPr marL="285750" indent="-285750">
              <a:buFont typeface="Arial"/>
              <a:buChar char="•"/>
            </a:pPr>
            <a:r>
              <a:rPr lang="sv-SE" sz="2400" dirty="0" smtClean="0"/>
              <a:t>Hur ser era barns behov ut</a:t>
            </a:r>
            <a:r>
              <a:rPr lang="sv-SE" sz="2400" dirty="0" smtClean="0"/>
              <a:t>?</a:t>
            </a:r>
          </a:p>
          <a:p>
            <a:pPr marL="285750" indent="-285750">
              <a:buFont typeface="Arial"/>
              <a:buChar char="•"/>
            </a:pPr>
            <a:r>
              <a:rPr lang="sv-SE" sz="2400" dirty="0" smtClean="0"/>
              <a:t>Återkom via mail till </a:t>
            </a:r>
            <a:r>
              <a:rPr lang="sv-SE" sz="2400" dirty="0" smtClean="0">
                <a:hlinkClick r:id="rId3"/>
              </a:rPr>
              <a:t>tommy.kovala@gmail.com</a:t>
            </a:r>
            <a:r>
              <a:rPr lang="sv-SE" sz="2400" dirty="0" smtClean="0"/>
              <a:t> om ni behöver beställa något.</a:t>
            </a:r>
            <a:endParaRPr lang="sv-SE" sz="2400" dirty="0" smtClean="0"/>
          </a:p>
          <a:p>
            <a:endParaRPr lang="sv-SE" sz="2400" dirty="0" smtClean="0"/>
          </a:p>
          <a:p>
            <a:endParaRPr lang="sv-SE" sz="2400" dirty="0" smtClean="0"/>
          </a:p>
          <a:p>
            <a:pPr marL="285750" indent="-285750">
              <a:buFont typeface="Arial"/>
              <a:buChar char="•"/>
            </a:pPr>
            <a:endParaRPr lang="sv-SE" sz="2400" dirty="0" smtClean="0"/>
          </a:p>
          <a:p>
            <a:pPr marL="285750" indent="-285750">
              <a:buFont typeface="Arial"/>
              <a:buChar char="•"/>
            </a:pPr>
            <a:endParaRPr lang="sv-SE" sz="2400" dirty="0"/>
          </a:p>
        </p:txBody>
      </p:sp>
      <p:pic>
        <p:nvPicPr>
          <p:cNvPr id="5" name="Bildobjekt 4" descr="Skärmavbild 2018-02-15 kl. 07.12.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8663">
            <a:off x="3108220" y="2239653"/>
            <a:ext cx="5726595" cy="2942704"/>
          </a:xfrm>
          <a:prstGeom prst="rect">
            <a:avLst/>
          </a:prstGeom>
          <a:ln w="3175" cmpd="sng">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183531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467544" y="1844824"/>
            <a:ext cx="8568952" cy="4896544"/>
          </a:xfrm>
        </p:spPr>
        <p:txBody>
          <a:bodyPr>
            <a:noAutofit/>
          </a:bodyPr>
          <a:lstStyle/>
          <a:p>
            <a:pPr algn="l"/>
            <a:r>
              <a:rPr lang="sv-SE" sz="3200" b="1" dirty="0" smtClean="0"/>
              <a:t>Deltagande &amp; Avanmälan</a:t>
            </a:r>
            <a:r>
              <a:rPr lang="sv-SE" sz="2800" dirty="0" smtClean="0"/>
              <a:t/>
            </a:r>
            <a:br>
              <a:rPr lang="sv-SE" sz="2800" dirty="0" smtClean="0"/>
            </a:br>
            <a:r>
              <a:rPr lang="sv-SE" sz="2800" dirty="0" smtClean="0"/>
              <a:t/>
            </a:r>
            <a:br>
              <a:rPr lang="sv-SE" sz="2800" dirty="0" smtClean="0"/>
            </a:br>
            <a:r>
              <a:rPr lang="sv-SE" sz="2400" dirty="0" smtClean="0"/>
              <a:t>1. Minst 1 träning/vecka för matchspel. </a:t>
            </a:r>
            <a:r>
              <a:rPr lang="sv-SE" sz="2400" dirty="0"/>
              <a:t/>
            </a:r>
            <a:br>
              <a:rPr lang="sv-SE" sz="2400" dirty="0"/>
            </a:br>
            <a:r>
              <a:rPr lang="sv-SE" sz="2000" dirty="0" smtClean="0"/>
              <a:t/>
            </a:r>
            <a:br>
              <a:rPr lang="sv-SE" sz="2000" dirty="0" smtClean="0"/>
            </a:br>
            <a:r>
              <a:rPr lang="sv-SE" sz="2000" dirty="0" smtClean="0"/>
              <a:t>     - Avanmälan sker via </a:t>
            </a:r>
            <a:r>
              <a:rPr lang="sv-SE" sz="2000" dirty="0" smtClean="0">
                <a:solidFill>
                  <a:srgbClr val="FF0000"/>
                </a:solidFill>
              </a:rPr>
              <a:t>mail</a:t>
            </a:r>
            <a:r>
              <a:rPr lang="sv-SE" sz="2000" dirty="0" smtClean="0"/>
              <a:t> till Åsa </a:t>
            </a:r>
            <a:r>
              <a:rPr lang="sv-SE" sz="2000" dirty="0"/>
              <a:t>&amp;</a:t>
            </a:r>
            <a:r>
              <a:rPr lang="sv-SE" sz="2000" dirty="0" smtClean="0"/>
              <a:t> Tommy</a:t>
            </a:r>
            <a:r>
              <a:rPr lang="sv-SE" sz="1800" dirty="0" smtClean="0">
                <a:solidFill>
                  <a:schemeClr val="tx1">
                    <a:lumMod val="50000"/>
                    <a:lumOff val="50000"/>
                  </a:schemeClr>
                </a:solidFill>
              </a:rPr>
              <a:t/>
            </a:r>
            <a:br>
              <a:rPr lang="sv-SE" sz="1800" dirty="0" smtClean="0">
                <a:solidFill>
                  <a:schemeClr val="tx1">
                    <a:lumMod val="50000"/>
                    <a:lumOff val="50000"/>
                  </a:schemeClr>
                </a:solidFill>
              </a:rPr>
            </a:br>
            <a:r>
              <a:rPr lang="sv-SE" sz="2000" dirty="0" smtClean="0"/>
              <a:t> </a:t>
            </a:r>
            <a:r>
              <a:rPr lang="sv-SE" sz="2400" dirty="0">
                <a:solidFill>
                  <a:srgbClr val="0070C0"/>
                </a:solidFill>
              </a:rPr>
              <a:t/>
            </a:r>
            <a:br>
              <a:rPr lang="sv-SE" sz="2400" dirty="0">
                <a:solidFill>
                  <a:srgbClr val="0070C0"/>
                </a:solidFill>
              </a:rPr>
            </a:br>
            <a:r>
              <a:rPr lang="sv-SE" sz="2400" dirty="0" smtClean="0"/>
              <a:t>2. Kallelse via </a:t>
            </a:r>
            <a:r>
              <a:rPr lang="sv-SE" sz="2400" dirty="0" err="1" smtClean="0"/>
              <a:t>laget.se</a:t>
            </a:r>
            <a:r>
              <a:rPr lang="sv-SE" sz="2400" dirty="0" smtClean="0"/>
              <a:t> till samtliga matcher &amp; aktiviteter.</a:t>
            </a:r>
            <a:br>
              <a:rPr lang="sv-SE" sz="2400" dirty="0" smtClean="0"/>
            </a:br>
            <a:r>
              <a:rPr lang="sv-SE" sz="2400" dirty="0" smtClean="0">
                <a:solidFill>
                  <a:srgbClr val="0000FF"/>
                </a:solidFill>
              </a:rPr>
              <a:t>     	</a:t>
            </a: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21343478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7848872" cy="4896544"/>
          </a:xfrm>
        </p:spPr>
        <p:txBody>
          <a:bodyPr>
            <a:noAutofit/>
          </a:bodyPr>
          <a:lstStyle/>
          <a:p>
            <a:pPr algn="l"/>
            <a:r>
              <a:rPr lang="sv-SE" b="1" dirty="0" smtClean="0"/>
              <a:t>Matchvärdar</a:t>
            </a:r>
            <a:r>
              <a:rPr lang="sv-SE" sz="3200" dirty="0" smtClean="0"/>
              <a:t> </a:t>
            </a:r>
            <a:br>
              <a:rPr lang="sv-SE" sz="3200" dirty="0" smtClean="0"/>
            </a:br>
            <a:r>
              <a:rPr lang="sv-SE" sz="2800" dirty="0" smtClean="0"/>
              <a:t>behövs till varje match</a:t>
            </a:r>
            <a:r>
              <a:rPr lang="sv-SE" sz="2400" dirty="0" smtClean="0"/>
              <a:t>!</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extLst>
      <p:ext uri="{BB962C8B-B14F-4D97-AF65-F5344CB8AC3E}">
        <p14:creationId xmlns:p14="http://schemas.microsoft.com/office/powerpoint/2010/main" val="25023637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23528" y="1932852"/>
            <a:ext cx="6912768" cy="4896544"/>
          </a:xfrm>
        </p:spPr>
        <p:txBody>
          <a:bodyPr>
            <a:noAutofit/>
          </a:bodyPr>
          <a:lstStyle/>
          <a:p>
            <a:pPr algn="l"/>
            <a:r>
              <a:rPr lang="sv-SE" sz="3200" b="1" dirty="0" smtClean="0">
                <a:solidFill>
                  <a:srgbClr val="FF001A"/>
                </a:solidFill>
                <a:hlinkClick r:id="rId2" action="ppaction://hlinkfile"/>
              </a:rPr>
              <a:t>Röd</a:t>
            </a:r>
            <a:r>
              <a:rPr lang="sv-SE" sz="3200" b="1" dirty="0" smtClean="0">
                <a:solidFill>
                  <a:srgbClr val="0070C0"/>
                </a:solidFill>
                <a:hlinkClick r:id="rId2" action="ppaction://hlinkfile"/>
              </a:rPr>
              <a:t>blå</a:t>
            </a:r>
            <a:r>
              <a:rPr lang="sv-SE" sz="3200" b="1" dirty="0" smtClean="0">
                <a:hlinkClick r:id="rId2" action="ppaction://hlinkfile"/>
              </a:rPr>
              <a:t>-spåret</a:t>
            </a:r>
            <a:r>
              <a:rPr lang="sv-SE" sz="2800" b="1" dirty="0" smtClean="0"/>
              <a:t/>
            </a:r>
            <a:br>
              <a:rPr lang="sv-SE" sz="2800" b="1" dirty="0" smtClean="0"/>
            </a:br>
            <a:r>
              <a:rPr lang="sv-SE" sz="2800" dirty="0" smtClean="0"/>
              <a:t/>
            </a:r>
            <a:br>
              <a:rPr lang="sv-SE" sz="2800" dirty="0" smtClean="0"/>
            </a:br>
            <a:r>
              <a:rPr lang="sv-SE" sz="1800" dirty="0" smtClean="0"/>
              <a:t/>
            </a:r>
            <a:br>
              <a:rPr lang="sv-SE" sz="1800" dirty="0" smtClean="0"/>
            </a:br>
            <a:r>
              <a:rPr lang="sv-SE" sz="2400" dirty="0" smtClean="0"/>
              <a:t>1.  Klubbens värderingar och riktlinjer</a:t>
            </a:r>
            <a:br>
              <a:rPr lang="sv-SE" sz="2400" dirty="0" smtClean="0"/>
            </a:br>
            <a:r>
              <a:rPr lang="sv-SE" sz="2400" dirty="0" smtClean="0"/>
              <a:t/>
            </a:r>
            <a:br>
              <a:rPr lang="sv-SE" sz="2400" dirty="0" smtClean="0"/>
            </a:br>
            <a:r>
              <a:rPr lang="sv-SE" sz="2400" dirty="0" smtClean="0"/>
              <a:t>2.  Glädje &amp; samhörighet</a:t>
            </a:r>
            <a:br>
              <a:rPr lang="sv-SE" sz="2400" dirty="0" smtClean="0"/>
            </a:br>
            <a:r>
              <a:rPr lang="sv-SE" sz="2400" dirty="0"/>
              <a:t/>
            </a:r>
            <a:br>
              <a:rPr lang="sv-SE" sz="2400" dirty="0"/>
            </a:br>
            <a:r>
              <a:rPr lang="sv-SE" sz="2400" dirty="0" smtClean="0"/>
              <a:t/>
            </a:r>
            <a:br>
              <a:rPr lang="sv-SE" sz="2400" dirty="0" smtClean="0"/>
            </a:br>
            <a:r>
              <a:rPr lang="sv-SE" sz="1800" dirty="0" smtClean="0"/>
              <a:t/>
            </a:r>
            <a:br>
              <a:rPr lang="sv-SE" sz="1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pic>
        <p:nvPicPr>
          <p:cNvPr id="3" name="Bildobjekt 2" descr="Skärmavbild 2018-03-09 kl. 16.05.44.png">
            <a:hlinkClick r:id="rId4" action="ppaction://hlinkfil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607230">
            <a:off x="5320058" y="2365052"/>
            <a:ext cx="2984691" cy="3861048"/>
          </a:xfrm>
          <a:prstGeom prst="rect">
            <a:avLst/>
          </a:prstGeom>
          <a:ln>
            <a:solidFill>
              <a:schemeClr val="tx1"/>
            </a:solid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2132856"/>
            <a:ext cx="7776864" cy="3672408"/>
          </a:xfrm>
        </p:spPr>
        <p:txBody>
          <a:bodyPr>
            <a:noAutofit/>
          </a:bodyPr>
          <a:lstStyle/>
          <a:p>
            <a:pPr algn="l">
              <a:lnSpc>
                <a:spcPct val="70000"/>
              </a:lnSpc>
            </a:pPr>
            <a:r>
              <a:rPr lang="sv-SE" sz="2400" b="1" dirty="0" smtClean="0"/>
              <a:t>Agenda</a:t>
            </a:r>
            <a:br>
              <a:rPr lang="sv-SE" sz="2400" b="1" dirty="0" smtClean="0"/>
            </a:br>
            <a:r>
              <a:rPr lang="sv-SE" sz="2400" dirty="0"/>
              <a:t/>
            </a:r>
            <a:br>
              <a:rPr lang="sv-SE" sz="2400" dirty="0"/>
            </a:br>
            <a:r>
              <a:rPr lang="sv-SE" sz="2400" dirty="0" smtClean="0"/>
              <a:t>2018 – Er återblick</a:t>
            </a:r>
            <a:r>
              <a:rPr lang="sv-SE" sz="2400" dirty="0"/>
              <a:t/>
            </a:r>
            <a:br>
              <a:rPr lang="sv-SE" sz="2400" dirty="0"/>
            </a:br>
            <a:r>
              <a:rPr lang="sv-SE" sz="2400" dirty="0"/>
              <a:t/>
            </a:r>
            <a:br>
              <a:rPr lang="sv-SE" sz="2400" dirty="0"/>
            </a:br>
            <a:r>
              <a:rPr lang="sv-SE" sz="2400" dirty="0" smtClean="0"/>
              <a:t>2019 – Vår organisation &amp; planering</a:t>
            </a:r>
            <a:br>
              <a:rPr lang="sv-SE" sz="2400" dirty="0" smtClean="0"/>
            </a:br>
            <a:r>
              <a:rPr lang="sv-SE" sz="2400" dirty="0" smtClean="0"/>
              <a:t/>
            </a:r>
            <a:br>
              <a:rPr lang="sv-SE" sz="2400" dirty="0" smtClean="0"/>
            </a:br>
            <a:r>
              <a:rPr lang="sv-SE" sz="2400" dirty="0" smtClean="0"/>
              <a:t>Några beslutsfrågor </a:t>
            </a:r>
            <a:br>
              <a:rPr lang="sv-SE" sz="2400" dirty="0" smtClean="0"/>
            </a:br>
            <a:r>
              <a:rPr lang="sv-SE" sz="2400" dirty="0" smtClean="0"/>
              <a:t/>
            </a:r>
            <a:br>
              <a:rPr lang="sv-SE" sz="2400" dirty="0" smtClean="0"/>
            </a:br>
            <a:r>
              <a:rPr lang="sv-SE" sz="2400" dirty="0" smtClean="0"/>
              <a:t>Övriga Frågor? </a:t>
            </a:r>
            <a:br>
              <a:rPr lang="sv-SE" sz="2400" dirty="0" smtClean="0"/>
            </a:br>
            <a:endParaRPr lang="sv-SE" sz="24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961456"/>
            <a:ext cx="6912768" cy="4896544"/>
          </a:xfrm>
        </p:spPr>
        <p:txBody>
          <a:bodyPr>
            <a:noAutofit/>
          </a:bodyPr>
          <a:lstStyle/>
          <a:p>
            <a:pPr algn="l"/>
            <a:r>
              <a:rPr lang="sv-SE" sz="3200" b="1" dirty="0" err="1" smtClean="0"/>
              <a:t>VFFs</a:t>
            </a:r>
            <a:r>
              <a:rPr lang="sv-SE" sz="3200" b="1" dirty="0" smtClean="0"/>
              <a:t> 10 Föräldrabud</a:t>
            </a: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2800" dirty="0" smtClean="0"/>
              <a:t/>
            </a:r>
            <a:br>
              <a:rPr lang="sv-SE" sz="2800" dirty="0" smtClean="0"/>
            </a:br>
            <a:r>
              <a:rPr lang="sv-SE" sz="1800" dirty="0" smtClean="0"/>
              <a:t/>
            </a:r>
            <a:br>
              <a:rPr lang="sv-SE" sz="18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5" name="Picture 3"/>
          <p:cNvPicPr>
            <a:picLocks noChangeAspect="1" noChangeArrowheads="1"/>
          </p:cNvPicPr>
          <p:nvPr/>
        </p:nvPicPr>
        <p:blipFill>
          <a:blip r:embed="rId3" cstate="print"/>
          <a:srcRect/>
          <a:stretch>
            <a:fillRect/>
          </a:stretch>
        </p:blipFill>
        <p:spPr bwMode="auto">
          <a:xfrm>
            <a:off x="5220072" y="1647421"/>
            <a:ext cx="3600400" cy="52105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Tack för visat intresse!</a:t>
            </a:r>
            <a:endParaRPr lang="sv-SE" dirty="0"/>
          </a:p>
        </p:txBody>
      </p:sp>
      <p:sp>
        <p:nvSpPr>
          <p:cNvPr id="3" name="Underrubrik 2"/>
          <p:cNvSpPr>
            <a:spLocks noGrp="1"/>
          </p:cNvSpPr>
          <p:nvPr>
            <p:ph type="subTitle" idx="1"/>
          </p:nvPr>
        </p:nvSpPr>
        <p:spPr/>
        <p:txBody>
          <a:bodyPr>
            <a:normAutofit fontScale="92500" lnSpcReduction="20000"/>
          </a:bodyPr>
          <a:lstStyle/>
          <a:p>
            <a:r>
              <a:rPr lang="sv-SE" dirty="0" smtClean="0"/>
              <a:t>Ditt engagemang är viktigt för ditt barns intresse och utveckling inom fotbollen.</a:t>
            </a:r>
          </a:p>
          <a:p>
            <a:endParaRPr lang="sv-SE" dirty="0" smtClean="0"/>
          </a:p>
          <a:p>
            <a:r>
              <a:rPr lang="sv-SE" dirty="0" smtClean="0"/>
              <a:t>Du behövs verkligen!</a:t>
            </a:r>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11560" y="3212976"/>
            <a:ext cx="4320480" cy="520285"/>
          </a:xfrm>
        </p:spPr>
        <p:txBody>
          <a:bodyPr>
            <a:noAutofit/>
          </a:bodyPr>
          <a:lstStyle/>
          <a:p>
            <a:pPr algn="l"/>
            <a:r>
              <a:rPr lang="sv-SE" b="1" dirty="0" err="1"/>
              <a:t>GothiaCup</a:t>
            </a:r>
            <a:r>
              <a:rPr lang="sv-SE" b="1" dirty="0"/>
              <a:t> 2018</a:t>
            </a:r>
            <a:r>
              <a:rPr lang="sv-SE" sz="2800" dirty="0"/>
              <a:t/>
            </a:r>
            <a:br>
              <a:rPr lang="sv-SE" sz="2800" dirty="0"/>
            </a:br>
            <a:r>
              <a:rPr lang="sv-SE" sz="2800" dirty="0"/>
              <a:t/>
            </a:r>
            <a:br>
              <a:rPr lang="sv-SE" sz="2800" dirty="0"/>
            </a:br>
            <a:r>
              <a:rPr lang="sv-SE" sz="2800" dirty="0"/>
              <a:t/>
            </a:r>
            <a:br>
              <a:rPr lang="sv-SE" sz="2800" dirty="0"/>
            </a:br>
            <a:r>
              <a:rPr lang="sv-SE" sz="1800" dirty="0"/>
              <a:t/>
            </a:r>
            <a:br>
              <a:rPr lang="sv-SE" sz="1800" dirty="0"/>
            </a:br>
            <a:r>
              <a:rPr lang="sv-SE" sz="2400" dirty="0"/>
              <a:t/>
            </a:r>
            <a:br>
              <a:rPr lang="sv-SE" sz="2400" dirty="0"/>
            </a:br>
            <a:r>
              <a:rPr lang="sv-SE" sz="2400" dirty="0"/>
              <a:t/>
            </a:r>
            <a:br>
              <a:rPr lang="sv-SE" sz="2400" dirty="0"/>
            </a:br>
            <a:r>
              <a:rPr lang="sv-SE" sz="1800" dirty="0"/>
              <a:t/>
            </a:r>
            <a:br>
              <a:rPr lang="sv-SE" sz="1800" dirty="0"/>
            </a:br>
            <a:r>
              <a:rPr lang="sv-SE" sz="1800" dirty="0"/>
              <a:t/>
            </a:r>
            <a:br>
              <a:rPr lang="sv-SE" sz="1800" dirty="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2050" name="Picture 2" descr="Bildresultat för wendelsberg vandrarhem">
            <a:extLst>
              <a:ext uri="{FF2B5EF4-FFF2-40B4-BE49-F238E27FC236}">
                <a16:creationId xmlns:a16="http://schemas.microsoft.com/office/drawing/2014/main" id="{9C25862F-5E83-424D-A9AC-13F87E0931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3573016"/>
            <a:ext cx="4366263" cy="3056384"/>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Bildobjekt 5">
            <a:extLst>
              <a:ext uri="{FF2B5EF4-FFF2-40B4-BE49-F238E27FC236}">
                <a16:creationId xmlns:a16="http://schemas.microsoft.com/office/drawing/2014/main" id="{1EC413C9-8422-4951-9595-5D6E9B2A1B00}"/>
              </a:ext>
            </a:extLst>
          </p:cNvPr>
          <p:cNvPicPr>
            <a:picLocks noChangeAspect="1"/>
          </p:cNvPicPr>
          <p:nvPr/>
        </p:nvPicPr>
        <p:blipFill>
          <a:blip r:embed="rId4"/>
          <a:stretch>
            <a:fillRect/>
          </a:stretch>
        </p:blipFill>
        <p:spPr>
          <a:xfrm>
            <a:off x="3381375" y="2533650"/>
            <a:ext cx="2381250" cy="1790700"/>
          </a:xfrm>
          <a:prstGeom prst="rect">
            <a:avLst/>
          </a:prstGeom>
        </p:spPr>
      </p:pic>
      <p:pic>
        <p:nvPicPr>
          <p:cNvPr id="7" name="Bildobjekt 6">
            <a:extLst>
              <a:ext uri="{FF2B5EF4-FFF2-40B4-BE49-F238E27FC236}">
                <a16:creationId xmlns:a16="http://schemas.microsoft.com/office/drawing/2014/main" id="{18A6FFBB-A342-4058-8170-92F014D97E90}"/>
              </a:ext>
            </a:extLst>
          </p:cNvPr>
          <p:cNvPicPr>
            <a:picLocks noChangeAspect="1"/>
          </p:cNvPicPr>
          <p:nvPr/>
        </p:nvPicPr>
        <p:blipFill>
          <a:blip r:embed="rId5"/>
          <a:stretch>
            <a:fillRect/>
          </a:stretch>
        </p:blipFill>
        <p:spPr>
          <a:xfrm>
            <a:off x="5148064" y="3803317"/>
            <a:ext cx="3129387" cy="2506003"/>
          </a:xfrm>
          <a:prstGeom prst="rect">
            <a:avLst/>
          </a:prstGeom>
        </p:spPr>
      </p:pic>
      <p:sp>
        <p:nvSpPr>
          <p:cNvPr id="3" name="TextBox 2"/>
          <p:cNvSpPr txBox="1"/>
          <p:nvPr/>
        </p:nvSpPr>
        <p:spPr>
          <a:xfrm flipH="1">
            <a:off x="6012160" y="2531147"/>
            <a:ext cx="2880320" cy="1200329"/>
          </a:xfrm>
          <a:prstGeom prst="rect">
            <a:avLst/>
          </a:prstGeom>
          <a:noFill/>
        </p:spPr>
        <p:txBody>
          <a:bodyPr wrap="square" rtlCol="0">
            <a:spAutoFit/>
          </a:bodyPr>
          <a:lstStyle/>
          <a:p>
            <a:r>
              <a:rPr lang="sv-SE" b="1" dirty="0" smtClean="0"/>
              <a:t>Ett härligt minne (ett av många från 2018)!</a:t>
            </a:r>
            <a:br>
              <a:rPr lang="sv-SE" b="1" dirty="0" smtClean="0"/>
            </a:br>
            <a:r>
              <a:rPr lang="sv-SE" b="1" dirty="0" smtClean="0"/>
              <a:t>Utmaning för kommande år: Hur skapar vi fler sådana?</a:t>
            </a:r>
            <a:endParaRPr lang="sv-SE" b="1" dirty="0"/>
          </a:p>
        </p:txBody>
      </p:sp>
    </p:spTree>
    <p:extLst>
      <p:ext uri="{BB962C8B-B14F-4D97-AF65-F5344CB8AC3E}">
        <p14:creationId xmlns:p14="http://schemas.microsoft.com/office/powerpoint/2010/main" val="12984180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sp>
        <p:nvSpPr>
          <p:cNvPr id="7" name="Rubrik 1">
            <a:hlinkClick r:id="rId3" action="ppaction://hlinkfile"/>
          </p:cNvPr>
          <p:cNvSpPr txBox="1">
            <a:spLocks/>
          </p:cNvSpPr>
          <p:nvPr/>
        </p:nvSpPr>
        <p:spPr>
          <a:xfrm>
            <a:off x="395536" y="2204864"/>
            <a:ext cx="7992888" cy="2232248"/>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80000"/>
              </a:lnSpc>
              <a:spcBef>
                <a:spcPct val="0"/>
              </a:spcBef>
              <a:spcAft>
                <a:spcPts val="0"/>
              </a:spcAft>
              <a:buClrTx/>
              <a:buSzTx/>
              <a:buFontTx/>
              <a:buNone/>
              <a:tabLst/>
              <a:defRPr/>
            </a:pPr>
            <a:endParaRPr lang="sv-SE" sz="6000" b="1" noProof="0" dirty="0" smtClean="0">
              <a:latin typeface="+mj-lt"/>
              <a:ea typeface="+mj-ea"/>
              <a:cs typeface="+mj-cs"/>
            </a:endParaRPr>
          </a:p>
          <a:p>
            <a:pPr marL="0" marR="0" lvl="0" indent="0" algn="l" defTabSz="914400" rtl="0" eaLnBrk="1" fontAlgn="auto" latinLnBrk="0" hangingPunct="1">
              <a:lnSpc>
                <a:spcPct val="80000"/>
              </a:lnSpc>
              <a:spcBef>
                <a:spcPct val="0"/>
              </a:spcBef>
              <a:spcAft>
                <a:spcPts val="0"/>
              </a:spcAft>
              <a:buClrTx/>
              <a:buSzTx/>
              <a:buFontTx/>
              <a:buNone/>
              <a:tabLst/>
              <a:defRPr/>
            </a:pPr>
            <a:r>
              <a:rPr lang="sv-SE" sz="6000" b="1" dirty="0" smtClean="0">
                <a:latin typeface="+mj-lt"/>
                <a:ea typeface="+mj-ea"/>
                <a:cs typeface="+mj-cs"/>
              </a:rPr>
              <a:t>Verksamhets-</a:t>
            </a:r>
          </a:p>
          <a:p>
            <a:pPr marL="0" marR="0" lvl="0" indent="0" algn="l" defTabSz="914400" rtl="0" eaLnBrk="1" fontAlgn="auto" latinLnBrk="0" hangingPunct="1">
              <a:lnSpc>
                <a:spcPct val="80000"/>
              </a:lnSpc>
              <a:spcBef>
                <a:spcPct val="0"/>
              </a:spcBef>
              <a:spcAft>
                <a:spcPts val="0"/>
              </a:spcAft>
              <a:buClrTx/>
              <a:buSzTx/>
              <a:buFontTx/>
              <a:buNone/>
              <a:tabLst/>
              <a:defRPr/>
            </a:pPr>
            <a:r>
              <a:rPr lang="sv-SE" sz="6000" b="1" dirty="0" smtClean="0">
                <a:latin typeface="+mj-lt"/>
                <a:ea typeface="+mj-ea"/>
                <a:cs typeface="+mj-cs"/>
              </a:rPr>
              <a:t>berättelse</a:t>
            </a:r>
            <a:endParaRPr kumimoji="0" lang="sv-SE" sz="6000" b="1" i="0" u="none" strike="noStrike" kern="1200" cap="none" spc="0" normalizeH="0" dirty="0" smtClean="0">
              <a:ln>
                <a:noFill/>
              </a:ln>
              <a:effectLst/>
              <a:uLnTx/>
              <a:uFillTx/>
              <a:latin typeface="+mj-lt"/>
              <a:ea typeface="+mj-ea"/>
              <a:cs typeface="+mj-cs"/>
            </a:endParaRPr>
          </a:p>
          <a:p>
            <a:pPr marL="0" marR="0" lvl="0" indent="0" algn="l" defTabSz="914400" rtl="0" eaLnBrk="1" fontAlgn="auto" latinLnBrk="0" hangingPunct="1">
              <a:lnSpc>
                <a:spcPct val="80000"/>
              </a:lnSpc>
              <a:spcBef>
                <a:spcPct val="0"/>
              </a:spcBef>
              <a:spcAft>
                <a:spcPts val="0"/>
              </a:spcAft>
              <a:buClrTx/>
              <a:buSzTx/>
              <a:buFontTx/>
              <a:buNone/>
              <a:tabLst/>
              <a:defRPr/>
            </a:pPr>
            <a:r>
              <a:rPr lang="sv-SE" sz="2000" b="1" dirty="0">
                <a:latin typeface="+mj-lt"/>
                <a:ea typeface="+mj-ea"/>
                <a:cs typeface="+mj-cs"/>
              </a:rPr>
              <a:t>k</a:t>
            </a:r>
            <a:r>
              <a:rPr kumimoji="0" lang="sv-SE" sz="2000" b="1" i="0" u="none" strike="noStrike" kern="1200" cap="none" spc="0" normalizeH="0" baseline="0" noProof="0" dirty="0" err="1" smtClean="0">
                <a:ln>
                  <a:noFill/>
                </a:ln>
                <a:solidFill>
                  <a:schemeClr val="tx1"/>
                </a:solidFill>
                <a:effectLst/>
                <a:uLnTx/>
                <a:uFillTx/>
                <a:latin typeface="+mj-lt"/>
                <a:ea typeface="+mj-ea"/>
                <a:cs typeface="+mj-cs"/>
              </a:rPr>
              <a:t>ommer</a:t>
            </a:r>
            <a:r>
              <a:rPr kumimoji="0" lang="sv-SE" sz="2000" b="1" i="0" u="none" strike="noStrike" kern="1200" cap="none" spc="0" normalizeH="0" baseline="0" noProof="0" dirty="0" smtClean="0">
                <a:ln>
                  <a:noFill/>
                </a:ln>
                <a:solidFill>
                  <a:schemeClr val="tx1"/>
                </a:solidFill>
                <a:effectLst/>
                <a:uLnTx/>
                <a:uFillTx/>
                <a:latin typeface="+mj-lt"/>
                <a:ea typeface="+mj-ea"/>
                <a:cs typeface="+mj-cs"/>
              </a:rPr>
              <a:t> efter årsskiftet</a:t>
            </a:r>
            <a:r>
              <a:rPr kumimoji="0" lang="sv-SE" sz="6000" b="1" i="0" u="none" strike="noStrike" kern="1200" cap="none" spc="0" normalizeH="0" baseline="0" noProof="0" dirty="0" smtClean="0">
                <a:ln>
                  <a:noFill/>
                </a:ln>
                <a:solidFill>
                  <a:schemeClr val="tx1"/>
                </a:solidFill>
                <a:effectLst/>
                <a:uLnTx/>
                <a:uFillTx/>
                <a:latin typeface="+mj-lt"/>
                <a:ea typeface="+mj-ea"/>
                <a:cs typeface="+mj-cs"/>
              </a:rPr>
              <a:t/>
            </a:r>
            <a:br>
              <a:rPr kumimoji="0" lang="sv-SE" sz="6000" b="1" i="0" u="none" strike="noStrike" kern="1200" cap="none" spc="0" normalizeH="0" baseline="0" noProof="0" dirty="0" smtClean="0">
                <a:ln>
                  <a:noFill/>
                </a:ln>
                <a:solidFill>
                  <a:schemeClr val="tx1"/>
                </a:solidFill>
                <a:effectLst/>
                <a:uLnTx/>
                <a:uFillTx/>
                <a:latin typeface="+mj-lt"/>
                <a:ea typeface="+mj-ea"/>
                <a:cs typeface="+mj-cs"/>
              </a:rPr>
            </a:br>
            <a:endParaRPr kumimoji="0" lang="sv-SE" sz="6000" b="1" i="0" u="none" strike="noStrike" kern="1200" cap="none" spc="0" normalizeH="0" baseline="0" noProof="0" dirty="0">
              <a:ln>
                <a:noFill/>
              </a:ln>
              <a:solidFill>
                <a:schemeClr val="tx1"/>
              </a:solidFill>
              <a:effectLst/>
              <a:uLnTx/>
              <a:uFillTx/>
              <a:latin typeface="+mj-lt"/>
              <a:ea typeface="+mj-ea"/>
              <a:cs typeface="+mj-cs"/>
            </a:endParaRPr>
          </a:p>
        </p:txBody>
      </p:sp>
      <p:pic>
        <p:nvPicPr>
          <p:cNvPr id="2" name="Bildobjekt 1" descr="Skärmavbild 2018-03-12 kl. 22.23.03.png">
            <a:hlinkClick r:id="rId4" action="ppaction://hlinkfile"/>
          </p:cNvPr>
          <p:cNvPicPr>
            <a:picLocks noChangeAspect="1"/>
          </p:cNvPicPr>
          <p:nvPr/>
        </p:nvPicPr>
        <p:blipFill rotWithShape="1">
          <a:blip r:embed="rId5">
            <a:extLst>
              <a:ext uri="{28A0092B-C50C-407E-A947-70E740481C1C}">
                <a14:useLocalDpi xmlns:a14="http://schemas.microsoft.com/office/drawing/2010/main" val="0"/>
              </a:ext>
            </a:extLst>
          </a:blip>
          <a:srcRect l="-218" b="22101"/>
          <a:stretch/>
        </p:blipFill>
        <p:spPr>
          <a:xfrm rot="559840">
            <a:off x="5032548" y="2449989"/>
            <a:ext cx="3291849" cy="3284989"/>
          </a:xfrm>
          <a:prstGeom prst="rect">
            <a:avLst/>
          </a:prstGeom>
          <a:ln w="3175" cmpd="sng">
            <a:solidFill>
              <a:schemeClr val="tx1"/>
            </a:solidFill>
          </a:ln>
          <a:effectLst>
            <a:outerShdw blurRad="50800" dist="38100" dir="2700000" algn="tl" rotWithShape="0">
              <a:prstClr val="black">
                <a:alpha val="40000"/>
              </a:prstClr>
            </a:outerShdw>
          </a:effectLst>
        </p:spPr>
      </p:pic>
      <p:sp>
        <p:nvSpPr>
          <p:cNvPr id="3" name="TextBox 2"/>
          <p:cNvSpPr txBox="1"/>
          <p:nvPr/>
        </p:nvSpPr>
        <p:spPr>
          <a:xfrm>
            <a:off x="395536" y="4437112"/>
            <a:ext cx="3744416" cy="1323439"/>
          </a:xfrm>
          <a:prstGeom prst="rect">
            <a:avLst/>
          </a:prstGeom>
          <a:noFill/>
        </p:spPr>
        <p:txBody>
          <a:bodyPr wrap="square" rtlCol="0">
            <a:spAutoFit/>
          </a:bodyPr>
          <a:lstStyle/>
          <a:p>
            <a:pPr marL="285750" indent="-285750">
              <a:buFont typeface="Arial" panose="020B0604020202020204" pitchFamily="34" charset="0"/>
              <a:buChar char="•"/>
            </a:pPr>
            <a:r>
              <a:rPr lang="sv-SE" sz="2000" b="1" dirty="0" smtClean="0"/>
              <a:t>In i 2019: Trupp på 29 spelare</a:t>
            </a:r>
          </a:p>
          <a:p>
            <a:pPr marL="742950" lvl="1" indent="-285750">
              <a:buFont typeface="Arial" panose="020B0604020202020204" pitchFamily="34" charset="0"/>
              <a:buChar char="•"/>
            </a:pPr>
            <a:r>
              <a:rPr lang="sv-SE" sz="2000" dirty="0" smtClean="0"/>
              <a:t>4 spelare har efter en tids </a:t>
            </a:r>
            <a:r>
              <a:rPr lang="sv-SE" sz="2000" dirty="0" smtClean="0"/>
              <a:t>fundering</a:t>
            </a:r>
            <a:r>
              <a:rPr lang="sv-SE" sz="2000" dirty="0" smtClean="0"/>
              <a:t> </a:t>
            </a:r>
            <a:r>
              <a:rPr lang="sv-SE" sz="2000" dirty="0" smtClean="0"/>
              <a:t>gått </a:t>
            </a:r>
            <a:r>
              <a:rPr lang="sv-SE" sz="2000" dirty="0" smtClean="0"/>
              <a:t>vidare till andra klubbar</a:t>
            </a:r>
            <a:endParaRPr lang="sv-SE" sz="2000" dirty="0"/>
          </a:p>
        </p:txBody>
      </p:sp>
    </p:spTree>
    <p:extLst>
      <p:ext uri="{BB962C8B-B14F-4D97-AF65-F5344CB8AC3E}">
        <p14:creationId xmlns:p14="http://schemas.microsoft.com/office/powerpoint/2010/main" val="39114874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Skärmavbild 2018-03-12 kl. 22.27.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9712" y="3645024"/>
            <a:ext cx="2142604" cy="2111953"/>
          </a:xfrm>
          <a:prstGeom prst="rect">
            <a:avLst/>
          </a:prstGeom>
        </p:spPr>
      </p:pic>
      <p:pic>
        <p:nvPicPr>
          <p:cNvPr id="4" name="Bildobjekt 3" descr="toppbild bsk.jpg"/>
          <p:cNvPicPr>
            <a:picLocks noChangeAspect="1"/>
          </p:cNvPicPr>
          <p:nvPr/>
        </p:nvPicPr>
        <p:blipFill>
          <a:blip r:embed="rId3" cstate="print"/>
          <a:stretch>
            <a:fillRect/>
          </a:stretch>
        </p:blipFill>
        <p:spPr>
          <a:xfrm>
            <a:off x="0" y="0"/>
            <a:ext cx="9144000" cy="1586204"/>
          </a:xfrm>
          <a:prstGeom prst="rect">
            <a:avLst/>
          </a:prstGeom>
        </p:spPr>
      </p:pic>
      <p:sp>
        <p:nvSpPr>
          <p:cNvPr id="7" name="Rubrik 1"/>
          <p:cNvSpPr txBox="1">
            <a:spLocks/>
          </p:cNvSpPr>
          <p:nvPr/>
        </p:nvSpPr>
        <p:spPr>
          <a:xfrm>
            <a:off x="251520" y="1844824"/>
            <a:ext cx="8712968" cy="115212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v-SE" sz="6000" b="1" dirty="0" smtClean="0">
                <a:solidFill>
                  <a:srgbClr val="000000"/>
                </a:solidFill>
                <a:latin typeface="+mj-lt"/>
                <a:ea typeface="+mj-ea"/>
                <a:cs typeface="+mj-cs"/>
              </a:rPr>
              <a:t>Vad är era reflektioner på året?</a:t>
            </a:r>
            <a:endParaRPr kumimoji="0" lang="sv-SE" sz="6000" b="1" i="0" u="none" strike="noStrike" kern="1200" cap="none" spc="0" normalizeH="0" baseline="0" noProof="0" dirty="0">
              <a:ln>
                <a:noFill/>
              </a:ln>
              <a:solidFill>
                <a:srgbClr val="000000"/>
              </a:solidFill>
              <a:effectLst/>
              <a:uLnTx/>
              <a:uFillTx/>
              <a:latin typeface="+mj-lt"/>
              <a:ea typeface="+mj-ea"/>
              <a:cs typeface="+mj-cs"/>
            </a:endParaRPr>
          </a:p>
        </p:txBody>
      </p:sp>
      <p:pic>
        <p:nvPicPr>
          <p:cNvPr id="5" name="Bildobjekt 4" descr="Skärmavbild 2018-03-12 kl. 22.27.4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9952" y="3140968"/>
            <a:ext cx="2795681" cy="2708920"/>
          </a:xfrm>
          <a:prstGeom prst="rect">
            <a:avLst/>
          </a:prstGeom>
        </p:spPr>
      </p:pic>
      <p:pic>
        <p:nvPicPr>
          <p:cNvPr id="9" name="Bildobjekt 8" descr="Skärmavbild 2018-03-12 kl. 22.35.46.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2280" y="3933056"/>
            <a:ext cx="1584176" cy="1560413"/>
          </a:xfrm>
          <a:prstGeom prst="rect">
            <a:avLst/>
          </a:prstGeom>
        </p:spPr>
      </p:pic>
      <p:pic>
        <p:nvPicPr>
          <p:cNvPr id="12" name="Bildobjekt 11" descr="Skärmavbild 2018-03-12 kl. 22.44.14.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1520" y="3861048"/>
            <a:ext cx="1731764" cy="1674357"/>
          </a:xfrm>
          <a:prstGeom prst="rect">
            <a:avLst/>
          </a:prstGeom>
        </p:spPr>
      </p:pic>
      <p:sp>
        <p:nvSpPr>
          <p:cNvPr id="3" name="TextBox 2"/>
          <p:cNvSpPr txBox="1"/>
          <p:nvPr/>
        </p:nvSpPr>
        <p:spPr>
          <a:xfrm>
            <a:off x="251520" y="5776008"/>
            <a:ext cx="8424936" cy="923330"/>
          </a:xfrm>
          <a:prstGeom prst="rect">
            <a:avLst/>
          </a:prstGeom>
          <a:noFill/>
        </p:spPr>
        <p:txBody>
          <a:bodyPr wrap="square" rtlCol="0">
            <a:spAutoFit/>
          </a:bodyPr>
          <a:lstStyle/>
          <a:p>
            <a:r>
              <a:rPr lang="sv-SE" b="1" dirty="0" smtClean="0"/>
              <a:t>Sammanfattning</a:t>
            </a:r>
            <a:r>
              <a:rPr lang="sv-SE" dirty="0" smtClean="0"/>
              <a:t>: Under 2019 ska vi bygga vidare på lagkänslan med fokus på spelarinflytande, sammanhållning och positivism på och utanför planen. Dessutom arbeta vidare med individuell spelarutveckling och hög träningsintensitet.</a:t>
            </a:r>
            <a:endParaRPr lang="sv-SE" dirty="0"/>
          </a:p>
        </p:txBody>
      </p:sp>
    </p:spTree>
    <p:extLst>
      <p:ext uri="{BB962C8B-B14F-4D97-AF65-F5344CB8AC3E}">
        <p14:creationId xmlns:p14="http://schemas.microsoft.com/office/powerpoint/2010/main" val="8543861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8" name="Diagram 7"/>
          <p:cNvGraphicFramePr/>
          <p:nvPr>
            <p:extLst>
              <p:ext uri="{D42A27DB-BD31-4B8C-83A1-F6EECF244321}">
                <p14:modId xmlns:p14="http://schemas.microsoft.com/office/powerpoint/2010/main" val="999087947"/>
              </p:ext>
            </p:extLst>
          </p:nvPr>
        </p:nvGraphicFramePr>
        <p:xfrm>
          <a:off x="895448" y="1772816"/>
          <a:ext cx="7348960" cy="4464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34474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6" name="Diagram 5"/>
          <p:cNvGraphicFramePr/>
          <p:nvPr>
            <p:extLst>
              <p:ext uri="{D42A27DB-BD31-4B8C-83A1-F6EECF244321}">
                <p14:modId xmlns:p14="http://schemas.microsoft.com/office/powerpoint/2010/main" val="1304207454"/>
              </p:ext>
            </p:extLst>
          </p:nvPr>
        </p:nvGraphicFramePr>
        <p:xfrm>
          <a:off x="467544" y="1700808"/>
          <a:ext cx="2736304"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abell 2"/>
          <p:cNvGraphicFramePr>
            <a:graphicFrameLocks noGrp="1"/>
          </p:cNvGraphicFramePr>
          <p:nvPr>
            <p:extLst>
              <p:ext uri="{D42A27DB-BD31-4B8C-83A1-F6EECF244321}">
                <p14:modId xmlns:p14="http://schemas.microsoft.com/office/powerpoint/2010/main" val="3769307935"/>
              </p:ext>
            </p:extLst>
          </p:nvPr>
        </p:nvGraphicFramePr>
        <p:xfrm>
          <a:off x="3491880" y="1988840"/>
          <a:ext cx="5328592" cy="3730701"/>
        </p:xfrm>
        <a:graphic>
          <a:graphicData uri="http://schemas.openxmlformats.org/drawingml/2006/table">
            <a:tbl>
              <a:tblPr/>
              <a:tblGrid>
                <a:gridCol w="1204123">
                  <a:extLst>
                    <a:ext uri="{9D8B030D-6E8A-4147-A177-3AD203B41FA5}">
                      <a16:colId xmlns:a16="http://schemas.microsoft.com/office/drawing/2014/main" val="20000"/>
                    </a:ext>
                  </a:extLst>
                </a:gridCol>
                <a:gridCol w="4124469">
                  <a:extLst>
                    <a:ext uri="{9D8B030D-6E8A-4147-A177-3AD203B41FA5}">
                      <a16:colId xmlns:a16="http://schemas.microsoft.com/office/drawing/2014/main" val="20001"/>
                    </a:ext>
                  </a:extLst>
                </a:gridCol>
              </a:tblGrid>
              <a:tr h="219453">
                <a:tc>
                  <a:txBody>
                    <a:bodyPr/>
                    <a:lstStyle/>
                    <a:p>
                      <a:pPr algn="l" fontAlgn="b"/>
                      <a:r>
                        <a:rPr lang="sv-SE" sz="1000" b="1" i="0" u="none" strike="noStrike">
                          <a:solidFill>
                            <a:srgbClr val="000000"/>
                          </a:solidFill>
                          <a:effectLst/>
                          <a:latin typeface="Calibri"/>
                        </a:rPr>
                        <a:t>Befattning / Namn</a:t>
                      </a:r>
                    </a:p>
                  </a:txBody>
                  <a:tcPr marL="12700" marR="12700" marT="12700" marB="0" anchor="b">
                    <a:lnL>
                      <a:noFill/>
                    </a:lnL>
                    <a:lnR>
                      <a:noFill/>
                    </a:lnR>
                    <a:lnT>
                      <a:noFill/>
                    </a:lnT>
                    <a:lnB>
                      <a:noFill/>
                    </a:lnB>
                    <a:solidFill>
                      <a:srgbClr val="FFFFFF"/>
                    </a:solidFill>
                  </a:tcPr>
                </a:tc>
                <a:tc>
                  <a:txBody>
                    <a:bodyPr/>
                    <a:lstStyle/>
                    <a:p>
                      <a:pPr algn="l" fontAlgn="b"/>
                      <a:r>
                        <a:rPr lang="sv-SE" sz="1000" b="1" i="0" u="none" strike="noStrike">
                          <a:solidFill>
                            <a:srgbClr val="000000"/>
                          </a:solidFill>
                          <a:effectLst/>
                          <a:latin typeface="Calibri"/>
                        </a:rPr>
                        <a:t>Ansvarsuppgifter</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0"/>
                  </a:ext>
                </a:extLst>
              </a:tr>
              <a:tr h="219453">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1"/>
                  </a:ext>
                </a:extLst>
              </a:tr>
              <a:tr h="219453">
                <a:tc>
                  <a:txBody>
                    <a:bodyPr/>
                    <a:lstStyle/>
                    <a:p>
                      <a:pPr algn="l" fontAlgn="b"/>
                      <a:r>
                        <a:rPr lang="sv-SE" sz="1000" b="1" i="0" u="none" strike="noStrike">
                          <a:solidFill>
                            <a:srgbClr val="000000"/>
                          </a:solidFill>
                          <a:effectLst/>
                          <a:latin typeface="Calibri"/>
                        </a:rPr>
                        <a:t>Tränare</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2"/>
                  </a:ext>
                </a:extLst>
              </a:tr>
              <a:tr h="219453">
                <a:tc>
                  <a:txBody>
                    <a:bodyPr/>
                    <a:lstStyle/>
                    <a:p>
                      <a:pPr algn="l" fontAlgn="b"/>
                      <a:r>
                        <a:rPr lang="sv-SE" sz="1000" b="1" i="0" u="none" strike="noStrike">
                          <a:solidFill>
                            <a:srgbClr val="FF0000"/>
                          </a:solidFill>
                          <a:effectLst/>
                          <a:latin typeface="Calibri"/>
                        </a:rPr>
                        <a:t>Åsa Jakobsson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Planering Träning + Matchcoaching </a:t>
                      </a:r>
                      <a:endParaRPr lang="sv-SE" sz="1000" b="0" i="0" u="none" strike="noStrike" dirty="0" smtClean="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3"/>
                  </a:ext>
                </a:extLst>
              </a:tr>
              <a:tr h="219453">
                <a:tc>
                  <a:txBody>
                    <a:bodyPr/>
                    <a:lstStyle/>
                    <a:p>
                      <a:pPr algn="l" fontAlgn="b"/>
                      <a:r>
                        <a:rPr lang="sv-SE" sz="1000" b="1" i="0" u="none" strike="noStrike" dirty="0">
                          <a:solidFill>
                            <a:srgbClr val="FF0000"/>
                          </a:solidFill>
                          <a:effectLst/>
                          <a:latin typeface="Calibri"/>
                        </a:rPr>
                        <a:t>Philip </a:t>
                      </a:r>
                      <a:r>
                        <a:rPr lang="sv-SE" sz="1000" b="1" i="0" u="none" strike="noStrike" dirty="0" err="1">
                          <a:solidFill>
                            <a:srgbClr val="FF0000"/>
                          </a:solidFill>
                          <a:effectLst/>
                          <a:latin typeface="Calibri"/>
                        </a:rPr>
                        <a:t>Lowndes</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mn-lt"/>
                        </a:rPr>
                        <a:t>Planering</a:t>
                      </a:r>
                      <a:r>
                        <a:rPr lang="sv-SE" sz="1000" b="0" i="0" u="none" strike="noStrike" baseline="0" dirty="0" smtClean="0">
                          <a:solidFill>
                            <a:srgbClr val="000000"/>
                          </a:solidFill>
                          <a:effectLst/>
                          <a:latin typeface="+mn-lt"/>
                        </a:rPr>
                        <a:t> Träning</a:t>
                      </a:r>
                      <a:r>
                        <a:rPr lang="sv-SE" sz="1000" b="0" i="0" u="none" strike="noStrike" dirty="0" smtClean="0">
                          <a:solidFill>
                            <a:srgbClr val="000000"/>
                          </a:solidFill>
                          <a:effectLst/>
                          <a:latin typeface="+mn-lt"/>
                        </a:rPr>
                        <a:t> + Matchcoaching</a:t>
                      </a:r>
                      <a:endParaRPr lang="sv-SE" sz="1000" b="0" i="0" u="none" strike="noStrike" dirty="0">
                        <a:solidFill>
                          <a:srgbClr val="000000"/>
                        </a:solidFill>
                        <a:effectLst/>
                        <a:latin typeface="+mn-lt"/>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652507518"/>
                  </a:ext>
                </a:extLst>
              </a:tr>
              <a:tr h="219453">
                <a:tc>
                  <a:txBody>
                    <a:bodyPr/>
                    <a:lstStyle/>
                    <a:p>
                      <a:pPr algn="l" fontAlgn="b"/>
                      <a:r>
                        <a:rPr lang="sv-SE" sz="1000" b="1" i="0" u="none" strike="noStrike" dirty="0" smtClean="0">
                          <a:solidFill>
                            <a:srgbClr val="FF0000"/>
                          </a:solidFill>
                          <a:effectLst/>
                          <a:latin typeface="Calibri"/>
                        </a:rPr>
                        <a:t>Tommy</a:t>
                      </a:r>
                      <a:r>
                        <a:rPr lang="sv-SE" sz="1000" b="1" i="0" u="none" strike="noStrike" baseline="0" dirty="0" smtClean="0">
                          <a:solidFill>
                            <a:srgbClr val="FF0000"/>
                          </a:solidFill>
                          <a:effectLst/>
                          <a:latin typeface="Calibri"/>
                        </a:rPr>
                        <a:t> Kovala</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Planering </a:t>
                      </a:r>
                      <a:r>
                        <a:rPr lang="sv-SE" sz="1000" b="0" i="0" u="none" strike="noStrike" dirty="0" smtClean="0">
                          <a:solidFill>
                            <a:srgbClr val="000000"/>
                          </a:solidFill>
                          <a:effectLst/>
                          <a:latin typeface="Calibri"/>
                        </a:rPr>
                        <a:t>Träning </a:t>
                      </a:r>
                      <a:r>
                        <a:rPr lang="sv-SE" sz="1000" b="0" i="0" u="none" strike="noStrike" dirty="0">
                          <a:solidFill>
                            <a:srgbClr val="000000"/>
                          </a:solidFill>
                          <a:effectLst/>
                          <a:latin typeface="Calibri"/>
                        </a:rPr>
                        <a:t>+ </a:t>
                      </a:r>
                      <a:r>
                        <a:rPr lang="sv-SE" sz="1000" b="0" i="0" u="none" strike="noStrike" dirty="0" smtClean="0">
                          <a:solidFill>
                            <a:srgbClr val="000000"/>
                          </a:solidFill>
                          <a:effectLst/>
                          <a:latin typeface="Calibri"/>
                        </a:rPr>
                        <a:t>Matchcoaching + Ansvarig Målvaktsträning</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4"/>
                  </a:ext>
                </a:extLst>
              </a:tr>
              <a:tr h="219453">
                <a:tc>
                  <a:txBody>
                    <a:bodyPr/>
                    <a:lstStyle/>
                    <a:p>
                      <a:pPr algn="l" fontAlgn="b"/>
                      <a:r>
                        <a:rPr lang="sk-SK" sz="1000" b="0" i="0" u="none" strike="noStrike">
                          <a:solidFill>
                            <a:srgbClr val="000000"/>
                          </a:solidFill>
                          <a:effectLst/>
                          <a:latin typeface="Arial"/>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5"/>
                  </a:ext>
                </a:extLst>
              </a:tr>
              <a:tr h="219453">
                <a:tc>
                  <a:txBody>
                    <a:bodyPr/>
                    <a:lstStyle/>
                    <a:p>
                      <a:pPr algn="l" fontAlgn="b"/>
                      <a:r>
                        <a:rPr lang="sv-SE" sz="1000" b="1" i="0" u="none" strike="noStrike" dirty="0" smtClean="0">
                          <a:solidFill>
                            <a:srgbClr val="000000"/>
                          </a:solidFill>
                          <a:effectLst/>
                          <a:latin typeface="Calibri"/>
                        </a:rPr>
                        <a:t>Ass. Tränare </a:t>
                      </a:r>
                      <a:endParaRPr lang="sv-SE" sz="1000" b="1"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6"/>
                  </a:ext>
                </a:extLst>
              </a:tr>
              <a:tr h="219453">
                <a:tc>
                  <a:txBody>
                    <a:bodyPr/>
                    <a:lstStyle/>
                    <a:p>
                      <a:pPr algn="l" fontAlgn="b"/>
                      <a:r>
                        <a:rPr lang="sv-SE" sz="1000" b="1" i="0" u="none" strike="noStrike" dirty="0">
                          <a:solidFill>
                            <a:srgbClr val="FF0000"/>
                          </a:solidFill>
                          <a:effectLst/>
                          <a:latin typeface="Calibri"/>
                        </a:rPr>
                        <a:t>Henrik Eriksson</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Bistår vid träningar + </a:t>
                      </a:r>
                      <a:r>
                        <a:rPr lang="sv-SE" sz="1000" b="0" i="0" u="none" strike="noStrike" dirty="0" smtClean="0">
                          <a:solidFill>
                            <a:srgbClr val="000000"/>
                          </a:solidFill>
                          <a:effectLst/>
                          <a:latin typeface="Calibri"/>
                        </a:rPr>
                        <a:t>Matchcoaching </a:t>
                      </a:r>
                      <a:r>
                        <a:rPr lang="sv-SE" sz="1000" b="0" i="0" u="none" strike="noStrike" dirty="0">
                          <a:solidFill>
                            <a:srgbClr val="000000"/>
                          </a:solidFill>
                          <a:effectLst/>
                          <a:latin typeface="Calibri"/>
                        </a:rPr>
                        <a:t>+ Ansvarig </a:t>
                      </a:r>
                      <a:r>
                        <a:rPr lang="sv-SE" sz="1000" b="0" i="0" u="none" strike="noStrike" dirty="0" smtClean="0">
                          <a:solidFill>
                            <a:srgbClr val="000000"/>
                          </a:solidFill>
                          <a:effectLst/>
                          <a:latin typeface="Calibri"/>
                        </a:rPr>
                        <a:t>Fysträning </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9"/>
                  </a:ext>
                </a:extLst>
              </a:tr>
              <a:tr h="219453">
                <a:tc>
                  <a:txBody>
                    <a:bodyPr/>
                    <a:lstStyle/>
                    <a:p>
                      <a:pPr algn="l" fontAlgn="b"/>
                      <a:r>
                        <a:rPr lang="sv-SE" sz="1000" b="1" i="0" u="none" strike="noStrike" dirty="0" smtClean="0">
                          <a:solidFill>
                            <a:srgbClr val="FF0000"/>
                          </a:solidFill>
                          <a:effectLst/>
                          <a:latin typeface="Calibri"/>
                        </a:rPr>
                        <a:t>Joakim </a:t>
                      </a:r>
                      <a:r>
                        <a:rPr lang="sv-SE" sz="1000" b="1" i="0" u="none" strike="noStrike" dirty="0" err="1" smtClean="0">
                          <a:solidFill>
                            <a:srgbClr val="FF0000"/>
                          </a:solidFill>
                          <a:effectLst/>
                          <a:latin typeface="Calibri"/>
                        </a:rPr>
                        <a:t>Riström</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mn-lt"/>
                        </a:rPr>
                        <a:t>Ansvarig</a:t>
                      </a:r>
                      <a:r>
                        <a:rPr lang="sv-SE" sz="1000" b="0" i="0" u="none" strike="noStrike" baseline="0" dirty="0" smtClean="0">
                          <a:solidFill>
                            <a:srgbClr val="000000"/>
                          </a:solidFill>
                          <a:effectLst/>
                          <a:latin typeface="+mn-lt"/>
                        </a:rPr>
                        <a:t> löpträning (även för F06)</a:t>
                      </a:r>
                      <a:endParaRPr lang="sv-SE" sz="1000" b="0" i="0" u="none" strike="noStrike" dirty="0">
                        <a:solidFill>
                          <a:srgbClr val="000000"/>
                        </a:solidFill>
                        <a:effectLst/>
                        <a:latin typeface="+mn-lt"/>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0"/>
                  </a:ext>
                </a:extLst>
              </a:tr>
              <a:tr h="219453">
                <a:tc>
                  <a:txBody>
                    <a:bodyPr/>
                    <a:lstStyle/>
                    <a:p>
                      <a:pPr algn="l" fontAlgn="b"/>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1"/>
                  </a:ext>
                </a:extLst>
              </a:tr>
              <a:tr h="219453">
                <a:tc>
                  <a:txBody>
                    <a:bodyPr/>
                    <a:lstStyle/>
                    <a:p>
                      <a:pPr algn="l" fontAlgn="b"/>
                      <a:r>
                        <a:rPr lang="sv-SE" sz="1000" b="1" i="0" u="none" strike="noStrike" dirty="0">
                          <a:solidFill>
                            <a:srgbClr val="000000"/>
                          </a:solidFill>
                          <a:effectLst/>
                          <a:latin typeface="Calibri"/>
                        </a:rPr>
                        <a:t>Lagledare</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2"/>
                  </a:ext>
                </a:extLst>
              </a:tr>
              <a:tr h="219453">
                <a:tc>
                  <a:txBody>
                    <a:bodyPr/>
                    <a:lstStyle/>
                    <a:p>
                      <a:pPr algn="l" fontAlgn="b"/>
                      <a:r>
                        <a:rPr lang="sv-SE" sz="1000" b="1" i="0" u="none" strike="noStrike" dirty="0" smtClean="0">
                          <a:solidFill>
                            <a:srgbClr val="FF0000"/>
                          </a:solidFill>
                          <a:effectLst/>
                          <a:latin typeface="Calibri"/>
                        </a:rPr>
                        <a:t>Henrik</a:t>
                      </a:r>
                      <a:r>
                        <a:rPr lang="sv-SE" sz="1000" b="1" i="0" u="none" strike="noStrike" baseline="0" dirty="0" smtClean="0">
                          <a:solidFill>
                            <a:srgbClr val="FF0000"/>
                          </a:solidFill>
                          <a:effectLst/>
                          <a:latin typeface="Calibri"/>
                        </a:rPr>
                        <a:t> Eriksson</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Calibri"/>
                        </a:rPr>
                        <a:t>Lagledare – Matchadministration </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3"/>
                  </a:ext>
                </a:extLst>
              </a:tr>
              <a:tr h="219453">
                <a:tc>
                  <a:txBody>
                    <a:bodyPr/>
                    <a:lstStyle/>
                    <a:p>
                      <a:pPr algn="l" fontAlgn="b"/>
                      <a:r>
                        <a:rPr lang="sv-SE" sz="1000" b="1" i="0" u="none" strike="noStrike" dirty="0" smtClean="0">
                          <a:solidFill>
                            <a:srgbClr val="FF0000"/>
                          </a:solidFill>
                          <a:effectLst/>
                          <a:latin typeface="Calibri"/>
                        </a:rPr>
                        <a:t>Carina</a:t>
                      </a:r>
                      <a:r>
                        <a:rPr lang="sv-SE" sz="1000" b="1" i="0" u="none" strike="noStrike" baseline="0" dirty="0" smtClean="0">
                          <a:solidFill>
                            <a:srgbClr val="FF0000"/>
                          </a:solidFill>
                          <a:effectLst/>
                          <a:latin typeface="Calibri"/>
                        </a:rPr>
                        <a:t> </a:t>
                      </a:r>
                      <a:r>
                        <a:rPr lang="sv-SE" sz="1000" b="1" i="0" u="none" strike="noStrike" baseline="0" dirty="0" err="1" smtClean="0">
                          <a:solidFill>
                            <a:srgbClr val="FF0000"/>
                          </a:solidFill>
                          <a:effectLst/>
                          <a:latin typeface="Calibri"/>
                        </a:rPr>
                        <a:t>Riström</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Calibri"/>
                        </a:rPr>
                        <a:t>Lagledare</a:t>
                      </a:r>
                      <a:r>
                        <a:rPr lang="sv-SE" sz="1000" b="0" i="0" u="none" strike="noStrike" baseline="0" dirty="0" smtClean="0">
                          <a:solidFill>
                            <a:srgbClr val="000000"/>
                          </a:solidFill>
                          <a:effectLst/>
                          <a:latin typeface="Calibri"/>
                        </a:rPr>
                        <a:t> – Material </a:t>
                      </a:r>
                      <a:endParaRPr lang="sv-SE" sz="8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4"/>
                  </a:ext>
                </a:extLst>
              </a:tr>
              <a:tr h="219453">
                <a:tc>
                  <a:txBody>
                    <a:bodyPr/>
                    <a:lstStyle/>
                    <a:p>
                      <a:pPr algn="l" fontAlgn="b"/>
                      <a:r>
                        <a:rPr lang="sv-SE" sz="1000" b="1" i="0" u="none" strike="noStrike" dirty="0" smtClean="0">
                          <a:solidFill>
                            <a:srgbClr val="FF0000"/>
                          </a:solidFill>
                          <a:effectLst/>
                          <a:latin typeface="Calibri"/>
                        </a:rPr>
                        <a:t>Weronica</a:t>
                      </a:r>
                      <a:r>
                        <a:rPr lang="sv-SE" sz="1000" b="1" i="0" u="none" strike="noStrike" baseline="0" dirty="0" smtClean="0">
                          <a:solidFill>
                            <a:srgbClr val="FF0000"/>
                          </a:solidFill>
                          <a:effectLst/>
                          <a:latin typeface="Calibri"/>
                        </a:rPr>
                        <a:t> Kovala</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smtClean="0">
                          <a:solidFill>
                            <a:srgbClr val="000000"/>
                          </a:solidFill>
                          <a:effectLst/>
                          <a:latin typeface="Calibri"/>
                        </a:rPr>
                        <a:t>Lagledare</a:t>
                      </a:r>
                      <a:r>
                        <a:rPr lang="sv-SE" sz="1000" b="0" i="0" u="none" strike="noStrike" baseline="0" dirty="0" smtClean="0">
                          <a:solidFill>
                            <a:srgbClr val="000000"/>
                          </a:solidFill>
                          <a:effectLst/>
                          <a:latin typeface="Calibri"/>
                        </a:rPr>
                        <a:t> – Spelarinflytande </a:t>
                      </a:r>
                      <a:endParaRPr lang="sv-SE" sz="8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6"/>
                  </a:ext>
                </a:extLst>
              </a:tr>
              <a:tr h="219453">
                <a:tc>
                  <a:txBody>
                    <a:bodyPr/>
                    <a:lstStyle/>
                    <a:p>
                      <a:pPr algn="l" fontAlgn="b"/>
                      <a:r>
                        <a:rPr lang="sk-SK" sz="1000" b="1" i="0" u="none" strike="noStrike" dirty="0">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7"/>
                  </a:ext>
                </a:extLst>
              </a:tr>
              <a:tr h="219453">
                <a:tc>
                  <a:txBody>
                    <a:bodyPr/>
                    <a:lstStyle/>
                    <a:p>
                      <a:pPr algn="l" fontAlgn="b"/>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20"/>
                  </a:ext>
                </a:extLst>
              </a:tr>
            </a:tbl>
          </a:graphicData>
        </a:graphic>
      </p:graphicFrame>
    </p:spTree>
    <p:extLst>
      <p:ext uri="{BB962C8B-B14F-4D97-AF65-F5344CB8AC3E}">
        <p14:creationId xmlns:p14="http://schemas.microsoft.com/office/powerpoint/2010/main" val="3385927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graphicFrame>
        <p:nvGraphicFramePr>
          <p:cNvPr id="6" name="Diagram 5"/>
          <p:cNvGraphicFramePr/>
          <p:nvPr>
            <p:extLst>
              <p:ext uri="{D42A27DB-BD31-4B8C-83A1-F6EECF244321}">
                <p14:modId xmlns:p14="http://schemas.microsoft.com/office/powerpoint/2010/main" val="2658396504"/>
              </p:ext>
            </p:extLst>
          </p:nvPr>
        </p:nvGraphicFramePr>
        <p:xfrm>
          <a:off x="467544" y="1700808"/>
          <a:ext cx="2736304"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abell 2"/>
          <p:cNvGraphicFramePr>
            <a:graphicFrameLocks noGrp="1"/>
          </p:cNvGraphicFramePr>
          <p:nvPr>
            <p:extLst>
              <p:ext uri="{D42A27DB-BD31-4B8C-83A1-F6EECF244321}">
                <p14:modId xmlns:p14="http://schemas.microsoft.com/office/powerpoint/2010/main" val="3117748869"/>
              </p:ext>
            </p:extLst>
          </p:nvPr>
        </p:nvGraphicFramePr>
        <p:xfrm>
          <a:off x="3779912" y="2060848"/>
          <a:ext cx="4896544" cy="3917895"/>
        </p:xfrm>
        <a:graphic>
          <a:graphicData uri="http://schemas.openxmlformats.org/drawingml/2006/table">
            <a:tbl>
              <a:tblPr/>
              <a:tblGrid>
                <a:gridCol w="1415520">
                  <a:extLst>
                    <a:ext uri="{9D8B030D-6E8A-4147-A177-3AD203B41FA5}">
                      <a16:colId xmlns:a16="http://schemas.microsoft.com/office/drawing/2014/main" val="20000"/>
                    </a:ext>
                  </a:extLst>
                </a:gridCol>
                <a:gridCol w="3481024">
                  <a:extLst>
                    <a:ext uri="{9D8B030D-6E8A-4147-A177-3AD203B41FA5}">
                      <a16:colId xmlns:a16="http://schemas.microsoft.com/office/drawing/2014/main" val="20001"/>
                    </a:ext>
                  </a:extLst>
                </a:gridCol>
              </a:tblGrid>
              <a:tr h="206205">
                <a:tc>
                  <a:txBody>
                    <a:bodyPr/>
                    <a:lstStyle/>
                    <a:p>
                      <a:pPr algn="l" fontAlgn="b"/>
                      <a:r>
                        <a:rPr lang="sv-SE" sz="1000" b="1" i="0" u="none" strike="noStrike">
                          <a:solidFill>
                            <a:srgbClr val="000000"/>
                          </a:solidFill>
                          <a:effectLst/>
                          <a:latin typeface="Calibri"/>
                        </a:rPr>
                        <a:t>Befattning / Namn</a:t>
                      </a:r>
                    </a:p>
                  </a:txBody>
                  <a:tcPr marL="12700" marR="12700" marT="12700" marB="0" anchor="b">
                    <a:lnL>
                      <a:noFill/>
                    </a:lnL>
                    <a:lnR>
                      <a:noFill/>
                    </a:lnR>
                    <a:lnT>
                      <a:noFill/>
                    </a:lnT>
                    <a:lnB>
                      <a:noFill/>
                    </a:lnB>
                    <a:solidFill>
                      <a:srgbClr val="FFFFFF"/>
                    </a:solidFill>
                  </a:tcPr>
                </a:tc>
                <a:tc>
                  <a:txBody>
                    <a:bodyPr/>
                    <a:lstStyle/>
                    <a:p>
                      <a:pPr algn="l" fontAlgn="b"/>
                      <a:r>
                        <a:rPr lang="sv-SE" sz="1000" b="1" i="0" u="none" strike="noStrike">
                          <a:solidFill>
                            <a:srgbClr val="000000"/>
                          </a:solidFill>
                          <a:effectLst/>
                          <a:latin typeface="Calibri"/>
                        </a:rPr>
                        <a:t>Ansvarsuppgifter</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0"/>
                  </a:ext>
                </a:extLst>
              </a:tr>
              <a:tr h="206205">
                <a:tc>
                  <a:txBody>
                    <a:bodyPr/>
                    <a:lstStyle/>
                    <a:p>
                      <a:pPr algn="l" fontAlgn="b"/>
                      <a:r>
                        <a:rPr lang="sk-SK" sz="1000" b="1"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1"/>
                  </a:ext>
                </a:extLst>
              </a:tr>
              <a:tr h="206205">
                <a:tc>
                  <a:txBody>
                    <a:bodyPr/>
                    <a:lstStyle/>
                    <a:p>
                      <a:pPr algn="l" fontAlgn="b"/>
                      <a:r>
                        <a:rPr lang="sv-SE" sz="1000" b="1" i="0" u="none" strike="noStrike">
                          <a:solidFill>
                            <a:srgbClr val="000000"/>
                          </a:solidFill>
                          <a:effectLst/>
                          <a:latin typeface="Calibri"/>
                        </a:rPr>
                        <a:t>Kassör</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80808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2"/>
                  </a:ext>
                </a:extLst>
              </a:tr>
              <a:tr h="206205">
                <a:tc>
                  <a:txBody>
                    <a:bodyPr/>
                    <a:lstStyle/>
                    <a:p>
                      <a:pPr algn="l" fontAlgn="b"/>
                      <a:r>
                        <a:rPr lang="sv-SE" sz="1000" b="1" i="0" u="none" strike="noStrike" dirty="0" smtClean="0">
                          <a:solidFill>
                            <a:srgbClr val="FF0000"/>
                          </a:solidFill>
                          <a:effectLst/>
                          <a:latin typeface="Calibri"/>
                        </a:rPr>
                        <a:t>Ulrika</a:t>
                      </a:r>
                      <a:r>
                        <a:rPr lang="sv-SE" sz="1000" b="1" i="0" u="none" strike="noStrike" baseline="0" dirty="0" smtClean="0">
                          <a:solidFill>
                            <a:srgbClr val="FF0000"/>
                          </a:solidFill>
                          <a:effectLst/>
                          <a:latin typeface="Calibri"/>
                        </a:rPr>
                        <a:t> Grönberg</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80808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3"/>
                  </a:ext>
                </a:extLst>
              </a:tr>
              <a:tr h="206205">
                <a:tc>
                  <a:txBody>
                    <a:bodyPr/>
                    <a:lstStyle/>
                    <a:p>
                      <a:pPr algn="l" fontAlgn="b"/>
                      <a:endParaRPr lang="sk-SK"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80808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4"/>
                  </a:ext>
                </a:extLst>
              </a:tr>
              <a:tr h="206205">
                <a:tc>
                  <a:txBody>
                    <a:bodyPr/>
                    <a:lstStyle/>
                    <a:p>
                      <a:pPr algn="l" fontAlgn="b"/>
                      <a:r>
                        <a:rPr lang="sv-SE" sz="1000" b="1" i="0" u="none" strike="noStrike">
                          <a:solidFill>
                            <a:srgbClr val="000000"/>
                          </a:solidFill>
                          <a:effectLst/>
                          <a:latin typeface="Calibri"/>
                        </a:rPr>
                        <a:t>Lagföräldrar</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a:solidFill>
                            <a:srgbClr val="000000"/>
                          </a:solidFill>
                          <a:effectLst/>
                          <a:latin typeface="Calibri"/>
                        </a:rPr>
                        <a:t>Evenemangsansvarig  (Kiosk, grillning, BSK-dagen mm)</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5"/>
                  </a:ext>
                </a:extLst>
              </a:tr>
              <a:tr h="206205">
                <a:tc>
                  <a:txBody>
                    <a:bodyPr/>
                    <a:lstStyle/>
                    <a:p>
                      <a:pPr algn="l" fontAlgn="b"/>
                      <a:r>
                        <a:rPr lang="sv-SE" sz="1000" b="1" i="0" u="none" strike="noStrike" dirty="0">
                          <a:solidFill>
                            <a:srgbClr val="FF0000"/>
                          </a:solidFill>
                          <a:effectLst/>
                          <a:latin typeface="Calibri"/>
                        </a:rPr>
                        <a:t>Anna Lindberg</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smtClean="0">
                          <a:solidFill>
                            <a:schemeClr val="tx1">
                              <a:lumMod val="50000"/>
                              <a:lumOff val="50000"/>
                            </a:schemeClr>
                          </a:solidFill>
                          <a:effectLst/>
                          <a:latin typeface="Calibri"/>
                        </a:rPr>
                        <a:t>Sammankallande</a:t>
                      </a:r>
                      <a:r>
                        <a:rPr lang="sv-SE" sz="1000" b="0" i="0" u="none" strike="noStrike" dirty="0" smtClean="0">
                          <a:solidFill>
                            <a:schemeClr val="tx1">
                              <a:lumMod val="50000"/>
                              <a:lumOff val="50000"/>
                            </a:schemeClr>
                          </a:solidFill>
                          <a:effectLst/>
                          <a:latin typeface="Calibri"/>
                        </a:rPr>
                        <a:t> lagförälder</a:t>
                      </a:r>
                      <a:endParaRPr lang="sk-SK" sz="1000" b="0" i="0" u="none" strike="noStrike" dirty="0">
                        <a:solidFill>
                          <a:schemeClr val="tx1">
                            <a:lumMod val="50000"/>
                            <a:lumOff val="50000"/>
                          </a:schemeClr>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6"/>
                  </a:ext>
                </a:extLst>
              </a:tr>
              <a:tr h="20620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sv-SE" sz="1000" b="1" i="0" u="none" strike="noStrike" dirty="0" smtClean="0">
                          <a:solidFill>
                            <a:srgbClr val="FF0000"/>
                          </a:solidFill>
                          <a:effectLst/>
                          <a:latin typeface="+mn-lt"/>
                        </a:rPr>
                        <a:t>Marie</a:t>
                      </a:r>
                      <a:r>
                        <a:rPr lang="sv-SE" sz="1000" b="1" i="0" u="none" strike="noStrike" baseline="0" dirty="0" smtClean="0">
                          <a:solidFill>
                            <a:srgbClr val="FF0000"/>
                          </a:solidFill>
                          <a:effectLst/>
                          <a:latin typeface="+mn-lt"/>
                        </a:rPr>
                        <a:t> </a:t>
                      </a:r>
                      <a:r>
                        <a:rPr lang="sv-SE" sz="1000" b="1" i="0" u="none" strike="noStrike" baseline="0" dirty="0" err="1" smtClean="0">
                          <a:solidFill>
                            <a:srgbClr val="FF0000"/>
                          </a:solidFill>
                          <a:effectLst/>
                          <a:latin typeface="+mn-lt"/>
                        </a:rPr>
                        <a:t>Späth</a:t>
                      </a:r>
                      <a:endParaRPr lang="sv-SE" sz="1000" b="1" i="0" u="none" strike="noStrike" dirty="0" smtClean="0">
                        <a:solidFill>
                          <a:srgbClr val="FF0000"/>
                        </a:solidFill>
                        <a:effectLst/>
                        <a:latin typeface="+mn-lt"/>
                      </a:endParaRPr>
                    </a:p>
                  </a:txBody>
                  <a:tcPr marL="12700" marR="12700" marT="12700" marB="0" anchor="b">
                    <a:lnL>
                      <a:noFill/>
                    </a:lnL>
                    <a:lnR>
                      <a:noFill/>
                    </a:lnR>
                    <a:lnT>
                      <a:noFill/>
                    </a:lnT>
                    <a:lnB>
                      <a:noFill/>
                    </a:lnB>
                    <a:solidFill>
                      <a:srgbClr val="FFFFFF"/>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sk-SK" sz="1000" b="0" i="0" u="none" strike="noStrike" dirty="0" smtClean="0">
                          <a:solidFill>
                            <a:schemeClr val="tx1">
                              <a:lumMod val="50000"/>
                              <a:lumOff val="50000"/>
                            </a:schemeClr>
                          </a:solidFill>
                          <a:effectLst/>
                          <a:latin typeface="+mn-lt"/>
                        </a:rPr>
                        <a:t>Sammankallande</a:t>
                      </a:r>
                      <a:r>
                        <a:rPr lang="sv-SE" sz="1000" b="0" i="0" u="none" strike="noStrike" dirty="0" smtClean="0">
                          <a:solidFill>
                            <a:schemeClr val="tx1">
                              <a:lumMod val="50000"/>
                              <a:lumOff val="50000"/>
                            </a:schemeClr>
                          </a:solidFill>
                          <a:effectLst/>
                          <a:latin typeface="+mn-lt"/>
                        </a:rPr>
                        <a:t> lagförälder</a:t>
                      </a:r>
                      <a:endParaRPr lang="sk-SK" sz="1000" b="0" i="0" u="none" strike="noStrike" dirty="0" smtClean="0">
                        <a:solidFill>
                          <a:schemeClr val="tx1">
                            <a:lumMod val="50000"/>
                            <a:lumOff val="50000"/>
                          </a:schemeClr>
                        </a:solidFill>
                        <a:effectLst/>
                        <a:latin typeface="+mn-lt"/>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7"/>
                  </a:ext>
                </a:extLst>
              </a:tr>
              <a:tr h="206205">
                <a:tc>
                  <a:txBody>
                    <a:bodyPr/>
                    <a:lstStyle/>
                    <a:p>
                      <a:pPr algn="l" fontAlgn="b"/>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8"/>
                  </a:ext>
                </a:extLst>
              </a:tr>
              <a:tr h="206205">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sv-SE" sz="1000" b="1" i="0" u="none" strike="noStrike" dirty="0" smtClean="0">
                        <a:solidFill>
                          <a:srgbClr val="FF0000"/>
                        </a:solidFill>
                        <a:effectLst/>
                        <a:latin typeface="+mn-lt"/>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09"/>
                  </a:ext>
                </a:extLst>
              </a:tr>
              <a:tr h="206205">
                <a:tc>
                  <a:txBody>
                    <a:bodyPr/>
                    <a:lstStyle/>
                    <a:p>
                      <a:pPr algn="l" fontAlgn="b"/>
                      <a:r>
                        <a:rPr lang="sk-SK" sz="1000" b="1" i="0" u="none" strike="noStrike" dirty="0">
                          <a:solidFill>
                            <a:srgbClr val="FF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0"/>
                  </a:ext>
                </a:extLst>
              </a:tr>
              <a:tr h="206205">
                <a:tc>
                  <a:txBody>
                    <a:bodyPr/>
                    <a:lstStyle/>
                    <a:p>
                      <a:pPr algn="l" fontAlgn="b"/>
                      <a:r>
                        <a:rPr lang="sv-SE" sz="1000" b="1" i="0" u="none" strike="noStrike">
                          <a:solidFill>
                            <a:srgbClr val="000000"/>
                          </a:solidFill>
                          <a:effectLst/>
                          <a:latin typeface="Calibri"/>
                        </a:rPr>
                        <a:t>Material</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1"/>
                  </a:ext>
                </a:extLst>
              </a:tr>
              <a:tr h="206205">
                <a:tc>
                  <a:txBody>
                    <a:bodyPr/>
                    <a:lstStyle/>
                    <a:p>
                      <a:pPr algn="l" fontAlgn="b"/>
                      <a:r>
                        <a:rPr lang="sv-SE" sz="1000" b="1" i="0" u="none" strike="noStrike" dirty="0">
                          <a:solidFill>
                            <a:srgbClr val="FF0000"/>
                          </a:solidFill>
                          <a:effectLst/>
                          <a:latin typeface="Calibri"/>
                        </a:rPr>
                        <a:t>Magnus </a:t>
                      </a:r>
                      <a:r>
                        <a:rPr lang="sv-SE" sz="1000" b="1" i="0" u="none" strike="noStrike" dirty="0" err="1">
                          <a:solidFill>
                            <a:srgbClr val="FF0000"/>
                          </a:solidFill>
                          <a:effectLst/>
                          <a:latin typeface="Calibri"/>
                        </a:rPr>
                        <a:t>Frii</a:t>
                      </a:r>
                      <a:r>
                        <a:rPr lang="sv-SE" sz="1000" b="1" i="0" u="none" strike="noStrike" dirty="0">
                          <a:solidFill>
                            <a:srgbClr val="FF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Material - inköp   </a:t>
                      </a:r>
                      <a:r>
                        <a:rPr lang="sv-SE" sz="1000" b="0" i="0" u="none" strike="noStrike" dirty="0" smtClean="0">
                          <a:solidFill>
                            <a:srgbClr val="000000"/>
                          </a:solidFill>
                          <a:effectLst/>
                          <a:latin typeface="Calibri"/>
                        </a:rPr>
                        <a:t>(Carina</a:t>
                      </a:r>
                      <a:r>
                        <a:rPr lang="sv-SE" sz="1000" b="0" i="0" u="none" strike="noStrike" baseline="0" dirty="0" smtClean="0">
                          <a:solidFill>
                            <a:srgbClr val="000000"/>
                          </a:solidFill>
                          <a:effectLst/>
                          <a:latin typeface="Calibri"/>
                        </a:rPr>
                        <a:t> </a:t>
                      </a:r>
                      <a:r>
                        <a:rPr lang="sv-SE" sz="1000" b="0" i="0" u="none" strike="noStrike" baseline="0" dirty="0" err="1" smtClean="0">
                          <a:solidFill>
                            <a:srgbClr val="000000"/>
                          </a:solidFill>
                          <a:effectLst/>
                          <a:latin typeface="Calibri"/>
                        </a:rPr>
                        <a:t>Riström</a:t>
                      </a:r>
                      <a:r>
                        <a:rPr lang="sv-SE" sz="1000" b="0" i="0" u="none" strike="noStrike" baseline="0" dirty="0" smtClean="0">
                          <a:solidFill>
                            <a:srgbClr val="000000"/>
                          </a:solidFill>
                          <a:effectLst/>
                          <a:latin typeface="Calibri"/>
                        </a:rPr>
                        <a:t> ers. under resa)</a:t>
                      </a:r>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2"/>
                  </a:ext>
                </a:extLst>
              </a:tr>
              <a:tr h="206205">
                <a:tc>
                  <a:txBody>
                    <a:bodyPr/>
                    <a:lstStyle/>
                    <a:p>
                      <a:pPr algn="l" fontAlgn="b"/>
                      <a:endParaRPr lang="sk-SK" sz="900" b="0" i="0" u="none" strike="noStrike" dirty="0">
                        <a:solidFill>
                          <a:schemeClr val="tx1">
                            <a:lumMod val="50000"/>
                            <a:lumOff val="50000"/>
                          </a:schemeClr>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3"/>
                  </a:ext>
                </a:extLst>
              </a:tr>
              <a:tr h="206205">
                <a:tc>
                  <a:txBody>
                    <a:bodyPr/>
                    <a:lstStyle/>
                    <a:p>
                      <a:pPr algn="l" fontAlgn="b"/>
                      <a:endParaRPr lang="sv-SE" sz="1000" b="1" i="0" u="none" strike="noStrike">
                        <a:solidFill>
                          <a:srgbClr val="00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endParaRPr lang="sk-SK"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4"/>
                  </a:ext>
                </a:extLst>
              </a:tr>
              <a:tr h="206205">
                <a:tc>
                  <a:txBody>
                    <a:bodyPr/>
                    <a:lstStyle/>
                    <a:p>
                      <a:pPr algn="l" fontAlgn="b"/>
                      <a:r>
                        <a:rPr lang="sv-SE" sz="1000" b="1" i="0" u="none" strike="noStrike" dirty="0">
                          <a:solidFill>
                            <a:srgbClr val="000000"/>
                          </a:solidFill>
                          <a:effectLst/>
                          <a:latin typeface="Calibri"/>
                        </a:rPr>
                        <a:t>Sponsorkommitté</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5"/>
                  </a:ext>
                </a:extLst>
              </a:tr>
              <a:tr h="206205">
                <a:tc>
                  <a:txBody>
                    <a:bodyPr/>
                    <a:lstStyle/>
                    <a:p>
                      <a:pPr algn="l" fontAlgn="b"/>
                      <a:r>
                        <a:rPr lang="sv-SE" sz="1000" b="1" i="0" u="none" strike="noStrike" dirty="0">
                          <a:solidFill>
                            <a:srgbClr val="FF0000"/>
                          </a:solidFill>
                          <a:effectLst/>
                          <a:latin typeface="Calibri"/>
                        </a:rPr>
                        <a:t>Magnus </a:t>
                      </a:r>
                      <a:r>
                        <a:rPr lang="sv-SE" sz="1000" b="1" i="0" u="none" strike="noStrike" dirty="0" smtClean="0">
                          <a:solidFill>
                            <a:srgbClr val="FF0000"/>
                          </a:solidFill>
                          <a:effectLst/>
                          <a:latin typeface="Calibri"/>
                        </a:rPr>
                        <a:t>Larsson</a:t>
                      </a:r>
                      <a:endParaRPr lang="sv-SE" sz="1000" b="1" i="0" u="none" strike="noStrike" dirty="0">
                        <a:solidFill>
                          <a:srgbClr val="FF0000"/>
                        </a:solidFill>
                        <a:effectLst/>
                        <a:latin typeface="Calibri"/>
                      </a:endParaRPr>
                    </a:p>
                  </a:txBody>
                  <a:tcPr marL="12700" marR="12700" marT="12700" marB="0" anchor="b">
                    <a:lnL>
                      <a:noFill/>
                    </a:lnL>
                    <a:lnR>
                      <a:noFill/>
                    </a:lnR>
                    <a:lnT>
                      <a:noFill/>
                    </a:lnT>
                    <a:lnB>
                      <a:noFill/>
                    </a:lnB>
                    <a:solidFill>
                      <a:srgbClr val="FFFFFF"/>
                    </a:solidFill>
                  </a:tcPr>
                </a:tc>
                <a:tc>
                  <a:txBody>
                    <a:bodyPr/>
                    <a:lstStyle/>
                    <a:p>
                      <a:pPr algn="l" fontAlgn="b"/>
                      <a:r>
                        <a:rPr lang="sv-SE" sz="1000" b="0" i="0" u="none" strike="noStrike" dirty="0">
                          <a:solidFill>
                            <a:srgbClr val="000000"/>
                          </a:solidFill>
                          <a:effectLst/>
                          <a:latin typeface="Calibri"/>
                        </a:rPr>
                        <a:t>Sköter kontakten med Sponsorer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6"/>
                  </a:ext>
                </a:extLst>
              </a:tr>
              <a:tr h="206205">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sv-SE" sz="1000" b="1" i="0" u="none" strike="noStrike" dirty="0" smtClean="0">
                          <a:solidFill>
                            <a:srgbClr val="FF0000"/>
                          </a:solidFill>
                          <a:effectLst/>
                          <a:latin typeface="+mn-lt"/>
                        </a:rPr>
                        <a:t>Magnus </a:t>
                      </a:r>
                      <a:r>
                        <a:rPr lang="sv-SE" sz="1000" b="1" i="0" u="none" strike="noStrike" dirty="0" err="1" smtClean="0">
                          <a:solidFill>
                            <a:srgbClr val="FF0000"/>
                          </a:solidFill>
                          <a:effectLst/>
                          <a:latin typeface="+mn-lt"/>
                        </a:rPr>
                        <a:t>Frii</a:t>
                      </a:r>
                      <a:r>
                        <a:rPr lang="sv-SE" sz="1000" b="1" i="0" u="none" strike="noStrike" dirty="0" smtClean="0">
                          <a:solidFill>
                            <a:srgbClr val="FF0000"/>
                          </a:solidFill>
                          <a:effectLst/>
                          <a:latin typeface="+mn-lt"/>
                        </a:rPr>
                        <a:t> </a:t>
                      </a:r>
                    </a:p>
                  </a:txBody>
                  <a:tcPr marL="12700" marR="12700" marT="12700" marB="0" anchor="b">
                    <a:lnL>
                      <a:noFill/>
                    </a:lnL>
                    <a:lnR>
                      <a:noFill/>
                    </a:lnR>
                    <a:lnT>
                      <a:noFill/>
                    </a:lnT>
                    <a:lnB>
                      <a:noFill/>
                    </a:lnB>
                    <a:solidFill>
                      <a:srgbClr val="FFFFFF"/>
                    </a:solidFill>
                  </a:tcPr>
                </a:tc>
                <a:tc>
                  <a:txBody>
                    <a:bodyPr/>
                    <a:lstStyle/>
                    <a:p>
                      <a:pPr algn="l" fontAlgn="b"/>
                      <a:endParaRPr lang="sv-SE" sz="1000" b="0" i="0" u="none" strike="noStrike" dirty="0">
                        <a:solidFill>
                          <a:srgbClr val="000000"/>
                        </a:solidFill>
                        <a:effectLst/>
                        <a:latin typeface="Calibri"/>
                      </a:endParaRP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7"/>
                  </a:ext>
                </a:extLst>
              </a:tr>
              <a:tr h="206205">
                <a:tc>
                  <a:txBody>
                    <a:bodyPr/>
                    <a:lstStyle/>
                    <a:p>
                      <a:pPr algn="l" fontAlgn="b"/>
                      <a:r>
                        <a:rPr lang="sk-SK" sz="1000" b="0" i="0" u="none" strike="noStrike">
                          <a:solidFill>
                            <a:srgbClr val="000000"/>
                          </a:solidFill>
                          <a:effectLst/>
                          <a:latin typeface="Calibri"/>
                        </a:rPr>
                        <a:t> </a:t>
                      </a:r>
                    </a:p>
                  </a:txBody>
                  <a:tcPr marL="12700" marR="12700" marT="12700" marB="0" anchor="b">
                    <a:lnL>
                      <a:noFill/>
                    </a:lnL>
                    <a:lnR>
                      <a:noFill/>
                    </a:lnR>
                    <a:lnT>
                      <a:noFill/>
                    </a:lnT>
                    <a:lnB>
                      <a:noFill/>
                    </a:lnB>
                    <a:solidFill>
                      <a:srgbClr val="FFFFFF"/>
                    </a:solidFill>
                  </a:tcPr>
                </a:tc>
                <a:tc>
                  <a:txBody>
                    <a:bodyPr/>
                    <a:lstStyle/>
                    <a:p>
                      <a:pPr algn="l" fontAlgn="b"/>
                      <a:r>
                        <a:rPr lang="sk-SK" sz="1000" b="0" i="0" u="none" strike="noStrike" dirty="0">
                          <a:solidFill>
                            <a:srgbClr val="000000"/>
                          </a:solidFill>
                          <a:effectLst/>
                          <a:latin typeface="Calibri"/>
                        </a:rPr>
                        <a:t> </a:t>
                      </a:r>
                    </a:p>
                  </a:txBody>
                  <a:tcPr marL="12700" marR="12700" marT="12700" marB="0" anchor="b">
                    <a:lnL>
                      <a:noFill/>
                    </a:lnL>
                    <a:lnR>
                      <a:noFill/>
                    </a:lnR>
                    <a:lnT>
                      <a:noFill/>
                    </a:lnT>
                    <a:lnB>
                      <a:noFill/>
                    </a:lnB>
                    <a:solidFill>
                      <a:srgbClr val="FFFFFF"/>
                    </a:solidFill>
                  </a:tcPr>
                </a:tc>
                <a:extLst>
                  <a:ext uri="{0D108BD9-81ED-4DB2-BD59-A6C34878D82A}">
                    <a16:rowId xmlns:a16="http://schemas.microsoft.com/office/drawing/2014/main" val="10018"/>
                  </a:ext>
                </a:extLst>
              </a:tr>
            </a:tbl>
          </a:graphicData>
        </a:graphic>
      </p:graphicFrame>
      <p:sp>
        <p:nvSpPr>
          <p:cNvPr id="2" name="textruta 1"/>
          <p:cNvSpPr txBox="1"/>
          <p:nvPr/>
        </p:nvSpPr>
        <p:spPr>
          <a:xfrm>
            <a:off x="395536" y="3429000"/>
            <a:ext cx="2712281" cy="1077218"/>
          </a:xfrm>
          <a:prstGeom prst="rect">
            <a:avLst/>
          </a:prstGeom>
          <a:noFill/>
        </p:spPr>
        <p:txBody>
          <a:bodyPr wrap="none" rtlCol="0">
            <a:spAutoFit/>
          </a:bodyPr>
          <a:lstStyle/>
          <a:p>
            <a:r>
              <a:rPr lang="sv-SE" sz="1600" dirty="0" smtClean="0"/>
              <a:t>Lagledarna är sammankallade:</a:t>
            </a:r>
          </a:p>
          <a:p>
            <a:r>
              <a:rPr lang="sv-SE" sz="1600" dirty="0" smtClean="0">
                <a:solidFill>
                  <a:schemeClr val="tx1">
                    <a:lumMod val="75000"/>
                    <a:lumOff val="25000"/>
                  </a:schemeClr>
                </a:solidFill>
              </a:rPr>
              <a:t>Henrik Eriksson</a:t>
            </a:r>
          </a:p>
          <a:p>
            <a:r>
              <a:rPr lang="sv-SE" sz="1600" dirty="0" smtClean="0">
                <a:solidFill>
                  <a:schemeClr val="tx1">
                    <a:lumMod val="75000"/>
                    <a:lumOff val="25000"/>
                  </a:schemeClr>
                </a:solidFill>
              </a:rPr>
              <a:t>Carina </a:t>
            </a:r>
            <a:r>
              <a:rPr lang="sv-SE" sz="1600" dirty="0" err="1" smtClean="0">
                <a:solidFill>
                  <a:schemeClr val="tx1">
                    <a:lumMod val="75000"/>
                    <a:lumOff val="25000"/>
                  </a:schemeClr>
                </a:solidFill>
              </a:rPr>
              <a:t>Riström</a:t>
            </a:r>
            <a:endParaRPr lang="sv-SE" sz="1600" dirty="0" smtClean="0">
              <a:solidFill>
                <a:schemeClr val="tx1">
                  <a:lumMod val="75000"/>
                  <a:lumOff val="25000"/>
                </a:schemeClr>
              </a:solidFill>
            </a:endParaRPr>
          </a:p>
          <a:p>
            <a:r>
              <a:rPr lang="sv-SE" sz="1600" dirty="0" smtClean="0">
                <a:solidFill>
                  <a:schemeClr val="tx1">
                    <a:lumMod val="75000"/>
                    <a:lumOff val="25000"/>
                  </a:schemeClr>
                </a:solidFill>
              </a:rPr>
              <a:t>Weronica Kovala</a:t>
            </a:r>
            <a:endParaRPr lang="sv-SE" sz="1600" dirty="0">
              <a:solidFill>
                <a:schemeClr val="tx1">
                  <a:lumMod val="75000"/>
                  <a:lumOff val="25000"/>
                </a:schemeClr>
              </a:solidFill>
            </a:endParaRPr>
          </a:p>
        </p:txBody>
      </p:sp>
      <p:sp>
        <p:nvSpPr>
          <p:cNvPr id="5" name="TextBox 4"/>
          <p:cNvSpPr txBox="1"/>
          <p:nvPr/>
        </p:nvSpPr>
        <p:spPr>
          <a:xfrm>
            <a:off x="683568" y="5818911"/>
            <a:ext cx="7992888" cy="830997"/>
          </a:xfrm>
          <a:prstGeom prst="rect">
            <a:avLst/>
          </a:prstGeom>
          <a:noFill/>
        </p:spPr>
        <p:txBody>
          <a:bodyPr wrap="square" rtlCol="0">
            <a:spAutoFit/>
          </a:bodyPr>
          <a:lstStyle/>
          <a:p>
            <a:pPr algn="ctr"/>
            <a:r>
              <a:rPr lang="sv-SE" sz="2400" b="1" dirty="0" smtClean="0"/>
              <a:t>Vi vill bli fler. Kontakta oss om ni tror att ni kan bidra eller hjälpa oss runt laget på något sätt!</a:t>
            </a:r>
            <a:endParaRPr lang="sv-SE" sz="2400" b="1" dirty="0"/>
          </a:p>
        </p:txBody>
      </p:sp>
    </p:spTree>
    <p:extLst>
      <p:ext uri="{BB962C8B-B14F-4D97-AF65-F5344CB8AC3E}">
        <p14:creationId xmlns:p14="http://schemas.microsoft.com/office/powerpoint/2010/main" val="993555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51520" y="3717032"/>
            <a:ext cx="8817277" cy="4536504"/>
          </a:xfrm>
        </p:spPr>
        <p:txBody>
          <a:bodyPr>
            <a:noAutofit/>
          </a:bodyPr>
          <a:lstStyle/>
          <a:p>
            <a:pPr algn="l"/>
            <a:r>
              <a:rPr lang="sv-SE" b="1" dirty="0" smtClean="0"/>
              <a:t>Ledarmentor </a:t>
            </a:r>
            <a:r>
              <a:rPr lang="sv-SE" sz="2000" dirty="0"/>
              <a:t/>
            </a:r>
            <a:br>
              <a:rPr lang="sv-SE" sz="2000" dirty="0"/>
            </a:br>
            <a:r>
              <a:rPr lang="sv-SE" sz="2000" dirty="0" smtClean="0"/>
              <a:t>Lotta Hellenberg är knuten till föreningen &amp; laget i rollen som Ledarmentor!</a:t>
            </a:r>
            <a:br>
              <a:rPr lang="sv-SE" sz="2000" dirty="0" smtClean="0"/>
            </a:br>
            <a:r>
              <a:rPr lang="sv-SE" sz="2000" dirty="0"/>
              <a:t/>
            </a:r>
            <a:br>
              <a:rPr lang="sv-SE" sz="2000" dirty="0"/>
            </a:br>
            <a:r>
              <a:rPr lang="sv-SE" sz="2000" dirty="0" smtClean="0"/>
              <a:t>Lotta kommer att finnas runt lagen och fungera som stöd &amp; mentor för oss ledare. 2019 görs en extra satsning på de äldsta lagen!</a:t>
            </a:r>
            <a:br>
              <a:rPr lang="sv-SE" sz="2000" dirty="0" smtClean="0"/>
            </a:br>
            <a:r>
              <a:rPr lang="sv-SE" sz="2000" dirty="0" smtClean="0"/>
              <a:t/>
            </a:r>
            <a:br>
              <a:rPr lang="sv-SE" sz="2000" dirty="0" smtClean="0"/>
            </a:br>
            <a:r>
              <a:rPr lang="sv-SE" sz="2000" dirty="0"/>
              <a:t/>
            </a:r>
            <a:br>
              <a:rPr lang="sv-SE" sz="2000" dirty="0"/>
            </a:br>
            <a:r>
              <a:rPr lang="sv-SE" sz="2000" dirty="0" smtClean="0"/>
              <a:t/>
            </a:r>
            <a:br>
              <a:rPr lang="sv-SE" sz="2000" dirty="0" smtClean="0"/>
            </a:br>
            <a:endParaRPr lang="sv-SE" sz="1800" dirty="0"/>
          </a:p>
        </p:txBody>
      </p:sp>
      <p:pic>
        <p:nvPicPr>
          <p:cNvPr id="4" name="Bildobjekt 3" descr="toppbild bsk.jpg"/>
          <p:cNvPicPr>
            <a:picLocks noChangeAspect="1"/>
          </p:cNvPicPr>
          <p:nvPr/>
        </p:nvPicPr>
        <p:blipFill>
          <a:blip r:embed="rId2" cstate="print"/>
          <a:stretch>
            <a:fillRect/>
          </a:stretch>
        </p:blipFill>
        <p:spPr>
          <a:xfrm>
            <a:off x="0" y="0"/>
            <a:ext cx="9144000" cy="1586204"/>
          </a:xfrm>
          <a:prstGeom prst="rect">
            <a:avLst/>
          </a:prstGeom>
        </p:spPr>
      </p:pic>
      <p:pic>
        <p:nvPicPr>
          <p:cNvPr id="6" name="Bildobjekt 5" descr="Skärmavbild 2018-03-08 kl. 21.22.2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1916832"/>
            <a:ext cx="2349500" cy="2984500"/>
          </a:xfrm>
          <a:prstGeom prst="rect">
            <a:avLst/>
          </a:prstGeom>
          <a:solidFill>
            <a:srgbClr val="FFFFFF">
              <a:shade val="85000"/>
            </a:srgbClr>
          </a:solidFill>
          <a:ln w="3175" cap="sq" cmpd="sng">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200606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24593</TotalTime>
  <Words>349</Words>
  <Application>Microsoft Office PowerPoint</Application>
  <PresentationFormat>On-screen Show (4:3)</PresentationFormat>
  <Paragraphs>146</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Office-tema</vt:lpstr>
      <vt:lpstr>Välkommen till  föräldramöte inför  säsongen 2019</vt:lpstr>
      <vt:lpstr>Agenda  2018 – Er återblick  2019 – Vår organisation &amp; planering  Några beslutsfrågor   Övriga Frågor?  </vt:lpstr>
      <vt:lpstr>GothiaCup 2018        </vt:lpstr>
      <vt:lpstr>PowerPoint Presentation</vt:lpstr>
      <vt:lpstr>PowerPoint Presentation</vt:lpstr>
      <vt:lpstr>PowerPoint Presentation</vt:lpstr>
      <vt:lpstr>PowerPoint Presentation</vt:lpstr>
      <vt:lpstr>PowerPoint Presentation</vt:lpstr>
      <vt:lpstr>Ledarmentor  Lotta Hellenberg är knuten till föreningen &amp; laget i rollen som Ledarmentor!  Lotta kommer att finnas runt lagen och fungera som stöd &amp; mentor för oss ledare. 2019 görs en extra satsning på de äldsta lagen!    </vt:lpstr>
      <vt:lpstr>Framtidsutsikter  Frågan om att få igång ett Damlag är under utredning av klubben. Troligt att vi kan understödja ett sådant säsongen 2020.  Men vi behöver sätta upp ett stort mål innan dess och göra tjejerna delaktiga i målet och se sin del i vägen dit. Där får Weronica Kovala ett första uppdrag att arbeta med spelarinflytandet.</vt:lpstr>
      <vt:lpstr>Träningsfokus 2019  - Träning fokuserat på individens utveckling (Lotta &amp; Nettan) - Positionsbaserad träning (införlivas mer i varje träning) - Kollektiva metoder  - Positionsförsvar (vidareutveckla samarbete &amp; kommunikation)  - Anfallsspel (min roll i spelet utifrån mina styrkor)</vt:lpstr>
      <vt:lpstr>PowerPoint Presentation</vt:lpstr>
      <vt:lpstr>PowerPoint Presentation</vt:lpstr>
      <vt:lpstr>PowerPoint Presentation</vt:lpstr>
      <vt:lpstr>PowerPoint Presentation</vt:lpstr>
      <vt:lpstr>PowerPoint Presentation</vt:lpstr>
      <vt:lpstr>Deltagande &amp; Avanmälan  1. Minst 1 träning/vecka för matchspel.        - Avanmälan sker via mail till Åsa &amp; Tommy   2. Kallelse via laget.se till samtliga matcher &amp; aktiviteter.       </vt:lpstr>
      <vt:lpstr>Matchvärdar  behövs till varje match!   </vt:lpstr>
      <vt:lpstr>Rödblå-spåret   1.  Klubbens värderingar och riktlinjer  2.  Glädje &amp; samhörighet     </vt:lpstr>
      <vt:lpstr>VFFs 10 Föräldrabud           </vt:lpstr>
      <vt:lpstr>Tack för visat intresse!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dc:title>
  <dc:creator>Giuseppina</dc:creator>
  <cp:lastModifiedBy>Tommy Kovala</cp:lastModifiedBy>
  <cp:revision>362</cp:revision>
  <dcterms:created xsi:type="dcterms:W3CDTF">2012-05-02T21:15:37Z</dcterms:created>
  <dcterms:modified xsi:type="dcterms:W3CDTF">2019-01-06T09:36:40Z</dcterms:modified>
</cp:coreProperties>
</file>