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sldIdLst>
    <p:sldId id="256" r:id="rId2"/>
    <p:sldId id="257" r:id="rId3"/>
    <p:sldId id="366" r:id="rId4"/>
    <p:sldId id="495" r:id="rId5"/>
    <p:sldId id="496" r:id="rId6"/>
    <p:sldId id="417" r:id="rId7"/>
    <p:sldId id="510" r:id="rId8"/>
    <p:sldId id="511" r:id="rId9"/>
    <p:sldId id="512" r:id="rId10"/>
    <p:sldId id="513" r:id="rId11"/>
    <p:sldId id="514" r:id="rId12"/>
    <p:sldId id="419" r:id="rId13"/>
    <p:sldId id="420" r:id="rId14"/>
    <p:sldId id="475" r:id="rId15"/>
    <p:sldId id="478" r:id="rId16"/>
    <p:sldId id="477" r:id="rId17"/>
    <p:sldId id="481" r:id="rId18"/>
    <p:sldId id="483" r:id="rId19"/>
    <p:sldId id="485" r:id="rId20"/>
    <p:sldId id="484" r:id="rId21"/>
    <p:sldId id="504" r:id="rId22"/>
    <p:sldId id="505" r:id="rId23"/>
    <p:sldId id="506" r:id="rId24"/>
    <p:sldId id="525" r:id="rId25"/>
    <p:sldId id="515" r:id="rId26"/>
    <p:sldId id="268" r:id="rId27"/>
    <p:sldId id="293" r:id="rId28"/>
    <p:sldId id="523" r:id="rId29"/>
    <p:sldId id="524" r:id="rId30"/>
    <p:sldId id="499" r:id="rId31"/>
    <p:sldId id="518" r:id="rId32"/>
    <p:sldId id="526" r:id="rId33"/>
    <p:sldId id="527" r:id="rId34"/>
    <p:sldId id="519" r:id="rId35"/>
    <p:sldId id="520" r:id="rId36"/>
    <p:sldId id="521" r:id="rId37"/>
    <p:sldId id="522" r:id="rId38"/>
    <p:sldId id="508" r:id="rId39"/>
    <p:sldId id="258" r:id="rId40"/>
    <p:sldId id="516" r:id="rId41"/>
    <p:sldId id="259" r:id="rId4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13B"/>
    <a:srgbClr val="EF150E"/>
    <a:srgbClr val="BBA200"/>
    <a:srgbClr val="D5BA01"/>
    <a:srgbClr val="E0C602"/>
    <a:srgbClr val="FF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6" autoAdjust="0"/>
    <p:restoredTop sz="98626" autoAdjust="0"/>
  </p:normalViewPr>
  <p:slideViewPr>
    <p:cSldViewPr>
      <p:cViewPr>
        <p:scale>
          <a:sx n="94" d="100"/>
          <a:sy n="94" d="100"/>
        </p:scale>
        <p:origin x="-136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B3237-8139-AD43-9E60-FF800E3C8B13}" type="doc">
      <dgm:prSet loTypeId="urn:microsoft.com/office/officeart/2005/8/layout/orgChart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B2A6C768-2197-0345-8E76-72CCD11612CD}">
      <dgm:prSet phldrT="[Text]"/>
      <dgm:spPr/>
      <dgm:t>
        <a:bodyPr/>
        <a:lstStyle/>
        <a:p>
          <a:r>
            <a:rPr lang="sv-SE" dirty="0" smtClean="0"/>
            <a:t>Barkarö SK F03-05</a:t>
          </a:r>
          <a:endParaRPr lang="sv-SE" dirty="0"/>
        </a:p>
      </dgm:t>
    </dgm:pt>
    <dgm:pt modelId="{482F16E4-0D6D-E84B-B99A-3AE3A8BF0B8B}" type="parTrans" cxnId="{26BE705F-8BC1-8647-80F8-01EA67961BB9}">
      <dgm:prSet/>
      <dgm:spPr/>
      <dgm:t>
        <a:bodyPr/>
        <a:lstStyle/>
        <a:p>
          <a:endParaRPr lang="sv-SE"/>
        </a:p>
      </dgm:t>
    </dgm:pt>
    <dgm:pt modelId="{1D302055-A4AE-464D-97D9-612772C57B73}" type="sibTrans" cxnId="{26BE705F-8BC1-8647-80F8-01EA67961BB9}">
      <dgm:prSet/>
      <dgm:spPr/>
      <dgm:t>
        <a:bodyPr/>
        <a:lstStyle/>
        <a:p>
          <a:endParaRPr lang="sv-SE"/>
        </a:p>
      </dgm:t>
    </dgm:pt>
    <dgm:pt modelId="{77D07E47-2936-3C4A-ACF5-17E1E99831AE}">
      <dgm:prSet phldrT="[Text]"/>
      <dgm:spPr/>
      <dgm:t>
        <a:bodyPr/>
        <a:lstStyle/>
        <a:p>
          <a:r>
            <a:rPr lang="sv-SE" dirty="0" smtClean="0"/>
            <a:t>Fotbollssektion</a:t>
          </a:r>
          <a:endParaRPr lang="sv-SE" dirty="0"/>
        </a:p>
      </dgm:t>
    </dgm:pt>
    <dgm:pt modelId="{E73E162D-4B37-9340-BC95-557F2A3D85D8}" type="parTrans" cxnId="{F4D49061-56BF-BC42-91DB-4F7609852753}">
      <dgm:prSet/>
      <dgm:spPr/>
      <dgm:t>
        <a:bodyPr/>
        <a:lstStyle/>
        <a:p>
          <a:endParaRPr lang="sv-SE"/>
        </a:p>
      </dgm:t>
    </dgm:pt>
    <dgm:pt modelId="{402D5A9B-6182-FB4B-B3FA-CB482660EB28}" type="sibTrans" cxnId="{F4D49061-56BF-BC42-91DB-4F7609852753}">
      <dgm:prSet/>
      <dgm:spPr/>
      <dgm:t>
        <a:bodyPr/>
        <a:lstStyle/>
        <a:p>
          <a:endParaRPr lang="sv-SE"/>
        </a:p>
      </dgm:t>
    </dgm:pt>
    <dgm:pt modelId="{55F1E3B5-317A-B84D-849A-C8FE66CEE747}">
      <dgm:prSet phldrT="[Text]"/>
      <dgm:spPr/>
      <dgm:t>
        <a:bodyPr/>
        <a:lstStyle/>
        <a:p>
          <a:r>
            <a:rPr lang="sv-SE" dirty="0" smtClean="0"/>
            <a:t>Management</a:t>
          </a:r>
          <a:endParaRPr lang="sv-SE" dirty="0"/>
        </a:p>
      </dgm:t>
    </dgm:pt>
    <dgm:pt modelId="{486D77E9-7E9D-0942-916D-EE826729A85D}" type="parTrans" cxnId="{3ED2E35D-8DE2-644E-B7BE-8DA343035A18}">
      <dgm:prSet/>
      <dgm:spPr/>
      <dgm:t>
        <a:bodyPr/>
        <a:lstStyle/>
        <a:p>
          <a:endParaRPr lang="sv-SE"/>
        </a:p>
      </dgm:t>
    </dgm:pt>
    <dgm:pt modelId="{5B07B094-55F1-F847-8C7B-812755F0CF99}" type="sibTrans" cxnId="{3ED2E35D-8DE2-644E-B7BE-8DA343035A18}">
      <dgm:prSet/>
      <dgm:spPr/>
      <dgm:t>
        <a:bodyPr/>
        <a:lstStyle/>
        <a:p>
          <a:endParaRPr lang="sv-SE"/>
        </a:p>
      </dgm:t>
    </dgm:pt>
    <dgm:pt modelId="{2321EB14-1FE5-DB4E-928B-8695FC03D3DD}" type="pres">
      <dgm:prSet presAssocID="{F7BB3237-8139-AD43-9E60-FF800E3C8B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BB13B5E1-2845-E049-8CCC-F42CF14534C7}" type="pres">
      <dgm:prSet presAssocID="{B2A6C768-2197-0345-8E76-72CCD11612CD}" presName="hierRoot1" presStyleCnt="0">
        <dgm:presLayoutVars>
          <dgm:hierBranch val="init"/>
        </dgm:presLayoutVars>
      </dgm:prSet>
      <dgm:spPr/>
    </dgm:pt>
    <dgm:pt modelId="{FF3D6D80-C9C2-2D4C-9524-15608B4BCD55}" type="pres">
      <dgm:prSet presAssocID="{B2A6C768-2197-0345-8E76-72CCD11612CD}" presName="rootComposite1" presStyleCnt="0"/>
      <dgm:spPr/>
    </dgm:pt>
    <dgm:pt modelId="{1A1D6BC1-3BCC-A24D-BBB9-1CD85455DEB8}" type="pres">
      <dgm:prSet presAssocID="{B2A6C768-2197-0345-8E76-72CCD11612C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C8B6CC6-8705-F947-A540-AB914C430D9D}" type="pres">
      <dgm:prSet presAssocID="{B2A6C768-2197-0345-8E76-72CCD11612CD}" presName="rootConnector1" presStyleLbl="node1" presStyleIdx="0" presStyleCnt="0"/>
      <dgm:spPr/>
      <dgm:t>
        <a:bodyPr/>
        <a:lstStyle/>
        <a:p>
          <a:endParaRPr lang="sv-SE"/>
        </a:p>
      </dgm:t>
    </dgm:pt>
    <dgm:pt modelId="{9E809CF4-7B98-304C-899E-F0F55900EEE2}" type="pres">
      <dgm:prSet presAssocID="{B2A6C768-2197-0345-8E76-72CCD11612CD}" presName="hierChild2" presStyleCnt="0"/>
      <dgm:spPr/>
    </dgm:pt>
    <dgm:pt modelId="{27F27709-1594-124C-B24A-FE2EA627576A}" type="pres">
      <dgm:prSet presAssocID="{E73E162D-4B37-9340-BC95-557F2A3D85D8}" presName="Name37" presStyleLbl="parChTrans1D2" presStyleIdx="0" presStyleCnt="2"/>
      <dgm:spPr/>
      <dgm:t>
        <a:bodyPr/>
        <a:lstStyle/>
        <a:p>
          <a:endParaRPr lang="sv-SE"/>
        </a:p>
      </dgm:t>
    </dgm:pt>
    <dgm:pt modelId="{B3AD3F31-1E04-3647-956E-E2B5F4DB1097}" type="pres">
      <dgm:prSet presAssocID="{77D07E47-2936-3C4A-ACF5-17E1E99831AE}" presName="hierRoot2" presStyleCnt="0">
        <dgm:presLayoutVars>
          <dgm:hierBranch val="init"/>
        </dgm:presLayoutVars>
      </dgm:prSet>
      <dgm:spPr/>
    </dgm:pt>
    <dgm:pt modelId="{C08AEC6C-98DE-0E45-85C4-5868BD046623}" type="pres">
      <dgm:prSet presAssocID="{77D07E47-2936-3C4A-ACF5-17E1E99831AE}" presName="rootComposite" presStyleCnt="0"/>
      <dgm:spPr/>
    </dgm:pt>
    <dgm:pt modelId="{2F8426E0-9163-D441-8F53-9C9F51A6D336}" type="pres">
      <dgm:prSet presAssocID="{77D07E47-2936-3C4A-ACF5-17E1E99831A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74EF1ECA-D3DC-0C4D-B650-B29B334C4634}" type="pres">
      <dgm:prSet presAssocID="{77D07E47-2936-3C4A-ACF5-17E1E99831AE}" presName="rootConnector" presStyleLbl="node2" presStyleIdx="0" presStyleCnt="2"/>
      <dgm:spPr/>
      <dgm:t>
        <a:bodyPr/>
        <a:lstStyle/>
        <a:p>
          <a:endParaRPr lang="sv-SE"/>
        </a:p>
      </dgm:t>
    </dgm:pt>
    <dgm:pt modelId="{F1522DC9-6F32-AB44-96FB-A2B574A0E97C}" type="pres">
      <dgm:prSet presAssocID="{77D07E47-2936-3C4A-ACF5-17E1E99831AE}" presName="hierChild4" presStyleCnt="0"/>
      <dgm:spPr/>
    </dgm:pt>
    <dgm:pt modelId="{77D21B1A-6C24-CD46-91CE-B5FD40B38A44}" type="pres">
      <dgm:prSet presAssocID="{77D07E47-2936-3C4A-ACF5-17E1E99831AE}" presName="hierChild5" presStyleCnt="0"/>
      <dgm:spPr/>
    </dgm:pt>
    <dgm:pt modelId="{47EB2116-C8CF-BC45-A00E-010B20535A12}" type="pres">
      <dgm:prSet presAssocID="{486D77E9-7E9D-0942-916D-EE826729A85D}" presName="Name37" presStyleLbl="parChTrans1D2" presStyleIdx="1" presStyleCnt="2"/>
      <dgm:spPr/>
      <dgm:t>
        <a:bodyPr/>
        <a:lstStyle/>
        <a:p>
          <a:endParaRPr lang="sv-SE"/>
        </a:p>
      </dgm:t>
    </dgm:pt>
    <dgm:pt modelId="{2B0853B9-F9FA-EA47-9532-B7D13F37ABF7}" type="pres">
      <dgm:prSet presAssocID="{55F1E3B5-317A-B84D-849A-C8FE66CEE747}" presName="hierRoot2" presStyleCnt="0">
        <dgm:presLayoutVars>
          <dgm:hierBranch val="init"/>
        </dgm:presLayoutVars>
      </dgm:prSet>
      <dgm:spPr/>
    </dgm:pt>
    <dgm:pt modelId="{43B92F1D-0A92-264D-83E8-F011F887F7FE}" type="pres">
      <dgm:prSet presAssocID="{55F1E3B5-317A-B84D-849A-C8FE66CEE747}" presName="rootComposite" presStyleCnt="0"/>
      <dgm:spPr/>
    </dgm:pt>
    <dgm:pt modelId="{16F230BC-22AF-194C-999E-5F1C912E06B4}" type="pres">
      <dgm:prSet presAssocID="{55F1E3B5-317A-B84D-849A-C8FE66CEE74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74D2C140-4E06-064C-B939-6DBF76BE379A}" type="pres">
      <dgm:prSet presAssocID="{55F1E3B5-317A-B84D-849A-C8FE66CEE747}" presName="rootConnector" presStyleLbl="node2" presStyleIdx="1" presStyleCnt="2"/>
      <dgm:spPr/>
      <dgm:t>
        <a:bodyPr/>
        <a:lstStyle/>
        <a:p>
          <a:endParaRPr lang="sv-SE"/>
        </a:p>
      </dgm:t>
    </dgm:pt>
    <dgm:pt modelId="{CA8EA3DD-4159-9549-85C8-68206828F5C1}" type="pres">
      <dgm:prSet presAssocID="{55F1E3B5-317A-B84D-849A-C8FE66CEE747}" presName="hierChild4" presStyleCnt="0"/>
      <dgm:spPr/>
    </dgm:pt>
    <dgm:pt modelId="{548C5100-D50E-3E48-A23B-A8756CB45DD6}" type="pres">
      <dgm:prSet presAssocID="{55F1E3B5-317A-B84D-849A-C8FE66CEE747}" presName="hierChild5" presStyleCnt="0"/>
      <dgm:spPr/>
    </dgm:pt>
    <dgm:pt modelId="{ED0BA0B2-881F-6B41-A7E1-D449A77ECB08}" type="pres">
      <dgm:prSet presAssocID="{B2A6C768-2197-0345-8E76-72CCD11612CD}" presName="hierChild3" presStyleCnt="0"/>
      <dgm:spPr/>
    </dgm:pt>
  </dgm:ptLst>
  <dgm:cxnLst>
    <dgm:cxn modelId="{780B24D1-EA73-684A-B20C-60EB9C9A1BF1}" type="presOf" srcId="{B2A6C768-2197-0345-8E76-72CCD11612CD}" destId="{FC8B6CC6-8705-F947-A540-AB914C430D9D}" srcOrd="1" destOrd="0" presId="urn:microsoft.com/office/officeart/2005/8/layout/orgChart1"/>
    <dgm:cxn modelId="{706E1257-3512-EE4B-BED3-5A6357C4E5C7}" type="presOf" srcId="{486D77E9-7E9D-0942-916D-EE826729A85D}" destId="{47EB2116-C8CF-BC45-A00E-010B20535A12}" srcOrd="0" destOrd="0" presId="urn:microsoft.com/office/officeart/2005/8/layout/orgChart1"/>
    <dgm:cxn modelId="{F4D49061-56BF-BC42-91DB-4F7609852753}" srcId="{B2A6C768-2197-0345-8E76-72CCD11612CD}" destId="{77D07E47-2936-3C4A-ACF5-17E1E99831AE}" srcOrd="0" destOrd="0" parTransId="{E73E162D-4B37-9340-BC95-557F2A3D85D8}" sibTransId="{402D5A9B-6182-FB4B-B3FA-CB482660EB28}"/>
    <dgm:cxn modelId="{C88BE379-4133-9A4B-8CD8-F0592DDFE639}" type="presOf" srcId="{F7BB3237-8139-AD43-9E60-FF800E3C8B13}" destId="{2321EB14-1FE5-DB4E-928B-8695FC03D3DD}" srcOrd="0" destOrd="0" presId="urn:microsoft.com/office/officeart/2005/8/layout/orgChart1"/>
    <dgm:cxn modelId="{FDE17ECA-2470-8146-A053-EEC63773F5C7}" type="presOf" srcId="{77D07E47-2936-3C4A-ACF5-17E1E99831AE}" destId="{74EF1ECA-D3DC-0C4D-B650-B29B334C4634}" srcOrd="1" destOrd="0" presId="urn:microsoft.com/office/officeart/2005/8/layout/orgChart1"/>
    <dgm:cxn modelId="{3ED2E35D-8DE2-644E-B7BE-8DA343035A18}" srcId="{B2A6C768-2197-0345-8E76-72CCD11612CD}" destId="{55F1E3B5-317A-B84D-849A-C8FE66CEE747}" srcOrd="1" destOrd="0" parTransId="{486D77E9-7E9D-0942-916D-EE826729A85D}" sibTransId="{5B07B094-55F1-F847-8C7B-812755F0CF99}"/>
    <dgm:cxn modelId="{CCAAED29-17D0-554F-9296-1EF6D18B35F6}" type="presOf" srcId="{55F1E3B5-317A-B84D-849A-C8FE66CEE747}" destId="{16F230BC-22AF-194C-999E-5F1C912E06B4}" srcOrd="0" destOrd="0" presId="urn:microsoft.com/office/officeart/2005/8/layout/orgChart1"/>
    <dgm:cxn modelId="{463CF4D6-262A-144A-BD43-758070015C2C}" type="presOf" srcId="{77D07E47-2936-3C4A-ACF5-17E1E99831AE}" destId="{2F8426E0-9163-D441-8F53-9C9F51A6D336}" srcOrd="0" destOrd="0" presId="urn:microsoft.com/office/officeart/2005/8/layout/orgChart1"/>
    <dgm:cxn modelId="{26BE705F-8BC1-8647-80F8-01EA67961BB9}" srcId="{F7BB3237-8139-AD43-9E60-FF800E3C8B13}" destId="{B2A6C768-2197-0345-8E76-72CCD11612CD}" srcOrd="0" destOrd="0" parTransId="{482F16E4-0D6D-E84B-B99A-3AE3A8BF0B8B}" sibTransId="{1D302055-A4AE-464D-97D9-612772C57B73}"/>
    <dgm:cxn modelId="{882B8C76-846A-2846-B526-6C9800161D19}" type="presOf" srcId="{E73E162D-4B37-9340-BC95-557F2A3D85D8}" destId="{27F27709-1594-124C-B24A-FE2EA627576A}" srcOrd="0" destOrd="0" presId="urn:microsoft.com/office/officeart/2005/8/layout/orgChart1"/>
    <dgm:cxn modelId="{E9F65FC7-A1D7-B742-B4C7-3255296F7325}" type="presOf" srcId="{55F1E3B5-317A-B84D-849A-C8FE66CEE747}" destId="{74D2C140-4E06-064C-B939-6DBF76BE379A}" srcOrd="1" destOrd="0" presId="urn:microsoft.com/office/officeart/2005/8/layout/orgChart1"/>
    <dgm:cxn modelId="{E927897E-A2D4-9A4D-9D6C-74CD5BD8F7CA}" type="presOf" srcId="{B2A6C768-2197-0345-8E76-72CCD11612CD}" destId="{1A1D6BC1-3BCC-A24D-BBB9-1CD85455DEB8}" srcOrd="0" destOrd="0" presId="urn:microsoft.com/office/officeart/2005/8/layout/orgChart1"/>
    <dgm:cxn modelId="{361B0868-8AF8-3841-AC0E-18CD75A51CDF}" type="presParOf" srcId="{2321EB14-1FE5-DB4E-928B-8695FC03D3DD}" destId="{BB13B5E1-2845-E049-8CCC-F42CF14534C7}" srcOrd="0" destOrd="0" presId="urn:microsoft.com/office/officeart/2005/8/layout/orgChart1"/>
    <dgm:cxn modelId="{84D27C5A-B74D-0146-8412-ACB742604FB5}" type="presParOf" srcId="{BB13B5E1-2845-E049-8CCC-F42CF14534C7}" destId="{FF3D6D80-C9C2-2D4C-9524-15608B4BCD55}" srcOrd="0" destOrd="0" presId="urn:microsoft.com/office/officeart/2005/8/layout/orgChart1"/>
    <dgm:cxn modelId="{82C15000-C588-464D-83E3-ACA20971CFED}" type="presParOf" srcId="{FF3D6D80-C9C2-2D4C-9524-15608B4BCD55}" destId="{1A1D6BC1-3BCC-A24D-BBB9-1CD85455DEB8}" srcOrd="0" destOrd="0" presId="urn:microsoft.com/office/officeart/2005/8/layout/orgChart1"/>
    <dgm:cxn modelId="{2DF3218E-660A-2E40-B4E7-FD62DD9D721C}" type="presParOf" srcId="{FF3D6D80-C9C2-2D4C-9524-15608B4BCD55}" destId="{FC8B6CC6-8705-F947-A540-AB914C430D9D}" srcOrd="1" destOrd="0" presId="urn:microsoft.com/office/officeart/2005/8/layout/orgChart1"/>
    <dgm:cxn modelId="{563D46AB-2377-3D4F-B3A6-9397A6612686}" type="presParOf" srcId="{BB13B5E1-2845-E049-8CCC-F42CF14534C7}" destId="{9E809CF4-7B98-304C-899E-F0F55900EEE2}" srcOrd="1" destOrd="0" presId="urn:microsoft.com/office/officeart/2005/8/layout/orgChart1"/>
    <dgm:cxn modelId="{3E98A76D-1C24-324B-8AC3-496E12824FE4}" type="presParOf" srcId="{9E809CF4-7B98-304C-899E-F0F55900EEE2}" destId="{27F27709-1594-124C-B24A-FE2EA627576A}" srcOrd="0" destOrd="0" presId="urn:microsoft.com/office/officeart/2005/8/layout/orgChart1"/>
    <dgm:cxn modelId="{C2DD5A39-7871-EC46-96FC-0E95F2AE7B56}" type="presParOf" srcId="{9E809CF4-7B98-304C-899E-F0F55900EEE2}" destId="{B3AD3F31-1E04-3647-956E-E2B5F4DB1097}" srcOrd="1" destOrd="0" presId="urn:microsoft.com/office/officeart/2005/8/layout/orgChart1"/>
    <dgm:cxn modelId="{F52E74A1-AF3E-B84E-AE84-8B79B14DBB57}" type="presParOf" srcId="{B3AD3F31-1E04-3647-956E-E2B5F4DB1097}" destId="{C08AEC6C-98DE-0E45-85C4-5868BD046623}" srcOrd="0" destOrd="0" presId="urn:microsoft.com/office/officeart/2005/8/layout/orgChart1"/>
    <dgm:cxn modelId="{BC9BFEF4-B302-654E-B036-80A0314DEB38}" type="presParOf" srcId="{C08AEC6C-98DE-0E45-85C4-5868BD046623}" destId="{2F8426E0-9163-D441-8F53-9C9F51A6D336}" srcOrd="0" destOrd="0" presId="urn:microsoft.com/office/officeart/2005/8/layout/orgChart1"/>
    <dgm:cxn modelId="{2D72B800-9310-AB49-A994-EBEC9BD298E8}" type="presParOf" srcId="{C08AEC6C-98DE-0E45-85C4-5868BD046623}" destId="{74EF1ECA-D3DC-0C4D-B650-B29B334C4634}" srcOrd="1" destOrd="0" presId="urn:microsoft.com/office/officeart/2005/8/layout/orgChart1"/>
    <dgm:cxn modelId="{DDF45076-9A83-9C46-83C0-DF488B3B8897}" type="presParOf" srcId="{B3AD3F31-1E04-3647-956E-E2B5F4DB1097}" destId="{F1522DC9-6F32-AB44-96FB-A2B574A0E97C}" srcOrd="1" destOrd="0" presId="urn:microsoft.com/office/officeart/2005/8/layout/orgChart1"/>
    <dgm:cxn modelId="{5F129D83-CF32-EA4B-A85E-82571E9AA5BF}" type="presParOf" srcId="{B3AD3F31-1E04-3647-956E-E2B5F4DB1097}" destId="{77D21B1A-6C24-CD46-91CE-B5FD40B38A44}" srcOrd="2" destOrd="0" presId="urn:microsoft.com/office/officeart/2005/8/layout/orgChart1"/>
    <dgm:cxn modelId="{1FAB15B0-6A8D-3145-BFBC-BD541DA5C5AF}" type="presParOf" srcId="{9E809CF4-7B98-304C-899E-F0F55900EEE2}" destId="{47EB2116-C8CF-BC45-A00E-010B20535A12}" srcOrd="2" destOrd="0" presId="urn:microsoft.com/office/officeart/2005/8/layout/orgChart1"/>
    <dgm:cxn modelId="{85E7159F-56C2-CD4B-A0FF-65D9227CED43}" type="presParOf" srcId="{9E809CF4-7B98-304C-899E-F0F55900EEE2}" destId="{2B0853B9-F9FA-EA47-9532-B7D13F37ABF7}" srcOrd="3" destOrd="0" presId="urn:microsoft.com/office/officeart/2005/8/layout/orgChart1"/>
    <dgm:cxn modelId="{5C07B8A9-C7AC-2E43-9E04-525FA1F3027C}" type="presParOf" srcId="{2B0853B9-F9FA-EA47-9532-B7D13F37ABF7}" destId="{43B92F1D-0A92-264D-83E8-F011F887F7FE}" srcOrd="0" destOrd="0" presId="urn:microsoft.com/office/officeart/2005/8/layout/orgChart1"/>
    <dgm:cxn modelId="{F0919BE0-4AFD-FC47-972E-4120C750693C}" type="presParOf" srcId="{43B92F1D-0A92-264D-83E8-F011F887F7FE}" destId="{16F230BC-22AF-194C-999E-5F1C912E06B4}" srcOrd="0" destOrd="0" presId="urn:microsoft.com/office/officeart/2005/8/layout/orgChart1"/>
    <dgm:cxn modelId="{4BB31FFE-508C-C44A-B46D-919E4F47C6F8}" type="presParOf" srcId="{43B92F1D-0A92-264D-83E8-F011F887F7FE}" destId="{74D2C140-4E06-064C-B939-6DBF76BE379A}" srcOrd="1" destOrd="0" presId="urn:microsoft.com/office/officeart/2005/8/layout/orgChart1"/>
    <dgm:cxn modelId="{18EE6247-FB87-A744-97A2-FCFA6429D9E8}" type="presParOf" srcId="{2B0853B9-F9FA-EA47-9532-B7D13F37ABF7}" destId="{CA8EA3DD-4159-9549-85C8-68206828F5C1}" srcOrd="1" destOrd="0" presId="urn:microsoft.com/office/officeart/2005/8/layout/orgChart1"/>
    <dgm:cxn modelId="{9E2E0888-6813-B541-AE5C-26930F6FB09C}" type="presParOf" srcId="{2B0853B9-F9FA-EA47-9532-B7D13F37ABF7}" destId="{548C5100-D50E-3E48-A23B-A8756CB45DD6}" srcOrd="2" destOrd="0" presId="urn:microsoft.com/office/officeart/2005/8/layout/orgChart1"/>
    <dgm:cxn modelId="{B5545240-3F95-BB49-B22D-F150650FCD87}" type="presParOf" srcId="{BB13B5E1-2845-E049-8CCC-F42CF14534C7}" destId="{ED0BA0B2-881F-6B41-A7E1-D449A77ECB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B3237-8139-AD43-9E60-FF800E3C8B13}" type="doc">
      <dgm:prSet loTypeId="urn:microsoft.com/office/officeart/2005/8/layout/orgChart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77D07E47-2936-3C4A-ACF5-17E1E99831AE}">
      <dgm:prSet phldrT="[Text]"/>
      <dgm:spPr/>
      <dgm:t>
        <a:bodyPr/>
        <a:lstStyle/>
        <a:p>
          <a:r>
            <a:rPr lang="sv-SE" dirty="0" smtClean="0"/>
            <a:t>Fotbollssektionen</a:t>
          </a:r>
          <a:endParaRPr lang="sv-SE" dirty="0"/>
        </a:p>
      </dgm:t>
    </dgm:pt>
    <dgm:pt modelId="{E73E162D-4B37-9340-BC95-557F2A3D85D8}" type="parTrans" cxnId="{F4D49061-56BF-BC42-91DB-4F7609852753}">
      <dgm:prSet/>
      <dgm:spPr/>
      <dgm:t>
        <a:bodyPr/>
        <a:lstStyle/>
        <a:p>
          <a:endParaRPr lang="sv-SE"/>
        </a:p>
      </dgm:t>
    </dgm:pt>
    <dgm:pt modelId="{402D5A9B-6182-FB4B-B3FA-CB482660EB28}" type="sibTrans" cxnId="{F4D49061-56BF-BC42-91DB-4F7609852753}">
      <dgm:prSet/>
      <dgm:spPr/>
      <dgm:t>
        <a:bodyPr/>
        <a:lstStyle/>
        <a:p>
          <a:endParaRPr lang="sv-SE"/>
        </a:p>
      </dgm:t>
    </dgm:pt>
    <dgm:pt modelId="{2321EB14-1FE5-DB4E-928B-8695FC03D3DD}" type="pres">
      <dgm:prSet presAssocID="{F7BB3237-8139-AD43-9E60-FF800E3C8B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8CEB07BB-0D6B-CA46-8A5A-9608ABC08EE4}" type="pres">
      <dgm:prSet presAssocID="{77D07E47-2936-3C4A-ACF5-17E1E99831AE}" presName="hierRoot1" presStyleCnt="0">
        <dgm:presLayoutVars>
          <dgm:hierBranch val="init"/>
        </dgm:presLayoutVars>
      </dgm:prSet>
      <dgm:spPr/>
    </dgm:pt>
    <dgm:pt modelId="{C5E1C3D0-C197-DF47-B27D-C8C716B9A2AC}" type="pres">
      <dgm:prSet presAssocID="{77D07E47-2936-3C4A-ACF5-17E1E99831AE}" presName="rootComposite1" presStyleCnt="0"/>
      <dgm:spPr/>
    </dgm:pt>
    <dgm:pt modelId="{D5591B95-2E76-EC40-A140-7AE2F57C941D}" type="pres">
      <dgm:prSet presAssocID="{77D07E47-2936-3C4A-ACF5-17E1E99831A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B77F5587-E273-3D4E-AE80-E6448E59C4BF}" type="pres">
      <dgm:prSet presAssocID="{77D07E47-2936-3C4A-ACF5-17E1E99831AE}" presName="rootConnector1" presStyleLbl="node1" presStyleIdx="0" presStyleCnt="0"/>
      <dgm:spPr/>
      <dgm:t>
        <a:bodyPr/>
        <a:lstStyle/>
        <a:p>
          <a:endParaRPr lang="sv-SE"/>
        </a:p>
      </dgm:t>
    </dgm:pt>
    <dgm:pt modelId="{EB887A38-03D2-6B46-BC8F-5DE08EDF5AFF}" type="pres">
      <dgm:prSet presAssocID="{77D07E47-2936-3C4A-ACF5-17E1E99831AE}" presName="hierChild2" presStyleCnt="0"/>
      <dgm:spPr/>
    </dgm:pt>
    <dgm:pt modelId="{E38B203F-D91A-A44C-A45C-CA23CC4768AA}" type="pres">
      <dgm:prSet presAssocID="{77D07E47-2936-3C4A-ACF5-17E1E99831AE}" presName="hierChild3" presStyleCnt="0"/>
      <dgm:spPr/>
    </dgm:pt>
  </dgm:ptLst>
  <dgm:cxnLst>
    <dgm:cxn modelId="{7302B7B2-5B97-A44D-8C5B-1B12C46D45D9}" type="presOf" srcId="{F7BB3237-8139-AD43-9E60-FF800E3C8B13}" destId="{2321EB14-1FE5-DB4E-928B-8695FC03D3DD}" srcOrd="0" destOrd="0" presId="urn:microsoft.com/office/officeart/2005/8/layout/orgChart1"/>
    <dgm:cxn modelId="{7C766715-D665-A14E-8517-7F86FBC513A8}" type="presOf" srcId="{77D07E47-2936-3C4A-ACF5-17E1E99831AE}" destId="{B77F5587-E273-3D4E-AE80-E6448E59C4BF}" srcOrd="1" destOrd="0" presId="urn:microsoft.com/office/officeart/2005/8/layout/orgChart1"/>
    <dgm:cxn modelId="{480BB18B-E7E7-E749-B560-DDB6B1269F71}" type="presOf" srcId="{77D07E47-2936-3C4A-ACF5-17E1E99831AE}" destId="{D5591B95-2E76-EC40-A140-7AE2F57C941D}" srcOrd="0" destOrd="0" presId="urn:microsoft.com/office/officeart/2005/8/layout/orgChart1"/>
    <dgm:cxn modelId="{F4D49061-56BF-BC42-91DB-4F7609852753}" srcId="{F7BB3237-8139-AD43-9E60-FF800E3C8B13}" destId="{77D07E47-2936-3C4A-ACF5-17E1E99831AE}" srcOrd="0" destOrd="0" parTransId="{E73E162D-4B37-9340-BC95-557F2A3D85D8}" sibTransId="{402D5A9B-6182-FB4B-B3FA-CB482660EB28}"/>
    <dgm:cxn modelId="{0E2F26DF-D8DF-FC4F-8A55-8C46AD52865C}" type="presParOf" srcId="{2321EB14-1FE5-DB4E-928B-8695FC03D3DD}" destId="{8CEB07BB-0D6B-CA46-8A5A-9608ABC08EE4}" srcOrd="0" destOrd="0" presId="urn:microsoft.com/office/officeart/2005/8/layout/orgChart1"/>
    <dgm:cxn modelId="{AAF1EEB9-939B-2A49-A41A-4688D8762E2F}" type="presParOf" srcId="{8CEB07BB-0D6B-CA46-8A5A-9608ABC08EE4}" destId="{C5E1C3D0-C197-DF47-B27D-C8C716B9A2AC}" srcOrd="0" destOrd="0" presId="urn:microsoft.com/office/officeart/2005/8/layout/orgChart1"/>
    <dgm:cxn modelId="{EB07BF35-62E5-964A-9B9B-D9D99EA57EB7}" type="presParOf" srcId="{C5E1C3D0-C197-DF47-B27D-C8C716B9A2AC}" destId="{D5591B95-2E76-EC40-A140-7AE2F57C941D}" srcOrd="0" destOrd="0" presId="urn:microsoft.com/office/officeart/2005/8/layout/orgChart1"/>
    <dgm:cxn modelId="{1F87DF0D-5022-5840-BAAA-177461FE8CA9}" type="presParOf" srcId="{C5E1C3D0-C197-DF47-B27D-C8C716B9A2AC}" destId="{B77F5587-E273-3D4E-AE80-E6448E59C4BF}" srcOrd="1" destOrd="0" presId="urn:microsoft.com/office/officeart/2005/8/layout/orgChart1"/>
    <dgm:cxn modelId="{BC7E924B-CB3A-DA42-A6D6-95EABE0E3346}" type="presParOf" srcId="{8CEB07BB-0D6B-CA46-8A5A-9608ABC08EE4}" destId="{EB887A38-03D2-6B46-BC8F-5DE08EDF5AFF}" srcOrd="1" destOrd="0" presId="urn:microsoft.com/office/officeart/2005/8/layout/orgChart1"/>
    <dgm:cxn modelId="{F733D352-4CE6-BB48-873A-7C982B697AD4}" type="presParOf" srcId="{8CEB07BB-0D6B-CA46-8A5A-9608ABC08EE4}" destId="{E38B203F-D91A-A44C-A45C-CA23CC4768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BB3237-8139-AD43-9E60-FF800E3C8B13}" type="doc">
      <dgm:prSet loTypeId="urn:microsoft.com/office/officeart/2005/8/layout/orgChart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77D07E47-2936-3C4A-ACF5-17E1E99831AE}">
      <dgm:prSet phldrT="[Text]"/>
      <dgm:spPr/>
      <dgm:t>
        <a:bodyPr/>
        <a:lstStyle/>
        <a:p>
          <a:r>
            <a:rPr lang="sv-SE" dirty="0" smtClean="0"/>
            <a:t>Management</a:t>
          </a:r>
          <a:endParaRPr lang="sv-SE" dirty="0"/>
        </a:p>
      </dgm:t>
    </dgm:pt>
    <dgm:pt modelId="{E73E162D-4B37-9340-BC95-557F2A3D85D8}" type="parTrans" cxnId="{F4D49061-56BF-BC42-91DB-4F7609852753}">
      <dgm:prSet/>
      <dgm:spPr/>
      <dgm:t>
        <a:bodyPr/>
        <a:lstStyle/>
        <a:p>
          <a:endParaRPr lang="sv-SE"/>
        </a:p>
      </dgm:t>
    </dgm:pt>
    <dgm:pt modelId="{402D5A9B-6182-FB4B-B3FA-CB482660EB28}" type="sibTrans" cxnId="{F4D49061-56BF-BC42-91DB-4F7609852753}">
      <dgm:prSet/>
      <dgm:spPr/>
      <dgm:t>
        <a:bodyPr/>
        <a:lstStyle/>
        <a:p>
          <a:endParaRPr lang="sv-SE"/>
        </a:p>
      </dgm:t>
    </dgm:pt>
    <dgm:pt modelId="{2321EB14-1FE5-DB4E-928B-8695FC03D3DD}" type="pres">
      <dgm:prSet presAssocID="{F7BB3237-8139-AD43-9E60-FF800E3C8B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8CEB07BB-0D6B-CA46-8A5A-9608ABC08EE4}" type="pres">
      <dgm:prSet presAssocID="{77D07E47-2936-3C4A-ACF5-17E1E99831AE}" presName="hierRoot1" presStyleCnt="0">
        <dgm:presLayoutVars>
          <dgm:hierBranch val="init"/>
        </dgm:presLayoutVars>
      </dgm:prSet>
      <dgm:spPr/>
    </dgm:pt>
    <dgm:pt modelId="{C5E1C3D0-C197-DF47-B27D-C8C716B9A2AC}" type="pres">
      <dgm:prSet presAssocID="{77D07E47-2936-3C4A-ACF5-17E1E99831AE}" presName="rootComposite1" presStyleCnt="0"/>
      <dgm:spPr/>
    </dgm:pt>
    <dgm:pt modelId="{D5591B95-2E76-EC40-A140-7AE2F57C941D}" type="pres">
      <dgm:prSet presAssocID="{77D07E47-2936-3C4A-ACF5-17E1E99831A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B77F5587-E273-3D4E-AE80-E6448E59C4BF}" type="pres">
      <dgm:prSet presAssocID="{77D07E47-2936-3C4A-ACF5-17E1E99831AE}" presName="rootConnector1" presStyleLbl="node1" presStyleIdx="0" presStyleCnt="0"/>
      <dgm:spPr/>
      <dgm:t>
        <a:bodyPr/>
        <a:lstStyle/>
        <a:p>
          <a:endParaRPr lang="sv-SE"/>
        </a:p>
      </dgm:t>
    </dgm:pt>
    <dgm:pt modelId="{EB887A38-03D2-6B46-BC8F-5DE08EDF5AFF}" type="pres">
      <dgm:prSet presAssocID="{77D07E47-2936-3C4A-ACF5-17E1E99831AE}" presName="hierChild2" presStyleCnt="0"/>
      <dgm:spPr/>
    </dgm:pt>
    <dgm:pt modelId="{E38B203F-D91A-A44C-A45C-CA23CC4768AA}" type="pres">
      <dgm:prSet presAssocID="{77D07E47-2936-3C4A-ACF5-17E1E99831AE}" presName="hierChild3" presStyleCnt="0"/>
      <dgm:spPr/>
    </dgm:pt>
  </dgm:ptLst>
  <dgm:cxnLst>
    <dgm:cxn modelId="{8EFDD061-21A0-F048-89B8-58FD7F4FFD69}" type="presOf" srcId="{F7BB3237-8139-AD43-9E60-FF800E3C8B13}" destId="{2321EB14-1FE5-DB4E-928B-8695FC03D3DD}" srcOrd="0" destOrd="0" presId="urn:microsoft.com/office/officeart/2005/8/layout/orgChart1"/>
    <dgm:cxn modelId="{F4D49061-56BF-BC42-91DB-4F7609852753}" srcId="{F7BB3237-8139-AD43-9E60-FF800E3C8B13}" destId="{77D07E47-2936-3C4A-ACF5-17E1E99831AE}" srcOrd="0" destOrd="0" parTransId="{E73E162D-4B37-9340-BC95-557F2A3D85D8}" sibTransId="{402D5A9B-6182-FB4B-B3FA-CB482660EB28}"/>
    <dgm:cxn modelId="{8B34080A-393E-7045-BFD0-7153BE4A8AD6}" type="presOf" srcId="{77D07E47-2936-3C4A-ACF5-17E1E99831AE}" destId="{D5591B95-2E76-EC40-A140-7AE2F57C941D}" srcOrd="0" destOrd="0" presId="urn:microsoft.com/office/officeart/2005/8/layout/orgChart1"/>
    <dgm:cxn modelId="{0C4A9D0F-3289-A84E-8357-D432538E4DA7}" type="presOf" srcId="{77D07E47-2936-3C4A-ACF5-17E1E99831AE}" destId="{B77F5587-E273-3D4E-AE80-E6448E59C4BF}" srcOrd="1" destOrd="0" presId="urn:microsoft.com/office/officeart/2005/8/layout/orgChart1"/>
    <dgm:cxn modelId="{43B9F14B-905E-C441-AB43-59D7F74F566A}" type="presParOf" srcId="{2321EB14-1FE5-DB4E-928B-8695FC03D3DD}" destId="{8CEB07BB-0D6B-CA46-8A5A-9608ABC08EE4}" srcOrd="0" destOrd="0" presId="urn:microsoft.com/office/officeart/2005/8/layout/orgChart1"/>
    <dgm:cxn modelId="{9640136C-987E-F64D-B686-25F1968959A4}" type="presParOf" srcId="{8CEB07BB-0D6B-CA46-8A5A-9608ABC08EE4}" destId="{C5E1C3D0-C197-DF47-B27D-C8C716B9A2AC}" srcOrd="0" destOrd="0" presId="urn:microsoft.com/office/officeart/2005/8/layout/orgChart1"/>
    <dgm:cxn modelId="{51D4D5BE-7AD1-7141-8365-45A60CCA962D}" type="presParOf" srcId="{C5E1C3D0-C197-DF47-B27D-C8C716B9A2AC}" destId="{D5591B95-2E76-EC40-A140-7AE2F57C941D}" srcOrd="0" destOrd="0" presId="urn:microsoft.com/office/officeart/2005/8/layout/orgChart1"/>
    <dgm:cxn modelId="{BCE3D18C-69D2-4E47-BEED-8C787FAC4669}" type="presParOf" srcId="{C5E1C3D0-C197-DF47-B27D-C8C716B9A2AC}" destId="{B77F5587-E273-3D4E-AE80-E6448E59C4BF}" srcOrd="1" destOrd="0" presId="urn:microsoft.com/office/officeart/2005/8/layout/orgChart1"/>
    <dgm:cxn modelId="{0E47D0E4-0B53-4C4B-AB1B-CB001B007D8A}" type="presParOf" srcId="{8CEB07BB-0D6B-CA46-8A5A-9608ABC08EE4}" destId="{EB887A38-03D2-6B46-BC8F-5DE08EDF5AFF}" srcOrd="1" destOrd="0" presId="urn:microsoft.com/office/officeart/2005/8/layout/orgChart1"/>
    <dgm:cxn modelId="{E3C6A85C-46DD-3645-AB2C-9EABA079115A}" type="presParOf" srcId="{8CEB07BB-0D6B-CA46-8A5A-9608ABC08EE4}" destId="{E38B203F-D91A-A44C-A45C-CA23CC4768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B2116-C8CF-BC45-A00E-010B20535A12}">
      <dsp:nvSpPr>
        <dsp:cNvPr id="0" name=""/>
        <dsp:cNvSpPr/>
      </dsp:nvSpPr>
      <dsp:spPr>
        <a:xfrm>
          <a:off x="3674480" y="1883257"/>
          <a:ext cx="2010849" cy="697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990"/>
              </a:lnTo>
              <a:lnTo>
                <a:pt x="2010849" y="348990"/>
              </a:lnTo>
              <a:lnTo>
                <a:pt x="2010849" y="69798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27709-1594-124C-B24A-FE2EA627576A}">
      <dsp:nvSpPr>
        <dsp:cNvPr id="0" name=""/>
        <dsp:cNvSpPr/>
      </dsp:nvSpPr>
      <dsp:spPr>
        <a:xfrm>
          <a:off x="1663630" y="1883257"/>
          <a:ext cx="2010849" cy="697980"/>
        </a:xfrm>
        <a:custGeom>
          <a:avLst/>
          <a:gdLst/>
          <a:ahLst/>
          <a:cxnLst/>
          <a:rect l="0" t="0" r="0" b="0"/>
          <a:pathLst>
            <a:path>
              <a:moveTo>
                <a:pt x="2010849" y="0"/>
              </a:moveTo>
              <a:lnTo>
                <a:pt x="2010849" y="348990"/>
              </a:lnTo>
              <a:lnTo>
                <a:pt x="0" y="348990"/>
              </a:lnTo>
              <a:lnTo>
                <a:pt x="0" y="69798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D6BC1-3BCC-A24D-BBB9-1CD85455DEB8}">
      <dsp:nvSpPr>
        <dsp:cNvPr id="0" name=""/>
        <dsp:cNvSpPr/>
      </dsp:nvSpPr>
      <dsp:spPr>
        <a:xfrm>
          <a:off x="2012621" y="221398"/>
          <a:ext cx="3323717" cy="1661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4100" kern="1200" dirty="0" smtClean="0"/>
            <a:t>Barkarö SK F03-05</a:t>
          </a:r>
          <a:endParaRPr lang="sv-SE" sz="4100" kern="1200" dirty="0"/>
        </a:p>
      </dsp:txBody>
      <dsp:txXfrm>
        <a:off x="2012621" y="221398"/>
        <a:ext cx="3323717" cy="1661858"/>
      </dsp:txXfrm>
    </dsp:sp>
    <dsp:sp modelId="{2F8426E0-9163-D441-8F53-9C9F51A6D336}">
      <dsp:nvSpPr>
        <dsp:cNvPr id="0" name=""/>
        <dsp:cNvSpPr/>
      </dsp:nvSpPr>
      <dsp:spPr>
        <a:xfrm>
          <a:off x="1771" y="2581238"/>
          <a:ext cx="3323717" cy="1661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4100" kern="1200" dirty="0" smtClean="0"/>
            <a:t>Fotbollssektion</a:t>
          </a:r>
          <a:endParaRPr lang="sv-SE" sz="4100" kern="1200" dirty="0"/>
        </a:p>
      </dsp:txBody>
      <dsp:txXfrm>
        <a:off x="1771" y="2581238"/>
        <a:ext cx="3323717" cy="1661858"/>
      </dsp:txXfrm>
    </dsp:sp>
    <dsp:sp modelId="{16F230BC-22AF-194C-999E-5F1C912E06B4}">
      <dsp:nvSpPr>
        <dsp:cNvPr id="0" name=""/>
        <dsp:cNvSpPr/>
      </dsp:nvSpPr>
      <dsp:spPr>
        <a:xfrm>
          <a:off x="4023470" y="2581238"/>
          <a:ext cx="3323717" cy="1661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4100" kern="1200" dirty="0" smtClean="0"/>
            <a:t>Management</a:t>
          </a:r>
          <a:endParaRPr lang="sv-SE" sz="4100" kern="1200" dirty="0"/>
        </a:p>
      </dsp:txBody>
      <dsp:txXfrm>
        <a:off x="4023470" y="2581238"/>
        <a:ext cx="3323717" cy="1661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91B95-2E76-EC40-A140-7AE2F57C941D}">
      <dsp:nvSpPr>
        <dsp:cNvPr id="0" name=""/>
        <dsp:cNvSpPr/>
      </dsp:nvSpPr>
      <dsp:spPr>
        <a:xfrm>
          <a:off x="334" y="324203"/>
          <a:ext cx="2735635" cy="1367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/>
            <a:t>Fotbollssektionen</a:t>
          </a:r>
          <a:endParaRPr lang="sv-SE" sz="2900" kern="1200" dirty="0"/>
        </a:p>
      </dsp:txBody>
      <dsp:txXfrm>
        <a:off x="334" y="324203"/>
        <a:ext cx="2735635" cy="1367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91B95-2E76-EC40-A140-7AE2F57C941D}">
      <dsp:nvSpPr>
        <dsp:cNvPr id="0" name=""/>
        <dsp:cNvSpPr/>
      </dsp:nvSpPr>
      <dsp:spPr>
        <a:xfrm>
          <a:off x="334" y="324203"/>
          <a:ext cx="2735635" cy="1367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800" kern="1200" dirty="0" smtClean="0"/>
            <a:t>Management</a:t>
          </a:r>
          <a:endParaRPr lang="sv-SE" sz="3800" kern="1200" dirty="0"/>
        </a:p>
      </dsp:txBody>
      <dsp:txXfrm>
        <a:off x="334" y="324203"/>
        <a:ext cx="2735635" cy="1367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3FAA7-C77C-B24E-9D79-18E7FEA571C9}" type="datetimeFigureOut">
              <a:rPr lang="sv-SE" smtClean="0"/>
              <a:t>18-03-08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AA3DB-CA1F-154C-9874-13AC34849E2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49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E6806-D964-4DD1-9DD4-9509887B6EC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376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CBC75-B60A-46A7-9545-0EC93D3A918E}" type="datetimeFigureOut">
              <a:rPr lang="sv-SE" smtClean="0"/>
              <a:pPr/>
              <a:t>18-03-08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get.se/barkarosk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tonyjuhlin/Documents/Fotboll/BSK%20F03-05/Fotboll/S%C3%A4song/S%C3%A4song%202018/Kalender%20F03-05%202018.xlsx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file://localhost/Users/tonyjuhlin/Documents/Fotboll/BSK%20P10/Kontaktuppgifter%20P10/R%C3%B6dbl%C3%A5%20sp%C3%A5ret.pdf" TargetMode="External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hyperlink" Target="file://localhost/Users/tonyjuhlin/Desktop/Fotboll/F%C3%B6reningsdokument/R%C3%B6dbl%C3%A5%20sp%C3%A5ret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sers\tonyjuhlin\Documents\Fotboll\BSK%20F03-05\Lagfr%25C3%25A5gor\F%25C3%25B6r%25C3%25A4ldram%25C3%25B6te\FM%20170314\Sammanfattning%20Lagkonto%20BSK%20F0305%202017-03-13.docx" TargetMode="External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tonyjuhlin/Documents/Fotboll/BSK%20F03-05/Lagfr%C3%A5gor/F%C3%B6r%C3%A4ldram%C3%B6te/FM%20170314/Barkaro-SK-Arsberattelse-2016.pdf" TargetMode="External"/><Relationship Id="rId4" Type="http://schemas.openxmlformats.org/officeDocument/2006/relationships/hyperlink" Target="file://localhost/Users/tonyjuhlin/Documents/Fotboll/BSK%20F03-05/%C3%96vrigt%20&amp;%20Admin/Lagfr%C3%A5gor/F%C3%B6r%C3%A4ldram%C3%B6te/FM%20180313/Barkaro-SK-Arsberattelse-2017.pdf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24936" cy="1470025"/>
          </a:xfrm>
        </p:spPr>
        <p:txBody>
          <a:bodyPr>
            <a:normAutofit/>
          </a:bodyPr>
          <a:lstStyle/>
          <a:p>
            <a:r>
              <a:rPr lang="sv-SE" b="1" dirty="0" smtClean="0"/>
              <a:t>Välkommen till </a:t>
            </a:r>
            <a:br>
              <a:rPr lang="sv-SE" b="1" dirty="0" smtClean="0"/>
            </a:br>
            <a:r>
              <a:rPr lang="sv-SE" b="1" dirty="0" smtClean="0"/>
              <a:t>Föräldramöte!</a:t>
            </a:r>
            <a:endParaRPr lang="sv-SE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1640" y="5229200"/>
            <a:ext cx="6400800" cy="1752600"/>
          </a:xfrm>
        </p:spPr>
        <p:txBody>
          <a:bodyPr/>
          <a:lstStyle/>
          <a:p>
            <a:r>
              <a:rPr lang="sv-SE" dirty="0" smtClean="0"/>
              <a:t>F03-05</a:t>
            </a:r>
          </a:p>
          <a:p>
            <a:r>
              <a:rPr lang="sv-SE" dirty="0" smtClean="0"/>
              <a:t>2018-</a:t>
            </a:r>
            <a:r>
              <a:rPr lang="sv-SE" dirty="0" smtClean="0"/>
              <a:t>03-</a:t>
            </a:r>
            <a:r>
              <a:rPr lang="sv-SE" dirty="0" smtClean="0"/>
              <a:t>13</a:t>
            </a:r>
            <a:endParaRPr lang="sv-SE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5" name="Bildobjekt 4" descr="Skärmavbild 2018-03-08 kl. 22.59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6539072" cy="3467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3717032"/>
            <a:ext cx="8817277" cy="453650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/>
              <a:t>Ledarmentor 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>Vi har knutit Lotta Hellenberg till föreningen &amp; laget i rollen som Ledarmentor!</a:t>
            </a:r>
            <a:br>
              <a:rPr lang="sv-SE" sz="2000" dirty="0" smtClean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>Lotta kommer att finnas </a:t>
            </a:r>
            <a:r>
              <a:rPr lang="sv-SE" sz="2000" dirty="0" smtClean="0"/>
              <a:t>runt laget </a:t>
            </a:r>
            <a:r>
              <a:rPr lang="sv-SE" sz="2000" dirty="0" smtClean="0"/>
              <a:t>under året </a:t>
            </a:r>
            <a:r>
              <a:rPr lang="sv-SE" sz="2000" dirty="0" smtClean="0"/>
              <a:t>och </a:t>
            </a:r>
            <a:r>
              <a:rPr lang="sv-SE" sz="2000" dirty="0" smtClean="0"/>
              <a:t>hålla i en del träningar men också fungera som stöd &amp; mentor för oss ledare. Fantastiskt kul!</a:t>
            </a:r>
            <a:br>
              <a:rPr lang="sv-SE" sz="2000" dirty="0" smtClean="0"/>
            </a:b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20859755">
            <a:off x="611134" y="2660609"/>
            <a:ext cx="2343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18000">
                  <a:solidFill>
                    <a:srgbClr val="EF150E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NYHET!</a:t>
            </a:r>
            <a:endParaRPr lang="sv-SE" sz="5400" b="1" dirty="0">
              <a:ln w="18000">
                <a:solidFill>
                  <a:srgbClr val="EF150E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Bildobjekt 5" descr="Skärmavbild 2018-03-08 kl. 21.22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16832"/>
            <a:ext cx="2349500" cy="29845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006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27737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2" name="Rektangel med rundade hörn 1"/>
          <p:cNvSpPr/>
          <p:nvPr/>
        </p:nvSpPr>
        <p:spPr>
          <a:xfrm>
            <a:off x="3399249" y="4210795"/>
            <a:ext cx="1512168" cy="9714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Ungdom (fotboll)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1S+6L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446609" y="1747482"/>
            <a:ext cx="1458254" cy="9279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Gymnastik.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1S+3(L/F)</a:t>
            </a:r>
          </a:p>
        </p:txBody>
      </p:sp>
      <p:sp>
        <p:nvSpPr>
          <p:cNvPr id="13" name="Rektangel med rundade hörn 12"/>
          <p:cNvSpPr/>
          <p:nvPr/>
        </p:nvSpPr>
        <p:spPr>
          <a:xfrm>
            <a:off x="3399249" y="2960805"/>
            <a:ext cx="1512168" cy="10081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Styrelse</a:t>
            </a:r>
          </a:p>
        </p:txBody>
      </p:sp>
      <p:sp>
        <p:nvSpPr>
          <p:cNvPr id="14" name="Rektangel med rundade hörn 13"/>
          <p:cNvSpPr/>
          <p:nvPr/>
        </p:nvSpPr>
        <p:spPr>
          <a:xfrm>
            <a:off x="5345696" y="1720882"/>
            <a:ext cx="1386544" cy="7000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Sponsring.</a:t>
            </a:r>
            <a:br>
              <a:rPr lang="sv-SE" sz="1600" b="1" dirty="0">
                <a:solidFill>
                  <a:schemeClr val="tx1"/>
                </a:solidFill>
              </a:rPr>
            </a:br>
            <a:r>
              <a:rPr lang="sv-SE" sz="1600" b="1" dirty="0">
                <a:solidFill>
                  <a:schemeClr val="tx1"/>
                </a:solidFill>
              </a:rPr>
              <a:t>1S+3F</a:t>
            </a:r>
          </a:p>
        </p:txBody>
      </p:sp>
      <p:sp>
        <p:nvSpPr>
          <p:cNvPr id="15" name="Rektangel med rundade hörn 14"/>
          <p:cNvSpPr/>
          <p:nvPr/>
        </p:nvSpPr>
        <p:spPr>
          <a:xfrm>
            <a:off x="3452612" y="5519307"/>
            <a:ext cx="1419537" cy="8472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1S+2L+2F</a:t>
            </a:r>
          </a:p>
        </p:txBody>
      </p:sp>
      <p:sp>
        <p:nvSpPr>
          <p:cNvPr id="16" name="Rektangel med rundade hörn 15"/>
          <p:cNvSpPr/>
          <p:nvPr/>
        </p:nvSpPr>
        <p:spPr>
          <a:xfrm>
            <a:off x="5184067" y="5540737"/>
            <a:ext cx="1405442" cy="8258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LFS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1S+4F</a:t>
            </a:r>
          </a:p>
        </p:txBody>
      </p:sp>
      <p:sp>
        <p:nvSpPr>
          <p:cNvPr id="17" name="Rektangel med rundade hörn 16"/>
          <p:cNvSpPr/>
          <p:nvPr/>
        </p:nvSpPr>
        <p:spPr>
          <a:xfrm>
            <a:off x="446609" y="3016515"/>
            <a:ext cx="1458254" cy="8696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Sektion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1S+?</a:t>
            </a:r>
          </a:p>
        </p:txBody>
      </p:sp>
      <p:sp>
        <p:nvSpPr>
          <p:cNvPr id="18" name="Rektangel med rundade hörn 17"/>
          <p:cNvSpPr/>
          <p:nvPr/>
        </p:nvSpPr>
        <p:spPr>
          <a:xfrm>
            <a:off x="1907703" y="5512684"/>
            <a:ext cx="1311525" cy="8538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Medlem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1S+4F+2L</a:t>
            </a:r>
          </a:p>
        </p:txBody>
      </p:sp>
      <p:sp>
        <p:nvSpPr>
          <p:cNvPr id="20" name="Rektangel med rundade hörn 19"/>
          <p:cNvSpPr/>
          <p:nvPr/>
        </p:nvSpPr>
        <p:spPr>
          <a:xfrm>
            <a:off x="7107973" y="1738353"/>
            <a:ext cx="1346448" cy="6874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Material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1S+2F</a:t>
            </a:r>
          </a:p>
        </p:txBody>
      </p:sp>
      <p:sp>
        <p:nvSpPr>
          <p:cNvPr id="21" name="Rektangel med rundade hörn 20"/>
          <p:cNvSpPr/>
          <p:nvPr/>
        </p:nvSpPr>
        <p:spPr>
          <a:xfrm>
            <a:off x="7107974" y="3744998"/>
            <a:ext cx="1346448" cy="8510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 err="1">
                <a:solidFill>
                  <a:schemeClr val="tx1"/>
                </a:solidFill>
              </a:rPr>
              <a:t>Evenem</a:t>
            </a:r>
            <a:r>
              <a:rPr lang="sv-SE" sz="16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1S+2F</a:t>
            </a:r>
          </a:p>
        </p:txBody>
      </p:sp>
      <p:sp>
        <p:nvSpPr>
          <p:cNvPr id="22" name="Rektangel med rundade hörn 21"/>
          <p:cNvSpPr/>
          <p:nvPr/>
        </p:nvSpPr>
        <p:spPr>
          <a:xfrm>
            <a:off x="7110813" y="2668417"/>
            <a:ext cx="1343608" cy="7917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 err="1">
                <a:solidFill>
                  <a:schemeClr val="tx1"/>
                </a:solidFill>
              </a:rPr>
              <a:t>Anläggn</a:t>
            </a:r>
            <a:r>
              <a:rPr lang="sv-SE" sz="16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1S+2F</a:t>
            </a:r>
          </a:p>
        </p:txBody>
      </p:sp>
      <p:sp>
        <p:nvSpPr>
          <p:cNvPr id="23" name="Rektangel med rundade hörn 22"/>
          <p:cNvSpPr/>
          <p:nvPr/>
        </p:nvSpPr>
        <p:spPr>
          <a:xfrm>
            <a:off x="7107973" y="4788530"/>
            <a:ext cx="1346448" cy="7660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 err="1">
                <a:solidFill>
                  <a:schemeClr val="tx1"/>
                </a:solidFill>
              </a:rPr>
              <a:t>Admin</a:t>
            </a:r>
            <a:r>
              <a:rPr lang="sv-SE" sz="16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Kanslist+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kassör/</a:t>
            </a:r>
            <a:r>
              <a:rPr lang="sv-SE" sz="1600" b="1" dirty="0" err="1">
                <a:solidFill>
                  <a:schemeClr val="tx1"/>
                </a:solidFill>
              </a:rPr>
              <a:t>sekr</a:t>
            </a:r>
            <a:endParaRPr lang="sv-SE" sz="1600" b="1" dirty="0">
              <a:solidFill>
                <a:schemeClr val="tx1"/>
              </a:solidFill>
            </a:endParaRPr>
          </a:p>
        </p:txBody>
      </p:sp>
      <p:cxnSp>
        <p:nvCxnSpPr>
          <p:cNvPr id="24" name="Rak koppling 23"/>
          <p:cNvCxnSpPr>
            <a:stCxn id="12" idx="3"/>
            <a:endCxn id="13" idx="1"/>
          </p:cNvCxnSpPr>
          <p:nvPr/>
        </p:nvCxnSpPr>
        <p:spPr>
          <a:xfrm>
            <a:off x="1904863" y="2211446"/>
            <a:ext cx="1494386" cy="1253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koppling 25"/>
          <p:cNvCxnSpPr>
            <a:stCxn id="17" idx="3"/>
            <a:endCxn id="13" idx="1"/>
          </p:cNvCxnSpPr>
          <p:nvPr/>
        </p:nvCxnSpPr>
        <p:spPr>
          <a:xfrm>
            <a:off x="1904863" y="3451362"/>
            <a:ext cx="1494386" cy="13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koppling 27"/>
          <p:cNvCxnSpPr>
            <a:stCxn id="13" idx="2"/>
            <a:endCxn id="2" idx="0"/>
          </p:cNvCxnSpPr>
          <p:nvPr/>
        </p:nvCxnSpPr>
        <p:spPr>
          <a:xfrm>
            <a:off x="4155333" y="3968917"/>
            <a:ext cx="0" cy="241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koppling 29"/>
          <p:cNvCxnSpPr>
            <a:stCxn id="2" idx="2"/>
            <a:endCxn id="15" idx="0"/>
          </p:cNvCxnSpPr>
          <p:nvPr/>
        </p:nvCxnSpPr>
        <p:spPr>
          <a:xfrm>
            <a:off x="4155333" y="5182240"/>
            <a:ext cx="7048" cy="337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2" name="Vinklad koppling 13311"/>
          <p:cNvCxnSpPr>
            <a:stCxn id="2" idx="2"/>
            <a:endCxn id="16" idx="0"/>
          </p:cNvCxnSpPr>
          <p:nvPr/>
        </p:nvCxnSpPr>
        <p:spPr>
          <a:xfrm rot="16200000" flipH="1">
            <a:off x="4841812" y="4495760"/>
            <a:ext cx="358497" cy="173145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4" name="Vinklad koppling 13313"/>
          <p:cNvCxnSpPr>
            <a:stCxn id="2" idx="2"/>
            <a:endCxn id="18" idx="0"/>
          </p:cNvCxnSpPr>
          <p:nvPr/>
        </p:nvCxnSpPr>
        <p:spPr>
          <a:xfrm rot="5400000">
            <a:off x="3194178" y="4551529"/>
            <a:ext cx="330444" cy="159186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7" name="Rak koppling 13316"/>
          <p:cNvCxnSpPr>
            <a:stCxn id="13" idx="3"/>
            <a:endCxn id="14" idx="2"/>
          </p:cNvCxnSpPr>
          <p:nvPr/>
        </p:nvCxnSpPr>
        <p:spPr>
          <a:xfrm flipV="1">
            <a:off x="4911417" y="2420888"/>
            <a:ext cx="1127551" cy="1043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9" name="Rak koppling 13318"/>
          <p:cNvCxnSpPr>
            <a:stCxn id="13" idx="3"/>
          </p:cNvCxnSpPr>
          <p:nvPr/>
        </p:nvCxnSpPr>
        <p:spPr>
          <a:xfrm flipV="1">
            <a:off x="4911417" y="2402958"/>
            <a:ext cx="2196556" cy="1061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1" name="Rak koppling 13320"/>
          <p:cNvCxnSpPr>
            <a:stCxn id="13" idx="3"/>
            <a:endCxn id="22" idx="1"/>
          </p:cNvCxnSpPr>
          <p:nvPr/>
        </p:nvCxnSpPr>
        <p:spPr>
          <a:xfrm flipV="1">
            <a:off x="4911417" y="3064304"/>
            <a:ext cx="2199396" cy="400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3" name="Rak koppling 13322"/>
          <p:cNvCxnSpPr>
            <a:stCxn id="13" idx="3"/>
            <a:endCxn id="21" idx="1"/>
          </p:cNvCxnSpPr>
          <p:nvPr/>
        </p:nvCxnSpPr>
        <p:spPr>
          <a:xfrm>
            <a:off x="4911417" y="3464861"/>
            <a:ext cx="2196557" cy="705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5" name="Rak koppling 13324"/>
          <p:cNvCxnSpPr>
            <a:stCxn id="13" idx="3"/>
            <a:endCxn id="23" idx="1"/>
          </p:cNvCxnSpPr>
          <p:nvPr/>
        </p:nvCxnSpPr>
        <p:spPr>
          <a:xfrm>
            <a:off x="4911417" y="3464861"/>
            <a:ext cx="2196556" cy="1706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ktangel med rundade hörn 53"/>
          <p:cNvSpPr/>
          <p:nvPr/>
        </p:nvSpPr>
        <p:spPr>
          <a:xfrm>
            <a:off x="432513" y="4247807"/>
            <a:ext cx="1472350" cy="9237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Senior (fotboll)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1S+3L</a:t>
            </a:r>
          </a:p>
        </p:txBody>
      </p:sp>
      <p:cxnSp>
        <p:nvCxnSpPr>
          <p:cNvPr id="13335" name="Rak koppling 13334"/>
          <p:cNvCxnSpPr>
            <a:stCxn id="54" idx="3"/>
            <a:endCxn id="13" idx="1"/>
          </p:cNvCxnSpPr>
          <p:nvPr/>
        </p:nvCxnSpPr>
        <p:spPr>
          <a:xfrm flipV="1">
            <a:off x="1904863" y="3464861"/>
            <a:ext cx="1494386" cy="1244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 2"/>
          <p:cNvSpPr/>
          <p:nvPr/>
        </p:nvSpPr>
        <p:spPr>
          <a:xfrm>
            <a:off x="1547664" y="5301208"/>
            <a:ext cx="2016224" cy="12961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57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07504" y="3212976"/>
            <a:ext cx="8352928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2400" dirty="0" smtClean="0"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sv-SE" sz="24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2400" dirty="0" smtClean="0">
              <a:latin typeface="+mj-lt"/>
              <a:ea typeface="+mj-ea"/>
              <a:cs typeface="+mj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sv-SE" sz="1200" dirty="0" smtClean="0">
              <a:latin typeface="+mj-lt"/>
              <a:ea typeface="+mj-ea"/>
              <a:cs typeface="+mj-cs"/>
            </a:endParaRPr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  <a:p>
            <a:pPr marL="171450" lvl="0" indent="-171450">
              <a:spcBef>
                <a:spcPct val="0"/>
              </a:spcBef>
              <a:buFont typeface="Arial"/>
              <a:buChar char="•"/>
              <a:defRPr/>
            </a:pPr>
            <a:endParaRPr lang="sv-SE" sz="1200" dirty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179512" y="1844824"/>
            <a:ext cx="64087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b="1" noProof="0" dirty="0" smtClean="0">
                <a:latin typeface="+mj-lt"/>
                <a:ea typeface="+mj-ea"/>
                <a:cs typeface="+mj-cs"/>
              </a:rPr>
              <a:t>Planering 2018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179512" y="2348880"/>
            <a:ext cx="763284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2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Kalender:</a:t>
            </a:r>
            <a:endParaRPr lang="sv-SE" sz="2400" dirty="0">
              <a:solidFill>
                <a:srgbClr val="0000FF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1200" b="1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Genomgång av </a:t>
            </a:r>
            <a:r>
              <a:rPr lang="sv-SE" sz="24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årets planering:</a:t>
            </a:r>
            <a:endParaRPr lang="sv-SE" sz="240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Bildobjekt 1" descr="Skärmavbild 2018-03-09 kl. 00.12.57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8280920" cy="27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4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07504" y="3212976"/>
            <a:ext cx="8352928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24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2400" dirty="0" smtClean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/>
              <a:t>Spelas V18</a:t>
            </a:r>
            <a:r>
              <a:rPr lang="sv-SE" sz="2400" dirty="0"/>
              <a:t>-</a:t>
            </a:r>
            <a:r>
              <a:rPr lang="sv-SE" sz="2400" dirty="0" smtClean="0"/>
              <a:t>V25      </a:t>
            </a:r>
            <a:r>
              <a:rPr lang="sv-SE" sz="2400" dirty="0" smtClean="0">
                <a:solidFill>
                  <a:schemeClr val="bg1">
                    <a:lumMod val="65000"/>
                  </a:schemeClr>
                </a:solidFill>
              </a:rPr>
              <a:t>(Höst V31-38)</a:t>
            </a:r>
          </a:p>
          <a:p>
            <a:pPr lvl="0">
              <a:spcBef>
                <a:spcPct val="0"/>
              </a:spcBef>
              <a:defRPr/>
            </a:pPr>
            <a:endParaRPr lang="sv-SE" sz="1200" dirty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1200" dirty="0">
              <a:latin typeface="+mj-lt"/>
              <a:ea typeface="+mj-ea"/>
              <a:cs typeface="+mj-cs"/>
            </a:endParaRPr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Två lag i seriespel </a:t>
            </a:r>
            <a:r>
              <a:rPr lang="sv-SE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även i år!</a:t>
            </a:r>
            <a:endParaRPr lang="sv-SE" sz="24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1200" dirty="0" smtClean="0">
              <a:latin typeface="+mj-lt"/>
              <a:ea typeface="+mj-ea"/>
              <a:cs typeface="+mj-cs"/>
            </a:endParaRPr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/>
              <a:t>Nivåanpassning med anmälning till två åldersklasser:</a:t>
            </a:r>
          </a:p>
          <a:p>
            <a:pPr lvl="0">
              <a:spcBef>
                <a:spcPct val="0"/>
              </a:spcBef>
              <a:defRPr/>
            </a:pPr>
            <a:endParaRPr lang="sv-SE" sz="1200" dirty="0" smtClean="0"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sz="2400" dirty="0" smtClean="0">
                <a:latin typeface="+mj-lt"/>
                <a:ea typeface="+mj-ea"/>
                <a:cs typeface="+mj-cs"/>
              </a:rPr>
              <a:t>F14-15 11m11 – Svår/Medel    </a:t>
            </a:r>
            <a:r>
              <a:rPr lang="sv-S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(F15)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1200" dirty="0" smtClean="0"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/>
              <a:t>F13-14 9m9 – Svår                      </a:t>
            </a:r>
            <a:r>
              <a:rPr lang="sv-SE" sz="2400" dirty="0" smtClean="0">
                <a:solidFill>
                  <a:srgbClr val="7F7F7F"/>
                </a:solidFill>
              </a:rPr>
              <a:t>(F14)</a:t>
            </a:r>
          </a:p>
          <a:p>
            <a:pPr marL="171450" lvl="0" indent="-171450">
              <a:spcBef>
                <a:spcPct val="0"/>
              </a:spcBef>
              <a:buFont typeface="Arial"/>
              <a:buChar char="•"/>
              <a:defRPr/>
            </a:pPr>
            <a:endParaRPr lang="sv-SE" sz="1200" dirty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179512" y="1844824"/>
            <a:ext cx="64087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b="1" noProof="0" dirty="0" smtClean="0">
                <a:latin typeface="+mj-lt"/>
                <a:ea typeface="+mj-ea"/>
                <a:cs typeface="+mj-cs"/>
              </a:rPr>
              <a:t>Planering 2018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107504" y="2420888"/>
            <a:ext cx="54726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sv-SE" sz="2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Seriespel: </a:t>
            </a:r>
            <a:endParaRPr lang="sv-SE" sz="2400" dirty="0" smtClean="0">
              <a:solidFill>
                <a:srgbClr val="0000FF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84482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8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07504" y="3212976"/>
            <a:ext cx="8352928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sv-SE" sz="1200" dirty="0" smtClean="0">
              <a:latin typeface="+mj-lt"/>
              <a:ea typeface="+mj-ea"/>
              <a:cs typeface="+mj-cs"/>
            </a:endParaRPr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/>
              <a:t>Vi bygger vidare på </a:t>
            </a:r>
            <a:r>
              <a:rPr lang="sv-SE" sz="2400" dirty="0" smtClean="0"/>
              <a:t>arbetssättet från</a:t>
            </a:r>
            <a:r>
              <a:rPr lang="sv-SE" sz="2400" dirty="0" smtClean="0"/>
              <a:t> </a:t>
            </a:r>
            <a:r>
              <a:rPr lang="sv-SE" sz="2400" dirty="0" smtClean="0"/>
              <a:t>tidigare år.</a:t>
            </a:r>
          </a:p>
          <a:p>
            <a:pPr lvl="0">
              <a:spcBef>
                <a:spcPct val="0"/>
              </a:spcBef>
              <a:defRPr/>
            </a:pPr>
            <a:endParaRPr lang="sv-SE" sz="1000" dirty="0" smtClean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/>
              <a:t>Förhoppningsvis kan vi erbjuda de flesta tjejer </a:t>
            </a:r>
            <a:r>
              <a:rPr lang="sv-SE" sz="2400" dirty="0" smtClean="0"/>
              <a:t>möjlighet </a:t>
            </a:r>
            <a:r>
              <a:rPr lang="sv-SE" sz="2400" dirty="0" smtClean="0"/>
              <a:t>att spela i båda nivåer under året. </a:t>
            </a:r>
            <a:r>
              <a:rPr lang="sv-S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(Viss begränsning </a:t>
            </a:r>
            <a:r>
              <a:rPr lang="sv-S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iom</a:t>
            </a:r>
            <a:r>
              <a:rPr lang="sv-S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att det är olika åldrar i </a:t>
            </a:r>
            <a:r>
              <a:rPr lang="sv-S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serierna &amp; nivåskillna</a:t>
            </a:r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sv-S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sv-S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1000" dirty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/>
              <a:t>Fler spelare till match </a:t>
            </a:r>
            <a:r>
              <a:rPr lang="sv-SE" sz="2400" dirty="0" smtClean="0"/>
              <a:t>då vi går upp på 11m11 med ena laget – </a:t>
            </a:r>
            <a:r>
              <a:rPr lang="sv-SE" sz="2400" dirty="0" smtClean="0"/>
              <a:t>Mer möjlighet till dubblering!</a:t>
            </a:r>
          </a:p>
          <a:p>
            <a:pPr lvl="0">
              <a:spcBef>
                <a:spcPct val="0"/>
              </a:spcBef>
              <a:defRPr/>
            </a:pPr>
            <a:r>
              <a:rPr lang="sv-SE" dirty="0" smtClean="0">
                <a:solidFill>
                  <a:srgbClr val="7F7F7F"/>
                </a:solidFill>
              </a:rPr>
              <a:t>       (Matchdagar: </a:t>
            </a:r>
            <a:r>
              <a:rPr lang="sv-SE" dirty="0" err="1" smtClean="0">
                <a:solidFill>
                  <a:srgbClr val="7F7F7F"/>
                </a:solidFill>
              </a:rPr>
              <a:t>Lör</a:t>
            </a:r>
            <a:r>
              <a:rPr lang="sv-SE" dirty="0" smtClean="0">
                <a:solidFill>
                  <a:srgbClr val="7F7F7F"/>
                </a:solidFill>
              </a:rPr>
              <a:t>-sön)</a:t>
            </a:r>
          </a:p>
          <a:p>
            <a:pPr lvl="0">
              <a:spcBef>
                <a:spcPct val="0"/>
              </a:spcBef>
              <a:defRPr/>
            </a:pPr>
            <a:endParaRPr lang="sv-SE" sz="1000" dirty="0">
              <a:latin typeface="+mj-lt"/>
              <a:ea typeface="+mj-ea"/>
              <a:cs typeface="+mj-cs"/>
            </a:endParaRPr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/>
              <a:t>Vi kommer att få stöttning från F06 under året i </a:t>
            </a:r>
            <a:r>
              <a:rPr lang="sv-SE" sz="2400" dirty="0" smtClean="0"/>
              <a:t>9m9</a:t>
            </a:r>
            <a:r>
              <a:rPr lang="sv-SE" sz="2400" dirty="0"/>
              <a:t> </a:t>
            </a:r>
            <a:r>
              <a:rPr lang="sv-SE" sz="2400" dirty="0" smtClean="0"/>
              <a:t>– </a:t>
            </a:r>
            <a:r>
              <a:rPr lang="sv-SE" sz="2400" b="1" dirty="0" smtClean="0">
                <a:solidFill>
                  <a:srgbClr val="FF0000"/>
                </a:solidFill>
              </a:rPr>
              <a:t>Nyhet!</a:t>
            </a:r>
            <a:endParaRPr lang="sv-SE" sz="24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171450" lvl="0" indent="-171450">
              <a:spcBef>
                <a:spcPct val="0"/>
              </a:spcBef>
              <a:buFont typeface="Arial"/>
              <a:buChar char="•"/>
              <a:defRPr/>
            </a:pPr>
            <a:endParaRPr lang="sv-SE" sz="1200" dirty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179512" y="1844824"/>
            <a:ext cx="64087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b="1" noProof="0" dirty="0" smtClean="0">
                <a:latin typeface="+mj-lt"/>
                <a:ea typeface="+mj-ea"/>
                <a:cs typeface="+mj-cs"/>
              </a:rPr>
              <a:t>Planering 2018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179512" y="2492896"/>
            <a:ext cx="54726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Seriespel </a:t>
            </a:r>
            <a:r>
              <a:rPr lang="sv-SE" sz="2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i två nivåer: </a:t>
            </a:r>
            <a:endParaRPr lang="sv-SE" sz="24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3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07504" y="2348880"/>
            <a:ext cx="4608512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sz="2400" dirty="0" err="1" smtClean="0">
                <a:latin typeface="+mj-lt"/>
                <a:ea typeface="+mj-ea"/>
                <a:cs typeface="+mj-cs"/>
              </a:rPr>
              <a:t>Giffcupen</a:t>
            </a:r>
            <a:r>
              <a:rPr lang="sv-SE" sz="2400" dirty="0" smtClean="0">
                <a:latin typeface="+mj-lt"/>
                <a:ea typeface="+mj-ea"/>
                <a:cs typeface="+mj-cs"/>
              </a:rPr>
              <a:t> </a:t>
            </a:r>
            <a:r>
              <a:rPr lang="sv-SE" sz="2400" dirty="0" smtClean="0">
                <a:latin typeface="+mj-lt"/>
                <a:ea typeface="+mj-ea"/>
                <a:cs typeface="+mj-cs"/>
              </a:rPr>
              <a:t>F15      –    </a:t>
            </a:r>
            <a:r>
              <a:rPr lang="sv-SE" sz="2400" dirty="0" smtClean="0">
                <a:latin typeface="+mj-lt"/>
                <a:ea typeface="+mj-ea"/>
                <a:cs typeface="+mj-cs"/>
              </a:rPr>
              <a:t>V16</a:t>
            </a:r>
            <a:r>
              <a:rPr lang="sv-SE" sz="2400" dirty="0" smtClean="0">
                <a:latin typeface="+mj-lt"/>
                <a:ea typeface="+mj-ea"/>
                <a:cs typeface="+mj-cs"/>
              </a:rPr>
              <a:t> </a:t>
            </a:r>
            <a:endParaRPr lang="sv-SE" sz="2400" dirty="0"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sz="2400" dirty="0" err="1" smtClean="0"/>
              <a:t>Giffcupen</a:t>
            </a:r>
            <a:r>
              <a:rPr lang="sv-SE" sz="2400" dirty="0" smtClean="0"/>
              <a:t> F14      –    </a:t>
            </a:r>
            <a:r>
              <a:rPr lang="sv-SE" sz="2400" dirty="0" smtClean="0"/>
              <a:t>V17</a:t>
            </a:r>
            <a:endParaRPr lang="sv-SE" sz="2400" dirty="0" smtClean="0"/>
          </a:p>
          <a:p>
            <a:pPr marL="34290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err="1" smtClean="0"/>
              <a:t>Aroscupen</a:t>
            </a:r>
            <a:r>
              <a:rPr lang="sv-SE" sz="2400" dirty="0" smtClean="0"/>
              <a:t> F15    –    </a:t>
            </a:r>
            <a:r>
              <a:rPr lang="sv-SE" sz="2400" dirty="0" smtClean="0"/>
              <a:t>V26</a:t>
            </a:r>
            <a:endParaRPr lang="sv-SE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sz="2400" dirty="0" err="1" smtClean="0"/>
              <a:t>Prel.cup</a:t>
            </a:r>
            <a:r>
              <a:rPr lang="sv-SE" sz="2400" dirty="0" smtClean="0"/>
              <a:t> F14        </a:t>
            </a:r>
            <a:r>
              <a:rPr lang="sv-SE" sz="2400" dirty="0" smtClean="0"/>
              <a:t>–     V27</a:t>
            </a:r>
            <a:endParaRPr lang="sv-SE" sz="24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1200" dirty="0" smtClean="0">
              <a:latin typeface="+mj-lt"/>
              <a:ea typeface="+mj-ea"/>
              <a:cs typeface="+mj-cs"/>
            </a:endParaRPr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/>
              <a:t>Gothia Cup          -      V29</a:t>
            </a:r>
            <a:endParaRPr lang="sv-SE" sz="1200" dirty="0" smtClean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/>
              <a:t>Oktobercuper    </a:t>
            </a:r>
            <a:r>
              <a:rPr lang="sv-SE" sz="2400" dirty="0" smtClean="0"/>
              <a:t> –     V40-43</a:t>
            </a:r>
            <a:endParaRPr lang="sv-SE" sz="2400" dirty="0" smtClean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>
                <a:solidFill>
                  <a:srgbClr val="FF213B"/>
                </a:solidFill>
              </a:rPr>
              <a:t>Även DM &amp; </a:t>
            </a:r>
            <a:r>
              <a:rPr lang="sv-SE" sz="2400" dirty="0" err="1" smtClean="0">
                <a:solidFill>
                  <a:srgbClr val="FF213B"/>
                </a:solidFill>
              </a:rPr>
              <a:t>SM-Kval</a:t>
            </a:r>
            <a:r>
              <a:rPr lang="sv-SE" sz="2400" dirty="0" smtClean="0">
                <a:solidFill>
                  <a:srgbClr val="FF213B"/>
                </a:solidFill>
              </a:rPr>
              <a:t> i år:</a:t>
            </a:r>
            <a:endParaRPr lang="sv-SE" sz="2400" dirty="0">
              <a:solidFill>
                <a:srgbClr val="FF213B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sv-SE" sz="2400" dirty="0" smtClean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179512" y="1844824"/>
            <a:ext cx="64087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Cupspel 2018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2132856"/>
            <a:ext cx="1715485" cy="1296144"/>
          </a:xfrm>
          <a:prstGeom prst="rect">
            <a:avLst/>
          </a:prstGeom>
        </p:spPr>
      </p:pic>
      <p:pic>
        <p:nvPicPr>
          <p:cNvPr id="2" name="Bildobjekt 1" descr="Skärmavbild 2018-03-09 kl. 07.01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04864"/>
            <a:ext cx="2201846" cy="1248916"/>
          </a:xfrm>
          <a:prstGeom prst="rect">
            <a:avLst/>
          </a:prstGeom>
        </p:spPr>
      </p:pic>
      <p:pic>
        <p:nvPicPr>
          <p:cNvPr id="9" name="Bildobjekt 8" descr="Skärmavbild 2018-03-09 kl. 00.42.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3998481" cy="1296144"/>
          </a:xfrm>
          <a:prstGeom prst="rect">
            <a:avLst/>
          </a:prstGeom>
        </p:spPr>
      </p:pic>
      <p:pic>
        <p:nvPicPr>
          <p:cNvPr id="6" name="Bildobjekt 5" descr="Skärmavbild 2018-03-09 kl. 07.05.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373216"/>
            <a:ext cx="1628496" cy="1299096"/>
          </a:xfrm>
          <a:prstGeom prst="rect">
            <a:avLst/>
          </a:prstGeom>
        </p:spPr>
      </p:pic>
      <p:pic>
        <p:nvPicPr>
          <p:cNvPr id="10" name="Bildobjekt 9" descr="Skärmavbild 2018-03-09 kl. 07.10.2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2016224" cy="589283"/>
          </a:xfrm>
          <a:prstGeom prst="rect">
            <a:avLst/>
          </a:prstGeom>
        </p:spPr>
      </p:pic>
      <p:sp>
        <p:nvSpPr>
          <p:cNvPr id="11" name="Rubrik 1"/>
          <p:cNvSpPr txBox="1">
            <a:spLocks/>
          </p:cNvSpPr>
          <p:nvPr/>
        </p:nvSpPr>
        <p:spPr>
          <a:xfrm>
            <a:off x="4860032" y="5229200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Höst Preliminärt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Bildobjekt 11" descr="Skärmavbild 2018-03-09 kl. 07.13.4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89240"/>
            <a:ext cx="1168400" cy="1130300"/>
          </a:xfrm>
          <a:prstGeom prst="rect">
            <a:avLst/>
          </a:prstGeom>
        </p:spPr>
      </p:pic>
      <p:pic>
        <p:nvPicPr>
          <p:cNvPr id="13" name="Bildobjekt 12" descr="Skärmavbild 2018-03-09 kl. 07.16.2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517232"/>
            <a:ext cx="792088" cy="123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8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568952" cy="4896544"/>
          </a:xfrm>
        </p:spPr>
        <p:txBody>
          <a:bodyPr>
            <a:noAutofit/>
          </a:bodyPr>
          <a:lstStyle/>
          <a:p>
            <a:pPr algn="l"/>
            <a:r>
              <a:rPr lang="sv-SE" sz="3200" b="1" dirty="0" smtClean="0"/>
              <a:t>Deltagande &amp; Avanmälan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400" dirty="0" smtClean="0"/>
              <a:t>1. Minst 1 träning/vecka för matchspel. 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     - Avanmälan sker via </a:t>
            </a:r>
            <a:r>
              <a:rPr lang="sv-SE" sz="2000" dirty="0" smtClean="0">
                <a:solidFill>
                  <a:srgbClr val="FF0000"/>
                </a:solidFill>
              </a:rPr>
              <a:t>mail</a:t>
            </a:r>
            <a:r>
              <a:rPr lang="sv-SE" sz="2000" dirty="0" smtClean="0"/>
              <a:t> till Åsa </a:t>
            </a:r>
            <a:r>
              <a:rPr lang="sv-SE" sz="2000" dirty="0"/>
              <a:t>&amp;</a:t>
            </a:r>
            <a:r>
              <a:rPr lang="sv-SE" sz="2000" dirty="0" smtClean="0"/>
              <a:t> </a:t>
            </a:r>
            <a:r>
              <a:rPr lang="sv-SE" sz="2000" dirty="0" smtClean="0"/>
              <a:t>Tony </a:t>
            </a:r>
            <a:r>
              <a:rPr lang="sv-SE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(Tommy &amp; Mats)</a:t>
            </a:r>
            <a:br>
              <a:rPr lang="sv-SE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v-SE" sz="2000" dirty="0" smtClean="0"/>
              <a:t> </a:t>
            </a:r>
            <a:r>
              <a:rPr lang="sv-SE" sz="2400" dirty="0">
                <a:solidFill>
                  <a:srgbClr val="0070C0"/>
                </a:solidFill>
              </a:rPr>
              <a:t/>
            </a:r>
            <a:br>
              <a:rPr lang="sv-SE" sz="2400" dirty="0">
                <a:solidFill>
                  <a:srgbClr val="0070C0"/>
                </a:solidFill>
              </a:rPr>
            </a:br>
            <a:r>
              <a:rPr lang="sv-SE" sz="2400" dirty="0" smtClean="0"/>
              <a:t>2. Kallelse via </a:t>
            </a:r>
            <a:r>
              <a:rPr lang="sv-SE" sz="2400" dirty="0" err="1" smtClean="0"/>
              <a:t>laget.se</a:t>
            </a:r>
            <a:r>
              <a:rPr lang="sv-SE" sz="2400" dirty="0" smtClean="0"/>
              <a:t> till samtliga matcher &amp; aktiviteter.</a:t>
            </a:r>
            <a:br>
              <a:rPr lang="sv-SE" sz="2400" dirty="0" smtClean="0"/>
            </a:br>
            <a:r>
              <a:rPr lang="sv-SE" sz="2400" dirty="0" smtClean="0">
                <a:solidFill>
                  <a:srgbClr val="0000FF"/>
                </a:solidFill>
              </a:rPr>
              <a:t>     	</a:t>
            </a: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4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0" y="1916832"/>
            <a:ext cx="16196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251520" y="6309320"/>
            <a:ext cx="64807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 descr="Skärmavbild 2017-03-13 kl. 09.44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343594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5076056" y="3645024"/>
            <a:ext cx="1728192" cy="432048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07504" y="1700808"/>
            <a:ext cx="806489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 smtClean="0">
                <a:solidFill>
                  <a:srgbClr val="FF0000"/>
                </a:solidFill>
              </a:rPr>
              <a:t>Träningsinnehåll &amp; Fokusområden 2018</a:t>
            </a:r>
            <a:endParaRPr lang="sv-S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1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0" y="1916832"/>
            <a:ext cx="16196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251520" y="6309320"/>
            <a:ext cx="64807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316" name="Picture 4" descr="svenskfotboll.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916832"/>
            <a:ext cx="1152128" cy="1663337"/>
          </a:xfrm>
          <a:prstGeom prst="rect">
            <a:avLst/>
          </a:prstGeom>
          <a:noFill/>
        </p:spPr>
      </p:pic>
      <p:pic>
        <p:nvPicPr>
          <p:cNvPr id="3" name="Bildobjekt 2" descr="Skärmavbild 2017-03-13 kl. 09.56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84642"/>
            <a:ext cx="8815403" cy="527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0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0" y="1916832"/>
            <a:ext cx="16196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251520" y="6309320"/>
            <a:ext cx="64807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316" name="Picture 4" descr="svenskfotboll.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916832"/>
            <a:ext cx="498771" cy="720080"/>
          </a:xfrm>
          <a:prstGeom prst="rect">
            <a:avLst/>
          </a:prstGeom>
          <a:noFill/>
        </p:spPr>
      </p:pic>
      <p:pic>
        <p:nvPicPr>
          <p:cNvPr id="2" name="Bildobjekt 1" descr="Skärmavbild 2017-03-13 kl. 10.03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6641277" cy="2083172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3" name="Bildobjekt 2" descr="Skärmavbild 2017-03-13 kl. 10.06.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0928"/>
            <a:ext cx="6101895" cy="3942235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5" name="textruta 4"/>
          <p:cNvSpPr txBox="1"/>
          <p:nvPr/>
        </p:nvSpPr>
        <p:spPr>
          <a:xfrm>
            <a:off x="7164288" y="1988840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Lagets </a:t>
            </a:r>
          </a:p>
          <a:p>
            <a:r>
              <a:rPr lang="sv-SE" dirty="0" smtClean="0"/>
              <a:t>Färdigheter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559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6864" cy="5112568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>Agenda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 smtClean="0"/>
              <a:t>2017 – </a:t>
            </a:r>
            <a:r>
              <a:rPr lang="sv-SE" sz="2400" dirty="0" smtClean="0"/>
              <a:t>Återblick</a:t>
            </a:r>
            <a:br>
              <a:rPr lang="sv-SE" sz="2400" dirty="0" smtClean="0"/>
            </a:br>
            <a:r>
              <a:rPr lang="sv-SE" sz="1600" dirty="0" smtClean="0"/>
              <a:t>	  </a:t>
            </a:r>
            <a:br>
              <a:rPr lang="sv-SE" sz="1600" dirty="0" smtClean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2400" dirty="0" smtClean="0"/>
              <a:t>2018 - Organisation &amp; Planering 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Spelarutbildning &amp; Nya arbetsdokument</a:t>
            </a:r>
            <a:r>
              <a:rPr lang="sv-SE" sz="2400" dirty="0"/>
              <a:t> </a:t>
            </a:r>
            <a: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(Träningsinnehåll)</a:t>
            </a:r>
            <a:b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Medlemsfrågor </a:t>
            </a:r>
            <a:r>
              <a:rPr lang="sv-SE" sz="2400" dirty="0" smtClean="0"/>
              <a:t>&amp; Mtrl</a:t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Matchvärdar &amp; Spelarlicenser</a:t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Ekonomi </a:t>
            </a:r>
            <a:r>
              <a:rPr lang="sv-SE" sz="2400" dirty="0" smtClean="0"/>
              <a:t>&amp; Sponsring</a:t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Övriga </a:t>
            </a:r>
            <a:r>
              <a:rPr lang="sv-SE" sz="2400" dirty="0" smtClean="0"/>
              <a:t>Frågor? </a:t>
            </a:r>
            <a:br>
              <a:rPr lang="sv-SE" sz="24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0" y="1916832"/>
            <a:ext cx="16196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251520" y="6309320"/>
            <a:ext cx="64807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316" name="Picture 4" descr="svenskfotboll.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700808"/>
            <a:ext cx="548648" cy="792088"/>
          </a:xfrm>
          <a:prstGeom prst="rect">
            <a:avLst/>
          </a:prstGeom>
          <a:noFill/>
        </p:spPr>
      </p:pic>
      <p:pic>
        <p:nvPicPr>
          <p:cNvPr id="2" name="Bildobjekt 1" descr="Skärmavbild 2017-03-13 kl. 09.58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6621975" cy="2088232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3" name="Bildobjekt 2" descr="Skärmavbild 2017-03-13 kl. 10.00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36912"/>
            <a:ext cx="7078268" cy="1944216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5" name="Bildobjekt 4" descr="Skärmavbild 2017-03-13 kl. 10.01.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5104"/>
            <a:ext cx="7884141" cy="216024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8" name="textruta 7"/>
          <p:cNvSpPr txBox="1"/>
          <p:nvPr/>
        </p:nvSpPr>
        <p:spPr>
          <a:xfrm>
            <a:off x="7092280" y="1844824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Spelarens</a:t>
            </a:r>
          </a:p>
          <a:p>
            <a:r>
              <a:rPr lang="sv-SE" dirty="0" smtClean="0"/>
              <a:t>Färdigheter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64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961456"/>
            <a:ext cx="8784976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/>
              <a:t>Träningsfokus 2018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b="1" dirty="0" smtClean="0"/>
              <a:t>Repetition från 2017</a:t>
            </a:r>
            <a:r>
              <a:rPr lang="sv-SE" sz="2800" dirty="0" smtClean="0"/>
              <a:t>:</a:t>
            </a:r>
            <a:br>
              <a:rPr lang="sv-SE" sz="2800" dirty="0" smtClean="0"/>
            </a:br>
            <a:r>
              <a:rPr lang="sv-SE" sz="2800" dirty="0" smtClean="0"/>
              <a:t>- Positionsförsvar </a:t>
            </a:r>
            <a:r>
              <a:rPr lang="sv-SE" sz="1800" dirty="0" smtClean="0"/>
              <a:t>(vidareutveckla)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- Snabba omställningar via inspelsyta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 smtClean="0"/>
              <a:t>- Fortsatt </a:t>
            </a:r>
            <a:r>
              <a:rPr lang="sv-SE" sz="2800" dirty="0"/>
              <a:t>teknikträning </a:t>
            </a:r>
            <a:r>
              <a:rPr lang="sv-SE" sz="1800" dirty="0"/>
              <a:t>(</a:t>
            </a:r>
            <a:r>
              <a:rPr lang="sv-SE" sz="1800" dirty="0" err="1"/>
              <a:t>Coerver</a:t>
            </a:r>
            <a:r>
              <a:rPr lang="sv-SE" sz="1800" dirty="0"/>
              <a:t> 1 tillfälle/vecka</a:t>
            </a:r>
            <a:r>
              <a:rPr lang="sv-SE" sz="1800" dirty="0" smtClean="0"/>
              <a:t>)</a:t>
            </a:r>
            <a:br>
              <a:rPr lang="sv-SE" sz="1800" dirty="0" smtClean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b="1" dirty="0" smtClean="0"/>
              <a:t>Nyheter 2018</a:t>
            </a:r>
            <a:r>
              <a:rPr lang="sv-SE" sz="2800" dirty="0" smtClean="0"/>
              <a:t>:</a:t>
            </a:r>
            <a:br>
              <a:rPr lang="sv-SE" sz="2800" dirty="0" smtClean="0"/>
            </a:br>
            <a:r>
              <a:rPr lang="sv-SE" sz="2800" dirty="0" smtClean="0"/>
              <a:t>- Utvecklat anfallsspel</a:t>
            </a:r>
            <a:r>
              <a:rPr lang="sv-SE" sz="1800" dirty="0"/>
              <a:t> </a:t>
            </a:r>
            <a:r>
              <a:rPr lang="sv-SE" sz="1800" dirty="0" smtClean="0"/>
              <a:t>(fler alternativ)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800" dirty="0" smtClean="0"/>
              <a:t>- Positionsbaserad träning </a:t>
            </a:r>
            <a:r>
              <a:rPr lang="sv-SE" sz="1800" dirty="0" smtClean="0"/>
              <a:t>(1 tillfälle/vecka)</a:t>
            </a:r>
            <a:r>
              <a:rPr lang="sv-SE" sz="1800" dirty="0"/>
              <a:t/>
            </a:r>
            <a:br>
              <a:rPr lang="sv-SE" sz="1800" dirty="0"/>
            </a:br>
            <a:r>
              <a:rPr lang="sv-SE" sz="2800" dirty="0" smtClean="0"/>
              <a:t>- Ny Målvaktsträning </a:t>
            </a:r>
            <a:r>
              <a:rPr lang="sv-SE" sz="1800" dirty="0" smtClean="0"/>
              <a:t>(</a:t>
            </a:r>
            <a:r>
              <a:rPr lang="sv-SE" sz="1800" dirty="0" err="1" smtClean="0"/>
              <a:t>Coerver</a:t>
            </a:r>
            <a:r>
              <a:rPr lang="sv-SE" sz="1800" dirty="0" smtClean="0"/>
              <a:t> 1 </a:t>
            </a:r>
            <a:r>
              <a:rPr lang="sv-SE" sz="1800" dirty="0"/>
              <a:t>tillfälle/vecka)</a:t>
            </a:r>
            <a:br>
              <a:rPr lang="sv-SE" sz="1800" dirty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3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280920" cy="1368152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/>
              <a:t>Nya arbetsdokument</a:t>
            </a:r>
            <a:r>
              <a:rPr lang="sv-SE" sz="2800" dirty="0" smtClean="0"/>
              <a:t> </a:t>
            </a:r>
            <a:r>
              <a:rPr lang="sv-SE" sz="2000" dirty="0" smtClean="0"/>
              <a:t>(Kompletterar SUP)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>Vi arbetar också med vårt eget dokument för vår spelidé 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>och planerar träningsinnehåll utifrån våra fastlagda prioriteringar för året.</a:t>
            </a:r>
            <a:br>
              <a:rPr lang="sv-SE" sz="2000" dirty="0" smtClean="0"/>
            </a:br>
            <a:endParaRPr lang="sv-SE" sz="20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3" name="Bildobjekt 2" descr="Skärmavbild 2018-02-14 kl. 22.37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3961234" cy="2952328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dobjekt 4" descr="Skärmavbild 2018-02-14 kl. 22.39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3960440" cy="2977352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27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280920" cy="1368152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/>
              <a:t>Roller på plan </a:t>
            </a:r>
            <a:r>
              <a:rPr lang="sv-SE" sz="2000" dirty="0" smtClean="0"/>
              <a:t>(Positionsbaserad träning 1 tillfälle/vecka)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>Spelarna kommer i samband med </a:t>
            </a:r>
            <a:r>
              <a:rPr lang="sv-SE" sz="2000" dirty="0" err="1" smtClean="0"/>
              <a:t>vårlägret</a:t>
            </a:r>
            <a:r>
              <a:rPr lang="sv-SE" sz="2000" dirty="0" smtClean="0"/>
              <a:t> få ”välja” 1 eller två roller som känns mest bekant och sedan skapa en egen träningsvision för året (målbild)</a:t>
            </a: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6" name="Bildobjekt 5" descr="Skärmavbild 2018-02-14 kl. 22.45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3741509" cy="2808312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objekt 6" descr="Skärmavbild 2018-02-14 kl. 22.45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3718292" cy="2808312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6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3" name="Bildobjekt 2" descr="Skärmavbild 2018-03-12 kl. 23.06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8744">
            <a:off x="294380" y="2180945"/>
            <a:ext cx="5097829" cy="380905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objekt 7" descr="Skärmavbild 2018-03-12 kl. 23.08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822457" cy="2861444"/>
          </a:xfrm>
          <a:prstGeom prst="rect">
            <a:avLst/>
          </a:prstGeom>
          <a:ln w="3175" cmpd="sng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objekt 8" descr="Skärmavbild 2018-03-12 kl. 23.11.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26158"/>
            <a:ext cx="3096344" cy="2332140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83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26723" y="3501008"/>
            <a:ext cx="8817277" cy="453650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/>
              <a:t>Samarbetspartners 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>Vi samarbetar sedan tidigare med </a:t>
            </a:r>
            <a:r>
              <a:rPr lang="sv-SE" sz="2000" dirty="0" err="1" smtClean="0"/>
              <a:t>Friends</a:t>
            </a:r>
            <a:r>
              <a:rPr lang="sv-SE" sz="2000" dirty="0" smtClean="0"/>
              <a:t> i vårt värderings- &amp; kulturarbete. Arbetet fortsätter även kommande år.</a:t>
            </a:r>
            <a:br>
              <a:rPr lang="sv-SE" sz="2000" dirty="0" smtClean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>Ny samarbetsparter för 2018 är </a:t>
            </a:r>
            <a:r>
              <a:rPr lang="sv-SE" sz="2000" dirty="0" err="1" smtClean="0"/>
              <a:t>Coerver</a:t>
            </a:r>
            <a:r>
              <a:rPr lang="sv-SE" sz="2000" dirty="0" smtClean="0"/>
              <a:t> Coaching som föreningen slutit ett flerårigt avtal med gällande såväl spelar- som tränarutbildning.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3" name="Bildobjekt 2" descr="Skärmavbild 2018-03-08 kl. 22.04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2908">
            <a:off x="740989" y="2132596"/>
            <a:ext cx="3102117" cy="1629302"/>
          </a:xfrm>
          <a:prstGeom prst="rect">
            <a:avLst/>
          </a:prstGeom>
        </p:spPr>
      </p:pic>
      <p:pic>
        <p:nvPicPr>
          <p:cNvPr id="7" name="Bildobjekt 6" descr="Friends_skoloridrott_CMYK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3384376" cy="11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6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23528" y="1932852"/>
            <a:ext cx="6912768" cy="4896544"/>
          </a:xfrm>
        </p:spPr>
        <p:txBody>
          <a:bodyPr>
            <a:noAutofit/>
          </a:bodyPr>
          <a:lstStyle/>
          <a:p>
            <a:pPr algn="l"/>
            <a:r>
              <a:rPr lang="sv-SE" sz="3200" b="1" dirty="0" smtClean="0">
                <a:solidFill>
                  <a:srgbClr val="FF001A"/>
                </a:solidFill>
                <a:hlinkClick r:id="rId2" action="ppaction://hlinkfile"/>
              </a:rPr>
              <a:t>Röd</a:t>
            </a:r>
            <a:r>
              <a:rPr lang="sv-SE" sz="3200" b="1" dirty="0" smtClean="0">
                <a:solidFill>
                  <a:srgbClr val="0070C0"/>
                </a:solidFill>
                <a:hlinkClick r:id="rId2" action="ppaction://hlinkfile"/>
              </a:rPr>
              <a:t>blå</a:t>
            </a:r>
            <a:r>
              <a:rPr lang="sv-SE" sz="3200" b="1" dirty="0" smtClean="0">
                <a:hlinkClick r:id="rId2" action="ppaction://hlinkfile"/>
              </a:rPr>
              <a:t>-spåret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2400" dirty="0" smtClean="0"/>
              <a:t>1.  Klubbens värderingar och riktlinjer</a:t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2.  Glädje &amp; samhörighet</a:t>
            </a:r>
            <a:br>
              <a:rPr lang="sv-SE" sz="2400" dirty="0" smtClean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3" name="Bildobjekt 2" descr="Skärmavbild 2018-03-09 kl. 16.05.44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230">
            <a:off x="5320058" y="2365052"/>
            <a:ext cx="2984691" cy="38610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1961456"/>
            <a:ext cx="6912768" cy="4896544"/>
          </a:xfrm>
        </p:spPr>
        <p:txBody>
          <a:bodyPr>
            <a:noAutofit/>
          </a:bodyPr>
          <a:lstStyle/>
          <a:p>
            <a:pPr algn="l"/>
            <a:r>
              <a:rPr lang="sv-SE" sz="3200" b="1" dirty="0" err="1" smtClean="0"/>
              <a:t>VFFs</a:t>
            </a:r>
            <a:r>
              <a:rPr lang="sv-SE" sz="3200" b="1" dirty="0" smtClean="0"/>
              <a:t> 10 Föräldrabud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47421"/>
            <a:ext cx="3600400" cy="521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1961456"/>
            <a:ext cx="7848872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/>
              <a:t>Matchvärdar 2018</a:t>
            </a:r>
            <a:r>
              <a:rPr lang="sv-SE" sz="3200" dirty="0" smtClean="0"/>
              <a:t> 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1800" dirty="0" smtClean="0"/>
              <a:t>Henrik </a:t>
            </a:r>
            <a:r>
              <a:rPr lang="sv-SE" sz="1800" dirty="0" smtClean="0"/>
              <a:t>Eriksson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6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1961456"/>
            <a:ext cx="7848872" cy="1323528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/>
              <a:t>Spelarlicenser</a:t>
            </a:r>
            <a:r>
              <a:rPr lang="sv-SE" sz="3200" dirty="0" smtClean="0"/>
              <a:t> </a:t>
            </a: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55576" y="3212976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v-SE" sz="2400" dirty="0" smtClean="0"/>
              <a:t>From det år spelarna fyller 15 år.</a:t>
            </a:r>
          </a:p>
          <a:p>
            <a:pPr marL="342900" indent="-342900">
              <a:buFont typeface="Arial"/>
              <a:buChar char="•"/>
            </a:pPr>
            <a:r>
              <a:rPr lang="sv-SE" sz="2400" dirty="0" smtClean="0"/>
              <a:t>Nytt intyg behövs innan 31/3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24143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2" name="Bildobjekt 1" descr="Skärmavbild 2018-03-08 kl. 22.42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2976"/>
            <a:ext cx="6480720" cy="213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4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323528" y="1772816"/>
            <a:ext cx="64807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800" b="1" dirty="0" smtClean="0">
                <a:latin typeface="+mj-lt"/>
                <a:ea typeface="+mj-ea"/>
                <a:cs typeface="+mj-cs"/>
              </a:rPr>
              <a:t>Mtrl</a:t>
            </a:r>
            <a:endParaRPr kumimoji="0" lang="sv-SE" sz="8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323528" y="3284984"/>
            <a:ext cx="770485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sv-SE" sz="2400" dirty="0" smtClean="0"/>
          </a:p>
          <a:p>
            <a:pPr marL="285750" indent="-285750">
              <a:buFont typeface="Arial"/>
              <a:buChar char="•"/>
            </a:pPr>
            <a:endParaRPr lang="sv-SE" sz="2400" dirty="0"/>
          </a:p>
          <a:p>
            <a:pPr marL="285750" indent="-285750">
              <a:buFont typeface="Arial"/>
              <a:buChar char="•"/>
            </a:pPr>
            <a:endParaRPr lang="sv-SE" sz="2400" dirty="0" smtClean="0"/>
          </a:p>
          <a:p>
            <a:pPr marL="285750" indent="-285750">
              <a:buFont typeface="Arial"/>
              <a:buChar char="•"/>
            </a:pPr>
            <a:endParaRPr lang="sv-SE" sz="2400" dirty="0"/>
          </a:p>
          <a:p>
            <a:pPr marL="285750" indent="-285750">
              <a:buFont typeface="Arial"/>
              <a:buChar char="•"/>
            </a:pPr>
            <a:endParaRPr lang="sv-SE" sz="2400" dirty="0" smtClean="0"/>
          </a:p>
          <a:p>
            <a:pPr marL="285750" indent="-285750">
              <a:buFont typeface="Arial"/>
              <a:buChar char="•"/>
            </a:pPr>
            <a:endParaRPr lang="sv-SE" sz="2400" dirty="0"/>
          </a:p>
          <a:p>
            <a:pPr marL="285750" indent="-285750">
              <a:buFont typeface="Arial"/>
              <a:buChar char="•"/>
            </a:pPr>
            <a:r>
              <a:rPr lang="sv-SE" sz="2400" dirty="0" smtClean="0"/>
              <a:t>Presentation av årets förutsättningar</a:t>
            </a:r>
          </a:p>
          <a:p>
            <a:endParaRPr lang="sv-SE" sz="2400" dirty="0" smtClean="0"/>
          </a:p>
          <a:p>
            <a:endParaRPr lang="sv-SE" sz="2400" dirty="0" smtClean="0"/>
          </a:p>
          <a:p>
            <a:pPr marL="285750" indent="-285750">
              <a:buFont typeface="Arial"/>
              <a:buChar char="•"/>
            </a:pPr>
            <a:endParaRPr lang="sv-SE" sz="2400" dirty="0" smtClean="0"/>
          </a:p>
          <a:p>
            <a:pPr marL="285750" indent="-285750">
              <a:buFont typeface="Arial"/>
              <a:buChar char="•"/>
            </a:pPr>
            <a:endParaRPr lang="sv-SE" sz="2400" dirty="0"/>
          </a:p>
        </p:txBody>
      </p:sp>
      <p:pic>
        <p:nvPicPr>
          <p:cNvPr id="5" name="Bildobjekt 4" descr="Skärmavbild 2018-02-15 kl. 07.12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663">
            <a:off x="3108220" y="2239653"/>
            <a:ext cx="5726595" cy="2942704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35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1961456"/>
            <a:ext cx="7848872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/>
              <a:t>Ekonomi</a:t>
            </a:r>
            <a:r>
              <a:rPr lang="sv-SE" sz="3200" dirty="0"/>
              <a:t> 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>2017-2018</a:t>
            </a:r>
            <a:br>
              <a:rPr lang="sv-SE" sz="28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>Tobias Hultberg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/>
            </a:r>
            <a:br>
              <a:rPr lang="sv-SE" sz="1800" dirty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3" name="Bildobjekt 2" descr="Skärmavbild 2017-03-14 kl. 06.30.25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80928"/>
            <a:ext cx="386003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9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6" name="Bildobjekt 5" descr="Skärmavbild 2018-03-12 kl. 23.34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826430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9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2" name="Bildobjekt 1" descr="Skärmavbild 2018-03-12 kl. 23.35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136904" cy="44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7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478245A3-98B8-4776-9AA0-27E6650C3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82014"/>
            <a:ext cx="8928992" cy="64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9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-99392"/>
            <a:ext cx="7848872" cy="6957392"/>
          </a:xfrm>
        </p:spPr>
        <p:txBody>
          <a:bodyPr>
            <a:noAutofit/>
          </a:bodyPr>
          <a:lstStyle/>
          <a:p>
            <a:pPr algn="l"/>
            <a:r>
              <a:rPr lang="sv-SE" b="1" dirty="0"/>
              <a:t>Sponsring</a:t>
            </a:r>
            <a:r>
              <a:rPr lang="sv-SE" sz="3200" dirty="0"/>
              <a:t> 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>2018</a:t>
            </a:r>
            <a:br>
              <a:rPr lang="sv-SE" sz="28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>SPONSRING 2018</a:t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>TOTALT: 64 900:-</a:t>
            </a:r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xmlns="" id="{C60FAEDA-CBB2-4E13-BF99-72E0DA28F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094926"/>
              </p:ext>
            </p:extLst>
          </p:nvPr>
        </p:nvGraphicFramePr>
        <p:xfrm>
          <a:off x="755576" y="2420888"/>
          <a:ext cx="7344816" cy="3672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8442">
                  <a:extLst>
                    <a:ext uri="{9D8B030D-6E8A-4147-A177-3AD203B41FA5}">
                      <a16:colId xmlns:a16="http://schemas.microsoft.com/office/drawing/2014/main" xmlns="" val="3060593975"/>
                    </a:ext>
                  </a:extLst>
                </a:gridCol>
                <a:gridCol w="3366374">
                  <a:extLst>
                    <a:ext uri="{9D8B030D-6E8A-4147-A177-3AD203B41FA5}">
                      <a16:colId xmlns:a16="http://schemas.microsoft.com/office/drawing/2014/main" xmlns="" val="321287144"/>
                    </a:ext>
                  </a:extLst>
                </a:gridCol>
              </a:tblGrid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Hotel Plaza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                               19 900 kr 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756633709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Nopy i Västerås AB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                               10 000 kr 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001810438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Issue Management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                               10 000 kr 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443097327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Consultive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                                  5 000 kr 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944370193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Skills i Mälardalen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                                  3 000 kr 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842075234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Ragnarsson Fastigheter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                               12 000 kr 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571097791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Aros Golv o Platt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                                  5 000 kr 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214702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23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3212976"/>
            <a:ext cx="4320480" cy="520285"/>
          </a:xfrm>
        </p:spPr>
        <p:txBody>
          <a:bodyPr>
            <a:noAutofit/>
          </a:bodyPr>
          <a:lstStyle/>
          <a:p>
            <a:pPr algn="l"/>
            <a:r>
              <a:rPr lang="sv-SE" b="1" dirty="0" err="1"/>
              <a:t>GothiaCup</a:t>
            </a:r>
            <a:r>
              <a:rPr lang="sv-SE" b="1" dirty="0"/>
              <a:t> 2018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/>
            </a:r>
            <a:br>
              <a:rPr lang="sv-SE" sz="1800" dirty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2050" name="Picture 2" descr="Bildresultat för wendelsberg vandrarhem">
            <a:extLst>
              <a:ext uri="{FF2B5EF4-FFF2-40B4-BE49-F238E27FC236}">
                <a16:creationId xmlns:a16="http://schemas.microsoft.com/office/drawing/2014/main" xmlns="" id="{9C25862F-5E83-424D-A9AC-13F87E093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73016"/>
            <a:ext cx="4366263" cy="30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1EC413C9-8422-4951-9595-5D6E9B2A1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5" y="2533650"/>
            <a:ext cx="2381250" cy="17907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18A6FFBB-A342-4058-8170-92F014D97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3803317"/>
            <a:ext cx="3129387" cy="25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1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5299F994-D269-4FD7-B00A-CB92237DD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59415"/>
            <a:ext cx="5112567" cy="663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3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200800" cy="1035496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/>
              <a:t>Nytt ”</a:t>
            </a:r>
            <a:r>
              <a:rPr lang="sv-SE" b="1" dirty="0" err="1" smtClean="0"/>
              <a:t>Mount</a:t>
            </a:r>
            <a:r>
              <a:rPr lang="sv-SE" b="1" dirty="0" smtClean="0"/>
              <a:t> Everest” </a:t>
            </a:r>
            <a:r>
              <a:rPr lang="sv-SE" b="1" dirty="0" smtClean="0"/>
              <a:t>2019?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2400" b="1" dirty="0" smtClean="0"/>
              <a:t>Vilka visioner skall vi ha?</a:t>
            </a:r>
            <a:endParaRPr lang="sv-SE" sz="2400" b="1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5" name="Bildobjekt 4" descr="Skärmavbild 2018-03-09 kl. 00.53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320">
            <a:off x="6088398" y="2810382"/>
            <a:ext cx="2698520" cy="3827264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 descr="Skärmavbild 2018-03-09 kl. 00.57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84984"/>
            <a:ext cx="4361216" cy="3073772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Bildobjekt 2" descr="Skärmavbild 2018-03-09 kl. 00.51.3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601">
            <a:off x="396540" y="3243488"/>
            <a:ext cx="2583198" cy="3115816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29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Övriga Frågor?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7" name="Rubrik 1">
            <a:hlinkClick r:id="rId3" action="ppaction://hlinkfile"/>
          </p:cNvPr>
          <p:cNvSpPr txBox="1">
            <a:spLocks/>
          </p:cNvSpPr>
          <p:nvPr/>
        </p:nvSpPr>
        <p:spPr>
          <a:xfrm>
            <a:off x="395536" y="2204864"/>
            <a:ext cx="799288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6000" b="1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 smtClean="0">
                <a:latin typeface="+mj-lt"/>
                <a:ea typeface="+mj-ea"/>
                <a:cs typeface="+mj-cs"/>
              </a:rPr>
              <a:t>Verksamhets</a:t>
            </a:r>
            <a:r>
              <a:rPr lang="sv-SE" sz="6000" b="1" dirty="0" smtClean="0">
                <a:latin typeface="+mj-lt"/>
                <a:ea typeface="+mj-ea"/>
                <a:cs typeface="+mj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 smtClean="0">
                <a:latin typeface="+mj-lt"/>
                <a:ea typeface="+mj-ea"/>
                <a:cs typeface="+mj-cs"/>
              </a:rPr>
              <a:t>berättelse</a:t>
            </a:r>
            <a:endParaRPr kumimoji="0" lang="sv-SE" sz="6000" b="1" i="0" u="none" strike="noStrike" kern="1200" cap="none" spc="0" normalizeH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Bildobjekt 1" descr="Skärmavbild 2018-03-12 kl. 22.23.03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840">
            <a:off x="4964136" y="2155208"/>
            <a:ext cx="3284657" cy="4217020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48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GDPR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Utskick i Maj från </a:t>
            </a:r>
            <a:r>
              <a:rPr lang="sv-SE" dirty="0" err="1" smtClean="0"/>
              <a:t>laget.se</a:t>
            </a:r>
            <a:endParaRPr lang="sv-SE" dirty="0" smtClean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Tack för visat intresse!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Ditt engagemang är viktigt för ditt barns intresse och utveckling inom fotbollen.</a:t>
            </a:r>
          </a:p>
          <a:p>
            <a:endParaRPr lang="sv-SE" dirty="0"/>
          </a:p>
          <a:p>
            <a:r>
              <a:rPr lang="sv-SE" dirty="0" smtClean="0"/>
              <a:t>Du behövs verkligen!</a:t>
            </a:r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8-03-12 kl. 22.27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645024"/>
            <a:ext cx="2142604" cy="2111953"/>
          </a:xfrm>
          <a:prstGeom prst="rect">
            <a:avLst/>
          </a:prstGeom>
        </p:spPr>
      </p:pic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251520" y="1844824"/>
            <a:ext cx="87129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Reflektioner </a:t>
            </a:r>
            <a:r>
              <a:rPr lang="sv-SE" sz="60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på året</a:t>
            </a:r>
            <a:r>
              <a:rPr lang="sv-SE" sz="60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?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Bildobjekt 4" descr="Skärmavbild 2018-03-12 kl. 22.27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40968"/>
            <a:ext cx="2795681" cy="2708920"/>
          </a:xfrm>
          <a:prstGeom prst="rect">
            <a:avLst/>
          </a:prstGeom>
        </p:spPr>
      </p:pic>
      <p:pic>
        <p:nvPicPr>
          <p:cNvPr id="9" name="Bildobjekt 8" descr="Skärmavbild 2018-03-12 kl. 22.35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933056"/>
            <a:ext cx="1584176" cy="1560413"/>
          </a:xfrm>
          <a:prstGeom prst="rect">
            <a:avLst/>
          </a:prstGeom>
        </p:spPr>
      </p:pic>
      <p:pic>
        <p:nvPicPr>
          <p:cNvPr id="12" name="Bildobjekt 11" descr="Skärmavbild 2018-03-12 kl. 22.44.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1731764" cy="16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8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6" name="Bildobjekt 5" descr="Skärmavbild 2018-02-14 kl. 23.20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8"/>
            <a:ext cx="6264696" cy="421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8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99087947"/>
              </p:ext>
            </p:extLst>
          </p:nvPr>
        </p:nvGraphicFramePr>
        <p:xfrm>
          <a:off x="895448" y="1772816"/>
          <a:ext cx="73489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344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04207454"/>
              </p:ext>
            </p:extLst>
          </p:nvPr>
        </p:nvGraphicFramePr>
        <p:xfrm>
          <a:off x="467544" y="1700808"/>
          <a:ext cx="273630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809823"/>
              </p:ext>
            </p:extLst>
          </p:nvPr>
        </p:nvGraphicFramePr>
        <p:xfrm>
          <a:off x="3491880" y="1988840"/>
          <a:ext cx="5328592" cy="4608513"/>
        </p:xfrm>
        <a:graphic>
          <a:graphicData uri="http://schemas.openxmlformats.org/drawingml/2006/table">
            <a:tbl>
              <a:tblPr/>
              <a:tblGrid>
                <a:gridCol w="1204123"/>
                <a:gridCol w="4124469"/>
              </a:tblGrid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Befattning / Namn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Ansvarsuppgifter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Tränare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Åsa Jakobsson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Planering Träning + Matchcoaching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Tony</a:t>
                      </a:r>
                      <a:r>
                        <a:rPr lang="sv-SE" sz="1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Juhlin</a:t>
                      </a:r>
                      <a:endParaRPr lang="sv-S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Planering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Träning 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Matchcoaching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Ass. Tränare 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Mats Eriksson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Bistår vid träningar +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Matchcoaching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Tommy</a:t>
                      </a:r>
                      <a:r>
                        <a:rPr lang="sv-SE" sz="1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000" b="1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Kovala</a:t>
                      </a:r>
                      <a:endParaRPr lang="sv-S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Planerar</a:t>
                      </a:r>
                      <a:r>
                        <a:rPr lang="sv-S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träningar +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Matchcoaching +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Ansvarig</a:t>
                      </a:r>
                      <a:r>
                        <a:rPr lang="sv-S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Målvaktsträning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Henrik Eriksson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Bistår vid träningar +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Matchcoaching 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Ansvarig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Fysträning 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Philip </a:t>
                      </a:r>
                      <a:r>
                        <a:rPr lang="sv-SE" sz="1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Lowndes</a:t>
                      </a:r>
                      <a:endParaRPr lang="sv-S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Bistår vid träningar + Matchcoaching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endParaRPr lang="sv-S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Lagledare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Tobias Hultberg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Lagledare</a:t>
                      </a:r>
                      <a:r>
                        <a:rPr lang="sv-SE" sz="1000" b="0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–</a:t>
                      </a:r>
                      <a:r>
                        <a:rPr lang="sv-SE" sz="1000" b="0" i="0" u="none" strike="noStrike" baseline="0" dirty="0" smtClean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Ansvarig Gothia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Carina</a:t>
                      </a:r>
                      <a:r>
                        <a:rPr lang="sv-SE" sz="1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000" b="1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Riström</a:t>
                      </a:r>
                      <a:endParaRPr lang="sv-S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Lagledare</a:t>
                      </a:r>
                      <a:r>
                        <a:rPr lang="sv-S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Material</a:t>
                      </a:r>
                      <a:r>
                        <a:rPr lang="sv-SE" sz="1000" b="0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(bistår med div och stöttar på </a:t>
                      </a:r>
                      <a:r>
                        <a:rPr lang="sv-SE" sz="800" b="0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träningar</a:t>
                      </a:r>
                      <a:r>
                        <a:rPr lang="sv-SE" sz="800" b="0" i="0" u="none" strike="noStrike" baseline="0" dirty="0" smtClean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&amp; </a:t>
                      </a:r>
                      <a:r>
                        <a:rPr lang="sv-SE" sz="800" b="0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matcher </a:t>
                      </a:r>
                      <a:r>
                        <a:rPr lang="sv-SE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vid behov)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Fredrik</a:t>
                      </a:r>
                      <a:r>
                        <a:rPr lang="sv-SE" sz="1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Nilsson</a:t>
                      </a:r>
                      <a:endParaRPr lang="sv-S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Lagledare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Övriga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Henrik Eriksson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Domarbokning</a:t>
                      </a:r>
                      <a:r>
                        <a:rPr lang="sv-S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Deltagarförteckningar match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endParaRPr lang="sv-S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92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58396504"/>
              </p:ext>
            </p:extLst>
          </p:nvPr>
        </p:nvGraphicFramePr>
        <p:xfrm>
          <a:off x="467544" y="1700808"/>
          <a:ext cx="273630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202685"/>
              </p:ext>
            </p:extLst>
          </p:nvPr>
        </p:nvGraphicFramePr>
        <p:xfrm>
          <a:off x="3779912" y="2060848"/>
          <a:ext cx="4896544" cy="3917895"/>
        </p:xfrm>
        <a:graphic>
          <a:graphicData uri="http://schemas.openxmlformats.org/drawingml/2006/table">
            <a:tbl>
              <a:tblPr/>
              <a:tblGrid>
                <a:gridCol w="1415520"/>
                <a:gridCol w="3481024"/>
              </a:tblGrid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Befattning / Namn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Ansvarsuppgifter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Kassör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Ulrika</a:t>
                      </a:r>
                      <a:r>
                        <a:rPr lang="sv-SE" sz="1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Grönberg</a:t>
                      </a:r>
                      <a:endParaRPr lang="sv-S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endParaRPr lang="sk-SK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Lagföräldrar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Evenemangsansvarig  (Kiosk, grillning, BSK-dagen mm)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Anna Lindberg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</a:rPr>
                        <a:t>Sammankallande</a:t>
                      </a:r>
                      <a:endParaRPr lang="sk-SK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0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Marie</a:t>
                      </a:r>
                      <a:r>
                        <a:rPr lang="sv-SE" sz="1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1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Späth</a:t>
                      </a:r>
                      <a:endParaRPr lang="sv-SE" sz="10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Sammankallande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endParaRPr lang="sv-S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0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Magnus </a:t>
                      </a:r>
                      <a:r>
                        <a:rPr lang="sv-SE" sz="1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Frii</a:t>
                      </a:r>
                      <a:r>
                        <a:rPr lang="sv-S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 - inköp   (Bortrest tom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V19)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</a:rPr>
                        <a:t>(Carina Riström ers.)</a:t>
                      </a:r>
                      <a:endParaRPr lang="sk-SK" sz="9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Sponsorkommitté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Magnus </a:t>
                      </a:r>
                      <a:r>
                        <a:rPr lang="sv-S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Larsson</a:t>
                      </a:r>
                      <a:endParaRPr lang="sv-S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Sköter kontakten med Sponsorer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0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Magnus </a:t>
                      </a:r>
                      <a:r>
                        <a:rPr lang="sv-SE" sz="10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Frii</a:t>
                      </a:r>
                      <a:r>
                        <a:rPr lang="sv-S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395536" y="3429000"/>
            <a:ext cx="27263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Lagledare är sammankallande:</a:t>
            </a:r>
          </a:p>
          <a:p>
            <a:r>
              <a:rPr lang="sv-S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Tobias Hultberg</a:t>
            </a:r>
            <a:endParaRPr lang="sv-S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23733</TotalTime>
  <Words>572</Words>
  <Application>Microsoft Macintosh PowerPoint</Application>
  <PresentationFormat>Bildspel på skärmen (4:3)</PresentationFormat>
  <Paragraphs>212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2" baseType="lpstr">
      <vt:lpstr>Office-tema</vt:lpstr>
      <vt:lpstr>Välkommen till  Föräldramöte!</vt:lpstr>
      <vt:lpstr> Agenda  2017 – Återblick      2018 - Organisation &amp; Planering   Spelarutbildning &amp; Nya arbetsdokument (Träningsinnehåll)   Medlemsfrågor &amp; Mtrl  Matchvärdar &amp; Spelarlicenser  Ekonomi &amp; Sponsring  Övriga Frågor?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Ledarmentor  Vi har knutit Lotta Hellenberg till föreningen &amp; laget i rollen som Ledarmentor!  Lotta kommer att finnas runt laget under året och hålla i en del träningar men också fungera som stöd &amp; mentor för oss ledare. Fantastiskt kul!  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Deltagande &amp; Avanmälan  1. Minst 1 träning/vecka för matchspel.        - Avanmälan sker via mail till Åsa &amp; Tony (Tommy &amp; Mats)   2. Kallelse via laget.se till samtliga matcher &amp; aktiviteter.       </vt:lpstr>
      <vt:lpstr>PowerPoint-presentation</vt:lpstr>
      <vt:lpstr>PowerPoint-presentation</vt:lpstr>
      <vt:lpstr>PowerPoint-presentation</vt:lpstr>
      <vt:lpstr>PowerPoint-presentation</vt:lpstr>
      <vt:lpstr>Träningsfokus 2018  Repetition från 2017: - Positionsförsvar (vidareutveckla) - Snabba omställningar via inspelsyta - Fortsatt teknikträning (Coerver 1 tillfälle/vecka)  Nyheter 2018: - Utvecklat anfallsspel (fler alternativ) - Positionsbaserad träning (1 tillfälle/vecka) - Ny Målvaktsträning (Coerver 1 tillfälle/vecka)  </vt:lpstr>
      <vt:lpstr>Nya arbetsdokument (Kompletterar SUP)  Vi arbetar också med vårt eget dokument för vår spelidé  och planerar träningsinnehåll utifrån våra fastlagda prioriteringar för året. </vt:lpstr>
      <vt:lpstr>Roller på plan (Positionsbaserad träning 1 tillfälle/vecka)  Spelarna kommer i samband med vårlägret få ”välja” 1 eller två roller som känns mest bekant och sedan skapa en egen träningsvision för året (målbild) </vt:lpstr>
      <vt:lpstr>PowerPoint-presentation</vt:lpstr>
      <vt:lpstr>Samarbetspartners  Vi samarbetar sedan tidigare med Friends i vårt värderings- &amp; kulturarbete. Arbetet fortsätter även kommande år.  Ny samarbetsparter för 2018 är Coerver Coaching som föreningen slutit ett flerårigt avtal med gällande såväl spelar- som tränarutbildning.   </vt:lpstr>
      <vt:lpstr>Rödblå-spåret   1.  Klubbens värderingar och riktlinjer  2.  Glädje &amp; samhörighet     </vt:lpstr>
      <vt:lpstr>VFFs 10 Föräldrabud           </vt:lpstr>
      <vt:lpstr>Matchvärdar 2018   Henrik Eriksson    </vt:lpstr>
      <vt:lpstr>Spelarlicenser </vt:lpstr>
      <vt:lpstr>PowerPoint-presentation</vt:lpstr>
      <vt:lpstr>Ekonomi  2017-2018  Tobias Hultberg    </vt:lpstr>
      <vt:lpstr>PowerPoint-presentation</vt:lpstr>
      <vt:lpstr>PowerPoint-presentation</vt:lpstr>
      <vt:lpstr>PowerPoint-presentation</vt:lpstr>
      <vt:lpstr>Sponsring  2018   SPONSRING 2018               TOTALT: 64 900:-</vt:lpstr>
      <vt:lpstr>GothiaCup 2018        </vt:lpstr>
      <vt:lpstr>PowerPoint-presentation</vt:lpstr>
      <vt:lpstr>Nytt ”Mount Everest” 2019? Vilka visioner skall vi ha?</vt:lpstr>
      <vt:lpstr>Övriga Frågor?</vt:lpstr>
      <vt:lpstr>GDPR</vt:lpstr>
      <vt:lpstr>Tack för visat intresse!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</dc:title>
  <dc:creator>Giuseppina</dc:creator>
  <cp:lastModifiedBy>Tony Juhlin</cp:lastModifiedBy>
  <cp:revision>294</cp:revision>
  <dcterms:created xsi:type="dcterms:W3CDTF">2012-05-02T21:15:37Z</dcterms:created>
  <dcterms:modified xsi:type="dcterms:W3CDTF">2018-03-13T20:58:52Z</dcterms:modified>
</cp:coreProperties>
</file>