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367" r:id="rId4"/>
    <p:sldId id="294" r:id="rId5"/>
    <p:sldId id="363" r:id="rId6"/>
    <p:sldId id="364" r:id="rId7"/>
    <p:sldId id="365" r:id="rId8"/>
    <p:sldId id="295" r:id="rId9"/>
    <p:sldId id="366" r:id="rId10"/>
    <p:sldId id="297" r:id="rId11"/>
    <p:sldId id="298" r:id="rId12"/>
    <p:sldId id="376" r:id="rId13"/>
    <p:sldId id="305" r:id="rId14"/>
    <p:sldId id="306" r:id="rId15"/>
    <p:sldId id="307" r:id="rId16"/>
    <p:sldId id="309" r:id="rId17"/>
    <p:sldId id="308" r:id="rId18"/>
    <p:sldId id="358" r:id="rId19"/>
    <p:sldId id="311" r:id="rId20"/>
    <p:sldId id="368" r:id="rId21"/>
    <p:sldId id="369" r:id="rId22"/>
    <p:sldId id="312" r:id="rId23"/>
    <p:sldId id="354" r:id="rId24"/>
    <p:sldId id="314" r:id="rId25"/>
    <p:sldId id="315" r:id="rId26"/>
    <p:sldId id="316" r:id="rId27"/>
    <p:sldId id="317" r:id="rId28"/>
    <p:sldId id="318" r:id="rId29"/>
    <p:sldId id="319" r:id="rId30"/>
    <p:sldId id="322" r:id="rId31"/>
    <p:sldId id="321" r:id="rId32"/>
    <p:sldId id="320" r:id="rId33"/>
    <p:sldId id="370" r:id="rId34"/>
    <p:sldId id="371" r:id="rId35"/>
    <p:sldId id="323" r:id="rId36"/>
    <p:sldId id="324" r:id="rId37"/>
    <p:sldId id="325" r:id="rId38"/>
    <p:sldId id="326" r:id="rId39"/>
    <p:sldId id="327" r:id="rId40"/>
    <p:sldId id="328" r:id="rId41"/>
    <p:sldId id="329" r:id="rId42"/>
    <p:sldId id="372" r:id="rId43"/>
    <p:sldId id="373" r:id="rId44"/>
    <p:sldId id="375" r:id="rId45"/>
    <p:sldId id="374" r:id="rId46"/>
    <p:sldId id="330" r:id="rId47"/>
    <p:sldId id="301" r:id="rId48"/>
    <p:sldId id="302" r:id="rId49"/>
    <p:sldId id="378" r:id="rId50"/>
    <p:sldId id="379" r:id="rId51"/>
    <p:sldId id="400" r:id="rId52"/>
    <p:sldId id="303" r:id="rId53"/>
    <p:sldId id="299" r:id="rId54"/>
    <p:sldId id="296" r:id="rId55"/>
    <p:sldId id="286" r:id="rId56"/>
    <p:sldId id="381" r:id="rId57"/>
    <p:sldId id="331" r:id="rId58"/>
    <p:sldId id="382" r:id="rId59"/>
    <p:sldId id="359" r:id="rId60"/>
    <p:sldId id="397" r:id="rId61"/>
    <p:sldId id="383" r:id="rId62"/>
    <p:sldId id="384" r:id="rId63"/>
    <p:sldId id="402" r:id="rId64"/>
    <p:sldId id="403" r:id="rId65"/>
    <p:sldId id="386" r:id="rId66"/>
    <p:sldId id="387" r:id="rId67"/>
    <p:sldId id="388" r:id="rId68"/>
    <p:sldId id="389" r:id="rId69"/>
    <p:sldId id="390" r:id="rId70"/>
    <p:sldId id="391" r:id="rId71"/>
    <p:sldId id="392" r:id="rId72"/>
    <p:sldId id="393" r:id="rId73"/>
    <p:sldId id="394" r:id="rId74"/>
    <p:sldId id="395" r:id="rId75"/>
    <p:sldId id="351" r:id="rId76"/>
    <p:sldId id="361" r:id="rId77"/>
    <p:sldId id="401" r:id="rId78"/>
    <p:sldId id="362" r:id="rId79"/>
    <p:sldId id="268" r:id="rId80"/>
    <p:sldId id="293" r:id="rId81"/>
    <p:sldId id="258" r:id="rId82"/>
    <p:sldId id="259" r:id="rId83"/>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150E"/>
    <a:srgbClr val="BBA200"/>
    <a:srgbClr val="D5BA01"/>
    <a:srgbClr val="E0C602"/>
    <a:srgbClr val="FF00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16" autoAdjust="0"/>
    <p:restoredTop sz="98626" autoAdjust="0"/>
  </p:normalViewPr>
  <p:slideViewPr>
    <p:cSldViewPr>
      <p:cViewPr>
        <p:scale>
          <a:sx n="103" d="100"/>
          <a:sy n="103" d="100"/>
        </p:scale>
        <p:origin x="-1072"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printerSettings" Target="printerSettings/printerSettings1.bin"/><Relationship Id="rId85" Type="http://schemas.openxmlformats.org/officeDocument/2006/relationships/presProps" Target="presProps.xml"/><Relationship Id="rId86" Type="http://schemas.openxmlformats.org/officeDocument/2006/relationships/viewProps" Target="viewProps.xml"/><Relationship Id="rId87" Type="http://schemas.openxmlformats.org/officeDocument/2006/relationships/theme" Target="theme/theme1.xml"/><Relationship Id="rId8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BB3237-8139-AD43-9E60-FF800E3C8B13}" type="doc">
      <dgm:prSet loTypeId="urn:microsoft.com/office/officeart/2005/8/layout/orgChart1" loCatId="" qsTypeId="urn:microsoft.com/office/officeart/2005/8/quickstyle/simple4" qsCatId="simple" csTypeId="urn:microsoft.com/office/officeart/2005/8/colors/accent2_2" csCatId="accent2" phldr="1"/>
      <dgm:spPr/>
      <dgm:t>
        <a:bodyPr/>
        <a:lstStyle/>
        <a:p>
          <a:endParaRPr lang="sv-SE"/>
        </a:p>
      </dgm:t>
    </dgm:pt>
    <dgm:pt modelId="{B2A6C768-2197-0345-8E76-72CCD11612CD}">
      <dgm:prSet phldrT="[Text]"/>
      <dgm:spPr/>
      <dgm:t>
        <a:bodyPr/>
        <a:lstStyle/>
        <a:p>
          <a:r>
            <a:rPr lang="sv-SE" dirty="0" smtClean="0"/>
            <a:t>Barkarö SK F04/05</a:t>
          </a:r>
          <a:endParaRPr lang="sv-SE" dirty="0"/>
        </a:p>
      </dgm:t>
    </dgm:pt>
    <dgm:pt modelId="{482F16E4-0D6D-E84B-B99A-3AE3A8BF0B8B}" type="parTrans" cxnId="{26BE705F-8BC1-8647-80F8-01EA67961BB9}">
      <dgm:prSet/>
      <dgm:spPr/>
      <dgm:t>
        <a:bodyPr/>
        <a:lstStyle/>
        <a:p>
          <a:endParaRPr lang="sv-SE"/>
        </a:p>
      </dgm:t>
    </dgm:pt>
    <dgm:pt modelId="{1D302055-A4AE-464D-97D9-612772C57B73}" type="sibTrans" cxnId="{26BE705F-8BC1-8647-80F8-01EA67961BB9}">
      <dgm:prSet/>
      <dgm:spPr/>
      <dgm:t>
        <a:bodyPr/>
        <a:lstStyle/>
        <a:p>
          <a:endParaRPr lang="sv-SE"/>
        </a:p>
      </dgm:t>
    </dgm:pt>
    <dgm:pt modelId="{77D07E47-2936-3C4A-ACF5-17E1E99831AE}">
      <dgm:prSet phldrT="[Text]"/>
      <dgm:spPr/>
      <dgm:t>
        <a:bodyPr/>
        <a:lstStyle/>
        <a:p>
          <a:r>
            <a:rPr lang="sv-SE" dirty="0" smtClean="0"/>
            <a:t>Fotbollssektion</a:t>
          </a:r>
          <a:endParaRPr lang="sv-SE" dirty="0"/>
        </a:p>
      </dgm:t>
    </dgm:pt>
    <dgm:pt modelId="{E73E162D-4B37-9340-BC95-557F2A3D85D8}" type="parTrans" cxnId="{F4D49061-56BF-BC42-91DB-4F7609852753}">
      <dgm:prSet/>
      <dgm:spPr/>
      <dgm:t>
        <a:bodyPr/>
        <a:lstStyle/>
        <a:p>
          <a:endParaRPr lang="sv-SE"/>
        </a:p>
      </dgm:t>
    </dgm:pt>
    <dgm:pt modelId="{402D5A9B-6182-FB4B-B3FA-CB482660EB28}" type="sibTrans" cxnId="{F4D49061-56BF-BC42-91DB-4F7609852753}">
      <dgm:prSet/>
      <dgm:spPr/>
      <dgm:t>
        <a:bodyPr/>
        <a:lstStyle/>
        <a:p>
          <a:endParaRPr lang="sv-SE"/>
        </a:p>
      </dgm:t>
    </dgm:pt>
    <dgm:pt modelId="{55F1E3B5-317A-B84D-849A-C8FE66CEE747}">
      <dgm:prSet phldrT="[Text]"/>
      <dgm:spPr/>
      <dgm:t>
        <a:bodyPr/>
        <a:lstStyle/>
        <a:p>
          <a:r>
            <a:rPr lang="sv-SE" dirty="0" smtClean="0"/>
            <a:t>Management</a:t>
          </a:r>
          <a:endParaRPr lang="sv-SE" dirty="0"/>
        </a:p>
      </dgm:t>
    </dgm:pt>
    <dgm:pt modelId="{486D77E9-7E9D-0942-916D-EE826729A85D}" type="parTrans" cxnId="{3ED2E35D-8DE2-644E-B7BE-8DA343035A18}">
      <dgm:prSet/>
      <dgm:spPr/>
      <dgm:t>
        <a:bodyPr/>
        <a:lstStyle/>
        <a:p>
          <a:endParaRPr lang="sv-SE"/>
        </a:p>
      </dgm:t>
    </dgm:pt>
    <dgm:pt modelId="{5B07B094-55F1-F847-8C7B-812755F0CF99}" type="sibTrans" cxnId="{3ED2E35D-8DE2-644E-B7BE-8DA343035A18}">
      <dgm:prSet/>
      <dgm:spPr/>
      <dgm:t>
        <a:bodyPr/>
        <a:lstStyle/>
        <a:p>
          <a:endParaRPr lang="sv-SE"/>
        </a:p>
      </dgm:t>
    </dgm:pt>
    <dgm:pt modelId="{2321EB14-1FE5-DB4E-928B-8695FC03D3DD}" type="pres">
      <dgm:prSet presAssocID="{F7BB3237-8139-AD43-9E60-FF800E3C8B13}" presName="hierChild1" presStyleCnt="0">
        <dgm:presLayoutVars>
          <dgm:orgChart val="1"/>
          <dgm:chPref val="1"/>
          <dgm:dir/>
          <dgm:animOne val="branch"/>
          <dgm:animLvl val="lvl"/>
          <dgm:resizeHandles/>
        </dgm:presLayoutVars>
      </dgm:prSet>
      <dgm:spPr/>
      <dgm:t>
        <a:bodyPr/>
        <a:lstStyle/>
        <a:p>
          <a:endParaRPr lang="sv-SE"/>
        </a:p>
      </dgm:t>
    </dgm:pt>
    <dgm:pt modelId="{BB13B5E1-2845-E049-8CCC-F42CF14534C7}" type="pres">
      <dgm:prSet presAssocID="{B2A6C768-2197-0345-8E76-72CCD11612CD}" presName="hierRoot1" presStyleCnt="0">
        <dgm:presLayoutVars>
          <dgm:hierBranch val="init"/>
        </dgm:presLayoutVars>
      </dgm:prSet>
      <dgm:spPr/>
    </dgm:pt>
    <dgm:pt modelId="{FF3D6D80-C9C2-2D4C-9524-15608B4BCD55}" type="pres">
      <dgm:prSet presAssocID="{B2A6C768-2197-0345-8E76-72CCD11612CD}" presName="rootComposite1" presStyleCnt="0"/>
      <dgm:spPr/>
    </dgm:pt>
    <dgm:pt modelId="{1A1D6BC1-3BCC-A24D-BBB9-1CD85455DEB8}" type="pres">
      <dgm:prSet presAssocID="{B2A6C768-2197-0345-8E76-72CCD11612CD}" presName="rootText1" presStyleLbl="node0" presStyleIdx="0" presStyleCnt="1">
        <dgm:presLayoutVars>
          <dgm:chPref val="3"/>
        </dgm:presLayoutVars>
      </dgm:prSet>
      <dgm:spPr/>
      <dgm:t>
        <a:bodyPr/>
        <a:lstStyle/>
        <a:p>
          <a:endParaRPr lang="sv-SE"/>
        </a:p>
      </dgm:t>
    </dgm:pt>
    <dgm:pt modelId="{FC8B6CC6-8705-F947-A540-AB914C430D9D}" type="pres">
      <dgm:prSet presAssocID="{B2A6C768-2197-0345-8E76-72CCD11612CD}" presName="rootConnector1" presStyleLbl="node1" presStyleIdx="0" presStyleCnt="0"/>
      <dgm:spPr/>
      <dgm:t>
        <a:bodyPr/>
        <a:lstStyle/>
        <a:p>
          <a:endParaRPr lang="sv-SE"/>
        </a:p>
      </dgm:t>
    </dgm:pt>
    <dgm:pt modelId="{9E809CF4-7B98-304C-899E-F0F55900EEE2}" type="pres">
      <dgm:prSet presAssocID="{B2A6C768-2197-0345-8E76-72CCD11612CD}" presName="hierChild2" presStyleCnt="0"/>
      <dgm:spPr/>
    </dgm:pt>
    <dgm:pt modelId="{27F27709-1594-124C-B24A-FE2EA627576A}" type="pres">
      <dgm:prSet presAssocID="{E73E162D-4B37-9340-BC95-557F2A3D85D8}" presName="Name37" presStyleLbl="parChTrans1D2" presStyleIdx="0" presStyleCnt="2"/>
      <dgm:spPr/>
      <dgm:t>
        <a:bodyPr/>
        <a:lstStyle/>
        <a:p>
          <a:endParaRPr lang="sv-SE"/>
        </a:p>
      </dgm:t>
    </dgm:pt>
    <dgm:pt modelId="{B3AD3F31-1E04-3647-956E-E2B5F4DB1097}" type="pres">
      <dgm:prSet presAssocID="{77D07E47-2936-3C4A-ACF5-17E1E99831AE}" presName="hierRoot2" presStyleCnt="0">
        <dgm:presLayoutVars>
          <dgm:hierBranch val="init"/>
        </dgm:presLayoutVars>
      </dgm:prSet>
      <dgm:spPr/>
    </dgm:pt>
    <dgm:pt modelId="{C08AEC6C-98DE-0E45-85C4-5868BD046623}" type="pres">
      <dgm:prSet presAssocID="{77D07E47-2936-3C4A-ACF5-17E1E99831AE}" presName="rootComposite" presStyleCnt="0"/>
      <dgm:spPr/>
    </dgm:pt>
    <dgm:pt modelId="{2F8426E0-9163-D441-8F53-9C9F51A6D336}" type="pres">
      <dgm:prSet presAssocID="{77D07E47-2936-3C4A-ACF5-17E1E99831AE}" presName="rootText" presStyleLbl="node2" presStyleIdx="0" presStyleCnt="2">
        <dgm:presLayoutVars>
          <dgm:chPref val="3"/>
        </dgm:presLayoutVars>
      </dgm:prSet>
      <dgm:spPr/>
      <dgm:t>
        <a:bodyPr/>
        <a:lstStyle/>
        <a:p>
          <a:endParaRPr lang="sv-SE"/>
        </a:p>
      </dgm:t>
    </dgm:pt>
    <dgm:pt modelId="{74EF1ECA-D3DC-0C4D-B650-B29B334C4634}" type="pres">
      <dgm:prSet presAssocID="{77D07E47-2936-3C4A-ACF5-17E1E99831AE}" presName="rootConnector" presStyleLbl="node2" presStyleIdx="0" presStyleCnt="2"/>
      <dgm:spPr/>
      <dgm:t>
        <a:bodyPr/>
        <a:lstStyle/>
        <a:p>
          <a:endParaRPr lang="sv-SE"/>
        </a:p>
      </dgm:t>
    </dgm:pt>
    <dgm:pt modelId="{F1522DC9-6F32-AB44-96FB-A2B574A0E97C}" type="pres">
      <dgm:prSet presAssocID="{77D07E47-2936-3C4A-ACF5-17E1E99831AE}" presName="hierChild4" presStyleCnt="0"/>
      <dgm:spPr/>
    </dgm:pt>
    <dgm:pt modelId="{77D21B1A-6C24-CD46-91CE-B5FD40B38A44}" type="pres">
      <dgm:prSet presAssocID="{77D07E47-2936-3C4A-ACF5-17E1E99831AE}" presName="hierChild5" presStyleCnt="0"/>
      <dgm:spPr/>
    </dgm:pt>
    <dgm:pt modelId="{47EB2116-C8CF-BC45-A00E-010B20535A12}" type="pres">
      <dgm:prSet presAssocID="{486D77E9-7E9D-0942-916D-EE826729A85D}" presName="Name37" presStyleLbl="parChTrans1D2" presStyleIdx="1" presStyleCnt="2"/>
      <dgm:spPr/>
      <dgm:t>
        <a:bodyPr/>
        <a:lstStyle/>
        <a:p>
          <a:endParaRPr lang="sv-SE"/>
        </a:p>
      </dgm:t>
    </dgm:pt>
    <dgm:pt modelId="{2B0853B9-F9FA-EA47-9532-B7D13F37ABF7}" type="pres">
      <dgm:prSet presAssocID="{55F1E3B5-317A-B84D-849A-C8FE66CEE747}" presName="hierRoot2" presStyleCnt="0">
        <dgm:presLayoutVars>
          <dgm:hierBranch val="init"/>
        </dgm:presLayoutVars>
      </dgm:prSet>
      <dgm:spPr/>
    </dgm:pt>
    <dgm:pt modelId="{43B92F1D-0A92-264D-83E8-F011F887F7FE}" type="pres">
      <dgm:prSet presAssocID="{55F1E3B5-317A-B84D-849A-C8FE66CEE747}" presName="rootComposite" presStyleCnt="0"/>
      <dgm:spPr/>
    </dgm:pt>
    <dgm:pt modelId="{16F230BC-22AF-194C-999E-5F1C912E06B4}" type="pres">
      <dgm:prSet presAssocID="{55F1E3B5-317A-B84D-849A-C8FE66CEE747}" presName="rootText" presStyleLbl="node2" presStyleIdx="1" presStyleCnt="2">
        <dgm:presLayoutVars>
          <dgm:chPref val="3"/>
        </dgm:presLayoutVars>
      </dgm:prSet>
      <dgm:spPr/>
      <dgm:t>
        <a:bodyPr/>
        <a:lstStyle/>
        <a:p>
          <a:endParaRPr lang="sv-SE"/>
        </a:p>
      </dgm:t>
    </dgm:pt>
    <dgm:pt modelId="{74D2C140-4E06-064C-B939-6DBF76BE379A}" type="pres">
      <dgm:prSet presAssocID="{55F1E3B5-317A-B84D-849A-C8FE66CEE747}" presName="rootConnector" presStyleLbl="node2" presStyleIdx="1" presStyleCnt="2"/>
      <dgm:spPr/>
      <dgm:t>
        <a:bodyPr/>
        <a:lstStyle/>
        <a:p>
          <a:endParaRPr lang="sv-SE"/>
        </a:p>
      </dgm:t>
    </dgm:pt>
    <dgm:pt modelId="{CA8EA3DD-4159-9549-85C8-68206828F5C1}" type="pres">
      <dgm:prSet presAssocID="{55F1E3B5-317A-B84D-849A-C8FE66CEE747}" presName="hierChild4" presStyleCnt="0"/>
      <dgm:spPr/>
    </dgm:pt>
    <dgm:pt modelId="{548C5100-D50E-3E48-A23B-A8756CB45DD6}" type="pres">
      <dgm:prSet presAssocID="{55F1E3B5-317A-B84D-849A-C8FE66CEE747}" presName="hierChild5" presStyleCnt="0"/>
      <dgm:spPr/>
    </dgm:pt>
    <dgm:pt modelId="{ED0BA0B2-881F-6B41-A7E1-D449A77ECB08}" type="pres">
      <dgm:prSet presAssocID="{B2A6C768-2197-0345-8E76-72CCD11612CD}" presName="hierChild3" presStyleCnt="0"/>
      <dgm:spPr/>
    </dgm:pt>
  </dgm:ptLst>
  <dgm:cxnLst>
    <dgm:cxn modelId="{FA03C7D7-B49D-2B48-98F2-4A5D098C6866}" type="presOf" srcId="{486D77E9-7E9D-0942-916D-EE826729A85D}" destId="{47EB2116-C8CF-BC45-A00E-010B20535A12}" srcOrd="0" destOrd="0" presId="urn:microsoft.com/office/officeart/2005/8/layout/orgChart1"/>
    <dgm:cxn modelId="{F3D5BDA7-E862-1C43-8354-2069E5FD1D0D}" type="presOf" srcId="{55F1E3B5-317A-B84D-849A-C8FE66CEE747}" destId="{16F230BC-22AF-194C-999E-5F1C912E06B4}" srcOrd="0" destOrd="0" presId="urn:microsoft.com/office/officeart/2005/8/layout/orgChart1"/>
    <dgm:cxn modelId="{F4D49061-56BF-BC42-91DB-4F7609852753}" srcId="{B2A6C768-2197-0345-8E76-72CCD11612CD}" destId="{77D07E47-2936-3C4A-ACF5-17E1E99831AE}" srcOrd="0" destOrd="0" parTransId="{E73E162D-4B37-9340-BC95-557F2A3D85D8}" sibTransId="{402D5A9B-6182-FB4B-B3FA-CB482660EB28}"/>
    <dgm:cxn modelId="{3ED2E35D-8DE2-644E-B7BE-8DA343035A18}" srcId="{B2A6C768-2197-0345-8E76-72CCD11612CD}" destId="{55F1E3B5-317A-B84D-849A-C8FE66CEE747}" srcOrd="1" destOrd="0" parTransId="{486D77E9-7E9D-0942-916D-EE826729A85D}" sibTransId="{5B07B094-55F1-F847-8C7B-812755F0CF99}"/>
    <dgm:cxn modelId="{9ACFDE6C-6C00-F546-B36D-17C9D8F39967}" type="presOf" srcId="{E73E162D-4B37-9340-BC95-557F2A3D85D8}" destId="{27F27709-1594-124C-B24A-FE2EA627576A}" srcOrd="0" destOrd="0" presId="urn:microsoft.com/office/officeart/2005/8/layout/orgChart1"/>
    <dgm:cxn modelId="{B531042E-FDF4-0A41-93DA-C75C3132E586}" type="presOf" srcId="{77D07E47-2936-3C4A-ACF5-17E1E99831AE}" destId="{74EF1ECA-D3DC-0C4D-B650-B29B334C4634}" srcOrd="1" destOrd="0" presId="urn:microsoft.com/office/officeart/2005/8/layout/orgChart1"/>
    <dgm:cxn modelId="{26BE705F-8BC1-8647-80F8-01EA67961BB9}" srcId="{F7BB3237-8139-AD43-9E60-FF800E3C8B13}" destId="{B2A6C768-2197-0345-8E76-72CCD11612CD}" srcOrd="0" destOrd="0" parTransId="{482F16E4-0D6D-E84B-B99A-3AE3A8BF0B8B}" sibTransId="{1D302055-A4AE-464D-97D9-612772C57B73}"/>
    <dgm:cxn modelId="{1DE0E8F6-C99E-6745-A8C2-D90F63D5373A}" type="presOf" srcId="{55F1E3B5-317A-B84D-849A-C8FE66CEE747}" destId="{74D2C140-4E06-064C-B939-6DBF76BE379A}" srcOrd="1" destOrd="0" presId="urn:microsoft.com/office/officeart/2005/8/layout/orgChart1"/>
    <dgm:cxn modelId="{B893B524-1502-B24A-9BDF-8EF38EDF2A98}" type="presOf" srcId="{B2A6C768-2197-0345-8E76-72CCD11612CD}" destId="{FC8B6CC6-8705-F947-A540-AB914C430D9D}" srcOrd="1" destOrd="0" presId="urn:microsoft.com/office/officeart/2005/8/layout/orgChart1"/>
    <dgm:cxn modelId="{F5EAF526-2E98-7049-893E-F3DB985B8EC2}" type="presOf" srcId="{77D07E47-2936-3C4A-ACF5-17E1E99831AE}" destId="{2F8426E0-9163-D441-8F53-9C9F51A6D336}" srcOrd="0" destOrd="0" presId="urn:microsoft.com/office/officeart/2005/8/layout/orgChart1"/>
    <dgm:cxn modelId="{A5A6DB31-34B0-C44C-BA25-B9AB6A52F2BF}" type="presOf" srcId="{B2A6C768-2197-0345-8E76-72CCD11612CD}" destId="{1A1D6BC1-3BCC-A24D-BBB9-1CD85455DEB8}" srcOrd="0" destOrd="0" presId="urn:microsoft.com/office/officeart/2005/8/layout/orgChart1"/>
    <dgm:cxn modelId="{13E01551-9781-9746-8C91-D195DCEFC42D}" type="presOf" srcId="{F7BB3237-8139-AD43-9E60-FF800E3C8B13}" destId="{2321EB14-1FE5-DB4E-928B-8695FC03D3DD}" srcOrd="0" destOrd="0" presId="urn:microsoft.com/office/officeart/2005/8/layout/orgChart1"/>
    <dgm:cxn modelId="{3089C7C7-B8B3-524C-B6CE-9D32D42A56C8}" type="presParOf" srcId="{2321EB14-1FE5-DB4E-928B-8695FC03D3DD}" destId="{BB13B5E1-2845-E049-8CCC-F42CF14534C7}" srcOrd="0" destOrd="0" presId="urn:microsoft.com/office/officeart/2005/8/layout/orgChart1"/>
    <dgm:cxn modelId="{FA497234-28CA-C344-B14E-294434C6A799}" type="presParOf" srcId="{BB13B5E1-2845-E049-8CCC-F42CF14534C7}" destId="{FF3D6D80-C9C2-2D4C-9524-15608B4BCD55}" srcOrd="0" destOrd="0" presId="urn:microsoft.com/office/officeart/2005/8/layout/orgChart1"/>
    <dgm:cxn modelId="{EA77625A-6C03-FB4A-9908-C4CF1BE2522D}" type="presParOf" srcId="{FF3D6D80-C9C2-2D4C-9524-15608B4BCD55}" destId="{1A1D6BC1-3BCC-A24D-BBB9-1CD85455DEB8}" srcOrd="0" destOrd="0" presId="urn:microsoft.com/office/officeart/2005/8/layout/orgChart1"/>
    <dgm:cxn modelId="{88BA8C00-B752-724B-9924-063FBE87588C}" type="presParOf" srcId="{FF3D6D80-C9C2-2D4C-9524-15608B4BCD55}" destId="{FC8B6CC6-8705-F947-A540-AB914C430D9D}" srcOrd="1" destOrd="0" presId="urn:microsoft.com/office/officeart/2005/8/layout/orgChart1"/>
    <dgm:cxn modelId="{C762AB8E-6BC6-F947-B7B2-DC84002FE55E}" type="presParOf" srcId="{BB13B5E1-2845-E049-8CCC-F42CF14534C7}" destId="{9E809CF4-7B98-304C-899E-F0F55900EEE2}" srcOrd="1" destOrd="0" presId="urn:microsoft.com/office/officeart/2005/8/layout/orgChart1"/>
    <dgm:cxn modelId="{70986D91-51F3-E241-ABAD-E0491AE2634C}" type="presParOf" srcId="{9E809CF4-7B98-304C-899E-F0F55900EEE2}" destId="{27F27709-1594-124C-B24A-FE2EA627576A}" srcOrd="0" destOrd="0" presId="urn:microsoft.com/office/officeart/2005/8/layout/orgChart1"/>
    <dgm:cxn modelId="{E0211C76-2C10-0E4C-AEE3-A0DDB3C379BD}" type="presParOf" srcId="{9E809CF4-7B98-304C-899E-F0F55900EEE2}" destId="{B3AD3F31-1E04-3647-956E-E2B5F4DB1097}" srcOrd="1" destOrd="0" presId="urn:microsoft.com/office/officeart/2005/8/layout/orgChart1"/>
    <dgm:cxn modelId="{F45798D9-BD4B-3D43-856B-13737DF84E92}" type="presParOf" srcId="{B3AD3F31-1E04-3647-956E-E2B5F4DB1097}" destId="{C08AEC6C-98DE-0E45-85C4-5868BD046623}" srcOrd="0" destOrd="0" presId="urn:microsoft.com/office/officeart/2005/8/layout/orgChart1"/>
    <dgm:cxn modelId="{4EE3576B-7E52-464F-9927-CDF3FEBFC44E}" type="presParOf" srcId="{C08AEC6C-98DE-0E45-85C4-5868BD046623}" destId="{2F8426E0-9163-D441-8F53-9C9F51A6D336}" srcOrd="0" destOrd="0" presId="urn:microsoft.com/office/officeart/2005/8/layout/orgChart1"/>
    <dgm:cxn modelId="{800AC105-981C-2343-A16E-EA34E954C5DE}" type="presParOf" srcId="{C08AEC6C-98DE-0E45-85C4-5868BD046623}" destId="{74EF1ECA-D3DC-0C4D-B650-B29B334C4634}" srcOrd="1" destOrd="0" presId="urn:microsoft.com/office/officeart/2005/8/layout/orgChart1"/>
    <dgm:cxn modelId="{A9BAA85B-2445-C147-93AF-1E141293CFE0}" type="presParOf" srcId="{B3AD3F31-1E04-3647-956E-E2B5F4DB1097}" destId="{F1522DC9-6F32-AB44-96FB-A2B574A0E97C}" srcOrd="1" destOrd="0" presId="urn:microsoft.com/office/officeart/2005/8/layout/orgChart1"/>
    <dgm:cxn modelId="{189DC225-7A99-7640-8A82-D64BC7A17D54}" type="presParOf" srcId="{B3AD3F31-1E04-3647-956E-E2B5F4DB1097}" destId="{77D21B1A-6C24-CD46-91CE-B5FD40B38A44}" srcOrd="2" destOrd="0" presId="urn:microsoft.com/office/officeart/2005/8/layout/orgChart1"/>
    <dgm:cxn modelId="{5C91A8A2-D522-8942-94A3-2E40AC9B1209}" type="presParOf" srcId="{9E809CF4-7B98-304C-899E-F0F55900EEE2}" destId="{47EB2116-C8CF-BC45-A00E-010B20535A12}" srcOrd="2" destOrd="0" presId="urn:microsoft.com/office/officeart/2005/8/layout/orgChart1"/>
    <dgm:cxn modelId="{A2F5AADA-C625-6845-81FC-9BDCA3B98E96}" type="presParOf" srcId="{9E809CF4-7B98-304C-899E-F0F55900EEE2}" destId="{2B0853B9-F9FA-EA47-9532-B7D13F37ABF7}" srcOrd="3" destOrd="0" presId="urn:microsoft.com/office/officeart/2005/8/layout/orgChart1"/>
    <dgm:cxn modelId="{7C838CE0-0FB5-C741-B8F2-5613C90C2692}" type="presParOf" srcId="{2B0853B9-F9FA-EA47-9532-B7D13F37ABF7}" destId="{43B92F1D-0A92-264D-83E8-F011F887F7FE}" srcOrd="0" destOrd="0" presId="urn:microsoft.com/office/officeart/2005/8/layout/orgChart1"/>
    <dgm:cxn modelId="{5BEFDC9A-F0E7-1B42-A15D-BB115B6C6FD5}" type="presParOf" srcId="{43B92F1D-0A92-264D-83E8-F011F887F7FE}" destId="{16F230BC-22AF-194C-999E-5F1C912E06B4}" srcOrd="0" destOrd="0" presId="urn:microsoft.com/office/officeart/2005/8/layout/orgChart1"/>
    <dgm:cxn modelId="{27602321-15D3-654A-A562-B01E9335623C}" type="presParOf" srcId="{43B92F1D-0A92-264D-83E8-F011F887F7FE}" destId="{74D2C140-4E06-064C-B939-6DBF76BE379A}" srcOrd="1" destOrd="0" presId="urn:microsoft.com/office/officeart/2005/8/layout/orgChart1"/>
    <dgm:cxn modelId="{B8419A52-2724-6445-A86E-9B5C5F33DB2F}" type="presParOf" srcId="{2B0853B9-F9FA-EA47-9532-B7D13F37ABF7}" destId="{CA8EA3DD-4159-9549-85C8-68206828F5C1}" srcOrd="1" destOrd="0" presId="urn:microsoft.com/office/officeart/2005/8/layout/orgChart1"/>
    <dgm:cxn modelId="{602FA20C-44E4-CA40-9700-BF883D6B58F7}" type="presParOf" srcId="{2B0853B9-F9FA-EA47-9532-B7D13F37ABF7}" destId="{548C5100-D50E-3E48-A23B-A8756CB45DD6}" srcOrd="2" destOrd="0" presId="urn:microsoft.com/office/officeart/2005/8/layout/orgChart1"/>
    <dgm:cxn modelId="{6E6C1096-3B5E-4A4C-BCD5-F1EE53F3A0CC}" type="presParOf" srcId="{BB13B5E1-2845-E049-8CCC-F42CF14534C7}" destId="{ED0BA0B2-881F-6B41-A7E1-D449A77ECB0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BB3237-8139-AD43-9E60-FF800E3C8B13}" type="doc">
      <dgm:prSet loTypeId="urn:microsoft.com/office/officeart/2005/8/layout/orgChart1" loCatId="" qsTypeId="urn:microsoft.com/office/officeart/2005/8/quickstyle/simple4" qsCatId="simple" csTypeId="urn:microsoft.com/office/officeart/2005/8/colors/accent2_2" csCatId="accent2" phldr="1"/>
      <dgm:spPr/>
      <dgm:t>
        <a:bodyPr/>
        <a:lstStyle/>
        <a:p>
          <a:endParaRPr lang="sv-SE"/>
        </a:p>
      </dgm:t>
    </dgm:pt>
    <dgm:pt modelId="{77D07E47-2936-3C4A-ACF5-17E1E99831AE}">
      <dgm:prSet phldrT="[Text]"/>
      <dgm:spPr/>
      <dgm:t>
        <a:bodyPr/>
        <a:lstStyle/>
        <a:p>
          <a:r>
            <a:rPr lang="sv-SE" dirty="0" smtClean="0"/>
            <a:t>Fotbollssektionen</a:t>
          </a:r>
          <a:endParaRPr lang="sv-SE" dirty="0"/>
        </a:p>
      </dgm:t>
    </dgm:pt>
    <dgm:pt modelId="{E73E162D-4B37-9340-BC95-557F2A3D85D8}" type="parTrans" cxnId="{F4D49061-56BF-BC42-91DB-4F7609852753}">
      <dgm:prSet/>
      <dgm:spPr/>
      <dgm:t>
        <a:bodyPr/>
        <a:lstStyle/>
        <a:p>
          <a:endParaRPr lang="sv-SE"/>
        </a:p>
      </dgm:t>
    </dgm:pt>
    <dgm:pt modelId="{402D5A9B-6182-FB4B-B3FA-CB482660EB28}" type="sibTrans" cxnId="{F4D49061-56BF-BC42-91DB-4F7609852753}">
      <dgm:prSet/>
      <dgm:spPr/>
      <dgm:t>
        <a:bodyPr/>
        <a:lstStyle/>
        <a:p>
          <a:endParaRPr lang="sv-SE"/>
        </a:p>
      </dgm:t>
    </dgm:pt>
    <dgm:pt modelId="{2321EB14-1FE5-DB4E-928B-8695FC03D3DD}" type="pres">
      <dgm:prSet presAssocID="{F7BB3237-8139-AD43-9E60-FF800E3C8B13}" presName="hierChild1" presStyleCnt="0">
        <dgm:presLayoutVars>
          <dgm:orgChart val="1"/>
          <dgm:chPref val="1"/>
          <dgm:dir/>
          <dgm:animOne val="branch"/>
          <dgm:animLvl val="lvl"/>
          <dgm:resizeHandles/>
        </dgm:presLayoutVars>
      </dgm:prSet>
      <dgm:spPr/>
      <dgm:t>
        <a:bodyPr/>
        <a:lstStyle/>
        <a:p>
          <a:endParaRPr lang="sv-SE"/>
        </a:p>
      </dgm:t>
    </dgm:pt>
    <dgm:pt modelId="{8CEB07BB-0D6B-CA46-8A5A-9608ABC08EE4}" type="pres">
      <dgm:prSet presAssocID="{77D07E47-2936-3C4A-ACF5-17E1E99831AE}" presName="hierRoot1" presStyleCnt="0">
        <dgm:presLayoutVars>
          <dgm:hierBranch val="init"/>
        </dgm:presLayoutVars>
      </dgm:prSet>
      <dgm:spPr/>
    </dgm:pt>
    <dgm:pt modelId="{C5E1C3D0-C197-DF47-B27D-C8C716B9A2AC}" type="pres">
      <dgm:prSet presAssocID="{77D07E47-2936-3C4A-ACF5-17E1E99831AE}" presName="rootComposite1" presStyleCnt="0"/>
      <dgm:spPr/>
    </dgm:pt>
    <dgm:pt modelId="{D5591B95-2E76-EC40-A140-7AE2F57C941D}" type="pres">
      <dgm:prSet presAssocID="{77D07E47-2936-3C4A-ACF5-17E1E99831AE}" presName="rootText1" presStyleLbl="node0" presStyleIdx="0" presStyleCnt="1">
        <dgm:presLayoutVars>
          <dgm:chPref val="3"/>
        </dgm:presLayoutVars>
      </dgm:prSet>
      <dgm:spPr/>
      <dgm:t>
        <a:bodyPr/>
        <a:lstStyle/>
        <a:p>
          <a:endParaRPr lang="sv-SE"/>
        </a:p>
      </dgm:t>
    </dgm:pt>
    <dgm:pt modelId="{B77F5587-E273-3D4E-AE80-E6448E59C4BF}" type="pres">
      <dgm:prSet presAssocID="{77D07E47-2936-3C4A-ACF5-17E1E99831AE}" presName="rootConnector1" presStyleLbl="node1" presStyleIdx="0" presStyleCnt="0"/>
      <dgm:spPr/>
      <dgm:t>
        <a:bodyPr/>
        <a:lstStyle/>
        <a:p>
          <a:endParaRPr lang="sv-SE"/>
        </a:p>
      </dgm:t>
    </dgm:pt>
    <dgm:pt modelId="{EB887A38-03D2-6B46-BC8F-5DE08EDF5AFF}" type="pres">
      <dgm:prSet presAssocID="{77D07E47-2936-3C4A-ACF5-17E1E99831AE}" presName="hierChild2" presStyleCnt="0"/>
      <dgm:spPr/>
    </dgm:pt>
    <dgm:pt modelId="{E38B203F-D91A-A44C-A45C-CA23CC4768AA}" type="pres">
      <dgm:prSet presAssocID="{77D07E47-2936-3C4A-ACF5-17E1E99831AE}" presName="hierChild3" presStyleCnt="0"/>
      <dgm:spPr/>
    </dgm:pt>
  </dgm:ptLst>
  <dgm:cxnLst>
    <dgm:cxn modelId="{DE3156D5-4362-244A-9020-A4F8C0AE6FBC}" type="presOf" srcId="{77D07E47-2936-3C4A-ACF5-17E1E99831AE}" destId="{B77F5587-E273-3D4E-AE80-E6448E59C4BF}" srcOrd="1" destOrd="0" presId="urn:microsoft.com/office/officeart/2005/8/layout/orgChart1"/>
    <dgm:cxn modelId="{F4D49061-56BF-BC42-91DB-4F7609852753}" srcId="{F7BB3237-8139-AD43-9E60-FF800E3C8B13}" destId="{77D07E47-2936-3C4A-ACF5-17E1E99831AE}" srcOrd="0" destOrd="0" parTransId="{E73E162D-4B37-9340-BC95-557F2A3D85D8}" sibTransId="{402D5A9B-6182-FB4B-B3FA-CB482660EB28}"/>
    <dgm:cxn modelId="{36E3D980-80F4-8443-A25C-4D0784E636B6}" type="presOf" srcId="{F7BB3237-8139-AD43-9E60-FF800E3C8B13}" destId="{2321EB14-1FE5-DB4E-928B-8695FC03D3DD}" srcOrd="0" destOrd="0" presId="urn:microsoft.com/office/officeart/2005/8/layout/orgChart1"/>
    <dgm:cxn modelId="{07FB26E3-B891-3143-BA68-560F591B1C6F}" type="presOf" srcId="{77D07E47-2936-3C4A-ACF5-17E1E99831AE}" destId="{D5591B95-2E76-EC40-A140-7AE2F57C941D}" srcOrd="0" destOrd="0" presId="urn:microsoft.com/office/officeart/2005/8/layout/orgChart1"/>
    <dgm:cxn modelId="{ACB245CE-E3DD-BC42-BA5B-0C4334C42DBB}" type="presParOf" srcId="{2321EB14-1FE5-DB4E-928B-8695FC03D3DD}" destId="{8CEB07BB-0D6B-CA46-8A5A-9608ABC08EE4}" srcOrd="0" destOrd="0" presId="urn:microsoft.com/office/officeart/2005/8/layout/orgChart1"/>
    <dgm:cxn modelId="{59FA4EDB-CF65-7347-A722-E6A56307C6BC}" type="presParOf" srcId="{8CEB07BB-0D6B-CA46-8A5A-9608ABC08EE4}" destId="{C5E1C3D0-C197-DF47-B27D-C8C716B9A2AC}" srcOrd="0" destOrd="0" presId="urn:microsoft.com/office/officeart/2005/8/layout/orgChart1"/>
    <dgm:cxn modelId="{7A4ABD9F-FDDC-9341-961E-58E63E983F31}" type="presParOf" srcId="{C5E1C3D0-C197-DF47-B27D-C8C716B9A2AC}" destId="{D5591B95-2E76-EC40-A140-7AE2F57C941D}" srcOrd="0" destOrd="0" presId="urn:microsoft.com/office/officeart/2005/8/layout/orgChart1"/>
    <dgm:cxn modelId="{8679428C-F1F9-4C45-BEDE-BD7FAA2E2FE4}" type="presParOf" srcId="{C5E1C3D0-C197-DF47-B27D-C8C716B9A2AC}" destId="{B77F5587-E273-3D4E-AE80-E6448E59C4BF}" srcOrd="1" destOrd="0" presId="urn:microsoft.com/office/officeart/2005/8/layout/orgChart1"/>
    <dgm:cxn modelId="{B4026714-A5AA-FC40-9A29-53C26763044D}" type="presParOf" srcId="{8CEB07BB-0D6B-CA46-8A5A-9608ABC08EE4}" destId="{EB887A38-03D2-6B46-BC8F-5DE08EDF5AFF}" srcOrd="1" destOrd="0" presId="urn:microsoft.com/office/officeart/2005/8/layout/orgChart1"/>
    <dgm:cxn modelId="{254255FF-2069-6A43-A33C-39169F521C95}" type="presParOf" srcId="{8CEB07BB-0D6B-CA46-8A5A-9608ABC08EE4}" destId="{E38B203F-D91A-A44C-A45C-CA23CC4768A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BB3237-8139-AD43-9E60-FF800E3C8B13}" type="doc">
      <dgm:prSet loTypeId="urn:microsoft.com/office/officeart/2005/8/layout/orgChart1" loCatId="" qsTypeId="urn:microsoft.com/office/officeart/2005/8/quickstyle/simple4" qsCatId="simple" csTypeId="urn:microsoft.com/office/officeart/2005/8/colors/accent2_2" csCatId="accent2" phldr="1"/>
      <dgm:spPr/>
      <dgm:t>
        <a:bodyPr/>
        <a:lstStyle/>
        <a:p>
          <a:endParaRPr lang="sv-SE"/>
        </a:p>
      </dgm:t>
    </dgm:pt>
    <dgm:pt modelId="{77D07E47-2936-3C4A-ACF5-17E1E99831AE}">
      <dgm:prSet phldrT="[Text]"/>
      <dgm:spPr/>
      <dgm:t>
        <a:bodyPr/>
        <a:lstStyle/>
        <a:p>
          <a:r>
            <a:rPr lang="sv-SE" dirty="0" smtClean="0"/>
            <a:t>Management</a:t>
          </a:r>
          <a:endParaRPr lang="sv-SE" dirty="0"/>
        </a:p>
      </dgm:t>
    </dgm:pt>
    <dgm:pt modelId="{E73E162D-4B37-9340-BC95-557F2A3D85D8}" type="parTrans" cxnId="{F4D49061-56BF-BC42-91DB-4F7609852753}">
      <dgm:prSet/>
      <dgm:spPr/>
      <dgm:t>
        <a:bodyPr/>
        <a:lstStyle/>
        <a:p>
          <a:endParaRPr lang="sv-SE"/>
        </a:p>
      </dgm:t>
    </dgm:pt>
    <dgm:pt modelId="{402D5A9B-6182-FB4B-B3FA-CB482660EB28}" type="sibTrans" cxnId="{F4D49061-56BF-BC42-91DB-4F7609852753}">
      <dgm:prSet/>
      <dgm:spPr/>
      <dgm:t>
        <a:bodyPr/>
        <a:lstStyle/>
        <a:p>
          <a:endParaRPr lang="sv-SE"/>
        </a:p>
      </dgm:t>
    </dgm:pt>
    <dgm:pt modelId="{2321EB14-1FE5-DB4E-928B-8695FC03D3DD}" type="pres">
      <dgm:prSet presAssocID="{F7BB3237-8139-AD43-9E60-FF800E3C8B13}" presName="hierChild1" presStyleCnt="0">
        <dgm:presLayoutVars>
          <dgm:orgChart val="1"/>
          <dgm:chPref val="1"/>
          <dgm:dir/>
          <dgm:animOne val="branch"/>
          <dgm:animLvl val="lvl"/>
          <dgm:resizeHandles/>
        </dgm:presLayoutVars>
      </dgm:prSet>
      <dgm:spPr/>
      <dgm:t>
        <a:bodyPr/>
        <a:lstStyle/>
        <a:p>
          <a:endParaRPr lang="sv-SE"/>
        </a:p>
      </dgm:t>
    </dgm:pt>
    <dgm:pt modelId="{8CEB07BB-0D6B-CA46-8A5A-9608ABC08EE4}" type="pres">
      <dgm:prSet presAssocID="{77D07E47-2936-3C4A-ACF5-17E1E99831AE}" presName="hierRoot1" presStyleCnt="0">
        <dgm:presLayoutVars>
          <dgm:hierBranch val="init"/>
        </dgm:presLayoutVars>
      </dgm:prSet>
      <dgm:spPr/>
    </dgm:pt>
    <dgm:pt modelId="{C5E1C3D0-C197-DF47-B27D-C8C716B9A2AC}" type="pres">
      <dgm:prSet presAssocID="{77D07E47-2936-3C4A-ACF5-17E1E99831AE}" presName="rootComposite1" presStyleCnt="0"/>
      <dgm:spPr/>
    </dgm:pt>
    <dgm:pt modelId="{D5591B95-2E76-EC40-A140-7AE2F57C941D}" type="pres">
      <dgm:prSet presAssocID="{77D07E47-2936-3C4A-ACF5-17E1E99831AE}" presName="rootText1" presStyleLbl="node0" presStyleIdx="0" presStyleCnt="1">
        <dgm:presLayoutVars>
          <dgm:chPref val="3"/>
        </dgm:presLayoutVars>
      </dgm:prSet>
      <dgm:spPr/>
      <dgm:t>
        <a:bodyPr/>
        <a:lstStyle/>
        <a:p>
          <a:endParaRPr lang="sv-SE"/>
        </a:p>
      </dgm:t>
    </dgm:pt>
    <dgm:pt modelId="{B77F5587-E273-3D4E-AE80-E6448E59C4BF}" type="pres">
      <dgm:prSet presAssocID="{77D07E47-2936-3C4A-ACF5-17E1E99831AE}" presName="rootConnector1" presStyleLbl="node1" presStyleIdx="0" presStyleCnt="0"/>
      <dgm:spPr/>
      <dgm:t>
        <a:bodyPr/>
        <a:lstStyle/>
        <a:p>
          <a:endParaRPr lang="sv-SE"/>
        </a:p>
      </dgm:t>
    </dgm:pt>
    <dgm:pt modelId="{EB887A38-03D2-6B46-BC8F-5DE08EDF5AFF}" type="pres">
      <dgm:prSet presAssocID="{77D07E47-2936-3C4A-ACF5-17E1E99831AE}" presName="hierChild2" presStyleCnt="0"/>
      <dgm:spPr/>
    </dgm:pt>
    <dgm:pt modelId="{E38B203F-D91A-A44C-A45C-CA23CC4768AA}" type="pres">
      <dgm:prSet presAssocID="{77D07E47-2936-3C4A-ACF5-17E1E99831AE}" presName="hierChild3" presStyleCnt="0"/>
      <dgm:spPr/>
    </dgm:pt>
  </dgm:ptLst>
  <dgm:cxnLst>
    <dgm:cxn modelId="{CDEED7B0-1B9E-0241-BACB-98F0EC91E4DB}" type="presOf" srcId="{77D07E47-2936-3C4A-ACF5-17E1E99831AE}" destId="{B77F5587-E273-3D4E-AE80-E6448E59C4BF}" srcOrd="1" destOrd="0" presId="urn:microsoft.com/office/officeart/2005/8/layout/orgChart1"/>
    <dgm:cxn modelId="{F4D49061-56BF-BC42-91DB-4F7609852753}" srcId="{F7BB3237-8139-AD43-9E60-FF800E3C8B13}" destId="{77D07E47-2936-3C4A-ACF5-17E1E99831AE}" srcOrd="0" destOrd="0" parTransId="{E73E162D-4B37-9340-BC95-557F2A3D85D8}" sibTransId="{402D5A9B-6182-FB4B-B3FA-CB482660EB28}"/>
    <dgm:cxn modelId="{4CD34205-2BB3-1F43-9864-C8EBF30496E6}" type="presOf" srcId="{77D07E47-2936-3C4A-ACF5-17E1E99831AE}" destId="{D5591B95-2E76-EC40-A140-7AE2F57C941D}" srcOrd="0" destOrd="0" presId="urn:microsoft.com/office/officeart/2005/8/layout/orgChart1"/>
    <dgm:cxn modelId="{46953FC5-9660-6144-86F0-8CAF8E7730BF}" type="presOf" srcId="{F7BB3237-8139-AD43-9E60-FF800E3C8B13}" destId="{2321EB14-1FE5-DB4E-928B-8695FC03D3DD}" srcOrd="0" destOrd="0" presId="urn:microsoft.com/office/officeart/2005/8/layout/orgChart1"/>
    <dgm:cxn modelId="{E61844D8-9B3E-A443-BAC6-375A0225585B}" type="presParOf" srcId="{2321EB14-1FE5-DB4E-928B-8695FC03D3DD}" destId="{8CEB07BB-0D6B-CA46-8A5A-9608ABC08EE4}" srcOrd="0" destOrd="0" presId="urn:microsoft.com/office/officeart/2005/8/layout/orgChart1"/>
    <dgm:cxn modelId="{5F60EB4D-06B9-8949-9B77-4E84CC4EA2B1}" type="presParOf" srcId="{8CEB07BB-0D6B-CA46-8A5A-9608ABC08EE4}" destId="{C5E1C3D0-C197-DF47-B27D-C8C716B9A2AC}" srcOrd="0" destOrd="0" presId="urn:microsoft.com/office/officeart/2005/8/layout/orgChart1"/>
    <dgm:cxn modelId="{257AE57F-0635-A94C-B99B-E66783EF9166}" type="presParOf" srcId="{C5E1C3D0-C197-DF47-B27D-C8C716B9A2AC}" destId="{D5591B95-2E76-EC40-A140-7AE2F57C941D}" srcOrd="0" destOrd="0" presId="urn:microsoft.com/office/officeart/2005/8/layout/orgChart1"/>
    <dgm:cxn modelId="{9664C24A-A275-F14A-8EA6-560AD21F6464}" type="presParOf" srcId="{C5E1C3D0-C197-DF47-B27D-C8C716B9A2AC}" destId="{B77F5587-E273-3D4E-AE80-E6448E59C4BF}" srcOrd="1" destOrd="0" presId="urn:microsoft.com/office/officeart/2005/8/layout/orgChart1"/>
    <dgm:cxn modelId="{00923F8D-631A-AB49-A644-8EC082F55B75}" type="presParOf" srcId="{8CEB07BB-0D6B-CA46-8A5A-9608ABC08EE4}" destId="{EB887A38-03D2-6B46-BC8F-5DE08EDF5AFF}" srcOrd="1" destOrd="0" presId="urn:microsoft.com/office/officeart/2005/8/layout/orgChart1"/>
    <dgm:cxn modelId="{402ACF80-2149-784E-B2E2-E3602E6C422F}" type="presParOf" srcId="{8CEB07BB-0D6B-CA46-8A5A-9608ABC08EE4}" destId="{E38B203F-D91A-A44C-A45C-CA23CC4768A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B2116-C8CF-BC45-A00E-010B20535A12}">
      <dsp:nvSpPr>
        <dsp:cNvPr id="0" name=""/>
        <dsp:cNvSpPr/>
      </dsp:nvSpPr>
      <dsp:spPr>
        <a:xfrm>
          <a:off x="3674480" y="1883257"/>
          <a:ext cx="2010849" cy="697980"/>
        </a:xfrm>
        <a:custGeom>
          <a:avLst/>
          <a:gdLst/>
          <a:ahLst/>
          <a:cxnLst/>
          <a:rect l="0" t="0" r="0" b="0"/>
          <a:pathLst>
            <a:path>
              <a:moveTo>
                <a:pt x="0" y="0"/>
              </a:moveTo>
              <a:lnTo>
                <a:pt x="0" y="348990"/>
              </a:lnTo>
              <a:lnTo>
                <a:pt x="2010849" y="348990"/>
              </a:lnTo>
              <a:lnTo>
                <a:pt x="2010849" y="697980"/>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7F27709-1594-124C-B24A-FE2EA627576A}">
      <dsp:nvSpPr>
        <dsp:cNvPr id="0" name=""/>
        <dsp:cNvSpPr/>
      </dsp:nvSpPr>
      <dsp:spPr>
        <a:xfrm>
          <a:off x="1663630" y="1883257"/>
          <a:ext cx="2010849" cy="697980"/>
        </a:xfrm>
        <a:custGeom>
          <a:avLst/>
          <a:gdLst/>
          <a:ahLst/>
          <a:cxnLst/>
          <a:rect l="0" t="0" r="0" b="0"/>
          <a:pathLst>
            <a:path>
              <a:moveTo>
                <a:pt x="2010849" y="0"/>
              </a:moveTo>
              <a:lnTo>
                <a:pt x="2010849" y="348990"/>
              </a:lnTo>
              <a:lnTo>
                <a:pt x="0" y="348990"/>
              </a:lnTo>
              <a:lnTo>
                <a:pt x="0" y="697980"/>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A1D6BC1-3BCC-A24D-BBB9-1CD85455DEB8}">
      <dsp:nvSpPr>
        <dsp:cNvPr id="0" name=""/>
        <dsp:cNvSpPr/>
      </dsp:nvSpPr>
      <dsp:spPr>
        <a:xfrm>
          <a:off x="2012621" y="221398"/>
          <a:ext cx="3323717" cy="166185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sv-SE" sz="4100" kern="1200" dirty="0" smtClean="0"/>
            <a:t>Barkarö SK F04/05</a:t>
          </a:r>
          <a:endParaRPr lang="sv-SE" sz="4100" kern="1200" dirty="0"/>
        </a:p>
      </dsp:txBody>
      <dsp:txXfrm>
        <a:off x="2012621" y="221398"/>
        <a:ext cx="3323717" cy="1661858"/>
      </dsp:txXfrm>
    </dsp:sp>
    <dsp:sp modelId="{2F8426E0-9163-D441-8F53-9C9F51A6D336}">
      <dsp:nvSpPr>
        <dsp:cNvPr id="0" name=""/>
        <dsp:cNvSpPr/>
      </dsp:nvSpPr>
      <dsp:spPr>
        <a:xfrm>
          <a:off x="1771" y="2581238"/>
          <a:ext cx="3323717" cy="166185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sv-SE" sz="4100" kern="1200" dirty="0" smtClean="0"/>
            <a:t>Fotbollssektion</a:t>
          </a:r>
          <a:endParaRPr lang="sv-SE" sz="4100" kern="1200" dirty="0"/>
        </a:p>
      </dsp:txBody>
      <dsp:txXfrm>
        <a:off x="1771" y="2581238"/>
        <a:ext cx="3323717" cy="1661858"/>
      </dsp:txXfrm>
    </dsp:sp>
    <dsp:sp modelId="{16F230BC-22AF-194C-999E-5F1C912E06B4}">
      <dsp:nvSpPr>
        <dsp:cNvPr id="0" name=""/>
        <dsp:cNvSpPr/>
      </dsp:nvSpPr>
      <dsp:spPr>
        <a:xfrm>
          <a:off x="4023470" y="2581238"/>
          <a:ext cx="3323717" cy="166185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sv-SE" sz="4100" kern="1200" dirty="0" smtClean="0"/>
            <a:t>Management</a:t>
          </a:r>
          <a:endParaRPr lang="sv-SE" sz="4100" kern="1200" dirty="0"/>
        </a:p>
      </dsp:txBody>
      <dsp:txXfrm>
        <a:off x="4023470" y="2581238"/>
        <a:ext cx="3323717" cy="16618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91B95-2E76-EC40-A140-7AE2F57C941D}">
      <dsp:nvSpPr>
        <dsp:cNvPr id="0" name=""/>
        <dsp:cNvSpPr/>
      </dsp:nvSpPr>
      <dsp:spPr>
        <a:xfrm>
          <a:off x="334" y="324203"/>
          <a:ext cx="2735635" cy="136781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sv-SE" sz="2900" kern="1200" dirty="0" smtClean="0"/>
            <a:t>Fotbollssektionen</a:t>
          </a:r>
          <a:endParaRPr lang="sv-SE" sz="2900" kern="1200" dirty="0"/>
        </a:p>
      </dsp:txBody>
      <dsp:txXfrm>
        <a:off x="334" y="324203"/>
        <a:ext cx="2735635" cy="13678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91B95-2E76-EC40-A140-7AE2F57C941D}">
      <dsp:nvSpPr>
        <dsp:cNvPr id="0" name=""/>
        <dsp:cNvSpPr/>
      </dsp:nvSpPr>
      <dsp:spPr>
        <a:xfrm>
          <a:off x="334" y="324203"/>
          <a:ext cx="2735635" cy="136781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sv-SE" sz="3800" kern="1200" dirty="0" smtClean="0"/>
            <a:t>Management</a:t>
          </a:r>
          <a:endParaRPr lang="sv-SE" sz="3800" kern="1200" dirty="0"/>
        </a:p>
      </dsp:txBody>
      <dsp:txXfrm>
        <a:off x="334" y="324203"/>
        <a:ext cx="2735635" cy="136781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1B9CBC75-B60A-46A7-9545-0EC93D3A918E}" type="datetimeFigureOut">
              <a:rPr lang="sv-SE" smtClean="0"/>
              <a:pPr/>
              <a:t>2015-02-18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AC59605-E45E-4B19-82ED-E85A20494368}" type="slidenum">
              <a:rPr lang="sv-SE" smtClean="0"/>
              <a:pPr/>
              <a:t>‹Nr.›</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1B9CBC75-B60A-46A7-9545-0EC93D3A918E}" type="datetimeFigureOut">
              <a:rPr lang="sv-SE" smtClean="0"/>
              <a:pPr/>
              <a:t>2015-02-18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AC59605-E45E-4B19-82ED-E85A20494368}" type="slidenum">
              <a:rPr lang="sv-SE" smtClean="0"/>
              <a:pPr/>
              <a:t>‹Nr.›</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1B9CBC75-B60A-46A7-9545-0EC93D3A918E}" type="datetimeFigureOut">
              <a:rPr lang="sv-SE" smtClean="0"/>
              <a:pPr/>
              <a:t>2015-02-18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AC59605-E45E-4B19-82ED-E85A20494368}" type="slidenum">
              <a:rPr lang="sv-SE" smtClean="0"/>
              <a:pPr/>
              <a:t>‹Nr.›</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1B9CBC75-B60A-46A7-9545-0EC93D3A918E}" type="datetimeFigureOut">
              <a:rPr lang="sv-SE" smtClean="0"/>
              <a:pPr/>
              <a:t>2015-02-18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AC59605-E45E-4B19-82ED-E85A20494368}" type="slidenum">
              <a:rPr lang="sv-SE" smtClean="0"/>
              <a:pPr/>
              <a:t>‹Nr.›</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1B9CBC75-B60A-46A7-9545-0EC93D3A918E}" type="datetimeFigureOut">
              <a:rPr lang="sv-SE" smtClean="0"/>
              <a:pPr/>
              <a:t>2015-02-18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AC59605-E45E-4B19-82ED-E85A20494368}" type="slidenum">
              <a:rPr lang="sv-SE" smtClean="0"/>
              <a:pPr/>
              <a:t>‹Nr.›</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1B9CBC75-B60A-46A7-9545-0EC93D3A918E}" type="datetimeFigureOut">
              <a:rPr lang="sv-SE" smtClean="0"/>
              <a:pPr/>
              <a:t>2015-02-18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AC59605-E45E-4B19-82ED-E85A20494368}" type="slidenum">
              <a:rPr lang="sv-SE" smtClean="0"/>
              <a:pPr/>
              <a:t>‹Nr.›</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1B9CBC75-B60A-46A7-9545-0EC93D3A918E}" type="datetimeFigureOut">
              <a:rPr lang="sv-SE" smtClean="0"/>
              <a:pPr/>
              <a:t>2015-02-18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4AC59605-E45E-4B19-82ED-E85A20494368}" type="slidenum">
              <a:rPr lang="sv-SE" smtClean="0"/>
              <a:pPr/>
              <a:t>‹Nr.›</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1B9CBC75-B60A-46A7-9545-0EC93D3A918E}" type="datetimeFigureOut">
              <a:rPr lang="sv-SE" smtClean="0"/>
              <a:pPr/>
              <a:t>2015-02-18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4AC59605-E45E-4B19-82ED-E85A20494368}" type="slidenum">
              <a:rPr lang="sv-SE" smtClean="0"/>
              <a:pPr/>
              <a:t>‹Nr.›</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9CBC75-B60A-46A7-9545-0EC93D3A918E}" type="datetimeFigureOut">
              <a:rPr lang="sv-SE" smtClean="0"/>
              <a:pPr/>
              <a:t>2015-02-18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4AC59605-E45E-4B19-82ED-E85A20494368}" type="slidenum">
              <a:rPr lang="sv-SE" smtClean="0"/>
              <a:pPr/>
              <a:t>‹Nr.›</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1B9CBC75-B60A-46A7-9545-0EC93D3A918E}" type="datetimeFigureOut">
              <a:rPr lang="sv-SE" smtClean="0"/>
              <a:pPr/>
              <a:t>2015-02-18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AC59605-E45E-4B19-82ED-E85A20494368}" type="slidenum">
              <a:rPr lang="sv-SE" smtClean="0"/>
              <a:pPr/>
              <a:t>‹Nr.›</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1B9CBC75-B60A-46A7-9545-0EC93D3A918E}" type="datetimeFigureOut">
              <a:rPr lang="sv-SE" smtClean="0"/>
              <a:pPr/>
              <a:t>2015-02-18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AC59605-E45E-4B19-82ED-E85A20494368}" type="slidenum">
              <a:rPr lang="sv-SE" smtClean="0"/>
              <a:pPr/>
              <a:t>‹Nr.›</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9CBC75-B60A-46A7-9545-0EC93D3A918E}" type="datetimeFigureOut">
              <a:rPr lang="sv-SE" smtClean="0"/>
              <a:pPr/>
              <a:t>2015-02-18</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59605-E45E-4B19-82ED-E85A20494368}" type="slidenum">
              <a:rPr lang="sv-SE" smtClean="0"/>
              <a:pPr/>
              <a:t>‹Nr.›</a:t>
            </a:fld>
            <a:endParaRPr lang="sv-SE"/>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oleObject" Target="../embeddings/oleObject1.bin"/><Relationship Id="rId5" Type="http://schemas.openxmlformats.org/officeDocument/2006/relationships/image" Target="../media/image4.emf"/><Relationship Id="rId6" Type="http://schemas.openxmlformats.org/officeDocument/2006/relationships/image" Target="../media/image2.png"/><Relationship Id="rId7"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oleObject" Target="../embeddings/oleObject2.bin"/><Relationship Id="rId5" Type="http://schemas.openxmlformats.org/officeDocument/2006/relationships/image" Target="../media/image4.emf"/><Relationship Id="rId6" Type="http://schemas.openxmlformats.org/officeDocument/2006/relationships/image" Target="../media/image2.png"/><Relationship Id="rId7" Type="http://schemas.openxmlformats.org/officeDocument/2006/relationships/image" Target="../media/image6.pn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2.png"/><Relationship Id="rId6"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5.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oleObject" Target="../embeddings/oleObject3.bin"/><Relationship Id="rId5" Type="http://schemas.openxmlformats.org/officeDocument/2006/relationships/image" Target="../media/image16.emf"/><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5.png"/></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9.png"/></Relationships>
</file>

<file path=ppt/slides/_rels/slide52.xml.rels><?xml version="1.0" encoding="UTF-8" standalone="yes"?>
<Relationships xmlns="http://schemas.openxmlformats.org/package/2006/relationships"><Relationship Id="rId3" Type="http://schemas.openxmlformats.org/officeDocument/2006/relationships/image" Target="../media/image30.jp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34.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hyperlink" Target="file://localhost/Users/tonyjuhlin/Desktop/Fotboll/F%C3%B6r%C3%A4ldram%C3%B6te/Planering%202014/Planering%20tillf%C3%A4llen%202014.xlsx"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35.png"/></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76.xml.rels><?xml version="1.0" encoding="UTF-8" standalone="yes"?>
<Relationships xmlns="http://schemas.openxmlformats.org/package/2006/relationships"><Relationship Id="rId3" Type="http://schemas.openxmlformats.org/officeDocument/2006/relationships/hyperlink" Target="http://www.laget.se/BSKP03INNEBANDY" TargetMode="External"/><Relationship Id="rId4" Type="http://schemas.openxmlformats.org/officeDocument/2006/relationships/hyperlink" Target="http://www.laget.se/BSKGYMNASTIK" TargetMode="External"/><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laget.se/" TargetMode="External"/><Relationship Id="rId3" Type="http://schemas.openxmlformats.org/officeDocument/2006/relationships/image" Target="../media/image1.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file://localhost/Users/tonyjuhlin/Desktop/Fotboll/F%C3%B6reningsdokument/R%C3%B6dbl%C3%A5%20sp%C3%A5ret.pdf" TargetMode="External"/><Relationship Id="rId3"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36.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95536" y="2130425"/>
            <a:ext cx="8424936" cy="1470025"/>
          </a:xfrm>
        </p:spPr>
        <p:txBody>
          <a:bodyPr>
            <a:normAutofit/>
          </a:bodyPr>
          <a:lstStyle/>
          <a:p>
            <a:r>
              <a:rPr lang="sv-SE" b="1" dirty="0" smtClean="0"/>
              <a:t>Välkommen till </a:t>
            </a:r>
            <a:br>
              <a:rPr lang="sv-SE" b="1" dirty="0" smtClean="0"/>
            </a:br>
            <a:r>
              <a:rPr lang="sv-SE" b="1" dirty="0" smtClean="0"/>
              <a:t>Föräldramöte!</a:t>
            </a:r>
            <a:endParaRPr lang="sv-SE" b="1" dirty="0"/>
          </a:p>
        </p:txBody>
      </p:sp>
      <p:sp>
        <p:nvSpPr>
          <p:cNvPr id="3" name="Underrubrik 2"/>
          <p:cNvSpPr>
            <a:spLocks noGrp="1"/>
          </p:cNvSpPr>
          <p:nvPr>
            <p:ph type="subTitle" idx="1"/>
          </p:nvPr>
        </p:nvSpPr>
        <p:spPr/>
        <p:txBody>
          <a:bodyPr/>
          <a:lstStyle/>
          <a:p>
            <a:r>
              <a:rPr lang="sv-SE" dirty="0" smtClean="0"/>
              <a:t>F-04/05</a:t>
            </a:r>
          </a:p>
          <a:p>
            <a:r>
              <a:rPr lang="sv-SE" dirty="0" smtClean="0"/>
              <a:t>2015-02-19</a:t>
            </a:r>
            <a:endParaRPr lang="sv-SE" dirty="0"/>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
        <p:nvSpPr>
          <p:cNvPr id="5" name="Rubrik 1"/>
          <p:cNvSpPr txBox="1">
            <a:spLocks/>
          </p:cNvSpPr>
          <p:nvPr/>
        </p:nvSpPr>
        <p:spPr>
          <a:xfrm>
            <a:off x="107504" y="2708920"/>
            <a:ext cx="4608512" cy="4032448"/>
          </a:xfrm>
          <a:prstGeom prst="rect">
            <a:avLst/>
          </a:prstGeom>
        </p:spPr>
        <p:txBody>
          <a:bodyPr vert="horz" lIns="91440" tIns="45720" rIns="91440" bIns="45720" rtlCol="0" anchor="ctr">
            <a:noAutofit/>
          </a:bodyPr>
          <a:lstStyle/>
          <a:p>
            <a:pPr marR="0" lvl="0" algn="l" defTabSz="914400" rtl="0" eaLnBrk="1" fontAlgn="auto" latinLnBrk="0" hangingPunct="1">
              <a:lnSpc>
                <a:spcPct val="100000"/>
              </a:lnSpc>
              <a:spcBef>
                <a:spcPct val="0"/>
              </a:spcBef>
              <a:spcAft>
                <a:spcPts val="0"/>
              </a:spcAft>
              <a:buClrTx/>
              <a:buSzTx/>
              <a:tabLst/>
              <a:defRPr/>
            </a:pPr>
            <a:endParaRPr lang="sv-SE" sz="2400" dirty="0" smtClean="0">
              <a:latin typeface="+mj-lt"/>
              <a:ea typeface="+mj-ea"/>
              <a:cs typeface="+mj-cs"/>
            </a:endParaRPr>
          </a:p>
          <a:p>
            <a:pPr marR="0" lvl="0" algn="l" defTabSz="914400" rtl="0" eaLnBrk="1" fontAlgn="auto" latinLnBrk="0" hangingPunct="1">
              <a:lnSpc>
                <a:spcPct val="100000"/>
              </a:lnSpc>
              <a:spcBef>
                <a:spcPct val="0"/>
              </a:spcBef>
              <a:spcAft>
                <a:spcPts val="0"/>
              </a:spcAft>
              <a:buClrTx/>
              <a:buSzTx/>
              <a:tabLst/>
              <a:defRPr/>
            </a:pPr>
            <a:endParaRPr lang="sv-SE" sz="2400" dirty="0" smtClean="0">
              <a:latin typeface="+mj-lt"/>
              <a:ea typeface="+mj-ea"/>
              <a:cs typeface="+mj-cs"/>
            </a:endParaRPr>
          </a:p>
          <a:p>
            <a:pPr marR="0" lvl="0" algn="l" defTabSz="914400" rtl="0" eaLnBrk="1" fontAlgn="auto" latinLnBrk="0" hangingPunct="1">
              <a:lnSpc>
                <a:spcPct val="100000"/>
              </a:lnSpc>
              <a:spcBef>
                <a:spcPct val="0"/>
              </a:spcBef>
              <a:spcAft>
                <a:spcPts val="0"/>
              </a:spcAft>
              <a:buClrTx/>
              <a:buSzTx/>
              <a:tabLst/>
              <a:defRPr/>
            </a:pPr>
            <a:r>
              <a:rPr lang="sv-SE" sz="2400" b="1" dirty="0" smtClean="0">
                <a:latin typeface="+mj-lt"/>
                <a:ea typeface="+mj-ea"/>
                <a:cs typeface="+mj-cs"/>
              </a:rPr>
              <a:t>1. </a:t>
            </a:r>
            <a:r>
              <a:rPr lang="sv-SE" sz="2400" dirty="0" smtClean="0">
                <a:latin typeface="+mj-lt"/>
                <a:ea typeface="+mj-ea"/>
                <a:cs typeface="+mj-cs"/>
              </a:rPr>
              <a:t>Många nya tjejer</a:t>
            </a:r>
          </a:p>
          <a:p>
            <a:pPr marR="0" lvl="0" algn="l" defTabSz="914400" rtl="0" eaLnBrk="1" fontAlgn="auto" latinLnBrk="0" hangingPunct="1">
              <a:lnSpc>
                <a:spcPct val="100000"/>
              </a:lnSpc>
              <a:spcBef>
                <a:spcPct val="0"/>
              </a:spcBef>
              <a:spcAft>
                <a:spcPts val="0"/>
              </a:spcAft>
              <a:buClrTx/>
              <a:buSzTx/>
              <a:tabLst/>
              <a:defRPr/>
            </a:pPr>
            <a:endParaRPr lang="sv-SE" sz="1200" dirty="0" smtClean="0">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sv-SE" sz="2400" b="1" dirty="0">
                <a:latin typeface="+mj-lt"/>
                <a:ea typeface="+mj-ea"/>
                <a:cs typeface="+mj-cs"/>
              </a:rPr>
              <a:t>2</a:t>
            </a:r>
            <a:r>
              <a:rPr lang="sv-SE" sz="2400" b="1" dirty="0" smtClean="0">
                <a:latin typeface="+mj-lt"/>
                <a:ea typeface="+mj-ea"/>
                <a:cs typeface="+mj-cs"/>
              </a:rPr>
              <a:t>. </a:t>
            </a:r>
            <a:r>
              <a:rPr lang="sv-SE" sz="2400" dirty="0" smtClean="0">
                <a:latin typeface="+mj-lt"/>
                <a:ea typeface="+mj-ea"/>
                <a:cs typeface="+mj-cs"/>
              </a:rPr>
              <a:t>Större ledarteam </a:t>
            </a:r>
          </a:p>
          <a:p>
            <a:pPr marL="0" marR="0" lvl="0" indent="0" algn="l" defTabSz="914400" rtl="0" eaLnBrk="1" fontAlgn="auto" latinLnBrk="0" hangingPunct="1">
              <a:lnSpc>
                <a:spcPct val="100000"/>
              </a:lnSpc>
              <a:spcBef>
                <a:spcPct val="0"/>
              </a:spcBef>
              <a:spcAft>
                <a:spcPts val="0"/>
              </a:spcAft>
              <a:buClrTx/>
              <a:buSzTx/>
              <a:buFontTx/>
              <a:buNone/>
              <a:tabLst/>
              <a:defRPr/>
            </a:pPr>
            <a:endParaRPr lang="sv-SE" sz="1200" dirty="0" smtClean="0">
              <a:latin typeface="+mj-lt"/>
              <a:ea typeface="+mj-ea"/>
              <a:cs typeface="+mj-cs"/>
            </a:endParaRPr>
          </a:p>
          <a:p>
            <a:pPr lvl="0">
              <a:spcBef>
                <a:spcPct val="0"/>
              </a:spcBef>
              <a:defRPr/>
            </a:pPr>
            <a:r>
              <a:rPr lang="sv-SE" sz="2400" b="1" dirty="0"/>
              <a:t>3</a:t>
            </a:r>
            <a:r>
              <a:rPr lang="sv-SE" sz="2400" b="1" dirty="0" smtClean="0"/>
              <a:t>. </a:t>
            </a:r>
            <a:r>
              <a:rPr lang="sv-SE" sz="2400" dirty="0" smtClean="0"/>
              <a:t>Seriespel 2 lag</a:t>
            </a:r>
          </a:p>
          <a:p>
            <a:pPr lvl="0">
              <a:spcBef>
                <a:spcPct val="0"/>
              </a:spcBef>
              <a:defRPr/>
            </a:pPr>
            <a:endParaRPr lang="sv-SE" sz="1200" dirty="0" smtClean="0"/>
          </a:p>
          <a:p>
            <a:pPr lvl="0">
              <a:spcBef>
                <a:spcPct val="0"/>
              </a:spcBef>
              <a:defRPr/>
            </a:pPr>
            <a:r>
              <a:rPr lang="sv-SE" sz="2400" b="1" dirty="0"/>
              <a:t>4</a:t>
            </a:r>
            <a:r>
              <a:rPr lang="sv-SE" sz="2400" b="1" dirty="0" smtClean="0"/>
              <a:t>. </a:t>
            </a:r>
            <a:r>
              <a:rPr lang="sv-SE" sz="2400" dirty="0"/>
              <a:t>Fantastiskt roligt </a:t>
            </a:r>
            <a:r>
              <a:rPr lang="sv-SE" sz="2400" dirty="0" smtClean="0"/>
              <a:t>på Cuperna</a:t>
            </a:r>
          </a:p>
          <a:p>
            <a:pPr lvl="0">
              <a:spcBef>
                <a:spcPct val="0"/>
              </a:spcBef>
              <a:defRPr/>
            </a:pPr>
            <a:endParaRPr lang="sv-SE" sz="1200" dirty="0"/>
          </a:p>
          <a:p>
            <a:pPr lvl="0">
              <a:spcBef>
                <a:spcPct val="0"/>
              </a:spcBef>
              <a:defRPr/>
            </a:pPr>
            <a:r>
              <a:rPr lang="sv-SE" sz="2400" b="1" dirty="0" smtClean="0"/>
              <a:t>5. </a:t>
            </a:r>
            <a:r>
              <a:rPr lang="sv-SE" sz="2400" dirty="0" smtClean="0"/>
              <a:t>Upptakterna</a:t>
            </a:r>
            <a:r>
              <a:rPr lang="sv-SE" sz="2400" dirty="0"/>
              <a:t>/Fotbollsteori</a:t>
            </a:r>
            <a:endParaRPr lang="sv-SE" sz="2400" dirty="0" smtClean="0"/>
          </a:p>
          <a:p>
            <a:pPr lvl="0">
              <a:spcBef>
                <a:spcPct val="0"/>
              </a:spcBef>
              <a:defRPr/>
            </a:pPr>
            <a:endParaRPr lang="sv-SE" sz="1200" dirty="0"/>
          </a:p>
          <a:p>
            <a:pPr lvl="0">
              <a:spcBef>
                <a:spcPct val="0"/>
              </a:spcBef>
              <a:defRPr/>
            </a:pPr>
            <a:r>
              <a:rPr lang="sv-SE" sz="2400" b="1" dirty="0" smtClean="0"/>
              <a:t>6. </a:t>
            </a:r>
            <a:r>
              <a:rPr lang="sv-SE" sz="2400" dirty="0" smtClean="0"/>
              <a:t>Nivåanpassningen</a:t>
            </a:r>
          </a:p>
          <a:p>
            <a:pPr lvl="0">
              <a:spcBef>
                <a:spcPct val="0"/>
              </a:spcBef>
              <a:defRPr/>
            </a:pPr>
            <a:endParaRPr lang="sv-SE" sz="2400" dirty="0" smtClean="0"/>
          </a:p>
        </p:txBody>
      </p:sp>
      <p:sp>
        <p:nvSpPr>
          <p:cNvPr id="6" name="Rubrik 1"/>
          <p:cNvSpPr txBox="1">
            <a:spLocks/>
          </p:cNvSpPr>
          <p:nvPr/>
        </p:nvSpPr>
        <p:spPr>
          <a:xfrm>
            <a:off x="4781333" y="3356992"/>
            <a:ext cx="4355976" cy="3277470"/>
          </a:xfrm>
          <a:prstGeom prst="rect">
            <a:avLst/>
          </a:prstGeom>
        </p:spPr>
        <p:txBody>
          <a:bodyPr vert="horz" lIns="91440" tIns="45720" rIns="91440" bIns="45720" rtlCol="0" anchor="ctr">
            <a:noAutofit/>
          </a:bodyPr>
          <a:lstStyle/>
          <a:p>
            <a:pPr marR="0" lvl="0" algn="l" defTabSz="914400" rtl="0" eaLnBrk="1" fontAlgn="auto" latinLnBrk="0" hangingPunct="1">
              <a:lnSpc>
                <a:spcPct val="100000"/>
              </a:lnSpc>
              <a:spcBef>
                <a:spcPct val="0"/>
              </a:spcBef>
              <a:spcAft>
                <a:spcPts val="0"/>
              </a:spcAft>
              <a:buClrTx/>
              <a:buSzTx/>
              <a:tabLst/>
              <a:defRPr/>
            </a:pPr>
            <a:endParaRPr lang="sv-SE" sz="2400" b="1" dirty="0" smtClean="0">
              <a:latin typeface="+mj-lt"/>
              <a:ea typeface="+mj-ea"/>
              <a:cs typeface="+mj-cs"/>
            </a:endParaRPr>
          </a:p>
          <a:p>
            <a:pPr marR="0" lvl="0" algn="l" defTabSz="914400" rtl="0" eaLnBrk="1" fontAlgn="auto" latinLnBrk="0" hangingPunct="1">
              <a:lnSpc>
                <a:spcPct val="100000"/>
              </a:lnSpc>
              <a:spcBef>
                <a:spcPct val="0"/>
              </a:spcBef>
              <a:spcAft>
                <a:spcPts val="0"/>
              </a:spcAft>
              <a:buClrTx/>
              <a:buSzTx/>
              <a:tabLst/>
              <a:defRPr/>
            </a:pPr>
            <a:r>
              <a:rPr lang="sv-SE" sz="2400" b="1" dirty="0" smtClean="0">
                <a:latin typeface="+mj-lt"/>
                <a:ea typeface="+mj-ea"/>
                <a:cs typeface="+mj-cs"/>
              </a:rPr>
              <a:t>1. </a:t>
            </a:r>
            <a:r>
              <a:rPr lang="sv-SE" sz="2400" dirty="0" smtClean="0">
                <a:latin typeface="+mj-lt"/>
                <a:ea typeface="+mj-ea"/>
                <a:cs typeface="+mj-cs"/>
              </a:rPr>
              <a:t>Bygger vidare på 2014</a:t>
            </a:r>
          </a:p>
          <a:p>
            <a:pPr marR="0" lvl="0" algn="l" defTabSz="914400" rtl="0" eaLnBrk="1" fontAlgn="auto" latinLnBrk="0" hangingPunct="1">
              <a:lnSpc>
                <a:spcPct val="100000"/>
              </a:lnSpc>
              <a:spcBef>
                <a:spcPct val="0"/>
              </a:spcBef>
              <a:spcAft>
                <a:spcPts val="0"/>
              </a:spcAft>
              <a:buClrTx/>
              <a:buSzTx/>
              <a:tabLst/>
              <a:defRPr/>
            </a:pPr>
            <a:endParaRPr lang="sv-SE" sz="1200" dirty="0" smtClean="0">
              <a:solidFill>
                <a:schemeClr val="bg1">
                  <a:lumMod val="65000"/>
                </a:schemeClr>
              </a:solidFill>
              <a:latin typeface="+mj-lt"/>
              <a:ea typeface="+mj-ea"/>
              <a:cs typeface="+mj-cs"/>
            </a:endParaRPr>
          </a:p>
          <a:p>
            <a:pPr lvl="0">
              <a:spcBef>
                <a:spcPct val="0"/>
              </a:spcBef>
              <a:defRPr/>
            </a:pPr>
            <a:r>
              <a:rPr lang="sv-SE" sz="2400" b="1" dirty="0" smtClean="0">
                <a:latin typeface="+mj-lt"/>
                <a:ea typeface="+mj-ea"/>
                <a:cs typeface="+mj-cs"/>
              </a:rPr>
              <a:t>2. </a:t>
            </a:r>
            <a:r>
              <a:rPr lang="sv-SE" sz="2400" dirty="0" smtClean="0"/>
              <a:t>Utveckla </a:t>
            </a:r>
            <a:r>
              <a:rPr lang="sv-SE" sz="2400" dirty="0"/>
              <a:t>spelidé och </a:t>
            </a:r>
            <a:r>
              <a:rPr lang="sv-SE" sz="2400" dirty="0" smtClean="0"/>
              <a:t>spelförståelse</a:t>
            </a:r>
            <a:r>
              <a:rPr lang="sv-SE" sz="2400" dirty="0"/>
              <a:t> </a:t>
            </a:r>
            <a:r>
              <a:rPr lang="sv-SE" sz="2400" dirty="0" smtClean="0"/>
              <a:t>än mer.</a:t>
            </a:r>
            <a:endParaRPr lang="sv-SE" sz="2400" dirty="0" smtClean="0">
              <a:latin typeface="+mj-lt"/>
              <a:ea typeface="+mj-ea"/>
              <a:cs typeface="+mj-cs"/>
            </a:endParaRPr>
          </a:p>
          <a:p>
            <a:pPr marR="0" lvl="0" algn="l" defTabSz="914400" rtl="0" eaLnBrk="1" fontAlgn="auto" latinLnBrk="0" hangingPunct="1">
              <a:lnSpc>
                <a:spcPct val="100000"/>
              </a:lnSpc>
              <a:spcBef>
                <a:spcPct val="0"/>
              </a:spcBef>
              <a:spcAft>
                <a:spcPts val="0"/>
              </a:spcAft>
              <a:buClrTx/>
              <a:buSzTx/>
              <a:tabLst/>
              <a:defRPr/>
            </a:pPr>
            <a:endParaRPr lang="sv-SE" sz="1200" dirty="0" smtClean="0">
              <a:latin typeface="+mj-lt"/>
              <a:ea typeface="+mj-ea"/>
              <a:cs typeface="+mj-cs"/>
            </a:endParaRPr>
          </a:p>
          <a:p>
            <a:pPr lvl="0">
              <a:spcBef>
                <a:spcPct val="0"/>
              </a:spcBef>
              <a:defRPr/>
            </a:pPr>
            <a:r>
              <a:rPr lang="sv-SE" sz="2400" b="1" dirty="0" smtClean="0">
                <a:latin typeface="+mj-lt"/>
                <a:ea typeface="+mj-ea"/>
                <a:cs typeface="+mj-cs"/>
              </a:rPr>
              <a:t>3. </a:t>
            </a:r>
            <a:r>
              <a:rPr lang="sv-SE" sz="2400" dirty="0" smtClean="0">
                <a:latin typeface="+mj-lt"/>
                <a:ea typeface="+mj-ea"/>
                <a:cs typeface="+mj-cs"/>
              </a:rPr>
              <a:t>Skapa ytterligare möjlighet till</a:t>
            </a:r>
            <a:r>
              <a:rPr lang="sv-SE" sz="2400" dirty="0" smtClean="0"/>
              <a:t> individuell utveckling &amp; utmaning utifrån egen nivå.   </a:t>
            </a:r>
          </a:p>
          <a:p>
            <a:pPr lvl="0">
              <a:spcBef>
                <a:spcPct val="0"/>
              </a:spcBef>
              <a:defRPr/>
            </a:pPr>
            <a:endParaRPr lang="sv-SE" sz="1200" dirty="0"/>
          </a:p>
          <a:p>
            <a:pPr lvl="0">
              <a:spcBef>
                <a:spcPct val="0"/>
              </a:spcBef>
              <a:defRPr/>
            </a:pPr>
            <a:r>
              <a:rPr lang="sv-SE" sz="2400" b="1" dirty="0"/>
              <a:t>4</a:t>
            </a:r>
            <a:r>
              <a:rPr lang="sv-SE" sz="2400" b="1" dirty="0" smtClean="0"/>
              <a:t>. </a:t>
            </a:r>
            <a:r>
              <a:rPr lang="sv-SE" sz="2400" dirty="0" smtClean="0"/>
              <a:t>Utökat samarbete med lag uppåt och nedåt i ålder. </a:t>
            </a:r>
          </a:p>
          <a:p>
            <a:pPr lvl="0">
              <a:spcBef>
                <a:spcPct val="0"/>
              </a:spcBef>
              <a:defRPr/>
            </a:pPr>
            <a:endParaRPr lang="sv-SE" sz="2400" dirty="0" smtClean="0">
              <a:latin typeface="+mj-lt"/>
              <a:ea typeface="+mj-ea"/>
              <a:cs typeface="+mj-cs"/>
            </a:endParaRPr>
          </a:p>
        </p:txBody>
      </p:sp>
      <p:sp>
        <p:nvSpPr>
          <p:cNvPr id="7" name="Rubrik 1"/>
          <p:cNvSpPr txBox="1">
            <a:spLocks/>
          </p:cNvSpPr>
          <p:nvPr/>
        </p:nvSpPr>
        <p:spPr>
          <a:xfrm>
            <a:off x="179512" y="1844824"/>
            <a:ext cx="6408712" cy="57606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sz="3200" b="1" dirty="0" smtClean="0">
                <a:latin typeface="+mj-lt"/>
                <a:ea typeface="+mj-ea"/>
                <a:cs typeface="+mj-cs"/>
              </a:rPr>
              <a:t>Tränarnas reflektioner</a:t>
            </a:r>
            <a:r>
              <a:rPr kumimoji="0" lang="sv-SE" sz="1800" b="0" i="0" u="none" strike="noStrike" kern="1200" cap="none" spc="0" normalizeH="0" baseline="0" noProof="0" dirty="0" smtClean="0">
                <a:ln>
                  <a:noFill/>
                </a:ln>
                <a:solidFill>
                  <a:schemeClr val="tx1"/>
                </a:solidFill>
                <a:effectLst/>
                <a:uLnTx/>
                <a:uFillTx/>
                <a:latin typeface="+mj-lt"/>
                <a:ea typeface="+mj-ea"/>
                <a:cs typeface="+mj-cs"/>
              </a:rPr>
              <a:t/>
            </a:r>
            <a:br>
              <a:rPr kumimoji="0" lang="sv-SE" sz="1800" b="0" i="0" u="none" strike="noStrike" kern="1200" cap="none" spc="0" normalizeH="0" baseline="0" noProof="0" dirty="0" smtClean="0">
                <a:ln>
                  <a:noFill/>
                </a:ln>
                <a:solidFill>
                  <a:schemeClr val="tx1"/>
                </a:solidFill>
                <a:effectLst/>
                <a:uLnTx/>
                <a:uFillTx/>
                <a:latin typeface="+mj-lt"/>
                <a:ea typeface="+mj-ea"/>
                <a:cs typeface="+mj-cs"/>
              </a:rPr>
            </a:br>
            <a:endParaRPr kumimoji="0" lang="sv-SE" sz="18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Rubrik 1"/>
          <p:cNvSpPr txBox="1">
            <a:spLocks/>
          </p:cNvSpPr>
          <p:nvPr/>
        </p:nvSpPr>
        <p:spPr>
          <a:xfrm>
            <a:off x="107504" y="2636912"/>
            <a:ext cx="5472608" cy="72008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1800" b="0" i="0" u="none" strike="noStrike" kern="1200" cap="none" spc="0" normalizeH="0" baseline="0" noProof="0" dirty="0" smtClean="0">
                <a:ln>
                  <a:noFill/>
                </a:ln>
                <a:solidFill>
                  <a:srgbClr val="FF0000"/>
                </a:solidFill>
                <a:effectLst/>
                <a:uLnTx/>
                <a:uFillTx/>
                <a:latin typeface="+mj-lt"/>
                <a:ea typeface="+mj-ea"/>
                <a:cs typeface="+mj-cs"/>
              </a:rPr>
              <a:t/>
            </a:r>
            <a:br>
              <a:rPr kumimoji="0" lang="sv-SE" sz="1800" b="0" i="0" u="none" strike="noStrike" kern="1200" cap="none" spc="0" normalizeH="0" baseline="0" noProof="0" dirty="0" smtClean="0">
                <a:ln>
                  <a:noFill/>
                </a:ln>
                <a:solidFill>
                  <a:srgbClr val="FF0000"/>
                </a:solidFill>
                <a:effectLst/>
                <a:uLnTx/>
                <a:uFillTx/>
                <a:latin typeface="+mj-lt"/>
                <a:ea typeface="+mj-ea"/>
                <a:cs typeface="+mj-cs"/>
              </a:rPr>
            </a:br>
            <a:r>
              <a:rPr lang="sv-SE" sz="2400" b="1" noProof="0" dirty="0" smtClean="0">
                <a:solidFill>
                  <a:srgbClr val="FF0000"/>
                </a:solidFill>
                <a:latin typeface="+mj-lt"/>
                <a:ea typeface="+mj-ea"/>
                <a:cs typeface="+mj-cs"/>
              </a:rPr>
              <a:t>Det här kändes riktigt bra!</a:t>
            </a:r>
            <a:endParaRPr lang="sv-SE" sz="2400" dirty="0" smtClean="0">
              <a:solidFill>
                <a:srgbClr val="FF0000"/>
              </a:solidFill>
            </a:endParaRPr>
          </a:p>
          <a:p>
            <a:pPr lvl="0">
              <a:spcBef>
                <a:spcPct val="0"/>
              </a:spcBef>
              <a:defRPr/>
            </a:pPr>
            <a:endParaRPr lang="sv-SE" sz="2400" dirty="0" smtClean="0">
              <a:solidFill>
                <a:srgbClr val="FF0000"/>
              </a:solidFill>
            </a:endParaRPr>
          </a:p>
        </p:txBody>
      </p:sp>
      <p:sp>
        <p:nvSpPr>
          <p:cNvPr id="9" name="Rubrik 1"/>
          <p:cNvSpPr txBox="1">
            <a:spLocks/>
          </p:cNvSpPr>
          <p:nvPr/>
        </p:nvSpPr>
        <p:spPr>
          <a:xfrm>
            <a:off x="4716016" y="2636912"/>
            <a:ext cx="3456384" cy="72008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1800" b="0" i="0" u="none" strike="noStrike" kern="1200" cap="none" spc="0" normalizeH="0" baseline="0" noProof="0" dirty="0" smtClean="0">
                <a:ln>
                  <a:noFill/>
                </a:ln>
                <a:solidFill>
                  <a:srgbClr val="0000FF"/>
                </a:solidFill>
                <a:effectLst/>
                <a:uLnTx/>
                <a:uFillTx/>
                <a:latin typeface="+mj-lt"/>
                <a:ea typeface="+mj-ea"/>
                <a:cs typeface="+mj-cs"/>
              </a:rPr>
              <a:t/>
            </a:r>
            <a:br>
              <a:rPr kumimoji="0" lang="sv-SE" sz="1800" b="0" i="0" u="none" strike="noStrike" kern="1200" cap="none" spc="0" normalizeH="0" baseline="0" noProof="0" dirty="0" smtClean="0">
                <a:ln>
                  <a:noFill/>
                </a:ln>
                <a:solidFill>
                  <a:srgbClr val="0000FF"/>
                </a:solidFill>
                <a:effectLst/>
                <a:uLnTx/>
                <a:uFillTx/>
                <a:latin typeface="+mj-lt"/>
                <a:ea typeface="+mj-ea"/>
                <a:cs typeface="+mj-cs"/>
              </a:rPr>
            </a:br>
            <a:r>
              <a:rPr kumimoji="0" lang="sv-SE" sz="1800" b="0" i="0" u="none" strike="noStrike" kern="1200" cap="none" spc="0" normalizeH="0" baseline="0" noProof="0" dirty="0" smtClean="0">
                <a:ln>
                  <a:noFill/>
                </a:ln>
                <a:solidFill>
                  <a:srgbClr val="0000FF"/>
                </a:solidFill>
                <a:effectLst/>
                <a:uLnTx/>
                <a:uFillTx/>
                <a:latin typeface="+mj-lt"/>
                <a:ea typeface="+mj-ea"/>
                <a:cs typeface="+mj-cs"/>
              </a:rPr>
              <a:t> </a:t>
            </a:r>
            <a:r>
              <a:rPr lang="sv-SE" sz="2400" b="1" noProof="0" dirty="0" smtClean="0">
                <a:solidFill>
                  <a:srgbClr val="0000FF"/>
                </a:solidFill>
                <a:latin typeface="+mj-lt"/>
                <a:ea typeface="+mj-ea"/>
                <a:cs typeface="+mj-cs"/>
              </a:rPr>
              <a:t>Det här tar vi med oss.</a:t>
            </a:r>
            <a:endParaRPr lang="sv-SE" sz="2400" dirty="0" smtClean="0">
              <a:solidFill>
                <a:srgbClr val="0000FF"/>
              </a:solidFill>
            </a:endParaRPr>
          </a:p>
          <a:p>
            <a:pPr lvl="0">
              <a:spcBef>
                <a:spcPct val="0"/>
              </a:spcBef>
              <a:defRPr/>
            </a:pPr>
            <a:endParaRPr lang="sv-SE" sz="2400" dirty="0" smtClean="0">
              <a:solidFill>
                <a:srgbClr val="0000FF"/>
              </a:solidFill>
            </a:endParaRPr>
          </a:p>
        </p:txBody>
      </p:sp>
    </p:spTree>
    <p:extLst>
      <p:ext uri="{BB962C8B-B14F-4D97-AF65-F5344CB8AC3E}">
        <p14:creationId xmlns:p14="http://schemas.microsoft.com/office/powerpoint/2010/main" val="37677932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2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2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20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fade">
                                      <p:cBhvr>
                                        <p:cTn id="32" dur="2000"/>
                                        <p:tgtEl>
                                          <p:spTgt spid="5">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animEffect transition="in" filter="fade">
                                      <p:cBhvr>
                                        <p:cTn id="37" dur="2000"/>
                                        <p:tgtEl>
                                          <p:spTgt spid="5">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fade">
                                      <p:cBhvr>
                                        <p:cTn id="42" dur="2000"/>
                                        <p:tgtEl>
                                          <p:spTgt spid="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Effect transition="in" filter="fade">
                                      <p:cBhvr>
                                        <p:cTn id="47" dur="2000"/>
                                        <p:tgtEl>
                                          <p:spTgt spid="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3" end="3"/>
                                            </p:txEl>
                                          </p:spTgt>
                                        </p:tgtEl>
                                        <p:attrNameLst>
                                          <p:attrName>style.visibility</p:attrName>
                                        </p:attrNameLst>
                                      </p:cBhvr>
                                      <p:to>
                                        <p:strVal val="visible"/>
                                      </p:to>
                                    </p:set>
                                    <p:animEffect transition="in" filter="fade">
                                      <p:cBhvr>
                                        <p:cTn id="52" dur="2000"/>
                                        <p:tgtEl>
                                          <p:spTgt spid="6">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5" end="5"/>
                                            </p:txEl>
                                          </p:spTgt>
                                        </p:tgtEl>
                                        <p:attrNameLst>
                                          <p:attrName>style.visibility</p:attrName>
                                        </p:attrNameLst>
                                      </p:cBhvr>
                                      <p:to>
                                        <p:strVal val="visible"/>
                                      </p:to>
                                    </p:set>
                                    <p:animEffect transition="in" filter="fade">
                                      <p:cBhvr>
                                        <p:cTn id="57" dur="2000"/>
                                        <p:tgtEl>
                                          <p:spTgt spid="6">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xEl>
                                              <p:pRg st="7" end="7"/>
                                            </p:txEl>
                                          </p:spTgt>
                                        </p:tgtEl>
                                        <p:attrNameLst>
                                          <p:attrName>style.visibility</p:attrName>
                                        </p:attrNameLst>
                                      </p:cBhvr>
                                      <p:to>
                                        <p:strVal val="visible"/>
                                      </p:to>
                                    </p:set>
                                    <p:animEffect transition="in" filter="fade">
                                      <p:cBhvr>
                                        <p:cTn id="62"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8" grpId="0" build="p"/>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95536" y="2708920"/>
            <a:ext cx="8424936" cy="1470025"/>
          </a:xfrm>
        </p:spPr>
        <p:txBody>
          <a:bodyPr>
            <a:normAutofit/>
          </a:bodyPr>
          <a:lstStyle/>
          <a:p>
            <a:r>
              <a:rPr lang="sv-SE" b="1" dirty="0" smtClean="0"/>
              <a:t>Fler reflektioner från 2014?</a:t>
            </a:r>
            <a:endParaRPr lang="sv-SE" b="1" dirty="0"/>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
        <p:nvSpPr>
          <p:cNvPr id="5" name="Underrubrik 4"/>
          <p:cNvSpPr>
            <a:spLocks noGrp="1"/>
          </p:cNvSpPr>
          <p:nvPr>
            <p:ph type="subTitle" idx="1"/>
          </p:nvPr>
        </p:nvSpPr>
        <p:spPr/>
        <p:txBody>
          <a:bodyPr/>
          <a:lstStyle/>
          <a:p>
            <a:endParaRPr lang="sv-SE"/>
          </a:p>
        </p:txBody>
      </p:sp>
    </p:spTree>
    <p:extLst>
      <p:ext uri="{BB962C8B-B14F-4D97-AF65-F5344CB8AC3E}">
        <p14:creationId xmlns:p14="http://schemas.microsoft.com/office/powerpoint/2010/main" val="156283273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
        <p:nvSpPr>
          <p:cNvPr id="7" name="Rubrik 1"/>
          <p:cNvSpPr txBox="1">
            <a:spLocks/>
          </p:cNvSpPr>
          <p:nvPr/>
        </p:nvSpPr>
        <p:spPr>
          <a:xfrm>
            <a:off x="755576" y="3284984"/>
            <a:ext cx="7200800" cy="223224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sz="6000" b="1" dirty="0" smtClean="0">
                <a:latin typeface="+mj-lt"/>
                <a:ea typeface="+mj-ea"/>
                <a:cs typeface="+mj-cs"/>
              </a:rPr>
              <a:t>  </a:t>
            </a:r>
            <a:r>
              <a:rPr lang="sv-SE" sz="6000" b="1" dirty="0">
                <a:latin typeface="+mj-lt"/>
                <a:ea typeface="+mj-ea"/>
                <a:cs typeface="+mj-cs"/>
              </a:rPr>
              <a:t> </a:t>
            </a:r>
            <a:r>
              <a:rPr lang="sv-SE" sz="6000" b="1" dirty="0" smtClean="0">
                <a:latin typeface="+mj-lt"/>
                <a:ea typeface="+mj-ea"/>
                <a:cs typeface="+mj-cs"/>
              </a:rPr>
              <a:t>   Vad händer </a:t>
            </a:r>
            <a:r>
              <a:rPr lang="sv-SE" sz="6000" b="1" noProof="0" dirty="0" smtClean="0">
                <a:latin typeface="+mj-lt"/>
                <a:ea typeface="+mj-ea"/>
                <a:cs typeface="+mj-cs"/>
              </a:rPr>
              <a:t>2015?</a:t>
            </a:r>
            <a:r>
              <a:rPr kumimoji="0" lang="sv-SE" sz="6000" b="1" i="0" u="none" strike="noStrike" kern="1200" cap="none" spc="0" normalizeH="0" baseline="0" noProof="0" dirty="0" smtClean="0">
                <a:ln>
                  <a:noFill/>
                </a:ln>
                <a:solidFill>
                  <a:schemeClr val="tx1"/>
                </a:solidFill>
                <a:effectLst/>
                <a:uLnTx/>
                <a:uFillTx/>
                <a:latin typeface="+mj-lt"/>
                <a:ea typeface="+mj-ea"/>
                <a:cs typeface="+mj-cs"/>
              </a:rPr>
              <a:t/>
            </a:r>
            <a:br>
              <a:rPr kumimoji="0" lang="sv-SE" sz="6000" b="1" i="0" u="none" strike="noStrike" kern="1200" cap="none" spc="0" normalizeH="0" baseline="0" noProof="0" dirty="0" smtClean="0">
                <a:ln>
                  <a:noFill/>
                </a:ln>
                <a:solidFill>
                  <a:schemeClr val="tx1"/>
                </a:solidFill>
                <a:effectLst/>
                <a:uLnTx/>
                <a:uFillTx/>
                <a:latin typeface="+mj-lt"/>
                <a:ea typeface="+mj-ea"/>
                <a:cs typeface="+mj-cs"/>
              </a:rPr>
            </a:br>
            <a:endParaRPr kumimoji="0" lang="sv-SE" sz="60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76522193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
        <p:nvSpPr>
          <p:cNvPr id="6" name="Rektangel 5"/>
          <p:cNvSpPr/>
          <p:nvPr/>
        </p:nvSpPr>
        <p:spPr>
          <a:xfrm>
            <a:off x="0" y="1916832"/>
            <a:ext cx="161967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p:cNvSpPr/>
          <p:nvPr/>
        </p:nvSpPr>
        <p:spPr>
          <a:xfrm>
            <a:off x="251520" y="6309320"/>
            <a:ext cx="648072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316" name="Picture 4" descr="svenskfotboll.se"/>
          <p:cNvPicPr>
            <a:picLocks noChangeAspect="1" noChangeArrowheads="1"/>
          </p:cNvPicPr>
          <p:nvPr/>
        </p:nvPicPr>
        <p:blipFill>
          <a:blip r:embed="rId3" cstate="print"/>
          <a:srcRect/>
          <a:stretch>
            <a:fillRect/>
          </a:stretch>
        </p:blipFill>
        <p:spPr bwMode="auto">
          <a:xfrm>
            <a:off x="7236296" y="1916832"/>
            <a:ext cx="1152128" cy="1663337"/>
          </a:xfrm>
          <a:prstGeom prst="rect">
            <a:avLst/>
          </a:prstGeom>
          <a:noFill/>
        </p:spPr>
      </p:pic>
      <p:pic>
        <p:nvPicPr>
          <p:cNvPr id="80900" name="Picture 4"/>
          <p:cNvPicPr>
            <a:picLocks noChangeAspect="1" noChangeArrowheads="1"/>
          </p:cNvPicPr>
          <p:nvPr/>
        </p:nvPicPr>
        <p:blipFill>
          <a:blip r:embed="rId4" cstate="print"/>
          <a:srcRect/>
          <a:stretch>
            <a:fillRect/>
          </a:stretch>
        </p:blipFill>
        <p:spPr bwMode="auto">
          <a:xfrm>
            <a:off x="755576" y="5085184"/>
            <a:ext cx="7701360" cy="1296144"/>
          </a:xfrm>
          <a:prstGeom prst="rect">
            <a:avLst/>
          </a:prstGeom>
          <a:noFill/>
          <a:ln w="57150">
            <a:solidFill>
              <a:schemeClr val="tx1"/>
            </a:solidFill>
            <a:miter lim="800000"/>
            <a:headEnd/>
            <a:tailEnd/>
          </a:ln>
        </p:spPr>
      </p:pic>
      <p:sp>
        <p:nvSpPr>
          <p:cNvPr id="13" name="Rubrik 12"/>
          <p:cNvSpPr>
            <a:spLocks noGrp="1"/>
          </p:cNvSpPr>
          <p:nvPr>
            <p:ph type="ctrTitle"/>
          </p:nvPr>
        </p:nvSpPr>
        <p:spPr>
          <a:xfrm>
            <a:off x="683568" y="2780928"/>
            <a:ext cx="7772400" cy="1946647"/>
          </a:xfrm>
        </p:spPr>
        <p:txBody>
          <a:bodyPr>
            <a:normAutofit fontScale="90000"/>
          </a:bodyPr>
          <a:lstStyle/>
          <a:p>
            <a:pPr algn="l"/>
            <a:r>
              <a:rPr lang="sv-SE" dirty="0" smtClean="0"/>
              <a:t>Utbildningsplanen </a:t>
            </a:r>
            <a:br>
              <a:rPr lang="sv-SE" dirty="0" smtClean="0"/>
            </a:br>
            <a:r>
              <a:rPr lang="sv-SE" sz="3100" dirty="0" smtClean="0"/>
              <a:t>Basen för spelarutveckling inom Barkarö SK F04/05</a:t>
            </a:r>
            <a:r>
              <a:rPr lang="sv-SE" dirty="0" smtClean="0"/>
              <a:t/>
            </a:r>
            <a:br>
              <a:rPr lang="sv-SE" dirty="0" smtClean="0"/>
            </a:br>
            <a:endParaRPr lang="sv-SE" dirty="0"/>
          </a:p>
        </p:txBody>
      </p:sp>
      <p:sp>
        <p:nvSpPr>
          <p:cNvPr id="2" name="Rektangel 1"/>
          <p:cNvSpPr/>
          <p:nvPr/>
        </p:nvSpPr>
        <p:spPr>
          <a:xfrm rot="20933770">
            <a:off x="647490" y="2705594"/>
            <a:ext cx="6506709" cy="1569660"/>
          </a:xfrm>
          <a:prstGeom prst="rect">
            <a:avLst/>
          </a:prstGeom>
          <a:noFill/>
        </p:spPr>
        <p:txBody>
          <a:bodyPr wrap="none" lIns="91440" tIns="45720" rIns="91440" bIns="45720">
            <a:spAutoFit/>
          </a:bodyPr>
          <a:lstStyle/>
          <a:p>
            <a:pPr algn="ctr"/>
            <a:r>
              <a:rPr lang="sv-SE" sz="9600" b="1" dirty="0" smtClean="0">
                <a:ln w="12700">
                  <a:solidFill>
                    <a:schemeClr val="tx1"/>
                  </a:solidFill>
                  <a:prstDash val="solid"/>
                </a:ln>
                <a:solidFill>
                  <a:srgbClr val="EF150E"/>
                </a:solidFill>
                <a:effectLst>
                  <a:outerShdw blurRad="41275" dist="20320" dir="1800000" algn="tl" rotWithShape="0">
                    <a:srgbClr val="000000">
                      <a:alpha val="40000"/>
                    </a:srgbClr>
                  </a:outerShdw>
                </a:effectLst>
              </a:rPr>
              <a:t>Påminnelse!</a:t>
            </a:r>
            <a:endParaRPr lang="sv-SE" sz="9600" b="1" cap="none" spc="0" dirty="0">
              <a:ln w="12700">
                <a:solidFill>
                  <a:schemeClr val="tx1"/>
                </a:solidFill>
                <a:prstDash val="solid"/>
              </a:ln>
              <a:solidFill>
                <a:srgbClr val="EF150E"/>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9235059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1300"/>
                                        <p:tgtEl>
                                          <p:spTgt spid="2"/>
                                        </p:tgtEl>
                                      </p:cBhvr>
                                    </p:animEffect>
                                    <p:set>
                                      <p:cBhvr>
                                        <p:cTn id="7" dur="1" fill="hold">
                                          <p:stCondLst>
                                            <p:cond delay="12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3" cstate="print"/>
          <a:stretch>
            <a:fillRect/>
          </a:stretch>
        </p:blipFill>
        <p:spPr>
          <a:xfrm>
            <a:off x="0" y="0"/>
            <a:ext cx="9144000" cy="1586204"/>
          </a:xfrm>
          <a:prstGeom prst="rect">
            <a:avLst/>
          </a:prstGeom>
        </p:spPr>
      </p:pic>
      <p:graphicFrame>
        <p:nvGraphicFramePr>
          <p:cNvPr id="13314" name="Object 2"/>
          <p:cNvGraphicFramePr>
            <a:graphicFrameLocks noChangeAspect="1"/>
          </p:cNvGraphicFramePr>
          <p:nvPr/>
        </p:nvGraphicFramePr>
        <p:xfrm>
          <a:off x="0" y="1628800"/>
          <a:ext cx="6972267" cy="5229200"/>
        </p:xfrm>
        <a:graphic>
          <a:graphicData uri="http://schemas.openxmlformats.org/presentationml/2006/ole">
            <mc:AlternateContent xmlns:mc="http://schemas.openxmlformats.org/markup-compatibility/2006">
              <mc:Choice xmlns:v="urn:schemas-microsoft-com:vml" Requires="v">
                <p:oleObj spid="_x0000_s1089" name="Acrobat Document" r:id="rId4" imgW="5486400" imgH="4114800" progId="AcroExch.Document.7">
                  <p:embed/>
                </p:oleObj>
              </mc:Choice>
              <mc:Fallback>
                <p:oleObj name="Acrobat Document" r:id="rId4" imgW="5486400" imgH="41148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28800"/>
                        <a:ext cx="6972267" cy="52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 name="Rektangel 5"/>
          <p:cNvSpPr/>
          <p:nvPr/>
        </p:nvSpPr>
        <p:spPr>
          <a:xfrm>
            <a:off x="0" y="1916832"/>
            <a:ext cx="161967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p:cNvSpPr/>
          <p:nvPr/>
        </p:nvSpPr>
        <p:spPr>
          <a:xfrm>
            <a:off x="251520" y="6309320"/>
            <a:ext cx="648072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p:cNvSpPr/>
          <p:nvPr/>
        </p:nvSpPr>
        <p:spPr>
          <a:xfrm>
            <a:off x="2699792" y="4293096"/>
            <a:ext cx="338437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316" name="Picture 4" descr="svenskfotboll.se"/>
          <p:cNvPicPr>
            <a:picLocks noChangeAspect="1" noChangeArrowheads="1"/>
          </p:cNvPicPr>
          <p:nvPr/>
        </p:nvPicPr>
        <p:blipFill>
          <a:blip r:embed="rId6" cstate="print"/>
          <a:srcRect/>
          <a:stretch>
            <a:fillRect/>
          </a:stretch>
        </p:blipFill>
        <p:spPr bwMode="auto">
          <a:xfrm>
            <a:off x="7236296" y="1916832"/>
            <a:ext cx="1152128" cy="1663337"/>
          </a:xfrm>
          <a:prstGeom prst="rect">
            <a:avLst/>
          </a:prstGeom>
          <a:noFill/>
        </p:spPr>
      </p:pic>
      <p:pic>
        <p:nvPicPr>
          <p:cNvPr id="13317" name="Picture 5"/>
          <p:cNvPicPr>
            <a:picLocks noChangeAspect="1" noChangeArrowheads="1"/>
          </p:cNvPicPr>
          <p:nvPr/>
        </p:nvPicPr>
        <p:blipFill>
          <a:blip r:embed="rId7" cstate="print"/>
          <a:srcRect/>
          <a:stretch>
            <a:fillRect/>
          </a:stretch>
        </p:blipFill>
        <p:spPr bwMode="auto">
          <a:xfrm>
            <a:off x="1619672" y="2996952"/>
            <a:ext cx="5051343" cy="3739306"/>
          </a:xfrm>
          <a:prstGeom prst="rect">
            <a:avLst/>
          </a:prstGeom>
          <a:noFill/>
          <a:ln w="9525">
            <a:noFill/>
            <a:miter lim="800000"/>
            <a:headEnd/>
            <a:tailEnd/>
          </a:ln>
        </p:spPr>
      </p:pic>
      <p:sp>
        <p:nvSpPr>
          <p:cNvPr id="10" name="Ellips 9"/>
          <p:cNvSpPr/>
          <p:nvPr/>
        </p:nvSpPr>
        <p:spPr>
          <a:xfrm flipH="1" flipV="1">
            <a:off x="2555776" y="5013176"/>
            <a:ext cx="2952328" cy="720080"/>
          </a:xfrm>
          <a:prstGeom prst="ellipse">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27755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3" cstate="print"/>
          <a:stretch>
            <a:fillRect/>
          </a:stretch>
        </p:blipFill>
        <p:spPr>
          <a:xfrm>
            <a:off x="0" y="0"/>
            <a:ext cx="9144000" cy="1586204"/>
          </a:xfrm>
          <a:prstGeom prst="rect">
            <a:avLst/>
          </a:prstGeom>
        </p:spPr>
      </p:pic>
      <p:graphicFrame>
        <p:nvGraphicFramePr>
          <p:cNvPr id="13314" name="Object 2"/>
          <p:cNvGraphicFramePr>
            <a:graphicFrameLocks noChangeAspect="1"/>
          </p:cNvGraphicFramePr>
          <p:nvPr/>
        </p:nvGraphicFramePr>
        <p:xfrm>
          <a:off x="0" y="1628800"/>
          <a:ext cx="6972267" cy="5229200"/>
        </p:xfrm>
        <a:graphic>
          <a:graphicData uri="http://schemas.openxmlformats.org/presentationml/2006/ole">
            <mc:AlternateContent xmlns:mc="http://schemas.openxmlformats.org/markup-compatibility/2006">
              <mc:Choice xmlns:v="urn:schemas-microsoft-com:vml" Requires="v">
                <p:oleObj spid="_x0000_s2111" name="Acrobat Document" r:id="rId4" imgW="5486400" imgH="4114800" progId="AcroExch.Document.7">
                  <p:embed/>
                </p:oleObj>
              </mc:Choice>
              <mc:Fallback>
                <p:oleObj name="Acrobat Document" r:id="rId4" imgW="5486400" imgH="41148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28800"/>
                        <a:ext cx="6972267" cy="52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 name="Rektangel 5"/>
          <p:cNvSpPr/>
          <p:nvPr/>
        </p:nvSpPr>
        <p:spPr>
          <a:xfrm>
            <a:off x="0" y="1916832"/>
            <a:ext cx="161967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p:cNvSpPr/>
          <p:nvPr/>
        </p:nvSpPr>
        <p:spPr>
          <a:xfrm>
            <a:off x="251520" y="6309320"/>
            <a:ext cx="648072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316" name="Picture 4" descr="svenskfotboll.se"/>
          <p:cNvPicPr>
            <a:picLocks noChangeAspect="1" noChangeArrowheads="1"/>
          </p:cNvPicPr>
          <p:nvPr/>
        </p:nvPicPr>
        <p:blipFill>
          <a:blip r:embed="rId6" cstate="print"/>
          <a:srcRect/>
          <a:stretch>
            <a:fillRect/>
          </a:stretch>
        </p:blipFill>
        <p:spPr bwMode="auto">
          <a:xfrm>
            <a:off x="7236296" y="1916832"/>
            <a:ext cx="1152128" cy="1663337"/>
          </a:xfrm>
          <a:prstGeom prst="rect">
            <a:avLst/>
          </a:prstGeom>
          <a:noFill/>
        </p:spPr>
      </p:pic>
      <p:sp>
        <p:nvSpPr>
          <p:cNvPr id="12" name="Rektangel 11"/>
          <p:cNvSpPr/>
          <p:nvPr/>
        </p:nvSpPr>
        <p:spPr>
          <a:xfrm>
            <a:off x="1691680" y="3501008"/>
            <a:ext cx="3312368"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8852" name="Picture 4"/>
          <p:cNvPicPr>
            <a:picLocks noChangeAspect="1" noChangeArrowheads="1"/>
          </p:cNvPicPr>
          <p:nvPr/>
        </p:nvPicPr>
        <p:blipFill>
          <a:blip r:embed="rId7" cstate="print"/>
          <a:srcRect/>
          <a:stretch>
            <a:fillRect/>
          </a:stretch>
        </p:blipFill>
        <p:spPr bwMode="auto">
          <a:xfrm>
            <a:off x="1835695" y="2996952"/>
            <a:ext cx="4606715" cy="3528392"/>
          </a:xfrm>
          <a:prstGeom prst="rect">
            <a:avLst/>
          </a:prstGeom>
          <a:noFill/>
          <a:ln w="9525">
            <a:noFill/>
            <a:miter lim="800000"/>
            <a:headEnd/>
            <a:tailEnd/>
          </a:ln>
        </p:spPr>
      </p:pic>
    </p:spTree>
    <p:extLst>
      <p:ext uri="{BB962C8B-B14F-4D97-AF65-F5344CB8AC3E}">
        <p14:creationId xmlns:p14="http://schemas.microsoft.com/office/powerpoint/2010/main" val="4241393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fade">
                                      <p:cBhvr>
                                        <p:cTn id="7" dur="5000"/>
                                        <p:tgtEl>
                                          <p:spTgt spid="78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
        <p:nvSpPr>
          <p:cNvPr id="6" name="Rektangel 5"/>
          <p:cNvSpPr/>
          <p:nvPr/>
        </p:nvSpPr>
        <p:spPr>
          <a:xfrm>
            <a:off x="0" y="1916832"/>
            <a:ext cx="161967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p:cNvSpPr/>
          <p:nvPr/>
        </p:nvSpPr>
        <p:spPr>
          <a:xfrm>
            <a:off x="251520" y="6309320"/>
            <a:ext cx="648072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316" name="Picture 4" descr="svenskfotboll.se"/>
          <p:cNvPicPr>
            <a:picLocks noChangeAspect="1" noChangeArrowheads="1"/>
          </p:cNvPicPr>
          <p:nvPr/>
        </p:nvPicPr>
        <p:blipFill>
          <a:blip r:embed="rId3" cstate="print"/>
          <a:srcRect/>
          <a:stretch>
            <a:fillRect/>
          </a:stretch>
        </p:blipFill>
        <p:spPr bwMode="auto">
          <a:xfrm>
            <a:off x="7236296" y="1916832"/>
            <a:ext cx="1152128" cy="1663337"/>
          </a:xfrm>
          <a:prstGeom prst="rect">
            <a:avLst/>
          </a:prstGeom>
          <a:noFill/>
        </p:spPr>
      </p:pic>
      <p:pic>
        <p:nvPicPr>
          <p:cNvPr id="82946" name="Picture 2"/>
          <p:cNvPicPr>
            <a:picLocks noChangeAspect="1" noChangeArrowheads="1"/>
          </p:cNvPicPr>
          <p:nvPr/>
        </p:nvPicPr>
        <p:blipFill>
          <a:blip r:embed="rId4" cstate="print"/>
          <a:srcRect/>
          <a:stretch>
            <a:fillRect/>
          </a:stretch>
        </p:blipFill>
        <p:spPr bwMode="auto">
          <a:xfrm>
            <a:off x="611560" y="2060848"/>
            <a:ext cx="4295775" cy="1009650"/>
          </a:xfrm>
          <a:prstGeom prst="rect">
            <a:avLst/>
          </a:prstGeom>
          <a:noFill/>
          <a:ln w="9525">
            <a:noFill/>
            <a:miter lim="800000"/>
            <a:headEnd/>
            <a:tailEnd/>
          </a:ln>
        </p:spPr>
      </p:pic>
      <p:pic>
        <p:nvPicPr>
          <p:cNvPr id="82947" name="Picture 3"/>
          <p:cNvPicPr>
            <a:picLocks noChangeAspect="1" noChangeArrowheads="1"/>
          </p:cNvPicPr>
          <p:nvPr/>
        </p:nvPicPr>
        <p:blipFill>
          <a:blip r:embed="rId5" cstate="print"/>
          <a:srcRect/>
          <a:stretch>
            <a:fillRect/>
          </a:stretch>
        </p:blipFill>
        <p:spPr bwMode="auto">
          <a:xfrm>
            <a:off x="611560" y="3212976"/>
            <a:ext cx="2181225" cy="3095625"/>
          </a:xfrm>
          <a:prstGeom prst="rect">
            <a:avLst/>
          </a:prstGeom>
          <a:noFill/>
          <a:ln w="9525">
            <a:noFill/>
            <a:miter lim="800000"/>
            <a:headEnd/>
            <a:tailEnd/>
          </a:ln>
        </p:spPr>
      </p:pic>
      <p:pic>
        <p:nvPicPr>
          <p:cNvPr id="82949" name="Picture 5"/>
          <p:cNvPicPr>
            <a:picLocks noChangeAspect="1" noChangeArrowheads="1"/>
          </p:cNvPicPr>
          <p:nvPr/>
        </p:nvPicPr>
        <p:blipFill>
          <a:blip r:embed="rId6" cstate="print"/>
          <a:srcRect/>
          <a:stretch>
            <a:fillRect/>
          </a:stretch>
        </p:blipFill>
        <p:spPr bwMode="auto">
          <a:xfrm>
            <a:off x="611560" y="6381328"/>
            <a:ext cx="2257425" cy="285750"/>
          </a:xfrm>
          <a:prstGeom prst="rect">
            <a:avLst/>
          </a:prstGeom>
          <a:noFill/>
          <a:ln w="9525">
            <a:noFill/>
            <a:miter lim="800000"/>
            <a:headEnd/>
            <a:tailEnd/>
          </a:ln>
        </p:spPr>
      </p:pic>
      <p:pic>
        <p:nvPicPr>
          <p:cNvPr id="82950" name="Picture 6"/>
          <p:cNvPicPr>
            <a:picLocks noChangeAspect="1" noChangeArrowheads="1"/>
          </p:cNvPicPr>
          <p:nvPr/>
        </p:nvPicPr>
        <p:blipFill>
          <a:blip r:embed="rId7" cstate="print"/>
          <a:srcRect/>
          <a:stretch>
            <a:fillRect/>
          </a:stretch>
        </p:blipFill>
        <p:spPr bwMode="auto">
          <a:xfrm>
            <a:off x="2987824" y="3356992"/>
            <a:ext cx="2276475" cy="3057525"/>
          </a:xfrm>
          <a:prstGeom prst="rect">
            <a:avLst/>
          </a:prstGeom>
          <a:noFill/>
          <a:ln w="9525">
            <a:noFill/>
            <a:miter lim="800000"/>
            <a:headEnd/>
            <a:tailEnd/>
          </a:ln>
        </p:spPr>
      </p:pic>
    </p:spTree>
    <p:extLst>
      <p:ext uri="{BB962C8B-B14F-4D97-AF65-F5344CB8AC3E}">
        <p14:creationId xmlns:p14="http://schemas.microsoft.com/office/powerpoint/2010/main" val="17982485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2947"/>
                                        </p:tgtEl>
                                        <p:attrNameLst>
                                          <p:attrName>style.visibility</p:attrName>
                                        </p:attrNameLst>
                                      </p:cBhvr>
                                      <p:to>
                                        <p:strVal val="visible"/>
                                      </p:to>
                                    </p:set>
                                    <p:animEffect transition="in" filter="fade">
                                      <p:cBhvr>
                                        <p:cTn id="7" dur="3000"/>
                                        <p:tgtEl>
                                          <p:spTgt spid="82947"/>
                                        </p:tgtEl>
                                      </p:cBhvr>
                                    </p:animEffect>
                                  </p:childTnLst>
                                </p:cTn>
                              </p:par>
                              <p:par>
                                <p:cTn id="8" presetID="10" presetClass="entr" presetSubtype="0" fill="hold" nodeType="withEffect">
                                  <p:stCondLst>
                                    <p:cond delay="0"/>
                                  </p:stCondLst>
                                  <p:childTnLst>
                                    <p:set>
                                      <p:cBhvr>
                                        <p:cTn id="9" dur="1" fill="hold">
                                          <p:stCondLst>
                                            <p:cond delay="0"/>
                                          </p:stCondLst>
                                        </p:cTn>
                                        <p:tgtEl>
                                          <p:spTgt spid="82949"/>
                                        </p:tgtEl>
                                        <p:attrNameLst>
                                          <p:attrName>style.visibility</p:attrName>
                                        </p:attrNameLst>
                                      </p:cBhvr>
                                      <p:to>
                                        <p:strVal val="visible"/>
                                      </p:to>
                                    </p:set>
                                    <p:animEffect transition="in" filter="fade">
                                      <p:cBhvr>
                                        <p:cTn id="10" dur="3000"/>
                                        <p:tgtEl>
                                          <p:spTgt spid="82949"/>
                                        </p:tgtEl>
                                      </p:cBhvr>
                                    </p:animEffect>
                                  </p:childTnLst>
                                </p:cTn>
                              </p:par>
                              <p:par>
                                <p:cTn id="11" presetID="10" presetClass="entr" presetSubtype="0" fill="hold" nodeType="withEffect">
                                  <p:stCondLst>
                                    <p:cond delay="0"/>
                                  </p:stCondLst>
                                  <p:childTnLst>
                                    <p:set>
                                      <p:cBhvr>
                                        <p:cTn id="12" dur="1" fill="hold">
                                          <p:stCondLst>
                                            <p:cond delay="0"/>
                                          </p:stCondLst>
                                        </p:cTn>
                                        <p:tgtEl>
                                          <p:spTgt spid="82950"/>
                                        </p:tgtEl>
                                        <p:attrNameLst>
                                          <p:attrName>style.visibility</p:attrName>
                                        </p:attrNameLst>
                                      </p:cBhvr>
                                      <p:to>
                                        <p:strVal val="visible"/>
                                      </p:to>
                                    </p:set>
                                    <p:animEffect transition="in" filter="fade">
                                      <p:cBhvr>
                                        <p:cTn id="13" dur="3000"/>
                                        <p:tgtEl>
                                          <p:spTgt spid="82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
        <p:nvSpPr>
          <p:cNvPr id="6" name="Rektangel 5"/>
          <p:cNvSpPr/>
          <p:nvPr/>
        </p:nvSpPr>
        <p:spPr>
          <a:xfrm>
            <a:off x="0" y="1916832"/>
            <a:ext cx="161967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p:cNvSpPr/>
          <p:nvPr/>
        </p:nvSpPr>
        <p:spPr>
          <a:xfrm>
            <a:off x="251520" y="6309320"/>
            <a:ext cx="648072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9875" name="Picture 3"/>
          <p:cNvPicPr>
            <a:picLocks noChangeAspect="1" noChangeArrowheads="1"/>
          </p:cNvPicPr>
          <p:nvPr/>
        </p:nvPicPr>
        <p:blipFill>
          <a:blip r:embed="rId3" cstate="print"/>
          <a:srcRect/>
          <a:stretch>
            <a:fillRect/>
          </a:stretch>
        </p:blipFill>
        <p:spPr bwMode="auto">
          <a:xfrm>
            <a:off x="107504" y="1700808"/>
            <a:ext cx="4740758" cy="3032943"/>
          </a:xfrm>
          <a:prstGeom prst="rect">
            <a:avLst/>
          </a:prstGeom>
          <a:noFill/>
          <a:ln w="9525">
            <a:noFill/>
            <a:miter lim="800000"/>
            <a:headEnd/>
            <a:tailEnd/>
          </a:ln>
        </p:spPr>
      </p:pic>
      <p:pic>
        <p:nvPicPr>
          <p:cNvPr id="79876" name="Picture 4"/>
          <p:cNvPicPr>
            <a:picLocks noChangeAspect="1" noChangeArrowheads="1"/>
          </p:cNvPicPr>
          <p:nvPr/>
        </p:nvPicPr>
        <p:blipFill>
          <a:blip r:embed="rId4" cstate="print"/>
          <a:srcRect/>
          <a:stretch>
            <a:fillRect/>
          </a:stretch>
        </p:blipFill>
        <p:spPr bwMode="auto">
          <a:xfrm>
            <a:off x="2123728" y="2636912"/>
            <a:ext cx="5234731" cy="3215530"/>
          </a:xfrm>
          <a:prstGeom prst="rect">
            <a:avLst/>
          </a:prstGeom>
          <a:noFill/>
          <a:ln w="9525">
            <a:noFill/>
            <a:miter lim="800000"/>
            <a:headEnd/>
            <a:tailEnd/>
          </a:ln>
        </p:spPr>
      </p:pic>
      <p:pic>
        <p:nvPicPr>
          <p:cNvPr id="13316" name="Picture 4" descr="svenskfotboll.se"/>
          <p:cNvPicPr>
            <a:picLocks noChangeAspect="1" noChangeArrowheads="1"/>
          </p:cNvPicPr>
          <p:nvPr/>
        </p:nvPicPr>
        <p:blipFill>
          <a:blip r:embed="rId5" cstate="print"/>
          <a:srcRect/>
          <a:stretch>
            <a:fillRect/>
          </a:stretch>
        </p:blipFill>
        <p:spPr bwMode="auto">
          <a:xfrm>
            <a:off x="7236296" y="1916832"/>
            <a:ext cx="1152128" cy="1663337"/>
          </a:xfrm>
          <a:prstGeom prst="rect">
            <a:avLst/>
          </a:prstGeom>
          <a:noFill/>
        </p:spPr>
      </p:pic>
      <p:pic>
        <p:nvPicPr>
          <p:cNvPr id="79877" name="Picture 5"/>
          <p:cNvPicPr>
            <a:picLocks noChangeAspect="1" noChangeArrowheads="1"/>
          </p:cNvPicPr>
          <p:nvPr/>
        </p:nvPicPr>
        <p:blipFill>
          <a:blip r:embed="rId6" cstate="print"/>
          <a:srcRect/>
          <a:stretch>
            <a:fillRect/>
          </a:stretch>
        </p:blipFill>
        <p:spPr bwMode="auto">
          <a:xfrm>
            <a:off x="4324403" y="3617640"/>
            <a:ext cx="4819597" cy="3240360"/>
          </a:xfrm>
          <a:prstGeom prst="rect">
            <a:avLst/>
          </a:prstGeom>
          <a:noFill/>
          <a:ln w="9525">
            <a:noFill/>
            <a:miter lim="800000"/>
            <a:headEnd/>
            <a:tailEnd/>
          </a:ln>
        </p:spPr>
      </p:pic>
    </p:spTree>
    <p:extLst>
      <p:ext uri="{BB962C8B-B14F-4D97-AF65-F5344CB8AC3E}">
        <p14:creationId xmlns:p14="http://schemas.microsoft.com/office/powerpoint/2010/main" val="36439938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fade">
                                      <p:cBhvr>
                                        <p:cTn id="7" dur="2000"/>
                                        <p:tgtEl>
                                          <p:spTgt spid="798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876"/>
                                        </p:tgtEl>
                                        <p:attrNameLst>
                                          <p:attrName>style.visibility</p:attrName>
                                        </p:attrNameLst>
                                      </p:cBhvr>
                                      <p:to>
                                        <p:strVal val="visible"/>
                                      </p:to>
                                    </p:set>
                                    <p:animEffect transition="in" filter="fade">
                                      <p:cBhvr>
                                        <p:cTn id="12" dur="2000"/>
                                        <p:tgtEl>
                                          <p:spTgt spid="798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9877"/>
                                        </p:tgtEl>
                                        <p:attrNameLst>
                                          <p:attrName>style.visibility</p:attrName>
                                        </p:attrNameLst>
                                      </p:cBhvr>
                                      <p:to>
                                        <p:strVal val="visible"/>
                                      </p:to>
                                    </p:set>
                                    <p:animEffect transition="in" filter="fade">
                                      <p:cBhvr>
                                        <p:cTn id="17" dur="2000"/>
                                        <p:tgtEl>
                                          <p:spTgt spid="79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
        <p:nvSpPr>
          <p:cNvPr id="6" name="Rektangel 5"/>
          <p:cNvSpPr/>
          <p:nvPr/>
        </p:nvSpPr>
        <p:spPr>
          <a:xfrm>
            <a:off x="0" y="1916832"/>
            <a:ext cx="161967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p:cNvSpPr/>
          <p:nvPr/>
        </p:nvSpPr>
        <p:spPr>
          <a:xfrm>
            <a:off x="251520" y="6309320"/>
            <a:ext cx="648072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316" name="Picture 4" descr="svenskfotboll.se"/>
          <p:cNvPicPr>
            <a:picLocks noChangeAspect="1" noChangeArrowheads="1"/>
          </p:cNvPicPr>
          <p:nvPr/>
        </p:nvPicPr>
        <p:blipFill>
          <a:blip r:embed="rId3" cstate="print"/>
          <a:srcRect/>
          <a:stretch>
            <a:fillRect/>
          </a:stretch>
        </p:blipFill>
        <p:spPr bwMode="auto">
          <a:xfrm>
            <a:off x="7884368" y="1916832"/>
            <a:ext cx="1152128" cy="1663337"/>
          </a:xfrm>
          <a:prstGeom prst="rect">
            <a:avLst/>
          </a:prstGeom>
          <a:noFill/>
        </p:spPr>
      </p:pic>
      <p:pic>
        <p:nvPicPr>
          <p:cNvPr id="79877" name="Picture 5"/>
          <p:cNvPicPr>
            <a:picLocks noChangeAspect="1" noChangeArrowheads="1"/>
          </p:cNvPicPr>
          <p:nvPr/>
        </p:nvPicPr>
        <p:blipFill>
          <a:blip r:embed="rId4" cstate="print"/>
          <a:srcRect/>
          <a:stretch>
            <a:fillRect/>
          </a:stretch>
        </p:blipFill>
        <p:spPr bwMode="auto">
          <a:xfrm>
            <a:off x="107504" y="1653929"/>
            <a:ext cx="7740352" cy="5204071"/>
          </a:xfrm>
          <a:prstGeom prst="rect">
            <a:avLst/>
          </a:prstGeom>
          <a:noFill/>
          <a:ln w="9525">
            <a:noFill/>
            <a:miter lim="800000"/>
            <a:headEnd/>
            <a:tailEnd/>
          </a:ln>
        </p:spPr>
      </p:pic>
    </p:spTree>
    <p:extLst>
      <p:ext uri="{BB962C8B-B14F-4D97-AF65-F5344CB8AC3E}">
        <p14:creationId xmlns:p14="http://schemas.microsoft.com/office/powerpoint/2010/main" val="32425577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877"/>
                                        </p:tgtEl>
                                        <p:attrNameLst>
                                          <p:attrName>style.visibility</p:attrName>
                                        </p:attrNameLst>
                                      </p:cBhvr>
                                      <p:to>
                                        <p:strVal val="visible"/>
                                      </p:to>
                                    </p:set>
                                    <p:animEffect transition="in" filter="fade">
                                      <p:cBhvr>
                                        <p:cTn id="7" dur="2000"/>
                                        <p:tgtEl>
                                          <p:spTgt spid="79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
        <p:nvSpPr>
          <p:cNvPr id="6" name="Rektangel 5"/>
          <p:cNvSpPr/>
          <p:nvPr/>
        </p:nvSpPr>
        <p:spPr>
          <a:xfrm>
            <a:off x="0" y="1916832"/>
            <a:ext cx="161967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p:cNvSpPr/>
          <p:nvPr/>
        </p:nvSpPr>
        <p:spPr>
          <a:xfrm>
            <a:off x="251520" y="6309320"/>
            <a:ext cx="648072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316" name="Picture 4" descr="svenskfotboll.se"/>
          <p:cNvPicPr>
            <a:picLocks noChangeAspect="1" noChangeArrowheads="1"/>
          </p:cNvPicPr>
          <p:nvPr/>
        </p:nvPicPr>
        <p:blipFill>
          <a:blip r:embed="rId3" cstate="print"/>
          <a:srcRect/>
          <a:stretch>
            <a:fillRect/>
          </a:stretch>
        </p:blipFill>
        <p:spPr bwMode="auto">
          <a:xfrm>
            <a:off x="7236296" y="1916832"/>
            <a:ext cx="1152128" cy="1663337"/>
          </a:xfrm>
          <a:prstGeom prst="rect">
            <a:avLst/>
          </a:prstGeom>
          <a:noFill/>
        </p:spPr>
      </p:pic>
      <p:pic>
        <p:nvPicPr>
          <p:cNvPr id="84994" name="Picture 2"/>
          <p:cNvPicPr>
            <a:picLocks noChangeAspect="1" noChangeArrowheads="1"/>
          </p:cNvPicPr>
          <p:nvPr/>
        </p:nvPicPr>
        <p:blipFill>
          <a:blip r:embed="rId4" cstate="print"/>
          <a:srcRect/>
          <a:stretch>
            <a:fillRect/>
          </a:stretch>
        </p:blipFill>
        <p:spPr bwMode="auto">
          <a:xfrm>
            <a:off x="755576" y="2852936"/>
            <a:ext cx="6294967" cy="3600400"/>
          </a:xfrm>
          <a:prstGeom prst="rect">
            <a:avLst/>
          </a:prstGeom>
          <a:noFill/>
          <a:ln w="9525">
            <a:noFill/>
            <a:miter lim="800000"/>
            <a:headEnd/>
            <a:tailEnd/>
          </a:ln>
        </p:spPr>
      </p:pic>
      <p:sp>
        <p:nvSpPr>
          <p:cNvPr id="8" name="Rektangel 7"/>
          <p:cNvSpPr/>
          <p:nvPr/>
        </p:nvSpPr>
        <p:spPr>
          <a:xfrm>
            <a:off x="5724128" y="6309320"/>
            <a:ext cx="93610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8"/>
          <p:cNvSpPr txBox="1"/>
          <p:nvPr/>
        </p:nvSpPr>
        <p:spPr>
          <a:xfrm rot="21069273">
            <a:off x="4253144" y="5098301"/>
            <a:ext cx="4886787" cy="430887"/>
          </a:xfrm>
          <a:prstGeom prst="rect">
            <a:avLst/>
          </a:prstGeom>
          <a:solidFill>
            <a:schemeClr val="bg1">
              <a:alpha val="71000"/>
            </a:schemeClr>
          </a:solidFill>
          <a:ln w="12700">
            <a:solidFill>
              <a:schemeClr val="tx1"/>
            </a:solidFill>
          </a:ln>
          <a:effectLst>
            <a:outerShdw blurRad="50800" dist="38100" dir="2700000" algn="tl" rotWithShape="0">
              <a:prstClr val="black">
                <a:alpha val="40000"/>
              </a:prstClr>
            </a:outerShdw>
          </a:effectLst>
        </p:spPr>
        <p:txBody>
          <a:bodyPr wrap="none" rtlCol="0">
            <a:spAutoFit/>
          </a:bodyPr>
          <a:lstStyle/>
          <a:p>
            <a:r>
              <a:rPr lang="sv-SE" sz="2200" b="1" dirty="0" smtClean="0">
                <a:solidFill>
                  <a:srgbClr val="FF0000"/>
                </a:solidFill>
              </a:rPr>
              <a:t>Träningen är basen i spelarutbildningen!</a:t>
            </a:r>
            <a:endParaRPr lang="sv-SE" sz="2200" b="1" dirty="0">
              <a:solidFill>
                <a:srgbClr val="FF0000"/>
              </a:solidFill>
            </a:endParaRPr>
          </a:p>
        </p:txBody>
      </p:sp>
    </p:spTree>
    <p:extLst>
      <p:ext uri="{BB962C8B-B14F-4D97-AF65-F5344CB8AC3E}">
        <p14:creationId xmlns:p14="http://schemas.microsoft.com/office/powerpoint/2010/main" val="40335656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3568" y="1961456"/>
            <a:ext cx="7776864" cy="4896544"/>
          </a:xfrm>
        </p:spPr>
        <p:txBody>
          <a:bodyPr>
            <a:noAutofit/>
          </a:bodyPr>
          <a:lstStyle/>
          <a:p>
            <a:pPr algn="l">
              <a:lnSpc>
                <a:spcPct val="90000"/>
              </a:lnSpc>
            </a:pPr>
            <a:r>
              <a:rPr lang="sv-SE" sz="3200" b="1" dirty="0" smtClean="0"/>
              <a:t>Agenda</a:t>
            </a:r>
            <a:br>
              <a:rPr lang="sv-SE" sz="3200" b="1" dirty="0" smtClean="0"/>
            </a:br>
            <a:r>
              <a:rPr lang="sv-SE" sz="2400" dirty="0" smtClean="0"/>
              <a:t>1.  Återblick &amp; Reflektion 2014 </a:t>
            </a:r>
            <a:r>
              <a:rPr lang="sv-SE" sz="1200" dirty="0"/>
              <a:t/>
            </a:r>
            <a:br>
              <a:rPr lang="sv-SE" sz="1200" dirty="0"/>
            </a:br>
            <a:r>
              <a:rPr lang="sv-SE" sz="1600" dirty="0"/>
              <a:t>	</a:t>
            </a:r>
            <a:r>
              <a:rPr lang="sv-SE" sz="1600" dirty="0" smtClean="0"/>
              <a:t>       </a:t>
            </a:r>
            <a:br>
              <a:rPr lang="sv-SE" sz="1600" dirty="0" smtClean="0"/>
            </a:br>
            <a:r>
              <a:rPr lang="sv-SE" sz="2400" dirty="0"/>
              <a:t>2</a:t>
            </a:r>
            <a:r>
              <a:rPr lang="sv-SE" sz="2400" dirty="0" smtClean="0"/>
              <a:t>.  Vad händer 2015?</a:t>
            </a:r>
            <a:br>
              <a:rPr lang="sv-SE" sz="2400" dirty="0" smtClean="0"/>
            </a:br>
            <a:r>
              <a:rPr lang="sv-SE" sz="2400" dirty="0" smtClean="0"/>
              <a:t>  	- Spelarutbildning</a:t>
            </a:r>
            <a:br>
              <a:rPr lang="sv-SE" sz="2400" dirty="0" smtClean="0"/>
            </a:br>
            <a:r>
              <a:rPr lang="sv-SE" sz="2400" dirty="0" smtClean="0"/>
              <a:t>  	- </a:t>
            </a:r>
            <a:r>
              <a:rPr lang="sv-SE" sz="2400" dirty="0" smtClean="0"/>
              <a:t>Vår </a:t>
            </a:r>
            <a:r>
              <a:rPr lang="sv-SE" sz="2400" dirty="0" smtClean="0"/>
              <a:t>F</a:t>
            </a:r>
            <a:r>
              <a:rPr lang="sv-SE" sz="2400" dirty="0" smtClean="0"/>
              <a:t>otboll</a:t>
            </a:r>
            <a:r>
              <a:rPr lang="sv-SE" sz="2400" dirty="0" smtClean="0"/>
              <a:t>	</a:t>
            </a:r>
            <a:r>
              <a:rPr lang="sv-SE" sz="2400" dirty="0" smtClean="0"/>
              <a:t/>
            </a:r>
            <a:br>
              <a:rPr lang="sv-SE" sz="2400" dirty="0" smtClean="0"/>
            </a:br>
            <a:r>
              <a:rPr lang="sv-SE" sz="2400" dirty="0"/>
              <a:t>	</a:t>
            </a:r>
            <a:r>
              <a:rPr lang="sv-SE" sz="2400" dirty="0" smtClean="0"/>
              <a:t>- Planering </a:t>
            </a:r>
            <a:br>
              <a:rPr lang="sv-SE" sz="2400" dirty="0" smtClean="0"/>
            </a:br>
            <a:r>
              <a:rPr lang="sv-SE" sz="2400" dirty="0"/>
              <a:t>	</a:t>
            </a:r>
            <a:r>
              <a:rPr lang="sv-SE" sz="2400" dirty="0" smtClean="0"/>
              <a:t>- Seriespel &amp; Nivåanpassning</a:t>
            </a:r>
            <a:r>
              <a:rPr lang="sv-SE" sz="3600" dirty="0"/>
              <a:t/>
            </a:r>
            <a:br>
              <a:rPr lang="sv-SE" sz="3600" dirty="0"/>
            </a:br>
            <a:r>
              <a:rPr lang="sv-SE" sz="2400" dirty="0" smtClean="0"/>
              <a:t>  	- Lagorganisation</a:t>
            </a:r>
            <a:r>
              <a:rPr lang="sv-SE" sz="1200" dirty="0" smtClean="0"/>
              <a:t/>
            </a:r>
            <a:br>
              <a:rPr lang="sv-SE" sz="1200" dirty="0" smtClean="0"/>
            </a:br>
            <a:r>
              <a:rPr lang="sv-SE" sz="1200" dirty="0" smtClean="0"/>
              <a:t/>
            </a:r>
            <a:br>
              <a:rPr lang="sv-SE" sz="1200" dirty="0" smtClean="0"/>
            </a:br>
            <a:r>
              <a:rPr lang="sv-SE" sz="2400" dirty="0" smtClean="0"/>
              <a:t>3.  Ekonomi </a:t>
            </a:r>
            <a:r>
              <a:rPr lang="sv-SE" sz="2400" dirty="0"/>
              <a:t>&amp; </a:t>
            </a:r>
            <a:r>
              <a:rPr lang="sv-SE" sz="2400" dirty="0" smtClean="0"/>
              <a:t>Sponsorskap</a:t>
            </a:r>
            <a:r>
              <a:rPr lang="sv-SE" sz="1200" dirty="0"/>
              <a:t/>
            </a:r>
            <a:br>
              <a:rPr lang="sv-SE" sz="1200" dirty="0"/>
            </a:br>
            <a:r>
              <a:rPr lang="sv-SE" sz="1200" dirty="0" smtClean="0"/>
              <a:t/>
            </a:r>
            <a:br>
              <a:rPr lang="sv-SE" sz="1200" dirty="0" smtClean="0"/>
            </a:br>
            <a:r>
              <a:rPr lang="sv-SE" sz="2400" dirty="0" smtClean="0"/>
              <a:t>4.  Medlemsavgift 2015</a:t>
            </a:r>
            <a:br>
              <a:rPr lang="sv-SE" sz="2400" dirty="0" smtClean="0"/>
            </a:br>
            <a:r>
              <a:rPr lang="sv-SE" sz="2400" dirty="0" smtClean="0"/>
              <a:t>5.  Deltagande/Anmälan</a:t>
            </a:r>
            <a:br>
              <a:rPr lang="sv-SE" sz="2400" dirty="0" smtClean="0"/>
            </a:br>
            <a:r>
              <a:rPr lang="sv-SE" sz="2400" dirty="0" smtClean="0"/>
              <a:t>6.  Värderingar </a:t>
            </a:r>
            <a:r>
              <a:rPr lang="sv-SE" sz="1200" dirty="0" smtClean="0"/>
              <a:t/>
            </a:r>
            <a:br>
              <a:rPr lang="sv-SE" sz="1200" dirty="0" smtClean="0"/>
            </a:br>
            <a:r>
              <a:rPr lang="sv-SE" sz="1200" dirty="0"/>
              <a:t/>
            </a:r>
            <a:br>
              <a:rPr lang="sv-SE" sz="1200" dirty="0"/>
            </a:br>
            <a:r>
              <a:rPr lang="sv-SE" sz="2400" dirty="0" smtClean="0"/>
              <a:t>7.</a:t>
            </a:r>
            <a:r>
              <a:rPr lang="sv-SE" sz="1200" dirty="0" smtClean="0"/>
              <a:t>    </a:t>
            </a:r>
            <a:r>
              <a:rPr lang="sv-SE" sz="2400" dirty="0" smtClean="0"/>
              <a:t>Övriga Frågor? </a:t>
            </a:r>
            <a:br>
              <a:rPr lang="sv-SE" sz="2400" dirty="0" smtClean="0"/>
            </a:br>
            <a:r>
              <a:rPr lang="sv-SE" sz="1800" dirty="0" smtClean="0"/>
              <a:t/>
            </a:r>
            <a:br>
              <a:rPr lang="sv-SE" sz="1800" dirty="0" smtClean="0"/>
            </a:br>
            <a:endParaRPr lang="sv-SE" sz="1800" dirty="0"/>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pic>
        <p:nvPicPr>
          <p:cNvPr id="10" name="Bildobjekt 9" descr="Friends_skoloridrott_CMYK.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3140968"/>
            <a:ext cx="5472608" cy="1820612"/>
          </a:xfrm>
          <a:prstGeom prst="rect">
            <a:avLst/>
          </a:prstGeom>
        </p:spPr>
      </p:pic>
      <p:sp>
        <p:nvSpPr>
          <p:cNvPr id="2" name="textruta 1"/>
          <p:cNvSpPr txBox="1"/>
          <p:nvPr/>
        </p:nvSpPr>
        <p:spPr>
          <a:xfrm>
            <a:off x="1619672" y="5805264"/>
            <a:ext cx="5920361" cy="523220"/>
          </a:xfrm>
          <a:prstGeom prst="rect">
            <a:avLst/>
          </a:prstGeom>
          <a:noFill/>
        </p:spPr>
        <p:txBody>
          <a:bodyPr wrap="none" rtlCol="0">
            <a:spAutoFit/>
          </a:bodyPr>
          <a:lstStyle/>
          <a:p>
            <a:r>
              <a:rPr lang="sv-SE" sz="2800" b="1" dirty="0" smtClean="0">
                <a:solidFill>
                  <a:srgbClr val="FF0000"/>
                </a:solidFill>
              </a:rPr>
              <a:t>Vad krävs av oss som ett ”</a:t>
            </a:r>
            <a:r>
              <a:rPr lang="sv-SE" sz="2800" b="1" dirty="0" err="1" smtClean="0">
                <a:solidFill>
                  <a:srgbClr val="FF0000"/>
                </a:solidFill>
              </a:rPr>
              <a:t>Friendslag</a:t>
            </a:r>
            <a:r>
              <a:rPr lang="sv-SE" sz="2800" b="1" dirty="0" smtClean="0">
                <a:solidFill>
                  <a:srgbClr val="FF0000"/>
                </a:solidFill>
              </a:rPr>
              <a:t>”?</a:t>
            </a:r>
            <a:endParaRPr lang="sv-SE" sz="2800" b="1" dirty="0">
              <a:solidFill>
                <a:srgbClr val="FF0000"/>
              </a:solidFill>
            </a:endParaRPr>
          </a:p>
        </p:txBody>
      </p:sp>
    </p:spTree>
    <p:extLst>
      <p:ext uri="{BB962C8B-B14F-4D97-AF65-F5344CB8AC3E}">
        <p14:creationId xmlns:p14="http://schemas.microsoft.com/office/powerpoint/2010/main" val="9675194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3600" fill="hold"/>
                                        <p:tgtEl>
                                          <p:spTgt spid="10"/>
                                        </p:tgtEl>
                                        <p:attrNameLst>
                                          <p:attrName>ppt_w</p:attrName>
                                        </p:attrNameLst>
                                      </p:cBhvr>
                                      <p:tavLst>
                                        <p:tav tm="0">
                                          <p:val>
                                            <p:fltVal val="0"/>
                                          </p:val>
                                        </p:tav>
                                        <p:tav tm="100000">
                                          <p:val>
                                            <p:strVal val="#ppt_w"/>
                                          </p:val>
                                        </p:tav>
                                      </p:tavLst>
                                    </p:anim>
                                    <p:anim calcmode="lin" valueType="num">
                                      <p:cBhvr>
                                        <p:cTn id="8" dur="36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
        <p:nvSpPr>
          <p:cNvPr id="7" name="Rubrik 1"/>
          <p:cNvSpPr txBox="1">
            <a:spLocks/>
          </p:cNvSpPr>
          <p:nvPr/>
        </p:nvSpPr>
        <p:spPr>
          <a:xfrm>
            <a:off x="561448" y="2420888"/>
            <a:ext cx="8568952" cy="489654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60000"/>
              </a:lnSpc>
              <a:spcBef>
                <a:spcPct val="0"/>
              </a:spcBef>
              <a:spcAft>
                <a:spcPts val="0"/>
              </a:spcAft>
              <a:buClrTx/>
              <a:buSzTx/>
              <a:buFontTx/>
              <a:buNone/>
              <a:tabLst/>
              <a:defRPr/>
            </a:pPr>
            <a:r>
              <a:rPr lang="sv-SE" sz="8000" b="1" dirty="0" smtClean="0">
                <a:latin typeface="+mj-lt"/>
                <a:ea typeface="+mj-ea"/>
                <a:cs typeface="+mj-cs"/>
              </a:rPr>
              <a:t>Vi är ett lag!</a:t>
            </a:r>
          </a:p>
          <a:p>
            <a:pPr marL="0" marR="0" lvl="0" indent="0" algn="l" defTabSz="914400" rtl="0" eaLnBrk="1" fontAlgn="auto" latinLnBrk="0" hangingPunct="1">
              <a:lnSpc>
                <a:spcPct val="60000"/>
              </a:lnSpc>
              <a:spcBef>
                <a:spcPct val="0"/>
              </a:spcBef>
              <a:spcAft>
                <a:spcPts val="0"/>
              </a:spcAft>
              <a:buClrTx/>
              <a:buSzTx/>
              <a:buFontTx/>
              <a:buNone/>
              <a:tabLst/>
              <a:defRPr/>
            </a:pPr>
            <a:endParaRPr kumimoji="0" lang="sv-SE" sz="8000" b="1" i="0" u="none" strike="noStrike" kern="1200" cap="none" spc="0" normalizeH="0" baseline="0" noProof="0" dirty="0">
              <a:ln>
                <a:noFill/>
              </a:ln>
              <a:solidFill>
                <a:schemeClr val="tx1"/>
              </a:solidFill>
              <a:effectLst/>
              <a:uLnTx/>
              <a:uFillTx/>
              <a:latin typeface="+mj-lt"/>
              <a:ea typeface="+mj-ea"/>
              <a:cs typeface="+mj-cs"/>
            </a:endParaRPr>
          </a:p>
          <a:p>
            <a:pPr marL="0" marR="0" lvl="0" indent="0" algn="l" defTabSz="914400" rtl="0" eaLnBrk="1" fontAlgn="auto" latinLnBrk="0" hangingPunct="1">
              <a:lnSpc>
                <a:spcPct val="60000"/>
              </a:lnSpc>
              <a:spcBef>
                <a:spcPct val="0"/>
              </a:spcBef>
              <a:spcAft>
                <a:spcPts val="0"/>
              </a:spcAft>
              <a:buClrTx/>
              <a:buSzTx/>
              <a:buFontTx/>
              <a:buNone/>
              <a:tabLst/>
              <a:defRPr/>
            </a:pPr>
            <a:r>
              <a:rPr lang="sv-SE" sz="8000" b="1" dirty="0" smtClean="0">
                <a:latin typeface="+mj-lt"/>
                <a:ea typeface="+mj-ea"/>
                <a:cs typeface="+mj-cs"/>
              </a:rPr>
              <a:t>     Vi kämpar!</a:t>
            </a:r>
          </a:p>
          <a:p>
            <a:pPr marL="0" marR="0" lvl="0" indent="0" algn="l" defTabSz="914400" rtl="0" eaLnBrk="1" fontAlgn="auto" latinLnBrk="0" hangingPunct="1">
              <a:lnSpc>
                <a:spcPct val="60000"/>
              </a:lnSpc>
              <a:spcBef>
                <a:spcPct val="0"/>
              </a:spcBef>
              <a:spcAft>
                <a:spcPts val="0"/>
              </a:spcAft>
              <a:buClrTx/>
              <a:buSzTx/>
              <a:buFontTx/>
              <a:buNone/>
              <a:tabLst/>
              <a:defRPr/>
            </a:pPr>
            <a:endParaRPr kumimoji="0" lang="sv-SE" sz="8000" b="1" i="0" u="none" strike="noStrike" kern="1200" cap="none" spc="0" normalizeH="0" baseline="0" noProof="0" dirty="0">
              <a:ln>
                <a:noFill/>
              </a:ln>
              <a:solidFill>
                <a:schemeClr val="tx1"/>
              </a:solidFill>
              <a:effectLst/>
              <a:uLnTx/>
              <a:uFillTx/>
              <a:latin typeface="+mj-lt"/>
              <a:ea typeface="+mj-ea"/>
              <a:cs typeface="+mj-cs"/>
            </a:endParaRPr>
          </a:p>
          <a:p>
            <a:pPr marL="0" marR="0" lvl="0" indent="0" algn="l" defTabSz="914400" rtl="0" eaLnBrk="1" fontAlgn="auto" latinLnBrk="0" hangingPunct="1">
              <a:lnSpc>
                <a:spcPct val="60000"/>
              </a:lnSpc>
              <a:spcBef>
                <a:spcPct val="0"/>
              </a:spcBef>
              <a:spcAft>
                <a:spcPts val="0"/>
              </a:spcAft>
              <a:buClrTx/>
              <a:buSzTx/>
              <a:buFontTx/>
              <a:buNone/>
              <a:tabLst/>
              <a:defRPr/>
            </a:pPr>
            <a:r>
              <a:rPr lang="sv-SE" sz="8000" b="1" dirty="0" smtClean="0">
                <a:latin typeface="+mj-lt"/>
                <a:ea typeface="+mj-ea"/>
                <a:cs typeface="+mj-cs"/>
              </a:rPr>
              <a:t>          Vi är schyssta!</a:t>
            </a:r>
            <a:r>
              <a:rPr kumimoji="0" lang="sv-SE" sz="8000" b="0" i="0" u="none" strike="noStrike" kern="1200" cap="none" spc="0" normalizeH="0" baseline="0" noProof="0" dirty="0" smtClean="0">
                <a:ln>
                  <a:noFill/>
                </a:ln>
                <a:solidFill>
                  <a:schemeClr val="tx1"/>
                </a:solidFill>
                <a:effectLst/>
                <a:uLnTx/>
                <a:uFillTx/>
                <a:latin typeface="+mj-lt"/>
                <a:ea typeface="+mj-ea"/>
                <a:cs typeface="+mj-cs"/>
              </a:rPr>
              <a:t/>
            </a:r>
            <a:br>
              <a:rPr kumimoji="0" lang="sv-SE" sz="8000" b="0" i="0" u="none" strike="noStrike" kern="1200" cap="none" spc="0" normalizeH="0" baseline="0" noProof="0" dirty="0" smtClean="0">
                <a:ln>
                  <a:noFill/>
                </a:ln>
                <a:solidFill>
                  <a:schemeClr val="tx1"/>
                </a:solidFill>
                <a:effectLst/>
                <a:uLnTx/>
                <a:uFillTx/>
                <a:latin typeface="+mj-lt"/>
                <a:ea typeface="+mj-ea"/>
                <a:cs typeface="+mj-cs"/>
              </a:rPr>
            </a:br>
            <a:endParaRPr kumimoji="0" lang="sv-SE" sz="80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0971856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anim calcmode="lin" valueType="num">
                                      <p:cBhvr>
                                        <p:cTn id="9" dur="3000" fill="hold"/>
                                        <p:tgtEl>
                                          <p:spTgt spid="7"/>
                                        </p:tgtEl>
                                        <p:attrNameLst>
                                          <p:attrName>style.rotation</p:attrName>
                                        </p:attrNameLst>
                                      </p:cBhvr>
                                      <p:tavLst>
                                        <p:tav tm="0">
                                          <p:val>
                                            <p:fltVal val="90"/>
                                          </p:val>
                                        </p:tav>
                                        <p:tav tm="100000">
                                          <p:val>
                                            <p:fltVal val="0"/>
                                          </p:val>
                                        </p:tav>
                                      </p:tavLst>
                                    </p:anim>
                                    <p:animEffect transition="in" filter="fade">
                                      <p:cBhvr>
                                        <p:cTn id="10"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3314799"/>
          </a:xfrm>
        </p:spPr>
        <p:txBody>
          <a:bodyPr>
            <a:normAutofit/>
          </a:bodyPr>
          <a:lstStyle/>
          <a:p>
            <a:r>
              <a:rPr lang="sv-SE" b="1" dirty="0" smtClean="0"/>
              <a:t>Vår </a:t>
            </a:r>
            <a:r>
              <a:rPr lang="sv-SE" b="1" dirty="0" smtClean="0"/>
              <a:t>Fotboll </a:t>
            </a:r>
            <a:r>
              <a:rPr lang="sv-SE" b="1" dirty="0" smtClean="0"/>
              <a:t/>
            </a:r>
            <a:br>
              <a:rPr lang="sv-SE" b="1" dirty="0" smtClean="0"/>
            </a:br>
            <a:r>
              <a:rPr lang="sv-SE" b="1" dirty="0" smtClean="0"/>
              <a:t/>
            </a:r>
            <a:br>
              <a:rPr lang="sv-SE" b="1" dirty="0" smtClean="0"/>
            </a:br>
            <a:r>
              <a:rPr lang="sv-SE" b="1" dirty="0" smtClean="0"/>
              <a:t>Värderingar</a:t>
            </a:r>
            <a:r>
              <a:rPr lang="sv-SE" b="1" dirty="0" smtClean="0"/>
              <a:t> &amp;</a:t>
            </a:r>
            <a:r>
              <a:rPr lang="sv-SE" b="1" dirty="0" smtClean="0"/>
              <a:t> Spelsystem</a:t>
            </a:r>
            <a:endParaRPr lang="sv-SE" b="1" dirty="0"/>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Tree>
    <p:extLst>
      <p:ext uri="{BB962C8B-B14F-4D97-AF65-F5344CB8AC3E}">
        <p14:creationId xmlns:p14="http://schemas.microsoft.com/office/powerpoint/2010/main" val="222452200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
        <p:nvSpPr>
          <p:cNvPr id="6" name="Rektangel 5"/>
          <p:cNvSpPr/>
          <p:nvPr/>
        </p:nvSpPr>
        <p:spPr>
          <a:xfrm>
            <a:off x="1259632" y="1916832"/>
            <a:ext cx="1512168"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p:cNvSpPr/>
          <p:nvPr/>
        </p:nvSpPr>
        <p:spPr>
          <a:xfrm>
            <a:off x="1475656" y="6237312"/>
            <a:ext cx="6408712"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p:cNvSpPr/>
          <p:nvPr/>
        </p:nvSpPr>
        <p:spPr>
          <a:xfrm>
            <a:off x="1043608" y="2634288"/>
            <a:ext cx="7056784" cy="422371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a:buChar char="•"/>
            </a:pPr>
            <a:r>
              <a:rPr lang="sv-SE" dirty="0" smtClean="0">
                <a:solidFill>
                  <a:schemeClr val="tx1"/>
                </a:solidFill>
                <a:latin typeface="Arial Narrow" pitchFamily="34" charset="0"/>
              </a:rPr>
              <a:t>Vi vill att våra spelare tränar för att kunna använda basteknikerna på ett naturligt och funktionellt sätt i spel. </a:t>
            </a:r>
            <a:endParaRPr lang="sv-SE" dirty="0">
              <a:solidFill>
                <a:schemeClr val="tx1"/>
              </a:solidFill>
              <a:latin typeface="Arial Narrow" pitchFamily="34" charset="0"/>
            </a:endParaRPr>
          </a:p>
          <a:p>
            <a:endParaRPr lang="sv-SE" sz="1200" dirty="0" smtClean="0">
              <a:solidFill>
                <a:schemeClr val="tx1"/>
              </a:solidFill>
              <a:latin typeface="Arial Narrow" pitchFamily="34" charset="0"/>
            </a:endParaRPr>
          </a:p>
          <a:p>
            <a:pPr marL="285750" indent="-285750">
              <a:buFont typeface="Arial"/>
              <a:buChar char="•"/>
            </a:pPr>
            <a:r>
              <a:rPr lang="sv-SE" dirty="0" smtClean="0">
                <a:solidFill>
                  <a:schemeClr val="tx1"/>
                </a:solidFill>
                <a:latin typeface="Arial Narrow" pitchFamily="34" charset="0"/>
              </a:rPr>
              <a:t>Vi vill att spelarna ser teoretiska grunder som viktiga och är medvetna om hur deras eget ansvar och drivkraft kan påverka deras egen utveckling. </a:t>
            </a:r>
          </a:p>
          <a:p>
            <a:endParaRPr lang="sv-SE" sz="1200" dirty="0" smtClean="0">
              <a:solidFill>
                <a:schemeClr val="tx1"/>
              </a:solidFill>
              <a:latin typeface="Arial Narrow" pitchFamily="34" charset="0"/>
            </a:endParaRPr>
          </a:p>
          <a:p>
            <a:pPr marL="285750" indent="-285750">
              <a:buFont typeface="Arial"/>
              <a:buChar char="•"/>
            </a:pPr>
            <a:r>
              <a:rPr lang="sv-SE" dirty="0" smtClean="0">
                <a:solidFill>
                  <a:schemeClr val="tx1"/>
                </a:solidFill>
                <a:latin typeface="Arial Narrow" pitchFamily="34" charset="0"/>
              </a:rPr>
              <a:t>Varje spelare skall känna att de vill vara ”en stark individ i ett starkt kollektiv” samt känna glädje &amp; stolthet i att bidra med sina egna spetskvaliteter. </a:t>
            </a:r>
          </a:p>
          <a:p>
            <a:endParaRPr lang="sv-SE" sz="1200" dirty="0" smtClean="0">
              <a:solidFill>
                <a:schemeClr val="tx1"/>
              </a:solidFill>
              <a:latin typeface="Arial Narrow" pitchFamily="34" charset="0"/>
            </a:endParaRPr>
          </a:p>
          <a:p>
            <a:pPr marL="285750" indent="-285750">
              <a:buFont typeface="Arial"/>
              <a:buChar char="•"/>
            </a:pPr>
            <a:r>
              <a:rPr lang="sv-SE" dirty="0" smtClean="0">
                <a:solidFill>
                  <a:schemeClr val="tx1"/>
                </a:solidFill>
                <a:latin typeface="Arial Narrow" pitchFamily="34" charset="0"/>
              </a:rPr>
              <a:t>Barkarö SK F04s sätt att spela fotboll ska fokusera på att behärska grundförutsättningarna för anfalls- och försvarsfotboll.</a:t>
            </a:r>
          </a:p>
          <a:p>
            <a:endParaRPr lang="sv-SE" sz="1200" dirty="0" smtClean="0">
              <a:solidFill>
                <a:schemeClr val="tx1"/>
              </a:solidFill>
              <a:latin typeface="Arial Narrow" pitchFamily="34" charset="0"/>
            </a:endParaRPr>
          </a:p>
          <a:p>
            <a:pPr marL="285750" indent="-285750">
              <a:buFont typeface="Arial"/>
              <a:buChar char="•"/>
            </a:pPr>
            <a:r>
              <a:rPr lang="sv-SE" dirty="0" smtClean="0">
                <a:solidFill>
                  <a:schemeClr val="tx1"/>
                </a:solidFill>
                <a:latin typeface="Arial Narrow" pitchFamily="34" charset="0"/>
              </a:rPr>
              <a:t>Anfallsspelet skall präglas av ett varierat passningsspel med övervägande korta uppspel där samtliga spelare får- och vågar agera offensivt.</a:t>
            </a:r>
          </a:p>
          <a:p>
            <a:endParaRPr lang="sv-SE" sz="1200" dirty="0">
              <a:solidFill>
                <a:schemeClr val="tx1"/>
              </a:solidFill>
              <a:latin typeface="Arial Narrow" pitchFamily="34" charset="0"/>
            </a:endParaRPr>
          </a:p>
          <a:p>
            <a:pPr marL="285750" indent="-285750">
              <a:buFont typeface="Arial"/>
              <a:buChar char="•"/>
            </a:pPr>
            <a:r>
              <a:rPr lang="sv-SE" dirty="0" smtClean="0">
                <a:solidFill>
                  <a:schemeClr val="tx1"/>
                </a:solidFill>
                <a:latin typeface="Arial Narrow" pitchFamily="34" charset="0"/>
              </a:rPr>
              <a:t>Alla spelare skall ställa om snabbt till försvarsspel.</a:t>
            </a:r>
          </a:p>
          <a:p>
            <a:pPr>
              <a:buFont typeface="Arial" pitchFamily="34" charset="0"/>
              <a:buChar char="•"/>
            </a:pPr>
            <a:endParaRPr lang="sv-SE" dirty="0">
              <a:solidFill>
                <a:srgbClr val="000000"/>
              </a:solidFill>
              <a:latin typeface="Arial Narrow" pitchFamily="34" charset="0"/>
            </a:endParaRPr>
          </a:p>
        </p:txBody>
      </p:sp>
      <p:sp>
        <p:nvSpPr>
          <p:cNvPr id="8" name="Rubrik 1"/>
          <p:cNvSpPr txBox="1">
            <a:spLocks/>
          </p:cNvSpPr>
          <p:nvPr/>
        </p:nvSpPr>
        <p:spPr>
          <a:xfrm>
            <a:off x="1043608" y="1988840"/>
            <a:ext cx="6408712" cy="50405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sz="3200" b="1" dirty="0" smtClean="0">
                <a:latin typeface="+mj-lt"/>
                <a:ea typeface="+mj-ea"/>
                <a:cs typeface="+mj-cs"/>
              </a:rPr>
              <a:t>   Fotbollsdokument</a:t>
            </a:r>
            <a:r>
              <a:rPr kumimoji="0" lang="sv-SE" sz="1800" b="0" i="0" u="none" strike="noStrike" kern="1200" cap="none" spc="0" normalizeH="0" baseline="0" noProof="0" dirty="0" smtClean="0">
                <a:ln>
                  <a:noFill/>
                </a:ln>
                <a:solidFill>
                  <a:schemeClr val="tx1"/>
                </a:solidFill>
                <a:effectLst/>
                <a:uLnTx/>
                <a:uFillTx/>
                <a:latin typeface="+mj-lt"/>
                <a:ea typeface="+mj-ea"/>
                <a:cs typeface="+mj-cs"/>
              </a:rPr>
              <a:t/>
            </a:r>
            <a:br>
              <a:rPr kumimoji="0" lang="sv-SE" sz="1800" b="0" i="0" u="none" strike="noStrike" kern="1200" cap="none" spc="0" normalizeH="0" baseline="0" noProof="0" dirty="0" smtClean="0">
                <a:ln>
                  <a:noFill/>
                </a:ln>
                <a:solidFill>
                  <a:schemeClr val="tx1"/>
                </a:solidFill>
                <a:effectLst/>
                <a:uLnTx/>
                <a:uFillTx/>
                <a:latin typeface="+mj-lt"/>
                <a:ea typeface="+mj-ea"/>
                <a:cs typeface="+mj-cs"/>
              </a:rPr>
            </a:br>
            <a:endParaRPr kumimoji="0" lang="sv-SE" sz="18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1835349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3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30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30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3000"/>
                                        <p:tgtEl>
                                          <p:spTgt spid="1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animEffect transition="in" filter="fade">
                                      <p:cBhvr>
                                        <p:cTn id="27" dur="3000"/>
                                        <p:tgtEl>
                                          <p:spTgt spid="10">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10" end="10"/>
                                            </p:txEl>
                                          </p:spTgt>
                                        </p:tgtEl>
                                        <p:attrNameLst>
                                          <p:attrName>style.visibility</p:attrName>
                                        </p:attrNameLst>
                                      </p:cBhvr>
                                      <p:to>
                                        <p:strVal val="visible"/>
                                      </p:to>
                                    </p:set>
                                    <p:animEffect transition="in" filter="fade">
                                      <p:cBhvr>
                                        <p:cTn id="32" dur="3000"/>
                                        <p:tgtEl>
                                          <p:spTgt spid="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
        <p:nvSpPr>
          <p:cNvPr id="6" name="Rektangel 5"/>
          <p:cNvSpPr/>
          <p:nvPr/>
        </p:nvSpPr>
        <p:spPr>
          <a:xfrm>
            <a:off x="1259632" y="1916832"/>
            <a:ext cx="1512168"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p:cNvSpPr/>
          <p:nvPr/>
        </p:nvSpPr>
        <p:spPr>
          <a:xfrm>
            <a:off x="1475656" y="6237312"/>
            <a:ext cx="6408712"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p:cNvSpPr/>
          <p:nvPr/>
        </p:nvSpPr>
        <p:spPr>
          <a:xfrm>
            <a:off x="2087216" y="2177480"/>
            <a:ext cx="7056784" cy="468052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sv-SE" dirty="0" smtClean="0">
                <a:solidFill>
                  <a:schemeClr val="tx1"/>
                </a:solidFill>
                <a:latin typeface="Arial Narrow" pitchFamily="34" charset="0"/>
              </a:rPr>
              <a:t> Bra kommunikation på- och utanför planen, även utanför fotbollen </a:t>
            </a:r>
          </a:p>
          <a:p>
            <a:r>
              <a:rPr lang="sv-SE" dirty="0" smtClean="0">
                <a:solidFill>
                  <a:schemeClr val="tx1"/>
                </a:solidFill>
                <a:latin typeface="Arial Narrow" pitchFamily="34" charset="0"/>
              </a:rPr>
              <a:t>   </a:t>
            </a:r>
            <a:r>
              <a:rPr lang="sv-SE" dirty="0" smtClean="0">
                <a:solidFill>
                  <a:schemeClr val="bg1">
                    <a:lumMod val="65000"/>
                  </a:schemeClr>
                </a:solidFill>
                <a:latin typeface="Arial Narrow" pitchFamily="34" charset="0"/>
              </a:rPr>
              <a:t>(Vi är ett lag på och utanför planen - Här behöver vi föräldrarnas hjälp!)</a:t>
            </a:r>
          </a:p>
          <a:p>
            <a:pPr lvl="1"/>
            <a:endParaRPr lang="sv-SE" dirty="0" smtClean="0">
              <a:solidFill>
                <a:schemeClr val="bg1">
                  <a:lumMod val="65000"/>
                </a:schemeClr>
              </a:solidFill>
              <a:latin typeface="Arial Narrow" pitchFamily="34" charset="0"/>
            </a:endParaRPr>
          </a:p>
          <a:p>
            <a:pPr>
              <a:buFont typeface="Arial" pitchFamily="34" charset="0"/>
              <a:buChar char="•"/>
            </a:pPr>
            <a:r>
              <a:rPr lang="sv-SE" dirty="0" smtClean="0">
                <a:solidFill>
                  <a:schemeClr val="tx1"/>
                </a:solidFill>
                <a:latin typeface="Arial Narrow" pitchFamily="34" charset="0"/>
              </a:rPr>
              <a:t> Alla spelare deltar såväl i anfalls- som i försvarsspel. Vi kämpar som ett </a:t>
            </a:r>
            <a:r>
              <a:rPr lang="sv-SE" dirty="0" smtClean="0">
                <a:solidFill>
                  <a:schemeClr val="tx1"/>
                </a:solidFill>
                <a:latin typeface="Arial Narrow" pitchFamily="34" charset="0"/>
              </a:rPr>
              <a:t>lag</a:t>
            </a:r>
            <a:r>
              <a:rPr lang="sv-SE" dirty="0" smtClean="0">
                <a:solidFill>
                  <a:schemeClr val="tx1"/>
                </a:solidFill>
                <a:latin typeface="Arial Narrow" pitchFamily="34" charset="0"/>
              </a:rPr>
              <a:t>!</a:t>
            </a:r>
          </a:p>
          <a:p>
            <a:endParaRPr lang="sv-SE" dirty="0" smtClean="0">
              <a:solidFill>
                <a:schemeClr val="tx1"/>
              </a:solidFill>
              <a:latin typeface="Arial Narrow" pitchFamily="34" charset="0"/>
            </a:endParaRPr>
          </a:p>
          <a:p>
            <a:pPr>
              <a:buFont typeface="Arial" pitchFamily="34" charset="0"/>
              <a:buChar char="•"/>
            </a:pPr>
            <a:r>
              <a:rPr lang="sv-SE" dirty="0">
                <a:solidFill>
                  <a:schemeClr val="tx1"/>
                </a:solidFill>
                <a:latin typeface="Arial Narrow" pitchFamily="34" charset="0"/>
              </a:rPr>
              <a:t> </a:t>
            </a:r>
            <a:r>
              <a:rPr lang="sv-SE" dirty="0" smtClean="0">
                <a:solidFill>
                  <a:schemeClr val="tx1"/>
                </a:solidFill>
                <a:latin typeface="Arial Narrow" pitchFamily="34" charset="0"/>
              </a:rPr>
              <a:t>Beslutsamhet </a:t>
            </a:r>
            <a:r>
              <a:rPr lang="sv-SE" dirty="0">
                <a:solidFill>
                  <a:schemeClr val="tx1"/>
                </a:solidFill>
                <a:latin typeface="Arial Narrow" pitchFamily="34" charset="0"/>
              </a:rPr>
              <a:t>– Vi vill att vi är beslutsamma i såväl anfall som försvar och att vi   </a:t>
            </a:r>
            <a:r>
              <a:rPr lang="sv-SE" dirty="0" smtClean="0">
                <a:solidFill>
                  <a:schemeClr val="tx1"/>
                </a:solidFill>
                <a:latin typeface="Arial Narrow" pitchFamily="34" charset="0"/>
              </a:rPr>
              <a:t>  vågar </a:t>
            </a:r>
            <a:r>
              <a:rPr lang="sv-SE" dirty="0">
                <a:solidFill>
                  <a:schemeClr val="tx1"/>
                </a:solidFill>
                <a:latin typeface="Arial Narrow" pitchFamily="34" charset="0"/>
              </a:rPr>
              <a:t>utmana och försvara 1 mot 1.</a:t>
            </a:r>
          </a:p>
          <a:p>
            <a:endParaRPr lang="sv-SE" dirty="0" smtClean="0">
              <a:solidFill>
                <a:schemeClr val="tx1"/>
              </a:solidFill>
              <a:latin typeface="Arial Narrow" pitchFamily="34" charset="0"/>
            </a:endParaRPr>
          </a:p>
          <a:p>
            <a:pPr>
              <a:buFont typeface="Arial" pitchFamily="34" charset="0"/>
              <a:buChar char="•"/>
            </a:pPr>
            <a:r>
              <a:rPr lang="sv-SE" dirty="0" smtClean="0">
                <a:solidFill>
                  <a:schemeClr val="tx1"/>
                </a:solidFill>
                <a:latin typeface="Arial Narrow" pitchFamily="34" charset="0"/>
              </a:rPr>
              <a:t> Vi har störst fokus på anfallsspel, även om vi tränar försvarsspel </a:t>
            </a:r>
            <a:r>
              <a:rPr lang="sv-SE" dirty="0" smtClean="0">
                <a:solidFill>
                  <a:schemeClr val="tx1"/>
                </a:solidFill>
                <a:latin typeface="Arial Narrow" pitchFamily="34" charset="0"/>
              </a:rPr>
              <a:t>regelbundet.</a:t>
            </a:r>
          </a:p>
          <a:p>
            <a:endParaRPr lang="sv-SE" dirty="0" smtClean="0">
              <a:solidFill>
                <a:schemeClr val="tx1"/>
              </a:solidFill>
              <a:latin typeface="Arial Narrow" pitchFamily="34" charset="0"/>
            </a:endParaRPr>
          </a:p>
          <a:p>
            <a:pPr>
              <a:buFont typeface="Arial" pitchFamily="34" charset="0"/>
              <a:buChar char="•"/>
            </a:pPr>
            <a:r>
              <a:rPr lang="sv-SE" dirty="0" smtClean="0">
                <a:solidFill>
                  <a:schemeClr val="tx1"/>
                </a:solidFill>
                <a:latin typeface="Arial Narrow" pitchFamily="34" charset="0"/>
              </a:rPr>
              <a:t> Positionsspelet </a:t>
            </a:r>
            <a:r>
              <a:rPr lang="sv-SE" dirty="0">
                <a:solidFill>
                  <a:schemeClr val="tx1"/>
                </a:solidFill>
                <a:latin typeface="Arial Narrow" pitchFamily="34" charset="0"/>
              </a:rPr>
              <a:t>bestäms utifrån bollens placering på planen</a:t>
            </a:r>
            <a:r>
              <a:rPr lang="sv-SE" dirty="0" smtClean="0">
                <a:solidFill>
                  <a:schemeClr val="tx1"/>
                </a:solidFill>
                <a:latin typeface="Arial Narrow" pitchFamily="34" charset="0"/>
              </a:rPr>
              <a:t>.</a:t>
            </a:r>
          </a:p>
          <a:p>
            <a:endParaRPr lang="sv-SE" dirty="0" smtClean="0">
              <a:solidFill>
                <a:schemeClr val="tx1"/>
              </a:solidFill>
              <a:latin typeface="Arial Narrow" pitchFamily="34" charset="0"/>
            </a:endParaRPr>
          </a:p>
          <a:p>
            <a:pPr>
              <a:buFont typeface="Arial" pitchFamily="34" charset="0"/>
              <a:buChar char="•"/>
            </a:pPr>
            <a:r>
              <a:rPr lang="sv-SE" dirty="0" smtClean="0">
                <a:solidFill>
                  <a:schemeClr val="tx1"/>
                </a:solidFill>
                <a:latin typeface="Arial Narrow" pitchFamily="34" charset="0"/>
              </a:rPr>
              <a:t> Spelbarhet – Vi skall alltid erbjuda våra medspelare minst ett passningsalternativ</a:t>
            </a:r>
            <a:r>
              <a:rPr lang="sv-SE" dirty="0" smtClean="0">
                <a:solidFill>
                  <a:schemeClr val="tx1"/>
                </a:solidFill>
                <a:latin typeface="Arial Narrow" pitchFamily="34" charset="0"/>
              </a:rPr>
              <a:t>.</a:t>
            </a:r>
            <a:endParaRPr lang="sv-SE" dirty="0" smtClean="0">
              <a:solidFill>
                <a:schemeClr val="tx1"/>
              </a:solidFill>
              <a:latin typeface="Arial Narrow" pitchFamily="34" charset="0"/>
            </a:endParaRPr>
          </a:p>
          <a:p>
            <a:endParaRPr lang="sv-SE" dirty="0" smtClean="0">
              <a:solidFill>
                <a:schemeClr val="tx1"/>
              </a:solidFill>
              <a:latin typeface="Arial Narrow" pitchFamily="34" charset="0"/>
            </a:endParaRPr>
          </a:p>
          <a:p>
            <a:pPr>
              <a:buFont typeface="Arial" pitchFamily="34" charset="0"/>
              <a:buChar char="•"/>
            </a:pPr>
            <a:r>
              <a:rPr lang="sv-SE" dirty="0" smtClean="0">
                <a:solidFill>
                  <a:schemeClr val="tx1"/>
                </a:solidFill>
                <a:latin typeface="Arial Narrow" pitchFamily="34" charset="0"/>
              </a:rPr>
              <a:t> Vi strävar efter att skapa numerära överlägen på planen.</a:t>
            </a:r>
          </a:p>
          <a:p>
            <a:endParaRPr lang="sv-SE" dirty="0" smtClean="0">
              <a:solidFill>
                <a:schemeClr val="tx1"/>
              </a:solidFill>
              <a:latin typeface="Arial Narrow" pitchFamily="34" charset="0"/>
            </a:endParaRPr>
          </a:p>
          <a:p>
            <a:pPr>
              <a:buFont typeface="Arial" pitchFamily="34" charset="0"/>
              <a:buChar char="•"/>
            </a:pPr>
            <a:r>
              <a:rPr lang="sv-SE" dirty="0" smtClean="0">
                <a:solidFill>
                  <a:schemeClr val="tx1"/>
                </a:solidFill>
                <a:latin typeface="Arial Narrow" pitchFamily="34" charset="0"/>
              </a:rPr>
              <a:t> Vi tränar bra och vi försöker vinna våra matcher.</a:t>
            </a:r>
          </a:p>
          <a:p>
            <a:pPr>
              <a:buFont typeface="Arial" pitchFamily="34" charset="0"/>
              <a:buChar char="•"/>
            </a:pPr>
            <a:endParaRPr lang="sv-SE" dirty="0">
              <a:solidFill>
                <a:schemeClr val="tx1"/>
              </a:solidFill>
              <a:latin typeface="Arial Narrow" pitchFamily="34" charset="0"/>
            </a:endParaRPr>
          </a:p>
        </p:txBody>
      </p:sp>
      <p:sp>
        <p:nvSpPr>
          <p:cNvPr id="11" name="textruta 10"/>
          <p:cNvSpPr txBox="1"/>
          <p:nvPr/>
        </p:nvSpPr>
        <p:spPr>
          <a:xfrm rot="21069273">
            <a:off x="20885" y="1856549"/>
            <a:ext cx="2058962" cy="430887"/>
          </a:xfrm>
          <a:prstGeom prst="rect">
            <a:avLst/>
          </a:prstGeom>
          <a:noFill/>
          <a:ln w="12700">
            <a:solidFill>
              <a:schemeClr val="tx1"/>
            </a:solidFill>
          </a:ln>
          <a:effectLst>
            <a:outerShdw blurRad="50800" dist="38100" dir="2700000" algn="tl" rotWithShape="0">
              <a:prstClr val="black">
                <a:alpha val="40000"/>
              </a:prstClr>
            </a:outerShdw>
          </a:effectLst>
        </p:spPr>
        <p:txBody>
          <a:bodyPr wrap="none" rtlCol="0">
            <a:spAutoFit/>
          </a:bodyPr>
          <a:lstStyle/>
          <a:p>
            <a:r>
              <a:rPr lang="sv-SE" sz="2200" b="1" dirty="0" smtClean="0">
                <a:solidFill>
                  <a:srgbClr val="FF0000"/>
                </a:solidFill>
              </a:rPr>
              <a:t>Lagets Karaktär:</a:t>
            </a:r>
            <a:endParaRPr lang="sv-SE" sz="2200" b="1" dirty="0">
              <a:solidFill>
                <a:srgbClr val="FF0000"/>
              </a:solidFill>
            </a:endParaRPr>
          </a:p>
        </p:txBody>
      </p:sp>
    </p:spTree>
    <p:extLst>
      <p:ext uri="{BB962C8B-B14F-4D97-AF65-F5344CB8AC3E}">
        <p14:creationId xmlns:p14="http://schemas.microsoft.com/office/powerpoint/2010/main" val="36759362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0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10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fade">
                                      <p:cBhvr>
                                        <p:cTn id="22" dur="1000"/>
                                        <p:tgtEl>
                                          <p:spTgt spid="1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animEffect transition="in" filter="fade">
                                      <p:cBhvr>
                                        <p:cTn id="27" dur="1000"/>
                                        <p:tgtEl>
                                          <p:spTgt spid="10">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9" end="9"/>
                                            </p:txEl>
                                          </p:spTgt>
                                        </p:tgtEl>
                                        <p:attrNameLst>
                                          <p:attrName>style.visibility</p:attrName>
                                        </p:attrNameLst>
                                      </p:cBhvr>
                                      <p:to>
                                        <p:strVal val="visible"/>
                                      </p:to>
                                    </p:set>
                                    <p:animEffect transition="in" filter="fade">
                                      <p:cBhvr>
                                        <p:cTn id="32" dur="1000"/>
                                        <p:tgtEl>
                                          <p:spTgt spid="10">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11" end="11"/>
                                            </p:txEl>
                                          </p:spTgt>
                                        </p:tgtEl>
                                        <p:attrNameLst>
                                          <p:attrName>style.visibility</p:attrName>
                                        </p:attrNameLst>
                                      </p:cBhvr>
                                      <p:to>
                                        <p:strVal val="visible"/>
                                      </p:to>
                                    </p:set>
                                    <p:animEffect transition="in" filter="fade">
                                      <p:cBhvr>
                                        <p:cTn id="37" dur="1000"/>
                                        <p:tgtEl>
                                          <p:spTgt spid="10">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13" end="13"/>
                                            </p:txEl>
                                          </p:spTgt>
                                        </p:tgtEl>
                                        <p:attrNameLst>
                                          <p:attrName>style.visibility</p:attrName>
                                        </p:attrNameLst>
                                      </p:cBhvr>
                                      <p:to>
                                        <p:strVal val="visible"/>
                                      </p:to>
                                    </p:set>
                                    <p:animEffect transition="in" filter="fade">
                                      <p:cBhvr>
                                        <p:cTn id="42" dur="1000"/>
                                        <p:tgtEl>
                                          <p:spTgt spid="10">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xEl>
                                              <p:pRg st="15" end="15"/>
                                            </p:txEl>
                                          </p:spTgt>
                                        </p:tgtEl>
                                        <p:attrNameLst>
                                          <p:attrName>style.visibility</p:attrName>
                                        </p:attrNameLst>
                                      </p:cBhvr>
                                      <p:to>
                                        <p:strVal val="visible"/>
                                      </p:to>
                                    </p:set>
                                    <p:animEffect transition="in" filter="fade">
                                      <p:cBhvr>
                                        <p:cTn id="47" dur="1000"/>
                                        <p:tgtEl>
                                          <p:spTgt spid="10">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3" cstate="print"/>
          <a:stretch>
            <a:fillRect/>
          </a:stretch>
        </p:blipFill>
        <p:spPr>
          <a:xfrm>
            <a:off x="0" y="0"/>
            <a:ext cx="9144000" cy="1586204"/>
          </a:xfrm>
          <a:prstGeom prst="rect">
            <a:avLst/>
          </a:prstGeom>
        </p:spPr>
      </p:pic>
      <p:graphicFrame>
        <p:nvGraphicFramePr>
          <p:cNvPr id="14338" name="Object 2"/>
          <p:cNvGraphicFramePr>
            <a:graphicFrameLocks noChangeAspect="1"/>
          </p:cNvGraphicFramePr>
          <p:nvPr/>
        </p:nvGraphicFramePr>
        <p:xfrm>
          <a:off x="1115616" y="1628800"/>
          <a:ext cx="6984776" cy="5238582"/>
        </p:xfrm>
        <a:graphic>
          <a:graphicData uri="http://schemas.openxmlformats.org/presentationml/2006/ole">
            <mc:AlternateContent xmlns:mc="http://schemas.openxmlformats.org/markup-compatibility/2006">
              <mc:Choice xmlns:v="urn:schemas-microsoft-com:vml" Requires="v">
                <p:oleObj spid="_x0000_s4159" name="Acrobat Document" r:id="rId4" imgW="5486400" imgH="4114800" progId="AcroExch.Document.7">
                  <p:embed/>
                </p:oleObj>
              </mc:Choice>
              <mc:Fallback>
                <p:oleObj name="Acrobat Document" r:id="rId4" imgW="5486400" imgH="41148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1628800"/>
                        <a:ext cx="6984776" cy="52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 name="Rektangel 5"/>
          <p:cNvSpPr/>
          <p:nvPr/>
        </p:nvSpPr>
        <p:spPr>
          <a:xfrm>
            <a:off x="1187624" y="1916832"/>
            <a:ext cx="1512168"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p:cNvSpPr/>
          <p:nvPr/>
        </p:nvSpPr>
        <p:spPr>
          <a:xfrm>
            <a:off x="1403648" y="6309320"/>
            <a:ext cx="648072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p:cNvSpPr/>
          <p:nvPr/>
        </p:nvSpPr>
        <p:spPr>
          <a:xfrm>
            <a:off x="1403648" y="5949280"/>
            <a:ext cx="4824536"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4499992" y="4149080"/>
            <a:ext cx="180020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p:cNvSpPr/>
          <p:nvPr/>
        </p:nvSpPr>
        <p:spPr>
          <a:xfrm>
            <a:off x="1475656" y="2852936"/>
            <a:ext cx="59766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textruta 10"/>
          <p:cNvSpPr txBox="1"/>
          <p:nvPr/>
        </p:nvSpPr>
        <p:spPr>
          <a:xfrm rot="21106922">
            <a:off x="5004048" y="4149080"/>
            <a:ext cx="3775291" cy="923330"/>
          </a:xfrm>
          <a:prstGeom prst="rect">
            <a:avLst/>
          </a:prstGeom>
          <a:solidFill>
            <a:schemeClr val="bg1">
              <a:lumMod val="95000"/>
            </a:schemeClr>
          </a:solidFill>
          <a:ln w="28575" cap="flat">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square" rtlCol="0">
            <a:spAutoFit/>
          </a:bodyPr>
          <a:lstStyle/>
          <a:p>
            <a:r>
              <a:rPr lang="sv-SE" b="1" dirty="0" smtClean="0">
                <a:solidFill>
                  <a:srgbClr val="FF0000"/>
                </a:solidFill>
                <a:latin typeface="Arial Narrow" pitchFamily="34" charset="0"/>
              </a:rPr>
              <a:t>Träningen är MINST lika viktig eftersom vi tränar på vårt spel och för att utvecklas individuellt!</a:t>
            </a:r>
            <a:endParaRPr lang="sv-SE" b="1" dirty="0">
              <a:solidFill>
                <a:srgbClr val="FF0000"/>
              </a:solidFill>
              <a:latin typeface="Arial Narrow" pitchFamily="34" charset="0"/>
            </a:endParaRPr>
          </a:p>
        </p:txBody>
      </p:sp>
    </p:spTree>
    <p:extLst>
      <p:ext uri="{BB962C8B-B14F-4D97-AF65-F5344CB8AC3E}">
        <p14:creationId xmlns:p14="http://schemas.microsoft.com/office/powerpoint/2010/main" val="32345820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pic>
        <p:nvPicPr>
          <p:cNvPr id="16386" name="Picture 2"/>
          <p:cNvPicPr>
            <a:picLocks noChangeAspect="1" noChangeArrowheads="1"/>
          </p:cNvPicPr>
          <p:nvPr/>
        </p:nvPicPr>
        <p:blipFill>
          <a:blip r:embed="rId3" cstate="print"/>
          <a:srcRect/>
          <a:stretch>
            <a:fillRect/>
          </a:stretch>
        </p:blipFill>
        <p:spPr bwMode="auto">
          <a:xfrm>
            <a:off x="323528" y="3212976"/>
            <a:ext cx="8450633" cy="2808312"/>
          </a:xfrm>
          <a:prstGeom prst="rect">
            <a:avLst/>
          </a:prstGeom>
          <a:noFill/>
          <a:ln w="9525">
            <a:noFill/>
            <a:miter lim="800000"/>
            <a:headEnd/>
            <a:tailEnd/>
          </a:ln>
        </p:spPr>
      </p:pic>
      <p:sp>
        <p:nvSpPr>
          <p:cNvPr id="6" name="Rubrik 1"/>
          <p:cNvSpPr>
            <a:spLocks noGrp="1"/>
          </p:cNvSpPr>
          <p:nvPr>
            <p:ph type="ctrTitle"/>
          </p:nvPr>
        </p:nvSpPr>
        <p:spPr>
          <a:xfrm>
            <a:off x="251520" y="1772816"/>
            <a:ext cx="7632848" cy="936104"/>
          </a:xfrm>
        </p:spPr>
        <p:txBody>
          <a:bodyPr/>
          <a:lstStyle/>
          <a:p>
            <a:pPr algn="l"/>
            <a:r>
              <a:rPr lang="sv-SE" b="1" dirty="0" smtClean="0"/>
              <a:t>Spelsystem</a:t>
            </a:r>
            <a:endParaRPr lang="sv-SE" b="1" dirty="0"/>
          </a:p>
        </p:txBody>
      </p:sp>
      <p:sp>
        <p:nvSpPr>
          <p:cNvPr id="5" name="Rektangel 4"/>
          <p:cNvSpPr/>
          <p:nvPr/>
        </p:nvSpPr>
        <p:spPr>
          <a:xfrm>
            <a:off x="323528" y="4869160"/>
            <a:ext cx="8352928" cy="108012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94891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251520" y="2708920"/>
            <a:ext cx="5040560" cy="4005064"/>
          </a:xfrm>
        </p:spPr>
        <p:txBody>
          <a:bodyPr>
            <a:noAutofit/>
          </a:bodyPr>
          <a:lstStyle/>
          <a:p>
            <a:pPr algn="l"/>
            <a:r>
              <a:rPr lang="sv-SE" sz="3200" b="1" dirty="0" smtClean="0"/>
              <a:t>2-3-1  </a:t>
            </a:r>
            <a:br>
              <a:rPr lang="sv-SE" sz="3200" b="1" dirty="0" smtClean="0"/>
            </a:br>
            <a:r>
              <a:rPr lang="sv-SE" sz="2400" dirty="0" smtClean="0"/>
              <a:t>-------------------------------</a:t>
            </a:r>
            <a:r>
              <a:rPr lang="sv-SE" sz="3200" b="1" dirty="0" smtClean="0"/>
              <a:t/>
            </a:r>
            <a:br>
              <a:rPr lang="sv-SE" sz="3200" b="1" dirty="0" smtClean="0"/>
            </a:br>
            <a:r>
              <a:rPr lang="sv-SE" sz="2400" dirty="0"/>
              <a:t>1</a:t>
            </a:r>
            <a:r>
              <a:rPr lang="sv-SE" sz="2400" dirty="0" smtClean="0"/>
              <a:t> </a:t>
            </a:r>
            <a:r>
              <a:rPr lang="sv-SE" sz="2400" dirty="0"/>
              <a:t>Central </a:t>
            </a:r>
            <a:r>
              <a:rPr lang="sv-SE" sz="2400" dirty="0" smtClean="0"/>
              <a:t>anfallare</a:t>
            </a:r>
            <a:br>
              <a:rPr lang="sv-SE" sz="2400" dirty="0" smtClean="0"/>
            </a:br>
            <a:r>
              <a:rPr lang="sv-SE" sz="2400" dirty="0" smtClean="0"/>
              <a:t/>
            </a:r>
            <a:br>
              <a:rPr lang="sv-SE" sz="2400" dirty="0" smtClean="0"/>
            </a:br>
            <a:r>
              <a:rPr lang="sv-SE" sz="2400" dirty="0"/>
              <a:t>2</a:t>
            </a:r>
            <a:r>
              <a:rPr lang="sv-SE" sz="2400" dirty="0" smtClean="0"/>
              <a:t> </a:t>
            </a:r>
            <a:r>
              <a:rPr lang="sv-SE" sz="2400" dirty="0"/>
              <a:t>Yttermittfältare</a:t>
            </a:r>
            <a:r>
              <a:rPr lang="sv-SE" sz="2400" dirty="0" smtClean="0"/>
              <a:t/>
            </a:r>
            <a:br>
              <a:rPr lang="sv-SE" sz="2400" dirty="0" smtClean="0"/>
            </a:br>
            <a:r>
              <a:rPr lang="sv-SE" sz="2400" dirty="0" smtClean="0"/>
              <a:t>1 </a:t>
            </a:r>
            <a:r>
              <a:rPr lang="sv-SE" sz="2400" dirty="0"/>
              <a:t>Central </a:t>
            </a:r>
            <a:r>
              <a:rPr lang="sv-SE" sz="2400" dirty="0" smtClean="0"/>
              <a:t>Mittfältare</a:t>
            </a:r>
            <a:br>
              <a:rPr lang="sv-SE" sz="2400" dirty="0" smtClean="0"/>
            </a:br>
            <a:r>
              <a:rPr lang="sv-SE" sz="2400" dirty="0" smtClean="0"/>
              <a:t/>
            </a:r>
            <a:br>
              <a:rPr lang="sv-SE" sz="2400" dirty="0" smtClean="0"/>
            </a:br>
            <a:r>
              <a:rPr lang="sv-SE" sz="2400" dirty="0"/>
              <a:t>2 Backar</a:t>
            </a:r>
            <a:r>
              <a:rPr lang="sv-SE" sz="2400" dirty="0" smtClean="0"/>
              <a:t/>
            </a:r>
            <a:br>
              <a:rPr lang="sv-SE" sz="2400" dirty="0" smtClean="0"/>
            </a:br>
            <a:r>
              <a:rPr lang="sv-SE" sz="2400" dirty="0" smtClean="0"/>
              <a:t>-------------------------------</a:t>
            </a:r>
            <a:r>
              <a:rPr lang="sv-SE" sz="1800" dirty="0" smtClean="0"/>
              <a:t/>
            </a:r>
            <a:br>
              <a:rPr lang="sv-SE" sz="1800" dirty="0" smtClean="0"/>
            </a:br>
            <a:r>
              <a:rPr lang="sv-SE" sz="2400" dirty="0" smtClean="0"/>
              <a:t>1 Målvakt</a:t>
            </a:r>
            <a:endParaRPr lang="sv-SE" sz="2400" dirty="0"/>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5580112" y="1916832"/>
            <a:ext cx="3315806" cy="4824536"/>
          </a:xfrm>
          <a:prstGeom prst="rect">
            <a:avLst/>
          </a:prstGeom>
          <a:noFill/>
          <a:ln w="9525">
            <a:solidFill>
              <a:srgbClr val="FFFF00"/>
            </a:solidFill>
            <a:miter lim="800000"/>
            <a:headEnd/>
            <a:tailEnd/>
          </a:ln>
        </p:spPr>
      </p:pic>
      <p:sp>
        <p:nvSpPr>
          <p:cNvPr id="5" name="Ellips 4"/>
          <p:cNvSpPr/>
          <p:nvPr/>
        </p:nvSpPr>
        <p:spPr>
          <a:xfrm>
            <a:off x="6516216" y="5301208"/>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p:cNvSpPr/>
          <p:nvPr/>
        </p:nvSpPr>
        <p:spPr>
          <a:xfrm>
            <a:off x="7740352" y="5301208"/>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p:cNvSpPr/>
          <p:nvPr/>
        </p:nvSpPr>
        <p:spPr>
          <a:xfrm>
            <a:off x="7164288" y="6093296"/>
            <a:ext cx="288032" cy="2880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p:cNvSpPr/>
          <p:nvPr/>
        </p:nvSpPr>
        <p:spPr>
          <a:xfrm>
            <a:off x="8316416" y="4221088"/>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p:cNvSpPr/>
          <p:nvPr/>
        </p:nvSpPr>
        <p:spPr>
          <a:xfrm>
            <a:off x="5868144" y="4221088"/>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p:cNvSpPr/>
          <p:nvPr/>
        </p:nvSpPr>
        <p:spPr>
          <a:xfrm>
            <a:off x="7092280" y="4581128"/>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p:cNvSpPr/>
          <p:nvPr/>
        </p:nvSpPr>
        <p:spPr>
          <a:xfrm>
            <a:off x="7092280" y="3717032"/>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ubrik 1"/>
          <p:cNvSpPr txBox="1">
            <a:spLocks/>
          </p:cNvSpPr>
          <p:nvPr/>
        </p:nvSpPr>
        <p:spPr>
          <a:xfrm>
            <a:off x="251520" y="1772816"/>
            <a:ext cx="5256584" cy="93610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4400" b="1" i="0" u="none" strike="noStrike" kern="1200" cap="none" spc="0" normalizeH="0" baseline="0" noProof="0" dirty="0" smtClean="0">
                <a:ln>
                  <a:noFill/>
                </a:ln>
                <a:solidFill>
                  <a:schemeClr val="tx1"/>
                </a:solidFill>
                <a:effectLst/>
                <a:uLnTx/>
                <a:uFillTx/>
                <a:latin typeface="+mj-lt"/>
                <a:ea typeface="+mj-ea"/>
                <a:cs typeface="+mj-cs"/>
              </a:rPr>
              <a:t>Spelsystem</a:t>
            </a:r>
            <a:endParaRPr kumimoji="0" lang="sv-SE" sz="44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15179070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pic>
        <p:nvPicPr>
          <p:cNvPr id="1027" name="Picture 3"/>
          <p:cNvPicPr>
            <a:picLocks noChangeAspect="1" noChangeArrowheads="1"/>
          </p:cNvPicPr>
          <p:nvPr/>
        </p:nvPicPr>
        <p:blipFill>
          <a:blip r:embed="rId3" cstate="print"/>
          <a:srcRect/>
          <a:stretch>
            <a:fillRect/>
          </a:stretch>
        </p:blipFill>
        <p:spPr bwMode="auto">
          <a:xfrm>
            <a:off x="251520" y="2276872"/>
            <a:ext cx="8598053" cy="2736304"/>
          </a:xfrm>
          <a:prstGeom prst="rect">
            <a:avLst/>
          </a:prstGeom>
          <a:noFill/>
          <a:ln w="9525">
            <a:noFill/>
            <a:miter lim="800000"/>
            <a:headEnd/>
            <a:tailEnd/>
          </a:ln>
        </p:spPr>
      </p:pic>
    </p:spTree>
    <p:extLst>
      <p:ext uri="{BB962C8B-B14F-4D97-AF65-F5344CB8AC3E}">
        <p14:creationId xmlns:p14="http://schemas.microsoft.com/office/powerpoint/2010/main" val="12480694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2" cstate="print"/>
          <a:srcRect/>
          <a:stretch>
            <a:fillRect/>
          </a:stretch>
        </p:blipFill>
        <p:spPr bwMode="auto">
          <a:xfrm>
            <a:off x="899592" y="2204864"/>
            <a:ext cx="3315806" cy="4464496"/>
          </a:xfrm>
          <a:prstGeom prst="rect">
            <a:avLst/>
          </a:prstGeom>
          <a:noFill/>
          <a:ln w="9525">
            <a:solidFill>
              <a:srgbClr val="FFFF00"/>
            </a:solidFill>
            <a:miter lim="800000"/>
            <a:headEnd/>
            <a:tailEnd/>
          </a:ln>
        </p:spPr>
      </p:pic>
      <p:pic>
        <p:nvPicPr>
          <p:cNvPr id="4" name="Bildobjekt 3" descr="toppbild bsk.jpg"/>
          <p:cNvPicPr>
            <a:picLocks noChangeAspect="1"/>
          </p:cNvPicPr>
          <p:nvPr/>
        </p:nvPicPr>
        <p:blipFill>
          <a:blip r:embed="rId3" cstate="print"/>
          <a:stretch>
            <a:fillRect/>
          </a:stretch>
        </p:blipFill>
        <p:spPr>
          <a:xfrm>
            <a:off x="0" y="0"/>
            <a:ext cx="9144000" cy="1586204"/>
          </a:xfrm>
          <a:prstGeom prst="rect">
            <a:avLst/>
          </a:prstGeom>
        </p:spPr>
      </p:pic>
      <p:pic>
        <p:nvPicPr>
          <p:cNvPr id="1026" name="Picture 2"/>
          <p:cNvPicPr>
            <a:picLocks noChangeAspect="1" noChangeArrowheads="1"/>
          </p:cNvPicPr>
          <p:nvPr/>
        </p:nvPicPr>
        <p:blipFill>
          <a:blip r:embed="rId2" cstate="print"/>
          <a:srcRect/>
          <a:stretch>
            <a:fillRect/>
          </a:stretch>
        </p:blipFill>
        <p:spPr bwMode="auto">
          <a:xfrm>
            <a:off x="5220072" y="2204864"/>
            <a:ext cx="3315806" cy="4464496"/>
          </a:xfrm>
          <a:prstGeom prst="rect">
            <a:avLst/>
          </a:prstGeom>
          <a:noFill/>
          <a:ln w="9525">
            <a:solidFill>
              <a:srgbClr val="FFFF00"/>
            </a:solidFill>
            <a:miter lim="800000"/>
            <a:headEnd/>
            <a:tailEnd/>
          </a:ln>
        </p:spPr>
      </p:pic>
      <p:sp>
        <p:nvSpPr>
          <p:cNvPr id="5" name="Ellips 4"/>
          <p:cNvSpPr/>
          <p:nvPr/>
        </p:nvSpPr>
        <p:spPr>
          <a:xfrm>
            <a:off x="1835696" y="5517232"/>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p:cNvSpPr/>
          <p:nvPr/>
        </p:nvSpPr>
        <p:spPr>
          <a:xfrm>
            <a:off x="7596336" y="5229200"/>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p:cNvSpPr/>
          <p:nvPr/>
        </p:nvSpPr>
        <p:spPr>
          <a:xfrm>
            <a:off x="6804248" y="6093296"/>
            <a:ext cx="288032" cy="2880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p:cNvSpPr/>
          <p:nvPr/>
        </p:nvSpPr>
        <p:spPr>
          <a:xfrm>
            <a:off x="8028384" y="4221088"/>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p:cNvSpPr/>
          <p:nvPr/>
        </p:nvSpPr>
        <p:spPr>
          <a:xfrm>
            <a:off x="5436096" y="4221088"/>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p:cNvSpPr/>
          <p:nvPr/>
        </p:nvSpPr>
        <p:spPr>
          <a:xfrm>
            <a:off x="6732240" y="4653136"/>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p:cNvSpPr/>
          <p:nvPr/>
        </p:nvSpPr>
        <p:spPr>
          <a:xfrm>
            <a:off x="6732240" y="3573016"/>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ubrik 1"/>
          <p:cNvSpPr txBox="1">
            <a:spLocks/>
          </p:cNvSpPr>
          <p:nvPr/>
        </p:nvSpPr>
        <p:spPr>
          <a:xfrm>
            <a:off x="179512" y="1628800"/>
            <a:ext cx="8640960" cy="50405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sz="2400" b="1" dirty="0" smtClean="0">
                <a:latin typeface="+mj-lt"/>
                <a:ea typeface="+mj-ea"/>
                <a:cs typeface="+mj-cs"/>
              </a:rPr>
              <a:t>         Utgångspositioner Försvar                Utgångspositioner Anfall</a:t>
            </a:r>
            <a:endParaRPr kumimoji="0" lang="sv-SE"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24" name="Ellips 23"/>
          <p:cNvSpPr/>
          <p:nvPr/>
        </p:nvSpPr>
        <p:spPr>
          <a:xfrm>
            <a:off x="2483768" y="6237312"/>
            <a:ext cx="288032" cy="2880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Ellips 24"/>
          <p:cNvSpPr/>
          <p:nvPr/>
        </p:nvSpPr>
        <p:spPr>
          <a:xfrm>
            <a:off x="3131840" y="5517232"/>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p:cNvSpPr/>
          <p:nvPr/>
        </p:nvSpPr>
        <p:spPr>
          <a:xfrm>
            <a:off x="1619672" y="4581128"/>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Ellips 28"/>
          <p:cNvSpPr/>
          <p:nvPr/>
        </p:nvSpPr>
        <p:spPr>
          <a:xfrm>
            <a:off x="3347864" y="4581128"/>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Ellips 29"/>
          <p:cNvSpPr/>
          <p:nvPr/>
        </p:nvSpPr>
        <p:spPr>
          <a:xfrm>
            <a:off x="5940152" y="5229200"/>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Ellips 31"/>
          <p:cNvSpPr/>
          <p:nvPr/>
        </p:nvSpPr>
        <p:spPr>
          <a:xfrm>
            <a:off x="2483768" y="4293096"/>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Ellips 32"/>
          <p:cNvSpPr/>
          <p:nvPr/>
        </p:nvSpPr>
        <p:spPr>
          <a:xfrm>
            <a:off x="2483768" y="5157192"/>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4" name="Rak pil 33"/>
          <p:cNvCxnSpPr/>
          <p:nvPr/>
        </p:nvCxnSpPr>
        <p:spPr>
          <a:xfrm flipH="1">
            <a:off x="3131840" y="4797152"/>
            <a:ext cx="216024" cy="144016"/>
          </a:xfrm>
          <a:prstGeom prst="straightConnector1">
            <a:avLst/>
          </a:prstGeom>
          <a:ln w="25400">
            <a:solidFill>
              <a:srgbClr val="FFFF00"/>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37" name="Rak pil 36"/>
          <p:cNvCxnSpPr/>
          <p:nvPr/>
        </p:nvCxnSpPr>
        <p:spPr>
          <a:xfrm>
            <a:off x="1907704" y="4797152"/>
            <a:ext cx="216024" cy="144016"/>
          </a:xfrm>
          <a:prstGeom prst="straightConnector1">
            <a:avLst/>
          </a:prstGeom>
          <a:ln w="25400">
            <a:solidFill>
              <a:srgbClr val="FFFF00"/>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40" name="Rak pil 39"/>
          <p:cNvCxnSpPr/>
          <p:nvPr/>
        </p:nvCxnSpPr>
        <p:spPr>
          <a:xfrm>
            <a:off x="2627784" y="4653136"/>
            <a:ext cx="0" cy="216024"/>
          </a:xfrm>
          <a:prstGeom prst="straightConnector1">
            <a:avLst/>
          </a:prstGeom>
          <a:ln w="25400">
            <a:solidFill>
              <a:srgbClr val="FFFF00"/>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43" name="Rak pil 42"/>
          <p:cNvCxnSpPr/>
          <p:nvPr/>
        </p:nvCxnSpPr>
        <p:spPr>
          <a:xfrm flipV="1">
            <a:off x="2123728" y="5517232"/>
            <a:ext cx="144016" cy="72008"/>
          </a:xfrm>
          <a:prstGeom prst="straightConnector1">
            <a:avLst/>
          </a:prstGeom>
          <a:ln w="25400">
            <a:solidFill>
              <a:srgbClr val="FFFF00"/>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46" name="Rak pil 45"/>
          <p:cNvCxnSpPr/>
          <p:nvPr/>
        </p:nvCxnSpPr>
        <p:spPr>
          <a:xfrm flipH="1" flipV="1">
            <a:off x="2987824" y="5517232"/>
            <a:ext cx="144016" cy="72008"/>
          </a:xfrm>
          <a:prstGeom prst="straightConnector1">
            <a:avLst/>
          </a:prstGeom>
          <a:ln w="25400">
            <a:solidFill>
              <a:srgbClr val="FFFF00"/>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49" name="Rak pil 48"/>
          <p:cNvCxnSpPr/>
          <p:nvPr/>
        </p:nvCxnSpPr>
        <p:spPr>
          <a:xfrm flipV="1">
            <a:off x="6876256" y="3933056"/>
            <a:ext cx="0" cy="288032"/>
          </a:xfrm>
          <a:prstGeom prst="straightConnector1">
            <a:avLst/>
          </a:prstGeom>
          <a:ln w="25400">
            <a:solidFill>
              <a:srgbClr val="FFFF00"/>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58" name="Rak pil 57"/>
          <p:cNvCxnSpPr/>
          <p:nvPr/>
        </p:nvCxnSpPr>
        <p:spPr>
          <a:xfrm flipV="1">
            <a:off x="7668344" y="4509120"/>
            <a:ext cx="288032" cy="216024"/>
          </a:xfrm>
          <a:prstGeom prst="straightConnector1">
            <a:avLst/>
          </a:prstGeom>
          <a:ln w="25400">
            <a:solidFill>
              <a:srgbClr val="FFFF00"/>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62" name="Rak pil 61"/>
          <p:cNvCxnSpPr/>
          <p:nvPr/>
        </p:nvCxnSpPr>
        <p:spPr>
          <a:xfrm flipH="1" flipV="1">
            <a:off x="5796136" y="4509120"/>
            <a:ext cx="288032" cy="216024"/>
          </a:xfrm>
          <a:prstGeom prst="straightConnector1">
            <a:avLst/>
          </a:prstGeom>
          <a:ln w="25400">
            <a:solidFill>
              <a:srgbClr val="FFFF00"/>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65" name="Rak pil 64"/>
          <p:cNvCxnSpPr/>
          <p:nvPr/>
        </p:nvCxnSpPr>
        <p:spPr>
          <a:xfrm flipV="1">
            <a:off x="7380312" y="5517232"/>
            <a:ext cx="216024" cy="288032"/>
          </a:xfrm>
          <a:prstGeom prst="straightConnector1">
            <a:avLst/>
          </a:prstGeom>
          <a:ln w="25400">
            <a:solidFill>
              <a:srgbClr val="FFFF00"/>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67" name="Rak pil 66"/>
          <p:cNvCxnSpPr/>
          <p:nvPr/>
        </p:nvCxnSpPr>
        <p:spPr>
          <a:xfrm flipH="1" flipV="1">
            <a:off x="6156176" y="5517232"/>
            <a:ext cx="144016" cy="288032"/>
          </a:xfrm>
          <a:prstGeom prst="straightConnector1">
            <a:avLst/>
          </a:prstGeom>
          <a:ln w="25400">
            <a:solidFill>
              <a:srgbClr val="FFFF00"/>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70" name="Rak pil 69"/>
          <p:cNvCxnSpPr/>
          <p:nvPr/>
        </p:nvCxnSpPr>
        <p:spPr>
          <a:xfrm flipV="1">
            <a:off x="6948264" y="5877272"/>
            <a:ext cx="0" cy="216024"/>
          </a:xfrm>
          <a:prstGeom prst="straightConnector1">
            <a:avLst/>
          </a:prstGeom>
          <a:ln w="25400">
            <a:solidFill>
              <a:srgbClr val="FFFF00"/>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73" name="Rak pil 72"/>
          <p:cNvCxnSpPr/>
          <p:nvPr/>
        </p:nvCxnSpPr>
        <p:spPr>
          <a:xfrm flipV="1">
            <a:off x="6876256" y="4365104"/>
            <a:ext cx="0" cy="216024"/>
          </a:xfrm>
          <a:prstGeom prst="straightConnector1">
            <a:avLst/>
          </a:prstGeom>
          <a:ln w="25400">
            <a:solidFill>
              <a:srgbClr val="FFFF00"/>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76" name="Rak pil 75"/>
          <p:cNvCxnSpPr/>
          <p:nvPr/>
        </p:nvCxnSpPr>
        <p:spPr>
          <a:xfrm>
            <a:off x="6876256" y="5013176"/>
            <a:ext cx="0" cy="144016"/>
          </a:xfrm>
          <a:prstGeom prst="straightConnector1">
            <a:avLst/>
          </a:prstGeom>
          <a:ln w="25400">
            <a:solidFill>
              <a:srgbClr val="FFFF00"/>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22572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
        <p:nvSpPr>
          <p:cNvPr id="7" name="Rubrik 1"/>
          <p:cNvSpPr txBox="1">
            <a:spLocks/>
          </p:cNvSpPr>
          <p:nvPr/>
        </p:nvSpPr>
        <p:spPr>
          <a:xfrm>
            <a:off x="1475656" y="3284984"/>
            <a:ext cx="6480720" cy="223224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sz="8800" b="1" dirty="0" smtClean="0">
                <a:latin typeface="+mj-lt"/>
                <a:ea typeface="+mj-ea"/>
                <a:cs typeface="+mj-cs"/>
              </a:rPr>
              <a:t>    …</a:t>
            </a:r>
            <a:r>
              <a:rPr lang="sv-SE" sz="8800" b="1" noProof="0" dirty="0" smtClean="0">
                <a:latin typeface="+mj-lt"/>
                <a:ea typeface="+mj-ea"/>
                <a:cs typeface="+mj-cs"/>
              </a:rPr>
              <a:t>2014?</a:t>
            </a:r>
            <a:r>
              <a:rPr kumimoji="0" lang="sv-SE" sz="8800" b="1" i="0" u="none" strike="noStrike" kern="1200" cap="none" spc="0" normalizeH="0" baseline="0" noProof="0" dirty="0" smtClean="0">
                <a:ln>
                  <a:noFill/>
                </a:ln>
                <a:solidFill>
                  <a:schemeClr val="tx1"/>
                </a:solidFill>
                <a:effectLst/>
                <a:uLnTx/>
                <a:uFillTx/>
                <a:latin typeface="+mj-lt"/>
                <a:ea typeface="+mj-ea"/>
                <a:cs typeface="+mj-cs"/>
              </a:rPr>
              <a:t/>
            </a:r>
            <a:br>
              <a:rPr kumimoji="0" lang="sv-SE" sz="8800" b="1" i="0" u="none" strike="noStrike" kern="1200" cap="none" spc="0" normalizeH="0" baseline="0" noProof="0" dirty="0" smtClean="0">
                <a:ln>
                  <a:noFill/>
                </a:ln>
                <a:solidFill>
                  <a:schemeClr val="tx1"/>
                </a:solidFill>
                <a:effectLst/>
                <a:uLnTx/>
                <a:uFillTx/>
                <a:latin typeface="+mj-lt"/>
                <a:ea typeface="+mj-ea"/>
                <a:cs typeface="+mj-cs"/>
              </a:rPr>
            </a:br>
            <a:endParaRPr kumimoji="0" lang="sv-SE" sz="88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420192866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2771800" y="2393504"/>
            <a:ext cx="3315806" cy="4464496"/>
          </a:xfrm>
          <a:prstGeom prst="rect">
            <a:avLst/>
          </a:prstGeom>
          <a:noFill/>
          <a:ln w="9525">
            <a:solidFill>
              <a:srgbClr val="FFFF00"/>
            </a:solidFill>
            <a:miter lim="800000"/>
            <a:headEnd/>
            <a:tailEnd/>
          </a:ln>
        </p:spPr>
      </p:pic>
      <p:sp>
        <p:nvSpPr>
          <p:cNvPr id="6" name="Ellips 5"/>
          <p:cNvSpPr/>
          <p:nvPr/>
        </p:nvSpPr>
        <p:spPr>
          <a:xfrm>
            <a:off x="5004048" y="5733256"/>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p:cNvSpPr/>
          <p:nvPr/>
        </p:nvSpPr>
        <p:spPr>
          <a:xfrm>
            <a:off x="4355976" y="6309320"/>
            <a:ext cx="288032" cy="2880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p:cNvSpPr/>
          <p:nvPr/>
        </p:nvSpPr>
        <p:spPr>
          <a:xfrm>
            <a:off x="5220072" y="4941168"/>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p:cNvSpPr/>
          <p:nvPr/>
        </p:nvSpPr>
        <p:spPr>
          <a:xfrm>
            <a:off x="3419872" y="4941168"/>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p:cNvSpPr/>
          <p:nvPr/>
        </p:nvSpPr>
        <p:spPr>
          <a:xfrm>
            <a:off x="4283968" y="5301208"/>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p:cNvSpPr/>
          <p:nvPr/>
        </p:nvSpPr>
        <p:spPr>
          <a:xfrm>
            <a:off x="4283968" y="4509120"/>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ubrik 1"/>
          <p:cNvSpPr txBox="1">
            <a:spLocks/>
          </p:cNvSpPr>
          <p:nvPr/>
        </p:nvSpPr>
        <p:spPr>
          <a:xfrm>
            <a:off x="179512" y="1628800"/>
            <a:ext cx="8640960" cy="50405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sz="2400" b="1" dirty="0" smtClean="0">
                <a:latin typeface="+mj-lt"/>
                <a:ea typeface="+mj-ea"/>
                <a:cs typeface="+mj-cs"/>
              </a:rPr>
              <a:t>                                     Utgångspositioner Försvar </a:t>
            </a:r>
            <a:endParaRPr kumimoji="0" lang="sv-SE"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30" name="Ellips 29"/>
          <p:cNvSpPr/>
          <p:nvPr/>
        </p:nvSpPr>
        <p:spPr>
          <a:xfrm>
            <a:off x="3635896" y="5733256"/>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76" name="Rak pil 75"/>
          <p:cNvCxnSpPr/>
          <p:nvPr/>
        </p:nvCxnSpPr>
        <p:spPr>
          <a:xfrm>
            <a:off x="4427984" y="5157192"/>
            <a:ext cx="0" cy="144016"/>
          </a:xfrm>
          <a:prstGeom prst="straightConnector1">
            <a:avLst/>
          </a:prstGeom>
          <a:ln w="25400">
            <a:solidFill>
              <a:srgbClr val="FFFF00"/>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20" name="Rak pil 19"/>
          <p:cNvCxnSpPr/>
          <p:nvPr/>
        </p:nvCxnSpPr>
        <p:spPr>
          <a:xfrm>
            <a:off x="3707904" y="5157192"/>
            <a:ext cx="216024" cy="144016"/>
          </a:xfrm>
          <a:prstGeom prst="straightConnector1">
            <a:avLst/>
          </a:prstGeom>
          <a:ln w="25400">
            <a:solidFill>
              <a:srgbClr val="FFFF00"/>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21" name="Rak pil 20"/>
          <p:cNvCxnSpPr/>
          <p:nvPr/>
        </p:nvCxnSpPr>
        <p:spPr>
          <a:xfrm flipH="1">
            <a:off x="5004048" y="5157192"/>
            <a:ext cx="216024" cy="144016"/>
          </a:xfrm>
          <a:prstGeom prst="straightConnector1">
            <a:avLst/>
          </a:prstGeom>
          <a:ln w="25400">
            <a:solidFill>
              <a:srgbClr val="FFFF00"/>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22" name="Rak pil 21"/>
          <p:cNvCxnSpPr/>
          <p:nvPr/>
        </p:nvCxnSpPr>
        <p:spPr>
          <a:xfrm>
            <a:off x="4427984" y="4797152"/>
            <a:ext cx="0" cy="216024"/>
          </a:xfrm>
          <a:prstGeom prst="straightConnector1">
            <a:avLst/>
          </a:prstGeom>
          <a:ln w="25400">
            <a:solidFill>
              <a:srgbClr val="FFFF00"/>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23" name="Rak pil 22"/>
          <p:cNvCxnSpPr/>
          <p:nvPr/>
        </p:nvCxnSpPr>
        <p:spPr>
          <a:xfrm flipV="1">
            <a:off x="3923928" y="5733256"/>
            <a:ext cx="144016" cy="72008"/>
          </a:xfrm>
          <a:prstGeom prst="straightConnector1">
            <a:avLst/>
          </a:prstGeom>
          <a:ln w="25400">
            <a:solidFill>
              <a:srgbClr val="FFFF00"/>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24" name="Rak pil 23"/>
          <p:cNvCxnSpPr/>
          <p:nvPr/>
        </p:nvCxnSpPr>
        <p:spPr>
          <a:xfrm flipH="1" flipV="1">
            <a:off x="4860032" y="5733256"/>
            <a:ext cx="144016" cy="72008"/>
          </a:xfrm>
          <a:prstGeom prst="straightConnector1">
            <a:avLst/>
          </a:prstGeom>
          <a:ln w="25400">
            <a:solidFill>
              <a:srgbClr val="FFFF00"/>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sp>
        <p:nvSpPr>
          <p:cNvPr id="25" name="textruta 24"/>
          <p:cNvSpPr txBox="1"/>
          <p:nvPr/>
        </p:nvSpPr>
        <p:spPr>
          <a:xfrm rot="20868506">
            <a:off x="8681" y="4428563"/>
            <a:ext cx="2702733" cy="523220"/>
          </a:xfrm>
          <a:prstGeom prst="rect">
            <a:avLst/>
          </a:prstGeom>
          <a:noFill/>
        </p:spPr>
        <p:txBody>
          <a:bodyPr wrap="none" rtlCol="0">
            <a:spAutoFit/>
          </a:bodyPr>
          <a:lstStyle/>
          <a:p>
            <a:r>
              <a:rPr lang="sv-SE" sz="2800" dirty="0" smtClean="0"/>
              <a:t>”Sluten Blomma”</a:t>
            </a:r>
            <a:endParaRPr lang="sv-SE" sz="2800" dirty="0"/>
          </a:p>
        </p:txBody>
      </p:sp>
    </p:spTree>
    <p:extLst>
      <p:ext uri="{BB962C8B-B14F-4D97-AF65-F5344CB8AC3E}">
        <p14:creationId xmlns:p14="http://schemas.microsoft.com/office/powerpoint/2010/main" val="192240002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2771800" y="2393504"/>
            <a:ext cx="3315806" cy="4464496"/>
          </a:xfrm>
          <a:prstGeom prst="rect">
            <a:avLst/>
          </a:prstGeom>
          <a:noFill/>
          <a:ln w="9525">
            <a:solidFill>
              <a:srgbClr val="FFFF00"/>
            </a:solidFill>
            <a:miter lim="800000"/>
            <a:headEnd/>
            <a:tailEnd/>
          </a:ln>
        </p:spPr>
      </p:pic>
      <p:sp>
        <p:nvSpPr>
          <p:cNvPr id="6" name="Ellips 5"/>
          <p:cNvSpPr/>
          <p:nvPr/>
        </p:nvSpPr>
        <p:spPr>
          <a:xfrm>
            <a:off x="5148064" y="5229200"/>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p:cNvSpPr/>
          <p:nvPr/>
        </p:nvSpPr>
        <p:spPr>
          <a:xfrm>
            <a:off x="4355976" y="6237312"/>
            <a:ext cx="288032" cy="2880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p:cNvSpPr/>
          <p:nvPr/>
        </p:nvSpPr>
        <p:spPr>
          <a:xfrm>
            <a:off x="5580112" y="4221088"/>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p:cNvSpPr/>
          <p:nvPr/>
        </p:nvSpPr>
        <p:spPr>
          <a:xfrm>
            <a:off x="2987824" y="4221088"/>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p:cNvSpPr/>
          <p:nvPr/>
        </p:nvSpPr>
        <p:spPr>
          <a:xfrm>
            <a:off x="4283968" y="4725144"/>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p:cNvSpPr/>
          <p:nvPr/>
        </p:nvSpPr>
        <p:spPr>
          <a:xfrm>
            <a:off x="4283968" y="3645024"/>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ubrik 1"/>
          <p:cNvSpPr txBox="1">
            <a:spLocks/>
          </p:cNvSpPr>
          <p:nvPr/>
        </p:nvSpPr>
        <p:spPr>
          <a:xfrm>
            <a:off x="179512" y="1628800"/>
            <a:ext cx="8640960" cy="50405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sz="2400" b="1" dirty="0" smtClean="0">
                <a:latin typeface="+mj-lt"/>
                <a:ea typeface="+mj-ea"/>
                <a:cs typeface="+mj-cs"/>
              </a:rPr>
              <a:t>                                      Utgångspositioner Anfall</a:t>
            </a:r>
            <a:endParaRPr kumimoji="0" lang="sv-SE"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30" name="Ellips 29"/>
          <p:cNvSpPr/>
          <p:nvPr/>
        </p:nvSpPr>
        <p:spPr>
          <a:xfrm>
            <a:off x="3419872" y="5229200"/>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9" name="Rak pil 48"/>
          <p:cNvCxnSpPr/>
          <p:nvPr/>
        </p:nvCxnSpPr>
        <p:spPr>
          <a:xfrm flipV="1">
            <a:off x="4427984" y="3933056"/>
            <a:ext cx="0" cy="288032"/>
          </a:xfrm>
          <a:prstGeom prst="straightConnector1">
            <a:avLst/>
          </a:prstGeom>
          <a:ln w="25400">
            <a:solidFill>
              <a:srgbClr val="FFFF00"/>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58" name="Rak pil 57"/>
          <p:cNvCxnSpPr/>
          <p:nvPr/>
        </p:nvCxnSpPr>
        <p:spPr>
          <a:xfrm flipV="1">
            <a:off x="5364088" y="4509120"/>
            <a:ext cx="216024" cy="288032"/>
          </a:xfrm>
          <a:prstGeom prst="straightConnector1">
            <a:avLst/>
          </a:prstGeom>
          <a:ln w="25400">
            <a:solidFill>
              <a:srgbClr val="FFFF00"/>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62" name="Rak pil 61"/>
          <p:cNvCxnSpPr/>
          <p:nvPr/>
        </p:nvCxnSpPr>
        <p:spPr>
          <a:xfrm flipH="1" flipV="1">
            <a:off x="3203848" y="4509120"/>
            <a:ext cx="216024" cy="288032"/>
          </a:xfrm>
          <a:prstGeom prst="straightConnector1">
            <a:avLst/>
          </a:prstGeom>
          <a:ln w="25400">
            <a:solidFill>
              <a:srgbClr val="FFFF00"/>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65" name="Rak pil 64"/>
          <p:cNvCxnSpPr/>
          <p:nvPr/>
        </p:nvCxnSpPr>
        <p:spPr>
          <a:xfrm flipV="1">
            <a:off x="5076056" y="5517232"/>
            <a:ext cx="144016" cy="360040"/>
          </a:xfrm>
          <a:prstGeom prst="straightConnector1">
            <a:avLst/>
          </a:prstGeom>
          <a:ln w="25400">
            <a:solidFill>
              <a:srgbClr val="FFFF00"/>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67" name="Rak pil 66"/>
          <p:cNvCxnSpPr/>
          <p:nvPr/>
        </p:nvCxnSpPr>
        <p:spPr>
          <a:xfrm flipH="1" flipV="1">
            <a:off x="3635896" y="5517232"/>
            <a:ext cx="144016" cy="360040"/>
          </a:xfrm>
          <a:prstGeom prst="straightConnector1">
            <a:avLst/>
          </a:prstGeom>
          <a:ln w="25400">
            <a:solidFill>
              <a:srgbClr val="FFFF00"/>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70" name="Rak pil 69"/>
          <p:cNvCxnSpPr/>
          <p:nvPr/>
        </p:nvCxnSpPr>
        <p:spPr>
          <a:xfrm flipV="1">
            <a:off x="4499992" y="6021288"/>
            <a:ext cx="0" cy="216024"/>
          </a:xfrm>
          <a:prstGeom prst="straightConnector1">
            <a:avLst/>
          </a:prstGeom>
          <a:ln w="25400">
            <a:solidFill>
              <a:srgbClr val="FFFF00"/>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73" name="Rak pil 72"/>
          <p:cNvCxnSpPr/>
          <p:nvPr/>
        </p:nvCxnSpPr>
        <p:spPr>
          <a:xfrm flipV="1">
            <a:off x="4427984" y="4509120"/>
            <a:ext cx="0" cy="216024"/>
          </a:xfrm>
          <a:prstGeom prst="straightConnector1">
            <a:avLst/>
          </a:prstGeom>
          <a:ln w="25400">
            <a:solidFill>
              <a:srgbClr val="FFFF00"/>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sp>
        <p:nvSpPr>
          <p:cNvPr id="35" name="textruta 34"/>
          <p:cNvSpPr txBox="1"/>
          <p:nvPr/>
        </p:nvSpPr>
        <p:spPr>
          <a:xfrm rot="20868506">
            <a:off x="138802" y="4432176"/>
            <a:ext cx="2206053" cy="523220"/>
          </a:xfrm>
          <a:prstGeom prst="rect">
            <a:avLst/>
          </a:prstGeom>
          <a:noFill/>
        </p:spPr>
        <p:txBody>
          <a:bodyPr wrap="none" rtlCol="0">
            <a:spAutoFit/>
          </a:bodyPr>
          <a:lstStyle/>
          <a:p>
            <a:r>
              <a:rPr lang="sv-SE" sz="2800" dirty="0" smtClean="0"/>
              <a:t>”Blomma ut!”</a:t>
            </a:r>
            <a:endParaRPr lang="sv-SE" sz="2800" dirty="0"/>
          </a:p>
        </p:txBody>
      </p:sp>
    </p:spTree>
    <p:extLst>
      <p:ext uri="{BB962C8B-B14F-4D97-AF65-F5344CB8AC3E}">
        <p14:creationId xmlns:p14="http://schemas.microsoft.com/office/powerpoint/2010/main" val="146479812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2771800" y="2393504"/>
            <a:ext cx="3315806" cy="4464496"/>
          </a:xfrm>
          <a:prstGeom prst="rect">
            <a:avLst/>
          </a:prstGeom>
          <a:noFill/>
          <a:ln w="9525">
            <a:solidFill>
              <a:srgbClr val="FFFF00"/>
            </a:solidFill>
            <a:miter lim="800000"/>
            <a:headEnd/>
            <a:tailEnd/>
          </a:ln>
        </p:spPr>
      </p:pic>
      <p:sp>
        <p:nvSpPr>
          <p:cNvPr id="6" name="Ellips 5"/>
          <p:cNvSpPr/>
          <p:nvPr/>
        </p:nvSpPr>
        <p:spPr>
          <a:xfrm>
            <a:off x="5076056" y="4293096"/>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p:cNvSpPr/>
          <p:nvPr/>
        </p:nvSpPr>
        <p:spPr>
          <a:xfrm>
            <a:off x="4355976" y="6021288"/>
            <a:ext cx="288032" cy="2880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p:cNvSpPr/>
          <p:nvPr/>
        </p:nvSpPr>
        <p:spPr>
          <a:xfrm>
            <a:off x="5436096" y="3429000"/>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p:cNvSpPr/>
          <p:nvPr/>
        </p:nvSpPr>
        <p:spPr>
          <a:xfrm>
            <a:off x="3131840" y="3429000"/>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p:cNvSpPr/>
          <p:nvPr/>
        </p:nvSpPr>
        <p:spPr>
          <a:xfrm>
            <a:off x="4283968" y="3933056"/>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p:cNvSpPr/>
          <p:nvPr/>
        </p:nvSpPr>
        <p:spPr>
          <a:xfrm>
            <a:off x="4283968" y="2924944"/>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ubrik 1"/>
          <p:cNvSpPr txBox="1">
            <a:spLocks/>
          </p:cNvSpPr>
          <p:nvPr/>
        </p:nvSpPr>
        <p:spPr>
          <a:xfrm>
            <a:off x="179512" y="1628800"/>
            <a:ext cx="8640960" cy="50405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sz="2400" b="1" dirty="0" smtClean="0">
                <a:latin typeface="+mj-lt"/>
                <a:ea typeface="+mj-ea"/>
                <a:cs typeface="+mj-cs"/>
              </a:rPr>
              <a:t>                                  Utgångspositioner Högt anfall</a:t>
            </a:r>
            <a:endParaRPr kumimoji="0" lang="sv-SE"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30" name="Ellips 29"/>
          <p:cNvSpPr/>
          <p:nvPr/>
        </p:nvSpPr>
        <p:spPr>
          <a:xfrm>
            <a:off x="3491880" y="4293096"/>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9" name="Rak pil 48"/>
          <p:cNvCxnSpPr/>
          <p:nvPr/>
        </p:nvCxnSpPr>
        <p:spPr>
          <a:xfrm flipV="1">
            <a:off x="4427984" y="3284984"/>
            <a:ext cx="0" cy="288032"/>
          </a:xfrm>
          <a:prstGeom prst="straightConnector1">
            <a:avLst/>
          </a:prstGeom>
          <a:ln w="25400">
            <a:solidFill>
              <a:srgbClr val="FFFF00"/>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58" name="Rak pil 57"/>
          <p:cNvCxnSpPr/>
          <p:nvPr/>
        </p:nvCxnSpPr>
        <p:spPr>
          <a:xfrm flipV="1">
            <a:off x="5580112" y="3717032"/>
            <a:ext cx="0" cy="432048"/>
          </a:xfrm>
          <a:prstGeom prst="straightConnector1">
            <a:avLst/>
          </a:prstGeom>
          <a:ln w="25400">
            <a:solidFill>
              <a:srgbClr val="FFFF00"/>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62" name="Rak pil 61"/>
          <p:cNvCxnSpPr/>
          <p:nvPr/>
        </p:nvCxnSpPr>
        <p:spPr>
          <a:xfrm flipV="1">
            <a:off x="3275856" y="3717032"/>
            <a:ext cx="0" cy="432048"/>
          </a:xfrm>
          <a:prstGeom prst="straightConnector1">
            <a:avLst/>
          </a:prstGeom>
          <a:ln w="25400">
            <a:solidFill>
              <a:srgbClr val="FFFF00"/>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65" name="Rak pil 64"/>
          <p:cNvCxnSpPr/>
          <p:nvPr/>
        </p:nvCxnSpPr>
        <p:spPr>
          <a:xfrm flipV="1">
            <a:off x="5148064" y="4581128"/>
            <a:ext cx="72008" cy="720080"/>
          </a:xfrm>
          <a:prstGeom prst="straightConnector1">
            <a:avLst/>
          </a:prstGeom>
          <a:ln w="25400">
            <a:solidFill>
              <a:srgbClr val="FFFF00"/>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67" name="Rak pil 66"/>
          <p:cNvCxnSpPr/>
          <p:nvPr/>
        </p:nvCxnSpPr>
        <p:spPr>
          <a:xfrm flipH="1" flipV="1">
            <a:off x="3635896" y="4581128"/>
            <a:ext cx="72008" cy="720080"/>
          </a:xfrm>
          <a:prstGeom prst="straightConnector1">
            <a:avLst/>
          </a:prstGeom>
          <a:ln w="25400">
            <a:solidFill>
              <a:srgbClr val="FFFF00"/>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70" name="Rak pil 69"/>
          <p:cNvCxnSpPr/>
          <p:nvPr/>
        </p:nvCxnSpPr>
        <p:spPr>
          <a:xfrm flipV="1">
            <a:off x="4499992" y="5733256"/>
            <a:ext cx="0" cy="216024"/>
          </a:xfrm>
          <a:prstGeom prst="straightConnector1">
            <a:avLst/>
          </a:prstGeom>
          <a:ln w="25400">
            <a:solidFill>
              <a:srgbClr val="FFFF00"/>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73" name="Rak pil 72"/>
          <p:cNvCxnSpPr/>
          <p:nvPr/>
        </p:nvCxnSpPr>
        <p:spPr>
          <a:xfrm flipV="1">
            <a:off x="4427984" y="3717032"/>
            <a:ext cx="0" cy="216024"/>
          </a:xfrm>
          <a:prstGeom prst="straightConnector1">
            <a:avLst/>
          </a:prstGeom>
          <a:ln w="25400">
            <a:solidFill>
              <a:srgbClr val="FFFF00"/>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sp>
        <p:nvSpPr>
          <p:cNvPr id="35" name="textruta 34"/>
          <p:cNvSpPr txBox="1"/>
          <p:nvPr/>
        </p:nvSpPr>
        <p:spPr>
          <a:xfrm rot="20868506">
            <a:off x="209174" y="4432176"/>
            <a:ext cx="2065309" cy="523220"/>
          </a:xfrm>
          <a:prstGeom prst="rect">
            <a:avLst/>
          </a:prstGeom>
          <a:noFill/>
        </p:spPr>
        <p:txBody>
          <a:bodyPr wrap="none" rtlCol="0">
            <a:spAutoFit/>
          </a:bodyPr>
          <a:lstStyle/>
          <a:p>
            <a:r>
              <a:rPr lang="sv-SE" sz="2800" dirty="0" smtClean="0"/>
              <a:t>”Flytta upp!”</a:t>
            </a:r>
            <a:endParaRPr lang="sv-SE" sz="2800" dirty="0"/>
          </a:p>
        </p:txBody>
      </p:sp>
    </p:spTree>
    <p:extLst>
      <p:ext uri="{BB962C8B-B14F-4D97-AF65-F5344CB8AC3E}">
        <p14:creationId xmlns:p14="http://schemas.microsoft.com/office/powerpoint/2010/main" val="13227791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2771800" y="2393504"/>
            <a:ext cx="3315806" cy="4464496"/>
          </a:xfrm>
          <a:prstGeom prst="rect">
            <a:avLst/>
          </a:prstGeom>
          <a:noFill/>
          <a:ln w="9525">
            <a:solidFill>
              <a:srgbClr val="FFFF00"/>
            </a:solidFill>
            <a:miter lim="800000"/>
            <a:headEnd/>
            <a:tailEnd/>
          </a:ln>
        </p:spPr>
      </p:pic>
      <p:sp>
        <p:nvSpPr>
          <p:cNvPr id="6" name="Ellips 5"/>
          <p:cNvSpPr/>
          <p:nvPr/>
        </p:nvSpPr>
        <p:spPr>
          <a:xfrm>
            <a:off x="4572000" y="3861048"/>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p:cNvSpPr/>
          <p:nvPr/>
        </p:nvSpPr>
        <p:spPr>
          <a:xfrm>
            <a:off x="4355976" y="6021288"/>
            <a:ext cx="288032" cy="2880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p:cNvSpPr/>
          <p:nvPr/>
        </p:nvSpPr>
        <p:spPr>
          <a:xfrm>
            <a:off x="5436096" y="3429000"/>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p:cNvSpPr/>
          <p:nvPr/>
        </p:nvSpPr>
        <p:spPr>
          <a:xfrm>
            <a:off x="3131840" y="3429000"/>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p:cNvSpPr/>
          <p:nvPr/>
        </p:nvSpPr>
        <p:spPr>
          <a:xfrm>
            <a:off x="4067944" y="3501008"/>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p:cNvSpPr/>
          <p:nvPr/>
        </p:nvSpPr>
        <p:spPr>
          <a:xfrm>
            <a:off x="4283968" y="2852936"/>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ubrik 1"/>
          <p:cNvSpPr txBox="1">
            <a:spLocks/>
          </p:cNvSpPr>
          <p:nvPr/>
        </p:nvSpPr>
        <p:spPr>
          <a:xfrm>
            <a:off x="179512" y="1628800"/>
            <a:ext cx="8640960" cy="50405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sz="2400" b="1" dirty="0" smtClean="0">
                <a:latin typeface="+mj-lt"/>
                <a:ea typeface="+mj-ea"/>
                <a:cs typeface="+mj-cs"/>
              </a:rPr>
              <a:t>                                  Utgångspositioner Högt anfall</a:t>
            </a:r>
            <a:endParaRPr kumimoji="0" lang="sv-SE"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30" name="Ellips 29"/>
          <p:cNvSpPr/>
          <p:nvPr/>
        </p:nvSpPr>
        <p:spPr>
          <a:xfrm>
            <a:off x="4283968" y="4509120"/>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9" name="Rak pil 48"/>
          <p:cNvCxnSpPr/>
          <p:nvPr/>
        </p:nvCxnSpPr>
        <p:spPr>
          <a:xfrm flipV="1">
            <a:off x="4427984" y="3140968"/>
            <a:ext cx="0" cy="360040"/>
          </a:xfrm>
          <a:prstGeom prst="straightConnector1">
            <a:avLst/>
          </a:prstGeom>
          <a:ln w="25400">
            <a:solidFill>
              <a:srgbClr val="FFFF00"/>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58" name="Rak pil 57"/>
          <p:cNvCxnSpPr/>
          <p:nvPr/>
        </p:nvCxnSpPr>
        <p:spPr>
          <a:xfrm flipV="1">
            <a:off x="5580112" y="3717032"/>
            <a:ext cx="0" cy="432048"/>
          </a:xfrm>
          <a:prstGeom prst="straightConnector1">
            <a:avLst/>
          </a:prstGeom>
          <a:ln w="25400">
            <a:solidFill>
              <a:srgbClr val="FFFF00"/>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62" name="Rak pil 61"/>
          <p:cNvCxnSpPr/>
          <p:nvPr/>
        </p:nvCxnSpPr>
        <p:spPr>
          <a:xfrm flipV="1">
            <a:off x="3275856" y="3717032"/>
            <a:ext cx="0" cy="432048"/>
          </a:xfrm>
          <a:prstGeom prst="straightConnector1">
            <a:avLst/>
          </a:prstGeom>
          <a:ln w="25400">
            <a:solidFill>
              <a:srgbClr val="FFFF00"/>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65" name="Rak pil 64"/>
          <p:cNvCxnSpPr/>
          <p:nvPr/>
        </p:nvCxnSpPr>
        <p:spPr>
          <a:xfrm flipH="1" flipV="1">
            <a:off x="4788024" y="4149080"/>
            <a:ext cx="288032" cy="864096"/>
          </a:xfrm>
          <a:prstGeom prst="straightConnector1">
            <a:avLst/>
          </a:prstGeom>
          <a:ln w="25400">
            <a:solidFill>
              <a:srgbClr val="FFFF00"/>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67" name="Rak pil 66"/>
          <p:cNvCxnSpPr/>
          <p:nvPr/>
        </p:nvCxnSpPr>
        <p:spPr>
          <a:xfrm flipV="1">
            <a:off x="3707904" y="4797152"/>
            <a:ext cx="576064" cy="504056"/>
          </a:xfrm>
          <a:prstGeom prst="straightConnector1">
            <a:avLst/>
          </a:prstGeom>
          <a:ln w="25400">
            <a:solidFill>
              <a:srgbClr val="FFFF00"/>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70" name="Rak pil 69"/>
          <p:cNvCxnSpPr/>
          <p:nvPr/>
        </p:nvCxnSpPr>
        <p:spPr>
          <a:xfrm flipV="1">
            <a:off x="4499992" y="5733256"/>
            <a:ext cx="0" cy="216024"/>
          </a:xfrm>
          <a:prstGeom prst="straightConnector1">
            <a:avLst/>
          </a:prstGeom>
          <a:ln w="25400">
            <a:solidFill>
              <a:srgbClr val="FFFF00"/>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73" name="Rak pil 72"/>
          <p:cNvCxnSpPr/>
          <p:nvPr/>
        </p:nvCxnSpPr>
        <p:spPr>
          <a:xfrm flipH="1" flipV="1">
            <a:off x="4211960" y="3789040"/>
            <a:ext cx="144016" cy="432048"/>
          </a:xfrm>
          <a:prstGeom prst="straightConnector1">
            <a:avLst/>
          </a:prstGeom>
          <a:ln w="25400">
            <a:solidFill>
              <a:srgbClr val="FFFF00"/>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sp>
        <p:nvSpPr>
          <p:cNvPr id="35" name="textruta 34"/>
          <p:cNvSpPr txBox="1"/>
          <p:nvPr/>
        </p:nvSpPr>
        <p:spPr>
          <a:xfrm rot="20868506">
            <a:off x="209174" y="4432176"/>
            <a:ext cx="2065309" cy="523220"/>
          </a:xfrm>
          <a:prstGeom prst="rect">
            <a:avLst/>
          </a:prstGeom>
          <a:noFill/>
        </p:spPr>
        <p:txBody>
          <a:bodyPr wrap="none" rtlCol="0">
            <a:spAutoFit/>
          </a:bodyPr>
          <a:lstStyle/>
          <a:p>
            <a:r>
              <a:rPr lang="sv-SE" sz="2800" dirty="0" smtClean="0"/>
              <a:t>”Flytta upp!”</a:t>
            </a:r>
            <a:endParaRPr lang="sv-SE" sz="2800" dirty="0"/>
          </a:p>
        </p:txBody>
      </p:sp>
      <p:sp>
        <p:nvSpPr>
          <p:cNvPr id="36" name="textruta 35"/>
          <p:cNvSpPr txBox="1"/>
          <p:nvPr/>
        </p:nvSpPr>
        <p:spPr>
          <a:xfrm rot="648561">
            <a:off x="6329129" y="2844984"/>
            <a:ext cx="2268445" cy="523220"/>
          </a:xfrm>
          <a:prstGeom prst="rect">
            <a:avLst/>
          </a:prstGeom>
          <a:noFill/>
        </p:spPr>
        <p:txBody>
          <a:bodyPr wrap="none" rtlCol="0">
            <a:spAutoFit/>
          </a:bodyPr>
          <a:lstStyle/>
          <a:p>
            <a:r>
              <a:rPr lang="sv-SE" sz="2800" b="1" dirty="0" smtClean="0">
                <a:solidFill>
                  <a:srgbClr val="0000FF"/>
                </a:solidFill>
              </a:rPr>
              <a:t>Nytt för 2015!</a:t>
            </a:r>
            <a:endParaRPr lang="sv-SE" sz="2800" b="1" dirty="0">
              <a:solidFill>
                <a:srgbClr val="0000FF"/>
              </a:solidFill>
            </a:endParaRPr>
          </a:p>
        </p:txBody>
      </p:sp>
      <p:sp>
        <p:nvSpPr>
          <p:cNvPr id="37" name="textruta 36"/>
          <p:cNvSpPr txBox="1"/>
          <p:nvPr/>
        </p:nvSpPr>
        <p:spPr>
          <a:xfrm rot="684469">
            <a:off x="6247741" y="3325704"/>
            <a:ext cx="2642220" cy="461665"/>
          </a:xfrm>
          <a:prstGeom prst="rect">
            <a:avLst/>
          </a:prstGeom>
          <a:noFill/>
        </p:spPr>
        <p:txBody>
          <a:bodyPr wrap="none" rtlCol="0">
            <a:spAutoFit/>
          </a:bodyPr>
          <a:lstStyle/>
          <a:p>
            <a:r>
              <a:rPr lang="sv-SE" sz="2400" dirty="0" smtClean="0">
                <a:solidFill>
                  <a:srgbClr val="7F7F7F"/>
                </a:solidFill>
              </a:rPr>
              <a:t>Fler spelare i anfall!</a:t>
            </a:r>
            <a:endParaRPr lang="sv-SE" sz="2400" dirty="0">
              <a:solidFill>
                <a:srgbClr val="7F7F7F"/>
              </a:solidFill>
            </a:endParaRPr>
          </a:p>
        </p:txBody>
      </p:sp>
      <p:sp>
        <p:nvSpPr>
          <p:cNvPr id="24" name="Ellips 23"/>
          <p:cNvSpPr/>
          <p:nvPr/>
        </p:nvSpPr>
        <p:spPr>
          <a:xfrm>
            <a:off x="3779912" y="3284984"/>
            <a:ext cx="1368152" cy="1800200"/>
          </a:xfrm>
          <a:prstGeom prst="ellipse">
            <a:avLst/>
          </a:prstGeom>
          <a:noFill/>
          <a:ln w="190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549609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4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2771800" y="2393504"/>
            <a:ext cx="3315806" cy="4464496"/>
          </a:xfrm>
          <a:prstGeom prst="rect">
            <a:avLst/>
          </a:prstGeom>
          <a:noFill/>
          <a:ln w="9525">
            <a:solidFill>
              <a:srgbClr val="FFFF00"/>
            </a:solidFill>
            <a:miter lim="800000"/>
            <a:headEnd/>
            <a:tailEnd/>
          </a:ln>
        </p:spPr>
      </p:pic>
      <p:sp>
        <p:nvSpPr>
          <p:cNvPr id="6" name="Ellips 5"/>
          <p:cNvSpPr/>
          <p:nvPr/>
        </p:nvSpPr>
        <p:spPr>
          <a:xfrm>
            <a:off x="4283968" y="3933056"/>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p:cNvSpPr/>
          <p:nvPr/>
        </p:nvSpPr>
        <p:spPr>
          <a:xfrm>
            <a:off x="4355976" y="6021288"/>
            <a:ext cx="288032" cy="2880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p:cNvSpPr/>
          <p:nvPr/>
        </p:nvSpPr>
        <p:spPr>
          <a:xfrm>
            <a:off x="5364088" y="3429000"/>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p:cNvSpPr/>
          <p:nvPr/>
        </p:nvSpPr>
        <p:spPr>
          <a:xfrm>
            <a:off x="3203848" y="3429000"/>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p:cNvSpPr/>
          <p:nvPr/>
        </p:nvSpPr>
        <p:spPr>
          <a:xfrm>
            <a:off x="4283968" y="3429000"/>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p:cNvSpPr/>
          <p:nvPr/>
        </p:nvSpPr>
        <p:spPr>
          <a:xfrm>
            <a:off x="4283968" y="2852936"/>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ubrik 1"/>
          <p:cNvSpPr txBox="1">
            <a:spLocks/>
          </p:cNvSpPr>
          <p:nvPr/>
        </p:nvSpPr>
        <p:spPr>
          <a:xfrm>
            <a:off x="179512" y="1628800"/>
            <a:ext cx="8640960" cy="50405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sz="2400" b="1" dirty="0" smtClean="0">
                <a:latin typeface="+mj-lt"/>
                <a:ea typeface="+mj-ea"/>
                <a:cs typeface="+mj-cs"/>
              </a:rPr>
              <a:t>                                  Utgångspositioner Högt anfall</a:t>
            </a:r>
            <a:endParaRPr kumimoji="0" lang="sv-SE"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30" name="Ellips 29"/>
          <p:cNvSpPr/>
          <p:nvPr/>
        </p:nvSpPr>
        <p:spPr>
          <a:xfrm>
            <a:off x="4283968" y="4509120"/>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70" name="Rak pil 69"/>
          <p:cNvCxnSpPr/>
          <p:nvPr/>
        </p:nvCxnSpPr>
        <p:spPr>
          <a:xfrm flipV="1">
            <a:off x="4499992" y="5733256"/>
            <a:ext cx="0" cy="216024"/>
          </a:xfrm>
          <a:prstGeom prst="straightConnector1">
            <a:avLst/>
          </a:prstGeom>
          <a:ln w="25400">
            <a:solidFill>
              <a:srgbClr val="FFFF00"/>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sp>
        <p:nvSpPr>
          <p:cNvPr id="35" name="textruta 34"/>
          <p:cNvSpPr txBox="1"/>
          <p:nvPr/>
        </p:nvSpPr>
        <p:spPr>
          <a:xfrm rot="20868506">
            <a:off x="209174" y="4432176"/>
            <a:ext cx="2065309" cy="523220"/>
          </a:xfrm>
          <a:prstGeom prst="rect">
            <a:avLst/>
          </a:prstGeom>
          <a:noFill/>
        </p:spPr>
        <p:txBody>
          <a:bodyPr wrap="none" rtlCol="0">
            <a:spAutoFit/>
          </a:bodyPr>
          <a:lstStyle/>
          <a:p>
            <a:r>
              <a:rPr lang="sv-SE" sz="2800" dirty="0" smtClean="0"/>
              <a:t>”Flytta upp!”</a:t>
            </a:r>
            <a:endParaRPr lang="sv-SE" sz="2800" dirty="0"/>
          </a:p>
        </p:txBody>
      </p:sp>
      <p:sp>
        <p:nvSpPr>
          <p:cNvPr id="21" name="textruta 20"/>
          <p:cNvSpPr txBox="1"/>
          <p:nvPr/>
        </p:nvSpPr>
        <p:spPr>
          <a:xfrm rot="648561">
            <a:off x="6329129" y="2844984"/>
            <a:ext cx="2268445" cy="523220"/>
          </a:xfrm>
          <a:prstGeom prst="rect">
            <a:avLst/>
          </a:prstGeom>
          <a:noFill/>
        </p:spPr>
        <p:txBody>
          <a:bodyPr wrap="none" rtlCol="0">
            <a:spAutoFit/>
          </a:bodyPr>
          <a:lstStyle/>
          <a:p>
            <a:r>
              <a:rPr lang="sv-SE" sz="2800" b="1" dirty="0" smtClean="0">
                <a:solidFill>
                  <a:srgbClr val="0000FF"/>
                </a:solidFill>
              </a:rPr>
              <a:t>Nytt för 2015!</a:t>
            </a:r>
            <a:endParaRPr lang="sv-SE" sz="2800" b="1" dirty="0">
              <a:solidFill>
                <a:srgbClr val="0000FF"/>
              </a:solidFill>
            </a:endParaRPr>
          </a:p>
        </p:txBody>
      </p:sp>
      <p:sp>
        <p:nvSpPr>
          <p:cNvPr id="22" name="textruta 21"/>
          <p:cNvSpPr txBox="1"/>
          <p:nvPr/>
        </p:nvSpPr>
        <p:spPr>
          <a:xfrm rot="684469">
            <a:off x="6175734" y="3397711"/>
            <a:ext cx="2642220" cy="461665"/>
          </a:xfrm>
          <a:prstGeom prst="rect">
            <a:avLst/>
          </a:prstGeom>
          <a:noFill/>
        </p:spPr>
        <p:txBody>
          <a:bodyPr wrap="none" rtlCol="0">
            <a:spAutoFit/>
          </a:bodyPr>
          <a:lstStyle/>
          <a:p>
            <a:r>
              <a:rPr lang="sv-SE" sz="2400" dirty="0" smtClean="0">
                <a:solidFill>
                  <a:srgbClr val="7F7F7F"/>
                </a:solidFill>
              </a:rPr>
              <a:t>Fler spelare i anfall!</a:t>
            </a:r>
            <a:endParaRPr lang="sv-SE" sz="2400" dirty="0">
              <a:solidFill>
                <a:srgbClr val="7F7F7F"/>
              </a:solidFill>
            </a:endParaRPr>
          </a:p>
        </p:txBody>
      </p:sp>
    </p:spTree>
    <p:extLst>
      <p:ext uri="{BB962C8B-B14F-4D97-AF65-F5344CB8AC3E}">
        <p14:creationId xmlns:p14="http://schemas.microsoft.com/office/powerpoint/2010/main" val="4285610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2771800" y="2393504"/>
            <a:ext cx="3315806" cy="4464496"/>
          </a:xfrm>
          <a:prstGeom prst="rect">
            <a:avLst/>
          </a:prstGeom>
          <a:noFill/>
          <a:ln w="9525">
            <a:solidFill>
              <a:srgbClr val="FFFF00"/>
            </a:solidFill>
            <a:miter lim="800000"/>
            <a:headEnd/>
            <a:tailEnd/>
          </a:ln>
        </p:spPr>
      </p:pic>
      <p:sp>
        <p:nvSpPr>
          <p:cNvPr id="6" name="Ellips 5"/>
          <p:cNvSpPr/>
          <p:nvPr/>
        </p:nvSpPr>
        <p:spPr>
          <a:xfrm>
            <a:off x="5076056" y="5949280"/>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p:cNvSpPr/>
          <p:nvPr/>
        </p:nvSpPr>
        <p:spPr>
          <a:xfrm>
            <a:off x="4355976" y="6453336"/>
            <a:ext cx="288032" cy="2880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p:cNvSpPr/>
          <p:nvPr/>
        </p:nvSpPr>
        <p:spPr>
          <a:xfrm>
            <a:off x="4644008" y="5301208"/>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p:cNvSpPr/>
          <p:nvPr/>
        </p:nvSpPr>
        <p:spPr>
          <a:xfrm>
            <a:off x="3923928" y="5301208"/>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p:cNvSpPr/>
          <p:nvPr/>
        </p:nvSpPr>
        <p:spPr>
          <a:xfrm>
            <a:off x="4283968" y="5877272"/>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p:cNvSpPr/>
          <p:nvPr/>
        </p:nvSpPr>
        <p:spPr>
          <a:xfrm>
            <a:off x="4283968" y="4725144"/>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ubrik 1"/>
          <p:cNvSpPr txBox="1">
            <a:spLocks/>
          </p:cNvSpPr>
          <p:nvPr/>
        </p:nvSpPr>
        <p:spPr>
          <a:xfrm>
            <a:off x="179512" y="1628800"/>
            <a:ext cx="8640960" cy="50405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sz="2400" b="1" dirty="0" smtClean="0">
                <a:latin typeface="+mj-lt"/>
                <a:ea typeface="+mj-ea"/>
                <a:cs typeface="+mj-cs"/>
              </a:rPr>
              <a:t>                                 Utgångspositioner Lågt försvar </a:t>
            </a:r>
            <a:endParaRPr kumimoji="0" lang="sv-SE"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30" name="Ellips 29"/>
          <p:cNvSpPr/>
          <p:nvPr/>
        </p:nvSpPr>
        <p:spPr>
          <a:xfrm>
            <a:off x="3563888" y="5949280"/>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76" name="Rak pil 75"/>
          <p:cNvCxnSpPr/>
          <p:nvPr/>
        </p:nvCxnSpPr>
        <p:spPr>
          <a:xfrm>
            <a:off x="4427984" y="5733256"/>
            <a:ext cx="0" cy="144016"/>
          </a:xfrm>
          <a:prstGeom prst="straightConnector1">
            <a:avLst/>
          </a:prstGeom>
          <a:ln w="25400">
            <a:solidFill>
              <a:srgbClr val="FFFF00"/>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20" name="Rak pil 19"/>
          <p:cNvCxnSpPr/>
          <p:nvPr/>
        </p:nvCxnSpPr>
        <p:spPr>
          <a:xfrm>
            <a:off x="4211960" y="5445224"/>
            <a:ext cx="144016" cy="72008"/>
          </a:xfrm>
          <a:prstGeom prst="straightConnector1">
            <a:avLst/>
          </a:prstGeom>
          <a:ln w="25400">
            <a:solidFill>
              <a:srgbClr val="FFFF00"/>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21" name="Rak pil 20"/>
          <p:cNvCxnSpPr/>
          <p:nvPr/>
        </p:nvCxnSpPr>
        <p:spPr>
          <a:xfrm flipH="1">
            <a:off x="4499992" y="5445224"/>
            <a:ext cx="144016" cy="72008"/>
          </a:xfrm>
          <a:prstGeom prst="straightConnector1">
            <a:avLst/>
          </a:prstGeom>
          <a:ln w="25400">
            <a:solidFill>
              <a:srgbClr val="FFFF00"/>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22" name="Rak pil 21"/>
          <p:cNvCxnSpPr/>
          <p:nvPr/>
        </p:nvCxnSpPr>
        <p:spPr>
          <a:xfrm>
            <a:off x="4427984" y="5013176"/>
            <a:ext cx="0" cy="216024"/>
          </a:xfrm>
          <a:prstGeom prst="straightConnector1">
            <a:avLst/>
          </a:prstGeom>
          <a:ln w="25400">
            <a:solidFill>
              <a:srgbClr val="FFFF00"/>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23" name="Rak pil 22"/>
          <p:cNvCxnSpPr/>
          <p:nvPr/>
        </p:nvCxnSpPr>
        <p:spPr>
          <a:xfrm flipH="1">
            <a:off x="3851920" y="5949280"/>
            <a:ext cx="144016" cy="72008"/>
          </a:xfrm>
          <a:prstGeom prst="straightConnector1">
            <a:avLst/>
          </a:prstGeom>
          <a:ln w="25400">
            <a:solidFill>
              <a:srgbClr val="FFFF00"/>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24" name="Rak pil 23"/>
          <p:cNvCxnSpPr/>
          <p:nvPr/>
        </p:nvCxnSpPr>
        <p:spPr>
          <a:xfrm>
            <a:off x="4932040" y="5949280"/>
            <a:ext cx="144016" cy="72008"/>
          </a:xfrm>
          <a:prstGeom prst="straightConnector1">
            <a:avLst/>
          </a:prstGeom>
          <a:ln w="25400">
            <a:solidFill>
              <a:srgbClr val="FFFF00"/>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sp>
        <p:nvSpPr>
          <p:cNvPr id="33" name="textruta 32"/>
          <p:cNvSpPr txBox="1"/>
          <p:nvPr/>
        </p:nvSpPr>
        <p:spPr>
          <a:xfrm rot="20868506">
            <a:off x="494507" y="4432176"/>
            <a:ext cx="1494640" cy="523220"/>
          </a:xfrm>
          <a:prstGeom prst="rect">
            <a:avLst/>
          </a:prstGeom>
          <a:noFill/>
        </p:spPr>
        <p:txBody>
          <a:bodyPr wrap="none" rtlCol="0">
            <a:spAutoFit/>
          </a:bodyPr>
          <a:lstStyle/>
          <a:p>
            <a:r>
              <a:rPr lang="sv-SE" sz="2800" dirty="0" smtClean="0"/>
              <a:t>”Julgran”</a:t>
            </a:r>
            <a:endParaRPr lang="sv-SE" sz="2800" dirty="0"/>
          </a:p>
        </p:txBody>
      </p:sp>
    </p:spTree>
    <p:extLst>
      <p:ext uri="{BB962C8B-B14F-4D97-AF65-F5344CB8AC3E}">
        <p14:creationId xmlns:p14="http://schemas.microsoft.com/office/powerpoint/2010/main" val="9677674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pic>
        <p:nvPicPr>
          <p:cNvPr id="17410" name="Picture 2"/>
          <p:cNvPicPr>
            <a:picLocks noChangeAspect="1" noChangeArrowheads="1"/>
          </p:cNvPicPr>
          <p:nvPr/>
        </p:nvPicPr>
        <p:blipFill>
          <a:blip r:embed="rId3" cstate="print"/>
          <a:srcRect/>
          <a:stretch>
            <a:fillRect/>
          </a:stretch>
        </p:blipFill>
        <p:spPr bwMode="auto">
          <a:xfrm>
            <a:off x="323528" y="2276872"/>
            <a:ext cx="8458200" cy="1080120"/>
          </a:xfrm>
          <a:prstGeom prst="rect">
            <a:avLst/>
          </a:prstGeom>
          <a:noFill/>
          <a:ln w="9525">
            <a:noFill/>
            <a:miter lim="800000"/>
            <a:headEnd/>
            <a:tailEnd/>
          </a:ln>
        </p:spPr>
      </p:pic>
      <p:pic>
        <p:nvPicPr>
          <p:cNvPr id="17411" name="Picture 3"/>
          <p:cNvPicPr>
            <a:picLocks noChangeAspect="1" noChangeArrowheads="1"/>
          </p:cNvPicPr>
          <p:nvPr/>
        </p:nvPicPr>
        <p:blipFill>
          <a:blip r:embed="rId4" cstate="print"/>
          <a:srcRect/>
          <a:stretch>
            <a:fillRect/>
          </a:stretch>
        </p:blipFill>
        <p:spPr bwMode="auto">
          <a:xfrm>
            <a:off x="323528" y="3356992"/>
            <a:ext cx="8424936" cy="1085653"/>
          </a:xfrm>
          <a:prstGeom prst="rect">
            <a:avLst/>
          </a:prstGeom>
          <a:noFill/>
          <a:ln w="9525">
            <a:noFill/>
            <a:miter lim="800000"/>
            <a:headEnd/>
            <a:tailEnd/>
          </a:ln>
        </p:spPr>
      </p:pic>
      <p:sp>
        <p:nvSpPr>
          <p:cNvPr id="6" name="Rektangel 5"/>
          <p:cNvSpPr/>
          <p:nvPr/>
        </p:nvSpPr>
        <p:spPr>
          <a:xfrm>
            <a:off x="3131840" y="3356992"/>
            <a:ext cx="5616624" cy="21602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p:cNvSpPr/>
          <p:nvPr/>
        </p:nvSpPr>
        <p:spPr>
          <a:xfrm>
            <a:off x="323528" y="3573016"/>
            <a:ext cx="5904656" cy="2880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p:cNvSpPr/>
          <p:nvPr/>
        </p:nvSpPr>
        <p:spPr>
          <a:xfrm>
            <a:off x="1763688" y="3068960"/>
            <a:ext cx="6984776" cy="21602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323528" y="3356992"/>
            <a:ext cx="2808312" cy="21602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p:cNvSpPr/>
          <p:nvPr/>
        </p:nvSpPr>
        <p:spPr>
          <a:xfrm>
            <a:off x="5436096" y="3861048"/>
            <a:ext cx="3312368" cy="28803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p:cNvSpPr/>
          <p:nvPr/>
        </p:nvSpPr>
        <p:spPr>
          <a:xfrm>
            <a:off x="251520" y="4221088"/>
            <a:ext cx="4032448" cy="21602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textruta 11"/>
          <p:cNvSpPr txBox="1"/>
          <p:nvPr/>
        </p:nvSpPr>
        <p:spPr>
          <a:xfrm>
            <a:off x="251520" y="2204864"/>
            <a:ext cx="3168352" cy="369332"/>
          </a:xfrm>
          <a:prstGeom prst="rect">
            <a:avLst/>
          </a:prstGeom>
          <a:solidFill>
            <a:schemeClr val="bg1"/>
          </a:solidFill>
        </p:spPr>
        <p:txBody>
          <a:bodyPr wrap="square" rtlCol="0">
            <a:spAutoFit/>
          </a:bodyPr>
          <a:lstStyle/>
          <a:p>
            <a:r>
              <a:rPr lang="sv-SE" b="1" dirty="0" smtClean="0">
                <a:solidFill>
                  <a:schemeClr val="tx1">
                    <a:lumMod val="65000"/>
                    <a:lumOff val="35000"/>
                  </a:schemeClr>
                </a:solidFill>
              </a:rPr>
              <a:t>Hur vill vi anfalla?</a:t>
            </a:r>
            <a:endParaRPr lang="sv-SE" b="1" dirty="0">
              <a:solidFill>
                <a:schemeClr val="tx1">
                  <a:lumMod val="65000"/>
                  <a:lumOff val="35000"/>
                </a:schemeClr>
              </a:solidFill>
            </a:endParaRPr>
          </a:p>
        </p:txBody>
      </p:sp>
    </p:spTree>
    <p:extLst>
      <p:ext uri="{BB962C8B-B14F-4D97-AF65-F5344CB8AC3E}">
        <p14:creationId xmlns:p14="http://schemas.microsoft.com/office/powerpoint/2010/main" val="17406782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pic>
        <p:nvPicPr>
          <p:cNvPr id="17410" name="Picture 2"/>
          <p:cNvPicPr>
            <a:picLocks noChangeAspect="1" noChangeArrowheads="1"/>
          </p:cNvPicPr>
          <p:nvPr/>
        </p:nvPicPr>
        <p:blipFill>
          <a:blip r:embed="rId3" cstate="print"/>
          <a:srcRect/>
          <a:stretch>
            <a:fillRect/>
          </a:stretch>
        </p:blipFill>
        <p:spPr bwMode="auto">
          <a:xfrm>
            <a:off x="323528" y="2276872"/>
            <a:ext cx="8458200" cy="1080120"/>
          </a:xfrm>
          <a:prstGeom prst="rect">
            <a:avLst/>
          </a:prstGeom>
          <a:noFill/>
          <a:ln w="9525">
            <a:noFill/>
            <a:miter lim="800000"/>
            <a:headEnd/>
            <a:tailEnd/>
          </a:ln>
        </p:spPr>
      </p:pic>
      <p:pic>
        <p:nvPicPr>
          <p:cNvPr id="17411" name="Picture 3"/>
          <p:cNvPicPr>
            <a:picLocks noChangeAspect="1" noChangeArrowheads="1"/>
          </p:cNvPicPr>
          <p:nvPr/>
        </p:nvPicPr>
        <p:blipFill>
          <a:blip r:embed="rId4" cstate="print"/>
          <a:srcRect/>
          <a:stretch>
            <a:fillRect/>
          </a:stretch>
        </p:blipFill>
        <p:spPr bwMode="auto">
          <a:xfrm>
            <a:off x="323528" y="3356992"/>
            <a:ext cx="8424936" cy="1085653"/>
          </a:xfrm>
          <a:prstGeom prst="rect">
            <a:avLst/>
          </a:prstGeom>
          <a:noFill/>
          <a:ln w="9525">
            <a:noFill/>
            <a:miter lim="800000"/>
            <a:headEnd/>
            <a:tailEnd/>
          </a:ln>
        </p:spPr>
      </p:pic>
      <p:sp>
        <p:nvSpPr>
          <p:cNvPr id="6" name="Rektangel 5"/>
          <p:cNvSpPr/>
          <p:nvPr/>
        </p:nvSpPr>
        <p:spPr>
          <a:xfrm>
            <a:off x="3131840" y="3356992"/>
            <a:ext cx="5616624" cy="21602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p:cNvSpPr/>
          <p:nvPr/>
        </p:nvSpPr>
        <p:spPr>
          <a:xfrm>
            <a:off x="323528" y="3573016"/>
            <a:ext cx="5904656" cy="2880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p:cNvSpPr/>
          <p:nvPr/>
        </p:nvSpPr>
        <p:spPr>
          <a:xfrm>
            <a:off x="1763688" y="3068960"/>
            <a:ext cx="6984776" cy="21602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323528" y="3356992"/>
            <a:ext cx="2808312" cy="21602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p:cNvSpPr/>
          <p:nvPr/>
        </p:nvSpPr>
        <p:spPr>
          <a:xfrm>
            <a:off x="5436096" y="3861048"/>
            <a:ext cx="3312368" cy="28803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p:cNvSpPr/>
          <p:nvPr/>
        </p:nvSpPr>
        <p:spPr>
          <a:xfrm>
            <a:off x="251520" y="4221088"/>
            <a:ext cx="4032448" cy="21602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p:cNvSpPr/>
          <p:nvPr/>
        </p:nvSpPr>
        <p:spPr>
          <a:xfrm>
            <a:off x="251520" y="2996952"/>
            <a:ext cx="158417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extruta 12"/>
          <p:cNvSpPr txBox="1"/>
          <p:nvPr/>
        </p:nvSpPr>
        <p:spPr>
          <a:xfrm>
            <a:off x="251520" y="2204864"/>
            <a:ext cx="3168352" cy="369332"/>
          </a:xfrm>
          <a:prstGeom prst="rect">
            <a:avLst/>
          </a:prstGeom>
          <a:solidFill>
            <a:schemeClr val="bg1"/>
          </a:solidFill>
        </p:spPr>
        <p:txBody>
          <a:bodyPr wrap="square" rtlCol="0">
            <a:spAutoFit/>
          </a:bodyPr>
          <a:lstStyle/>
          <a:p>
            <a:r>
              <a:rPr lang="sv-SE" b="1" dirty="0" smtClean="0">
                <a:solidFill>
                  <a:schemeClr val="tx1">
                    <a:lumMod val="65000"/>
                    <a:lumOff val="35000"/>
                  </a:schemeClr>
                </a:solidFill>
              </a:rPr>
              <a:t>Hur vill vi anfalla?</a:t>
            </a:r>
            <a:endParaRPr lang="sv-SE" b="1" dirty="0">
              <a:solidFill>
                <a:schemeClr val="tx1">
                  <a:lumMod val="65000"/>
                  <a:lumOff val="35000"/>
                </a:schemeClr>
              </a:solidFill>
            </a:endParaRPr>
          </a:p>
        </p:txBody>
      </p:sp>
    </p:spTree>
    <p:extLst>
      <p:ext uri="{BB962C8B-B14F-4D97-AF65-F5344CB8AC3E}">
        <p14:creationId xmlns:p14="http://schemas.microsoft.com/office/powerpoint/2010/main" val="3281562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pic>
        <p:nvPicPr>
          <p:cNvPr id="17410" name="Picture 2"/>
          <p:cNvPicPr>
            <a:picLocks noChangeAspect="1" noChangeArrowheads="1"/>
          </p:cNvPicPr>
          <p:nvPr/>
        </p:nvPicPr>
        <p:blipFill>
          <a:blip r:embed="rId3" cstate="print"/>
          <a:srcRect/>
          <a:stretch>
            <a:fillRect/>
          </a:stretch>
        </p:blipFill>
        <p:spPr bwMode="auto">
          <a:xfrm>
            <a:off x="323528" y="2276872"/>
            <a:ext cx="8458200" cy="1080120"/>
          </a:xfrm>
          <a:prstGeom prst="rect">
            <a:avLst/>
          </a:prstGeom>
          <a:noFill/>
          <a:ln w="9525">
            <a:noFill/>
            <a:miter lim="800000"/>
            <a:headEnd/>
            <a:tailEnd/>
          </a:ln>
        </p:spPr>
      </p:pic>
      <p:pic>
        <p:nvPicPr>
          <p:cNvPr id="17411" name="Picture 3"/>
          <p:cNvPicPr>
            <a:picLocks noChangeAspect="1" noChangeArrowheads="1"/>
          </p:cNvPicPr>
          <p:nvPr/>
        </p:nvPicPr>
        <p:blipFill>
          <a:blip r:embed="rId4" cstate="print"/>
          <a:srcRect/>
          <a:stretch>
            <a:fillRect/>
          </a:stretch>
        </p:blipFill>
        <p:spPr bwMode="auto">
          <a:xfrm>
            <a:off x="323528" y="3356992"/>
            <a:ext cx="8424936" cy="1085653"/>
          </a:xfrm>
          <a:prstGeom prst="rect">
            <a:avLst/>
          </a:prstGeom>
          <a:noFill/>
          <a:ln w="9525">
            <a:noFill/>
            <a:miter lim="800000"/>
            <a:headEnd/>
            <a:tailEnd/>
          </a:ln>
        </p:spPr>
      </p:pic>
      <p:sp>
        <p:nvSpPr>
          <p:cNvPr id="6" name="Rektangel 5"/>
          <p:cNvSpPr/>
          <p:nvPr/>
        </p:nvSpPr>
        <p:spPr>
          <a:xfrm>
            <a:off x="3131840" y="3356992"/>
            <a:ext cx="5616624" cy="21602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p:cNvSpPr/>
          <p:nvPr/>
        </p:nvSpPr>
        <p:spPr>
          <a:xfrm>
            <a:off x="323528" y="3573016"/>
            <a:ext cx="5904656" cy="2880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p:cNvSpPr/>
          <p:nvPr/>
        </p:nvSpPr>
        <p:spPr>
          <a:xfrm>
            <a:off x="1763688" y="3068960"/>
            <a:ext cx="6984776" cy="21602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323528" y="3356992"/>
            <a:ext cx="2808312" cy="21602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p:cNvSpPr/>
          <p:nvPr/>
        </p:nvSpPr>
        <p:spPr>
          <a:xfrm>
            <a:off x="5436096" y="3861048"/>
            <a:ext cx="3312368" cy="28803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p:cNvSpPr/>
          <p:nvPr/>
        </p:nvSpPr>
        <p:spPr>
          <a:xfrm>
            <a:off x="251520" y="4221088"/>
            <a:ext cx="4032448" cy="21602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p:cNvSpPr/>
          <p:nvPr/>
        </p:nvSpPr>
        <p:spPr>
          <a:xfrm>
            <a:off x="0" y="3789040"/>
            <a:ext cx="5508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p:cNvSpPr/>
          <p:nvPr/>
        </p:nvSpPr>
        <p:spPr>
          <a:xfrm>
            <a:off x="6084168" y="3501008"/>
            <a:ext cx="27363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textruta 13"/>
          <p:cNvSpPr txBox="1"/>
          <p:nvPr/>
        </p:nvSpPr>
        <p:spPr>
          <a:xfrm>
            <a:off x="251520" y="2204864"/>
            <a:ext cx="3168352" cy="369332"/>
          </a:xfrm>
          <a:prstGeom prst="rect">
            <a:avLst/>
          </a:prstGeom>
          <a:solidFill>
            <a:schemeClr val="bg1"/>
          </a:solidFill>
        </p:spPr>
        <p:txBody>
          <a:bodyPr wrap="square" rtlCol="0">
            <a:spAutoFit/>
          </a:bodyPr>
          <a:lstStyle/>
          <a:p>
            <a:r>
              <a:rPr lang="sv-SE" b="1" dirty="0" smtClean="0">
                <a:solidFill>
                  <a:schemeClr val="tx1">
                    <a:lumMod val="65000"/>
                    <a:lumOff val="35000"/>
                  </a:schemeClr>
                </a:solidFill>
              </a:rPr>
              <a:t>Hur vill vi anfalla?</a:t>
            </a:r>
            <a:endParaRPr lang="sv-SE" b="1" dirty="0">
              <a:solidFill>
                <a:schemeClr val="tx1">
                  <a:lumMod val="65000"/>
                  <a:lumOff val="35000"/>
                </a:schemeClr>
              </a:solidFill>
            </a:endParaRPr>
          </a:p>
        </p:txBody>
      </p:sp>
    </p:spTree>
    <p:extLst>
      <p:ext uri="{BB962C8B-B14F-4D97-AF65-F5344CB8AC3E}">
        <p14:creationId xmlns:p14="http://schemas.microsoft.com/office/powerpoint/2010/main" val="33405414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pic>
        <p:nvPicPr>
          <p:cNvPr id="18434" name="Picture 2"/>
          <p:cNvPicPr>
            <a:picLocks noChangeAspect="1" noChangeArrowheads="1"/>
          </p:cNvPicPr>
          <p:nvPr/>
        </p:nvPicPr>
        <p:blipFill>
          <a:blip r:embed="rId3" cstate="print"/>
          <a:srcRect/>
          <a:stretch>
            <a:fillRect/>
          </a:stretch>
        </p:blipFill>
        <p:spPr bwMode="auto">
          <a:xfrm>
            <a:off x="251520" y="1844824"/>
            <a:ext cx="8572500" cy="4392488"/>
          </a:xfrm>
          <a:prstGeom prst="rect">
            <a:avLst/>
          </a:prstGeom>
          <a:noFill/>
          <a:ln w="9525">
            <a:noFill/>
            <a:miter lim="800000"/>
            <a:headEnd/>
            <a:tailEnd/>
          </a:ln>
        </p:spPr>
      </p:pic>
      <p:sp>
        <p:nvSpPr>
          <p:cNvPr id="7" name="Rektangel 6"/>
          <p:cNvSpPr/>
          <p:nvPr/>
        </p:nvSpPr>
        <p:spPr>
          <a:xfrm>
            <a:off x="179512" y="4077072"/>
            <a:ext cx="8784976" cy="216024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995515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
        <p:nvSpPr>
          <p:cNvPr id="5" name="Rubrik 1"/>
          <p:cNvSpPr txBox="1">
            <a:spLocks/>
          </p:cNvSpPr>
          <p:nvPr/>
        </p:nvSpPr>
        <p:spPr>
          <a:xfrm>
            <a:off x="323528" y="2420888"/>
            <a:ext cx="4608512" cy="4725144"/>
          </a:xfrm>
          <a:prstGeom prst="rect">
            <a:avLst/>
          </a:prstGeom>
        </p:spPr>
        <p:txBody>
          <a:bodyPr vert="horz" lIns="91440" tIns="45720" rIns="91440" bIns="45720" rtlCol="0" anchor="ctr">
            <a:noAutofit/>
          </a:bodyPr>
          <a:lstStyle/>
          <a:p>
            <a:pPr marR="0" lvl="0" algn="l" defTabSz="914400" rtl="0" eaLnBrk="1" fontAlgn="auto" latinLnBrk="0" hangingPunct="1">
              <a:lnSpc>
                <a:spcPct val="100000"/>
              </a:lnSpc>
              <a:spcBef>
                <a:spcPct val="0"/>
              </a:spcBef>
              <a:spcAft>
                <a:spcPts val="0"/>
              </a:spcAft>
              <a:buClrTx/>
              <a:buSzTx/>
              <a:tabLst/>
              <a:defRPr/>
            </a:pPr>
            <a:r>
              <a:rPr kumimoji="0" lang="sv-SE" sz="2400" b="0" i="0" u="none" strike="noStrike" kern="1200" cap="none" spc="0" normalizeH="0" baseline="0" noProof="0" dirty="0" smtClean="0">
                <a:ln>
                  <a:noFill/>
                </a:ln>
                <a:solidFill>
                  <a:schemeClr val="tx1"/>
                </a:solidFill>
                <a:effectLst/>
                <a:uLnTx/>
                <a:uFillTx/>
                <a:latin typeface="+mj-lt"/>
                <a:ea typeface="+mj-ea"/>
                <a:cs typeface="+mj-cs"/>
              </a:rPr>
              <a:t> </a:t>
            </a:r>
          </a:p>
          <a:p>
            <a:pPr marR="0" lvl="0" algn="l" defTabSz="914400" rtl="0" eaLnBrk="1" fontAlgn="auto" latinLnBrk="0" hangingPunct="1">
              <a:lnSpc>
                <a:spcPct val="100000"/>
              </a:lnSpc>
              <a:spcBef>
                <a:spcPct val="0"/>
              </a:spcBef>
              <a:spcAft>
                <a:spcPts val="0"/>
              </a:spcAft>
              <a:buClrTx/>
              <a:buSzTx/>
              <a:tabLst/>
              <a:defRPr/>
            </a:pPr>
            <a:r>
              <a:rPr kumimoji="0" lang="sv-SE" sz="2400" b="1" i="0" u="none" strike="noStrike" kern="1200" cap="none" spc="0" normalizeH="0" baseline="0" noProof="0" dirty="0" smtClean="0">
                <a:ln>
                  <a:noFill/>
                </a:ln>
                <a:solidFill>
                  <a:schemeClr val="tx1"/>
                </a:solidFill>
                <a:effectLst/>
                <a:uLnTx/>
                <a:uFillTx/>
                <a:latin typeface="+mj-lt"/>
                <a:ea typeface="+mj-ea"/>
                <a:cs typeface="+mj-cs"/>
              </a:rPr>
              <a:t>Vår</a:t>
            </a:r>
            <a:r>
              <a:rPr kumimoji="0" lang="sv-SE" sz="2400" b="0" i="0" u="none" strike="noStrike" kern="1200" cap="none" spc="0" normalizeH="0" baseline="0" noProof="0" dirty="0" smtClean="0">
                <a:ln>
                  <a:noFill/>
                </a:ln>
                <a:solidFill>
                  <a:schemeClr val="tx1"/>
                </a:solidFill>
                <a:effectLst/>
                <a:uLnTx/>
                <a:uFillTx/>
                <a:latin typeface="+mj-lt"/>
                <a:ea typeface="+mj-ea"/>
                <a:cs typeface="+mj-cs"/>
              </a:rPr>
              <a:t> </a:t>
            </a:r>
          </a:p>
          <a:p>
            <a:pPr marR="0" lvl="0" algn="l" defTabSz="914400" rtl="0" eaLnBrk="1" fontAlgn="auto" latinLnBrk="0" hangingPunct="1">
              <a:lnSpc>
                <a:spcPct val="100000"/>
              </a:lnSpc>
              <a:spcBef>
                <a:spcPct val="0"/>
              </a:spcBef>
              <a:spcAft>
                <a:spcPts val="0"/>
              </a:spcAft>
              <a:buClrTx/>
              <a:buSzTx/>
              <a:tabLst/>
              <a:defRPr/>
            </a:pPr>
            <a:endParaRPr kumimoji="0" lang="sv-SE" sz="2400" b="0" i="0" u="none" strike="noStrike" kern="1200" cap="none" spc="0" normalizeH="0" baseline="0" noProof="0" dirty="0" smtClean="0">
              <a:ln>
                <a:noFill/>
              </a:ln>
              <a:solidFill>
                <a:schemeClr val="tx1"/>
              </a:solidFill>
              <a:effectLst/>
              <a:uLnTx/>
              <a:uFillTx/>
              <a:latin typeface="+mj-lt"/>
              <a:ea typeface="+mj-ea"/>
              <a:cs typeface="+mj-cs"/>
            </a:endParaRPr>
          </a:p>
          <a:p>
            <a:pPr marL="285750" marR="0" lvl="0" indent="-285750" algn="l" defTabSz="914400" rtl="0" eaLnBrk="1" fontAlgn="auto" latinLnBrk="0" hangingPunct="1">
              <a:lnSpc>
                <a:spcPct val="100000"/>
              </a:lnSpc>
              <a:spcBef>
                <a:spcPct val="0"/>
              </a:spcBef>
              <a:spcAft>
                <a:spcPts val="0"/>
              </a:spcAft>
              <a:buClrTx/>
              <a:buSzTx/>
              <a:buFont typeface="Arial"/>
              <a:buChar char="•"/>
              <a:tabLst/>
              <a:defRPr/>
            </a:pPr>
            <a:r>
              <a:rPr lang="sv-SE" sz="2400" noProof="0" dirty="0" smtClean="0">
                <a:latin typeface="+mj-lt"/>
                <a:ea typeface="+mj-ea"/>
                <a:cs typeface="+mj-cs"/>
              </a:rPr>
              <a:t>Vinter/Vårträning</a:t>
            </a:r>
            <a:endParaRPr lang="sv-SE" sz="2400" dirty="0">
              <a:latin typeface="+mj-lt"/>
              <a:ea typeface="+mj-ea"/>
              <a:cs typeface="+mj-cs"/>
            </a:endParaRPr>
          </a:p>
          <a:p>
            <a:pPr marL="285750" marR="0" lvl="0" indent="-285750" algn="l" defTabSz="914400" rtl="0" eaLnBrk="1" fontAlgn="auto" latinLnBrk="0" hangingPunct="1">
              <a:lnSpc>
                <a:spcPct val="100000"/>
              </a:lnSpc>
              <a:spcBef>
                <a:spcPct val="0"/>
              </a:spcBef>
              <a:spcAft>
                <a:spcPts val="0"/>
              </a:spcAft>
              <a:buClrTx/>
              <a:buSzTx/>
              <a:buFont typeface="Arial"/>
              <a:buChar char="•"/>
              <a:tabLst/>
              <a:defRPr/>
            </a:pPr>
            <a:r>
              <a:rPr lang="sv-SE" sz="2400" dirty="0" smtClean="0">
                <a:latin typeface="+mj-lt"/>
                <a:ea typeface="+mj-ea"/>
                <a:cs typeface="+mj-cs"/>
              </a:rPr>
              <a:t>Träningsmatcher i </a:t>
            </a:r>
            <a:r>
              <a:rPr lang="sv-SE" sz="2400" dirty="0" smtClean="0">
                <a:latin typeface="+mj-lt"/>
                <a:ea typeface="+mj-ea"/>
                <a:cs typeface="+mj-cs"/>
              </a:rPr>
              <a:t>mars</a:t>
            </a:r>
            <a:r>
              <a:rPr lang="sv-SE" sz="2400" dirty="0">
                <a:latin typeface="+mj-lt"/>
                <a:ea typeface="+mj-ea"/>
                <a:cs typeface="+mj-cs"/>
              </a:rPr>
              <a:t>-</a:t>
            </a:r>
            <a:r>
              <a:rPr lang="sv-SE" sz="2400" dirty="0" smtClean="0">
                <a:latin typeface="+mj-lt"/>
                <a:ea typeface="+mj-ea"/>
                <a:cs typeface="+mj-cs"/>
              </a:rPr>
              <a:t>april</a:t>
            </a:r>
            <a:endParaRPr lang="sv-SE" sz="2400" dirty="0" smtClean="0">
              <a:latin typeface="+mj-lt"/>
              <a:ea typeface="+mj-ea"/>
              <a:cs typeface="+mj-cs"/>
            </a:endParaRPr>
          </a:p>
          <a:p>
            <a:pPr marL="285750" marR="0" lvl="0" indent="-285750" algn="l" defTabSz="914400" rtl="0" eaLnBrk="1" fontAlgn="auto" latinLnBrk="0" hangingPunct="1">
              <a:lnSpc>
                <a:spcPct val="100000"/>
              </a:lnSpc>
              <a:spcBef>
                <a:spcPct val="0"/>
              </a:spcBef>
              <a:spcAft>
                <a:spcPts val="0"/>
              </a:spcAft>
              <a:buClrTx/>
              <a:buSzTx/>
              <a:buFont typeface="Arial"/>
              <a:buChar char="•"/>
              <a:tabLst/>
              <a:defRPr/>
            </a:pPr>
            <a:r>
              <a:rPr lang="sv-SE" sz="2400" dirty="0" smtClean="0">
                <a:latin typeface="+mj-lt"/>
                <a:ea typeface="+mj-ea"/>
                <a:cs typeface="+mj-cs"/>
              </a:rPr>
              <a:t>Big Mac Cup </a:t>
            </a:r>
            <a:r>
              <a:rPr lang="sv-SE" sz="2400" dirty="0" smtClean="0">
                <a:solidFill>
                  <a:schemeClr val="bg1">
                    <a:lumMod val="75000"/>
                  </a:schemeClr>
                </a:solidFill>
                <a:latin typeface="+mj-lt"/>
                <a:ea typeface="+mj-ea"/>
                <a:cs typeface="+mj-cs"/>
              </a:rPr>
              <a:t>– 1 lag</a:t>
            </a:r>
            <a:endParaRPr lang="sv-SE" sz="2400" dirty="0">
              <a:solidFill>
                <a:schemeClr val="bg1">
                  <a:lumMod val="75000"/>
                </a:schemeClr>
              </a:solidFill>
              <a:latin typeface="+mj-lt"/>
              <a:ea typeface="+mj-ea"/>
              <a:cs typeface="+mj-cs"/>
            </a:endParaRPr>
          </a:p>
          <a:p>
            <a:pPr marL="285750" marR="0" lvl="0" indent="-285750" algn="l" defTabSz="914400" rtl="0" eaLnBrk="1" fontAlgn="auto" latinLnBrk="0" hangingPunct="1">
              <a:lnSpc>
                <a:spcPct val="100000"/>
              </a:lnSpc>
              <a:spcBef>
                <a:spcPct val="0"/>
              </a:spcBef>
              <a:spcAft>
                <a:spcPts val="0"/>
              </a:spcAft>
              <a:buClrTx/>
              <a:buSzTx/>
              <a:buFont typeface="Arial"/>
              <a:buChar char="•"/>
              <a:tabLst/>
              <a:defRPr/>
            </a:pPr>
            <a:r>
              <a:rPr lang="sv-SE" sz="2400" dirty="0" smtClean="0">
                <a:latin typeface="+mj-lt"/>
                <a:ea typeface="+mj-ea"/>
                <a:cs typeface="+mj-cs"/>
              </a:rPr>
              <a:t>Seriespel Vår </a:t>
            </a:r>
            <a:r>
              <a:rPr lang="sv-SE" sz="2400" dirty="0" smtClean="0">
                <a:solidFill>
                  <a:srgbClr val="BFBFBF"/>
                </a:solidFill>
                <a:latin typeface="+mj-lt"/>
                <a:ea typeface="+mj-ea"/>
                <a:cs typeface="+mj-cs"/>
              </a:rPr>
              <a:t>– 2 lag</a:t>
            </a:r>
          </a:p>
          <a:p>
            <a:pPr marL="285750" marR="0" lvl="0" indent="-285750" algn="l" defTabSz="914400" rtl="0" eaLnBrk="1" fontAlgn="auto" latinLnBrk="0" hangingPunct="1">
              <a:lnSpc>
                <a:spcPct val="100000"/>
              </a:lnSpc>
              <a:spcBef>
                <a:spcPct val="0"/>
              </a:spcBef>
              <a:spcAft>
                <a:spcPts val="0"/>
              </a:spcAft>
              <a:buClrTx/>
              <a:buSzTx/>
              <a:buFont typeface="Arial"/>
              <a:buChar char="•"/>
              <a:tabLst/>
              <a:defRPr/>
            </a:pPr>
            <a:r>
              <a:rPr lang="sv-SE" sz="2400" dirty="0" smtClean="0">
                <a:latin typeface="+mj-lt"/>
                <a:ea typeface="+mj-ea"/>
                <a:cs typeface="+mj-cs"/>
              </a:rPr>
              <a:t>Camp 1 dag </a:t>
            </a:r>
            <a:r>
              <a:rPr lang="sv-SE" sz="2400" dirty="0" err="1" smtClean="0">
                <a:latin typeface="+mj-lt"/>
                <a:ea typeface="+mj-ea"/>
                <a:cs typeface="+mj-cs"/>
              </a:rPr>
              <a:t>SvFA</a:t>
            </a:r>
            <a:endParaRPr lang="sv-SE" sz="2400" dirty="0">
              <a:latin typeface="+mj-lt"/>
              <a:ea typeface="+mj-ea"/>
              <a:cs typeface="+mj-cs"/>
            </a:endParaRPr>
          </a:p>
          <a:p>
            <a:pPr marL="285750" marR="0" lvl="0" indent="-285750" algn="l" defTabSz="914400" rtl="0" eaLnBrk="1" fontAlgn="auto" latinLnBrk="0" hangingPunct="1">
              <a:lnSpc>
                <a:spcPct val="100000"/>
              </a:lnSpc>
              <a:spcBef>
                <a:spcPct val="0"/>
              </a:spcBef>
              <a:spcAft>
                <a:spcPts val="0"/>
              </a:spcAft>
              <a:buClrTx/>
              <a:buSzTx/>
              <a:buFont typeface="Arial"/>
              <a:buChar char="•"/>
              <a:tabLst/>
              <a:defRPr/>
            </a:pPr>
            <a:r>
              <a:rPr lang="sv-SE" sz="2400" dirty="0" err="1" smtClean="0">
                <a:latin typeface="+mj-lt"/>
                <a:ea typeface="+mj-ea"/>
                <a:cs typeface="+mj-cs"/>
              </a:rPr>
              <a:t>Azzcon</a:t>
            </a:r>
            <a:r>
              <a:rPr lang="sv-SE" sz="2400" dirty="0" smtClean="0">
                <a:latin typeface="+mj-lt"/>
                <a:ea typeface="+mj-ea"/>
                <a:cs typeface="+mj-cs"/>
              </a:rPr>
              <a:t> Cup </a:t>
            </a:r>
            <a:r>
              <a:rPr lang="sv-SE" sz="2400" dirty="0" smtClean="0">
                <a:solidFill>
                  <a:srgbClr val="BFBFBF"/>
                </a:solidFill>
                <a:latin typeface="+mj-lt"/>
                <a:ea typeface="+mj-ea"/>
                <a:cs typeface="+mj-cs"/>
              </a:rPr>
              <a:t>– 1 lag</a:t>
            </a:r>
            <a:endParaRPr lang="sv-SE" sz="2400" dirty="0">
              <a:solidFill>
                <a:srgbClr val="BFBFBF"/>
              </a:solidFill>
              <a:latin typeface="+mj-lt"/>
              <a:ea typeface="+mj-ea"/>
              <a:cs typeface="+mj-cs"/>
            </a:endParaRPr>
          </a:p>
          <a:p>
            <a:pPr marL="285750" marR="0" lvl="0" indent="-285750" algn="l" defTabSz="914400" rtl="0" eaLnBrk="1" fontAlgn="auto" latinLnBrk="0" hangingPunct="1">
              <a:lnSpc>
                <a:spcPct val="100000"/>
              </a:lnSpc>
              <a:spcBef>
                <a:spcPct val="0"/>
              </a:spcBef>
              <a:spcAft>
                <a:spcPts val="0"/>
              </a:spcAft>
              <a:buClrTx/>
              <a:buSzTx/>
              <a:buFont typeface="Arial"/>
              <a:buChar char="•"/>
              <a:tabLst/>
              <a:defRPr/>
            </a:pPr>
            <a:r>
              <a:rPr lang="sv-SE" sz="2400" dirty="0" smtClean="0"/>
              <a:t>Landslagets Fotbollsskola</a:t>
            </a:r>
            <a:endParaRPr lang="sv-SE" sz="2400" dirty="0"/>
          </a:p>
          <a:p>
            <a:pPr marL="285750" marR="0" lvl="0" indent="-285750" algn="l" defTabSz="914400" rtl="0" eaLnBrk="1" fontAlgn="auto" latinLnBrk="0" hangingPunct="1">
              <a:lnSpc>
                <a:spcPct val="100000"/>
              </a:lnSpc>
              <a:spcBef>
                <a:spcPct val="0"/>
              </a:spcBef>
              <a:spcAft>
                <a:spcPts val="0"/>
              </a:spcAft>
              <a:buClrTx/>
              <a:buSzTx/>
              <a:buFont typeface="Arial"/>
              <a:buChar char="•"/>
              <a:tabLst/>
              <a:defRPr/>
            </a:pPr>
            <a:r>
              <a:rPr lang="sv-SE" sz="2400" dirty="0" err="1" smtClean="0"/>
              <a:t>Aroscupen</a:t>
            </a:r>
            <a:r>
              <a:rPr lang="sv-SE" sz="2400" dirty="0" smtClean="0"/>
              <a:t> </a:t>
            </a:r>
            <a:r>
              <a:rPr lang="sv-SE" sz="2400" dirty="0" smtClean="0">
                <a:solidFill>
                  <a:srgbClr val="BFBFBF"/>
                </a:solidFill>
              </a:rPr>
              <a:t>- 2 lag</a:t>
            </a:r>
          </a:p>
          <a:p>
            <a:pPr marL="342900" lvl="0" indent="-342900">
              <a:spcBef>
                <a:spcPct val="0"/>
              </a:spcBef>
              <a:buFont typeface="Arial"/>
              <a:buChar char="•"/>
              <a:defRPr/>
            </a:pPr>
            <a:endParaRPr lang="sv-SE" sz="2400" dirty="0" smtClean="0">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1800" b="0" i="0" u="none" strike="noStrike" kern="1200" cap="none" spc="0" normalizeH="0" baseline="0" noProof="0" dirty="0" smtClean="0">
                <a:ln>
                  <a:noFill/>
                </a:ln>
                <a:solidFill>
                  <a:schemeClr val="tx1"/>
                </a:solidFill>
                <a:effectLst/>
                <a:uLnTx/>
                <a:uFillTx/>
                <a:latin typeface="+mj-lt"/>
                <a:ea typeface="+mj-ea"/>
                <a:cs typeface="+mj-cs"/>
              </a:rPr>
              <a:t/>
            </a:r>
            <a:br>
              <a:rPr kumimoji="0" lang="sv-SE" sz="1800" b="0" i="0" u="none" strike="noStrike" kern="1200" cap="none" spc="0" normalizeH="0" baseline="0" noProof="0" dirty="0" smtClean="0">
                <a:ln>
                  <a:noFill/>
                </a:ln>
                <a:solidFill>
                  <a:schemeClr val="tx1"/>
                </a:solidFill>
                <a:effectLst/>
                <a:uLnTx/>
                <a:uFillTx/>
                <a:latin typeface="+mj-lt"/>
                <a:ea typeface="+mj-ea"/>
                <a:cs typeface="+mj-cs"/>
              </a:rPr>
            </a:br>
            <a:r>
              <a:rPr kumimoji="0" lang="sv-SE" sz="1800" b="0" i="0" u="none" strike="noStrike" kern="1200" cap="none" spc="0" normalizeH="0" baseline="0" noProof="0" dirty="0" smtClean="0">
                <a:ln>
                  <a:noFill/>
                </a:ln>
                <a:solidFill>
                  <a:schemeClr val="tx1"/>
                </a:solidFill>
                <a:effectLst/>
                <a:uLnTx/>
                <a:uFillTx/>
                <a:latin typeface="+mj-lt"/>
                <a:ea typeface="+mj-ea"/>
                <a:cs typeface="+mj-cs"/>
              </a:rPr>
              <a:t/>
            </a:r>
            <a:br>
              <a:rPr kumimoji="0" lang="sv-SE" sz="1800" b="0" i="0" u="none" strike="noStrike" kern="1200" cap="none" spc="0" normalizeH="0" baseline="0" noProof="0" dirty="0" smtClean="0">
                <a:ln>
                  <a:noFill/>
                </a:ln>
                <a:solidFill>
                  <a:schemeClr val="tx1"/>
                </a:solidFill>
                <a:effectLst/>
                <a:uLnTx/>
                <a:uFillTx/>
                <a:latin typeface="+mj-lt"/>
                <a:ea typeface="+mj-ea"/>
                <a:cs typeface="+mj-cs"/>
              </a:rPr>
            </a:br>
            <a:endParaRPr kumimoji="0" lang="sv-SE" sz="18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Rubrik 1"/>
          <p:cNvSpPr txBox="1">
            <a:spLocks/>
          </p:cNvSpPr>
          <p:nvPr/>
        </p:nvSpPr>
        <p:spPr>
          <a:xfrm>
            <a:off x="4788024" y="1988840"/>
            <a:ext cx="4355976" cy="3816424"/>
          </a:xfrm>
          <a:prstGeom prst="rect">
            <a:avLst/>
          </a:prstGeom>
        </p:spPr>
        <p:txBody>
          <a:bodyPr vert="horz" lIns="91440" tIns="45720" rIns="91440" bIns="45720" rtlCol="0" anchor="ctr">
            <a:noAutofit/>
          </a:bodyPr>
          <a:lstStyle/>
          <a:p>
            <a:pPr marR="0" lvl="0" algn="l" defTabSz="914400" rtl="0" eaLnBrk="1" fontAlgn="auto" latinLnBrk="0" hangingPunct="1">
              <a:lnSpc>
                <a:spcPct val="100000"/>
              </a:lnSpc>
              <a:spcBef>
                <a:spcPct val="0"/>
              </a:spcBef>
              <a:spcAft>
                <a:spcPts val="0"/>
              </a:spcAft>
              <a:buClrTx/>
              <a:buSzTx/>
              <a:tabLst/>
              <a:defRPr/>
            </a:pPr>
            <a:endParaRPr lang="sv-SE" sz="2400" b="1" dirty="0" smtClean="0">
              <a:latin typeface="+mj-lt"/>
              <a:ea typeface="+mj-ea"/>
              <a:cs typeface="+mj-cs"/>
            </a:endParaRPr>
          </a:p>
          <a:p>
            <a:pPr marR="0" lvl="0" algn="l" defTabSz="914400" rtl="0" eaLnBrk="1" fontAlgn="auto" latinLnBrk="0" hangingPunct="1">
              <a:lnSpc>
                <a:spcPct val="100000"/>
              </a:lnSpc>
              <a:spcBef>
                <a:spcPct val="0"/>
              </a:spcBef>
              <a:spcAft>
                <a:spcPts val="0"/>
              </a:spcAft>
              <a:buClrTx/>
              <a:buSzTx/>
              <a:tabLst/>
              <a:defRPr/>
            </a:pPr>
            <a:endParaRPr lang="sv-SE" sz="2400" b="1" dirty="0">
              <a:latin typeface="+mj-lt"/>
              <a:ea typeface="+mj-ea"/>
              <a:cs typeface="+mj-cs"/>
            </a:endParaRPr>
          </a:p>
          <a:p>
            <a:pPr marR="0" lvl="0" algn="l" defTabSz="914400" rtl="0" eaLnBrk="1" fontAlgn="auto" latinLnBrk="0" hangingPunct="1">
              <a:lnSpc>
                <a:spcPct val="100000"/>
              </a:lnSpc>
              <a:spcBef>
                <a:spcPct val="0"/>
              </a:spcBef>
              <a:spcAft>
                <a:spcPts val="0"/>
              </a:spcAft>
              <a:buClrTx/>
              <a:buSzTx/>
              <a:tabLst/>
              <a:defRPr/>
            </a:pPr>
            <a:endParaRPr lang="sv-SE" sz="2400" b="1" dirty="0" smtClean="0">
              <a:latin typeface="+mj-lt"/>
              <a:ea typeface="+mj-ea"/>
              <a:cs typeface="+mj-cs"/>
            </a:endParaRPr>
          </a:p>
          <a:p>
            <a:pPr marR="0" lvl="0" algn="l" defTabSz="914400" rtl="0" eaLnBrk="1" fontAlgn="auto" latinLnBrk="0" hangingPunct="1">
              <a:lnSpc>
                <a:spcPct val="100000"/>
              </a:lnSpc>
              <a:spcBef>
                <a:spcPct val="0"/>
              </a:spcBef>
              <a:spcAft>
                <a:spcPts val="0"/>
              </a:spcAft>
              <a:buClrTx/>
              <a:buSzTx/>
              <a:tabLst/>
              <a:defRPr/>
            </a:pPr>
            <a:r>
              <a:rPr lang="sv-SE" sz="2400" b="1" dirty="0" smtClean="0">
                <a:latin typeface="+mj-lt"/>
                <a:ea typeface="+mj-ea"/>
                <a:cs typeface="+mj-cs"/>
              </a:rPr>
              <a:t>Höst</a:t>
            </a:r>
          </a:p>
          <a:p>
            <a:pPr marR="0" lvl="0" algn="l" defTabSz="914400" rtl="0" eaLnBrk="1" fontAlgn="auto" latinLnBrk="0" hangingPunct="1">
              <a:lnSpc>
                <a:spcPct val="100000"/>
              </a:lnSpc>
              <a:spcBef>
                <a:spcPct val="0"/>
              </a:spcBef>
              <a:spcAft>
                <a:spcPts val="0"/>
              </a:spcAft>
              <a:buClrTx/>
              <a:buSzTx/>
              <a:tabLst/>
              <a:defRPr/>
            </a:pPr>
            <a:endParaRPr lang="sv-SE" sz="2400" dirty="0" smtClean="0"/>
          </a:p>
          <a:p>
            <a:pPr marL="342900" indent="-342900">
              <a:spcBef>
                <a:spcPct val="0"/>
              </a:spcBef>
              <a:buFont typeface="Arial"/>
              <a:buChar char="•"/>
              <a:defRPr/>
            </a:pPr>
            <a:r>
              <a:rPr lang="sv-SE" sz="2400" dirty="0"/>
              <a:t>Summercamp </a:t>
            </a:r>
            <a:r>
              <a:rPr lang="sv-SE" sz="2400" dirty="0" err="1"/>
              <a:t>SvFA</a:t>
            </a:r>
            <a:endParaRPr lang="sv-SE" sz="2400" dirty="0"/>
          </a:p>
          <a:p>
            <a:pPr marL="342900" lvl="0" indent="-342900">
              <a:spcBef>
                <a:spcPct val="0"/>
              </a:spcBef>
              <a:buFont typeface="Arial"/>
              <a:buChar char="•"/>
              <a:defRPr/>
            </a:pPr>
            <a:r>
              <a:rPr lang="sv-SE" sz="2400" dirty="0" smtClean="0"/>
              <a:t>Fotbollens </a:t>
            </a:r>
            <a:r>
              <a:rPr lang="sv-SE" sz="2400" dirty="0"/>
              <a:t>Dag </a:t>
            </a:r>
            <a:r>
              <a:rPr lang="sv-SE" sz="2400" dirty="0">
                <a:solidFill>
                  <a:srgbClr val="BFBFBF"/>
                </a:solidFill>
              </a:rPr>
              <a:t>- 2 </a:t>
            </a:r>
            <a:r>
              <a:rPr lang="sv-SE" sz="2400" dirty="0" smtClean="0">
                <a:solidFill>
                  <a:srgbClr val="BFBFBF"/>
                </a:solidFill>
              </a:rPr>
              <a:t>lag</a:t>
            </a:r>
            <a:endParaRPr lang="sv-SE" sz="2400" dirty="0">
              <a:solidFill>
                <a:srgbClr val="BFBFBF"/>
              </a:solidFill>
            </a:endParaRPr>
          </a:p>
          <a:p>
            <a:pPr marL="342900" lvl="0" indent="-342900">
              <a:spcBef>
                <a:spcPct val="0"/>
              </a:spcBef>
              <a:buFont typeface="Arial"/>
              <a:buChar char="•"/>
              <a:defRPr/>
            </a:pPr>
            <a:r>
              <a:rPr lang="sv-SE" sz="2400" dirty="0"/>
              <a:t>Seriespel Höst </a:t>
            </a:r>
            <a:r>
              <a:rPr lang="sv-SE" sz="2400" dirty="0">
                <a:solidFill>
                  <a:srgbClr val="BFBFBF"/>
                </a:solidFill>
              </a:rPr>
              <a:t>– 2 </a:t>
            </a:r>
            <a:r>
              <a:rPr lang="sv-SE" sz="2400" dirty="0" smtClean="0">
                <a:solidFill>
                  <a:srgbClr val="BFBFBF"/>
                </a:solidFill>
              </a:rPr>
              <a:t>lag</a:t>
            </a:r>
          </a:p>
          <a:p>
            <a:pPr marL="342900" lvl="0" indent="-342900">
              <a:spcBef>
                <a:spcPct val="0"/>
              </a:spcBef>
              <a:buFont typeface="Arial"/>
              <a:buChar char="•"/>
              <a:defRPr/>
            </a:pPr>
            <a:r>
              <a:rPr lang="sv-SE" sz="2400" dirty="0" err="1" smtClean="0"/>
              <a:t>SvFA</a:t>
            </a:r>
            <a:r>
              <a:rPr lang="sv-SE" sz="2400" dirty="0"/>
              <a:t> </a:t>
            </a:r>
            <a:r>
              <a:rPr lang="sv-SE" sz="2400" dirty="0" smtClean="0"/>
              <a:t>- träning</a:t>
            </a:r>
            <a:endParaRPr lang="sv-SE" sz="2400" dirty="0"/>
          </a:p>
          <a:p>
            <a:pPr marL="342900" lvl="0" indent="-342900">
              <a:spcBef>
                <a:spcPct val="0"/>
              </a:spcBef>
              <a:buFont typeface="Arial"/>
              <a:buChar char="•"/>
              <a:defRPr/>
            </a:pPr>
            <a:r>
              <a:rPr lang="sv-SE" sz="2400" dirty="0" err="1"/>
              <a:t>Bromman</a:t>
            </a:r>
            <a:r>
              <a:rPr lang="sv-SE" sz="2400" dirty="0"/>
              <a:t> Cup </a:t>
            </a:r>
            <a:r>
              <a:rPr lang="sv-SE" sz="2400" dirty="0">
                <a:solidFill>
                  <a:srgbClr val="BFBFBF"/>
                </a:solidFill>
              </a:rPr>
              <a:t>(F03</a:t>
            </a:r>
            <a:r>
              <a:rPr lang="sv-SE" sz="2400" dirty="0" smtClean="0">
                <a:solidFill>
                  <a:srgbClr val="BFBFBF"/>
                </a:solidFill>
              </a:rPr>
              <a:t>)</a:t>
            </a:r>
            <a:endParaRPr lang="sv-SE" sz="2400" dirty="0">
              <a:solidFill>
                <a:srgbClr val="BFBFBF"/>
              </a:solidFill>
            </a:endParaRPr>
          </a:p>
          <a:p>
            <a:pPr marL="342900" lvl="0" indent="-342900">
              <a:spcBef>
                <a:spcPct val="0"/>
              </a:spcBef>
              <a:buFont typeface="Arial"/>
              <a:buChar char="•"/>
              <a:defRPr/>
            </a:pPr>
            <a:r>
              <a:rPr lang="sv-SE" sz="2400" dirty="0"/>
              <a:t>Vinterträning from </a:t>
            </a:r>
            <a:r>
              <a:rPr lang="sv-SE" sz="2400" dirty="0" smtClean="0"/>
              <a:t>dec</a:t>
            </a:r>
            <a:endParaRPr lang="sv-SE" sz="2400" dirty="0" smtClean="0">
              <a:latin typeface="+mj-lt"/>
              <a:ea typeface="+mj-ea"/>
              <a:cs typeface="+mj-cs"/>
            </a:endParaRPr>
          </a:p>
          <a:p>
            <a:pPr marL="342900" marR="0" lvl="0" indent="-342900" algn="l" defTabSz="914400" rtl="0" eaLnBrk="1" fontAlgn="auto" latinLnBrk="0" hangingPunct="1">
              <a:lnSpc>
                <a:spcPct val="100000"/>
              </a:lnSpc>
              <a:spcBef>
                <a:spcPct val="0"/>
              </a:spcBef>
              <a:spcAft>
                <a:spcPts val="0"/>
              </a:spcAft>
              <a:buClrTx/>
              <a:buSzTx/>
              <a:buFont typeface="Arial"/>
              <a:buChar char="•"/>
              <a:tabLst/>
              <a:defRPr/>
            </a:pPr>
            <a:endParaRPr lang="sv-SE" sz="2400" dirty="0" smtClean="0">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1800" b="0" i="0" u="none" strike="noStrike" kern="1200" cap="none" spc="0" normalizeH="0" baseline="0" noProof="0" dirty="0" smtClean="0">
                <a:ln>
                  <a:noFill/>
                </a:ln>
                <a:solidFill>
                  <a:schemeClr val="tx1"/>
                </a:solidFill>
                <a:effectLst/>
                <a:uLnTx/>
                <a:uFillTx/>
                <a:latin typeface="+mj-lt"/>
                <a:ea typeface="+mj-ea"/>
                <a:cs typeface="+mj-cs"/>
              </a:rPr>
              <a:t/>
            </a:r>
            <a:br>
              <a:rPr kumimoji="0" lang="sv-SE" sz="1800" b="0" i="0" u="none" strike="noStrike" kern="1200" cap="none" spc="0" normalizeH="0" baseline="0" noProof="0" dirty="0" smtClean="0">
                <a:ln>
                  <a:noFill/>
                </a:ln>
                <a:solidFill>
                  <a:schemeClr val="tx1"/>
                </a:solidFill>
                <a:effectLst/>
                <a:uLnTx/>
                <a:uFillTx/>
                <a:latin typeface="+mj-lt"/>
                <a:ea typeface="+mj-ea"/>
                <a:cs typeface="+mj-cs"/>
              </a:rPr>
            </a:br>
            <a:endParaRPr kumimoji="0" lang="sv-SE" sz="1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Rubrik 1"/>
          <p:cNvSpPr txBox="1">
            <a:spLocks/>
          </p:cNvSpPr>
          <p:nvPr/>
        </p:nvSpPr>
        <p:spPr>
          <a:xfrm>
            <a:off x="251520" y="1700808"/>
            <a:ext cx="6408712" cy="57606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3200" b="1" i="0" u="none" strike="noStrike" kern="1200" cap="none" spc="0" normalizeH="0" baseline="0" noProof="0" dirty="0" smtClean="0">
                <a:ln>
                  <a:noFill/>
                </a:ln>
                <a:solidFill>
                  <a:schemeClr val="tx1"/>
                </a:solidFill>
                <a:effectLst/>
                <a:uLnTx/>
                <a:uFillTx/>
                <a:latin typeface="+mj-lt"/>
                <a:ea typeface="+mj-ea"/>
                <a:cs typeface="+mj-cs"/>
              </a:rPr>
              <a:t>Vad </a:t>
            </a:r>
            <a:r>
              <a:rPr lang="sv-SE" sz="3200" b="1" dirty="0" smtClean="0">
                <a:latin typeface="+mj-lt"/>
                <a:ea typeface="+mj-ea"/>
                <a:cs typeface="+mj-cs"/>
              </a:rPr>
              <a:t>gjorde vi under 2014?</a:t>
            </a:r>
            <a:r>
              <a:rPr kumimoji="0" lang="sv-SE" sz="1800" b="0" i="0" u="none" strike="noStrike" kern="1200" cap="none" spc="0" normalizeH="0" baseline="0" noProof="0" dirty="0" smtClean="0">
                <a:ln>
                  <a:noFill/>
                </a:ln>
                <a:solidFill>
                  <a:schemeClr val="tx1"/>
                </a:solidFill>
                <a:effectLst/>
                <a:uLnTx/>
                <a:uFillTx/>
                <a:latin typeface="+mj-lt"/>
                <a:ea typeface="+mj-ea"/>
                <a:cs typeface="+mj-cs"/>
              </a:rPr>
              <a:t/>
            </a:r>
            <a:br>
              <a:rPr kumimoji="0" lang="sv-SE" sz="1800" b="0" i="0" u="none" strike="noStrike" kern="1200" cap="none" spc="0" normalizeH="0" baseline="0" noProof="0" dirty="0" smtClean="0">
                <a:ln>
                  <a:noFill/>
                </a:ln>
                <a:solidFill>
                  <a:schemeClr val="tx1"/>
                </a:solidFill>
                <a:effectLst/>
                <a:uLnTx/>
                <a:uFillTx/>
                <a:latin typeface="+mj-lt"/>
                <a:ea typeface="+mj-ea"/>
                <a:cs typeface="+mj-cs"/>
              </a:rPr>
            </a:br>
            <a:endParaRPr kumimoji="0" lang="sv-SE" sz="18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8472387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2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2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20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20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20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20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fade">
                                      <p:cBhvr>
                                        <p:cTn id="47" dur="2000"/>
                                        <p:tgtEl>
                                          <p:spTgt spid="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10" end="10"/>
                                            </p:txEl>
                                          </p:spTgt>
                                        </p:tgtEl>
                                        <p:attrNameLst>
                                          <p:attrName>style.visibility</p:attrName>
                                        </p:attrNameLst>
                                      </p:cBhvr>
                                      <p:to>
                                        <p:strVal val="visible"/>
                                      </p:to>
                                    </p:set>
                                    <p:animEffect transition="in" filter="fade">
                                      <p:cBhvr>
                                        <p:cTn id="52" dur="2000"/>
                                        <p:tgtEl>
                                          <p:spTgt spid="5">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3" end="3"/>
                                            </p:txEl>
                                          </p:spTgt>
                                        </p:tgtEl>
                                        <p:attrNameLst>
                                          <p:attrName>style.visibility</p:attrName>
                                        </p:attrNameLst>
                                      </p:cBhvr>
                                      <p:to>
                                        <p:strVal val="visible"/>
                                      </p:to>
                                    </p:set>
                                    <p:animEffect transition="in" filter="fade">
                                      <p:cBhvr>
                                        <p:cTn id="57" dur="2000"/>
                                        <p:tgtEl>
                                          <p:spTgt spid="6">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xEl>
                                              <p:pRg st="5" end="5"/>
                                            </p:txEl>
                                          </p:spTgt>
                                        </p:tgtEl>
                                        <p:attrNameLst>
                                          <p:attrName>style.visibility</p:attrName>
                                        </p:attrNameLst>
                                      </p:cBhvr>
                                      <p:to>
                                        <p:strVal val="visible"/>
                                      </p:to>
                                    </p:set>
                                    <p:animEffect transition="in" filter="fade">
                                      <p:cBhvr>
                                        <p:cTn id="62" dur="2000"/>
                                        <p:tgtEl>
                                          <p:spTgt spid="6">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
                                            <p:txEl>
                                              <p:pRg st="6" end="6"/>
                                            </p:txEl>
                                          </p:spTgt>
                                        </p:tgtEl>
                                        <p:attrNameLst>
                                          <p:attrName>style.visibility</p:attrName>
                                        </p:attrNameLst>
                                      </p:cBhvr>
                                      <p:to>
                                        <p:strVal val="visible"/>
                                      </p:to>
                                    </p:set>
                                    <p:animEffect transition="in" filter="fade">
                                      <p:cBhvr>
                                        <p:cTn id="67" dur="2000"/>
                                        <p:tgtEl>
                                          <p:spTgt spid="6">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
                                            <p:txEl>
                                              <p:pRg st="7" end="7"/>
                                            </p:txEl>
                                          </p:spTgt>
                                        </p:tgtEl>
                                        <p:attrNameLst>
                                          <p:attrName>style.visibility</p:attrName>
                                        </p:attrNameLst>
                                      </p:cBhvr>
                                      <p:to>
                                        <p:strVal val="visible"/>
                                      </p:to>
                                    </p:set>
                                    <p:animEffect transition="in" filter="fade">
                                      <p:cBhvr>
                                        <p:cTn id="72" dur="2000"/>
                                        <p:tgtEl>
                                          <p:spTgt spid="6">
                                            <p:txEl>
                                              <p:pRg st="7" end="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6">
                                            <p:txEl>
                                              <p:pRg st="8" end="8"/>
                                            </p:txEl>
                                          </p:spTgt>
                                        </p:tgtEl>
                                        <p:attrNameLst>
                                          <p:attrName>style.visibility</p:attrName>
                                        </p:attrNameLst>
                                      </p:cBhvr>
                                      <p:to>
                                        <p:strVal val="visible"/>
                                      </p:to>
                                    </p:set>
                                    <p:animEffect transition="in" filter="fade">
                                      <p:cBhvr>
                                        <p:cTn id="77" dur="2000"/>
                                        <p:tgtEl>
                                          <p:spTgt spid="6">
                                            <p:txEl>
                                              <p:pRg st="8" end="8"/>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6">
                                            <p:txEl>
                                              <p:pRg st="9" end="9"/>
                                            </p:txEl>
                                          </p:spTgt>
                                        </p:tgtEl>
                                        <p:attrNameLst>
                                          <p:attrName>style.visibility</p:attrName>
                                        </p:attrNameLst>
                                      </p:cBhvr>
                                      <p:to>
                                        <p:strVal val="visible"/>
                                      </p:to>
                                    </p:set>
                                    <p:animEffect transition="in" filter="fade">
                                      <p:cBhvr>
                                        <p:cTn id="82" dur="2000"/>
                                        <p:tgtEl>
                                          <p:spTgt spid="6">
                                            <p:txEl>
                                              <p:pRg st="9" end="9"/>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6">
                                            <p:txEl>
                                              <p:pRg st="10" end="10"/>
                                            </p:txEl>
                                          </p:spTgt>
                                        </p:tgtEl>
                                        <p:attrNameLst>
                                          <p:attrName>style.visibility</p:attrName>
                                        </p:attrNameLst>
                                      </p:cBhvr>
                                      <p:to>
                                        <p:strVal val="visible"/>
                                      </p:to>
                                    </p:set>
                                    <p:animEffect transition="in" filter="fade">
                                      <p:cBhvr>
                                        <p:cTn id="87" dur="20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2627784" y="2204864"/>
            <a:ext cx="3315806" cy="4464496"/>
          </a:xfrm>
          <a:prstGeom prst="rect">
            <a:avLst/>
          </a:prstGeom>
          <a:noFill/>
          <a:ln w="9525">
            <a:solidFill>
              <a:srgbClr val="FFFF00"/>
            </a:solidFill>
            <a:miter lim="800000"/>
            <a:headEnd/>
            <a:tailEnd/>
          </a:ln>
        </p:spPr>
      </p:pic>
      <p:sp>
        <p:nvSpPr>
          <p:cNvPr id="6" name="Ellips 5"/>
          <p:cNvSpPr/>
          <p:nvPr/>
        </p:nvSpPr>
        <p:spPr>
          <a:xfrm>
            <a:off x="4932040" y="4797152"/>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p:cNvSpPr/>
          <p:nvPr/>
        </p:nvSpPr>
        <p:spPr>
          <a:xfrm>
            <a:off x="4139952" y="5805264"/>
            <a:ext cx="288032" cy="2880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p:cNvSpPr/>
          <p:nvPr/>
        </p:nvSpPr>
        <p:spPr>
          <a:xfrm>
            <a:off x="5436096" y="3573016"/>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p:cNvSpPr/>
          <p:nvPr/>
        </p:nvSpPr>
        <p:spPr>
          <a:xfrm>
            <a:off x="2843808" y="3573016"/>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p:cNvSpPr/>
          <p:nvPr/>
        </p:nvSpPr>
        <p:spPr>
          <a:xfrm>
            <a:off x="4139952" y="4077072"/>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p:cNvSpPr/>
          <p:nvPr/>
        </p:nvSpPr>
        <p:spPr>
          <a:xfrm>
            <a:off x="4139952" y="2996952"/>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ubrik 1"/>
          <p:cNvSpPr txBox="1">
            <a:spLocks/>
          </p:cNvSpPr>
          <p:nvPr/>
        </p:nvSpPr>
        <p:spPr>
          <a:xfrm>
            <a:off x="179512" y="1628800"/>
            <a:ext cx="8640960" cy="50405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sz="2400" b="1" dirty="0" smtClean="0">
                <a:latin typeface="+mj-lt"/>
                <a:ea typeface="+mj-ea"/>
                <a:cs typeface="+mj-cs"/>
              </a:rPr>
              <a:t>                                 </a:t>
            </a:r>
            <a:r>
              <a:rPr lang="sv-SE" sz="2400" b="1" dirty="0">
                <a:latin typeface="+mj-lt"/>
                <a:ea typeface="+mj-ea"/>
                <a:cs typeface="+mj-cs"/>
              </a:rPr>
              <a:t> </a:t>
            </a:r>
            <a:r>
              <a:rPr lang="sv-SE" sz="2400" b="1" dirty="0" smtClean="0">
                <a:latin typeface="+mj-lt"/>
                <a:ea typeface="+mj-ea"/>
                <a:cs typeface="+mj-cs"/>
              </a:rPr>
              <a:t>  Anfallsspel 1 </a:t>
            </a:r>
            <a:r>
              <a:rPr lang="sv-SE" sz="2400" b="1" dirty="0" smtClean="0">
                <a:solidFill>
                  <a:schemeClr val="tx1">
                    <a:lumMod val="50000"/>
                    <a:lumOff val="50000"/>
                  </a:schemeClr>
                </a:solidFill>
                <a:latin typeface="+mj-lt"/>
                <a:ea typeface="+mj-ea"/>
                <a:cs typeface="+mj-cs"/>
              </a:rPr>
              <a:t>- Kantspel</a:t>
            </a:r>
            <a:endParaRPr kumimoji="0" lang="sv-SE" sz="2400" b="1" i="0" u="none" strike="noStrike" kern="1200" cap="none" spc="0" normalizeH="0" baseline="0" noProof="0" dirty="0">
              <a:ln>
                <a:noFill/>
              </a:ln>
              <a:solidFill>
                <a:schemeClr val="tx1">
                  <a:lumMod val="50000"/>
                  <a:lumOff val="50000"/>
                </a:schemeClr>
              </a:solidFill>
              <a:effectLst/>
              <a:uLnTx/>
              <a:uFillTx/>
              <a:latin typeface="+mj-lt"/>
              <a:ea typeface="+mj-ea"/>
              <a:cs typeface="+mj-cs"/>
            </a:endParaRPr>
          </a:p>
        </p:txBody>
      </p:sp>
      <p:sp>
        <p:nvSpPr>
          <p:cNvPr id="30" name="Ellips 29"/>
          <p:cNvSpPr/>
          <p:nvPr/>
        </p:nvSpPr>
        <p:spPr>
          <a:xfrm>
            <a:off x="3419872" y="4797152"/>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4" name="Rak 33"/>
          <p:cNvCxnSpPr/>
          <p:nvPr/>
        </p:nvCxnSpPr>
        <p:spPr>
          <a:xfrm flipH="1" flipV="1">
            <a:off x="3059833" y="3933057"/>
            <a:ext cx="360039" cy="792087"/>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Rak 35"/>
          <p:cNvCxnSpPr/>
          <p:nvPr/>
        </p:nvCxnSpPr>
        <p:spPr>
          <a:xfrm flipH="1">
            <a:off x="3779912" y="4941168"/>
            <a:ext cx="108012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Rak 37"/>
          <p:cNvCxnSpPr/>
          <p:nvPr/>
        </p:nvCxnSpPr>
        <p:spPr>
          <a:xfrm flipH="1" flipV="1">
            <a:off x="4499993" y="3212977"/>
            <a:ext cx="864095" cy="43204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0" name="Rak 39"/>
          <p:cNvCxnSpPr/>
          <p:nvPr/>
        </p:nvCxnSpPr>
        <p:spPr>
          <a:xfrm flipH="1" flipV="1">
            <a:off x="4427985" y="4365105"/>
            <a:ext cx="504055" cy="432047"/>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Rak 40"/>
          <p:cNvCxnSpPr/>
          <p:nvPr/>
        </p:nvCxnSpPr>
        <p:spPr>
          <a:xfrm flipH="1" flipV="1">
            <a:off x="3203849" y="3789041"/>
            <a:ext cx="864095" cy="36003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Rak 42"/>
          <p:cNvCxnSpPr/>
          <p:nvPr/>
        </p:nvCxnSpPr>
        <p:spPr>
          <a:xfrm flipV="1">
            <a:off x="4283968" y="3356992"/>
            <a:ext cx="2" cy="72007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Rak 44"/>
          <p:cNvCxnSpPr/>
          <p:nvPr/>
        </p:nvCxnSpPr>
        <p:spPr>
          <a:xfrm flipH="1">
            <a:off x="3203848" y="3212976"/>
            <a:ext cx="864096" cy="43204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Rak 46"/>
          <p:cNvCxnSpPr/>
          <p:nvPr/>
        </p:nvCxnSpPr>
        <p:spPr>
          <a:xfrm flipH="1">
            <a:off x="3707904" y="4365104"/>
            <a:ext cx="432048" cy="43204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Rak 53"/>
          <p:cNvCxnSpPr/>
          <p:nvPr/>
        </p:nvCxnSpPr>
        <p:spPr>
          <a:xfrm flipV="1">
            <a:off x="5220072" y="3933057"/>
            <a:ext cx="288032" cy="79208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7" name="Rak 56"/>
          <p:cNvCxnSpPr/>
          <p:nvPr/>
        </p:nvCxnSpPr>
        <p:spPr>
          <a:xfrm flipH="1">
            <a:off x="4499992" y="3789040"/>
            <a:ext cx="864096" cy="36004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Rak 21"/>
          <p:cNvCxnSpPr/>
          <p:nvPr/>
        </p:nvCxnSpPr>
        <p:spPr>
          <a:xfrm flipV="1">
            <a:off x="4427984" y="5157193"/>
            <a:ext cx="576064" cy="64807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4" name="Frihandsfigur 23"/>
          <p:cNvSpPr/>
          <p:nvPr/>
        </p:nvSpPr>
        <p:spPr>
          <a:xfrm>
            <a:off x="4990977" y="2843943"/>
            <a:ext cx="495423" cy="672143"/>
          </a:xfrm>
          <a:custGeom>
            <a:avLst/>
            <a:gdLst>
              <a:gd name="connsiteX0" fmla="*/ 495423 w 495423"/>
              <a:gd name="connsiteY0" fmla="*/ 672143 h 672143"/>
              <a:gd name="connsiteX1" fmla="*/ 440994 w 495423"/>
              <a:gd name="connsiteY1" fmla="*/ 639486 h 672143"/>
              <a:gd name="connsiteX2" fmla="*/ 430109 w 495423"/>
              <a:gd name="connsiteY2" fmla="*/ 606828 h 672143"/>
              <a:gd name="connsiteX3" fmla="*/ 440994 w 495423"/>
              <a:gd name="connsiteY3" fmla="*/ 530628 h 672143"/>
              <a:gd name="connsiteX4" fmla="*/ 462766 w 495423"/>
              <a:gd name="connsiteY4" fmla="*/ 508857 h 672143"/>
              <a:gd name="connsiteX5" fmla="*/ 473652 w 495423"/>
              <a:gd name="connsiteY5" fmla="*/ 476200 h 672143"/>
              <a:gd name="connsiteX6" fmla="*/ 462766 w 495423"/>
              <a:gd name="connsiteY6" fmla="*/ 443543 h 672143"/>
              <a:gd name="connsiteX7" fmla="*/ 343023 w 495423"/>
              <a:gd name="connsiteY7" fmla="*/ 410886 h 672143"/>
              <a:gd name="connsiteX8" fmla="*/ 321252 w 495423"/>
              <a:gd name="connsiteY8" fmla="*/ 378228 h 672143"/>
              <a:gd name="connsiteX9" fmla="*/ 343023 w 495423"/>
              <a:gd name="connsiteY9" fmla="*/ 258486 h 672143"/>
              <a:gd name="connsiteX10" fmla="*/ 321252 w 495423"/>
              <a:gd name="connsiteY10" fmla="*/ 236714 h 672143"/>
              <a:gd name="connsiteX11" fmla="*/ 234166 w 495423"/>
              <a:gd name="connsiteY11" fmla="*/ 269371 h 672143"/>
              <a:gd name="connsiteX12" fmla="*/ 201509 w 495423"/>
              <a:gd name="connsiteY12" fmla="*/ 280257 h 672143"/>
              <a:gd name="connsiteX13" fmla="*/ 147080 w 495423"/>
              <a:gd name="connsiteY13" fmla="*/ 204057 h 672143"/>
              <a:gd name="connsiteX14" fmla="*/ 136194 w 495423"/>
              <a:gd name="connsiteY14" fmla="*/ 84314 h 672143"/>
              <a:gd name="connsiteX15" fmla="*/ 114423 w 495423"/>
              <a:gd name="connsiteY15" fmla="*/ 51657 h 672143"/>
              <a:gd name="connsiteX16" fmla="*/ 38223 w 495423"/>
              <a:gd name="connsiteY16" fmla="*/ 40771 h 672143"/>
              <a:gd name="connsiteX17" fmla="*/ 27337 w 495423"/>
              <a:gd name="connsiteY17" fmla="*/ 8114 h 672143"/>
              <a:gd name="connsiteX18" fmla="*/ 5566 w 495423"/>
              <a:gd name="connsiteY18" fmla="*/ 73428 h 672143"/>
              <a:gd name="connsiteX19" fmla="*/ 92652 w 495423"/>
              <a:gd name="connsiteY19" fmla="*/ 29886 h 67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5423" h="672143">
                <a:moveTo>
                  <a:pt x="495423" y="672143"/>
                </a:moveTo>
                <a:cubicBezTo>
                  <a:pt x="469738" y="663581"/>
                  <a:pt x="455936" y="664389"/>
                  <a:pt x="440994" y="639486"/>
                </a:cubicBezTo>
                <a:cubicBezTo>
                  <a:pt x="435090" y="629646"/>
                  <a:pt x="433737" y="617714"/>
                  <a:pt x="430109" y="606828"/>
                </a:cubicBezTo>
                <a:cubicBezTo>
                  <a:pt x="433737" y="581428"/>
                  <a:pt x="432880" y="554969"/>
                  <a:pt x="440994" y="530628"/>
                </a:cubicBezTo>
                <a:cubicBezTo>
                  <a:pt x="444240" y="520891"/>
                  <a:pt x="457485" y="517658"/>
                  <a:pt x="462766" y="508857"/>
                </a:cubicBezTo>
                <a:cubicBezTo>
                  <a:pt x="468670" y="499018"/>
                  <a:pt x="470023" y="487086"/>
                  <a:pt x="473652" y="476200"/>
                </a:cubicBezTo>
                <a:cubicBezTo>
                  <a:pt x="470023" y="465314"/>
                  <a:pt x="468670" y="453382"/>
                  <a:pt x="462766" y="443543"/>
                </a:cubicBezTo>
                <a:cubicBezTo>
                  <a:pt x="437048" y="400680"/>
                  <a:pt x="389446" y="416044"/>
                  <a:pt x="343023" y="410886"/>
                </a:cubicBezTo>
                <a:cubicBezTo>
                  <a:pt x="335766" y="400000"/>
                  <a:pt x="322554" y="391246"/>
                  <a:pt x="321252" y="378228"/>
                </a:cubicBezTo>
                <a:cubicBezTo>
                  <a:pt x="318465" y="350363"/>
                  <a:pt x="335119" y="290100"/>
                  <a:pt x="343023" y="258486"/>
                </a:cubicBezTo>
                <a:cubicBezTo>
                  <a:pt x="335766" y="251229"/>
                  <a:pt x="331412" y="238165"/>
                  <a:pt x="321252" y="236714"/>
                </a:cubicBezTo>
                <a:cubicBezTo>
                  <a:pt x="272248" y="229713"/>
                  <a:pt x="269311" y="251799"/>
                  <a:pt x="234166" y="269371"/>
                </a:cubicBezTo>
                <a:cubicBezTo>
                  <a:pt x="223903" y="274503"/>
                  <a:pt x="212395" y="276628"/>
                  <a:pt x="201509" y="280257"/>
                </a:cubicBezTo>
                <a:cubicBezTo>
                  <a:pt x="149852" y="228600"/>
                  <a:pt x="164457" y="256187"/>
                  <a:pt x="147080" y="204057"/>
                </a:cubicBezTo>
                <a:cubicBezTo>
                  <a:pt x="143451" y="164143"/>
                  <a:pt x="144592" y="123503"/>
                  <a:pt x="136194" y="84314"/>
                </a:cubicBezTo>
                <a:cubicBezTo>
                  <a:pt x="133453" y="71522"/>
                  <a:pt x="126378" y="56970"/>
                  <a:pt x="114423" y="51657"/>
                </a:cubicBezTo>
                <a:cubicBezTo>
                  <a:pt x="90977" y="41236"/>
                  <a:pt x="63623" y="44400"/>
                  <a:pt x="38223" y="40771"/>
                </a:cubicBezTo>
                <a:cubicBezTo>
                  <a:pt x="34594" y="29885"/>
                  <a:pt x="35451" y="0"/>
                  <a:pt x="27337" y="8114"/>
                </a:cubicBezTo>
                <a:cubicBezTo>
                  <a:pt x="11110" y="24341"/>
                  <a:pt x="0" y="95692"/>
                  <a:pt x="5566" y="73428"/>
                </a:cubicBezTo>
                <a:cubicBezTo>
                  <a:pt x="22613" y="5244"/>
                  <a:pt x="1491" y="29886"/>
                  <a:pt x="92652" y="29886"/>
                </a:cubicBezTo>
              </a:path>
            </a:pathLst>
          </a:cu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Tree>
    <p:extLst>
      <p:ext uri="{BB962C8B-B14F-4D97-AF65-F5344CB8AC3E}">
        <p14:creationId xmlns:p14="http://schemas.microsoft.com/office/powerpoint/2010/main" val="37552041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2627784" y="2204864"/>
            <a:ext cx="3315806" cy="4464496"/>
          </a:xfrm>
          <a:prstGeom prst="rect">
            <a:avLst/>
          </a:prstGeom>
          <a:noFill/>
          <a:ln w="9525">
            <a:solidFill>
              <a:srgbClr val="FFFF00"/>
            </a:solidFill>
            <a:miter lim="800000"/>
            <a:headEnd/>
            <a:tailEnd/>
          </a:ln>
        </p:spPr>
      </p:pic>
      <p:sp>
        <p:nvSpPr>
          <p:cNvPr id="6" name="Ellips 5"/>
          <p:cNvSpPr/>
          <p:nvPr/>
        </p:nvSpPr>
        <p:spPr>
          <a:xfrm>
            <a:off x="4932040" y="4797152"/>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p:cNvSpPr/>
          <p:nvPr/>
        </p:nvSpPr>
        <p:spPr>
          <a:xfrm>
            <a:off x="4139952" y="5805264"/>
            <a:ext cx="288032" cy="2880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p:cNvSpPr/>
          <p:nvPr/>
        </p:nvSpPr>
        <p:spPr>
          <a:xfrm>
            <a:off x="5436096" y="3573016"/>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p:cNvSpPr/>
          <p:nvPr/>
        </p:nvSpPr>
        <p:spPr>
          <a:xfrm>
            <a:off x="2843808" y="3573016"/>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p:cNvSpPr/>
          <p:nvPr/>
        </p:nvSpPr>
        <p:spPr>
          <a:xfrm>
            <a:off x="4139952" y="4077072"/>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p:cNvSpPr/>
          <p:nvPr/>
        </p:nvSpPr>
        <p:spPr>
          <a:xfrm>
            <a:off x="4139952" y="2996952"/>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ubrik 1"/>
          <p:cNvSpPr txBox="1">
            <a:spLocks/>
          </p:cNvSpPr>
          <p:nvPr/>
        </p:nvSpPr>
        <p:spPr>
          <a:xfrm>
            <a:off x="179512" y="1628800"/>
            <a:ext cx="8640960" cy="504056"/>
          </a:xfrm>
          <a:prstGeom prst="rect">
            <a:avLst/>
          </a:prstGeom>
        </p:spPr>
        <p:txBody>
          <a:bodyPr vert="horz" lIns="91440" tIns="45720" rIns="91440" bIns="45720" rtlCol="0" anchor="ctr">
            <a:normAutofit/>
          </a:bodyPr>
          <a:lstStyle/>
          <a:p>
            <a:pPr lvl="0">
              <a:spcBef>
                <a:spcPct val="0"/>
              </a:spcBef>
              <a:defRPr/>
            </a:pPr>
            <a:r>
              <a:rPr lang="sv-SE" sz="2400" b="1" dirty="0" smtClean="0">
                <a:latin typeface="+mj-lt"/>
                <a:ea typeface="+mj-ea"/>
                <a:cs typeface="+mj-cs"/>
              </a:rPr>
              <a:t>                                     Anfallsspel 2</a:t>
            </a:r>
            <a:r>
              <a:rPr lang="sv-SE" sz="2400" b="1" dirty="0" smtClean="0">
                <a:solidFill>
                  <a:srgbClr val="7F7F7F"/>
                </a:solidFill>
                <a:latin typeface="+mj-lt"/>
                <a:ea typeface="+mj-ea"/>
                <a:cs typeface="+mj-cs"/>
              </a:rPr>
              <a:t> -</a:t>
            </a:r>
            <a:r>
              <a:rPr lang="sv-SE" sz="2400" b="1" dirty="0" smtClean="0">
                <a:latin typeface="+mj-lt"/>
                <a:ea typeface="+mj-ea"/>
                <a:cs typeface="+mj-cs"/>
              </a:rPr>
              <a:t> </a:t>
            </a:r>
            <a:r>
              <a:rPr lang="sv-SE" sz="2400" b="1" dirty="0">
                <a:solidFill>
                  <a:schemeClr val="tx1">
                    <a:lumMod val="50000"/>
                    <a:lumOff val="50000"/>
                  </a:schemeClr>
                </a:solidFill>
              </a:rPr>
              <a:t>Centralt</a:t>
            </a:r>
            <a:r>
              <a:rPr lang="sv-SE" sz="2400" b="1" dirty="0" smtClean="0">
                <a:latin typeface="+mj-lt"/>
                <a:ea typeface="+mj-ea"/>
                <a:cs typeface="+mj-cs"/>
              </a:rPr>
              <a:t> </a:t>
            </a:r>
            <a:endParaRPr kumimoji="0" lang="sv-SE"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30" name="Ellips 29"/>
          <p:cNvSpPr/>
          <p:nvPr/>
        </p:nvSpPr>
        <p:spPr>
          <a:xfrm>
            <a:off x="3419872" y="4797152"/>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4" name="Rak 33"/>
          <p:cNvCxnSpPr/>
          <p:nvPr/>
        </p:nvCxnSpPr>
        <p:spPr>
          <a:xfrm flipH="1" flipV="1">
            <a:off x="3059833" y="3933057"/>
            <a:ext cx="360039" cy="792087"/>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Rak 35"/>
          <p:cNvCxnSpPr/>
          <p:nvPr/>
        </p:nvCxnSpPr>
        <p:spPr>
          <a:xfrm flipH="1">
            <a:off x="3779912" y="4941168"/>
            <a:ext cx="108012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Rak 37"/>
          <p:cNvCxnSpPr/>
          <p:nvPr/>
        </p:nvCxnSpPr>
        <p:spPr>
          <a:xfrm flipH="1" flipV="1">
            <a:off x="4499993" y="3212977"/>
            <a:ext cx="864095" cy="432047"/>
          </a:xfrm>
          <a:prstGeom prst="line">
            <a:avLst/>
          </a:prstGeom>
          <a:ln w="38100">
            <a:solidFill>
              <a:srgbClr val="BBA200"/>
            </a:solidFill>
          </a:ln>
        </p:spPr>
        <p:style>
          <a:lnRef idx="1">
            <a:schemeClr val="accent1"/>
          </a:lnRef>
          <a:fillRef idx="0">
            <a:schemeClr val="accent1"/>
          </a:fillRef>
          <a:effectRef idx="0">
            <a:schemeClr val="accent1"/>
          </a:effectRef>
          <a:fontRef idx="minor">
            <a:schemeClr val="tx1"/>
          </a:fontRef>
        </p:style>
      </p:cxnSp>
      <p:cxnSp>
        <p:nvCxnSpPr>
          <p:cNvPr id="40" name="Rak 39"/>
          <p:cNvCxnSpPr/>
          <p:nvPr/>
        </p:nvCxnSpPr>
        <p:spPr>
          <a:xfrm flipH="1" flipV="1">
            <a:off x="4427985" y="4365105"/>
            <a:ext cx="504055" cy="43204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1" name="Rak 40"/>
          <p:cNvCxnSpPr/>
          <p:nvPr/>
        </p:nvCxnSpPr>
        <p:spPr>
          <a:xfrm flipH="1" flipV="1">
            <a:off x="3203849" y="3789041"/>
            <a:ext cx="864095" cy="360039"/>
          </a:xfrm>
          <a:prstGeom prst="line">
            <a:avLst/>
          </a:prstGeom>
          <a:ln w="381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 name="Rak 42"/>
          <p:cNvCxnSpPr/>
          <p:nvPr/>
        </p:nvCxnSpPr>
        <p:spPr>
          <a:xfrm flipV="1">
            <a:off x="4283968" y="3356992"/>
            <a:ext cx="2" cy="72007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 name="Rak 44"/>
          <p:cNvCxnSpPr/>
          <p:nvPr/>
        </p:nvCxnSpPr>
        <p:spPr>
          <a:xfrm flipH="1">
            <a:off x="3203848" y="3212976"/>
            <a:ext cx="864096" cy="43204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Rak 46"/>
          <p:cNvCxnSpPr/>
          <p:nvPr/>
        </p:nvCxnSpPr>
        <p:spPr>
          <a:xfrm flipH="1">
            <a:off x="3707904" y="4365104"/>
            <a:ext cx="432048" cy="43204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Rak 53"/>
          <p:cNvCxnSpPr/>
          <p:nvPr/>
        </p:nvCxnSpPr>
        <p:spPr>
          <a:xfrm flipV="1">
            <a:off x="5220072" y="3933057"/>
            <a:ext cx="288032" cy="792087"/>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Rak 56"/>
          <p:cNvCxnSpPr/>
          <p:nvPr/>
        </p:nvCxnSpPr>
        <p:spPr>
          <a:xfrm flipH="1">
            <a:off x="4499992" y="3789040"/>
            <a:ext cx="864096" cy="36004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Rak 21"/>
          <p:cNvCxnSpPr/>
          <p:nvPr/>
        </p:nvCxnSpPr>
        <p:spPr>
          <a:xfrm flipV="1">
            <a:off x="4427984" y="5157193"/>
            <a:ext cx="576064" cy="64807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3" name="Frihandsfigur 22"/>
          <p:cNvSpPr/>
          <p:nvPr/>
        </p:nvSpPr>
        <p:spPr>
          <a:xfrm>
            <a:off x="4990977" y="2843943"/>
            <a:ext cx="495423" cy="672143"/>
          </a:xfrm>
          <a:custGeom>
            <a:avLst/>
            <a:gdLst>
              <a:gd name="connsiteX0" fmla="*/ 495423 w 495423"/>
              <a:gd name="connsiteY0" fmla="*/ 672143 h 672143"/>
              <a:gd name="connsiteX1" fmla="*/ 440994 w 495423"/>
              <a:gd name="connsiteY1" fmla="*/ 639486 h 672143"/>
              <a:gd name="connsiteX2" fmla="*/ 430109 w 495423"/>
              <a:gd name="connsiteY2" fmla="*/ 606828 h 672143"/>
              <a:gd name="connsiteX3" fmla="*/ 440994 w 495423"/>
              <a:gd name="connsiteY3" fmla="*/ 530628 h 672143"/>
              <a:gd name="connsiteX4" fmla="*/ 462766 w 495423"/>
              <a:gd name="connsiteY4" fmla="*/ 508857 h 672143"/>
              <a:gd name="connsiteX5" fmla="*/ 473652 w 495423"/>
              <a:gd name="connsiteY5" fmla="*/ 476200 h 672143"/>
              <a:gd name="connsiteX6" fmla="*/ 462766 w 495423"/>
              <a:gd name="connsiteY6" fmla="*/ 443543 h 672143"/>
              <a:gd name="connsiteX7" fmla="*/ 343023 w 495423"/>
              <a:gd name="connsiteY7" fmla="*/ 410886 h 672143"/>
              <a:gd name="connsiteX8" fmla="*/ 321252 w 495423"/>
              <a:gd name="connsiteY8" fmla="*/ 378228 h 672143"/>
              <a:gd name="connsiteX9" fmla="*/ 343023 w 495423"/>
              <a:gd name="connsiteY9" fmla="*/ 258486 h 672143"/>
              <a:gd name="connsiteX10" fmla="*/ 321252 w 495423"/>
              <a:gd name="connsiteY10" fmla="*/ 236714 h 672143"/>
              <a:gd name="connsiteX11" fmla="*/ 234166 w 495423"/>
              <a:gd name="connsiteY11" fmla="*/ 269371 h 672143"/>
              <a:gd name="connsiteX12" fmla="*/ 201509 w 495423"/>
              <a:gd name="connsiteY12" fmla="*/ 280257 h 672143"/>
              <a:gd name="connsiteX13" fmla="*/ 147080 w 495423"/>
              <a:gd name="connsiteY13" fmla="*/ 204057 h 672143"/>
              <a:gd name="connsiteX14" fmla="*/ 136194 w 495423"/>
              <a:gd name="connsiteY14" fmla="*/ 84314 h 672143"/>
              <a:gd name="connsiteX15" fmla="*/ 114423 w 495423"/>
              <a:gd name="connsiteY15" fmla="*/ 51657 h 672143"/>
              <a:gd name="connsiteX16" fmla="*/ 38223 w 495423"/>
              <a:gd name="connsiteY16" fmla="*/ 40771 h 672143"/>
              <a:gd name="connsiteX17" fmla="*/ 27337 w 495423"/>
              <a:gd name="connsiteY17" fmla="*/ 8114 h 672143"/>
              <a:gd name="connsiteX18" fmla="*/ 5566 w 495423"/>
              <a:gd name="connsiteY18" fmla="*/ 73428 h 672143"/>
              <a:gd name="connsiteX19" fmla="*/ 92652 w 495423"/>
              <a:gd name="connsiteY19" fmla="*/ 29886 h 67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5423" h="672143">
                <a:moveTo>
                  <a:pt x="495423" y="672143"/>
                </a:moveTo>
                <a:cubicBezTo>
                  <a:pt x="469738" y="663581"/>
                  <a:pt x="455936" y="664389"/>
                  <a:pt x="440994" y="639486"/>
                </a:cubicBezTo>
                <a:cubicBezTo>
                  <a:pt x="435090" y="629646"/>
                  <a:pt x="433737" y="617714"/>
                  <a:pt x="430109" y="606828"/>
                </a:cubicBezTo>
                <a:cubicBezTo>
                  <a:pt x="433737" y="581428"/>
                  <a:pt x="432880" y="554969"/>
                  <a:pt x="440994" y="530628"/>
                </a:cubicBezTo>
                <a:cubicBezTo>
                  <a:pt x="444240" y="520891"/>
                  <a:pt x="457485" y="517658"/>
                  <a:pt x="462766" y="508857"/>
                </a:cubicBezTo>
                <a:cubicBezTo>
                  <a:pt x="468670" y="499018"/>
                  <a:pt x="470023" y="487086"/>
                  <a:pt x="473652" y="476200"/>
                </a:cubicBezTo>
                <a:cubicBezTo>
                  <a:pt x="470023" y="465314"/>
                  <a:pt x="468670" y="453382"/>
                  <a:pt x="462766" y="443543"/>
                </a:cubicBezTo>
                <a:cubicBezTo>
                  <a:pt x="437048" y="400680"/>
                  <a:pt x="389446" y="416044"/>
                  <a:pt x="343023" y="410886"/>
                </a:cubicBezTo>
                <a:cubicBezTo>
                  <a:pt x="335766" y="400000"/>
                  <a:pt x="322554" y="391246"/>
                  <a:pt x="321252" y="378228"/>
                </a:cubicBezTo>
                <a:cubicBezTo>
                  <a:pt x="318465" y="350363"/>
                  <a:pt x="335119" y="290100"/>
                  <a:pt x="343023" y="258486"/>
                </a:cubicBezTo>
                <a:cubicBezTo>
                  <a:pt x="335766" y="251229"/>
                  <a:pt x="331412" y="238165"/>
                  <a:pt x="321252" y="236714"/>
                </a:cubicBezTo>
                <a:cubicBezTo>
                  <a:pt x="272248" y="229713"/>
                  <a:pt x="269311" y="251799"/>
                  <a:pt x="234166" y="269371"/>
                </a:cubicBezTo>
                <a:cubicBezTo>
                  <a:pt x="223903" y="274503"/>
                  <a:pt x="212395" y="276628"/>
                  <a:pt x="201509" y="280257"/>
                </a:cubicBezTo>
                <a:cubicBezTo>
                  <a:pt x="149852" y="228600"/>
                  <a:pt x="164457" y="256187"/>
                  <a:pt x="147080" y="204057"/>
                </a:cubicBezTo>
                <a:cubicBezTo>
                  <a:pt x="143451" y="164143"/>
                  <a:pt x="144592" y="123503"/>
                  <a:pt x="136194" y="84314"/>
                </a:cubicBezTo>
                <a:cubicBezTo>
                  <a:pt x="133453" y="71522"/>
                  <a:pt x="126378" y="56970"/>
                  <a:pt x="114423" y="51657"/>
                </a:cubicBezTo>
                <a:cubicBezTo>
                  <a:pt x="90977" y="41236"/>
                  <a:pt x="63623" y="44400"/>
                  <a:pt x="38223" y="40771"/>
                </a:cubicBezTo>
                <a:cubicBezTo>
                  <a:pt x="34594" y="29885"/>
                  <a:pt x="35451" y="0"/>
                  <a:pt x="27337" y="8114"/>
                </a:cubicBezTo>
                <a:cubicBezTo>
                  <a:pt x="11110" y="24341"/>
                  <a:pt x="0" y="95692"/>
                  <a:pt x="5566" y="73428"/>
                </a:cubicBezTo>
                <a:cubicBezTo>
                  <a:pt x="22613" y="5244"/>
                  <a:pt x="1491" y="29886"/>
                  <a:pt x="92652" y="29886"/>
                </a:cubicBezTo>
              </a:path>
            </a:pathLst>
          </a:cu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Tree>
    <p:extLst>
      <p:ext uri="{BB962C8B-B14F-4D97-AF65-F5344CB8AC3E}">
        <p14:creationId xmlns:p14="http://schemas.microsoft.com/office/powerpoint/2010/main" val="3930609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2627784" y="2204864"/>
            <a:ext cx="3315806" cy="4464496"/>
          </a:xfrm>
          <a:prstGeom prst="rect">
            <a:avLst/>
          </a:prstGeom>
          <a:noFill/>
          <a:ln w="9525">
            <a:solidFill>
              <a:srgbClr val="FFFF00"/>
            </a:solidFill>
            <a:miter lim="800000"/>
            <a:headEnd/>
            <a:tailEnd/>
          </a:ln>
        </p:spPr>
      </p:pic>
      <p:sp>
        <p:nvSpPr>
          <p:cNvPr id="6" name="Ellips 5"/>
          <p:cNvSpPr/>
          <p:nvPr/>
        </p:nvSpPr>
        <p:spPr>
          <a:xfrm>
            <a:off x="5076056" y="5013176"/>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p:cNvSpPr/>
          <p:nvPr/>
        </p:nvSpPr>
        <p:spPr>
          <a:xfrm>
            <a:off x="4427984" y="5949280"/>
            <a:ext cx="288032" cy="2880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p:cNvSpPr/>
          <p:nvPr/>
        </p:nvSpPr>
        <p:spPr>
          <a:xfrm>
            <a:off x="5364088" y="4293096"/>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p:cNvSpPr/>
          <p:nvPr/>
        </p:nvSpPr>
        <p:spPr>
          <a:xfrm>
            <a:off x="2843808" y="4077072"/>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p:cNvSpPr/>
          <p:nvPr/>
        </p:nvSpPr>
        <p:spPr>
          <a:xfrm>
            <a:off x="4211960" y="4293096"/>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p:cNvSpPr/>
          <p:nvPr/>
        </p:nvSpPr>
        <p:spPr>
          <a:xfrm>
            <a:off x="4139952" y="2996952"/>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ubrik 1"/>
          <p:cNvSpPr txBox="1">
            <a:spLocks/>
          </p:cNvSpPr>
          <p:nvPr/>
        </p:nvSpPr>
        <p:spPr>
          <a:xfrm>
            <a:off x="179512" y="1628800"/>
            <a:ext cx="8640960" cy="50405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sz="2400" b="1" dirty="0" smtClean="0">
                <a:latin typeface="+mj-lt"/>
                <a:ea typeface="+mj-ea"/>
                <a:cs typeface="+mj-cs"/>
              </a:rPr>
              <a:t>                                 Anfallsspel 2 – </a:t>
            </a:r>
            <a:r>
              <a:rPr lang="sv-SE" sz="2400" b="1" dirty="0" smtClean="0">
                <a:solidFill>
                  <a:schemeClr val="tx1">
                    <a:lumMod val="50000"/>
                    <a:lumOff val="50000"/>
                  </a:schemeClr>
                </a:solidFill>
                <a:latin typeface="+mj-lt"/>
                <a:ea typeface="+mj-ea"/>
                <a:cs typeface="+mj-cs"/>
              </a:rPr>
              <a:t>Centralt (Variant)</a:t>
            </a:r>
            <a:endParaRPr kumimoji="0" lang="sv-SE" sz="2400" b="1" i="0" u="none" strike="noStrike" kern="1200" cap="none" spc="0" normalizeH="0" baseline="0" noProof="0" dirty="0">
              <a:ln>
                <a:noFill/>
              </a:ln>
              <a:solidFill>
                <a:schemeClr val="tx1">
                  <a:lumMod val="50000"/>
                  <a:lumOff val="50000"/>
                </a:schemeClr>
              </a:solidFill>
              <a:effectLst/>
              <a:uLnTx/>
              <a:uFillTx/>
              <a:latin typeface="+mj-lt"/>
              <a:ea typeface="+mj-ea"/>
              <a:cs typeface="+mj-cs"/>
            </a:endParaRPr>
          </a:p>
        </p:txBody>
      </p:sp>
      <p:sp>
        <p:nvSpPr>
          <p:cNvPr id="30" name="Ellips 29"/>
          <p:cNvSpPr/>
          <p:nvPr/>
        </p:nvSpPr>
        <p:spPr>
          <a:xfrm>
            <a:off x="3491880" y="5013176"/>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4" name="Rak 33"/>
          <p:cNvCxnSpPr/>
          <p:nvPr/>
        </p:nvCxnSpPr>
        <p:spPr>
          <a:xfrm flipH="1" flipV="1">
            <a:off x="3059832" y="4437112"/>
            <a:ext cx="432049" cy="576065"/>
          </a:xfrm>
          <a:prstGeom prst="line">
            <a:avLst/>
          </a:prstGeom>
          <a:ln w="381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36" name="Rak 35"/>
          <p:cNvCxnSpPr/>
          <p:nvPr/>
        </p:nvCxnSpPr>
        <p:spPr>
          <a:xfrm flipH="1">
            <a:off x="3851920" y="5157192"/>
            <a:ext cx="108012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Rak 37"/>
          <p:cNvCxnSpPr/>
          <p:nvPr/>
        </p:nvCxnSpPr>
        <p:spPr>
          <a:xfrm flipH="1" flipV="1">
            <a:off x="4499994" y="3212978"/>
            <a:ext cx="720078" cy="144014"/>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 name="Rak 39"/>
          <p:cNvCxnSpPr/>
          <p:nvPr/>
        </p:nvCxnSpPr>
        <p:spPr>
          <a:xfrm flipH="1" flipV="1">
            <a:off x="4572000" y="4581128"/>
            <a:ext cx="504055" cy="432047"/>
          </a:xfrm>
          <a:prstGeom prst="line">
            <a:avLst/>
          </a:prstGeom>
          <a:ln w="381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1" name="Rak 40"/>
          <p:cNvCxnSpPr/>
          <p:nvPr/>
        </p:nvCxnSpPr>
        <p:spPr>
          <a:xfrm flipH="1" flipV="1">
            <a:off x="3203848" y="4221088"/>
            <a:ext cx="936105" cy="144017"/>
          </a:xfrm>
          <a:prstGeom prst="line">
            <a:avLst/>
          </a:prstGeom>
          <a:ln w="381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 name="Rak 42"/>
          <p:cNvCxnSpPr/>
          <p:nvPr/>
        </p:nvCxnSpPr>
        <p:spPr>
          <a:xfrm flipV="1">
            <a:off x="4283968" y="3356992"/>
            <a:ext cx="0" cy="792088"/>
          </a:xfrm>
          <a:prstGeom prst="line">
            <a:avLst/>
          </a:prstGeom>
          <a:ln w="381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 name="Rak 44"/>
          <p:cNvCxnSpPr/>
          <p:nvPr/>
        </p:nvCxnSpPr>
        <p:spPr>
          <a:xfrm flipH="1">
            <a:off x="3131840" y="3212976"/>
            <a:ext cx="936104" cy="79208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7" name="Rak 46"/>
          <p:cNvCxnSpPr/>
          <p:nvPr/>
        </p:nvCxnSpPr>
        <p:spPr>
          <a:xfrm flipH="1">
            <a:off x="3707904" y="4509120"/>
            <a:ext cx="432048" cy="43204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Rak 53"/>
          <p:cNvCxnSpPr/>
          <p:nvPr/>
        </p:nvCxnSpPr>
        <p:spPr>
          <a:xfrm flipV="1">
            <a:off x="5292080" y="4653136"/>
            <a:ext cx="144016" cy="28803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7" name="Rak 56"/>
          <p:cNvCxnSpPr/>
          <p:nvPr/>
        </p:nvCxnSpPr>
        <p:spPr>
          <a:xfrm flipH="1">
            <a:off x="5004048" y="3429000"/>
            <a:ext cx="288032" cy="504056"/>
          </a:xfrm>
          <a:prstGeom prst="line">
            <a:avLst/>
          </a:prstGeom>
          <a:ln w="381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Rak 21"/>
          <p:cNvCxnSpPr/>
          <p:nvPr/>
        </p:nvCxnSpPr>
        <p:spPr>
          <a:xfrm flipV="1">
            <a:off x="4716016" y="5301208"/>
            <a:ext cx="360040" cy="57606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pic>
        <p:nvPicPr>
          <p:cNvPr id="2" name="Bildobjekt 1"/>
          <p:cNvPicPr>
            <a:picLocks noChangeAspect="1"/>
          </p:cNvPicPr>
          <p:nvPr/>
        </p:nvPicPr>
        <p:blipFill>
          <a:blip r:embed="rId4"/>
          <a:stretch>
            <a:fillRect/>
          </a:stretch>
        </p:blipFill>
        <p:spPr>
          <a:xfrm>
            <a:off x="6300192" y="3573016"/>
            <a:ext cx="648072" cy="648072"/>
          </a:xfrm>
          <a:prstGeom prst="rect">
            <a:avLst/>
          </a:prstGeom>
        </p:spPr>
      </p:pic>
      <p:sp>
        <p:nvSpPr>
          <p:cNvPr id="3" name="Höger 2"/>
          <p:cNvSpPr/>
          <p:nvPr/>
        </p:nvSpPr>
        <p:spPr>
          <a:xfrm rot="10175844" flipV="1">
            <a:off x="5799686" y="4042787"/>
            <a:ext cx="424946" cy="78011"/>
          </a:xfrm>
          <a:prstGeom prst="rightArrow">
            <a:avLst/>
          </a:prstGeom>
          <a:solidFill>
            <a:srgbClr val="FF040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49" name="Rak 48"/>
          <p:cNvCxnSpPr/>
          <p:nvPr/>
        </p:nvCxnSpPr>
        <p:spPr>
          <a:xfrm flipH="1" flipV="1">
            <a:off x="5004048" y="4221088"/>
            <a:ext cx="360040" cy="14401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56" name="Ellips 55"/>
          <p:cNvSpPr/>
          <p:nvPr/>
        </p:nvSpPr>
        <p:spPr>
          <a:xfrm>
            <a:off x="4716016" y="3933056"/>
            <a:ext cx="288032" cy="288032"/>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58" name="Rak 57"/>
          <p:cNvCxnSpPr/>
          <p:nvPr/>
        </p:nvCxnSpPr>
        <p:spPr>
          <a:xfrm flipH="1">
            <a:off x="4499992" y="4149080"/>
            <a:ext cx="216024" cy="216024"/>
          </a:xfrm>
          <a:prstGeom prst="line">
            <a:avLst/>
          </a:prstGeom>
          <a:ln w="38100">
            <a:solidFill>
              <a:srgbClr val="FFFF00"/>
            </a:solidFill>
            <a:prstDash val="sysDash"/>
          </a:ln>
        </p:spPr>
        <p:style>
          <a:lnRef idx="1">
            <a:schemeClr val="accent1"/>
          </a:lnRef>
          <a:fillRef idx="0">
            <a:schemeClr val="accent1"/>
          </a:fillRef>
          <a:effectRef idx="0">
            <a:schemeClr val="accent1"/>
          </a:effectRef>
          <a:fontRef idx="minor">
            <a:schemeClr val="tx1"/>
          </a:fontRef>
        </p:style>
      </p:cxnSp>
      <p:sp>
        <p:nvSpPr>
          <p:cNvPr id="71" name="Frihandsfigur 70"/>
          <p:cNvSpPr/>
          <p:nvPr/>
        </p:nvSpPr>
        <p:spPr>
          <a:xfrm rot="775191">
            <a:off x="5415280" y="3423920"/>
            <a:ext cx="375920" cy="863600"/>
          </a:xfrm>
          <a:custGeom>
            <a:avLst/>
            <a:gdLst>
              <a:gd name="connsiteX0" fmla="*/ 294640 w 375920"/>
              <a:gd name="connsiteY0" fmla="*/ 863600 h 863600"/>
              <a:gd name="connsiteX1" fmla="*/ 304800 w 375920"/>
              <a:gd name="connsiteY1" fmla="*/ 812800 h 863600"/>
              <a:gd name="connsiteX2" fmla="*/ 335280 w 375920"/>
              <a:gd name="connsiteY2" fmla="*/ 802640 h 863600"/>
              <a:gd name="connsiteX3" fmla="*/ 365760 w 375920"/>
              <a:gd name="connsiteY3" fmla="*/ 741680 h 863600"/>
              <a:gd name="connsiteX4" fmla="*/ 375920 w 375920"/>
              <a:gd name="connsiteY4" fmla="*/ 640080 h 863600"/>
              <a:gd name="connsiteX5" fmla="*/ 345440 w 375920"/>
              <a:gd name="connsiteY5" fmla="*/ 447040 h 863600"/>
              <a:gd name="connsiteX6" fmla="*/ 325120 w 375920"/>
              <a:gd name="connsiteY6" fmla="*/ 386080 h 863600"/>
              <a:gd name="connsiteX7" fmla="*/ 314960 w 375920"/>
              <a:gd name="connsiteY7" fmla="*/ 355600 h 863600"/>
              <a:gd name="connsiteX8" fmla="*/ 284480 w 375920"/>
              <a:gd name="connsiteY8" fmla="*/ 294640 h 863600"/>
              <a:gd name="connsiteX9" fmla="*/ 264160 w 375920"/>
              <a:gd name="connsiteY9" fmla="*/ 264160 h 863600"/>
              <a:gd name="connsiteX10" fmla="*/ 203200 w 375920"/>
              <a:gd name="connsiteY10" fmla="*/ 162560 h 863600"/>
              <a:gd name="connsiteX11" fmla="*/ 172720 w 375920"/>
              <a:gd name="connsiteY11" fmla="*/ 142240 h 863600"/>
              <a:gd name="connsiteX12" fmla="*/ 152400 w 375920"/>
              <a:gd name="connsiteY12" fmla="*/ 111760 h 863600"/>
              <a:gd name="connsiteX13" fmla="*/ 91440 w 375920"/>
              <a:gd name="connsiteY13" fmla="*/ 71120 h 863600"/>
              <a:gd name="connsiteX14" fmla="*/ 40640 w 375920"/>
              <a:gd name="connsiteY14" fmla="*/ 20320 h 863600"/>
              <a:gd name="connsiteX15" fmla="*/ 0 w 375920"/>
              <a:gd name="connsiteY15" fmla="*/ 0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5920" h="863600">
                <a:moveTo>
                  <a:pt x="294640" y="863600"/>
                </a:moveTo>
                <a:cubicBezTo>
                  <a:pt x="298027" y="846667"/>
                  <a:pt x="295221" y="827168"/>
                  <a:pt x="304800" y="812800"/>
                </a:cubicBezTo>
                <a:cubicBezTo>
                  <a:pt x="310741" y="803889"/>
                  <a:pt x="326917" y="809330"/>
                  <a:pt x="335280" y="802640"/>
                </a:cubicBezTo>
                <a:cubicBezTo>
                  <a:pt x="353185" y="788316"/>
                  <a:pt x="359067" y="761759"/>
                  <a:pt x="365760" y="741680"/>
                </a:cubicBezTo>
                <a:cubicBezTo>
                  <a:pt x="369147" y="707813"/>
                  <a:pt x="375920" y="674116"/>
                  <a:pt x="375920" y="640080"/>
                </a:cubicBezTo>
                <a:cubicBezTo>
                  <a:pt x="375920" y="577942"/>
                  <a:pt x="365360" y="506799"/>
                  <a:pt x="345440" y="447040"/>
                </a:cubicBezTo>
                <a:lnTo>
                  <a:pt x="325120" y="386080"/>
                </a:lnTo>
                <a:cubicBezTo>
                  <a:pt x="321733" y="375920"/>
                  <a:pt x="320901" y="364511"/>
                  <a:pt x="314960" y="355600"/>
                </a:cubicBezTo>
                <a:cubicBezTo>
                  <a:pt x="256726" y="268249"/>
                  <a:pt x="326544" y="378768"/>
                  <a:pt x="284480" y="294640"/>
                </a:cubicBezTo>
                <a:cubicBezTo>
                  <a:pt x="279019" y="283718"/>
                  <a:pt x="270218" y="274762"/>
                  <a:pt x="264160" y="264160"/>
                </a:cubicBezTo>
                <a:cubicBezTo>
                  <a:pt x="249104" y="237812"/>
                  <a:pt x="226142" y="177855"/>
                  <a:pt x="203200" y="162560"/>
                </a:cubicBezTo>
                <a:lnTo>
                  <a:pt x="172720" y="142240"/>
                </a:lnTo>
                <a:cubicBezTo>
                  <a:pt x="165947" y="132080"/>
                  <a:pt x="161590" y="119801"/>
                  <a:pt x="152400" y="111760"/>
                </a:cubicBezTo>
                <a:cubicBezTo>
                  <a:pt x="134021" y="95678"/>
                  <a:pt x="91440" y="71120"/>
                  <a:pt x="91440" y="71120"/>
                </a:cubicBezTo>
                <a:cubicBezTo>
                  <a:pt x="71120" y="40640"/>
                  <a:pt x="74507" y="37253"/>
                  <a:pt x="40640" y="20320"/>
                </a:cubicBezTo>
                <a:cubicBezTo>
                  <a:pt x="-6058" y="-3029"/>
                  <a:pt x="22954" y="22954"/>
                  <a:pt x="0" y="0"/>
                </a:cubicBezTo>
              </a:path>
            </a:pathLst>
          </a:custGeom>
          <a:ln>
            <a:solidFill>
              <a:srgbClr val="FFFF00"/>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a:p>
        </p:txBody>
      </p:sp>
      <p:sp>
        <p:nvSpPr>
          <p:cNvPr id="73" name="Ellips 72"/>
          <p:cNvSpPr/>
          <p:nvPr/>
        </p:nvSpPr>
        <p:spPr>
          <a:xfrm>
            <a:off x="5220072" y="3140968"/>
            <a:ext cx="288032" cy="288032"/>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4" name="Ellips 73"/>
          <p:cNvSpPr/>
          <p:nvPr/>
        </p:nvSpPr>
        <p:spPr>
          <a:xfrm>
            <a:off x="5364088" y="3933056"/>
            <a:ext cx="288032" cy="288032"/>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Frihandsfigur 30"/>
          <p:cNvSpPr/>
          <p:nvPr/>
        </p:nvSpPr>
        <p:spPr>
          <a:xfrm>
            <a:off x="4788024" y="2492896"/>
            <a:ext cx="495423" cy="672143"/>
          </a:xfrm>
          <a:custGeom>
            <a:avLst/>
            <a:gdLst>
              <a:gd name="connsiteX0" fmla="*/ 495423 w 495423"/>
              <a:gd name="connsiteY0" fmla="*/ 672143 h 672143"/>
              <a:gd name="connsiteX1" fmla="*/ 440994 w 495423"/>
              <a:gd name="connsiteY1" fmla="*/ 639486 h 672143"/>
              <a:gd name="connsiteX2" fmla="*/ 430109 w 495423"/>
              <a:gd name="connsiteY2" fmla="*/ 606828 h 672143"/>
              <a:gd name="connsiteX3" fmla="*/ 440994 w 495423"/>
              <a:gd name="connsiteY3" fmla="*/ 530628 h 672143"/>
              <a:gd name="connsiteX4" fmla="*/ 462766 w 495423"/>
              <a:gd name="connsiteY4" fmla="*/ 508857 h 672143"/>
              <a:gd name="connsiteX5" fmla="*/ 473652 w 495423"/>
              <a:gd name="connsiteY5" fmla="*/ 476200 h 672143"/>
              <a:gd name="connsiteX6" fmla="*/ 462766 w 495423"/>
              <a:gd name="connsiteY6" fmla="*/ 443543 h 672143"/>
              <a:gd name="connsiteX7" fmla="*/ 343023 w 495423"/>
              <a:gd name="connsiteY7" fmla="*/ 410886 h 672143"/>
              <a:gd name="connsiteX8" fmla="*/ 321252 w 495423"/>
              <a:gd name="connsiteY8" fmla="*/ 378228 h 672143"/>
              <a:gd name="connsiteX9" fmla="*/ 343023 w 495423"/>
              <a:gd name="connsiteY9" fmla="*/ 258486 h 672143"/>
              <a:gd name="connsiteX10" fmla="*/ 321252 w 495423"/>
              <a:gd name="connsiteY10" fmla="*/ 236714 h 672143"/>
              <a:gd name="connsiteX11" fmla="*/ 234166 w 495423"/>
              <a:gd name="connsiteY11" fmla="*/ 269371 h 672143"/>
              <a:gd name="connsiteX12" fmla="*/ 201509 w 495423"/>
              <a:gd name="connsiteY12" fmla="*/ 280257 h 672143"/>
              <a:gd name="connsiteX13" fmla="*/ 147080 w 495423"/>
              <a:gd name="connsiteY13" fmla="*/ 204057 h 672143"/>
              <a:gd name="connsiteX14" fmla="*/ 136194 w 495423"/>
              <a:gd name="connsiteY14" fmla="*/ 84314 h 672143"/>
              <a:gd name="connsiteX15" fmla="*/ 114423 w 495423"/>
              <a:gd name="connsiteY15" fmla="*/ 51657 h 672143"/>
              <a:gd name="connsiteX16" fmla="*/ 38223 w 495423"/>
              <a:gd name="connsiteY16" fmla="*/ 40771 h 672143"/>
              <a:gd name="connsiteX17" fmla="*/ 27337 w 495423"/>
              <a:gd name="connsiteY17" fmla="*/ 8114 h 672143"/>
              <a:gd name="connsiteX18" fmla="*/ 5566 w 495423"/>
              <a:gd name="connsiteY18" fmla="*/ 73428 h 672143"/>
              <a:gd name="connsiteX19" fmla="*/ 92652 w 495423"/>
              <a:gd name="connsiteY19" fmla="*/ 29886 h 67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5423" h="672143">
                <a:moveTo>
                  <a:pt x="495423" y="672143"/>
                </a:moveTo>
                <a:cubicBezTo>
                  <a:pt x="469738" y="663581"/>
                  <a:pt x="455936" y="664389"/>
                  <a:pt x="440994" y="639486"/>
                </a:cubicBezTo>
                <a:cubicBezTo>
                  <a:pt x="435090" y="629646"/>
                  <a:pt x="433737" y="617714"/>
                  <a:pt x="430109" y="606828"/>
                </a:cubicBezTo>
                <a:cubicBezTo>
                  <a:pt x="433737" y="581428"/>
                  <a:pt x="432880" y="554969"/>
                  <a:pt x="440994" y="530628"/>
                </a:cubicBezTo>
                <a:cubicBezTo>
                  <a:pt x="444240" y="520891"/>
                  <a:pt x="457485" y="517658"/>
                  <a:pt x="462766" y="508857"/>
                </a:cubicBezTo>
                <a:cubicBezTo>
                  <a:pt x="468670" y="499018"/>
                  <a:pt x="470023" y="487086"/>
                  <a:pt x="473652" y="476200"/>
                </a:cubicBezTo>
                <a:cubicBezTo>
                  <a:pt x="470023" y="465314"/>
                  <a:pt x="468670" y="453382"/>
                  <a:pt x="462766" y="443543"/>
                </a:cubicBezTo>
                <a:cubicBezTo>
                  <a:pt x="437048" y="400680"/>
                  <a:pt x="389446" y="416044"/>
                  <a:pt x="343023" y="410886"/>
                </a:cubicBezTo>
                <a:cubicBezTo>
                  <a:pt x="335766" y="400000"/>
                  <a:pt x="322554" y="391246"/>
                  <a:pt x="321252" y="378228"/>
                </a:cubicBezTo>
                <a:cubicBezTo>
                  <a:pt x="318465" y="350363"/>
                  <a:pt x="335119" y="290100"/>
                  <a:pt x="343023" y="258486"/>
                </a:cubicBezTo>
                <a:cubicBezTo>
                  <a:pt x="335766" y="251229"/>
                  <a:pt x="331412" y="238165"/>
                  <a:pt x="321252" y="236714"/>
                </a:cubicBezTo>
                <a:cubicBezTo>
                  <a:pt x="272248" y="229713"/>
                  <a:pt x="269311" y="251799"/>
                  <a:pt x="234166" y="269371"/>
                </a:cubicBezTo>
                <a:cubicBezTo>
                  <a:pt x="223903" y="274503"/>
                  <a:pt x="212395" y="276628"/>
                  <a:pt x="201509" y="280257"/>
                </a:cubicBezTo>
                <a:cubicBezTo>
                  <a:pt x="149852" y="228600"/>
                  <a:pt x="164457" y="256187"/>
                  <a:pt x="147080" y="204057"/>
                </a:cubicBezTo>
                <a:cubicBezTo>
                  <a:pt x="143451" y="164143"/>
                  <a:pt x="144592" y="123503"/>
                  <a:pt x="136194" y="84314"/>
                </a:cubicBezTo>
                <a:cubicBezTo>
                  <a:pt x="133453" y="71522"/>
                  <a:pt x="126378" y="56970"/>
                  <a:pt x="114423" y="51657"/>
                </a:cubicBezTo>
                <a:cubicBezTo>
                  <a:pt x="90977" y="41236"/>
                  <a:pt x="63623" y="44400"/>
                  <a:pt x="38223" y="40771"/>
                </a:cubicBezTo>
                <a:cubicBezTo>
                  <a:pt x="34594" y="29885"/>
                  <a:pt x="35451" y="0"/>
                  <a:pt x="27337" y="8114"/>
                </a:cubicBezTo>
                <a:cubicBezTo>
                  <a:pt x="11110" y="24341"/>
                  <a:pt x="0" y="95692"/>
                  <a:pt x="5566" y="73428"/>
                </a:cubicBezTo>
                <a:cubicBezTo>
                  <a:pt x="22613" y="5244"/>
                  <a:pt x="1491" y="29886"/>
                  <a:pt x="92652" y="29886"/>
                </a:cubicBezTo>
              </a:path>
            </a:pathLst>
          </a:cu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Tree>
    <p:extLst>
      <p:ext uri="{BB962C8B-B14F-4D97-AF65-F5344CB8AC3E}">
        <p14:creationId xmlns:p14="http://schemas.microsoft.com/office/powerpoint/2010/main" val="2488228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2627784" y="2204864"/>
            <a:ext cx="3315806" cy="4464496"/>
          </a:xfrm>
          <a:prstGeom prst="rect">
            <a:avLst/>
          </a:prstGeom>
          <a:noFill/>
          <a:ln w="9525">
            <a:solidFill>
              <a:srgbClr val="FFFF00"/>
            </a:solidFill>
            <a:miter lim="800000"/>
            <a:headEnd/>
            <a:tailEnd/>
          </a:ln>
        </p:spPr>
      </p:pic>
      <p:sp>
        <p:nvSpPr>
          <p:cNvPr id="6" name="Ellips 5"/>
          <p:cNvSpPr/>
          <p:nvPr/>
        </p:nvSpPr>
        <p:spPr>
          <a:xfrm>
            <a:off x="4932040" y="4797152"/>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p:cNvSpPr/>
          <p:nvPr/>
        </p:nvSpPr>
        <p:spPr>
          <a:xfrm>
            <a:off x="4139952" y="5805264"/>
            <a:ext cx="288032" cy="2880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p:cNvSpPr/>
          <p:nvPr/>
        </p:nvSpPr>
        <p:spPr>
          <a:xfrm>
            <a:off x="5364088" y="3645024"/>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p:cNvSpPr/>
          <p:nvPr/>
        </p:nvSpPr>
        <p:spPr>
          <a:xfrm>
            <a:off x="2843808" y="3573016"/>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p:cNvSpPr/>
          <p:nvPr/>
        </p:nvSpPr>
        <p:spPr>
          <a:xfrm>
            <a:off x="4139952" y="4077072"/>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p:cNvSpPr/>
          <p:nvPr/>
        </p:nvSpPr>
        <p:spPr>
          <a:xfrm>
            <a:off x="4139952" y="2996952"/>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ubrik 1"/>
          <p:cNvSpPr txBox="1">
            <a:spLocks/>
          </p:cNvSpPr>
          <p:nvPr/>
        </p:nvSpPr>
        <p:spPr>
          <a:xfrm>
            <a:off x="179512" y="1628800"/>
            <a:ext cx="8640960" cy="50405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sz="2400" b="1" dirty="0" smtClean="0">
                <a:latin typeface="+mj-lt"/>
                <a:ea typeface="+mj-ea"/>
                <a:cs typeface="+mj-cs"/>
              </a:rPr>
              <a:t>                                 Anfallsspel 3 - </a:t>
            </a:r>
            <a:r>
              <a:rPr lang="sv-SE" sz="2400" b="1" dirty="0" smtClean="0">
                <a:solidFill>
                  <a:schemeClr val="tx1">
                    <a:lumMod val="50000"/>
                    <a:lumOff val="50000"/>
                  </a:schemeClr>
                </a:solidFill>
                <a:latin typeface="+mj-lt"/>
                <a:ea typeface="+mj-ea"/>
                <a:cs typeface="+mj-cs"/>
              </a:rPr>
              <a:t>Spelvändning</a:t>
            </a:r>
            <a:endParaRPr kumimoji="0" lang="sv-SE" sz="2400" b="1" i="0" u="none" strike="noStrike" kern="1200" cap="none" spc="0" normalizeH="0" baseline="0" noProof="0" dirty="0">
              <a:ln>
                <a:noFill/>
              </a:ln>
              <a:solidFill>
                <a:schemeClr val="tx1">
                  <a:lumMod val="50000"/>
                  <a:lumOff val="50000"/>
                </a:schemeClr>
              </a:solidFill>
              <a:effectLst/>
              <a:uLnTx/>
              <a:uFillTx/>
              <a:latin typeface="+mj-lt"/>
              <a:ea typeface="+mj-ea"/>
              <a:cs typeface="+mj-cs"/>
            </a:endParaRPr>
          </a:p>
        </p:txBody>
      </p:sp>
      <p:sp>
        <p:nvSpPr>
          <p:cNvPr id="30" name="Ellips 29"/>
          <p:cNvSpPr/>
          <p:nvPr/>
        </p:nvSpPr>
        <p:spPr>
          <a:xfrm>
            <a:off x="3419872" y="4797152"/>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4" name="Rak 33"/>
          <p:cNvCxnSpPr/>
          <p:nvPr/>
        </p:nvCxnSpPr>
        <p:spPr>
          <a:xfrm flipH="1" flipV="1">
            <a:off x="3059833" y="3933057"/>
            <a:ext cx="360039" cy="79208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6" name="Rak 35"/>
          <p:cNvCxnSpPr/>
          <p:nvPr/>
        </p:nvCxnSpPr>
        <p:spPr>
          <a:xfrm flipH="1">
            <a:off x="3779912" y="4941168"/>
            <a:ext cx="108012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8" name="Rak 37"/>
          <p:cNvCxnSpPr/>
          <p:nvPr/>
        </p:nvCxnSpPr>
        <p:spPr>
          <a:xfrm flipH="1" flipV="1">
            <a:off x="4499993" y="3212977"/>
            <a:ext cx="864095" cy="432047"/>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 name="Rak 39"/>
          <p:cNvCxnSpPr/>
          <p:nvPr/>
        </p:nvCxnSpPr>
        <p:spPr>
          <a:xfrm flipH="1" flipV="1">
            <a:off x="4427985" y="4365105"/>
            <a:ext cx="504055" cy="432047"/>
          </a:xfrm>
          <a:prstGeom prst="line">
            <a:avLst/>
          </a:prstGeom>
          <a:ln w="381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1" name="Rak 40"/>
          <p:cNvCxnSpPr/>
          <p:nvPr/>
        </p:nvCxnSpPr>
        <p:spPr>
          <a:xfrm flipH="1" flipV="1">
            <a:off x="3203849" y="3789041"/>
            <a:ext cx="864095" cy="360039"/>
          </a:xfrm>
          <a:prstGeom prst="line">
            <a:avLst/>
          </a:prstGeom>
          <a:ln w="381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 name="Rak 42"/>
          <p:cNvCxnSpPr/>
          <p:nvPr/>
        </p:nvCxnSpPr>
        <p:spPr>
          <a:xfrm flipV="1">
            <a:off x="4283968" y="3356992"/>
            <a:ext cx="2" cy="720078"/>
          </a:xfrm>
          <a:prstGeom prst="line">
            <a:avLst/>
          </a:prstGeom>
          <a:ln w="381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 name="Rak 44"/>
          <p:cNvCxnSpPr/>
          <p:nvPr/>
        </p:nvCxnSpPr>
        <p:spPr>
          <a:xfrm flipH="1">
            <a:off x="3203848" y="3212976"/>
            <a:ext cx="864096" cy="43204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7" name="Rak 46"/>
          <p:cNvCxnSpPr/>
          <p:nvPr/>
        </p:nvCxnSpPr>
        <p:spPr>
          <a:xfrm flipH="1">
            <a:off x="3707904" y="4365104"/>
            <a:ext cx="432048" cy="43204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Rak 53"/>
          <p:cNvCxnSpPr/>
          <p:nvPr/>
        </p:nvCxnSpPr>
        <p:spPr>
          <a:xfrm flipV="1">
            <a:off x="5220072" y="3933057"/>
            <a:ext cx="288032" cy="79208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7" name="Rak 56"/>
          <p:cNvCxnSpPr/>
          <p:nvPr/>
        </p:nvCxnSpPr>
        <p:spPr>
          <a:xfrm flipH="1">
            <a:off x="4499992" y="3789040"/>
            <a:ext cx="864096" cy="360040"/>
          </a:xfrm>
          <a:prstGeom prst="line">
            <a:avLst/>
          </a:prstGeom>
          <a:ln w="381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2" name="Rak 21"/>
          <p:cNvCxnSpPr/>
          <p:nvPr/>
        </p:nvCxnSpPr>
        <p:spPr>
          <a:xfrm flipV="1">
            <a:off x="4427984" y="5157193"/>
            <a:ext cx="576064" cy="64807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3" name="Frihandsfigur 22"/>
          <p:cNvSpPr/>
          <p:nvPr/>
        </p:nvSpPr>
        <p:spPr>
          <a:xfrm rot="4826205">
            <a:off x="3040660" y="2816968"/>
            <a:ext cx="495423" cy="672143"/>
          </a:xfrm>
          <a:custGeom>
            <a:avLst/>
            <a:gdLst>
              <a:gd name="connsiteX0" fmla="*/ 495423 w 495423"/>
              <a:gd name="connsiteY0" fmla="*/ 672143 h 672143"/>
              <a:gd name="connsiteX1" fmla="*/ 440994 w 495423"/>
              <a:gd name="connsiteY1" fmla="*/ 639486 h 672143"/>
              <a:gd name="connsiteX2" fmla="*/ 430109 w 495423"/>
              <a:gd name="connsiteY2" fmla="*/ 606828 h 672143"/>
              <a:gd name="connsiteX3" fmla="*/ 440994 w 495423"/>
              <a:gd name="connsiteY3" fmla="*/ 530628 h 672143"/>
              <a:gd name="connsiteX4" fmla="*/ 462766 w 495423"/>
              <a:gd name="connsiteY4" fmla="*/ 508857 h 672143"/>
              <a:gd name="connsiteX5" fmla="*/ 473652 w 495423"/>
              <a:gd name="connsiteY5" fmla="*/ 476200 h 672143"/>
              <a:gd name="connsiteX6" fmla="*/ 462766 w 495423"/>
              <a:gd name="connsiteY6" fmla="*/ 443543 h 672143"/>
              <a:gd name="connsiteX7" fmla="*/ 343023 w 495423"/>
              <a:gd name="connsiteY7" fmla="*/ 410886 h 672143"/>
              <a:gd name="connsiteX8" fmla="*/ 321252 w 495423"/>
              <a:gd name="connsiteY8" fmla="*/ 378228 h 672143"/>
              <a:gd name="connsiteX9" fmla="*/ 343023 w 495423"/>
              <a:gd name="connsiteY9" fmla="*/ 258486 h 672143"/>
              <a:gd name="connsiteX10" fmla="*/ 321252 w 495423"/>
              <a:gd name="connsiteY10" fmla="*/ 236714 h 672143"/>
              <a:gd name="connsiteX11" fmla="*/ 234166 w 495423"/>
              <a:gd name="connsiteY11" fmla="*/ 269371 h 672143"/>
              <a:gd name="connsiteX12" fmla="*/ 201509 w 495423"/>
              <a:gd name="connsiteY12" fmla="*/ 280257 h 672143"/>
              <a:gd name="connsiteX13" fmla="*/ 147080 w 495423"/>
              <a:gd name="connsiteY13" fmla="*/ 204057 h 672143"/>
              <a:gd name="connsiteX14" fmla="*/ 136194 w 495423"/>
              <a:gd name="connsiteY14" fmla="*/ 84314 h 672143"/>
              <a:gd name="connsiteX15" fmla="*/ 114423 w 495423"/>
              <a:gd name="connsiteY15" fmla="*/ 51657 h 672143"/>
              <a:gd name="connsiteX16" fmla="*/ 38223 w 495423"/>
              <a:gd name="connsiteY16" fmla="*/ 40771 h 672143"/>
              <a:gd name="connsiteX17" fmla="*/ 27337 w 495423"/>
              <a:gd name="connsiteY17" fmla="*/ 8114 h 672143"/>
              <a:gd name="connsiteX18" fmla="*/ 5566 w 495423"/>
              <a:gd name="connsiteY18" fmla="*/ 73428 h 672143"/>
              <a:gd name="connsiteX19" fmla="*/ 92652 w 495423"/>
              <a:gd name="connsiteY19" fmla="*/ 29886 h 67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5423" h="672143">
                <a:moveTo>
                  <a:pt x="495423" y="672143"/>
                </a:moveTo>
                <a:cubicBezTo>
                  <a:pt x="469738" y="663581"/>
                  <a:pt x="455936" y="664389"/>
                  <a:pt x="440994" y="639486"/>
                </a:cubicBezTo>
                <a:cubicBezTo>
                  <a:pt x="435090" y="629646"/>
                  <a:pt x="433737" y="617714"/>
                  <a:pt x="430109" y="606828"/>
                </a:cubicBezTo>
                <a:cubicBezTo>
                  <a:pt x="433737" y="581428"/>
                  <a:pt x="432880" y="554969"/>
                  <a:pt x="440994" y="530628"/>
                </a:cubicBezTo>
                <a:cubicBezTo>
                  <a:pt x="444240" y="520891"/>
                  <a:pt x="457485" y="517658"/>
                  <a:pt x="462766" y="508857"/>
                </a:cubicBezTo>
                <a:cubicBezTo>
                  <a:pt x="468670" y="499018"/>
                  <a:pt x="470023" y="487086"/>
                  <a:pt x="473652" y="476200"/>
                </a:cubicBezTo>
                <a:cubicBezTo>
                  <a:pt x="470023" y="465314"/>
                  <a:pt x="468670" y="453382"/>
                  <a:pt x="462766" y="443543"/>
                </a:cubicBezTo>
                <a:cubicBezTo>
                  <a:pt x="437048" y="400680"/>
                  <a:pt x="389446" y="416044"/>
                  <a:pt x="343023" y="410886"/>
                </a:cubicBezTo>
                <a:cubicBezTo>
                  <a:pt x="335766" y="400000"/>
                  <a:pt x="322554" y="391246"/>
                  <a:pt x="321252" y="378228"/>
                </a:cubicBezTo>
                <a:cubicBezTo>
                  <a:pt x="318465" y="350363"/>
                  <a:pt x="335119" y="290100"/>
                  <a:pt x="343023" y="258486"/>
                </a:cubicBezTo>
                <a:cubicBezTo>
                  <a:pt x="335766" y="251229"/>
                  <a:pt x="331412" y="238165"/>
                  <a:pt x="321252" y="236714"/>
                </a:cubicBezTo>
                <a:cubicBezTo>
                  <a:pt x="272248" y="229713"/>
                  <a:pt x="269311" y="251799"/>
                  <a:pt x="234166" y="269371"/>
                </a:cubicBezTo>
                <a:cubicBezTo>
                  <a:pt x="223903" y="274503"/>
                  <a:pt x="212395" y="276628"/>
                  <a:pt x="201509" y="280257"/>
                </a:cubicBezTo>
                <a:cubicBezTo>
                  <a:pt x="149852" y="228600"/>
                  <a:pt x="164457" y="256187"/>
                  <a:pt x="147080" y="204057"/>
                </a:cubicBezTo>
                <a:cubicBezTo>
                  <a:pt x="143451" y="164143"/>
                  <a:pt x="144592" y="123503"/>
                  <a:pt x="136194" y="84314"/>
                </a:cubicBezTo>
                <a:cubicBezTo>
                  <a:pt x="133453" y="71522"/>
                  <a:pt x="126378" y="56970"/>
                  <a:pt x="114423" y="51657"/>
                </a:cubicBezTo>
                <a:cubicBezTo>
                  <a:pt x="90977" y="41236"/>
                  <a:pt x="63623" y="44400"/>
                  <a:pt x="38223" y="40771"/>
                </a:cubicBezTo>
                <a:cubicBezTo>
                  <a:pt x="34594" y="29885"/>
                  <a:pt x="35451" y="0"/>
                  <a:pt x="27337" y="8114"/>
                </a:cubicBezTo>
                <a:cubicBezTo>
                  <a:pt x="11110" y="24341"/>
                  <a:pt x="0" y="95692"/>
                  <a:pt x="5566" y="73428"/>
                </a:cubicBezTo>
                <a:cubicBezTo>
                  <a:pt x="22613" y="5244"/>
                  <a:pt x="1491" y="29886"/>
                  <a:pt x="92652" y="29886"/>
                </a:cubicBezTo>
              </a:path>
            </a:pathLst>
          </a:cu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pic>
        <p:nvPicPr>
          <p:cNvPr id="2" name="Bildobjekt 1"/>
          <p:cNvPicPr>
            <a:picLocks noChangeAspect="1"/>
          </p:cNvPicPr>
          <p:nvPr/>
        </p:nvPicPr>
        <p:blipFill>
          <a:blip r:embed="rId4"/>
          <a:stretch>
            <a:fillRect/>
          </a:stretch>
        </p:blipFill>
        <p:spPr>
          <a:xfrm>
            <a:off x="6156176" y="3068960"/>
            <a:ext cx="648072" cy="648072"/>
          </a:xfrm>
          <a:prstGeom prst="rect">
            <a:avLst/>
          </a:prstGeom>
        </p:spPr>
      </p:pic>
      <p:sp>
        <p:nvSpPr>
          <p:cNvPr id="3" name="Höger 2"/>
          <p:cNvSpPr/>
          <p:nvPr/>
        </p:nvSpPr>
        <p:spPr>
          <a:xfrm rot="10175844" flipV="1">
            <a:off x="5727678" y="3389995"/>
            <a:ext cx="424946" cy="78011"/>
          </a:xfrm>
          <a:prstGeom prst="rightArrow">
            <a:avLst/>
          </a:prstGeom>
          <a:solidFill>
            <a:srgbClr val="FF040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6" name="Ellips 25"/>
          <p:cNvSpPr/>
          <p:nvPr/>
        </p:nvSpPr>
        <p:spPr>
          <a:xfrm>
            <a:off x="5148064" y="3356992"/>
            <a:ext cx="288032" cy="288032"/>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p:cNvSpPr/>
          <p:nvPr/>
        </p:nvSpPr>
        <p:spPr>
          <a:xfrm>
            <a:off x="4499992" y="3861048"/>
            <a:ext cx="288032" cy="288032"/>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261014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2627784" y="2204864"/>
            <a:ext cx="3315806" cy="4464496"/>
          </a:xfrm>
          <a:prstGeom prst="rect">
            <a:avLst/>
          </a:prstGeom>
          <a:noFill/>
          <a:ln w="9525">
            <a:solidFill>
              <a:srgbClr val="FFFF00"/>
            </a:solidFill>
            <a:miter lim="800000"/>
            <a:headEnd/>
            <a:tailEnd/>
          </a:ln>
        </p:spPr>
      </p:pic>
      <p:sp>
        <p:nvSpPr>
          <p:cNvPr id="6" name="Ellips 5"/>
          <p:cNvSpPr/>
          <p:nvPr/>
        </p:nvSpPr>
        <p:spPr>
          <a:xfrm>
            <a:off x="4932040" y="4797152"/>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p:cNvSpPr/>
          <p:nvPr/>
        </p:nvSpPr>
        <p:spPr>
          <a:xfrm>
            <a:off x="4139952" y="5805264"/>
            <a:ext cx="288032" cy="2880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p:cNvSpPr/>
          <p:nvPr/>
        </p:nvSpPr>
        <p:spPr>
          <a:xfrm>
            <a:off x="5436096" y="3573016"/>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p:cNvSpPr/>
          <p:nvPr/>
        </p:nvSpPr>
        <p:spPr>
          <a:xfrm>
            <a:off x="2843808" y="3573016"/>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p:cNvSpPr/>
          <p:nvPr/>
        </p:nvSpPr>
        <p:spPr>
          <a:xfrm>
            <a:off x="4139952" y="4077072"/>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p:cNvSpPr/>
          <p:nvPr/>
        </p:nvSpPr>
        <p:spPr>
          <a:xfrm>
            <a:off x="4139952" y="2996952"/>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ubrik 1"/>
          <p:cNvSpPr txBox="1">
            <a:spLocks/>
          </p:cNvSpPr>
          <p:nvPr/>
        </p:nvSpPr>
        <p:spPr>
          <a:xfrm>
            <a:off x="179512" y="1628800"/>
            <a:ext cx="8640960" cy="504056"/>
          </a:xfrm>
          <a:prstGeom prst="rect">
            <a:avLst/>
          </a:prstGeom>
        </p:spPr>
        <p:txBody>
          <a:bodyPr vert="horz" lIns="91440" tIns="45720" rIns="91440" bIns="45720" rtlCol="0" anchor="ctr">
            <a:normAutofit/>
          </a:bodyPr>
          <a:lstStyle/>
          <a:p>
            <a:pPr lvl="0">
              <a:spcBef>
                <a:spcPct val="0"/>
              </a:spcBef>
              <a:defRPr/>
            </a:pPr>
            <a:r>
              <a:rPr lang="sv-SE" sz="2400" b="1" dirty="0" smtClean="0">
                <a:latin typeface="+mj-lt"/>
                <a:ea typeface="+mj-ea"/>
                <a:cs typeface="+mj-cs"/>
              </a:rPr>
              <a:t>                                     Anfallsspel 2</a:t>
            </a:r>
            <a:r>
              <a:rPr lang="sv-SE" sz="2400" b="1" dirty="0" smtClean="0">
                <a:solidFill>
                  <a:srgbClr val="7F7F7F"/>
                </a:solidFill>
                <a:latin typeface="+mj-lt"/>
                <a:ea typeface="+mj-ea"/>
                <a:cs typeface="+mj-cs"/>
              </a:rPr>
              <a:t> –</a:t>
            </a:r>
            <a:r>
              <a:rPr lang="sv-SE" sz="2400" b="1" dirty="0" smtClean="0">
                <a:latin typeface="+mj-lt"/>
                <a:ea typeface="+mj-ea"/>
                <a:cs typeface="+mj-cs"/>
              </a:rPr>
              <a:t> </a:t>
            </a:r>
            <a:r>
              <a:rPr lang="sv-SE" sz="2400" b="1" dirty="0" smtClean="0">
                <a:solidFill>
                  <a:srgbClr val="7F7F7F"/>
                </a:solidFill>
              </a:rPr>
              <a:t>Centralt</a:t>
            </a:r>
            <a:r>
              <a:rPr lang="sv-SE" sz="2400" b="1" dirty="0" smtClean="0">
                <a:solidFill>
                  <a:srgbClr val="7F7F7F"/>
                </a:solidFill>
                <a:latin typeface="+mj-lt"/>
                <a:ea typeface="+mj-ea"/>
                <a:cs typeface="+mj-cs"/>
              </a:rPr>
              <a:t>: Fler alternativ</a:t>
            </a:r>
            <a:endParaRPr kumimoji="0" lang="sv-SE" sz="2400" b="1" i="0" u="none" strike="noStrike" kern="1200" cap="none" spc="0" normalizeH="0" baseline="0" noProof="0" dirty="0">
              <a:ln>
                <a:noFill/>
              </a:ln>
              <a:solidFill>
                <a:srgbClr val="7F7F7F"/>
              </a:solidFill>
              <a:effectLst/>
              <a:uLnTx/>
              <a:uFillTx/>
              <a:latin typeface="+mj-lt"/>
              <a:ea typeface="+mj-ea"/>
              <a:cs typeface="+mj-cs"/>
            </a:endParaRPr>
          </a:p>
        </p:txBody>
      </p:sp>
      <p:sp>
        <p:nvSpPr>
          <p:cNvPr id="30" name="Ellips 29"/>
          <p:cNvSpPr/>
          <p:nvPr/>
        </p:nvSpPr>
        <p:spPr>
          <a:xfrm>
            <a:off x="3419872" y="4797152"/>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4" name="Rak 33"/>
          <p:cNvCxnSpPr/>
          <p:nvPr/>
        </p:nvCxnSpPr>
        <p:spPr>
          <a:xfrm flipH="1" flipV="1">
            <a:off x="3059833" y="3933057"/>
            <a:ext cx="360039" cy="792087"/>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Rak 35"/>
          <p:cNvCxnSpPr/>
          <p:nvPr/>
        </p:nvCxnSpPr>
        <p:spPr>
          <a:xfrm flipH="1">
            <a:off x="3779912" y="4941168"/>
            <a:ext cx="108012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Rak 37"/>
          <p:cNvCxnSpPr/>
          <p:nvPr/>
        </p:nvCxnSpPr>
        <p:spPr>
          <a:xfrm flipH="1" flipV="1">
            <a:off x="4499993" y="3212977"/>
            <a:ext cx="864095" cy="432047"/>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 name="Rak 39"/>
          <p:cNvCxnSpPr/>
          <p:nvPr/>
        </p:nvCxnSpPr>
        <p:spPr>
          <a:xfrm flipH="1" flipV="1">
            <a:off x="4427985" y="4365105"/>
            <a:ext cx="504055" cy="43204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1" name="Rak 40"/>
          <p:cNvCxnSpPr/>
          <p:nvPr/>
        </p:nvCxnSpPr>
        <p:spPr>
          <a:xfrm flipH="1" flipV="1">
            <a:off x="3203849" y="3789041"/>
            <a:ext cx="864095" cy="360039"/>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3" name="Rak 42"/>
          <p:cNvCxnSpPr/>
          <p:nvPr/>
        </p:nvCxnSpPr>
        <p:spPr>
          <a:xfrm flipV="1">
            <a:off x="4283968" y="3356992"/>
            <a:ext cx="2" cy="72007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5" name="Rak 44"/>
          <p:cNvCxnSpPr/>
          <p:nvPr/>
        </p:nvCxnSpPr>
        <p:spPr>
          <a:xfrm flipH="1">
            <a:off x="3203848" y="3212976"/>
            <a:ext cx="864096" cy="43204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Rak 46"/>
          <p:cNvCxnSpPr/>
          <p:nvPr/>
        </p:nvCxnSpPr>
        <p:spPr>
          <a:xfrm flipH="1">
            <a:off x="3707904" y="4365104"/>
            <a:ext cx="432048" cy="43204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Rak 53"/>
          <p:cNvCxnSpPr/>
          <p:nvPr/>
        </p:nvCxnSpPr>
        <p:spPr>
          <a:xfrm flipV="1">
            <a:off x="5220072" y="3933057"/>
            <a:ext cx="288032" cy="792087"/>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Rak 56"/>
          <p:cNvCxnSpPr/>
          <p:nvPr/>
        </p:nvCxnSpPr>
        <p:spPr>
          <a:xfrm flipH="1">
            <a:off x="4499992" y="3789040"/>
            <a:ext cx="864096" cy="36004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Rak 21"/>
          <p:cNvCxnSpPr/>
          <p:nvPr/>
        </p:nvCxnSpPr>
        <p:spPr>
          <a:xfrm flipV="1">
            <a:off x="4427984" y="5157193"/>
            <a:ext cx="576064" cy="64807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4" name="textruta 23"/>
          <p:cNvSpPr txBox="1"/>
          <p:nvPr/>
        </p:nvSpPr>
        <p:spPr>
          <a:xfrm rot="648561">
            <a:off x="6113106" y="2772975"/>
            <a:ext cx="2268445" cy="523220"/>
          </a:xfrm>
          <a:prstGeom prst="rect">
            <a:avLst/>
          </a:prstGeom>
          <a:noFill/>
        </p:spPr>
        <p:txBody>
          <a:bodyPr wrap="none" rtlCol="0">
            <a:spAutoFit/>
          </a:bodyPr>
          <a:lstStyle/>
          <a:p>
            <a:r>
              <a:rPr lang="sv-SE" sz="2800" b="1" dirty="0" smtClean="0">
                <a:solidFill>
                  <a:srgbClr val="0000FF"/>
                </a:solidFill>
              </a:rPr>
              <a:t>Nytt för 2015!</a:t>
            </a:r>
            <a:endParaRPr lang="sv-SE" sz="2800" b="1" dirty="0">
              <a:solidFill>
                <a:srgbClr val="0000FF"/>
              </a:solidFill>
            </a:endParaRPr>
          </a:p>
        </p:txBody>
      </p:sp>
      <p:cxnSp>
        <p:nvCxnSpPr>
          <p:cNvPr id="25" name="Rak pil 24"/>
          <p:cNvCxnSpPr/>
          <p:nvPr/>
        </p:nvCxnSpPr>
        <p:spPr>
          <a:xfrm flipV="1">
            <a:off x="2987824" y="2852936"/>
            <a:ext cx="648072" cy="648072"/>
          </a:xfrm>
          <a:prstGeom prst="straightConnector1">
            <a:avLst/>
          </a:prstGeom>
          <a:ln w="25400">
            <a:solidFill>
              <a:srgbClr val="FFFF00"/>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28" name="Rak pil 27"/>
          <p:cNvCxnSpPr/>
          <p:nvPr/>
        </p:nvCxnSpPr>
        <p:spPr>
          <a:xfrm flipH="1" flipV="1">
            <a:off x="5004048" y="2852936"/>
            <a:ext cx="504056" cy="648072"/>
          </a:xfrm>
          <a:prstGeom prst="straightConnector1">
            <a:avLst/>
          </a:prstGeom>
          <a:ln w="25400">
            <a:solidFill>
              <a:srgbClr val="FFFF00"/>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31" name="Rak pil 30"/>
          <p:cNvCxnSpPr/>
          <p:nvPr/>
        </p:nvCxnSpPr>
        <p:spPr>
          <a:xfrm flipV="1">
            <a:off x="4283968" y="2564904"/>
            <a:ext cx="0" cy="360040"/>
          </a:xfrm>
          <a:prstGeom prst="straightConnector1">
            <a:avLst/>
          </a:prstGeom>
          <a:ln w="25400">
            <a:solidFill>
              <a:srgbClr val="FFFF00"/>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7057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2627784" y="2204864"/>
            <a:ext cx="3315806" cy="4464496"/>
          </a:xfrm>
          <a:prstGeom prst="rect">
            <a:avLst/>
          </a:prstGeom>
          <a:noFill/>
          <a:ln w="9525">
            <a:solidFill>
              <a:srgbClr val="FFFF00"/>
            </a:solidFill>
            <a:miter lim="800000"/>
            <a:headEnd/>
            <a:tailEnd/>
          </a:ln>
        </p:spPr>
      </p:pic>
      <p:sp>
        <p:nvSpPr>
          <p:cNvPr id="6" name="Ellips 5"/>
          <p:cNvSpPr/>
          <p:nvPr/>
        </p:nvSpPr>
        <p:spPr>
          <a:xfrm>
            <a:off x="4932040" y="4797152"/>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p:cNvSpPr/>
          <p:nvPr/>
        </p:nvSpPr>
        <p:spPr>
          <a:xfrm>
            <a:off x="4139952" y="5805264"/>
            <a:ext cx="288032" cy="2880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p:cNvSpPr/>
          <p:nvPr/>
        </p:nvSpPr>
        <p:spPr>
          <a:xfrm>
            <a:off x="5148064" y="3789040"/>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p:cNvSpPr/>
          <p:nvPr/>
        </p:nvSpPr>
        <p:spPr>
          <a:xfrm>
            <a:off x="2843808" y="3573016"/>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p:cNvSpPr/>
          <p:nvPr/>
        </p:nvSpPr>
        <p:spPr>
          <a:xfrm>
            <a:off x="4139952" y="4077072"/>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p:cNvSpPr/>
          <p:nvPr/>
        </p:nvSpPr>
        <p:spPr>
          <a:xfrm>
            <a:off x="4139952" y="2996952"/>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ubrik 1"/>
          <p:cNvSpPr txBox="1">
            <a:spLocks/>
          </p:cNvSpPr>
          <p:nvPr/>
        </p:nvSpPr>
        <p:spPr>
          <a:xfrm>
            <a:off x="179512" y="1628800"/>
            <a:ext cx="8640960" cy="50405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sz="2400" b="1" dirty="0" smtClean="0">
                <a:latin typeface="+mj-lt"/>
                <a:ea typeface="+mj-ea"/>
                <a:cs typeface="+mj-cs"/>
              </a:rPr>
              <a:t>                                   Anfallsspel 4 </a:t>
            </a:r>
            <a:r>
              <a:rPr lang="sv-SE" sz="2400" b="1" dirty="0" smtClean="0">
                <a:solidFill>
                  <a:srgbClr val="7F7F7F"/>
                </a:solidFill>
                <a:latin typeface="+mj-lt"/>
                <a:ea typeface="+mj-ea"/>
                <a:cs typeface="+mj-cs"/>
              </a:rPr>
              <a:t>– Överlapp Kantspel</a:t>
            </a:r>
            <a:endParaRPr kumimoji="0" lang="sv-SE" sz="2400" b="1" i="0" u="none" strike="noStrike" kern="1200" cap="none" spc="0" normalizeH="0" baseline="0" noProof="0" dirty="0">
              <a:ln>
                <a:noFill/>
              </a:ln>
              <a:solidFill>
                <a:srgbClr val="7F7F7F"/>
              </a:solidFill>
              <a:effectLst/>
              <a:uLnTx/>
              <a:uFillTx/>
              <a:latin typeface="+mj-lt"/>
              <a:ea typeface="+mj-ea"/>
              <a:cs typeface="+mj-cs"/>
            </a:endParaRPr>
          </a:p>
        </p:txBody>
      </p:sp>
      <p:sp>
        <p:nvSpPr>
          <p:cNvPr id="30" name="Ellips 29"/>
          <p:cNvSpPr/>
          <p:nvPr/>
        </p:nvSpPr>
        <p:spPr>
          <a:xfrm>
            <a:off x="3419872" y="4797152"/>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4" name="Rak 33"/>
          <p:cNvCxnSpPr/>
          <p:nvPr/>
        </p:nvCxnSpPr>
        <p:spPr>
          <a:xfrm flipH="1" flipV="1">
            <a:off x="3059833" y="3933057"/>
            <a:ext cx="360039" cy="792087"/>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Rak 35"/>
          <p:cNvCxnSpPr/>
          <p:nvPr/>
        </p:nvCxnSpPr>
        <p:spPr>
          <a:xfrm flipH="1">
            <a:off x="3779912" y="4941168"/>
            <a:ext cx="108012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Rak 37"/>
          <p:cNvCxnSpPr/>
          <p:nvPr/>
        </p:nvCxnSpPr>
        <p:spPr>
          <a:xfrm flipH="1" flipV="1">
            <a:off x="4499994" y="3212978"/>
            <a:ext cx="864094" cy="288030"/>
          </a:xfrm>
          <a:prstGeom prst="line">
            <a:avLst/>
          </a:prstGeom>
          <a:ln w="381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0" name="Rak 39"/>
          <p:cNvCxnSpPr/>
          <p:nvPr/>
        </p:nvCxnSpPr>
        <p:spPr>
          <a:xfrm flipH="1" flipV="1">
            <a:off x="4427985" y="4365105"/>
            <a:ext cx="504055" cy="432047"/>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Rak 40"/>
          <p:cNvCxnSpPr/>
          <p:nvPr/>
        </p:nvCxnSpPr>
        <p:spPr>
          <a:xfrm flipH="1" flipV="1">
            <a:off x="3203849" y="3789041"/>
            <a:ext cx="864095" cy="360039"/>
          </a:xfrm>
          <a:prstGeom prst="line">
            <a:avLst/>
          </a:prstGeom>
          <a:ln w="381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 name="Rak 42"/>
          <p:cNvCxnSpPr/>
          <p:nvPr/>
        </p:nvCxnSpPr>
        <p:spPr>
          <a:xfrm flipV="1">
            <a:off x="4283968" y="3356992"/>
            <a:ext cx="2" cy="72007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 name="Rak 44"/>
          <p:cNvCxnSpPr/>
          <p:nvPr/>
        </p:nvCxnSpPr>
        <p:spPr>
          <a:xfrm flipH="1">
            <a:off x="3203848" y="3212976"/>
            <a:ext cx="864096" cy="43204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Rak 46"/>
          <p:cNvCxnSpPr/>
          <p:nvPr/>
        </p:nvCxnSpPr>
        <p:spPr>
          <a:xfrm flipH="1">
            <a:off x="3707904" y="4365104"/>
            <a:ext cx="432048" cy="43204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Rak 53"/>
          <p:cNvCxnSpPr/>
          <p:nvPr/>
        </p:nvCxnSpPr>
        <p:spPr>
          <a:xfrm flipV="1">
            <a:off x="5148064" y="4149080"/>
            <a:ext cx="72008" cy="57606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7" name="Rak 56"/>
          <p:cNvCxnSpPr/>
          <p:nvPr/>
        </p:nvCxnSpPr>
        <p:spPr>
          <a:xfrm flipH="1">
            <a:off x="4499992" y="4005064"/>
            <a:ext cx="576064" cy="144016"/>
          </a:xfrm>
          <a:prstGeom prst="line">
            <a:avLst/>
          </a:prstGeom>
          <a:ln w="381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2" name="Rak 21"/>
          <p:cNvCxnSpPr/>
          <p:nvPr/>
        </p:nvCxnSpPr>
        <p:spPr>
          <a:xfrm flipV="1">
            <a:off x="4427984" y="5157193"/>
            <a:ext cx="576064" cy="64807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3" name="Frihandsfigur 22"/>
          <p:cNvSpPr/>
          <p:nvPr/>
        </p:nvSpPr>
        <p:spPr>
          <a:xfrm>
            <a:off x="4788024" y="2708920"/>
            <a:ext cx="720080" cy="720080"/>
          </a:xfrm>
          <a:custGeom>
            <a:avLst/>
            <a:gdLst>
              <a:gd name="connsiteX0" fmla="*/ 495423 w 495423"/>
              <a:gd name="connsiteY0" fmla="*/ 672143 h 672143"/>
              <a:gd name="connsiteX1" fmla="*/ 440994 w 495423"/>
              <a:gd name="connsiteY1" fmla="*/ 639486 h 672143"/>
              <a:gd name="connsiteX2" fmla="*/ 430109 w 495423"/>
              <a:gd name="connsiteY2" fmla="*/ 606828 h 672143"/>
              <a:gd name="connsiteX3" fmla="*/ 440994 w 495423"/>
              <a:gd name="connsiteY3" fmla="*/ 530628 h 672143"/>
              <a:gd name="connsiteX4" fmla="*/ 462766 w 495423"/>
              <a:gd name="connsiteY4" fmla="*/ 508857 h 672143"/>
              <a:gd name="connsiteX5" fmla="*/ 473652 w 495423"/>
              <a:gd name="connsiteY5" fmla="*/ 476200 h 672143"/>
              <a:gd name="connsiteX6" fmla="*/ 462766 w 495423"/>
              <a:gd name="connsiteY6" fmla="*/ 443543 h 672143"/>
              <a:gd name="connsiteX7" fmla="*/ 343023 w 495423"/>
              <a:gd name="connsiteY7" fmla="*/ 410886 h 672143"/>
              <a:gd name="connsiteX8" fmla="*/ 321252 w 495423"/>
              <a:gd name="connsiteY8" fmla="*/ 378228 h 672143"/>
              <a:gd name="connsiteX9" fmla="*/ 343023 w 495423"/>
              <a:gd name="connsiteY9" fmla="*/ 258486 h 672143"/>
              <a:gd name="connsiteX10" fmla="*/ 321252 w 495423"/>
              <a:gd name="connsiteY10" fmla="*/ 236714 h 672143"/>
              <a:gd name="connsiteX11" fmla="*/ 234166 w 495423"/>
              <a:gd name="connsiteY11" fmla="*/ 269371 h 672143"/>
              <a:gd name="connsiteX12" fmla="*/ 201509 w 495423"/>
              <a:gd name="connsiteY12" fmla="*/ 280257 h 672143"/>
              <a:gd name="connsiteX13" fmla="*/ 147080 w 495423"/>
              <a:gd name="connsiteY13" fmla="*/ 204057 h 672143"/>
              <a:gd name="connsiteX14" fmla="*/ 136194 w 495423"/>
              <a:gd name="connsiteY14" fmla="*/ 84314 h 672143"/>
              <a:gd name="connsiteX15" fmla="*/ 114423 w 495423"/>
              <a:gd name="connsiteY15" fmla="*/ 51657 h 672143"/>
              <a:gd name="connsiteX16" fmla="*/ 38223 w 495423"/>
              <a:gd name="connsiteY16" fmla="*/ 40771 h 672143"/>
              <a:gd name="connsiteX17" fmla="*/ 27337 w 495423"/>
              <a:gd name="connsiteY17" fmla="*/ 8114 h 672143"/>
              <a:gd name="connsiteX18" fmla="*/ 5566 w 495423"/>
              <a:gd name="connsiteY18" fmla="*/ 73428 h 672143"/>
              <a:gd name="connsiteX19" fmla="*/ 92652 w 495423"/>
              <a:gd name="connsiteY19" fmla="*/ 29886 h 67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5423" h="672143">
                <a:moveTo>
                  <a:pt x="495423" y="672143"/>
                </a:moveTo>
                <a:cubicBezTo>
                  <a:pt x="469738" y="663581"/>
                  <a:pt x="455936" y="664389"/>
                  <a:pt x="440994" y="639486"/>
                </a:cubicBezTo>
                <a:cubicBezTo>
                  <a:pt x="435090" y="629646"/>
                  <a:pt x="433737" y="617714"/>
                  <a:pt x="430109" y="606828"/>
                </a:cubicBezTo>
                <a:cubicBezTo>
                  <a:pt x="433737" y="581428"/>
                  <a:pt x="432880" y="554969"/>
                  <a:pt x="440994" y="530628"/>
                </a:cubicBezTo>
                <a:cubicBezTo>
                  <a:pt x="444240" y="520891"/>
                  <a:pt x="457485" y="517658"/>
                  <a:pt x="462766" y="508857"/>
                </a:cubicBezTo>
                <a:cubicBezTo>
                  <a:pt x="468670" y="499018"/>
                  <a:pt x="470023" y="487086"/>
                  <a:pt x="473652" y="476200"/>
                </a:cubicBezTo>
                <a:cubicBezTo>
                  <a:pt x="470023" y="465314"/>
                  <a:pt x="468670" y="453382"/>
                  <a:pt x="462766" y="443543"/>
                </a:cubicBezTo>
                <a:cubicBezTo>
                  <a:pt x="437048" y="400680"/>
                  <a:pt x="389446" y="416044"/>
                  <a:pt x="343023" y="410886"/>
                </a:cubicBezTo>
                <a:cubicBezTo>
                  <a:pt x="335766" y="400000"/>
                  <a:pt x="322554" y="391246"/>
                  <a:pt x="321252" y="378228"/>
                </a:cubicBezTo>
                <a:cubicBezTo>
                  <a:pt x="318465" y="350363"/>
                  <a:pt x="335119" y="290100"/>
                  <a:pt x="343023" y="258486"/>
                </a:cubicBezTo>
                <a:cubicBezTo>
                  <a:pt x="335766" y="251229"/>
                  <a:pt x="331412" y="238165"/>
                  <a:pt x="321252" y="236714"/>
                </a:cubicBezTo>
                <a:cubicBezTo>
                  <a:pt x="272248" y="229713"/>
                  <a:pt x="269311" y="251799"/>
                  <a:pt x="234166" y="269371"/>
                </a:cubicBezTo>
                <a:cubicBezTo>
                  <a:pt x="223903" y="274503"/>
                  <a:pt x="212395" y="276628"/>
                  <a:pt x="201509" y="280257"/>
                </a:cubicBezTo>
                <a:cubicBezTo>
                  <a:pt x="149852" y="228600"/>
                  <a:pt x="164457" y="256187"/>
                  <a:pt x="147080" y="204057"/>
                </a:cubicBezTo>
                <a:cubicBezTo>
                  <a:pt x="143451" y="164143"/>
                  <a:pt x="144592" y="123503"/>
                  <a:pt x="136194" y="84314"/>
                </a:cubicBezTo>
                <a:cubicBezTo>
                  <a:pt x="133453" y="71522"/>
                  <a:pt x="126378" y="56970"/>
                  <a:pt x="114423" y="51657"/>
                </a:cubicBezTo>
                <a:cubicBezTo>
                  <a:pt x="90977" y="41236"/>
                  <a:pt x="63623" y="44400"/>
                  <a:pt x="38223" y="40771"/>
                </a:cubicBezTo>
                <a:cubicBezTo>
                  <a:pt x="34594" y="29885"/>
                  <a:pt x="35451" y="0"/>
                  <a:pt x="27337" y="8114"/>
                </a:cubicBezTo>
                <a:cubicBezTo>
                  <a:pt x="11110" y="24341"/>
                  <a:pt x="0" y="95692"/>
                  <a:pt x="5566" y="73428"/>
                </a:cubicBezTo>
                <a:cubicBezTo>
                  <a:pt x="22613" y="5244"/>
                  <a:pt x="1491" y="29886"/>
                  <a:pt x="92652" y="29886"/>
                </a:cubicBezTo>
              </a:path>
            </a:pathLst>
          </a:cu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cxnSp>
        <p:nvCxnSpPr>
          <p:cNvPr id="18" name="Kurva 17"/>
          <p:cNvCxnSpPr/>
          <p:nvPr/>
        </p:nvCxnSpPr>
        <p:spPr>
          <a:xfrm rot="5400000" flipH="1" flipV="1">
            <a:off x="4824028" y="4041068"/>
            <a:ext cx="1224136" cy="288032"/>
          </a:xfrm>
          <a:prstGeom prst="curvedConnector3">
            <a:avLst>
              <a:gd name="adj1" fmla="val 27842"/>
            </a:avLst>
          </a:prstGeom>
          <a:ln w="28575" cmpd="sng">
            <a:solidFill>
              <a:srgbClr val="FFFF00"/>
            </a:solidFill>
            <a:prstDash val="dash"/>
          </a:ln>
        </p:spPr>
        <p:style>
          <a:lnRef idx="2">
            <a:schemeClr val="accent1"/>
          </a:lnRef>
          <a:fillRef idx="0">
            <a:schemeClr val="accent1"/>
          </a:fillRef>
          <a:effectRef idx="1">
            <a:schemeClr val="accent1"/>
          </a:effectRef>
          <a:fontRef idx="minor">
            <a:schemeClr val="tx1"/>
          </a:fontRef>
        </p:style>
      </p:cxnSp>
      <p:sp>
        <p:nvSpPr>
          <p:cNvPr id="50" name="Ellips 49"/>
          <p:cNvSpPr/>
          <p:nvPr/>
        </p:nvSpPr>
        <p:spPr>
          <a:xfrm>
            <a:off x="5436096" y="3501008"/>
            <a:ext cx="288032" cy="288032"/>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7F7F7F"/>
              </a:solidFill>
            </a:endParaRPr>
          </a:p>
        </p:txBody>
      </p:sp>
      <p:cxnSp>
        <p:nvCxnSpPr>
          <p:cNvPr id="52" name="Rak 51"/>
          <p:cNvCxnSpPr>
            <a:endCxn id="50" idx="1"/>
          </p:cNvCxnSpPr>
          <p:nvPr/>
        </p:nvCxnSpPr>
        <p:spPr>
          <a:xfrm flipV="1">
            <a:off x="5292080" y="3543189"/>
            <a:ext cx="186197" cy="1738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60" name="textruta 59"/>
          <p:cNvSpPr txBox="1"/>
          <p:nvPr/>
        </p:nvSpPr>
        <p:spPr>
          <a:xfrm rot="648561">
            <a:off x="6113106" y="2772975"/>
            <a:ext cx="2268445" cy="523220"/>
          </a:xfrm>
          <a:prstGeom prst="rect">
            <a:avLst/>
          </a:prstGeom>
          <a:noFill/>
        </p:spPr>
        <p:txBody>
          <a:bodyPr wrap="none" rtlCol="0">
            <a:spAutoFit/>
          </a:bodyPr>
          <a:lstStyle/>
          <a:p>
            <a:r>
              <a:rPr lang="sv-SE" sz="2800" b="1" dirty="0" smtClean="0">
                <a:solidFill>
                  <a:srgbClr val="0000FF"/>
                </a:solidFill>
              </a:rPr>
              <a:t>Nytt för 2015!</a:t>
            </a:r>
            <a:endParaRPr lang="sv-SE" sz="2800" b="1" dirty="0">
              <a:solidFill>
                <a:srgbClr val="0000FF"/>
              </a:solidFill>
            </a:endParaRPr>
          </a:p>
        </p:txBody>
      </p:sp>
    </p:spTree>
    <p:extLst>
      <p:ext uri="{BB962C8B-B14F-4D97-AF65-F5344CB8AC3E}">
        <p14:creationId xmlns:p14="http://schemas.microsoft.com/office/powerpoint/2010/main" val="786332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23528" y="2636912"/>
            <a:ext cx="8204448" cy="3384376"/>
          </a:xfrm>
        </p:spPr>
        <p:txBody>
          <a:bodyPr>
            <a:normAutofit/>
          </a:bodyPr>
          <a:lstStyle/>
          <a:p>
            <a:r>
              <a:rPr lang="sv-SE" b="1" dirty="0" smtClean="0"/>
              <a:t>Hur lägger vi upp året? </a:t>
            </a:r>
            <a:br>
              <a:rPr lang="sv-SE" b="1" dirty="0" smtClean="0"/>
            </a:br>
            <a:endParaRPr lang="sv-SE" b="1" dirty="0"/>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Tree>
    <p:extLst>
      <p:ext uri="{BB962C8B-B14F-4D97-AF65-F5344CB8AC3E}">
        <p14:creationId xmlns:p14="http://schemas.microsoft.com/office/powerpoint/2010/main" val="92975175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
        <p:nvSpPr>
          <p:cNvPr id="5" name="Rubrik 1"/>
          <p:cNvSpPr txBox="1">
            <a:spLocks/>
          </p:cNvSpPr>
          <p:nvPr/>
        </p:nvSpPr>
        <p:spPr>
          <a:xfrm>
            <a:off x="107504" y="3212976"/>
            <a:ext cx="8352928" cy="3528392"/>
          </a:xfrm>
          <a:prstGeom prst="rect">
            <a:avLst/>
          </a:prstGeom>
        </p:spPr>
        <p:txBody>
          <a:bodyPr vert="horz" lIns="91440" tIns="45720" rIns="91440" bIns="45720" rtlCol="0" anchor="ctr">
            <a:noAutofit/>
          </a:bodyPr>
          <a:lstStyle/>
          <a:p>
            <a:pPr marR="0" lvl="0" algn="l" defTabSz="914400" rtl="0" eaLnBrk="1" fontAlgn="auto" latinLnBrk="0" hangingPunct="1">
              <a:lnSpc>
                <a:spcPct val="100000"/>
              </a:lnSpc>
              <a:spcBef>
                <a:spcPct val="0"/>
              </a:spcBef>
              <a:spcAft>
                <a:spcPts val="0"/>
              </a:spcAft>
              <a:buClrTx/>
              <a:buSzTx/>
              <a:tabLst/>
              <a:defRPr/>
            </a:pPr>
            <a:endParaRPr lang="sv-SE" sz="2400" dirty="0" smtClean="0">
              <a:latin typeface="+mj-lt"/>
              <a:ea typeface="+mj-ea"/>
              <a:cs typeface="+mj-cs"/>
            </a:endParaRPr>
          </a:p>
          <a:p>
            <a:pPr marL="342900" marR="0" lvl="0" indent="-342900" algn="l" defTabSz="914400" rtl="0" eaLnBrk="1" fontAlgn="auto" latinLnBrk="0" hangingPunct="1">
              <a:lnSpc>
                <a:spcPct val="100000"/>
              </a:lnSpc>
              <a:spcBef>
                <a:spcPct val="0"/>
              </a:spcBef>
              <a:spcAft>
                <a:spcPts val="0"/>
              </a:spcAft>
              <a:buClrTx/>
              <a:buSzTx/>
              <a:buFont typeface="Arial"/>
              <a:buChar char="•"/>
              <a:tabLst/>
              <a:defRPr/>
            </a:pPr>
            <a:endParaRPr lang="sv-SE" sz="2400" b="1" dirty="0" smtClean="0">
              <a:latin typeface="+mj-lt"/>
              <a:ea typeface="+mj-ea"/>
              <a:cs typeface="+mj-cs"/>
            </a:endParaRPr>
          </a:p>
          <a:p>
            <a:pPr lvl="0">
              <a:spcBef>
                <a:spcPct val="0"/>
              </a:spcBef>
              <a:defRPr/>
            </a:pPr>
            <a:endParaRPr lang="sv-SE" sz="2400" dirty="0" smtClean="0">
              <a:latin typeface="+mj-lt"/>
              <a:ea typeface="+mj-ea"/>
              <a:cs typeface="+mj-cs"/>
            </a:endParaRPr>
          </a:p>
          <a:p>
            <a:pPr marL="171450" marR="0" lvl="0" indent="-171450" algn="l" defTabSz="914400" rtl="0" eaLnBrk="1" fontAlgn="auto" latinLnBrk="0" hangingPunct="1">
              <a:lnSpc>
                <a:spcPct val="100000"/>
              </a:lnSpc>
              <a:spcBef>
                <a:spcPct val="0"/>
              </a:spcBef>
              <a:spcAft>
                <a:spcPts val="0"/>
              </a:spcAft>
              <a:buClrTx/>
              <a:buSzTx/>
              <a:buFont typeface="Arial"/>
              <a:buChar char="•"/>
              <a:tabLst/>
              <a:defRPr/>
            </a:pPr>
            <a:endParaRPr lang="sv-SE" sz="1200" dirty="0" smtClean="0">
              <a:latin typeface="+mj-lt"/>
              <a:ea typeface="+mj-ea"/>
              <a:cs typeface="+mj-cs"/>
            </a:endParaRPr>
          </a:p>
          <a:p>
            <a:pPr marL="342900" lvl="0" indent="-342900">
              <a:spcBef>
                <a:spcPct val="0"/>
              </a:spcBef>
              <a:buFont typeface="Arial"/>
              <a:buChar char="•"/>
              <a:defRPr/>
            </a:pPr>
            <a:endParaRPr lang="sv-SE" sz="2400" dirty="0" smtClean="0"/>
          </a:p>
          <a:p>
            <a:pPr marL="171450" lvl="0" indent="-171450">
              <a:spcBef>
                <a:spcPct val="0"/>
              </a:spcBef>
              <a:buFont typeface="Arial"/>
              <a:buChar char="•"/>
              <a:defRPr/>
            </a:pPr>
            <a:endParaRPr lang="sv-SE" sz="1200" dirty="0"/>
          </a:p>
          <a:p>
            <a:pPr marL="342900" lvl="0" indent="-342900">
              <a:spcBef>
                <a:spcPct val="0"/>
              </a:spcBef>
              <a:buFont typeface="Arial"/>
              <a:buChar char="•"/>
              <a:defRPr/>
            </a:pPr>
            <a:endParaRPr lang="sv-SE" sz="2400" dirty="0" smtClean="0"/>
          </a:p>
          <a:p>
            <a:pPr marL="342900" lvl="0" indent="-342900">
              <a:spcBef>
                <a:spcPct val="0"/>
              </a:spcBef>
              <a:buFont typeface="Arial"/>
              <a:buChar char="•"/>
              <a:defRPr/>
            </a:pPr>
            <a:endParaRPr lang="sv-SE" sz="2400" dirty="0" smtClean="0"/>
          </a:p>
        </p:txBody>
      </p:sp>
      <p:sp>
        <p:nvSpPr>
          <p:cNvPr id="7" name="Rubrik 1"/>
          <p:cNvSpPr txBox="1">
            <a:spLocks/>
          </p:cNvSpPr>
          <p:nvPr/>
        </p:nvSpPr>
        <p:spPr>
          <a:xfrm>
            <a:off x="179512" y="1844824"/>
            <a:ext cx="6408712" cy="57606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sz="3200" b="1" noProof="0" dirty="0" smtClean="0">
                <a:latin typeface="+mj-lt"/>
                <a:ea typeface="+mj-ea"/>
                <a:cs typeface="+mj-cs"/>
              </a:rPr>
              <a:t>Planering 2015</a:t>
            </a:r>
            <a:r>
              <a:rPr kumimoji="0" lang="sv-SE" sz="1800" b="0" i="0" u="none" strike="noStrike" kern="1200" cap="none" spc="0" normalizeH="0" baseline="0" noProof="0" dirty="0" smtClean="0">
                <a:ln>
                  <a:noFill/>
                </a:ln>
                <a:solidFill>
                  <a:schemeClr val="tx1"/>
                </a:solidFill>
                <a:effectLst/>
                <a:uLnTx/>
                <a:uFillTx/>
                <a:latin typeface="+mj-lt"/>
                <a:ea typeface="+mj-ea"/>
                <a:cs typeface="+mj-cs"/>
              </a:rPr>
              <a:t/>
            </a:r>
            <a:br>
              <a:rPr kumimoji="0" lang="sv-SE" sz="1800" b="0" i="0" u="none" strike="noStrike" kern="1200" cap="none" spc="0" normalizeH="0" baseline="0" noProof="0" dirty="0" smtClean="0">
                <a:ln>
                  <a:noFill/>
                </a:ln>
                <a:solidFill>
                  <a:schemeClr val="tx1"/>
                </a:solidFill>
                <a:effectLst/>
                <a:uLnTx/>
                <a:uFillTx/>
                <a:latin typeface="+mj-lt"/>
                <a:ea typeface="+mj-ea"/>
                <a:cs typeface="+mj-cs"/>
              </a:rPr>
            </a:br>
            <a:endParaRPr kumimoji="0" lang="sv-SE" sz="18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Rubrik 1"/>
          <p:cNvSpPr txBox="1">
            <a:spLocks/>
          </p:cNvSpPr>
          <p:nvPr/>
        </p:nvSpPr>
        <p:spPr>
          <a:xfrm>
            <a:off x="179512" y="2636912"/>
            <a:ext cx="7632848" cy="4032448"/>
          </a:xfrm>
          <a:prstGeom prst="rect">
            <a:avLst/>
          </a:prstGeom>
        </p:spPr>
        <p:txBody>
          <a:bodyPr vert="horz" lIns="91440" tIns="45720" rIns="91440" bIns="45720" rtlCol="0" anchor="ctr">
            <a:noAutofit/>
          </a:bodyPr>
          <a:lstStyle/>
          <a:p>
            <a:pPr marR="0" lvl="0" algn="l" defTabSz="914400" rtl="0" eaLnBrk="1" fontAlgn="auto" latinLnBrk="0" hangingPunct="1">
              <a:lnSpc>
                <a:spcPct val="100000"/>
              </a:lnSpc>
              <a:spcBef>
                <a:spcPct val="0"/>
              </a:spcBef>
              <a:spcAft>
                <a:spcPts val="0"/>
              </a:spcAft>
              <a:buClrTx/>
              <a:buSzTx/>
              <a:tabLst/>
              <a:defRPr/>
            </a:pPr>
            <a:r>
              <a:rPr lang="sv-SE" sz="2400" b="1" dirty="0" smtClean="0">
                <a:solidFill>
                  <a:srgbClr val="0000FF"/>
                </a:solidFill>
                <a:latin typeface="+mj-lt"/>
                <a:ea typeface="+mj-ea"/>
                <a:cs typeface="+mj-cs"/>
              </a:rPr>
              <a:t>Försäsong:</a:t>
            </a:r>
            <a:endParaRPr lang="sv-SE" sz="2400" dirty="0">
              <a:solidFill>
                <a:srgbClr val="0000FF"/>
              </a:solidFill>
            </a:endParaRPr>
          </a:p>
          <a:p>
            <a:pPr marR="0" lvl="0" algn="l" defTabSz="914400" rtl="0" eaLnBrk="1" fontAlgn="auto" latinLnBrk="0" hangingPunct="1">
              <a:lnSpc>
                <a:spcPct val="100000"/>
              </a:lnSpc>
              <a:spcBef>
                <a:spcPct val="0"/>
              </a:spcBef>
              <a:spcAft>
                <a:spcPts val="0"/>
              </a:spcAft>
              <a:buClrTx/>
              <a:buSzTx/>
              <a:tabLst/>
              <a:defRPr/>
            </a:pPr>
            <a:endParaRPr lang="sv-SE" sz="1200" b="1" dirty="0" smtClean="0">
              <a:solidFill>
                <a:srgbClr val="0000FF"/>
              </a:solidFill>
              <a:latin typeface="+mj-lt"/>
              <a:ea typeface="+mj-ea"/>
              <a:cs typeface="+mj-cs"/>
            </a:endParaRPr>
          </a:p>
          <a:p>
            <a:pPr marL="342900" lvl="0" indent="-342900">
              <a:spcBef>
                <a:spcPct val="0"/>
              </a:spcBef>
              <a:buFont typeface="Arial"/>
              <a:buChar char="•"/>
              <a:defRPr/>
            </a:pPr>
            <a:r>
              <a:rPr lang="sv-SE" sz="2400" dirty="0">
                <a:solidFill>
                  <a:srgbClr val="000000"/>
                </a:solidFill>
              </a:rPr>
              <a:t>2 träningar/</a:t>
            </a:r>
            <a:r>
              <a:rPr lang="sv-SE" sz="2400" dirty="0" smtClean="0">
                <a:solidFill>
                  <a:srgbClr val="000000"/>
                </a:solidFill>
              </a:rPr>
              <a:t>vecka - </a:t>
            </a:r>
            <a:r>
              <a:rPr lang="sv-SE" sz="2400" dirty="0" smtClean="0">
                <a:solidFill>
                  <a:srgbClr val="000000"/>
                </a:solidFill>
                <a:latin typeface="+mj-lt"/>
                <a:ea typeface="+mj-ea"/>
                <a:cs typeface="+mj-cs"/>
              </a:rPr>
              <a:t>Inomhus </a:t>
            </a:r>
            <a:r>
              <a:rPr lang="sv-SE" sz="2400" dirty="0" smtClean="0">
                <a:solidFill>
                  <a:srgbClr val="000000"/>
                </a:solidFill>
                <a:latin typeface="+mj-lt"/>
                <a:ea typeface="+mj-ea"/>
                <a:cs typeface="+mj-cs"/>
              </a:rPr>
              <a:t>till Big Mac </a:t>
            </a:r>
            <a:r>
              <a:rPr lang="sv-SE" sz="2400" dirty="0" smtClean="0">
                <a:solidFill>
                  <a:srgbClr val="000000"/>
                </a:solidFill>
                <a:latin typeface="+mj-lt"/>
                <a:ea typeface="+mj-ea"/>
                <a:cs typeface="+mj-cs"/>
              </a:rPr>
              <a:t>Cup </a:t>
            </a:r>
            <a:endParaRPr lang="sv-SE" sz="2400" dirty="0" smtClean="0">
              <a:solidFill>
                <a:srgbClr val="000000"/>
              </a:solidFill>
              <a:latin typeface="+mj-lt"/>
              <a:ea typeface="+mj-ea"/>
              <a:cs typeface="+mj-cs"/>
            </a:endParaRPr>
          </a:p>
          <a:p>
            <a:pPr marR="0" lvl="0" algn="l" defTabSz="914400" rtl="0" eaLnBrk="1" fontAlgn="auto" latinLnBrk="0" hangingPunct="1">
              <a:lnSpc>
                <a:spcPct val="100000"/>
              </a:lnSpc>
              <a:spcBef>
                <a:spcPct val="0"/>
              </a:spcBef>
              <a:spcAft>
                <a:spcPts val="0"/>
              </a:spcAft>
              <a:buClrTx/>
              <a:buSzTx/>
              <a:tabLst/>
              <a:defRPr/>
            </a:pPr>
            <a:endParaRPr lang="sv-SE" sz="1200" dirty="0">
              <a:solidFill>
                <a:srgbClr val="000000"/>
              </a:solidFill>
              <a:latin typeface="+mj-lt"/>
              <a:ea typeface="+mj-ea"/>
              <a:cs typeface="+mj-cs"/>
            </a:endParaRPr>
          </a:p>
          <a:p>
            <a:pPr marL="342900" marR="0" lvl="0" indent="-342900" algn="l" defTabSz="914400" rtl="0" eaLnBrk="1" fontAlgn="auto" latinLnBrk="0" hangingPunct="1">
              <a:lnSpc>
                <a:spcPct val="100000"/>
              </a:lnSpc>
              <a:spcBef>
                <a:spcPct val="0"/>
              </a:spcBef>
              <a:spcAft>
                <a:spcPts val="0"/>
              </a:spcAft>
              <a:buClrTx/>
              <a:buSzTx/>
              <a:buFont typeface="Arial"/>
              <a:buChar char="•"/>
              <a:tabLst/>
              <a:defRPr/>
            </a:pPr>
            <a:r>
              <a:rPr lang="sv-SE" sz="2400" dirty="0" smtClean="0">
                <a:solidFill>
                  <a:srgbClr val="000000"/>
                </a:solidFill>
                <a:latin typeface="+mj-lt"/>
                <a:ea typeface="+mj-ea"/>
                <a:cs typeface="+mj-cs"/>
              </a:rPr>
              <a:t>Rocklunda Plåthall 5/3</a:t>
            </a:r>
          </a:p>
          <a:p>
            <a:pPr marR="0" lvl="0" algn="l" defTabSz="914400" rtl="0" eaLnBrk="1" fontAlgn="auto" latinLnBrk="0" hangingPunct="1">
              <a:lnSpc>
                <a:spcPct val="100000"/>
              </a:lnSpc>
              <a:spcBef>
                <a:spcPct val="0"/>
              </a:spcBef>
              <a:spcAft>
                <a:spcPts val="0"/>
              </a:spcAft>
              <a:buClrTx/>
              <a:buSzTx/>
              <a:tabLst/>
              <a:defRPr/>
            </a:pPr>
            <a:endParaRPr lang="sv-SE" sz="1200" dirty="0" smtClean="0">
              <a:solidFill>
                <a:srgbClr val="000000"/>
              </a:solidFill>
              <a:latin typeface="+mj-lt"/>
              <a:ea typeface="+mj-ea"/>
              <a:cs typeface="+mj-cs"/>
            </a:endParaRPr>
          </a:p>
          <a:p>
            <a:pPr marL="342900" marR="0" lvl="0" indent="-342900" algn="l" defTabSz="914400" rtl="0" eaLnBrk="1" fontAlgn="auto" latinLnBrk="0" hangingPunct="1">
              <a:lnSpc>
                <a:spcPct val="100000"/>
              </a:lnSpc>
              <a:spcBef>
                <a:spcPct val="0"/>
              </a:spcBef>
              <a:spcAft>
                <a:spcPts val="0"/>
              </a:spcAft>
              <a:buClrTx/>
              <a:buSzTx/>
              <a:buFont typeface="Arial"/>
              <a:buChar char="•"/>
              <a:tabLst/>
              <a:defRPr/>
            </a:pPr>
            <a:r>
              <a:rPr lang="sv-SE" sz="2400" dirty="0" smtClean="0">
                <a:solidFill>
                  <a:srgbClr val="000000"/>
                </a:solidFill>
                <a:latin typeface="+mj-lt"/>
                <a:ea typeface="+mj-ea"/>
                <a:cs typeface="+mj-cs"/>
              </a:rPr>
              <a:t>Nybygge - Träningsmatch 8/3</a:t>
            </a:r>
          </a:p>
          <a:p>
            <a:pPr marR="0" lvl="0" algn="l" defTabSz="914400" rtl="0" eaLnBrk="1" fontAlgn="auto" latinLnBrk="0" hangingPunct="1">
              <a:lnSpc>
                <a:spcPct val="100000"/>
              </a:lnSpc>
              <a:spcBef>
                <a:spcPct val="0"/>
              </a:spcBef>
              <a:spcAft>
                <a:spcPts val="0"/>
              </a:spcAft>
              <a:buClrTx/>
              <a:buSzTx/>
              <a:tabLst/>
              <a:defRPr/>
            </a:pPr>
            <a:endParaRPr lang="sv-SE" sz="1200" dirty="0" smtClean="0">
              <a:solidFill>
                <a:srgbClr val="000000"/>
              </a:solidFill>
              <a:latin typeface="+mj-lt"/>
              <a:ea typeface="+mj-ea"/>
              <a:cs typeface="+mj-cs"/>
            </a:endParaRPr>
          </a:p>
          <a:p>
            <a:pPr marL="342900" lvl="0" indent="-342900">
              <a:spcBef>
                <a:spcPct val="0"/>
              </a:spcBef>
              <a:buFont typeface="Arial"/>
              <a:buChar char="•"/>
              <a:defRPr/>
            </a:pPr>
            <a:r>
              <a:rPr lang="sv-SE" sz="2400" dirty="0">
                <a:solidFill>
                  <a:srgbClr val="000000"/>
                </a:solidFill>
              </a:rPr>
              <a:t>Big Mac Cup 13-15/</a:t>
            </a:r>
            <a:r>
              <a:rPr lang="sv-SE" sz="2400" dirty="0" smtClean="0">
                <a:solidFill>
                  <a:srgbClr val="000000"/>
                </a:solidFill>
              </a:rPr>
              <a:t>3</a:t>
            </a:r>
            <a:endParaRPr lang="sv-SE" sz="1200" dirty="0" smtClean="0">
              <a:solidFill>
                <a:srgbClr val="000000"/>
              </a:solidFill>
            </a:endParaRPr>
          </a:p>
          <a:p>
            <a:pPr marR="0" lvl="0" algn="l" defTabSz="914400" rtl="0" eaLnBrk="1" fontAlgn="auto" latinLnBrk="0" hangingPunct="1">
              <a:lnSpc>
                <a:spcPct val="100000"/>
              </a:lnSpc>
              <a:spcBef>
                <a:spcPct val="0"/>
              </a:spcBef>
              <a:spcAft>
                <a:spcPts val="0"/>
              </a:spcAft>
              <a:buClrTx/>
              <a:buSzTx/>
              <a:tabLst/>
              <a:defRPr/>
            </a:pPr>
            <a:endParaRPr lang="sv-SE" sz="1200" dirty="0">
              <a:solidFill>
                <a:srgbClr val="000000"/>
              </a:solidFill>
              <a:latin typeface="+mj-lt"/>
              <a:ea typeface="+mj-ea"/>
              <a:cs typeface="+mj-cs"/>
            </a:endParaRPr>
          </a:p>
          <a:p>
            <a:pPr marL="342900" marR="0" lvl="0" indent="-342900" algn="l" defTabSz="914400" rtl="0" eaLnBrk="1" fontAlgn="auto" latinLnBrk="0" hangingPunct="1">
              <a:lnSpc>
                <a:spcPct val="100000"/>
              </a:lnSpc>
              <a:spcBef>
                <a:spcPct val="0"/>
              </a:spcBef>
              <a:spcAft>
                <a:spcPts val="0"/>
              </a:spcAft>
              <a:buClrTx/>
              <a:buSzTx/>
              <a:buFont typeface="Arial"/>
              <a:buChar char="•"/>
              <a:tabLst/>
              <a:defRPr/>
            </a:pPr>
            <a:r>
              <a:rPr lang="sv-SE" sz="2400" dirty="0" smtClean="0">
                <a:solidFill>
                  <a:srgbClr val="000000"/>
                </a:solidFill>
                <a:latin typeface="+mj-lt"/>
                <a:ea typeface="+mj-ea"/>
                <a:cs typeface="+mj-cs"/>
              </a:rPr>
              <a:t>Utbildningsdag 28/3</a:t>
            </a:r>
          </a:p>
          <a:p>
            <a:pPr marR="0" lvl="0" algn="l" defTabSz="914400" rtl="0" eaLnBrk="1" fontAlgn="auto" latinLnBrk="0" hangingPunct="1">
              <a:lnSpc>
                <a:spcPct val="100000"/>
              </a:lnSpc>
              <a:spcBef>
                <a:spcPct val="0"/>
              </a:spcBef>
              <a:spcAft>
                <a:spcPts val="0"/>
              </a:spcAft>
              <a:buClrTx/>
              <a:buSzTx/>
              <a:tabLst/>
              <a:defRPr/>
            </a:pPr>
            <a:endParaRPr lang="sv-SE" sz="1200" dirty="0" smtClean="0">
              <a:solidFill>
                <a:srgbClr val="000000"/>
              </a:solidFill>
              <a:latin typeface="+mj-lt"/>
              <a:ea typeface="+mj-ea"/>
              <a:cs typeface="+mj-cs"/>
            </a:endParaRPr>
          </a:p>
          <a:p>
            <a:pPr marL="342900" marR="0" lvl="0" indent="-342900" algn="l" defTabSz="914400" rtl="0" eaLnBrk="1" fontAlgn="auto" latinLnBrk="0" hangingPunct="1">
              <a:lnSpc>
                <a:spcPct val="100000"/>
              </a:lnSpc>
              <a:spcBef>
                <a:spcPct val="0"/>
              </a:spcBef>
              <a:spcAft>
                <a:spcPts val="0"/>
              </a:spcAft>
              <a:buClrTx/>
              <a:buSzTx/>
              <a:buFont typeface="Arial"/>
              <a:buChar char="•"/>
              <a:tabLst/>
              <a:defRPr/>
            </a:pPr>
            <a:r>
              <a:rPr lang="sv-SE" sz="2400" dirty="0" smtClean="0">
                <a:solidFill>
                  <a:srgbClr val="000000"/>
                </a:solidFill>
                <a:latin typeface="+mj-lt"/>
                <a:ea typeface="+mj-ea"/>
                <a:cs typeface="+mj-cs"/>
              </a:rPr>
              <a:t>Upptaktsträff  18/4</a:t>
            </a:r>
          </a:p>
          <a:p>
            <a:pPr marR="0" lvl="0" algn="l" defTabSz="914400" rtl="0" eaLnBrk="1" fontAlgn="auto" latinLnBrk="0" hangingPunct="1">
              <a:lnSpc>
                <a:spcPct val="100000"/>
              </a:lnSpc>
              <a:spcBef>
                <a:spcPct val="0"/>
              </a:spcBef>
              <a:spcAft>
                <a:spcPts val="0"/>
              </a:spcAft>
              <a:buClrTx/>
              <a:buSzTx/>
              <a:tabLst/>
              <a:defRPr/>
            </a:pPr>
            <a:endParaRPr lang="sv-SE" sz="1200" dirty="0">
              <a:solidFill>
                <a:srgbClr val="000000"/>
              </a:solidFill>
              <a:latin typeface="+mj-lt"/>
              <a:ea typeface="+mj-ea"/>
              <a:cs typeface="+mj-cs"/>
            </a:endParaRPr>
          </a:p>
          <a:p>
            <a:pPr marL="342900" indent="-342900">
              <a:spcBef>
                <a:spcPct val="0"/>
              </a:spcBef>
              <a:buFont typeface="Arial"/>
              <a:buChar char="•"/>
              <a:defRPr/>
            </a:pPr>
            <a:r>
              <a:rPr lang="sv-SE" sz="2400" dirty="0" smtClean="0">
                <a:solidFill>
                  <a:srgbClr val="000000"/>
                </a:solidFill>
              </a:rPr>
              <a:t>Värvningskampanj spelare</a:t>
            </a:r>
            <a:endParaRPr lang="sv-SE" sz="2400" dirty="0">
              <a:solidFill>
                <a:srgbClr val="000000"/>
              </a:solidFill>
            </a:endParaRPr>
          </a:p>
          <a:p>
            <a:pPr marL="342900" marR="0" lvl="0" indent="-342900" algn="l" defTabSz="914400" rtl="0" eaLnBrk="1" fontAlgn="auto" latinLnBrk="0" hangingPunct="1">
              <a:lnSpc>
                <a:spcPct val="100000"/>
              </a:lnSpc>
              <a:spcBef>
                <a:spcPct val="0"/>
              </a:spcBef>
              <a:spcAft>
                <a:spcPts val="0"/>
              </a:spcAft>
              <a:buClrTx/>
              <a:buSzTx/>
              <a:buFont typeface="Arial"/>
              <a:buChar char="•"/>
              <a:tabLst/>
              <a:defRPr/>
            </a:pPr>
            <a:endParaRPr lang="sv-SE" sz="2400" dirty="0" smtClean="0">
              <a:solidFill>
                <a:srgbClr val="000000"/>
              </a:solidFill>
              <a:latin typeface="+mj-lt"/>
              <a:ea typeface="+mj-ea"/>
              <a:cs typeface="+mj-cs"/>
            </a:endParaRPr>
          </a:p>
        </p:txBody>
      </p:sp>
      <p:pic>
        <p:nvPicPr>
          <p:cNvPr id="9" name="Bildobjekt 8"/>
          <p:cNvPicPr>
            <a:picLocks noChangeAspect="1"/>
          </p:cNvPicPr>
          <p:nvPr/>
        </p:nvPicPr>
        <p:blipFill>
          <a:blip r:embed="rId3"/>
          <a:stretch>
            <a:fillRect/>
          </a:stretch>
        </p:blipFill>
        <p:spPr>
          <a:xfrm>
            <a:off x="6588224" y="2060848"/>
            <a:ext cx="2088232" cy="4648586"/>
          </a:xfrm>
          <a:prstGeom prst="rect">
            <a:avLst/>
          </a:prstGeom>
        </p:spPr>
      </p:pic>
    </p:spTree>
    <p:extLst>
      <p:ext uri="{BB962C8B-B14F-4D97-AF65-F5344CB8AC3E}">
        <p14:creationId xmlns:p14="http://schemas.microsoft.com/office/powerpoint/2010/main" val="14033421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2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2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20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fade">
                                      <p:cBhvr>
                                        <p:cTn id="27" dur="2000"/>
                                        <p:tgtEl>
                                          <p:spTgt spid="8">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10" end="10"/>
                                            </p:txEl>
                                          </p:spTgt>
                                        </p:tgtEl>
                                        <p:attrNameLst>
                                          <p:attrName>style.visibility</p:attrName>
                                        </p:attrNameLst>
                                      </p:cBhvr>
                                      <p:to>
                                        <p:strVal val="visible"/>
                                      </p:to>
                                    </p:set>
                                    <p:animEffect transition="in" filter="fade">
                                      <p:cBhvr>
                                        <p:cTn id="32" dur="2000"/>
                                        <p:tgtEl>
                                          <p:spTgt spid="8">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12" end="12"/>
                                            </p:txEl>
                                          </p:spTgt>
                                        </p:tgtEl>
                                        <p:attrNameLst>
                                          <p:attrName>style.visibility</p:attrName>
                                        </p:attrNameLst>
                                      </p:cBhvr>
                                      <p:to>
                                        <p:strVal val="visible"/>
                                      </p:to>
                                    </p:set>
                                    <p:animEffect transition="in" filter="fade">
                                      <p:cBhvr>
                                        <p:cTn id="37" dur="2000"/>
                                        <p:tgtEl>
                                          <p:spTgt spid="8">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14" end="14"/>
                                            </p:txEl>
                                          </p:spTgt>
                                        </p:tgtEl>
                                        <p:attrNameLst>
                                          <p:attrName>style.visibility</p:attrName>
                                        </p:attrNameLst>
                                      </p:cBhvr>
                                      <p:to>
                                        <p:strVal val="visible"/>
                                      </p:to>
                                    </p:set>
                                    <p:animEffect transition="in" filter="fade">
                                      <p:cBhvr>
                                        <p:cTn id="42" dur="2000"/>
                                        <p:tgtEl>
                                          <p:spTgt spid="8">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
        <p:nvSpPr>
          <p:cNvPr id="5" name="Rubrik 1"/>
          <p:cNvSpPr txBox="1">
            <a:spLocks/>
          </p:cNvSpPr>
          <p:nvPr/>
        </p:nvSpPr>
        <p:spPr>
          <a:xfrm>
            <a:off x="107504" y="3212976"/>
            <a:ext cx="8352928" cy="3528392"/>
          </a:xfrm>
          <a:prstGeom prst="rect">
            <a:avLst/>
          </a:prstGeom>
        </p:spPr>
        <p:txBody>
          <a:bodyPr vert="horz" lIns="91440" tIns="45720" rIns="91440" bIns="45720" rtlCol="0" anchor="ctr">
            <a:noAutofit/>
          </a:bodyPr>
          <a:lstStyle/>
          <a:p>
            <a:pPr marR="0" lvl="0" algn="l" defTabSz="914400" rtl="0" eaLnBrk="1" fontAlgn="auto" latinLnBrk="0" hangingPunct="1">
              <a:lnSpc>
                <a:spcPct val="100000"/>
              </a:lnSpc>
              <a:spcBef>
                <a:spcPct val="0"/>
              </a:spcBef>
              <a:spcAft>
                <a:spcPts val="0"/>
              </a:spcAft>
              <a:buClrTx/>
              <a:buSzTx/>
              <a:tabLst/>
              <a:defRPr/>
            </a:pPr>
            <a:endParaRPr lang="sv-SE" sz="2400" dirty="0" smtClean="0">
              <a:latin typeface="+mj-lt"/>
              <a:ea typeface="+mj-ea"/>
              <a:cs typeface="+mj-cs"/>
            </a:endParaRPr>
          </a:p>
          <a:p>
            <a:pPr lvl="0">
              <a:spcBef>
                <a:spcPct val="0"/>
              </a:spcBef>
              <a:defRPr/>
            </a:pPr>
            <a:endParaRPr lang="sv-SE" sz="2400" dirty="0" smtClean="0"/>
          </a:p>
          <a:p>
            <a:pPr marL="342900" lvl="0" indent="-342900">
              <a:spcBef>
                <a:spcPct val="0"/>
              </a:spcBef>
              <a:buFont typeface="Arial"/>
              <a:buChar char="•"/>
              <a:defRPr/>
            </a:pPr>
            <a:r>
              <a:rPr lang="sv-SE" sz="2400" dirty="0" smtClean="0"/>
              <a:t>Spelas V18</a:t>
            </a:r>
            <a:r>
              <a:rPr lang="sv-SE" sz="2400" dirty="0"/>
              <a:t>-</a:t>
            </a:r>
            <a:r>
              <a:rPr lang="sv-SE" sz="2400" dirty="0" smtClean="0"/>
              <a:t>V24</a:t>
            </a:r>
          </a:p>
          <a:p>
            <a:pPr lvl="0">
              <a:spcBef>
                <a:spcPct val="0"/>
              </a:spcBef>
              <a:defRPr/>
            </a:pPr>
            <a:endParaRPr lang="sv-SE" sz="1200" dirty="0">
              <a:latin typeface="+mj-lt"/>
              <a:ea typeface="+mj-ea"/>
              <a:cs typeface="+mj-cs"/>
            </a:endParaRPr>
          </a:p>
          <a:p>
            <a:pPr marL="342900" lvl="0" indent="-342900">
              <a:spcBef>
                <a:spcPct val="0"/>
              </a:spcBef>
              <a:buFont typeface="Arial"/>
              <a:buChar char="•"/>
              <a:defRPr/>
            </a:pPr>
            <a:r>
              <a:rPr lang="sv-SE" sz="2400" dirty="0"/>
              <a:t>Serieindelningen </a:t>
            </a:r>
            <a:r>
              <a:rPr lang="sv-SE" sz="2400" dirty="0" smtClean="0"/>
              <a:t>är annorlunda i år</a:t>
            </a:r>
          </a:p>
          <a:p>
            <a:pPr lvl="0">
              <a:spcBef>
                <a:spcPct val="0"/>
              </a:spcBef>
              <a:defRPr/>
            </a:pPr>
            <a:endParaRPr lang="sv-SE" sz="1200" dirty="0">
              <a:latin typeface="+mj-lt"/>
              <a:ea typeface="+mj-ea"/>
              <a:cs typeface="+mj-cs"/>
            </a:endParaRPr>
          </a:p>
          <a:p>
            <a:pPr marL="342900" lvl="0" indent="-342900">
              <a:spcBef>
                <a:spcPct val="0"/>
              </a:spcBef>
              <a:buFont typeface="Arial"/>
              <a:buChar char="•"/>
              <a:defRPr/>
            </a:pPr>
            <a:r>
              <a:rPr lang="sv-SE" sz="2400" dirty="0" smtClean="0">
                <a:latin typeface="+mj-lt"/>
                <a:ea typeface="+mj-ea"/>
                <a:cs typeface="+mj-cs"/>
              </a:rPr>
              <a:t>Två lag</a:t>
            </a:r>
          </a:p>
          <a:p>
            <a:pPr lvl="0">
              <a:spcBef>
                <a:spcPct val="0"/>
              </a:spcBef>
              <a:defRPr/>
            </a:pPr>
            <a:endParaRPr lang="sv-SE" sz="1200" dirty="0" smtClean="0">
              <a:latin typeface="+mj-lt"/>
              <a:ea typeface="+mj-ea"/>
              <a:cs typeface="+mj-cs"/>
            </a:endParaRPr>
          </a:p>
          <a:p>
            <a:pPr marL="342900" lvl="0" indent="-342900">
              <a:spcBef>
                <a:spcPct val="0"/>
              </a:spcBef>
              <a:buFont typeface="Arial"/>
              <a:buChar char="•"/>
              <a:defRPr/>
            </a:pPr>
            <a:r>
              <a:rPr lang="sv-SE" sz="2400" dirty="0" smtClean="0"/>
              <a:t>Nivåanpassning (</a:t>
            </a:r>
            <a:r>
              <a:rPr lang="sv-SE" sz="2400" dirty="0" smtClean="0">
                <a:solidFill>
                  <a:srgbClr val="FF001A"/>
                </a:solidFill>
              </a:rPr>
              <a:t>Röd </a:t>
            </a:r>
            <a:r>
              <a:rPr lang="sv-SE" sz="2400" dirty="0" smtClean="0"/>
              <a:t>&amp; </a:t>
            </a:r>
            <a:r>
              <a:rPr lang="sv-SE" sz="2400" dirty="0" smtClean="0">
                <a:solidFill>
                  <a:srgbClr val="0000FF"/>
                </a:solidFill>
              </a:rPr>
              <a:t>Blå</a:t>
            </a:r>
            <a:r>
              <a:rPr lang="sv-SE" sz="2400" dirty="0" smtClean="0"/>
              <a:t>)</a:t>
            </a:r>
          </a:p>
          <a:p>
            <a:pPr lvl="0">
              <a:spcBef>
                <a:spcPct val="0"/>
              </a:spcBef>
              <a:defRPr/>
            </a:pPr>
            <a:endParaRPr lang="sv-SE" sz="1200" dirty="0" smtClean="0">
              <a:latin typeface="+mj-lt"/>
              <a:ea typeface="+mj-ea"/>
              <a:cs typeface="+mj-cs"/>
            </a:endParaRPr>
          </a:p>
          <a:p>
            <a:pPr marL="342900" marR="0" lvl="0" indent="-342900" algn="l" defTabSz="914400" rtl="0" eaLnBrk="1" fontAlgn="auto" latinLnBrk="0" hangingPunct="1">
              <a:lnSpc>
                <a:spcPct val="100000"/>
              </a:lnSpc>
              <a:spcBef>
                <a:spcPct val="0"/>
              </a:spcBef>
              <a:spcAft>
                <a:spcPts val="0"/>
              </a:spcAft>
              <a:buClrTx/>
              <a:buSzTx/>
              <a:buFont typeface="Arial"/>
              <a:buChar char="•"/>
              <a:tabLst/>
              <a:defRPr/>
            </a:pPr>
            <a:r>
              <a:rPr lang="sv-SE" sz="2400" dirty="0">
                <a:latin typeface="+mj-lt"/>
                <a:ea typeface="+mj-ea"/>
                <a:cs typeface="+mj-cs"/>
              </a:rPr>
              <a:t>U</a:t>
            </a:r>
            <a:r>
              <a:rPr lang="sv-SE" sz="2400" dirty="0" smtClean="0">
                <a:latin typeface="+mj-lt"/>
                <a:ea typeface="+mj-ea"/>
                <a:cs typeface="+mj-cs"/>
              </a:rPr>
              <a:t>tökat samarbete med F03</a:t>
            </a:r>
          </a:p>
          <a:p>
            <a:pPr marR="0" lvl="0" algn="l" defTabSz="914400" rtl="0" eaLnBrk="1" fontAlgn="auto" latinLnBrk="0" hangingPunct="1">
              <a:lnSpc>
                <a:spcPct val="100000"/>
              </a:lnSpc>
              <a:spcBef>
                <a:spcPct val="0"/>
              </a:spcBef>
              <a:spcAft>
                <a:spcPts val="0"/>
              </a:spcAft>
              <a:buClrTx/>
              <a:buSzTx/>
              <a:tabLst/>
              <a:defRPr/>
            </a:pPr>
            <a:endParaRPr lang="sv-SE" sz="1200" dirty="0" smtClean="0">
              <a:latin typeface="+mj-lt"/>
              <a:ea typeface="+mj-ea"/>
              <a:cs typeface="+mj-cs"/>
            </a:endParaRPr>
          </a:p>
          <a:p>
            <a:pPr marL="342900" indent="-342900">
              <a:spcBef>
                <a:spcPct val="0"/>
              </a:spcBef>
              <a:buFont typeface="Arial"/>
              <a:buChar char="•"/>
              <a:defRPr/>
            </a:pPr>
            <a:r>
              <a:rPr lang="sv-SE" sz="2400" dirty="0" smtClean="0">
                <a:solidFill>
                  <a:schemeClr val="bg1">
                    <a:lumMod val="65000"/>
                  </a:schemeClr>
                </a:solidFill>
              </a:rPr>
              <a:t>Spelstart i höst – Troligen V33</a:t>
            </a:r>
            <a:endParaRPr lang="sv-SE" sz="2400" dirty="0" smtClean="0"/>
          </a:p>
          <a:p>
            <a:pPr marL="171450" lvl="0" indent="-171450">
              <a:spcBef>
                <a:spcPct val="0"/>
              </a:spcBef>
              <a:buFont typeface="Arial"/>
              <a:buChar char="•"/>
              <a:defRPr/>
            </a:pPr>
            <a:endParaRPr lang="sv-SE" sz="1200" dirty="0"/>
          </a:p>
          <a:p>
            <a:pPr marL="342900" lvl="0" indent="-342900">
              <a:spcBef>
                <a:spcPct val="0"/>
              </a:spcBef>
              <a:buFont typeface="Arial"/>
              <a:buChar char="•"/>
              <a:defRPr/>
            </a:pPr>
            <a:endParaRPr lang="sv-SE" sz="2400" dirty="0" smtClean="0"/>
          </a:p>
          <a:p>
            <a:pPr marL="342900" lvl="0" indent="-342900">
              <a:spcBef>
                <a:spcPct val="0"/>
              </a:spcBef>
              <a:buFont typeface="Arial"/>
              <a:buChar char="•"/>
              <a:defRPr/>
            </a:pPr>
            <a:endParaRPr lang="sv-SE" sz="2400" dirty="0" smtClean="0"/>
          </a:p>
        </p:txBody>
      </p:sp>
      <p:sp>
        <p:nvSpPr>
          <p:cNvPr id="7" name="Rubrik 1"/>
          <p:cNvSpPr txBox="1">
            <a:spLocks/>
          </p:cNvSpPr>
          <p:nvPr/>
        </p:nvSpPr>
        <p:spPr>
          <a:xfrm>
            <a:off x="179512" y="1844824"/>
            <a:ext cx="6408712" cy="57606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sz="3200" b="1" noProof="0" dirty="0" smtClean="0">
                <a:latin typeface="+mj-lt"/>
                <a:ea typeface="+mj-ea"/>
                <a:cs typeface="+mj-cs"/>
              </a:rPr>
              <a:t>Planering 2015</a:t>
            </a:r>
            <a:r>
              <a:rPr kumimoji="0" lang="sv-SE" sz="1800" b="0" i="0" u="none" strike="noStrike" kern="1200" cap="none" spc="0" normalizeH="0" baseline="0" noProof="0" dirty="0" smtClean="0">
                <a:ln>
                  <a:noFill/>
                </a:ln>
                <a:solidFill>
                  <a:schemeClr val="tx1"/>
                </a:solidFill>
                <a:effectLst/>
                <a:uLnTx/>
                <a:uFillTx/>
                <a:latin typeface="+mj-lt"/>
                <a:ea typeface="+mj-ea"/>
                <a:cs typeface="+mj-cs"/>
              </a:rPr>
              <a:t/>
            </a:r>
            <a:br>
              <a:rPr kumimoji="0" lang="sv-SE" sz="1800" b="0" i="0" u="none" strike="noStrike" kern="1200" cap="none" spc="0" normalizeH="0" baseline="0" noProof="0" dirty="0" smtClean="0">
                <a:ln>
                  <a:noFill/>
                </a:ln>
                <a:solidFill>
                  <a:schemeClr val="tx1"/>
                </a:solidFill>
                <a:effectLst/>
                <a:uLnTx/>
                <a:uFillTx/>
                <a:latin typeface="+mj-lt"/>
                <a:ea typeface="+mj-ea"/>
                <a:cs typeface="+mj-cs"/>
              </a:rPr>
            </a:br>
            <a:endParaRPr kumimoji="0" lang="sv-SE" sz="18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Rubrik 1"/>
          <p:cNvSpPr txBox="1">
            <a:spLocks/>
          </p:cNvSpPr>
          <p:nvPr/>
        </p:nvSpPr>
        <p:spPr>
          <a:xfrm>
            <a:off x="107504" y="2420888"/>
            <a:ext cx="5472608" cy="72008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1800" b="0" i="0" u="none" strike="noStrike" kern="1200" cap="none" spc="0" normalizeH="0" baseline="0" noProof="0" dirty="0" smtClean="0">
                <a:ln>
                  <a:noFill/>
                </a:ln>
                <a:solidFill>
                  <a:srgbClr val="0000FF"/>
                </a:solidFill>
                <a:effectLst/>
                <a:uLnTx/>
                <a:uFillTx/>
                <a:latin typeface="+mj-lt"/>
                <a:ea typeface="+mj-ea"/>
                <a:cs typeface="+mj-cs"/>
              </a:rPr>
              <a:t/>
            </a:r>
            <a:br>
              <a:rPr kumimoji="0" lang="sv-SE" sz="1800" b="0" i="0" u="none" strike="noStrike" kern="1200" cap="none" spc="0" normalizeH="0" baseline="0" noProof="0" dirty="0" smtClean="0">
                <a:ln>
                  <a:noFill/>
                </a:ln>
                <a:solidFill>
                  <a:srgbClr val="0000FF"/>
                </a:solidFill>
                <a:effectLst/>
                <a:uLnTx/>
                <a:uFillTx/>
                <a:latin typeface="+mj-lt"/>
                <a:ea typeface="+mj-ea"/>
                <a:cs typeface="+mj-cs"/>
              </a:rPr>
            </a:br>
            <a:r>
              <a:rPr lang="sv-SE" sz="2400" b="1" dirty="0" smtClean="0">
                <a:solidFill>
                  <a:srgbClr val="0000FF"/>
                </a:solidFill>
                <a:latin typeface="+mj-lt"/>
                <a:ea typeface="+mj-ea"/>
                <a:cs typeface="+mj-cs"/>
              </a:rPr>
              <a:t>Seriespel: </a:t>
            </a:r>
            <a:endParaRPr lang="sv-SE" sz="2400" dirty="0" smtClean="0">
              <a:solidFill>
                <a:srgbClr val="0000FF"/>
              </a:solidFill>
            </a:endParaRPr>
          </a:p>
        </p:txBody>
      </p:sp>
      <p:pic>
        <p:nvPicPr>
          <p:cNvPr id="2" name="Bildobjekt 1"/>
          <p:cNvPicPr>
            <a:picLocks noChangeAspect="1"/>
          </p:cNvPicPr>
          <p:nvPr/>
        </p:nvPicPr>
        <p:blipFill>
          <a:blip r:embed="rId3"/>
          <a:stretch>
            <a:fillRect/>
          </a:stretch>
        </p:blipFill>
        <p:spPr>
          <a:xfrm>
            <a:off x="6804248" y="1844824"/>
            <a:ext cx="1524000" cy="1524000"/>
          </a:xfrm>
          <a:prstGeom prst="rect">
            <a:avLst/>
          </a:prstGeom>
        </p:spPr>
      </p:pic>
    </p:spTree>
    <p:extLst>
      <p:ext uri="{BB962C8B-B14F-4D97-AF65-F5344CB8AC3E}">
        <p14:creationId xmlns:p14="http://schemas.microsoft.com/office/powerpoint/2010/main" val="10012081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20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20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20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animEffect transition="in" filter="fade">
                                      <p:cBhvr>
                                        <p:cTn id="22" dur="2000"/>
                                        <p:tgtEl>
                                          <p:spTgt spid="5">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animEffect transition="in" filter="fade">
                                      <p:cBhvr>
                                        <p:cTn id="27" dur="2000"/>
                                        <p:tgtEl>
                                          <p:spTgt spid="5">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12" end="12"/>
                                            </p:txEl>
                                          </p:spTgt>
                                        </p:tgtEl>
                                        <p:attrNameLst>
                                          <p:attrName>style.visibility</p:attrName>
                                        </p:attrNameLst>
                                      </p:cBhvr>
                                      <p:to>
                                        <p:strVal val="visible"/>
                                      </p:to>
                                    </p:set>
                                    <p:animEffect transition="in" filter="fade">
                                      <p:cBhvr>
                                        <p:cTn id="32" dur="20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
        <p:nvSpPr>
          <p:cNvPr id="7" name="Rubrik 1"/>
          <p:cNvSpPr txBox="1">
            <a:spLocks/>
          </p:cNvSpPr>
          <p:nvPr/>
        </p:nvSpPr>
        <p:spPr>
          <a:xfrm>
            <a:off x="179512" y="1844824"/>
            <a:ext cx="6408712" cy="57606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sz="3200" b="1" noProof="0" dirty="0" smtClean="0">
                <a:latin typeface="+mj-lt"/>
                <a:ea typeface="+mj-ea"/>
                <a:cs typeface="+mj-cs"/>
              </a:rPr>
              <a:t>Planering 2015</a:t>
            </a:r>
            <a:r>
              <a:rPr kumimoji="0" lang="sv-SE" sz="1800" b="0" i="0" u="none" strike="noStrike" kern="1200" cap="none" spc="0" normalizeH="0" baseline="0" noProof="0" dirty="0" smtClean="0">
                <a:ln>
                  <a:noFill/>
                </a:ln>
                <a:solidFill>
                  <a:schemeClr val="tx1"/>
                </a:solidFill>
                <a:effectLst/>
                <a:uLnTx/>
                <a:uFillTx/>
                <a:latin typeface="+mj-lt"/>
                <a:ea typeface="+mj-ea"/>
                <a:cs typeface="+mj-cs"/>
              </a:rPr>
              <a:t/>
            </a:r>
            <a:br>
              <a:rPr kumimoji="0" lang="sv-SE" sz="1800" b="0" i="0" u="none" strike="noStrike" kern="1200" cap="none" spc="0" normalizeH="0" baseline="0" noProof="0" dirty="0" smtClean="0">
                <a:ln>
                  <a:noFill/>
                </a:ln>
                <a:solidFill>
                  <a:schemeClr val="tx1"/>
                </a:solidFill>
                <a:effectLst/>
                <a:uLnTx/>
                <a:uFillTx/>
                <a:latin typeface="+mj-lt"/>
                <a:ea typeface="+mj-ea"/>
                <a:cs typeface="+mj-cs"/>
              </a:rPr>
            </a:br>
            <a:endParaRPr kumimoji="0" lang="sv-SE" sz="18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Rubrik 1"/>
          <p:cNvSpPr txBox="1">
            <a:spLocks/>
          </p:cNvSpPr>
          <p:nvPr/>
        </p:nvSpPr>
        <p:spPr>
          <a:xfrm>
            <a:off x="2987824" y="1628800"/>
            <a:ext cx="5472608" cy="72008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1800" b="0" i="0" u="none" strike="noStrike" kern="1200" cap="none" spc="0" normalizeH="0" baseline="0" noProof="0" dirty="0" smtClean="0">
                <a:ln>
                  <a:noFill/>
                </a:ln>
                <a:solidFill>
                  <a:srgbClr val="0000FF"/>
                </a:solidFill>
                <a:effectLst/>
                <a:uLnTx/>
                <a:uFillTx/>
                <a:latin typeface="+mj-lt"/>
                <a:ea typeface="+mj-ea"/>
                <a:cs typeface="+mj-cs"/>
              </a:rPr>
              <a:t/>
            </a:r>
            <a:br>
              <a:rPr kumimoji="0" lang="sv-SE" sz="1800" b="0" i="0" u="none" strike="noStrike" kern="1200" cap="none" spc="0" normalizeH="0" baseline="0" noProof="0" dirty="0" smtClean="0">
                <a:ln>
                  <a:noFill/>
                </a:ln>
                <a:solidFill>
                  <a:srgbClr val="0000FF"/>
                </a:solidFill>
                <a:effectLst/>
                <a:uLnTx/>
                <a:uFillTx/>
                <a:latin typeface="+mj-lt"/>
                <a:ea typeface="+mj-ea"/>
                <a:cs typeface="+mj-cs"/>
              </a:rPr>
            </a:br>
            <a:r>
              <a:rPr lang="sv-SE" sz="2400" b="1" dirty="0" smtClean="0">
                <a:solidFill>
                  <a:srgbClr val="0000FF"/>
                </a:solidFill>
                <a:latin typeface="+mj-lt"/>
                <a:ea typeface="+mj-ea"/>
                <a:cs typeface="+mj-cs"/>
              </a:rPr>
              <a:t>Seriespel: </a:t>
            </a:r>
            <a:endParaRPr lang="sv-SE" sz="2400" dirty="0" smtClean="0">
              <a:solidFill>
                <a:srgbClr val="0000FF"/>
              </a:solidFill>
            </a:endParaRPr>
          </a:p>
        </p:txBody>
      </p:sp>
      <p:pic>
        <p:nvPicPr>
          <p:cNvPr id="2" name="Bildobjekt 1"/>
          <p:cNvPicPr>
            <a:picLocks noChangeAspect="1"/>
          </p:cNvPicPr>
          <p:nvPr/>
        </p:nvPicPr>
        <p:blipFill>
          <a:blip r:embed="rId3"/>
          <a:stretch>
            <a:fillRect/>
          </a:stretch>
        </p:blipFill>
        <p:spPr>
          <a:xfrm>
            <a:off x="6804248" y="1844824"/>
            <a:ext cx="1524000" cy="1524000"/>
          </a:xfrm>
          <a:prstGeom prst="rect">
            <a:avLst/>
          </a:prstGeom>
        </p:spPr>
      </p:pic>
      <p:pic>
        <p:nvPicPr>
          <p:cNvPr id="3" name="Bildobjekt 2" descr="Skärmavbild 2015-02-15 kl. 21.18.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2335589"/>
            <a:ext cx="5961360" cy="4522411"/>
          </a:xfrm>
          <a:prstGeom prst="rect">
            <a:avLst/>
          </a:prstGeom>
        </p:spPr>
      </p:pic>
      <p:pic>
        <p:nvPicPr>
          <p:cNvPr id="5" name="Bildobjekt 4" descr="Skärmavbild 2015-02-17 kl. 22.34.4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67" y="3429000"/>
            <a:ext cx="7560841" cy="27836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Ellips 9"/>
          <p:cNvSpPr/>
          <p:nvPr/>
        </p:nvSpPr>
        <p:spPr>
          <a:xfrm>
            <a:off x="179512" y="4005064"/>
            <a:ext cx="6048672" cy="1584176"/>
          </a:xfrm>
          <a:prstGeom prst="ellipse">
            <a:avLst/>
          </a:prstGeom>
          <a:solidFill>
            <a:srgbClr val="A6A6A6">
              <a:alpha val="0"/>
            </a:srgbClr>
          </a:solidFill>
          <a:ln w="57150" cmpd="sng">
            <a:solidFill>
              <a:srgbClr val="EF150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613071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3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300"/>
                                        <p:tgtEl>
                                          <p:spTgt spid="5"/>
                                        </p:tgtEl>
                                      </p:cBhvr>
                                    </p:animEffect>
                                  </p:childTnLst>
                                </p:cTn>
                              </p:par>
                            </p:childTnLst>
                          </p:cTn>
                        </p:par>
                        <p:par>
                          <p:cTn id="13" fill="hold">
                            <p:stCondLst>
                              <p:cond delay="13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
        <p:nvSpPr>
          <p:cNvPr id="5" name="Rubrik 1"/>
          <p:cNvSpPr txBox="1">
            <a:spLocks/>
          </p:cNvSpPr>
          <p:nvPr/>
        </p:nvSpPr>
        <p:spPr>
          <a:xfrm>
            <a:off x="179512" y="2636912"/>
            <a:ext cx="4608512" cy="4221088"/>
          </a:xfrm>
          <a:prstGeom prst="rect">
            <a:avLst/>
          </a:prstGeom>
        </p:spPr>
        <p:txBody>
          <a:bodyPr vert="horz" lIns="91440" tIns="45720" rIns="91440" bIns="45720" rtlCol="0" anchor="ctr">
            <a:noAutofit/>
          </a:bodyPr>
          <a:lstStyle/>
          <a:p>
            <a:pPr lvl="0">
              <a:spcBef>
                <a:spcPct val="0"/>
              </a:spcBef>
              <a:defRPr/>
            </a:pPr>
            <a:r>
              <a:rPr lang="sv-SE" sz="2400" b="1" dirty="0" smtClean="0"/>
              <a:t>Spelare:</a:t>
            </a:r>
          </a:p>
          <a:p>
            <a:pPr marL="342900" lvl="0" indent="-342900">
              <a:spcBef>
                <a:spcPct val="0"/>
              </a:spcBef>
              <a:buFont typeface="Arial"/>
              <a:buChar char="•"/>
              <a:defRPr/>
            </a:pPr>
            <a:r>
              <a:rPr lang="sv-SE" sz="2400" dirty="0" smtClean="0"/>
              <a:t>Säsongsupptakt </a:t>
            </a:r>
            <a:r>
              <a:rPr lang="sv-SE" sz="2400" dirty="0"/>
              <a:t>2 dagar</a:t>
            </a:r>
          </a:p>
          <a:p>
            <a:pPr marL="342900" lvl="0" indent="-342900">
              <a:spcBef>
                <a:spcPct val="0"/>
              </a:spcBef>
              <a:buFont typeface="Arial"/>
              <a:buChar char="•"/>
              <a:defRPr/>
            </a:pPr>
            <a:r>
              <a:rPr lang="sv-SE" sz="2400" dirty="0" err="1" smtClean="0"/>
              <a:t>Friendsutbildning</a:t>
            </a:r>
            <a:endParaRPr lang="sv-SE" sz="2400" dirty="0"/>
          </a:p>
          <a:p>
            <a:pPr marL="342900" lvl="0" indent="-342900">
              <a:spcBef>
                <a:spcPct val="0"/>
              </a:spcBef>
              <a:buFont typeface="Arial"/>
              <a:buChar char="•"/>
              <a:defRPr/>
            </a:pPr>
            <a:r>
              <a:rPr lang="sv-SE" sz="2400" dirty="0"/>
              <a:t>Sommaravslutning Tidö-</a:t>
            </a:r>
            <a:r>
              <a:rPr lang="sv-SE" sz="2400" dirty="0" smtClean="0"/>
              <a:t>Lindö</a:t>
            </a:r>
          </a:p>
          <a:p>
            <a:pPr marL="342900" indent="-342900">
              <a:spcBef>
                <a:spcPct val="0"/>
              </a:spcBef>
              <a:buFont typeface="Arial"/>
              <a:buChar char="•"/>
              <a:defRPr/>
            </a:pPr>
            <a:r>
              <a:rPr lang="sv-SE" sz="2400" dirty="0" smtClean="0"/>
              <a:t>Höstupptakt</a:t>
            </a:r>
          </a:p>
          <a:p>
            <a:pPr marL="342900" indent="-342900">
              <a:spcBef>
                <a:spcPct val="0"/>
              </a:spcBef>
              <a:buFont typeface="Arial"/>
              <a:buChar char="•"/>
              <a:defRPr/>
            </a:pPr>
            <a:r>
              <a:rPr lang="sv-SE" sz="2400" dirty="0"/>
              <a:t>Höstavslutning Örebro</a:t>
            </a:r>
            <a:endParaRPr lang="sv-SE" sz="2400" dirty="0" smtClean="0"/>
          </a:p>
          <a:p>
            <a:pPr lvl="0">
              <a:spcBef>
                <a:spcPct val="0"/>
              </a:spcBef>
              <a:defRPr/>
            </a:pPr>
            <a:endParaRPr kumimoji="0" lang="sv-SE" sz="2400" b="0" i="0" u="none" strike="noStrike" kern="1200" cap="none" spc="0" normalizeH="0" baseline="0" noProof="0" dirty="0" smtClean="0">
              <a:ln>
                <a:noFill/>
              </a:ln>
              <a:solidFill>
                <a:schemeClr val="tx1"/>
              </a:solidFill>
              <a:effectLst/>
              <a:uLnTx/>
              <a:uFillTx/>
              <a:latin typeface="+mj-lt"/>
              <a:ea typeface="+mj-ea"/>
              <a:cs typeface="+mj-cs"/>
            </a:endParaRPr>
          </a:p>
          <a:p>
            <a:pPr marL="285750" marR="0" lvl="0" indent="-285750" algn="l" defTabSz="914400" rtl="0" eaLnBrk="1" fontAlgn="auto" latinLnBrk="0" hangingPunct="1">
              <a:lnSpc>
                <a:spcPct val="100000"/>
              </a:lnSpc>
              <a:spcBef>
                <a:spcPct val="0"/>
              </a:spcBef>
              <a:spcAft>
                <a:spcPts val="0"/>
              </a:spcAft>
              <a:buClrTx/>
              <a:buSzTx/>
              <a:buFont typeface="Arial"/>
              <a:buChar char="•"/>
              <a:tabLst/>
              <a:defRPr/>
            </a:pPr>
            <a:r>
              <a:rPr lang="sv-SE" sz="2400" dirty="0" smtClean="0">
                <a:latin typeface="+mj-lt"/>
                <a:ea typeface="+mj-ea"/>
                <a:cs typeface="+mj-cs"/>
              </a:rPr>
              <a:t>Nivåanpassning </a:t>
            </a:r>
          </a:p>
          <a:p>
            <a:pPr marL="285750" marR="0" lvl="0" indent="-285750" algn="l" defTabSz="914400" rtl="0" eaLnBrk="1" fontAlgn="auto" latinLnBrk="0" hangingPunct="1">
              <a:lnSpc>
                <a:spcPct val="100000"/>
              </a:lnSpc>
              <a:spcBef>
                <a:spcPct val="0"/>
              </a:spcBef>
              <a:spcAft>
                <a:spcPts val="0"/>
              </a:spcAft>
              <a:buClrTx/>
              <a:buSzTx/>
              <a:buFont typeface="Arial"/>
              <a:buChar char="•"/>
              <a:tabLst/>
              <a:defRPr/>
            </a:pPr>
            <a:r>
              <a:rPr kumimoji="0" lang="sv-SE" sz="2400" b="0" i="0" u="none" strike="noStrike" kern="1200" cap="none" spc="0" normalizeH="0" baseline="0" noProof="0" dirty="0" smtClean="0">
                <a:ln>
                  <a:noFill/>
                </a:ln>
                <a:solidFill>
                  <a:schemeClr val="tx1"/>
                </a:solidFill>
                <a:effectLst/>
                <a:uLnTx/>
                <a:uFillTx/>
                <a:latin typeface="+mj-lt"/>
                <a:ea typeface="+mj-ea"/>
                <a:cs typeface="+mj-cs"/>
              </a:rPr>
              <a:t>Utvecklingssamtal</a:t>
            </a:r>
          </a:p>
          <a:p>
            <a:pPr marL="342900" marR="0" lvl="0" indent="-342900" algn="l" defTabSz="914400" rtl="0" eaLnBrk="1" fontAlgn="auto" latinLnBrk="0" hangingPunct="1">
              <a:lnSpc>
                <a:spcPct val="100000"/>
              </a:lnSpc>
              <a:spcBef>
                <a:spcPct val="0"/>
              </a:spcBef>
              <a:spcAft>
                <a:spcPts val="0"/>
              </a:spcAft>
              <a:buClrTx/>
              <a:buSzTx/>
              <a:buFont typeface="Arial"/>
              <a:buChar char="•"/>
              <a:tabLst/>
              <a:defRPr/>
            </a:pPr>
            <a:endParaRPr lang="sv-SE" sz="2400" dirty="0" smtClean="0">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1800" b="0" i="0" u="none" strike="noStrike" kern="1200" cap="none" spc="0" normalizeH="0" baseline="0" noProof="0" dirty="0" smtClean="0">
                <a:ln>
                  <a:noFill/>
                </a:ln>
                <a:solidFill>
                  <a:schemeClr val="tx1"/>
                </a:solidFill>
                <a:effectLst/>
                <a:uLnTx/>
                <a:uFillTx/>
                <a:latin typeface="+mj-lt"/>
                <a:ea typeface="+mj-ea"/>
                <a:cs typeface="+mj-cs"/>
              </a:rPr>
              <a:t/>
            </a:r>
            <a:br>
              <a:rPr kumimoji="0" lang="sv-SE" sz="1800" b="0" i="0" u="none" strike="noStrike" kern="1200" cap="none" spc="0" normalizeH="0" baseline="0" noProof="0" dirty="0" smtClean="0">
                <a:ln>
                  <a:noFill/>
                </a:ln>
                <a:solidFill>
                  <a:schemeClr val="tx1"/>
                </a:solidFill>
                <a:effectLst/>
                <a:uLnTx/>
                <a:uFillTx/>
                <a:latin typeface="+mj-lt"/>
                <a:ea typeface="+mj-ea"/>
                <a:cs typeface="+mj-cs"/>
              </a:rPr>
            </a:br>
            <a:endParaRPr kumimoji="0" lang="sv-SE" sz="18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Rubrik 1"/>
          <p:cNvSpPr txBox="1">
            <a:spLocks/>
          </p:cNvSpPr>
          <p:nvPr/>
        </p:nvSpPr>
        <p:spPr>
          <a:xfrm>
            <a:off x="4788024" y="2239762"/>
            <a:ext cx="4355976" cy="4608512"/>
          </a:xfrm>
          <a:prstGeom prst="rect">
            <a:avLst/>
          </a:prstGeom>
        </p:spPr>
        <p:txBody>
          <a:bodyPr vert="horz" lIns="91440" tIns="45720" rIns="91440" bIns="45720" rtlCol="0" anchor="ctr">
            <a:noAutofit/>
          </a:bodyPr>
          <a:lstStyle/>
          <a:p>
            <a:pPr marR="0" lvl="0" algn="l" defTabSz="914400" rtl="0" eaLnBrk="1" fontAlgn="auto" latinLnBrk="0" hangingPunct="1">
              <a:lnSpc>
                <a:spcPct val="100000"/>
              </a:lnSpc>
              <a:spcBef>
                <a:spcPct val="0"/>
              </a:spcBef>
              <a:spcAft>
                <a:spcPts val="0"/>
              </a:spcAft>
              <a:buClrTx/>
              <a:buSzTx/>
              <a:tabLst/>
              <a:defRPr/>
            </a:pPr>
            <a:endParaRPr lang="sv-SE" sz="2400" dirty="0" smtClean="0">
              <a:latin typeface="+mj-lt"/>
              <a:ea typeface="+mj-ea"/>
              <a:cs typeface="+mj-cs"/>
            </a:endParaRPr>
          </a:p>
          <a:p>
            <a:pPr marR="0" lvl="0" algn="l" defTabSz="914400" rtl="0" eaLnBrk="1" fontAlgn="auto" latinLnBrk="0" hangingPunct="1">
              <a:lnSpc>
                <a:spcPct val="100000"/>
              </a:lnSpc>
              <a:spcBef>
                <a:spcPct val="0"/>
              </a:spcBef>
              <a:spcAft>
                <a:spcPts val="0"/>
              </a:spcAft>
              <a:buClrTx/>
              <a:buSzTx/>
              <a:tabLst/>
              <a:defRPr/>
            </a:pPr>
            <a:endParaRPr lang="sv-SE" sz="2400" dirty="0">
              <a:solidFill>
                <a:srgbClr val="A6A6A6"/>
              </a:solidFill>
            </a:endParaRPr>
          </a:p>
          <a:p>
            <a:pPr marR="0" lvl="0" algn="l" defTabSz="914400" rtl="0" eaLnBrk="1" fontAlgn="auto" latinLnBrk="0" hangingPunct="1">
              <a:lnSpc>
                <a:spcPct val="100000"/>
              </a:lnSpc>
              <a:spcBef>
                <a:spcPct val="0"/>
              </a:spcBef>
              <a:spcAft>
                <a:spcPts val="0"/>
              </a:spcAft>
              <a:buClrTx/>
              <a:buSzTx/>
              <a:tabLst/>
              <a:defRPr/>
            </a:pPr>
            <a:endParaRPr lang="sv-SE" sz="2400" dirty="0" smtClean="0">
              <a:latin typeface="+mj-lt"/>
              <a:ea typeface="+mj-ea"/>
              <a:cs typeface="+mj-cs"/>
            </a:endParaRPr>
          </a:p>
          <a:p>
            <a:pPr marL="342900" marR="0" lvl="0" indent="-342900" algn="l" defTabSz="914400" rtl="0" eaLnBrk="1" fontAlgn="auto" latinLnBrk="0" hangingPunct="1">
              <a:lnSpc>
                <a:spcPct val="100000"/>
              </a:lnSpc>
              <a:spcBef>
                <a:spcPct val="0"/>
              </a:spcBef>
              <a:spcAft>
                <a:spcPts val="0"/>
              </a:spcAft>
              <a:buClrTx/>
              <a:buSzTx/>
              <a:buFont typeface="Arial"/>
              <a:buChar char="•"/>
              <a:tabLst/>
              <a:defRPr/>
            </a:pPr>
            <a:endParaRPr lang="sv-SE" sz="2400" dirty="0" smtClean="0">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1800" b="0" i="0" u="none" strike="noStrike" kern="1200" cap="none" spc="0" normalizeH="0" baseline="0" noProof="0" dirty="0" smtClean="0">
                <a:ln>
                  <a:noFill/>
                </a:ln>
                <a:solidFill>
                  <a:schemeClr val="tx1"/>
                </a:solidFill>
                <a:effectLst/>
                <a:uLnTx/>
                <a:uFillTx/>
                <a:latin typeface="+mj-lt"/>
                <a:ea typeface="+mj-ea"/>
                <a:cs typeface="+mj-cs"/>
              </a:rPr>
              <a:t/>
            </a:r>
            <a:br>
              <a:rPr kumimoji="0" lang="sv-SE" sz="1800" b="0" i="0" u="none" strike="noStrike" kern="1200" cap="none" spc="0" normalizeH="0" baseline="0" noProof="0" dirty="0" smtClean="0">
                <a:ln>
                  <a:noFill/>
                </a:ln>
                <a:solidFill>
                  <a:schemeClr val="tx1"/>
                </a:solidFill>
                <a:effectLst/>
                <a:uLnTx/>
                <a:uFillTx/>
                <a:latin typeface="+mj-lt"/>
                <a:ea typeface="+mj-ea"/>
                <a:cs typeface="+mj-cs"/>
              </a:rPr>
            </a:br>
            <a:r>
              <a:rPr kumimoji="0" lang="sv-SE" sz="1800" b="0" i="0" u="none" strike="noStrike" kern="1200" cap="none" spc="0" normalizeH="0" baseline="0" noProof="0" dirty="0" smtClean="0">
                <a:ln>
                  <a:noFill/>
                </a:ln>
                <a:solidFill>
                  <a:schemeClr val="tx1"/>
                </a:solidFill>
                <a:effectLst/>
                <a:uLnTx/>
                <a:uFillTx/>
                <a:latin typeface="+mj-lt"/>
                <a:ea typeface="+mj-ea"/>
                <a:cs typeface="+mj-cs"/>
              </a:rPr>
              <a:t/>
            </a:r>
            <a:br>
              <a:rPr kumimoji="0" lang="sv-SE" sz="1800" b="0" i="0" u="none" strike="noStrike" kern="1200" cap="none" spc="0" normalizeH="0" baseline="0" noProof="0" dirty="0" smtClean="0">
                <a:ln>
                  <a:noFill/>
                </a:ln>
                <a:solidFill>
                  <a:schemeClr val="tx1"/>
                </a:solidFill>
                <a:effectLst/>
                <a:uLnTx/>
                <a:uFillTx/>
                <a:latin typeface="+mj-lt"/>
                <a:ea typeface="+mj-ea"/>
                <a:cs typeface="+mj-cs"/>
              </a:rPr>
            </a:br>
            <a:endParaRPr kumimoji="0" lang="sv-SE" sz="1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Rubrik 1"/>
          <p:cNvSpPr txBox="1">
            <a:spLocks/>
          </p:cNvSpPr>
          <p:nvPr/>
        </p:nvSpPr>
        <p:spPr>
          <a:xfrm>
            <a:off x="179512" y="1844824"/>
            <a:ext cx="6408712" cy="57606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3200" b="1" i="0" u="none" strike="noStrike" kern="1200" cap="none" spc="0" normalizeH="0" baseline="0" noProof="0" dirty="0" smtClean="0">
                <a:ln>
                  <a:noFill/>
                </a:ln>
                <a:solidFill>
                  <a:schemeClr val="tx1"/>
                </a:solidFill>
                <a:effectLst/>
                <a:uLnTx/>
                <a:uFillTx/>
                <a:latin typeface="+mj-lt"/>
                <a:ea typeface="+mj-ea"/>
                <a:cs typeface="+mj-cs"/>
              </a:rPr>
              <a:t>Vad </a:t>
            </a:r>
            <a:r>
              <a:rPr lang="sv-SE" sz="3200" b="1" dirty="0" smtClean="0">
                <a:latin typeface="+mj-lt"/>
                <a:ea typeface="+mj-ea"/>
                <a:cs typeface="+mj-cs"/>
              </a:rPr>
              <a:t>gjorde vi mer under 2014?</a:t>
            </a:r>
            <a:r>
              <a:rPr kumimoji="0" lang="sv-SE" sz="1800" b="0" i="0" u="none" strike="noStrike" kern="1200" cap="none" spc="0" normalizeH="0" baseline="0" noProof="0" dirty="0" smtClean="0">
                <a:ln>
                  <a:noFill/>
                </a:ln>
                <a:solidFill>
                  <a:schemeClr val="tx1"/>
                </a:solidFill>
                <a:effectLst/>
                <a:uLnTx/>
                <a:uFillTx/>
                <a:latin typeface="+mj-lt"/>
                <a:ea typeface="+mj-ea"/>
                <a:cs typeface="+mj-cs"/>
              </a:rPr>
              <a:t/>
            </a:r>
            <a:br>
              <a:rPr kumimoji="0" lang="sv-SE" sz="1800" b="0" i="0" u="none" strike="noStrike" kern="1200" cap="none" spc="0" normalizeH="0" baseline="0" noProof="0" dirty="0" smtClean="0">
                <a:ln>
                  <a:noFill/>
                </a:ln>
                <a:solidFill>
                  <a:schemeClr val="tx1"/>
                </a:solidFill>
                <a:effectLst/>
                <a:uLnTx/>
                <a:uFillTx/>
                <a:latin typeface="+mj-lt"/>
                <a:ea typeface="+mj-ea"/>
                <a:cs typeface="+mj-cs"/>
              </a:rPr>
            </a:br>
            <a:endParaRPr kumimoji="0" lang="sv-SE" sz="18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Rubrik 1"/>
          <p:cNvSpPr txBox="1">
            <a:spLocks/>
          </p:cNvSpPr>
          <p:nvPr/>
        </p:nvSpPr>
        <p:spPr>
          <a:xfrm>
            <a:off x="4788024" y="2276872"/>
            <a:ext cx="4355976" cy="3816424"/>
          </a:xfrm>
          <a:prstGeom prst="rect">
            <a:avLst/>
          </a:prstGeom>
        </p:spPr>
        <p:txBody>
          <a:bodyPr vert="horz" lIns="91440" tIns="45720" rIns="91440" bIns="45720" rtlCol="0" anchor="ctr">
            <a:noAutofit/>
          </a:bodyPr>
          <a:lstStyle/>
          <a:p>
            <a:pPr marR="0" lvl="0" algn="l" defTabSz="914400" rtl="0" eaLnBrk="1" fontAlgn="auto" latinLnBrk="0" hangingPunct="1">
              <a:lnSpc>
                <a:spcPct val="100000"/>
              </a:lnSpc>
              <a:spcBef>
                <a:spcPct val="0"/>
              </a:spcBef>
              <a:spcAft>
                <a:spcPts val="0"/>
              </a:spcAft>
              <a:buClrTx/>
              <a:buSzTx/>
              <a:tabLst/>
              <a:defRPr/>
            </a:pPr>
            <a:endParaRPr lang="sv-SE" sz="2400" b="1" dirty="0" smtClean="0">
              <a:latin typeface="+mj-lt"/>
              <a:ea typeface="+mj-ea"/>
              <a:cs typeface="+mj-cs"/>
            </a:endParaRPr>
          </a:p>
          <a:p>
            <a:pPr marR="0" lvl="0" algn="l" defTabSz="914400" rtl="0" eaLnBrk="1" fontAlgn="auto" latinLnBrk="0" hangingPunct="1">
              <a:lnSpc>
                <a:spcPct val="100000"/>
              </a:lnSpc>
              <a:spcBef>
                <a:spcPct val="0"/>
              </a:spcBef>
              <a:spcAft>
                <a:spcPts val="0"/>
              </a:spcAft>
              <a:buClrTx/>
              <a:buSzTx/>
              <a:tabLst/>
              <a:defRPr/>
            </a:pPr>
            <a:endParaRPr lang="sv-SE" sz="2400" b="1" dirty="0">
              <a:latin typeface="+mj-lt"/>
              <a:ea typeface="+mj-ea"/>
              <a:cs typeface="+mj-cs"/>
            </a:endParaRPr>
          </a:p>
          <a:p>
            <a:pPr marR="0" lvl="0" algn="l" defTabSz="914400" rtl="0" eaLnBrk="1" fontAlgn="auto" latinLnBrk="0" hangingPunct="1">
              <a:lnSpc>
                <a:spcPct val="100000"/>
              </a:lnSpc>
              <a:spcBef>
                <a:spcPct val="0"/>
              </a:spcBef>
              <a:spcAft>
                <a:spcPts val="0"/>
              </a:spcAft>
              <a:buClrTx/>
              <a:buSzTx/>
              <a:tabLst/>
              <a:defRPr/>
            </a:pPr>
            <a:endParaRPr lang="sv-SE" sz="2400" b="1" dirty="0" smtClean="0">
              <a:latin typeface="+mj-lt"/>
              <a:ea typeface="+mj-ea"/>
              <a:cs typeface="+mj-cs"/>
            </a:endParaRPr>
          </a:p>
          <a:p>
            <a:pPr marR="0" lvl="0" algn="l" defTabSz="914400" rtl="0" eaLnBrk="1" fontAlgn="auto" latinLnBrk="0" hangingPunct="1">
              <a:lnSpc>
                <a:spcPct val="100000"/>
              </a:lnSpc>
              <a:spcBef>
                <a:spcPct val="0"/>
              </a:spcBef>
              <a:spcAft>
                <a:spcPts val="0"/>
              </a:spcAft>
              <a:buClrTx/>
              <a:buSzTx/>
              <a:tabLst/>
              <a:defRPr/>
            </a:pPr>
            <a:endParaRPr lang="sv-SE" sz="2400" b="1" dirty="0" smtClean="0">
              <a:latin typeface="+mj-lt"/>
              <a:ea typeface="+mj-ea"/>
              <a:cs typeface="+mj-cs"/>
            </a:endParaRPr>
          </a:p>
          <a:p>
            <a:pPr lvl="0">
              <a:spcBef>
                <a:spcPct val="0"/>
              </a:spcBef>
              <a:defRPr/>
            </a:pPr>
            <a:r>
              <a:rPr lang="sv-SE" sz="2400" b="1" dirty="0" smtClean="0"/>
              <a:t>Ledare:</a:t>
            </a:r>
          </a:p>
          <a:p>
            <a:pPr marL="342900" lvl="0" indent="-342900">
              <a:spcBef>
                <a:spcPct val="0"/>
              </a:spcBef>
              <a:buFont typeface="Arial"/>
              <a:buChar char="•"/>
              <a:defRPr/>
            </a:pPr>
            <a:r>
              <a:rPr lang="sv-SE" sz="2400" dirty="0" smtClean="0"/>
              <a:t>Tränarmöten           </a:t>
            </a:r>
            <a:r>
              <a:rPr lang="sv-SE" sz="2400" dirty="0">
                <a:solidFill>
                  <a:srgbClr val="BFBFBF"/>
                </a:solidFill>
              </a:rPr>
              <a:t>(10 </a:t>
            </a:r>
            <a:r>
              <a:rPr lang="sv-SE" sz="2400" dirty="0" err="1">
                <a:solidFill>
                  <a:srgbClr val="BFBFBF"/>
                </a:solidFill>
              </a:rPr>
              <a:t>tillf</a:t>
            </a:r>
            <a:r>
              <a:rPr lang="sv-SE" sz="2400" dirty="0">
                <a:solidFill>
                  <a:srgbClr val="BFBFBF"/>
                </a:solidFill>
              </a:rPr>
              <a:t>)</a:t>
            </a:r>
          </a:p>
          <a:p>
            <a:pPr marL="342900" lvl="0" indent="-342900">
              <a:spcBef>
                <a:spcPct val="0"/>
              </a:spcBef>
              <a:buFont typeface="Arial"/>
              <a:buChar char="•"/>
              <a:defRPr/>
            </a:pPr>
            <a:r>
              <a:rPr lang="sv-SE" sz="2400" dirty="0"/>
              <a:t>Tränarutbildningar </a:t>
            </a:r>
            <a:r>
              <a:rPr lang="sv-SE" sz="2400" dirty="0">
                <a:solidFill>
                  <a:srgbClr val="BFBFBF"/>
                </a:solidFill>
              </a:rPr>
              <a:t>(15 </a:t>
            </a:r>
            <a:r>
              <a:rPr lang="sv-SE" sz="2400" dirty="0" err="1">
                <a:solidFill>
                  <a:srgbClr val="BFBFBF"/>
                </a:solidFill>
              </a:rPr>
              <a:t>tillf</a:t>
            </a:r>
            <a:r>
              <a:rPr lang="sv-SE" sz="2400" dirty="0">
                <a:solidFill>
                  <a:srgbClr val="BFBFBF"/>
                </a:solidFill>
              </a:rPr>
              <a:t>)</a:t>
            </a:r>
          </a:p>
          <a:p>
            <a:pPr marL="342900" lvl="0" indent="-342900">
              <a:spcBef>
                <a:spcPct val="0"/>
              </a:spcBef>
              <a:buFont typeface="Arial"/>
              <a:buChar char="•"/>
              <a:defRPr/>
            </a:pPr>
            <a:r>
              <a:rPr lang="sv-SE" sz="2400" dirty="0"/>
              <a:t>Föräldramöten        </a:t>
            </a:r>
            <a:r>
              <a:rPr lang="sv-SE" sz="2400" dirty="0">
                <a:solidFill>
                  <a:srgbClr val="BFBFBF"/>
                </a:solidFill>
              </a:rPr>
              <a:t>(  3 </a:t>
            </a:r>
            <a:r>
              <a:rPr lang="sv-SE" sz="2400" dirty="0" err="1">
                <a:solidFill>
                  <a:srgbClr val="BFBFBF"/>
                </a:solidFill>
              </a:rPr>
              <a:t>tillf</a:t>
            </a:r>
            <a:r>
              <a:rPr lang="sv-SE" sz="2400" dirty="0">
                <a:solidFill>
                  <a:srgbClr val="BFBFBF"/>
                </a:solidFill>
              </a:rPr>
              <a:t>)</a:t>
            </a:r>
          </a:p>
          <a:p>
            <a:pPr lvl="0">
              <a:spcBef>
                <a:spcPct val="0"/>
              </a:spcBef>
              <a:defRPr/>
            </a:pPr>
            <a:endParaRPr lang="sv-SE" sz="2400" dirty="0"/>
          </a:p>
          <a:p>
            <a:pPr marL="342900" lvl="0" indent="-342900">
              <a:spcBef>
                <a:spcPct val="0"/>
              </a:spcBef>
              <a:buFont typeface="Arial"/>
              <a:buChar char="•"/>
              <a:defRPr/>
            </a:pPr>
            <a:r>
              <a:rPr lang="sv-SE" sz="2400" dirty="0"/>
              <a:t>Ny tränare </a:t>
            </a:r>
            <a:r>
              <a:rPr lang="sv-SE" sz="2400" dirty="0">
                <a:solidFill>
                  <a:srgbClr val="A6A6A6"/>
                </a:solidFill>
              </a:rPr>
              <a:t>(</a:t>
            </a:r>
            <a:r>
              <a:rPr lang="sv-SE" sz="2400" dirty="0" smtClean="0">
                <a:solidFill>
                  <a:srgbClr val="A6A6A6"/>
                </a:solidFill>
              </a:rPr>
              <a:t>Henrik)</a:t>
            </a:r>
          </a:p>
          <a:p>
            <a:pPr marL="342900" lvl="0" indent="-342900">
              <a:spcBef>
                <a:spcPct val="0"/>
              </a:spcBef>
              <a:buFont typeface="Arial"/>
              <a:buChar char="•"/>
              <a:defRPr/>
            </a:pPr>
            <a:r>
              <a:rPr lang="sv-SE" sz="2400" dirty="0" smtClean="0"/>
              <a:t>Flera nya ledare</a:t>
            </a:r>
          </a:p>
          <a:p>
            <a:pPr lvl="1">
              <a:spcBef>
                <a:spcPct val="0"/>
              </a:spcBef>
              <a:defRPr/>
            </a:pPr>
            <a:endParaRPr lang="sv-SE" sz="2400" dirty="0"/>
          </a:p>
          <a:p>
            <a:pPr marR="0" lvl="0" algn="l" defTabSz="914400" rtl="0" eaLnBrk="1" fontAlgn="auto" latinLnBrk="0" hangingPunct="1">
              <a:lnSpc>
                <a:spcPct val="100000"/>
              </a:lnSpc>
              <a:spcBef>
                <a:spcPct val="0"/>
              </a:spcBef>
              <a:spcAft>
                <a:spcPts val="0"/>
              </a:spcAft>
              <a:buClrTx/>
              <a:buSzTx/>
              <a:tabLst/>
              <a:defRPr/>
            </a:pPr>
            <a:endParaRPr lang="sv-SE" sz="2400" dirty="0" smtClean="0"/>
          </a:p>
          <a:p>
            <a:pPr marL="342900" marR="0" lvl="0" indent="-342900" algn="l" defTabSz="914400" rtl="0" eaLnBrk="1" fontAlgn="auto" latinLnBrk="0" hangingPunct="1">
              <a:lnSpc>
                <a:spcPct val="100000"/>
              </a:lnSpc>
              <a:spcBef>
                <a:spcPct val="0"/>
              </a:spcBef>
              <a:spcAft>
                <a:spcPts val="0"/>
              </a:spcAft>
              <a:buClrTx/>
              <a:buSzTx/>
              <a:buFont typeface="Arial"/>
              <a:buChar char="•"/>
              <a:tabLst/>
              <a:defRPr/>
            </a:pPr>
            <a:endParaRPr lang="sv-SE" sz="2400" dirty="0" smtClean="0">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1800" b="0" i="0" u="none" strike="noStrike" kern="1200" cap="none" spc="0" normalizeH="0" baseline="0" noProof="0" dirty="0" smtClean="0">
                <a:ln>
                  <a:noFill/>
                </a:ln>
                <a:solidFill>
                  <a:schemeClr val="tx1"/>
                </a:solidFill>
                <a:effectLst/>
                <a:uLnTx/>
                <a:uFillTx/>
                <a:latin typeface="+mj-lt"/>
                <a:ea typeface="+mj-ea"/>
                <a:cs typeface="+mj-cs"/>
              </a:rPr>
              <a:t/>
            </a:r>
            <a:br>
              <a:rPr kumimoji="0" lang="sv-SE" sz="1800" b="0" i="0" u="none" strike="noStrike" kern="1200" cap="none" spc="0" normalizeH="0" baseline="0" noProof="0" dirty="0" smtClean="0">
                <a:ln>
                  <a:noFill/>
                </a:ln>
                <a:solidFill>
                  <a:schemeClr val="tx1"/>
                </a:solidFill>
                <a:effectLst/>
                <a:uLnTx/>
                <a:uFillTx/>
                <a:latin typeface="+mj-lt"/>
                <a:ea typeface="+mj-ea"/>
                <a:cs typeface="+mj-cs"/>
              </a:rPr>
            </a:br>
            <a:r>
              <a:rPr kumimoji="0" lang="sv-SE" sz="1800" b="0" i="0" u="none" strike="noStrike" kern="1200" cap="none" spc="0" normalizeH="0" baseline="0" noProof="0" dirty="0" smtClean="0">
                <a:ln>
                  <a:noFill/>
                </a:ln>
                <a:solidFill>
                  <a:schemeClr val="tx1"/>
                </a:solidFill>
                <a:effectLst/>
                <a:uLnTx/>
                <a:uFillTx/>
                <a:latin typeface="+mj-lt"/>
                <a:ea typeface="+mj-ea"/>
                <a:cs typeface="+mj-cs"/>
              </a:rPr>
              <a:t/>
            </a:r>
            <a:br>
              <a:rPr kumimoji="0" lang="sv-SE" sz="1800" b="0" i="0" u="none" strike="noStrike" kern="1200" cap="none" spc="0" normalizeH="0" baseline="0" noProof="0" dirty="0" smtClean="0">
                <a:ln>
                  <a:noFill/>
                </a:ln>
                <a:solidFill>
                  <a:schemeClr val="tx1"/>
                </a:solidFill>
                <a:effectLst/>
                <a:uLnTx/>
                <a:uFillTx/>
                <a:latin typeface="+mj-lt"/>
                <a:ea typeface="+mj-ea"/>
                <a:cs typeface="+mj-cs"/>
              </a:rPr>
            </a:br>
            <a:endParaRPr kumimoji="0" lang="sv-SE" sz="18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5277960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3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3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3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3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3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3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13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13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4" end="4"/>
                                            </p:txEl>
                                          </p:spTgt>
                                        </p:tgtEl>
                                        <p:attrNameLst>
                                          <p:attrName>style.visibility</p:attrName>
                                        </p:attrNameLst>
                                      </p:cBhvr>
                                      <p:to>
                                        <p:strVal val="visible"/>
                                      </p:to>
                                    </p:set>
                                    <p:animEffect transition="in" filter="fade">
                                      <p:cBhvr>
                                        <p:cTn id="47" dur="1300"/>
                                        <p:tgtEl>
                                          <p:spTgt spid="8">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xEl>
                                              <p:pRg st="5" end="5"/>
                                            </p:txEl>
                                          </p:spTgt>
                                        </p:tgtEl>
                                        <p:attrNameLst>
                                          <p:attrName>style.visibility</p:attrName>
                                        </p:attrNameLst>
                                      </p:cBhvr>
                                      <p:to>
                                        <p:strVal val="visible"/>
                                      </p:to>
                                    </p:set>
                                    <p:animEffect transition="in" filter="fade">
                                      <p:cBhvr>
                                        <p:cTn id="52" dur="1300"/>
                                        <p:tgtEl>
                                          <p:spTgt spid="8">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xEl>
                                              <p:pRg st="6" end="6"/>
                                            </p:txEl>
                                          </p:spTgt>
                                        </p:tgtEl>
                                        <p:attrNameLst>
                                          <p:attrName>style.visibility</p:attrName>
                                        </p:attrNameLst>
                                      </p:cBhvr>
                                      <p:to>
                                        <p:strVal val="visible"/>
                                      </p:to>
                                    </p:set>
                                    <p:animEffect transition="in" filter="fade">
                                      <p:cBhvr>
                                        <p:cTn id="57" dur="1300"/>
                                        <p:tgtEl>
                                          <p:spTgt spid="8">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txEl>
                                              <p:pRg st="7" end="7"/>
                                            </p:txEl>
                                          </p:spTgt>
                                        </p:tgtEl>
                                        <p:attrNameLst>
                                          <p:attrName>style.visibility</p:attrName>
                                        </p:attrNameLst>
                                      </p:cBhvr>
                                      <p:to>
                                        <p:strVal val="visible"/>
                                      </p:to>
                                    </p:set>
                                    <p:animEffect transition="in" filter="fade">
                                      <p:cBhvr>
                                        <p:cTn id="62" dur="1300"/>
                                        <p:tgtEl>
                                          <p:spTgt spid="8">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
                                            <p:txEl>
                                              <p:pRg st="9" end="9"/>
                                            </p:txEl>
                                          </p:spTgt>
                                        </p:tgtEl>
                                        <p:attrNameLst>
                                          <p:attrName>style.visibility</p:attrName>
                                        </p:attrNameLst>
                                      </p:cBhvr>
                                      <p:to>
                                        <p:strVal val="visible"/>
                                      </p:to>
                                    </p:set>
                                    <p:animEffect transition="in" filter="fade">
                                      <p:cBhvr>
                                        <p:cTn id="67" dur="1300"/>
                                        <p:tgtEl>
                                          <p:spTgt spid="8">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8">
                                            <p:txEl>
                                              <p:pRg st="10" end="10"/>
                                            </p:txEl>
                                          </p:spTgt>
                                        </p:tgtEl>
                                        <p:attrNameLst>
                                          <p:attrName>style.visibility</p:attrName>
                                        </p:attrNameLst>
                                      </p:cBhvr>
                                      <p:to>
                                        <p:strVal val="visible"/>
                                      </p:to>
                                    </p:set>
                                    <p:animEffect transition="in" filter="fade">
                                      <p:cBhvr>
                                        <p:cTn id="72" dur="13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
        <p:nvSpPr>
          <p:cNvPr id="7" name="Rubrik 1"/>
          <p:cNvSpPr txBox="1">
            <a:spLocks/>
          </p:cNvSpPr>
          <p:nvPr/>
        </p:nvSpPr>
        <p:spPr>
          <a:xfrm>
            <a:off x="179512" y="1844824"/>
            <a:ext cx="6408712" cy="57606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sz="3200" b="1" noProof="0" dirty="0" smtClean="0">
                <a:latin typeface="+mj-lt"/>
                <a:ea typeface="+mj-ea"/>
                <a:cs typeface="+mj-cs"/>
              </a:rPr>
              <a:t>Planering 2015</a:t>
            </a:r>
            <a:r>
              <a:rPr kumimoji="0" lang="sv-SE" sz="1800" b="0" i="0" u="none" strike="noStrike" kern="1200" cap="none" spc="0" normalizeH="0" baseline="0" noProof="0" dirty="0" smtClean="0">
                <a:ln>
                  <a:noFill/>
                </a:ln>
                <a:solidFill>
                  <a:schemeClr val="tx1"/>
                </a:solidFill>
                <a:effectLst/>
                <a:uLnTx/>
                <a:uFillTx/>
                <a:latin typeface="+mj-lt"/>
                <a:ea typeface="+mj-ea"/>
                <a:cs typeface="+mj-cs"/>
              </a:rPr>
              <a:t/>
            </a:r>
            <a:br>
              <a:rPr kumimoji="0" lang="sv-SE" sz="1800" b="0" i="0" u="none" strike="noStrike" kern="1200" cap="none" spc="0" normalizeH="0" baseline="0" noProof="0" dirty="0" smtClean="0">
                <a:ln>
                  <a:noFill/>
                </a:ln>
                <a:solidFill>
                  <a:schemeClr val="tx1"/>
                </a:solidFill>
                <a:effectLst/>
                <a:uLnTx/>
                <a:uFillTx/>
                <a:latin typeface="+mj-lt"/>
                <a:ea typeface="+mj-ea"/>
                <a:cs typeface="+mj-cs"/>
              </a:rPr>
            </a:br>
            <a:endParaRPr kumimoji="0" lang="sv-SE" sz="18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Rubrik 1"/>
          <p:cNvSpPr txBox="1">
            <a:spLocks/>
          </p:cNvSpPr>
          <p:nvPr/>
        </p:nvSpPr>
        <p:spPr>
          <a:xfrm>
            <a:off x="3131840" y="1556792"/>
            <a:ext cx="5472608" cy="72008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1800" b="0" i="0" u="none" strike="noStrike" kern="1200" cap="none" spc="0" normalizeH="0" baseline="0" noProof="0" dirty="0" smtClean="0">
                <a:ln>
                  <a:noFill/>
                </a:ln>
                <a:solidFill>
                  <a:srgbClr val="0000FF"/>
                </a:solidFill>
                <a:effectLst/>
                <a:uLnTx/>
                <a:uFillTx/>
                <a:latin typeface="+mj-lt"/>
                <a:ea typeface="+mj-ea"/>
                <a:cs typeface="+mj-cs"/>
              </a:rPr>
              <a:t/>
            </a:r>
            <a:br>
              <a:rPr kumimoji="0" lang="sv-SE" sz="1800" b="0" i="0" u="none" strike="noStrike" kern="1200" cap="none" spc="0" normalizeH="0" baseline="0" noProof="0" dirty="0" smtClean="0">
                <a:ln>
                  <a:noFill/>
                </a:ln>
                <a:solidFill>
                  <a:srgbClr val="0000FF"/>
                </a:solidFill>
                <a:effectLst/>
                <a:uLnTx/>
                <a:uFillTx/>
                <a:latin typeface="+mj-lt"/>
                <a:ea typeface="+mj-ea"/>
                <a:cs typeface="+mj-cs"/>
              </a:rPr>
            </a:br>
            <a:r>
              <a:rPr lang="sv-SE" sz="2400" b="1" dirty="0" smtClean="0">
                <a:solidFill>
                  <a:srgbClr val="0000FF"/>
                </a:solidFill>
                <a:latin typeface="+mj-lt"/>
                <a:ea typeface="+mj-ea"/>
                <a:cs typeface="+mj-cs"/>
              </a:rPr>
              <a:t>Seriespel: </a:t>
            </a:r>
            <a:endParaRPr lang="sv-SE" sz="2400" dirty="0" smtClean="0">
              <a:solidFill>
                <a:srgbClr val="0000FF"/>
              </a:solidFill>
            </a:endParaRPr>
          </a:p>
        </p:txBody>
      </p:sp>
      <p:pic>
        <p:nvPicPr>
          <p:cNvPr id="3" name="Bildobjekt 2" descr="Skärmavbild 2015-02-16 kl. 06.49.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465512"/>
            <a:ext cx="8252224" cy="4392488"/>
          </a:xfrm>
          <a:prstGeom prst="rect">
            <a:avLst/>
          </a:prstGeom>
        </p:spPr>
      </p:pic>
      <p:pic>
        <p:nvPicPr>
          <p:cNvPr id="2" name="Bildobjekt 1"/>
          <p:cNvPicPr>
            <a:picLocks noChangeAspect="1"/>
          </p:cNvPicPr>
          <p:nvPr/>
        </p:nvPicPr>
        <p:blipFill>
          <a:blip r:embed="rId4"/>
          <a:stretch>
            <a:fillRect/>
          </a:stretch>
        </p:blipFill>
        <p:spPr>
          <a:xfrm>
            <a:off x="7620000" y="1628800"/>
            <a:ext cx="1524000" cy="1524000"/>
          </a:xfrm>
          <a:prstGeom prst="rect">
            <a:avLst/>
          </a:prstGeom>
        </p:spPr>
      </p:pic>
    </p:spTree>
    <p:extLst>
      <p:ext uri="{BB962C8B-B14F-4D97-AF65-F5344CB8AC3E}">
        <p14:creationId xmlns:p14="http://schemas.microsoft.com/office/powerpoint/2010/main" val="30613071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graphicFrame>
        <p:nvGraphicFramePr>
          <p:cNvPr id="6" name="Tabell 5"/>
          <p:cNvGraphicFramePr>
            <a:graphicFrameLocks noGrp="1"/>
          </p:cNvGraphicFramePr>
          <p:nvPr>
            <p:extLst>
              <p:ext uri="{D42A27DB-BD31-4B8C-83A1-F6EECF244321}">
                <p14:modId xmlns:p14="http://schemas.microsoft.com/office/powerpoint/2010/main" val="3921688743"/>
              </p:ext>
            </p:extLst>
          </p:nvPr>
        </p:nvGraphicFramePr>
        <p:xfrm>
          <a:off x="899592" y="1628800"/>
          <a:ext cx="7632848" cy="5112583"/>
        </p:xfrm>
        <a:graphic>
          <a:graphicData uri="http://schemas.openxmlformats.org/drawingml/2006/table">
            <a:tbl>
              <a:tblPr/>
              <a:tblGrid>
                <a:gridCol w="218754"/>
                <a:gridCol w="204641"/>
                <a:gridCol w="832679"/>
                <a:gridCol w="493963"/>
                <a:gridCol w="119963"/>
                <a:gridCol w="493963"/>
                <a:gridCol w="119963"/>
                <a:gridCol w="493963"/>
                <a:gridCol w="119963"/>
                <a:gridCol w="176416"/>
                <a:gridCol w="279860"/>
                <a:gridCol w="4078720"/>
              </a:tblGrid>
              <a:tr h="160648">
                <a:tc gridSpan="3">
                  <a:txBody>
                    <a:bodyPr/>
                    <a:lstStyle/>
                    <a:p>
                      <a:pPr algn="l" fontAlgn="b"/>
                      <a:r>
                        <a:rPr lang="sv-SE" sz="700" b="1" i="0" u="none" strike="noStrike">
                          <a:effectLst/>
                          <a:latin typeface="Calibri"/>
                        </a:rPr>
                        <a:t>Nivåbedömning </a:t>
                      </a:r>
                    </a:p>
                  </a:txBody>
                  <a:tcPr marL="5758" marR="5758" marT="5758" marB="0" anchor="b">
                    <a:lnL>
                      <a:noFill/>
                    </a:lnL>
                    <a:lnR>
                      <a:noFill/>
                    </a:lnR>
                    <a:lnT>
                      <a:noFill/>
                    </a:lnT>
                    <a:lnB>
                      <a:noFill/>
                    </a:lnB>
                  </a:tcPr>
                </a:tc>
                <a:tc hMerge="1">
                  <a:txBody>
                    <a:bodyPr/>
                    <a:lstStyle/>
                    <a:p>
                      <a:endParaRPr lang="sv-SE"/>
                    </a:p>
                  </a:txBody>
                  <a:tcPr/>
                </a:tc>
                <a:tc hMerge="1">
                  <a:txBody>
                    <a:bodyPr/>
                    <a:lstStyle/>
                    <a:p>
                      <a:endParaRPr lang="sv-SE"/>
                    </a:p>
                  </a:txBody>
                  <a:tcPr/>
                </a:tc>
                <a:tc>
                  <a:txBody>
                    <a:bodyPr/>
                    <a:lstStyle/>
                    <a:p>
                      <a:pPr algn="l" fontAlgn="b"/>
                      <a:endParaRPr lang="sv-SE" sz="700" b="1" i="0" u="none" strike="noStrike">
                        <a:effectLst/>
                        <a:latin typeface="Calibri"/>
                      </a:endParaRPr>
                    </a:p>
                  </a:txBody>
                  <a:tcPr marL="5758" marR="5758" marT="5758" marB="0" anchor="b">
                    <a:lnL>
                      <a:noFill/>
                    </a:lnL>
                    <a:lnR>
                      <a:noFill/>
                    </a:lnR>
                    <a:lnT>
                      <a:noFill/>
                    </a:lnT>
                    <a:lnB>
                      <a:noFill/>
                    </a:lnB>
                  </a:tcPr>
                </a:tc>
                <a:tc>
                  <a:txBody>
                    <a:bodyPr/>
                    <a:lstStyle/>
                    <a:p>
                      <a:pPr algn="ctr" fontAlgn="b"/>
                      <a:endParaRPr lang="sv-SE" sz="700" b="1" i="0" u="none" strike="noStrike">
                        <a:effectLst/>
                        <a:latin typeface="Calibri"/>
                      </a:endParaRPr>
                    </a:p>
                  </a:txBody>
                  <a:tcPr marL="5758" marR="5758" marT="5758" marB="0" anchor="b">
                    <a:lnL>
                      <a:noFill/>
                    </a:lnL>
                    <a:lnR>
                      <a:noFill/>
                    </a:lnR>
                    <a:lnT>
                      <a:noFill/>
                    </a:lnT>
                    <a:lnB>
                      <a:noFill/>
                    </a:lnB>
                  </a:tcPr>
                </a:tc>
                <a:tc gridSpan="3">
                  <a:txBody>
                    <a:bodyPr/>
                    <a:lstStyle/>
                    <a:p>
                      <a:pPr algn="l" fontAlgn="b"/>
                      <a:r>
                        <a:rPr lang="sv-SE" sz="700" b="1" i="0" u="none" strike="noStrike">
                          <a:effectLst/>
                          <a:latin typeface="Calibri"/>
                        </a:rPr>
                        <a:t>Barkarö SK F04/05</a:t>
                      </a:r>
                    </a:p>
                  </a:txBody>
                  <a:tcPr marL="5758" marR="5758" marT="5758" marB="0" anchor="b">
                    <a:lnL>
                      <a:noFill/>
                    </a:lnL>
                    <a:lnR>
                      <a:noFill/>
                    </a:lnR>
                    <a:lnT>
                      <a:noFill/>
                    </a:lnT>
                    <a:lnB>
                      <a:noFill/>
                    </a:lnB>
                  </a:tcPr>
                </a:tc>
                <a:tc hMerge="1">
                  <a:txBody>
                    <a:bodyPr/>
                    <a:lstStyle/>
                    <a:p>
                      <a:endParaRPr lang="sv-SE"/>
                    </a:p>
                  </a:txBody>
                  <a:tcPr/>
                </a:tc>
                <a:tc hMerge="1">
                  <a:txBody>
                    <a:bodyPr/>
                    <a:lstStyle/>
                    <a:p>
                      <a:endParaRPr lang="sv-SE"/>
                    </a:p>
                  </a:txBody>
                  <a:tcPr/>
                </a:tc>
                <a:tc gridSpan="4">
                  <a:txBody>
                    <a:bodyPr/>
                    <a:lstStyle/>
                    <a:p>
                      <a:pPr algn="l" fontAlgn="b"/>
                      <a:r>
                        <a:rPr lang="sv-SE" sz="700" b="1" i="0" u="none" strike="noStrike">
                          <a:effectLst/>
                          <a:latin typeface="Calibri"/>
                        </a:rPr>
                        <a:t>AUGUSTI 2014 (Höstsäsong)</a:t>
                      </a:r>
                    </a:p>
                  </a:txBody>
                  <a:tcPr marL="5758" marR="5758" marT="5758" marB="0" anchor="b">
                    <a:lnL>
                      <a:noFill/>
                    </a:lnL>
                    <a:lnR>
                      <a:noFill/>
                    </a:lnR>
                    <a:lnT>
                      <a:noFill/>
                    </a:lnT>
                    <a:lnB>
                      <a:noFill/>
                    </a:lnB>
                  </a:tcPr>
                </a:tc>
                <a:tc hMerge="1">
                  <a:txBody>
                    <a:bodyPr/>
                    <a:lstStyle/>
                    <a:p>
                      <a:endParaRPr lang="sv-SE"/>
                    </a:p>
                  </a:txBody>
                  <a:tcPr/>
                </a:tc>
                <a:tc hMerge="1">
                  <a:txBody>
                    <a:bodyPr/>
                    <a:lstStyle/>
                    <a:p>
                      <a:endParaRPr lang="sv-SE"/>
                    </a:p>
                  </a:txBody>
                  <a:tcPr/>
                </a:tc>
                <a:tc hMerge="1">
                  <a:txBody>
                    <a:bodyPr/>
                    <a:lstStyle/>
                    <a:p>
                      <a:endParaRPr lang="sv-SE"/>
                    </a:p>
                  </a:txBody>
                  <a:tcPr/>
                </a:tc>
              </a:tr>
              <a:tr h="160648">
                <a:tc>
                  <a:txBody>
                    <a:bodyPr/>
                    <a:lstStyle/>
                    <a:p>
                      <a:pPr algn="l" fontAlgn="b"/>
                      <a:endParaRPr lang="sv-SE" sz="700" b="1" i="0" u="none" strike="noStrike">
                        <a:effectLst/>
                        <a:latin typeface="Calibri"/>
                      </a:endParaRPr>
                    </a:p>
                  </a:txBody>
                  <a:tcPr marL="5758" marR="5758" marT="5758" marB="0" anchor="b">
                    <a:lnL>
                      <a:noFill/>
                    </a:lnL>
                    <a:lnR>
                      <a:noFill/>
                    </a:lnR>
                    <a:lnT>
                      <a:noFill/>
                    </a:lnT>
                    <a:lnB>
                      <a:noFill/>
                    </a:lnB>
                  </a:tcPr>
                </a:tc>
                <a:tc>
                  <a:txBody>
                    <a:bodyPr/>
                    <a:lstStyle/>
                    <a:p>
                      <a:pPr algn="ctr" fontAlgn="b"/>
                      <a:endParaRPr lang="sv-SE" sz="700" b="1" i="0" u="none" strike="noStrike">
                        <a:effectLst/>
                        <a:latin typeface="Calibri"/>
                      </a:endParaRPr>
                    </a:p>
                  </a:txBody>
                  <a:tcPr marL="5758" marR="5758" marT="5758" marB="0" anchor="b">
                    <a:lnL>
                      <a:noFill/>
                    </a:lnL>
                    <a:lnR>
                      <a:noFill/>
                    </a:lnR>
                    <a:lnT>
                      <a:noFill/>
                    </a:lnT>
                    <a:lnB>
                      <a:noFill/>
                    </a:lnB>
                  </a:tcPr>
                </a:tc>
                <a:tc>
                  <a:txBody>
                    <a:bodyPr/>
                    <a:lstStyle/>
                    <a:p>
                      <a:pPr algn="l" fontAlgn="b"/>
                      <a:endParaRPr lang="sv-SE" sz="700" b="1" i="0" u="none" strike="noStrike">
                        <a:effectLst/>
                        <a:latin typeface="Calibri"/>
                      </a:endParaRPr>
                    </a:p>
                  </a:txBody>
                  <a:tcPr marL="5758" marR="5758" marT="5758" marB="0" anchor="b">
                    <a:lnL>
                      <a:noFill/>
                    </a:lnL>
                    <a:lnR>
                      <a:noFill/>
                    </a:lnR>
                    <a:lnT>
                      <a:noFill/>
                    </a:lnT>
                    <a:lnB>
                      <a:noFill/>
                    </a:lnB>
                  </a:tcPr>
                </a:tc>
                <a:tc>
                  <a:txBody>
                    <a:bodyPr/>
                    <a:lstStyle/>
                    <a:p>
                      <a:pPr algn="l" fontAlgn="b"/>
                      <a:endParaRPr lang="sv-SE" sz="700" b="1" i="0" u="none" strike="noStrike">
                        <a:effectLst/>
                        <a:latin typeface="Calibri"/>
                      </a:endParaRPr>
                    </a:p>
                  </a:txBody>
                  <a:tcPr marL="5758" marR="5758" marT="5758" marB="0" anchor="b">
                    <a:lnL>
                      <a:noFill/>
                    </a:lnL>
                    <a:lnR>
                      <a:noFill/>
                    </a:lnR>
                    <a:lnT>
                      <a:noFill/>
                    </a:lnT>
                    <a:lnB>
                      <a:noFill/>
                    </a:lnB>
                  </a:tcPr>
                </a:tc>
                <a:tc>
                  <a:txBody>
                    <a:bodyPr/>
                    <a:lstStyle/>
                    <a:p>
                      <a:pPr algn="ctr" fontAlgn="b"/>
                      <a:endParaRPr lang="sv-SE" sz="700" b="1" i="0" u="none" strike="noStrike">
                        <a:effectLst/>
                        <a:latin typeface="Calibri"/>
                      </a:endParaRPr>
                    </a:p>
                  </a:txBody>
                  <a:tcPr marL="5758" marR="5758" marT="5758" marB="0" anchor="b">
                    <a:lnL>
                      <a:noFill/>
                    </a:lnL>
                    <a:lnR>
                      <a:noFill/>
                    </a:lnR>
                    <a:lnT>
                      <a:noFill/>
                    </a:lnT>
                    <a:lnB>
                      <a:noFill/>
                    </a:lnB>
                  </a:tcPr>
                </a:tc>
                <a:tc>
                  <a:txBody>
                    <a:bodyPr/>
                    <a:lstStyle/>
                    <a:p>
                      <a:pPr algn="l" fontAlgn="b"/>
                      <a:endParaRPr lang="sv-SE" sz="700" b="1" i="0" u="none" strike="noStrike">
                        <a:effectLst/>
                        <a:latin typeface="Calibri"/>
                      </a:endParaRPr>
                    </a:p>
                  </a:txBody>
                  <a:tcPr marL="5758" marR="5758" marT="575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sv-SE" sz="700" b="1" i="0" u="none" strike="noStrike">
                        <a:effectLst/>
                        <a:latin typeface="Calibri"/>
                      </a:endParaRPr>
                    </a:p>
                  </a:txBody>
                  <a:tcPr marL="5758" marR="5758" marT="575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sv-SE" sz="700" b="1" i="0" u="none" strike="noStrike">
                        <a:effectLst/>
                        <a:latin typeface="Calibri"/>
                      </a:endParaRPr>
                    </a:p>
                  </a:txBody>
                  <a:tcPr marL="5758" marR="5758" marT="5758" marB="0" anchor="b">
                    <a:lnL>
                      <a:noFill/>
                    </a:lnL>
                    <a:lnR>
                      <a:noFill/>
                    </a:lnR>
                    <a:lnT>
                      <a:noFill/>
                    </a:lnT>
                    <a:lnB>
                      <a:noFill/>
                    </a:lnB>
                  </a:tcPr>
                </a:tc>
                <a:tc>
                  <a:txBody>
                    <a:bodyPr/>
                    <a:lstStyle/>
                    <a:p>
                      <a:pPr algn="l" fontAlgn="b"/>
                      <a:endParaRPr lang="sv-SE" sz="700" b="1" i="0" u="none" strike="noStrike">
                        <a:effectLst/>
                        <a:latin typeface="Calibri"/>
                      </a:endParaRPr>
                    </a:p>
                  </a:txBody>
                  <a:tcPr marL="5758" marR="5758" marT="575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sv-SE" sz="700" b="1" i="0" u="none" strike="noStrike">
                        <a:effectLst/>
                        <a:latin typeface="Calibri"/>
                      </a:endParaRPr>
                    </a:p>
                  </a:txBody>
                  <a:tcPr marL="5758" marR="5758" marT="575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sv-SE" sz="700" b="1" i="0" u="none" strike="noStrike">
                        <a:effectLst/>
                        <a:latin typeface="Calibri"/>
                      </a:endParaRPr>
                    </a:p>
                  </a:txBody>
                  <a:tcPr marL="5758" marR="5758" marT="575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sv-SE" sz="700" b="1" i="0" u="none" strike="noStrike">
                        <a:effectLst/>
                        <a:latin typeface="Calibri"/>
                      </a:endParaRPr>
                    </a:p>
                  </a:txBody>
                  <a:tcPr marL="5758" marR="5758" marT="5758" marB="0" anchor="b">
                    <a:lnL>
                      <a:noFill/>
                    </a:lnL>
                    <a:lnR>
                      <a:noFill/>
                    </a:lnR>
                    <a:lnT>
                      <a:noFill/>
                    </a:lnT>
                    <a:lnB w="6350" cap="flat" cmpd="sng" algn="ctr">
                      <a:solidFill>
                        <a:srgbClr val="000000"/>
                      </a:solidFill>
                      <a:prstDash val="solid"/>
                      <a:round/>
                      <a:headEnd type="none" w="med" len="med"/>
                      <a:tailEnd type="none" w="med" len="med"/>
                    </a:lnB>
                  </a:tcPr>
                </a:tc>
              </a:tr>
              <a:tr h="119804">
                <a:tc gridSpan="3">
                  <a:txBody>
                    <a:bodyPr/>
                    <a:lstStyle/>
                    <a:p>
                      <a:pPr algn="l" fontAlgn="b"/>
                      <a:r>
                        <a:rPr lang="sv-SE" sz="500" b="1" i="0" u="none" strike="noStrike">
                          <a:effectLst/>
                          <a:latin typeface="Calibri"/>
                        </a:rPr>
                        <a:t>Genomförd av:</a:t>
                      </a:r>
                    </a:p>
                  </a:txBody>
                  <a:tcPr marL="5758" marR="5758" marT="5758" marB="0" anchor="b">
                    <a:lnL>
                      <a:noFill/>
                    </a:lnL>
                    <a:lnR>
                      <a:noFill/>
                    </a:lnR>
                    <a:lnT>
                      <a:noFill/>
                    </a:lnT>
                    <a:lnB>
                      <a:noFill/>
                    </a:lnB>
                  </a:tcPr>
                </a:tc>
                <a:tc hMerge="1">
                  <a:txBody>
                    <a:bodyPr/>
                    <a:lstStyle/>
                    <a:p>
                      <a:endParaRPr lang="sv-SE"/>
                    </a:p>
                  </a:txBody>
                  <a:tcPr/>
                </a:tc>
                <a:tc hMerge="1">
                  <a:txBody>
                    <a:bodyPr/>
                    <a:lstStyle/>
                    <a:p>
                      <a:endParaRPr lang="sv-SE"/>
                    </a:p>
                  </a:txBody>
                  <a:tcPr/>
                </a:tc>
                <a:tc>
                  <a:txBody>
                    <a:bodyPr/>
                    <a:lstStyle/>
                    <a:p>
                      <a:pPr algn="l" fontAlgn="b"/>
                      <a:endParaRPr lang="sv-SE" sz="500" b="0" i="0" u="none" strike="noStrike" dirty="0">
                        <a:effectLst/>
                        <a:latin typeface="Calibri"/>
                      </a:endParaRPr>
                    </a:p>
                  </a:txBody>
                  <a:tcPr marL="5758" marR="5758" marT="5758" marB="0" anchor="b">
                    <a:lnL>
                      <a:noFill/>
                    </a:lnL>
                    <a:lnR>
                      <a:noFill/>
                    </a:lnR>
                    <a:lnT>
                      <a:noFill/>
                    </a:lnT>
                    <a:lnB>
                      <a:noFill/>
                    </a:lnB>
                  </a:tcPr>
                </a:tc>
                <a:tc>
                  <a:txBody>
                    <a:bodyPr/>
                    <a:lstStyle/>
                    <a:p>
                      <a:pPr algn="ctr" fontAlgn="b"/>
                      <a:endParaRPr lang="sv-SE" sz="500" b="0" i="0" u="none" strike="noStrike">
                        <a:effectLst/>
                        <a:latin typeface="Calibri"/>
                      </a:endParaRPr>
                    </a:p>
                  </a:txBody>
                  <a:tcPr marL="5758" marR="5758" marT="575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v-SE" sz="500" b="1" i="0" u="none" strike="noStrike" dirty="0">
                          <a:effectLst/>
                          <a:latin typeface="Calibri"/>
                        </a:rPr>
                        <a:t>Poängskala:</a:t>
                      </a: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sv-SE" sz="500" b="0" i="0" u="none" strike="noStrike">
                          <a:effectLst/>
                          <a:latin typeface="Calibri"/>
                        </a:rPr>
                        <a:t> </a:t>
                      </a: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sv-SE" sz="500" b="0" i="0" u="none" strike="noStrike">
                        <a:effectLst/>
                        <a:latin typeface="Calibri"/>
                      </a:endParaRP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4">
                  <a:txBody>
                    <a:bodyPr/>
                    <a:lstStyle/>
                    <a:p>
                      <a:pPr algn="l" fontAlgn="b"/>
                      <a:r>
                        <a:rPr lang="sv-SE" sz="500" b="1" i="0" u="none" strike="noStrike" dirty="0">
                          <a:effectLst/>
                          <a:latin typeface="Calibri"/>
                        </a:rPr>
                        <a:t>Antal per grupp och indelning lag</a:t>
                      </a:r>
                      <a:r>
                        <a:rPr lang="sv-SE" sz="500" b="1" i="0" u="none" strike="noStrike" dirty="0" smtClean="0">
                          <a:effectLst/>
                          <a:latin typeface="Calibri"/>
                        </a:rPr>
                        <a:t>:</a:t>
                      </a:r>
                      <a:endParaRPr lang="sv-SE" sz="500" b="1" i="0" u="none" strike="noStrike" dirty="0">
                        <a:effectLst/>
                        <a:latin typeface="Calibri"/>
                      </a:endParaRP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b"/>
                      <a:endParaRPr lang="sv-SE" sz="500" b="1" i="0" u="none" strike="noStrike">
                        <a:effectLst/>
                        <a:latin typeface="Calibri"/>
                      </a:endParaRPr>
                    </a:p>
                  </a:txBody>
                  <a:tcPr marL="5758" marR="5758" marT="57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l" fontAlgn="b"/>
                      <a:endParaRPr lang="sv-SE" sz="500" b="0" i="0" u="none" strike="noStrike">
                        <a:effectLst/>
                        <a:latin typeface="Calibri"/>
                      </a:endParaRPr>
                    </a:p>
                  </a:txBody>
                  <a:tcPr marL="5758" marR="5758" marT="575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l" fontAlgn="b"/>
                      <a:endParaRPr lang="sv-SE" sz="500" b="0" i="0" u="none" strike="noStrike" dirty="0">
                        <a:effectLst/>
                        <a:latin typeface="Calibri"/>
                      </a:endParaRP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13195">
                <a:tc gridSpan="3">
                  <a:txBody>
                    <a:bodyPr/>
                    <a:lstStyle/>
                    <a:p>
                      <a:pPr algn="l" fontAlgn="b"/>
                      <a:r>
                        <a:rPr lang="sv-SE" sz="500" b="0" i="0" u="none" strike="noStrike">
                          <a:effectLst/>
                          <a:latin typeface="Calibri"/>
                        </a:rPr>
                        <a:t>Åsa Jakobsson</a:t>
                      </a:r>
                    </a:p>
                  </a:txBody>
                  <a:tcPr marL="5758" marR="5758" marT="5758" marB="0" anchor="b">
                    <a:lnL>
                      <a:noFill/>
                    </a:lnL>
                    <a:lnR>
                      <a:noFill/>
                    </a:lnR>
                    <a:lnT>
                      <a:noFill/>
                    </a:lnT>
                    <a:lnB>
                      <a:noFill/>
                    </a:lnB>
                  </a:tcPr>
                </a:tc>
                <a:tc hMerge="1">
                  <a:txBody>
                    <a:bodyPr/>
                    <a:lstStyle/>
                    <a:p>
                      <a:endParaRPr lang="sv-SE"/>
                    </a:p>
                  </a:txBody>
                  <a:tcPr/>
                </a:tc>
                <a:tc hMerge="1">
                  <a:txBody>
                    <a:bodyPr/>
                    <a:lstStyle/>
                    <a:p>
                      <a:endParaRPr lang="sv-SE"/>
                    </a:p>
                  </a:txBody>
                  <a:tcPr/>
                </a:tc>
                <a:tc>
                  <a:txBody>
                    <a:bodyPr/>
                    <a:lstStyle/>
                    <a:p>
                      <a:pPr algn="l" fontAlgn="b"/>
                      <a:endParaRPr lang="sv-SE" sz="500" b="0" i="0" u="none" strike="noStrike">
                        <a:effectLst/>
                        <a:latin typeface="Calibri"/>
                      </a:endParaRPr>
                    </a:p>
                  </a:txBody>
                  <a:tcPr marL="5758" marR="5758" marT="5758" marB="0" anchor="b">
                    <a:lnL>
                      <a:noFill/>
                    </a:lnL>
                    <a:lnR>
                      <a:noFill/>
                    </a:lnR>
                    <a:lnT>
                      <a:noFill/>
                    </a:lnT>
                    <a:lnB>
                      <a:noFill/>
                    </a:lnB>
                  </a:tcPr>
                </a:tc>
                <a:tc>
                  <a:txBody>
                    <a:bodyPr/>
                    <a:lstStyle/>
                    <a:p>
                      <a:pPr algn="ctr" fontAlgn="b"/>
                      <a:endParaRPr lang="sv-SE" sz="500" b="0" i="0" u="none" strike="noStrike">
                        <a:effectLst/>
                        <a:latin typeface="Calibri"/>
                      </a:endParaRPr>
                    </a:p>
                  </a:txBody>
                  <a:tcPr marL="5758" marR="5758" marT="575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v-SE" sz="500" b="0" i="0" u="none" strike="noStrike">
                          <a:effectLst/>
                          <a:latin typeface="Calibri"/>
                        </a:rPr>
                        <a:t>Blå</a:t>
                      </a: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b"/>
                      <a:r>
                        <a:rPr lang="sv-SE" sz="500" b="0" i="0" u="none" strike="noStrike">
                          <a:effectLst/>
                          <a:latin typeface="Calibri"/>
                        </a:rPr>
                        <a:t>2</a:t>
                      </a: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500" b="0" i="0" u="none" strike="noStrike">
                        <a:effectLst/>
                        <a:latin typeface="Calibri"/>
                      </a:endParaRP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sv-SE" sz="500" b="0" i="0" u="none" strike="noStrike">
                          <a:effectLst/>
                          <a:latin typeface="Calibri"/>
                        </a:rPr>
                        <a:t>7</a:t>
                      </a: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Blå</a:t>
                      </a: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sv-SE" sz="500" b="0" i="0" u="none" strike="noStrike">
                          <a:effectLst/>
                          <a:latin typeface="Calibri"/>
                        </a:rPr>
                        <a:t>Kallas till blå laget</a:t>
                      </a: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195">
                <a:tc gridSpan="3">
                  <a:txBody>
                    <a:bodyPr/>
                    <a:lstStyle/>
                    <a:p>
                      <a:pPr algn="l" fontAlgn="b"/>
                      <a:r>
                        <a:rPr lang="sv-SE" sz="500" b="0" i="0" u="none" strike="noStrike">
                          <a:effectLst/>
                          <a:latin typeface="Calibri"/>
                        </a:rPr>
                        <a:t>Mats Eriksson</a:t>
                      </a:r>
                    </a:p>
                  </a:txBody>
                  <a:tcPr marL="5758" marR="5758" marT="5758" marB="0" anchor="b">
                    <a:lnL>
                      <a:noFill/>
                    </a:lnL>
                    <a:lnR>
                      <a:noFill/>
                    </a:lnR>
                    <a:lnT>
                      <a:noFill/>
                    </a:lnT>
                    <a:lnB>
                      <a:noFill/>
                    </a:lnB>
                  </a:tcPr>
                </a:tc>
                <a:tc hMerge="1">
                  <a:txBody>
                    <a:bodyPr/>
                    <a:lstStyle/>
                    <a:p>
                      <a:endParaRPr lang="sv-SE"/>
                    </a:p>
                  </a:txBody>
                  <a:tcPr/>
                </a:tc>
                <a:tc hMerge="1">
                  <a:txBody>
                    <a:bodyPr/>
                    <a:lstStyle/>
                    <a:p>
                      <a:endParaRPr lang="sv-SE"/>
                    </a:p>
                  </a:txBody>
                  <a:tcPr/>
                </a:tc>
                <a:tc>
                  <a:txBody>
                    <a:bodyPr/>
                    <a:lstStyle/>
                    <a:p>
                      <a:pPr algn="l" fontAlgn="b"/>
                      <a:endParaRPr lang="sv-SE" sz="500" b="0" i="0" u="none" strike="noStrike">
                        <a:effectLst/>
                        <a:latin typeface="Calibri"/>
                      </a:endParaRPr>
                    </a:p>
                  </a:txBody>
                  <a:tcPr marL="5758" marR="5758" marT="5758" marB="0" anchor="b">
                    <a:lnL>
                      <a:noFill/>
                    </a:lnL>
                    <a:lnR>
                      <a:noFill/>
                    </a:lnR>
                    <a:lnT>
                      <a:noFill/>
                    </a:lnT>
                    <a:lnB>
                      <a:noFill/>
                    </a:lnB>
                  </a:tcPr>
                </a:tc>
                <a:tc>
                  <a:txBody>
                    <a:bodyPr/>
                    <a:lstStyle/>
                    <a:p>
                      <a:pPr algn="ctr" fontAlgn="b"/>
                      <a:endParaRPr lang="sv-SE" sz="500" b="0" i="0" u="none" strike="noStrike">
                        <a:effectLst/>
                        <a:latin typeface="Calibri"/>
                      </a:endParaRPr>
                    </a:p>
                  </a:txBody>
                  <a:tcPr marL="5758" marR="5758" marT="575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v-SE" sz="500" b="0" i="0" u="none" strike="noStrike">
                          <a:effectLst/>
                          <a:latin typeface="Calibri"/>
                        </a:rPr>
                        <a:t>Lila-</a:t>
                      </a: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b"/>
                      <a:r>
                        <a:rPr lang="sv-SE" sz="500" b="0" i="0" u="none" strike="noStrike">
                          <a:effectLst/>
                          <a:latin typeface="Calibri"/>
                        </a:rPr>
                        <a:t>3</a:t>
                      </a: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500" b="0" i="0" u="none" strike="noStrike">
                        <a:effectLst/>
                        <a:latin typeface="Calibri"/>
                      </a:endParaRP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sv-SE" sz="500" b="0" i="0" u="none" strike="noStrike">
                          <a:effectLst/>
                          <a:latin typeface="Calibri"/>
                        </a:rPr>
                        <a:t>3</a:t>
                      </a: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Blå+</a:t>
                      </a: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sv-SE" sz="500" b="0" i="0" u="none" strike="noStrike">
                          <a:effectLst/>
                          <a:latin typeface="Calibri"/>
                        </a:rPr>
                        <a:t>Kallas till blå laget och testar någon match under hösten som lila i röda laget.</a:t>
                      </a: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195">
                <a:tc gridSpan="3">
                  <a:txBody>
                    <a:bodyPr/>
                    <a:lstStyle/>
                    <a:p>
                      <a:pPr algn="l" fontAlgn="b"/>
                      <a:r>
                        <a:rPr lang="sv-SE" sz="500" b="0" i="0" u="none" strike="noStrike">
                          <a:effectLst/>
                          <a:latin typeface="Calibri"/>
                        </a:rPr>
                        <a:t>Mikael Arnåsen</a:t>
                      </a:r>
                    </a:p>
                  </a:txBody>
                  <a:tcPr marL="5758" marR="5758" marT="5758" marB="0" anchor="b">
                    <a:lnL>
                      <a:noFill/>
                    </a:lnL>
                    <a:lnR>
                      <a:noFill/>
                    </a:lnR>
                    <a:lnT>
                      <a:noFill/>
                    </a:lnT>
                    <a:lnB>
                      <a:noFill/>
                    </a:lnB>
                  </a:tcPr>
                </a:tc>
                <a:tc hMerge="1">
                  <a:txBody>
                    <a:bodyPr/>
                    <a:lstStyle/>
                    <a:p>
                      <a:endParaRPr lang="sv-SE"/>
                    </a:p>
                  </a:txBody>
                  <a:tcPr/>
                </a:tc>
                <a:tc hMerge="1">
                  <a:txBody>
                    <a:bodyPr/>
                    <a:lstStyle/>
                    <a:p>
                      <a:endParaRPr lang="sv-SE"/>
                    </a:p>
                  </a:txBody>
                  <a:tcPr/>
                </a:tc>
                <a:tc>
                  <a:txBody>
                    <a:bodyPr/>
                    <a:lstStyle/>
                    <a:p>
                      <a:pPr algn="l" fontAlgn="b"/>
                      <a:endParaRPr lang="sv-SE" sz="500" b="0" i="0" u="none" strike="noStrike">
                        <a:effectLst/>
                        <a:latin typeface="Calibri"/>
                      </a:endParaRPr>
                    </a:p>
                  </a:txBody>
                  <a:tcPr marL="5758" marR="5758" marT="5758" marB="0" anchor="b">
                    <a:lnL>
                      <a:noFill/>
                    </a:lnL>
                    <a:lnR>
                      <a:noFill/>
                    </a:lnR>
                    <a:lnT>
                      <a:noFill/>
                    </a:lnT>
                    <a:lnB>
                      <a:noFill/>
                    </a:lnB>
                  </a:tcPr>
                </a:tc>
                <a:tc>
                  <a:txBody>
                    <a:bodyPr/>
                    <a:lstStyle/>
                    <a:p>
                      <a:pPr algn="ctr" fontAlgn="b"/>
                      <a:endParaRPr lang="sv-SE" sz="500" b="0" i="0" u="none" strike="noStrike">
                        <a:effectLst/>
                        <a:latin typeface="Calibri"/>
                      </a:endParaRPr>
                    </a:p>
                  </a:txBody>
                  <a:tcPr marL="5758" marR="5758" marT="575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v-SE" sz="500" b="0" i="0" u="none" strike="noStrike">
                          <a:effectLst/>
                          <a:latin typeface="Calibri"/>
                        </a:rPr>
                        <a:t>Lila</a:t>
                      </a: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b"/>
                      <a:r>
                        <a:rPr lang="sv-SE" sz="500" b="0" i="0" u="none" strike="noStrike">
                          <a:effectLst/>
                          <a:latin typeface="Calibri"/>
                        </a:rPr>
                        <a:t>4</a:t>
                      </a: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500" b="0" i="0" u="none" strike="noStrike">
                        <a:effectLst/>
                        <a:latin typeface="Calibri"/>
                      </a:endParaRP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sv-SE" sz="500" b="0" i="0" u="none" strike="noStrike">
                          <a:effectLst/>
                          <a:latin typeface="Calibri"/>
                        </a:rPr>
                        <a:t>10</a:t>
                      </a: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Lila</a:t>
                      </a: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sv-SE" sz="500" b="0" i="0" u="none" strike="noStrike">
                          <a:effectLst/>
                          <a:latin typeface="Calibri"/>
                        </a:rPr>
                        <a:t>Kallas till båda lagen rullande</a:t>
                      </a: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195">
                <a:tc gridSpan="2">
                  <a:txBody>
                    <a:bodyPr/>
                    <a:lstStyle/>
                    <a:p>
                      <a:pPr algn="l" fontAlgn="b"/>
                      <a:r>
                        <a:rPr lang="sv-SE" sz="500" b="0" i="0" u="none" strike="noStrike">
                          <a:effectLst/>
                          <a:latin typeface="Calibri"/>
                        </a:rPr>
                        <a:t>Tony Juhlin</a:t>
                      </a:r>
                    </a:p>
                  </a:txBody>
                  <a:tcPr marL="5758" marR="5758" marT="5758" marB="0" anchor="b">
                    <a:lnL>
                      <a:noFill/>
                    </a:lnL>
                    <a:lnR>
                      <a:noFill/>
                    </a:lnR>
                    <a:lnT>
                      <a:noFill/>
                    </a:lnT>
                    <a:lnB>
                      <a:noFill/>
                    </a:lnB>
                  </a:tcPr>
                </a:tc>
                <a:tc hMerge="1">
                  <a:txBody>
                    <a:bodyPr/>
                    <a:lstStyle/>
                    <a:p>
                      <a:endParaRPr lang="sv-SE"/>
                    </a:p>
                  </a:txBody>
                  <a:tcPr/>
                </a:tc>
                <a:tc>
                  <a:txBody>
                    <a:bodyPr/>
                    <a:lstStyle/>
                    <a:p>
                      <a:pPr algn="l" fontAlgn="b"/>
                      <a:endParaRPr lang="sv-SE" sz="500" b="0" i="0" u="none" strike="noStrike">
                        <a:effectLst/>
                        <a:latin typeface="Calibri"/>
                      </a:endParaRPr>
                    </a:p>
                  </a:txBody>
                  <a:tcPr marL="5758" marR="5758" marT="5758" marB="0" anchor="b">
                    <a:lnL>
                      <a:noFill/>
                    </a:lnL>
                    <a:lnR>
                      <a:noFill/>
                    </a:lnR>
                    <a:lnT>
                      <a:noFill/>
                    </a:lnT>
                    <a:lnB>
                      <a:noFill/>
                    </a:lnB>
                  </a:tcPr>
                </a:tc>
                <a:tc>
                  <a:txBody>
                    <a:bodyPr/>
                    <a:lstStyle/>
                    <a:p>
                      <a:pPr algn="l" fontAlgn="b"/>
                      <a:endParaRPr lang="sv-SE" sz="500" b="0" i="0" u="none" strike="noStrike" dirty="0">
                        <a:effectLst/>
                        <a:latin typeface="Calibri"/>
                      </a:endParaRPr>
                    </a:p>
                  </a:txBody>
                  <a:tcPr marL="5758" marR="5758" marT="5758" marB="0" anchor="b">
                    <a:lnL>
                      <a:noFill/>
                    </a:lnL>
                    <a:lnR>
                      <a:noFill/>
                    </a:lnR>
                    <a:lnT>
                      <a:noFill/>
                    </a:lnT>
                    <a:lnB>
                      <a:noFill/>
                    </a:lnB>
                  </a:tcPr>
                </a:tc>
                <a:tc>
                  <a:txBody>
                    <a:bodyPr/>
                    <a:lstStyle/>
                    <a:p>
                      <a:pPr algn="ctr" fontAlgn="b"/>
                      <a:endParaRPr lang="sv-SE" sz="500" b="0" i="0" u="none" strike="noStrike">
                        <a:effectLst/>
                        <a:latin typeface="Calibri"/>
                      </a:endParaRPr>
                    </a:p>
                  </a:txBody>
                  <a:tcPr marL="5758" marR="5758" marT="575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v-SE" sz="500" b="0" i="0" u="none" strike="noStrike">
                          <a:effectLst/>
                          <a:latin typeface="Calibri"/>
                        </a:rPr>
                        <a:t>Lila+</a:t>
                      </a: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b"/>
                      <a:r>
                        <a:rPr lang="sv-SE" sz="500" b="0" i="0" u="none" strike="noStrike">
                          <a:effectLst/>
                          <a:latin typeface="Calibri"/>
                        </a:rPr>
                        <a:t>5</a:t>
                      </a: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500" b="0" i="0" u="none" strike="noStrike">
                        <a:effectLst/>
                        <a:latin typeface="Calibri"/>
                      </a:endParaRP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sv-SE" sz="500" b="0" i="0" u="none" strike="noStrike">
                          <a:effectLst/>
                          <a:latin typeface="Calibri"/>
                        </a:rPr>
                        <a:t>3</a:t>
                      </a: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Lila+</a:t>
                      </a: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sv-SE" sz="500" b="0" i="0" u="none" strike="noStrike">
                          <a:effectLst/>
                          <a:latin typeface="Calibri"/>
                        </a:rPr>
                        <a:t>Kallas till röda laget men även till det blåa laget någon match under hösten samt vid behov</a:t>
                      </a: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195">
                <a:tc>
                  <a:txBody>
                    <a:bodyPr/>
                    <a:lstStyle/>
                    <a:p>
                      <a:pPr algn="l" fontAlgn="b"/>
                      <a:endParaRPr lang="sv-SE" sz="500" b="0" i="0" u="none" strike="noStrike">
                        <a:effectLst/>
                        <a:latin typeface="Calibri"/>
                      </a:endParaRPr>
                    </a:p>
                  </a:txBody>
                  <a:tcPr marL="5758" marR="5758" marT="5758" marB="0" anchor="b">
                    <a:lnL>
                      <a:noFill/>
                    </a:lnL>
                    <a:lnR>
                      <a:noFill/>
                    </a:lnR>
                    <a:lnT>
                      <a:noFill/>
                    </a:lnT>
                    <a:lnB>
                      <a:noFill/>
                    </a:lnB>
                  </a:tcPr>
                </a:tc>
                <a:tc>
                  <a:txBody>
                    <a:bodyPr/>
                    <a:lstStyle/>
                    <a:p>
                      <a:pPr algn="ctr" fontAlgn="b"/>
                      <a:endParaRPr lang="sv-SE" sz="500" b="0" i="0" u="none" strike="noStrike">
                        <a:effectLst/>
                        <a:latin typeface="Calibri"/>
                      </a:endParaRPr>
                    </a:p>
                  </a:txBody>
                  <a:tcPr marL="5758" marR="5758" marT="5758" marB="0" anchor="b">
                    <a:lnL>
                      <a:noFill/>
                    </a:lnL>
                    <a:lnR>
                      <a:noFill/>
                    </a:lnR>
                    <a:lnT>
                      <a:noFill/>
                    </a:lnT>
                    <a:lnB>
                      <a:noFill/>
                    </a:lnB>
                  </a:tcPr>
                </a:tc>
                <a:tc>
                  <a:txBody>
                    <a:bodyPr/>
                    <a:lstStyle/>
                    <a:p>
                      <a:pPr algn="l" fontAlgn="b"/>
                      <a:endParaRPr lang="sv-SE" sz="500" b="0" i="0" u="none" strike="noStrike">
                        <a:effectLst/>
                        <a:latin typeface="Calibri"/>
                      </a:endParaRPr>
                    </a:p>
                  </a:txBody>
                  <a:tcPr marL="5758" marR="5758" marT="5758" marB="0" anchor="b">
                    <a:lnL>
                      <a:noFill/>
                    </a:lnL>
                    <a:lnR>
                      <a:noFill/>
                    </a:lnR>
                    <a:lnT>
                      <a:noFill/>
                    </a:lnT>
                    <a:lnB>
                      <a:noFill/>
                    </a:lnB>
                  </a:tcPr>
                </a:tc>
                <a:tc>
                  <a:txBody>
                    <a:bodyPr/>
                    <a:lstStyle/>
                    <a:p>
                      <a:pPr algn="l" fontAlgn="b"/>
                      <a:endParaRPr lang="sv-SE" sz="500" b="0" i="0" u="none" strike="noStrike">
                        <a:effectLst/>
                        <a:latin typeface="Calibri"/>
                      </a:endParaRPr>
                    </a:p>
                  </a:txBody>
                  <a:tcPr marL="5758" marR="5758" marT="5758" marB="0" anchor="b">
                    <a:lnL>
                      <a:noFill/>
                    </a:lnL>
                    <a:lnR>
                      <a:noFill/>
                    </a:lnR>
                    <a:lnT>
                      <a:noFill/>
                    </a:lnT>
                    <a:lnB>
                      <a:noFill/>
                    </a:lnB>
                  </a:tcPr>
                </a:tc>
                <a:tc>
                  <a:txBody>
                    <a:bodyPr/>
                    <a:lstStyle/>
                    <a:p>
                      <a:pPr algn="ctr" fontAlgn="b"/>
                      <a:endParaRPr lang="sv-SE" sz="500" b="0" i="0" u="none" strike="noStrike">
                        <a:effectLst/>
                        <a:latin typeface="Calibri"/>
                      </a:endParaRPr>
                    </a:p>
                  </a:txBody>
                  <a:tcPr marL="5758" marR="5758" marT="575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v-SE" sz="500" b="0" i="0" u="none" strike="noStrike">
                          <a:effectLst/>
                          <a:latin typeface="Calibri"/>
                        </a:rPr>
                        <a:t>Röd-</a:t>
                      </a: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ctr" fontAlgn="b"/>
                      <a:r>
                        <a:rPr lang="sv-SE" sz="500" b="0" i="0" u="none" strike="noStrike">
                          <a:effectLst/>
                          <a:latin typeface="Calibri"/>
                        </a:rPr>
                        <a:t>6</a:t>
                      </a: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500" b="0" i="0" u="none" strike="noStrike">
                        <a:effectLst/>
                        <a:latin typeface="Calibri"/>
                      </a:endParaRP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sv-SE" sz="500" b="0" i="0" u="none" strike="noStrike">
                          <a:effectLst/>
                          <a:latin typeface="Calibri"/>
                        </a:rPr>
                        <a:t>6</a:t>
                      </a: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l" fontAlgn="b"/>
                      <a:r>
                        <a:rPr lang="sv-SE" sz="500" b="0" i="0" u="none" strike="noStrike">
                          <a:effectLst/>
                          <a:latin typeface="Calibri"/>
                        </a:rPr>
                        <a:t>Kallas till röda laget samt stöttar det blåa laget vid behov</a:t>
                      </a: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195">
                <a:tc gridSpan="3">
                  <a:txBody>
                    <a:bodyPr/>
                    <a:lstStyle/>
                    <a:p>
                      <a:pPr algn="l" fontAlgn="b"/>
                      <a:r>
                        <a:rPr lang="sv-SE" sz="500" b="0" i="0" u="none" strike="noStrike">
                          <a:effectLst/>
                          <a:latin typeface="Calibri"/>
                        </a:rPr>
                        <a:t>Datum: 2014-08-03</a:t>
                      </a:r>
                    </a:p>
                  </a:txBody>
                  <a:tcPr marL="5758" marR="5758" marT="5758" marB="0" anchor="b">
                    <a:lnL>
                      <a:noFill/>
                    </a:lnL>
                    <a:lnR>
                      <a:noFill/>
                    </a:lnR>
                    <a:lnT>
                      <a:noFill/>
                    </a:lnT>
                    <a:lnB>
                      <a:noFill/>
                    </a:lnB>
                  </a:tcPr>
                </a:tc>
                <a:tc hMerge="1">
                  <a:txBody>
                    <a:bodyPr/>
                    <a:lstStyle/>
                    <a:p>
                      <a:endParaRPr lang="sv-SE"/>
                    </a:p>
                  </a:txBody>
                  <a:tcPr/>
                </a:tc>
                <a:tc hMerge="1">
                  <a:txBody>
                    <a:bodyPr/>
                    <a:lstStyle/>
                    <a:p>
                      <a:endParaRPr lang="sv-SE"/>
                    </a:p>
                  </a:txBody>
                  <a:tcPr/>
                </a:tc>
                <a:tc>
                  <a:txBody>
                    <a:bodyPr/>
                    <a:lstStyle/>
                    <a:p>
                      <a:pPr algn="l" fontAlgn="b"/>
                      <a:endParaRPr lang="sv-SE" sz="500" b="0" i="0" u="none" strike="noStrike">
                        <a:effectLst/>
                        <a:latin typeface="Calibri"/>
                      </a:endParaRPr>
                    </a:p>
                  </a:txBody>
                  <a:tcPr marL="5758" marR="5758" marT="5758" marB="0" anchor="b">
                    <a:lnL>
                      <a:noFill/>
                    </a:lnL>
                    <a:lnR>
                      <a:noFill/>
                    </a:lnR>
                    <a:lnT>
                      <a:noFill/>
                    </a:lnT>
                    <a:lnB>
                      <a:noFill/>
                    </a:lnB>
                  </a:tcPr>
                </a:tc>
                <a:tc>
                  <a:txBody>
                    <a:bodyPr/>
                    <a:lstStyle/>
                    <a:p>
                      <a:pPr algn="ctr" fontAlgn="b"/>
                      <a:endParaRPr lang="sv-SE" sz="500" b="0" i="0" u="none" strike="noStrike">
                        <a:effectLst/>
                        <a:latin typeface="Calibri"/>
                      </a:endParaRPr>
                    </a:p>
                  </a:txBody>
                  <a:tcPr marL="5758" marR="5758" marT="575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v-SE" sz="500" b="0" i="0" u="none" strike="noStrike">
                          <a:effectLst/>
                          <a:latin typeface="Calibri"/>
                        </a:rPr>
                        <a:t>Röd</a:t>
                      </a: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ctr" fontAlgn="b"/>
                      <a:r>
                        <a:rPr lang="sv-SE" sz="500" b="0" i="0" u="none" strike="noStrike">
                          <a:effectLst/>
                          <a:latin typeface="Calibri"/>
                        </a:rPr>
                        <a:t>7</a:t>
                      </a: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500" b="0" i="0" u="none" strike="noStrike">
                        <a:effectLst/>
                        <a:latin typeface="Calibri"/>
                      </a:endParaRP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sv-SE" sz="500" b="0" i="0" u="none" strike="noStrike">
                          <a:effectLst/>
                          <a:latin typeface="Calibri"/>
                        </a:rPr>
                        <a:t>1</a:t>
                      </a: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Målvakt</a:t>
                      </a: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Kan kallas till båda lagen</a:t>
                      </a: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195">
                <a:tc>
                  <a:txBody>
                    <a:bodyPr/>
                    <a:lstStyle/>
                    <a:p>
                      <a:pPr algn="l" fontAlgn="b"/>
                      <a:endParaRPr lang="sv-SE" sz="500" b="0" i="0" u="none" strike="noStrike">
                        <a:effectLst/>
                        <a:latin typeface="Calibri"/>
                      </a:endParaRPr>
                    </a:p>
                  </a:txBody>
                  <a:tcPr marL="5758" marR="5758" marT="5758" marB="0" anchor="b">
                    <a:lnL>
                      <a:noFill/>
                    </a:lnL>
                    <a:lnR>
                      <a:noFill/>
                    </a:lnR>
                    <a:lnT>
                      <a:noFill/>
                    </a:lnT>
                    <a:lnB>
                      <a:noFill/>
                    </a:lnB>
                  </a:tcPr>
                </a:tc>
                <a:tc>
                  <a:txBody>
                    <a:bodyPr/>
                    <a:lstStyle/>
                    <a:p>
                      <a:pPr algn="ctr" fontAlgn="b"/>
                      <a:endParaRPr lang="sv-SE" sz="500" b="0" i="0" u="none" strike="noStrike">
                        <a:effectLst/>
                        <a:latin typeface="Calibri"/>
                      </a:endParaRPr>
                    </a:p>
                  </a:txBody>
                  <a:tcPr marL="5758" marR="5758" marT="5758" marB="0" anchor="b">
                    <a:lnL>
                      <a:noFill/>
                    </a:lnL>
                    <a:lnR>
                      <a:noFill/>
                    </a:lnR>
                    <a:lnT>
                      <a:noFill/>
                    </a:lnT>
                    <a:lnB>
                      <a:noFill/>
                    </a:lnB>
                  </a:tcPr>
                </a:tc>
                <a:tc>
                  <a:txBody>
                    <a:bodyPr/>
                    <a:lstStyle/>
                    <a:p>
                      <a:pPr algn="l" fontAlgn="b"/>
                      <a:endParaRPr lang="sv-SE" sz="500" b="0" i="0" u="none" strike="noStrike">
                        <a:effectLst/>
                        <a:latin typeface="Calibri"/>
                      </a:endParaRPr>
                    </a:p>
                  </a:txBody>
                  <a:tcPr marL="5758" marR="5758" marT="5758" marB="0" anchor="b">
                    <a:lnL>
                      <a:noFill/>
                    </a:lnL>
                    <a:lnR>
                      <a:noFill/>
                    </a:lnR>
                    <a:lnT>
                      <a:noFill/>
                    </a:lnT>
                    <a:lnB>
                      <a:noFill/>
                    </a:lnB>
                  </a:tcPr>
                </a:tc>
                <a:tc>
                  <a:txBody>
                    <a:bodyPr/>
                    <a:lstStyle/>
                    <a:p>
                      <a:pPr algn="l" fontAlgn="b"/>
                      <a:endParaRPr lang="sv-SE" sz="500" b="0" i="0" u="none" strike="noStrike">
                        <a:effectLst/>
                        <a:latin typeface="Calibri"/>
                      </a:endParaRPr>
                    </a:p>
                  </a:txBody>
                  <a:tcPr marL="5758" marR="5758" marT="5758" marB="0" anchor="b">
                    <a:lnL>
                      <a:noFill/>
                    </a:lnL>
                    <a:lnR>
                      <a:noFill/>
                    </a:lnR>
                    <a:lnT>
                      <a:noFill/>
                    </a:lnT>
                    <a:lnB>
                      <a:noFill/>
                    </a:lnB>
                  </a:tcPr>
                </a:tc>
                <a:tc>
                  <a:txBody>
                    <a:bodyPr/>
                    <a:lstStyle/>
                    <a:p>
                      <a:pPr algn="ctr" fontAlgn="b"/>
                      <a:endParaRPr lang="sv-SE" sz="500" b="0" i="0" u="none" strike="noStrike">
                        <a:effectLst/>
                        <a:latin typeface="Calibri"/>
                      </a:endParaRPr>
                    </a:p>
                  </a:txBody>
                  <a:tcPr marL="5758" marR="5758" marT="575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v-SE" sz="500" b="0" i="0" u="none" strike="noStrike">
                          <a:effectLst/>
                          <a:latin typeface="Calibri"/>
                        </a:rPr>
                        <a:t>Röd+</a:t>
                      </a: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ctr" fontAlgn="b"/>
                      <a:r>
                        <a:rPr lang="sv-SE" sz="500" b="0" i="0" u="none" strike="noStrike">
                          <a:effectLst/>
                          <a:latin typeface="Calibri"/>
                        </a:rPr>
                        <a:t>8</a:t>
                      </a: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500" b="0" i="0" u="none" strike="noStrike">
                        <a:effectLst/>
                        <a:latin typeface="Calibri"/>
                      </a:endParaRP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sv-SE" sz="500" b="1" i="0" u="none" strike="noStrike">
                          <a:effectLst/>
                          <a:latin typeface="Calibri"/>
                        </a:rPr>
                        <a:t>30</a:t>
                      </a: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13195">
                <a:tc>
                  <a:txBody>
                    <a:bodyPr/>
                    <a:lstStyle/>
                    <a:p>
                      <a:pPr algn="l" fontAlgn="b"/>
                      <a:endParaRPr lang="sv-SE" sz="500" b="0" i="0" u="none" strike="noStrike">
                        <a:effectLst/>
                        <a:latin typeface="Calibri"/>
                      </a:endParaRPr>
                    </a:p>
                  </a:txBody>
                  <a:tcPr marL="5758" marR="5758" marT="5758" marB="0" anchor="b">
                    <a:lnL>
                      <a:noFill/>
                    </a:lnL>
                    <a:lnR>
                      <a:noFill/>
                    </a:lnR>
                    <a:lnT>
                      <a:noFill/>
                    </a:lnT>
                    <a:lnB>
                      <a:noFill/>
                    </a:lnB>
                  </a:tcPr>
                </a:tc>
                <a:tc>
                  <a:txBody>
                    <a:bodyPr/>
                    <a:lstStyle/>
                    <a:p>
                      <a:pPr algn="ctr" fontAlgn="b"/>
                      <a:endParaRPr lang="sv-SE" sz="500" b="0" i="0" u="none" strike="noStrike">
                        <a:effectLst/>
                        <a:latin typeface="Calibri"/>
                      </a:endParaRPr>
                    </a:p>
                  </a:txBody>
                  <a:tcPr marL="5758" marR="5758" marT="5758" marB="0" anchor="b">
                    <a:lnL>
                      <a:noFill/>
                    </a:lnL>
                    <a:lnR>
                      <a:noFill/>
                    </a:lnR>
                    <a:lnT>
                      <a:noFill/>
                    </a:lnT>
                    <a:lnB>
                      <a:noFill/>
                    </a:lnB>
                  </a:tcPr>
                </a:tc>
                <a:tc>
                  <a:txBody>
                    <a:bodyPr/>
                    <a:lstStyle/>
                    <a:p>
                      <a:pPr algn="l" fontAlgn="b"/>
                      <a:endParaRPr lang="sv-SE" sz="500" b="0" i="0" u="none" strike="noStrike">
                        <a:effectLst/>
                        <a:latin typeface="Calibri"/>
                      </a:endParaRPr>
                    </a:p>
                  </a:txBody>
                  <a:tcPr marL="5758" marR="5758" marT="5758" marB="0" anchor="b">
                    <a:lnL>
                      <a:noFill/>
                    </a:lnL>
                    <a:lnR>
                      <a:noFill/>
                    </a:lnR>
                    <a:lnT>
                      <a:noFill/>
                    </a:lnT>
                    <a:lnB>
                      <a:noFill/>
                    </a:lnB>
                  </a:tcPr>
                </a:tc>
                <a:tc>
                  <a:txBody>
                    <a:bodyPr/>
                    <a:lstStyle/>
                    <a:p>
                      <a:pPr algn="l" fontAlgn="b"/>
                      <a:endParaRPr lang="sv-SE" sz="500" b="0" i="0" u="none" strike="noStrike">
                        <a:effectLst/>
                        <a:latin typeface="Calibri"/>
                      </a:endParaRPr>
                    </a:p>
                  </a:txBody>
                  <a:tcPr marL="5758" marR="5758" marT="5758" marB="0" anchor="b">
                    <a:lnL>
                      <a:noFill/>
                    </a:lnL>
                    <a:lnR>
                      <a:noFill/>
                    </a:lnR>
                    <a:lnT>
                      <a:noFill/>
                    </a:lnT>
                    <a:lnB>
                      <a:noFill/>
                    </a:lnB>
                  </a:tcPr>
                </a:tc>
                <a:tc>
                  <a:txBody>
                    <a:bodyPr/>
                    <a:lstStyle/>
                    <a:p>
                      <a:pPr algn="ctr" fontAlgn="b"/>
                      <a:endParaRPr lang="sv-SE" sz="500" b="0" i="0" u="none" strike="noStrike">
                        <a:effectLst/>
                        <a:latin typeface="Calibri"/>
                      </a:endParaRPr>
                    </a:p>
                  </a:txBody>
                  <a:tcPr marL="5758" marR="5758" marT="5758" marB="0" anchor="b">
                    <a:lnL>
                      <a:noFill/>
                    </a:lnL>
                    <a:lnR>
                      <a:noFill/>
                    </a:lnR>
                    <a:lnT>
                      <a:noFill/>
                    </a:lnT>
                    <a:lnB>
                      <a:noFill/>
                    </a:lnB>
                  </a:tcPr>
                </a:tc>
                <a:tc>
                  <a:txBody>
                    <a:bodyPr/>
                    <a:lstStyle/>
                    <a:p>
                      <a:pPr algn="l" fontAlgn="b"/>
                      <a:endParaRPr lang="sv-SE" sz="500" b="0" i="0" u="none" strike="noStrike">
                        <a:effectLst/>
                        <a:latin typeface="Calibri"/>
                      </a:endParaRPr>
                    </a:p>
                  </a:txBody>
                  <a:tcPr marL="5758" marR="5758" marT="575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500" b="0" i="0" u="none" strike="noStrike">
                        <a:effectLst/>
                        <a:latin typeface="Calibri"/>
                      </a:endParaRPr>
                    </a:p>
                  </a:txBody>
                  <a:tcPr marL="5758" marR="5758" marT="575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500" b="0" i="0" u="none" strike="noStrike">
                        <a:effectLst/>
                        <a:latin typeface="Calibri"/>
                      </a:endParaRPr>
                    </a:p>
                  </a:txBody>
                  <a:tcPr marL="5758" marR="5758" marT="5758" marB="0" anchor="b">
                    <a:lnL>
                      <a:noFill/>
                    </a:lnL>
                    <a:lnR>
                      <a:noFill/>
                    </a:lnR>
                    <a:lnT>
                      <a:noFill/>
                    </a:lnT>
                    <a:lnB>
                      <a:noFill/>
                    </a:lnB>
                  </a:tcPr>
                </a:tc>
                <a:tc>
                  <a:txBody>
                    <a:bodyPr/>
                    <a:lstStyle/>
                    <a:p>
                      <a:pPr algn="l" fontAlgn="b"/>
                      <a:endParaRPr lang="sv-SE" sz="500" b="1" i="0" u="none" strike="noStrike">
                        <a:effectLst/>
                        <a:latin typeface="Calibri"/>
                      </a:endParaRPr>
                    </a:p>
                  </a:txBody>
                  <a:tcPr marL="5758" marR="5758" marT="575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500" b="0" i="0" u="none" strike="noStrike">
                        <a:effectLst/>
                        <a:latin typeface="Calibri"/>
                      </a:endParaRPr>
                    </a:p>
                  </a:txBody>
                  <a:tcPr marL="5758" marR="5758" marT="575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500" b="0" i="0" u="none" strike="noStrike">
                        <a:effectLst/>
                        <a:latin typeface="Calibri"/>
                      </a:endParaRPr>
                    </a:p>
                  </a:txBody>
                  <a:tcPr marL="5758" marR="5758" marT="575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500" b="0" i="0" u="none" strike="noStrike">
                        <a:effectLst/>
                        <a:latin typeface="Calibri"/>
                      </a:endParaRPr>
                    </a:p>
                  </a:txBody>
                  <a:tcPr marL="5758" marR="5758" marT="5758" marB="0" anchor="b">
                    <a:lnL>
                      <a:noFill/>
                    </a:lnL>
                    <a:lnR>
                      <a:noFill/>
                    </a:lnR>
                    <a:lnT w="6350" cap="flat" cmpd="sng" algn="ctr">
                      <a:solidFill>
                        <a:srgbClr val="000000"/>
                      </a:solidFill>
                      <a:prstDash val="solid"/>
                      <a:round/>
                      <a:headEnd type="none" w="med" len="med"/>
                      <a:tailEnd type="none" w="med" len="med"/>
                    </a:lnT>
                    <a:lnB>
                      <a:noFill/>
                    </a:lnB>
                  </a:tcPr>
                </a:tc>
              </a:tr>
              <a:tr h="167010">
                <a:tc gridSpan="3">
                  <a:txBody>
                    <a:bodyPr/>
                    <a:lstStyle/>
                    <a:p>
                      <a:pPr algn="l" fontAlgn="b"/>
                      <a:r>
                        <a:rPr lang="sv-SE" sz="700" b="1" i="0" u="none" strike="noStrike">
                          <a:effectLst/>
                          <a:latin typeface="Calibri"/>
                        </a:rPr>
                        <a:t>Blå gruppen</a:t>
                      </a:r>
                    </a:p>
                  </a:txBody>
                  <a:tcPr marL="5758" marR="5758" marT="5758"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sv-SE"/>
                    </a:p>
                  </a:txBody>
                  <a:tcPr/>
                </a:tc>
                <a:tc hMerge="1">
                  <a:txBody>
                    <a:bodyPr/>
                    <a:lstStyle/>
                    <a:p>
                      <a:endParaRPr lang="sv-SE"/>
                    </a:p>
                  </a:txBody>
                  <a:tcPr/>
                </a:tc>
                <a:tc>
                  <a:txBody>
                    <a:bodyPr/>
                    <a:lstStyle/>
                    <a:p>
                      <a:pPr algn="l" fontAlgn="b"/>
                      <a:endParaRPr lang="sv-SE" sz="700" b="1" i="0" u="none" strike="noStrike">
                        <a:effectLst/>
                        <a:latin typeface="Calibri"/>
                      </a:endParaRPr>
                    </a:p>
                  </a:txBody>
                  <a:tcPr marL="5758" marR="5758" marT="575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sv-SE" sz="700" b="1" i="0" u="none" strike="noStrike">
                        <a:effectLst/>
                        <a:latin typeface="Calibri"/>
                      </a:endParaRPr>
                    </a:p>
                  </a:txBody>
                  <a:tcPr marL="5758" marR="5758" marT="575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sv-SE" sz="700" b="1" i="0" u="none" strike="noStrike">
                        <a:effectLst/>
                        <a:latin typeface="Calibri"/>
                      </a:endParaRPr>
                    </a:p>
                  </a:txBody>
                  <a:tcPr marL="5758" marR="5758" marT="575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sv-SE" sz="700" b="1" i="0" u="none" strike="noStrike">
                        <a:effectLst/>
                        <a:latin typeface="Calibri"/>
                      </a:endParaRPr>
                    </a:p>
                  </a:txBody>
                  <a:tcPr marL="5758" marR="5758" marT="575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sv-SE" sz="700" b="1" i="0" u="none" strike="noStrike">
                        <a:effectLst/>
                        <a:latin typeface="Calibri"/>
                      </a:endParaRPr>
                    </a:p>
                  </a:txBody>
                  <a:tcPr marL="5758" marR="5758" marT="575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sv-SE" sz="700" b="1" i="0" u="none" strike="noStrike">
                        <a:effectLst/>
                        <a:latin typeface="Calibri"/>
                      </a:endParaRPr>
                    </a:p>
                  </a:txBody>
                  <a:tcPr marL="5758" marR="5758" marT="575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sv-SE" sz="700" b="1" i="0" u="none" strike="noStrike">
                        <a:effectLst/>
                        <a:latin typeface="Calibri"/>
                      </a:endParaRPr>
                    </a:p>
                  </a:txBody>
                  <a:tcPr marL="5758" marR="5758" marT="575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sv-SE" sz="700" b="1" i="0" u="none" strike="noStrike">
                        <a:effectLst/>
                        <a:latin typeface="Calibri"/>
                      </a:endParaRPr>
                    </a:p>
                  </a:txBody>
                  <a:tcPr marL="5758" marR="5758" marT="575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sv-SE" sz="700" b="1" i="0" u="none" strike="noStrike">
                        <a:effectLst/>
                        <a:latin typeface="Calibri"/>
                      </a:endParaRPr>
                    </a:p>
                  </a:txBody>
                  <a:tcPr marL="5758" marR="5758" marT="5758" marB="0" anchor="b">
                    <a:lnL>
                      <a:noFill/>
                    </a:lnL>
                    <a:lnR>
                      <a:noFill/>
                    </a:lnR>
                    <a:lnT>
                      <a:noFill/>
                    </a:lnT>
                    <a:lnB w="12700" cap="flat" cmpd="sng" algn="ctr">
                      <a:solidFill>
                        <a:srgbClr val="000000"/>
                      </a:solidFill>
                      <a:prstDash val="solid"/>
                      <a:round/>
                      <a:headEnd type="none" w="med" len="med"/>
                      <a:tailEnd type="none" w="med" len="med"/>
                    </a:lnB>
                  </a:tcPr>
                </a:tc>
              </a:tr>
              <a:tr h="190869">
                <a:tc>
                  <a:txBody>
                    <a:bodyPr/>
                    <a:lstStyle/>
                    <a:p>
                      <a:pPr algn="ctr" fontAlgn="b"/>
                      <a:r>
                        <a:rPr lang="sv-SE" sz="500" b="0" i="0" u="none" strike="noStrike">
                          <a:effectLst/>
                          <a:latin typeface="Calibri"/>
                        </a:rPr>
                        <a:t>Antal</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sv-SE" sz="500" b="1" i="0" u="none" strike="noStrike">
                          <a:effectLst/>
                          <a:latin typeface="Calibri"/>
                        </a:rPr>
                        <a:t>Nr</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sv-SE" sz="500" b="1" i="0" u="none" strike="noStrike">
                          <a:effectLst/>
                          <a:latin typeface="Calibri"/>
                        </a:rPr>
                        <a:t>Namn</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sv-SE" sz="500" b="1" i="0" u="none" strike="noStrike">
                          <a:effectLst/>
                          <a:latin typeface="Calibri"/>
                        </a:rPr>
                        <a:t>Spelförståelse</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sv-SE" sz="500" b="1" i="0" u="none" strike="noStrike">
                          <a:effectLst/>
                          <a:latin typeface="Calibri"/>
                        </a:rPr>
                        <a:t>P</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1" i="0" u="none" strike="noStrike">
                          <a:effectLst/>
                          <a:latin typeface="Calibri"/>
                        </a:rPr>
                        <a:t>Beslutsamhet</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sv-SE" sz="500" b="1" i="0" u="none" strike="noStrike">
                          <a:effectLst/>
                          <a:latin typeface="Calibri"/>
                        </a:rPr>
                        <a:t>P</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1" i="0" u="none" strike="noStrike">
                          <a:effectLst/>
                          <a:latin typeface="Calibri"/>
                        </a:rPr>
                        <a:t>Grundteknik</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sv-SE" sz="500" b="1" i="0" u="none" strike="noStrike">
                          <a:effectLst/>
                          <a:latin typeface="Calibri"/>
                        </a:rPr>
                        <a:t>P</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sv-SE" sz="500" b="1" i="0" u="none" strike="noStrike">
                          <a:effectLst/>
                          <a:latin typeface="Calibri"/>
                        </a:rPr>
                        <a:t>TP</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sv-SE" sz="500" b="1" i="0" u="none" strike="noStrike">
                          <a:effectLst/>
                          <a:latin typeface="Calibri"/>
                        </a:rPr>
                        <a:t>Totalfärg</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sv-SE" sz="500" b="1" i="0" u="none" strike="noStrike">
                          <a:effectLst/>
                          <a:latin typeface="Calibri"/>
                        </a:rPr>
                        <a:t>Kommentarer/Feedback</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13195">
                <a:tc>
                  <a:txBody>
                    <a:bodyPr/>
                    <a:lstStyle/>
                    <a:p>
                      <a:pPr algn="ctr" fontAlgn="b"/>
                      <a:r>
                        <a:rPr lang="sv-SE" sz="500" b="0" i="0" u="none" strike="noStrike">
                          <a:effectLst/>
                          <a:latin typeface="Calibri"/>
                        </a:rPr>
                        <a:t>1</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b"/>
                      <a:r>
                        <a:rPr lang="sv-SE" sz="500" b="0" i="0" u="none" strike="noStrike">
                          <a:effectLst/>
                          <a:latin typeface="Calibri"/>
                        </a:rPr>
                        <a:t>2</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b"/>
                      <a:r>
                        <a:rPr lang="sv-SE" sz="500" b="0" i="0" u="none" strike="noStrike">
                          <a:effectLst/>
                          <a:latin typeface="Calibri"/>
                        </a:rPr>
                        <a:t>2</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b"/>
                      <a:r>
                        <a:rPr lang="sv-SE" sz="500" b="0" i="0" u="none" strike="noStrike">
                          <a:effectLst/>
                          <a:latin typeface="Calibri"/>
                        </a:rPr>
                        <a:t>2</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sv-SE" sz="500" b="1" i="0" u="none" strike="noStrike">
                          <a:effectLst/>
                          <a:latin typeface="Calibri"/>
                        </a:rPr>
                        <a:t>6</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sv-SE" sz="500" b="0" i="0" u="none" strike="noStrike">
                          <a:effectLst/>
                          <a:latin typeface="Calibri"/>
                        </a:rPr>
                        <a:t>Grundteknik &amp; beslutsamhet.</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195">
                <a:tc>
                  <a:txBody>
                    <a:bodyPr/>
                    <a:lstStyle/>
                    <a:p>
                      <a:pPr algn="ctr" fontAlgn="b"/>
                      <a:r>
                        <a:rPr lang="sv-SE" sz="500" b="0" i="0" u="none" strike="noStrike">
                          <a:effectLst/>
                          <a:latin typeface="Calibri"/>
                        </a:rPr>
                        <a:t>2</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b"/>
                      <a:r>
                        <a:rPr lang="sv-SE" sz="500" b="0" i="0" u="none" strike="noStrike">
                          <a:effectLst/>
                          <a:latin typeface="Calibri"/>
                        </a:rPr>
                        <a:t>2</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b"/>
                      <a:r>
                        <a:rPr lang="sv-SE" sz="500" b="0" i="0" u="none" strike="noStrike">
                          <a:effectLst/>
                          <a:latin typeface="Calibri"/>
                        </a:rPr>
                        <a:t>2</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b"/>
                      <a:r>
                        <a:rPr lang="sv-SE" sz="500" b="0" i="0" u="none" strike="noStrike">
                          <a:effectLst/>
                          <a:latin typeface="Calibri"/>
                        </a:rPr>
                        <a:t>2</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sv-SE" sz="500" b="1" i="0" u="none" strike="noStrike">
                          <a:effectLst/>
                          <a:latin typeface="Calibri"/>
                        </a:rPr>
                        <a:t>6</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sv-SE" sz="500" b="0" i="0" u="none" strike="noStrike">
                          <a:effectLst/>
                          <a:latin typeface="Calibri"/>
                        </a:rPr>
                        <a:t>Beslutsamhet. Grundteknik - lite avvaktande</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195">
                <a:tc>
                  <a:txBody>
                    <a:bodyPr/>
                    <a:lstStyle/>
                    <a:p>
                      <a:pPr algn="ctr" fontAlgn="b"/>
                      <a:r>
                        <a:rPr lang="sv-SE" sz="500" b="0" i="0" u="none" strike="noStrike">
                          <a:effectLst/>
                          <a:latin typeface="Calibri"/>
                        </a:rPr>
                        <a:t>3</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b"/>
                      <a:r>
                        <a:rPr lang="sv-SE" sz="500" b="0" i="0" u="none" strike="noStrike">
                          <a:effectLst/>
                          <a:latin typeface="Calibri"/>
                        </a:rPr>
                        <a:t>2</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b"/>
                      <a:r>
                        <a:rPr lang="sv-SE" sz="500" b="0" i="0" u="none" strike="noStrike">
                          <a:effectLst/>
                          <a:latin typeface="Calibri"/>
                        </a:rPr>
                        <a:t>2</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b"/>
                      <a:r>
                        <a:rPr lang="sv-SE" sz="500" b="0" i="0" u="none" strike="noStrike">
                          <a:effectLst/>
                          <a:latin typeface="Calibri"/>
                        </a:rPr>
                        <a:t>2</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sv-SE" sz="500" b="1" i="0" u="none" strike="noStrike">
                          <a:effectLst/>
                          <a:latin typeface="Calibri"/>
                        </a:rPr>
                        <a:t>6</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sv-SE" sz="500" b="0" i="0" u="none" strike="noStrike">
                          <a:effectLst/>
                          <a:latin typeface="Calibri"/>
                        </a:rPr>
                        <a:t>Grundteknik &amp; beslutsamhet</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195">
                <a:tc>
                  <a:txBody>
                    <a:bodyPr/>
                    <a:lstStyle/>
                    <a:p>
                      <a:pPr algn="ctr" fontAlgn="b"/>
                      <a:r>
                        <a:rPr lang="sv-SE" sz="500" b="0" i="0" u="none" strike="noStrike">
                          <a:effectLst/>
                          <a:latin typeface="Calibri"/>
                        </a:rPr>
                        <a:t>4</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b"/>
                      <a:r>
                        <a:rPr lang="sv-SE" sz="500" b="0" i="0" u="none" strike="noStrike">
                          <a:effectLst/>
                          <a:latin typeface="Calibri"/>
                        </a:rPr>
                        <a:t>2</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b"/>
                      <a:r>
                        <a:rPr lang="sv-SE" sz="500" b="0" i="0" u="none" strike="noStrike">
                          <a:effectLst/>
                          <a:latin typeface="Calibri"/>
                        </a:rPr>
                        <a:t>2</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b"/>
                      <a:r>
                        <a:rPr lang="sv-SE" sz="500" b="0" i="0" u="none" strike="noStrike">
                          <a:effectLst/>
                          <a:latin typeface="Calibri"/>
                        </a:rPr>
                        <a:t>2</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sv-SE" sz="500" b="1" i="0" u="none" strike="noStrike">
                          <a:effectLst/>
                          <a:latin typeface="Calibri"/>
                        </a:rPr>
                        <a:t>6</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sv-SE" sz="500" b="0" i="0" u="none" strike="noStrike">
                          <a:effectLst/>
                          <a:latin typeface="Calibri"/>
                        </a:rPr>
                        <a:t>Grundteknik och att våga utmana på kanterna "gör din gubbe"</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195">
                <a:tc>
                  <a:txBody>
                    <a:bodyPr/>
                    <a:lstStyle/>
                    <a:p>
                      <a:pPr algn="ctr" fontAlgn="b"/>
                      <a:r>
                        <a:rPr lang="sv-SE" sz="500" b="0" i="0" u="none" strike="noStrike">
                          <a:effectLst/>
                          <a:latin typeface="Calibri"/>
                        </a:rPr>
                        <a:t>5</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b"/>
                      <a:r>
                        <a:rPr lang="sv-SE" sz="500" b="0" i="0" u="none" strike="noStrike">
                          <a:effectLst/>
                          <a:latin typeface="Calibri"/>
                        </a:rPr>
                        <a:t>2</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b"/>
                      <a:r>
                        <a:rPr lang="sv-SE" sz="500" b="0" i="0" u="none" strike="noStrike">
                          <a:effectLst/>
                          <a:latin typeface="Calibri"/>
                        </a:rPr>
                        <a:t>2</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b"/>
                      <a:r>
                        <a:rPr lang="sv-SE" sz="500" b="0" i="0" u="none" strike="noStrike">
                          <a:effectLst/>
                          <a:latin typeface="Calibri"/>
                        </a:rPr>
                        <a:t>2</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sv-SE" sz="500" b="1" i="0" u="none" strike="noStrike">
                          <a:effectLst/>
                          <a:latin typeface="Calibri"/>
                        </a:rPr>
                        <a:t>6</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sv-SE" sz="500" b="0" i="0" u="none" strike="noStrike">
                          <a:effectLst/>
                          <a:latin typeface="Calibri"/>
                        </a:rPr>
                        <a:t>Grundteknik - bygga självförtroende steg för steg </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195">
                <a:tc>
                  <a:txBody>
                    <a:bodyPr/>
                    <a:lstStyle/>
                    <a:p>
                      <a:pPr algn="ctr" fontAlgn="b"/>
                      <a:r>
                        <a:rPr lang="sv-SE" sz="500" b="0" i="0" u="none" strike="noStrike">
                          <a:effectLst/>
                          <a:latin typeface="Calibri"/>
                        </a:rPr>
                        <a:t>6</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b"/>
                      <a:r>
                        <a:rPr lang="sv-SE" sz="500" b="0" i="0" u="none" strike="noStrike">
                          <a:effectLst/>
                          <a:latin typeface="Calibri"/>
                        </a:rPr>
                        <a:t>2</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b"/>
                      <a:r>
                        <a:rPr lang="sv-SE" sz="500" b="0" i="0" u="none" strike="noStrike">
                          <a:effectLst/>
                          <a:latin typeface="Calibri"/>
                        </a:rPr>
                        <a:t>2</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b"/>
                      <a:r>
                        <a:rPr lang="sv-SE" sz="500" b="0" i="0" u="none" strike="noStrike">
                          <a:effectLst/>
                          <a:latin typeface="Calibri"/>
                        </a:rPr>
                        <a:t>2</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sv-SE" sz="500" b="1" i="0" u="none" strike="noStrike">
                          <a:effectLst/>
                          <a:latin typeface="Calibri"/>
                        </a:rPr>
                        <a:t>6</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sv-SE" sz="500" b="0" i="0" u="none" strike="noStrike">
                          <a:effectLst/>
                          <a:latin typeface="Calibri"/>
                        </a:rPr>
                        <a:t>Visa beslutsamhet, första tillslaget - skapa yta --- Våga</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195">
                <a:tc>
                  <a:txBody>
                    <a:bodyPr/>
                    <a:lstStyle/>
                    <a:p>
                      <a:pPr algn="ctr" fontAlgn="b"/>
                      <a:r>
                        <a:rPr lang="sv-SE" sz="500" b="0" i="0" u="none" strike="noStrike">
                          <a:effectLst/>
                          <a:latin typeface="Calibri"/>
                        </a:rPr>
                        <a:t>7</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b"/>
                      <a:r>
                        <a:rPr lang="sv-SE" sz="500" b="0" i="0" u="none" strike="noStrike">
                          <a:effectLst/>
                          <a:latin typeface="Calibri"/>
                        </a:rPr>
                        <a:t>2</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b"/>
                      <a:r>
                        <a:rPr lang="sv-SE" sz="500" b="0" i="0" u="none" strike="noStrike">
                          <a:effectLst/>
                          <a:latin typeface="Calibri"/>
                        </a:rPr>
                        <a:t>2</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b"/>
                      <a:r>
                        <a:rPr lang="sv-SE" sz="500" b="0" i="0" u="none" strike="noStrike">
                          <a:effectLst/>
                          <a:latin typeface="Calibri"/>
                        </a:rPr>
                        <a:t>2</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sv-SE" sz="500" b="1" i="0" u="none" strike="noStrike">
                          <a:effectLst/>
                          <a:latin typeface="Calibri"/>
                        </a:rPr>
                        <a:t>6</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sv-SE" sz="500" b="0" i="0" u="none" strike="noStrike">
                          <a:effectLst/>
                          <a:latin typeface="Calibri"/>
                        </a:rPr>
                        <a:t>Mer beslutsamhet, grundteknik</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292">
                <a:tc>
                  <a:txBody>
                    <a:bodyPr/>
                    <a:lstStyle/>
                    <a:p>
                      <a:pPr algn="ctr" fontAlgn="b"/>
                      <a:r>
                        <a:rPr lang="sv-SE" sz="500" b="0" i="0" u="none" strike="noStrike">
                          <a:effectLst/>
                          <a:latin typeface="Calibri"/>
                        </a:rPr>
                        <a:t>8</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b"/>
                      <a:r>
                        <a:rPr lang="sv-SE" sz="500" b="0" i="0" u="none" strike="noStrike">
                          <a:effectLst/>
                          <a:latin typeface="Calibri"/>
                        </a:rPr>
                        <a:t>2</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b"/>
                      <a:r>
                        <a:rPr lang="sv-SE" sz="500" b="0" i="0" u="none" strike="noStrike">
                          <a:effectLst/>
                          <a:latin typeface="Calibri"/>
                        </a:rPr>
                        <a:t>2</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Lila-</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b"/>
                      <a:r>
                        <a:rPr lang="sv-SE" sz="500" b="0" i="0" u="none" strike="noStrike">
                          <a:effectLst/>
                          <a:latin typeface="Calibri"/>
                        </a:rPr>
                        <a:t>3</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sv-SE" sz="500" b="1" i="0" u="none" strike="noStrike">
                          <a:effectLst/>
                          <a:latin typeface="Calibri"/>
                        </a:rPr>
                        <a:t>7</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Blå+</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sv-SE" sz="500" b="0" i="0" u="none" strike="noStrike">
                          <a:effectLst/>
                          <a:latin typeface="Calibri"/>
                        </a:rPr>
                        <a:t>Beslutsamhet och jämnhet, grundteknik</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195">
                <a:tc>
                  <a:txBody>
                    <a:bodyPr/>
                    <a:lstStyle/>
                    <a:p>
                      <a:pPr algn="ctr" fontAlgn="b"/>
                      <a:r>
                        <a:rPr lang="sv-SE" sz="500" b="0" i="0" u="none" strike="noStrike">
                          <a:effectLst/>
                          <a:latin typeface="Calibri"/>
                        </a:rPr>
                        <a:t>9</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b"/>
                      <a:r>
                        <a:rPr lang="sv-SE" sz="500" b="0" i="0" u="none" strike="noStrike">
                          <a:effectLst/>
                          <a:latin typeface="Calibri"/>
                        </a:rPr>
                        <a:t>4</a:t>
                      </a: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b"/>
                      <a:r>
                        <a:rPr lang="sv-SE" sz="500" b="0" i="0" u="none" strike="noStrike">
                          <a:effectLst/>
                          <a:latin typeface="Calibri"/>
                        </a:rPr>
                        <a:t>2</a:t>
                      </a: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Lila+</a:t>
                      </a:r>
                    </a:p>
                  </a:txBody>
                  <a:tcPr marL="5758" marR="5758" marT="57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b"/>
                      <a:r>
                        <a:rPr lang="sv-SE" sz="500" b="0" i="0" u="none" strike="noStrike">
                          <a:effectLst/>
                          <a:latin typeface="Calibri"/>
                        </a:rPr>
                        <a:t>4</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sv-SE" sz="500" b="1" i="0" u="none" strike="noStrike">
                          <a:effectLst/>
                          <a:latin typeface="Calibri"/>
                        </a:rPr>
                        <a:t>10</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sv-SE" sz="500" b="0" i="0" u="none" strike="noStrike">
                          <a:effectLst/>
                          <a:latin typeface="Calibri"/>
                        </a:rPr>
                        <a:t>Beslutsamhet uppspel</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195">
                <a:tc>
                  <a:txBody>
                    <a:bodyPr/>
                    <a:lstStyle/>
                    <a:p>
                      <a:pPr algn="ctr" fontAlgn="b"/>
                      <a:r>
                        <a:rPr lang="sv-SE" sz="500" b="0" i="0" u="none" strike="noStrike">
                          <a:effectLst/>
                          <a:latin typeface="Calibri"/>
                        </a:rPr>
                        <a:t>10</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Lila-</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b"/>
                      <a:r>
                        <a:rPr lang="sv-SE" sz="500" b="0" i="0" u="none" strike="noStrike">
                          <a:effectLst/>
                          <a:latin typeface="Calibri"/>
                        </a:rPr>
                        <a:t>3</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Lila-</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b"/>
                      <a:r>
                        <a:rPr lang="sv-SE" sz="500" b="0" i="0" u="none" strike="noStrike">
                          <a:effectLst/>
                          <a:latin typeface="Calibri"/>
                        </a:rPr>
                        <a:t>3</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b"/>
                      <a:r>
                        <a:rPr lang="sv-SE" sz="500" b="0" i="0" u="none" strike="noStrike">
                          <a:effectLst/>
                          <a:latin typeface="Calibri"/>
                        </a:rPr>
                        <a:t>2</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sv-SE" sz="500" b="1" i="0" u="none" strike="noStrike">
                          <a:effectLst/>
                          <a:latin typeface="Calibri"/>
                        </a:rPr>
                        <a:t>8</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Blå+</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sv-SE" sz="500" b="0" i="0" u="none" strike="noStrike">
                          <a:effectLst/>
                          <a:latin typeface="Calibri"/>
                        </a:rPr>
                        <a:t>Grundteknik &amp; Ljupledsspel och "felvänd"</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195">
                <a:tc>
                  <a:txBody>
                    <a:bodyPr/>
                    <a:lstStyle/>
                    <a:p>
                      <a:pPr algn="ctr" fontAlgn="b"/>
                      <a:r>
                        <a:rPr lang="sv-SE" sz="500" b="0" i="0" u="none" strike="noStrike">
                          <a:effectLst/>
                          <a:latin typeface="Calibri"/>
                        </a:rPr>
                        <a:t>11</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b"/>
                      <a:r>
                        <a:rPr lang="sv-SE" sz="500" b="0" i="0" u="none" strike="noStrike">
                          <a:effectLst/>
                          <a:latin typeface="Calibri"/>
                        </a:rPr>
                        <a:t>4</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Lila-</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b"/>
                      <a:r>
                        <a:rPr lang="sv-SE" sz="500" b="0" i="0" u="none" strike="noStrike">
                          <a:effectLst/>
                          <a:latin typeface="Calibri"/>
                        </a:rPr>
                        <a:t>3</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b"/>
                      <a:r>
                        <a:rPr lang="sv-SE" sz="500" b="0" i="0" u="none" strike="noStrike">
                          <a:effectLst/>
                          <a:latin typeface="Calibri"/>
                        </a:rPr>
                        <a:t>2</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sv-SE" sz="500" b="1" i="0" u="none" strike="noStrike">
                          <a:effectLst/>
                          <a:latin typeface="Calibri"/>
                        </a:rPr>
                        <a:t>9</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Blå+</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sv-SE" sz="500" b="0" i="0" u="none" strike="noStrike">
                          <a:effectLst/>
                          <a:latin typeface="Calibri"/>
                        </a:rPr>
                        <a:t>Grundteknik. Jämnhet i beslutsamheten</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195">
                <a:tc>
                  <a:txBody>
                    <a:bodyPr/>
                    <a:lstStyle/>
                    <a:p>
                      <a:pPr algn="ctr" fontAlgn="b"/>
                      <a:r>
                        <a:rPr lang="sv-SE" sz="500" b="0" i="0" u="none" strike="noStrike">
                          <a:effectLst/>
                          <a:latin typeface="Calibri"/>
                        </a:rPr>
                        <a:t>12</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Lila-</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b"/>
                      <a:r>
                        <a:rPr lang="sv-SE" sz="500" b="0" i="0" u="none" strike="noStrike">
                          <a:effectLst/>
                          <a:latin typeface="Calibri"/>
                        </a:rPr>
                        <a:t>3</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Lila+</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b"/>
                      <a:r>
                        <a:rPr lang="sv-SE" sz="500" b="0" i="0" u="none" strike="noStrike">
                          <a:effectLst/>
                          <a:latin typeface="Calibri"/>
                        </a:rPr>
                        <a:t>5</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b"/>
                      <a:r>
                        <a:rPr lang="sv-SE" sz="500" b="0" i="0" u="none" strike="noStrike">
                          <a:effectLst/>
                          <a:latin typeface="Calibri"/>
                        </a:rPr>
                        <a:t>4</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sv-SE" sz="500" b="1" i="0" u="none" strike="noStrike">
                          <a:effectLst/>
                          <a:latin typeface="Calibri"/>
                        </a:rPr>
                        <a:t>12</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sv-SE" sz="500" b="0" i="0" u="none" strike="noStrike">
                          <a:effectLst/>
                          <a:latin typeface="Calibri"/>
                        </a:rPr>
                        <a:t>Styrka - Fart kant/ Utveckla - Utveckla, förstatuch och lugn med bollen.</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3195">
                <a:tc>
                  <a:txBody>
                    <a:bodyPr/>
                    <a:lstStyle/>
                    <a:p>
                      <a:pPr algn="ctr" fontAlgn="b"/>
                      <a:r>
                        <a:rPr lang="sv-SE" sz="500" b="0" i="0" u="none" strike="noStrike">
                          <a:effectLst/>
                          <a:latin typeface="Calibri"/>
                        </a:rPr>
                        <a:t>13</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b"/>
                      <a:r>
                        <a:rPr lang="sv-SE" sz="500" b="0" i="0" u="none" strike="noStrike">
                          <a:effectLst/>
                          <a:latin typeface="Calibri"/>
                        </a:rPr>
                        <a:t>4</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b"/>
                      <a:r>
                        <a:rPr lang="sv-SE" sz="500" b="0" i="0" u="none" strike="noStrike">
                          <a:effectLst/>
                          <a:latin typeface="Calibri"/>
                        </a:rPr>
                        <a:t>4</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b"/>
                      <a:r>
                        <a:rPr lang="sv-SE" sz="500" b="0" i="0" u="none" strike="noStrike">
                          <a:effectLst/>
                          <a:latin typeface="Calibri"/>
                        </a:rPr>
                        <a:t>4</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sv-SE" sz="500" b="1" i="0" u="none" strike="noStrike">
                          <a:effectLst/>
                          <a:latin typeface="Calibri"/>
                        </a:rPr>
                        <a:t>12</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sv-SE" sz="500" b="0" i="0" u="none" strike="noStrike">
                          <a:effectLst/>
                          <a:latin typeface="Calibri"/>
                        </a:rPr>
                        <a:t>Var beslutsam &amp; VÅGA. Tillslag- för obeslutsamt och kort.</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195">
                <a:tc>
                  <a:txBody>
                    <a:bodyPr/>
                    <a:lstStyle/>
                    <a:p>
                      <a:pPr algn="ctr" fontAlgn="b"/>
                      <a:r>
                        <a:rPr lang="sv-SE" sz="500" b="0" i="0" u="none" strike="noStrike">
                          <a:effectLst/>
                          <a:latin typeface="Calibri"/>
                        </a:rPr>
                        <a:t>14</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b"/>
                      <a:r>
                        <a:rPr lang="sv-SE" sz="500" b="0" i="0" u="none" strike="noStrike">
                          <a:effectLst/>
                          <a:latin typeface="Calibri"/>
                        </a:rPr>
                        <a:t>4</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b"/>
                      <a:r>
                        <a:rPr lang="sv-SE" sz="500" b="0" i="0" u="none" strike="noStrike">
                          <a:effectLst/>
                          <a:latin typeface="Calibri"/>
                        </a:rPr>
                        <a:t>4</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b"/>
                      <a:r>
                        <a:rPr lang="sv-SE" sz="500" b="0" i="0" u="none" strike="noStrike">
                          <a:effectLst/>
                          <a:latin typeface="Calibri"/>
                        </a:rPr>
                        <a:t>4</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sv-SE" sz="500" b="1" i="0" u="none" strike="noStrike">
                          <a:effectLst/>
                          <a:latin typeface="Calibri"/>
                        </a:rPr>
                        <a:t>12</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sv-SE" sz="500" b="0" i="0" u="none" strike="noStrike">
                          <a:effectLst/>
                          <a:latin typeface="Calibri"/>
                        </a:rPr>
                        <a:t>Tillslag och beslutsamhet (Jämnhet) lite för bekväm</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195">
                <a:tc>
                  <a:txBody>
                    <a:bodyPr/>
                    <a:lstStyle/>
                    <a:p>
                      <a:pPr algn="ctr" fontAlgn="b"/>
                      <a:r>
                        <a:rPr lang="sv-SE" sz="500" b="0" i="0" u="none" strike="noStrike">
                          <a:effectLst/>
                          <a:latin typeface="Calibri"/>
                        </a:rPr>
                        <a:t>15</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b"/>
                      <a:r>
                        <a:rPr lang="sv-SE" sz="500" b="0" i="0" u="none" strike="noStrike">
                          <a:effectLst/>
                          <a:latin typeface="Calibri"/>
                        </a:rPr>
                        <a:t>4</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b"/>
                      <a:r>
                        <a:rPr lang="sv-SE" sz="500" b="0" i="0" u="none" strike="noStrike">
                          <a:effectLst/>
                          <a:latin typeface="Calibri"/>
                        </a:rPr>
                        <a:t>4</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b"/>
                      <a:r>
                        <a:rPr lang="sv-SE" sz="500" b="0" i="0" u="none" strike="noStrike">
                          <a:effectLst/>
                          <a:latin typeface="Calibri"/>
                        </a:rPr>
                        <a:t>4</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sv-SE" sz="500" b="1" i="0" u="none" strike="noStrike">
                          <a:effectLst/>
                          <a:latin typeface="Calibri"/>
                        </a:rPr>
                        <a:t>12</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sv-SE" sz="500" b="0" i="0" u="none" strike="noStrike">
                          <a:effectLst/>
                          <a:latin typeface="Calibri"/>
                        </a:rPr>
                        <a:t>Tuffare i spelet, beslutsam med bollen.</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195">
                <a:tc>
                  <a:txBody>
                    <a:bodyPr/>
                    <a:lstStyle/>
                    <a:p>
                      <a:pPr algn="ctr" fontAlgn="b"/>
                      <a:r>
                        <a:rPr lang="sv-SE" sz="500" b="0" i="0" u="none" strike="noStrike">
                          <a:effectLst/>
                          <a:latin typeface="Calibri"/>
                        </a:rPr>
                        <a:t>16</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b"/>
                      <a:r>
                        <a:rPr lang="sv-SE" sz="500" b="0" i="0" u="none" strike="noStrike">
                          <a:effectLst/>
                          <a:latin typeface="Calibri"/>
                        </a:rPr>
                        <a:t>4</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b"/>
                      <a:r>
                        <a:rPr lang="sv-SE" sz="500" b="0" i="0" u="none" strike="noStrike">
                          <a:effectLst/>
                          <a:latin typeface="Calibri"/>
                        </a:rPr>
                        <a:t>4</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b"/>
                      <a:r>
                        <a:rPr lang="sv-SE" sz="500" b="0" i="0" u="none" strike="noStrike">
                          <a:effectLst/>
                          <a:latin typeface="Calibri"/>
                        </a:rPr>
                        <a:t>4</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sv-SE" sz="500" b="1" i="0" u="none" strike="noStrike">
                          <a:effectLst/>
                          <a:latin typeface="Calibri"/>
                        </a:rPr>
                        <a:t>12</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sv-SE" sz="500" b="0" i="0" u="none" strike="noStrike">
                          <a:effectLst/>
                          <a:latin typeface="Calibri"/>
                        </a:rPr>
                        <a:t>Mer beslutsam, lite rädd, Skott &amp; passning, mottagning.</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195">
                <a:tc>
                  <a:txBody>
                    <a:bodyPr/>
                    <a:lstStyle/>
                    <a:p>
                      <a:pPr algn="ctr" fontAlgn="b"/>
                      <a:r>
                        <a:rPr lang="sv-SE" sz="500" b="0" i="0" u="none" strike="noStrike">
                          <a:effectLst/>
                          <a:latin typeface="Calibri"/>
                        </a:rPr>
                        <a:t>17</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Lila+</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b"/>
                      <a:r>
                        <a:rPr lang="sv-SE" sz="500" b="0" i="0" u="none" strike="noStrike">
                          <a:effectLst/>
                          <a:latin typeface="Calibri"/>
                        </a:rPr>
                        <a:t>5</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b"/>
                      <a:r>
                        <a:rPr lang="sv-SE" sz="500" b="0" i="0" u="none" strike="noStrike">
                          <a:effectLst/>
                          <a:latin typeface="Calibri"/>
                        </a:rPr>
                        <a:t>4</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b"/>
                      <a:r>
                        <a:rPr lang="sv-SE" sz="500" b="0" i="0" u="none" strike="noStrike">
                          <a:effectLst/>
                          <a:latin typeface="Calibri"/>
                        </a:rPr>
                        <a:t>4</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sv-SE" sz="500" b="1" i="0" u="none" strike="noStrike">
                          <a:effectLst/>
                          <a:latin typeface="Calibri"/>
                        </a:rPr>
                        <a:t>13</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sv-SE" sz="500" b="0" i="0" u="none" strike="noStrike">
                          <a:effectLst/>
                          <a:latin typeface="Calibri"/>
                        </a:rPr>
                        <a:t>Beslutsamhet i försvar och offensiv. / Ett fint lugn med bollen jobba på med skott och mottagning medtagning</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195">
                <a:tc>
                  <a:txBody>
                    <a:bodyPr/>
                    <a:lstStyle/>
                    <a:p>
                      <a:pPr algn="ctr" fontAlgn="b"/>
                      <a:r>
                        <a:rPr lang="sv-SE" sz="500" b="0" i="0" u="none" strike="noStrike">
                          <a:effectLst/>
                          <a:latin typeface="Calibri"/>
                        </a:rPr>
                        <a:t>18</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Lila-</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b"/>
                      <a:r>
                        <a:rPr lang="sv-SE" sz="500" b="0" i="0" u="none" strike="noStrike">
                          <a:effectLst/>
                          <a:latin typeface="Calibri"/>
                        </a:rPr>
                        <a:t>3</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ctr" fontAlgn="b"/>
                      <a:r>
                        <a:rPr lang="sv-SE" sz="500" b="0" i="0" u="none" strike="noStrike">
                          <a:effectLst/>
                          <a:latin typeface="Calibri"/>
                        </a:rPr>
                        <a:t>7</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Blå+</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b"/>
                      <a:r>
                        <a:rPr lang="sv-SE" sz="500" b="0" i="0" u="none" strike="noStrike">
                          <a:effectLst/>
                          <a:latin typeface="Calibri"/>
                        </a:rPr>
                        <a:t>3</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sv-SE" sz="500" b="1" i="0" u="none" strike="noStrike">
                          <a:effectLst/>
                          <a:latin typeface="Calibri"/>
                        </a:rPr>
                        <a:t>13</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sv-SE" sz="500" b="0" i="0" u="none" strike="noStrike">
                          <a:effectLst/>
                          <a:latin typeface="Calibri"/>
                        </a:rPr>
                        <a:t>längd i passningar, mottagningar, precision i passning och skott.</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195">
                <a:tc>
                  <a:txBody>
                    <a:bodyPr/>
                    <a:lstStyle/>
                    <a:p>
                      <a:pPr algn="ctr" fontAlgn="b"/>
                      <a:r>
                        <a:rPr lang="sv-SE" sz="500" b="0" i="0" u="none" strike="noStrike">
                          <a:effectLst/>
                          <a:latin typeface="Calibri"/>
                        </a:rPr>
                        <a:t>19</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Lila-</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b"/>
                      <a:r>
                        <a:rPr lang="sv-SE" sz="500" b="0" i="0" u="none" strike="noStrike">
                          <a:effectLst/>
                          <a:latin typeface="Calibri"/>
                        </a:rPr>
                        <a:t>3</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ctr" fontAlgn="b"/>
                      <a:r>
                        <a:rPr lang="sv-SE" sz="500" b="0" i="0" u="none" strike="noStrike">
                          <a:effectLst/>
                          <a:latin typeface="Calibri"/>
                        </a:rPr>
                        <a:t>7</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b"/>
                      <a:r>
                        <a:rPr lang="sv-SE" sz="500" b="0" i="0" u="none" strike="noStrike">
                          <a:effectLst/>
                          <a:latin typeface="Calibri"/>
                        </a:rPr>
                        <a:t>4</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sv-SE" sz="500" b="1" i="0" u="none" strike="noStrike">
                          <a:effectLst/>
                          <a:latin typeface="Calibri"/>
                        </a:rPr>
                        <a:t>14</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sv-SE" sz="500" b="0" i="0" u="none" strike="noStrike">
                          <a:effectLst/>
                          <a:latin typeface="Calibri"/>
                        </a:rPr>
                        <a:t>Vara lugn med bollen, behandla och slå en bra passning</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195">
                <a:tc>
                  <a:txBody>
                    <a:bodyPr/>
                    <a:lstStyle/>
                    <a:p>
                      <a:pPr algn="ctr" fontAlgn="b"/>
                      <a:r>
                        <a:rPr lang="sv-SE" sz="500" b="0" i="0" u="none" strike="noStrike">
                          <a:effectLst/>
                          <a:latin typeface="Calibri"/>
                        </a:rPr>
                        <a:t>20</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b"/>
                      <a:r>
                        <a:rPr lang="sv-SE" sz="500" b="0" i="0" u="none" strike="noStrike">
                          <a:effectLst/>
                          <a:latin typeface="Calibri"/>
                        </a:rPr>
                        <a:t>4</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Röd-</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ctr" fontAlgn="b"/>
                      <a:r>
                        <a:rPr lang="sv-SE" sz="500" b="0" i="0" u="none" strike="noStrike">
                          <a:effectLst/>
                          <a:latin typeface="Calibri"/>
                        </a:rPr>
                        <a:t>6</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b"/>
                      <a:r>
                        <a:rPr lang="sv-SE" sz="500" b="0" i="0" u="none" strike="noStrike">
                          <a:effectLst/>
                          <a:latin typeface="Calibri"/>
                        </a:rPr>
                        <a:t>4</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sv-SE" sz="500" b="1" i="0" u="none" strike="noStrike">
                          <a:effectLst/>
                          <a:latin typeface="Calibri"/>
                        </a:rPr>
                        <a:t>14</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sv-SE" sz="500" b="0" i="0" u="none" strike="noStrike">
                          <a:effectLst/>
                          <a:latin typeface="Calibri"/>
                        </a:rPr>
                        <a:t>Bra tillslag, tjongar lite för mycket. Mycket bra i rättvänt spel men missar i den felvända försvarsspel.</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195">
                <a:tc>
                  <a:txBody>
                    <a:bodyPr/>
                    <a:lstStyle/>
                    <a:p>
                      <a:pPr algn="ctr" fontAlgn="b"/>
                      <a:r>
                        <a:rPr lang="sv-SE" sz="500" b="0" i="0" u="none" strike="noStrike">
                          <a:effectLst/>
                          <a:latin typeface="Calibri"/>
                        </a:rPr>
                        <a:t>21</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b"/>
                      <a:r>
                        <a:rPr lang="sv-SE" sz="500" b="0" i="0" u="none" strike="noStrike">
                          <a:effectLst/>
                          <a:latin typeface="Calibri"/>
                        </a:rPr>
                        <a:t>4</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Röd-</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ctr" fontAlgn="b"/>
                      <a:r>
                        <a:rPr lang="sv-SE" sz="500" b="0" i="0" u="none" strike="noStrike">
                          <a:effectLst/>
                          <a:latin typeface="Calibri"/>
                        </a:rPr>
                        <a:t>6</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b"/>
                      <a:r>
                        <a:rPr lang="sv-SE" sz="500" b="0" i="0" u="none" strike="noStrike">
                          <a:effectLst/>
                          <a:latin typeface="Calibri"/>
                        </a:rPr>
                        <a:t>4</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sv-SE" sz="500" b="1" i="0" u="none" strike="noStrike">
                          <a:effectLst/>
                          <a:latin typeface="Calibri"/>
                        </a:rPr>
                        <a:t>14</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sv-SE" sz="500" b="0" i="0" u="none" strike="noStrike">
                          <a:effectLst/>
                          <a:latin typeface="Calibri"/>
                        </a:rPr>
                        <a:t>Bra spel rättvänd men Spel när bollen rullar mot eget mål behöver förbättras // Lite tjong ibland, medtagning.</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195">
                <a:tc>
                  <a:txBody>
                    <a:bodyPr/>
                    <a:lstStyle/>
                    <a:p>
                      <a:pPr algn="ctr" fontAlgn="b"/>
                      <a:r>
                        <a:rPr lang="sv-SE" sz="500" b="0" i="0" u="none" strike="noStrike">
                          <a:effectLst/>
                          <a:latin typeface="Calibri"/>
                        </a:rPr>
                        <a:t>22</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Lila+</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b"/>
                      <a:r>
                        <a:rPr lang="sv-SE" sz="500" b="0" i="0" u="none" strike="noStrike">
                          <a:effectLst/>
                          <a:latin typeface="Calibri"/>
                        </a:rPr>
                        <a:t>5</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Lila-</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b"/>
                      <a:r>
                        <a:rPr lang="sv-SE" sz="500" b="0" i="0" u="none" strike="noStrike">
                          <a:effectLst/>
                          <a:latin typeface="Calibri"/>
                        </a:rPr>
                        <a:t>3</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ctr" fontAlgn="b"/>
                      <a:r>
                        <a:rPr lang="sv-SE" sz="500" b="0" i="0" u="none" strike="noStrike">
                          <a:effectLst/>
                          <a:latin typeface="Calibri"/>
                        </a:rPr>
                        <a:t>7</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sv-SE" sz="500" b="1" i="0" u="none" strike="noStrike">
                          <a:effectLst/>
                          <a:latin typeface="Calibri"/>
                        </a:rPr>
                        <a:t>15</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Lila+</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sv-SE" sz="500" b="0" i="0" u="none" strike="noStrike">
                          <a:effectLst/>
                          <a:latin typeface="Calibri"/>
                        </a:rPr>
                        <a:t>Beslutsam och fokuserad - jämt humör.</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195">
                <a:tc>
                  <a:txBody>
                    <a:bodyPr/>
                    <a:lstStyle/>
                    <a:p>
                      <a:pPr algn="ctr" fontAlgn="b"/>
                      <a:r>
                        <a:rPr lang="sv-SE" sz="500" b="0" i="0" u="none" strike="noStrike">
                          <a:effectLst/>
                          <a:latin typeface="Calibri"/>
                        </a:rPr>
                        <a:t>23</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b"/>
                      <a:r>
                        <a:rPr lang="sv-SE" sz="500" b="0" i="0" u="none" strike="noStrike">
                          <a:effectLst/>
                          <a:latin typeface="Calibri"/>
                        </a:rPr>
                        <a:t>4</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ctr" fontAlgn="b"/>
                      <a:r>
                        <a:rPr lang="sv-SE" sz="500" b="0" i="0" u="none" strike="noStrike">
                          <a:effectLst/>
                          <a:latin typeface="Calibri"/>
                        </a:rPr>
                        <a:t>7</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Lila+</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b"/>
                      <a:r>
                        <a:rPr lang="sv-SE" sz="500" b="0" i="0" u="none" strike="noStrike">
                          <a:effectLst/>
                          <a:latin typeface="Calibri"/>
                        </a:rPr>
                        <a:t>5</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sv-SE" sz="500" b="1" i="0" u="none" strike="noStrike">
                          <a:effectLst/>
                          <a:latin typeface="Calibri"/>
                        </a:rPr>
                        <a:t>16</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Lila+</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sv-SE" sz="500" b="0" i="0" u="none" strike="noStrike">
                          <a:effectLst/>
                          <a:latin typeface="Calibri"/>
                        </a:rPr>
                        <a:t>Utveckla passningar, Fortsätta utveckla skottet, Mottagningar</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195">
                <a:tc>
                  <a:txBody>
                    <a:bodyPr/>
                    <a:lstStyle/>
                    <a:p>
                      <a:pPr algn="ctr" fontAlgn="b"/>
                      <a:r>
                        <a:rPr lang="sv-SE" sz="500" b="0" i="0" u="none" strike="noStrike">
                          <a:effectLst/>
                          <a:latin typeface="Calibri"/>
                        </a:rPr>
                        <a:t>24</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Lila+</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b"/>
                      <a:r>
                        <a:rPr lang="sv-SE" sz="500" b="0" i="0" u="none" strike="noStrike">
                          <a:effectLst/>
                          <a:latin typeface="Calibri"/>
                        </a:rPr>
                        <a:t>5</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ctr" fontAlgn="b"/>
                      <a:r>
                        <a:rPr lang="sv-SE" sz="500" b="0" i="0" u="none" strike="noStrike">
                          <a:effectLst/>
                          <a:latin typeface="Calibri"/>
                        </a:rPr>
                        <a:t>7</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b"/>
                      <a:r>
                        <a:rPr lang="sv-SE" sz="500" b="0" i="0" u="none" strike="noStrike">
                          <a:effectLst/>
                          <a:latin typeface="Calibri"/>
                        </a:rPr>
                        <a:t>4</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sv-SE" sz="500" b="1" i="0" u="none" strike="noStrike">
                          <a:effectLst/>
                          <a:latin typeface="Calibri"/>
                        </a:rPr>
                        <a:t>16</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Lila+</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sv-SE" sz="500" b="0" i="0" u="none" strike="noStrike">
                          <a:effectLst/>
                          <a:latin typeface="Calibri"/>
                        </a:rPr>
                        <a:t>Spelförståelse - Passningsspelet och ljupled / Skott &amp; Passning</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195">
                <a:tc>
                  <a:txBody>
                    <a:bodyPr/>
                    <a:lstStyle/>
                    <a:p>
                      <a:pPr algn="ctr" fontAlgn="b"/>
                      <a:r>
                        <a:rPr lang="sv-SE" sz="500" b="0" i="0" u="none" strike="noStrike">
                          <a:effectLst/>
                          <a:latin typeface="Calibri"/>
                        </a:rPr>
                        <a:t>25</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ctr" fontAlgn="b"/>
                      <a:r>
                        <a:rPr lang="sv-SE" sz="500" b="0" i="0" u="none" strike="noStrike">
                          <a:effectLst/>
                          <a:latin typeface="Calibri"/>
                        </a:rPr>
                        <a:t>7</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ctr" fontAlgn="b"/>
                      <a:r>
                        <a:rPr lang="sv-SE" sz="500" b="0" i="0" u="none" strike="noStrike">
                          <a:effectLst/>
                          <a:latin typeface="Calibri"/>
                        </a:rPr>
                        <a:t>7</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b"/>
                      <a:r>
                        <a:rPr lang="sv-SE" sz="500" b="0" i="0" u="none" strike="noStrike">
                          <a:effectLst/>
                          <a:latin typeface="Calibri"/>
                        </a:rPr>
                        <a:t>4</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sv-SE" sz="500" b="1" i="0" u="none" strike="noStrike">
                          <a:effectLst/>
                          <a:latin typeface="Calibri"/>
                        </a:rPr>
                        <a:t>18</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Röd-</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l" fontAlgn="b"/>
                      <a:r>
                        <a:rPr lang="sv-SE" sz="500" b="0" i="0" u="none" strike="noStrike">
                          <a:effectLst/>
                          <a:latin typeface="Calibri"/>
                        </a:rPr>
                        <a:t>Grundteknik (kraft i tillslag, passningar och bättre mottaging/medtakning)</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195">
                <a:tc>
                  <a:txBody>
                    <a:bodyPr/>
                    <a:lstStyle/>
                    <a:p>
                      <a:pPr algn="ctr" fontAlgn="b"/>
                      <a:r>
                        <a:rPr lang="sv-SE" sz="500" b="0" i="0" u="none" strike="noStrike">
                          <a:effectLst/>
                          <a:latin typeface="Calibri"/>
                        </a:rPr>
                        <a:t>26</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ctr" fontAlgn="b"/>
                      <a:r>
                        <a:rPr lang="sv-SE" sz="500" b="0" i="0" u="none" strike="noStrike">
                          <a:effectLst/>
                          <a:latin typeface="Calibri"/>
                        </a:rPr>
                        <a:t>7</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Lila+</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b"/>
                      <a:r>
                        <a:rPr lang="sv-SE" sz="500" b="0" i="0" u="none" strike="noStrike">
                          <a:effectLst/>
                          <a:latin typeface="Calibri"/>
                        </a:rPr>
                        <a:t>5</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ctr" fontAlgn="b"/>
                      <a:r>
                        <a:rPr lang="sv-SE" sz="500" b="0" i="0" u="none" strike="noStrike">
                          <a:effectLst/>
                          <a:latin typeface="Calibri"/>
                        </a:rPr>
                        <a:t>7</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sv-SE" sz="500" b="1" i="0" u="none" strike="noStrike">
                          <a:effectLst/>
                          <a:latin typeface="Calibri"/>
                        </a:rPr>
                        <a:t>19</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l" fontAlgn="b"/>
                      <a:r>
                        <a:rPr lang="sv-SE" sz="500" b="0" i="0" u="none" strike="noStrike">
                          <a:effectLst/>
                          <a:latin typeface="Calibri"/>
                        </a:rPr>
                        <a:t>Lite avvaktande ibland i närkamperna.</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195">
                <a:tc>
                  <a:txBody>
                    <a:bodyPr/>
                    <a:lstStyle/>
                    <a:p>
                      <a:pPr algn="ctr" fontAlgn="b"/>
                      <a:r>
                        <a:rPr lang="sv-SE" sz="500" b="0" i="0" u="none" strike="noStrike">
                          <a:effectLst/>
                          <a:latin typeface="Calibri"/>
                        </a:rPr>
                        <a:t>27</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ctr" fontAlgn="b"/>
                      <a:r>
                        <a:rPr lang="sv-SE" sz="500" b="0" i="0" u="none" strike="noStrike">
                          <a:effectLst/>
                          <a:latin typeface="Calibri"/>
                        </a:rPr>
                        <a:t>7</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ctr" fontAlgn="b"/>
                      <a:r>
                        <a:rPr lang="sv-SE" sz="500" b="0" i="0" u="none" strike="noStrike">
                          <a:effectLst/>
                          <a:latin typeface="Calibri"/>
                        </a:rPr>
                        <a:t>7</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ctr" fontAlgn="b"/>
                      <a:r>
                        <a:rPr lang="sv-SE" sz="500" b="0" i="0" u="none" strike="noStrike">
                          <a:effectLst/>
                          <a:latin typeface="Calibri"/>
                        </a:rPr>
                        <a:t>7</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sv-SE" sz="500" b="1" i="0" u="none" strike="noStrike">
                          <a:effectLst/>
                          <a:latin typeface="Calibri"/>
                        </a:rPr>
                        <a:t>21</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l" fontAlgn="b"/>
                      <a:r>
                        <a:rPr lang="sv-SE" sz="500" b="0" i="0" u="none" strike="noStrike">
                          <a:effectLst/>
                          <a:latin typeface="Calibri"/>
                        </a:rPr>
                        <a:t>När gå på, När avvakta.</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195">
                <a:tc>
                  <a:txBody>
                    <a:bodyPr/>
                    <a:lstStyle/>
                    <a:p>
                      <a:pPr algn="ctr" fontAlgn="b"/>
                      <a:r>
                        <a:rPr lang="sv-SE" sz="500" b="0" i="0" u="none" strike="noStrike">
                          <a:effectLst/>
                          <a:latin typeface="Calibri"/>
                        </a:rPr>
                        <a:t>28</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ctr" fontAlgn="b"/>
                      <a:r>
                        <a:rPr lang="sv-SE" sz="500" b="0" i="0" u="none" strike="noStrike">
                          <a:effectLst/>
                          <a:latin typeface="Calibri"/>
                        </a:rPr>
                        <a:t>7</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ctr" fontAlgn="b"/>
                      <a:r>
                        <a:rPr lang="sv-SE" sz="500" b="0" i="0" u="none" strike="noStrike">
                          <a:effectLst/>
                          <a:latin typeface="Calibri"/>
                        </a:rPr>
                        <a:t>7</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ctr" fontAlgn="b"/>
                      <a:r>
                        <a:rPr lang="sv-SE" sz="500" b="0" i="0" u="none" strike="noStrike">
                          <a:effectLst/>
                          <a:latin typeface="Calibri"/>
                        </a:rPr>
                        <a:t>7</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sv-SE" sz="500" b="1" i="0" u="none" strike="noStrike">
                          <a:effectLst/>
                          <a:latin typeface="Calibri"/>
                        </a:rPr>
                        <a:t>21</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l" fontAlgn="b"/>
                      <a:r>
                        <a:rPr lang="sv-SE" sz="500" b="0" i="0" u="none" strike="noStrike">
                          <a:effectLst/>
                          <a:latin typeface="Calibri"/>
                        </a:rPr>
                        <a:t>Humöret - håll upp humöret. Fortsätta utveckla spelförståelse. Teknik - Volley, kroppsmottagning - rörelse utan boll (Ljupled)</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195">
                <a:tc>
                  <a:txBody>
                    <a:bodyPr/>
                    <a:lstStyle/>
                    <a:p>
                      <a:pPr algn="ctr" fontAlgn="b"/>
                      <a:r>
                        <a:rPr lang="sv-SE" sz="500" b="0" i="0" u="none" strike="noStrike">
                          <a:effectLst/>
                          <a:latin typeface="Calibri"/>
                        </a:rPr>
                        <a:t>29</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ctr" fontAlgn="b"/>
                      <a:r>
                        <a:rPr lang="sv-SE" sz="500" b="0" i="0" u="none" strike="noStrike">
                          <a:effectLst/>
                          <a:latin typeface="Calibri"/>
                        </a:rPr>
                        <a:t>7</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ctr" fontAlgn="b"/>
                      <a:r>
                        <a:rPr lang="sv-SE" sz="500" b="0" i="0" u="none" strike="noStrike">
                          <a:effectLst/>
                          <a:latin typeface="Calibri"/>
                        </a:rPr>
                        <a:t>7</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ctr" fontAlgn="b"/>
                      <a:r>
                        <a:rPr lang="sv-SE" sz="500" b="0" i="0" u="none" strike="noStrike">
                          <a:effectLst/>
                          <a:latin typeface="Calibri"/>
                        </a:rPr>
                        <a:t>7</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sv-SE" sz="500" b="1" i="0" u="none" strike="noStrike">
                          <a:effectLst/>
                          <a:latin typeface="Calibri"/>
                        </a:rPr>
                        <a:t>21</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l" fontAlgn="b"/>
                      <a:r>
                        <a:rPr lang="sv-SE" sz="500" b="0" i="0" u="none" strike="noStrike">
                          <a:effectLst/>
                          <a:latin typeface="Calibri"/>
                        </a:rPr>
                        <a:t>1a touchen skapa yta åt dig själv, sök öppnande passningar. Mottagning på kropp.</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292">
                <a:tc>
                  <a:txBody>
                    <a:bodyPr/>
                    <a:lstStyle/>
                    <a:p>
                      <a:pPr algn="ctr" fontAlgn="b"/>
                      <a:r>
                        <a:rPr lang="sv-SE" sz="500" b="0" i="0" u="none" strike="noStrike">
                          <a:effectLst/>
                          <a:latin typeface="Calibri"/>
                        </a:rPr>
                        <a:t>30</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fontAlgn="b"/>
                      <a:r>
                        <a:rPr lang="sv-SE" sz="500" b="0" i="0" u="none" strike="noStrike">
                          <a:effectLst/>
                          <a:latin typeface="Calibri"/>
                        </a:rPr>
                        <a:t>7</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fontAlgn="b"/>
                      <a:r>
                        <a:rPr lang="sv-SE" sz="500" b="0" i="0" u="none" strike="noStrike">
                          <a:effectLst/>
                          <a:latin typeface="Calibri"/>
                        </a:rPr>
                        <a:t>7</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fontAlgn="b"/>
                      <a:r>
                        <a:rPr lang="sv-SE" sz="500" b="0" i="0" u="none" strike="noStrike">
                          <a:effectLst/>
                          <a:latin typeface="Calibri"/>
                        </a:rPr>
                        <a:t>7</a:t>
                      </a:r>
                    </a:p>
                  </a:txBody>
                  <a:tcPr marL="5758" marR="5758" marT="57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sv-SE" sz="500" b="1" i="0" u="none" strike="noStrike">
                          <a:effectLst/>
                          <a:latin typeface="Calibri"/>
                        </a:rPr>
                        <a:t>21</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500" b="0" i="0" u="none" strike="noStrike">
                          <a:effectLst/>
                          <a:latin typeface="Calibri"/>
                        </a:rPr>
                        <a:t> </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l" fontAlgn="b"/>
                      <a:r>
                        <a:rPr lang="sv-SE" sz="500" b="0" i="0" u="none" strike="noStrike" dirty="0">
                          <a:effectLst/>
                          <a:latin typeface="Calibri"/>
                        </a:rPr>
                        <a:t>Fortfarande lite avvaktande ibland. Kroppsmottagningar och nickar. Humöret - jämnhet.</a:t>
                      </a:r>
                    </a:p>
                  </a:txBody>
                  <a:tcPr marL="5758" marR="5758" marT="5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1" name="Bildobjekt 10" descr="Skärmavbild 2015-02-18 kl. 00.08.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3" y="2338029"/>
            <a:ext cx="8183239" cy="36832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568753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7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
        <p:nvSpPr>
          <p:cNvPr id="5" name="Rubrik 1"/>
          <p:cNvSpPr txBox="1">
            <a:spLocks/>
          </p:cNvSpPr>
          <p:nvPr/>
        </p:nvSpPr>
        <p:spPr>
          <a:xfrm>
            <a:off x="107504" y="2708920"/>
            <a:ext cx="4608512" cy="4032448"/>
          </a:xfrm>
          <a:prstGeom prst="rect">
            <a:avLst/>
          </a:prstGeom>
        </p:spPr>
        <p:txBody>
          <a:bodyPr vert="horz" lIns="91440" tIns="45720" rIns="91440" bIns="45720" rtlCol="0" anchor="ctr">
            <a:noAutofit/>
          </a:bodyPr>
          <a:lstStyle/>
          <a:p>
            <a:pPr marR="0" lvl="0" algn="l" defTabSz="914400" rtl="0" eaLnBrk="1" fontAlgn="auto" latinLnBrk="0" hangingPunct="1">
              <a:lnSpc>
                <a:spcPct val="100000"/>
              </a:lnSpc>
              <a:spcBef>
                <a:spcPct val="0"/>
              </a:spcBef>
              <a:spcAft>
                <a:spcPts val="0"/>
              </a:spcAft>
              <a:buClrTx/>
              <a:buSzTx/>
              <a:tabLst/>
              <a:defRPr/>
            </a:pPr>
            <a:endParaRPr lang="sv-SE" sz="2400" b="1" dirty="0" smtClean="0">
              <a:latin typeface="+mj-lt"/>
              <a:ea typeface="+mj-ea"/>
              <a:cs typeface="+mj-cs"/>
            </a:endParaRPr>
          </a:p>
          <a:p>
            <a:pPr marL="342900" marR="0" lvl="0" indent="-342900" algn="l" defTabSz="914400" rtl="0" eaLnBrk="1" fontAlgn="auto" latinLnBrk="0" hangingPunct="1">
              <a:lnSpc>
                <a:spcPct val="100000"/>
              </a:lnSpc>
              <a:spcBef>
                <a:spcPct val="0"/>
              </a:spcBef>
              <a:spcAft>
                <a:spcPts val="0"/>
              </a:spcAft>
              <a:buClrTx/>
              <a:buSzTx/>
              <a:buFont typeface="Arial"/>
              <a:buChar char="•"/>
              <a:tabLst/>
              <a:defRPr/>
            </a:pPr>
            <a:r>
              <a:rPr lang="sv-SE" sz="2400" dirty="0" smtClean="0">
                <a:latin typeface="+mj-lt"/>
                <a:ea typeface="+mj-ea"/>
                <a:cs typeface="+mj-cs"/>
              </a:rPr>
              <a:t>Big Mac Cup   -  13-15 Mars</a:t>
            </a:r>
            <a:endParaRPr lang="sv-SE" sz="1200" dirty="0" smtClean="0">
              <a:solidFill>
                <a:schemeClr val="bg1">
                  <a:lumMod val="50000"/>
                </a:schemeClr>
              </a:solidFill>
              <a:latin typeface="+mj-lt"/>
              <a:ea typeface="+mj-ea"/>
              <a:cs typeface="+mj-cs"/>
            </a:endParaRPr>
          </a:p>
          <a:p>
            <a:pPr marL="171450" marR="0" lvl="0" indent="-171450" algn="l" defTabSz="914400" rtl="0" eaLnBrk="1" fontAlgn="auto" latinLnBrk="0" hangingPunct="1">
              <a:lnSpc>
                <a:spcPct val="100000"/>
              </a:lnSpc>
              <a:spcBef>
                <a:spcPct val="0"/>
              </a:spcBef>
              <a:spcAft>
                <a:spcPts val="0"/>
              </a:spcAft>
              <a:buClrTx/>
              <a:buSzTx/>
              <a:buFont typeface="Arial"/>
              <a:buChar char="•"/>
              <a:tabLst/>
              <a:defRPr/>
            </a:pPr>
            <a:endParaRPr lang="sv-SE" sz="1200" dirty="0" smtClean="0">
              <a:latin typeface="+mj-lt"/>
              <a:ea typeface="+mj-ea"/>
              <a:cs typeface="+mj-cs"/>
            </a:endParaRPr>
          </a:p>
          <a:p>
            <a:pPr marL="342900" marR="0" lvl="0" indent="-342900" algn="l" defTabSz="914400" rtl="0" eaLnBrk="1" fontAlgn="auto" latinLnBrk="0" hangingPunct="1">
              <a:lnSpc>
                <a:spcPct val="100000"/>
              </a:lnSpc>
              <a:spcBef>
                <a:spcPct val="0"/>
              </a:spcBef>
              <a:spcAft>
                <a:spcPts val="0"/>
              </a:spcAft>
              <a:buClrTx/>
              <a:buSzTx/>
              <a:buFont typeface="Arial"/>
              <a:buChar char="•"/>
              <a:tabLst/>
              <a:defRPr/>
            </a:pPr>
            <a:r>
              <a:rPr lang="sv-SE" sz="2400" dirty="0" err="1" smtClean="0">
                <a:latin typeface="+mj-lt"/>
                <a:ea typeface="+mj-ea"/>
                <a:cs typeface="+mj-cs"/>
              </a:rPr>
              <a:t>Aroscupen</a:t>
            </a:r>
            <a:r>
              <a:rPr lang="sv-SE" sz="2400" dirty="0" smtClean="0">
                <a:latin typeface="+mj-lt"/>
                <a:ea typeface="+mj-ea"/>
                <a:cs typeface="+mj-cs"/>
              </a:rPr>
              <a:t>   –    25-28 juni </a:t>
            </a:r>
          </a:p>
          <a:p>
            <a:pPr marR="0" lvl="0" algn="l" defTabSz="914400" rtl="0" eaLnBrk="1" fontAlgn="auto" latinLnBrk="0" hangingPunct="1">
              <a:lnSpc>
                <a:spcPct val="100000"/>
              </a:lnSpc>
              <a:spcBef>
                <a:spcPct val="0"/>
              </a:spcBef>
              <a:spcAft>
                <a:spcPts val="0"/>
              </a:spcAft>
              <a:buClrTx/>
              <a:buSzTx/>
              <a:tabLst/>
              <a:defRPr/>
            </a:pPr>
            <a:endParaRPr lang="sv-SE" sz="1200" dirty="0" smtClean="0">
              <a:latin typeface="+mj-lt"/>
              <a:ea typeface="+mj-ea"/>
              <a:cs typeface="+mj-cs"/>
            </a:endParaRPr>
          </a:p>
          <a:p>
            <a:pPr marL="342900" lvl="0" indent="-342900">
              <a:spcBef>
                <a:spcPct val="0"/>
              </a:spcBef>
              <a:buFont typeface="Arial"/>
              <a:buChar char="•"/>
              <a:defRPr/>
            </a:pPr>
            <a:r>
              <a:rPr lang="sv-SE" sz="2400" dirty="0" smtClean="0"/>
              <a:t>Fotbollens Dag  –   22 Aug</a:t>
            </a:r>
          </a:p>
          <a:p>
            <a:pPr lvl="0">
              <a:spcBef>
                <a:spcPct val="0"/>
              </a:spcBef>
              <a:defRPr/>
            </a:pPr>
            <a:endParaRPr lang="sv-SE" sz="1200" dirty="0" smtClean="0"/>
          </a:p>
          <a:p>
            <a:pPr marL="342900" lvl="0" indent="-342900">
              <a:spcBef>
                <a:spcPct val="0"/>
              </a:spcBef>
              <a:buFont typeface="Arial"/>
              <a:buChar char="•"/>
              <a:defRPr/>
            </a:pPr>
            <a:r>
              <a:rPr lang="sv-SE" sz="2400" dirty="0" err="1" smtClean="0"/>
              <a:t>Oktobercup</a:t>
            </a:r>
            <a:r>
              <a:rPr lang="sv-SE" sz="2400" dirty="0" smtClean="0"/>
              <a:t> (Troligen Örebro)</a:t>
            </a:r>
          </a:p>
          <a:p>
            <a:pPr marL="342900" lvl="0" indent="-342900">
              <a:spcBef>
                <a:spcPct val="0"/>
              </a:spcBef>
              <a:buFont typeface="Arial"/>
              <a:buChar char="•"/>
              <a:defRPr/>
            </a:pPr>
            <a:endParaRPr lang="sv-SE" sz="2400" dirty="0"/>
          </a:p>
          <a:p>
            <a:pPr marL="342900" lvl="0" indent="-342900">
              <a:spcBef>
                <a:spcPct val="0"/>
              </a:spcBef>
              <a:buFont typeface="Arial"/>
              <a:buChar char="•"/>
              <a:defRPr/>
            </a:pPr>
            <a:r>
              <a:rPr lang="sv-SE" sz="2400" dirty="0" err="1" smtClean="0">
                <a:solidFill>
                  <a:schemeClr val="bg1">
                    <a:lumMod val="65000"/>
                  </a:schemeClr>
                </a:solidFill>
              </a:rPr>
              <a:t>Stödlag</a:t>
            </a:r>
            <a:r>
              <a:rPr lang="sv-SE" sz="2400" dirty="0" smtClean="0">
                <a:solidFill>
                  <a:schemeClr val="bg1">
                    <a:lumMod val="65000"/>
                  </a:schemeClr>
                </a:solidFill>
              </a:rPr>
              <a:t> till F03 vid </a:t>
            </a:r>
            <a:r>
              <a:rPr lang="sv-SE" sz="2400" dirty="0" err="1" smtClean="0">
                <a:solidFill>
                  <a:schemeClr val="bg1">
                    <a:lumMod val="65000"/>
                  </a:schemeClr>
                </a:solidFill>
              </a:rPr>
              <a:t>ngr</a:t>
            </a:r>
            <a:r>
              <a:rPr lang="sv-SE" sz="2400" dirty="0" smtClean="0">
                <a:solidFill>
                  <a:schemeClr val="bg1">
                    <a:lumMod val="65000"/>
                  </a:schemeClr>
                </a:solidFill>
              </a:rPr>
              <a:t> cuper.</a:t>
            </a:r>
            <a:endParaRPr lang="sv-SE" sz="2400" dirty="0">
              <a:solidFill>
                <a:schemeClr val="bg1">
                  <a:lumMod val="65000"/>
                </a:schemeClr>
              </a:solidFill>
            </a:endParaRPr>
          </a:p>
          <a:p>
            <a:pPr lvl="0">
              <a:spcBef>
                <a:spcPct val="0"/>
              </a:spcBef>
              <a:defRPr/>
            </a:pPr>
            <a:endParaRPr lang="sv-SE" sz="2400" dirty="0" smtClean="0"/>
          </a:p>
          <a:p>
            <a:pPr marL="342900" lvl="0" indent="-342900">
              <a:spcBef>
                <a:spcPct val="0"/>
              </a:spcBef>
              <a:buFont typeface="Arial"/>
              <a:buChar char="•"/>
              <a:defRPr/>
            </a:pPr>
            <a:endParaRPr lang="sv-SE" sz="2400" dirty="0" smtClean="0"/>
          </a:p>
        </p:txBody>
      </p:sp>
      <p:sp>
        <p:nvSpPr>
          <p:cNvPr id="7" name="Rubrik 1"/>
          <p:cNvSpPr txBox="1">
            <a:spLocks/>
          </p:cNvSpPr>
          <p:nvPr/>
        </p:nvSpPr>
        <p:spPr>
          <a:xfrm>
            <a:off x="179512" y="1844824"/>
            <a:ext cx="6408712" cy="57606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sz="3200" b="1" noProof="0" dirty="0" smtClean="0">
                <a:latin typeface="+mj-lt"/>
                <a:ea typeface="+mj-ea"/>
                <a:cs typeface="+mj-cs"/>
              </a:rPr>
              <a:t>Planering 2015</a:t>
            </a:r>
            <a:r>
              <a:rPr kumimoji="0" lang="sv-SE" sz="1800" b="0" i="0" u="none" strike="noStrike" kern="1200" cap="none" spc="0" normalizeH="0" baseline="0" noProof="0" dirty="0" smtClean="0">
                <a:ln>
                  <a:noFill/>
                </a:ln>
                <a:solidFill>
                  <a:schemeClr val="tx1"/>
                </a:solidFill>
                <a:effectLst/>
                <a:uLnTx/>
                <a:uFillTx/>
                <a:latin typeface="+mj-lt"/>
                <a:ea typeface="+mj-ea"/>
                <a:cs typeface="+mj-cs"/>
              </a:rPr>
              <a:t/>
            </a:r>
            <a:br>
              <a:rPr kumimoji="0" lang="sv-SE" sz="1800" b="0" i="0" u="none" strike="noStrike" kern="1200" cap="none" spc="0" normalizeH="0" baseline="0" noProof="0" dirty="0" smtClean="0">
                <a:ln>
                  <a:noFill/>
                </a:ln>
                <a:solidFill>
                  <a:schemeClr val="tx1"/>
                </a:solidFill>
                <a:effectLst/>
                <a:uLnTx/>
                <a:uFillTx/>
                <a:latin typeface="+mj-lt"/>
                <a:ea typeface="+mj-ea"/>
                <a:cs typeface="+mj-cs"/>
              </a:rPr>
            </a:br>
            <a:endParaRPr kumimoji="0" lang="sv-SE" sz="18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Rubrik 1"/>
          <p:cNvSpPr txBox="1">
            <a:spLocks/>
          </p:cNvSpPr>
          <p:nvPr/>
        </p:nvSpPr>
        <p:spPr>
          <a:xfrm>
            <a:off x="107504" y="2636912"/>
            <a:ext cx="5472608" cy="72008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1800" b="0" i="0" u="none" strike="noStrike" kern="1200" cap="none" spc="0" normalizeH="0" baseline="0" noProof="0" dirty="0" smtClean="0">
                <a:ln>
                  <a:noFill/>
                </a:ln>
                <a:solidFill>
                  <a:srgbClr val="FF0000"/>
                </a:solidFill>
                <a:effectLst/>
                <a:uLnTx/>
                <a:uFillTx/>
                <a:latin typeface="+mj-lt"/>
                <a:ea typeface="+mj-ea"/>
                <a:cs typeface="+mj-cs"/>
              </a:rPr>
              <a:t/>
            </a:r>
            <a:br>
              <a:rPr kumimoji="0" lang="sv-SE" sz="1800" b="0" i="0" u="none" strike="noStrike" kern="1200" cap="none" spc="0" normalizeH="0" baseline="0" noProof="0" dirty="0" smtClean="0">
                <a:ln>
                  <a:noFill/>
                </a:ln>
                <a:solidFill>
                  <a:srgbClr val="FF0000"/>
                </a:solidFill>
                <a:effectLst/>
                <a:uLnTx/>
                <a:uFillTx/>
                <a:latin typeface="+mj-lt"/>
                <a:ea typeface="+mj-ea"/>
                <a:cs typeface="+mj-cs"/>
              </a:rPr>
            </a:br>
            <a:r>
              <a:rPr lang="sv-SE" sz="2400" b="1" noProof="0" dirty="0" smtClean="0">
                <a:solidFill>
                  <a:srgbClr val="FF0000"/>
                </a:solidFill>
                <a:latin typeface="+mj-lt"/>
                <a:ea typeface="+mj-ea"/>
                <a:cs typeface="+mj-cs"/>
              </a:rPr>
              <a:t>Cuper</a:t>
            </a:r>
            <a:r>
              <a:rPr lang="sv-SE" sz="2400" b="1" dirty="0" smtClean="0">
                <a:solidFill>
                  <a:srgbClr val="FF0000"/>
                </a:solidFill>
                <a:latin typeface="+mj-lt"/>
                <a:ea typeface="+mj-ea"/>
                <a:cs typeface="+mj-cs"/>
              </a:rPr>
              <a:t>:</a:t>
            </a:r>
            <a:endParaRPr lang="sv-SE" sz="2400" dirty="0" smtClean="0">
              <a:solidFill>
                <a:srgbClr val="FF0000"/>
              </a:solidFill>
            </a:endParaRPr>
          </a:p>
          <a:p>
            <a:pPr lvl="0">
              <a:spcBef>
                <a:spcPct val="0"/>
              </a:spcBef>
              <a:defRPr/>
            </a:pPr>
            <a:endParaRPr lang="sv-SE" sz="2400" dirty="0" smtClean="0">
              <a:solidFill>
                <a:srgbClr val="FF0000"/>
              </a:solidFill>
            </a:endParaRPr>
          </a:p>
        </p:txBody>
      </p:sp>
      <p:pic>
        <p:nvPicPr>
          <p:cNvPr id="2" name="Bildobjekt 1" descr="3960_start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2060848"/>
            <a:ext cx="1993900" cy="1206500"/>
          </a:xfrm>
          <a:prstGeom prst="rect">
            <a:avLst/>
          </a:prstGeom>
        </p:spPr>
      </p:pic>
      <p:pic>
        <p:nvPicPr>
          <p:cNvPr id="3" name="Bildobjekt 2"/>
          <p:cNvPicPr>
            <a:picLocks noChangeAspect="1"/>
          </p:cNvPicPr>
          <p:nvPr/>
        </p:nvPicPr>
        <p:blipFill>
          <a:blip r:embed="rId4"/>
          <a:stretch>
            <a:fillRect/>
          </a:stretch>
        </p:blipFill>
        <p:spPr>
          <a:xfrm>
            <a:off x="4572000" y="3501008"/>
            <a:ext cx="2088232" cy="1577775"/>
          </a:xfrm>
          <a:prstGeom prst="rect">
            <a:avLst/>
          </a:prstGeom>
        </p:spPr>
      </p:pic>
      <p:pic>
        <p:nvPicPr>
          <p:cNvPr id="6" name="Bildobjekt 5"/>
          <p:cNvPicPr>
            <a:picLocks noChangeAspect="1"/>
          </p:cNvPicPr>
          <p:nvPr/>
        </p:nvPicPr>
        <p:blipFill>
          <a:blip r:embed="rId5"/>
          <a:stretch>
            <a:fillRect/>
          </a:stretch>
        </p:blipFill>
        <p:spPr>
          <a:xfrm>
            <a:off x="6876256" y="3933056"/>
            <a:ext cx="1625600" cy="1739900"/>
          </a:xfrm>
          <a:prstGeom prst="rect">
            <a:avLst/>
          </a:prstGeom>
        </p:spPr>
      </p:pic>
      <p:pic>
        <p:nvPicPr>
          <p:cNvPr id="9" name="Bildobjekt 8"/>
          <p:cNvPicPr>
            <a:picLocks noChangeAspect="1"/>
          </p:cNvPicPr>
          <p:nvPr/>
        </p:nvPicPr>
        <p:blipFill>
          <a:blip r:embed="rId6"/>
          <a:stretch>
            <a:fillRect/>
          </a:stretch>
        </p:blipFill>
        <p:spPr>
          <a:xfrm>
            <a:off x="5292080" y="5373216"/>
            <a:ext cx="1584176" cy="1320146"/>
          </a:xfrm>
          <a:prstGeom prst="rect">
            <a:avLst/>
          </a:prstGeom>
        </p:spPr>
      </p:pic>
    </p:spTree>
    <p:extLst>
      <p:ext uri="{BB962C8B-B14F-4D97-AF65-F5344CB8AC3E}">
        <p14:creationId xmlns:p14="http://schemas.microsoft.com/office/powerpoint/2010/main" val="14198919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2500"/>
                                        <p:tgtEl>
                                          <p:spTgt spid="5">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2500"/>
                                        <p:tgtEl>
                                          <p:spTgt spid="5">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2500"/>
                                        <p:tgtEl>
                                          <p:spTgt spid="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Effect transition="in" filter="fade">
                                      <p:cBhvr>
                                        <p:cTn id="25" dur="2500"/>
                                        <p:tgtEl>
                                          <p:spTgt spid="5">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9" end="9"/>
                                            </p:txEl>
                                          </p:spTgt>
                                        </p:tgtEl>
                                        <p:attrNameLst>
                                          <p:attrName>style.visibility</p:attrName>
                                        </p:attrNameLst>
                                      </p:cBhvr>
                                      <p:to>
                                        <p:strVal val="visible"/>
                                      </p:to>
                                    </p:set>
                                    <p:animEffect transition="in" filter="fade">
                                      <p:cBhvr>
                                        <p:cTn id="28" dur="2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
        <p:nvSpPr>
          <p:cNvPr id="5" name="Rubrik 1"/>
          <p:cNvSpPr txBox="1">
            <a:spLocks/>
          </p:cNvSpPr>
          <p:nvPr/>
        </p:nvSpPr>
        <p:spPr>
          <a:xfrm>
            <a:off x="107504" y="2708920"/>
            <a:ext cx="6552728" cy="4032448"/>
          </a:xfrm>
          <a:prstGeom prst="rect">
            <a:avLst/>
          </a:prstGeom>
        </p:spPr>
        <p:txBody>
          <a:bodyPr vert="horz" lIns="91440" tIns="45720" rIns="91440" bIns="45720" rtlCol="0" anchor="ctr">
            <a:noAutofit/>
          </a:bodyPr>
          <a:lstStyle/>
          <a:p>
            <a:pPr marL="342900" marR="0" lvl="0" indent="-342900" algn="l" defTabSz="914400" rtl="0" eaLnBrk="1" fontAlgn="auto" latinLnBrk="0" hangingPunct="1">
              <a:lnSpc>
                <a:spcPct val="100000"/>
              </a:lnSpc>
              <a:spcBef>
                <a:spcPct val="0"/>
              </a:spcBef>
              <a:spcAft>
                <a:spcPts val="0"/>
              </a:spcAft>
              <a:buClrTx/>
              <a:buSzTx/>
              <a:buFont typeface="Arial"/>
              <a:buChar char="•"/>
              <a:tabLst/>
              <a:defRPr/>
            </a:pPr>
            <a:endParaRPr lang="sv-SE" sz="2400" dirty="0" smtClean="0">
              <a:latin typeface="+mj-lt"/>
              <a:ea typeface="+mj-ea"/>
              <a:cs typeface="+mj-cs"/>
            </a:endParaRPr>
          </a:p>
          <a:p>
            <a:pPr marL="342900" marR="0" lvl="0" indent="-342900" algn="l" defTabSz="914400" rtl="0" eaLnBrk="1" fontAlgn="auto" latinLnBrk="0" hangingPunct="1">
              <a:lnSpc>
                <a:spcPct val="100000"/>
              </a:lnSpc>
              <a:spcBef>
                <a:spcPct val="0"/>
              </a:spcBef>
              <a:spcAft>
                <a:spcPts val="0"/>
              </a:spcAft>
              <a:buClrTx/>
              <a:buSzTx/>
              <a:buFont typeface="Arial"/>
              <a:buChar char="•"/>
              <a:tabLst/>
              <a:defRPr/>
            </a:pPr>
            <a:endParaRPr lang="sv-SE" sz="2400" b="1" dirty="0" smtClean="0">
              <a:latin typeface="+mj-lt"/>
              <a:ea typeface="+mj-ea"/>
              <a:cs typeface="+mj-cs"/>
            </a:endParaRPr>
          </a:p>
          <a:p>
            <a:pPr marL="342900" marR="0" lvl="0" indent="-342900" algn="l" defTabSz="914400" rtl="0" eaLnBrk="1" fontAlgn="auto" latinLnBrk="0" hangingPunct="1">
              <a:lnSpc>
                <a:spcPct val="100000"/>
              </a:lnSpc>
              <a:spcBef>
                <a:spcPct val="0"/>
              </a:spcBef>
              <a:spcAft>
                <a:spcPts val="0"/>
              </a:spcAft>
              <a:buClrTx/>
              <a:buSzTx/>
              <a:buFont typeface="Arial"/>
              <a:buChar char="•"/>
              <a:tabLst/>
              <a:defRPr/>
            </a:pPr>
            <a:endParaRPr lang="sv-SE" sz="2400" b="1" dirty="0" smtClean="0">
              <a:latin typeface="+mj-lt"/>
              <a:ea typeface="+mj-ea"/>
              <a:cs typeface="+mj-cs"/>
            </a:endParaRPr>
          </a:p>
          <a:p>
            <a:pPr marL="342900" marR="0" lvl="0" indent="-342900" algn="l" defTabSz="914400" rtl="0" eaLnBrk="1" fontAlgn="auto" latinLnBrk="0" hangingPunct="1">
              <a:lnSpc>
                <a:spcPct val="100000"/>
              </a:lnSpc>
              <a:spcBef>
                <a:spcPct val="0"/>
              </a:spcBef>
              <a:spcAft>
                <a:spcPts val="0"/>
              </a:spcAft>
              <a:buClrTx/>
              <a:buSzTx/>
              <a:buFont typeface="Arial"/>
              <a:buChar char="•"/>
              <a:tabLst/>
              <a:defRPr/>
            </a:pPr>
            <a:r>
              <a:rPr lang="sv-SE" sz="2400" dirty="0" smtClean="0">
                <a:latin typeface="+mj-lt"/>
                <a:ea typeface="+mj-ea"/>
                <a:cs typeface="+mj-cs"/>
              </a:rPr>
              <a:t>2 träningar per vecka + matchdag</a:t>
            </a:r>
            <a:endParaRPr lang="sv-SE" sz="1200" dirty="0" smtClean="0">
              <a:solidFill>
                <a:schemeClr val="bg1">
                  <a:lumMod val="50000"/>
                </a:schemeClr>
              </a:solidFill>
              <a:latin typeface="+mj-lt"/>
              <a:ea typeface="+mj-ea"/>
              <a:cs typeface="+mj-cs"/>
            </a:endParaRPr>
          </a:p>
          <a:p>
            <a:pPr marL="171450" marR="0" lvl="0" indent="-171450" algn="l" defTabSz="914400" rtl="0" eaLnBrk="1" fontAlgn="auto" latinLnBrk="0" hangingPunct="1">
              <a:lnSpc>
                <a:spcPct val="100000"/>
              </a:lnSpc>
              <a:spcBef>
                <a:spcPct val="0"/>
              </a:spcBef>
              <a:spcAft>
                <a:spcPts val="0"/>
              </a:spcAft>
              <a:buClrTx/>
              <a:buSzTx/>
              <a:buFont typeface="Arial"/>
              <a:buChar char="•"/>
              <a:tabLst/>
              <a:defRPr/>
            </a:pPr>
            <a:endParaRPr lang="sv-SE" sz="1200" dirty="0" smtClean="0">
              <a:latin typeface="+mj-lt"/>
              <a:ea typeface="+mj-ea"/>
              <a:cs typeface="+mj-cs"/>
            </a:endParaRPr>
          </a:p>
          <a:p>
            <a:pPr marL="342900" marR="0" lvl="0" indent="-342900" algn="l" defTabSz="914400" rtl="0" eaLnBrk="1" fontAlgn="auto" latinLnBrk="0" hangingPunct="1">
              <a:lnSpc>
                <a:spcPct val="100000"/>
              </a:lnSpc>
              <a:spcBef>
                <a:spcPct val="0"/>
              </a:spcBef>
              <a:spcAft>
                <a:spcPts val="0"/>
              </a:spcAft>
              <a:buClrTx/>
              <a:buSzTx/>
              <a:buFont typeface="Arial"/>
              <a:buChar char="•"/>
              <a:tabLst/>
              <a:defRPr/>
            </a:pPr>
            <a:r>
              <a:rPr lang="sv-SE" sz="2400" dirty="0">
                <a:latin typeface="+mj-lt"/>
                <a:ea typeface="+mj-ea"/>
                <a:cs typeface="+mj-cs"/>
              </a:rPr>
              <a:t>M</a:t>
            </a:r>
            <a:r>
              <a:rPr lang="sv-SE" sz="2400" dirty="0" smtClean="0">
                <a:latin typeface="+mj-lt"/>
                <a:ea typeface="+mj-ea"/>
                <a:cs typeface="+mj-cs"/>
              </a:rPr>
              <a:t>atchfri vecka under säsong – 3 träningar.</a:t>
            </a:r>
          </a:p>
          <a:p>
            <a:pPr marR="0" lvl="0" algn="l" defTabSz="914400" rtl="0" eaLnBrk="1" fontAlgn="auto" latinLnBrk="0" hangingPunct="1">
              <a:lnSpc>
                <a:spcPct val="100000"/>
              </a:lnSpc>
              <a:spcBef>
                <a:spcPct val="0"/>
              </a:spcBef>
              <a:spcAft>
                <a:spcPts val="0"/>
              </a:spcAft>
              <a:buClrTx/>
              <a:buSzTx/>
              <a:tabLst/>
              <a:defRPr/>
            </a:pPr>
            <a:endParaRPr lang="sv-SE" sz="2400" dirty="0" smtClean="0">
              <a:latin typeface="+mj-lt"/>
              <a:ea typeface="+mj-ea"/>
              <a:cs typeface="+mj-cs"/>
            </a:endParaRPr>
          </a:p>
          <a:p>
            <a:pPr marL="171450" marR="0" lvl="0" indent="-171450" algn="l" defTabSz="914400" rtl="0" eaLnBrk="1" fontAlgn="auto" latinLnBrk="0" hangingPunct="1">
              <a:lnSpc>
                <a:spcPct val="100000"/>
              </a:lnSpc>
              <a:spcBef>
                <a:spcPct val="0"/>
              </a:spcBef>
              <a:spcAft>
                <a:spcPts val="0"/>
              </a:spcAft>
              <a:buClrTx/>
              <a:buSzTx/>
              <a:buFont typeface="Arial"/>
              <a:buChar char="•"/>
              <a:tabLst/>
              <a:defRPr/>
            </a:pPr>
            <a:endParaRPr lang="sv-SE" sz="1200" dirty="0" smtClean="0">
              <a:latin typeface="+mj-lt"/>
              <a:ea typeface="+mj-ea"/>
              <a:cs typeface="+mj-cs"/>
            </a:endParaRPr>
          </a:p>
          <a:p>
            <a:pPr marL="342900" lvl="0" indent="-342900">
              <a:spcBef>
                <a:spcPct val="0"/>
              </a:spcBef>
              <a:buFont typeface="Arial"/>
              <a:buChar char="•"/>
              <a:defRPr/>
            </a:pPr>
            <a:r>
              <a:rPr lang="sv-SE" sz="2400" dirty="0" smtClean="0"/>
              <a:t>Temaperioder utifrån spelarutbildningsplanen och lagets utveckling. </a:t>
            </a:r>
          </a:p>
          <a:p>
            <a:pPr lvl="0">
              <a:spcBef>
                <a:spcPct val="0"/>
              </a:spcBef>
              <a:defRPr/>
            </a:pPr>
            <a:endParaRPr lang="sv-SE" sz="1200" dirty="0" smtClean="0"/>
          </a:p>
          <a:p>
            <a:pPr marL="342900" lvl="0" indent="-342900">
              <a:spcBef>
                <a:spcPct val="0"/>
              </a:spcBef>
              <a:buFont typeface="Arial"/>
              <a:buChar char="•"/>
              <a:defRPr/>
            </a:pPr>
            <a:r>
              <a:rPr lang="sv-SE" sz="2400" dirty="0" smtClean="0"/>
              <a:t>Utökad nivåanpassning i träning. – </a:t>
            </a:r>
            <a:r>
              <a:rPr lang="sv-SE" sz="2400" dirty="0" smtClean="0">
                <a:solidFill>
                  <a:srgbClr val="FF001A"/>
                </a:solidFill>
              </a:rPr>
              <a:t>NY!</a:t>
            </a:r>
            <a:endParaRPr lang="sv-SE" sz="2400" dirty="0">
              <a:solidFill>
                <a:srgbClr val="FF001A"/>
              </a:solidFill>
            </a:endParaRPr>
          </a:p>
          <a:p>
            <a:pPr lvl="0">
              <a:spcBef>
                <a:spcPct val="0"/>
              </a:spcBef>
              <a:defRPr/>
            </a:pPr>
            <a:endParaRPr lang="sv-SE" sz="2400" dirty="0" smtClean="0"/>
          </a:p>
          <a:p>
            <a:pPr marL="342900" lvl="0" indent="-342900">
              <a:spcBef>
                <a:spcPct val="0"/>
              </a:spcBef>
              <a:buFont typeface="Arial"/>
              <a:buChar char="•"/>
              <a:defRPr/>
            </a:pPr>
            <a:endParaRPr lang="sv-SE" sz="2400" dirty="0" smtClean="0"/>
          </a:p>
        </p:txBody>
      </p:sp>
      <p:sp>
        <p:nvSpPr>
          <p:cNvPr id="7" name="Rubrik 1"/>
          <p:cNvSpPr txBox="1">
            <a:spLocks/>
          </p:cNvSpPr>
          <p:nvPr/>
        </p:nvSpPr>
        <p:spPr>
          <a:xfrm>
            <a:off x="179512" y="1844824"/>
            <a:ext cx="6408712" cy="57606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sz="3200" b="1" noProof="0" dirty="0" smtClean="0">
                <a:latin typeface="+mj-lt"/>
                <a:ea typeface="+mj-ea"/>
                <a:cs typeface="+mj-cs"/>
              </a:rPr>
              <a:t>Planering 2015</a:t>
            </a:r>
            <a:r>
              <a:rPr kumimoji="0" lang="sv-SE" sz="1800" b="0" i="0" u="none" strike="noStrike" kern="1200" cap="none" spc="0" normalizeH="0" baseline="0" noProof="0" dirty="0" smtClean="0">
                <a:ln>
                  <a:noFill/>
                </a:ln>
                <a:solidFill>
                  <a:schemeClr val="tx1"/>
                </a:solidFill>
                <a:effectLst/>
                <a:uLnTx/>
                <a:uFillTx/>
                <a:latin typeface="+mj-lt"/>
                <a:ea typeface="+mj-ea"/>
                <a:cs typeface="+mj-cs"/>
              </a:rPr>
              <a:t/>
            </a:r>
            <a:br>
              <a:rPr kumimoji="0" lang="sv-SE" sz="1800" b="0" i="0" u="none" strike="noStrike" kern="1200" cap="none" spc="0" normalizeH="0" baseline="0" noProof="0" dirty="0" smtClean="0">
                <a:ln>
                  <a:noFill/>
                </a:ln>
                <a:solidFill>
                  <a:schemeClr val="tx1"/>
                </a:solidFill>
                <a:effectLst/>
                <a:uLnTx/>
                <a:uFillTx/>
                <a:latin typeface="+mj-lt"/>
                <a:ea typeface="+mj-ea"/>
                <a:cs typeface="+mj-cs"/>
              </a:rPr>
            </a:br>
            <a:endParaRPr kumimoji="0" lang="sv-SE" sz="18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Rubrik 1"/>
          <p:cNvSpPr txBox="1">
            <a:spLocks/>
          </p:cNvSpPr>
          <p:nvPr/>
        </p:nvSpPr>
        <p:spPr>
          <a:xfrm>
            <a:off x="107504" y="2636912"/>
            <a:ext cx="5472608" cy="72008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1800" b="0" i="0" u="none" strike="noStrike" kern="1200" cap="none" spc="0" normalizeH="0" baseline="0" noProof="0" dirty="0" smtClean="0">
                <a:ln>
                  <a:noFill/>
                </a:ln>
                <a:solidFill>
                  <a:srgbClr val="FF0000"/>
                </a:solidFill>
                <a:effectLst/>
                <a:uLnTx/>
                <a:uFillTx/>
                <a:latin typeface="+mj-lt"/>
                <a:ea typeface="+mj-ea"/>
                <a:cs typeface="+mj-cs"/>
              </a:rPr>
              <a:t/>
            </a:r>
            <a:br>
              <a:rPr kumimoji="0" lang="sv-SE" sz="1800" b="0" i="0" u="none" strike="noStrike" kern="1200" cap="none" spc="0" normalizeH="0" baseline="0" noProof="0" dirty="0" smtClean="0">
                <a:ln>
                  <a:noFill/>
                </a:ln>
                <a:solidFill>
                  <a:srgbClr val="FF0000"/>
                </a:solidFill>
                <a:effectLst/>
                <a:uLnTx/>
                <a:uFillTx/>
                <a:latin typeface="+mj-lt"/>
                <a:ea typeface="+mj-ea"/>
                <a:cs typeface="+mj-cs"/>
              </a:rPr>
            </a:br>
            <a:r>
              <a:rPr lang="sv-SE" sz="2400" b="1" dirty="0" smtClean="0">
                <a:solidFill>
                  <a:srgbClr val="FF0000"/>
                </a:solidFill>
                <a:latin typeface="+mj-lt"/>
                <a:ea typeface="+mj-ea"/>
                <a:cs typeface="+mj-cs"/>
              </a:rPr>
              <a:t>Träning:</a:t>
            </a:r>
            <a:endParaRPr lang="sv-SE" sz="2400" dirty="0" smtClean="0">
              <a:solidFill>
                <a:srgbClr val="FF0000"/>
              </a:solidFill>
            </a:endParaRPr>
          </a:p>
          <a:p>
            <a:pPr lvl="0">
              <a:spcBef>
                <a:spcPct val="0"/>
              </a:spcBef>
              <a:defRPr/>
            </a:pPr>
            <a:endParaRPr lang="sv-SE" sz="2400" dirty="0" smtClean="0">
              <a:solidFill>
                <a:srgbClr val="FF0000"/>
              </a:solidFill>
            </a:endParaRPr>
          </a:p>
        </p:txBody>
      </p:sp>
      <p:pic>
        <p:nvPicPr>
          <p:cNvPr id="2" name="Bildobjekt 1"/>
          <p:cNvPicPr>
            <a:picLocks noChangeAspect="1"/>
          </p:cNvPicPr>
          <p:nvPr/>
        </p:nvPicPr>
        <p:blipFill>
          <a:blip r:embed="rId3"/>
          <a:stretch>
            <a:fillRect/>
          </a:stretch>
        </p:blipFill>
        <p:spPr>
          <a:xfrm>
            <a:off x="5796136" y="2420888"/>
            <a:ext cx="2548880" cy="1699253"/>
          </a:xfrm>
          <a:prstGeom prst="rect">
            <a:avLst/>
          </a:prstGeom>
        </p:spPr>
      </p:pic>
    </p:spTree>
    <p:extLst>
      <p:ext uri="{BB962C8B-B14F-4D97-AF65-F5344CB8AC3E}">
        <p14:creationId xmlns:p14="http://schemas.microsoft.com/office/powerpoint/2010/main" val="27714814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20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fade">
                                      <p:cBhvr>
                                        <p:cTn id="12" dur="2000"/>
                                        <p:tgtEl>
                                          <p:spTgt spid="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animEffect transition="in" filter="fade">
                                      <p:cBhvr>
                                        <p:cTn id="17" dur="2000"/>
                                        <p:tgtEl>
                                          <p:spTgt spid="5">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0" end="10"/>
                                            </p:txEl>
                                          </p:spTgt>
                                        </p:tgtEl>
                                        <p:attrNameLst>
                                          <p:attrName>style.visibility</p:attrName>
                                        </p:attrNameLst>
                                      </p:cBhvr>
                                      <p:to>
                                        <p:strVal val="visible"/>
                                      </p:to>
                                    </p:set>
                                    <p:animEffect transition="in" filter="fade">
                                      <p:cBhvr>
                                        <p:cTn id="22" dur="20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
        <p:nvSpPr>
          <p:cNvPr id="5" name="Rubrik 1"/>
          <p:cNvSpPr txBox="1">
            <a:spLocks/>
          </p:cNvSpPr>
          <p:nvPr/>
        </p:nvSpPr>
        <p:spPr>
          <a:xfrm>
            <a:off x="899592" y="2348880"/>
            <a:ext cx="4608512" cy="42210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1800" b="0" i="0" u="none" strike="noStrike" kern="1200" cap="none" spc="0" normalizeH="0" baseline="0" noProof="0" dirty="0" smtClean="0">
                <a:ln>
                  <a:noFill/>
                </a:ln>
                <a:solidFill>
                  <a:schemeClr val="tx1"/>
                </a:solidFill>
                <a:effectLst/>
                <a:uLnTx/>
                <a:uFillTx/>
                <a:latin typeface="+mj-lt"/>
                <a:ea typeface="+mj-ea"/>
                <a:cs typeface="+mj-cs"/>
              </a:rPr>
              <a:t/>
            </a:r>
            <a:br>
              <a:rPr kumimoji="0" lang="sv-SE" sz="1800" b="0" i="0" u="none" strike="noStrike" kern="1200" cap="none" spc="0" normalizeH="0" baseline="0" noProof="0" dirty="0" smtClean="0">
                <a:ln>
                  <a:noFill/>
                </a:ln>
                <a:solidFill>
                  <a:schemeClr val="tx1"/>
                </a:solidFill>
                <a:effectLst/>
                <a:uLnTx/>
                <a:uFillTx/>
                <a:latin typeface="+mj-lt"/>
                <a:ea typeface="+mj-ea"/>
                <a:cs typeface="+mj-cs"/>
              </a:rPr>
            </a:br>
            <a:r>
              <a:rPr lang="sv-SE" sz="2400" noProof="0" dirty="0">
                <a:latin typeface="+mj-lt"/>
                <a:ea typeface="+mj-ea"/>
                <a:cs typeface="+mj-cs"/>
              </a:rPr>
              <a:t>1</a:t>
            </a:r>
            <a:r>
              <a:rPr lang="sv-SE" sz="2400" dirty="0" smtClean="0">
                <a:latin typeface="+mj-lt"/>
                <a:ea typeface="+mj-ea"/>
                <a:cs typeface="+mj-cs"/>
              </a:rPr>
              <a:t>. Träningar:                        90 </a:t>
            </a:r>
            <a:r>
              <a:rPr lang="sv-SE" sz="2400" dirty="0" err="1" smtClean="0">
                <a:latin typeface="+mj-lt"/>
                <a:ea typeface="+mj-ea"/>
                <a:cs typeface="+mj-cs"/>
              </a:rPr>
              <a:t>st</a:t>
            </a:r>
            <a:endParaRPr lang="sv-SE" sz="2400" dirty="0" smtClean="0">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sv-SE" sz="16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sv-SE" sz="2400" dirty="0" smtClean="0">
                <a:latin typeface="+mj-lt"/>
                <a:ea typeface="+mj-ea"/>
                <a:cs typeface="+mj-cs"/>
              </a:rPr>
              <a:t>2. Träningsmatcher:             5 </a:t>
            </a:r>
            <a:r>
              <a:rPr lang="sv-SE" sz="2400" dirty="0" err="1" smtClean="0">
                <a:latin typeface="+mj-lt"/>
                <a:ea typeface="+mj-ea"/>
                <a:cs typeface="+mj-cs"/>
              </a:rPr>
              <a:t>st</a:t>
            </a:r>
            <a:endParaRPr lang="sv-SE" sz="2400" dirty="0" smtClean="0">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sv-SE" sz="1600" dirty="0" smtClean="0">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sv-SE" sz="2400" dirty="0" smtClean="0">
                <a:latin typeface="+mj-lt"/>
                <a:ea typeface="+mj-ea"/>
                <a:cs typeface="+mj-cs"/>
              </a:rPr>
              <a:t>3. Seriematcher:                 32 </a:t>
            </a:r>
            <a:r>
              <a:rPr lang="sv-SE" sz="2400" dirty="0" err="1" smtClean="0">
                <a:latin typeface="+mj-lt"/>
                <a:ea typeface="+mj-ea"/>
                <a:cs typeface="+mj-cs"/>
              </a:rPr>
              <a:t>st</a:t>
            </a:r>
            <a:endParaRPr lang="sv-SE" sz="2400" dirty="0" smtClean="0">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sv-SE" sz="1600" dirty="0">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sv-SE" sz="2400" dirty="0" smtClean="0">
                <a:latin typeface="+mj-lt"/>
                <a:ea typeface="+mj-ea"/>
                <a:cs typeface="+mj-cs"/>
              </a:rPr>
              <a:t>4. Cupmatcher:                   33 </a:t>
            </a:r>
            <a:r>
              <a:rPr lang="sv-SE" sz="2400" dirty="0" err="1" smtClean="0">
                <a:latin typeface="+mj-lt"/>
                <a:ea typeface="+mj-ea"/>
                <a:cs typeface="+mj-cs"/>
              </a:rPr>
              <a:t>st</a:t>
            </a:r>
            <a:endParaRPr lang="sv-SE" sz="2400" dirty="0" smtClean="0">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sv-SE" sz="1600" dirty="0" smtClean="0">
              <a:latin typeface="+mj-lt"/>
              <a:ea typeface="+mj-ea"/>
              <a:cs typeface="+mj-cs"/>
            </a:endParaRPr>
          </a:p>
          <a:p>
            <a:pPr lvl="0">
              <a:spcBef>
                <a:spcPct val="0"/>
              </a:spcBef>
              <a:defRPr/>
            </a:pPr>
            <a:r>
              <a:rPr lang="sv-SE" sz="2400" dirty="0"/>
              <a:t>5</a:t>
            </a:r>
            <a:r>
              <a:rPr lang="sv-SE" sz="2400" dirty="0" smtClean="0"/>
              <a:t>. Övriga aktiviteter:          </a:t>
            </a:r>
            <a:r>
              <a:rPr lang="sv-SE" sz="2400" dirty="0"/>
              <a:t>4</a:t>
            </a:r>
            <a:r>
              <a:rPr lang="sv-SE" sz="2400" dirty="0" smtClean="0"/>
              <a:t>0 </a:t>
            </a:r>
            <a:r>
              <a:rPr lang="sv-SE" sz="2400" dirty="0" err="1" smtClean="0"/>
              <a:t>st</a:t>
            </a:r>
            <a:endParaRPr lang="sv-SE" sz="2400" dirty="0" smtClean="0"/>
          </a:p>
          <a:p>
            <a:pPr lvl="0">
              <a:spcBef>
                <a:spcPct val="0"/>
              </a:spcBef>
              <a:defRPr/>
            </a:pPr>
            <a:r>
              <a:rPr lang="sv-SE" sz="2400" dirty="0" smtClean="0">
                <a:latin typeface="+mj-lt"/>
                <a:ea typeface="+mj-ea"/>
                <a:cs typeface="+mj-cs"/>
              </a:rPr>
              <a:t>-----------------------------------------</a:t>
            </a:r>
            <a:endParaRPr lang="sv-SE" sz="2400" dirty="0">
              <a:latin typeface="+mj-lt"/>
              <a:ea typeface="+mj-ea"/>
              <a:cs typeface="+mj-cs"/>
            </a:endParaRPr>
          </a:p>
          <a:p>
            <a:pPr lvl="0">
              <a:spcBef>
                <a:spcPct val="0"/>
              </a:spcBef>
              <a:defRPr/>
            </a:pPr>
            <a:r>
              <a:rPr lang="sv-SE" sz="2400" b="1" dirty="0" smtClean="0">
                <a:latin typeface="+mj-lt"/>
                <a:ea typeface="+mj-ea"/>
                <a:cs typeface="+mj-cs"/>
              </a:rPr>
              <a:t>Totalt för året:                 200 </a:t>
            </a:r>
            <a:r>
              <a:rPr lang="sv-SE" sz="2400" b="1" dirty="0" err="1" smtClean="0">
                <a:latin typeface="+mj-lt"/>
                <a:ea typeface="+mj-ea"/>
                <a:cs typeface="+mj-cs"/>
              </a:rPr>
              <a:t>st</a:t>
            </a:r>
            <a:endParaRPr lang="sv-SE" sz="2400" b="1" dirty="0" smtClean="0">
              <a:latin typeface="+mj-lt"/>
              <a:ea typeface="+mj-ea"/>
              <a:cs typeface="+mj-cs"/>
            </a:endParaRPr>
          </a:p>
          <a:p>
            <a:pPr lvl="0">
              <a:spcBef>
                <a:spcPct val="0"/>
              </a:spcBef>
              <a:defRPr/>
            </a:pPr>
            <a:r>
              <a:rPr lang="sv-SE" sz="2400" b="1" dirty="0">
                <a:latin typeface="+mj-lt"/>
                <a:ea typeface="+mj-ea"/>
                <a:cs typeface="+mj-cs"/>
              </a:rPr>
              <a:t> </a:t>
            </a:r>
            <a:r>
              <a:rPr lang="sv-SE" sz="2400" b="1" dirty="0" smtClean="0">
                <a:latin typeface="+mj-lt"/>
                <a:ea typeface="+mj-ea"/>
                <a:cs typeface="+mj-cs"/>
              </a:rPr>
              <a:t>                                             </a:t>
            </a:r>
            <a:r>
              <a:rPr lang="sv-SE" sz="1600" dirty="0" smtClean="0">
                <a:solidFill>
                  <a:schemeClr val="bg1">
                    <a:lumMod val="65000"/>
                  </a:schemeClr>
                </a:solidFill>
                <a:latin typeface="+mj-lt"/>
                <a:ea typeface="+mj-ea"/>
                <a:cs typeface="+mj-cs"/>
              </a:rPr>
              <a:t>(179 </a:t>
            </a:r>
            <a:r>
              <a:rPr lang="sv-SE" sz="1600" dirty="0" err="1" smtClean="0">
                <a:solidFill>
                  <a:schemeClr val="bg1">
                    <a:lumMod val="65000"/>
                  </a:schemeClr>
                </a:solidFill>
                <a:latin typeface="+mj-lt"/>
                <a:ea typeface="+mj-ea"/>
                <a:cs typeface="+mj-cs"/>
              </a:rPr>
              <a:t>st</a:t>
            </a:r>
            <a:r>
              <a:rPr lang="sv-SE" sz="1600" dirty="0" smtClean="0">
                <a:solidFill>
                  <a:schemeClr val="bg1">
                    <a:lumMod val="65000"/>
                  </a:schemeClr>
                </a:solidFill>
                <a:latin typeface="+mj-lt"/>
                <a:ea typeface="+mj-ea"/>
                <a:cs typeface="+mj-cs"/>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sv-SE" sz="1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Rubrik 1"/>
          <p:cNvSpPr txBox="1">
            <a:spLocks/>
          </p:cNvSpPr>
          <p:nvPr/>
        </p:nvSpPr>
        <p:spPr>
          <a:xfrm>
            <a:off x="899592" y="1844824"/>
            <a:ext cx="6408712" cy="57606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sz="3200" b="1" dirty="0" smtClean="0">
                <a:latin typeface="+mj-lt"/>
                <a:ea typeface="+mj-ea"/>
                <a:cs typeface="+mj-cs"/>
              </a:rPr>
              <a:t>Antal tillfällen 2015?</a:t>
            </a:r>
            <a:r>
              <a:rPr kumimoji="0" lang="sv-SE" sz="1800" b="0" i="0" u="none" strike="noStrike" kern="1200" cap="none" spc="0" normalizeH="0" baseline="0" noProof="0" dirty="0" smtClean="0">
                <a:ln>
                  <a:noFill/>
                </a:ln>
                <a:solidFill>
                  <a:schemeClr val="tx1"/>
                </a:solidFill>
                <a:effectLst/>
                <a:uLnTx/>
                <a:uFillTx/>
                <a:latin typeface="+mj-lt"/>
                <a:ea typeface="+mj-ea"/>
                <a:cs typeface="+mj-cs"/>
              </a:rPr>
              <a:t/>
            </a:r>
            <a:br>
              <a:rPr kumimoji="0" lang="sv-SE" sz="1800" b="0" i="0" u="none" strike="noStrike" kern="1200" cap="none" spc="0" normalizeH="0" baseline="0" noProof="0" dirty="0" smtClean="0">
                <a:ln>
                  <a:noFill/>
                </a:ln>
                <a:solidFill>
                  <a:schemeClr val="tx1"/>
                </a:solidFill>
                <a:effectLst/>
                <a:uLnTx/>
                <a:uFillTx/>
                <a:latin typeface="+mj-lt"/>
                <a:ea typeface="+mj-ea"/>
                <a:cs typeface="+mj-cs"/>
              </a:rPr>
            </a:br>
            <a:endParaRPr kumimoji="0" lang="sv-SE" sz="18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Ellips 5">
            <a:hlinkClick r:id="rId3" action="ppaction://hlinkfile"/>
          </p:cNvPr>
          <p:cNvSpPr/>
          <p:nvPr/>
        </p:nvSpPr>
        <p:spPr>
          <a:xfrm>
            <a:off x="251520" y="1772816"/>
            <a:ext cx="576064" cy="576064"/>
          </a:xfrm>
          <a:prstGeom prst="ellipse">
            <a:avLst/>
          </a:prstGeom>
          <a:solidFill>
            <a:srgbClr val="FF0000">
              <a:alpha val="3000"/>
            </a:srgbClr>
          </a:solidFill>
          <a:ln>
            <a:solidFill>
              <a:schemeClr val="bg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8" name="textruta 7"/>
          <p:cNvSpPr txBox="1"/>
          <p:nvPr/>
        </p:nvSpPr>
        <p:spPr>
          <a:xfrm rot="487432">
            <a:off x="5112348" y="4773231"/>
            <a:ext cx="3921667" cy="707886"/>
          </a:xfrm>
          <a:prstGeom prst="rect">
            <a:avLst/>
          </a:prstGeom>
          <a:ln w="12700" cmpd="sng">
            <a:solidFill>
              <a:schemeClr val="bg1">
                <a:lumMod val="5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sv-SE" sz="2000" b="1" dirty="0" smtClean="0">
                <a:solidFill>
                  <a:srgbClr val="FF0000"/>
                </a:solidFill>
              </a:rPr>
              <a:t>Utöver detta kommer samarbetet</a:t>
            </a:r>
          </a:p>
          <a:p>
            <a:r>
              <a:rPr lang="sv-SE" sz="2000" b="1" dirty="0">
                <a:solidFill>
                  <a:srgbClr val="FF0000"/>
                </a:solidFill>
              </a:rPr>
              <a:t>m</a:t>
            </a:r>
            <a:r>
              <a:rPr lang="sv-SE" sz="2000" b="1" dirty="0" smtClean="0">
                <a:solidFill>
                  <a:srgbClr val="FF0000"/>
                </a:solidFill>
              </a:rPr>
              <a:t>ed F03 att utökas under året.</a:t>
            </a:r>
            <a:endParaRPr lang="sv-SE" sz="2000" b="1" dirty="0">
              <a:solidFill>
                <a:srgbClr val="FF0000"/>
              </a:solidFill>
            </a:endParaRPr>
          </a:p>
        </p:txBody>
      </p:sp>
    </p:spTree>
    <p:extLst>
      <p:ext uri="{BB962C8B-B14F-4D97-AF65-F5344CB8AC3E}">
        <p14:creationId xmlns:p14="http://schemas.microsoft.com/office/powerpoint/2010/main" val="14326679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2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2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20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fade">
                                      <p:cBhvr>
                                        <p:cTn id="32" dur="2000"/>
                                        <p:tgtEl>
                                          <p:spTgt spid="5">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fade">
                                      <p:cBhvr>
                                        <p:cTn id="37" dur="2000"/>
                                        <p:tgtEl>
                                          <p:spTgt spid="5">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11" end="11"/>
                                            </p:txEl>
                                          </p:spTgt>
                                        </p:tgtEl>
                                        <p:attrNameLst>
                                          <p:attrName>style.visibility</p:attrName>
                                        </p:attrNameLst>
                                      </p:cBhvr>
                                      <p:to>
                                        <p:strVal val="visible"/>
                                      </p:to>
                                    </p:set>
                                    <p:animEffect transition="in" filter="fade">
                                      <p:cBhvr>
                                        <p:cTn id="42" dur="2000"/>
                                        <p:tgtEl>
                                          <p:spTgt spid="5">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23528" y="1556792"/>
            <a:ext cx="8568952" cy="4968552"/>
          </a:xfrm>
        </p:spPr>
        <p:txBody>
          <a:bodyPr>
            <a:noAutofit/>
          </a:bodyPr>
          <a:lstStyle/>
          <a:p>
            <a:pPr algn="l"/>
            <a:r>
              <a:rPr lang="sv-SE" sz="3200" b="1" dirty="0" smtClean="0"/>
              <a:t>Organisation BSK F04/05</a:t>
            </a:r>
            <a:br>
              <a:rPr lang="sv-SE" sz="3200" b="1" dirty="0" smtClean="0"/>
            </a:br>
            <a:r>
              <a:rPr lang="sv-SE" sz="3200" b="1" dirty="0"/>
              <a:t/>
            </a:r>
            <a:br>
              <a:rPr lang="sv-SE" sz="3200" b="1" dirty="0"/>
            </a:br>
            <a:r>
              <a:rPr lang="sv-SE" sz="3200" b="1" dirty="0" smtClean="0"/>
              <a:t>Hur skall vi hinna med?</a:t>
            </a:r>
            <a:br>
              <a:rPr lang="sv-SE" sz="3200" b="1" dirty="0" smtClean="0"/>
            </a:br>
            <a:r>
              <a:rPr lang="sv-SE" sz="3200" b="1" dirty="0"/>
              <a:t/>
            </a:r>
            <a:br>
              <a:rPr lang="sv-SE" sz="3200" b="1" dirty="0"/>
            </a:br>
            <a:r>
              <a:rPr lang="sv-SE" sz="3200" b="1" dirty="0" smtClean="0"/>
              <a:t>Vi vill vara än fler som delar på arbetsuppgifterna!</a:t>
            </a:r>
            <a:br>
              <a:rPr lang="sv-SE" sz="3200" b="1" dirty="0" smtClean="0"/>
            </a:br>
            <a:r>
              <a:rPr lang="sv-SE" sz="3200" b="1" dirty="0"/>
              <a:t/>
            </a:r>
            <a:br>
              <a:rPr lang="sv-SE" sz="3200" b="1" dirty="0"/>
            </a:br>
            <a:r>
              <a:rPr lang="sv-SE" sz="6000" b="1" dirty="0" smtClean="0"/>
              <a:t>Vill du vara med?</a:t>
            </a:r>
            <a:endParaRPr lang="sv-SE" sz="6000" b="1" dirty="0"/>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pic>
        <p:nvPicPr>
          <p:cNvPr id="7" name="Bildobjekt 6"/>
          <p:cNvPicPr>
            <a:picLocks noChangeAspect="1"/>
          </p:cNvPicPr>
          <p:nvPr/>
        </p:nvPicPr>
        <p:blipFill>
          <a:blip r:embed="rId3"/>
          <a:stretch>
            <a:fillRect/>
          </a:stretch>
        </p:blipFill>
        <p:spPr>
          <a:xfrm>
            <a:off x="5220072" y="1916832"/>
            <a:ext cx="3390900" cy="2400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graphicFrame>
        <p:nvGraphicFramePr>
          <p:cNvPr id="8" name="Diagram 7"/>
          <p:cNvGraphicFramePr/>
          <p:nvPr>
            <p:extLst>
              <p:ext uri="{D42A27DB-BD31-4B8C-83A1-F6EECF244321}">
                <p14:modId xmlns:p14="http://schemas.microsoft.com/office/powerpoint/2010/main" val="1612604115"/>
              </p:ext>
            </p:extLst>
          </p:nvPr>
        </p:nvGraphicFramePr>
        <p:xfrm>
          <a:off x="895448" y="1772816"/>
          <a:ext cx="7348960"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732543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graphicFrame>
        <p:nvGraphicFramePr>
          <p:cNvPr id="6" name="Diagram 5"/>
          <p:cNvGraphicFramePr/>
          <p:nvPr>
            <p:extLst>
              <p:ext uri="{D42A27DB-BD31-4B8C-83A1-F6EECF244321}">
                <p14:modId xmlns:p14="http://schemas.microsoft.com/office/powerpoint/2010/main" val="2098317414"/>
              </p:ext>
            </p:extLst>
          </p:nvPr>
        </p:nvGraphicFramePr>
        <p:xfrm>
          <a:off x="467544" y="1700808"/>
          <a:ext cx="2736304" cy="2016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Tabell 6"/>
          <p:cNvGraphicFramePr>
            <a:graphicFrameLocks noGrp="1"/>
          </p:cNvGraphicFramePr>
          <p:nvPr>
            <p:extLst>
              <p:ext uri="{D42A27DB-BD31-4B8C-83A1-F6EECF244321}">
                <p14:modId xmlns:p14="http://schemas.microsoft.com/office/powerpoint/2010/main" val="176042376"/>
              </p:ext>
            </p:extLst>
          </p:nvPr>
        </p:nvGraphicFramePr>
        <p:xfrm>
          <a:off x="3923928" y="1817450"/>
          <a:ext cx="4752528" cy="5040550"/>
        </p:xfrm>
        <a:graphic>
          <a:graphicData uri="http://schemas.openxmlformats.org/drawingml/2006/table">
            <a:tbl>
              <a:tblPr/>
              <a:tblGrid>
                <a:gridCol w="1272215"/>
                <a:gridCol w="3480313"/>
              </a:tblGrid>
              <a:tr h="201622">
                <a:tc>
                  <a:txBody>
                    <a:bodyPr/>
                    <a:lstStyle/>
                    <a:p>
                      <a:pPr algn="l" fontAlgn="b"/>
                      <a:r>
                        <a:rPr lang="sv-SE" sz="1000" b="1" i="0" u="none" strike="noStrike">
                          <a:solidFill>
                            <a:srgbClr val="000000"/>
                          </a:solidFill>
                          <a:effectLst/>
                          <a:latin typeface="Calibri"/>
                        </a:rPr>
                        <a:t>Befattning / Namn</a:t>
                      </a:r>
                    </a:p>
                  </a:txBody>
                  <a:tcPr marL="12700" marR="12700" marT="12700" marB="0" anchor="b">
                    <a:lnL>
                      <a:noFill/>
                    </a:lnL>
                    <a:lnR>
                      <a:noFill/>
                    </a:lnR>
                    <a:lnT>
                      <a:noFill/>
                    </a:lnT>
                    <a:lnB>
                      <a:noFill/>
                    </a:lnB>
                    <a:solidFill>
                      <a:srgbClr val="FFFFFF"/>
                    </a:solidFill>
                  </a:tcPr>
                </a:tc>
                <a:tc>
                  <a:txBody>
                    <a:bodyPr/>
                    <a:lstStyle/>
                    <a:p>
                      <a:pPr algn="l" fontAlgn="b"/>
                      <a:r>
                        <a:rPr lang="sv-SE" sz="1000" b="1" i="0" u="none" strike="noStrike">
                          <a:solidFill>
                            <a:srgbClr val="000000"/>
                          </a:solidFill>
                          <a:effectLst/>
                          <a:latin typeface="Calibri"/>
                        </a:rPr>
                        <a:t>Ansvarsuppgifter</a:t>
                      </a:r>
                    </a:p>
                  </a:txBody>
                  <a:tcPr marL="12700" marR="12700" marT="12700" marB="0" anchor="b">
                    <a:lnL>
                      <a:noFill/>
                    </a:lnL>
                    <a:lnR>
                      <a:noFill/>
                    </a:lnR>
                    <a:lnT>
                      <a:noFill/>
                    </a:lnT>
                    <a:lnB>
                      <a:noFill/>
                    </a:lnB>
                    <a:solidFill>
                      <a:srgbClr val="FFFFFF"/>
                    </a:solidFill>
                  </a:tcPr>
                </a:tc>
              </a:tr>
              <a:tr h="201622">
                <a:tc>
                  <a:txBody>
                    <a:bodyPr/>
                    <a:lstStyle/>
                    <a:p>
                      <a:pPr algn="l" fontAlgn="b"/>
                      <a:r>
                        <a:rPr lang="sv-SE" sz="1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c>
                  <a:txBody>
                    <a:bodyPr/>
                    <a:lstStyle/>
                    <a:p>
                      <a:pPr algn="l" fontAlgn="b"/>
                      <a:r>
                        <a:rPr lang="sv-SE" sz="1000" b="0" i="0" u="none" strike="noStrike">
                          <a:solidFill>
                            <a:srgbClr val="000000"/>
                          </a:solidFill>
                          <a:effectLst/>
                          <a:latin typeface="Arial"/>
                        </a:rPr>
                        <a:t> </a:t>
                      </a:r>
                    </a:p>
                  </a:txBody>
                  <a:tcPr marL="12700" marR="12700" marT="12700" marB="0" anchor="b">
                    <a:lnL>
                      <a:noFill/>
                    </a:lnL>
                    <a:lnR>
                      <a:noFill/>
                    </a:lnR>
                    <a:lnT>
                      <a:noFill/>
                    </a:lnT>
                    <a:lnB>
                      <a:noFill/>
                    </a:lnB>
                    <a:solidFill>
                      <a:srgbClr val="FFFFFF"/>
                    </a:solidFill>
                  </a:tcPr>
                </a:tc>
              </a:tr>
              <a:tr h="201622">
                <a:tc>
                  <a:txBody>
                    <a:bodyPr/>
                    <a:lstStyle/>
                    <a:p>
                      <a:pPr algn="l" fontAlgn="b"/>
                      <a:r>
                        <a:rPr lang="sv-SE" sz="1000" b="1" i="0" u="none" strike="noStrike">
                          <a:solidFill>
                            <a:srgbClr val="000000"/>
                          </a:solidFill>
                          <a:effectLst/>
                          <a:latin typeface="Calibri"/>
                        </a:rPr>
                        <a:t>Huvudcoach</a:t>
                      </a:r>
                    </a:p>
                  </a:txBody>
                  <a:tcPr marL="12700" marR="12700" marT="12700" marB="0" anchor="b">
                    <a:lnL>
                      <a:noFill/>
                    </a:lnL>
                    <a:lnR>
                      <a:noFill/>
                    </a:lnR>
                    <a:lnT>
                      <a:noFill/>
                    </a:lnT>
                    <a:lnB>
                      <a:noFill/>
                    </a:lnB>
                    <a:solidFill>
                      <a:srgbClr val="FFFFFF"/>
                    </a:solidFill>
                  </a:tcPr>
                </a:tc>
                <a:tc>
                  <a:txBody>
                    <a:bodyPr/>
                    <a:lstStyle/>
                    <a:p>
                      <a:pPr algn="l" fontAlgn="b"/>
                      <a:r>
                        <a:rPr lang="sv-SE" sz="1000" b="0" i="0" u="none" strike="noStrike">
                          <a:solidFill>
                            <a:srgbClr val="000000"/>
                          </a:solidFill>
                          <a:effectLst/>
                          <a:latin typeface="Calibri"/>
                        </a:rPr>
                        <a:t>Målsättning/uppföljning</a:t>
                      </a:r>
                    </a:p>
                  </a:txBody>
                  <a:tcPr marL="12700" marR="12700" marT="12700" marB="0" anchor="b">
                    <a:lnL>
                      <a:noFill/>
                    </a:lnL>
                    <a:lnR>
                      <a:noFill/>
                    </a:lnR>
                    <a:lnT>
                      <a:noFill/>
                    </a:lnT>
                    <a:lnB>
                      <a:noFill/>
                    </a:lnB>
                    <a:solidFill>
                      <a:srgbClr val="FFFFFF"/>
                    </a:solidFill>
                  </a:tcPr>
                </a:tc>
              </a:tr>
              <a:tr h="201622">
                <a:tc>
                  <a:txBody>
                    <a:bodyPr/>
                    <a:lstStyle/>
                    <a:p>
                      <a:pPr algn="l" fontAlgn="b"/>
                      <a:r>
                        <a:rPr lang="sv-SE" sz="1000" b="1" i="0" u="none" strike="noStrike">
                          <a:solidFill>
                            <a:srgbClr val="FF0000"/>
                          </a:solidFill>
                          <a:effectLst/>
                          <a:latin typeface="Calibri"/>
                        </a:rPr>
                        <a:t>Åsa Jakobsson</a:t>
                      </a:r>
                    </a:p>
                  </a:txBody>
                  <a:tcPr marL="12700" marR="12700" marT="12700" marB="0" anchor="b">
                    <a:lnL>
                      <a:noFill/>
                    </a:lnL>
                    <a:lnR>
                      <a:noFill/>
                    </a:lnR>
                    <a:lnT>
                      <a:noFill/>
                    </a:lnT>
                    <a:lnB>
                      <a:noFill/>
                    </a:lnB>
                    <a:solidFill>
                      <a:srgbClr val="FFFFFF"/>
                    </a:solidFill>
                  </a:tcPr>
                </a:tc>
                <a:tc>
                  <a:txBody>
                    <a:bodyPr/>
                    <a:lstStyle/>
                    <a:p>
                      <a:pPr algn="l" fontAlgn="b"/>
                      <a:r>
                        <a:rPr lang="sv-SE" sz="1000" b="0" i="0" u="none" strike="noStrike">
                          <a:solidFill>
                            <a:srgbClr val="000000"/>
                          </a:solidFill>
                          <a:effectLst/>
                          <a:latin typeface="Calibri"/>
                        </a:rPr>
                        <a:t>Träningsupplägg/planering</a:t>
                      </a:r>
                    </a:p>
                  </a:txBody>
                  <a:tcPr marL="12700" marR="12700" marT="12700" marB="0" anchor="b">
                    <a:lnL>
                      <a:noFill/>
                    </a:lnL>
                    <a:lnR>
                      <a:noFill/>
                    </a:lnR>
                    <a:lnT>
                      <a:noFill/>
                    </a:lnT>
                    <a:lnB>
                      <a:noFill/>
                    </a:lnB>
                    <a:solidFill>
                      <a:srgbClr val="FFFFFF"/>
                    </a:solidFill>
                  </a:tcPr>
                </a:tc>
              </a:tr>
              <a:tr h="201622">
                <a:tc>
                  <a:txBody>
                    <a:bodyPr/>
                    <a:lstStyle/>
                    <a:p>
                      <a:pPr algn="l" fontAlgn="b"/>
                      <a:r>
                        <a:rPr lang="sv-SE" sz="1000" b="0" i="0" u="none" strike="noStrike">
                          <a:solidFill>
                            <a:srgbClr val="000000"/>
                          </a:solidFill>
                          <a:effectLst/>
                          <a:latin typeface="Arial"/>
                        </a:rPr>
                        <a:t> </a:t>
                      </a:r>
                    </a:p>
                  </a:txBody>
                  <a:tcPr marL="12700" marR="12700" marT="12700" marB="0" anchor="b">
                    <a:lnL>
                      <a:noFill/>
                    </a:lnL>
                    <a:lnR>
                      <a:noFill/>
                    </a:lnR>
                    <a:lnT>
                      <a:noFill/>
                    </a:lnT>
                    <a:lnB>
                      <a:noFill/>
                    </a:lnB>
                    <a:solidFill>
                      <a:srgbClr val="FFFFFF"/>
                    </a:solidFill>
                  </a:tcPr>
                </a:tc>
                <a:tc>
                  <a:txBody>
                    <a:bodyPr/>
                    <a:lstStyle/>
                    <a:p>
                      <a:pPr algn="l" fontAlgn="b"/>
                      <a:r>
                        <a:rPr lang="sv-SE" sz="1000" b="0" i="0" u="none" strike="noStrike">
                          <a:solidFill>
                            <a:srgbClr val="000000"/>
                          </a:solidFill>
                          <a:effectLst/>
                          <a:latin typeface="Calibri"/>
                        </a:rPr>
                        <a:t>Kontakter med BSK</a:t>
                      </a:r>
                    </a:p>
                  </a:txBody>
                  <a:tcPr marL="12700" marR="12700" marT="12700" marB="0" anchor="b">
                    <a:lnL>
                      <a:noFill/>
                    </a:lnL>
                    <a:lnR>
                      <a:noFill/>
                    </a:lnR>
                    <a:lnT>
                      <a:noFill/>
                    </a:lnT>
                    <a:lnB>
                      <a:noFill/>
                    </a:lnB>
                    <a:solidFill>
                      <a:srgbClr val="FFFFFF"/>
                    </a:solidFill>
                  </a:tcPr>
                </a:tc>
              </a:tr>
              <a:tr h="201622">
                <a:tc>
                  <a:txBody>
                    <a:bodyPr/>
                    <a:lstStyle/>
                    <a:p>
                      <a:pPr algn="l" fontAlgn="b"/>
                      <a:r>
                        <a:rPr lang="sv-SE" sz="1000" b="0" i="0" u="none" strike="noStrike">
                          <a:solidFill>
                            <a:srgbClr val="000000"/>
                          </a:solidFill>
                          <a:effectLst/>
                          <a:latin typeface="Arial"/>
                        </a:rPr>
                        <a:t> </a:t>
                      </a:r>
                    </a:p>
                  </a:txBody>
                  <a:tcPr marL="12700" marR="12700" marT="12700" marB="0" anchor="b">
                    <a:lnL>
                      <a:noFill/>
                    </a:lnL>
                    <a:lnR>
                      <a:noFill/>
                    </a:lnR>
                    <a:lnT>
                      <a:noFill/>
                    </a:lnT>
                    <a:lnB>
                      <a:noFill/>
                    </a:lnB>
                    <a:solidFill>
                      <a:srgbClr val="FFFFFF"/>
                    </a:solidFill>
                  </a:tcPr>
                </a:tc>
                <a:tc>
                  <a:txBody>
                    <a:bodyPr/>
                    <a:lstStyle/>
                    <a:p>
                      <a:pPr algn="l" fontAlgn="b"/>
                      <a:r>
                        <a:rPr lang="sv-SE" sz="1000" b="0" i="0" u="none" strike="noStrike">
                          <a:solidFill>
                            <a:srgbClr val="000000"/>
                          </a:solidFill>
                          <a:effectLst/>
                          <a:latin typeface="Calibri"/>
                        </a:rPr>
                        <a:t>Ledarträffar</a:t>
                      </a:r>
                    </a:p>
                  </a:txBody>
                  <a:tcPr marL="12700" marR="12700" marT="12700" marB="0" anchor="b">
                    <a:lnL>
                      <a:noFill/>
                    </a:lnL>
                    <a:lnR>
                      <a:noFill/>
                    </a:lnR>
                    <a:lnT>
                      <a:noFill/>
                    </a:lnT>
                    <a:lnB>
                      <a:noFill/>
                    </a:lnB>
                    <a:solidFill>
                      <a:srgbClr val="FFFFFF"/>
                    </a:solidFill>
                  </a:tcPr>
                </a:tc>
              </a:tr>
              <a:tr h="201622">
                <a:tc>
                  <a:txBody>
                    <a:bodyPr/>
                    <a:lstStyle/>
                    <a:p>
                      <a:pPr algn="l" fontAlgn="b"/>
                      <a:r>
                        <a:rPr lang="sv-SE" sz="1000" b="0" i="0" u="none" strike="noStrike">
                          <a:solidFill>
                            <a:srgbClr val="000000"/>
                          </a:solidFill>
                          <a:effectLst/>
                          <a:latin typeface="Arial"/>
                        </a:rPr>
                        <a:t> </a:t>
                      </a:r>
                    </a:p>
                  </a:txBody>
                  <a:tcPr marL="12700" marR="12700" marT="12700" marB="0" anchor="b">
                    <a:lnL>
                      <a:noFill/>
                    </a:lnL>
                    <a:lnR>
                      <a:noFill/>
                    </a:lnR>
                    <a:lnT>
                      <a:noFill/>
                    </a:lnT>
                    <a:lnB>
                      <a:noFill/>
                    </a:lnB>
                    <a:solidFill>
                      <a:srgbClr val="FFFFFF"/>
                    </a:solidFill>
                  </a:tcPr>
                </a:tc>
                <a:tc>
                  <a:txBody>
                    <a:bodyPr/>
                    <a:lstStyle/>
                    <a:p>
                      <a:pPr algn="l" fontAlgn="b"/>
                      <a:r>
                        <a:rPr lang="sv-SE" sz="1000" b="0" i="0" u="none" strike="noStrike">
                          <a:solidFill>
                            <a:srgbClr val="000000"/>
                          </a:solidFill>
                          <a:effectLst/>
                          <a:latin typeface="Calibri"/>
                        </a:rPr>
                        <a:t>Rekrytering fotbollsorganisation</a:t>
                      </a:r>
                    </a:p>
                  </a:txBody>
                  <a:tcPr marL="12700" marR="12700" marT="12700" marB="0" anchor="b">
                    <a:lnL>
                      <a:noFill/>
                    </a:lnL>
                    <a:lnR>
                      <a:noFill/>
                    </a:lnR>
                    <a:lnT>
                      <a:noFill/>
                    </a:lnT>
                    <a:lnB>
                      <a:noFill/>
                    </a:lnB>
                    <a:solidFill>
                      <a:srgbClr val="FFFFFF"/>
                    </a:solidFill>
                  </a:tcPr>
                </a:tc>
              </a:tr>
              <a:tr h="201622">
                <a:tc>
                  <a:txBody>
                    <a:bodyPr/>
                    <a:lstStyle/>
                    <a:p>
                      <a:pPr algn="l" fontAlgn="b"/>
                      <a:r>
                        <a:rPr lang="sv-SE" sz="1000" b="0" i="0" u="none" strike="noStrike">
                          <a:solidFill>
                            <a:srgbClr val="000000"/>
                          </a:solidFill>
                          <a:effectLst/>
                          <a:latin typeface="Arial"/>
                        </a:rPr>
                        <a:t> </a:t>
                      </a:r>
                    </a:p>
                  </a:txBody>
                  <a:tcPr marL="12700" marR="12700" marT="12700" marB="0" anchor="b">
                    <a:lnL>
                      <a:noFill/>
                    </a:lnL>
                    <a:lnR>
                      <a:noFill/>
                    </a:lnR>
                    <a:lnT>
                      <a:noFill/>
                    </a:lnT>
                    <a:lnB>
                      <a:noFill/>
                    </a:lnB>
                    <a:solidFill>
                      <a:srgbClr val="FFFFFF"/>
                    </a:solidFill>
                  </a:tcPr>
                </a:tc>
                <a:tc>
                  <a:txBody>
                    <a:bodyPr/>
                    <a:lstStyle/>
                    <a:p>
                      <a:pPr algn="l" fontAlgn="b"/>
                      <a:r>
                        <a:rPr lang="sv-SE" sz="1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201622">
                <a:tc>
                  <a:txBody>
                    <a:bodyPr/>
                    <a:lstStyle/>
                    <a:p>
                      <a:pPr algn="l" fontAlgn="b"/>
                      <a:r>
                        <a:rPr lang="sv-SE" sz="1000" b="1" i="0" u="none" strike="noStrike">
                          <a:solidFill>
                            <a:srgbClr val="000000"/>
                          </a:solidFill>
                          <a:effectLst/>
                          <a:latin typeface="Calibri"/>
                        </a:rPr>
                        <a:t>Ass. Tränare </a:t>
                      </a:r>
                    </a:p>
                  </a:txBody>
                  <a:tcPr marL="12700" marR="12700" marT="12700" marB="0" anchor="b">
                    <a:lnL>
                      <a:noFill/>
                    </a:lnL>
                    <a:lnR>
                      <a:noFill/>
                    </a:lnR>
                    <a:lnT>
                      <a:noFill/>
                    </a:lnT>
                    <a:lnB>
                      <a:noFill/>
                    </a:lnB>
                    <a:solidFill>
                      <a:srgbClr val="FFFFFF"/>
                    </a:solidFill>
                  </a:tcPr>
                </a:tc>
                <a:tc>
                  <a:txBody>
                    <a:bodyPr/>
                    <a:lstStyle/>
                    <a:p>
                      <a:pPr algn="l" fontAlgn="b"/>
                      <a:r>
                        <a:rPr lang="sv-SE" sz="1000" b="0" i="0" u="none" strike="noStrike">
                          <a:solidFill>
                            <a:srgbClr val="000000"/>
                          </a:solidFill>
                          <a:effectLst/>
                          <a:latin typeface="Calibri"/>
                        </a:rPr>
                        <a:t>Bistår vid träningar/Matcher</a:t>
                      </a:r>
                    </a:p>
                  </a:txBody>
                  <a:tcPr marL="12700" marR="12700" marT="12700" marB="0" anchor="b">
                    <a:lnL>
                      <a:noFill/>
                    </a:lnL>
                    <a:lnR>
                      <a:noFill/>
                    </a:lnR>
                    <a:lnT>
                      <a:noFill/>
                    </a:lnT>
                    <a:lnB>
                      <a:noFill/>
                    </a:lnB>
                    <a:solidFill>
                      <a:srgbClr val="FFFFFF"/>
                    </a:solidFill>
                  </a:tcPr>
                </a:tc>
              </a:tr>
              <a:tr h="201622">
                <a:tc>
                  <a:txBody>
                    <a:bodyPr/>
                    <a:lstStyle/>
                    <a:p>
                      <a:pPr algn="l" fontAlgn="b"/>
                      <a:r>
                        <a:rPr lang="sv-SE" sz="1000" b="1" i="0" u="none" strike="noStrike">
                          <a:solidFill>
                            <a:srgbClr val="FF0000"/>
                          </a:solidFill>
                          <a:effectLst/>
                          <a:latin typeface="Calibri"/>
                        </a:rPr>
                        <a:t>Mats Eriksson</a:t>
                      </a:r>
                    </a:p>
                  </a:txBody>
                  <a:tcPr marL="12700" marR="12700" marT="12700" marB="0" anchor="b">
                    <a:lnL>
                      <a:noFill/>
                    </a:lnL>
                    <a:lnR>
                      <a:noFill/>
                    </a:lnR>
                    <a:lnT>
                      <a:noFill/>
                    </a:lnT>
                    <a:lnB>
                      <a:noFill/>
                    </a:lnB>
                    <a:solidFill>
                      <a:srgbClr val="FFFFFF"/>
                    </a:solidFill>
                  </a:tcPr>
                </a:tc>
                <a:tc>
                  <a:txBody>
                    <a:bodyPr/>
                    <a:lstStyle/>
                    <a:p>
                      <a:pPr algn="l" fontAlgn="b"/>
                      <a:r>
                        <a:rPr lang="sv-SE" sz="1000" b="0" i="0" u="none" strike="noStrike">
                          <a:solidFill>
                            <a:srgbClr val="000000"/>
                          </a:solidFill>
                          <a:effectLst/>
                          <a:latin typeface="Calibri"/>
                        </a:rPr>
                        <a:t>Bistår med träningsupplägg/planering vid behov</a:t>
                      </a:r>
                    </a:p>
                  </a:txBody>
                  <a:tcPr marL="12700" marR="12700" marT="12700" marB="0" anchor="b">
                    <a:lnL>
                      <a:noFill/>
                    </a:lnL>
                    <a:lnR>
                      <a:noFill/>
                    </a:lnR>
                    <a:lnT>
                      <a:noFill/>
                    </a:lnT>
                    <a:lnB>
                      <a:noFill/>
                    </a:lnB>
                    <a:solidFill>
                      <a:srgbClr val="FFFFFF"/>
                    </a:solidFill>
                  </a:tcPr>
                </a:tc>
              </a:tr>
              <a:tr h="201622">
                <a:tc>
                  <a:txBody>
                    <a:bodyPr/>
                    <a:lstStyle/>
                    <a:p>
                      <a:pPr algn="l" fontAlgn="b"/>
                      <a:r>
                        <a:rPr lang="sv-SE" sz="1000" b="0" i="0" u="none" strike="noStrike">
                          <a:solidFill>
                            <a:srgbClr val="000000"/>
                          </a:solidFill>
                          <a:effectLst/>
                          <a:latin typeface="Arial"/>
                        </a:rPr>
                        <a:t> </a:t>
                      </a:r>
                    </a:p>
                  </a:txBody>
                  <a:tcPr marL="12700" marR="12700" marT="12700" marB="0" anchor="b">
                    <a:lnL>
                      <a:noFill/>
                    </a:lnL>
                    <a:lnR>
                      <a:noFill/>
                    </a:lnR>
                    <a:lnT>
                      <a:noFill/>
                    </a:lnT>
                    <a:lnB>
                      <a:noFill/>
                    </a:lnB>
                    <a:solidFill>
                      <a:srgbClr val="FFFFFF"/>
                    </a:solidFill>
                  </a:tcPr>
                </a:tc>
                <a:tc>
                  <a:txBody>
                    <a:bodyPr/>
                    <a:lstStyle/>
                    <a:p>
                      <a:pPr algn="l" fontAlgn="b"/>
                      <a:r>
                        <a:rPr lang="sv-SE" sz="1000" b="0" i="0" u="none" strike="noStrike">
                          <a:solidFill>
                            <a:srgbClr val="000000"/>
                          </a:solidFill>
                          <a:effectLst/>
                          <a:latin typeface="Calibri"/>
                        </a:rPr>
                        <a:t>Bistår huvudtränare med ev administration</a:t>
                      </a:r>
                    </a:p>
                  </a:txBody>
                  <a:tcPr marL="12700" marR="12700" marT="12700" marB="0" anchor="b">
                    <a:lnL>
                      <a:noFill/>
                    </a:lnL>
                    <a:lnR>
                      <a:noFill/>
                    </a:lnR>
                    <a:lnT>
                      <a:noFill/>
                    </a:lnT>
                    <a:lnB>
                      <a:noFill/>
                    </a:lnB>
                    <a:solidFill>
                      <a:srgbClr val="FFFFFF"/>
                    </a:solidFill>
                  </a:tcPr>
                </a:tc>
              </a:tr>
              <a:tr h="201622">
                <a:tc>
                  <a:txBody>
                    <a:bodyPr/>
                    <a:lstStyle/>
                    <a:p>
                      <a:pPr algn="l" fontAlgn="b"/>
                      <a:r>
                        <a:rPr lang="sv-SE" sz="1000" b="0" i="0" u="none" strike="noStrike">
                          <a:solidFill>
                            <a:srgbClr val="000000"/>
                          </a:solidFill>
                          <a:effectLst/>
                          <a:latin typeface="Arial"/>
                        </a:rPr>
                        <a:t> </a:t>
                      </a:r>
                    </a:p>
                  </a:txBody>
                  <a:tcPr marL="12700" marR="12700" marT="12700" marB="0" anchor="b">
                    <a:lnL>
                      <a:noFill/>
                    </a:lnL>
                    <a:lnR>
                      <a:noFill/>
                    </a:lnR>
                    <a:lnT>
                      <a:noFill/>
                    </a:lnT>
                    <a:lnB>
                      <a:noFill/>
                    </a:lnB>
                    <a:solidFill>
                      <a:srgbClr val="FFFFFF"/>
                    </a:solidFill>
                  </a:tcPr>
                </a:tc>
                <a:tc>
                  <a:txBody>
                    <a:bodyPr/>
                    <a:lstStyle/>
                    <a:p>
                      <a:pPr algn="l" fontAlgn="b"/>
                      <a:r>
                        <a:rPr lang="sv-SE" sz="1000" b="0" i="0" u="none" strike="noStrike">
                          <a:solidFill>
                            <a:srgbClr val="000000"/>
                          </a:solidFill>
                          <a:effectLst/>
                          <a:latin typeface="Calibri"/>
                        </a:rPr>
                        <a:t>Sekreterare vid ledarträffar</a:t>
                      </a:r>
                    </a:p>
                  </a:txBody>
                  <a:tcPr marL="12700" marR="12700" marT="12700" marB="0" anchor="b">
                    <a:lnL>
                      <a:noFill/>
                    </a:lnL>
                    <a:lnR>
                      <a:noFill/>
                    </a:lnR>
                    <a:lnT>
                      <a:noFill/>
                    </a:lnT>
                    <a:lnB>
                      <a:noFill/>
                    </a:lnB>
                    <a:solidFill>
                      <a:srgbClr val="FFFFFF"/>
                    </a:solidFill>
                  </a:tcPr>
                </a:tc>
              </a:tr>
              <a:tr h="201622">
                <a:tc>
                  <a:txBody>
                    <a:bodyPr/>
                    <a:lstStyle/>
                    <a:p>
                      <a:pPr algn="l" fontAlgn="b"/>
                      <a:r>
                        <a:rPr lang="sv-SE" sz="1000" b="0" i="0" u="none" strike="noStrike">
                          <a:solidFill>
                            <a:srgbClr val="000000"/>
                          </a:solidFill>
                          <a:effectLst/>
                          <a:latin typeface="Arial"/>
                        </a:rPr>
                        <a:t> </a:t>
                      </a:r>
                    </a:p>
                  </a:txBody>
                  <a:tcPr marL="12700" marR="12700" marT="12700" marB="0" anchor="b">
                    <a:lnL>
                      <a:noFill/>
                    </a:lnL>
                    <a:lnR>
                      <a:noFill/>
                    </a:lnR>
                    <a:lnT>
                      <a:noFill/>
                    </a:lnT>
                    <a:lnB>
                      <a:noFill/>
                    </a:lnB>
                    <a:solidFill>
                      <a:srgbClr val="FFFFFF"/>
                    </a:solidFill>
                  </a:tcPr>
                </a:tc>
                <a:tc>
                  <a:txBody>
                    <a:bodyPr/>
                    <a:lstStyle/>
                    <a:p>
                      <a:pPr algn="l" fontAlgn="b"/>
                      <a:r>
                        <a:rPr lang="sv-SE" sz="1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201622">
                <a:tc>
                  <a:txBody>
                    <a:bodyPr/>
                    <a:lstStyle/>
                    <a:p>
                      <a:pPr algn="l" fontAlgn="b"/>
                      <a:r>
                        <a:rPr lang="sv-SE" sz="1000" b="1" i="0" u="none" strike="noStrike">
                          <a:solidFill>
                            <a:srgbClr val="000000"/>
                          </a:solidFill>
                          <a:effectLst/>
                          <a:latin typeface="Calibri"/>
                        </a:rPr>
                        <a:t>Ass. Tränare </a:t>
                      </a:r>
                    </a:p>
                  </a:txBody>
                  <a:tcPr marL="12700" marR="12700" marT="12700" marB="0" anchor="b">
                    <a:lnL>
                      <a:noFill/>
                    </a:lnL>
                    <a:lnR>
                      <a:noFill/>
                    </a:lnR>
                    <a:lnT>
                      <a:noFill/>
                    </a:lnT>
                    <a:lnB>
                      <a:noFill/>
                    </a:lnB>
                    <a:solidFill>
                      <a:srgbClr val="FFFFFF"/>
                    </a:solidFill>
                  </a:tcPr>
                </a:tc>
                <a:tc>
                  <a:txBody>
                    <a:bodyPr/>
                    <a:lstStyle/>
                    <a:p>
                      <a:pPr algn="l" fontAlgn="b"/>
                      <a:r>
                        <a:rPr lang="sv-SE" sz="1000" b="0" i="0" u="none" strike="noStrike">
                          <a:solidFill>
                            <a:srgbClr val="000000"/>
                          </a:solidFill>
                          <a:effectLst/>
                          <a:latin typeface="Calibri"/>
                        </a:rPr>
                        <a:t>Bistår vid träningar/Matcher</a:t>
                      </a:r>
                    </a:p>
                  </a:txBody>
                  <a:tcPr marL="12700" marR="12700" marT="12700" marB="0" anchor="b">
                    <a:lnL>
                      <a:noFill/>
                    </a:lnL>
                    <a:lnR>
                      <a:noFill/>
                    </a:lnR>
                    <a:lnT>
                      <a:noFill/>
                    </a:lnT>
                    <a:lnB>
                      <a:noFill/>
                    </a:lnB>
                    <a:solidFill>
                      <a:srgbClr val="FFFFFF"/>
                    </a:solidFill>
                  </a:tcPr>
                </a:tc>
              </a:tr>
              <a:tr h="201622">
                <a:tc>
                  <a:txBody>
                    <a:bodyPr/>
                    <a:lstStyle/>
                    <a:p>
                      <a:pPr algn="l" fontAlgn="b"/>
                      <a:r>
                        <a:rPr lang="sv-SE" sz="1000" b="1" i="0" u="none" strike="noStrike">
                          <a:solidFill>
                            <a:srgbClr val="FF0000"/>
                          </a:solidFill>
                          <a:effectLst/>
                          <a:latin typeface="Calibri"/>
                        </a:rPr>
                        <a:t>Tony Juhlin</a:t>
                      </a:r>
                    </a:p>
                  </a:txBody>
                  <a:tcPr marL="12700" marR="12700" marT="12700" marB="0" anchor="b">
                    <a:lnL>
                      <a:noFill/>
                    </a:lnL>
                    <a:lnR>
                      <a:noFill/>
                    </a:lnR>
                    <a:lnT>
                      <a:noFill/>
                    </a:lnT>
                    <a:lnB>
                      <a:noFill/>
                    </a:lnB>
                    <a:solidFill>
                      <a:srgbClr val="FFFFFF"/>
                    </a:solidFill>
                  </a:tcPr>
                </a:tc>
                <a:tc>
                  <a:txBody>
                    <a:bodyPr/>
                    <a:lstStyle/>
                    <a:p>
                      <a:pPr algn="l" fontAlgn="b"/>
                      <a:r>
                        <a:rPr lang="sv-SE" sz="1000" b="0" i="0" u="none" strike="noStrike">
                          <a:solidFill>
                            <a:srgbClr val="000000"/>
                          </a:solidFill>
                          <a:effectLst/>
                          <a:latin typeface="Calibri"/>
                        </a:rPr>
                        <a:t>Bistår med träningsupplägg/planering vid behov</a:t>
                      </a:r>
                    </a:p>
                  </a:txBody>
                  <a:tcPr marL="12700" marR="12700" marT="12700" marB="0" anchor="b">
                    <a:lnL>
                      <a:noFill/>
                    </a:lnL>
                    <a:lnR>
                      <a:noFill/>
                    </a:lnR>
                    <a:lnT>
                      <a:noFill/>
                    </a:lnT>
                    <a:lnB>
                      <a:noFill/>
                    </a:lnB>
                    <a:solidFill>
                      <a:srgbClr val="FFFFFF"/>
                    </a:solidFill>
                  </a:tcPr>
                </a:tc>
              </a:tr>
              <a:tr h="201622">
                <a:tc>
                  <a:txBody>
                    <a:bodyPr/>
                    <a:lstStyle/>
                    <a:p>
                      <a:pPr algn="l" fontAlgn="b"/>
                      <a:r>
                        <a:rPr lang="sv-SE" sz="1000" b="0" i="0" u="none" strike="noStrike">
                          <a:solidFill>
                            <a:srgbClr val="000000"/>
                          </a:solidFill>
                          <a:effectLst/>
                          <a:latin typeface="Arial"/>
                        </a:rPr>
                        <a:t> </a:t>
                      </a:r>
                    </a:p>
                  </a:txBody>
                  <a:tcPr marL="12700" marR="12700" marT="12700" marB="0" anchor="b">
                    <a:lnL>
                      <a:noFill/>
                    </a:lnL>
                    <a:lnR>
                      <a:noFill/>
                    </a:lnR>
                    <a:lnT>
                      <a:noFill/>
                    </a:lnT>
                    <a:lnB>
                      <a:noFill/>
                    </a:lnB>
                    <a:solidFill>
                      <a:srgbClr val="FFFFFF"/>
                    </a:solidFill>
                  </a:tcPr>
                </a:tc>
                <a:tc>
                  <a:txBody>
                    <a:bodyPr/>
                    <a:lstStyle/>
                    <a:p>
                      <a:pPr algn="l" fontAlgn="b"/>
                      <a:r>
                        <a:rPr lang="sv-SE" sz="1000" b="0" i="0" u="none" strike="noStrike">
                          <a:solidFill>
                            <a:srgbClr val="000000"/>
                          </a:solidFill>
                          <a:effectLst/>
                          <a:latin typeface="Calibri"/>
                        </a:rPr>
                        <a:t>Webkommunikation kring fotbollsfrågor</a:t>
                      </a:r>
                    </a:p>
                  </a:txBody>
                  <a:tcPr marL="12700" marR="12700" marT="12700" marB="0" anchor="b">
                    <a:lnL>
                      <a:noFill/>
                    </a:lnL>
                    <a:lnR>
                      <a:noFill/>
                    </a:lnR>
                    <a:lnT>
                      <a:noFill/>
                    </a:lnT>
                    <a:lnB>
                      <a:noFill/>
                    </a:lnB>
                    <a:solidFill>
                      <a:srgbClr val="FFFFFF"/>
                    </a:solidFill>
                  </a:tcPr>
                </a:tc>
              </a:tr>
              <a:tr h="201622">
                <a:tc>
                  <a:txBody>
                    <a:bodyPr/>
                    <a:lstStyle/>
                    <a:p>
                      <a:pPr algn="l" fontAlgn="b"/>
                      <a:r>
                        <a:rPr lang="sv-SE" sz="1000" b="0" i="0" u="none" strike="noStrike">
                          <a:solidFill>
                            <a:srgbClr val="000000"/>
                          </a:solidFill>
                          <a:effectLst/>
                          <a:latin typeface="Arial"/>
                        </a:rPr>
                        <a:t> </a:t>
                      </a:r>
                    </a:p>
                  </a:txBody>
                  <a:tcPr marL="12700" marR="12700" marT="12700" marB="0" anchor="b">
                    <a:lnL>
                      <a:noFill/>
                    </a:lnL>
                    <a:lnR>
                      <a:noFill/>
                    </a:lnR>
                    <a:lnT>
                      <a:noFill/>
                    </a:lnT>
                    <a:lnB>
                      <a:noFill/>
                    </a:lnB>
                    <a:solidFill>
                      <a:srgbClr val="FFFFFF"/>
                    </a:solidFill>
                  </a:tcPr>
                </a:tc>
                <a:tc>
                  <a:txBody>
                    <a:bodyPr/>
                    <a:lstStyle/>
                    <a:p>
                      <a:pPr algn="l" fontAlgn="b"/>
                      <a:r>
                        <a:rPr lang="sv-SE" sz="1000" b="0" i="0" u="none" strike="noStrike">
                          <a:solidFill>
                            <a:srgbClr val="000000"/>
                          </a:solidFill>
                          <a:effectLst/>
                          <a:latin typeface="Calibri"/>
                        </a:rPr>
                        <a:t>TF. Webmaster</a:t>
                      </a:r>
                    </a:p>
                  </a:txBody>
                  <a:tcPr marL="12700" marR="12700" marT="12700" marB="0" anchor="b">
                    <a:lnL>
                      <a:noFill/>
                    </a:lnL>
                    <a:lnR>
                      <a:noFill/>
                    </a:lnR>
                    <a:lnT>
                      <a:noFill/>
                    </a:lnT>
                    <a:lnB>
                      <a:noFill/>
                    </a:lnB>
                    <a:solidFill>
                      <a:srgbClr val="FFFFFF"/>
                    </a:solidFill>
                  </a:tcPr>
                </a:tc>
              </a:tr>
              <a:tr h="201622">
                <a:tc>
                  <a:txBody>
                    <a:bodyPr/>
                    <a:lstStyle/>
                    <a:p>
                      <a:pPr algn="l" fontAlgn="b"/>
                      <a:r>
                        <a:rPr lang="sv-SE" sz="1000" b="0" i="0" u="none" strike="noStrike">
                          <a:solidFill>
                            <a:srgbClr val="000000"/>
                          </a:solidFill>
                          <a:effectLst/>
                          <a:latin typeface="Arial"/>
                        </a:rPr>
                        <a:t> </a:t>
                      </a:r>
                    </a:p>
                  </a:txBody>
                  <a:tcPr marL="12700" marR="12700" marT="12700" marB="0" anchor="b">
                    <a:lnL>
                      <a:noFill/>
                    </a:lnL>
                    <a:lnR>
                      <a:noFill/>
                    </a:lnR>
                    <a:lnT>
                      <a:noFill/>
                    </a:lnT>
                    <a:lnB>
                      <a:noFill/>
                    </a:lnB>
                    <a:solidFill>
                      <a:srgbClr val="FFFFFF"/>
                    </a:solidFill>
                  </a:tcPr>
                </a:tc>
                <a:tc>
                  <a:txBody>
                    <a:bodyPr/>
                    <a:lstStyle/>
                    <a:p>
                      <a:pPr algn="l" fontAlgn="b"/>
                      <a:r>
                        <a:rPr lang="sv-SE" sz="1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201622">
                <a:tc>
                  <a:txBody>
                    <a:bodyPr/>
                    <a:lstStyle/>
                    <a:p>
                      <a:pPr algn="l" fontAlgn="b"/>
                      <a:r>
                        <a:rPr lang="sv-SE" sz="1000" b="1" i="0" u="none" strike="noStrike">
                          <a:solidFill>
                            <a:srgbClr val="000000"/>
                          </a:solidFill>
                          <a:effectLst/>
                          <a:latin typeface="Calibri"/>
                        </a:rPr>
                        <a:t>Ass Tränare</a:t>
                      </a:r>
                    </a:p>
                  </a:txBody>
                  <a:tcPr marL="12700" marR="12700" marT="12700" marB="0" anchor="b">
                    <a:lnL>
                      <a:noFill/>
                    </a:lnL>
                    <a:lnR>
                      <a:noFill/>
                    </a:lnR>
                    <a:lnT>
                      <a:noFill/>
                    </a:lnT>
                    <a:lnB>
                      <a:noFill/>
                    </a:lnB>
                    <a:solidFill>
                      <a:srgbClr val="FFFFFF"/>
                    </a:solidFill>
                  </a:tcPr>
                </a:tc>
                <a:tc>
                  <a:txBody>
                    <a:bodyPr/>
                    <a:lstStyle/>
                    <a:p>
                      <a:pPr algn="l" fontAlgn="b"/>
                      <a:r>
                        <a:rPr lang="sv-SE" sz="1000" b="0" i="0" u="none" strike="noStrike">
                          <a:solidFill>
                            <a:srgbClr val="000000"/>
                          </a:solidFill>
                          <a:effectLst/>
                          <a:latin typeface="Calibri"/>
                        </a:rPr>
                        <a:t>Bistår vid träningar/Matcher</a:t>
                      </a:r>
                    </a:p>
                  </a:txBody>
                  <a:tcPr marL="12700" marR="12700" marT="12700" marB="0" anchor="b">
                    <a:lnL>
                      <a:noFill/>
                    </a:lnL>
                    <a:lnR>
                      <a:noFill/>
                    </a:lnR>
                    <a:lnT>
                      <a:noFill/>
                    </a:lnT>
                    <a:lnB>
                      <a:noFill/>
                    </a:lnB>
                    <a:solidFill>
                      <a:srgbClr val="FFFFFF"/>
                    </a:solidFill>
                  </a:tcPr>
                </a:tc>
              </a:tr>
              <a:tr h="201622">
                <a:tc>
                  <a:txBody>
                    <a:bodyPr/>
                    <a:lstStyle/>
                    <a:p>
                      <a:pPr algn="l" fontAlgn="b"/>
                      <a:r>
                        <a:rPr lang="sv-SE" sz="1000" b="1" i="0" u="none" strike="noStrike">
                          <a:solidFill>
                            <a:srgbClr val="FF0000"/>
                          </a:solidFill>
                          <a:effectLst/>
                          <a:latin typeface="Calibri"/>
                        </a:rPr>
                        <a:t>Henrik Eriksson</a:t>
                      </a:r>
                    </a:p>
                  </a:txBody>
                  <a:tcPr marL="12700" marR="12700" marT="12700" marB="0" anchor="b">
                    <a:lnL>
                      <a:noFill/>
                    </a:lnL>
                    <a:lnR>
                      <a:noFill/>
                    </a:lnR>
                    <a:lnT>
                      <a:noFill/>
                    </a:lnT>
                    <a:lnB>
                      <a:noFill/>
                    </a:lnB>
                    <a:solidFill>
                      <a:srgbClr val="FFFFFF"/>
                    </a:solidFill>
                  </a:tcPr>
                </a:tc>
                <a:tc>
                  <a:txBody>
                    <a:bodyPr/>
                    <a:lstStyle/>
                    <a:p>
                      <a:pPr algn="l" fontAlgn="b"/>
                      <a:r>
                        <a:rPr lang="sv-SE" sz="1000" b="0" i="0" u="none" strike="noStrike">
                          <a:solidFill>
                            <a:srgbClr val="000000"/>
                          </a:solidFill>
                          <a:effectLst/>
                          <a:latin typeface="Calibri"/>
                        </a:rPr>
                        <a:t>Fysansvarig</a:t>
                      </a:r>
                    </a:p>
                  </a:txBody>
                  <a:tcPr marL="12700" marR="12700" marT="12700" marB="0" anchor="b">
                    <a:lnL>
                      <a:noFill/>
                    </a:lnL>
                    <a:lnR>
                      <a:noFill/>
                    </a:lnR>
                    <a:lnT>
                      <a:noFill/>
                    </a:lnT>
                    <a:lnB>
                      <a:noFill/>
                    </a:lnB>
                    <a:solidFill>
                      <a:srgbClr val="FFFFFF"/>
                    </a:solidFill>
                  </a:tcPr>
                </a:tc>
              </a:tr>
              <a:tr h="201622">
                <a:tc>
                  <a:txBody>
                    <a:bodyPr/>
                    <a:lstStyle/>
                    <a:p>
                      <a:pPr algn="l" fontAlgn="b"/>
                      <a:r>
                        <a:rPr lang="sv-SE" sz="1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c>
                  <a:txBody>
                    <a:bodyPr/>
                    <a:lstStyle/>
                    <a:p>
                      <a:pPr algn="l" fontAlgn="b"/>
                      <a:r>
                        <a:rPr lang="sv-SE" sz="1000" b="0" i="0" u="none" strike="noStrike">
                          <a:solidFill>
                            <a:srgbClr val="000000"/>
                          </a:solidFill>
                          <a:effectLst/>
                          <a:latin typeface="Calibri"/>
                        </a:rPr>
                        <a:t>Boka domare</a:t>
                      </a:r>
                    </a:p>
                  </a:txBody>
                  <a:tcPr marL="12700" marR="12700" marT="12700" marB="0" anchor="b">
                    <a:lnL>
                      <a:noFill/>
                    </a:lnL>
                    <a:lnR>
                      <a:noFill/>
                    </a:lnR>
                    <a:lnT>
                      <a:noFill/>
                    </a:lnT>
                    <a:lnB>
                      <a:noFill/>
                    </a:lnB>
                    <a:solidFill>
                      <a:srgbClr val="FFFFFF"/>
                    </a:solidFill>
                  </a:tcPr>
                </a:tc>
              </a:tr>
              <a:tr h="201622">
                <a:tc>
                  <a:txBody>
                    <a:bodyPr/>
                    <a:lstStyle/>
                    <a:p>
                      <a:pPr algn="l" fontAlgn="b"/>
                      <a:r>
                        <a:rPr lang="sv-SE" sz="1000" b="1"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c>
                  <a:txBody>
                    <a:bodyPr/>
                    <a:lstStyle/>
                    <a:p>
                      <a:pPr algn="l" fontAlgn="b"/>
                      <a:r>
                        <a:rPr lang="sv-SE" sz="1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r h="201622">
                <a:tc>
                  <a:txBody>
                    <a:bodyPr/>
                    <a:lstStyle/>
                    <a:p>
                      <a:pPr algn="l" fontAlgn="b"/>
                      <a:r>
                        <a:rPr lang="sv-SE" sz="1000" b="1" i="0" u="none" strike="noStrike">
                          <a:solidFill>
                            <a:srgbClr val="000000"/>
                          </a:solidFill>
                          <a:effectLst/>
                          <a:latin typeface="Calibri"/>
                        </a:rPr>
                        <a:t>Ass Tränare</a:t>
                      </a:r>
                    </a:p>
                  </a:txBody>
                  <a:tcPr marL="12700" marR="12700" marT="12700" marB="0" anchor="b">
                    <a:lnL>
                      <a:noFill/>
                    </a:lnL>
                    <a:lnR>
                      <a:noFill/>
                    </a:lnR>
                    <a:lnT>
                      <a:noFill/>
                    </a:lnT>
                    <a:lnB>
                      <a:noFill/>
                    </a:lnB>
                    <a:solidFill>
                      <a:srgbClr val="FFFFFF"/>
                    </a:solidFill>
                  </a:tcPr>
                </a:tc>
                <a:tc>
                  <a:txBody>
                    <a:bodyPr/>
                    <a:lstStyle/>
                    <a:p>
                      <a:pPr algn="l" fontAlgn="b"/>
                      <a:r>
                        <a:rPr lang="sv-SE" sz="1000" b="0" i="0" u="none" strike="noStrike">
                          <a:solidFill>
                            <a:srgbClr val="000000"/>
                          </a:solidFill>
                          <a:effectLst/>
                          <a:latin typeface="Calibri"/>
                        </a:rPr>
                        <a:t>Bistår vid träningar/Matcher</a:t>
                      </a:r>
                    </a:p>
                  </a:txBody>
                  <a:tcPr marL="12700" marR="12700" marT="12700" marB="0" anchor="b">
                    <a:lnL>
                      <a:noFill/>
                    </a:lnL>
                    <a:lnR>
                      <a:noFill/>
                    </a:lnR>
                    <a:lnT>
                      <a:noFill/>
                    </a:lnT>
                    <a:lnB>
                      <a:noFill/>
                    </a:lnB>
                    <a:solidFill>
                      <a:srgbClr val="FFFFFF"/>
                    </a:solidFill>
                  </a:tcPr>
                </a:tc>
              </a:tr>
              <a:tr h="201622">
                <a:tc>
                  <a:txBody>
                    <a:bodyPr/>
                    <a:lstStyle/>
                    <a:p>
                      <a:pPr algn="l" fontAlgn="b"/>
                      <a:r>
                        <a:rPr lang="sv-SE" sz="1000" b="1" i="0" u="none" strike="noStrike">
                          <a:solidFill>
                            <a:srgbClr val="FF0000"/>
                          </a:solidFill>
                          <a:effectLst/>
                          <a:latin typeface="Calibri"/>
                        </a:rPr>
                        <a:t>Mikael Arnåsen</a:t>
                      </a:r>
                    </a:p>
                  </a:txBody>
                  <a:tcPr marL="12700" marR="12700" marT="12700" marB="0" anchor="b">
                    <a:lnL>
                      <a:noFill/>
                    </a:lnL>
                    <a:lnR>
                      <a:noFill/>
                    </a:lnR>
                    <a:lnT>
                      <a:noFill/>
                    </a:lnT>
                    <a:lnB>
                      <a:noFill/>
                    </a:lnB>
                    <a:solidFill>
                      <a:srgbClr val="FFFFFF"/>
                    </a:solidFill>
                  </a:tcPr>
                </a:tc>
                <a:tc>
                  <a:txBody>
                    <a:bodyPr/>
                    <a:lstStyle/>
                    <a:p>
                      <a:pPr algn="l" fontAlgn="b"/>
                      <a:r>
                        <a:rPr lang="sv-SE" sz="1000" b="0" i="0" u="none" strike="noStrike">
                          <a:solidFill>
                            <a:srgbClr val="000000"/>
                          </a:solidFill>
                          <a:effectLst/>
                          <a:latin typeface="Calibri"/>
                        </a:rPr>
                        <a:t>TF. Kassör</a:t>
                      </a:r>
                    </a:p>
                  </a:txBody>
                  <a:tcPr marL="12700" marR="12700" marT="12700" marB="0" anchor="b">
                    <a:lnL>
                      <a:noFill/>
                    </a:lnL>
                    <a:lnR>
                      <a:noFill/>
                    </a:lnR>
                    <a:lnT>
                      <a:noFill/>
                    </a:lnT>
                    <a:lnB>
                      <a:noFill/>
                    </a:lnB>
                    <a:solidFill>
                      <a:srgbClr val="FFFFFF"/>
                    </a:solidFill>
                  </a:tcPr>
                </a:tc>
              </a:tr>
              <a:tr h="201622">
                <a:tc>
                  <a:txBody>
                    <a:bodyPr/>
                    <a:lstStyle/>
                    <a:p>
                      <a:pPr algn="l" fontAlgn="b"/>
                      <a:r>
                        <a:rPr lang="sv-SE" sz="1000" b="0" i="0" u="none" strike="noStrike">
                          <a:solidFill>
                            <a:srgbClr val="000000"/>
                          </a:solidFill>
                          <a:effectLst/>
                          <a:latin typeface="Calibri"/>
                        </a:rPr>
                        <a:t> </a:t>
                      </a:r>
                    </a:p>
                  </a:txBody>
                  <a:tcPr marL="12700" marR="12700" marT="12700" marB="0" anchor="b">
                    <a:lnL>
                      <a:noFill/>
                    </a:lnL>
                    <a:lnR>
                      <a:noFill/>
                    </a:lnR>
                    <a:lnT>
                      <a:noFill/>
                    </a:lnT>
                    <a:lnB>
                      <a:noFill/>
                    </a:lnB>
                    <a:solidFill>
                      <a:srgbClr val="FFFFFF"/>
                    </a:solidFill>
                  </a:tcPr>
                </a:tc>
                <a:tc>
                  <a:txBody>
                    <a:bodyPr/>
                    <a:lstStyle/>
                    <a:p>
                      <a:pPr algn="l" fontAlgn="b"/>
                      <a:r>
                        <a:rPr lang="sv-SE" sz="1000" b="0" i="0" u="none" strike="noStrike" dirty="0">
                          <a:solidFill>
                            <a:srgbClr val="000000"/>
                          </a:solidFill>
                          <a:effectLst/>
                          <a:latin typeface="Calibri"/>
                        </a:rPr>
                        <a:t> </a:t>
                      </a:r>
                    </a:p>
                  </a:txBody>
                  <a:tcPr marL="12700" marR="12700" marT="12700" marB="0" anchor="b">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260052256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graphicFrame>
        <p:nvGraphicFramePr>
          <p:cNvPr id="6" name="Diagram 5"/>
          <p:cNvGraphicFramePr/>
          <p:nvPr>
            <p:extLst>
              <p:ext uri="{D42A27DB-BD31-4B8C-83A1-F6EECF244321}">
                <p14:modId xmlns:p14="http://schemas.microsoft.com/office/powerpoint/2010/main" val="2659133315"/>
              </p:ext>
            </p:extLst>
          </p:nvPr>
        </p:nvGraphicFramePr>
        <p:xfrm>
          <a:off x="467544" y="1700808"/>
          <a:ext cx="2736304" cy="2016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Tabell 1"/>
          <p:cNvGraphicFramePr>
            <a:graphicFrameLocks noGrp="1"/>
          </p:cNvGraphicFramePr>
          <p:nvPr>
            <p:extLst>
              <p:ext uri="{D42A27DB-BD31-4B8C-83A1-F6EECF244321}">
                <p14:modId xmlns:p14="http://schemas.microsoft.com/office/powerpoint/2010/main" val="1216695120"/>
              </p:ext>
            </p:extLst>
          </p:nvPr>
        </p:nvGraphicFramePr>
        <p:xfrm>
          <a:off x="3347864" y="1628800"/>
          <a:ext cx="5112568" cy="5112576"/>
        </p:xfrm>
        <a:graphic>
          <a:graphicData uri="http://schemas.openxmlformats.org/drawingml/2006/table">
            <a:tbl>
              <a:tblPr/>
              <a:tblGrid>
                <a:gridCol w="936278"/>
                <a:gridCol w="1207305"/>
                <a:gridCol w="2968985"/>
              </a:tblGrid>
              <a:tr h="182592">
                <a:tc>
                  <a:txBody>
                    <a:bodyPr/>
                    <a:lstStyle/>
                    <a:p>
                      <a:pPr algn="l" fontAlgn="b"/>
                      <a:r>
                        <a:rPr lang="sv-SE" sz="900" b="0" i="0" u="none" strike="noStrike">
                          <a:solidFill>
                            <a:srgbClr val="000000"/>
                          </a:solidFill>
                          <a:effectLst/>
                          <a:latin typeface="Calibri"/>
                        </a:rPr>
                        <a:t> </a:t>
                      </a:r>
                    </a:p>
                  </a:txBody>
                  <a:tcPr marL="11546" marR="11546" marT="11546" marB="0" anchor="b">
                    <a:lnL>
                      <a:noFill/>
                    </a:lnL>
                    <a:lnR>
                      <a:noFill/>
                    </a:lnR>
                    <a:lnT>
                      <a:noFill/>
                    </a:lnT>
                    <a:lnB>
                      <a:noFill/>
                    </a:lnB>
                    <a:solidFill>
                      <a:srgbClr val="FFFFFF"/>
                    </a:solidFill>
                  </a:tcPr>
                </a:tc>
                <a:tc>
                  <a:txBody>
                    <a:bodyPr/>
                    <a:lstStyle/>
                    <a:p>
                      <a:pPr algn="l" fontAlgn="b"/>
                      <a:r>
                        <a:rPr lang="sv-SE" sz="900" b="1" i="0" u="none" strike="noStrike">
                          <a:solidFill>
                            <a:srgbClr val="000000"/>
                          </a:solidFill>
                          <a:effectLst/>
                          <a:latin typeface="Calibri"/>
                        </a:rPr>
                        <a:t>Befattning / Namn</a:t>
                      </a:r>
                    </a:p>
                  </a:txBody>
                  <a:tcPr marL="11546" marR="11546" marT="11546" marB="0" anchor="b">
                    <a:lnL>
                      <a:noFill/>
                    </a:lnL>
                    <a:lnR>
                      <a:noFill/>
                    </a:lnR>
                    <a:lnT>
                      <a:noFill/>
                    </a:lnT>
                    <a:lnB>
                      <a:noFill/>
                    </a:lnB>
                    <a:solidFill>
                      <a:srgbClr val="FFFFFF"/>
                    </a:solidFill>
                  </a:tcPr>
                </a:tc>
                <a:tc>
                  <a:txBody>
                    <a:bodyPr/>
                    <a:lstStyle/>
                    <a:p>
                      <a:pPr algn="l" fontAlgn="b"/>
                      <a:r>
                        <a:rPr lang="sv-SE" sz="900" b="1" i="0" u="none" strike="noStrike">
                          <a:solidFill>
                            <a:srgbClr val="000000"/>
                          </a:solidFill>
                          <a:effectLst/>
                          <a:latin typeface="Calibri"/>
                        </a:rPr>
                        <a:t>Ansvarsuppgifter</a:t>
                      </a:r>
                    </a:p>
                  </a:txBody>
                  <a:tcPr marL="11546" marR="11546" marT="11546" marB="0" anchor="b">
                    <a:lnL>
                      <a:noFill/>
                    </a:lnL>
                    <a:lnR>
                      <a:noFill/>
                    </a:lnR>
                    <a:lnT>
                      <a:noFill/>
                    </a:lnT>
                    <a:lnB>
                      <a:noFill/>
                    </a:lnB>
                    <a:solidFill>
                      <a:srgbClr val="FFFFFF"/>
                    </a:solidFill>
                  </a:tcPr>
                </a:tc>
              </a:tr>
              <a:tr h="182592">
                <a:tc>
                  <a:txBody>
                    <a:bodyPr/>
                    <a:lstStyle/>
                    <a:p>
                      <a:pPr algn="l" fontAlgn="b"/>
                      <a:r>
                        <a:rPr lang="sv-SE" sz="900" b="0" i="0" u="none" strike="noStrike">
                          <a:solidFill>
                            <a:srgbClr val="000000"/>
                          </a:solidFill>
                          <a:effectLst/>
                          <a:latin typeface="Calibri"/>
                        </a:rPr>
                        <a:t> </a:t>
                      </a:r>
                    </a:p>
                  </a:txBody>
                  <a:tcPr marL="11546" marR="11546" marT="11546" marB="0" anchor="b">
                    <a:lnL>
                      <a:noFill/>
                    </a:lnL>
                    <a:lnR>
                      <a:noFill/>
                    </a:lnR>
                    <a:lnT>
                      <a:noFill/>
                    </a:lnT>
                    <a:lnB>
                      <a:noFill/>
                    </a:lnB>
                    <a:solidFill>
                      <a:srgbClr val="FFFFFF"/>
                    </a:solidFill>
                  </a:tcPr>
                </a:tc>
                <a:tc>
                  <a:txBody>
                    <a:bodyPr/>
                    <a:lstStyle/>
                    <a:p>
                      <a:pPr algn="l" fontAlgn="b"/>
                      <a:r>
                        <a:rPr lang="sv-SE" sz="900" b="1" i="0" u="none" strike="noStrike">
                          <a:solidFill>
                            <a:srgbClr val="000000"/>
                          </a:solidFill>
                          <a:effectLst/>
                          <a:latin typeface="Calibri"/>
                        </a:rPr>
                        <a:t> </a:t>
                      </a:r>
                    </a:p>
                  </a:txBody>
                  <a:tcPr marL="11546" marR="11546" marT="11546" marB="0" anchor="b">
                    <a:lnL>
                      <a:noFill/>
                    </a:lnL>
                    <a:lnR>
                      <a:noFill/>
                    </a:lnR>
                    <a:lnT>
                      <a:noFill/>
                    </a:lnT>
                    <a:lnB>
                      <a:noFill/>
                    </a:lnB>
                    <a:solidFill>
                      <a:srgbClr val="FFFFFF"/>
                    </a:solidFill>
                  </a:tcPr>
                </a:tc>
                <a:tc>
                  <a:txBody>
                    <a:bodyPr/>
                    <a:lstStyle/>
                    <a:p>
                      <a:pPr algn="l" fontAlgn="b"/>
                      <a:r>
                        <a:rPr lang="sv-SE" sz="900" b="0" i="0" u="none" strike="noStrike">
                          <a:solidFill>
                            <a:srgbClr val="000000"/>
                          </a:solidFill>
                          <a:effectLst/>
                          <a:latin typeface="Calibri"/>
                        </a:rPr>
                        <a:t> </a:t>
                      </a:r>
                    </a:p>
                  </a:txBody>
                  <a:tcPr marL="11546" marR="11546" marT="11546" marB="0" anchor="b">
                    <a:lnL>
                      <a:noFill/>
                    </a:lnL>
                    <a:lnR>
                      <a:noFill/>
                    </a:lnR>
                    <a:lnT>
                      <a:noFill/>
                    </a:lnT>
                    <a:lnB>
                      <a:noFill/>
                    </a:lnB>
                    <a:solidFill>
                      <a:srgbClr val="FFFFFF"/>
                    </a:solidFill>
                  </a:tcPr>
                </a:tc>
              </a:tr>
              <a:tr h="182592">
                <a:tc>
                  <a:txBody>
                    <a:bodyPr/>
                    <a:lstStyle/>
                    <a:p>
                      <a:pPr algn="l" fontAlgn="b"/>
                      <a:r>
                        <a:rPr lang="sv-SE" sz="900" b="0" i="0" u="none" strike="noStrike">
                          <a:solidFill>
                            <a:srgbClr val="000000"/>
                          </a:solidFill>
                          <a:effectLst/>
                          <a:latin typeface="Calibri"/>
                        </a:rPr>
                        <a:t> </a:t>
                      </a:r>
                    </a:p>
                  </a:txBody>
                  <a:tcPr marL="11546" marR="11546" marT="11546" marB="0" anchor="b">
                    <a:lnL>
                      <a:noFill/>
                    </a:lnL>
                    <a:lnR>
                      <a:noFill/>
                    </a:lnR>
                    <a:lnT>
                      <a:noFill/>
                    </a:lnT>
                    <a:lnB>
                      <a:noFill/>
                    </a:lnB>
                    <a:solidFill>
                      <a:srgbClr val="FFFFFF"/>
                    </a:solidFill>
                  </a:tcPr>
                </a:tc>
                <a:tc>
                  <a:txBody>
                    <a:bodyPr/>
                    <a:lstStyle/>
                    <a:p>
                      <a:pPr algn="l" fontAlgn="b"/>
                      <a:r>
                        <a:rPr lang="sv-SE" sz="900" b="1" i="0" u="none" strike="noStrike">
                          <a:solidFill>
                            <a:srgbClr val="000000"/>
                          </a:solidFill>
                          <a:effectLst/>
                          <a:latin typeface="Calibri"/>
                        </a:rPr>
                        <a:t>Lagmanager</a:t>
                      </a:r>
                    </a:p>
                  </a:txBody>
                  <a:tcPr marL="11546" marR="11546" marT="11546" marB="0" anchor="b">
                    <a:lnL>
                      <a:noFill/>
                    </a:lnL>
                    <a:lnR>
                      <a:noFill/>
                    </a:lnR>
                    <a:lnT>
                      <a:noFill/>
                    </a:lnT>
                    <a:lnB>
                      <a:noFill/>
                    </a:lnB>
                    <a:solidFill>
                      <a:srgbClr val="FFFFFF"/>
                    </a:solidFill>
                  </a:tcPr>
                </a:tc>
                <a:tc>
                  <a:txBody>
                    <a:bodyPr/>
                    <a:lstStyle/>
                    <a:p>
                      <a:pPr algn="l" fontAlgn="b"/>
                      <a:r>
                        <a:rPr lang="sv-SE" sz="900" b="0" i="0" u="none" strike="noStrike">
                          <a:solidFill>
                            <a:srgbClr val="808080"/>
                          </a:solidFill>
                          <a:effectLst/>
                          <a:latin typeface="Calibri"/>
                        </a:rPr>
                        <a:t>Bistår Huvudcoach med bokningar mm</a:t>
                      </a:r>
                    </a:p>
                  </a:txBody>
                  <a:tcPr marL="11546" marR="11546" marT="11546" marB="0" anchor="b">
                    <a:lnL>
                      <a:noFill/>
                    </a:lnL>
                    <a:lnR>
                      <a:noFill/>
                    </a:lnR>
                    <a:lnT>
                      <a:noFill/>
                    </a:lnT>
                    <a:lnB>
                      <a:noFill/>
                    </a:lnB>
                    <a:solidFill>
                      <a:srgbClr val="FFFFFF"/>
                    </a:solidFill>
                  </a:tcPr>
                </a:tc>
              </a:tr>
              <a:tr h="182592">
                <a:tc>
                  <a:txBody>
                    <a:bodyPr/>
                    <a:lstStyle/>
                    <a:p>
                      <a:pPr algn="l" fontAlgn="b"/>
                      <a:r>
                        <a:rPr lang="sv-SE" sz="900" b="0" i="0" u="none" strike="noStrike">
                          <a:solidFill>
                            <a:srgbClr val="000000"/>
                          </a:solidFill>
                          <a:effectLst/>
                          <a:latin typeface="Calibri"/>
                        </a:rPr>
                        <a:t> </a:t>
                      </a:r>
                    </a:p>
                  </a:txBody>
                  <a:tcPr marL="11546" marR="11546" marT="11546" marB="0" anchor="b">
                    <a:lnL>
                      <a:noFill/>
                    </a:lnL>
                    <a:lnR>
                      <a:noFill/>
                    </a:lnR>
                    <a:lnT>
                      <a:noFill/>
                    </a:lnT>
                    <a:lnB>
                      <a:noFill/>
                    </a:lnB>
                    <a:solidFill>
                      <a:srgbClr val="FFFFFF"/>
                    </a:solidFill>
                  </a:tcPr>
                </a:tc>
                <a:tc>
                  <a:txBody>
                    <a:bodyPr/>
                    <a:lstStyle/>
                    <a:p>
                      <a:pPr algn="l" fontAlgn="b"/>
                      <a:r>
                        <a:rPr lang="sv-SE" sz="900" b="1" i="0" u="none" strike="noStrike">
                          <a:solidFill>
                            <a:srgbClr val="0000FF"/>
                          </a:solidFill>
                          <a:effectLst/>
                          <a:latin typeface="Calibri"/>
                        </a:rPr>
                        <a:t>Vakant</a:t>
                      </a:r>
                    </a:p>
                  </a:txBody>
                  <a:tcPr marL="11546" marR="11546" marT="11546" marB="0" anchor="b">
                    <a:lnL>
                      <a:noFill/>
                    </a:lnL>
                    <a:lnR>
                      <a:noFill/>
                    </a:lnR>
                    <a:lnT>
                      <a:noFill/>
                    </a:lnT>
                    <a:lnB>
                      <a:noFill/>
                    </a:lnB>
                    <a:solidFill>
                      <a:srgbClr val="FFFFFF"/>
                    </a:solidFill>
                  </a:tcPr>
                </a:tc>
                <a:tc>
                  <a:txBody>
                    <a:bodyPr/>
                    <a:lstStyle/>
                    <a:p>
                      <a:pPr algn="l" fontAlgn="b"/>
                      <a:r>
                        <a:rPr lang="sv-SE" sz="900" b="0" i="0" u="none" strike="noStrike">
                          <a:solidFill>
                            <a:srgbClr val="808080"/>
                          </a:solidFill>
                          <a:effectLst/>
                          <a:latin typeface="Calibri"/>
                        </a:rPr>
                        <a:t>Bokar Matcher/Cuper</a:t>
                      </a:r>
                    </a:p>
                  </a:txBody>
                  <a:tcPr marL="11546" marR="11546" marT="11546" marB="0" anchor="b">
                    <a:lnL>
                      <a:noFill/>
                    </a:lnL>
                    <a:lnR>
                      <a:noFill/>
                    </a:lnR>
                    <a:lnT>
                      <a:noFill/>
                    </a:lnT>
                    <a:lnB>
                      <a:noFill/>
                    </a:lnB>
                    <a:solidFill>
                      <a:srgbClr val="FFFFFF"/>
                    </a:solidFill>
                  </a:tcPr>
                </a:tc>
              </a:tr>
              <a:tr h="182592">
                <a:tc>
                  <a:txBody>
                    <a:bodyPr/>
                    <a:lstStyle/>
                    <a:p>
                      <a:pPr algn="l" fontAlgn="b"/>
                      <a:r>
                        <a:rPr lang="sv-SE" sz="900" b="0" i="0" u="none" strike="noStrike">
                          <a:solidFill>
                            <a:srgbClr val="000000"/>
                          </a:solidFill>
                          <a:effectLst/>
                          <a:latin typeface="Calibri"/>
                        </a:rPr>
                        <a:t> </a:t>
                      </a:r>
                    </a:p>
                  </a:txBody>
                  <a:tcPr marL="11546" marR="11546" marT="11546" marB="0" anchor="b">
                    <a:lnL>
                      <a:noFill/>
                    </a:lnL>
                    <a:lnR>
                      <a:noFill/>
                    </a:lnR>
                    <a:lnT>
                      <a:noFill/>
                    </a:lnT>
                    <a:lnB>
                      <a:noFill/>
                    </a:lnB>
                    <a:solidFill>
                      <a:srgbClr val="FFFFFF"/>
                    </a:solidFill>
                  </a:tcPr>
                </a:tc>
                <a:tc>
                  <a:txBody>
                    <a:bodyPr/>
                    <a:lstStyle/>
                    <a:p>
                      <a:pPr algn="l" fontAlgn="b"/>
                      <a:r>
                        <a:rPr lang="sv-SE" sz="900" b="0" i="0" u="none" strike="noStrike">
                          <a:solidFill>
                            <a:srgbClr val="000000"/>
                          </a:solidFill>
                          <a:effectLst/>
                          <a:latin typeface="Calibri"/>
                        </a:rPr>
                        <a:t> </a:t>
                      </a:r>
                    </a:p>
                  </a:txBody>
                  <a:tcPr marL="11546" marR="11546" marT="11546" marB="0" anchor="b">
                    <a:lnL>
                      <a:noFill/>
                    </a:lnL>
                    <a:lnR>
                      <a:noFill/>
                    </a:lnR>
                    <a:lnT>
                      <a:noFill/>
                    </a:lnT>
                    <a:lnB>
                      <a:noFill/>
                    </a:lnB>
                    <a:solidFill>
                      <a:srgbClr val="FFFFFF"/>
                    </a:solidFill>
                  </a:tcPr>
                </a:tc>
                <a:tc>
                  <a:txBody>
                    <a:bodyPr/>
                    <a:lstStyle/>
                    <a:p>
                      <a:pPr algn="l" fontAlgn="b"/>
                      <a:r>
                        <a:rPr lang="sv-SE" sz="900" b="0" i="0" u="none" strike="noStrike">
                          <a:solidFill>
                            <a:srgbClr val="808080"/>
                          </a:solidFill>
                          <a:effectLst/>
                          <a:latin typeface="Calibri"/>
                        </a:rPr>
                        <a:t>Boka domare </a:t>
                      </a:r>
                    </a:p>
                  </a:txBody>
                  <a:tcPr marL="11546" marR="11546" marT="11546" marB="0" anchor="b">
                    <a:lnL>
                      <a:noFill/>
                    </a:lnL>
                    <a:lnR>
                      <a:noFill/>
                    </a:lnR>
                    <a:lnT>
                      <a:noFill/>
                    </a:lnT>
                    <a:lnB>
                      <a:noFill/>
                    </a:lnB>
                    <a:solidFill>
                      <a:srgbClr val="FFFFFF"/>
                    </a:solidFill>
                  </a:tcPr>
                </a:tc>
              </a:tr>
              <a:tr h="182592">
                <a:tc>
                  <a:txBody>
                    <a:bodyPr/>
                    <a:lstStyle/>
                    <a:p>
                      <a:pPr algn="l" fontAlgn="b"/>
                      <a:r>
                        <a:rPr lang="sv-SE" sz="900" b="0" i="0" u="none" strike="noStrike">
                          <a:solidFill>
                            <a:srgbClr val="000000"/>
                          </a:solidFill>
                          <a:effectLst/>
                          <a:latin typeface="Calibri"/>
                        </a:rPr>
                        <a:t> </a:t>
                      </a:r>
                    </a:p>
                  </a:txBody>
                  <a:tcPr marL="11546" marR="11546" marT="11546" marB="0" anchor="b">
                    <a:lnL>
                      <a:noFill/>
                    </a:lnL>
                    <a:lnR>
                      <a:noFill/>
                    </a:lnR>
                    <a:lnT>
                      <a:noFill/>
                    </a:lnT>
                    <a:lnB>
                      <a:noFill/>
                    </a:lnB>
                    <a:solidFill>
                      <a:srgbClr val="FFFFFF"/>
                    </a:solidFill>
                  </a:tcPr>
                </a:tc>
                <a:tc>
                  <a:txBody>
                    <a:bodyPr/>
                    <a:lstStyle/>
                    <a:p>
                      <a:pPr algn="l" fontAlgn="b"/>
                      <a:r>
                        <a:rPr lang="sv-SE" sz="900" b="0" i="0" u="none" strike="noStrike">
                          <a:solidFill>
                            <a:srgbClr val="000000"/>
                          </a:solidFill>
                          <a:effectLst/>
                          <a:latin typeface="Calibri"/>
                        </a:rPr>
                        <a:t> </a:t>
                      </a:r>
                    </a:p>
                  </a:txBody>
                  <a:tcPr marL="11546" marR="11546" marT="11546" marB="0" anchor="b">
                    <a:lnL>
                      <a:noFill/>
                    </a:lnL>
                    <a:lnR>
                      <a:noFill/>
                    </a:lnR>
                    <a:lnT>
                      <a:noFill/>
                    </a:lnT>
                    <a:lnB>
                      <a:noFill/>
                    </a:lnB>
                    <a:solidFill>
                      <a:srgbClr val="FFFFFF"/>
                    </a:solidFill>
                  </a:tcPr>
                </a:tc>
                <a:tc>
                  <a:txBody>
                    <a:bodyPr/>
                    <a:lstStyle/>
                    <a:p>
                      <a:pPr algn="l" fontAlgn="b"/>
                      <a:r>
                        <a:rPr lang="sv-SE" sz="900" b="0" i="0" u="none" strike="noStrike">
                          <a:solidFill>
                            <a:srgbClr val="808080"/>
                          </a:solidFill>
                          <a:effectLst/>
                          <a:latin typeface="Calibri"/>
                        </a:rPr>
                        <a:t>Träningstider/boka planer</a:t>
                      </a:r>
                    </a:p>
                  </a:txBody>
                  <a:tcPr marL="11546" marR="11546" marT="11546" marB="0" anchor="b">
                    <a:lnL>
                      <a:noFill/>
                    </a:lnL>
                    <a:lnR>
                      <a:noFill/>
                    </a:lnR>
                    <a:lnT>
                      <a:noFill/>
                    </a:lnT>
                    <a:lnB>
                      <a:noFill/>
                    </a:lnB>
                    <a:solidFill>
                      <a:srgbClr val="FFFFFF"/>
                    </a:solidFill>
                  </a:tcPr>
                </a:tc>
              </a:tr>
              <a:tr h="182592">
                <a:tc>
                  <a:txBody>
                    <a:bodyPr/>
                    <a:lstStyle/>
                    <a:p>
                      <a:pPr algn="l" fontAlgn="b"/>
                      <a:r>
                        <a:rPr lang="sv-SE" sz="900" b="0" i="0" u="none" strike="noStrike">
                          <a:solidFill>
                            <a:srgbClr val="000000"/>
                          </a:solidFill>
                          <a:effectLst/>
                          <a:latin typeface="Calibri"/>
                        </a:rPr>
                        <a:t> </a:t>
                      </a:r>
                    </a:p>
                  </a:txBody>
                  <a:tcPr marL="11546" marR="11546" marT="11546" marB="0" anchor="b">
                    <a:lnL>
                      <a:noFill/>
                    </a:lnL>
                    <a:lnR>
                      <a:noFill/>
                    </a:lnR>
                    <a:lnT>
                      <a:noFill/>
                    </a:lnT>
                    <a:lnB>
                      <a:noFill/>
                    </a:lnB>
                    <a:solidFill>
                      <a:srgbClr val="FFFFFF"/>
                    </a:solidFill>
                  </a:tcPr>
                </a:tc>
                <a:tc>
                  <a:txBody>
                    <a:bodyPr/>
                    <a:lstStyle/>
                    <a:p>
                      <a:pPr algn="l" fontAlgn="b"/>
                      <a:r>
                        <a:rPr lang="sv-SE" sz="900" b="0" i="0" u="none" strike="noStrike">
                          <a:solidFill>
                            <a:srgbClr val="000000"/>
                          </a:solidFill>
                          <a:effectLst/>
                          <a:latin typeface="Calibri"/>
                        </a:rPr>
                        <a:t> </a:t>
                      </a:r>
                    </a:p>
                  </a:txBody>
                  <a:tcPr marL="11546" marR="11546" marT="11546" marB="0" anchor="b">
                    <a:lnL>
                      <a:noFill/>
                    </a:lnL>
                    <a:lnR>
                      <a:noFill/>
                    </a:lnR>
                    <a:lnT>
                      <a:noFill/>
                    </a:lnT>
                    <a:lnB>
                      <a:noFill/>
                    </a:lnB>
                    <a:solidFill>
                      <a:srgbClr val="FFFFFF"/>
                    </a:solidFill>
                  </a:tcPr>
                </a:tc>
                <a:tc>
                  <a:txBody>
                    <a:bodyPr/>
                    <a:lstStyle/>
                    <a:p>
                      <a:pPr algn="l" fontAlgn="b"/>
                      <a:r>
                        <a:rPr lang="sv-SE" sz="900" b="0" i="0" u="none" strike="noStrike">
                          <a:solidFill>
                            <a:srgbClr val="808080"/>
                          </a:solidFill>
                          <a:effectLst/>
                          <a:latin typeface="Calibri"/>
                        </a:rPr>
                        <a:t>Närvarorapportering till BSK</a:t>
                      </a:r>
                    </a:p>
                  </a:txBody>
                  <a:tcPr marL="11546" marR="11546" marT="11546" marB="0" anchor="b">
                    <a:lnL>
                      <a:noFill/>
                    </a:lnL>
                    <a:lnR>
                      <a:noFill/>
                    </a:lnR>
                    <a:lnT>
                      <a:noFill/>
                    </a:lnT>
                    <a:lnB>
                      <a:noFill/>
                    </a:lnB>
                    <a:solidFill>
                      <a:srgbClr val="FFFFFF"/>
                    </a:solidFill>
                  </a:tcPr>
                </a:tc>
              </a:tr>
              <a:tr h="182592">
                <a:tc>
                  <a:txBody>
                    <a:bodyPr/>
                    <a:lstStyle/>
                    <a:p>
                      <a:pPr algn="l" fontAlgn="b"/>
                      <a:r>
                        <a:rPr lang="sv-SE" sz="900" b="0" i="0" u="none" strike="noStrike">
                          <a:solidFill>
                            <a:srgbClr val="000000"/>
                          </a:solidFill>
                          <a:effectLst/>
                          <a:latin typeface="Calibri"/>
                        </a:rPr>
                        <a:t> </a:t>
                      </a:r>
                    </a:p>
                  </a:txBody>
                  <a:tcPr marL="11546" marR="11546" marT="11546" marB="0" anchor="b">
                    <a:lnL>
                      <a:noFill/>
                    </a:lnL>
                    <a:lnR>
                      <a:noFill/>
                    </a:lnR>
                    <a:lnT>
                      <a:noFill/>
                    </a:lnT>
                    <a:lnB>
                      <a:noFill/>
                    </a:lnB>
                    <a:solidFill>
                      <a:srgbClr val="FFFFFF"/>
                    </a:solidFill>
                  </a:tcPr>
                </a:tc>
                <a:tc>
                  <a:txBody>
                    <a:bodyPr/>
                    <a:lstStyle/>
                    <a:p>
                      <a:pPr algn="l" fontAlgn="b"/>
                      <a:r>
                        <a:rPr lang="sv-SE" sz="900" b="0" i="0" u="none" strike="noStrike">
                          <a:solidFill>
                            <a:srgbClr val="000000"/>
                          </a:solidFill>
                          <a:effectLst/>
                          <a:latin typeface="Calibri"/>
                        </a:rPr>
                        <a:t> </a:t>
                      </a:r>
                    </a:p>
                  </a:txBody>
                  <a:tcPr marL="11546" marR="11546" marT="11546" marB="0" anchor="b">
                    <a:lnL>
                      <a:noFill/>
                    </a:lnL>
                    <a:lnR>
                      <a:noFill/>
                    </a:lnR>
                    <a:lnT>
                      <a:noFill/>
                    </a:lnT>
                    <a:lnB>
                      <a:noFill/>
                    </a:lnB>
                    <a:solidFill>
                      <a:srgbClr val="FFFFFF"/>
                    </a:solidFill>
                  </a:tcPr>
                </a:tc>
                <a:tc>
                  <a:txBody>
                    <a:bodyPr/>
                    <a:lstStyle/>
                    <a:p>
                      <a:pPr algn="l" fontAlgn="b"/>
                      <a:r>
                        <a:rPr lang="sv-SE" sz="900" b="0" i="0" u="none" strike="noStrike">
                          <a:solidFill>
                            <a:srgbClr val="000000"/>
                          </a:solidFill>
                          <a:effectLst/>
                          <a:latin typeface="Calibri"/>
                        </a:rPr>
                        <a:t>Ledarträffar</a:t>
                      </a:r>
                    </a:p>
                  </a:txBody>
                  <a:tcPr marL="11546" marR="11546" marT="11546" marB="0" anchor="b">
                    <a:lnL>
                      <a:noFill/>
                    </a:lnL>
                    <a:lnR>
                      <a:noFill/>
                    </a:lnR>
                    <a:lnT>
                      <a:noFill/>
                    </a:lnT>
                    <a:lnB>
                      <a:noFill/>
                    </a:lnB>
                    <a:solidFill>
                      <a:srgbClr val="FFFFFF"/>
                    </a:solidFill>
                  </a:tcPr>
                </a:tc>
              </a:tr>
              <a:tr h="182592">
                <a:tc>
                  <a:txBody>
                    <a:bodyPr/>
                    <a:lstStyle/>
                    <a:p>
                      <a:pPr algn="l" fontAlgn="b"/>
                      <a:r>
                        <a:rPr lang="sv-SE" sz="900" b="0" i="0" u="none" strike="noStrike">
                          <a:solidFill>
                            <a:srgbClr val="000000"/>
                          </a:solidFill>
                          <a:effectLst/>
                          <a:latin typeface="Calibri"/>
                        </a:rPr>
                        <a:t> </a:t>
                      </a:r>
                    </a:p>
                  </a:txBody>
                  <a:tcPr marL="11546" marR="11546" marT="11546" marB="0" anchor="b">
                    <a:lnL>
                      <a:noFill/>
                    </a:lnL>
                    <a:lnR>
                      <a:noFill/>
                    </a:lnR>
                    <a:lnT>
                      <a:noFill/>
                    </a:lnT>
                    <a:lnB>
                      <a:noFill/>
                    </a:lnB>
                    <a:solidFill>
                      <a:srgbClr val="FFFFFF"/>
                    </a:solidFill>
                  </a:tcPr>
                </a:tc>
                <a:tc>
                  <a:txBody>
                    <a:bodyPr/>
                    <a:lstStyle/>
                    <a:p>
                      <a:pPr algn="l" fontAlgn="b"/>
                      <a:r>
                        <a:rPr lang="sv-SE" sz="900" b="0" i="0" u="none" strike="noStrike">
                          <a:solidFill>
                            <a:srgbClr val="000000"/>
                          </a:solidFill>
                          <a:effectLst/>
                          <a:latin typeface="Calibri"/>
                        </a:rPr>
                        <a:t> </a:t>
                      </a:r>
                    </a:p>
                  </a:txBody>
                  <a:tcPr marL="11546" marR="11546" marT="11546" marB="0" anchor="b">
                    <a:lnL>
                      <a:noFill/>
                    </a:lnL>
                    <a:lnR>
                      <a:noFill/>
                    </a:lnR>
                    <a:lnT>
                      <a:noFill/>
                    </a:lnT>
                    <a:lnB>
                      <a:noFill/>
                    </a:lnB>
                    <a:solidFill>
                      <a:srgbClr val="FFFFFF"/>
                    </a:solidFill>
                  </a:tcPr>
                </a:tc>
                <a:tc>
                  <a:txBody>
                    <a:bodyPr/>
                    <a:lstStyle/>
                    <a:p>
                      <a:pPr algn="l" fontAlgn="b"/>
                      <a:r>
                        <a:rPr lang="sv-SE" sz="900" b="0" i="0" u="none" strike="noStrike">
                          <a:solidFill>
                            <a:srgbClr val="000000"/>
                          </a:solidFill>
                          <a:effectLst/>
                          <a:latin typeface="Calibri"/>
                        </a:rPr>
                        <a:t>Rekrytering Lagorganisation</a:t>
                      </a:r>
                    </a:p>
                  </a:txBody>
                  <a:tcPr marL="11546" marR="11546" marT="11546" marB="0" anchor="b">
                    <a:lnL>
                      <a:noFill/>
                    </a:lnL>
                    <a:lnR>
                      <a:noFill/>
                    </a:lnR>
                    <a:lnT>
                      <a:noFill/>
                    </a:lnT>
                    <a:lnB>
                      <a:noFill/>
                    </a:lnB>
                    <a:solidFill>
                      <a:srgbClr val="FFFFFF"/>
                    </a:solidFill>
                  </a:tcPr>
                </a:tc>
              </a:tr>
              <a:tr h="182592">
                <a:tc>
                  <a:txBody>
                    <a:bodyPr/>
                    <a:lstStyle/>
                    <a:p>
                      <a:pPr algn="l" fontAlgn="b"/>
                      <a:r>
                        <a:rPr lang="sv-SE" sz="900" b="0" i="0" u="none" strike="noStrike">
                          <a:solidFill>
                            <a:srgbClr val="000000"/>
                          </a:solidFill>
                          <a:effectLst/>
                          <a:latin typeface="Calibri"/>
                        </a:rPr>
                        <a:t> </a:t>
                      </a:r>
                    </a:p>
                  </a:txBody>
                  <a:tcPr marL="11546" marR="11546" marT="11546" marB="0" anchor="b">
                    <a:lnL>
                      <a:noFill/>
                    </a:lnL>
                    <a:lnR>
                      <a:noFill/>
                    </a:lnR>
                    <a:lnT>
                      <a:noFill/>
                    </a:lnT>
                    <a:lnB>
                      <a:noFill/>
                    </a:lnB>
                    <a:solidFill>
                      <a:srgbClr val="FFFFFF"/>
                    </a:solidFill>
                  </a:tcPr>
                </a:tc>
                <a:tc>
                  <a:txBody>
                    <a:bodyPr/>
                    <a:lstStyle/>
                    <a:p>
                      <a:pPr algn="l" fontAlgn="b"/>
                      <a:r>
                        <a:rPr lang="sv-SE" sz="900" b="1" i="0" u="none" strike="noStrike">
                          <a:solidFill>
                            <a:srgbClr val="000000"/>
                          </a:solidFill>
                          <a:effectLst/>
                          <a:latin typeface="Calibri"/>
                        </a:rPr>
                        <a:t> </a:t>
                      </a:r>
                    </a:p>
                  </a:txBody>
                  <a:tcPr marL="11546" marR="11546" marT="11546" marB="0" anchor="b">
                    <a:lnL>
                      <a:noFill/>
                    </a:lnL>
                    <a:lnR>
                      <a:noFill/>
                    </a:lnR>
                    <a:lnT>
                      <a:noFill/>
                    </a:lnT>
                    <a:lnB>
                      <a:noFill/>
                    </a:lnB>
                    <a:solidFill>
                      <a:srgbClr val="FFFFFF"/>
                    </a:solidFill>
                  </a:tcPr>
                </a:tc>
                <a:tc>
                  <a:txBody>
                    <a:bodyPr/>
                    <a:lstStyle/>
                    <a:p>
                      <a:pPr algn="l" fontAlgn="b"/>
                      <a:r>
                        <a:rPr lang="sv-SE" sz="900" b="0" i="0" u="none" strike="noStrike">
                          <a:solidFill>
                            <a:srgbClr val="000000"/>
                          </a:solidFill>
                          <a:effectLst/>
                          <a:latin typeface="Calibri"/>
                        </a:rPr>
                        <a:t>Rekrytering &amp; Introduktion nya spelare</a:t>
                      </a:r>
                    </a:p>
                  </a:txBody>
                  <a:tcPr marL="11546" marR="11546" marT="11546" marB="0" anchor="b">
                    <a:lnL>
                      <a:noFill/>
                    </a:lnL>
                    <a:lnR>
                      <a:noFill/>
                    </a:lnR>
                    <a:lnT>
                      <a:noFill/>
                    </a:lnT>
                    <a:lnB>
                      <a:noFill/>
                    </a:lnB>
                    <a:solidFill>
                      <a:srgbClr val="FFFFFF"/>
                    </a:solidFill>
                  </a:tcPr>
                </a:tc>
              </a:tr>
              <a:tr h="182592">
                <a:tc>
                  <a:txBody>
                    <a:bodyPr/>
                    <a:lstStyle/>
                    <a:p>
                      <a:pPr algn="l" fontAlgn="b"/>
                      <a:r>
                        <a:rPr lang="sv-SE" sz="900" b="0" i="0" u="none" strike="noStrike">
                          <a:solidFill>
                            <a:srgbClr val="000000"/>
                          </a:solidFill>
                          <a:effectLst/>
                          <a:latin typeface="Calibri"/>
                        </a:rPr>
                        <a:t> </a:t>
                      </a:r>
                    </a:p>
                  </a:txBody>
                  <a:tcPr marL="11546" marR="11546" marT="11546" marB="0" anchor="b">
                    <a:lnL>
                      <a:noFill/>
                    </a:lnL>
                    <a:lnR>
                      <a:noFill/>
                    </a:lnR>
                    <a:lnT>
                      <a:noFill/>
                    </a:lnT>
                    <a:lnB>
                      <a:noFill/>
                    </a:lnB>
                    <a:solidFill>
                      <a:srgbClr val="FFFFFF"/>
                    </a:solidFill>
                  </a:tcPr>
                </a:tc>
                <a:tc>
                  <a:txBody>
                    <a:bodyPr/>
                    <a:lstStyle/>
                    <a:p>
                      <a:pPr algn="l" fontAlgn="b"/>
                      <a:r>
                        <a:rPr lang="sv-SE" sz="900" b="0" i="0" u="none" strike="noStrike">
                          <a:solidFill>
                            <a:srgbClr val="000000"/>
                          </a:solidFill>
                          <a:effectLst/>
                          <a:latin typeface="Calibri"/>
                        </a:rPr>
                        <a:t> </a:t>
                      </a:r>
                    </a:p>
                  </a:txBody>
                  <a:tcPr marL="11546" marR="11546" marT="11546" marB="0" anchor="b">
                    <a:lnL>
                      <a:noFill/>
                    </a:lnL>
                    <a:lnR>
                      <a:noFill/>
                    </a:lnR>
                    <a:lnT>
                      <a:noFill/>
                    </a:lnT>
                    <a:lnB>
                      <a:noFill/>
                    </a:lnB>
                    <a:solidFill>
                      <a:srgbClr val="FFFFFF"/>
                    </a:solidFill>
                  </a:tcPr>
                </a:tc>
                <a:tc>
                  <a:txBody>
                    <a:bodyPr/>
                    <a:lstStyle/>
                    <a:p>
                      <a:pPr algn="l" fontAlgn="b"/>
                      <a:r>
                        <a:rPr lang="sv-SE" sz="900" b="0" i="0" u="none" strike="noStrike">
                          <a:solidFill>
                            <a:srgbClr val="000000"/>
                          </a:solidFill>
                          <a:effectLst/>
                          <a:latin typeface="Calibri"/>
                        </a:rPr>
                        <a:t> </a:t>
                      </a:r>
                    </a:p>
                  </a:txBody>
                  <a:tcPr marL="11546" marR="11546" marT="11546" marB="0" anchor="b">
                    <a:lnL>
                      <a:noFill/>
                    </a:lnL>
                    <a:lnR>
                      <a:noFill/>
                    </a:lnR>
                    <a:lnT>
                      <a:noFill/>
                    </a:lnT>
                    <a:lnB>
                      <a:noFill/>
                    </a:lnB>
                    <a:solidFill>
                      <a:srgbClr val="FFFFFF"/>
                    </a:solidFill>
                  </a:tcPr>
                </a:tc>
              </a:tr>
              <a:tr h="182592">
                <a:tc>
                  <a:txBody>
                    <a:bodyPr/>
                    <a:lstStyle/>
                    <a:p>
                      <a:pPr algn="l" fontAlgn="b"/>
                      <a:r>
                        <a:rPr lang="sv-SE" sz="900" b="0" i="0" u="none" strike="noStrike">
                          <a:solidFill>
                            <a:srgbClr val="000000"/>
                          </a:solidFill>
                          <a:effectLst/>
                          <a:latin typeface="Calibri"/>
                        </a:rPr>
                        <a:t> </a:t>
                      </a:r>
                    </a:p>
                  </a:txBody>
                  <a:tcPr marL="11546" marR="11546" marT="11546" marB="0" anchor="b">
                    <a:lnL>
                      <a:noFill/>
                    </a:lnL>
                    <a:lnR>
                      <a:noFill/>
                    </a:lnR>
                    <a:lnT>
                      <a:noFill/>
                    </a:lnT>
                    <a:lnB>
                      <a:noFill/>
                    </a:lnB>
                    <a:solidFill>
                      <a:srgbClr val="FFFFFF"/>
                    </a:solidFill>
                  </a:tcPr>
                </a:tc>
                <a:tc>
                  <a:txBody>
                    <a:bodyPr/>
                    <a:lstStyle/>
                    <a:p>
                      <a:pPr algn="l" fontAlgn="b"/>
                      <a:r>
                        <a:rPr lang="sv-SE" sz="900" b="1" i="0" u="none" strike="noStrike">
                          <a:solidFill>
                            <a:srgbClr val="000000"/>
                          </a:solidFill>
                          <a:effectLst/>
                          <a:latin typeface="Calibri"/>
                        </a:rPr>
                        <a:t>Lagföräldrar</a:t>
                      </a:r>
                    </a:p>
                  </a:txBody>
                  <a:tcPr marL="11546" marR="11546" marT="11546" marB="0" anchor="b">
                    <a:lnL>
                      <a:noFill/>
                    </a:lnL>
                    <a:lnR>
                      <a:noFill/>
                    </a:lnR>
                    <a:lnT>
                      <a:noFill/>
                    </a:lnT>
                    <a:lnB>
                      <a:noFill/>
                    </a:lnB>
                    <a:solidFill>
                      <a:srgbClr val="FFFFFF"/>
                    </a:solidFill>
                  </a:tcPr>
                </a:tc>
                <a:tc>
                  <a:txBody>
                    <a:bodyPr/>
                    <a:lstStyle/>
                    <a:p>
                      <a:pPr algn="l" fontAlgn="b"/>
                      <a:r>
                        <a:rPr lang="sv-SE" sz="900" b="0" i="0" u="none" strike="noStrike">
                          <a:solidFill>
                            <a:srgbClr val="000000"/>
                          </a:solidFill>
                          <a:effectLst/>
                          <a:latin typeface="Calibri"/>
                        </a:rPr>
                        <a:t>Evenemangsansvarig  (Kiosk, grillning, BSK-dagen mm)</a:t>
                      </a:r>
                    </a:p>
                  </a:txBody>
                  <a:tcPr marL="11546" marR="11546" marT="11546" marB="0" anchor="b">
                    <a:lnL>
                      <a:noFill/>
                    </a:lnL>
                    <a:lnR>
                      <a:noFill/>
                    </a:lnR>
                    <a:lnT>
                      <a:noFill/>
                    </a:lnT>
                    <a:lnB>
                      <a:noFill/>
                    </a:lnB>
                    <a:solidFill>
                      <a:srgbClr val="FFFFFF"/>
                    </a:solidFill>
                  </a:tcPr>
                </a:tc>
              </a:tr>
              <a:tr h="182592">
                <a:tc>
                  <a:txBody>
                    <a:bodyPr/>
                    <a:lstStyle/>
                    <a:p>
                      <a:pPr algn="l" fontAlgn="b"/>
                      <a:r>
                        <a:rPr lang="sv-SE" sz="900" b="0" i="0" u="none" strike="noStrike">
                          <a:solidFill>
                            <a:srgbClr val="000000"/>
                          </a:solidFill>
                          <a:effectLst/>
                          <a:latin typeface="Calibri"/>
                        </a:rPr>
                        <a:t>Nya samordnare:</a:t>
                      </a:r>
                    </a:p>
                  </a:txBody>
                  <a:tcPr marL="11546" marR="11546" marT="11546" marB="0" anchor="b">
                    <a:lnL>
                      <a:noFill/>
                    </a:lnL>
                    <a:lnR>
                      <a:noFill/>
                    </a:lnR>
                    <a:lnT>
                      <a:noFill/>
                    </a:lnT>
                    <a:lnB>
                      <a:noFill/>
                    </a:lnB>
                    <a:solidFill>
                      <a:srgbClr val="FFFFFF"/>
                    </a:solidFill>
                  </a:tcPr>
                </a:tc>
                <a:tc>
                  <a:txBody>
                    <a:bodyPr/>
                    <a:lstStyle/>
                    <a:p>
                      <a:pPr algn="l" fontAlgn="b"/>
                      <a:r>
                        <a:rPr lang="sv-SE" sz="900" b="1" i="0" u="none" strike="noStrike">
                          <a:solidFill>
                            <a:srgbClr val="0000FF"/>
                          </a:solidFill>
                          <a:effectLst/>
                          <a:latin typeface="Calibri"/>
                        </a:rPr>
                        <a:t>Vakant</a:t>
                      </a:r>
                    </a:p>
                  </a:txBody>
                  <a:tcPr marL="11546" marR="11546" marT="11546" marB="0" anchor="b">
                    <a:lnL>
                      <a:noFill/>
                    </a:lnL>
                    <a:lnR>
                      <a:noFill/>
                    </a:lnR>
                    <a:lnT>
                      <a:noFill/>
                    </a:lnT>
                    <a:lnB>
                      <a:noFill/>
                    </a:lnB>
                    <a:solidFill>
                      <a:srgbClr val="FFFFFF"/>
                    </a:solidFill>
                  </a:tcPr>
                </a:tc>
                <a:tc>
                  <a:txBody>
                    <a:bodyPr/>
                    <a:lstStyle/>
                    <a:p>
                      <a:pPr algn="l" fontAlgn="b"/>
                      <a:r>
                        <a:rPr lang="sv-SE" sz="900" b="0" i="0" u="none" strike="noStrike">
                          <a:solidFill>
                            <a:srgbClr val="000000"/>
                          </a:solidFill>
                          <a:effectLst/>
                          <a:latin typeface="Calibri"/>
                        </a:rPr>
                        <a:t>Material - inköp</a:t>
                      </a:r>
                    </a:p>
                  </a:txBody>
                  <a:tcPr marL="11546" marR="11546" marT="11546" marB="0" anchor="b">
                    <a:lnL>
                      <a:noFill/>
                    </a:lnL>
                    <a:lnR>
                      <a:noFill/>
                    </a:lnR>
                    <a:lnT>
                      <a:noFill/>
                    </a:lnT>
                    <a:lnB>
                      <a:noFill/>
                    </a:lnB>
                    <a:solidFill>
                      <a:srgbClr val="FFFFFF"/>
                    </a:solidFill>
                  </a:tcPr>
                </a:tc>
              </a:tr>
              <a:tr h="182592">
                <a:tc>
                  <a:txBody>
                    <a:bodyPr/>
                    <a:lstStyle/>
                    <a:p>
                      <a:pPr algn="l" fontAlgn="b"/>
                      <a:r>
                        <a:rPr lang="sv-SE" sz="900" b="0" i="0" u="none" strike="noStrike">
                          <a:solidFill>
                            <a:srgbClr val="000000"/>
                          </a:solidFill>
                          <a:effectLst/>
                          <a:latin typeface="Calibri"/>
                        </a:rPr>
                        <a:t> </a:t>
                      </a:r>
                    </a:p>
                  </a:txBody>
                  <a:tcPr marL="11546" marR="11546" marT="11546" marB="0" anchor="b">
                    <a:lnL>
                      <a:noFill/>
                    </a:lnL>
                    <a:lnR>
                      <a:noFill/>
                    </a:lnR>
                    <a:lnT>
                      <a:noFill/>
                    </a:lnT>
                    <a:lnB>
                      <a:noFill/>
                    </a:lnB>
                    <a:solidFill>
                      <a:srgbClr val="FFFFFF"/>
                    </a:solidFill>
                  </a:tcPr>
                </a:tc>
                <a:tc>
                  <a:txBody>
                    <a:bodyPr/>
                    <a:lstStyle/>
                    <a:p>
                      <a:pPr algn="l" fontAlgn="b"/>
                      <a:r>
                        <a:rPr lang="sv-SE" sz="900" b="1" i="0" u="none" strike="noStrike">
                          <a:solidFill>
                            <a:srgbClr val="FF0000"/>
                          </a:solidFill>
                          <a:effectLst/>
                          <a:latin typeface="Calibri"/>
                        </a:rPr>
                        <a:t>Sara Carmo e Silva</a:t>
                      </a:r>
                    </a:p>
                  </a:txBody>
                  <a:tcPr marL="11546" marR="11546" marT="11546" marB="0" anchor="b">
                    <a:lnL>
                      <a:noFill/>
                    </a:lnL>
                    <a:lnR>
                      <a:noFill/>
                    </a:lnR>
                    <a:lnT>
                      <a:noFill/>
                    </a:lnT>
                    <a:lnB>
                      <a:noFill/>
                    </a:lnB>
                    <a:solidFill>
                      <a:srgbClr val="FFFFFF"/>
                    </a:solidFill>
                  </a:tcPr>
                </a:tc>
                <a:tc>
                  <a:txBody>
                    <a:bodyPr/>
                    <a:lstStyle/>
                    <a:p>
                      <a:pPr algn="l" fontAlgn="b"/>
                      <a:r>
                        <a:rPr lang="sv-SE" sz="900" b="0" i="0" u="none" strike="noStrike">
                          <a:solidFill>
                            <a:srgbClr val="000000"/>
                          </a:solidFill>
                          <a:effectLst/>
                          <a:latin typeface="Calibri"/>
                        </a:rPr>
                        <a:t>Matchkläder</a:t>
                      </a:r>
                    </a:p>
                  </a:txBody>
                  <a:tcPr marL="11546" marR="11546" marT="11546" marB="0" anchor="b">
                    <a:lnL>
                      <a:noFill/>
                    </a:lnL>
                    <a:lnR>
                      <a:noFill/>
                    </a:lnR>
                    <a:lnT>
                      <a:noFill/>
                    </a:lnT>
                    <a:lnB>
                      <a:noFill/>
                    </a:lnB>
                    <a:solidFill>
                      <a:srgbClr val="FFFFFF"/>
                    </a:solidFill>
                  </a:tcPr>
                </a:tc>
              </a:tr>
              <a:tr h="182592">
                <a:tc>
                  <a:txBody>
                    <a:bodyPr/>
                    <a:lstStyle/>
                    <a:p>
                      <a:pPr algn="l" fontAlgn="b"/>
                      <a:r>
                        <a:rPr lang="sv-SE" sz="900" b="0" i="0" u="none" strike="noStrike">
                          <a:solidFill>
                            <a:srgbClr val="000000"/>
                          </a:solidFill>
                          <a:effectLst/>
                          <a:latin typeface="Calibri"/>
                        </a:rPr>
                        <a:t> </a:t>
                      </a:r>
                    </a:p>
                  </a:txBody>
                  <a:tcPr marL="11546" marR="11546" marT="11546" marB="0" anchor="b">
                    <a:lnL>
                      <a:noFill/>
                    </a:lnL>
                    <a:lnR>
                      <a:noFill/>
                    </a:lnR>
                    <a:lnT>
                      <a:noFill/>
                    </a:lnT>
                    <a:lnB>
                      <a:noFill/>
                    </a:lnB>
                    <a:solidFill>
                      <a:srgbClr val="FFFFFF"/>
                    </a:solidFill>
                  </a:tcPr>
                </a:tc>
                <a:tc>
                  <a:txBody>
                    <a:bodyPr/>
                    <a:lstStyle/>
                    <a:p>
                      <a:pPr algn="l" fontAlgn="b"/>
                      <a:r>
                        <a:rPr lang="sv-SE" sz="900" b="1" i="0" u="none" strike="noStrike">
                          <a:solidFill>
                            <a:srgbClr val="FF0000"/>
                          </a:solidFill>
                          <a:effectLst/>
                          <a:latin typeface="Calibri"/>
                        </a:rPr>
                        <a:t>Lena Kjellmodin</a:t>
                      </a:r>
                    </a:p>
                  </a:txBody>
                  <a:tcPr marL="11546" marR="11546" marT="11546" marB="0" anchor="b">
                    <a:lnL>
                      <a:noFill/>
                    </a:lnL>
                    <a:lnR>
                      <a:noFill/>
                    </a:lnR>
                    <a:lnT>
                      <a:noFill/>
                    </a:lnT>
                    <a:lnB>
                      <a:noFill/>
                    </a:lnB>
                    <a:solidFill>
                      <a:srgbClr val="FFFFFF"/>
                    </a:solidFill>
                  </a:tcPr>
                </a:tc>
                <a:tc>
                  <a:txBody>
                    <a:bodyPr/>
                    <a:lstStyle/>
                    <a:p>
                      <a:pPr algn="l" fontAlgn="b"/>
                      <a:r>
                        <a:rPr lang="sv-SE" sz="900" b="0" i="0" u="none" strike="noStrike">
                          <a:solidFill>
                            <a:srgbClr val="000000"/>
                          </a:solidFill>
                          <a:effectLst/>
                          <a:latin typeface="Calibri"/>
                        </a:rPr>
                        <a:t> </a:t>
                      </a:r>
                    </a:p>
                  </a:txBody>
                  <a:tcPr marL="11546" marR="11546" marT="11546" marB="0" anchor="b">
                    <a:lnL>
                      <a:noFill/>
                    </a:lnL>
                    <a:lnR>
                      <a:noFill/>
                    </a:lnR>
                    <a:lnT>
                      <a:noFill/>
                    </a:lnT>
                    <a:lnB>
                      <a:noFill/>
                    </a:lnB>
                    <a:solidFill>
                      <a:srgbClr val="FFFFFF"/>
                    </a:solidFill>
                  </a:tcPr>
                </a:tc>
              </a:tr>
              <a:tr h="182592">
                <a:tc>
                  <a:txBody>
                    <a:bodyPr/>
                    <a:lstStyle/>
                    <a:p>
                      <a:pPr algn="l" fontAlgn="b"/>
                      <a:r>
                        <a:rPr lang="sv-SE" sz="900" b="0" i="0" u="none" strike="noStrike">
                          <a:solidFill>
                            <a:srgbClr val="000000"/>
                          </a:solidFill>
                          <a:effectLst/>
                          <a:latin typeface="Calibri"/>
                        </a:rPr>
                        <a:t> </a:t>
                      </a:r>
                    </a:p>
                  </a:txBody>
                  <a:tcPr marL="11546" marR="11546" marT="11546" marB="0" anchor="b">
                    <a:lnL>
                      <a:noFill/>
                    </a:lnL>
                    <a:lnR>
                      <a:noFill/>
                    </a:lnR>
                    <a:lnT>
                      <a:noFill/>
                    </a:lnT>
                    <a:lnB>
                      <a:noFill/>
                    </a:lnB>
                    <a:solidFill>
                      <a:srgbClr val="FFFFFF"/>
                    </a:solidFill>
                  </a:tcPr>
                </a:tc>
                <a:tc>
                  <a:txBody>
                    <a:bodyPr/>
                    <a:lstStyle/>
                    <a:p>
                      <a:pPr algn="l" fontAlgn="b"/>
                      <a:r>
                        <a:rPr lang="sv-SE" sz="900" b="0" i="0" u="none" strike="noStrike">
                          <a:solidFill>
                            <a:srgbClr val="000000"/>
                          </a:solidFill>
                          <a:effectLst/>
                          <a:latin typeface="Calibri"/>
                        </a:rPr>
                        <a:t> </a:t>
                      </a:r>
                    </a:p>
                  </a:txBody>
                  <a:tcPr marL="11546" marR="11546" marT="11546" marB="0" anchor="b">
                    <a:lnL>
                      <a:noFill/>
                    </a:lnL>
                    <a:lnR>
                      <a:noFill/>
                    </a:lnR>
                    <a:lnT>
                      <a:noFill/>
                    </a:lnT>
                    <a:lnB>
                      <a:noFill/>
                    </a:lnB>
                    <a:solidFill>
                      <a:srgbClr val="FFFFFF"/>
                    </a:solidFill>
                  </a:tcPr>
                </a:tc>
                <a:tc>
                  <a:txBody>
                    <a:bodyPr/>
                    <a:lstStyle/>
                    <a:p>
                      <a:pPr algn="l" fontAlgn="b"/>
                      <a:r>
                        <a:rPr lang="sv-SE" sz="900" b="0" i="0" u="none" strike="noStrike">
                          <a:solidFill>
                            <a:srgbClr val="000000"/>
                          </a:solidFill>
                          <a:effectLst/>
                          <a:latin typeface="Calibri"/>
                        </a:rPr>
                        <a:t> </a:t>
                      </a:r>
                    </a:p>
                  </a:txBody>
                  <a:tcPr marL="11546" marR="11546" marT="11546" marB="0" anchor="b">
                    <a:lnL>
                      <a:noFill/>
                    </a:lnL>
                    <a:lnR>
                      <a:noFill/>
                    </a:lnR>
                    <a:lnT>
                      <a:noFill/>
                    </a:lnT>
                    <a:lnB>
                      <a:noFill/>
                    </a:lnB>
                    <a:solidFill>
                      <a:srgbClr val="FFFFFF"/>
                    </a:solidFill>
                  </a:tcPr>
                </a:tc>
              </a:tr>
              <a:tr h="182592">
                <a:tc>
                  <a:txBody>
                    <a:bodyPr/>
                    <a:lstStyle/>
                    <a:p>
                      <a:pPr algn="l" fontAlgn="b"/>
                      <a:r>
                        <a:rPr lang="sv-SE" sz="900" b="0" i="0" u="none" strike="noStrike">
                          <a:solidFill>
                            <a:srgbClr val="000000"/>
                          </a:solidFill>
                          <a:effectLst/>
                          <a:latin typeface="Calibri"/>
                        </a:rPr>
                        <a:t> </a:t>
                      </a:r>
                    </a:p>
                  </a:txBody>
                  <a:tcPr marL="11546" marR="11546" marT="11546" marB="0" anchor="b">
                    <a:lnL>
                      <a:noFill/>
                    </a:lnL>
                    <a:lnR>
                      <a:noFill/>
                    </a:lnR>
                    <a:lnT>
                      <a:noFill/>
                    </a:lnT>
                    <a:lnB>
                      <a:noFill/>
                    </a:lnB>
                    <a:solidFill>
                      <a:srgbClr val="FFFFFF"/>
                    </a:solidFill>
                  </a:tcPr>
                </a:tc>
                <a:tc>
                  <a:txBody>
                    <a:bodyPr/>
                    <a:lstStyle/>
                    <a:p>
                      <a:pPr algn="l" fontAlgn="b"/>
                      <a:r>
                        <a:rPr lang="sv-SE" sz="900" b="1" i="0" u="none" strike="noStrike">
                          <a:solidFill>
                            <a:srgbClr val="000000"/>
                          </a:solidFill>
                          <a:effectLst/>
                          <a:latin typeface="Calibri"/>
                        </a:rPr>
                        <a:t>Sponsoransvarig</a:t>
                      </a:r>
                    </a:p>
                  </a:txBody>
                  <a:tcPr marL="11546" marR="11546" marT="11546" marB="0" anchor="b">
                    <a:lnL>
                      <a:noFill/>
                    </a:lnL>
                    <a:lnR>
                      <a:noFill/>
                    </a:lnR>
                    <a:lnT>
                      <a:noFill/>
                    </a:lnT>
                    <a:lnB>
                      <a:noFill/>
                    </a:lnB>
                    <a:solidFill>
                      <a:srgbClr val="FFFFFF"/>
                    </a:solidFill>
                  </a:tcPr>
                </a:tc>
                <a:tc>
                  <a:txBody>
                    <a:bodyPr/>
                    <a:lstStyle/>
                    <a:p>
                      <a:pPr algn="l" fontAlgn="b"/>
                      <a:r>
                        <a:rPr lang="sv-SE" sz="900" b="0" i="0" u="none" strike="noStrike">
                          <a:solidFill>
                            <a:srgbClr val="000000"/>
                          </a:solidFill>
                          <a:effectLst/>
                          <a:latin typeface="Calibri"/>
                        </a:rPr>
                        <a:t>Ansvarig för sponsorkommité</a:t>
                      </a:r>
                    </a:p>
                  </a:txBody>
                  <a:tcPr marL="11546" marR="11546" marT="11546" marB="0" anchor="b">
                    <a:lnL>
                      <a:noFill/>
                    </a:lnL>
                    <a:lnR>
                      <a:noFill/>
                    </a:lnR>
                    <a:lnT>
                      <a:noFill/>
                    </a:lnT>
                    <a:lnB>
                      <a:noFill/>
                    </a:lnB>
                    <a:solidFill>
                      <a:srgbClr val="FFFFFF"/>
                    </a:solidFill>
                  </a:tcPr>
                </a:tc>
              </a:tr>
              <a:tr h="182592">
                <a:tc>
                  <a:txBody>
                    <a:bodyPr/>
                    <a:lstStyle/>
                    <a:p>
                      <a:pPr algn="l" fontAlgn="b"/>
                      <a:r>
                        <a:rPr lang="sv-SE" sz="900" b="0" i="0" u="none" strike="noStrike">
                          <a:solidFill>
                            <a:srgbClr val="000000"/>
                          </a:solidFill>
                          <a:effectLst/>
                          <a:latin typeface="Calibri"/>
                        </a:rPr>
                        <a:t> </a:t>
                      </a:r>
                    </a:p>
                  </a:txBody>
                  <a:tcPr marL="11546" marR="11546" marT="11546" marB="0" anchor="b">
                    <a:lnL>
                      <a:noFill/>
                    </a:lnL>
                    <a:lnR>
                      <a:noFill/>
                    </a:lnR>
                    <a:lnT>
                      <a:noFill/>
                    </a:lnT>
                    <a:lnB>
                      <a:noFill/>
                    </a:lnB>
                    <a:solidFill>
                      <a:srgbClr val="FFFFFF"/>
                    </a:solidFill>
                  </a:tcPr>
                </a:tc>
                <a:tc>
                  <a:txBody>
                    <a:bodyPr/>
                    <a:lstStyle/>
                    <a:p>
                      <a:pPr algn="l" fontAlgn="b"/>
                      <a:r>
                        <a:rPr lang="sv-SE" sz="900" b="1" i="0" u="none" strike="noStrike">
                          <a:solidFill>
                            <a:srgbClr val="FF0000"/>
                          </a:solidFill>
                          <a:effectLst/>
                          <a:latin typeface="Calibri"/>
                        </a:rPr>
                        <a:t>Magnus Frii</a:t>
                      </a:r>
                    </a:p>
                  </a:txBody>
                  <a:tcPr marL="11546" marR="11546" marT="11546" marB="0" anchor="b">
                    <a:lnL>
                      <a:noFill/>
                    </a:lnL>
                    <a:lnR>
                      <a:noFill/>
                    </a:lnR>
                    <a:lnT>
                      <a:noFill/>
                    </a:lnT>
                    <a:lnB>
                      <a:noFill/>
                    </a:lnB>
                    <a:solidFill>
                      <a:srgbClr val="FFFFFF"/>
                    </a:solidFill>
                  </a:tcPr>
                </a:tc>
                <a:tc>
                  <a:txBody>
                    <a:bodyPr/>
                    <a:lstStyle/>
                    <a:p>
                      <a:pPr algn="l" fontAlgn="b"/>
                      <a:r>
                        <a:rPr lang="sv-SE" sz="900" b="0" i="0" u="none" strike="noStrike">
                          <a:solidFill>
                            <a:srgbClr val="000000"/>
                          </a:solidFill>
                          <a:effectLst/>
                          <a:latin typeface="Calibri"/>
                        </a:rPr>
                        <a:t>Leder sponsorarbetet</a:t>
                      </a:r>
                    </a:p>
                  </a:txBody>
                  <a:tcPr marL="11546" marR="11546" marT="11546" marB="0" anchor="b">
                    <a:lnL>
                      <a:noFill/>
                    </a:lnL>
                    <a:lnR>
                      <a:noFill/>
                    </a:lnR>
                    <a:lnT>
                      <a:noFill/>
                    </a:lnT>
                    <a:lnB>
                      <a:noFill/>
                    </a:lnB>
                    <a:solidFill>
                      <a:srgbClr val="FFFFFF"/>
                    </a:solidFill>
                  </a:tcPr>
                </a:tc>
              </a:tr>
              <a:tr h="182592">
                <a:tc>
                  <a:txBody>
                    <a:bodyPr/>
                    <a:lstStyle/>
                    <a:p>
                      <a:pPr algn="l" fontAlgn="b"/>
                      <a:r>
                        <a:rPr lang="sv-SE" sz="900" b="0" i="0" u="none" strike="noStrike">
                          <a:solidFill>
                            <a:srgbClr val="000000"/>
                          </a:solidFill>
                          <a:effectLst/>
                          <a:latin typeface="Calibri"/>
                        </a:rPr>
                        <a:t> </a:t>
                      </a:r>
                    </a:p>
                  </a:txBody>
                  <a:tcPr marL="11546" marR="11546" marT="11546" marB="0" anchor="b">
                    <a:lnL>
                      <a:noFill/>
                    </a:lnL>
                    <a:lnR>
                      <a:noFill/>
                    </a:lnR>
                    <a:lnT>
                      <a:noFill/>
                    </a:lnT>
                    <a:lnB>
                      <a:noFill/>
                    </a:lnB>
                    <a:solidFill>
                      <a:srgbClr val="FFFFFF"/>
                    </a:solidFill>
                  </a:tcPr>
                </a:tc>
                <a:tc>
                  <a:txBody>
                    <a:bodyPr/>
                    <a:lstStyle/>
                    <a:p>
                      <a:pPr algn="l" fontAlgn="b"/>
                      <a:r>
                        <a:rPr lang="sv-SE" sz="900" b="0" i="0" u="none" strike="noStrike">
                          <a:solidFill>
                            <a:srgbClr val="000000"/>
                          </a:solidFill>
                          <a:effectLst/>
                          <a:latin typeface="Calibri"/>
                        </a:rPr>
                        <a:t> </a:t>
                      </a:r>
                    </a:p>
                  </a:txBody>
                  <a:tcPr marL="11546" marR="11546" marT="11546" marB="0" anchor="b">
                    <a:lnL>
                      <a:noFill/>
                    </a:lnL>
                    <a:lnR>
                      <a:noFill/>
                    </a:lnR>
                    <a:lnT>
                      <a:noFill/>
                    </a:lnT>
                    <a:lnB>
                      <a:noFill/>
                    </a:lnB>
                    <a:solidFill>
                      <a:srgbClr val="FFFFFF"/>
                    </a:solidFill>
                  </a:tcPr>
                </a:tc>
                <a:tc>
                  <a:txBody>
                    <a:bodyPr/>
                    <a:lstStyle/>
                    <a:p>
                      <a:pPr algn="l" fontAlgn="b"/>
                      <a:r>
                        <a:rPr lang="sv-SE" sz="900" b="0" i="0" u="none" strike="noStrike">
                          <a:solidFill>
                            <a:srgbClr val="000000"/>
                          </a:solidFill>
                          <a:effectLst/>
                          <a:latin typeface="Calibri"/>
                        </a:rPr>
                        <a:t> </a:t>
                      </a:r>
                    </a:p>
                  </a:txBody>
                  <a:tcPr marL="11546" marR="11546" marT="11546" marB="0" anchor="b">
                    <a:lnL>
                      <a:noFill/>
                    </a:lnL>
                    <a:lnR>
                      <a:noFill/>
                    </a:lnR>
                    <a:lnT>
                      <a:noFill/>
                    </a:lnT>
                    <a:lnB>
                      <a:noFill/>
                    </a:lnB>
                    <a:solidFill>
                      <a:srgbClr val="FFFFFF"/>
                    </a:solidFill>
                  </a:tcPr>
                </a:tc>
              </a:tr>
              <a:tr h="182592">
                <a:tc>
                  <a:txBody>
                    <a:bodyPr/>
                    <a:lstStyle/>
                    <a:p>
                      <a:pPr algn="l" fontAlgn="b"/>
                      <a:r>
                        <a:rPr lang="sv-SE" sz="900" b="0" i="0" u="none" strike="noStrike">
                          <a:solidFill>
                            <a:srgbClr val="000000"/>
                          </a:solidFill>
                          <a:effectLst/>
                          <a:latin typeface="Calibri"/>
                        </a:rPr>
                        <a:t> </a:t>
                      </a:r>
                    </a:p>
                  </a:txBody>
                  <a:tcPr marL="11546" marR="11546" marT="11546" marB="0" anchor="b">
                    <a:lnL>
                      <a:noFill/>
                    </a:lnL>
                    <a:lnR>
                      <a:noFill/>
                    </a:lnR>
                    <a:lnT>
                      <a:noFill/>
                    </a:lnT>
                    <a:lnB>
                      <a:noFill/>
                    </a:lnB>
                    <a:solidFill>
                      <a:srgbClr val="FFFFFF"/>
                    </a:solidFill>
                  </a:tcPr>
                </a:tc>
                <a:tc>
                  <a:txBody>
                    <a:bodyPr/>
                    <a:lstStyle/>
                    <a:p>
                      <a:pPr algn="l" fontAlgn="b"/>
                      <a:r>
                        <a:rPr lang="sv-SE" sz="900" b="1" i="0" u="none" strike="noStrike">
                          <a:solidFill>
                            <a:srgbClr val="000000"/>
                          </a:solidFill>
                          <a:effectLst/>
                          <a:latin typeface="Calibri"/>
                        </a:rPr>
                        <a:t>Sponsorkommitté</a:t>
                      </a:r>
                    </a:p>
                  </a:txBody>
                  <a:tcPr marL="11546" marR="11546" marT="11546" marB="0" anchor="b">
                    <a:lnL>
                      <a:noFill/>
                    </a:lnL>
                    <a:lnR>
                      <a:noFill/>
                    </a:lnR>
                    <a:lnT>
                      <a:noFill/>
                    </a:lnT>
                    <a:lnB>
                      <a:noFill/>
                    </a:lnB>
                    <a:solidFill>
                      <a:srgbClr val="FFFFFF"/>
                    </a:solidFill>
                  </a:tcPr>
                </a:tc>
                <a:tc>
                  <a:txBody>
                    <a:bodyPr/>
                    <a:lstStyle/>
                    <a:p>
                      <a:pPr algn="l" fontAlgn="b"/>
                      <a:r>
                        <a:rPr lang="sv-SE" sz="900" b="0" i="0" u="none" strike="noStrike">
                          <a:solidFill>
                            <a:srgbClr val="000000"/>
                          </a:solidFill>
                          <a:effectLst/>
                          <a:latin typeface="Calibri"/>
                        </a:rPr>
                        <a:t>Driver arbetet med sponsoravtal och intäckter</a:t>
                      </a:r>
                    </a:p>
                  </a:txBody>
                  <a:tcPr marL="11546" marR="11546" marT="11546" marB="0" anchor="b">
                    <a:lnL>
                      <a:noFill/>
                    </a:lnL>
                    <a:lnR>
                      <a:noFill/>
                    </a:lnR>
                    <a:lnT>
                      <a:noFill/>
                    </a:lnT>
                    <a:lnB>
                      <a:noFill/>
                    </a:lnB>
                    <a:solidFill>
                      <a:srgbClr val="FFFFFF"/>
                    </a:solidFill>
                  </a:tcPr>
                </a:tc>
              </a:tr>
              <a:tr h="182592">
                <a:tc>
                  <a:txBody>
                    <a:bodyPr/>
                    <a:lstStyle/>
                    <a:p>
                      <a:pPr algn="l" fontAlgn="b"/>
                      <a:r>
                        <a:rPr lang="sv-SE" sz="900" b="0" i="0" u="none" strike="noStrike">
                          <a:solidFill>
                            <a:srgbClr val="000000"/>
                          </a:solidFill>
                          <a:effectLst/>
                          <a:latin typeface="Calibri"/>
                        </a:rPr>
                        <a:t> </a:t>
                      </a:r>
                    </a:p>
                  </a:txBody>
                  <a:tcPr marL="11546" marR="11546" marT="11546" marB="0" anchor="b">
                    <a:lnL>
                      <a:noFill/>
                    </a:lnL>
                    <a:lnR>
                      <a:noFill/>
                    </a:lnR>
                    <a:lnT>
                      <a:noFill/>
                    </a:lnT>
                    <a:lnB>
                      <a:noFill/>
                    </a:lnB>
                    <a:solidFill>
                      <a:srgbClr val="FFFFFF"/>
                    </a:solidFill>
                  </a:tcPr>
                </a:tc>
                <a:tc>
                  <a:txBody>
                    <a:bodyPr/>
                    <a:lstStyle/>
                    <a:p>
                      <a:pPr algn="l" fontAlgn="b"/>
                      <a:r>
                        <a:rPr lang="sv-SE" sz="900" b="1" i="0" u="none" strike="noStrike">
                          <a:solidFill>
                            <a:srgbClr val="FF0000"/>
                          </a:solidFill>
                          <a:effectLst/>
                          <a:latin typeface="Calibri"/>
                        </a:rPr>
                        <a:t>Magnus Frii</a:t>
                      </a:r>
                    </a:p>
                  </a:txBody>
                  <a:tcPr marL="11546" marR="11546" marT="11546" marB="0" anchor="b">
                    <a:lnL>
                      <a:noFill/>
                    </a:lnL>
                    <a:lnR>
                      <a:noFill/>
                    </a:lnR>
                    <a:lnT>
                      <a:noFill/>
                    </a:lnT>
                    <a:lnB>
                      <a:noFill/>
                    </a:lnB>
                    <a:solidFill>
                      <a:srgbClr val="FFFFFF"/>
                    </a:solidFill>
                  </a:tcPr>
                </a:tc>
                <a:tc>
                  <a:txBody>
                    <a:bodyPr/>
                    <a:lstStyle/>
                    <a:p>
                      <a:pPr algn="l" fontAlgn="b"/>
                      <a:r>
                        <a:rPr lang="sv-SE" sz="900" b="0" i="0" u="none" strike="noStrike">
                          <a:solidFill>
                            <a:srgbClr val="000000"/>
                          </a:solidFill>
                          <a:effectLst/>
                          <a:latin typeface="Calibri"/>
                        </a:rPr>
                        <a:t>Sköter kontakten med Sponsorer </a:t>
                      </a:r>
                    </a:p>
                  </a:txBody>
                  <a:tcPr marL="11546" marR="11546" marT="11546" marB="0" anchor="b">
                    <a:lnL>
                      <a:noFill/>
                    </a:lnL>
                    <a:lnR>
                      <a:noFill/>
                    </a:lnR>
                    <a:lnT>
                      <a:noFill/>
                    </a:lnT>
                    <a:lnB>
                      <a:noFill/>
                    </a:lnB>
                    <a:solidFill>
                      <a:srgbClr val="FFFFFF"/>
                    </a:solidFill>
                  </a:tcPr>
                </a:tc>
              </a:tr>
              <a:tr h="182592">
                <a:tc>
                  <a:txBody>
                    <a:bodyPr/>
                    <a:lstStyle/>
                    <a:p>
                      <a:pPr algn="l" fontAlgn="b"/>
                      <a:r>
                        <a:rPr lang="sv-SE" sz="900" b="0" i="0" u="none" strike="noStrike">
                          <a:solidFill>
                            <a:srgbClr val="000000"/>
                          </a:solidFill>
                          <a:effectLst/>
                          <a:latin typeface="Calibri"/>
                        </a:rPr>
                        <a:t> </a:t>
                      </a:r>
                    </a:p>
                  </a:txBody>
                  <a:tcPr marL="11546" marR="11546" marT="11546" marB="0" anchor="b">
                    <a:lnL>
                      <a:noFill/>
                    </a:lnL>
                    <a:lnR>
                      <a:noFill/>
                    </a:lnR>
                    <a:lnT>
                      <a:noFill/>
                    </a:lnT>
                    <a:lnB>
                      <a:noFill/>
                    </a:lnB>
                    <a:solidFill>
                      <a:srgbClr val="FFFFFF"/>
                    </a:solidFill>
                  </a:tcPr>
                </a:tc>
                <a:tc>
                  <a:txBody>
                    <a:bodyPr/>
                    <a:lstStyle/>
                    <a:p>
                      <a:pPr algn="l" fontAlgn="b"/>
                      <a:r>
                        <a:rPr lang="sv-SE" sz="900" b="1" i="0" u="none" strike="noStrike">
                          <a:solidFill>
                            <a:srgbClr val="FF0000"/>
                          </a:solidFill>
                          <a:effectLst/>
                          <a:latin typeface="Calibri"/>
                        </a:rPr>
                        <a:t> </a:t>
                      </a:r>
                    </a:p>
                  </a:txBody>
                  <a:tcPr marL="11546" marR="11546" marT="11546" marB="0" anchor="b">
                    <a:lnL>
                      <a:noFill/>
                    </a:lnL>
                    <a:lnR>
                      <a:noFill/>
                    </a:lnR>
                    <a:lnT>
                      <a:noFill/>
                    </a:lnT>
                    <a:lnB>
                      <a:noFill/>
                    </a:lnB>
                    <a:solidFill>
                      <a:srgbClr val="FFFFFF"/>
                    </a:solidFill>
                  </a:tcPr>
                </a:tc>
                <a:tc>
                  <a:txBody>
                    <a:bodyPr/>
                    <a:lstStyle/>
                    <a:p>
                      <a:pPr algn="l" fontAlgn="b"/>
                      <a:r>
                        <a:rPr lang="sv-SE" sz="900" b="0" i="0" u="none" strike="noStrike">
                          <a:solidFill>
                            <a:srgbClr val="000000"/>
                          </a:solidFill>
                          <a:effectLst/>
                          <a:latin typeface="Calibri"/>
                        </a:rPr>
                        <a:t>Sköter kontakten med Supporterklubben</a:t>
                      </a:r>
                    </a:p>
                  </a:txBody>
                  <a:tcPr marL="11546" marR="11546" marT="11546" marB="0" anchor="b">
                    <a:lnL>
                      <a:noFill/>
                    </a:lnL>
                    <a:lnR>
                      <a:noFill/>
                    </a:lnR>
                    <a:lnT>
                      <a:noFill/>
                    </a:lnT>
                    <a:lnB>
                      <a:noFill/>
                    </a:lnB>
                    <a:solidFill>
                      <a:srgbClr val="FFFFFF"/>
                    </a:solidFill>
                  </a:tcPr>
                </a:tc>
              </a:tr>
              <a:tr h="182592">
                <a:tc>
                  <a:txBody>
                    <a:bodyPr/>
                    <a:lstStyle/>
                    <a:p>
                      <a:pPr algn="l" fontAlgn="b"/>
                      <a:r>
                        <a:rPr lang="sv-SE" sz="900" b="0" i="0" u="none" strike="noStrike">
                          <a:solidFill>
                            <a:srgbClr val="000000"/>
                          </a:solidFill>
                          <a:effectLst/>
                          <a:latin typeface="Calibri"/>
                        </a:rPr>
                        <a:t> </a:t>
                      </a:r>
                    </a:p>
                  </a:txBody>
                  <a:tcPr marL="11546" marR="11546" marT="11546" marB="0" anchor="b">
                    <a:lnL>
                      <a:noFill/>
                    </a:lnL>
                    <a:lnR>
                      <a:noFill/>
                    </a:lnR>
                    <a:lnT>
                      <a:noFill/>
                    </a:lnT>
                    <a:lnB>
                      <a:noFill/>
                    </a:lnB>
                    <a:solidFill>
                      <a:srgbClr val="FFFFFF"/>
                    </a:solidFill>
                  </a:tcPr>
                </a:tc>
                <a:tc>
                  <a:txBody>
                    <a:bodyPr/>
                    <a:lstStyle/>
                    <a:p>
                      <a:pPr algn="l" fontAlgn="b"/>
                      <a:r>
                        <a:rPr lang="sv-SE" sz="900" b="0" i="0" u="none" strike="noStrike">
                          <a:solidFill>
                            <a:srgbClr val="000000"/>
                          </a:solidFill>
                          <a:effectLst/>
                          <a:latin typeface="Calibri"/>
                        </a:rPr>
                        <a:t>2-3 personer</a:t>
                      </a:r>
                    </a:p>
                  </a:txBody>
                  <a:tcPr marL="11546" marR="11546" marT="11546" marB="0" anchor="b">
                    <a:lnL>
                      <a:noFill/>
                    </a:lnL>
                    <a:lnR>
                      <a:noFill/>
                    </a:lnR>
                    <a:lnT>
                      <a:noFill/>
                    </a:lnT>
                    <a:lnB>
                      <a:noFill/>
                    </a:lnB>
                    <a:solidFill>
                      <a:srgbClr val="FFFFFF"/>
                    </a:solidFill>
                  </a:tcPr>
                </a:tc>
                <a:tc>
                  <a:txBody>
                    <a:bodyPr/>
                    <a:lstStyle/>
                    <a:p>
                      <a:pPr algn="l" fontAlgn="b"/>
                      <a:r>
                        <a:rPr lang="sv-SE" sz="900" b="0" i="0" u="none" strike="noStrike">
                          <a:solidFill>
                            <a:srgbClr val="000000"/>
                          </a:solidFill>
                          <a:effectLst/>
                          <a:latin typeface="Calibri"/>
                        </a:rPr>
                        <a:t> </a:t>
                      </a:r>
                    </a:p>
                  </a:txBody>
                  <a:tcPr marL="11546" marR="11546" marT="11546" marB="0" anchor="b">
                    <a:lnL>
                      <a:noFill/>
                    </a:lnL>
                    <a:lnR>
                      <a:noFill/>
                    </a:lnR>
                    <a:lnT>
                      <a:noFill/>
                    </a:lnT>
                    <a:lnB>
                      <a:noFill/>
                    </a:lnB>
                    <a:solidFill>
                      <a:srgbClr val="FFFFFF"/>
                    </a:solidFill>
                  </a:tcPr>
                </a:tc>
              </a:tr>
              <a:tr h="182592">
                <a:tc>
                  <a:txBody>
                    <a:bodyPr/>
                    <a:lstStyle/>
                    <a:p>
                      <a:pPr algn="l" fontAlgn="b"/>
                      <a:r>
                        <a:rPr lang="sv-SE" sz="900" b="0" i="0" u="none" strike="noStrike">
                          <a:solidFill>
                            <a:srgbClr val="000000"/>
                          </a:solidFill>
                          <a:effectLst/>
                          <a:latin typeface="Calibri"/>
                        </a:rPr>
                        <a:t> </a:t>
                      </a:r>
                    </a:p>
                  </a:txBody>
                  <a:tcPr marL="11546" marR="11546" marT="11546" marB="0" anchor="b">
                    <a:lnL>
                      <a:noFill/>
                    </a:lnL>
                    <a:lnR>
                      <a:noFill/>
                    </a:lnR>
                    <a:lnT>
                      <a:noFill/>
                    </a:lnT>
                    <a:lnB>
                      <a:noFill/>
                    </a:lnB>
                    <a:solidFill>
                      <a:srgbClr val="FFFFFF"/>
                    </a:solidFill>
                  </a:tcPr>
                </a:tc>
                <a:tc>
                  <a:txBody>
                    <a:bodyPr/>
                    <a:lstStyle/>
                    <a:p>
                      <a:pPr algn="l" fontAlgn="b"/>
                      <a:r>
                        <a:rPr lang="sv-SE" sz="900" b="0" i="0" u="none" strike="noStrike">
                          <a:solidFill>
                            <a:srgbClr val="000000"/>
                          </a:solidFill>
                          <a:effectLst/>
                          <a:latin typeface="Calibri"/>
                        </a:rPr>
                        <a:t> </a:t>
                      </a:r>
                    </a:p>
                  </a:txBody>
                  <a:tcPr marL="11546" marR="11546" marT="11546" marB="0" anchor="b">
                    <a:lnL>
                      <a:noFill/>
                    </a:lnL>
                    <a:lnR>
                      <a:noFill/>
                    </a:lnR>
                    <a:lnT>
                      <a:noFill/>
                    </a:lnT>
                    <a:lnB>
                      <a:noFill/>
                    </a:lnB>
                    <a:solidFill>
                      <a:srgbClr val="FFFFFF"/>
                    </a:solidFill>
                  </a:tcPr>
                </a:tc>
                <a:tc>
                  <a:txBody>
                    <a:bodyPr/>
                    <a:lstStyle/>
                    <a:p>
                      <a:pPr algn="l" fontAlgn="b"/>
                      <a:r>
                        <a:rPr lang="sv-SE" sz="900" b="0" i="0" u="none" strike="noStrike">
                          <a:solidFill>
                            <a:srgbClr val="000000"/>
                          </a:solidFill>
                          <a:effectLst/>
                          <a:latin typeface="Calibri"/>
                        </a:rPr>
                        <a:t> </a:t>
                      </a:r>
                    </a:p>
                  </a:txBody>
                  <a:tcPr marL="11546" marR="11546" marT="11546" marB="0" anchor="b">
                    <a:lnL>
                      <a:noFill/>
                    </a:lnL>
                    <a:lnR>
                      <a:noFill/>
                    </a:lnR>
                    <a:lnT>
                      <a:noFill/>
                    </a:lnT>
                    <a:lnB>
                      <a:noFill/>
                    </a:lnB>
                    <a:solidFill>
                      <a:srgbClr val="FFFFFF"/>
                    </a:solidFill>
                  </a:tcPr>
                </a:tc>
              </a:tr>
              <a:tr h="182592">
                <a:tc>
                  <a:txBody>
                    <a:bodyPr/>
                    <a:lstStyle/>
                    <a:p>
                      <a:pPr algn="l" fontAlgn="b"/>
                      <a:r>
                        <a:rPr lang="sv-SE" sz="900" b="0" i="0" u="none" strike="noStrike">
                          <a:solidFill>
                            <a:srgbClr val="000000"/>
                          </a:solidFill>
                          <a:effectLst/>
                          <a:latin typeface="Calibri"/>
                        </a:rPr>
                        <a:t> </a:t>
                      </a:r>
                    </a:p>
                  </a:txBody>
                  <a:tcPr marL="11546" marR="11546" marT="11546" marB="0" anchor="b">
                    <a:lnL>
                      <a:noFill/>
                    </a:lnL>
                    <a:lnR>
                      <a:noFill/>
                    </a:lnR>
                    <a:lnT>
                      <a:noFill/>
                    </a:lnT>
                    <a:lnB>
                      <a:noFill/>
                    </a:lnB>
                    <a:solidFill>
                      <a:srgbClr val="FFFFFF"/>
                    </a:solidFill>
                  </a:tcPr>
                </a:tc>
                <a:tc>
                  <a:txBody>
                    <a:bodyPr/>
                    <a:lstStyle/>
                    <a:p>
                      <a:pPr algn="l" fontAlgn="b"/>
                      <a:r>
                        <a:rPr lang="sv-SE" sz="900" b="1" i="0" u="none" strike="noStrike">
                          <a:solidFill>
                            <a:srgbClr val="000000"/>
                          </a:solidFill>
                          <a:effectLst/>
                          <a:latin typeface="Calibri"/>
                        </a:rPr>
                        <a:t>Webkommunikation</a:t>
                      </a:r>
                    </a:p>
                  </a:txBody>
                  <a:tcPr marL="11546" marR="11546" marT="11546" marB="0" anchor="b">
                    <a:lnL>
                      <a:noFill/>
                    </a:lnL>
                    <a:lnR>
                      <a:noFill/>
                    </a:lnR>
                    <a:lnT>
                      <a:noFill/>
                    </a:lnT>
                    <a:lnB>
                      <a:noFill/>
                    </a:lnB>
                    <a:solidFill>
                      <a:srgbClr val="FFFFFF"/>
                    </a:solidFill>
                  </a:tcPr>
                </a:tc>
                <a:tc>
                  <a:txBody>
                    <a:bodyPr/>
                    <a:lstStyle/>
                    <a:p>
                      <a:pPr algn="l" fontAlgn="b"/>
                      <a:r>
                        <a:rPr lang="sv-SE" sz="900" b="0" i="0" u="none" strike="noStrike">
                          <a:solidFill>
                            <a:srgbClr val="000000"/>
                          </a:solidFill>
                          <a:effectLst/>
                          <a:latin typeface="Calibri"/>
                        </a:rPr>
                        <a:t>Håller hemsidan och dess forum "levande"</a:t>
                      </a:r>
                    </a:p>
                  </a:txBody>
                  <a:tcPr marL="11546" marR="11546" marT="11546" marB="0" anchor="b">
                    <a:lnL>
                      <a:noFill/>
                    </a:lnL>
                    <a:lnR>
                      <a:noFill/>
                    </a:lnR>
                    <a:lnT>
                      <a:noFill/>
                    </a:lnT>
                    <a:lnB>
                      <a:noFill/>
                    </a:lnB>
                    <a:solidFill>
                      <a:srgbClr val="FFFFFF"/>
                    </a:solidFill>
                  </a:tcPr>
                </a:tc>
              </a:tr>
              <a:tr h="182592">
                <a:tc>
                  <a:txBody>
                    <a:bodyPr/>
                    <a:lstStyle/>
                    <a:p>
                      <a:pPr algn="l" fontAlgn="b"/>
                      <a:r>
                        <a:rPr lang="sv-SE" sz="900" b="0" i="0" u="none" strike="noStrike">
                          <a:solidFill>
                            <a:srgbClr val="000000"/>
                          </a:solidFill>
                          <a:effectLst/>
                          <a:latin typeface="Calibri"/>
                        </a:rPr>
                        <a:t> </a:t>
                      </a:r>
                    </a:p>
                  </a:txBody>
                  <a:tcPr marL="11546" marR="11546" marT="11546" marB="0" anchor="b">
                    <a:lnL>
                      <a:noFill/>
                    </a:lnL>
                    <a:lnR>
                      <a:noFill/>
                    </a:lnR>
                    <a:lnT>
                      <a:noFill/>
                    </a:lnT>
                    <a:lnB>
                      <a:noFill/>
                    </a:lnB>
                    <a:solidFill>
                      <a:srgbClr val="FFFFFF"/>
                    </a:solidFill>
                  </a:tcPr>
                </a:tc>
                <a:tc>
                  <a:txBody>
                    <a:bodyPr/>
                    <a:lstStyle/>
                    <a:p>
                      <a:pPr algn="l" fontAlgn="b"/>
                      <a:r>
                        <a:rPr lang="sv-SE" sz="900" b="1" i="0" u="none" strike="noStrike">
                          <a:solidFill>
                            <a:srgbClr val="FF0000"/>
                          </a:solidFill>
                          <a:effectLst/>
                          <a:latin typeface="Calibri"/>
                        </a:rPr>
                        <a:t>Sara Carmo e Silva</a:t>
                      </a:r>
                    </a:p>
                  </a:txBody>
                  <a:tcPr marL="11546" marR="11546" marT="11546" marB="0" anchor="b">
                    <a:lnL>
                      <a:noFill/>
                    </a:lnL>
                    <a:lnR>
                      <a:noFill/>
                    </a:lnR>
                    <a:lnT>
                      <a:noFill/>
                    </a:lnT>
                    <a:lnB>
                      <a:noFill/>
                    </a:lnB>
                    <a:solidFill>
                      <a:srgbClr val="FFFFFF"/>
                    </a:solidFill>
                  </a:tcPr>
                </a:tc>
                <a:tc>
                  <a:txBody>
                    <a:bodyPr/>
                    <a:lstStyle/>
                    <a:p>
                      <a:pPr algn="l" fontAlgn="b"/>
                      <a:r>
                        <a:rPr lang="sv-SE" sz="900" b="0" i="0" u="none" strike="noStrike">
                          <a:solidFill>
                            <a:srgbClr val="000000"/>
                          </a:solidFill>
                          <a:effectLst/>
                          <a:latin typeface="Calibri"/>
                        </a:rPr>
                        <a:t>Gästboken</a:t>
                      </a:r>
                    </a:p>
                  </a:txBody>
                  <a:tcPr marL="11546" marR="11546" marT="11546" marB="0" anchor="b">
                    <a:lnL>
                      <a:noFill/>
                    </a:lnL>
                    <a:lnR>
                      <a:noFill/>
                    </a:lnR>
                    <a:lnT>
                      <a:noFill/>
                    </a:lnT>
                    <a:lnB>
                      <a:noFill/>
                    </a:lnB>
                    <a:solidFill>
                      <a:srgbClr val="FFFFFF"/>
                    </a:solidFill>
                  </a:tcPr>
                </a:tc>
              </a:tr>
              <a:tr h="182592">
                <a:tc>
                  <a:txBody>
                    <a:bodyPr/>
                    <a:lstStyle/>
                    <a:p>
                      <a:pPr algn="l" fontAlgn="b"/>
                      <a:r>
                        <a:rPr lang="sv-SE" sz="900" b="0" i="0" u="none" strike="noStrike">
                          <a:solidFill>
                            <a:srgbClr val="000000"/>
                          </a:solidFill>
                          <a:effectLst/>
                          <a:latin typeface="Calibri"/>
                        </a:rPr>
                        <a:t> </a:t>
                      </a:r>
                    </a:p>
                  </a:txBody>
                  <a:tcPr marL="11546" marR="11546" marT="11546" marB="0" anchor="b">
                    <a:lnL>
                      <a:noFill/>
                    </a:lnL>
                    <a:lnR>
                      <a:noFill/>
                    </a:lnR>
                    <a:lnT>
                      <a:noFill/>
                    </a:lnT>
                    <a:lnB>
                      <a:noFill/>
                    </a:lnB>
                    <a:solidFill>
                      <a:srgbClr val="FFFFFF"/>
                    </a:solidFill>
                  </a:tcPr>
                </a:tc>
                <a:tc>
                  <a:txBody>
                    <a:bodyPr/>
                    <a:lstStyle/>
                    <a:p>
                      <a:pPr algn="l" fontAlgn="b"/>
                      <a:r>
                        <a:rPr lang="sv-SE" sz="900" b="0" i="0" u="none" strike="noStrike">
                          <a:solidFill>
                            <a:srgbClr val="000000"/>
                          </a:solidFill>
                          <a:effectLst/>
                          <a:latin typeface="Calibri"/>
                        </a:rPr>
                        <a:t>1-2 personer</a:t>
                      </a:r>
                    </a:p>
                  </a:txBody>
                  <a:tcPr marL="11546" marR="11546" marT="11546" marB="0" anchor="b">
                    <a:lnL>
                      <a:noFill/>
                    </a:lnL>
                    <a:lnR>
                      <a:noFill/>
                    </a:lnR>
                    <a:lnT>
                      <a:noFill/>
                    </a:lnT>
                    <a:lnB>
                      <a:noFill/>
                    </a:lnB>
                    <a:solidFill>
                      <a:srgbClr val="FFFFFF"/>
                    </a:solidFill>
                  </a:tcPr>
                </a:tc>
                <a:tc>
                  <a:txBody>
                    <a:bodyPr/>
                    <a:lstStyle/>
                    <a:p>
                      <a:pPr algn="l" fontAlgn="b"/>
                      <a:r>
                        <a:rPr lang="sv-SE" sz="900" b="0" i="0" u="none" strike="noStrike">
                          <a:solidFill>
                            <a:srgbClr val="000000"/>
                          </a:solidFill>
                          <a:effectLst/>
                          <a:latin typeface="Calibri"/>
                        </a:rPr>
                        <a:t>Bilduppdatering </a:t>
                      </a:r>
                    </a:p>
                  </a:txBody>
                  <a:tcPr marL="11546" marR="11546" marT="11546" marB="0" anchor="b">
                    <a:lnL>
                      <a:noFill/>
                    </a:lnL>
                    <a:lnR>
                      <a:noFill/>
                    </a:lnR>
                    <a:lnT>
                      <a:noFill/>
                    </a:lnT>
                    <a:lnB>
                      <a:noFill/>
                    </a:lnB>
                    <a:solidFill>
                      <a:srgbClr val="FFFFFF"/>
                    </a:solidFill>
                  </a:tcPr>
                </a:tc>
              </a:tr>
              <a:tr h="182592">
                <a:tc>
                  <a:txBody>
                    <a:bodyPr/>
                    <a:lstStyle/>
                    <a:p>
                      <a:pPr algn="l" fontAlgn="b"/>
                      <a:r>
                        <a:rPr lang="sv-SE" sz="900" b="0" i="0" u="none" strike="noStrike">
                          <a:solidFill>
                            <a:srgbClr val="000000"/>
                          </a:solidFill>
                          <a:effectLst/>
                          <a:latin typeface="Calibri"/>
                        </a:rPr>
                        <a:t> </a:t>
                      </a:r>
                    </a:p>
                  </a:txBody>
                  <a:tcPr marL="11546" marR="11546" marT="11546" marB="0" anchor="b">
                    <a:lnL>
                      <a:noFill/>
                    </a:lnL>
                    <a:lnR>
                      <a:noFill/>
                    </a:lnR>
                    <a:lnT>
                      <a:noFill/>
                    </a:lnT>
                    <a:lnB>
                      <a:noFill/>
                    </a:lnB>
                    <a:solidFill>
                      <a:srgbClr val="FFFFFF"/>
                    </a:solidFill>
                  </a:tcPr>
                </a:tc>
                <a:tc>
                  <a:txBody>
                    <a:bodyPr/>
                    <a:lstStyle/>
                    <a:p>
                      <a:pPr algn="l" fontAlgn="b"/>
                      <a:r>
                        <a:rPr lang="sv-SE" sz="900" b="0" i="0" u="none" strike="noStrike">
                          <a:solidFill>
                            <a:srgbClr val="000000"/>
                          </a:solidFill>
                          <a:effectLst/>
                          <a:latin typeface="Calibri"/>
                        </a:rPr>
                        <a:t> </a:t>
                      </a:r>
                    </a:p>
                  </a:txBody>
                  <a:tcPr marL="11546" marR="11546" marT="11546" marB="0" anchor="b">
                    <a:lnL>
                      <a:noFill/>
                    </a:lnL>
                    <a:lnR>
                      <a:noFill/>
                    </a:lnR>
                    <a:lnT>
                      <a:noFill/>
                    </a:lnT>
                    <a:lnB>
                      <a:noFill/>
                    </a:lnB>
                    <a:solidFill>
                      <a:srgbClr val="FFFFFF"/>
                    </a:solidFill>
                  </a:tcPr>
                </a:tc>
                <a:tc>
                  <a:txBody>
                    <a:bodyPr/>
                    <a:lstStyle/>
                    <a:p>
                      <a:pPr algn="l" fontAlgn="b"/>
                      <a:r>
                        <a:rPr lang="sv-SE" sz="900" b="0" i="0" u="none" strike="noStrike" dirty="0">
                          <a:solidFill>
                            <a:srgbClr val="000000"/>
                          </a:solidFill>
                          <a:effectLst/>
                          <a:latin typeface="Calibri"/>
                        </a:rPr>
                        <a:t>Spelarintervjuer, Matchreferat etc.</a:t>
                      </a:r>
                    </a:p>
                  </a:txBody>
                  <a:tcPr marL="11546" marR="11546" marT="11546" marB="0" anchor="b">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2033806398"/>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3568" y="1961456"/>
            <a:ext cx="7560840" cy="4896544"/>
          </a:xfrm>
        </p:spPr>
        <p:txBody>
          <a:bodyPr>
            <a:noAutofit/>
          </a:bodyPr>
          <a:lstStyle/>
          <a:p>
            <a:pPr algn="l"/>
            <a:r>
              <a:rPr lang="sv-SE" sz="3200" b="1" dirty="0" smtClean="0"/>
              <a:t>Matchvärdar</a:t>
            </a:r>
            <a:r>
              <a:rPr lang="sv-SE" sz="2800" dirty="0" smtClean="0"/>
              <a:t/>
            </a:r>
            <a:br>
              <a:rPr lang="sv-SE" sz="2800" dirty="0" smtClean="0"/>
            </a:br>
            <a:r>
              <a:rPr lang="sv-SE" sz="1800" dirty="0" smtClean="0"/>
              <a:t/>
            </a:r>
            <a:br>
              <a:rPr lang="sv-SE" sz="1800" dirty="0" smtClean="0"/>
            </a:br>
            <a:r>
              <a:rPr lang="sv-SE" sz="2400" i="1" dirty="0" smtClean="0">
                <a:solidFill>
                  <a:srgbClr val="FF0000"/>
                </a:solidFill>
              </a:rPr>
              <a:t>En matchvärd till varje hemmamatch</a:t>
            </a:r>
            <a:r>
              <a:rPr lang="sv-SE" sz="2400" i="1" dirty="0">
                <a:solidFill>
                  <a:srgbClr val="FF0000"/>
                </a:solidFill>
              </a:rPr>
              <a:t/>
            </a:r>
            <a:br>
              <a:rPr lang="sv-SE" sz="2400" i="1" dirty="0">
                <a:solidFill>
                  <a:srgbClr val="FF0000"/>
                </a:solidFill>
              </a:rPr>
            </a:br>
            <a:r>
              <a:rPr lang="sv-SE" sz="2400" dirty="0" smtClean="0">
                <a:solidFill>
                  <a:srgbClr val="0070C0"/>
                </a:solidFill>
              </a:rPr>
              <a:t/>
            </a:r>
            <a:br>
              <a:rPr lang="sv-SE" sz="2400" dirty="0" smtClean="0">
                <a:solidFill>
                  <a:srgbClr val="0070C0"/>
                </a:solidFill>
              </a:rPr>
            </a:br>
            <a:r>
              <a:rPr lang="sv-SE" sz="2400" dirty="0" smtClean="0"/>
              <a:t>1. Hjälp med omklädning/dusch</a:t>
            </a:r>
            <a:br>
              <a:rPr lang="sv-SE" sz="2400" dirty="0" smtClean="0"/>
            </a:br>
            <a:r>
              <a:rPr lang="sv-SE" sz="2400" dirty="0" smtClean="0"/>
              <a:t>2. Hjälp med material </a:t>
            </a:r>
            <a:r>
              <a:rPr lang="sv-SE" sz="1600" dirty="0" smtClean="0">
                <a:solidFill>
                  <a:schemeClr val="bg1">
                    <a:lumMod val="50000"/>
                  </a:schemeClr>
                </a:solidFill>
              </a:rPr>
              <a:t>(bollar, västar mm)</a:t>
            </a:r>
            <a:r>
              <a:rPr lang="sv-SE" sz="2400" dirty="0" smtClean="0"/>
              <a:t/>
            </a:r>
            <a:br>
              <a:rPr lang="sv-SE" sz="2400" dirty="0" smtClean="0"/>
            </a:br>
            <a:r>
              <a:rPr lang="sv-SE" sz="2400" dirty="0" smtClean="0"/>
              <a:t>2. Välkomna motståndarlag vid hemmamatch</a:t>
            </a:r>
            <a:br>
              <a:rPr lang="sv-SE" sz="2400" dirty="0" smtClean="0"/>
            </a:br>
            <a:r>
              <a:rPr lang="sv-SE" sz="2400" dirty="0" smtClean="0"/>
              <a:t>3. Ordna kring matchplan</a:t>
            </a:r>
            <a:br>
              <a:rPr lang="sv-SE" sz="2400" dirty="0" smtClean="0"/>
            </a:br>
            <a:r>
              <a:rPr lang="sv-SE" sz="2400" dirty="0" smtClean="0"/>
              <a:t>4. Organisera städning av omklädningsrum mm.</a:t>
            </a:r>
            <a:br>
              <a:rPr lang="sv-SE" sz="2400" dirty="0" smtClean="0"/>
            </a:br>
            <a:r>
              <a:rPr lang="sv-SE" sz="2400" dirty="0" smtClean="0">
                <a:solidFill>
                  <a:schemeClr val="bg1">
                    <a:lumMod val="75000"/>
                  </a:schemeClr>
                </a:solidFill>
              </a:rPr>
              <a:t>5. Bistå vid veckans träningar med material etc.</a:t>
            </a:r>
            <a:r>
              <a:rPr lang="sv-SE" sz="2400" dirty="0" smtClean="0"/>
              <a:t/>
            </a:r>
            <a:br>
              <a:rPr lang="sv-SE" sz="2400" dirty="0" smtClean="0"/>
            </a:br>
            <a:r>
              <a:rPr lang="sv-SE" sz="2400" dirty="0" smtClean="0"/>
              <a:t/>
            </a:r>
            <a:br>
              <a:rPr lang="sv-SE" sz="2400" dirty="0" smtClean="0"/>
            </a:br>
            <a:r>
              <a:rPr lang="sv-SE" sz="2400" dirty="0" smtClean="0"/>
              <a:t/>
            </a:r>
            <a:br>
              <a:rPr lang="sv-SE" sz="2400" dirty="0" smtClean="0"/>
            </a:br>
            <a:r>
              <a:rPr lang="sv-SE" sz="1800" dirty="0" smtClean="0"/>
              <a:t/>
            </a:r>
            <a:br>
              <a:rPr lang="sv-SE" sz="1800" dirty="0" smtClean="0"/>
            </a:br>
            <a:r>
              <a:rPr lang="sv-SE" sz="1800" dirty="0" smtClean="0"/>
              <a:t/>
            </a:r>
            <a:br>
              <a:rPr lang="sv-SE" sz="1800" dirty="0" smtClean="0"/>
            </a:br>
            <a:endParaRPr lang="sv-SE" sz="1800" dirty="0"/>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Tree>
    <p:extLst>
      <p:ext uri="{BB962C8B-B14F-4D97-AF65-F5344CB8AC3E}">
        <p14:creationId xmlns:p14="http://schemas.microsoft.com/office/powerpoint/2010/main" val="37123667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
        <p:nvSpPr>
          <p:cNvPr id="5" name="Rubrik 1"/>
          <p:cNvSpPr txBox="1">
            <a:spLocks/>
          </p:cNvSpPr>
          <p:nvPr/>
        </p:nvSpPr>
        <p:spPr>
          <a:xfrm>
            <a:off x="251520" y="2636912"/>
            <a:ext cx="6552728" cy="4221088"/>
          </a:xfrm>
          <a:prstGeom prst="rect">
            <a:avLst/>
          </a:prstGeom>
        </p:spPr>
        <p:txBody>
          <a:bodyPr vert="horz" lIns="91440" tIns="45720" rIns="91440" bIns="45720" rtlCol="0" anchor="ctr">
            <a:noAutofit/>
          </a:bodyPr>
          <a:lstStyle/>
          <a:p>
            <a:pPr marL="342900" lvl="0" indent="-342900">
              <a:spcBef>
                <a:spcPct val="0"/>
              </a:spcBef>
              <a:buFont typeface="Arial"/>
              <a:buChar char="•"/>
              <a:defRPr/>
            </a:pPr>
            <a:endParaRPr lang="sv-SE" sz="2400" dirty="0" smtClean="0"/>
          </a:p>
          <a:p>
            <a:pPr marL="342900" lvl="0" indent="-342900">
              <a:spcBef>
                <a:spcPct val="0"/>
              </a:spcBef>
              <a:buFont typeface="Arial"/>
              <a:buChar char="•"/>
              <a:defRPr/>
            </a:pPr>
            <a:endParaRPr lang="sv-SE" sz="2400" dirty="0"/>
          </a:p>
          <a:p>
            <a:pPr marL="342900" lvl="0" indent="-342900">
              <a:spcBef>
                <a:spcPct val="0"/>
              </a:spcBef>
              <a:buFont typeface="Arial"/>
              <a:buChar char="•"/>
              <a:defRPr/>
            </a:pPr>
            <a:r>
              <a:rPr lang="sv-SE" sz="2400" dirty="0" smtClean="0"/>
              <a:t>Nya Träningskläder/Reservställ – Sponsring</a:t>
            </a:r>
          </a:p>
          <a:p>
            <a:pPr marL="342900" lvl="0" indent="-342900">
              <a:spcBef>
                <a:spcPct val="0"/>
              </a:spcBef>
              <a:buFont typeface="Arial"/>
              <a:buChar char="•"/>
              <a:defRPr/>
            </a:pPr>
            <a:r>
              <a:rPr lang="sv-SE" sz="2400" dirty="0" smtClean="0"/>
              <a:t>Nya Matchkläder (</a:t>
            </a:r>
            <a:r>
              <a:rPr lang="sv-SE" sz="2400" dirty="0" err="1" smtClean="0"/>
              <a:t>Friends</a:t>
            </a:r>
            <a:r>
              <a:rPr lang="sv-SE" sz="2400" dirty="0" smtClean="0"/>
              <a:t>)</a:t>
            </a:r>
          </a:p>
          <a:p>
            <a:pPr lvl="0">
              <a:spcBef>
                <a:spcPct val="0"/>
              </a:spcBef>
              <a:defRPr/>
            </a:pPr>
            <a:endParaRPr lang="sv-SE" sz="2400" dirty="0" smtClean="0"/>
          </a:p>
          <a:p>
            <a:pPr marL="342900" lvl="0" indent="-342900">
              <a:spcBef>
                <a:spcPct val="0"/>
              </a:spcBef>
              <a:buFont typeface="Arial"/>
              <a:buChar char="•"/>
              <a:defRPr/>
            </a:pPr>
            <a:r>
              <a:rPr lang="sv-SE" sz="2400" dirty="0" smtClean="0"/>
              <a:t>Regnjacka &amp; Pannband</a:t>
            </a:r>
          </a:p>
          <a:p>
            <a:pPr lvl="0">
              <a:spcBef>
                <a:spcPct val="0"/>
              </a:spcBef>
              <a:defRPr/>
            </a:pPr>
            <a:endParaRPr lang="sv-SE" sz="2400" dirty="0" smtClean="0"/>
          </a:p>
          <a:p>
            <a:pPr marL="342900" lvl="0" indent="-342900">
              <a:spcBef>
                <a:spcPct val="0"/>
              </a:spcBef>
              <a:buFont typeface="Arial"/>
              <a:buChar char="•"/>
              <a:defRPr/>
            </a:pPr>
            <a:r>
              <a:rPr lang="sv-SE" sz="2400" dirty="0" smtClean="0"/>
              <a:t>BSK</a:t>
            </a:r>
            <a:r>
              <a:rPr lang="sv-SE" sz="2400" dirty="0"/>
              <a:t>-dagen</a:t>
            </a:r>
          </a:p>
          <a:p>
            <a:pPr marL="342900" lvl="0" indent="-342900">
              <a:spcBef>
                <a:spcPct val="0"/>
              </a:spcBef>
              <a:buFont typeface="Arial"/>
              <a:buChar char="•"/>
              <a:defRPr/>
            </a:pPr>
            <a:r>
              <a:rPr lang="sv-SE" sz="2400" dirty="0"/>
              <a:t>Kioskvecka</a:t>
            </a:r>
          </a:p>
          <a:p>
            <a:pPr marL="342900" lvl="0" indent="-342900">
              <a:spcBef>
                <a:spcPct val="0"/>
              </a:spcBef>
              <a:buFont typeface="Arial"/>
              <a:buChar char="•"/>
              <a:defRPr/>
            </a:pPr>
            <a:r>
              <a:rPr lang="sv-SE" sz="2400" dirty="0"/>
              <a:t>Arbetsdag (Reklamskyltar</a:t>
            </a:r>
            <a:r>
              <a:rPr lang="sv-SE" sz="2400" dirty="0" smtClean="0"/>
              <a:t>)</a:t>
            </a:r>
          </a:p>
          <a:p>
            <a:pPr marL="342900" lvl="0" indent="-342900">
              <a:spcBef>
                <a:spcPct val="0"/>
              </a:spcBef>
              <a:buFont typeface="Arial"/>
              <a:buChar char="•"/>
              <a:defRPr/>
            </a:pPr>
            <a:r>
              <a:rPr lang="sv-SE" sz="2400" dirty="0" smtClean="0"/>
              <a:t>Landskamp </a:t>
            </a:r>
            <a:r>
              <a:rPr lang="sv-SE" sz="2400" dirty="0"/>
              <a:t>F18</a:t>
            </a:r>
            <a:endParaRPr kumimoji="0" lang="sv-SE" sz="2400" b="0" i="0" u="none" strike="noStrike" kern="1200" cap="none" spc="0" normalizeH="0" baseline="0" noProof="0" dirty="0" smtClean="0">
              <a:ln>
                <a:noFill/>
              </a:ln>
              <a:solidFill>
                <a:schemeClr val="tx1"/>
              </a:solidFill>
              <a:effectLst/>
              <a:uLnTx/>
              <a:uFillTx/>
              <a:latin typeface="+mj-lt"/>
              <a:ea typeface="+mj-ea"/>
              <a:cs typeface="+mj-cs"/>
            </a:endParaRPr>
          </a:p>
          <a:p>
            <a:pPr marL="342900" marR="0" lvl="0" indent="-342900" algn="l" defTabSz="914400" rtl="0" eaLnBrk="1" fontAlgn="auto" latinLnBrk="0" hangingPunct="1">
              <a:lnSpc>
                <a:spcPct val="100000"/>
              </a:lnSpc>
              <a:spcBef>
                <a:spcPct val="0"/>
              </a:spcBef>
              <a:spcAft>
                <a:spcPts val="0"/>
              </a:spcAft>
              <a:buClrTx/>
              <a:buSzTx/>
              <a:buFont typeface="Arial"/>
              <a:buChar char="•"/>
              <a:tabLst/>
              <a:defRPr/>
            </a:pPr>
            <a:endParaRPr lang="sv-SE" sz="2400" dirty="0" smtClean="0">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1800" b="0" i="0" u="none" strike="noStrike" kern="1200" cap="none" spc="0" normalizeH="0" baseline="0" noProof="0" dirty="0" smtClean="0">
                <a:ln>
                  <a:noFill/>
                </a:ln>
                <a:solidFill>
                  <a:schemeClr val="tx1"/>
                </a:solidFill>
                <a:effectLst/>
                <a:uLnTx/>
                <a:uFillTx/>
                <a:latin typeface="+mj-lt"/>
                <a:ea typeface="+mj-ea"/>
                <a:cs typeface="+mj-cs"/>
              </a:rPr>
              <a:t/>
            </a:r>
            <a:br>
              <a:rPr kumimoji="0" lang="sv-SE" sz="1800" b="0" i="0" u="none" strike="noStrike" kern="1200" cap="none" spc="0" normalizeH="0" baseline="0" noProof="0" dirty="0" smtClean="0">
                <a:ln>
                  <a:noFill/>
                </a:ln>
                <a:solidFill>
                  <a:schemeClr val="tx1"/>
                </a:solidFill>
                <a:effectLst/>
                <a:uLnTx/>
                <a:uFillTx/>
                <a:latin typeface="+mj-lt"/>
                <a:ea typeface="+mj-ea"/>
                <a:cs typeface="+mj-cs"/>
              </a:rPr>
            </a:br>
            <a:r>
              <a:rPr kumimoji="0" lang="sv-SE" sz="1800" b="0" i="0" u="none" strike="noStrike" kern="1200" cap="none" spc="0" normalizeH="0" baseline="0" noProof="0" dirty="0" smtClean="0">
                <a:ln>
                  <a:noFill/>
                </a:ln>
                <a:solidFill>
                  <a:schemeClr val="tx1"/>
                </a:solidFill>
                <a:effectLst/>
                <a:uLnTx/>
                <a:uFillTx/>
                <a:latin typeface="+mj-lt"/>
                <a:ea typeface="+mj-ea"/>
                <a:cs typeface="+mj-cs"/>
              </a:rPr>
              <a:t/>
            </a:r>
            <a:br>
              <a:rPr kumimoji="0" lang="sv-SE" sz="1800" b="0" i="0" u="none" strike="noStrike" kern="1200" cap="none" spc="0" normalizeH="0" baseline="0" noProof="0" dirty="0" smtClean="0">
                <a:ln>
                  <a:noFill/>
                </a:ln>
                <a:solidFill>
                  <a:schemeClr val="tx1"/>
                </a:solidFill>
                <a:effectLst/>
                <a:uLnTx/>
                <a:uFillTx/>
                <a:latin typeface="+mj-lt"/>
                <a:ea typeface="+mj-ea"/>
                <a:cs typeface="+mj-cs"/>
              </a:rPr>
            </a:br>
            <a:endParaRPr kumimoji="0" lang="sv-SE" sz="18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Rubrik 1"/>
          <p:cNvSpPr txBox="1">
            <a:spLocks/>
          </p:cNvSpPr>
          <p:nvPr/>
        </p:nvSpPr>
        <p:spPr>
          <a:xfrm>
            <a:off x="4788024" y="2239762"/>
            <a:ext cx="4355976" cy="4608512"/>
          </a:xfrm>
          <a:prstGeom prst="rect">
            <a:avLst/>
          </a:prstGeom>
        </p:spPr>
        <p:txBody>
          <a:bodyPr vert="horz" lIns="91440" tIns="45720" rIns="91440" bIns="45720" rtlCol="0" anchor="ctr">
            <a:noAutofit/>
          </a:bodyPr>
          <a:lstStyle/>
          <a:p>
            <a:pPr marR="0" lvl="0" algn="l" defTabSz="914400" rtl="0" eaLnBrk="1" fontAlgn="auto" latinLnBrk="0" hangingPunct="1">
              <a:lnSpc>
                <a:spcPct val="100000"/>
              </a:lnSpc>
              <a:spcBef>
                <a:spcPct val="0"/>
              </a:spcBef>
              <a:spcAft>
                <a:spcPts val="0"/>
              </a:spcAft>
              <a:buClrTx/>
              <a:buSzTx/>
              <a:tabLst/>
              <a:defRPr/>
            </a:pPr>
            <a:endParaRPr lang="sv-SE" sz="2400" dirty="0" smtClean="0">
              <a:latin typeface="+mj-lt"/>
              <a:ea typeface="+mj-ea"/>
              <a:cs typeface="+mj-cs"/>
            </a:endParaRPr>
          </a:p>
          <a:p>
            <a:pPr marL="342900" marR="0" lvl="0" indent="-342900" algn="l" defTabSz="914400" rtl="0" eaLnBrk="1" fontAlgn="auto" latinLnBrk="0" hangingPunct="1">
              <a:lnSpc>
                <a:spcPct val="100000"/>
              </a:lnSpc>
              <a:spcBef>
                <a:spcPct val="0"/>
              </a:spcBef>
              <a:spcAft>
                <a:spcPts val="0"/>
              </a:spcAft>
              <a:buClrTx/>
              <a:buSzTx/>
              <a:buFont typeface="Arial"/>
              <a:buChar char="•"/>
              <a:tabLst/>
              <a:defRPr/>
            </a:pPr>
            <a:endParaRPr lang="sv-SE" sz="2400" dirty="0" smtClean="0">
              <a:solidFill>
                <a:srgbClr val="A6A6A6"/>
              </a:solidFill>
              <a:latin typeface="+mj-lt"/>
              <a:ea typeface="+mj-ea"/>
              <a:cs typeface="+mj-cs"/>
            </a:endParaRPr>
          </a:p>
          <a:p>
            <a:pPr marL="342900" marR="0" lvl="0" indent="-342900" algn="l" defTabSz="914400" rtl="0" eaLnBrk="1" fontAlgn="auto" latinLnBrk="0" hangingPunct="1">
              <a:lnSpc>
                <a:spcPct val="100000"/>
              </a:lnSpc>
              <a:spcBef>
                <a:spcPct val="0"/>
              </a:spcBef>
              <a:spcAft>
                <a:spcPts val="0"/>
              </a:spcAft>
              <a:buClrTx/>
              <a:buSzTx/>
              <a:buFont typeface="Arial"/>
              <a:buChar char="•"/>
              <a:tabLst/>
              <a:defRPr/>
            </a:pPr>
            <a:endParaRPr lang="sv-SE" sz="2400" dirty="0">
              <a:solidFill>
                <a:srgbClr val="A6A6A6"/>
              </a:solidFill>
            </a:endParaRPr>
          </a:p>
          <a:p>
            <a:pPr marR="0" lvl="0" algn="l" defTabSz="914400" rtl="0" eaLnBrk="1" fontAlgn="auto" latinLnBrk="0" hangingPunct="1">
              <a:lnSpc>
                <a:spcPct val="100000"/>
              </a:lnSpc>
              <a:spcBef>
                <a:spcPct val="0"/>
              </a:spcBef>
              <a:spcAft>
                <a:spcPts val="0"/>
              </a:spcAft>
              <a:buClrTx/>
              <a:buSzTx/>
              <a:tabLst/>
              <a:defRPr/>
            </a:pPr>
            <a:endParaRPr lang="sv-SE" sz="2400" dirty="0" smtClean="0">
              <a:latin typeface="+mj-lt"/>
              <a:ea typeface="+mj-ea"/>
              <a:cs typeface="+mj-cs"/>
            </a:endParaRPr>
          </a:p>
          <a:p>
            <a:pPr marL="342900" marR="0" lvl="0" indent="-342900" algn="l" defTabSz="914400" rtl="0" eaLnBrk="1" fontAlgn="auto" latinLnBrk="0" hangingPunct="1">
              <a:lnSpc>
                <a:spcPct val="100000"/>
              </a:lnSpc>
              <a:spcBef>
                <a:spcPct val="0"/>
              </a:spcBef>
              <a:spcAft>
                <a:spcPts val="0"/>
              </a:spcAft>
              <a:buClrTx/>
              <a:buSzTx/>
              <a:buFont typeface="Arial"/>
              <a:buChar char="•"/>
              <a:tabLst/>
              <a:defRPr/>
            </a:pPr>
            <a:endParaRPr lang="sv-SE" sz="2400" dirty="0" smtClean="0">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1800" b="0" i="0" u="none" strike="noStrike" kern="1200" cap="none" spc="0" normalizeH="0" baseline="0" noProof="0" dirty="0" smtClean="0">
                <a:ln>
                  <a:noFill/>
                </a:ln>
                <a:solidFill>
                  <a:schemeClr val="tx1"/>
                </a:solidFill>
                <a:effectLst/>
                <a:uLnTx/>
                <a:uFillTx/>
                <a:latin typeface="+mj-lt"/>
                <a:ea typeface="+mj-ea"/>
                <a:cs typeface="+mj-cs"/>
              </a:rPr>
              <a:t/>
            </a:r>
            <a:br>
              <a:rPr kumimoji="0" lang="sv-SE" sz="1800" b="0" i="0" u="none" strike="noStrike" kern="1200" cap="none" spc="0" normalizeH="0" baseline="0" noProof="0" dirty="0" smtClean="0">
                <a:ln>
                  <a:noFill/>
                </a:ln>
                <a:solidFill>
                  <a:schemeClr val="tx1"/>
                </a:solidFill>
                <a:effectLst/>
                <a:uLnTx/>
                <a:uFillTx/>
                <a:latin typeface="+mj-lt"/>
                <a:ea typeface="+mj-ea"/>
                <a:cs typeface="+mj-cs"/>
              </a:rPr>
            </a:br>
            <a:r>
              <a:rPr kumimoji="0" lang="sv-SE" sz="1800" b="0" i="0" u="none" strike="noStrike" kern="1200" cap="none" spc="0" normalizeH="0" baseline="0" noProof="0" dirty="0" smtClean="0">
                <a:ln>
                  <a:noFill/>
                </a:ln>
                <a:solidFill>
                  <a:schemeClr val="tx1"/>
                </a:solidFill>
                <a:effectLst/>
                <a:uLnTx/>
                <a:uFillTx/>
                <a:latin typeface="+mj-lt"/>
                <a:ea typeface="+mj-ea"/>
                <a:cs typeface="+mj-cs"/>
              </a:rPr>
              <a:t/>
            </a:r>
            <a:br>
              <a:rPr kumimoji="0" lang="sv-SE" sz="1800" b="0" i="0" u="none" strike="noStrike" kern="1200" cap="none" spc="0" normalizeH="0" baseline="0" noProof="0" dirty="0" smtClean="0">
                <a:ln>
                  <a:noFill/>
                </a:ln>
                <a:solidFill>
                  <a:schemeClr val="tx1"/>
                </a:solidFill>
                <a:effectLst/>
                <a:uLnTx/>
                <a:uFillTx/>
                <a:latin typeface="+mj-lt"/>
                <a:ea typeface="+mj-ea"/>
                <a:cs typeface="+mj-cs"/>
              </a:rPr>
            </a:br>
            <a:endParaRPr kumimoji="0" lang="sv-SE" sz="1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Rubrik 1"/>
          <p:cNvSpPr txBox="1">
            <a:spLocks/>
          </p:cNvSpPr>
          <p:nvPr/>
        </p:nvSpPr>
        <p:spPr>
          <a:xfrm>
            <a:off x="179512" y="1844824"/>
            <a:ext cx="8424936" cy="57606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3200" b="1" i="0" u="none" strike="noStrike" kern="1200" cap="none" spc="0" normalizeH="0" baseline="0" noProof="0" dirty="0" smtClean="0">
                <a:ln>
                  <a:noFill/>
                </a:ln>
                <a:solidFill>
                  <a:schemeClr val="tx1"/>
                </a:solidFill>
                <a:effectLst/>
                <a:uLnTx/>
                <a:uFillTx/>
                <a:latin typeface="+mj-lt"/>
                <a:ea typeface="+mj-ea"/>
                <a:cs typeface="+mj-cs"/>
              </a:rPr>
              <a:t>Vi</a:t>
            </a:r>
            <a:r>
              <a:rPr kumimoji="0" lang="sv-SE" sz="3200" b="1" i="0" u="none" strike="noStrike" kern="1200" cap="none" spc="0" normalizeH="0" noProof="0" dirty="0" smtClean="0">
                <a:ln>
                  <a:noFill/>
                </a:ln>
                <a:solidFill>
                  <a:schemeClr val="tx1"/>
                </a:solidFill>
                <a:effectLst/>
                <a:uLnTx/>
                <a:uFillTx/>
                <a:latin typeface="+mj-lt"/>
                <a:ea typeface="+mj-ea"/>
                <a:cs typeface="+mj-cs"/>
              </a:rPr>
              <a:t> gjorde ännu mer</a:t>
            </a:r>
            <a:r>
              <a:rPr lang="sv-SE" sz="3200" b="1" dirty="0" smtClean="0">
                <a:latin typeface="+mj-lt"/>
                <a:ea typeface="+mj-ea"/>
                <a:cs typeface="+mj-cs"/>
              </a:rPr>
              <a:t> under 2014!</a:t>
            </a:r>
            <a:r>
              <a:rPr kumimoji="0" lang="sv-SE" sz="1800" b="0" i="0" u="none" strike="noStrike" kern="1200" cap="none" spc="0" normalizeH="0" baseline="0" noProof="0" dirty="0" smtClean="0">
                <a:ln>
                  <a:noFill/>
                </a:ln>
                <a:solidFill>
                  <a:schemeClr val="tx1"/>
                </a:solidFill>
                <a:effectLst/>
                <a:uLnTx/>
                <a:uFillTx/>
                <a:latin typeface="+mj-lt"/>
                <a:ea typeface="+mj-ea"/>
                <a:cs typeface="+mj-cs"/>
              </a:rPr>
              <a:t/>
            </a:r>
            <a:br>
              <a:rPr kumimoji="0" lang="sv-SE" sz="1800" b="0" i="0" u="none" strike="noStrike" kern="1200" cap="none" spc="0" normalizeH="0" baseline="0" noProof="0" dirty="0" smtClean="0">
                <a:ln>
                  <a:noFill/>
                </a:ln>
                <a:solidFill>
                  <a:schemeClr val="tx1"/>
                </a:solidFill>
                <a:effectLst/>
                <a:uLnTx/>
                <a:uFillTx/>
                <a:latin typeface="+mj-lt"/>
                <a:ea typeface="+mj-ea"/>
                <a:cs typeface="+mj-cs"/>
              </a:rPr>
            </a:br>
            <a:endParaRPr kumimoji="0" lang="sv-SE" sz="18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858449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23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23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23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fade">
                                      <p:cBhvr>
                                        <p:cTn id="22" dur="2300"/>
                                        <p:tgtEl>
                                          <p:spTgt spid="5">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23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fade">
                                      <p:cBhvr>
                                        <p:cTn id="32" dur="2300"/>
                                        <p:tgtEl>
                                          <p:spTgt spid="5">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fade">
                                      <p:cBhvr>
                                        <p:cTn id="37" dur="23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3568" y="1961456"/>
            <a:ext cx="7848872" cy="4896544"/>
          </a:xfrm>
        </p:spPr>
        <p:txBody>
          <a:bodyPr>
            <a:noAutofit/>
          </a:bodyPr>
          <a:lstStyle/>
          <a:p>
            <a:pPr algn="l"/>
            <a:r>
              <a:rPr lang="sv-SE" b="1" dirty="0" smtClean="0"/>
              <a:t>Ekonomi &amp; Sponsring</a:t>
            </a:r>
            <a:r>
              <a:rPr lang="sv-SE" sz="3200" dirty="0" smtClean="0"/>
              <a:t> </a:t>
            </a:r>
            <a:r>
              <a:rPr lang="sv-SE" sz="2800" dirty="0" smtClean="0"/>
              <a:t/>
            </a:r>
            <a:br>
              <a:rPr lang="sv-SE" sz="2800" dirty="0" smtClean="0"/>
            </a:br>
            <a:r>
              <a:rPr lang="sv-SE" sz="2800" dirty="0" smtClean="0"/>
              <a:t/>
            </a:r>
            <a:br>
              <a:rPr lang="sv-SE" sz="2800" dirty="0" smtClean="0"/>
            </a:br>
            <a:r>
              <a:rPr lang="sv-SE" sz="1800" dirty="0"/>
              <a:t/>
            </a:r>
            <a:br>
              <a:rPr lang="sv-SE" sz="1800" dirty="0"/>
            </a:br>
            <a:r>
              <a:rPr lang="sv-SE" sz="1800" dirty="0" smtClean="0"/>
              <a:t>Mikael Arnåsen &amp; Magnus </a:t>
            </a:r>
            <a:r>
              <a:rPr lang="sv-SE" sz="1800" dirty="0" err="1" smtClean="0"/>
              <a:t>Frii</a:t>
            </a:r>
            <a:r>
              <a:rPr lang="sv-SE" sz="2400" dirty="0" smtClean="0"/>
              <a:t/>
            </a:r>
            <a:br>
              <a:rPr lang="sv-SE" sz="2400" dirty="0" smtClean="0"/>
            </a:br>
            <a:r>
              <a:rPr lang="sv-SE" sz="2400" dirty="0"/>
              <a:t/>
            </a:r>
            <a:br>
              <a:rPr lang="sv-SE" sz="2400" dirty="0"/>
            </a:br>
            <a:r>
              <a:rPr lang="sv-SE" sz="2400" dirty="0" smtClean="0"/>
              <a:t/>
            </a:r>
            <a:br>
              <a:rPr lang="sv-SE" sz="2400" dirty="0" smtClean="0"/>
            </a:br>
            <a:r>
              <a:rPr lang="sv-SE" sz="2400" dirty="0" smtClean="0"/>
              <a:t/>
            </a:r>
            <a:br>
              <a:rPr lang="sv-SE" sz="2400" dirty="0" smtClean="0"/>
            </a:br>
            <a:r>
              <a:rPr lang="sv-SE" sz="1800" dirty="0" smtClean="0"/>
              <a:t/>
            </a:r>
            <a:br>
              <a:rPr lang="sv-SE" sz="1800" dirty="0" smtClean="0"/>
            </a:br>
            <a:r>
              <a:rPr lang="sv-SE" sz="1800" dirty="0" smtClean="0"/>
              <a:t/>
            </a:r>
            <a:br>
              <a:rPr lang="sv-SE" sz="1800" dirty="0" smtClean="0"/>
            </a:br>
            <a:endParaRPr lang="sv-SE" sz="1800" dirty="0"/>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Tree>
    <p:extLst>
      <p:ext uri="{BB962C8B-B14F-4D97-AF65-F5344CB8AC3E}">
        <p14:creationId xmlns:p14="http://schemas.microsoft.com/office/powerpoint/2010/main" val="1632841319"/>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467544" y="2130425"/>
            <a:ext cx="8496944" cy="1470025"/>
          </a:xfrm>
        </p:spPr>
        <p:txBody>
          <a:bodyPr>
            <a:normAutofit fontScale="90000"/>
          </a:bodyPr>
          <a:lstStyle/>
          <a:p>
            <a:pPr algn="l"/>
            <a:r>
              <a:rPr lang="sv-SE" b="1" dirty="0" smtClean="0"/>
              <a:t>”Människan </a:t>
            </a:r>
            <a:r>
              <a:rPr lang="sv-SE" b="1" dirty="0"/>
              <a:t>ska inte äga mer än att </a:t>
            </a:r>
            <a:r>
              <a:rPr lang="sv-SE" b="1" dirty="0" smtClean="0"/>
              <a:t>     hon </a:t>
            </a:r>
            <a:r>
              <a:rPr lang="sv-SE" b="1" dirty="0"/>
              <a:t>kan ta det med sig upp i en </a:t>
            </a:r>
            <a:r>
              <a:rPr lang="sv-SE" b="1" dirty="0" smtClean="0"/>
              <a:t>björk”</a:t>
            </a:r>
            <a:r>
              <a:rPr lang="sv-SE" b="1" dirty="0"/>
              <a:t/>
            </a:r>
            <a:br>
              <a:rPr lang="sv-SE" b="1" dirty="0"/>
            </a:br>
            <a:r>
              <a:rPr lang="sv-SE" sz="3600" i="1" dirty="0" smtClean="0"/>
              <a:t>Ryskt ordspråk</a:t>
            </a:r>
            <a:endParaRPr lang="sv-SE" sz="3600" dirty="0"/>
          </a:p>
        </p:txBody>
      </p:sp>
      <p:sp>
        <p:nvSpPr>
          <p:cNvPr id="3" name="Underrubrik 2"/>
          <p:cNvSpPr>
            <a:spLocks noGrp="1"/>
          </p:cNvSpPr>
          <p:nvPr>
            <p:ph type="subTitle" idx="1"/>
          </p:nvPr>
        </p:nvSpPr>
        <p:spPr>
          <a:xfrm>
            <a:off x="1371600" y="4340696"/>
            <a:ext cx="6400800" cy="1752600"/>
          </a:xfrm>
        </p:spPr>
        <p:txBody>
          <a:bodyPr/>
          <a:lstStyle/>
          <a:p>
            <a:r>
              <a:rPr lang="sv-SE" dirty="0" smtClean="0"/>
              <a:t>BSK F-04</a:t>
            </a:r>
          </a:p>
          <a:p>
            <a:r>
              <a:rPr lang="sv-SE" dirty="0" smtClean="0"/>
              <a:t>2015-02-19</a:t>
            </a:r>
            <a:endParaRPr lang="sv-SE" dirty="0"/>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Tree>
    <p:extLst>
      <p:ext uri="{BB962C8B-B14F-4D97-AF65-F5344CB8AC3E}">
        <p14:creationId xmlns:p14="http://schemas.microsoft.com/office/powerpoint/2010/main" val="1048820888"/>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3568" y="1844824"/>
            <a:ext cx="8064896" cy="4896544"/>
          </a:xfrm>
        </p:spPr>
        <p:txBody>
          <a:bodyPr numCol="2" anchor="t">
            <a:noAutofit/>
          </a:bodyPr>
          <a:lstStyle/>
          <a:p>
            <a:pPr algn="l"/>
            <a:r>
              <a:rPr lang="sv-SE" sz="3200" b="1" dirty="0" smtClean="0"/>
              <a:t>Budgetposter</a:t>
            </a:r>
            <a:r>
              <a:rPr lang="sv-SE" sz="2800" dirty="0" smtClean="0"/>
              <a:t/>
            </a:r>
            <a:br>
              <a:rPr lang="sv-SE" sz="2800" dirty="0" smtClean="0"/>
            </a:br>
            <a:r>
              <a:rPr lang="sv-SE" sz="1800" dirty="0" smtClean="0"/>
              <a:t/>
            </a:r>
            <a:br>
              <a:rPr lang="sv-SE" sz="1800" dirty="0" smtClean="0"/>
            </a:br>
            <a:r>
              <a:rPr lang="sv-SE" sz="2400" dirty="0" smtClean="0"/>
              <a:t>KOSTNADER</a:t>
            </a:r>
            <a:br>
              <a:rPr lang="sv-SE" sz="2400" dirty="0" smtClean="0"/>
            </a:br>
            <a:r>
              <a:rPr lang="sv-SE" sz="2400" dirty="0" smtClean="0"/>
              <a:t>- Seriespel</a:t>
            </a:r>
            <a:br>
              <a:rPr lang="sv-SE" sz="2400" dirty="0" smtClean="0"/>
            </a:br>
            <a:r>
              <a:rPr lang="sv-SE" sz="2400" dirty="0" smtClean="0"/>
              <a:t>- </a:t>
            </a:r>
            <a:r>
              <a:rPr lang="sv-SE" sz="2400" b="1" dirty="0" smtClean="0"/>
              <a:t>Turneringar</a:t>
            </a:r>
            <a:r>
              <a:rPr lang="sv-SE" sz="2400" dirty="0" smtClean="0"/>
              <a:t/>
            </a:r>
            <a:br>
              <a:rPr lang="sv-SE" sz="2400" dirty="0" smtClean="0"/>
            </a:br>
            <a:r>
              <a:rPr lang="sv-SE" sz="2400" dirty="0" smtClean="0"/>
              <a:t>- Hall &amp; Planhyra</a:t>
            </a:r>
            <a:br>
              <a:rPr lang="sv-SE" sz="2400" dirty="0" smtClean="0"/>
            </a:br>
            <a:r>
              <a:rPr lang="sv-SE" sz="2400" dirty="0" smtClean="0"/>
              <a:t>- Domare &amp; funktionärer</a:t>
            </a:r>
            <a:br>
              <a:rPr lang="sv-SE" sz="2400" dirty="0" smtClean="0"/>
            </a:br>
            <a:r>
              <a:rPr lang="sv-SE" sz="2400" dirty="0" smtClean="0"/>
              <a:t>- Utrustning, bollar</a:t>
            </a:r>
            <a:br>
              <a:rPr lang="sv-SE" sz="2400" dirty="0" smtClean="0"/>
            </a:br>
            <a:r>
              <a:rPr lang="sv-SE" sz="2400" dirty="0" smtClean="0"/>
              <a:t>- </a:t>
            </a:r>
            <a:r>
              <a:rPr lang="sv-SE" sz="2400" b="1" dirty="0" smtClean="0"/>
              <a:t>Matchställ</a:t>
            </a:r>
            <a:r>
              <a:rPr lang="sv-SE" sz="2400" dirty="0" smtClean="0"/>
              <a:t/>
            </a:r>
            <a:br>
              <a:rPr lang="sv-SE" sz="2400" dirty="0" smtClean="0"/>
            </a:br>
            <a:r>
              <a:rPr lang="sv-SE" sz="2400" dirty="0" smtClean="0"/>
              <a:t>- </a:t>
            </a:r>
            <a:r>
              <a:rPr lang="sv-SE" sz="2400" b="1" dirty="0" smtClean="0"/>
              <a:t>Träningskläder</a:t>
            </a:r>
            <a:r>
              <a:rPr lang="sv-SE" sz="2400" dirty="0" smtClean="0"/>
              <a:t> &amp; Fotbollsskor</a:t>
            </a:r>
            <a:br>
              <a:rPr lang="sv-SE" sz="2400" dirty="0" smtClean="0"/>
            </a:br>
            <a:r>
              <a:rPr lang="sv-SE" sz="2400" dirty="0" smtClean="0"/>
              <a:t>- Försäkringar</a:t>
            </a:r>
            <a:br>
              <a:rPr lang="sv-SE" sz="2400" dirty="0" smtClean="0"/>
            </a:br>
            <a:r>
              <a:rPr lang="sv-SE" sz="2400" dirty="0" smtClean="0"/>
              <a:t>- </a:t>
            </a:r>
            <a:r>
              <a:rPr lang="sv-SE" sz="2400" b="1" dirty="0" smtClean="0"/>
              <a:t>Vår &amp; Höstavslutning</a:t>
            </a:r>
            <a:r>
              <a:rPr lang="sv-SE" sz="2400" dirty="0" smtClean="0"/>
              <a:t/>
            </a:r>
            <a:br>
              <a:rPr lang="sv-SE" sz="2400" dirty="0" smtClean="0"/>
            </a:br>
            <a:r>
              <a:rPr lang="sv-SE" sz="2400" dirty="0" smtClean="0"/>
              <a:t/>
            </a:r>
            <a:br>
              <a:rPr lang="sv-SE" sz="2400" dirty="0" smtClean="0"/>
            </a:br>
            <a:r>
              <a:rPr lang="sv-SE" sz="2400" dirty="0"/>
              <a:t/>
            </a:r>
            <a:br>
              <a:rPr lang="sv-SE" sz="2400" dirty="0"/>
            </a:br>
            <a:r>
              <a:rPr lang="sv-SE" sz="2400" dirty="0" smtClean="0"/>
              <a:t/>
            </a:r>
            <a:br>
              <a:rPr lang="sv-SE" sz="2400" dirty="0" smtClean="0"/>
            </a:br>
            <a:r>
              <a:rPr lang="sv-SE" sz="2400" dirty="0" smtClean="0"/>
              <a:t>INTÄKTER</a:t>
            </a:r>
            <a:br>
              <a:rPr lang="sv-SE" sz="2400" dirty="0" smtClean="0"/>
            </a:br>
            <a:r>
              <a:rPr lang="sv-SE" sz="2400" dirty="0" smtClean="0"/>
              <a:t>- Medlemsavgifter</a:t>
            </a:r>
            <a:br>
              <a:rPr lang="sv-SE" sz="2400" dirty="0" smtClean="0"/>
            </a:br>
            <a:r>
              <a:rPr lang="sv-SE" sz="2400" dirty="0" smtClean="0"/>
              <a:t>- Kommunala bidrag</a:t>
            </a:r>
            <a:br>
              <a:rPr lang="sv-SE" sz="2400" dirty="0" smtClean="0"/>
            </a:br>
            <a:r>
              <a:rPr lang="sv-SE" sz="2400" dirty="0" smtClean="0"/>
              <a:t>- Kiosken</a:t>
            </a:r>
            <a:br>
              <a:rPr lang="sv-SE" sz="2400" dirty="0" smtClean="0"/>
            </a:br>
            <a:r>
              <a:rPr lang="sv-SE" sz="2400" dirty="0" smtClean="0"/>
              <a:t>- BSK-dagen</a:t>
            </a:r>
            <a:br>
              <a:rPr lang="sv-SE" sz="2400" dirty="0" smtClean="0"/>
            </a:br>
            <a:r>
              <a:rPr lang="sv-SE" sz="2400" dirty="0" smtClean="0"/>
              <a:t>- </a:t>
            </a:r>
            <a:r>
              <a:rPr lang="sv-SE" sz="2400" b="1" dirty="0" smtClean="0"/>
              <a:t>Privata plånboken</a:t>
            </a:r>
            <a:r>
              <a:rPr lang="sv-SE" sz="2400" dirty="0" smtClean="0"/>
              <a:t/>
            </a:r>
            <a:br>
              <a:rPr lang="sv-SE" sz="2400" dirty="0" smtClean="0"/>
            </a:br>
            <a:r>
              <a:rPr lang="sv-SE" sz="1800" dirty="0" smtClean="0"/>
              <a:t/>
            </a:r>
            <a:br>
              <a:rPr lang="sv-SE" sz="1800" dirty="0" smtClean="0"/>
            </a:br>
            <a:r>
              <a:rPr lang="sv-SE" sz="1800" dirty="0" smtClean="0"/>
              <a:t/>
            </a:r>
            <a:br>
              <a:rPr lang="sv-SE" sz="1800" dirty="0" smtClean="0"/>
            </a:br>
            <a:r>
              <a:rPr lang="sv-SE" sz="1800" dirty="0" smtClean="0"/>
              <a:t/>
            </a:r>
            <a:br>
              <a:rPr lang="sv-SE" sz="1800" dirty="0" smtClean="0"/>
            </a:br>
            <a:endParaRPr lang="sv-SE" sz="1800" dirty="0"/>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Tree>
    <p:extLst>
      <p:ext uri="{BB962C8B-B14F-4D97-AF65-F5344CB8AC3E}">
        <p14:creationId xmlns:p14="http://schemas.microsoft.com/office/powerpoint/2010/main" val="1945493882"/>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3568" y="1844824"/>
            <a:ext cx="8064896" cy="792088"/>
          </a:xfrm>
        </p:spPr>
        <p:txBody>
          <a:bodyPr numCol="2" anchor="t">
            <a:noAutofit/>
          </a:bodyPr>
          <a:lstStyle/>
          <a:p>
            <a:pPr algn="l"/>
            <a:r>
              <a:rPr lang="sv-SE" sz="3200" b="1" dirty="0" smtClean="0"/>
              <a:t>Utfall 2014</a:t>
            </a:r>
            <a:r>
              <a:rPr lang="sv-SE" sz="2800" dirty="0" smtClean="0"/>
              <a:t/>
            </a:r>
            <a:br>
              <a:rPr lang="sv-SE" sz="2800" dirty="0" smtClean="0"/>
            </a:br>
            <a:r>
              <a:rPr lang="sv-SE" sz="2400" dirty="0" smtClean="0"/>
              <a:t/>
            </a:r>
            <a:br>
              <a:rPr lang="sv-SE" sz="2400" dirty="0" smtClean="0"/>
            </a:br>
            <a:r>
              <a:rPr lang="sv-SE" sz="1800" dirty="0" smtClean="0"/>
              <a:t/>
            </a:r>
            <a:br>
              <a:rPr lang="sv-SE" sz="1800" dirty="0" smtClean="0"/>
            </a:br>
            <a:r>
              <a:rPr lang="sv-SE" sz="1800" dirty="0" smtClean="0"/>
              <a:t/>
            </a:r>
            <a:br>
              <a:rPr lang="sv-SE" sz="1800" dirty="0" smtClean="0"/>
            </a:br>
            <a:r>
              <a:rPr lang="sv-SE" sz="1800" dirty="0" smtClean="0"/>
              <a:t/>
            </a:r>
            <a:br>
              <a:rPr lang="sv-SE" sz="1800" dirty="0" smtClean="0"/>
            </a:br>
            <a:endParaRPr lang="sv-SE" sz="1800" dirty="0"/>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441377617"/>
              </p:ext>
            </p:extLst>
          </p:nvPr>
        </p:nvGraphicFramePr>
        <p:xfrm>
          <a:off x="539552" y="2564904"/>
          <a:ext cx="7835900" cy="3604259"/>
        </p:xfrm>
        <a:graphic>
          <a:graphicData uri="http://schemas.openxmlformats.org/drawingml/2006/table">
            <a:tbl>
              <a:tblPr/>
              <a:tblGrid>
                <a:gridCol w="2921000"/>
                <a:gridCol w="876300"/>
                <a:gridCol w="342900"/>
                <a:gridCol w="2921000"/>
                <a:gridCol w="774700"/>
              </a:tblGrid>
              <a:tr h="0">
                <a:tc gridSpan="5">
                  <a:txBody>
                    <a:bodyPr/>
                    <a:lstStyle/>
                    <a:p>
                      <a:pPr algn="ctr" fontAlgn="ctr"/>
                      <a:r>
                        <a:rPr lang="en-US" sz="1400" b="1" i="0" u="none" strike="noStrike" dirty="0" err="1">
                          <a:solidFill>
                            <a:srgbClr val="000000"/>
                          </a:solidFill>
                          <a:effectLst/>
                          <a:latin typeface="Calibri"/>
                        </a:rPr>
                        <a:t>Resultatrapport</a:t>
                      </a:r>
                      <a:r>
                        <a:rPr lang="en-US" sz="1400" b="1" i="0" u="none" strike="noStrike" dirty="0">
                          <a:solidFill>
                            <a:srgbClr val="000000"/>
                          </a:solidFill>
                          <a:effectLst/>
                          <a:latin typeface="Calibri"/>
                        </a:rPr>
                        <a:t> 2014</a:t>
                      </a:r>
                    </a:p>
                  </a:txBody>
                  <a:tcPr marL="12700" marR="12700" marT="12700" marB="0" anchor="ctr">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3200">
                <a:tc>
                  <a:txBody>
                    <a:bodyPr/>
                    <a:lstStyle/>
                    <a:p>
                      <a:pPr algn="ctr" fontAlgn="ctr"/>
                      <a:endParaRPr lang="en-US" sz="1200" b="1" i="0" u="none" strike="noStrike">
                        <a:solidFill>
                          <a:srgbClr val="000000"/>
                        </a:solidFill>
                        <a:effectLst/>
                        <a:latin typeface="Calibri"/>
                      </a:endParaRPr>
                    </a:p>
                  </a:txBody>
                  <a:tcPr marL="12700" marR="12700" marT="1270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endParaRPr lang="en-US" sz="1200" b="1" i="0" u="none" strike="noStrike">
                        <a:solidFill>
                          <a:srgbClr val="000000"/>
                        </a:solidFill>
                        <a:effectLst/>
                        <a:latin typeface="Calibri"/>
                      </a:endParaRPr>
                    </a:p>
                  </a:txBody>
                  <a:tcPr marL="12700" marR="12700" marT="1270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w="25400" cap="flat" cmpd="dbl" algn="ctr">
                      <a:solidFill>
                        <a:srgbClr val="000000"/>
                      </a:solidFill>
                      <a:prstDash val="solid"/>
                      <a:round/>
                      <a:headEnd type="none" w="med" len="med"/>
                      <a:tailEnd type="none" w="med" len="med"/>
                    </a:lnT>
                    <a:lnB>
                      <a:noFill/>
                    </a:lnB>
                  </a:tcPr>
                </a:tc>
              </a:tr>
              <a:tr h="190500">
                <a:tc>
                  <a:txBody>
                    <a:bodyPr/>
                    <a:lstStyle/>
                    <a:p>
                      <a:pPr algn="l" fontAlgn="b"/>
                      <a:r>
                        <a:rPr lang="en-US" sz="1200" b="1" i="0" u="none" strike="noStrike">
                          <a:solidFill>
                            <a:srgbClr val="000000"/>
                          </a:solidFill>
                          <a:effectLst/>
                          <a:latin typeface="Calibri"/>
                        </a:rPr>
                        <a:t>Utgifter</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r>
                        <a:rPr lang="en-US" sz="1200" b="1" i="0" u="none" strike="noStrike">
                          <a:solidFill>
                            <a:srgbClr val="000000"/>
                          </a:solidFill>
                          <a:effectLst/>
                          <a:latin typeface="Calibri"/>
                        </a:rPr>
                        <a:t>Intäkter</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r>
              <a:tr h="190500">
                <a:tc>
                  <a:txBody>
                    <a:bodyPr/>
                    <a:lstStyle/>
                    <a:p>
                      <a:pPr algn="l" fontAlgn="b"/>
                      <a:r>
                        <a:rPr lang="en-US" sz="1200" b="0" i="0" u="none" strike="noStrike">
                          <a:solidFill>
                            <a:srgbClr val="000000"/>
                          </a:solidFill>
                          <a:effectLst/>
                          <a:latin typeface="Calibri"/>
                        </a:rPr>
                        <a:t>Cuper</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a:solidFill>
                            <a:srgbClr val="000000"/>
                          </a:solidFill>
                          <a:effectLst/>
                          <a:latin typeface="Calibri"/>
                        </a:rPr>
                        <a:t> 9 523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Fotokalendrar 2013 + säsongsavslutning 2013</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a:solidFill>
                            <a:srgbClr val="000000"/>
                          </a:solidFill>
                          <a:effectLst/>
                          <a:latin typeface="Calibri"/>
                        </a:rPr>
                        <a:t> 5 120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r>
              <a:tr h="190500">
                <a:tc>
                  <a:txBody>
                    <a:bodyPr/>
                    <a:lstStyle/>
                    <a:p>
                      <a:pPr algn="l" fontAlgn="b"/>
                      <a:r>
                        <a:rPr lang="en-US" sz="1200" b="0" i="0" u="none" strike="noStrike">
                          <a:solidFill>
                            <a:srgbClr val="000000"/>
                          </a:solidFill>
                          <a:effectLst/>
                          <a:latin typeface="Calibri"/>
                        </a:rPr>
                        <a:t>Upptaktsträff</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 1 434    </a:t>
                      </a: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Kioskersättning</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 3 000    </a:t>
                      </a:r>
                    </a:p>
                  </a:txBody>
                  <a:tcPr marL="12700" marR="12700" marT="12700" marB="0" anchor="b">
                    <a:lnL>
                      <a:noFill/>
                    </a:lnL>
                    <a:lnR>
                      <a:noFill/>
                    </a:lnR>
                    <a:lnT>
                      <a:noFill/>
                    </a:lnT>
                    <a:lnB>
                      <a:noFill/>
                    </a:lnB>
                  </a:tcPr>
                </a:tc>
              </a:tr>
              <a:tr h="190500">
                <a:tc>
                  <a:txBody>
                    <a:bodyPr/>
                    <a:lstStyle/>
                    <a:p>
                      <a:pPr algn="l" fontAlgn="b"/>
                      <a:r>
                        <a:rPr lang="en-US" sz="1200" b="0" i="0" u="none" strike="noStrike">
                          <a:solidFill>
                            <a:srgbClr val="000000"/>
                          </a:solidFill>
                          <a:effectLst/>
                          <a:latin typeface="Calibri"/>
                        </a:rPr>
                        <a:t>Avgift domare</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 2 190    </a:t>
                      </a: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Barkarö F04</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 5 000    </a:t>
                      </a:r>
                    </a:p>
                  </a:txBody>
                  <a:tcPr marL="12700" marR="12700" marT="12700" marB="0" anchor="b">
                    <a:lnL>
                      <a:noFill/>
                    </a:lnL>
                    <a:lnR>
                      <a:noFill/>
                    </a:lnR>
                    <a:lnT>
                      <a:noFill/>
                    </a:lnT>
                    <a:lnB>
                      <a:noFill/>
                    </a:lnB>
                  </a:tcPr>
                </a:tc>
              </a:tr>
              <a:tr h="190500">
                <a:tc>
                  <a:txBody>
                    <a:bodyPr/>
                    <a:lstStyle/>
                    <a:p>
                      <a:pPr algn="l" fontAlgn="b"/>
                      <a:r>
                        <a:rPr lang="en-US" sz="1200" b="0" i="0" u="none" strike="noStrike">
                          <a:solidFill>
                            <a:srgbClr val="000000"/>
                          </a:solidFill>
                          <a:effectLst/>
                          <a:latin typeface="Calibri"/>
                        </a:rPr>
                        <a:t>Supportertröjor</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 4 244    </a:t>
                      </a: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Supportertröjor</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 12 900    </a:t>
                      </a:r>
                    </a:p>
                  </a:txBody>
                  <a:tcPr marL="12700" marR="12700" marT="12700" marB="0" anchor="b">
                    <a:lnL>
                      <a:noFill/>
                    </a:lnL>
                    <a:lnR>
                      <a:noFill/>
                    </a:lnR>
                    <a:lnT>
                      <a:noFill/>
                    </a:lnT>
                    <a:lnB>
                      <a:noFill/>
                    </a:lnB>
                  </a:tcPr>
                </a:tc>
              </a:tr>
              <a:tr h="190500">
                <a:tc>
                  <a:txBody>
                    <a:bodyPr/>
                    <a:lstStyle/>
                    <a:p>
                      <a:pPr algn="l" fontAlgn="b"/>
                      <a:r>
                        <a:rPr lang="en-US" sz="1200" b="0" i="0" u="none" strike="noStrike">
                          <a:solidFill>
                            <a:srgbClr val="000000"/>
                          </a:solidFill>
                          <a:effectLst/>
                          <a:latin typeface="Calibri"/>
                        </a:rPr>
                        <a:t>Regnjackor</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 2 516    </a:t>
                      </a: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Sponsring Norén &amp; Lindholm</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 3 000    </a:t>
                      </a:r>
                    </a:p>
                  </a:txBody>
                  <a:tcPr marL="12700" marR="12700" marT="12700" marB="0" anchor="b">
                    <a:lnL>
                      <a:noFill/>
                    </a:lnL>
                    <a:lnR>
                      <a:noFill/>
                    </a:lnR>
                    <a:lnT>
                      <a:noFill/>
                    </a:lnT>
                    <a:lnB>
                      <a:noFill/>
                    </a:lnB>
                  </a:tcPr>
                </a:tc>
              </a:tr>
              <a:tr h="190500">
                <a:tc>
                  <a:txBody>
                    <a:bodyPr/>
                    <a:lstStyle/>
                    <a:p>
                      <a:pPr algn="l" fontAlgn="b"/>
                      <a:r>
                        <a:rPr lang="en-US" sz="1200" b="0" i="0" u="none" strike="noStrike">
                          <a:solidFill>
                            <a:srgbClr val="000000"/>
                          </a:solidFill>
                          <a:effectLst/>
                          <a:latin typeface="Calibri"/>
                        </a:rPr>
                        <a:t>Säsongsavslutning</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 7 603    </a:t>
                      </a: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Sponsring HiQ</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 1 500    </a:t>
                      </a:r>
                    </a:p>
                  </a:txBody>
                  <a:tcPr marL="12700" marR="12700" marT="12700" marB="0" anchor="b">
                    <a:lnL>
                      <a:noFill/>
                    </a:lnL>
                    <a:lnR>
                      <a:noFill/>
                    </a:lnR>
                    <a:lnT>
                      <a:noFill/>
                    </a:lnT>
                    <a:lnB>
                      <a:noFill/>
                    </a:lnB>
                  </a:tcPr>
                </a:tc>
              </a:tr>
              <a:tr h="190500">
                <a:tc>
                  <a:txBody>
                    <a:bodyPr/>
                    <a:lstStyle/>
                    <a:p>
                      <a:pPr algn="l" fontAlgn="b"/>
                      <a:r>
                        <a:rPr lang="en-US" sz="1200" b="0" i="0" u="none" strike="noStrike">
                          <a:solidFill>
                            <a:srgbClr val="000000"/>
                          </a:solidFill>
                          <a:effectLst/>
                          <a:latin typeface="Calibri"/>
                        </a:rPr>
                        <a:t>Pannband</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 2 720    </a:t>
                      </a: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Pannband</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 3 400    </a:t>
                      </a:r>
                    </a:p>
                  </a:txBody>
                  <a:tcPr marL="12700" marR="12700" marT="12700" marB="0" anchor="b">
                    <a:lnL>
                      <a:noFill/>
                    </a:lnL>
                    <a:lnR>
                      <a:noFill/>
                    </a:lnR>
                    <a:lnT>
                      <a:noFill/>
                    </a:lnT>
                    <a:lnB>
                      <a:noFill/>
                    </a:lnB>
                  </a:tcPr>
                </a:tc>
              </a:tr>
              <a:tr h="190500">
                <a:tc>
                  <a:txBody>
                    <a:bodyPr/>
                    <a:lstStyle/>
                    <a:p>
                      <a:pPr algn="l" fontAlgn="b"/>
                      <a:r>
                        <a:rPr lang="en-US" sz="1200" b="0" i="0" u="none" strike="noStrike">
                          <a:solidFill>
                            <a:srgbClr val="000000"/>
                          </a:solidFill>
                          <a:effectLst/>
                          <a:latin typeface="Calibri"/>
                        </a:rPr>
                        <a:t>Fotokalendrar</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 3 000    </a:t>
                      </a: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Regnkläder</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 3 900    </a:t>
                      </a:r>
                    </a:p>
                  </a:txBody>
                  <a:tcPr marL="12700" marR="12700" marT="12700" marB="0" anchor="b">
                    <a:lnL>
                      <a:noFill/>
                    </a:lnL>
                    <a:lnR>
                      <a:noFill/>
                    </a:lnR>
                    <a:lnT>
                      <a:noFill/>
                    </a:lnT>
                    <a:lnB>
                      <a:noFill/>
                    </a:lnB>
                  </a:tcPr>
                </a:tc>
              </a:tr>
              <a:tr h="190500">
                <a:tc>
                  <a:txBody>
                    <a:bodyPr/>
                    <a:lstStyle/>
                    <a:p>
                      <a:pPr algn="l" fontAlgn="b"/>
                      <a:r>
                        <a:rPr lang="en-US" sz="1200" b="0" i="0" u="none" strike="noStrike">
                          <a:solidFill>
                            <a:srgbClr val="000000"/>
                          </a:solidFill>
                          <a:effectLst/>
                          <a:latin typeface="Calibri"/>
                        </a:rPr>
                        <a:t>Material</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 120    </a:t>
                      </a: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Fotokalendrar</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 4 500    </a:t>
                      </a:r>
                    </a:p>
                  </a:txBody>
                  <a:tcPr marL="12700" marR="12700" marT="12700" marB="0" anchor="b">
                    <a:lnL>
                      <a:noFill/>
                    </a:lnL>
                    <a:lnR>
                      <a:noFill/>
                    </a:lnR>
                    <a:lnT>
                      <a:noFill/>
                    </a:lnT>
                    <a:lnB>
                      <a:noFill/>
                    </a:lnB>
                  </a:tcPr>
                </a:tc>
              </a:tr>
              <a:tr h="190500">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Säsongsavslutning</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 4 950    </a:t>
                      </a:r>
                    </a:p>
                  </a:txBody>
                  <a:tcPr marL="12700" marR="12700" marT="12700" marB="0" anchor="b">
                    <a:lnL>
                      <a:noFill/>
                    </a:lnL>
                    <a:lnR>
                      <a:noFill/>
                    </a:lnR>
                    <a:lnT>
                      <a:noFill/>
                    </a:lnT>
                    <a:lnB>
                      <a:noFill/>
                    </a:lnB>
                  </a:tcPr>
                </a:tc>
              </a:tr>
              <a:tr h="190500">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r>
              <a:tr h="190500">
                <a:tc>
                  <a:txBody>
                    <a:bodyPr/>
                    <a:lstStyle/>
                    <a:p>
                      <a:pPr algn="l" fontAlgn="b"/>
                      <a:r>
                        <a:rPr lang="en-US" sz="1200" b="1" i="0" u="none" strike="noStrike">
                          <a:solidFill>
                            <a:srgbClr val="000000"/>
                          </a:solidFill>
                          <a:effectLst/>
                          <a:latin typeface="Calibri"/>
                        </a:rPr>
                        <a:t>Summa utgifter</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effectLst/>
                          <a:latin typeface="Calibri"/>
                        </a:rPr>
                        <a:t> 33 350    </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r>
                        <a:rPr lang="en-US" sz="1200" b="1" i="0" u="none" strike="noStrike">
                          <a:solidFill>
                            <a:srgbClr val="000000"/>
                          </a:solidFill>
                          <a:effectLst/>
                          <a:latin typeface="Calibri"/>
                        </a:rPr>
                        <a:t>Summa intäkter</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effectLst/>
                          <a:latin typeface="Calibri"/>
                        </a:rPr>
                        <a:t> 47 270    </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r>
              <a:tr h="190500">
                <a:tc>
                  <a:txBody>
                    <a:bodyPr/>
                    <a:lstStyle/>
                    <a:p>
                      <a:pPr algn="l" fontAlgn="b"/>
                      <a:endParaRPr lang="en-US" sz="1200" b="1" i="0" u="none" strike="noStrike">
                        <a:solidFill>
                          <a:srgbClr val="00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1" i="0" u="none" strike="noStrike">
                        <a:solidFill>
                          <a:srgbClr val="00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1" i="0" u="none" strike="noStrike">
                        <a:solidFill>
                          <a:srgbClr val="00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r>
              <a:tr h="190500">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r>
              <a:tr h="241300">
                <a:tc>
                  <a:txBody>
                    <a:bodyPr/>
                    <a:lstStyle/>
                    <a:p>
                      <a:pPr algn="l" fontAlgn="b"/>
                      <a:r>
                        <a:rPr lang="en-US" sz="1400" b="1" i="0" u="none" strike="noStrike">
                          <a:solidFill>
                            <a:srgbClr val="000000"/>
                          </a:solidFill>
                          <a:effectLst/>
                          <a:latin typeface="Calibri"/>
                        </a:rPr>
                        <a:t>Resultat 2014</a:t>
                      </a:r>
                    </a:p>
                  </a:txBody>
                  <a:tcPr marL="12700" marR="12700" marT="1270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a:rPr>
                        <a:t> 13 920    </a:t>
                      </a:r>
                    </a:p>
                  </a:txBody>
                  <a:tcPr marL="12700" marR="12700" marT="1270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r>
            </a:tbl>
          </a:graphicData>
        </a:graphic>
      </p:graphicFrame>
    </p:spTree>
    <p:extLst>
      <p:ext uri="{BB962C8B-B14F-4D97-AF65-F5344CB8AC3E}">
        <p14:creationId xmlns:p14="http://schemas.microsoft.com/office/powerpoint/2010/main" val="3385634868"/>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3568" y="1556792"/>
            <a:ext cx="8064896" cy="4896544"/>
          </a:xfrm>
        </p:spPr>
        <p:txBody>
          <a:bodyPr numCol="2" anchor="t">
            <a:noAutofit/>
          </a:bodyPr>
          <a:lstStyle/>
          <a:p>
            <a:pPr algn="l"/>
            <a:r>
              <a:rPr lang="sv-SE" sz="3200" b="1" dirty="0" smtClean="0"/>
              <a:t>Budget 2015</a:t>
            </a:r>
            <a:r>
              <a:rPr lang="sv-SE" sz="2800" dirty="0" smtClean="0"/>
              <a:t/>
            </a:r>
            <a:br>
              <a:rPr lang="sv-SE" sz="2800" dirty="0" smtClean="0"/>
            </a:br>
            <a:r>
              <a:rPr lang="sv-SE" sz="1800" dirty="0" smtClean="0">
                <a:solidFill>
                  <a:srgbClr val="FF0000"/>
                </a:solidFill>
              </a:rPr>
              <a:t/>
            </a:r>
            <a:br>
              <a:rPr lang="sv-SE" sz="1800" dirty="0" smtClean="0">
                <a:solidFill>
                  <a:srgbClr val="FF0000"/>
                </a:solidFill>
              </a:rPr>
            </a:br>
            <a:r>
              <a:rPr lang="sv-SE" sz="1800" dirty="0" smtClean="0">
                <a:solidFill>
                  <a:srgbClr val="FF0000"/>
                </a:solidFill>
              </a:rPr>
              <a:t/>
            </a:r>
            <a:br>
              <a:rPr lang="sv-SE" sz="1800" dirty="0" smtClean="0">
                <a:solidFill>
                  <a:srgbClr val="FF0000"/>
                </a:solidFill>
              </a:rPr>
            </a:br>
            <a:endParaRPr lang="sv-SE" sz="1800" dirty="0">
              <a:solidFill>
                <a:srgbClr val="FF0000"/>
              </a:solidFill>
            </a:endParaRPr>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52606295"/>
              </p:ext>
            </p:extLst>
          </p:nvPr>
        </p:nvGraphicFramePr>
        <p:xfrm>
          <a:off x="827584" y="2204864"/>
          <a:ext cx="7264400" cy="4439920"/>
        </p:xfrm>
        <a:graphic>
          <a:graphicData uri="http://schemas.openxmlformats.org/drawingml/2006/table">
            <a:tbl>
              <a:tblPr/>
              <a:tblGrid>
                <a:gridCol w="2717800"/>
                <a:gridCol w="876300"/>
                <a:gridCol w="825500"/>
                <a:gridCol w="2070100"/>
                <a:gridCol w="774700"/>
              </a:tblGrid>
              <a:tr h="190500">
                <a:tc>
                  <a:txBody>
                    <a:bodyPr/>
                    <a:lstStyle/>
                    <a:p>
                      <a:pPr algn="l" fontAlgn="b"/>
                      <a:r>
                        <a:rPr lang="en-US" sz="1200" b="1" i="0" u="none" strike="noStrike">
                          <a:solidFill>
                            <a:srgbClr val="000000"/>
                          </a:solidFill>
                          <a:effectLst/>
                          <a:latin typeface="Calibri"/>
                        </a:rPr>
                        <a:t>Utgifter</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r>
                        <a:rPr lang="en-US" sz="1200" b="1" i="0" u="none" strike="noStrike">
                          <a:solidFill>
                            <a:srgbClr val="000000"/>
                          </a:solidFill>
                          <a:effectLst/>
                          <a:latin typeface="Calibri"/>
                        </a:rPr>
                        <a:t>Intäkter</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r>
              <a:tr h="190500">
                <a:tc>
                  <a:txBody>
                    <a:bodyPr/>
                    <a:lstStyle/>
                    <a:p>
                      <a:pPr algn="l" fontAlgn="b"/>
                      <a:r>
                        <a:rPr lang="en-US" sz="1200" b="0" i="0" u="none" strike="noStrike">
                          <a:solidFill>
                            <a:srgbClr val="000000"/>
                          </a:solidFill>
                          <a:effectLst/>
                          <a:latin typeface="Calibri"/>
                        </a:rPr>
                        <a:t>Big mac cup</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a:solidFill>
                            <a:srgbClr val="000000"/>
                          </a:solidFill>
                          <a:effectLst/>
                          <a:latin typeface="Calibri"/>
                        </a:rPr>
                        <a:t> 3 600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Intäkt gemensamt material</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a:solidFill>
                            <a:srgbClr val="000000"/>
                          </a:solidFill>
                          <a:effectLst/>
                          <a:latin typeface="Calibri"/>
                        </a:rPr>
                        <a:t> 15 000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r>
              <a:tr h="190500">
                <a:tc>
                  <a:txBody>
                    <a:bodyPr/>
                    <a:lstStyle/>
                    <a:p>
                      <a:pPr algn="l" fontAlgn="b"/>
                      <a:r>
                        <a:rPr lang="en-US" sz="1200" b="0" i="0" u="none" strike="noStrike">
                          <a:solidFill>
                            <a:srgbClr val="000000"/>
                          </a:solidFill>
                          <a:effectLst/>
                          <a:latin typeface="Calibri"/>
                        </a:rPr>
                        <a:t>Utbildningsdag</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 2 000    </a:t>
                      </a: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Försäljningn restaurangchansen</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 13 750    </a:t>
                      </a:r>
                    </a:p>
                  </a:txBody>
                  <a:tcPr marL="12700" marR="12700" marT="12700" marB="0" anchor="b">
                    <a:lnL>
                      <a:noFill/>
                    </a:lnL>
                    <a:lnR>
                      <a:noFill/>
                    </a:lnR>
                    <a:lnT>
                      <a:noFill/>
                    </a:lnT>
                    <a:lnB>
                      <a:noFill/>
                    </a:lnB>
                  </a:tcPr>
                </a:tc>
              </a:tr>
              <a:tr h="190500">
                <a:tc>
                  <a:txBody>
                    <a:bodyPr/>
                    <a:lstStyle/>
                    <a:p>
                      <a:pPr algn="l" fontAlgn="b"/>
                      <a:r>
                        <a:rPr lang="en-US" sz="1200" b="0" i="0" u="none" strike="noStrike">
                          <a:solidFill>
                            <a:srgbClr val="000000"/>
                          </a:solidFill>
                          <a:effectLst/>
                          <a:latin typeface="Calibri"/>
                        </a:rPr>
                        <a:t>Uptaktsträff</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 2 000    </a:t>
                      </a: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Kioskersättning 2014</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 2 500    </a:t>
                      </a:r>
                    </a:p>
                  </a:txBody>
                  <a:tcPr marL="12700" marR="12700" marT="12700" marB="0" anchor="b">
                    <a:lnL>
                      <a:noFill/>
                    </a:lnL>
                    <a:lnR>
                      <a:noFill/>
                    </a:lnR>
                    <a:lnT>
                      <a:noFill/>
                    </a:lnT>
                    <a:lnB>
                      <a:noFill/>
                    </a:lnB>
                  </a:tcPr>
                </a:tc>
              </a:tr>
              <a:tr h="190500">
                <a:tc>
                  <a:txBody>
                    <a:bodyPr/>
                    <a:lstStyle/>
                    <a:p>
                      <a:pPr algn="l" fontAlgn="b"/>
                      <a:r>
                        <a:rPr lang="en-US" sz="1200" b="0" i="0" u="none" strike="noStrike">
                          <a:solidFill>
                            <a:srgbClr val="000000"/>
                          </a:solidFill>
                          <a:effectLst/>
                          <a:latin typeface="Calibri"/>
                        </a:rPr>
                        <a:t>Seriespel vår</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 1 500    </a:t>
                      </a: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Städhembonus</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 2 000    </a:t>
                      </a:r>
                    </a:p>
                  </a:txBody>
                  <a:tcPr marL="12700" marR="12700" marT="12700" marB="0" anchor="b">
                    <a:lnL>
                      <a:noFill/>
                    </a:lnL>
                    <a:lnR>
                      <a:noFill/>
                    </a:lnR>
                    <a:lnT>
                      <a:noFill/>
                    </a:lnT>
                    <a:lnB>
                      <a:noFill/>
                    </a:lnB>
                  </a:tcPr>
                </a:tc>
              </a:tr>
              <a:tr h="190500">
                <a:tc>
                  <a:txBody>
                    <a:bodyPr/>
                    <a:lstStyle/>
                    <a:p>
                      <a:pPr algn="l" fontAlgn="b"/>
                      <a:r>
                        <a:rPr lang="en-US" sz="1200" b="0" i="0" u="none" strike="noStrike">
                          <a:solidFill>
                            <a:srgbClr val="000000"/>
                          </a:solidFill>
                          <a:effectLst/>
                          <a:latin typeface="Calibri"/>
                        </a:rPr>
                        <a:t>Aroscupen</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 10 000    </a:t>
                      </a: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r>
              <a:tr h="190500">
                <a:tc>
                  <a:txBody>
                    <a:bodyPr/>
                    <a:lstStyle/>
                    <a:p>
                      <a:pPr algn="l" fontAlgn="b"/>
                      <a:r>
                        <a:rPr lang="en-US" sz="1200" b="0" i="0" u="none" strike="noStrike">
                          <a:solidFill>
                            <a:srgbClr val="000000"/>
                          </a:solidFill>
                          <a:effectLst/>
                          <a:latin typeface="Calibri"/>
                        </a:rPr>
                        <a:t>Fotbollensdag</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 1 500    </a:t>
                      </a: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r>
              <a:tr h="190500">
                <a:tc>
                  <a:txBody>
                    <a:bodyPr/>
                    <a:lstStyle/>
                    <a:p>
                      <a:pPr algn="l" fontAlgn="b"/>
                      <a:r>
                        <a:rPr lang="en-US" sz="1200" b="0" i="0" u="none" strike="noStrike">
                          <a:solidFill>
                            <a:srgbClr val="000000"/>
                          </a:solidFill>
                          <a:effectLst/>
                          <a:latin typeface="Calibri"/>
                        </a:rPr>
                        <a:t>Upptaktsträff höst</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 2 000    </a:t>
                      </a: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r>
              <a:tr h="190500">
                <a:tc>
                  <a:txBody>
                    <a:bodyPr/>
                    <a:lstStyle/>
                    <a:p>
                      <a:pPr algn="l" fontAlgn="b"/>
                      <a:r>
                        <a:rPr lang="en-US" sz="1200" b="0" i="0" u="none" strike="noStrike">
                          <a:solidFill>
                            <a:srgbClr val="000000"/>
                          </a:solidFill>
                          <a:effectLst/>
                          <a:latin typeface="Calibri"/>
                        </a:rPr>
                        <a:t>Seriespel höst</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 1 500    </a:t>
                      </a: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r>
              <a:tr h="190500">
                <a:tc>
                  <a:txBody>
                    <a:bodyPr/>
                    <a:lstStyle/>
                    <a:p>
                      <a:pPr algn="l" fontAlgn="b"/>
                      <a:r>
                        <a:rPr lang="en-US" sz="1200" b="0" i="0" u="none" strike="noStrike">
                          <a:solidFill>
                            <a:srgbClr val="000000"/>
                          </a:solidFill>
                          <a:effectLst/>
                          <a:latin typeface="Calibri"/>
                        </a:rPr>
                        <a:t>Höstcup/avslutning</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 20 000    </a:t>
                      </a: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r>
              <a:tr h="190500">
                <a:tc>
                  <a:txBody>
                    <a:bodyPr/>
                    <a:lstStyle/>
                    <a:p>
                      <a:pPr algn="l" fontAlgn="b"/>
                      <a:r>
                        <a:rPr lang="en-US" sz="1200" b="0" i="0" u="none" strike="noStrike">
                          <a:solidFill>
                            <a:srgbClr val="000000"/>
                          </a:solidFill>
                          <a:effectLst/>
                          <a:latin typeface="Calibri"/>
                        </a:rPr>
                        <a:t>Inköp gemensamt material (overaller mm)</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 20 500    </a:t>
                      </a: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r>
              <a:tr h="190500">
                <a:tc>
                  <a:txBody>
                    <a:bodyPr/>
                    <a:lstStyle/>
                    <a:p>
                      <a:pPr algn="l" fontAlgn="b"/>
                      <a:r>
                        <a:rPr lang="en-US" sz="1200" b="0" i="0" u="none" strike="noStrike">
                          <a:solidFill>
                            <a:srgbClr val="000000"/>
                          </a:solidFill>
                          <a:effectLst/>
                          <a:latin typeface="Calibri"/>
                        </a:rPr>
                        <a:t>Förbrukningsmaterial</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 2 500    </a:t>
                      </a: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r>
              <a:tr h="190500">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r>
              <a:tr h="190500">
                <a:tc>
                  <a:txBody>
                    <a:bodyPr/>
                    <a:lstStyle/>
                    <a:p>
                      <a:pPr algn="l" fontAlgn="b"/>
                      <a:r>
                        <a:rPr lang="en-US" sz="1200" b="1" i="0" u="none" strike="noStrike">
                          <a:solidFill>
                            <a:srgbClr val="000000"/>
                          </a:solidFill>
                          <a:effectLst/>
                          <a:latin typeface="Calibri"/>
                        </a:rPr>
                        <a:t>Summa utgifter</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effectLst/>
                          <a:latin typeface="Calibri"/>
                        </a:rPr>
                        <a:t> 67 100    </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r>
                        <a:rPr lang="en-US" sz="1200" b="1" i="0" u="none" strike="noStrike">
                          <a:solidFill>
                            <a:srgbClr val="000000"/>
                          </a:solidFill>
                          <a:effectLst/>
                          <a:latin typeface="Calibri"/>
                        </a:rPr>
                        <a:t>Summa intäkter</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effectLst/>
                          <a:latin typeface="Calibri"/>
                        </a:rPr>
                        <a:t> 33 250    </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r>
              <a:tr h="190500">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r>
              <a:tr h="190500">
                <a:tc>
                  <a:txBody>
                    <a:bodyPr/>
                    <a:lstStyle/>
                    <a:p>
                      <a:pPr algn="l" fontAlgn="b"/>
                      <a:endParaRPr lang="en-US" sz="1200" b="1"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r>
              <a:tr h="241300">
                <a:tc>
                  <a:txBody>
                    <a:bodyPr/>
                    <a:lstStyle/>
                    <a:p>
                      <a:pPr algn="l" fontAlgn="b"/>
                      <a:r>
                        <a:rPr lang="en-US" sz="1400" b="1" i="0" u="none" strike="noStrike">
                          <a:solidFill>
                            <a:srgbClr val="000000"/>
                          </a:solidFill>
                          <a:effectLst/>
                          <a:latin typeface="Calibri"/>
                        </a:rPr>
                        <a:t>Beräknat resultat 2015</a:t>
                      </a:r>
                    </a:p>
                  </a:txBody>
                  <a:tcPr marL="12700" marR="12700" marT="1270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1400" b="1" i="0" u="none" strike="noStrike">
                          <a:solidFill>
                            <a:srgbClr val="FF0000"/>
                          </a:solidFill>
                          <a:effectLst/>
                          <a:latin typeface="Calibri"/>
                        </a:rPr>
                        <a:t>-33 850    </a:t>
                      </a:r>
                    </a:p>
                  </a:txBody>
                  <a:tcPr marL="12700" marR="12700" marT="1270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r>
              <a:tr h="241300">
                <a:tc>
                  <a:txBody>
                    <a:bodyPr/>
                    <a:lstStyle/>
                    <a:p>
                      <a:pPr algn="l" fontAlgn="b"/>
                      <a:endParaRPr lang="en-US" sz="1400" b="1" i="0" u="none" strike="noStrike">
                        <a:solidFill>
                          <a:srgbClr val="000000"/>
                        </a:solidFill>
                        <a:effectLst/>
                        <a:latin typeface="Calibri"/>
                      </a:endParaRPr>
                    </a:p>
                  </a:txBody>
                  <a:tcPr marL="12700" marR="12700" marT="1270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1400" b="1" i="0" u="none" strike="noStrike">
                        <a:solidFill>
                          <a:srgbClr val="FF0000"/>
                        </a:solidFill>
                        <a:effectLst/>
                        <a:latin typeface="Calibri"/>
                      </a:endParaRPr>
                    </a:p>
                  </a:txBody>
                  <a:tcPr marL="12700" marR="12700" marT="1270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r>
              <a:tr h="190500">
                <a:tc>
                  <a:txBody>
                    <a:bodyPr/>
                    <a:lstStyle/>
                    <a:p>
                      <a:pPr algn="l" fontAlgn="b"/>
                      <a:r>
                        <a:rPr lang="sv-SE" sz="1200" b="0" i="0" u="none" strike="noStrike">
                          <a:solidFill>
                            <a:srgbClr val="000000"/>
                          </a:solidFill>
                          <a:effectLst/>
                          <a:latin typeface="Calibri"/>
                        </a:rPr>
                        <a:t>Tillgångar 2015-02-18</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 17 668    </a:t>
                      </a: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r>
              <a:tr h="190500">
                <a:tc>
                  <a:txBody>
                    <a:bodyPr/>
                    <a:lstStyle/>
                    <a:p>
                      <a:pPr algn="l" fontAlgn="b"/>
                      <a:r>
                        <a:rPr lang="en-US" sz="1200" b="0" i="0" u="none" strike="noStrike">
                          <a:solidFill>
                            <a:srgbClr val="000000"/>
                          </a:solidFill>
                          <a:effectLst/>
                          <a:latin typeface="Calibri"/>
                        </a:rPr>
                        <a:t>Fodringar fotokalendrar (12 st ej betalt)</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 3 600    </a:t>
                      </a: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r>
              <a:tr h="190500">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r>
              <a:tr h="241300">
                <a:tc>
                  <a:txBody>
                    <a:bodyPr/>
                    <a:lstStyle/>
                    <a:p>
                      <a:pPr algn="l" fontAlgn="b"/>
                      <a:r>
                        <a:rPr lang="en-US" sz="1400" b="1" i="0" u="none" strike="noStrike">
                          <a:solidFill>
                            <a:srgbClr val="000000"/>
                          </a:solidFill>
                          <a:effectLst/>
                          <a:latin typeface="Calibri"/>
                        </a:rPr>
                        <a:t>Summa</a:t>
                      </a:r>
                    </a:p>
                  </a:txBody>
                  <a:tcPr marL="12700" marR="12700" marT="1270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1400" b="1" i="0" u="none" strike="noStrike">
                          <a:solidFill>
                            <a:srgbClr val="FF0000"/>
                          </a:solidFill>
                          <a:effectLst/>
                          <a:latin typeface="Calibri"/>
                        </a:rPr>
                        <a:t>-12 582    </a:t>
                      </a:r>
                    </a:p>
                  </a:txBody>
                  <a:tcPr marL="12700" marR="12700" marT="1270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r>
            </a:tbl>
          </a:graphicData>
        </a:graphic>
      </p:graphicFrame>
    </p:spTree>
    <p:extLst>
      <p:ext uri="{BB962C8B-B14F-4D97-AF65-F5344CB8AC3E}">
        <p14:creationId xmlns:p14="http://schemas.microsoft.com/office/powerpoint/2010/main" val="1443532943"/>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3568" y="1844824"/>
            <a:ext cx="8064896" cy="4752528"/>
          </a:xfrm>
        </p:spPr>
        <p:txBody>
          <a:bodyPr numCol="1" anchor="t">
            <a:noAutofit/>
          </a:bodyPr>
          <a:lstStyle/>
          <a:p>
            <a:pPr algn="l"/>
            <a:r>
              <a:rPr lang="sv-SE" sz="3200" b="1" dirty="0" smtClean="0"/>
              <a:t>Hur öka intäkterna?</a:t>
            </a:r>
            <a:r>
              <a:rPr lang="sv-SE" sz="2800" dirty="0" smtClean="0"/>
              <a:t/>
            </a:r>
            <a:br>
              <a:rPr lang="sv-SE" sz="2800" dirty="0" smtClean="0"/>
            </a:br>
            <a:r>
              <a:rPr lang="sv-SE" sz="2000" dirty="0" smtClean="0"/>
              <a:t/>
            </a:r>
            <a:br>
              <a:rPr lang="sv-SE" sz="2000" dirty="0" smtClean="0"/>
            </a:br>
            <a:r>
              <a:rPr lang="sv-SE" sz="2000" dirty="0" smtClean="0"/>
              <a:t>	</a:t>
            </a:r>
            <a:r>
              <a:rPr lang="sv-SE" sz="2400" dirty="0" smtClean="0"/>
              <a:t>- </a:t>
            </a:r>
            <a:r>
              <a:rPr lang="sv-SE" sz="2400" b="1" dirty="0" smtClean="0"/>
              <a:t>Barnarbete</a:t>
            </a:r>
            <a:r>
              <a:rPr lang="sv-SE" sz="2400" dirty="0" smtClean="0"/>
              <a:t/>
            </a:r>
            <a:br>
              <a:rPr lang="sv-SE" sz="2400" dirty="0" smtClean="0"/>
            </a:br>
            <a:r>
              <a:rPr lang="sv-SE" sz="2400" dirty="0" smtClean="0"/>
              <a:t>	</a:t>
            </a:r>
            <a:r>
              <a:rPr lang="sv-SE" sz="2400" dirty="0"/>
              <a:t>	</a:t>
            </a:r>
            <a:r>
              <a:rPr lang="sv-SE" sz="2400" dirty="0" smtClean="0"/>
              <a:t/>
            </a:r>
            <a:br>
              <a:rPr lang="sv-SE" sz="2400" dirty="0" smtClean="0"/>
            </a:br>
            <a:r>
              <a:rPr lang="sv-SE" sz="2400" dirty="0" smtClean="0"/>
              <a:t/>
            </a:r>
            <a:br>
              <a:rPr lang="sv-SE" sz="2400" dirty="0" smtClean="0"/>
            </a:br>
            <a:r>
              <a:rPr lang="sv-SE" sz="2400" dirty="0" smtClean="0"/>
              <a:t>	- Föräldrars arbete/plånbok</a:t>
            </a:r>
            <a:br>
              <a:rPr lang="sv-SE" sz="2400" dirty="0" smtClean="0"/>
            </a:br>
            <a:r>
              <a:rPr lang="sv-SE" sz="2400" dirty="0"/>
              <a:t>	</a:t>
            </a:r>
            <a:r>
              <a:rPr lang="sv-SE" sz="2400" dirty="0" smtClean="0"/>
              <a:t>	</a:t>
            </a:r>
            <a:br>
              <a:rPr lang="sv-SE" sz="2400" dirty="0" smtClean="0"/>
            </a:br>
            <a:r>
              <a:rPr lang="sv-SE" sz="2400" dirty="0" smtClean="0"/>
              <a:t/>
            </a:r>
            <a:br>
              <a:rPr lang="sv-SE" sz="2400" dirty="0" smtClean="0"/>
            </a:br>
            <a:r>
              <a:rPr lang="sv-SE" sz="2400" dirty="0" smtClean="0"/>
              <a:t>	- Sponsring</a:t>
            </a:r>
            <a:br>
              <a:rPr lang="sv-SE" sz="2400" dirty="0" smtClean="0"/>
            </a:br>
            <a:r>
              <a:rPr lang="sv-SE" sz="1800" dirty="0" smtClean="0"/>
              <a:t/>
            </a:r>
            <a:br>
              <a:rPr lang="sv-SE" sz="1800" dirty="0" smtClean="0"/>
            </a:br>
            <a:r>
              <a:rPr lang="sv-SE" sz="1800" dirty="0" smtClean="0"/>
              <a:t/>
            </a:r>
            <a:br>
              <a:rPr lang="sv-SE" sz="1800" dirty="0" smtClean="0"/>
            </a:br>
            <a:r>
              <a:rPr lang="sv-SE" sz="1800" dirty="0" smtClean="0"/>
              <a:t/>
            </a:r>
            <a:br>
              <a:rPr lang="sv-SE" sz="1800" dirty="0" smtClean="0"/>
            </a:br>
            <a:endParaRPr lang="sv-SE" sz="1800" dirty="0"/>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Tree>
    <p:extLst>
      <p:ext uri="{BB962C8B-B14F-4D97-AF65-F5344CB8AC3E}">
        <p14:creationId xmlns:p14="http://schemas.microsoft.com/office/powerpoint/2010/main" val="2919334238"/>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3568" y="1700808"/>
            <a:ext cx="8064896" cy="4896544"/>
          </a:xfrm>
        </p:spPr>
        <p:txBody>
          <a:bodyPr numCol="1" anchor="t">
            <a:noAutofit/>
          </a:bodyPr>
          <a:lstStyle/>
          <a:p>
            <a:pPr algn="l"/>
            <a:r>
              <a:rPr lang="sv-SE" sz="3200" b="1" dirty="0" smtClean="0"/>
              <a:t>Försäljning 2015</a:t>
            </a:r>
            <a:r>
              <a:rPr lang="sv-SE" sz="2400" dirty="0" smtClean="0"/>
              <a:t/>
            </a:r>
            <a:br>
              <a:rPr lang="sv-SE" sz="2400" dirty="0" smtClean="0"/>
            </a:br>
            <a:r>
              <a:rPr lang="sv-SE" sz="2400" dirty="0" smtClean="0"/>
              <a:t/>
            </a:r>
            <a:br>
              <a:rPr lang="sv-SE" sz="2400" dirty="0" smtClean="0"/>
            </a:br>
            <a:r>
              <a:rPr lang="sv-SE" sz="2400" dirty="0"/>
              <a:t>	</a:t>
            </a:r>
            <a:r>
              <a:rPr lang="sv-SE" sz="2400" dirty="0" smtClean="0"/>
              <a:t>- Vill vi att tjejerna bidrar genom försäljning?</a:t>
            </a:r>
            <a:br>
              <a:rPr lang="sv-SE" sz="2400" dirty="0" smtClean="0"/>
            </a:br>
            <a:r>
              <a:rPr lang="sv-SE" sz="2400" dirty="0"/>
              <a:t/>
            </a:r>
            <a:br>
              <a:rPr lang="sv-SE" sz="2400" dirty="0"/>
            </a:br>
            <a:r>
              <a:rPr lang="sv-SE" sz="2400" dirty="0" smtClean="0"/>
              <a:t>	- Vad?</a:t>
            </a:r>
            <a:br>
              <a:rPr lang="sv-SE" sz="2400" dirty="0" smtClean="0"/>
            </a:br>
            <a:r>
              <a:rPr lang="sv-SE" sz="2400" dirty="0"/>
              <a:t/>
            </a:r>
            <a:br>
              <a:rPr lang="sv-SE" sz="2400" dirty="0"/>
            </a:br>
            <a:r>
              <a:rPr lang="sv-SE" sz="2400" dirty="0" smtClean="0"/>
              <a:t>	- Vem?		  	</a:t>
            </a:r>
            <a:br>
              <a:rPr lang="sv-SE" sz="2400" dirty="0" smtClean="0"/>
            </a:br>
            <a:r>
              <a:rPr lang="sv-SE" sz="2400" dirty="0" smtClean="0"/>
              <a:t/>
            </a:r>
            <a:br>
              <a:rPr lang="sv-SE" sz="2400" dirty="0" smtClean="0"/>
            </a:br>
            <a:r>
              <a:rPr lang="sv-SE" sz="2400" dirty="0"/>
              <a:t>	</a:t>
            </a:r>
            <a:r>
              <a:rPr lang="sv-SE" sz="2400" dirty="0" smtClean="0"/>
              <a:t/>
            </a:r>
            <a:br>
              <a:rPr lang="sv-SE" sz="2400" dirty="0" smtClean="0"/>
            </a:br>
            <a:r>
              <a:rPr lang="sv-SE" sz="2400" dirty="0" smtClean="0"/>
              <a:t/>
            </a:r>
            <a:br>
              <a:rPr lang="sv-SE" sz="2400" dirty="0" smtClean="0"/>
            </a:br>
            <a:r>
              <a:rPr lang="sv-SE" sz="2400" dirty="0"/>
              <a:t>	</a:t>
            </a:r>
            <a:r>
              <a:rPr lang="sv-SE" sz="2400" dirty="0" smtClean="0"/>
              <a:t>	            </a:t>
            </a:r>
            <a:br>
              <a:rPr lang="sv-SE" sz="2400" dirty="0" smtClean="0"/>
            </a:br>
            <a:r>
              <a:rPr lang="sv-SE" sz="2400" dirty="0" smtClean="0"/>
              <a:t/>
            </a:r>
            <a:br>
              <a:rPr lang="sv-SE" sz="2400" dirty="0" smtClean="0"/>
            </a:br>
            <a:r>
              <a:rPr lang="sv-SE" sz="2400" dirty="0" smtClean="0"/>
              <a:t/>
            </a:r>
            <a:br>
              <a:rPr lang="sv-SE" sz="2400" dirty="0" smtClean="0"/>
            </a:br>
            <a:endParaRPr lang="sv-SE" sz="2400" dirty="0"/>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Tree>
    <p:extLst>
      <p:ext uri="{BB962C8B-B14F-4D97-AF65-F5344CB8AC3E}">
        <p14:creationId xmlns:p14="http://schemas.microsoft.com/office/powerpoint/2010/main" val="1152926328"/>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3568" y="1700808"/>
            <a:ext cx="8064896" cy="4896544"/>
          </a:xfrm>
        </p:spPr>
        <p:txBody>
          <a:bodyPr numCol="1" anchor="t">
            <a:noAutofit/>
          </a:bodyPr>
          <a:lstStyle/>
          <a:p>
            <a:pPr algn="l"/>
            <a:r>
              <a:rPr lang="sv-SE" sz="3200" b="1" dirty="0" smtClean="0"/>
              <a:t>Försäljning 2015</a:t>
            </a:r>
            <a:r>
              <a:rPr lang="sv-SE" sz="2400" dirty="0" smtClean="0"/>
              <a:t/>
            </a:r>
            <a:br>
              <a:rPr lang="sv-SE" sz="2400" dirty="0" smtClean="0"/>
            </a:br>
            <a:r>
              <a:rPr lang="sv-SE" sz="2400" dirty="0" smtClean="0"/>
              <a:t/>
            </a:r>
            <a:br>
              <a:rPr lang="sv-SE" sz="2400" dirty="0" smtClean="0"/>
            </a:br>
            <a:r>
              <a:rPr lang="sv-SE" sz="2400" dirty="0"/>
              <a:t>	</a:t>
            </a:r>
            <a:r>
              <a:rPr lang="sv-SE" sz="2400" dirty="0" smtClean="0"/>
              <a:t>- Extra kioskvecka?		  	</a:t>
            </a:r>
            <a:br>
              <a:rPr lang="sv-SE" sz="2400" dirty="0" smtClean="0"/>
            </a:br>
            <a:r>
              <a:rPr lang="sv-SE" sz="2400" dirty="0" smtClean="0"/>
              <a:t/>
            </a:r>
            <a:br>
              <a:rPr lang="sv-SE" sz="2400" dirty="0" smtClean="0"/>
            </a:br>
            <a:r>
              <a:rPr lang="sv-SE" sz="2400" dirty="0"/>
              <a:t>	</a:t>
            </a:r>
            <a:r>
              <a:rPr lang="sv-SE" sz="2400" dirty="0" smtClean="0"/>
              <a:t>- Supporttröjor el. liknande?			</a:t>
            </a:r>
            <a:br>
              <a:rPr lang="sv-SE" sz="2400" dirty="0" smtClean="0"/>
            </a:br>
            <a:r>
              <a:rPr lang="sv-SE" sz="2400" dirty="0"/>
              <a:t/>
            </a:r>
            <a:br>
              <a:rPr lang="sv-SE" sz="2400" dirty="0"/>
            </a:br>
            <a:r>
              <a:rPr lang="sv-SE" sz="2400" dirty="0" smtClean="0"/>
              <a:t>	- Annat?</a:t>
            </a:r>
            <a:br>
              <a:rPr lang="sv-SE" sz="2400" dirty="0" smtClean="0"/>
            </a:br>
            <a:r>
              <a:rPr lang="sv-SE" sz="2400" dirty="0" smtClean="0"/>
              <a:t/>
            </a:r>
            <a:br>
              <a:rPr lang="sv-SE" sz="2400" dirty="0" smtClean="0"/>
            </a:br>
            <a:r>
              <a:rPr lang="sv-SE" sz="2400" dirty="0"/>
              <a:t>	</a:t>
            </a:r>
            <a:r>
              <a:rPr lang="sv-SE" sz="2400" dirty="0" smtClean="0"/>
              <a:t>	            </a:t>
            </a:r>
            <a:br>
              <a:rPr lang="sv-SE" sz="2400" dirty="0" smtClean="0"/>
            </a:br>
            <a:r>
              <a:rPr lang="sv-SE" sz="2400" dirty="0" smtClean="0"/>
              <a:t/>
            </a:r>
            <a:br>
              <a:rPr lang="sv-SE" sz="2400" dirty="0" smtClean="0"/>
            </a:br>
            <a:r>
              <a:rPr lang="sv-SE" sz="2400" dirty="0" smtClean="0"/>
              <a:t/>
            </a:r>
            <a:br>
              <a:rPr lang="sv-SE" sz="2400" dirty="0" smtClean="0"/>
            </a:br>
            <a:endParaRPr lang="sv-SE" sz="2400" dirty="0"/>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Tree>
    <p:extLst>
      <p:ext uri="{BB962C8B-B14F-4D97-AF65-F5344CB8AC3E}">
        <p14:creationId xmlns:p14="http://schemas.microsoft.com/office/powerpoint/2010/main" val="864012985"/>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3568" y="1844824"/>
            <a:ext cx="8064896" cy="4752528"/>
          </a:xfrm>
        </p:spPr>
        <p:txBody>
          <a:bodyPr numCol="1" anchor="t">
            <a:noAutofit/>
          </a:bodyPr>
          <a:lstStyle/>
          <a:p>
            <a:pPr algn="l"/>
            <a:r>
              <a:rPr lang="sv-SE" sz="3200" b="1" dirty="0" smtClean="0"/>
              <a:t>Hur öka intäkterna?</a:t>
            </a:r>
            <a:r>
              <a:rPr lang="sv-SE" sz="2800" dirty="0" smtClean="0"/>
              <a:t/>
            </a:r>
            <a:br>
              <a:rPr lang="sv-SE" sz="2800" dirty="0" smtClean="0"/>
            </a:br>
            <a:r>
              <a:rPr lang="sv-SE" sz="2000" dirty="0" smtClean="0"/>
              <a:t/>
            </a:r>
            <a:br>
              <a:rPr lang="sv-SE" sz="2000" dirty="0" smtClean="0"/>
            </a:br>
            <a:r>
              <a:rPr lang="sv-SE" sz="2000" dirty="0" smtClean="0"/>
              <a:t>	</a:t>
            </a:r>
            <a:r>
              <a:rPr lang="sv-SE" sz="2400" dirty="0" smtClean="0"/>
              <a:t>- Barnarbete</a:t>
            </a:r>
            <a:br>
              <a:rPr lang="sv-SE" sz="2400" dirty="0" smtClean="0"/>
            </a:br>
            <a:r>
              <a:rPr lang="sv-SE" sz="2400" dirty="0"/>
              <a:t>	</a:t>
            </a:r>
            <a:r>
              <a:rPr lang="sv-SE" sz="2400" dirty="0" smtClean="0"/>
              <a:t>	</a:t>
            </a:r>
            <a:br>
              <a:rPr lang="sv-SE" sz="2400" dirty="0" smtClean="0"/>
            </a:br>
            <a:r>
              <a:rPr lang="sv-SE" sz="2400" dirty="0" smtClean="0"/>
              <a:t/>
            </a:r>
            <a:br>
              <a:rPr lang="sv-SE" sz="2400" dirty="0" smtClean="0"/>
            </a:br>
            <a:r>
              <a:rPr lang="sv-SE" sz="2400" dirty="0" smtClean="0"/>
              <a:t>	- </a:t>
            </a:r>
            <a:r>
              <a:rPr lang="sv-SE" sz="2400" b="1" dirty="0" smtClean="0"/>
              <a:t>Föräldrars arbete/plånbok</a:t>
            </a:r>
            <a:r>
              <a:rPr lang="sv-SE" sz="2400" dirty="0" smtClean="0"/>
              <a:t/>
            </a:r>
            <a:br>
              <a:rPr lang="sv-SE" sz="2400" dirty="0" smtClean="0"/>
            </a:br>
            <a:r>
              <a:rPr lang="sv-SE" sz="2400" dirty="0"/>
              <a:t>	</a:t>
            </a:r>
            <a:r>
              <a:rPr lang="sv-SE" sz="2400" dirty="0" smtClean="0"/>
              <a:t>	</a:t>
            </a:r>
            <a:br>
              <a:rPr lang="sv-SE" sz="2400" dirty="0" smtClean="0"/>
            </a:br>
            <a:r>
              <a:rPr lang="sv-SE" sz="2400" dirty="0" smtClean="0"/>
              <a:t/>
            </a:r>
            <a:br>
              <a:rPr lang="sv-SE" sz="2400" dirty="0" smtClean="0"/>
            </a:br>
            <a:r>
              <a:rPr lang="sv-SE" sz="2400" dirty="0" smtClean="0"/>
              <a:t>	- Sponsring</a:t>
            </a:r>
            <a:br>
              <a:rPr lang="sv-SE" sz="2400" dirty="0" smtClean="0"/>
            </a:br>
            <a:r>
              <a:rPr lang="sv-SE" sz="1800" dirty="0" smtClean="0"/>
              <a:t/>
            </a:r>
            <a:br>
              <a:rPr lang="sv-SE" sz="1800" dirty="0" smtClean="0"/>
            </a:br>
            <a:r>
              <a:rPr lang="sv-SE" sz="1800" dirty="0" smtClean="0"/>
              <a:t/>
            </a:r>
            <a:br>
              <a:rPr lang="sv-SE" sz="1800" dirty="0" smtClean="0"/>
            </a:br>
            <a:r>
              <a:rPr lang="sv-SE" sz="1800" dirty="0" smtClean="0"/>
              <a:t/>
            </a:r>
            <a:br>
              <a:rPr lang="sv-SE" sz="1800" dirty="0" smtClean="0"/>
            </a:br>
            <a:endParaRPr lang="sv-SE" sz="1800" dirty="0"/>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Tree>
    <p:extLst>
      <p:ext uri="{BB962C8B-B14F-4D97-AF65-F5344CB8AC3E}">
        <p14:creationId xmlns:p14="http://schemas.microsoft.com/office/powerpoint/2010/main" val="1100395534"/>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3568" y="1700808"/>
            <a:ext cx="8064896" cy="4896544"/>
          </a:xfrm>
        </p:spPr>
        <p:txBody>
          <a:bodyPr numCol="1" anchor="t">
            <a:noAutofit/>
          </a:bodyPr>
          <a:lstStyle/>
          <a:p>
            <a:pPr algn="l"/>
            <a:r>
              <a:rPr lang="sv-SE" sz="3200" b="1" dirty="0" smtClean="0"/>
              <a:t>Vill vi helt enkelt lägga en </a:t>
            </a:r>
            <a:br>
              <a:rPr lang="sv-SE" sz="3200" b="1" dirty="0" smtClean="0"/>
            </a:br>
            <a:r>
              <a:rPr lang="sv-SE" sz="3200" b="1" dirty="0" smtClean="0"/>
              <a:t>extra slant i lagkassan?</a:t>
            </a:r>
            <a:br>
              <a:rPr lang="sv-SE" sz="3200" b="1" dirty="0" smtClean="0"/>
            </a:br>
            <a:r>
              <a:rPr lang="sv-SE" sz="2400" dirty="0" smtClean="0"/>
              <a:t/>
            </a:r>
            <a:br>
              <a:rPr lang="sv-SE" sz="2400" dirty="0" smtClean="0"/>
            </a:br>
            <a:r>
              <a:rPr lang="sv-SE" sz="2400" dirty="0" smtClean="0"/>
              <a:t>	- 500 SEK per termin ger 28 </a:t>
            </a:r>
            <a:r>
              <a:rPr lang="sv-SE" sz="2400" dirty="0" err="1" smtClean="0"/>
              <a:t>st</a:t>
            </a:r>
            <a:r>
              <a:rPr lang="sv-SE" sz="2400" dirty="0" smtClean="0"/>
              <a:t> x 500:- x 2 = </a:t>
            </a:r>
            <a:r>
              <a:rPr lang="sv-SE" sz="2400" b="1" dirty="0" smtClean="0"/>
              <a:t>14.000 SEK</a:t>
            </a:r>
            <a:r>
              <a:rPr lang="sv-SE" sz="2400" dirty="0" smtClean="0"/>
              <a:t/>
            </a:r>
            <a:br>
              <a:rPr lang="sv-SE" sz="2400" dirty="0" smtClean="0"/>
            </a:br>
            <a:r>
              <a:rPr lang="sv-SE" sz="2400" dirty="0"/>
              <a:t/>
            </a:r>
            <a:br>
              <a:rPr lang="sv-SE" sz="2400" dirty="0"/>
            </a:br>
            <a:r>
              <a:rPr lang="sv-SE" sz="2400" dirty="0" smtClean="0"/>
              <a:t/>
            </a:r>
            <a:br>
              <a:rPr lang="sv-SE" sz="2400" dirty="0" smtClean="0"/>
            </a:br>
            <a:r>
              <a:rPr lang="sv-SE" sz="2400" dirty="0" smtClean="0"/>
              <a:t/>
            </a:r>
            <a:br>
              <a:rPr lang="sv-SE" sz="2400" dirty="0" smtClean="0"/>
            </a:br>
            <a:r>
              <a:rPr lang="sv-SE" sz="2400" dirty="0" smtClean="0"/>
              <a:t/>
            </a:r>
            <a:br>
              <a:rPr lang="sv-SE" sz="2400" dirty="0" smtClean="0"/>
            </a:br>
            <a:r>
              <a:rPr lang="sv-SE" sz="2400" dirty="0" smtClean="0"/>
              <a:t/>
            </a:r>
            <a:br>
              <a:rPr lang="sv-SE" sz="2400" dirty="0" smtClean="0"/>
            </a:br>
            <a:r>
              <a:rPr lang="sv-SE" sz="2400" dirty="0" smtClean="0"/>
              <a:t/>
            </a:r>
            <a:br>
              <a:rPr lang="sv-SE" sz="2400" dirty="0" smtClean="0"/>
            </a:br>
            <a:endParaRPr lang="sv-SE" sz="2400" dirty="0"/>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Tree>
    <p:extLst>
      <p:ext uri="{BB962C8B-B14F-4D97-AF65-F5344CB8AC3E}">
        <p14:creationId xmlns:p14="http://schemas.microsoft.com/office/powerpoint/2010/main" val="32226298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
        <p:nvSpPr>
          <p:cNvPr id="5" name="Rubrik 1"/>
          <p:cNvSpPr txBox="1">
            <a:spLocks/>
          </p:cNvSpPr>
          <p:nvPr/>
        </p:nvSpPr>
        <p:spPr>
          <a:xfrm>
            <a:off x="107504" y="2636912"/>
            <a:ext cx="8568952" cy="4221088"/>
          </a:xfrm>
          <a:prstGeom prst="rect">
            <a:avLst/>
          </a:prstGeom>
        </p:spPr>
        <p:txBody>
          <a:bodyPr vert="horz" lIns="91440" tIns="45720" rIns="91440" bIns="45720" rtlCol="0" anchor="ctr">
            <a:noAutofit/>
          </a:bodyPr>
          <a:lstStyle/>
          <a:p>
            <a:pPr lvl="0">
              <a:spcBef>
                <a:spcPct val="0"/>
              </a:spcBef>
              <a:defRPr/>
            </a:pPr>
            <a:endParaRPr kumimoji="0" lang="sv-SE" sz="2400" b="0" i="0" u="none" strike="noStrike" kern="1200" cap="none" spc="0" normalizeH="0" baseline="0" noProof="0" dirty="0" smtClean="0">
              <a:ln>
                <a:noFill/>
              </a:ln>
              <a:solidFill>
                <a:schemeClr val="tx1"/>
              </a:solidFill>
              <a:effectLst/>
              <a:uLnTx/>
              <a:uFillTx/>
              <a:latin typeface="+mj-lt"/>
              <a:ea typeface="+mj-ea"/>
              <a:cs typeface="+mj-cs"/>
            </a:endParaRPr>
          </a:p>
          <a:p>
            <a:pPr marL="285750" marR="0" lvl="0" indent="-285750" algn="l" defTabSz="914400" rtl="0" eaLnBrk="1" fontAlgn="auto" latinLnBrk="0" hangingPunct="1">
              <a:lnSpc>
                <a:spcPct val="100000"/>
              </a:lnSpc>
              <a:spcBef>
                <a:spcPct val="0"/>
              </a:spcBef>
              <a:spcAft>
                <a:spcPts val="0"/>
              </a:spcAft>
              <a:buClrTx/>
              <a:buSzTx/>
              <a:buFont typeface="Arial"/>
              <a:buChar char="•"/>
              <a:tabLst/>
              <a:defRPr/>
            </a:pPr>
            <a:r>
              <a:rPr lang="sv-SE" sz="2400" noProof="0" dirty="0" smtClean="0">
                <a:latin typeface="+mj-lt"/>
                <a:ea typeface="+mj-ea"/>
                <a:cs typeface="+mj-cs"/>
              </a:rPr>
              <a:t>Genomförde vi en värvningskampanj under våren och 10 nya tjejer började sedan spela fotboll i F04/05!</a:t>
            </a:r>
          </a:p>
          <a:p>
            <a:pPr marL="285750" marR="0" lvl="0" indent="-285750" algn="l" defTabSz="914400" rtl="0" eaLnBrk="1" fontAlgn="auto" latinLnBrk="0" hangingPunct="1">
              <a:lnSpc>
                <a:spcPct val="100000"/>
              </a:lnSpc>
              <a:spcBef>
                <a:spcPct val="0"/>
              </a:spcBef>
              <a:spcAft>
                <a:spcPts val="0"/>
              </a:spcAft>
              <a:buClrTx/>
              <a:buSzTx/>
              <a:buFont typeface="Arial"/>
              <a:buChar char="•"/>
              <a:tabLst/>
              <a:defRPr/>
            </a:pPr>
            <a:endParaRPr lang="sv-SE" sz="2400" dirty="0">
              <a:latin typeface="+mj-lt"/>
              <a:ea typeface="+mj-ea"/>
              <a:cs typeface="+mj-cs"/>
            </a:endParaRPr>
          </a:p>
          <a:p>
            <a:pPr marL="285750" marR="0" lvl="0" indent="-285750" algn="l" defTabSz="914400" rtl="0" eaLnBrk="1" fontAlgn="auto" latinLnBrk="0" hangingPunct="1">
              <a:lnSpc>
                <a:spcPct val="100000"/>
              </a:lnSpc>
              <a:spcBef>
                <a:spcPct val="0"/>
              </a:spcBef>
              <a:spcAft>
                <a:spcPts val="0"/>
              </a:spcAft>
              <a:buClrTx/>
              <a:buSzTx/>
              <a:buFont typeface="Arial"/>
              <a:buChar char="•"/>
              <a:tabLst/>
              <a:defRPr/>
            </a:pPr>
            <a:r>
              <a:rPr lang="sv-SE" sz="2400" noProof="0" dirty="0" smtClean="0">
                <a:latin typeface="+mj-lt"/>
                <a:ea typeface="+mj-ea"/>
                <a:cs typeface="+mj-cs"/>
              </a:rPr>
              <a:t>Vi etablerade ett nytt sponsorupplägg och flera nya sponsorer anslöt sig till F04/05. Stort tack för ert stöd!</a:t>
            </a:r>
          </a:p>
          <a:p>
            <a:pPr marL="285750" marR="0" lvl="0" indent="-285750" algn="l" defTabSz="914400" rtl="0" eaLnBrk="1" fontAlgn="auto" latinLnBrk="0" hangingPunct="1">
              <a:lnSpc>
                <a:spcPct val="100000"/>
              </a:lnSpc>
              <a:spcBef>
                <a:spcPct val="0"/>
              </a:spcBef>
              <a:spcAft>
                <a:spcPts val="0"/>
              </a:spcAft>
              <a:buClrTx/>
              <a:buSzTx/>
              <a:buFont typeface="Arial"/>
              <a:buChar char="•"/>
              <a:tabLst/>
              <a:defRPr/>
            </a:pPr>
            <a:endParaRPr kumimoji="0" lang="sv-SE" sz="2400" b="0" i="0" u="none" strike="noStrike" kern="1200" cap="none" spc="0" normalizeH="0" baseline="0" dirty="0">
              <a:ln>
                <a:noFill/>
              </a:ln>
              <a:solidFill>
                <a:schemeClr val="tx1"/>
              </a:solidFill>
              <a:effectLst/>
              <a:uLnTx/>
              <a:uFillTx/>
              <a:latin typeface="+mj-lt"/>
              <a:ea typeface="+mj-ea"/>
              <a:cs typeface="+mj-cs"/>
            </a:endParaRPr>
          </a:p>
          <a:p>
            <a:pPr marL="285750" marR="0" lvl="0" indent="-285750" algn="l" defTabSz="914400" rtl="0" eaLnBrk="1" fontAlgn="auto" latinLnBrk="0" hangingPunct="1">
              <a:lnSpc>
                <a:spcPct val="100000"/>
              </a:lnSpc>
              <a:spcBef>
                <a:spcPct val="0"/>
              </a:spcBef>
              <a:spcAft>
                <a:spcPts val="0"/>
              </a:spcAft>
              <a:buClrTx/>
              <a:buSzTx/>
              <a:buFont typeface="Arial"/>
              <a:buChar char="•"/>
              <a:tabLst/>
              <a:defRPr/>
            </a:pPr>
            <a:r>
              <a:rPr lang="sv-SE" sz="2400" noProof="0" dirty="0" smtClean="0">
                <a:latin typeface="+mj-lt"/>
                <a:ea typeface="+mj-ea"/>
                <a:cs typeface="+mj-cs"/>
              </a:rPr>
              <a:t>En supporterklubb startades där våra tjejer sålde medlemskap för 2014. Våra supportrar belönades med varsin toksnygg T-shirt.</a:t>
            </a:r>
            <a:endParaRPr kumimoji="0" lang="sv-SE" sz="2400" b="0" i="0" u="none" strike="noStrike" kern="1200" cap="none" spc="0" normalizeH="0" baseline="0" noProof="0" dirty="0" smtClean="0">
              <a:ln>
                <a:noFill/>
              </a:ln>
              <a:solidFill>
                <a:schemeClr val="tx1"/>
              </a:solidFill>
              <a:effectLst/>
              <a:uLnTx/>
              <a:uFillTx/>
              <a:latin typeface="+mj-lt"/>
              <a:ea typeface="+mj-ea"/>
              <a:cs typeface="+mj-cs"/>
            </a:endParaRPr>
          </a:p>
          <a:p>
            <a:pPr marL="342900" marR="0" lvl="0" indent="-342900" algn="l" defTabSz="914400" rtl="0" eaLnBrk="1" fontAlgn="auto" latinLnBrk="0" hangingPunct="1">
              <a:lnSpc>
                <a:spcPct val="100000"/>
              </a:lnSpc>
              <a:spcBef>
                <a:spcPct val="0"/>
              </a:spcBef>
              <a:spcAft>
                <a:spcPts val="0"/>
              </a:spcAft>
              <a:buClrTx/>
              <a:buSzTx/>
              <a:buFont typeface="Arial"/>
              <a:buChar char="•"/>
              <a:tabLst/>
              <a:defRPr/>
            </a:pPr>
            <a:endParaRPr lang="sv-SE" sz="2400" dirty="0" smtClean="0">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1800" b="0" i="0" u="none" strike="noStrike" kern="1200" cap="none" spc="0" normalizeH="0" baseline="0" noProof="0" dirty="0" smtClean="0">
                <a:ln>
                  <a:noFill/>
                </a:ln>
                <a:solidFill>
                  <a:schemeClr val="tx1"/>
                </a:solidFill>
                <a:effectLst/>
                <a:uLnTx/>
                <a:uFillTx/>
                <a:latin typeface="+mj-lt"/>
                <a:ea typeface="+mj-ea"/>
                <a:cs typeface="+mj-cs"/>
              </a:rPr>
              <a:t/>
            </a:r>
            <a:br>
              <a:rPr kumimoji="0" lang="sv-SE" sz="1800" b="0" i="0" u="none" strike="noStrike" kern="1200" cap="none" spc="0" normalizeH="0" baseline="0" noProof="0" dirty="0" smtClean="0">
                <a:ln>
                  <a:noFill/>
                </a:ln>
                <a:solidFill>
                  <a:schemeClr val="tx1"/>
                </a:solidFill>
                <a:effectLst/>
                <a:uLnTx/>
                <a:uFillTx/>
                <a:latin typeface="+mj-lt"/>
                <a:ea typeface="+mj-ea"/>
                <a:cs typeface="+mj-cs"/>
              </a:rPr>
            </a:br>
            <a:r>
              <a:rPr kumimoji="0" lang="sv-SE" sz="1800" b="0" i="0" u="none" strike="noStrike" kern="1200" cap="none" spc="0" normalizeH="0" baseline="0" noProof="0" dirty="0" smtClean="0">
                <a:ln>
                  <a:noFill/>
                </a:ln>
                <a:solidFill>
                  <a:schemeClr val="tx1"/>
                </a:solidFill>
                <a:effectLst/>
                <a:uLnTx/>
                <a:uFillTx/>
                <a:latin typeface="+mj-lt"/>
                <a:ea typeface="+mj-ea"/>
                <a:cs typeface="+mj-cs"/>
              </a:rPr>
              <a:t/>
            </a:r>
            <a:br>
              <a:rPr kumimoji="0" lang="sv-SE" sz="1800" b="0" i="0" u="none" strike="noStrike" kern="1200" cap="none" spc="0" normalizeH="0" baseline="0" noProof="0" dirty="0" smtClean="0">
                <a:ln>
                  <a:noFill/>
                </a:ln>
                <a:solidFill>
                  <a:schemeClr val="tx1"/>
                </a:solidFill>
                <a:effectLst/>
                <a:uLnTx/>
                <a:uFillTx/>
                <a:latin typeface="+mj-lt"/>
                <a:ea typeface="+mj-ea"/>
                <a:cs typeface="+mj-cs"/>
              </a:rPr>
            </a:br>
            <a:endParaRPr kumimoji="0" lang="sv-SE" sz="1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Rubrik 1"/>
          <p:cNvSpPr txBox="1">
            <a:spLocks/>
          </p:cNvSpPr>
          <p:nvPr/>
        </p:nvSpPr>
        <p:spPr>
          <a:xfrm>
            <a:off x="179512" y="1844824"/>
            <a:ext cx="6408712" cy="57606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sz="3200" b="1" dirty="0" smtClean="0">
                <a:latin typeface="+mj-lt"/>
                <a:ea typeface="+mj-ea"/>
                <a:cs typeface="+mj-cs"/>
              </a:rPr>
              <a:t>Dessutom</a:t>
            </a:r>
            <a:r>
              <a:rPr lang="sv-SE" sz="3200" b="1" dirty="0">
                <a:latin typeface="+mj-lt"/>
                <a:ea typeface="+mj-ea"/>
                <a:cs typeface="+mj-cs"/>
              </a:rPr>
              <a:t>!</a:t>
            </a:r>
            <a:r>
              <a:rPr kumimoji="0" lang="sv-SE" sz="1800" b="0" i="0" u="none" strike="noStrike" kern="1200" cap="none" spc="0" normalizeH="0" baseline="0" noProof="0" dirty="0" smtClean="0">
                <a:ln>
                  <a:noFill/>
                </a:ln>
                <a:solidFill>
                  <a:schemeClr val="tx1"/>
                </a:solidFill>
                <a:effectLst/>
                <a:uLnTx/>
                <a:uFillTx/>
                <a:latin typeface="+mj-lt"/>
                <a:ea typeface="+mj-ea"/>
                <a:cs typeface="+mj-cs"/>
              </a:rPr>
              <a:t/>
            </a:r>
            <a:br>
              <a:rPr kumimoji="0" lang="sv-SE" sz="1800" b="0" i="0" u="none" strike="noStrike" kern="1200" cap="none" spc="0" normalizeH="0" baseline="0" noProof="0" dirty="0" smtClean="0">
                <a:ln>
                  <a:noFill/>
                </a:ln>
                <a:solidFill>
                  <a:schemeClr val="tx1"/>
                </a:solidFill>
                <a:effectLst/>
                <a:uLnTx/>
                <a:uFillTx/>
                <a:latin typeface="+mj-lt"/>
                <a:ea typeface="+mj-ea"/>
                <a:cs typeface="+mj-cs"/>
              </a:rPr>
            </a:br>
            <a:endParaRPr kumimoji="0" lang="sv-SE" sz="18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42474094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24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24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24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3568" y="1844824"/>
            <a:ext cx="8064896" cy="4752528"/>
          </a:xfrm>
        </p:spPr>
        <p:txBody>
          <a:bodyPr numCol="1" anchor="t">
            <a:noAutofit/>
          </a:bodyPr>
          <a:lstStyle/>
          <a:p>
            <a:pPr algn="l"/>
            <a:r>
              <a:rPr lang="sv-SE" sz="3200" b="1" dirty="0" smtClean="0"/>
              <a:t>Hur öka intäkterna?</a:t>
            </a:r>
            <a:r>
              <a:rPr lang="sv-SE" sz="2800" dirty="0" smtClean="0"/>
              <a:t/>
            </a:r>
            <a:br>
              <a:rPr lang="sv-SE" sz="2800" dirty="0" smtClean="0"/>
            </a:br>
            <a:r>
              <a:rPr lang="sv-SE" sz="2000" dirty="0" smtClean="0"/>
              <a:t/>
            </a:r>
            <a:br>
              <a:rPr lang="sv-SE" sz="2000" dirty="0" smtClean="0"/>
            </a:br>
            <a:r>
              <a:rPr lang="sv-SE" sz="2000" dirty="0" smtClean="0"/>
              <a:t>	</a:t>
            </a:r>
            <a:r>
              <a:rPr lang="sv-SE" sz="2400" dirty="0" smtClean="0"/>
              <a:t>- Barnarbete</a:t>
            </a:r>
            <a:br>
              <a:rPr lang="sv-SE" sz="2400" dirty="0" smtClean="0"/>
            </a:br>
            <a:r>
              <a:rPr lang="sv-SE" sz="2400" dirty="0"/>
              <a:t>	</a:t>
            </a:r>
            <a:r>
              <a:rPr lang="sv-SE" sz="2400" dirty="0" smtClean="0"/>
              <a:t/>
            </a:r>
            <a:br>
              <a:rPr lang="sv-SE" sz="2400" dirty="0" smtClean="0"/>
            </a:br>
            <a:r>
              <a:rPr lang="sv-SE" sz="2400" dirty="0" smtClean="0"/>
              <a:t/>
            </a:r>
            <a:br>
              <a:rPr lang="sv-SE" sz="2400" dirty="0" smtClean="0"/>
            </a:br>
            <a:r>
              <a:rPr lang="sv-SE" sz="2400" dirty="0" smtClean="0"/>
              <a:t>	- Föräldrars arbete/plånbok</a:t>
            </a:r>
            <a:br>
              <a:rPr lang="sv-SE" sz="2400" dirty="0" smtClean="0"/>
            </a:br>
            <a:r>
              <a:rPr lang="sv-SE" sz="2400" dirty="0"/>
              <a:t>	</a:t>
            </a:r>
            <a:r>
              <a:rPr lang="sv-SE" sz="2400" dirty="0" smtClean="0"/>
              <a:t/>
            </a:r>
            <a:br>
              <a:rPr lang="sv-SE" sz="2400" dirty="0" smtClean="0"/>
            </a:br>
            <a:r>
              <a:rPr lang="sv-SE" sz="2400" dirty="0" smtClean="0"/>
              <a:t/>
            </a:r>
            <a:br>
              <a:rPr lang="sv-SE" sz="2400" dirty="0" smtClean="0"/>
            </a:br>
            <a:r>
              <a:rPr lang="sv-SE" sz="2400" dirty="0" smtClean="0"/>
              <a:t>	- </a:t>
            </a:r>
            <a:r>
              <a:rPr lang="sv-SE" sz="2400" b="1" dirty="0" smtClean="0"/>
              <a:t>Sponsring</a:t>
            </a:r>
            <a:r>
              <a:rPr lang="sv-SE" sz="2400" dirty="0" smtClean="0"/>
              <a:t/>
            </a:r>
            <a:br>
              <a:rPr lang="sv-SE" sz="2400" dirty="0" smtClean="0"/>
            </a:br>
            <a:r>
              <a:rPr lang="sv-SE" sz="1800" dirty="0" smtClean="0"/>
              <a:t/>
            </a:r>
            <a:br>
              <a:rPr lang="sv-SE" sz="1800" dirty="0" smtClean="0"/>
            </a:br>
            <a:r>
              <a:rPr lang="sv-SE" sz="1800" dirty="0" smtClean="0"/>
              <a:t/>
            </a:r>
            <a:br>
              <a:rPr lang="sv-SE" sz="1800" dirty="0" smtClean="0"/>
            </a:br>
            <a:r>
              <a:rPr lang="sv-SE" sz="1800" dirty="0" smtClean="0"/>
              <a:t/>
            </a:r>
            <a:br>
              <a:rPr lang="sv-SE" sz="1800" dirty="0" smtClean="0"/>
            </a:br>
            <a:endParaRPr lang="sv-SE" sz="1800" dirty="0"/>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Tree>
    <p:extLst>
      <p:ext uri="{BB962C8B-B14F-4D97-AF65-F5344CB8AC3E}">
        <p14:creationId xmlns:p14="http://schemas.microsoft.com/office/powerpoint/2010/main" val="1240799633"/>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3568" y="1700808"/>
            <a:ext cx="8064896" cy="4896544"/>
          </a:xfrm>
        </p:spPr>
        <p:txBody>
          <a:bodyPr numCol="1" anchor="t">
            <a:noAutofit/>
          </a:bodyPr>
          <a:lstStyle/>
          <a:p>
            <a:pPr algn="l"/>
            <a:r>
              <a:rPr lang="sv-SE" sz="3200" b="1" dirty="0" smtClean="0"/>
              <a:t>Tre mål med sponsorarbetet 2014:</a:t>
            </a:r>
            <a:br>
              <a:rPr lang="sv-SE" sz="3200" b="1" dirty="0" smtClean="0"/>
            </a:br>
            <a:r>
              <a:rPr lang="sv-SE" sz="2400" dirty="0" smtClean="0"/>
              <a:t/>
            </a:r>
            <a:br>
              <a:rPr lang="sv-SE" sz="2400" dirty="0" smtClean="0"/>
            </a:br>
            <a:r>
              <a:rPr lang="sv-SE" sz="2400" dirty="0" smtClean="0"/>
              <a:t>	- Matchställ/Overallsponsorer	20.000 SEK</a:t>
            </a:r>
            <a:br>
              <a:rPr lang="sv-SE" sz="2400" dirty="0" smtClean="0"/>
            </a:br>
            <a:r>
              <a:rPr lang="sv-SE" sz="2400" dirty="0" smtClean="0"/>
              <a:t/>
            </a:r>
            <a:br>
              <a:rPr lang="sv-SE" sz="2400" dirty="0" smtClean="0"/>
            </a:br>
            <a:r>
              <a:rPr lang="sv-SE" sz="2400" dirty="0"/>
              <a:t>	</a:t>
            </a:r>
            <a:r>
              <a:rPr lang="sv-SE" sz="2400" dirty="0" smtClean="0"/>
              <a:t>- </a:t>
            </a:r>
            <a:r>
              <a:rPr lang="sv-SE" sz="2400" dirty="0" err="1" smtClean="0"/>
              <a:t>Turneringsponsorer</a:t>
            </a:r>
            <a:r>
              <a:rPr lang="sv-SE" sz="2400" dirty="0" smtClean="0"/>
              <a:t>			10.000 SEK</a:t>
            </a:r>
            <a:br>
              <a:rPr lang="sv-SE" sz="2400" dirty="0" smtClean="0"/>
            </a:br>
            <a:r>
              <a:rPr lang="sv-SE" sz="2400" dirty="0" smtClean="0"/>
              <a:t/>
            </a:r>
            <a:br>
              <a:rPr lang="sv-SE" sz="2400" dirty="0" smtClean="0"/>
            </a:br>
            <a:r>
              <a:rPr lang="sv-SE" sz="2400" dirty="0"/>
              <a:t>	</a:t>
            </a:r>
            <a:r>
              <a:rPr lang="sv-SE" sz="2400" dirty="0" smtClean="0"/>
              <a:t>- ”Alla frågar </a:t>
            </a:r>
            <a:r>
              <a:rPr lang="sv-SE" sz="2400" dirty="0"/>
              <a:t>t</a:t>
            </a:r>
            <a:r>
              <a:rPr lang="sv-SE" sz="2400" dirty="0" smtClean="0"/>
              <a:t>re”</a:t>
            </a:r>
            <a:br>
              <a:rPr lang="sv-SE" sz="2400" dirty="0" smtClean="0"/>
            </a:br>
            <a:r>
              <a:rPr lang="sv-SE" sz="2400" dirty="0" smtClean="0"/>
              <a:t/>
            </a:r>
            <a:br>
              <a:rPr lang="sv-SE" sz="2400" dirty="0" smtClean="0"/>
            </a:br>
            <a:r>
              <a:rPr lang="sv-SE" sz="2400" dirty="0" smtClean="0"/>
              <a:t/>
            </a:r>
            <a:br>
              <a:rPr lang="sv-SE" sz="2400" dirty="0" smtClean="0"/>
            </a:br>
            <a:endParaRPr lang="sv-SE" sz="2400" dirty="0"/>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Tree>
    <p:extLst>
      <p:ext uri="{BB962C8B-B14F-4D97-AF65-F5344CB8AC3E}">
        <p14:creationId xmlns:p14="http://schemas.microsoft.com/office/powerpoint/2010/main" val="1624476815"/>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3568" y="1700808"/>
            <a:ext cx="8064896" cy="4896544"/>
          </a:xfrm>
        </p:spPr>
        <p:txBody>
          <a:bodyPr numCol="1" anchor="t">
            <a:noAutofit/>
          </a:bodyPr>
          <a:lstStyle/>
          <a:p>
            <a:pPr algn="l"/>
            <a:r>
              <a:rPr lang="sv-SE" sz="3200" b="1" dirty="0" smtClean="0"/>
              <a:t>Utfall 2014:</a:t>
            </a:r>
            <a:br>
              <a:rPr lang="sv-SE" sz="3200" b="1" dirty="0" smtClean="0"/>
            </a:br>
            <a:r>
              <a:rPr lang="sv-SE" sz="2400" dirty="0" smtClean="0"/>
              <a:t/>
            </a:r>
            <a:br>
              <a:rPr lang="sv-SE" sz="2400" dirty="0" smtClean="0"/>
            </a:br>
            <a:r>
              <a:rPr lang="sv-SE" sz="2400" dirty="0" smtClean="0"/>
              <a:t>	- Sponsorer				24.500 SEK</a:t>
            </a:r>
            <a:br>
              <a:rPr lang="sv-SE" sz="2400" dirty="0" smtClean="0"/>
            </a:br>
            <a:r>
              <a:rPr lang="sv-SE" sz="2400" dirty="0"/>
              <a:t>	</a:t>
            </a:r>
            <a:r>
              <a:rPr lang="sv-SE" sz="2400" dirty="0" smtClean="0"/>
              <a:t>- Sponsorer moms			  5.000 SEK</a:t>
            </a:r>
            <a:br>
              <a:rPr lang="sv-SE" sz="2400" dirty="0" smtClean="0"/>
            </a:br>
            <a:r>
              <a:rPr lang="sv-SE" sz="2400" dirty="0" smtClean="0"/>
              <a:t>	- Supporttröjor 			  9.200 SEK</a:t>
            </a:r>
            <a:br>
              <a:rPr lang="sv-SE" sz="2400" dirty="0" smtClean="0"/>
            </a:br>
            <a:r>
              <a:rPr lang="sv-SE" sz="2400" dirty="0"/>
              <a:t>	</a:t>
            </a:r>
            <a:r>
              <a:rPr lang="sv-SE" sz="2400" dirty="0" smtClean="0"/>
              <a:t>- </a:t>
            </a:r>
            <a:r>
              <a:rPr lang="sv-SE" sz="2400" b="1" dirty="0" smtClean="0"/>
              <a:t>Totalt					38.700 SEK</a:t>
            </a:r>
            <a:r>
              <a:rPr lang="sv-SE" sz="2400" dirty="0" smtClean="0"/>
              <a:t/>
            </a:r>
            <a:br>
              <a:rPr lang="sv-SE" sz="2400" dirty="0" smtClean="0"/>
            </a:br>
            <a:r>
              <a:rPr lang="sv-SE" sz="2400" dirty="0" smtClean="0"/>
              <a:t/>
            </a:r>
            <a:br>
              <a:rPr lang="sv-SE" sz="2400" dirty="0" smtClean="0"/>
            </a:br>
            <a:r>
              <a:rPr lang="sv-SE" sz="2400" dirty="0" smtClean="0"/>
              <a:t/>
            </a:r>
            <a:br>
              <a:rPr lang="sv-SE" sz="2400" dirty="0" smtClean="0"/>
            </a:br>
            <a:r>
              <a:rPr lang="sv-SE" sz="2400" dirty="0"/>
              <a:t>	</a:t>
            </a:r>
            <a:r>
              <a:rPr lang="sv-SE" sz="2400" dirty="0" smtClean="0"/>
              <a:t>- ”Alla frågar </a:t>
            </a:r>
            <a:r>
              <a:rPr lang="sv-SE" sz="2400" dirty="0"/>
              <a:t>t</a:t>
            </a:r>
            <a:r>
              <a:rPr lang="sv-SE" sz="2400" dirty="0" smtClean="0"/>
              <a:t>re”?			Nja….</a:t>
            </a:r>
            <a:br>
              <a:rPr lang="sv-SE" sz="2400" dirty="0" smtClean="0"/>
            </a:br>
            <a:r>
              <a:rPr lang="sv-SE" sz="2400" dirty="0" smtClean="0"/>
              <a:t/>
            </a:r>
            <a:br>
              <a:rPr lang="sv-SE" sz="2400" dirty="0" smtClean="0"/>
            </a:br>
            <a:r>
              <a:rPr lang="sv-SE" sz="2400" dirty="0" smtClean="0"/>
              <a:t/>
            </a:r>
            <a:br>
              <a:rPr lang="sv-SE" sz="2400" dirty="0" smtClean="0"/>
            </a:br>
            <a:endParaRPr lang="sv-SE" sz="2400" dirty="0"/>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Tree>
    <p:extLst>
      <p:ext uri="{BB962C8B-B14F-4D97-AF65-F5344CB8AC3E}">
        <p14:creationId xmlns:p14="http://schemas.microsoft.com/office/powerpoint/2010/main" val="2069692361"/>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3568" y="1700808"/>
            <a:ext cx="8064896" cy="4896544"/>
          </a:xfrm>
        </p:spPr>
        <p:txBody>
          <a:bodyPr numCol="1" anchor="t">
            <a:noAutofit/>
          </a:bodyPr>
          <a:lstStyle/>
          <a:p>
            <a:pPr algn="l"/>
            <a:r>
              <a:rPr lang="sv-SE" sz="3200" b="1" dirty="0" smtClean="0"/>
              <a:t>Syfte med sponsring F-04 2015</a:t>
            </a:r>
            <a:r>
              <a:rPr lang="sv-SE" sz="2400" dirty="0" smtClean="0"/>
              <a:t/>
            </a:r>
            <a:br>
              <a:rPr lang="sv-SE" sz="2400" dirty="0" smtClean="0"/>
            </a:br>
            <a:r>
              <a:rPr lang="sv-SE" sz="2400" dirty="0" smtClean="0"/>
              <a:t/>
            </a:r>
            <a:br>
              <a:rPr lang="sv-SE" sz="2400" dirty="0" smtClean="0"/>
            </a:br>
            <a:r>
              <a:rPr lang="sv-SE" sz="2400" dirty="0"/>
              <a:t>	</a:t>
            </a:r>
            <a:r>
              <a:rPr lang="sv-SE" sz="2400" dirty="0" smtClean="0"/>
              <a:t>- Overaller (1/2 priset?)		  	</a:t>
            </a:r>
            <a:br>
              <a:rPr lang="sv-SE" sz="2400" dirty="0" smtClean="0"/>
            </a:br>
            <a:r>
              <a:rPr lang="sv-SE" sz="2400" dirty="0" smtClean="0"/>
              <a:t/>
            </a:r>
            <a:br>
              <a:rPr lang="sv-SE" sz="2400" dirty="0" smtClean="0"/>
            </a:br>
            <a:r>
              <a:rPr lang="sv-SE" sz="2400" dirty="0"/>
              <a:t>	</a:t>
            </a:r>
            <a:r>
              <a:rPr lang="sv-SE" sz="2400" dirty="0" smtClean="0"/>
              <a:t>- Turneringar			</a:t>
            </a:r>
            <a:br>
              <a:rPr lang="sv-SE" sz="2400" dirty="0" smtClean="0"/>
            </a:br>
            <a:r>
              <a:rPr lang="sv-SE" sz="2400" dirty="0"/>
              <a:t/>
            </a:r>
            <a:br>
              <a:rPr lang="sv-SE" sz="2400" dirty="0"/>
            </a:br>
            <a:r>
              <a:rPr lang="sv-SE" sz="2400" dirty="0" smtClean="0"/>
              <a:t>	- Annat?</a:t>
            </a:r>
            <a:br>
              <a:rPr lang="sv-SE" sz="2400" dirty="0" smtClean="0"/>
            </a:br>
            <a:r>
              <a:rPr lang="sv-SE" sz="2400" dirty="0" smtClean="0"/>
              <a:t/>
            </a:r>
            <a:br>
              <a:rPr lang="sv-SE" sz="2400" dirty="0" smtClean="0"/>
            </a:br>
            <a:r>
              <a:rPr lang="sv-SE" sz="2400" dirty="0"/>
              <a:t>	</a:t>
            </a:r>
            <a:r>
              <a:rPr lang="sv-SE" sz="2400" dirty="0" smtClean="0"/>
              <a:t>	            </a:t>
            </a:r>
            <a:br>
              <a:rPr lang="sv-SE" sz="2400" dirty="0" smtClean="0"/>
            </a:br>
            <a:r>
              <a:rPr lang="sv-SE" sz="2400" dirty="0" smtClean="0"/>
              <a:t/>
            </a:r>
            <a:br>
              <a:rPr lang="sv-SE" sz="2400" dirty="0" smtClean="0"/>
            </a:br>
            <a:r>
              <a:rPr lang="sv-SE" sz="2400" dirty="0" smtClean="0"/>
              <a:t/>
            </a:r>
            <a:br>
              <a:rPr lang="sv-SE" sz="2400" dirty="0" smtClean="0"/>
            </a:br>
            <a:endParaRPr lang="sv-SE" sz="2400" dirty="0"/>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Tree>
    <p:extLst>
      <p:ext uri="{BB962C8B-B14F-4D97-AF65-F5344CB8AC3E}">
        <p14:creationId xmlns:p14="http://schemas.microsoft.com/office/powerpoint/2010/main" val="900939724"/>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3568" y="1700808"/>
            <a:ext cx="8064896" cy="4896544"/>
          </a:xfrm>
        </p:spPr>
        <p:txBody>
          <a:bodyPr numCol="1" anchor="t">
            <a:noAutofit/>
          </a:bodyPr>
          <a:lstStyle/>
          <a:p>
            <a:pPr algn="l"/>
            <a:r>
              <a:rPr lang="sv-SE" sz="3200" b="1" dirty="0" smtClean="0"/>
              <a:t>Mål med sponsring F-04 2015</a:t>
            </a:r>
            <a:r>
              <a:rPr lang="sv-SE" sz="2400" dirty="0" smtClean="0"/>
              <a:t/>
            </a:r>
            <a:br>
              <a:rPr lang="sv-SE" sz="2400" dirty="0" smtClean="0"/>
            </a:br>
            <a:r>
              <a:rPr lang="sv-SE" sz="2400" dirty="0" smtClean="0"/>
              <a:t/>
            </a:r>
            <a:br>
              <a:rPr lang="sv-SE" sz="2400" dirty="0" smtClean="0"/>
            </a:br>
            <a:r>
              <a:rPr lang="sv-SE" sz="2400" dirty="0"/>
              <a:t>	</a:t>
            </a:r>
            <a:r>
              <a:rPr lang="sv-SE" sz="2400" dirty="0" smtClean="0"/>
              <a:t>- Overaller 700:- x20st x1/2 = 	</a:t>
            </a:r>
            <a:r>
              <a:rPr lang="sv-SE" sz="2400" dirty="0"/>
              <a:t>7</a:t>
            </a:r>
            <a:r>
              <a:rPr lang="sv-SE" sz="2400" dirty="0" smtClean="0"/>
              <a:t>.000 SEK	</a:t>
            </a:r>
            <a:br>
              <a:rPr lang="sv-SE" sz="2400" dirty="0" smtClean="0"/>
            </a:br>
            <a:r>
              <a:rPr lang="sv-SE" sz="2400" dirty="0" smtClean="0"/>
              <a:t/>
            </a:r>
            <a:br>
              <a:rPr lang="sv-SE" sz="2400" dirty="0" smtClean="0"/>
            </a:br>
            <a:r>
              <a:rPr lang="sv-SE" sz="2400" dirty="0"/>
              <a:t>	</a:t>
            </a:r>
            <a:r>
              <a:rPr lang="sv-SE" sz="2400" dirty="0" smtClean="0"/>
              <a:t>- Turneringar			8.000</a:t>
            </a:r>
            <a:r>
              <a:rPr lang="sv-SE" sz="2400" dirty="0"/>
              <a:t> </a:t>
            </a:r>
            <a:r>
              <a:rPr lang="sv-SE" sz="2400" dirty="0" smtClean="0"/>
              <a:t>SEK	</a:t>
            </a:r>
            <a:br>
              <a:rPr lang="sv-SE" sz="2400" dirty="0" smtClean="0"/>
            </a:br>
            <a:r>
              <a:rPr lang="sv-SE" sz="2400" dirty="0"/>
              <a:t/>
            </a:r>
            <a:br>
              <a:rPr lang="sv-SE" sz="2400" dirty="0"/>
            </a:br>
            <a:r>
              <a:rPr lang="sv-SE" sz="2400" dirty="0"/>
              <a:t>	</a:t>
            </a:r>
            <a:r>
              <a:rPr lang="sv-SE" sz="2400" dirty="0" smtClean="0"/>
              <a:t>- ”Alla frågar tre”</a:t>
            </a:r>
            <a:br>
              <a:rPr lang="sv-SE" sz="2400" dirty="0" smtClean="0"/>
            </a:br>
            <a:r>
              <a:rPr lang="sv-SE" sz="2400" dirty="0"/>
              <a:t/>
            </a:r>
            <a:br>
              <a:rPr lang="sv-SE" sz="2400" dirty="0"/>
            </a:br>
            <a:r>
              <a:rPr lang="sv-SE" sz="2400" dirty="0" smtClean="0"/>
              <a:t>	- Annat?</a:t>
            </a:r>
            <a:br>
              <a:rPr lang="sv-SE" sz="2400" dirty="0" smtClean="0"/>
            </a:br>
            <a:r>
              <a:rPr lang="sv-SE" sz="2400" dirty="0" smtClean="0"/>
              <a:t/>
            </a:r>
            <a:br>
              <a:rPr lang="sv-SE" sz="2400" dirty="0" smtClean="0"/>
            </a:br>
            <a:r>
              <a:rPr lang="sv-SE" sz="2400" dirty="0"/>
              <a:t>	</a:t>
            </a:r>
            <a:r>
              <a:rPr lang="sv-SE" sz="2400" dirty="0" smtClean="0"/>
              <a:t>	            </a:t>
            </a:r>
            <a:br>
              <a:rPr lang="sv-SE" sz="2400" dirty="0" smtClean="0"/>
            </a:br>
            <a:r>
              <a:rPr lang="sv-SE" sz="2400" dirty="0" smtClean="0"/>
              <a:t/>
            </a:r>
            <a:br>
              <a:rPr lang="sv-SE" sz="2400" dirty="0" smtClean="0"/>
            </a:br>
            <a:r>
              <a:rPr lang="sv-SE" sz="2400" dirty="0" smtClean="0"/>
              <a:t/>
            </a:r>
            <a:br>
              <a:rPr lang="sv-SE" sz="2400" dirty="0" smtClean="0"/>
            </a:br>
            <a:endParaRPr lang="sv-SE" sz="2400" dirty="0"/>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Tree>
    <p:extLst>
      <p:ext uri="{BB962C8B-B14F-4D97-AF65-F5344CB8AC3E}">
        <p14:creationId xmlns:p14="http://schemas.microsoft.com/office/powerpoint/2010/main" val="110699741"/>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3568" y="1700808"/>
            <a:ext cx="8064896" cy="4896544"/>
          </a:xfrm>
        </p:spPr>
        <p:txBody>
          <a:bodyPr numCol="1" anchor="t">
            <a:noAutofit/>
          </a:bodyPr>
          <a:lstStyle/>
          <a:p>
            <a:pPr algn="l"/>
            <a:r>
              <a:rPr lang="sv-SE" sz="3200" b="1" dirty="0" smtClean="0"/>
              <a:t>BSK F-04 2014 - Sponsoruppgifter</a:t>
            </a:r>
            <a:r>
              <a:rPr lang="sv-SE" sz="3200" dirty="0"/>
              <a:t/>
            </a:r>
            <a:br>
              <a:rPr lang="sv-SE" sz="3200" dirty="0"/>
            </a:br>
            <a:r>
              <a:rPr lang="sv-SE" sz="2000" dirty="0"/>
              <a:t/>
            </a:r>
            <a:br>
              <a:rPr lang="sv-SE" sz="2000" dirty="0"/>
            </a:br>
            <a:r>
              <a:rPr lang="sv-SE" sz="2400" dirty="0" smtClean="0"/>
              <a:t>Företag:</a:t>
            </a:r>
            <a:br>
              <a:rPr lang="sv-SE" sz="2400" dirty="0" smtClean="0"/>
            </a:br>
            <a:r>
              <a:rPr lang="sv-SE" sz="2400" dirty="0" smtClean="0"/>
              <a:t/>
            </a:r>
            <a:br>
              <a:rPr lang="sv-SE" sz="2400" dirty="0" smtClean="0"/>
            </a:br>
            <a:r>
              <a:rPr lang="sv-SE" sz="2400" dirty="0" smtClean="0"/>
              <a:t>Kontaktperson:</a:t>
            </a:r>
            <a:br>
              <a:rPr lang="sv-SE" sz="2400" dirty="0" smtClean="0"/>
            </a:br>
            <a:r>
              <a:rPr lang="sv-SE" sz="2400" dirty="0" smtClean="0"/>
              <a:t/>
            </a:r>
            <a:br>
              <a:rPr lang="sv-SE" sz="2400" dirty="0" smtClean="0"/>
            </a:br>
            <a:r>
              <a:rPr lang="sv-SE" sz="2400" dirty="0" err="1" smtClean="0"/>
              <a:t>Org</a:t>
            </a:r>
            <a:r>
              <a:rPr lang="sv-SE" sz="2400" dirty="0" smtClean="0"/>
              <a:t> nummer:</a:t>
            </a:r>
            <a:br>
              <a:rPr lang="sv-SE" sz="2400" dirty="0" smtClean="0"/>
            </a:br>
            <a:r>
              <a:rPr lang="sv-SE" sz="2400" dirty="0" smtClean="0"/>
              <a:t/>
            </a:r>
            <a:br>
              <a:rPr lang="sv-SE" sz="2400" dirty="0" smtClean="0"/>
            </a:br>
            <a:r>
              <a:rPr lang="sv-SE" sz="2400" dirty="0" smtClean="0"/>
              <a:t>Fakturaadress:</a:t>
            </a:r>
            <a:br>
              <a:rPr lang="sv-SE" sz="2400" dirty="0" smtClean="0"/>
            </a:br>
            <a:r>
              <a:rPr lang="sv-SE" sz="2400" dirty="0" smtClean="0"/>
              <a:t/>
            </a:r>
            <a:br>
              <a:rPr lang="sv-SE" sz="2400" dirty="0" smtClean="0"/>
            </a:br>
            <a:r>
              <a:rPr lang="sv-SE" sz="2400" dirty="0" smtClean="0"/>
              <a:t>Sponsorbelopp:</a:t>
            </a:r>
            <a:br>
              <a:rPr lang="sv-SE" sz="2400" dirty="0" smtClean="0"/>
            </a:br>
            <a:r>
              <a:rPr lang="sv-SE" sz="2400" dirty="0" smtClean="0"/>
              <a:t>	</a:t>
            </a:r>
            <a:br>
              <a:rPr lang="sv-SE" sz="2400" dirty="0" smtClean="0"/>
            </a:br>
            <a:r>
              <a:rPr lang="sv-SE" sz="2400" dirty="0" smtClean="0"/>
              <a:t/>
            </a:r>
            <a:br>
              <a:rPr lang="sv-SE" sz="2400" dirty="0" smtClean="0"/>
            </a:br>
            <a:r>
              <a:rPr lang="sv-SE" sz="2400" dirty="0" smtClean="0"/>
              <a:t/>
            </a:r>
            <a:br>
              <a:rPr lang="sv-SE" sz="2400" dirty="0" smtClean="0"/>
            </a:br>
            <a:r>
              <a:rPr lang="sv-SE" sz="2400" dirty="0" smtClean="0"/>
              <a:t/>
            </a:r>
            <a:br>
              <a:rPr lang="sv-SE" sz="2400" dirty="0" smtClean="0"/>
            </a:br>
            <a:endParaRPr lang="sv-SE" sz="2400" dirty="0"/>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Tree>
    <p:extLst>
      <p:ext uri="{BB962C8B-B14F-4D97-AF65-F5344CB8AC3E}">
        <p14:creationId xmlns:p14="http://schemas.microsoft.com/office/powerpoint/2010/main" val="2309173972"/>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3568" y="1961456"/>
            <a:ext cx="7848872" cy="4896544"/>
          </a:xfrm>
        </p:spPr>
        <p:txBody>
          <a:bodyPr>
            <a:noAutofit/>
          </a:bodyPr>
          <a:lstStyle/>
          <a:p>
            <a:pPr algn="l"/>
            <a:r>
              <a:rPr lang="sv-SE" sz="2800" dirty="0" smtClean="0"/>
              <a:t/>
            </a:r>
            <a:br>
              <a:rPr lang="sv-SE" sz="2800" dirty="0" smtClean="0"/>
            </a:br>
            <a:r>
              <a:rPr lang="sv-SE" sz="2800" dirty="0" smtClean="0"/>
              <a:t/>
            </a:r>
            <a:br>
              <a:rPr lang="sv-SE" sz="2800" dirty="0" smtClean="0"/>
            </a:br>
            <a:r>
              <a:rPr lang="sv-SE" sz="1800" dirty="0" smtClean="0"/>
              <a:t/>
            </a:r>
            <a:br>
              <a:rPr lang="sv-SE" sz="1800" dirty="0" smtClean="0"/>
            </a:br>
            <a:r>
              <a:rPr lang="sv-SE" sz="2400" dirty="0" smtClean="0"/>
              <a:t/>
            </a:r>
            <a:br>
              <a:rPr lang="sv-SE" sz="2400" dirty="0" smtClean="0"/>
            </a:br>
            <a:r>
              <a:rPr lang="sv-SE" sz="1800" dirty="0" smtClean="0"/>
              <a:t/>
            </a:r>
            <a:br>
              <a:rPr lang="sv-SE" sz="1800" dirty="0" smtClean="0"/>
            </a:br>
            <a:r>
              <a:rPr lang="sv-SE" sz="1800" dirty="0" smtClean="0"/>
              <a:t/>
            </a:r>
            <a:br>
              <a:rPr lang="sv-SE" sz="1800" dirty="0" smtClean="0"/>
            </a:br>
            <a:endParaRPr lang="sv-SE" sz="1800" dirty="0"/>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
        <p:nvSpPr>
          <p:cNvPr id="3" name="textruta 2"/>
          <p:cNvSpPr txBox="1"/>
          <p:nvPr/>
        </p:nvSpPr>
        <p:spPr>
          <a:xfrm>
            <a:off x="1043608" y="2564904"/>
            <a:ext cx="7200800" cy="4198072"/>
          </a:xfrm>
          <a:prstGeom prst="rect">
            <a:avLst/>
          </a:prstGeom>
          <a:noFill/>
        </p:spPr>
        <p:txBody>
          <a:bodyPr wrap="square" rtlCol="0">
            <a:spAutoFit/>
          </a:bodyPr>
          <a:lstStyle/>
          <a:p>
            <a:pPr>
              <a:lnSpc>
                <a:spcPct val="90000"/>
              </a:lnSpc>
            </a:pPr>
            <a:r>
              <a:rPr lang="sv-SE" sz="1600" b="1" dirty="0"/>
              <a:t>Medlemsavgiften i Barkarö Sportklubb </a:t>
            </a:r>
            <a:r>
              <a:rPr lang="sv-SE" sz="1600" b="1" dirty="0" smtClean="0"/>
              <a:t>2015 </a:t>
            </a:r>
            <a:r>
              <a:rPr lang="sv-SE" sz="1600" b="1" dirty="0"/>
              <a:t>är 200 kronor, därutöver tillkommer aktivitetsavgift för respektive sport/sektion.</a:t>
            </a:r>
          </a:p>
          <a:p>
            <a:pPr>
              <a:lnSpc>
                <a:spcPct val="90000"/>
              </a:lnSpc>
            </a:pPr>
            <a:endParaRPr lang="sv-SE" sz="1600" dirty="0"/>
          </a:p>
          <a:p>
            <a:pPr>
              <a:lnSpc>
                <a:spcPct val="90000"/>
              </a:lnSpc>
            </a:pPr>
            <a:r>
              <a:rPr lang="sv-SE" sz="1600" dirty="0"/>
              <a:t>Aktivitetsavgiften varierar lite mellan sektionerna. För andra sektioner än fotboll, kan ni gå in på kolla på respektive sektionssida, </a:t>
            </a:r>
            <a:r>
              <a:rPr lang="sv-SE" sz="1600" dirty="0">
                <a:hlinkClick r:id="rId3"/>
              </a:rPr>
              <a:t>innebandy och </a:t>
            </a:r>
            <a:r>
              <a:rPr lang="sv-SE" sz="1600" dirty="0">
                <a:hlinkClick r:id="rId4"/>
              </a:rPr>
              <a:t>gymnastik, . </a:t>
            </a:r>
          </a:p>
          <a:p>
            <a:pPr>
              <a:lnSpc>
                <a:spcPct val="90000"/>
              </a:lnSpc>
            </a:pPr>
            <a:endParaRPr lang="sv-SE" sz="1600" dirty="0"/>
          </a:p>
          <a:p>
            <a:pPr>
              <a:lnSpc>
                <a:spcPct val="90000"/>
              </a:lnSpc>
            </a:pPr>
            <a:r>
              <a:rPr lang="sv-SE" sz="1600" dirty="0"/>
              <a:t>För fotboll gäller följande:</a:t>
            </a:r>
          </a:p>
          <a:p>
            <a:pPr>
              <a:lnSpc>
                <a:spcPct val="90000"/>
              </a:lnSpc>
            </a:pPr>
            <a:r>
              <a:rPr lang="sv-SE" sz="1600" b="1" dirty="0"/>
              <a:t>- För spelare över 8 år (födda 2005 eller tidigare): 800 kr/år</a:t>
            </a:r>
          </a:p>
          <a:p>
            <a:pPr>
              <a:lnSpc>
                <a:spcPct val="90000"/>
              </a:lnSpc>
            </a:pPr>
            <a:r>
              <a:rPr lang="sv-SE" sz="1600" dirty="0"/>
              <a:t>- För spelare upp t.o.m. 8 år (födda 2006 eller senare): ) 600 kr/år</a:t>
            </a:r>
          </a:p>
          <a:p>
            <a:pPr>
              <a:lnSpc>
                <a:spcPct val="90000"/>
              </a:lnSpc>
            </a:pPr>
            <a:endParaRPr lang="sv-SE" sz="1600" dirty="0"/>
          </a:p>
          <a:p>
            <a:pPr>
              <a:lnSpc>
                <a:spcPct val="90000"/>
              </a:lnSpc>
            </a:pPr>
            <a:r>
              <a:rPr lang="sv-SE" sz="1600" dirty="0"/>
              <a:t>Detta innebär att fotbollsspelare betalar totalt inklusive medlemsavgift:</a:t>
            </a:r>
          </a:p>
          <a:p>
            <a:pPr>
              <a:lnSpc>
                <a:spcPct val="90000"/>
              </a:lnSpc>
            </a:pPr>
            <a:r>
              <a:rPr lang="sv-SE" sz="1600" b="1" dirty="0"/>
              <a:t>- 1000 kr för spelare över 8 år</a:t>
            </a:r>
            <a:r>
              <a:rPr lang="sv-SE" sz="1600" dirty="0"/>
              <a:t> </a:t>
            </a:r>
          </a:p>
          <a:p>
            <a:pPr>
              <a:lnSpc>
                <a:spcPct val="90000"/>
              </a:lnSpc>
            </a:pPr>
            <a:r>
              <a:rPr lang="sv-SE" sz="1600" dirty="0"/>
              <a:t>- 800 kr för spelare upp till 8 </a:t>
            </a:r>
            <a:r>
              <a:rPr lang="sv-SE" sz="1600" dirty="0" smtClean="0"/>
              <a:t>år</a:t>
            </a:r>
          </a:p>
          <a:p>
            <a:pPr>
              <a:lnSpc>
                <a:spcPct val="90000"/>
              </a:lnSpc>
            </a:pPr>
            <a:endParaRPr lang="sv-SE" sz="1600" dirty="0"/>
          </a:p>
          <a:p>
            <a:pPr>
              <a:lnSpc>
                <a:spcPct val="90000"/>
              </a:lnSpc>
            </a:pPr>
            <a:r>
              <a:rPr lang="sv-SE" sz="2400" b="1" dirty="0" smtClean="0">
                <a:solidFill>
                  <a:srgbClr val="EF150E"/>
                </a:solidFill>
              </a:rPr>
              <a:t>Fakturering sker i år via </a:t>
            </a:r>
            <a:r>
              <a:rPr lang="sv-SE" sz="2400" b="1" dirty="0" err="1" smtClean="0">
                <a:solidFill>
                  <a:srgbClr val="EF150E"/>
                </a:solidFill>
              </a:rPr>
              <a:t>laget.se</a:t>
            </a:r>
            <a:r>
              <a:rPr lang="sv-SE" sz="2400" b="1" dirty="0" smtClean="0">
                <a:solidFill>
                  <a:srgbClr val="EF150E"/>
                </a:solidFill>
              </a:rPr>
              <a:t>.</a:t>
            </a:r>
          </a:p>
          <a:p>
            <a:pPr>
              <a:lnSpc>
                <a:spcPct val="90000"/>
              </a:lnSpc>
            </a:pPr>
            <a:endParaRPr lang="sv-SE" sz="2400" b="1" dirty="0">
              <a:solidFill>
                <a:srgbClr val="EF150E"/>
              </a:solidFill>
            </a:endParaRPr>
          </a:p>
          <a:p>
            <a:pPr>
              <a:lnSpc>
                <a:spcPct val="90000"/>
              </a:lnSpc>
            </a:pPr>
            <a:r>
              <a:rPr lang="sv-SE" sz="2400" b="1" dirty="0" smtClean="0">
                <a:solidFill>
                  <a:srgbClr val="EF150E"/>
                </a:solidFill>
              </a:rPr>
              <a:t>Säkerställ att du har korrekta uppgifter registrerade!</a:t>
            </a:r>
            <a:endParaRPr lang="sv-SE" sz="2400" b="1" dirty="0">
              <a:solidFill>
                <a:srgbClr val="EF150E"/>
              </a:solidFill>
            </a:endParaRPr>
          </a:p>
        </p:txBody>
      </p:sp>
      <p:sp>
        <p:nvSpPr>
          <p:cNvPr id="6" name="Rubrik 1"/>
          <p:cNvSpPr txBox="1">
            <a:spLocks/>
          </p:cNvSpPr>
          <p:nvPr/>
        </p:nvSpPr>
        <p:spPr>
          <a:xfrm>
            <a:off x="1043608" y="1772816"/>
            <a:ext cx="6408712" cy="57606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sz="3200" b="1" dirty="0" smtClean="0">
                <a:latin typeface="+mj-lt"/>
                <a:ea typeface="+mj-ea"/>
                <a:cs typeface="+mj-cs"/>
              </a:rPr>
              <a:t>Medlemsavgift</a:t>
            </a:r>
            <a:r>
              <a:rPr lang="sv-SE" sz="3200" b="1" noProof="0" dirty="0" smtClean="0">
                <a:latin typeface="+mj-lt"/>
                <a:ea typeface="+mj-ea"/>
                <a:cs typeface="+mj-cs"/>
              </a:rPr>
              <a:t> 2015</a:t>
            </a:r>
            <a:r>
              <a:rPr kumimoji="0" lang="sv-SE" sz="1800" b="0" i="0" u="none" strike="noStrike" kern="1200" cap="none" spc="0" normalizeH="0" baseline="0" noProof="0" dirty="0" smtClean="0">
                <a:ln>
                  <a:noFill/>
                </a:ln>
                <a:solidFill>
                  <a:schemeClr val="tx1"/>
                </a:solidFill>
                <a:effectLst/>
                <a:uLnTx/>
                <a:uFillTx/>
                <a:latin typeface="+mj-lt"/>
                <a:ea typeface="+mj-ea"/>
                <a:cs typeface="+mj-cs"/>
              </a:rPr>
              <a:t/>
            </a:r>
            <a:br>
              <a:rPr kumimoji="0" lang="sv-SE" sz="1800" b="0" i="0" u="none" strike="noStrike" kern="1200" cap="none" spc="0" normalizeH="0" baseline="0" noProof="0" dirty="0" smtClean="0">
                <a:ln>
                  <a:noFill/>
                </a:ln>
                <a:solidFill>
                  <a:schemeClr val="tx1"/>
                </a:solidFill>
                <a:effectLst/>
                <a:uLnTx/>
                <a:uFillTx/>
                <a:latin typeface="+mj-lt"/>
                <a:ea typeface="+mj-ea"/>
                <a:cs typeface="+mj-cs"/>
              </a:rPr>
            </a:br>
            <a:endParaRPr kumimoji="0" lang="sv-SE" sz="18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796233230"/>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467544" y="1844824"/>
            <a:ext cx="8568952" cy="4896544"/>
          </a:xfrm>
        </p:spPr>
        <p:txBody>
          <a:bodyPr>
            <a:noAutofit/>
          </a:bodyPr>
          <a:lstStyle/>
          <a:p>
            <a:pPr algn="l"/>
            <a:r>
              <a:rPr lang="sv-SE" sz="3200" b="1" dirty="0" smtClean="0"/>
              <a:t>4. Deltagande &amp; Avanmälan</a:t>
            </a:r>
            <a:r>
              <a:rPr lang="sv-SE" sz="2800" dirty="0" smtClean="0"/>
              <a:t/>
            </a:r>
            <a:br>
              <a:rPr lang="sv-SE" sz="2800" dirty="0" smtClean="0"/>
            </a:br>
            <a:r>
              <a:rPr lang="sv-SE" sz="2800" dirty="0" smtClean="0"/>
              <a:t/>
            </a:r>
            <a:br>
              <a:rPr lang="sv-SE" sz="2800" dirty="0" smtClean="0"/>
            </a:br>
            <a:r>
              <a:rPr lang="sv-SE" sz="2400" dirty="0" smtClean="0"/>
              <a:t>1. Minst 1 träning + </a:t>
            </a:r>
            <a:r>
              <a:rPr lang="sv-SE" sz="2400" dirty="0"/>
              <a:t>1</a:t>
            </a:r>
            <a:r>
              <a:rPr lang="sv-SE" sz="2400" dirty="0" smtClean="0"/>
              <a:t> match / vecka </a:t>
            </a:r>
            <a:r>
              <a:rPr lang="sv-SE" sz="2400" dirty="0"/>
              <a:t/>
            </a:r>
            <a:br>
              <a:rPr lang="sv-SE" sz="2400" dirty="0"/>
            </a:br>
            <a:r>
              <a:rPr lang="sv-SE" sz="2400" dirty="0" smtClean="0">
                <a:solidFill>
                  <a:srgbClr val="0070C0"/>
                </a:solidFill>
              </a:rPr>
              <a:t/>
            </a:r>
            <a:br>
              <a:rPr lang="sv-SE" sz="2400" dirty="0" smtClean="0">
                <a:solidFill>
                  <a:srgbClr val="0070C0"/>
                </a:solidFill>
              </a:rPr>
            </a:br>
            <a:r>
              <a:rPr lang="sv-SE" sz="2400" dirty="0" smtClean="0">
                <a:solidFill>
                  <a:srgbClr val="0070C0"/>
                </a:solidFill>
              </a:rPr>
              <a:t>   </a:t>
            </a:r>
            <a:r>
              <a:rPr lang="sv-SE" sz="2000" dirty="0" smtClean="0"/>
              <a:t> - Under säsong kommer vi träna 2 </a:t>
            </a:r>
            <a:r>
              <a:rPr lang="sv-SE" sz="2000" dirty="0" err="1" smtClean="0"/>
              <a:t>veckodagar+söndagar</a:t>
            </a:r>
            <a:r>
              <a:rPr lang="sv-SE" sz="2000" dirty="0" smtClean="0"/>
              <a:t> </a:t>
            </a:r>
            <a:r>
              <a:rPr lang="sv-SE" sz="1400" dirty="0" smtClean="0">
                <a:solidFill>
                  <a:schemeClr val="tx1">
                    <a:lumMod val="50000"/>
                    <a:lumOff val="50000"/>
                  </a:schemeClr>
                </a:solidFill>
              </a:rPr>
              <a:t>(matchfri helg)</a:t>
            </a:r>
            <a:r>
              <a:rPr lang="sv-SE" sz="2000" dirty="0" smtClean="0"/>
              <a:t/>
            </a:r>
            <a:br>
              <a:rPr lang="sv-SE" sz="2000" dirty="0" smtClean="0"/>
            </a:br>
            <a:r>
              <a:rPr lang="sv-SE" sz="2000" dirty="0" smtClean="0"/>
              <a:t>       (Vi efterfrågar </a:t>
            </a:r>
            <a:r>
              <a:rPr lang="sv-SE" sz="2000" dirty="0" err="1" smtClean="0"/>
              <a:t>tis+tors+sön</a:t>
            </a:r>
            <a:r>
              <a:rPr lang="sv-SE" sz="2000" dirty="0" smtClean="0"/>
              <a:t> i planeringen.)</a:t>
            </a:r>
            <a:br>
              <a:rPr lang="sv-SE" sz="2000" dirty="0" smtClean="0"/>
            </a:br>
            <a:r>
              <a:rPr lang="sv-SE" sz="2000" dirty="0" smtClean="0"/>
              <a:t/>
            </a:r>
            <a:br>
              <a:rPr lang="sv-SE" sz="2000" dirty="0" smtClean="0"/>
            </a:br>
            <a:r>
              <a:rPr lang="sv-SE" sz="2000" dirty="0"/>
              <a:t> </a:t>
            </a:r>
            <a:r>
              <a:rPr lang="sv-SE" sz="2000" dirty="0" smtClean="0"/>
              <a:t>    - Hemmamatcher förläggs till sön em.</a:t>
            </a:r>
            <a:br>
              <a:rPr lang="sv-SE" sz="2000" dirty="0" smtClean="0"/>
            </a:br>
            <a:r>
              <a:rPr lang="sv-SE" sz="2400" dirty="0">
                <a:solidFill>
                  <a:srgbClr val="0070C0"/>
                </a:solidFill>
              </a:rPr>
              <a:t/>
            </a:r>
            <a:br>
              <a:rPr lang="sv-SE" sz="2400" dirty="0">
                <a:solidFill>
                  <a:srgbClr val="0070C0"/>
                </a:solidFill>
              </a:rPr>
            </a:br>
            <a:r>
              <a:rPr lang="sv-SE" sz="2400" dirty="0" smtClean="0"/>
              <a:t>2. Kallelse via </a:t>
            </a:r>
            <a:r>
              <a:rPr lang="sv-SE" sz="2400" dirty="0" err="1" smtClean="0"/>
              <a:t>laget.se</a:t>
            </a:r>
            <a:r>
              <a:rPr lang="sv-SE" sz="2400" dirty="0" smtClean="0"/>
              <a:t> till samtliga matcher &amp; aktiviteter.</a:t>
            </a:r>
            <a:br>
              <a:rPr lang="sv-SE" sz="2400" dirty="0" smtClean="0"/>
            </a:br>
            <a:r>
              <a:rPr lang="sv-SE" sz="2400" dirty="0" smtClean="0">
                <a:solidFill>
                  <a:srgbClr val="0000FF"/>
                </a:solidFill>
              </a:rPr>
              <a:t>     	</a:t>
            </a:r>
            <a:endParaRPr lang="sv-SE" sz="1800" dirty="0"/>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Tree>
    <p:extLst>
      <p:ext uri="{BB962C8B-B14F-4D97-AF65-F5344CB8AC3E}">
        <p14:creationId xmlns:p14="http://schemas.microsoft.com/office/powerpoint/2010/main" val="1091763118"/>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3568" y="1961456"/>
            <a:ext cx="7272808" cy="4896544"/>
          </a:xfrm>
        </p:spPr>
        <p:txBody>
          <a:bodyPr>
            <a:noAutofit/>
          </a:bodyPr>
          <a:lstStyle/>
          <a:p>
            <a:pPr algn="l"/>
            <a:r>
              <a:rPr lang="sv-SE" sz="3200" b="1" dirty="0" smtClean="0"/>
              <a:t>Kommunikation</a:t>
            </a:r>
            <a:r>
              <a:rPr lang="sv-SE" sz="2800" dirty="0" smtClean="0"/>
              <a:t/>
            </a:r>
            <a:br>
              <a:rPr lang="sv-SE" sz="2800" dirty="0" smtClean="0"/>
            </a:br>
            <a:r>
              <a:rPr lang="sv-SE" sz="1800" dirty="0" smtClean="0"/>
              <a:t/>
            </a:r>
            <a:br>
              <a:rPr lang="sv-SE" sz="1800" dirty="0" smtClean="0"/>
            </a:br>
            <a:r>
              <a:rPr lang="sv-SE" sz="2400" dirty="0" smtClean="0"/>
              <a:t>1.  Huvudkanal  -  </a:t>
            </a:r>
            <a:r>
              <a:rPr lang="sv-SE" sz="2400" dirty="0" smtClean="0">
                <a:hlinkClick r:id="rId2"/>
              </a:rPr>
              <a:t>www.laget.se</a:t>
            </a:r>
            <a:r>
              <a:rPr lang="sv-SE" sz="2400" dirty="0" smtClean="0"/>
              <a:t/>
            </a:r>
            <a:br>
              <a:rPr lang="sv-SE" sz="2400" dirty="0" smtClean="0"/>
            </a:br>
            <a:r>
              <a:rPr lang="sv-SE" sz="2400" dirty="0" smtClean="0"/>
              <a:t/>
            </a:r>
            <a:br>
              <a:rPr lang="sv-SE" sz="2400" dirty="0" smtClean="0"/>
            </a:br>
            <a:r>
              <a:rPr lang="sv-SE" sz="2400" dirty="0" smtClean="0"/>
              <a:t>2.  Kalenderfunktion</a:t>
            </a:r>
            <a:r>
              <a:rPr lang="sv-SE" sz="2400" dirty="0"/>
              <a:t> </a:t>
            </a:r>
            <a:r>
              <a:rPr lang="sv-SE" sz="2400" dirty="0" smtClean="0"/>
              <a:t>&amp; Kallelser</a:t>
            </a:r>
            <a:br>
              <a:rPr lang="sv-SE" sz="2400" dirty="0" smtClean="0"/>
            </a:br>
            <a:r>
              <a:rPr lang="sv-SE" sz="2400" dirty="0" smtClean="0"/>
              <a:t>3.  Nyhetsartiklar</a:t>
            </a:r>
            <a:br>
              <a:rPr lang="sv-SE" sz="2400" dirty="0" smtClean="0"/>
            </a:br>
            <a:r>
              <a:rPr lang="sv-SE" sz="2400" dirty="0" smtClean="0"/>
              <a:t>4.  Mailutskick</a:t>
            </a:r>
            <a:br>
              <a:rPr lang="sv-SE" sz="2400" dirty="0" smtClean="0"/>
            </a:br>
            <a:r>
              <a:rPr lang="sv-SE" sz="2400" dirty="0" smtClean="0"/>
              <a:t/>
            </a:r>
            <a:br>
              <a:rPr lang="sv-SE" sz="2400" dirty="0" smtClean="0"/>
            </a:br>
            <a:r>
              <a:rPr lang="sv-SE" sz="2400" dirty="0" smtClean="0"/>
              <a:t>5.  Uppdatering av mailadresser – </a:t>
            </a:r>
            <a:r>
              <a:rPr lang="sv-SE" sz="1800" dirty="0" smtClean="0">
                <a:solidFill>
                  <a:srgbClr val="FF0000"/>
                </a:solidFill>
              </a:rPr>
              <a:t>Kontakta Tony</a:t>
            </a:r>
            <a:br>
              <a:rPr lang="sv-SE" sz="1800" dirty="0" smtClean="0">
                <a:solidFill>
                  <a:srgbClr val="FF0000"/>
                </a:solidFill>
              </a:rPr>
            </a:br>
            <a:r>
              <a:rPr lang="sv-SE" sz="1800" dirty="0">
                <a:solidFill>
                  <a:srgbClr val="FF0000"/>
                </a:solidFill>
              </a:rPr>
              <a:t/>
            </a:r>
            <a:br>
              <a:rPr lang="sv-SE" sz="1800" dirty="0">
                <a:solidFill>
                  <a:srgbClr val="FF0000"/>
                </a:solidFill>
              </a:rPr>
            </a:br>
            <a:r>
              <a:rPr lang="sv-SE" sz="1800" dirty="0" smtClean="0">
                <a:solidFill>
                  <a:srgbClr val="FF0000"/>
                </a:solidFill>
              </a:rPr>
              <a:t/>
            </a:r>
            <a:br>
              <a:rPr lang="sv-SE" sz="1800" dirty="0" smtClean="0">
                <a:solidFill>
                  <a:srgbClr val="FF0000"/>
                </a:solidFill>
              </a:rPr>
            </a:br>
            <a:r>
              <a:rPr lang="sv-SE" sz="1800" dirty="0" smtClean="0"/>
              <a:t/>
            </a:r>
            <a:br>
              <a:rPr lang="sv-SE" sz="1800" dirty="0" smtClean="0"/>
            </a:br>
            <a:r>
              <a:rPr lang="sv-SE" sz="1800" dirty="0" smtClean="0"/>
              <a:t/>
            </a:r>
            <a:br>
              <a:rPr lang="sv-SE" sz="1800" dirty="0" smtClean="0"/>
            </a:br>
            <a:r>
              <a:rPr lang="sv-SE" sz="1800" dirty="0" smtClean="0"/>
              <a:t/>
            </a:r>
            <a:br>
              <a:rPr lang="sv-SE" sz="1800" dirty="0" smtClean="0"/>
            </a:br>
            <a:endParaRPr lang="sv-SE" sz="1800" dirty="0"/>
          </a:p>
        </p:txBody>
      </p:sp>
      <p:pic>
        <p:nvPicPr>
          <p:cNvPr id="4" name="Bildobjekt 3" descr="toppbild bsk.jpg"/>
          <p:cNvPicPr>
            <a:picLocks noChangeAspect="1"/>
          </p:cNvPicPr>
          <p:nvPr/>
        </p:nvPicPr>
        <p:blipFill>
          <a:blip r:embed="rId3" cstate="print"/>
          <a:stretch>
            <a:fillRect/>
          </a:stretch>
        </p:blipFill>
        <p:spPr>
          <a:xfrm>
            <a:off x="0" y="0"/>
            <a:ext cx="9144000" cy="1586204"/>
          </a:xfrm>
          <a:prstGeom prst="rect">
            <a:avLst/>
          </a:prstGeom>
        </p:spPr>
      </p:pic>
    </p:spTree>
    <p:extLst>
      <p:ext uri="{BB962C8B-B14F-4D97-AF65-F5344CB8AC3E}">
        <p14:creationId xmlns:p14="http://schemas.microsoft.com/office/powerpoint/2010/main" val="684853014"/>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3568" y="1961456"/>
            <a:ext cx="6912768" cy="4896544"/>
          </a:xfrm>
        </p:spPr>
        <p:txBody>
          <a:bodyPr>
            <a:noAutofit/>
          </a:bodyPr>
          <a:lstStyle/>
          <a:p>
            <a:pPr algn="l"/>
            <a:r>
              <a:rPr lang="sv-SE" sz="3200" b="1" dirty="0" smtClean="0">
                <a:solidFill>
                  <a:srgbClr val="FF001A"/>
                </a:solidFill>
                <a:hlinkClick r:id="rId2" action="ppaction://hlinkfile"/>
              </a:rPr>
              <a:t>Röd</a:t>
            </a:r>
            <a:r>
              <a:rPr lang="sv-SE" sz="3200" b="1" dirty="0" smtClean="0">
                <a:solidFill>
                  <a:srgbClr val="0070C0"/>
                </a:solidFill>
                <a:hlinkClick r:id="rId2" action="ppaction://hlinkfile"/>
              </a:rPr>
              <a:t>blå</a:t>
            </a:r>
            <a:r>
              <a:rPr lang="sv-SE" sz="3200" b="1" dirty="0" smtClean="0">
                <a:hlinkClick r:id="rId2" action="ppaction://hlinkfile"/>
              </a:rPr>
              <a:t>-spåret</a:t>
            </a:r>
            <a:r>
              <a:rPr lang="sv-SE" sz="2800" b="1" dirty="0" smtClean="0"/>
              <a:t/>
            </a:r>
            <a:br>
              <a:rPr lang="sv-SE" sz="2800" b="1" dirty="0" smtClean="0"/>
            </a:br>
            <a:r>
              <a:rPr lang="sv-SE" sz="2800" dirty="0" smtClean="0"/>
              <a:t/>
            </a:r>
            <a:br>
              <a:rPr lang="sv-SE" sz="2800" dirty="0" smtClean="0"/>
            </a:br>
            <a:r>
              <a:rPr lang="sv-SE" sz="1800" dirty="0" smtClean="0"/>
              <a:t/>
            </a:r>
            <a:br>
              <a:rPr lang="sv-SE" sz="1800" dirty="0" smtClean="0"/>
            </a:br>
            <a:r>
              <a:rPr lang="sv-SE" sz="2400" dirty="0" smtClean="0"/>
              <a:t>1.  Klubbens värderingar och riktlinjer</a:t>
            </a:r>
            <a:br>
              <a:rPr lang="sv-SE" sz="2400" dirty="0" smtClean="0"/>
            </a:br>
            <a:r>
              <a:rPr lang="sv-SE" sz="2400" dirty="0" smtClean="0"/>
              <a:t/>
            </a:r>
            <a:br>
              <a:rPr lang="sv-SE" sz="2400" dirty="0" smtClean="0"/>
            </a:br>
            <a:r>
              <a:rPr lang="sv-SE" sz="2400" dirty="0" smtClean="0"/>
              <a:t>2.  Glädje &amp; samhörighet</a:t>
            </a:r>
            <a:br>
              <a:rPr lang="sv-SE" sz="2400" dirty="0" smtClean="0"/>
            </a:br>
            <a:r>
              <a:rPr lang="sv-SE" sz="2400" dirty="0"/>
              <a:t/>
            </a:r>
            <a:br>
              <a:rPr lang="sv-SE" sz="2400" dirty="0"/>
            </a:br>
            <a:r>
              <a:rPr lang="sv-SE" sz="2400" dirty="0" smtClean="0"/>
              <a:t/>
            </a:r>
            <a:br>
              <a:rPr lang="sv-SE" sz="2400" dirty="0" smtClean="0"/>
            </a:br>
            <a:r>
              <a:rPr lang="sv-SE" sz="2400" dirty="0"/>
              <a:t/>
            </a:r>
            <a:br>
              <a:rPr lang="sv-SE" sz="2400" dirty="0"/>
            </a:br>
            <a:r>
              <a:rPr lang="sv-SE" sz="2400" dirty="0" smtClean="0"/>
              <a:t>Frågor?</a:t>
            </a:r>
            <a:r>
              <a:rPr lang="sv-SE" sz="1800" dirty="0" smtClean="0"/>
              <a:t/>
            </a:r>
            <a:br>
              <a:rPr lang="sv-SE" sz="1800" dirty="0" smtClean="0"/>
            </a:br>
            <a:r>
              <a:rPr lang="sv-SE" sz="1800" dirty="0" smtClean="0"/>
              <a:t/>
            </a:r>
            <a:br>
              <a:rPr lang="sv-SE" sz="1800" dirty="0" smtClean="0"/>
            </a:br>
            <a:r>
              <a:rPr lang="sv-SE" sz="1800" dirty="0" smtClean="0"/>
              <a:t/>
            </a:r>
            <a:br>
              <a:rPr lang="sv-SE" sz="1800" dirty="0" smtClean="0"/>
            </a:br>
            <a:endParaRPr lang="sv-SE" sz="1800" dirty="0"/>
          </a:p>
        </p:txBody>
      </p:sp>
      <p:pic>
        <p:nvPicPr>
          <p:cNvPr id="4" name="Bildobjekt 3" descr="toppbild bsk.jpg"/>
          <p:cNvPicPr>
            <a:picLocks noChangeAspect="1"/>
          </p:cNvPicPr>
          <p:nvPr/>
        </p:nvPicPr>
        <p:blipFill>
          <a:blip r:embed="rId3" cstate="print"/>
          <a:stretch>
            <a:fillRect/>
          </a:stretch>
        </p:blipFill>
        <p:spPr>
          <a:xfrm>
            <a:off x="0" y="0"/>
            <a:ext cx="9144000" cy="158620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
        <p:nvSpPr>
          <p:cNvPr id="5" name="Rubrik 1"/>
          <p:cNvSpPr txBox="1">
            <a:spLocks/>
          </p:cNvSpPr>
          <p:nvPr/>
        </p:nvSpPr>
        <p:spPr>
          <a:xfrm>
            <a:off x="899592" y="2348880"/>
            <a:ext cx="4608512" cy="42210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1800" b="0" i="0" u="none" strike="noStrike" kern="1200" cap="none" spc="0" normalizeH="0" baseline="0" noProof="0" dirty="0" smtClean="0">
                <a:ln>
                  <a:noFill/>
                </a:ln>
                <a:solidFill>
                  <a:schemeClr val="tx1"/>
                </a:solidFill>
                <a:effectLst/>
                <a:uLnTx/>
                <a:uFillTx/>
                <a:latin typeface="+mj-lt"/>
                <a:ea typeface="+mj-ea"/>
                <a:cs typeface="+mj-cs"/>
              </a:rPr>
              <a:t/>
            </a:r>
            <a:br>
              <a:rPr kumimoji="0" lang="sv-SE" sz="1800" b="0" i="0" u="none" strike="noStrike" kern="1200" cap="none" spc="0" normalizeH="0" baseline="0" noProof="0" dirty="0" smtClean="0">
                <a:ln>
                  <a:noFill/>
                </a:ln>
                <a:solidFill>
                  <a:schemeClr val="tx1"/>
                </a:solidFill>
                <a:effectLst/>
                <a:uLnTx/>
                <a:uFillTx/>
                <a:latin typeface="+mj-lt"/>
                <a:ea typeface="+mj-ea"/>
                <a:cs typeface="+mj-cs"/>
              </a:rPr>
            </a:br>
            <a:r>
              <a:rPr lang="sv-SE" sz="2400" noProof="0" dirty="0">
                <a:latin typeface="+mj-lt"/>
                <a:ea typeface="+mj-ea"/>
                <a:cs typeface="+mj-cs"/>
              </a:rPr>
              <a:t>1</a:t>
            </a:r>
            <a:r>
              <a:rPr lang="sv-SE" sz="2400" dirty="0" smtClean="0">
                <a:latin typeface="+mj-lt"/>
                <a:ea typeface="+mj-ea"/>
                <a:cs typeface="+mj-cs"/>
              </a:rPr>
              <a:t>. Träningar:                        78 </a:t>
            </a:r>
            <a:r>
              <a:rPr lang="sv-SE" sz="2400" dirty="0" err="1" smtClean="0">
                <a:latin typeface="+mj-lt"/>
                <a:ea typeface="+mj-ea"/>
                <a:cs typeface="+mj-cs"/>
              </a:rPr>
              <a:t>st</a:t>
            </a:r>
            <a:endParaRPr lang="sv-SE" sz="2400" dirty="0" smtClean="0">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sv-SE" sz="16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sv-SE" sz="2400" dirty="0" smtClean="0">
                <a:latin typeface="+mj-lt"/>
                <a:ea typeface="+mj-ea"/>
                <a:cs typeface="+mj-cs"/>
              </a:rPr>
              <a:t>2. Träningsmatcher:             6 </a:t>
            </a:r>
            <a:r>
              <a:rPr lang="sv-SE" sz="2400" dirty="0" err="1" smtClean="0">
                <a:latin typeface="+mj-lt"/>
                <a:ea typeface="+mj-ea"/>
                <a:cs typeface="+mj-cs"/>
              </a:rPr>
              <a:t>st</a:t>
            </a:r>
            <a:endParaRPr lang="sv-SE" sz="2400" dirty="0" smtClean="0">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sv-SE" sz="1600" dirty="0" smtClean="0">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sv-SE" sz="2400" dirty="0" smtClean="0">
                <a:latin typeface="+mj-lt"/>
                <a:ea typeface="+mj-ea"/>
                <a:cs typeface="+mj-cs"/>
              </a:rPr>
              <a:t>3. Seriematcher:                 30 </a:t>
            </a:r>
            <a:r>
              <a:rPr lang="sv-SE" sz="2400" dirty="0" err="1" smtClean="0">
                <a:latin typeface="+mj-lt"/>
                <a:ea typeface="+mj-ea"/>
                <a:cs typeface="+mj-cs"/>
              </a:rPr>
              <a:t>st</a:t>
            </a:r>
            <a:endParaRPr lang="sv-SE" sz="2400" dirty="0" smtClean="0">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sv-SE" sz="1600" dirty="0">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sv-SE" sz="2400" dirty="0" smtClean="0">
                <a:latin typeface="+mj-lt"/>
                <a:ea typeface="+mj-ea"/>
                <a:cs typeface="+mj-cs"/>
              </a:rPr>
              <a:t>4. Cupmatcher:                   26 </a:t>
            </a:r>
            <a:r>
              <a:rPr lang="sv-SE" sz="2400" dirty="0" err="1" smtClean="0">
                <a:latin typeface="+mj-lt"/>
                <a:ea typeface="+mj-ea"/>
                <a:cs typeface="+mj-cs"/>
              </a:rPr>
              <a:t>st</a:t>
            </a:r>
            <a:endParaRPr lang="sv-SE" sz="2400" dirty="0" smtClean="0">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sv-SE" sz="1600" dirty="0" smtClean="0">
              <a:latin typeface="+mj-lt"/>
              <a:ea typeface="+mj-ea"/>
              <a:cs typeface="+mj-cs"/>
            </a:endParaRPr>
          </a:p>
          <a:p>
            <a:pPr lvl="0">
              <a:spcBef>
                <a:spcPct val="0"/>
              </a:spcBef>
              <a:defRPr/>
            </a:pPr>
            <a:r>
              <a:rPr lang="sv-SE" sz="2400" dirty="0"/>
              <a:t>5</a:t>
            </a:r>
            <a:r>
              <a:rPr lang="sv-SE" sz="2400" dirty="0" smtClean="0"/>
              <a:t>. Övriga aktiviteter:          41 </a:t>
            </a:r>
            <a:r>
              <a:rPr lang="sv-SE" sz="2400" dirty="0" err="1" smtClean="0"/>
              <a:t>st</a:t>
            </a:r>
            <a:endParaRPr lang="sv-SE" sz="2400" dirty="0" smtClean="0"/>
          </a:p>
          <a:p>
            <a:pPr lvl="0">
              <a:spcBef>
                <a:spcPct val="0"/>
              </a:spcBef>
              <a:defRPr/>
            </a:pPr>
            <a:r>
              <a:rPr lang="sv-SE" sz="2400" dirty="0" smtClean="0">
                <a:latin typeface="+mj-lt"/>
                <a:ea typeface="+mj-ea"/>
                <a:cs typeface="+mj-cs"/>
              </a:rPr>
              <a:t>-----------------------------------------</a:t>
            </a:r>
            <a:endParaRPr lang="sv-SE" sz="2400" dirty="0">
              <a:latin typeface="+mj-lt"/>
              <a:ea typeface="+mj-ea"/>
              <a:cs typeface="+mj-cs"/>
            </a:endParaRPr>
          </a:p>
          <a:p>
            <a:pPr lvl="0">
              <a:spcBef>
                <a:spcPct val="0"/>
              </a:spcBef>
              <a:defRPr/>
            </a:pPr>
            <a:r>
              <a:rPr lang="sv-SE" sz="2400" b="1" dirty="0" smtClean="0">
                <a:latin typeface="+mj-lt"/>
                <a:ea typeface="+mj-ea"/>
                <a:cs typeface="+mj-cs"/>
              </a:rPr>
              <a:t>Totalt för året:                  179 </a:t>
            </a:r>
            <a:r>
              <a:rPr lang="sv-SE" sz="2400" b="1" dirty="0" err="1" smtClean="0">
                <a:latin typeface="+mj-lt"/>
                <a:ea typeface="+mj-ea"/>
                <a:cs typeface="+mj-cs"/>
              </a:rPr>
              <a:t>st</a:t>
            </a:r>
            <a:endParaRPr lang="sv-SE" sz="2400" b="1" dirty="0" smtClean="0">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sv-SE" sz="1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Rubrik 1"/>
          <p:cNvSpPr txBox="1">
            <a:spLocks/>
          </p:cNvSpPr>
          <p:nvPr/>
        </p:nvSpPr>
        <p:spPr>
          <a:xfrm>
            <a:off x="899592" y="1844824"/>
            <a:ext cx="6408712" cy="57606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sz="3200" b="1" dirty="0" smtClean="0">
                <a:latin typeface="+mj-lt"/>
                <a:ea typeface="+mj-ea"/>
                <a:cs typeface="+mj-cs"/>
              </a:rPr>
              <a:t>Antal tillfällen 2014</a:t>
            </a:r>
            <a:r>
              <a:rPr kumimoji="0" lang="sv-SE" sz="1800" b="0" i="0" u="none" strike="noStrike" kern="1200" cap="none" spc="0" normalizeH="0" baseline="0" noProof="0" dirty="0" smtClean="0">
                <a:ln>
                  <a:noFill/>
                </a:ln>
                <a:solidFill>
                  <a:schemeClr val="tx1"/>
                </a:solidFill>
                <a:effectLst/>
                <a:uLnTx/>
                <a:uFillTx/>
                <a:latin typeface="+mj-lt"/>
                <a:ea typeface="+mj-ea"/>
                <a:cs typeface="+mj-cs"/>
              </a:rPr>
              <a:t/>
            </a:r>
            <a:br>
              <a:rPr kumimoji="0" lang="sv-SE" sz="1800" b="0" i="0" u="none" strike="noStrike" kern="1200" cap="none" spc="0" normalizeH="0" baseline="0" noProof="0" dirty="0" smtClean="0">
                <a:ln>
                  <a:noFill/>
                </a:ln>
                <a:solidFill>
                  <a:schemeClr val="tx1"/>
                </a:solidFill>
                <a:effectLst/>
                <a:uLnTx/>
                <a:uFillTx/>
                <a:latin typeface="+mj-lt"/>
                <a:ea typeface="+mj-ea"/>
                <a:cs typeface="+mj-cs"/>
              </a:rPr>
            </a:br>
            <a:endParaRPr kumimoji="0" lang="sv-SE" sz="1800" b="0" i="0" u="none" strike="noStrike" kern="1200" cap="none" spc="0" normalizeH="0" baseline="0" noProof="0" dirty="0">
              <a:ln>
                <a:noFill/>
              </a:ln>
              <a:solidFill>
                <a:schemeClr val="tx1"/>
              </a:solidFill>
              <a:effectLst/>
              <a:uLnTx/>
              <a:uFillTx/>
              <a:latin typeface="+mj-lt"/>
              <a:ea typeface="+mj-ea"/>
              <a:cs typeface="+mj-cs"/>
            </a:endParaRPr>
          </a:p>
        </p:txBody>
      </p:sp>
      <p:sp>
        <p:nvSpPr>
          <p:cNvPr id="2" name="textruta 1"/>
          <p:cNvSpPr txBox="1"/>
          <p:nvPr/>
        </p:nvSpPr>
        <p:spPr>
          <a:xfrm rot="21303774">
            <a:off x="5314899" y="4001040"/>
            <a:ext cx="3504009" cy="707886"/>
          </a:xfrm>
          <a:prstGeom prst="rect">
            <a:avLst/>
          </a:prstGeom>
          <a:noFill/>
        </p:spPr>
        <p:txBody>
          <a:bodyPr wrap="none" rtlCol="0">
            <a:spAutoFit/>
          </a:bodyPr>
          <a:lstStyle/>
          <a:p>
            <a:r>
              <a:rPr lang="sv-SE" sz="2000" b="1" dirty="0" smtClean="0">
                <a:solidFill>
                  <a:srgbClr val="FF0000"/>
                </a:solidFill>
              </a:rPr>
              <a:t>Fler än 30 tjejer spelade fotboll </a:t>
            </a:r>
          </a:p>
          <a:p>
            <a:r>
              <a:rPr lang="sv-SE" sz="2000" b="1" dirty="0" smtClean="0">
                <a:solidFill>
                  <a:srgbClr val="FF0000"/>
                </a:solidFill>
              </a:rPr>
              <a:t>med BSK F04/05 under 2014!</a:t>
            </a:r>
            <a:endParaRPr lang="sv-SE" sz="2000" b="1" dirty="0">
              <a:solidFill>
                <a:srgbClr val="FF0000"/>
              </a:solidFill>
            </a:endParaRPr>
          </a:p>
        </p:txBody>
      </p:sp>
    </p:spTree>
    <p:extLst>
      <p:ext uri="{BB962C8B-B14F-4D97-AF65-F5344CB8AC3E}">
        <p14:creationId xmlns:p14="http://schemas.microsoft.com/office/powerpoint/2010/main" val="36071651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2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2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20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fade">
                                      <p:cBhvr>
                                        <p:cTn id="32" dur="2000"/>
                                        <p:tgtEl>
                                          <p:spTgt spid="5">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fade">
                                      <p:cBhvr>
                                        <p:cTn id="37" dur="2000"/>
                                        <p:tgtEl>
                                          <p:spTgt spid="5">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3568" y="1961456"/>
            <a:ext cx="6912768" cy="4896544"/>
          </a:xfrm>
        </p:spPr>
        <p:txBody>
          <a:bodyPr>
            <a:noAutofit/>
          </a:bodyPr>
          <a:lstStyle/>
          <a:p>
            <a:pPr algn="l"/>
            <a:r>
              <a:rPr lang="sv-SE" sz="3200" b="1" dirty="0" err="1" smtClean="0"/>
              <a:t>VFFs</a:t>
            </a:r>
            <a:r>
              <a:rPr lang="sv-SE" sz="3200" b="1" dirty="0" smtClean="0"/>
              <a:t> 10 Föräldrabud</a:t>
            </a:r>
            <a:r>
              <a:rPr lang="sv-SE" sz="2800" dirty="0" smtClean="0"/>
              <a:t/>
            </a:r>
            <a:br>
              <a:rPr lang="sv-SE" sz="2800" dirty="0" smtClean="0"/>
            </a:br>
            <a:r>
              <a:rPr lang="sv-SE" sz="2800" dirty="0" smtClean="0"/>
              <a:t/>
            </a:r>
            <a:br>
              <a:rPr lang="sv-SE" sz="2800" dirty="0" smtClean="0"/>
            </a:br>
            <a:r>
              <a:rPr lang="sv-SE" sz="2800" dirty="0" smtClean="0"/>
              <a:t/>
            </a:r>
            <a:br>
              <a:rPr lang="sv-SE" sz="2800" dirty="0" smtClean="0"/>
            </a:br>
            <a:r>
              <a:rPr lang="sv-SE" sz="2800" dirty="0" smtClean="0"/>
              <a:t/>
            </a:r>
            <a:br>
              <a:rPr lang="sv-SE" sz="2800" dirty="0" smtClean="0"/>
            </a:br>
            <a:r>
              <a:rPr lang="sv-SE" sz="2800" dirty="0" smtClean="0"/>
              <a:t/>
            </a:r>
            <a:br>
              <a:rPr lang="sv-SE" sz="2800" dirty="0" smtClean="0"/>
            </a:br>
            <a:r>
              <a:rPr lang="sv-SE" sz="2800" dirty="0" smtClean="0"/>
              <a:t/>
            </a:r>
            <a:br>
              <a:rPr lang="sv-SE" sz="2800" dirty="0" smtClean="0"/>
            </a:br>
            <a:r>
              <a:rPr lang="sv-SE" sz="2800" dirty="0" smtClean="0"/>
              <a:t/>
            </a:r>
            <a:br>
              <a:rPr lang="sv-SE" sz="2800" dirty="0" smtClean="0"/>
            </a:br>
            <a:r>
              <a:rPr lang="sv-SE" sz="2800" dirty="0" smtClean="0"/>
              <a:t/>
            </a:r>
            <a:br>
              <a:rPr lang="sv-SE" sz="2800" dirty="0" smtClean="0"/>
            </a:br>
            <a:r>
              <a:rPr lang="sv-SE" sz="2800" dirty="0" smtClean="0"/>
              <a:t/>
            </a:r>
            <a:br>
              <a:rPr lang="sv-SE" sz="2800" dirty="0" smtClean="0"/>
            </a:br>
            <a:r>
              <a:rPr lang="sv-SE" sz="2800" dirty="0" smtClean="0"/>
              <a:t/>
            </a:r>
            <a:br>
              <a:rPr lang="sv-SE" sz="2800" dirty="0" smtClean="0"/>
            </a:br>
            <a:r>
              <a:rPr lang="sv-SE" sz="1800" dirty="0" smtClean="0"/>
              <a:t/>
            </a:r>
            <a:br>
              <a:rPr lang="sv-SE" sz="1800" dirty="0" smtClean="0"/>
            </a:br>
            <a:endParaRPr lang="sv-SE" sz="1800" dirty="0"/>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pic>
        <p:nvPicPr>
          <p:cNvPr id="5" name="Picture 3"/>
          <p:cNvPicPr>
            <a:picLocks noChangeAspect="1" noChangeArrowheads="1"/>
          </p:cNvPicPr>
          <p:nvPr/>
        </p:nvPicPr>
        <p:blipFill>
          <a:blip r:embed="rId3" cstate="print"/>
          <a:srcRect/>
          <a:stretch>
            <a:fillRect/>
          </a:stretch>
        </p:blipFill>
        <p:spPr bwMode="auto">
          <a:xfrm>
            <a:off x="5220072" y="1647421"/>
            <a:ext cx="3600400" cy="5210579"/>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a:bodyPr>
          <a:lstStyle/>
          <a:p>
            <a:r>
              <a:rPr lang="sv-SE" dirty="0" smtClean="0"/>
              <a:t>Övriga Frågor?</a:t>
            </a:r>
            <a:endParaRPr lang="sv-SE" dirty="0"/>
          </a:p>
        </p:txBody>
      </p:sp>
      <p:sp>
        <p:nvSpPr>
          <p:cNvPr id="3" name="Underrubrik 2"/>
          <p:cNvSpPr>
            <a:spLocks noGrp="1"/>
          </p:cNvSpPr>
          <p:nvPr>
            <p:ph type="subTitle" idx="1"/>
          </p:nvPr>
        </p:nvSpPr>
        <p:spPr/>
        <p:txBody>
          <a:bodyPr/>
          <a:lstStyle/>
          <a:p>
            <a:endParaRPr lang="sv-SE" dirty="0" smtClean="0"/>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Tack för visat intresse!</a:t>
            </a:r>
            <a:endParaRPr lang="sv-SE" dirty="0"/>
          </a:p>
        </p:txBody>
      </p:sp>
      <p:sp>
        <p:nvSpPr>
          <p:cNvPr id="3" name="Underrubrik 2"/>
          <p:cNvSpPr>
            <a:spLocks noGrp="1"/>
          </p:cNvSpPr>
          <p:nvPr>
            <p:ph type="subTitle" idx="1"/>
          </p:nvPr>
        </p:nvSpPr>
        <p:spPr/>
        <p:txBody>
          <a:bodyPr>
            <a:normAutofit fontScale="92500" lnSpcReduction="20000"/>
          </a:bodyPr>
          <a:lstStyle/>
          <a:p>
            <a:r>
              <a:rPr lang="sv-SE" dirty="0" smtClean="0"/>
              <a:t>Ditt engagemang är viktigt för ditt barns intresse och utveckling inom fotbollen.</a:t>
            </a:r>
          </a:p>
          <a:p>
            <a:endParaRPr lang="sv-SE" dirty="0"/>
          </a:p>
          <a:p>
            <a:r>
              <a:rPr lang="sv-SE" dirty="0" smtClean="0"/>
              <a:t>Du behövs verkligen!</a:t>
            </a:r>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sp>
        <p:nvSpPr>
          <p:cNvPr id="7" name="Rubrik 1"/>
          <p:cNvSpPr txBox="1">
            <a:spLocks/>
          </p:cNvSpPr>
          <p:nvPr/>
        </p:nvSpPr>
        <p:spPr>
          <a:xfrm>
            <a:off x="1475656" y="3284984"/>
            <a:ext cx="6480720" cy="223224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sz="8800" b="1" dirty="0" smtClean="0">
                <a:latin typeface="+mj-lt"/>
                <a:ea typeface="+mj-ea"/>
                <a:cs typeface="+mj-cs"/>
              </a:rPr>
              <a:t>…Vilket år!!!</a:t>
            </a:r>
            <a:r>
              <a:rPr kumimoji="0" lang="sv-SE" sz="8800" b="1" i="0" u="none" strike="noStrike" kern="1200" cap="none" spc="0" normalizeH="0" baseline="0" noProof="0" dirty="0" smtClean="0">
                <a:ln>
                  <a:noFill/>
                </a:ln>
                <a:solidFill>
                  <a:schemeClr val="tx1"/>
                </a:solidFill>
                <a:effectLst/>
                <a:uLnTx/>
                <a:uFillTx/>
                <a:latin typeface="+mj-lt"/>
                <a:ea typeface="+mj-ea"/>
                <a:cs typeface="+mj-cs"/>
              </a:rPr>
              <a:t/>
            </a:r>
            <a:br>
              <a:rPr kumimoji="0" lang="sv-SE" sz="8800" b="1" i="0" u="none" strike="noStrike" kern="1200" cap="none" spc="0" normalizeH="0" baseline="0" noProof="0" dirty="0" smtClean="0">
                <a:ln>
                  <a:noFill/>
                </a:ln>
                <a:solidFill>
                  <a:schemeClr val="tx1"/>
                </a:solidFill>
                <a:effectLst/>
                <a:uLnTx/>
                <a:uFillTx/>
                <a:latin typeface="+mj-lt"/>
                <a:ea typeface="+mj-ea"/>
                <a:cs typeface="+mj-cs"/>
              </a:rPr>
            </a:br>
            <a:endParaRPr kumimoji="0" lang="sv-SE" sz="88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84564830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9223</TotalTime>
  <Words>2246</Words>
  <Application>Microsoft Macintosh PowerPoint</Application>
  <PresentationFormat>Bildspel på skärmen (4:3)</PresentationFormat>
  <Paragraphs>995</Paragraphs>
  <Slides>82</Slides>
  <Notes>0</Notes>
  <HiddenSlides>10</HiddenSlides>
  <MMClips>0</MMClips>
  <ScaleCrop>false</ScaleCrop>
  <HeadingPairs>
    <vt:vector size="6" baseType="variant">
      <vt:variant>
        <vt:lpstr>Tema</vt:lpstr>
      </vt:variant>
      <vt:variant>
        <vt:i4>1</vt:i4>
      </vt:variant>
      <vt:variant>
        <vt:lpstr>Serverprogram för OLE-inbäddning</vt:lpstr>
      </vt:variant>
      <vt:variant>
        <vt:i4>1</vt:i4>
      </vt:variant>
      <vt:variant>
        <vt:lpstr>Bildrubriker</vt:lpstr>
      </vt:variant>
      <vt:variant>
        <vt:i4>82</vt:i4>
      </vt:variant>
    </vt:vector>
  </HeadingPairs>
  <TitlesOfParts>
    <vt:vector size="84" baseType="lpstr">
      <vt:lpstr>Office-tema</vt:lpstr>
      <vt:lpstr>Acrobat Document</vt:lpstr>
      <vt:lpstr>Välkommen till  Föräldramöte!</vt:lpstr>
      <vt:lpstr>Agenda 1.  Återblick &amp; Reflektion 2014           2.  Vad händer 2015?    - Spelarutbildning    - Vår Fotboll   - Planering   - Seriespel &amp; Nivåanpassning    - Lagorganisation  3.  Ekonomi &amp; Sponsorskap  4.  Medlemsavgift 2015 5.  Deltagande/Anmälan 6.  Värderingar   7.    Övriga Frågor?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Fler reflektioner från 2014?</vt:lpstr>
      <vt:lpstr>PowerPoint-presentation</vt:lpstr>
      <vt:lpstr>Utbildningsplanen  Basen för spelarutveckling inom Barkarö SK F04/05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Vår Fotboll   Värderingar &amp; Spelsystem</vt:lpstr>
      <vt:lpstr>PowerPoint-presentation</vt:lpstr>
      <vt:lpstr>PowerPoint-presentation</vt:lpstr>
      <vt:lpstr>PowerPoint-presentation</vt:lpstr>
      <vt:lpstr>Spelsystem</vt:lpstr>
      <vt:lpstr>2-3-1   ------------------------------- 1 Central anfallare  2 Yttermittfältare 1 Central Mittfältare  2 Backar ------------------------------- 1 Målvakt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Hur lägger vi upp året?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Organisation BSK F04/05  Hur skall vi hinna med?  Vi vill vara än fler som delar på arbetsuppgifterna!  Vill du vara med?</vt:lpstr>
      <vt:lpstr>PowerPoint-presentation</vt:lpstr>
      <vt:lpstr>PowerPoint-presentation</vt:lpstr>
      <vt:lpstr>PowerPoint-presentation</vt:lpstr>
      <vt:lpstr>Matchvärdar  En matchvärd till varje hemmamatch  1. Hjälp med omklädning/dusch 2. Hjälp med material (bollar, västar mm) 2. Välkomna motståndarlag vid hemmamatch 3. Ordna kring matchplan 4. Organisera städning av omklädningsrum mm. 5. Bistå vid veckans träningar med material etc.     </vt:lpstr>
      <vt:lpstr>Ekonomi &amp; Sponsring    Mikael Arnåsen &amp; Magnus Frii      </vt:lpstr>
      <vt:lpstr>”Människan ska inte äga mer än att      hon kan ta det med sig upp i en björk” Ryskt ordspråk</vt:lpstr>
      <vt:lpstr>Budgetposter  KOSTNADER - Seriespel - Turneringar - Hall &amp; Planhyra - Domare &amp; funktionärer - Utrustning, bollar - Matchställ - Träningskläder &amp; Fotbollsskor - Försäkringar - Vår &amp; Höstavslutning    INTÄKTER - Medlemsavgifter - Kommunala bidrag - Kiosken - BSK-dagen - Privata plånboken    </vt:lpstr>
      <vt:lpstr>Utfall 2014     </vt:lpstr>
      <vt:lpstr>Budget 2015   </vt:lpstr>
      <vt:lpstr>Hur öka intäkterna?   - Barnarbete      - Föräldrars arbete/plånbok      - Sponsring    </vt:lpstr>
      <vt:lpstr>Försäljning 2015   - Vill vi att tjejerna bidrar genom försäljning?   - Vad?   - Vem?                           </vt:lpstr>
      <vt:lpstr>Försäljning 2015   - Extra kioskvecka?        - Supporttröjor el. liknande?      - Annat?                   </vt:lpstr>
      <vt:lpstr>Hur öka intäkterna?   - Barnarbete      - Föräldrars arbete/plånbok      - Sponsring    </vt:lpstr>
      <vt:lpstr>Vill vi helt enkelt lägga en  extra slant i lagkassan?   - 500 SEK per termin ger 28 st x 500:- x 2 = 14.000 SEK       </vt:lpstr>
      <vt:lpstr>Hur öka intäkterna?   - Barnarbete     - Föräldrars arbete/plånbok     - Sponsring    </vt:lpstr>
      <vt:lpstr>Tre mål med sponsorarbetet 2014:   - Matchställ/Overallsponsorer 20.000 SEK   - Turneringsponsorer   10.000 SEK   - ”Alla frågar tre”   </vt:lpstr>
      <vt:lpstr>Utfall 2014:   - Sponsorer    24.500 SEK  - Sponsorer moms     5.000 SEK  - Supporttröjor      9.200 SEK  - Totalt     38.700 SEK    - ”Alla frågar tre”?   Nja….   </vt:lpstr>
      <vt:lpstr>Syfte med sponsring F-04 2015   - Overaller (1/2 priset?)        - Turneringar      - Annat?                   </vt:lpstr>
      <vt:lpstr>Mål med sponsring F-04 2015   - Overaller 700:- x20st x1/2 =  7.000 SEK    - Turneringar   8.000 SEK    - ”Alla frågar tre”   - Annat?                   </vt:lpstr>
      <vt:lpstr>BSK F-04 2014 - Sponsoruppgifter  Företag:  Kontaktperson:  Org nummer:  Fakturaadress:  Sponsorbelopp:      </vt:lpstr>
      <vt:lpstr>      </vt:lpstr>
      <vt:lpstr>4. Deltagande &amp; Avanmälan  1. Minst 1 träning + 1 match / vecka       - Under säsong kommer vi träna 2 veckodagar+söndagar (matchfri helg)        (Vi efterfrågar tis+tors+sön i planeringen.)       - Hemmamatcher förläggs till sön em.  2. Kallelse via laget.se till samtliga matcher &amp; aktiviteter.       </vt:lpstr>
      <vt:lpstr>Kommunikation  1.  Huvudkanal  -  www.laget.se  2.  Kalenderfunktion &amp; Kallelser 3.  Nyhetsartiklar 4.  Mailutskick  5.  Uppdatering av mailadresser – Kontakta Tony      </vt:lpstr>
      <vt:lpstr>Rödblå-spåret   1.  Klubbens värderingar och riktlinjer  2.  Glädje &amp; samhörighet    Frågor?   </vt:lpstr>
      <vt:lpstr>VFFs 10 Föräldrabud           </vt:lpstr>
      <vt:lpstr>Övriga Frågor?</vt:lpstr>
      <vt:lpstr>Tack för visat intresse!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Föräldramöte</dc:title>
  <dc:creator>Giuseppina</dc:creator>
  <cp:lastModifiedBy>Tony Juhlin</cp:lastModifiedBy>
  <cp:revision>197</cp:revision>
  <dcterms:created xsi:type="dcterms:W3CDTF">2012-05-02T21:15:37Z</dcterms:created>
  <dcterms:modified xsi:type="dcterms:W3CDTF">2015-02-19T16:28:42Z</dcterms:modified>
</cp:coreProperties>
</file>