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558" r:id="rId2"/>
    <p:sldId id="417" r:id="rId3"/>
    <p:sldId id="511" r:id="rId4"/>
    <p:sldId id="526" r:id="rId5"/>
    <p:sldId id="513" r:id="rId6"/>
    <p:sldId id="419" r:id="rId7"/>
    <p:sldId id="420" r:id="rId8"/>
    <p:sldId id="555" r:id="rId9"/>
    <p:sldId id="543" r:id="rId10"/>
    <p:sldId id="544" r:id="rId11"/>
    <p:sldId id="552" r:id="rId12"/>
    <p:sldId id="478" r:id="rId13"/>
    <p:sldId id="528" r:id="rId14"/>
    <p:sldId id="481" r:id="rId15"/>
    <p:sldId id="532" r:id="rId16"/>
    <p:sldId id="504" r:id="rId17"/>
    <p:sldId id="525" r:id="rId18"/>
    <p:sldId id="530" r:id="rId19"/>
    <p:sldId id="531" r:id="rId20"/>
    <p:sldId id="546" r:id="rId21"/>
    <p:sldId id="534" r:id="rId22"/>
    <p:sldId id="537" r:id="rId23"/>
    <p:sldId id="535" r:id="rId24"/>
    <p:sldId id="536" r:id="rId25"/>
    <p:sldId id="548" r:id="rId26"/>
    <p:sldId id="554" r:id="rId27"/>
    <p:sldId id="556" r:id="rId28"/>
    <p:sldId id="549" r:id="rId29"/>
    <p:sldId id="538" r:id="rId30"/>
    <p:sldId id="539" r:id="rId31"/>
    <p:sldId id="540" r:id="rId32"/>
    <p:sldId id="541" r:id="rId33"/>
    <p:sldId id="550" r:id="rId34"/>
    <p:sldId id="551" r:id="rId35"/>
    <p:sldId id="542" r:id="rId36"/>
    <p:sldId id="557" r:id="rId3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3B"/>
    <a:srgbClr val="EF150E"/>
    <a:srgbClr val="BBA200"/>
    <a:srgbClr val="D5BA01"/>
    <a:srgbClr val="E0C602"/>
    <a:srgbClr val="FF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8626" autoAdjust="0"/>
  </p:normalViewPr>
  <p:slideViewPr>
    <p:cSldViewPr>
      <p:cViewPr>
        <p:scale>
          <a:sx n="90" d="100"/>
          <a:sy n="90" d="100"/>
        </p:scale>
        <p:origin x="-1536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B3237-8139-AD43-9E60-FF800E3C8B13}" type="doc">
      <dgm:prSet loTypeId="urn:microsoft.com/office/officeart/2005/8/layout/orgChart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sv-SE"/>
        </a:p>
      </dgm:t>
    </dgm:pt>
    <dgm:pt modelId="{77D07E47-2936-3C4A-ACF5-17E1E99831AE}">
      <dgm:prSet phldrT="[Text]"/>
      <dgm:spPr/>
      <dgm:t>
        <a:bodyPr/>
        <a:lstStyle/>
        <a:p>
          <a:r>
            <a:rPr lang="sv-SE" dirty="0" smtClean="0"/>
            <a:t>Fotbollssektionen</a:t>
          </a:r>
          <a:endParaRPr lang="sv-SE" dirty="0"/>
        </a:p>
      </dgm:t>
    </dgm:pt>
    <dgm:pt modelId="{E73E162D-4B37-9340-BC95-557F2A3D85D8}" type="parTrans" cxnId="{F4D49061-56BF-BC42-91DB-4F7609852753}">
      <dgm:prSet/>
      <dgm:spPr/>
      <dgm:t>
        <a:bodyPr/>
        <a:lstStyle/>
        <a:p>
          <a:endParaRPr lang="sv-SE"/>
        </a:p>
      </dgm:t>
    </dgm:pt>
    <dgm:pt modelId="{402D5A9B-6182-FB4B-B3FA-CB482660EB28}" type="sibTrans" cxnId="{F4D49061-56BF-BC42-91DB-4F7609852753}">
      <dgm:prSet/>
      <dgm:spPr/>
      <dgm:t>
        <a:bodyPr/>
        <a:lstStyle/>
        <a:p>
          <a:endParaRPr lang="sv-SE"/>
        </a:p>
      </dgm:t>
    </dgm:pt>
    <dgm:pt modelId="{2321EB14-1FE5-DB4E-928B-8695FC03D3DD}" type="pres">
      <dgm:prSet presAssocID="{F7BB3237-8139-AD43-9E60-FF800E3C8B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8CEB07BB-0D6B-CA46-8A5A-9608ABC08EE4}" type="pres">
      <dgm:prSet presAssocID="{77D07E47-2936-3C4A-ACF5-17E1E99831AE}" presName="hierRoot1" presStyleCnt="0">
        <dgm:presLayoutVars>
          <dgm:hierBranch val="init"/>
        </dgm:presLayoutVars>
      </dgm:prSet>
      <dgm:spPr/>
    </dgm:pt>
    <dgm:pt modelId="{C5E1C3D0-C197-DF47-B27D-C8C716B9A2AC}" type="pres">
      <dgm:prSet presAssocID="{77D07E47-2936-3C4A-ACF5-17E1E99831AE}" presName="rootComposite1" presStyleCnt="0"/>
      <dgm:spPr/>
    </dgm:pt>
    <dgm:pt modelId="{D5591B95-2E76-EC40-A140-7AE2F57C941D}" type="pres">
      <dgm:prSet presAssocID="{77D07E47-2936-3C4A-ACF5-17E1E99831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B77F5587-E273-3D4E-AE80-E6448E59C4BF}" type="pres">
      <dgm:prSet presAssocID="{77D07E47-2936-3C4A-ACF5-17E1E99831AE}" presName="rootConnector1" presStyleLbl="node1" presStyleIdx="0" presStyleCnt="0"/>
      <dgm:spPr/>
      <dgm:t>
        <a:bodyPr/>
        <a:lstStyle/>
        <a:p>
          <a:endParaRPr lang="sv-SE"/>
        </a:p>
      </dgm:t>
    </dgm:pt>
    <dgm:pt modelId="{EB887A38-03D2-6B46-BC8F-5DE08EDF5AFF}" type="pres">
      <dgm:prSet presAssocID="{77D07E47-2936-3C4A-ACF5-17E1E99831AE}" presName="hierChild2" presStyleCnt="0"/>
      <dgm:spPr/>
    </dgm:pt>
    <dgm:pt modelId="{E38B203F-D91A-A44C-A45C-CA23CC4768AA}" type="pres">
      <dgm:prSet presAssocID="{77D07E47-2936-3C4A-ACF5-17E1E99831AE}" presName="hierChild3" presStyleCnt="0"/>
      <dgm:spPr/>
    </dgm:pt>
  </dgm:ptLst>
  <dgm:cxnLst>
    <dgm:cxn modelId="{7302B7B2-5B97-A44D-8C5B-1B12C46D45D9}" type="presOf" srcId="{F7BB3237-8139-AD43-9E60-FF800E3C8B13}" destId="{2321EB14-1FE5-DB4E-928B-8695FC03D3DD}" srcOrd="0" destOrd="0" presId="urn:microsoft.com/office/officeart/2005/8/layout/orgChart1"/>
    <dgm:cxn modelId="{7C766715-D665-A14E-8517-7F86FBC513A8}" type="presOf" srcId="{77D07E47-2936-3C4A-ACF5-17E1E99831AE}" destId="{B77F5587-E273-3D4E-AE80-E6448E59C4BF}" srcOrd="1" destOrd="0" presId="urn:microsoft.com/office/officeart/2005/8/layout/orgChart1"/>
    <dgm:cxn modelId="{480BB18B-E7E7-E749-B560-DDB6B1269F71}" type="presOf" srcId="{77D07E47-2936-3C4A-ACF5-17E1E99831AE}" destId="{D5591B95-2E76-EC40-A140-7AE2F57C941D}" srcOrd="0" destOrd="0" presId="urn:microsoft.com/office/officeart/2005/8/layout/orgChart1"/>
    <dgm:cxn modelId="{F4D49061-56BF-BC42-91DB-4F7609852753}" srcId="{F7BB3237-8139-AD43-9E60-FF800E3C8B13}" destId="{77D07E47-2936-3C4A-ACF5-17E1E99831AE}" srcOrd="0" destOrd="0" parTransId="{E73E162D-4B37-9340-BC95-557F2A3D85D8}" sibTransId="{402D5A9B-6182-FB4B-B3FA-CB482660EB28}"/>
    <dgm:cxn modelId="{0E2F26DF-D8DF-FC4F-8A55-8C46AD52865C}" type="presParOf" srcId="{2321EB14-1FE5-DB4E-928B-8695FC03D3DD}" destId="{8CEB07BB-0D6B-CA46-8A5A-9608ABC08EE4}" srcOrd="0" destOrd="0" presId="urn:microsoft.com/office/officeart/2005/8/layout/orgChart1"/>
    <dgm:cxn modelId="{AAF1EEB9-939B-2A49-A41A-4688D8762E2F}" type="presParOf" srcId="{8CEB07BB-0D6B-CA46-8A5A-9608ABC08EE4}" destId="{C5E1C3D0-C197-DF47-B27D-C8C716B9A2AC}" srcOrd="0" destOrd="0" presId="urn:microsoft.com/office/officeart/2005/8/layout/orgChart1"/>
    <dgm:cxn modelId="{EB07BF35-62E5-964A-9B9B-D9D99EA57EB7}" type="presParOf" srcId="{C5E1C3D0-C197-DF47-B27D-C8C716B9A2AC}" destId="{D5591B95-2E76-EC40-A140-7AE2F57C941D}" srcOrd="0" destOrd="0" presId="urn:microsoft.com/office/officeart/2005/8/layout/orgChart1"/>
    <dgm:cxn modelId="{1F87DF0D-5022-5840-BAAA-177461FE8CA9}" type="presParOf" srcId="{C5E1C3D0-C197-DF47-B27D-C8C716B9A2AC}" destId="{B77F5587-E273-3D4E-AE80-E6448E59C4BF}" srcOrd="1" destOrd="0" presId="urn:microsoft.com/office/officeart/2005/8/layout/orgChart1"/>
    <dgm:cxn modelId="{BC7E924B-CB3A-DA42-A6D6-95EABE0E3346}" type="presParOf" srcId="{8CEB07BB-0D6B-CA46-8A5A-9608ABC08EE4}" destId="{EB887A38-03D2-6B46-BC8F-5DE08EDF5AFF}" srcOrd="1" destOrd="0" presId="urn:microsoft.com/office/officeart/2005/8/layout/orgChart1"/>
    <dgm:cxn modelId="{F733D352-4CE6-BB48-873A-7C982B697AD4}" type="presParOf" srcId="{8CEB07BB-0D6B-CA46-8A5A-9608ABC08EE4}" destId="{E38B203F-D91A-A44C-A45C-CA23CC4768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1B95-2E76-EC40-A140-7AE2F57C941D}">
      <dsp:nvSpPr>
        <dsp:cNvPr id="0" name=""/>
        <dsp:cNvSpPr/>
      </dsp:nvSpPr>
      <dsp:spPr>
        <a:xfrm>
          <a:off x="334" y="324203"/>
          <a:ext cx="2735635" cy="13678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/>
            <a:t>Fotbollssektionen</a:t>
          </a:r>
          <a:endParaRPr lang="sv-SE" sz="2900" kern="1200" dirty="0"/>
        </a:p>
      </dsp:txBody>
      <dsp:txXfrm>
        <a:off x="334" y="324203"/>
        <a:ext cx="2735635" cy="1367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3FAA7-C77C-B24E-9D79-18E7FEA571C9}" type="datetimeFigureOut">
              <a:rPr lang="sv-SE" smtClean="0"/>
              <a:t>18-03-18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AA3DB-CA1F-154C-9874-13AC34849E2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49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CBC75-B60A-46A7-9545-0EC93D3A918E}" type="datetimeFigureOut">
              <a:rPr lang="sv-SE" smtClean="0"/>
              <a:pPr/>
              <a:t>18-03-18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9605-E45E-4B19-82ED-E85A20494368}" type="slidenum">
              <a:rPr lang="sv-SE" smtClean="0"/>
              <a:pPr/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file://localhost/Users/tonyjuhlin/Documents/Fotboll/BSK%20F03-05/Fotboll/Evenemang%20&amp;%20Tr%C3%A4ffar/Tr%C3%A4ningsl%C3%A4ger/2018%20V%C3%A5rl%C3%A4ger/V%C3%A5rl%C3%A4ger%202018%20Kristinehamn.xlsx" TargetMode="External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hyperlink" Target="file://localhost/JUHLIN%20XTR/Fotbollsteori/Teori%202017%20Komprimerad.mp4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tonyjuhlin/Documents/Fotboll/BSK%20F03-05/Fotboll/S%C3%A4song/S%C3%A4song%202018/Kalender%20F03-05%202018.xlsx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843808" y="1700808"/>
            <a:ext cx="3514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v-S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Spelarmöte</a:t>
            </a:r>
            <a:endParaRPr lang="sv-SE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131840" y="2420888"/>
            <a:ext cx="2892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Barkarö SK F03-05</a:t>
            </a:r>
            <a:endParaRPr lang="sv-SE" sz="2800" b="1" dirty="0"/>
          </a:p>
        </p:txBody>
      </p:sp>
      <p:pic>
        <p:nvPicPr>
          <p:cNvPr id="6" name="Bildobjekt 5" descr="Skärmavbild 2018-03-20 kl. 14.16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708950" cy="3561804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62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kärmavbild 2018-03-20 kl. 01.02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852936"/>
            <a:ext cx="6437079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7504" y="3212976"/>
            <a:ext cx="8352928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Flickor 14-15:1</a:t>
            </a:r>
          </a:p>
          <a:p>
            <a:pPr lvl="0">
              <a:spcBef>
                <a:spcPct val="0"/>
              </a:spcBef>
              <a:defRPr/>
            </a:pPr>
            <a:endParaRPr lang="sv-SE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79512" y="1844824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dirty="0" smtClean="0">
                <a:latin typeface="+mj-lt"/>
                <a:ea typeface="+mj-ea"/>
                <a:cs typeface="+mj-cs"/>
              </a:rPr>
              <a:t>Seriespel</a:t>
            </a:r>
            <a:r>
              <a:rPr lang="sv-SE" sz="32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sv-SE" sz="3200" b="1" noProof="0" dirty="0" smtClean="0">
                <a:latin typeface="+mj-lt"/>
                <a:ea typeface="+mj-ea"/>
                <a:cs typeface="+mj-cs"/>
              </a:rPr>
              <a:t>2018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07504" y="2420888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sv-SE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Seriespel Vår: </a:t>
            </a:r>
            <a:endParaRPr lang="sv-SE" sz="2400" dirty="0" smtClean="0">
              <a:solidFill>
                <a:srgbClr val="0000FF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628800"/>
            <a:ext cx="1440160" cy="1440160"/>
          </a:xfrm>
          <a:prstGeom prst="rect">
            <a:avLst/>
          </a:prstGeom>
        </p:spPr>
      </p:pic>
      <p:pic>
        <p:nvPicPr>
          <p:cNvPr id="3" name="Bildobjekt 2" descr="Skärmavbild 2018-03-20 kl. 00.59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628800"/>
            <a:ext cx="103958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3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7504" y="3212976"/>
            <a:ext cx="8352928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Vi bygger vidare på arbetssättet från tidigare år.</a:t>
            </a:r>
          </a:p>
          <a:p>
            <a:pPr lvl="0">
              <a:spcBef>
                <a:spcPct val="0"/>
              </a:spcBef>
              <a:defRPr/>
            </a:pPr>
            <a:endParaRPr lang="sv-SE" sz="10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Förhoppningsvis kan vi erbjuda de flesta tjejer möjlighet att spela i båda nivåer under året. </a:t>
            </a: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(Viss begränsning </a:t>
            </a:r>
            <a:r>
              <a:rPr lang="sv-S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iom</a:t>
            </a: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att det är olika åldrar i serierna &amp; nivåskillna</a:t>
            </a: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1000" dirty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Fler spelare till match då vi går upp på 11m11 med ena laget – Mer möjlighet till dubblering!</a:t>
            </a:r>
          </a:p>
          <a:p>
            <a:pPr lvl="0">
              <a:spcBef>
                <a:spcPct val="0"/>
              </a:spcBef>
              <a:defRPr/>
            </a:pPr>
            <a:r>
              <a:rPr lang="sv-SE" dirty="0" smtClean="0">
                <a:solidFill>
                  <a:srgbClr val="7F7F7F"/>
                </a:solidFill>
              </a:rPr>
              <a:t>       (Matchdagar: </a:t>
            </a:r>
            <a:r>
              <a:rPr lang="sv-SE" dirty="0" err="1" smtClean="0">
                <a:solidFill>
                  <a:srgbClr val="7F7F7F"/>
                </a:solidFill>
              </a:rPr>
              <a:t>Lör</a:t>
            </a:r>
            <a:r>
              <a:rPr lang="sv-SE" dirty="0" smtClean="0">
                <a:solidFill>
                  <a:srgbClr val="7F7F7F"/>
                </a:solidFill>
              </a:rPr>
              <a:t>-sön)</a:t>
            </a:r>
          </a:p>
          <a:p>
            <a:pPr lvl="0">
              <a:spcBef>
                <a:spcPct val="0"/>
              </a:spcBef>
              <a:defRPr/>
            </a:pPr>
            <a:endParaRPr lang="sv-SE" sz="1000" dirty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Vi kommer att få stöttning från F06 under året i 9m9</a:t>
            </a:r>
            <a:r>
              <a:rPr lang="sv-SE" sz="2400" dirty="0"/>
              <a:t> </a:t>
            </a:r>
            <a:r>
              <a:rPr lang="sv-SE" sz="2400" dirty="0" smtClean="0"/>
              <a:t>– </a:t>
            </a:r>
            <a:r>
              <a:rPr lang="sv-SE" sz="2400" b="1" dirty="0" smtClean="0">
                <a:solidFill>
                  <a:srgbClr val="FF0000"/>
                </a:solidFill>
              </a:rPr>
              <a:t>Nyhet!</a:t>
            </a:r>
            <a:endParaRPr lang="sv-SE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171450" lvl="0" indent="-171450">
              <a:spcBef>
                <a:spcPct val="0"/>
              </a:spcBef>
              <a:buFont typeface="Arial"/>
              <a:buChar char="•"/>
              <a:defRPr/>
            </a:pPr>
            <a:endParaRPr lang="sv-SE" sz="1200" dirty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79512" y="1844824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noProof="0" dirty="0" smtClean="0">
                <a:latin typeface="+mj-lt"/>
                <a:ea typeface="+mj-ea"/>
                <a:cs typeface="+mj-cs"/>
              </a:rPr>
              <a:t>Planering 2018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79512" y="2492896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Seriespel i två nivåer: </a:t>
            </a:r>
            <a:endParaRPr lang="sv-SE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1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7504" y="2348880"/>
            <a:ext cx="4608512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sz="2400" dirty="0" err="1" smtClean="0">
                <a:latin typeface="+mj-lt"/>
                <a:ea typeface="+mj-ea"/>
                <a:cs typeface="+mj-cs"/>
              </a:rPr>
              <a:t>Giffcupen</a:t>
            </a:r>
            <a:r>
              <a:rPr lang="sv-SE" sz="2400" dirty="0" smtClean="0">
                <a:latin typeface="+mj-lt"/>
                <a:ea typeface="+mj-ea"/>
                <a:cs typeface="+mj-cs"/>
              </a:rPr>
              <a:t> F15      –    V16 </a:t>
            </a:r>
            <a:endParaRPr lang="sv-SE" sz="2400" dirty="0"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sz="2400" dirty="0" err="1" smtClean="0"/>
              <a:t>Giffcupen</a:t>
            </a:r>
            <a:r>
              <a:rPr lang="sv-SE" sz="2400" dirty="0" smtClean="0"/>
              <a:t> F14      –    V17</a:t>
            </a:r>
          </a:p>
          <a:p>
            <a:pPr marL="34290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err="1" smtClean="0"/>
              <a:t>Aroscupen</a:t>
            </a:r>
            <a:r>
              <a:rPr lang="sv-SE" sz="2400" dirty="0" smtClean="0"/>
              <a:t> F15    –    V26</a:t>
            </a:r>
            <a:endParaRPr lang="sv-SE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sz="2400" dirty="0" err="1" smtClean="0"/>
              <a:t>Prel.cup</a:t>
            </a:r>
            <a:r>
              <a:rPr lang="sv-SE" sz="2400" dirty="0" smtClean="0"/>
              <a:t> F14        –     V27</a:t>
            </a:r>
            <a:endParaRPr lang="sv-SE" sz="24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Gothia Cup          -      V29</a:t>
            </a:r>
            <a:endParaRPr lang="sv-SE" sz="12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Oktobercuper     –     V40-43</a:t>
            </a: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>
                <a:solidFill>
                  <a:srgbClr val="FF213B"/>
                </a:solidFill>
              </a:rPr>
              <a:t>Även DM &amp; </a:t>
            </a:r>
            <a:r>
              <a:rPr lang="sv-SE" sz="2400" dirty="0" err="1" smtClean="0">
                <a:solidFill>
                  <a:srgbClr val="FF213B"/>
                </a:solidFill>
              </a:rPr>
              <a:t>SM-Kval</a:t>
            </a:r>
            <a:r>
              <a:rPr lang="sv-SE" sz="2400" dirty="0" smtClean="0">
                <a:solidFill>
                  <a:srgbClr val="FF213B"/>
                </a:solidFill>
              </a:rPr>
              <a:t> i år:</a:t>
            </a:r>
            <a:endParaRPr lang="sv-SE" sz="2400" dirty="0">
              <a:solidFill>
                <a:srgbClr val="FF213B"/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79512" y="1844824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Cupspel 2018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132856"/>
            <a:ext cx="1715485" cy="1296144"/>
          </a:xfrm>
          <a:prstGeom prst="rect">
            <a:avLst/>
          </a:prstGeom>
        </p:spPr>
      </p:pic>
      <p:pic>
        <p:nvPicPr>
          <p:cNvPr id="2" name="Bildobjekt 1" descr="Skärmavbild 2018-03-09 kl. 07.01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2201846" cy="1248916"/>
          </a:xfrm>
          <a:prstGeom prst="rect">
            <a:avLst/>
          </a:prstGeom>
        </p:spPr>
      </p:pic>
      <p:pic>
        <p:nvPicPr>
          <p:cNvPr id="9" name="Bildobjekt 8" descr="Skärmavbild 2018-03-09 kl. 00.42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998481" cy="1296144"/>
          </a:xfrm>
          <a:prstGeom prst="rect">
            <a:avLst/>
          </a:prstGeom>
        </p:spPr>
      </p:pic>
      <p:pic>
        <p:nvPicPr>
          <p:cNvPr id="6" name="Bildobjekt 5" descr="Skärmavbild 2018-03-09 kl. 07.05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373216"/>
            <a:ext cx="1628496" cy="1299096"/>
          </a:xfrm>
          <a:prstGeom prst="rect">
            <a:avLst/>
          </a:prstGeom>
        </p:spPr>
      </p:pic>
      <p:pic>
        <p:nvPicPr>
          <p:cNvPr id="10" name="Bildobjekt 9" descr="Skärmavbild 2018-03-09 kl. 07.10.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2016224" cy="589283"/>
          </a:xfrm>
          <a:prstGeom prst="rect">
            <a:avLst/>
          </a:prstGeom>
        </p:spPr>
      </p:pic>
      <p:sp>
        <p:nvSpPr>
          <p:cNvPr id="11" name="Rubrik 1"/>
          <p:cNvSpPr txBox="1">
            <a:spLocks/>
          </p:cNvSpPr>
          <p:nvPr/>
        </p:nvSpPr>
        <p:spPr>
          <a:xfrm>
            <a:off x="4860032" y="5229200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Höst Preliminärt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Bildobjekt 11" descr="Skärmavbild 2018-03-09 kl. 07.13.4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89240"/>
            <a:ext cx="1168400" cy="1130300"/>
          </a:xfrm>
          <a:prstGeom prst="rect">
            <a:avLst/>
          </a:prstGeom>
        </p:spPr>
      </p:pic>
      <p:pic>
        <p:nvPicPr>
          <p:cNvPr id="13" name="Bildobjekt 12" descr="Skärmavbild 2018-03-09 kl. 07.16.2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517232"/>
            <a:ext cx="792088" cy="12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4320480" cy="520285"/>
          </a:xfrm>
        </p:spPr>
        <p:txBody>
          <a:bodyPr>
            <a:noAutofit/>
          </a:bodyPr>
          <a:lstStyle/>
          <a:p>
            <a:pPr algn="l"/>
            <a:r>
              <a:rPr lang="sv-SE" b="1" dirty="0" err="1"/>
              <a:t>GothiaCup</a:t>
            </a:r>
            <a:r>
              <a:rPr lang="sv-SE" b="1" dirty="0"/>
              <a:t> 2018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1800" dirty="0"/>
              <a:t/>
            </a:r>
            <a:br>
              <a:rPr lang="sv-SE" sz="1800" dirty="0"/>
            </a:br>
            <a:r>
              <a:rPr lang="sv-SE" sz="1800" dirty="0"/>
              <a:t/>
            </a:r>
            <a:br>
              <a:rPr lang="sv-SE" sz="1800" dirty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2050" name="Picture 2" descr="Bildresultat för wendelsberg vandrarhem">
            <a:extLst>
              <a:ext uri="{FF2B5EF4-FFF2-40B4-BE49-F238E27FC236}">
                <a16:creationId xmlns="" xmlns:a16="http://schemas.microsoft.com/office/drawing/2014/main" id="{9C25862F-5E83-424D-A9AC-13F87E093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016"/>
            <a:ext cx="4366263" cy="30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="" xmlns:a16="http://schemas.microsoft.com/office/drawing/2014/main" id="{1EC413C9-8422-4951-9595-5D6E9B2A1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2533650"/>
            <a:ext cx="2381250" cy="17907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="" xmlns:a16="http://schemas.microsoft.com/office/drawing/2014/main" id="{18A6FFBB-A342-4058-8170-92F014D97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3803317"/>
            <a:ext cx="3129387" cy="25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0" y="1916832"/>
            <a:ext cx="16196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251520" y="6309320"/>
            <a:ext cx="64807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 descr="Skärmavbild 2017-03-13 kl. 09.4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343594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5076056" y="3645024"/>
            <a:ext cx="1728192" cy="43204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07504" y="1700808"/>
            <a:ext cx="80648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srgbClr val="FF0000"/>
                </a:solidFill>
              </a:rPr>
              <a:t>Träningsinnehåll &amp; Fokusområden 2018</a:t>
            </a:r>
            <a:endParaRPr lang="sv-S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1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Träningsfokus</a:t>
            </a:r>
            <a:r>
              <a:rPr lang="sv-SE" b="1" dirty="0" smtClean="0"/>
              <a:t> </a:t>
            </a:r>
            <a:r>
              <a:rPr lang="sv-SE" b="1" dirty="0" smtClean="0"/>
              <a:t>2018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dirty="0" smtClean="0"/>
              <a:t>Repetition från 2017</a:t>
            </a:r>
            <a:r>
              <a:rPr lang="sv-SE" sz="2800" dirty="0" smtClean="0"/>
              <a:t>:</a:t>
            </a:r>
            <a:br>
              <a:rPr lang="sv-SE" sz="2800" dirty="0" smtClean="0"/>
            </a:br>
            <a:r>
              <a:rPr lang="sv-SE" sz="2800" dirty="0" smtClean="0"/>
              <a:t>- Positionsförsvar </a:t>
            </a:r>
            <a:r>
              <a:rPr lang="sv-SE" sz="1800" dirty="0" smtClean="0"/>
              <a:t>(vidareutveckla)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- Snabba omställningar via inspelsyta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Fortsatt </a:t>
            </a:r>
            <a:r>
              <a:rPr lang="sv-SE" sz="2800" dirty="0">
                <a:solidFill>
                  <a:schemeClr val="bg1">
                    <a:lumMod val="85000"/>
                  </a:schemeClr>
                </a:solidFill>
              </a:rPr>
              <a:t>teknikträning </a:t>
            </a: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sv-SE" sz="1800" dirty="0" err="1">
                <a:solidFill>
                  <a:schemeClr val="bg1">
                    <a:lumMod val="85000"/>
                  </a:schemeClr>
                </a:solidFill>
              </a:rPr>
              <a:t>Coerver</a:t>
            </a: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> 1 tillfälle/vecka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b="1" dirty="0" smtClean="0">
                <a:solidFill>
                  <a:schemeClr val="bg1">
                    <a:lumMod val="85000"/>
                  </a:schemeClr>
                </a:solidFill>
              </a:rPr>
              <a:t>Nyheter 2018</a:t>
            </a: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  <a:b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Utvecklat anfallsspel</a:t>
            </a: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(fler alternativ)</a:t>
            </a:r>
            <a:r>
              <a:rPr lang="sv-SE" sz="24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Positionsbaserad träning 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(1 tillfälle/vecka)</a:t>
            </a: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Ny Målvaktsträning 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sv-SE" sz="1800" dirty="0" err="1" smtClean="0">
                <a:solidFill>
                  <a:schemeClr val="bg1">
                    <a:lumMod val="85000"/>
                  </a:schemeClr>
                </a:solidFill>
              </a:rPr>
              <a:t>Coerver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 1 </a:t>
            </a: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>tillfälle/vecka)</a:t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sv-S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 rot="1516168">
            <a:off x="3951745" y="3280423"/>
            <a:ext cx="5246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Kommer du ihåg?</a:t>
            </a:r>
            <a:endParaRPr lang="sv-SE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452320" y="6309320"/>
            <a:ext cx="100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Filmtime</a:t>
            </a:r>
            <a:endParaRPr lang="sv-S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2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Träningsfokus 2018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dirty="0" smtClean="0">
                <a:solidFill>
                  <a:schemeClr val="bg1">
                    <a:lumMod val="65000"/>
                  </a:schemeClr>
                </a:solidFill>
              </a:rPr>
              <a:t>Repetition från 2017</a:t>
            </a:r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  <a:br>
              <a:rPr lang="sv-SE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Positionsförsvar 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(vidareutveckla)</a:t>
            </a: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Snabba omställningar via inspelsyta</a:t>
            </a:r>
            <a:r>
              <a:rPr lang="sv-SE" sz="2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 smtClean="0"/>
              <a:t>- Fortsatt </a:t>
            </a:r>
            <a:r>
              <a:rPr lang="sv-SE" sz="2800" dirty="0"/>
              <a:t>teknikträning </a:t>
            </a:r>
            <a:r>
              <a:rPr lang="sv-SE" sz="1800" dirty="0"/>
              <a:t>(</a:t>
            </a:r>
            <a:r>
              <a:rPr lang="sv-SE" sz="1800" dirty="0" err="1"/>
              <a:t>Coerver</a:t>
            </a:r>
            <a:r>
              <a:rPr lang="sv-SE" sz="1800" dirty="0"/>
              <a:t> 1 tillfälle/vecka</a:t>
            </a:r>
            <a:r>
              <a:rPr lang="sv-SE" sz="1800" dirty="0" smtClean="0"/>
              <a:t>)</a:t>
            </a:r>
            <a:br>
              <a:rPr lang="sv-SE" sz="1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4000" b="1" dirty="0" smtClean="0">
                <a:solidFill>
                  <a:srgbClr val="FF0000"/>
                </a:solidFill>
              </a:rPr>
              <a:t>Nyheter 2018</a:t>
            </a:r>
            <a:r>
              <a:rPr lang="sv-SE" sz="4000" dirty="0" smtClean="0">
                <a:solidFill>
                  <a:srgbClr val="FF0000"/>
                </a:solidFill>
              </a:rPr>
              <a:t>:</a:t>
            </a:r>
            <a:br>
              <a:rPr lang="sv-SE" sz="4000" dirty="0" smtClean="0">
                <a:solidFill>
                  <a:srgbClr val="FF0000"/>
                </a:solidFill>
              </a:rPr>
            </a:br>
            <a:r>
              <a:rPr lang="sv-SE" sz="2800" dirty="0" smtClean="0"/>
              <a:t>- Utvecklat anfallsspel</a:t>
            </a:r>
            <a:r>
              <a:rPr lang="sv-SE" sz="1800" dirty="0"/>
              <a:t> </a:t>
            </a:r>
            <a:r>
              <a:rPr lang="sv-SE" sz="1800" dirty="0" smtClean="0"/>
              <a:t>(fler alternativ)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800" dirty="0" smtClean="0"/>
              <a:t>- Positionsbaserad träning </a:t>
            </a:r>
            <a:r>
              <a:rPr lang="sv-SE" sz="1800" dirty="0" smtClean="0"/>
              <a:t>(1 tillfälle/vecka)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2800" dirty="0" smtClean="0"/>
              <a:t>- Ny Målvaktsträning </a:t>
            </a:r>
            <a:r>
              <a:rPr lang="sv-SE" sz="1800" dirty="0" smtClean="0"/>
              <a:t>(</a:t>
            </a:r>
            <a:r>
              <a:rPr lang="sv-SE" sz="1800" dirty="0" err="1" smtClean="0"/>
              <a:t>Coerver</a:t>
            </a:r>
            <a:r>
              <a:rPr lang="sv-SE" sz="1800" dirty="0" smtClean="0"/>
              <a:t> 1 </a:t>
            </a:r>
            <a:r>
              <a:rPr lang="sv-SE" sz="1800" dirty="0"/>
              <a:t>tillfälle/vecka)</a:t>
            </a:r>
            <a:br>
              <a:rPr lang="sv-SE" sz="1800" dirty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12 kl. 23.0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744">
            <a:off x="294380" y="2180945"/>
            <a:ext cx="5097829" cy="380905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 descr="Skärmavbild 2018-03-12 kl. 23.08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822457" cy="2861444"/>
          </a:xfrm>
          <a:prstGeom prst="rect">
            <a:avLst/>
          </a:prstGeom>
          <a:ln w="3175" cmpd="sng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 descr="Skärmavbild 2018-03-12 kl. 23.11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26158"/>
            <a:ext cx="3096344" cy="2332140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83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err="1" smtClean="0"/>
              <a:t>Vårläger</a:t>
            </a:r>
            <a:r>
              <a:rPr lang="sv-SE" b="1" dirty="0" smtClean="0"/>
              <a:t> 2018</a:t>
            </a:r>
            <a:br>
              <a:rPr lang="sv-SE" b="1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dirty="0" smtClean="0"/>
              <a:t>Att tänka på: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- Fotbollskläder</a:t>
            </a:r>
            <a:br>
              <a:rPr lang="sv-SE" sz="2800" dirty="0" smtClean="0"/>
            </a:br>
            <a:r>
              <a:rPr lang="sv-SE" sz="2800" dirty="0" smtClean="0"/>
              <a:t>- Fritidskläder</a:t>
            </a:r>
            <a:br>
              <a:rPr lang="sv-SE" sz="2800" dirty="0" smtClean="0"/>
            </a:br>
            <a:r>
              <a:rPr lang="sv-SE" sz="2800" dirty="0" smtClean="0"/>
              <a:t>- Sängkläder</a:t>
            </a:r>
            <a:br>
              <a:rPr lang="sv-SE" sz="2800" dirty="0" smtClean="0"/>
            </a:br>
            <a:r>
              <a:rPr lang="sv-SE" sz="2800" dirty="0" smtClean="0"/>
              <a:t>- Badkläder för den som vill bada på söndag.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18 kl. 22.55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751">
            <a:off x="4265510" y="1658067"/>
            <a:ext cx="3192152" cy="1760984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 descr="Skärmavbild 2018-03-18 kl. 22.57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496">
            <a:off x="4500424" y="3348828"/>
            <a:ext cx="4167970" cy="2319908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78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err="1" smtClean="0"/>
              <a:t>Vårläger</a:t>
            </a:r>
            <a:r>
              <a:rPr lang="sv-SE" b="1" dirty="0" smtClean="0"/>
              <a:t> 2018</a:t>
            </a:r>
            <a:br>
              <a:rPr lang="sv-SE" b="1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dirty="0" smtClean="0"/>
              <a:t>Planering:</a:t>
            </a:r>
            <a:br>
              <a:rPr lang="sv-SE" sz="2800" b="1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- Genomgång schema </a:t>
            </a:r>
            <a:br>
              <a:rPr lang="sv-SE" sz="2800" dirty="0" smtClean="0"/>
            </a:br>
            <a:r>
              <a:rPr lang="sv-SE" sz="2800" dirty="0" smtClean="0"/>
              <a:t>- Teori</a:t>
            </a:r>
            <a:br>
              <a:rPr lang="sv-SE" sz="2800" dirty="0" smtClean="0"/>
            </a:br>
            <a:r>
              <a:rPr lang="sv-SE" sz="2800" dirty="0" smtClean="0"/>
              <a:t>- Övningar</a:t>
            </a:r>
            <a:br>
              <a:rPr lang="sv-SE" sz="2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5" name="Bildobjekt 4" descr="Skärmavbild 2018-03-18 kl. 22.5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496">
            <a:off x="4911162" y="1508663"/>
            <a:ext cx="2941798" cy="1637416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 descr="Skärmavbild 2018-03-19 kl. 22.20.32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31540"/>
            <a:ext cx="4725020" cy="3529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53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6" name="Bildobjekt 5" descr="Skärmavbild 2018-02-14 kl. 23.20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6264696" cy="42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kärmavbild 2018-03-20 kl. 01.1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20888"/>
            <a:ext cx="3551560" cy="2144773"/>
          </a:xfrm>
          <a:prstGeom prst="rect">
            <a:avLst/>
          </a:prstGeom>
          <a:ln w="3175" cmpd="sng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err="1" smtClean="0"/>
              <a:t>Vårläger</a:t>
            </a:r>
            <a:r>
              <a:rPr lang="sv-SE" b="1" dirty="0" smtClean="0"/>
              <a:t> 2018</a:t>
            </a:r>
            <a:br>
              <a:rPr lang="sv-SE" b="1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dirty="0" smtClean="0"/>
              <a:t>Planering:</a:t>
            </a:r>
            <a:br>
              <a:rPr lang="sv-SE" sz="2800" b="1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- Träningspass (2st)</a:t>
            </a:r>
            <a:br>
              <a:rPr lang="sv-SE" sz="2800" dirty="0" smtClean="0"/>
            </a:br>
            <a:r>
              <a:rPr lang="sv-SE" sz="2800" dirty="0" smtClean="0"/>
              <a:t>- Teori</a:t>
            </a:r>
            <a:br>
              <a:rPr lang="sv-SE" sz="2800" dirty="0" smtClean="0"/>
            </a:br>
            <a:r>
              <a:rPr lang="sv-SE" sz="2800" dirty="0" smtClean="0"/>
              <a:t>- </a:t>
            </a:r>
            <a:r>
              <a:rPr lang="sv-SE" sz="2800" dirty="0" err="1" smtClean="0"/>
              <a:t>Wshp</a:t>
            </a:r>
            <a:r>
              <a:rPr lang="sv-SE" sz="2800" dirty="0" smtClean="0"/>
              <a:t> - </a:t>
            </a:r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</a:rPr>
              <a:t>Arbetsroller</a:t>
            </a:r>
            <a:br>
              <a:rPr lang="sv-SE" sz="2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sv-SE" sz="2800" dirty="0" smtClean="0"/>
              <a:t>- Träningsmatcher (2st)</a:t>
            </a: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20 kl. 01.15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65104"/>
            <a:ext cx="4404446" cy="2288511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8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>
                <a:solidFill>
                  <a:srgbClr val="FF0000"/>
                </a:solidFill>
              </a:rPr>
              <a:t>Träningspass 1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sv-SE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20:00-21:30)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2800" b="1" dirty="0" smtClean="0"/>
              <a:t>Repetition från 2017</a:t>
            </a:r>
            <a:r>
              <a:rPr lang="sv-SE" sz="2800" dirty="0" smtClean="0"/>
              <a:t>:</a:t>
            </a:r>
            <a:br>
              <a:rPr lang="sv-SE" sz="2800" dirty="0" smtClean="0"/>
            </a:br>
            <a:r>
              <a:rPr lang="sv-SE" sz="2800" dirty="0" smtClean="0"/>
              <a:t>- Positionsförsvar </a:t>
            </a:r>
            <a:r>
              <a:rPr lang="sv-SE" sz="1800" dirty="0" smtClean="0"/>
              <a:t>(vidareutveckla)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Snabba omställningar via inspelsyta</a:t>
            </a:r>
            <a:r>
              <a:rPr lang="sv-SE" sz="2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Fortsatt </a:t>
            </a:r>
            <a:r>
              <a:rPr lang="sv-SE" sz="2800" dirty="0">
                <a:solidFill>
                  <a:schemeClr val="bg1">
                    <a:lumMod val="85000"/>
                  </a:schemeClr>
                </a:solidFill>
              </a:rPr>
              <a:t>teknikträning </a:t>
            </a: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sv-SE" sz="1800" dirty="0" err="1">
                <a:solidFill>
                  <a:schemeClr val="bg1">
                    <a:lumMod val="85000"/>
                  </a:schemeClr>
                </a:solidFill>
              </a:rPr>
              <a:t>Coerver</a:t>
            </a: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> 1 tillfälle/vecka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b="1" dirty="0" smtClean="0"/>
              <a:t>Nyheter 2018</a:t>
            </a:r>
            <a:r>
              <a:rPr lang="sv-SE" sz="2800" dirty="0" smtClean="0"/>
              <a:t>:</a:t>
            </a:r>
            <a:br>
              <a:rPr lang="sv-SE" sz="2800" dirty="0" smtClean="0"/>
            </a:br>
            <a:r>
              <a:rPr lang="sv-SE" sz="2800" dirty="0" smtClean="0"/>
              <a:t>- Utvecklat anfallsspel</a:t>
            </a:r>
            <a:r>
              <a:rPr lang="sv-SE" sz="1800" dirty="0"/>
              <a:t> </a:t>
            </a:r>
            <a:r>
              <a:rPr lang="sv-SE" sz="1800" dirty="0" smtClean="0"/>
              <a:t>(fler alternativ</a:t>
            </a:r>
            <a:r>
              <a:rPr lang="sv-SE" sz="1800" dirty="0" smtClean="0"/>
              <a:t>) – </a:t>
            </a:r>
            <a:r>
              <a:rPr lang="sv-SE" sz="1800" b="1" dirty="0" smtClean="0"/>
              <a:t>Target</a:t>
            </a:r>
            <a:r>
              <a:rPr lang="sv-SE" sz="2400" b="1" dirty="0"/>
              <a:t/>
            </a:r>
            <a:br>
              <a:rPr lang="sv-SE" sz="2400" b="1" dirty="0"/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Positionsbaserad träning 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(1 tillfälle/vecka)</a:t>
            </a: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Ny Målvaktsträning 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sv-SE" sz="1800" dirty="0" err="1" smtClean="0">
                <a:solidFill>
                  <a:schemeClr val="bg1">
                    <a:lumMod val="85000"/>
                  </a:schemeClr>
                </a:solidFill>
              </a:rPr>
              <a:t>Coerver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 1 </a:t>
            </a: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>tillfälle/vecka)</a:t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sv-S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7" name="Bildobjekt 6" descr="Skärmavbild 2018-03-12 kl. 23.11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85823"/>
            <a:ext cx="2950381" cy="2222202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 descr="Skärmavbild 2018-03-19 kl. 23.45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2"/>
            <a:ext cx="2954852" cy="2232248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ramåt eller nästa 9">
            <a:hlinkClick r:id="rId5" action="ppaction://hlinkfile" highlightClick="1"/>
          </p:cNvPr>
          <p:cNvSpPr/>
          <p:nvPr/>
        </p:nvSpPr>
        <p:spPr>
          <a:xfrm>
            <a:off x="8460432" y="3573016"/>
            <a:ext cx="432048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8460432" y="3284984"/>
            <a:ext cx="44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A6A6A6"/>
                </a:solidFill>
              </a:rPr>
              <a:t>Film</a:t>
            </a:r>
            <a:endParaRPr lang="sv-SE" sz="1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3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Positionsförsvar </a:t>
            </a:r>
            <a:br>
              <a:rPr lang="sv-SE" b="1" dirty="0" smtClean="0"/>
            </a:br>
            <a:r>
              <a:rPr lang="sv-S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(Repris 2017)</a:t>
            </a:r>
            <a:r>
              <a:rPr lang="sv-S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v-S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800" b="1" dirty="0" smtClean="0"/>
              <a:t>Uppvärmning/</a:t>
            </a:r>
            <a:r>
              <a:rPr lang="sv-SE" sz="2800" b="1" dirty="0" err="1" smtClean="0"/>
              <a:t>Repitition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dirty="0" smtClean="0"/>
              <a:t>- 4m4</a:t>
            </a:r>
            <a:br>
              <a:rPr lang="sv-SE" sz="2800" dirty="0" smtClean="0"/>
            </a:br>
            <a:r>
              <a:rPr lang="sv-SE" sz="2800" dirty="0" smtClean="0"/>
              <a:t>- Två planer</a:t>
            </a:r>
            <a:br>
              <a:rPr lang="sv-SE" sz="2800" dirty="0" smtClean="0"/>
            </a:br>
            <a:r>
              <a:rPr lang="sv-SE" sz="2800" dirty="0" smtClean="0"/>
              <a:t>- Press &amp; Täck</a:t>
            </a:r>
            <a:br>
              <a:rPr lang="sv-SE" sz="2800" dirty="0" smtClean="0"/>
            </a:br>
            <a:r>
              <a:rPr lang="sv-SE" sz="2800" dirty="0" smtClean="0"/>
              <a:t>- Ett lag vilar per plan</a:t>
            </a:r>
            <a:br>
              <a:rPr lang="sv-SE" sz="2800" dirty="0" smtClean="0"/>
            </a:br>
            <a:r>
              <a:rPr lang="sv-SE" sz="2800" dirty="0" smtClean="0"/>
              <a:t>- 3 min</a:t>
            </a: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spel</a:t>
            </a: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endParaRPr lang="sv-S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5" name="Bildobjekt 4" descr="Skärmavbild 2018-03-19 kl. 23.30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8600"/>
            <a:ext cx="4597400" cy="6629400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3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Targetspel </a:t>
            </a:r>
            <a:br>
              <a:rPr lang="sv-SE" b="1" dirty="0" smtClean="0"/>
            </a:b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2800" b="1" dirty="0" smtClean="0"/>
              <a:t>Steg 1</a:t>
            </a:r>
            <a:br>
              <a:rPr lang="sv-SE" sz="2800" b="1" dirty="0" smtClean="0"/>
            </a:br>
            <a:r>
              <a:rPr lang="sv-SE" sz="2800" dirty="0" smtClean="0"/>
              <a:t>- Tre spelzoner </a:t>
            </a:r>
            <a:br>
              <a:rPr lang="sv-SE" sz="2800" dirty="0" smtClean="0"/>
            </a:br>
            <a:r>
              <a:rPr lang="sv-SE" sz="2800" dirty="0" smtClean="0"/>
              <a:t>- Öva </a:t>
            </a:r>
            <a:r>
              <a:rPr lang="sv-SE" sz="2800" dirty="0" err="1" smtClean="0"/>
              <a:t>spelväg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>- Kontrollera boll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b="1" dirty="0" smtClean="0">
                <a:solidFill>
                  <a:schemeClr val="bg1">
                    <a:lumMod val="85000"/>
                  </a:schemeClr>
                </a:solidFill>
              </a:rPr>
              <a:t>Stegring</a:t>
            </a: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Spel i båda riktningar </a:t>
            </a:r>
            <a:b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Tre spelzoner</a:t>
            </a:r>
            <a:b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 smtClean="0">
                <a:solidFill>
                  <a:schemeClr val="bg1">
                    <a:lumMod val="85000"/>
                  </a:schemeClr>
                </a:solidFill>
              </a:rPr>
              <a:t>- Aktivt försvarsspel</a:t>
            </a:r>
            <a:endParaRPr lang="sv-S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19 kl. 23.06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2736"/>
            <a:ext cx="4960194" cy="5805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63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Targetspel </a:t>
            </a:r>
            <a:br>
              <a:rPr lang="sv-SE" b="1" dirty="0" smtClean="0"/>
            </a:b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2800" b="1" dirty="0" smtClean="0">
                <a:solidFill>
                  <a:srgbClr val="D9D9D9"/>
                </a:solidFill>
              </a:rPr>
              <a:t>Steg 1</a:t>
            </a:r>
            <a:br>
              <a:rPr lang="sv-SE" sz="2800" b="1" dirty="0" smtClean="0">
                <a:solidFill>
                  <a:srgbClr val="D9D9D9"/>
                </a:solidFill>
              </a:rPr>
            </a:br>
            <a:r>
              <a:rPr lang="sv-SE" sz="2800" dirty="0" smtClean="0">
                <a:solidFill>
                  <a:srgbClr val="D9D9D9"/>
                </a:solidFill>
              </a:rPr>
              <a:t>- Tre spelzoner </a:t>
            </a:r>
            <a:br>
              <a:rPr lang="sv-SE" sz="2800" dirty="0" smtClean="0">
                <a:solidFill>
                  <a:srgbClr val="D9D9D9"/>
                </a:solidFill>
              </a:rPr>
            </a:br>
            <a:r>
              <a:rPr lang="sv-SE" sz="2800" dirty="0" smtClean="0">
                <a:solidFill>
                  <a:srgbClr val="D9D9D9"/>
                </a:solidFill>
              </a:rPr>
              <a:t>- Öva </a:t>
            </a:r>
            <a:r>
              <a:rPr lang="sv-SE" sz="2800" dirty="0" err="1" smtClean="0">
                <a:solidFill>
                  <a:srgbClr val="D9D9D9"/>
                </a:solidFill>
              </a:rPr>
              <a:t>spelväg</a:t>
            </a:r>
            <a:r>
              <a:rPr lang="sv-SE" sz="2800" dirty="0">
                <a:solidFill>
                  <a:srgbClr val="D9D9D9"/>
                </a:solidFill>
              </a:rPr>
              <a:t/>
            </a:r>
            <a:br>
              <a:rPr lang="sv-SE" sz="2800" dirty="0">
                <a:solidFill>
                  <a:srgbClr val="D9D9D9"/>
                </a:solidFill>
              </a:rPr>
            </a:br>
            <a:r>
              <a:rPr lang="sv-SE" sz="2800" dirty="0" smtClean="0">
                <a:solidFill>
                  <a:srgbClr val="D9D9D9"/>
                </a:solidFill>
              </a:rPr>
              <a:t>- Kontrollera boll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800" b="1" dirty="0" smtClean="0"/>
              <a:t>Stegring</a:t>
            </a:r>
            <a:r>
              <a:rPr lang="sv-SE" sz="2800" dirty="0" smtClean="0"/>
              <a:t>: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- </a:t>
            </a:r>
            <a:r>
              <a:rPr lang="sv-SE" sz="2800" dirty="0" smtClean="0"/>
              <a:t>Spel i båda riktningar </a:t>
            </a:r>
            <a:br>
              <a:rPr lang="sv-SE" sz="2800" dirty="0" smtClean="0"/>
            </a:br>
            <a:r>
              <a:rPr lang="sv-SE" sz="2800" dirty="0" smtClean="0"/>
              <a:t>- Tre spelzoner</a:t>
            </a:r>
            <a:br>
              <a:rPr lang="sv-SE" sz="2800" dirty="0" smtClean="0"/>
            </a:br>
            <a:r>
              <a:rPr lang="sv-SE" sz="2800" dirty="0" smtClean="0"/>
              <a:t>- Aktivt försvarsspel</a:t>
            </a:r>
            <a:endParaRPr lang="sv-S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5" name="Bildobjekt 4" descr="Skärmavbild 2018-03-19 kl. 23.25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457700" cy="6515100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90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>
                <a:solidFill>
                  <a:srgbClr val="FF0000"/>
                </a:solidFill>
              </a:rPr>
              <a:t>Workshop 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sv-SE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Lör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08:30-10:</a:t>
            </a: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0)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2800" b="1" dirty="0" smtClean="0"/>
              <a:t>Presentation av nya dokument</a:t>
            </a:r>
            <a:br>
              <a:rPr lang="sv-SE" sz="2800" b="1" dirty="0" smtClean="0"/>
            </a:b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/>
              <a:t/>
            </a:r>
            <a:br>
              <a:rPr lang="sv-SE" sz="2800" b="1" dirty="0"/>
            </a:b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/>
              <a:t/>
            </a:r>
            <a:br>
              <a:rPr lang="sv-SE" sz="2800" b="1" dirty="0"/>
            </a:b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/>
              <a:t/>
            </a:r>
            <a:br>
              <a:rPr lang="sv-SE" sz="2800" b="1" dirty="0"/>
            </a:b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sz="2800" b="1" dirty="0"/>
              <a:t/>
            </a:r>
            <a:br>
              <a:rPr lang="sv-SE" sz="2800" b="1" dirty="0"/>
            </a:br>
            <a:endParaRPr lang="sv-S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8" name="Bildobjekt 7" descr="Skärmavbild 2018-02-14 kl. 22.37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76872"/>
            <a:ext cx="2801848" cy="2088232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 descr="Skärmavbild 2018-02-14 kl. 22.39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095">
            <a:off x="4056016" y="3971108"/>
            <a:ext cx="3303004" cy="2483109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36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280920" cy="1368152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Roller på plan </a:t>
            </a:r>
            <a:r>
              <a:rPr lang="sv-SE" sz="2000" dirty="0" smtClean="0"/>
              <a:t>(Positionsbaserad träning 1 tillfälle/vecka)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Under </a:t>
            </a:r>
            <a:r>
              <a:rPr lang="sv-SE" sz="2000" dirty="0" err="1" smtClean="0"/>
              <a:t>vårlägret</a:t>
            </a:r>
            <a:r>
              <a:rPr lang="sv-SE" sz="2000" dirty="0" smtClean="0"/>
              <a:t> </a:t>
            </a:r>
            <a:r>
              <a:rPr lang="sv-SE" sz="2000" dirty="0" smtClean="0"/>
              <a:t>kommer </a:t>
            </a:r>
            <a:r>
              <a:rPr lang="sv-SE" sz="2000" dirty="0" smtClean="0"/>
              <a:t>alla att få </a:t>
            </a:r>
            <a:r>
              <a:rPr lang="sv-SE" sz="2000" dirty="0" smtClean="0"/>
              <a:t>”välja” 1 eller två roller som känns mest bekant och sedan skapa en egen träningsvision för året (målbild)</a:t>
            </a: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6" name="Bildobjekt 5" descr="Skärmavbild 2018-02-14 kl. 22.4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3741509" cy="2808312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 descr="Skärmavbild 2018-02-14 kl. 22.45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718292" cy="2808312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01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>
                <a:solidFill>
                  <a:srgbClr val="FF0000"/>
                </a:solidFill>
              </a:rPr>
              <a:t>Workshop 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sv-SE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Lör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08:30-10:</a:t>
            </a: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0)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3200" b="1" dirty="0" smtClean="0"/>
              <a:t>Spelarnas </a:t>
            </a:r>
            <a:r>
              <a:rPr lang="sv-SE" sz="3200" b="1" dirty="0" smtClean="0"/>
              <a:t>Val av roller:</a:t>
            </a:r>
            <a:br>
              <a:rPr lang="sv-SE" sz="3200" b="1" dirty="0" smtClean="0"/>
            </a:br>
            <a:r>
              <a:rPr lang="sv-SE" sz="2800" dirty="0" smtClean="0"/>
              <a:t>- Val av roller </a:t>
            </a:r>
            <a:r>
              <a:rPr lang="sv-SE" sz="2800" dirty="0" smtClean="0">
                <a:solidFill>
                  <a:schemeClr val="bg1">
                    <a:lumMod val="50000"/>
                  </a:schemeClr>
                </a:solidFill>
              </a:rPr>
              <a:t>(1a, 2a och </a:t>
            </a:r>
            <a:r>
              <a:rPr lang="sv-SE" sz="2800" dirty="0" err="1" smtClean="0">
                <a:solidFill>
                  <a:schemeClr val="bg1">
                    <a:lumMod val="50000"/>
                  </a:schemeClr>
                </a:solidFill>
              </a:rPr>
              <a:t>ev</a:t>
            </a:r>
            <a:r>
              <a:rPr lang="sv-SE" sz="2800" dirty="0" smtClean="0">
                <a:solidFill>
                  <a:schemeClr val="bg1">
                    <a:lumMod val="50000"/>
                  </a:schemeClr>
                </a:solidFill>
              </a:rPr>
              <a:t> 3e roll)</a:t>
            </a:r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sz="2800" b="1" dirty="0" smtClean="0"/>
              <a:t>Diskussion 2o2: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- Varför valde du rollen?</a:t>
            </a:r>
            <a:br>
              <a:rPr lang="sv-SE" sz="2800" dirty="0" smtClean="0"/>
            </a:br>
            <a:r>
              <a:rPr lang="sv-SE" sz="2800" dirty="0" smtClean="0"/>
              <a:t>- Vad vill du träna på i år?</a:t>
            </a:r>
            <a:r>
              <a:rPr lang="sv-SE" sz="1800" dirty="0"/>
              <a:t/>
            </a:r>
            <a:br>
              <a:rPr lang="sv-SE" sz="1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dirty="0" smtClean="0"/>
              <a:t>Storgrupp</a:t>
            </a:r>
            <a:br>
              <a:rPr lang="sv-SE" sz="2800" b="1" dirty="0" smtClean="0"/>
            </a:br>
            <a:r>
              <a:rPr lang="sv-SE" sz="2800" dirty="0" smtClean="0"/>
              <a:t>- Någon som vill dela med sig?</a:t>
            </a: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7" name="Bildobjekt 6" descr="Skärmavbild 2018-02-14 kl. 22.45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36912"/>
            <a:ext cx="2686212" cy="2016224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objekt 8" descr="Skärmavbild 2018-02-14 kl. 22.45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21088"/>
            <a:ext cx="2955565" cy="2232248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06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kärmavbild 2018-03-20 kl. 01.1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4411845" cy="2664296"/>
          </a:xfrm>
          <a:prstGeom prst="rect">
            <a:avLst/>
          </a:prstGeom>
          <a:ln w="3175" cmpd="sng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>
                <a:solidFill>
                  <a:srgbClr val="FF0000"/>
                </a:solidFill>
              </a:rPr>
              <a:t>Träningsmatch 1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dirty="0" smtClean="0"/>
              <a:t>Råtorps IK F03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0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>
                <a:solidFill>
                  <a:srgbClr val="FF0000"/>
                </a:solidFill>
              </a:rPr>
              <a:t>Träningspass 2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sv-SE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Lör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17:</a:t>
            </a: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0-19:00)</a:t>
            </a: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2800" b="1" dirty="0" smtClean="0"/>
              <a:t>Nyheter </a:t>
            </a:r>
            <a:r>
              <a:rPr lang="sv-SE" sz="2800" b="1" dirty="0" smtClean="0"/>
              <a:t>2018</a:t>
            </a:r>
            <a:r>
              <a:rPr lang="sv-SE" sz="2800" dirty="0" smtClean="0"/>
              <a:t>:</a:t>
            </a:r>
            <a:br>
              <a:rPr lang="sv-SE" sz="2800" dirty="0" smtClean="0"/>
            </a:br>
            <a:r>
              <a:rPr lang="sv-SE" sz="2800" dirty="0" smtClean="0"/>
              <a:t>- Utvecklat anfallsspel</a:t>
            </a:r>
            <a:r>
              <a:rPr lang="sv-SE" sz="1800" dirty="0"/>
              <a:t> </a:t>
            </a:r>
            <a:r>
              <a:rPr lang="sv-SE" sz="1800" dirty="0" smtClean="0"/>
              <a:t>(fler alternativ</a:t>
            </a:r>
            <a:r>
              <a:rPr lang="sv-SE" sz="1800" dirty="0" smtClean="0"/>
              <a:t>) – </a:t>
            </a:r>
            <a:r>
              <a:rPr lang="sv-SE" sz="1800" b="1" dirty="0" smtClean="0"/>
              <a:t>Spelbredd</a:t>
            </a:r>
            <a:r>
              <a:rPr lang="sv-SE" sz="2400" b="1" dirty="0"/>
              <a:t/>
            </a:r>
            <a:br>
              <a:rPr lang="sv-SE" sz="2400" b="1" dirty="0"/>
            </a:br>
            <a:r>
              <a:rPr lang="sv-SE" sz="2400" b="1" dirty="0"/>
              <a:t/>
            </a:r>
            <a:br>
              <a:rPr lang="sv-SE" sz="2400" b="1" dirty="0"/>
            </a:br>
            <a:r>
              <a:rPr lang="sv-SE" sz="2400" b="1" dirty="0" smtClean="0"/>
              <a:t/>
            </a:r>
            <a:br>
              <a:rPr lang="sv-SE" sz="2400" b="1" dirty="0" smtClean="0"/>
            </a:br>
            <a:r>
              <a:rPr lang="sv-SE" sz="2400" b="1" dirty="0"/>
              <a:t/>
            </a:r>
            <a:br>
              <a:rPr lang="sv-SE" sz="2400" b="1" dirty="0"/>
            </a:b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endParaRPr lang="sv-S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8" name="Bildobjekt 7" descr="Skärmavbild 2018-03-19 kl. 23.4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030092" cy="3017883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dobjekt 2" descr="Skärmavbild 2018-03-19 kl. 23.42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4032448" cy="3011813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4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04207454"/>
              </p:ext>
            </p:extLst>
          </p:nvPr>
        </p:nvGraphicFramePr>
        <p:xfrm>
          <a:off x="467544" y="1700808"/>
          <a:ext cx="273630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09823"/>
              </p:ext>
            </p:extLst>
          </p:nvPr>
        </p:nvGraphicFramePr>
        <p:xfrm>
          <a:off x="3491880" y="1988840"/>
          <a:ext cx="5328592" cy="4608513"/>
        </p:xfrm>
        <a:graphic>
          <a:graphicData uri="http://schemas.openxmlformats.org/drawingml/2006/table">
            <a:tbl>
              <a:tblPr/>
              <a:tblGrid>
                <a:gridCol w="1204123"/>
                <a:gridCol w="4124469"/>
              </a:tblGrid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Befattning / Namn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Ansvarsuppgifter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Tränare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Åsa Jakobsson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Planering Träning + Matchcoaching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Tony</a:t>
                      </a:r>
                      <a:r>
                        <a:rPr lang="sv-S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Juhlin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Planering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Träning 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Matchcoaching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Ass. Tränare 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Mats Eriksson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Bistår vid träningar +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Matchcoaching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Tommy</a:t>
                      </a:r>
                      <a:r>
                        <a:rPr lang="sv-S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Kovala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Planerar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träningar +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Matchcoaching + Ansvarig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Målvaktsträning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Henrik Eriksson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Bistår vid träningar +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Matchcoaching 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Ansvarig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Fysträning 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Philip </a:t>
                      </a:r>
                      <a:r>
                        <a:rPr lang="sv-SE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Lowndes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Bistår vid träningar + Matchcoaching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Lagledare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Tobias Hultberg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Lagledare</a:t>
                      </a:r>
                      <a:r>
                        <a:rPr lang="sv-SE" sz="10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–</a:t>
                      </a:r>
                      <a:r>
                        <a:rPr lang="sv-SE" sz="1000" b="0" i="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Ansvarig Gothia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Carina</a:t>
                      </a:r>
                      <a:r>
                        <a:rPr lang="sv-S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10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Riström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Lagledare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Material</a:t>
                      </a:r>
                      <a:r>
                        <a:rPr lang="sv-SE" sz="10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v-SE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(bistår med div och stöttar på </a:t>
                      </a:r>
                      <a:r>
                        <a:rPr lang="sv-SE" sz="8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träningar</a:t>
                      </a:r>
                      <a:r>
                        <a:rPr lang="sv-SE" sz="800" b="0" i="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sv-SE" sz="8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matcher </a:t>
                      </a:r>
                      <a:r>
                        <a:rPr lang="sv-SE" sz="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vid behov)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Fredrik</a:t>
                      </a:r>
                      <a:r>
                        <a:rPr lang="sv-SE" sz="1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Nilsson</a:t>
                      </a:r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Lagledare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endParaRPr lang="sk-SK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Övriga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Henrik Eriksson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Domarbokning</a:t>
                      </a:r>
                      <a:r>
                        <a:rPr lang="sv-S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Deltagarförteckningar match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9453">
                <a:tc>
                  <a:txBody>
                    <a:bodyPr/>
                    <a:lstStyle/>
                    <a:p>
                      <a:pPr algn="l" fontAlgn="b"/>
                      <a:endParaRPr lang="sv-SE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92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Uppvärmning - Possession</a:t>
            </a:r>
            <a:br>
              <a:rPr lang="sv-SE" b="1" dirty="0" smtClean="0"/>
            </a:br>
            <a:r>
              <a:rPr lang="sv-S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(Spelavstånd &amp; Spelbarhet)</a:t>
            </a: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800" b="1" dirty="0" smtClean="0"/>
              <a:t>Organisation</a:t>
            </a:r>
            <a:br>
              <a:rPr lang="sv-SE" sz="2800" b="1" dirty="0" smtClean="0"/>
            </a:br>
            <a:r>
              <a:rPr lang="sv-SE" sz="2800" dirty="0" smtClean="0"/>
              <a:t>- 4m4</a:t>
            </a:r>
            <a:br>
              <a:rPr lang="sv-SE" sz="2800" dirty="0" smtClean="0"/>
            </a:br>
            <a:r>
              <a:rPr lang="sv-SE" sz="2800" dirty="0" smtClean="0"/>
              <a:t>- 4 kvadrater</a:t>
            </a:r>
            <a:r>
              <a:rPr lang="sv-SE" sz="2800" dirty="0"/>
              <a:t> </a:t>
            </a:r>
            <a:r>
              <a:rPr lang="sv-SE" sz="1800" dirty="0" smtClean="0"/>
              <a:t>(20x20m)</a:t>
            </a:r>
            <a:br>
              <a:rPr lang="sv-SE" sz="1800" dirty="0" smtClean="0"/>
            </a:br>
            <a:r>
              <a:rPr lang="sv-SE" sz="2800" dirty="0" smtClean="0"/>
              <a:t>- Kort-kort-lång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400" b="1" dirty="0" smtClean="0"/>
              <a:t>Stegring:</a:t>
            </a:r>
            <a:br>
              <a:rPr lang="sv-SE" sz="2400" b="1" dirty="0" smtClean="0"/>
            </a:br>
            <a:r>
              <a:rPr lang="sv-SE" sz="2400" dirty="0" smtClean="0"/>
              <a:t>- Varierat avstånd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>”</a:t>
            </a:r>
            <a:r>
              <a:rPr lang="sv-SE" sz="2400" dirty="0" err="1" smtClean="0"/>
              <a:t>Lång-Lång</a:t>
            </a:r>
            <a:r>
              <a:rPr lang="sv-SE" sz="2400" dirty="0" smtClean="0"/>
              <a:t>-Kort”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endParaRPr lang="sv-S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20 kl. 00.13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5481076" cy="3882876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85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Färdighetsövning</a:t>
            </a:r>
            <a:br>
              <a:rPr lang="sv-SE" b="1" dirty="0" smtClean="0"/>
            </a:br>
            <a:r>
              <a:rPr lang="sv-S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(Spelavstånd &amp; Spelbredd)</a:t>
            </a: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800" b="1" dirty="0" smtClean="0"/>
              <a:t>Organisation</a:t>
            </a:r>
            <a:br>
              <a:rPr lang="sv-SE" sz="2800" b="1" dirty="0" smtClean="0"/>
            </a:br>
            <a:r>
              <a:rPr lang="sv-SE" sz="2800" dirty="0" smtClean="0"/>
              <a:t>- Grupper om 4 spelare</a:t>
            </a:r>
            <a:br>
              <a:rPr lang="sv-SE" sz="2800" dirty="0" smtClean="0"/>
            </a:br>
            <a:r>
              <a:rPr lang="sv-SE" sz="2800" dirty="0" smtClean="0"/>
              <a:t>- 4 linjer</a:t>
            </a:r>
            <a:br>
              <a:rPr lang="sv-SE" sz="2800" dirty="0" smtClean="0"/>
            </a:br>
            <a:r>
              <a:rPr lang="sv-SE" sz="2800" dirty="0" smtClean="0"/>
              <a:t>- Passningsordning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400" b="1" dirty="0" smtClean="0"/>
              <a:t>Stegring:</a:t>
            </a:r>
            <a:br>
              <a:rPr lang="sv-SE" sz="2400" b="1" dirty="0" smtClean="0"/>
            </a:br>
            <a:r>
              <a:rPr lang="sv-SE" sz="2400" dirty="0" smtClean="0"/>
              <a:t>- Varierat avstånd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>”Full bredd” 1-2-1-4 : 4-3-4-1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endParaRPr lang="sv-S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5" name="Bildobjekt 4" descr="Skärmavbild 2018-03-20 kl. 00.3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915821" cy="3672408"/>
          </a:xfrm>
          <a:prstGeom prst="rect">
            <a:avLst/>
          </a:prstGeom>
          <a:ln w="3175" cmpd="sng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23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Spelövning</a:t>
            </a:r>
            <a:br>
              <a:rPr lang="sv-SE" b="1" dirty="0" smtClean="0"/>
            </a:br>
            <a:r>
              <a:rPr lang="sv-S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(Spelavstånd &amp; Spelbredd)</a:t>
            </a: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800" b="1" dirty="0" smtClean="0"/>
              <a:t>Organisation</a:t>
            </a:r>
            <a:br>
              <a:rPr lang="sv-SE" sz="2800" b="1" dirty="0" smtClean="0"/>
            </a:br>
            <a:r>
              <a:rPr lang="sv-SE" sz="2800" dirty="0" smtClean="0"/>
              <a:t>- 7m7 : </a:t>
            </a:r>
            <a:r>
              <a:rPr lang="sv-S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lag vilar</a:t>
            </a:r>
            <a:r>
              <a:rPr lang="sv-S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v-S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(3 min)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2800" dirty="0" smtClean="0"/>
              <a:t>- Passera </a:t>
            </a:r>
            <a:r>
              <a:rPr lang="sv-SE" sz="2800" dirty="0" err="1" smtClean="0"/>
              <a:t>konmål</a:t>
            </a:r>
            <a:r>
              <a:rPr lang="sv-SE" sz="2800" dirty="0" smtClean="0"/>
              <a:t> innan</a:t>
            </a:r>
            <a:br>
              <a:rPr lang="sv-SE" sz="2800" dirty="0" smtClean="0"/>
            </a:br>
            <a:r>
              <a:rPr lang="sv-SE" sz="2800" dirty="0"/>
              <a:t> </a:t>
            </a:r>
            <a:r>
              <a:rPr lang="sv-SE" sz="2800" dirty="0" smtClean="0"/>
              <a:t> avslut på mål.</a:t>
            </a:r>
            <a:r>
              <a:rPr lang="sv-SE" sz="2800" dirty="0"/>
              <a:t> </a:t>
            </a:r>
            <a:r>
              <a:rPr lang="sv-SE" sz="1600" dirty="0" smtClean="0">
                <a:solidFill>
                  <a:srgbClr val="7F7F7F"/>
                </a:solidFill>
              </a:rPr>
              <a:t>(</a:t>
            </a:r>
            <a:r>
              <a:rPr lang="sv-SE" sz="1600" dirty="0" err="1" smtClean="0">
                <a:solidFill>
                  <a:srgbClr val="7F7F7F"/>
                </a:solidFill>
              </a:rPr>
              <a:t>Vä</a:t>
            </a:r>
            <a:r>
              <a:rPr lang="sv-SE" sz="1600" dirty="0" smtClean="0">
                <a:solidFill>
                  <a:srgbClr val="7F7F7F"/>
                </a:solidFill>
              </a:rPr>
              <a:t> eller Hö)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400" b="1" dirty="0" smtClean="0"/>
              <a:t>Stegring:</a:t>
            </a:r>
            <a:br>
              <a:rPr lang="sv-SE" sz="2400" b="1" dirty="0" smtClean="0"/>
            </a:br>
            <a:r>
              <a:rPr lang="sv-SE" sz="2400" b="1" dirty="0" smtClean="0"/>
              <a:t>- </a:t>
            </a:r>
            <a:r>
              <a:rPr lang="sv-SE" sz="2400" dirty="0" smtClean="0"/>
              <a:t>Passera </a:t>
            </a:r>
            <a:r>
              <a:rPr lang="sv-SE" sz="2400" dirty="0" err="1"/>
              <a:t>konmål</a:t>
            </a:r>
            <a:r>
              <a:rPr lang="sv-SE" sz="2400" dirty="0"/>
              <a:t> innan</a:t>
            </a:r>
            <a:br>
              <a:rPr lang="sv-SE" sz="2400" dirty="0"/>
            </a:br>
            <a:r>
              <a:rPr lang="sv-SE" sz="2400" dirty="0"/>
              <a:t>  avslut på mål. </a:t>
            </a:r>
            <a:r>
              <a:rPr lang="sv-SE" sz="1400" dirty="0" smtClean="0">
                <a:solidFill>
                  <a:srgbClr val="7F7F7F"/>
                </a:solidFill>
              </a:rPr>
              <a:t>(</a:t>
            </a:r>
            <a:r>
              <a:rPr lang="sv-SE" sz="1400" dirty="0" smtClean="0">
                <a:solidFill>
                  <a:srgbClr val="FF0000"/>
                </a:solidFill>
              </a:rPr>
              <a:t>Båda sidor</a:t>
            </a:r>
            <a:r>
              <a:rPr lang="sv-SE" sz="1400" dirty="0" smtClean="0">
                <a:solidFill>
                  <a:srgbClr val="7F7F7F"/>
                </a:solidFill>
              </a:rPr>
              <a:t>)</a:t>
            </a:r>
            <a: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sv-SE" sz="1800" dirty="0">
                <a:solidFill>
                  <a:schemeClr val="bg1">
                    <a:lumMod val="85000"/>
                  </a:schemeClr>
                </a:solidFill>
              </a:rPr>
            </a:br>
            <a:endParaRPr lang="sv-S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20 kl. 00.51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4752528" cy="3762021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13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>
                <a:solidFill>
                  <a:srgbClr val="FF0000"/>
                </a:solidFill>
              </a:rPr>
              <a:t>Träningsmatch 2</a:t>
            </a:r>
            <a:br>
              <a:rPr lang="sv-SE" b="1" dirty="0" smtClean="0">
                <a:solidFill>
                  <a:srgbClr val="FF0000"/>
                </a:solidFill>
              </a:rPr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dirty="0" smtClean="0"/>
              <a:t>IFK Kristinehamn F05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20 kl. 01.15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77072"/>
            <a:ext cx="4404446" cy="2288511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990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>
                <a:solidFill>
                  <a:srgbClr val="FF0000"/>
                </a:solidFill>
              </a:rPr>
              <a:t>Badhus för de som vill innan vi åker!</a:t>
            </a:r>
            <a:br>
              <a:rPr lang="sv-SE" b="1" dirty="0" smtClean="0">
                <a:solidFill>
                  <a:srgbClr val="FF0000"/>
                </a:solidFill>
              </a:rPr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5" name="Bildobjekt 4" descr="Skärmavbild 2018-03-20 kl. 01.32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6300192" cy="3759571"/>
          </a:xfrm>
          <a:prstGeom prst="rect">
            <a:avLst/>
          </a:prstGeom>
          <a:ln w="3175" cmpd="sng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60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1961456"/>
            <a:ext cx="8784976" cy="4896544"/>
          </a:xfrm>
        </p:spPr>
        <p:txBody>
          <a:bodyPr>
            <a:noAutofit/>
          </a:bodyPr>
          <a:lstStyle/>
          <a:p>
            <a:pPr algn="l"/>
            <a:r>
              <a:rPr lang="sv-SE" b="1" dirty="0" err="1" smtClean="0"/>
              <a:t>Vårläger</a:t>
            </a:r>
            <a:r>
              <a:rPr lang="sv-SE" b="1" dirty="0" smtClean="0"/>
              <a:t> 2018</a:t>
            </a:r>
            <a:br>
              <a:rPr lang="sv-SE" b="1" dirty="0" smtClean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r>
              <a:rPr lang="sv-SE" sz="2800" b="1" dirty="0" smtClean="0"/>
              <a:t>Att tänka på: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- Fotbollskläder</a:t>
            </a:r>
            <a:br>
              <a:rPr lang="sv-SE" sz="2800" dirty="0" smtClean="0"/>
            </a:br>
            <a:r>
              <a:rPr lang="sv-SE" sz="2800" dirty="0" smtClean="0"/>
              <a:t>- Fritidskläder</a:t>
            </a:r>
            <a:br>
              <a:rPr lang="sv-SE" sz="2800" dirty="0" smtClean="0"/>
            </a:br>
            <a:r>
              <a:rPr lang="sv-SE" sz="2800" dirty="0" smtClean="0"/>
              <a:t>- Sängkläder</a:t>
            </a:r>
            <a:br>
              <a:rPr lang="sv-SE" sz="2800" dirty="0" smtClean="0"/>
            </a:br>
            <a:r>
              <a:rPr lang="sv-SE" sz="2800" dirty="0" smtClean="0"/>
              <a:t>- Badkläder för den som vill bada på söndag.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18 kl. 22.55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751">
            <a:off x="4265510" y="1658067"/>
            <a:ext cx="3192152" cy="1760984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 descr="Skärmavbild 2018-03-18 kl. 22.57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496">
            <a:off x="4500424" y="3348828"/>
            <a:ext cx="4167970" cy="2319908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99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843808" y="1700808"/>
            <a:ext cx="3514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v-S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Spelarmöte</a:t>
            </a:r>
            <a:endParaRPr lang="sv-SE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131840" y="2420888"/>
            <a:ext cx="2892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Barkarö SK F03-05</a:t>
            </a:r>
            <a:endParaRPr lang="sv-SE" sz="2800" b="1" dirty="0"/>
          </a:p>
        </p:txBody>
      </p:sp>
      <p:pic>
        <p:nvPicPr>
          <p:cNvPr id="6" name="Bildobjekt 5" descr="Skärmavbild 2018-03-20 kl. 14.16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708950" cy="3561804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9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6723" y="3501008"/>
            <a:ext cx="8817277" cy="453650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Samarbetspartners 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Vi samarbetar sedan tidigare med </a:t>
            </a:r>
            <a:r>
              <a:rPr lang="sv-SE" sz="2000" dirty="0" err="1" smtClean="0"/>
              <a:t>Friends</a:t>
            </a:r>
            <a:r>
              <a:rPr lang="sv-SE" sz="2000" dirty="0" smtClean="0"/>
              <a:t> i vårt värderings- &amp; kulturarbete. Arbetet fortsätter även kommande år.</a:t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Ny samarbetsparter för 2018 är </a:t>
            </a:r>
            <a:r>
              <a:rPr lang="sv-SE" sz="2000" dirty="0" err="1" smtClean="0"/>
              <a:t>Coerver</a:t>
            </a:r>
            <a:r>
              <a:rPr lang="sv-SE" sz="2000" dirty="0" smtClean="0"/>
              <a:t> Coaching som föreningen slutit ett flerårigt avtal med gällande såväl spelar- som tränarutbildning.</a:t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pic>
        <p:nvPicPr>
          <p:cNvPr id="3" name="Bildobjekt 2" descr="Skärmavbild 2018-03-08 kl. 22.04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908">
            <a:off x="740989" y="2132596"/>
            <a:ext cx="3102117" cy="1629302"/>
          </a:xfrm>
          <a:prstGeom prst="rect">
            <a:avLst/>
          </a:prstGeom>
        </p:spPr>
      </p:pic>
      <p:pic>
        <p:nvPicPr>
          <p:cNvPr id="7" name="Bildobjekt 6" descr="Friends_skoloridrott_CMY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384376" cy="11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3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817277" cy="4536504"/>
          </a:xfrm>
        </p:spPr>
        <p:txBody>
          <a:bodyPr>
            <a:noAutofit/>
          </a:bodyPr>
          <a:lstStyle/>
          <a:p>
            <a:pPr algn="l"/>
            <a:r>
              <a:rPr lang="sv-SE" b="1" dirty="0" smtClean="0"/>
              <a:t>Ledarmentor </a:t>
            </a: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Vi har knutit Lotta Hellenberg till föreningen &amp; laget i rollen som Ledarmentor!</a:t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>Lotta kommer att finnas runt laget under året och hålla i en del träningar men också fungera som stöd &amp; mentor för oss ledare. Fantastiskt kul!</a:t>
            </a:r>
            <a:br>
              <a:rPr lang="sv-SE" sz="2000" dirty="0" smtClean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/>
              <a:t/>
            </a:r>
            <a:br>
              <a:rPr lang="sv-SE" sz="2000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20859755">
            <a:off x="611134" y="2660609"/>
            <a:ext cx="2343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dirty="0" smtClean="0">
                <a:ln w="18000">
                  <a:solidFill>
                    <a:srgbClr val="EF150E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NYHET!</a:t>
            </a:r>
            <a:endParaRPr lang="sv-SE" sz="5400" b="1" dirty="0">
              <a:ln w="18000">
                <a:solidFill>
                  <a:srgbClr val="EF150E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Bildobjekt 5" descr="Skärmavbild 2018-03-08 kl. 21.22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2349500" cy="29845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006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7504" y="3212976"/>
            <a:ext cx="8352928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400" dirty="0" smtClean="0"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sv-SE" sz="2400" b="1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dirty="0" smtClean="0">
              <a:latin typeface="+mj-lt"/>
              <a:ea typeface="+mj-ea"/>
              <a:cs typeface="+mj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  <a:p>
            <a:pPr marL="171450" lvl="0" indent="-171450">
              <a:spcBef>
                <a:spcPct val="0"/>
              </a:spcBef>
              <a:buFont typeface="Arial"/>
              <a:buChar char="•"/>
              <a:defRPr/>
            </a:pPr>
            <a:endParaRPr lang="sv-SE" sz="1200" dirty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79512" y="1844824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noProof="0" dirty="0" smtClean="0">
                <a:latin typeface="+mj-lt"/>
                <a:ea typeface="+mj-ea"/>
                <a:cs typeface="+mj-cs"/>
              </a:rPr>
              <a:t>Planering 2018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79512" y="2348880"/>
            <a:ext cx="76328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Kalender:</a:t>
            </a:r>
            <a:endParaRPr lang="sv-SE" sz="2400" dirty="0">
              <a:solidFill>
                <a:srgbClr val="0000FF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1200" b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Genomgång av årets planering:</a:t>
            </a:r>
          </a:p>
        </p:txBody>
      </p:sp>
      <p:pic>
        <p:nvPicPr>
          <p:cNvPr id="2" name="Bildobjekt 1" descr="Skärmavbild 2018-03-09 kl. 00.12.57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8280920" cy="27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4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7504" y="3212976"/>
            <a:ext cx="8352928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24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Spelas V18</a:t>
            </a:r>
            <a:r>
              <a:rPr lang="sv-SE" sz="2400" dirty="0"/>
              <a:t>-</a:t>
            </a:r>
            <a:r>
              <a:rPr lang="sv-SE" sz="2400" dirty="0" smtClean="0"/>
              <a:t>V25      </a:t>
            </a:r>
            <a:r>
              <a:rPr lang="sv-SE" sz="2400" dirty="0" smtClean="0">
                <a:solidFill>
                  <a:schemeClr val="bg1">
                    <a:lumMod val="65000"/>
                  </a:schemeClr>
                </a:solidFill>
              </a:rPr>
              <a:t>(Höst V31-38)</a:t>
            </a:r>
          </a:p>
          <a:p>
            <a:pPr lvl="0">
              <a:spcBef>
                <a:spcPct val="0"/>
              </a:spcBef>
              <a:defRPr/>
            </a:pPr>
            <a:endParaRPr lang="sv-SE" sz="1200" dirty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1200" dirty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Två lag i seriespel även i år!</a:t>
            </a:r>
          </a:p>
          <a:p>
            <a:pPr lvl="0">
              <a:spcBef>
                <a:spcPct val="0"/>
              </a:spcBef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Nivåanpassning med anmälning till två åldersklasser:</a:t>
            </a:r>
          </a:p>
          <a:p>
            <a:pPr lvl="0">
              <a:spcBef>
                <a:spcPct val="0"/>
              </a:spcBef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sz="2400" dirty="0" smtClean="0">
                <a:latin typeface="+mj-lt"/>
                <a:ea typeface="+mj-ea"/>
                <a:cs typeface="+mj-cs"/>
              </a:rPr>
              <a:t>F14-15 11m11 – Svår/Medel    </a:t>
            </a:r>
            <a:r>
              <a:rPr lang="sv-S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(F15)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1200" dirty="0" smtClean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/>
              <a:buChar char="•"/>
              <a:defRPr/>
            </a:pPr>
            <a:r>
              <a:rPr lang="sv-SE" sz="2400" dirty="0" smtClean="0"/>
              <a:t>F13-14 9m9 – Svår                      </a:t>
            </a:r>
            <a:r>
              <a:rPr lang="sv-SE" sz="2400" dirty="0" smtClean="0">
                <a:solidFill>
                  <a:srgbClr val="7F7F7F"/>
                </a:solidFill>
              </a:rPr>
              <a:t>(F14)</a:t>
            </a:r>
          </a:p>
          <a:p>
            <a:pPr marL="171450" lvl="0" indent="-171450">
              <a:spcBef>
                <a:spcPct val="0"/>
              </a:spcBef>
              <a:buFont typeface="Arial"/>
              <a:buChar char="•"/>
              <a:defRPr/>
            </a:pPr>
            <a:endParaRPr lang="sv-SE" sz="1200" dirty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79512" y="1844824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noProof="0" dirty="0" smtClean="0">
                <a:latin typeface="+mj-lt"/>
                <a:ea typeface="+mj-ea"/>
                <a:cs typeface="+mj-cs"/>
              </a:rPr>
              <a:t>Planering 2018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07504" y="2420888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sv-SE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Seriespel: </a:t>
            </a:r>
            <a:endParaRPr lang="sv-SE" sz="2400" dirty="0" smtClean="0">
              <a:solidFill>
                <a:srgbClr val="0000FF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84482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8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568952" cy="4896544"/>
          </a:xfrm>
        </p:spPr>
        <p:txBody>
          <a:bodyPr>
            <a:noAutofit/>
          </a:bodyPr>
          <a:lstStyle/>
          <a:p>
            <a:pPr algn="l"/>
            <a:r>
              <a:rPr lang="sv-SE" sz="3200" b="1" dirty="0" smtClean="0"/>
              <a:t>Deltagande &amp; Avanmälan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400" dirty="0" smtClean="0"/>
              <a:t>1. Minst 1 träning/vecka för matchspel. 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     - Avanmälan sker via </a:t>
            </a:r>
            <a:r>
              <a:rPr lang="sv-SE" sz="2000" dirty="0" smtClean="0">
                <a:solidFill>
                  <a:srgbClr val="FF0000"/>
                </a:solidFill>
              </a:rPr>
              <a:t>mail</a:t>
            </a:r>
            <a:r>
              <a:rPr lang="sv-SE" sz="2000" dirty="0" smtClean="0"/>
              <a:t> till Åsa </a:t>
            </a:r>
            <a:r>
              <a:rPr lang="sv-SE" sz="2000" dirty="0"/>
              <a:t>&amp;</a:t>
            </a:r>
            <a:r>
              <a:rPr lang="sv-SE" sz="2000" dirty="0" smtClean="0"/>
              <a:t> Tony </a:t>
            </a:r>
            <a:r>
              <a:rPr lang="sv-S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(Tommy &amp; Mats)</a:t>
            </a:r>
            <a:br>
              <a:rPr lang="sv-S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000" dirty="0" smtClean="0"/>
              <a:t> </a:t>
            </a:r>
            <a:r>
              <a:rPr lang="sv-SE" sz="2400" dirty="0">
                <a:solidFill>
                  <a:srgbClr val="0070C0"/>
                </a:solidFill>
              </a:rPr>
              <a:t/>
            </a:r>
            <a:br>
              <a:rPr lang="sv-SE" sz="2400" dirty="0">
                <a:solidFill>
                  <a:srgbClr val="0070C0"/>
                </a:solidFill>
              </a:rPr>
            </a:br>
            <a:r>
              <a:rPr lang="sv-SE" sz="2400" dirty="0" smtClean="0"/>
              <a:t>2. Kallelse via </a:t>
            </a:r>
            <a:r>
              <a:rPr lang="sv-SE" sz="2400" dirty="0" err="1" smtClean="0"/>
              <a:t>laget.se</a:t>
            </a:r>
            <a:r>
              <a:rPr lang="sv-SE" sz="2400" dirty="0" smtClean="0"/>
              <a:t> till samtliga matcher &amp; aktiviteter.</a:t>
            </a:r>
            <a:br>
              <a:rPr lang="sv-SE" sz="2400" dirty="0" smtClean="0"/>
            </a:br>
            <a:r>
              <a:rPr lang="sv-SE" sz="2400" dirty="0" smtClean="0">
                <a:solidFill>
                  <a:srgbClr val="0000FF"/>
                </a:solidFill>
              </a:rPr>
              <a:t>     	</a:t>
            </a:r>
            <a:endParaRPr lang="sv-SE" sz="1800" dirty="0"/>
          </a:p>
        </p:txBody>
      </p:sp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oppbild b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86204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7504" y="3212976"/>
            <a:ext cx="8352928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v-SE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Flickor 13-14:1</a:t>
            </a:r>
          </a:p>
          <a:p>
            <a:pPr lvl="0">
              <a:spcBef>
                <a:spcPct val="0"/>
              </a:spcBef>
              <a:defRPr/>
            </a:pPr>
            <a:endParaRPr lang="sv-SE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sv-SE" sz="2400" dirty="0" smtClean="0"/>
          </a:p>
          <a:p>
            <a:pPr marL="342900" lvl="0" indent="-342900">
              <a:spcBef>
                <a:spcPct val="0"/>
              </a:spcBef>
              <a:buFont typeface="Arial"/>
              <a:buChar char="•"/>
              <a:defRPr/>
            </a:pPr>
            <a:endParaRPr lang="sv-SE" sz="2400" dirty="0" smtClean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79512" y="1844824"/>
            <a:ext cx="64087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dirty="0" smtClean="0">
                <a:latin typeface="+mj-lt"/>
                <a:ea typeface="+mj-ea"/>
                <a:cs typeface="+mj-cs"/>
              </a:rPr>
              <a:t>Seriespel</a:t>
            </a:r>
            <a:r>
              <a:rPr lang="sv-SE" sz="32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sv-SE" sz="3200" b="1" noProof="0" dirty="0" smtClean="0">
                <a:latin typeface="+mj-lt"/>
                <a:ea typeface="+mj-ea"/>
                <a:cs typeface="+mj-cs"/>
              </a:rPr>
              <a:t>2018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07504" y="2420888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sv-SE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Seriespel Vår: </a:t>
            </a:r>
            <a:endParaRPr lang="sv-SE" sz="2400" dirty="0" smtClean="0">
              <a:solidFill>
                <a:srgbClr val="0000FF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844824"/>
            <a:ext cx="1524000" cy="1524000"/>
          </a:xfrm>
          <a:prstGeom prst="rect">
            <a:avLst/>
          </a:prstGeom>
        </p:spPr>
      </p:pic>
      <p:pic>
        <p:nvPicPr>
          <p:cNvPr id="6" name="Bildobjekt 5" descr="Skärmavbild 2018-03-20 kl. 16.26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01008"/>
            <a:ext cx="5953224" cy="319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40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26281</TotalTime>
  <Words>407</Words>
  <Application>Microsoft Macintosh PowerPoint</Application>
  <PresentationFormat>Bildspel på skärmen (4:3)</PresentationFormat>
  <Paragraphs>139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37" baseType="lpstr">
      <vt:lpstr>Office-tema</vt:lpstr>
      <vt:lpstr>PowerPoint-presentation</vt:lpstr>
      <vt:lpstr>PowerPoint-presentation</vt:lpstr>
      <vt:lpstr>PowerPoint-presentation</vt:lpstr>
      <vt:lpstr>Samarbetspartners  Vi samarbetar sedan tidigare med Friends i vårt värderings- &amp; kulturarbete. Arbetet fortsätter även kommande år.  Ny samarbetsparter för 2018 är Coerver Coaching som föreningen slutit ett flerårigt avtal med gällande såväl spelar- som tränarutbildning.   </vt:lpstr>
      <vt:lpstr>Ledarmentor  Vi har knutit Lotta Hellenberg till föreningen &amp; laget i rollen som Ledarmentor!  Lotta kommer att finnas runt laget under året och hålla i en del träningar men också fungera som stöd &amp; mentor för oss ledare. Fantastiskt kul!    </vt:lpstr>
      <vt:lpstr>PowerPoint-presentation</vt:lpstr>
      <vt:lpstr>PowerPoint-presentation</vt:lpstr>
      <vt:lpstr>Deltagande &amp; Avanmälan  1. Minst 1 träning/vecka för matchspel.        - Avanmälan sker via mail till Åsa &amp; Tony (Tommy &amp; Mats)   2. Kallelse via laget.se till samtliga matcher &amp; aktiviteter.       </vt:lpstr>
      <vt:lpstr>PowerPoint-presentation</vt:lpstr>
      <vt:lpstr>PowerPoint-presentation</vt:lpstr>
      <vt:lpstr>PowerPoint-presentation</vt:lpstr>
      <vt:lpstr>PowerPoint-presentation</vt:lpstr>
      <vt:lpstr>GothiaCup 2018        </vt:lpstr>
      <vt:lpstr>PowerPoint-presentation</vt:lpstr>
      <vt:lpstr>Träningsfokus 2018  Repetition från 2017: - Positionsförsvar (vidareutveckla) - Snabba omställningar via inspelsyta - Fortsatt teknikträning (Coerver 1 tillfälle/vecka)  Nyheter 2018: - Utvecklat anfallsspel (fler alternativ) - Positionsbaserad träning (1 tillfälle/vecka) - Ny Målvaktsträning (Coerver 1 tillfälle/vecka)  </vt:lpstr>
      <vt:lpstr>Träningsfokus 2018  Repetition från 2017: - Positionsförsvar (vidareutveckla) - Snabba omställningar via inspelsyta - Fortsatt teknikträning (Coerver 1 tillfälle/vecka)  Nyheter 2018: - Utvecklat anfallsspel (fler alternativ) - Positionsbaserad träning (1 tillfälle/vecka) - Ny Målvaktsträning (Coerver 1 tillfälle/vecka)  </vt:lpstr>
      <vt:lpstr>PowerPoint-presentation</vt:lpstr>
      <vt:lpstr>Vårläger 2018   Att tänka på:  - Fotbollskläder - Fritidskläder - Sängkläder - Badkläder för den som vill bada på söndag.  </vt:lpstr>
      <vt:lpstr>Vårläger 2018   Planering:  - Genomgång schema  - Teori - Övningar  </vt:lpstr>
      <vt:lpstr>Vårläger 2018   Planering:  - Träningspass (2st) - Teori - Wshp - Arbetsroller - Träningsmatcher (2st) </vt:lpstr>
      <vt:lpstr>Träningspass 1 (Fre 20:00-21:30)  Repetition från 2017: - Positionsförsvar (vidareutveckla) - Snabba omställningar via inspelsyta - Fortsatt teknikträning (Coerver 1 tillfälle/vecka)  Nyheter 2018: - Utvecklat anfallsspel (fler alternativ) – Target - Positionsbaserad träning (1 tillfälle/vecka) - Ny Målvaktsträning (Coerver 1 tillfälle/vecka)  </vt:lpstr>
      <vt:lpstr>Positionsförsvar  (Repris 2017)  Uppvärmning/Repitition - 4m4 - Två planer - Press &amp; Täck - Ett lag vilar per plan - 3 min spel     </vt:lpstr>
      <vt:lpstr>Targetspel   Steg 1 - Tre spelzoner  - Öva spelväg - Kontrollera boll-   Stegring: - Spel i båda riktningar  - Tre spelzoner - Aktivt försvarsspel</vt:lpstr>
      <vt:lpstr>Targetspel   Steg 1 - Tre spelzoner  - Öva spelväg - Kontrollera boll-   Stegring: - Spel i båda riktningar  - Tre spelzoner - Aktivt försvarsspel</vt:lpstr>
      <vt:lpstr>Workshop (Lör 08:30-10:00)  Presentation av nya dokument         </vt:lpstr>
      <vt:lpstr>Roller på plan (Positionsbaserad träning 1 tillfälle/vecka)  Under vårlägret kommer alla att få ”välja” 1 eller två roller som känns mest bekant och sedan skapa en egen träningsvision för året (målbild) </vt:lpstr>
      <vt:lpstr>Workshop (Lör 08:30-10:00)  Spelarnas Val av roller: - Val av roller (1a, 2a och ev 3e roll)   Diskussion 2o2: - Varför valde du rollen? - Vad vill du träna på i år?  Storgrupp - Någon som vill dela med sig?  </vt:lpstr>
      <vt:lpstr>Träningsmatch 1   Råtorps IK F03     </vt:lpstr>
      <vt:lpstr>Träningspass 2 (Lör 17:30-19:00)  Nyheter 2018: - Utvecklat anfallsspel (fler alternativ) – Spelbredd             </vt:lpstr>
      <vt:lpstr>Uppvärmning - Possession (Spelavstånd &amp; Spelbarhet)  Organisation - 4m4 - 4 kvadrater (20x20m) - Kort-kort-lång   Stegring: - Varierat avstånd ”Lång-Lång-Kort”   </vt:lpstr>
      <vt:lpstr>Färdighetsövning (Spelavstånd &amp; Spelbredd)  Organisation - Grupper om 4 spelare - 4 linjer - Passningsordning  Stegring: - Varierat avstånd ”Full bredd” 1-2-1-4 : 4-3-4-1  </vt:lpstr>
      <vt:lpstr>Spelövning (Spelavstånd &amp; Spelbredd)  Organisation - 7m7 : 1 lag vilar (3 min) - Passera konmål innan   avslut på mål. (Vä eller Hö)  Stegring: - Passera konmål innan   avslut på mål. (Båda sidor)  </vt:lpstr>
      <vt:lpstr>Träningsmatch 2   IFK Kristinehamn F05      </vt:lpstr>
      <vt:lpstr>Badhus för de som vill innan vi åker!          </vt:lpstr>
      <vt:lpstr>Vårläger 2018   Att tänka på:  - Fotbollskläder - Fritidskläder - Sängkläder - Badkläder för den som vill bada på söndag.  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Giuseppina</dc:creator>
  <cp:lastModifiedBy>Tony Juhlin</cp:lastModifiedBy>
  <cp:revision>320</cp:revision>
  <dcterms:created xsi:type="dcterms:W3CDTF">2012-05-02T21:15:37Z</dcterms:created>
  <dcterms:modified xsi:type="dcterms:W3CDTF">2018-03-20T15:49:44Z</dcterms:modified>
</cp:coreProperties>
</file>