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256" r:id="rId2"/>
    <p:sldId id="257" r:id="rId3"/>
    <p:sldId id="413" r:id="rId4"/>
    <p:sldId id="414" r:id="rId5"/>
    <p:sldId id="415" r:id="rId6"/>
    <p:sldId id="489" r:id="rId7"/>
    <p:sldId id="366" r:id="rId8"/>
    <p:sldId id="495" r:id="rId9"/>
    <p:sldId id="496" r:id="rId10"/>
    <p:sldId id="417" r:id="rId11"/>
    <p:sldId id="419" r:id="rId12"/>
    <p:sldId id="490" r:id="rId13"/>
    <p:sldId id="420" r:id="rId14"/>
    <p:sldId id="475" r:id="rId15"/>
    <p:sldId id="478" r:id="rId16"/>
    <p:sldId id="477" r:id="rId17"/>
    <p:sldId id="476" r:id="rId18"/>
    <p:sldId id="481" r:id="rId19"/>
    <p:sldId id="483" r:id="rId20"/>
    <p:sldId id="485" r:id="rId21"/>
    <p:sldId id="484" r:id="rId22"/>
    <p:sldId id="486" r:id="rId23"/>
    <p:sldId id="456" r:id="rId24"/>
    <p:sldId id="457" r:id="rId25"/>
    <p:sldId id="458" r:id="rId26"/>
    <p:sldId id="497" r:id="rId27"/>
    <p:sldId id="361" r:id="rId28"/>
    <p:sldId id="491" r:id="rId29"/>
    <p:sldId id="492" r:id="rId30"/>
    <p:sldId id="493" r:id="rId31"/>
    <p:sldId id="268" r:id="rId32"/>
    <p:sldId id="293" r:id="rId33"/>
    <p:sldId id="499" r:id="rId34"/>
    <p:sldId id="500" r:id="rId35"/>
    <p:sldId id="501" r:id="rId36"/>
    <p:sldId id="498" r:id="rId37"/>
    <p:sldId id="258" r:id="rId38"/>
    <p:sldId id="259" r:id="rId3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50E"/>
    <a:srgbClr val="BBA200"/>
    <a:srgbClr val="D5BA01"/>
    <a:srgbClr val="E0C602"/>
    <a:srgbClr val="FF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6" autoAdjust="0"/>
    <p:restoredTop sz="98626" autoAdjust="0"/>
  </p:normalViewPr>
  <p:slideViewPr>
    <p:cSldViewPr>
      <p:cViewPr>
        <p:scale>
          <a:sx n="99" d="100"/>
          <a:sy n="99" d="100"/>
        </p:scale>
        <p:origin x="-139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B2A6C768-2197-0345-8E76-72CCD11612CD}">
      <dgm:prSet phldrT="[Text]"/>
      <dgm:spPr/>
      <dgm:t>
        <a:bodyPr/>
        <a:lstStyle/>
        <a:p>
          <a:r>
            <a:rPr lang="sv-SE" dirty="0" smtClean="0"/>
            <a:t>Barkarö SK F03-05</a:t>
          </a:r>
          <a:endParaRPr lang="sv-SE" dirty="0"/>
        </a:p>
      </dgm:t>
    </dgm:pt>
    <dgm:pt modelId="{482F16E4-0D6D-E84B-B99A-3AE3A8BF0B8B}" type="parTrans" cxnId="{26BE705F-8BC1-8647-80F8-01EA67961BB9}">
      <dgm:prSet/>
      <dgm:spPr/>
      <dgm:t>
        <a:bodyPr/>
        <a:lstStyle/>
        <a:p>
          <a:endParaRPr lang="sv-SE"/>
        </a:p>
      </dgm:t>
    </dgm:pt>
    <dgm:pt modelId="{1D302055-A4AE-464D-97D9-612772C57B73}" type="sibTrans" cxnId="{26BE705F-8BC1-8647-80F8-01EA67961BB9}">
      <dgm:prSet/>
      <dgm:spPr/>
      <dgm:t>
        <a:bodyPr/>
        <a:lstStyle/>
        <a:p>
          <a:endParaRPr lang="sv-SE"/>
        </a:p>
      </dgm:t>
    </dgm:pt>
    <dgm:pt modelId="{77D07E47-2936-3C4A-ACF5-17E1E99831AE}">
      <dgm:prSet phldrT="[Text]"/>
      <dgm:spPr/>
      <dgm:t>
        <a:bodyPr/>
        <a:lstStyle/>
        <a:p>
          <a:r>
            <a:rPr lang="sv-SE" dirty="0" smtClean="0"/>
            <a:t>Fotbollssektion</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55F1E3B5-317A-B84D-849A-C8FE66CEE747}">
      <dgm:prSet phldrT="[Text]"/>
      <dgm:spPr/>
      <dgm:t>
        <a:bodyPr/>
        <a:lstStyle/>
        <a:p>
          <a:r>
            <a:rPr lang="sv-SE" dirty="0" smtClean="0"/>
            <a:t>Management</a:t>
          </a:r>
          <a:endParaRPr lang="sv-SE" dirty="0"/>
        </a:p>
      </dgm:t>
    </dgm:pt>
    <dgm:pt modelId="{486D77E9-7E9D-0942-916D-EE826729A85D}" type="parTrans" cxnId="{3ED2E35D-8DE2-644E-B7BE-8DA343035A18}">
      <dgm:prSet/>
      <dgm:spPr/>
      <dgm:t>
        <a:bodyPr/>
        <a:lstStyle/>
        <a:p>
          <a:endParaRPr lang="sv-SE"/>
        </a:p>
      </dgm:t>
    </dgm:pt>
    <dgm:pt modelId="{5B07B094-55F1-F847-8C7B-812755F0CF99}" type="sibTrans" cxnId="{3ED2E35D-8DE2-644E-B7BE-8DA343035A18}">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BB13B5E1-2845-E049-8CCC-F42CF14534C7}" type="pres">
      <dgm:prSet presAssocID="{B2A6C768-2197-0345-8E76-72CCD11612CD}" presName="hierRoot1" presStyleCnt="0">
        <dgm:presLayoutVars>
          <dgm:hierBranch val="init"/>
        </dgm:presLayoutVars>
      </dgm:prSet>
      <dgm:spPr/>
    </dgm:pt>
    <dgm:pt modelId="{FF3D6D80-C9C2-2D4C-9524-15608B4BCD55}" type="pres">
      <dgm:prSet presAssocID="{B2A6C768-2197-0345-8E76-72CCD11612CD}" presName="rootComposite1" presStyleCnt="0"/>
      <dgm:spPr/>
    </dgm:pt>
    <dgm:pt modelId="{1A1D6BC1-3BCC-A24D-BBB9-1CD85455DEB8}" type="pres">
      <dgm:prSet presAssocID="{B2A6C768-2197-0345-8E76-72CCD11612CD}" presName="rootText1" presStyleLbl="node0" presStyleIdx="0" presStyleCnt="1">
        <dgm:presLayoutVars>
          <dgm:chPref val="3"/>
        </dgm:presLayoutVars>
      </dgm:prSet>
      <dgm:spPr/>
      <dgm:t>
        <a:bodyPr/>
        <a:lstStyle/>
        <a:p>
          <a:endParaRPr lang="sv-SE"/>
        </a:p>
      </dgm:t>
    </dgm:pt>
    <dgm:pt modelId="{FC8B6CC6-8705-F947-A540-AB914C430D9D}" type="pres">
      <dgm:prSet presAssocID="{B2A6C768-2197-0345-8E76-72CCD11612CD}" presName="rootConnector1" presStyleLbl="node1" presStyleIdx="0" presStyleCnt="0"/>
      <dgm:spPr/>
      <dgm:t>
        <a:bodyPr/>
        <a:lstStyle/>
        <a:p>
          <a:endParaRPr lang="sv-SE"/>
        </a:p>
      </dgm:t>
    </dgm:pt>
    <dgm:pt modelId="{9E809CF4-7B98-304C-899E-F0F55900EEE2}" type="pres">
      <dgm:prSet presAssocID="{B2A6C768-2197-0345-8E76-72CCD11612CD}" presName="hierChild2" presStyleCnt="0"/>
      <dgm:spPr/>
    </dgm:pt>
    <dgm:pt modelId="{27F27709-1594-124C-B24A-FE2EA627576A}" type="pres">
      <dgm:prSet presAssocID="{E73E162D-4B37-9340-BC95-557F2A3D85D8}" presName="Name37" presStyleLbl="parChTrans1D2" presStyleIdx="0" presStyleCnt="2"/>
      <dgm:spPr/>
      <dgm:t>
        <a:bodyPr/>
        <a:lstStyle/>
        <a:p>
          <a:endParaRPr lang="sv-SE"/>
        </a:p>
      </dgm:t>
    </dgm:pt>
    <dgm:pt modelId="{B3AD3F31-1E04-3647-956E-E2B5F4DB1097}" type="pres">
      <dgm:prSet presAssocID="{77D07E47-2936-3C4A-ACF5-17E1E99831AE}" presName="hierRoot2" presStyleCnt="0">
        <dgm:presLayoutVars>
          <dgm:hierBranch val="init"/>
        </dgm:presLayoutVars>
      </dgm:prSet>
      <dgm:spPr/>
    </dgm:pt>
    <dgm:pt modelId="{C08AEC6C-98DE-0E45-85C4-5868BD046623}" type="pres">
      <dgm:prSet presAssocID="{77D07E47-2936-3C4A-ACF5-17E1E99831AE}" presName="rootComposite" presStyleCnt="0"/>
      <dgm:spPr/>
    </dgm:pt>
    <dgm:pt modelId="{2F8426E0-9163-D441-8F53-9C9F51A6D336}" type="pres">
      <dgm:prSet presAssocID="{77D07E47-2936-3C4A-ACF5-17E1E99831AE}" presName="rootText" presStyleLbl="node2" presStyleIdx="0" presStyleCnt="2">
        <dgm:presLayoutVars>
          <dgm:chPref val="3"/>
        </dgm:presLayoutVars>
      </dgm:prSet>
      <dgm:spPr/>
      <dgm:t>
        <a:bodyPr/>
        <a:lstStyle/>
        <a:p>
          <a:endParaRPr lang="sv-SE"/>
        </a:p>
      </dgm:t>
    </dgm:pt>
    <dgm:pt modelId="{74EF1ECA-D3DC-0C4D-B650-B29B334C4634}" type="pres">
      <dgm:prSet presAssocID="{77D07E47-2936-3C4A-ACF5-17E1E99831AE}" presName="rootConnector" presStyleLbl="node2" presStyleIdx="0" presStyleCnt="2"/>
      <dgm:spPr/>
      <dgm:t>
        <a:bodyPr/>
        <a:lstStyle/>
        <a:p>
          <a:endParaRPr lang="sv-SE"/>
        </a:p>
      </dgm:t>
    </dgm:pt>
    <dgm:pt modelId="{F1522DC9-6F32-AB44-96FB-A2B574A0E97C}" type="pres">
      <dgm:prSet presAssocID="{77D07E47-2936-3C4A-ACF5-17E1E99831AE}" presName="hierChild4" presStyleCnt="0"/>
      <dgm:spPr/>
    </dgm:pt>
    <dgm:pt modelId="{77D21B1A-6C24-CD46-91CE-B5FD40B38A44}" type="pres">
      <dgm:prSet presAssocID="{77D07E47-2936-3C4A-ACF5-17E1E99831AE}" presName="hierChild5" presStyleCnt="0"/>
      <dgm:spPr/>
    </dgm:pt>
    <dgm:pt modelId="{47EB2116-C8CF-BC45-A00E-010B20535A12}" type="pres">
      <dgm:prSet presAssocID="{486D77E9-7E9D-0942-916D-EE826729A85D}" presName="Name37" presStyleLbl="parChTrans1D2" presStyleIdx="1" presStyleCnt="2"/>
      <dgm:spPr/>
      <dgm:t>
        <a:bodyPr/>
        <a:lstStyle/>
        <a:p>
          <a:endParaRPr lang="sv-SE"/>
        </a:p>
      </dgm:t>
    </dgm:pt>
    <dgm:pt modelId="{2B0853B9-F9FA-EA47-9532-B7D13F37ABF7}" type="pres">
      <dgm:prSet presAssocID="{55F1E3B5-317A-B84D-849A-C8FE66CEE747}" presName="hierRoot2" presStyleCnt="0">
        <dgm:presLayoutVars>
          <dgm:hierBranch val="init"/>
        </dgm:presLayoutVars>
      </dgm:prSet>
      <dgm:spPr/>
    </dgm:pt>
    <dgm:pt modelId="{43B92F1D-0A92-264D-83E8-F011F887F7FE}" type="pres">
      <dgm:prSet presAssocID="{55F1E3B5-317A-B84D-849A-C8FE66CEE747}" presName="rootComposite" presStyleCnt="0"/>
      <dgm:spPr/>
    </dgm:pt>
    <dgm:pt modelId="{16F230BC-22AF-194C-999E-5F1C912E06B4}" type="pres">
      <dgm:prSet presAssocID="{55F1E3B5-317A-B84D-849A-C8FE66CEE747}" presName="rootText" presStyleLbl="node2" presStyleIdx="1" presStyleCnt="2">
        <dgm:presLayoutVars>
          <dgm:chPref val="3"/>
        </dgm:presLayoutVars>
      </dgm:prSet>
      <dgm:spPr/>
      <dgm:t>
        <a:bodyPr/>
        <a:lstStyle/>
        <a:p>
          <a:endParaRPr lang="sv-SE"/>
        </a:p>
      </dgm:t>
    </dgm:pt>
    <dgm:pt modelId="{74D2C140-4E06-064C-B939-6DBF76BE379A}" type="pres">
      <dgm:prSet presAssocID="{55F1E3B5-317A-B84D-849A-C8FE66CEE747}" presName="rootConnector" presStyleLbl="node2" presStyleIdx="1" presStyleCnt="2"/>
      <dgm:spPr/>
      <dgm:t>
        <a:bodyPr/>
        <a:lstStyle/>
        <a:p>
          <a:endParaRPr lang="sv-SE"/>
        </a:p>
      </dgm:t>
    </dgm:pt>
    <dgm:pt modelId="{CA8EA3DD-4159-9549-85C8-68206828F5C1}" type="pres">
      <dgm:prSet presAssocID="{55F1E3B5-317A-B84D-849A-C8FE66CEE747}" presName="hierChild4" presStyleCnt="0"/>
      <dgm:spPr/>
    </dgm:pt>
    <dgm:pt modelId="{548C5100-D50E-3E48-A23B-A8756CB45DD6}" type="pres">
      <dgm:prSet presAssocID="{55F1E3B5-317A-B84D-849A-C8FE66CEE747}" presName="hierChild5" presStyleCnt="0"/>
      <dgm:spPr/>
    </dgm:pt>
    <dgm:pt modelId="{ED0BA0B2-881F-6B41-A7E1-D449A77ECB08}" type="pres">
      <dgm:prSet presAssocID="{B2A6C768-2197-0345-8E76-72CCD11612CD}" presName="hierChild3" presStyleCnt="0"/>
      <dgm:spPr/>
    </dgm:pt>
  </dgm:ptLst>
  <dgm:cxnLst>
    <dgm:cxn modelId="{BCB2DB9F-4A82-D048-85E7-E048FA5D5AD5}" type="presOf" srcId="{77D07E47-2936-3C4A-ACF5-17E1E99831AE}" destId="{2F8426E0-9163-D441-8F53-9C9F51A6D336}" srcOrd="0" destOrd="0" presId="urn:microsoft.com/office/officeart/2005/8/layout/orgChart1"/>
    <dgm:cxn modelId="{98782529-A389-9548-8B4C-DE076400A1AA}" type="presOf" srcId="{E73E162D-4B37-9340-BC95-557F2A3D85D8}" destId="{27F27709-1594-124C-B24A-FE2EA627576A}" srcOrd="0" destOrd="0" presId="urn:microsoft.com/office/officeart/2005/8/layout/orgChart1"/>
    <dgm:cxn modelId="{93052AE0-A3DA-4148-B141-5E1F2E35E866}" type="presOf" srcId="{B2A6C768-2197-0345-8E76-72CCD11612CD}" destId="{1A1D6BC1-3BCC-A24D-BBB9-1CD85455DEB8}" srcOrd="0" destOrd="0" presId="urn:microsoft.com/office/officeart/2005/8/layout/orgChart1"/>
    <dgm:cxn modelId="{BE92BD54-9E20-4547-B85E-63F055CB5927}" type="presOf" srcId="{486D77E9-7E9D-0942-916D-EE826729A85D}" destId="{47EB2116-C8CF-BC45-A00E-010B20535A12}" srcOrd="0" destOrd="0" presId="urn:microsoft.com/office/officeart/2005/8/layout/orgChart1"/>
    <dgm:cxn modelId="{850E101A-211D-534B-BE9A-6D2C6879F87C}" type="presOf" srcId="{B2A6C768-2197-0345-8E76-72CCD11612CD}" destId="{FC8B6CC6-8705-F947-A540-AB914C430D9D}" srcOrd="1" destOrd="0" presId="urn:microsoft.com/office/officeart/2005/8/layout/orgChart1"/>
    <dgm:cxn modelId="{62B4C70D-BE97-9046-B704-453B3C662E0C}" type="presOf" srcId="{55F1E3B5-317A-B84D-849A-C8FE66CEE747}" destId="{16F230BC-22AF-194C-999E-5F1C912E06B4}" srcOrd="0" destOrd="0" presId="urn:microsoft.com/office/officeart/2005/8/layout/orgChart1"/>
    <dgm:cxn modelId="{C27D5603-9484-624F-AAA9-A7E4F67436AE}" type="presOf" srcId="{77D07E47-2936-3C4A-ACF5-17E1E99831AE}" destId="{74EF1ECA-D3DC-0C4D-B650-B29B334C4634}" srcOrd="1" destOrd="0" presId="urn:microsoft.com/office/officeart/2005/8/layout/orgChart1"/>
    <dgm:cxn modelId="{26BE705F-8BC1-8647-80F8-01EA67961BB9}" srcId="{F7BB3237-8139-AD43-9E60-FF800E3C8B13}" destId="{B2A6C768-2197-0345-8E76-72CCD11612CD}" srcOrd="0" destOrd="0" parTransId="{482F16E4-0D6D-E84B-B99A-3AE3A8BF0B8B}" sibTransId="{1D302055-A4AE-464D-97D9-612772C57B73}"/>
    <dgm:cxn modelId="{3ED2E35D-8DE2-644E-B7BE-8DA343035A18}" srcId="{B2A6C768-2197-0345-8E76-72CCD11612CD}" destId="{55F1E3B5-317A-B84D-849A-C8FE66CEE747}" srcOrd="1" destOrd="0" parTransId="{486D77E9-7E9D-0942-916D-EE826729A85D}" sibTransId="{5B07B094-55F1-F847-8C7B-812755F0CF99}"/>
    <dgm:cxn modelId="{C820F18C-C1CB-4143-9778-8F8E8A49BEA0}" type="presOf" srcId="{55F1E3B5-317A-B84D-849A-C8FE66CEE747}" destId="{74D2C140-4E06-064C-B939-6DBF76BE379A}" srcOrd="1" destOrd="0" presId="urn:microsoft.com/office/officeart/2005/8/layout/orgChart1"/>
    <dgm:cxn modelId="{3ADA4CA8-62F3-ED41-B8BB-18BBFCB22008}" type="presOf" srcId="{F7BB3237-8139-AD43-9E60-FF800E3C8B13}" destId="{2321EB14-1FE5-DB4E-928B-8695FC03D3DD}" srcOrd="0" destOrd="0" presId="urn:microsoft.com/office/officeart/2005/8/layout/orgChart1"/>
    <dgm:cxn modelId="{F4D49061-56BF-BC42-91DB-4F7609852753}" srcId="{B2A6C768-2197-0345-8E76-72CCD11612CD}" destId="{77D07E47-2936-3C4A-ACF5-17E1E99831AE}" srcOrd="0" destOrd="0" parTransId="{E73E162D-4B37-9340-BC95-557F2A3D85D8}" sibTransId="{402D5A9B-6182-FB4B-B3FA-CB482660EB28}"/>
    <dgm:cxn modelId="{39F439F0-FD26-064B-9135-FDB53F7F804C}" type="presParOf" srcId="{2321EB14-1FE5-DB4E-928B-8695FC03D3DD}" destId="{BB13B5E1-2845-E049-8CCC-F42CF14534C7}" srcOrd="0" destOrd="0" presId="urn:microsoft.com/office/officeart/2005/8/layout/orgChart1"/>
    <dgm:cxn modelId="{9C5EE288-106D-4840-8FF8-21A490581107}" type="presParOf" srcId="{BB13B5E1-2845-E049-8CCC-F42CF14534C7}" destId="{FF3D6D80-C9C2-2D4C-9524-15608B4BCD55}" srcOrd="0" destOrd="0" presId="urn:microsoft.com/office/officeart/2005/8/layout/orgChart1"/>
    <dgm:cxn modelId="{697B6D27-8DD3-FF48-BC01-239472229A38}" type="presParOf" srcId="{FF3D6D80-C9C2-2D4C-9524-15608B4BCD55}" destId="{1A1D6BC1-3BCC-A24D-BBB9-1CD85455DEB8}" srcOrd="0" destOrd="0" presId="urn:microsoft.com/office/officeart/2005/8/layout/orgChart1"/>
    <dgm:cxn modelId="{0B98F344-4B3F-0F46-97BC-E600D4CDBE3D}" type="presParOf" srcId="{FF3D6D80-C9C2-2D4C-9524-15608B4BCD55}" destId="{FC8B6CC6-8705-F947-A540-AB914C430D9D}" srcOrd="1" destOrd="0" presId="urn:microsoft.com/office/officeart/2005/8/layout/orgChart1"/>
    <dgm:cxn modelId="{C79024B0-7784-B141-9DC8-9C09C60721F6}" type="presParOf" srcId="{BB13B5E1-2845-E049-8CCC-F42CF14534C7}" destId="{9E809CF4-7B98-304C-899E-F0F55900EEE2}" srcOrd="1" destOrd="0" presId="urn:microsoft.com/office/officeart/2005/8/layout/orgChart1"/>
    <dgm:cxn modelId="{B09F812F-0E94-0546-BE40-B2E6EFF14066}" type="presParOf" srcId="{9E809CF4-7B98-304C-899E-F0F55900EEE2}" destId="{27F27709-1594-124C-B24A-FE2EA627576A}" srcOrd="0" destOrd="0" presId="urn:microsoft.com/office/officeart/2005/8/layout/orgChart1"/>
    <dgm:cxn modelId="{B7939FD2-8C0E-2D4A-B7C9-69922FA2D38E}" type="presParOf" srcId="{9E809CF4-7B98-304C-899E-F0F55900EEE2}" destId="{B3AD3F31-1E04-3647-956E-E2B5F4DB1097}" srcOrd="1" destOrd="0" presId="urn:microsoft.com/office/officeart/2005/8/layout/orgChart1"/>
    <dgm:cxn modelId="{9A40FFFD-8F73-1C46-B9FB-1AA9EC2A5FB6}" type="presParOf" srcId="{B3AD3F31-1E04-3647-956E-E2B5F4DB1097}" destId="{C08AEC6C-98DE-0E45-85C4-5868BD046623}" srcOrd="0" destOrd="0" presId="urn:microsoft.com/office/officeart/2005/8/layout/orgChart1"/>
    <dgm:cxn modelId="{2628D2FE-F61B-6645-AAF7-5FCE32A5D916}" type="presParOf" srcId="{C08AEC6C-98DE-0E45-85C4-5868BD046623}" destId="{2F8426E0-9163-D441-8F53-9C9F51A6D336}" srcOrd="0" destOrd="0" presId="urn:microsoft.com/office/officeart/2005/8/layout/orgChart1"/>
    <dgm:cxn modelId="{67E72817-E28D-5C49-B69D-64E02A4E3A39}" type="presParOf" srcId="{C08AEC6C-98DE-0E45-85C4-5868BD046623}" destId="{74EF1ECA-D3DC-0C4D-B650-B29B334C4634}" srcOrd="1" destOrd="0" presId="urn:microsoft.com/office/officeart/2005/8/layout/orgChart1"/>
    <dgm:cxn modelId="{8EBBB83C-3B55-9947-9765-9E3CACFBA2C9}" type="presParOf" srcId="{B3AD3F31-1E04-3647-956E-E2B5F4DB1097}" destId="{F1522DC9-6F32-AB44-96FB-A2B574A0E97C}" srcOrd="1" destOrd="0" presId="urn:microsoft.com/office/officeart/2005/8/layout/orgChart1"/>
    <dgm:cxn modelId="{9B042DAD-701E-954E-A5C7-45DCFABA180B}" type="presParOf" srcId="{B3AD3F31-1E04-3647-956E-E2B5F4DB1097}" destId="{77D21B1A-6C24-CD46-91CE-B5FD40B38A44}" srcOrd="2" destOrd="0" presId="urn:microsoft.com/office/officeart/2005/8/layout/orgChart1"/>
    <dgm:cxn modelId="{E700F8D7-30AB-9F44-8C37-3F88ECE07DFD}" type="presParOf" srcId="{9E809CF4-7B98-304C-899E-F0F55900EEE2}" destId="{47EB2116-C8CF-BC45-A00E-010B20535A12}" srcOrd="2" destOrd="0" presId="urn:microsoft.com/office/officeart/2005/8/layout/orgChart1"/>
    <dgm:cxn modelId="{6EC01ED3-9253-2447-8F03-006D113CE574}" type="presParOf" srcId="{9E809CF4-7B98-304C-899E-F0F55900EEE2}" destId="{2B0853B9-F9FA-EA47-9532-B7D13F37ABF7}" srcOrd="3" destOrd="0" presId="urn:microsoft.com/office/officeart/2005/8/layout/orgChart1"/>
    <dgm:cxn modelId="{A6DA2737-6A61-5F49-B79A-08B370AB0A10}" type="presParOf" srcId="{2B0853B9-F9FA-EA47-9532-B7D13F37ABF7}" destId="{43B92F1D-0A92-264D-83E8-F011F887F7FE}" srcOrd="0" destOrd="0" presId="urn:microsoft.com/office/officeart/2005/8/layout/orgChart1"/>
    <dgm:cxn modelId="{0622C364-6839-DD45-A678-9187366E3B9F}" type="presParOf" srcId="{43B92F1D-0A92-264D-83E8-F011F887F7FE}" destId="{16F230BC-22AF-194C-999E-5F1C912E06B4}" srcOrd="0" destOrd="0" presId="urn:microsoft.com/office/officeart/2005/8/layout/orgChart1"/>
    <dgm:cxn modelId="{4EDB567E-EE7D-CB45-886D-11DA1B0BF701}" type="presParOf" srcId="{43B92F1D-0A92-264D-83E8-F011F887F7FE}" destId="{74D2C140-4E06-064C-B939-6DBF76BE379A}" srcOrd="1" destOrd="0" presId="urn:microsoft.com/office/officeart/2005/8/layout/orgChart1"/>
    <dgm:cxn modelId="{C7CDBE75-7D74-DA40-A9FA-48EE66AF9F93}" type="presParOf" srcId="{2B0853B9-F9FA-EA47-9532-B7D13F37ABF7}" destId="{CA8EA3DD-4159-9549-85C8-68206828F5C1}" srcOrd="1" destOrd="0" presId="urn:microsoft.com/office/officeart/2005/8/layout/orgChart1"/>
    <dgm:cxn modelId="{F67BB085-B94E-B84D-A8F5-C4C6C8106AE2}" type="presParOf" srcId="{2B0853B9-F9FA-EA47-9532-B7D13F37ABF7}" destId="{548C5100-D50E-3E48-A23B-A8756CB45DD6}" srcOrd="2" destOrd="0" presId="urn:microsoft.com/office/officeart/2005/8/layout/orgChart1"/>
    <dgm:cxn modelId="{47E2B8F4-CD10-234E-9214-CF712807E53C}" type="presParOf" srcId="{BB13B5E1-2845-E049-8CCC-F42CF14534C7}" destId="{ED0BA0B2-881F-6B41-A7E1-D449A77ECB0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77D07E47-2936-3C4A-ACF5-17E1E99831AE}">
      <dgm:prSet phldrT="[Text]"/>
      <dgm:spPr/>
      <dgm:t>
        <a:bodyPr/>
        <a:lstStyle/>
        <a:p>
          <a:r>
            <a:rPr lang="sv-SE" dirty="0" smtClean="0"/>
            <a:t>Fotbollssektionen</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8CEB07BB-0D6B-CA46-8A5A-9608ABC08EE4}" type="pres">
      <dgm:prSet presAssocID="{77D07E47-2936-3C4A-ACF5-17E1E99831AE}" presName="hierRoot1" presStyleCnt="0">
        <dgm:presLayoutVars>
          <dgm:hierBranch val="init"/>
        </dgm:presLayoutVars>
      </dgm:prSet>
      <dgm:spPr/>
    </dgm:pt>
    <dgm:pt modelId="{C5E1C3D0-C197-DF47-B27D-C8C716B9A2AC}" type="pres">
      <dgm:prSet presAssocID="{77D07E47-2936-3C4A-ACF5-17E1E99831AE}" presName="rootComposite1" presStyleCnt="0"/>
      <dgm:spPr/>
    </dgm:pt>
    <dgm:pt modelId="{D5591B95-2E76-EC40-A140-7AE2F57C941D}" type="pres">
      <dgm:prSet presAssocID="{77D07E47-2936-3C4A-ACF5-17E1E99831AE}" presName="rootText1" presStyleLbl="node0" presStyleIdx="0" presStyleCnt="1">
        <dgm:presLayoutVars>
          <dgm:chPref val="3"/>
        </dgm:presLayoutVars>
      </dgm:prSet>
      <dgm:spPr/>
      <dgm:t>
        <a:bodyPr/>
        <a:lstStyle/>
        <a:p>
          <a:endParaRPr lang="sv-SE"/>
        </a:p>
      </dgm:t>
    </dgm:pt>
    <dgm:pt modelId="{B77F5587-E273-3D4E-AE80-E6448E59C4BF}" type="pres">
      <dgm:prSet presAssocID="{77D07E47-2936-3C4A-ACF5-17E1E99831AE}" presName="rootConnector1" presStyleLbl="node1" presStyleIdx="0" presStyleCnt="0"/>
      <dgm:spPr/>
      <dgm:t>
        <a:bodyPr/>
        <a:lstStyle/>
        <a:p>
          <a:endParaRPr lang="sv-SE"/>
        </a:p>
      </dgm:t>
    </dgm:pt>
    <dgm:pt modelId="{EB887A38-03D2-6B46-BC8F-5DE08EDF5AFF}" type="pres">
      <dgm:prSet presAssocID="{77D07E47-2936-3C4A-ACF5-17E1E99831AE}" presName="hierChild2" presStyleCnt="0"/>
      <dgm:spPr/>
    </dgm:pt>
    <dgm:pt modelId="{E38B203F-D91A-A44C-A45C-CA23CC4768AA}" type="pres">
      <dgm:prSet presAssocID="{77D07E47-2936-3C4A-ACF5-17E1E99831AE}" presName="hierChild3" presStyleCnt="0"/>
      <dgm:spPr/>
    </dgm:pt>
  </dgm:ptLst>
  <dgm:cxnLst>
    <dgm:cxn modelId="{3B3EA57C-34DB-5845-8BDB-BB9CCED6E894}" type="presOf" srcId="{77D07E47-2936-3C4A-ACF5-17E1E99831AE}" destId="{B77F5587-E273-3D4E-AE80-E6448E59C4BF}" srcOrd="1" destOrd="0" presId="urn:microsoft.com/office/officeart/2005/8/layout/orgChart1"/>
    <dgm:cxn modelId="{037BC20E-7867-7343-A1CA-DC326A72A0A7}" type="presOf" srcId="{77D07E47-2936-3C4A-ACF5-17E1E99831AE}" destId="{D5591B95-2E76-EC40-A140-7AE2F57C941D}" srcOrd="0" destOrd="0" presId="urn:microsoft.com/office/officeart/2005/8/layout/orgChart1"/>
    <dgm:cxn modelId="{F4D49061-56BF-BC42-91DB-4F7609852753}" srcId="{F7BB3237-8139-AD43-9E60-FF800E3C8B13}" destId="{77D07E47-2936-3C4A-ACF5-17E1E99831AE}" srcOrd="0" destOrd="0" parTransId="{E73E162D-4B37-9340-BC95-557F2A3D85D8}" sibTransId="{402D5A9B-6182-FB4B-B3FA-CB482660EB28}"/>
    <dgm:cxn modelId="{91C98F7D-964D-3D41-A224-C49D7FE9E2B5}" type="presOf" srcId="{F7BB3237-8139-AD43-9E60-FF800E3C8B13}" destId="{2321EB14-1FE5-DB4E-928B-8695FC03D3DD}" srcOrd="0" destOrd="0" presId="urn:microsoft.com/office/officeart/2005/8/layout/orgChart1"/>
    <dgm:cxn modelId="{A5D1166A-6546-774F-8046-A9ACDCEE0699}" type="presParOf" srcId="{2321EB14-1FE5-DB4E-928B-8695FC03D3DD}" destId="{8CEB07BB-0D6B-CA46-8A5A-9608ABC08EE4}" srcOrd="0" destOrd="0" presId="urn:microsoft.com/office/officeart/2005/8/layout/orgChart1"/>
    <dgm:cxn modelId="{BB878CF4-6C01-5F49-A413-9B537A5762BC}" type="presParOf" srcId="{8CEB07BB-0D6B-CA46-8A5A-9608ABC08EE4}" destId="{C5E1C3D0-C197-DF47-B27D-C8C716B9A2AC}" srcOrd="0" destOrd="0" presId="urn:microsoft.com/office/officeart/2005/8/layout/orgChart1"/>
    <dgm:cxn modelId="{2AAF2CEC-D75B-1C47-835C-5CC1DABD49C3}" type="presParOf" srcId="{C5E1C3D0-C197-DF47-B27D-C8C716B9A2AC}" destId="{D5591B95-2E76-EC40-A140-7AE2F57C941D}" srcOrd="0" destOrd="0" presId="urn:microsoft.com/office/officeart/2005/8/layout/orgChart1"/>
    <dgm:cxn modelId="{8F05AB4F-5F17-4C4D-AE42-AE26FFF8F54B}" type="presParOf" srcId="{C5E1C3D0-C197-DF47-B27D-C8C716B9A2AC}" destId="{B77F5587-E273-3D4E-AE80-E6448E59C4BF}" srcOrd="1" destOrd="0" presId="urn:microsoft.com/office/officeart/2005/8/layout/orgChart1"/>
    <dgm:cxn modelId="{0455D82B-A325-B145-B0F5-AA763AF9CAAA}" type="presParOf" srcId="{8CEB07BB-0D6B-CA46-8A5A-9608ABC08EE4}" destId="{EB887A38-03D2-6B46-BC8F-5DE08EDF5AFF}" srcOrd="1" destOrd="0" presId="urn:microsoft.com/office/officeart/2005/8/layout/orgChart1"/>
    <dgm:cxn modelId="{90D8B0CF-D001-A84F-8942-FAA0E116A2DF}" type="presParOf" srcId="{8CEB07BB-0D6B-CA46-8A5A-9608ABC08EE4}" destId="{E38B203F-D91A-A44C-A45C-CA23CC4768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77D07E47-2936-3C4A-ACF5-17E1E99831AE}">
      <dgm:prSet phldrT="[Text]"/>
      <dgm:spPr/>
      <dgm:t>
        <a:bodyPr/>
        <a:lstStyle/>
        <a:p>
          <a:r>
            <a:rPr lang="sv-SE" dirty="0" smtClean="0"/>
            <a:t>Management</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8CEB07BB-0D6B-CA46-8A5A-9608ABC08EE4}" type="pres">
      <dgm:prSet presAssocID="{77D07E47-2936-3C4A-ACF5-17E1E99831AE}" presName="hierRoot1" presStyleCnt="0">
        <dgm:presLayoutVars>
          <dgm:hierBranch val="init"/>
        </dgm:presLayoutVars>
      </dgm:prSet>
      <dgm:spPr/>
    </dgm:pt>
    <dgm:pt modelId="{C5E1C3D0-C197-DF47-B27D-C8C716B9A2AC}" type="pres">
      <dgm:prSet presAssocID="{77D07E47-2936-3C4A-ACF5-17E1E99831AE}" presName="rootComposite1" presStyleCnt="0"/>
      <dgm:spPr/>
    </dgm:pt>
    <dgm:pt modelId="{D5591B95-2E76-EC40-A140-7AE2F57C941D}" type="pres">
      <dgm:prSet presAssocID="{77D07E47-2936-3C4A-ACF5-17E1E99831AE}" presName="rootText1" presStyleLbl="node0" presStyleIdx="0" presStyleCnt="1">
        <dgm:presLayoutVars>
          <dgm:chPref val="3"/>
        </dgm:presLayoutVars>
      </dgm:prSet>
      <dgm:spPr/>
      <dgm:t>
        <a:bodyPr/>
        <a:lstStyle/>
        <a:p>
          <a:endParaRPr lang="sv-SE"/>
        </a:p>
      </dgm:t>
    </dgm:pt>
    <dgm:pt modelId="{B77F5587-E273-3D4E-AE80-E6448E59C4BF}" type="pres">
      <dgm:prSet presAssocID="{77D07E47-2936-3C4A-ACF5-17E1E99831AE}" presName="rootConnector1" presStyleLbl="node1" presStyleIdx="0" presStyleCnt="0"/>
      <dgm:spPr/>
      <dgm:t>
        <a:bodyPr/>
        <a:lstStyle/>
        <a:p>
          <a:endParaRPr lang="sv-SE"/>
        </a:p>
      </dgm:t>
    </dgm:pt>
    <dgm:pt modelId="{EB887A38-03D2-6B46-BC8F-5DE08EDF5AFF}" type="pres">
      <dgm:prSet presAssocID="{77D07E47-2936-3C4A-ACF5-17E1E99831AE}" presName="hierChild2" presStyleCnt="0"/>
      <dgm:spPr/>
    </dgm:pt>
    <dgm:pt modelId="{E38B203F-D91A-A44C-A45C-CA23CC4768AA}" type="pres">
      <dgm:prSet presAssocID="{77D07E47-2936-3C4A-ACF5-17E1E99831AE}" presName="hierChild3" presStyleCnt="0"/>
      <dgm:spPr/>
    </dgm:pt>
  </dgm:ptLst>
  <dgm:cxnLst>
    <dgm:cxn modelId="{E22C469B-BFE4-7040-AFE4-67C9AD481650}" type="presOf" srcId="{F7BB3237-8139-AD43-9E60-FF800E3C8B13}" destId="{2321EB14-1FE5-DB4E-928B-8695FC03D3DD}" srcOrd="0" destOrd="0" presId="urn:microsoft.com/office/officeart/2005/8/layout/orgChart1"/>
    <dgm:cxn modelId="{142375C0-D13D-6048-991B-F60E11FBDF9F}" type="presOf" srcId="{77D07E47-2936-3C4A-ACF5-17E1E99831AE}" destId="{D5591B95-2E76-EC40-A140-7AE2F57C941D}" srcOrd="0" destOrd="0" presId="urn:microsoft.com/office/officeart/2005/8/layout/orgChart1"/>
    <dgm:cxn modelId="{3A0AE573-2EFE-1246-8CF6-A4771BDB7128}" type="presOf" srcId="{77D07E47-2936-3C4A-ACF5-17E1E99831AE}" destId="{B77F5587-E273-3D4E-AE80-E6448E59C4BF}" srcOrd="1" destOrd="0" presId="urn:microsoft.com/office/officeart/2005/8/layout/orgChart1"/>
    <dgm:cxn modelId="{F4D49061-56BF-BC42-91DB-4F7609852753}" srcId="{F7BB3237-8139-AD43-9E60-FF800E3C8B13}" destId="{77D07E47-2936-3C4A-ACF5-17E1E99831AE}" srcOrd="0" destOrd="0" parTransId="{E73E162D-4B37-9340-BC95-557F2A3D85D8}" sibTransId="{402D5A9B-6182-FB4B-B3FA-CB482660EB28}"/>
    <dgm:cxn modelId="{625AF717-07BC-2148-8679-039BE5513EBC}" type="presParOf" srcId="{2321EB14-1FE5-DB4E-928B-8695FC03D3DD}" destId="{8CEB07BB-0D6B-CA46-8A5A-9608ABC08EE4}" srcOrd="0" destOrd="0" presId="urn:microsoft.com/office/officeart/2005/8/layout/orgChart1"/>
    <dgm:cxn modelId="{7DD2B865-2C3C-794E-9EC1-4836CB9FE7C1}" type="presParOf" srcId="{8CEB07BB-0D6B-CA46-8A5A-9608ABC08EE4}" destId="{C5E1C3D0-C197-DF47-B27D-C8C716B9A2AC}" srcOrd="0" destOrd="0" presId="urn:microsoft.com/office/officeart/2005/8/layout/orgChart1"/>
    <dgm:cxn modelId="{62F46FBB-7D78-1546-9BF1-A0D2BDF1B628}" type="presParOf" srcId="{C5E1C3D0-C197-DF47-B27D-C8C716B9A2AC}" destId="{D5591B95-2E76-EC40-A140-7AE2F57C941D}" srcOrd="0" destOrd="0" presId="urn:microsoft.com/office/officeart/2005/8/layout/orgChart1"/>
    <dgm:cxn modelId="{48EB4D99-FE23-EA42-93AD-F87A5D2F19B6}" type="presParOf" srcId="{C5E1C3D0-C197-DF47-B27D-C8C716B9A2AC}" destId="{B77F5587-E273-3D4E-AE80-E6448E59C4BF}" srcOrd="1" destOrd="0" presId="urn:microsoft.com/office/officeart/2005/8/layout/orgChart1"/>
    <dgm:cxn modelId="{9BCB2002-7107-854D-A34E-56F0121D4919}" type="presParOf" srcId="{8CEB07BB-0D6B-CA46-8A5A-9608ABC08EE4}" destId="{EB887A38-03D2-6B46-BC8F-5DE08EDF5AFF}" srcOrd="1" destOrd="0" presId="urn:microsoft.com/office/officeart/2005/8/layout/orgChart1"/>
    <dgm:cxn modelId="{4A8E2991-0426-EE43-A5AA-EC9E0887C6A1}" type="presParOf" srcId="{8CEB07BB-0D6B-CA46-8A5A-9608ABC08EE4}" destId="{E38B203F-D91A-A44C-A45C-CA23CC4768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B2116-C8CF-BC45-A00E-010B20535A12}">
      <dsp:nvSpPr>
        <dsp:cNvPr id="0" name=""/>
        <dsp:cNvSpPr/>
      </dsp:nvSpPr>
      <dsp:spPr>
        <a:xfrm>
          <a:off x="3674480" y="1883257"/>
          <a:ext cx="2010849" cy="697980"/>
        </a:xfrm>
        <a:custGeom>
          <a:avLst/>
          <a:gdLst/>
          <a:ahLst/>
          <a:cxnLst/>
          <a:rect l="0" t="0" r="0" b="0"/>
          <a:pathLst>
            <a:path>
              <a:moveTo>
                <a:pt x="0" y="0"/>
              </a:moveTo>
              <a:lnTo>
                <a:pt x="0" y="348990"/>
              </a:lnTo>
              <a:lnTo>
                <a:pt x="2010849" y="348990"/>
              </a:lnTo>
              <a:lnTo>
                <a:pt x="2010849" y="69798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F27709-1594-124C-B24A-FE2EA627576A}">
      <dsp:nvSpPr>
        <dsp:cNvPr id="0" name=""/>
        <dsp:cNvSpPr/>
      </dsp:nvSpPr>
      <dsp:spPr>
        <a:xfrm>
          <a:off x="1663630" y="1883257"/>
          <a:ext cx="2010849" cy="697980"/>
        </a:xfrm>
        <a:custGeom>
          <a:avLst/>
          <a:gdLst/>
          <a:ahLst/>
          <a:cxnLst/>
          <a:rect l="0" t="0" r="0" b="0"/>
          <a:pathLst>
            <a:path>
              <a:moveTo>
                <a:pt x="2010849" y="0"/>
              </a:moveTo>
              <a:lnTo>
                <a:pt x="2010849" y="348990"/>
              </a:lnTo>
              <a:lnTo>
                <a:pt x="0" y="348990"/>
              </a:lnTo>
              <a:lnTo>
                <a:pt x="0" y="69798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1D6BC1-3BCC-A24D-BBB9-1CD85455DEB8}">
      <dsp:nvSpPr>
        <dsp:cNvPr id="0" name=""/>
        <dsp:cNvSpPr/>
      </dsp:nvSpPr>
      <dsp:spPr>
        <a:xfrm>
          <a:off x="2012621" y="22139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Barkarö SK F03-05</a:t>
          </a:r>
          <a:endParaRPr lang="sv-SE" sz="4100" kern="1200" dirty="0"/>
        </a:p>
      </dsp:txBody>
      <dsp:txXfrm>
        <a:off x="2012621" y="221398"/>
        <a:ext cx="3323717" cy="1661858"/>
      </dsp:txXfrm>
    </dsp:sp>
    <dsp:sp modelId="{2F8426E0-9163-D441-8F53-9C9F51A6D336}">
      <dsp:nvSpPr>
        <dsp:cNvPr id="0" name=""/>
        <dsp:cNvSpPr/>
      </dsp:nvSpPr>
      <dsp:spPr>
        <a:xfrm>
          <a:off x="1771" y="258123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Fotbollssektion</a:t>
          </a:r>
          <a:endParaRPr lang="sv-SE" sz="4100" kern="1200" dirty="0"/>
        </a:p>
      </dsp:txBody>
      <dsp:txXfrm>
        <a:off x="1771" y="2581238"/>
        <a:ext cx="3323717" cy="1661858"/>
      </dsp:txXfrm>
    </dsp:sp>
    <dsp:sp modelId="{16F230BC-22AF-194C-999E-5F1C912E06B4}">
      <dsp:nvSpPr>
        <dsp:cNvPr id="0" name=""/>
        <dsp:cNvSpPr/>
      </dsp:nvSpPr>
      <dsp:spPr>
        <a:xfrm>
          <a:off x="4023470" y="258123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Management</a:t>
          </a:r>
          <a:endParaRPr lang="sv-SE" sz="4100" kern="1200" dirty="0"/>
        </a:p>
      </dsp:txBody>
      <dsp:txXfrm>
        <a:off x="4023470" y="2581238"/>
        <a:ext cx="3323717" cy="1661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1B95-2E76-EC40-A140-7AE2F57C941D}">
      <dsp:nvSpPr>
        <dsp:cNvPr id="0" name=""/>
        <dsp:cNvSpPr/>
      </dsp:nvSpPr>
      <dsp:spPr>
        <a:xfrm>
          <a:off x="334" y="324203"/>
          <a:ext cx="2735635" cy="13678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sv-SE" sz="2900" kern="1200" dirty="0" smtClean="0"/>
            <a:t>Fotbollssektionen</a:t>
          </a:r>
          <a:endParaRPr lang="sv-SE" sz="2900" kern="1200" dirty="0"/>
        </a:p>
      </dsp:txBody>
      <dsp:txXfrm>
        <a:off x="334" y="324203"/>
        <a:ext cx="2735635" cy="136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1B95-2E76-EC40-A140-7AE2F57C941D}">
      <dsp:nvSpPr>
        <dsp:cNvPr id="0" name=""/>
        <dsp:cNvSpPr/>
      </dsp:nvSpPr>
      <dsp:spPr>
        <a:xfrm>
          <a:off x="334" y="324203"/>
          <a:ext cx="2735635" cy="13678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sv-SE" sz="3800" kern="1200" dirty="0" smtClean="0"/>
            <a:t>Management</a:t>
          </a:r>
          <a:endParaRPr lang="sv-SE" sz="3800" kern="1200" dirty="0"/>
        </a:p>
      </dsp:txBody>
      <dsp:txXfrm>
        <a:off x="334" y="324203"/>
        <a:ext cx="2735635" cy="13678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3FAA7-C77C-B24E-9D79-18E7FEA571C9}" type="datetimeFigureOut">
              <a:rPr lang="sv-SE" smtClean="0"/>
              <a:t>17-03-14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AA3DB-CA1F-154C-9874-13AC34849E2D}" type="slidenum">
              <a:rPr lang="sv-SE" smtClean="0"/>
              <a:t>‹Nr.›</a:t>
            </a:fld>
            <a:endParaRPr lang="sv-SE"/>
          </a:p>
        </p:txBody>
      </p:sp>
    </p:spTree>
    <p:extLst>
      <p:ext uri="{BB962C8B-B14F-4D97-AF65-F5344CB8AC3E}">
        <p14:creationId xmlns:p14="http://schemas.microsoft.com/office/powerpoint/2010/main" val="3729497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6</a:t>
            </a:fld>
            <a:endParaRPr lang="sv-SE"/>
          </a:p>
        </p:txBody>
      </p:sp>
    </p:spTree>
    <p:extLst>
      <p:ext uri="{BB962C8B-B14F-4D97-AF65-F5344CB8AC3E}">
        <p14:creationId xmlns:p14="http://schemas.microsoft.com/office/powerpoint/2010/main" val="28937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17-03-14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17-03-14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17-03-14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17-03-14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B9CBC75-B60A-46A7-9545-0EC93D3A918E}" type="datetimeFigureOut">
              <a:rPr lang="sv-SE" smtClean="0"/>
              <a:pPr/>
              <a:t>17-03-14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B9CBC75-B60A-46A7-9545-0EC93D3A918E}" type="datetimeFigureOut">
              <a:rPr lang="sv-SE" smtClean="0"/>
              <a:pPr/>
              <a:t>17-03-14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B9CBC75-B60A-46A7-9545-0EC93D3A918E}" type="datetimeFigureOut">
              <a:rPr lang="sv-SE" smtClean="0"/>
              <a:pPr/>
              <a:t>17-03-14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9CBC75-B60A-46A7-9545-0EC93D3A918E}" type="datetimeFigureOut">
              <a:rPr lang="sv-SE" smtClean="0"/>
              <a:pPr/>
              <a:t>17-03-14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9CBC75-B60A-46A7-9545-0EC93D3A918E}" type="datetimeFigureOut">
              <a:rPr lang="sv-SE" smtClean="0"/>
              <a:pPr/>
              <a:t>17-03-14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9CBC75-B60A-46A7-9545-0EC93D3A918E}" type="datetimeFigureOut">
              <a:rPr lang="sv-SE" smtClean="0"/>
              <a:pPr/>
              <a:t>17-03-14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9CBC75-B60A-46A7-9545-0EC93D3A918E}" type="datetimeFigureOut">
              <a:rPr lang="sv-SE" smtClean="0"/>
              <a:pPr/>
              <a:t>17-03-14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CBC75-B60A-46A7-9545-0EC93D3A918E}" type="datetimeFigureOut">
              <a:rPr lang="sv-SE" smtClean="0"/>
              <a:pPr/>
              <a:t>17-03-14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59605-E45E-4B19-82ED-E85A20494368}" type="slidenum">
              <a:rPr lang="sv-SE" smtClean="0"/>
              <a:pPr/>
              <a:t>‹Nr.›</a:t>
            </a:fld>
            <a:endParaRPr lang="sv-S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file://localhost/Users/tonyjuhlin/Documents/Fotboll/BSK%20F03-05/Lagfr%C3%A5gor/F%C3%B6r%C3%A4ldram%C3%B6te/FM%20170314/Arskalender-Barkaro-SK-F03-05.xlsx" TargetMode="External"/><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hyperlink" Target="http://www.laget.se/barkaros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oleObject1.bin"/><Relationship Id="rId5"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oleObject2.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file://localhost/Users/tonyjuhlin/Desktop/Fotboll/F%C3%B6reningsdokument/R%C3%B6dbl%C3%A5%20sp%C3%A5ret.pdf" TargetMode="Externa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hyperlink" Target="file://localhost/Users/tonyjuhlin/Documents/Fotboll/BSK%20F03-05/Lagfr%C3%A5gor/F%C3%B6r%C3%A4ldram%C3%B6te/FM%20170314/Sammanfattning%20Lagkonto%20BSK%20F0305%202017-03-13.docx" TargetMode="External"/><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www.laget.se/barkarosk" TargetMode="External"/><Relationship Id="rId4" Type="http://schemas.openxmlformats.org/officeDocument/2006/relationships/image" Target="../media/image2.jpe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file://localhost/Users/tonyjuhlin/Documents/Fotboll/BSK%20F03-05/Lagfr%C3%A5gor/F%C3%B6r%C3%A4ldram%C3%B6te/FM%20170314/Barkaro-SK-Arsberattelse-2016.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2130425"/>
            <a:ext cx="8424936" cy="1470025"/>
          </a:xfrm>
        </p:spPr>
        <p:txBody>
          <a:bodyPr>
            <a:normAutofit/>
          </a:bodyPr>
          <a:lstStyle/>
          <a:p>
            <a:r>
              <a:rPr lang="sv-SE" b="1" dirty="0" smtClean="0"/>
              <a:t>Välkommen till </a:t>
            </a:r>
            <a:br>
              <a:rPr lang="sv-SE" b="1" dirty="0" smtClean="0"/>
            </a:br>
            <a:r>
              <a:rPr lang="sv-SE" b="1" dirty="0" smtClean="0"/>
              <a:t>Föräldramöte!</a:t>
            </a:r>
            <a:endParaRPr lang="sv-SE" b="1" dirty="0"/>
          </a:p>
        </p:txBody>
      </p:sp>
      <p:sp>
        <p:nvSpPr>
          <p:cNvPr id="3" name="Underrubrik 2"/>
          <p:cNvSpPr>
            <a:spLocks noGrp="1"/>
          </p:cNvSpPr>
          <p:nvPr>
            <p:ph type="subTitle" idx="1"/>
          </p:nvPr>
        </p:nvSpPr>
        <p:spPr/>
        <p:txBody>
          <a:bodyPr/>
          <a:lstStyle/>
          <a:p>
            <a:r>
              <a:rPr lang="sv-SE" dirty="0" smtClean="0"/>
              <a:t>F03-05</a:t>
            </a:r>
          </a:p>
          <a:p>
            <a:r>
              <a:rPr lang="sv-SE" dirty="0" smtClean="0"/>
              <a:t>2017-03-14</a:t>
            </a:r>
            <a:endParaRPr lang="sv-SE"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475656" y="3284984"/>
            <a:ext cx="6480720"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sv-SE" sz="8800" b="1" noProof="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latin typeface="+mj-lt"/>
                <a:ea typeface="+mj-ea"/>
                <a:cs typeface="+mj-cs"/>
              </a:rPr>
              <a:t>       2017</a:t>
            </a:r>
            <a:r>
              <a:rPr kumimoji="0" lang="sv-SE" sz="8800" b="1" i="0" u="none" strike="noStrike" kern="1200" cap="none" spc="0" normalizeH="0" baseline="0" noProof="0" dirty="0" smtClean="0">
                <a:ln>
                  <a:noFill/>
                </a:ln>
                <a:solidFill>
                  <a:schemeClr val="tx1"/>
                </a:solidFill>
                <a:effectLst/>
                <a:uLnTx/>
                <a:uFillTx/>
                <a:latin typeface="+mj-lt"/>
                <a:ea typeface="+mj-ea"/>
                <a:cs typeface="+mj-cs"/>
              </a:rPr>
              <a:t/>
            </a:r>
            <a:br>
              <a:rPr kumimoji="0" lang="sv-SE" sz="8800" b="1" i="0" u="none" strike="noStrike" kern="1200" cap="none" spc="0" normalizeH="0" baseline="0" noProof="0" dirty="0" smtClean="0">
                <a:ln>
                  <a:noFill/>
                </a:ln>
                <a:solidFill>
                  <a:schemeClr val="tx1"/>
                </a:solidFill>
                <a:effectLst/>
                <a:uLnTx/>
                <a:uFillTx/>
                <a:latin typeface="+mj-lt"/>
                <a:ea typeface="+mj-ea"/>
                <a:cs typeface="+mj-cs"/>
              </a:rPr>
            </a:br>
            <a:endParaRPr kumimoji="0" lang="sv-SE" sz="88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8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987820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3212976"/>
            <a:ext cx="8352928" cy="3528392"/>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b="1" dirty="0" smtClean="0">
              <a:latin typeface="+mj-lt"/>
              <a:ea typeface="+mj-ea"/>
              <a:cs typeface="+mj-cs"/>
            </a:endParaRPr>
          </a:p>
          <a:p>
            <a:pPr lvl="0">
              <a:spcBef>
                <a:spcPct val="0"/>
              </a:spcBef>
              <a:defRPr/>
            </a:pPr>
            <a:endParaRPr lang="sv-SE" sz="2400" dirty="0" smtClean="0">
              <a:latin typeface="+mj-lt"/>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endParaRPr lang="sv-SE" sz="1200" dirty="0" smtClean="0">
              <a:latin typeface="+mj-lt"/>
              <a:ea typeface="+mj-ea"/>
              <a:cs typeface="+mj-cs"/>
            </a:endParaRPr>
          </a:p>
          <a:p>
            <a:pPr marL="342900" lvl="0" indent="-342900">
              <a:spcBef>
                <a:spcPct val="0"/>
              </a:spcBef>
              <a:buFont typeface="Arial"/>
              <a:buChar char="•"/>
              <a:defRPr/>
            </a:pPr>
            <a:endParaRPr lang="sv-SE" sz="2400" dirty="0" smtClean="0"/>
          </a:p>
          <a:p>
            <a:pPr marL="171450" lvl="0" indent="-171450">
              <a:spcBef>
                <a:spcPct val="0"/>
              </a:spcBef>
              <a:buFont typeface="Arial"/>
              <a:buChar char="•"/>
              <a:defRPr/>
            </a:pPr>
            <a:endParaRPr lang="sv-SE" sz="1200" dirty="0"/>
          </a:p>
          <a:p>
            <a:pPr marL="342900" lvl="0" indent="-342900">
              <a:spcBef>
                <a:spcPct val="0"/>
              </a:spcBef>
              <a:buFont typeface="Arial"/>
              <a:buChar char="•"/>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2017</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79512" y="2636912"/>
            <a:ext cx="7632848" cy="1872208"/>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r>
              <a:rPr lang="sv-SE" sz="2400" b="1" dirty="0" smtClean="0">
                <a:solidFill>
                  <a:srgbClr val="0000FF"/>
                </a:solidFill>
                <a:latin typeface="+mj-lt"/>
                <a:ea typeface="+mj-ea"/>
                <a:cs typeface="+mj-cs"/>
              </a:rPr>
              <a:t>Kalender:</a:t>
            </a:r>
            <a:endParaRPr lang="sv-SE" sz="2400" dirty="0">
              <a:solidFill>
                <a:srgbClr val="0000FF"/>
              </a:solidFill>
            </a:endParaRPr>
          </a:p>
          <a:p>
            <a:pPr marR="0" lvl="0" algn="l" defTabSz="914400" rtl="0" eaLnBrk="1" fontAlgn="auto" latinLnBrk="0" hangingPunct="1">
              <a:lnSpc>
                <a:spcPct val="100000"/>
              </a:lnSpc>
              <a:spcBef>
                <a:spcPct val="0"/>
              </a:spcBef>
              <a:spcAft>
                <a:spcPts val="0"/>
              </a:spcAft>
              <a:buClrTx/>
              <a:buSzTx/>
              <a:tabLst/>
              <a:defRPr/>
            </a:pPr>
            <a:endParaRPr lang="sv-SE" sz="1200" b="1" dirty="0" smtClean="0">
              <a:solidFill>
                <a:srgbClr val="0000FF"/>
              </a:solidFill>
              <a:latin typeface="+mj-lt"/>
              <a:ea typeface="+mj-ea"/>
              <a:cs typeface="+mj-cs"/>
            </a:endParaRPr>
          </a:p>
          <a:p>
            <a:pPr marL="342900" lvl="0" indent="-342900">
              <a:spcBef>
                <a:spcPct val="0"/>
              </a:spcBef>
              <a:buFont typeface="Arial"/>
              <a:buChar char="•"/>
              <a:defRPr/>
            </a:pPr>
            <a:r>
              <a:rPr lang="sv-SE" sz="2400" dirty="0" smtClean="0">
                <a:solidFill>
                  <a:srgbClr val="000000"/>
                </a:solidFill>
                <a:latin typeface="+mj-lt"/>
                <a:ea typeface="+mj-ea"/>
                <a:cs typeface="+mj-cs"/>
              </a:rPr>
              <a:t>Genomgång av kalender för året.</a:t>
            </a:r>
          </a:p>
        </p:txBody>
      </p:sp>
      <p:pic>
        <p:nvPicPr>
          <p:cNvPr id="9" name="Bildobjekt 8">
            <a:hlinkClick r:id="rId3" action="ppaction://hlinkfile"/>
          </p:cNvPr>
          <p:cNvPicPr>
            <a:picLocks noChangeAspect="1"/>
          </p:cNvPicPr>
          <p:nvPr/>
        </p:nvPicPr>
        <p:blipFill>
          <a:blip r:embed="rId4"/>
          <a:stretch>
            <a:fillRect/>
          </a:stretch>
        </p:blipFill>
        <p:spPr>
          <a:xfrm>
            <a:off x="6588224" y="2060848"/>
            <a:ext cx="2088232" cy="4648586"/>
          </a:xfrm>
          <a:prstGeom prst="rect">
            <a:avLst/>
          </a:prstGeom>
        </p:spPr>
      </p:pic>
    </p:spTree>
    <p:extLst>
      <p:ext uri="{BB962C8B-B14F-4D97-AF65-F5344CB8AC3E}">
        <p14:creationId xmlns:p14="http://schemas.microsoft.com/office/powerpoint/2010/main" val="7686478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8" name="Rektangel 7"/>
          <p:cNvSpPr/>
          <p:nvPr/>
        </p:nvSpPr>
        <p:spPr>
          <a:xfrm>
            <a:off x="2873821" y="1628800"/>
            <a:ext cx="2853666" cy="461665"/>
          </a:xfrm>
          <a:prstGeom prst="rect">
            <a:avLst/>
          </a:prstGeom>
          <a:noFill/>
        </p:spPr>
        <p:txBody>
          <a:bodyPr wrap="none" lIns="91440" tIns="45720" rIns="91440" bIns="45720">
            <a:spAutoFit/>
          </a:bodyPr>
          <a:lstStyle/>
          <a:p>
            <a:pPr algn="ctr"/>
            <a:r>
              <a:rPr lang="sv-SE"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Årsplanering 2017</a:t>
            </a:r>
            <a:endParaRPr lang="sv-SE"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Bildobjekt 11"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graphicFrame>
        <p:nvGraphicFramePr>
          <p:cNvPr id="20" name="Tabell 6"/>
          <p:cNvGraphicFramePr>
            <a:graphicFrameLocks noGrp="1"/>
          </p:cNvGraphicFramePr>
          <p:nvPr>
            <p:extLst/>
          </p:nvPr>
        </p:nvGraphicFramePr>
        <p:xfrm>
          <a:off x="395536" y="2204864"/>
          <a:ext cx="8089304" cy="4336650"/>
        </p:xfrm>
        <a:graphic>
          <a:graphicData uri="http://schemas.openxmlformats.org/drawingml/2006/table">
            <a:tbl>
              <a:tblPr/>
              <a:tblGrid>
                <a:gridCol w="2665030"/>
                <a:gridCol w="1278674"/>
                <a:gridCol w="201896"/>
                <a:gridCol w="2665030"/>
                <a:gridCol w="1278674"/>
              </a:tblGrid>
              <a:tr h="143415">
                <a:tc>
                  <a:txBody>
                    <a:bodyPr/>
                    <a:lstStyle/>
                    <a:p>
                      <a:pPr algn="l" fontAlgn="t"/>
                      <a:r>
                        <a:rPr lang="en-GB" sz="900" b="1" i="0" u="none" strike="noStrike" dirty="0" err="1">
                          <a:solidFill>
                            <a:srgbClr val="000000"/>
                          </a:solidFill>
                          <a:effectLst/>
                          <a:latin typeface="Calibri" panose="020F0502020204030204" pitchFamily="34" charset="0"/>
                        </a:rPr>
                        <a:t>Januari</a:t>
                      </a:r>
                      <a:endParaRPr lang="en-GB" sz="900" b="1"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Juli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0" u="none" strike="noStrike">
                          <a:solidFill>
                            <a:srgbClr val="000000"/>
                          </a:solidFill>
                          <a:effectLst/>
                          <a:latin typeface="Calibri" panose="020F0502020204030204" pitchFamily="34" charset="0"/>
                        </a:rPr>
                        <a:t>Vintersäsong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1" u="none" strike="noStrike">
                          <a:solidFill>
                            <a:srgbClr val="000000"/>
                          </a:solidFill>
                          <a:effectLst/>
                          <a:latin typeface="Calibri" panose="020F0502020204030204" pitchFamily="34" charset="0"/>
                        </a:rPr>
                        <a:t>Serierna har sommaruppehåll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v26-30</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Februari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Augusti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0" u="none" strike="noStrike">
                          <a:solidFill>
                            <a:srgbClr val="000000"/>
                          </a:solidFill>
                          <a:effectLst/>
                          <a:latin typeface="Calibri" panose="020F0502020204030204" pitchFamily="34" charset="0"/>
                        </a:rPr>
                        <a:t>Ansökan om konstgrästider (mars-april)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1" u="none" strike="noStrike">
                          <a:solidFill>
                            <a:srgbClr val="000000"/>
                          </a:solidFill>
                          <a:effectLst/>
                          <a:latin typeface="Calibri" panose="020F0502020204030204" pitchFamily="34" charset="0"/>
                        </a:rPr>
                        <a:t>Serierna börjar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v31</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Höststäddag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Mars</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September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1" i="0" u="none" strike="noStrike" dirty="0" err="1">
                          <a:solidFill>
                            <a:srgbClr val="000000"/>
                          </a:solidFill>
                          <a:effectLst/>
                          <a:latin typeface="Calibri" panose="020F0502020204030204" pitchFamily="34" charset="0"/>
                        </a:rPr>
                        <a:t>Årsmöte</a:t>
                      </a:r>
                      <a:r>
                        <a:rPr lang="en-GB" sz="900" b="1" i="0" u="none" strike="noStrike" dirty="0">
                          <a:solidFill>
                            <a:srgbClr val="000000"/>
                          </a:solidFill>
                          <a:effectLst/>
                          <a:latin typeface="Calibri" panose="020F0502020204030204" pitchFamily="34" charset="0"/>
                        </a:rPr>
                        <a:t>/</a:t>
                      </a:r>
                      <a:r>
                        <a:rPr lang="en-GB" sz="900" b="1" i="0" u="none" strike="noStrike" dirty="0" err="1">
                          <a:solidFill>
                            <a:srgbClr val="000000"/>
                          </a:solidFill>
                          <a:effectLst/>
                          <a:latin typeface="Calibri" panose="020F0502020204030204" pitchFamily="34" charset="0"/>
                        </a:rPr>
                        <a:t>Ledarträff</a:t>
                      </a:r>
                      <a:endParaRPr lang="en-GB" sz="900" b="1"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9 mars</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sv-SE" sz="900" b="0" i="0" u="none" strike="noStrike">
                          <a:solidFill>
                            <a:srgbClr val="000000"/>
                          </a:solidFill>
                          <a:effectLst/>
                          <a:latin typeface="Calibri" panose="020F0502020204030204" pitchFamily="34" charset="0"/>
                        </a:rPr>
                        <a:t>Ansökan om konstgrästider (oktober - februari)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dirty="0" err="1">
                          <a:solidFill>
                            <a:srgbClr val="000000"/>
                          </a:solidFill>
                          <a:effectLst/>
                          <a:latin typeface="Calibri" panose="020F0502020204030204" pitchFamily="34" charset="0"/>
                        </a:rPr>
                        <a:t>Anmälan</a:t>
                      </a:r>
                      <a:r>
                        <a:rPr lang="en-GB" sz="900" b="0" i="0" u="none" strike="noStrike" dirty="0">
                          <a:solidFill>
                            <a:srgbClr val="000000"/>
                          </a:solidFill>
                          <a:effectLst/>
                          <a:latin typeface="Calibri" panose="020F0502020204030204" pitchFamily="34" charset="0"/>
                        </a:rPr>
                        <a:t> till </a:t>
                      </a:r>
                      <a:r>
                        <a:rPr lang="en-GB" sz="900" b="0" i="0" u="none" strike="noStrike" dirty="0" err="1">
                          <a:solidFill>
                            <a:srgbClr val="000000"/>
                          </a:solidFill>
                          <a:effectLst/>
                          <a:latin typeface="Calibri" panose="020F0502020204030204" pitchFamily="34" charset="0"/>
                        </a:rPr>
                        <a:t>serier</a:t>
                      </a:r>
                      <a:endParaRPr lang="en-GB" sz="900" b="0"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v10</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r>
              <a:tr h="143415">
                <a:tc>
                  <a:txBody>
                    <a:bodyPr/>
                    <a:lstStyle/>
                    <a:p>
                      <a:pPr algn="l" fontAlgn="t"/>
                      <a:r>
                        <a:rPr lang="en-GB" sz="900" b="0" i="0" u="none" strike="noStrike">
                          <a:solidFill>
                            <a:srgbClr val="000000"/>
                          </a:solidFill>
                          <a:effectLst/>
                          <a:latin typeface="Calibri" panose="020F0502020204030204" pitchFamily="34" charset="0"/>
                        </a:rPr>
                        <a:t>Klädprovning/beställning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v11</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en-GB" sz="900" b="0" i="0" u="none" strike="noStrike" dirty="0" err="1">
                          <a:solidFill>
                            <a:srgbClr val="000000"/>
                          </a:solidFill>
                          <a:effectLst/>
                          <a:latin typeface="Calibri" panose="020F0502020204030204" pitchFamily="34" charset="0"/>
                        </a:rPr>
                        <a:t>Ansökan</a:t>
                      </a:r>
                      <a:r>
                        <a:rPr lang="en-GB" sz="900" b="0" i="0" u="none" strike="noStrike" dirty="0">
                          <a:solidFill>
                            <a:srgbClr val="000000"/>
                          </a:solidFill>
                          <a:effectLst/>
                          <a:latin typeface="Calibri" panose="020F0502020204030204" pitchFamily="34" charset="0"/>
                        </a:rPr>
                        <a:t> om </a:t>
                      </a:r>
                      <a:r>
                        <a:rPr lang="en-GB" sz="900" b="0" i="0" u="none" strike="noStrike" dirty="0" err="1">
                          <a:solidFill>
                            <a:srgbClr val="000000"/>
                          </a:solidFill>
                          <a:effectLst/>
                          <a:latin typeface="Calibri" panose="020F0502020204030204" pitchFamily="34" charset="0"/>
                        </a:rPr>
                        <a:t>inomhustider</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vintersäsongen</a:t>
                      </a:r>
                      <a:r>
                        <a:rPr lang="en-GB" sz="900" b="0" i="0" u="none" strike="noStrike" dirty="0">
                          <a:solidFill>
                            <a:srgbClr val="000000"/>
                          </a:solidFill>
                          <a:effectLst/>
                          <a:latin typeface="Calibri" panose="020F0502020204030204" pitchFamily="34" charset="0"/>
                        </a:rPr>
                        <a:t>)</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Ansökan om grästider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r>
              <a:tr h="143415">
                <a:tc>
                  <a:txBody>
                    <a:bodyPr/>
                    <a:lstStyle/>
                    <a:p>
                      <a:pPr algn="l" fontAlgn="t"/>
                      <a:r>
                        <a:rPr lang="en-GB" sz="900" b="0" i="0" u="none" strike="noStrike">
                          <a:solidFill>
                            <a:srgbClr val="000000"/>
                          </a:solidFill>
                          <a:effectLst/>
                          <a:latin typeface="Calibri" panose="020F0502020204030204" pitchFamily="34" charset="0"/>
                        </a:rPr>
                        <a:t>Fördelning av kiosktider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1" u="none" strike="noStrike">
                          <a:solidFill>
                            <a:srgbClr val="000000"/>
                          </a:solidFill>
                          <a:effectLst/>
                          <a:latin typeface="Calibri" panose="020F0502020204030204" pitchFamily="34" charset="0"/>
                        </a:rPr>
                        <a:t>Serierna slutar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v38</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r>
              <a:tr h="143415">
                <a:tc>
                  <a:txBody>
                    <a:bodyPr/>
                    <a:lstStyle/>
                    <a:p>
                      <a:pPr algn="l" fontAlgn="t"/>
                      <a:r>
                        <a:rPr lang="en-GB" sz="900" b="0" i="0" u="none" strike="noStrike">
                          <a:solidFill>
                            <a:srgbClr val="000000"/>
                          </a:solidFill>
                          <a:effectLst/>
                          <a:latin typeface="Calibri" panose="020F0502020204030204" pitchFamily="34" charset="0"/>
                        </a:rPr>
                        <a:t>Anmälan till poolspel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v13</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Inbetalning av medlemsavgift</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31 mars</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April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Oktober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0" u="none" strike="noStrike">
                          <a:solidFill>
                            <a:srgbClr val="000000"/>
                          </a:solidFill>
                          <a:effectLst/>
                          <a:latin typeface="Calibri" panose="020F0502020204030204" pitchFamily="34" charset="0"/>
                        </a:rPr>
                        <a:t>Domarutbildning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8 </a:t>
                      </a:r>
                      <a:r>
                        <a:rPr lang="en-GB" sz="900" b="0" i="0" u="none" strike="noStrike" dirty="0" err="1">
                          <a:solidFill>
                            <a:srgbClr val="000000"/>
                          </a:solidFill>
                          <a:effectLst/>
                          <a:latin typeface="Calibri" panose="020F0502020204030204" pitchFamily="34" charset="0"/>
                        </a:rPr>
                        <a:t>april</a:t>
                      </a:r>
                      <a:endParaRPr lang="en-GB" sz="900" b="0" i="0" u="none" strike="noStrike" dirty="0">
                        <a:solidFill>
                          <a:srgbClr val="000000"/>
                        </a:solidFill>
                        <a:effectLst/>
                        <a:latin typeface="Calibri" panose="020F0502020204030204" pitchFamily="34" charset="0"/>
                      </a:endParaRP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Avslutning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Valborg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dirty="0">
                          <a:solidFill>
                            <a:srgbClr val="000000"/>
                          </a:solidFill>
                          <a:effectLst/>
                          <a:latin typeface="Calibri" panose="020F0502020204030204" pitchFamily="34" charset="0"/>
                        </a:rPr>
                        <a:t>30 </a:t>
                      </a:r>
                      <a:r>
                        <a:rPr lang="en-GB" sz="900" b="1" i="0" u="none" strike="noStrike" dirty="0" err="1">
                          <a:solidFill>
                            <a:srgbClr val="000000"/>
                          </a:solidFill>
                          <a:effectLst/>
                          <a:latin typeface="Calibri" panose="020F0502020204030204" pitchFamily="34" charset="0"/>
                        </a:rPr>
                        <a:t>april</a:t>
                      </a:r>
                      <a:endParaRPr lang="en-GB" sz="900" b="1" i="0" u="none" strike="noStrike" dirty="0">
                        <a:solidFill>
                          <a:srgbClr val="000000"/>
                        </a:solidFill>
                        <a:effectLst/>
                        <a:latin typeface="Calibri" panose="020F0502020204030204" pitchFamily="34" charset="0"/>
                      </a:endParaRP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Tränarutbildning (TUC), prel.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dirty="0" err="1">
                          <a:solidFill>
                            <a:srgbClr val="000000"/>
                          </a:solidFill>
                          <a:effectLst/>
                          <a:latin typeface="Calibri" panose="020F0502020204030204" pitchFamily="34" charset="0"/>
                        </a:rPr>
                        <a:t>Vårstäddag</a:t>
                      </a:r>
                      <a:endParaRPr lang="en-GB" sz="900" b="0"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1 </a:t>
                      </a:r>
                      <a:r>
                        <a:rPr lang="en-GB" sz="900" b="0" i="0" u="none" strike="noStrike" dirty="0" err="1">
                          <a:solidFill>
                            <a:srgbClr val="000000"/>
                          </a:solidFill>
                          <a:effectLst/>
                          <a:latin typeface="Calibri" panose="020F0502020204030204" pitchFamily="34" charset="0"/>
                        </a:rPr>
                        <a:t>maj</a:t>
                      </a:r>
                      <a:endParaRPr lang="en-GB" sz="900" b="0" i="0" u="none" strike="noStrike" dirty="0">
                        <a:solidFill>
                          <a:srgbClr val="000000"/>
                        </a:solidFill>
                        <a:effectLst/>
                        <a:latin typeface="Calibri" panose="020F0502020204030204" pitchFamily="34" charset="0"/>
                      </a:endParaRP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Maj</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1"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November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1" u="none" strike="noStrike">
                          <a:solidFill>
                            <a:srgbClr val="000000"/>
                          </a:solidFill>
                          <a:effectLst/>
                          <a:latin typeface="Calibri" panose="020F0502020204030204" pitchFamily="34" charset="0"/>
                        </a:rPr>
                        <a:t>Serierna börjar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v18</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Domarkvitton från lagen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Fotografering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Verksamhetsberättelse från lagen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Juni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dirty="0">
                          <a:solidFill>
                            <a:srgbClr val="000000"/>
                          </a:solidFill>
                          <a:effectLst/>
                          <a:latin typeface="Calibri" panose="020F0502020204030204" pitchFamily="34" charset="0"/>
                        </a:rPr>
                        <a:t>December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1" i="0" u="none" strike="noStrike">
                          <a:solidFill>
                            <a:srgbClr val="000000"/>
                          </a:solidFill>
                          <a:effectLst/>
                          <a:latin typeface="Calibri" panose="020F0502020204030204" pitchFamily="34" charset="0"/>
                        </a:rPr>
                        <a:t>BSK-dagen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3 juni</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Vintersäsong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Fotbollsskolan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19 - 22 juni</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1"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1" u="none" strike="noStrike">
                          <a:solidFill>
                            <a:srgbClr val="000000"/>
                          </a:solidFill>
                          <a:effectLst/>
                          <a:latin typeface="Calibri" panose="020F0502020204030204" pitchFamily="34" charset="0"/>
                        </a:rPr>
                        <a:t>Serierna har sommaruppehåll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v26-30</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525617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3212976"/>
            <a:ext cx="8352928" cy="3528392"/>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lvl="0">
              <a:spcBef>
                <a:spcPct val="0"/>
              </a:spcBef>
              <a:defRPr/>
            </a:pPr>
            <a:endParaRPr lang="sv-SE" sz="2400" dirty="0" smtClean="0"/>
          </a:p>
          <a:p>
            <a:pPr marL="342900" lvl="0" indent="-342900">
              <a:spcBef>
                <a:spcPct val="0"/>
              </a:spcBef>
              <a:buFont typeface="Arial"/>
              <a:buChar char="•"/>
              <a:defRPr/>
            </a:pPr>
            <a:r>
              <a:rPr lang="sv-SE" sz="2400" dirty="0" smtClean="0"/>
              <a:t>Spelas V18</a:t>
            </a:r>
            <a:r>
              <a:rPr lang="sv-SE" sz="2400" dirty="0"/>
              <a:t>-</a:t>
            </a:r>
            <a:r>
              <a:rPr lang="sv-SE" sz="2400" dirty="0" smtClean="0"/>
              <a:t>V25      </a:t>
            </a:r>
            <a:r>
              <a:rPr lang="sv-SE" sz="2400" dirty="0" smtClean="0">
                <a:solidFill>
                  <a:schemeClr val="bg1">
                    <a:lumMod val="65000"/>
                  </a:schemeClr>
                </a:solidFill>
              </a:rPr>
              <a:t>(Höst V31-38)</a:t>
            </a:r>
          </a:p>
          <a:p>
            <a:pPr lvl="0">
              <a:spcBef>
                <a:spcPct val="0"/>
              </a:spcBef>
              <a:defRPr/>
            </a:pPr>
            <a:endParaRPr lang="sv-SE" sz="1200" dirty="0">
              <a:latin typeface="+mj-lt"/>
              <a:ea typeface="+mj-ea"/>
              <a:cs typeface="+mj-cs"/>
            </a:endParaRPr>
          </a:p>
          <a:p>
            <a:pPr lvl="0">
              <a:spcBef>
                <a:spcPct val="0"/>
              </a:spcBef>
              <a:defRPr/>
            </a:pPr>
            <a:endParaRPr lang="sv-SE" sz="1200" dirty="0">
              <a:latin typeface="+mj-lt"/>
              <a:ea typeface="+mj-ea"/>
              <a:cs typeface="+mj-cs"/>
            </a:endParaRPr>
          </a:p>
          <a:p>
            <a:pPr marL="342900" lvl="0" indent="-342900">
              <a:spcBef>
                <a:spcPct val="0"/>
              </a:spcBef>
              <a:buFont typeface="Arial"/>
              <a:buChar char="•"/>
              <a:defRPr/>
            </a:pPr>
            <a:r>
              <a:rPr lang="sv-SE" sz="2400" b="1" dirty="0" smtClean="0">
                <a:solidFill>
                  <a:srgbClr val="FF0000"/>
                </a:solidFill>
                <a:latin typeface="+mj-lt"/>
                <a:ea typeface="+mj-ea"/>
                <a:cs typeface="+mj-cs"/>
              </a:rPr>
              <a:t>Två lag i seriespel i år</a:t>
            </a:r>
          </a:p>
          <a:p>
            <a:pPr lvl="0">
              <a:spcBef>
                <a:spcPct val="0"/>
              </a:spcBef>
              <a:defRPr/>
            </a:pPr>
            <a:endParaRPr lang="sv-SE" sz="1200" dirty="0" smtClean="0">
              <a:latin typeface="+mj-lt"/>
              <a:ea typeface="+mj-ea"/>
              <a:cs typeface="+mj-cs"/>
            </a:endParaRPr>
          </a:p>
          <a:p>
            <a:pPr marL="342900" lvl="0" indent="-342900">
              <a:spcBef>
                <a:spcPct val="0"/>
              </a:spcBef>
              <a:buFont typeface="Arial"/>
              <a:buChar char="•"/>
              <a:defRPr/>
            </a:pPr>
            <a:r>
              <a:rPr lang="sv-SE" sz="2400" dirty="0" smtClean="0"/>
              <a:t>Nivåanpassning med anmälning till två åldersklasser:</a:t>
            </a:r>
          </a:p>
          <a:p>
            <a:pPr lvl="0">
              <a:spcBef>
                <a:spcPct val="0"/>
              </a:spcBef>
              <a:defRPr/>
            </a:pPr>
            <a:endParaRPr lang="sv-SE" sz="12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F13-14 9m9 - Svår</a:t>
            </a:r>
            <a:endParaRPr lang="sv-SE" sz="2400" dirty="0" smtClean="0">
              <a:solidFill>
                <a:schemeClr val="tx1">
                  <a:lumMod val="65000"/>
                  <a:lumOff val="35000"/>
                </a:schemeClr>
              </a:solidFill>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1200" dirty="0" smtClean="0">
              <a:latin typeface="+mj-lt"/>
              <a:ea typeface="+mj-ea"/>
              <a:cs typeface="+mj-cs"/>
            </a:endParaRPr>
          </a:p>
          <a:p>
            <a:pPr marL="342900" indent="-342900">
              <a:spcBef>
                <a:spcPct val="0"/>
              </a:spcBef>
              <a:buFont typeface="Arial"/>
              <a:buChar char="•"/>
              <a:defRPr/>
            </a:pPr>
            <a:r>
              <a:rPr lang="sv-SE" sz="2400" dirty="0" smtClean="0"/>
              <a:t>F13-14 9m9 - Lätt</a:t>
            </a:r>
            <a:endParaRPr lang="sv-SE" sz="2400" dirty="0" smtClean="0">
              <a:solidFill>
                <a:srgbClr val="595959"/>
              </a:solidFill>
            </a:endParaRPr>
          </a:p>
          <a:p>
            <a:pPr marL="171450" lvl="0" indent="-171450">
              <a:spcBef>
                <a:spcPct val="0"/>
              </a:spcBef>
              <a:buFont typeface="Arial"/>
              <a:buChar char="•"/>
              <a:defRPr/>
            </a:pPr>
            <a:endParaRPr lang="sv-SE" sz="1200" dirty="0"/>
          </a:p>
          <a:p>
            <a:pPr marL="342900" lvl="0" indent="-342900">
              <a:spcBef>
                <a:spcPct val="0"/>
              </a:spcBef>
              <a:buFont typeface="Arial"/>
              <a:buChar char="•"/>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2017</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07504" y="2420888"/>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0000FF"/>
                </a:solidFill>
                <a:effectLst/>
                <a:uLnTx/>
                <a:uFillTx/>
                <a:latin typeface="+mj-lt"/>
                <a:ea typeface="+mj-ea"/>
                <a:cs typeface="+mj-cs"/>
              </a:rPr>
              <a:t/>
            </a:r>
            <a:br>
              <a:rPr kumimoji="0" lang="sv-SE" sz="1800" b="0" i="0" u="none" strike="noStrike" kern="1200" cap="none" spc="0" normalizeH="0" baseline="0" noProof="0" dirty="0" smtClean="0">
                <a:ln>
                  <a:noFill/>
                </a:ln>
                <a:solidFill>
                  <a:srgbClr val="0000FF"/>
                </a:solidFill>
                <a:effectLst/>
                <a:uLnTx/>
                <a:uFillTx/>
                <a:latin typeface="+mj-lt"/>
                <a:ea typeface="+mj-ea"/>
                <a:cs typeface="+mj-cs"/>
              </a:rPr>
            </a:br>
            <a:r>
              <a:rPr lang="sv-SE" sz="2400" b="1" dirty="0" smtClean="0">
                <a:solidFill>
                  <a:srgbClr val="0000FF"/>
                </a:solidFill>
                <a:latin typeface="+mj-lt"/>
                <a:ea typeface="+mj-ea"/>
                <a:cs typeface="+mj-cs"/>
              </a:rPr>
              <a:t>Seriespel: </a:t>
            </a:r>
            <a:endParaRPr lang="sv-SE" sz="2400" dirty="0" smtClean="0">
              <a:solidFill>
                <a:srgbClr val="0000FF"/>
              </a:solidFill>
            </a:endParaRPr>
          </a:p>
        </p:txBody>
      </p:sp>
      <p:pic>
        <p:nvPicPr>
          <p:cNvPr id="2" name="Bildobjekt 1"/>
          <p:cNvPicPr>
            <a:picLocks noChangeAspect="1"/>
          </p:cNvPicPr>
          <p:nvPr/>
        </p:nvPicPr>
        <p:blipFill>
          <a:blip r:embed="rId3"/>
          <a:stretch>
            <a:fillRect/>
          </a:stretch>
        </p:blipFill>
        <p:spPr>
          <a:xfrm>
            <a:off x="6804248" y="1844824"/>
            <a:ext cx="1524000" cy="1524000"/>
          </a:xfrm>
          <a:prstGeom prst="rect">
            <a:avLst/>
          </a:prstGeom>
        </p:spPr>
      </p:pic>
    </p:spTree>
    <p:extLst>
      <p:ext uri="{BB962C8B-B14F-4D97-AF65-F5344CB8AC3E}">
        <p14:creationId xmlns:p14="http://schemas.microsoft.com/office/powerpoint/2010/main" val="42567837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3212976"/>
            <a:ext cx="8352928" cy="3528392"/>
          </a:xfrm>
          <a:prstGeom prst="rect">
            <a:avLst/>
          </a:prstGeom>
        </p:spPr>
        <p:txBody>
          <a:bodyPr vert="horz" lIns="91440" tIns="45720" rIns="91440" bIns="45720" rtlCol="0" anchor="ctr">
            <a:noAutofit/>
          </a:bodyPr>
          <a:lstStyle/>
          <a:p>
            <a:pPr lvl="0">
              <a:spcBef>
                <a:spcPct val="0"/>
              </a:spcBef>
              <a:defRPr/>
            </a:pPr>
            <a:endParaRPr lang="sv-SE" sz="1200" dirty="0" smtClean="0">
              <a:latin typeface="+mj-lt"/>
              <a:ea typeface="+mj-ea"/>
              <a:cs typeface="+mj-cs"/>
            </a:endParaRPr>
          </a:p>
          <a:p>
            <a:pPr marL="342900" lvl="0" indent="-342900">
              <a:spcBef>
                <a:spcPct val="0"/>
              </a:spcBef>
              <a:buFont typeface="Arial"/>
              <a:buChar char="•"/>
              <a:defRPr/>
            </a:pPr>
            <a:endParaRPr lang="sv-SE" sz="2400" dirty="0" smtClean="0"/>
          </a:p>
          <a:p>
            <a:pPr marL="342900" lvl="0" indent="-342900">
              <a:spcBef>
                <a:spcPct val="0"/>
              </a:spcBef>
              <a:buFont typeface="Arial"/>
              <a:buChar char="•"/>
              <a:defRPr/>
            </a:pPr>
            <a:r>
              <a:rPr lang="sv-SE" sz="2400" dirty="0" smtClean="0"/>
              <a:t>Vi bygger vidare på det arbete som gjorts tidigare år.</a:t>
            </a:r>
          </a:p>
          <a:p>
            <a:pPr lvl="0">
              <a:spcBef>
                <a:spcPct val="0"/>
              </a:spcBef>
              <a:defRPr/>
            </a:pPr>
            <a:endParaRPr lang="sv-SE" sz="2400" dirty="0" smtClean="0"/>
          </a:p>
          <a:p>
            <a:pPr marL="342900" lvl="0" indent="-342900">
              <a:spcBef>
                <a:spcPct val="0"/>
              </a:spcBef>
              <a:buFont typeface="Arial"/>
              <a:buChar char="•"/>
              <a:defRPr/>
            </a:pPr>
            <a:r>
              <a:rPr lang="sv-SE" sz="2400" dirty="0" smtClean="0"/>
              <a:t>Alla tjejer kommer att ha möjlighet att spela i båda nivåer under året. </a:t>
            </a:r>
            <a:r>
              <a:rPr lang="sv-SE" dirty="0" smtClean="0">
                <a:solidFill>
                  <a:schemeClr val="tx1">
                    <a:lumMod val="50000"/>
                    <a:lumOff val="50000"/>
                  </a:schemeClr>
                </a:solidFill>
              </a:rPr>
              <a:t>(inga åldersbegränsningar i år!)</a:t>
            </a:r>
          </a:p>
          <a:p>
            <a:pPr marL="342900" lvl="0" indent="-342900">
              <a:spcBef>
                <a:spcPct val="0"/>
              </a:spcBef>
              <a:buFont typeface="Arial"/>
              <a:buChar char="•"/>
              <a:defRPr/>
            </a:pPr>
            <a:endParaRPr lang="sv-SE" sz="2400" dirty="0"/>
          </a:p>
          <a:p>
            <a:pPr marL="342900" lvl="0" indent="-342900">
              <a:spcBef>
                <a:spcPct val="0"/>
              </a:spcBef>
              <a:buFont typeface="Arial"/>
              <a:buChar char="•"/>
              <a:defRPr/>
            </a:pPr>
            <a:r>
              <a:rPr lang="sv-SE" sz="2400" dirty="0" smtClean="0"/>
              <a:t>Färre spelare i truppen – Mer möjlighet till dubblering!</a:t>
            </a:r>
          </a:p>
          <a:p>
            <a:pPr lvl="0">
              <a:spcBef>
                <a:spcPct val="0"/>
              </a:spcBef>
              <a:defRPr/>
            </a:pPr>
            <a:r>
              <a:rPr lang="sv-SE" dirty="0" smtClean="0">
                <a:solidFill>
                  <a:srgbClr val="7F7F7F"/>
                </a:solidFill>
              </a:rPr>
              <a:t>       (Matchdagar: </a:t>
            </a:r>
            <a:r>
              <a:rPr lang="sv-SE" dirty="0" err="1" smtClean="0">
                <a:solidFill>
                  <a:srgbClr val="7F7F7F"/>
                </a:solidFill>
              </a:rPr>
              <a:t>Lör</a:t>
            </a:r>
            <a:r>
              <a:rPr lang="sv-SE" dirty="0" smtClean="0">
                <a:solidFill>
                  <a:srgbClr val="7F7F7F"/>
                </a:solidFill>
              </a:rPr>
              <a:t>-sön)</a:t>
            </a:r>
          </a:p>
          <a:p>
            <a:pPr marL="342900" lvl="0" indent="-342900">
              <a:spcBef>
                <a:spcPct val="0"/>
              </a:spcBef>
              <a:buFont typeface="Arial"/>
              <a:buChar char="•"/>
              <a:defRPr/>
            </a:pPr>
            <a:endParaRPr lang="sv-SE" sz="2400" dirty="0">
              <a:latin typeface="+mj-lt"/>
              <a:ea typeface="+mj-ea"/>
              <a:cs typeface="+mj-cs"/>
            </a:endParaRPr>
          </a:p>
          <a:p>
            <a:pPr marL="342900" lvl="0" indent="-342900">
              <a:spcBef>
                <a:spcPct val="0"/>
              </a:spcBef>
              <a:buFont typeface="Arial"/>
              <a:buChar char="•"/>
              <a:defRPr/>
            </a:pPr>
            <a:endParaRPr lang="sv-SE" sz="1200" dirty="0" smtClean="0">
              <a:latin typeface="+mj-lt"/>
              <a:ea typeface="+mj-ea"/>
              <a:cs typeface="+mj-cs"/>
            </a:endParaRPr>
          </a:p>
          <a:p>
            <a:pPr marL="171450" lvl="0" indent="-171450">
              <a:spcBef>
                <a:spcPct val="0"/>
              </a:spcBef>
              <a:buFont typeface="Arial"/>
              <a:buChar char="•"/>
              <a:defRPr/>
            </a:pPr>
            <a:endParaRPr lang="sv-SE" sz="1200" dirty="0"/>
          </a:p>
          <a:p>
            <a:pPr marL="342900" lvl="0" indent="-342900">
              <a:spcBef>
                <a:spcPct val="0"/>
              </a:spcBef>
              <a:buFont typeface="Arial"/>
              <a:buChar char="•"/>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2017</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07504" y="2420888"/>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0000FF"/>
                </a:solidFill>
                <a:effectLst/>
                <a:uLnTx/>
                <a:uFillTx/>
                <a:latin typeface="+mj-lt"/>
                <a:ea typeface="+mj-ea"/>
                <a:cs typeface="+mj-cs"/>
              </a:rPr>
              <a:t/>
            </a:r>
            <a:br>
              <a:rPr kumimoji="0" lang="sv-SE" sz="1800" b="0" i="0" u="none" strike="noStrike" kern="1200" cap="none" spc="0" normalizeH="0" baseline="0" noProof="0" dirty="0" smtClean="0">
                <a:ln>
                  <a:noFill/>
                </a:ln>
                <a:solidFill>
                  <a:srgbClr val="0000FF"/>
                </a:solidFill>
                <a:effectLst/>
                <a:uLnTx/>
                <a:uFillTx/>
                <a:latin typeface="+mj-lt"/>
                <a:ea typeface="+mj-ea"/>
                <a:cs typeface="+mj-cs"/>
              </a:rPr>
            </a:br>
            <a:r>
              <a:rPr lang="sv-SE" sz="2400" b="1" dirty="0" smtClean="0">
                <a:solidFill>
                  <a:srgbClr val="0000FF"/>
                </a:solidFill>
                <a:latin typeface="+mj-lt"/>
                <a:ea typeface="+mj-ea"/>
                <a:cs typeface="+mj-cs"/>
              </a:rPr>
              <a:t>Seriespel i två nivåer: </a:t>
            </a:r>
            <a:endParaRPr lang="sv-SE" sz="2400" dirty="0" smtClean="0">
              <a:solidFill>
                <a:srgbClr val="0000FF"/>
              </a:solidFill>
            </a:endParaRPr>
          </a:p>
        </p:txBody>
      </p:sp>
    </p:spTree>
    <p:extLst>
      <p:ext uri="{BB962C8B-B14F-4D97-AF65-F5344CB8AC3E}">
        <p14:creationId xmlns:p14="http://schemas.microsoft.com/office/powerpoint/2010/main" val="3107131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708920"/>
            <a:ext cx="4608512" cy="4032448"/>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endParaRPr lang="sv-SE" sz="12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err="1" smtClean="0">
                <a:latin typeface="+mj-lt"/>
                <a:ea typeface="+mj-ea"/>
                <a:cs typeface="+mj-cs"/>
              </a:rPr>
              <a:t>Aroscupen</a:t>
            </a:r>
            <a:r>
              <a:rPr lang="sv-SE" sz="2400" dirty="0" smtClean="0">
                <a:latin typeface="+mj-lt"/>
                <a:ea typeface="+mj-ea"/>
                <a:cs typeface="+mj-cs"/>
              </a:rPr>
              <a:t>         –    30 juni-3 Juli </a:t>
            </a:r>
          </a:p>
          <a:p>
            <a:pPr marR="0" lvl="0" algn="l" defTabSz="914400" rtl="0" eaLnBrk="1" fontAlgn="auto" latinLnBrk="0" hangingPunct="1">
              <a:lnSpc>
                <a:spcPct val="100000"/>
              </a:lnSpc>
              <a:spcBef>
                <a:spcPct val="0"/>
              </a:spcBef>
              <a:spcAft>
                <a:spcPts val="0"/>
              </a:spcAft>
              <a:buClrTx/>
              <a:buSzTx/>
              <a:tabLst/>
              <a:defRPr/>
            </a:pPr>
            <a:endParaRPr lang="sv-SE" sz="1200" dirty="0" smtClean="0">
              <a:latin typeface="+mj-lt"/>
              <a:ea typeface="+mj-ea"/>
              <a:cs typeface="+mj-cs"/>
            </a:endParaRPr>
          </a:p>
          <a:p>
            <a:pPr marL="342900" lvl="0" indent="-342900">
              <a:spcBef>
                <a:spcPct val="0"/>
              </a:spcBef>
              <a:buFont typeface="Arial"/>
              <a:buChar char="•"/>
              <a:defRPr/>
            </a:pPr>
            <a:r>
              <a:rPr lang="sv-SE" sz="2400" dirty="0" err="1" smtClean="0"/>
              <a:t>Stenungsunds</a:t>
            </a:r>
            <a:r>
              <a:rPr lang="sv-SE" sz="2400" dirty="0" smtClean="0"/>
              <a:t> Fotbollsfestival – </a:t>
            </a:r>
          </a:p>
          <a:p>
            <a:pPr lvl="0">
              <a:spcBef>
                <a:spcPct val="0"/>
              </a:spcBef>
              <a:defRPr/>
            </a:pPr>
            <a:endParaRPr lang="sv-SE" sz="1200" dirty="0" smtClean="0"/>
          </a:p>
          <a:p>
            <a:pPr marL="342900" lvl="0" indent="-342900">
              <a:spcBef>
                <a:spcPct val="0"/>
              </a:spcBef>
              <a:buFont typeface="Arial"/>
              <a:buChar char="•"/>
              <a:defRPr/>
            </a:pPr>
            <a:r>
              <a:rPr lang="sv-SE" sz="2400" dirty="0" smtClean="0"/>
              <a:t>Oktobercuper    –   Ej klart</a:t>
            </a:r>
          </a:p>
          <a:p>
            <a:pPr marL="342900" lvl="0" indent="-342900">
              <a:spcBef>
                <a:spcPct val="0"/>
              </a:spcBef>
              <a:buFont typeface="Arial"/>
              <a:buChar char="•"/>
              <a:defRPr/>
            </a:pPr>
            <a:endParaRPr lang="sv-SE" sz="2400" dirty="0"/>
          </a:p>
          <a:p>
            <a:pPr marL="342900" lvl="0" indent="-342900">
              <a:spcBef>
                <a:spcPct val="0"/>
              </a:spcBef>
              <a:buFont typeface="Arial"/>
              <a:buChar char="•"/>
              <a:defRPr/>
            </a:pPr>
            <a:r>
              <a:rPr lang="sv-SE" sz="2400" dirty="0" smtClean="0"/>
              <a:t>Ingen cup under seriespel.</a:t>
            </a:r>
            <a:endParaRPr lang="sv-SE" sz="2400" dirty="0"/>
          </a:p>
          <a:p>
            <a:pPr lvl="0">
              <a:spcBef>
                <a:spcPct val="0"/>
              </a:spcBef>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solidFill>
                  <a:srgbClr val="FF0000"/>
                </a:solidFill>
                <a:latin typeface="+mj-lt"/>
                <a:ea typeface="+mj-ea"/>
                <a:cs typeface="+mj-cs"/>
              </a:rPr>
              <a:t>Planering 2017 - ÅTG</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07504" y="2636912"/>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FF0000"/>
                </a:solidFill>
                <a:effectLst/>
                <a:uLnTx/>
                <a:uFillTx/>
                <a:latin typeface="+mj-lt"/>
                <a:ea typeface="+mj-ea"/>
                <a:cs typeface="+mj-cs"/>
              </a:rPr>
              <a:t/>
            </a:r>
            <a:br>
              <a:rPr kumimoji="0" lang="sv-SE" sz="1800" b="0" i="0" u="none" strike="noStrike" kern="1200" cap="none" spc="0" normalizeH="0" baseline="0" noProof="0" dirty="0" smtClean="0">
                <a:ln>
                  <a:noFill/>
                </a:ln>
                <a:solidFill>
                  <a:srgbClr val="FF0000"/>
                </a:solidFill>
                <a:effectLst/>
                <a:uLnTx/>
                <a:uFillTx/>
                <a:latin typeface="+mj-lt"/>
                <a:ea typeface="+mj-ea"/>
                <a:cs typeface="+mj-cs"/>
              </a:rPr>
            </a:br>
            <a:r>
              <a:rPr lang="sv-SE" sz="2400" b="1" noProof="0" dirty="0" smtClean="0">
                <a:solidFill>
                  <a:srgbClr val="FF0000"/>
                </a:solidFill>
                <a:latin typeface="+mj-lt"/>
                <a:ea typeface="+mj-ea"/>
                <a:cs typeface="+mj-cs"/>
              </a:rPr>
              <a:t>Cuper</a:t>
            </a:r>
            <a:r>
              <a:rPr lang="sv-SE" sz="2400" b="1" dirty="0" smtClean="0">
                <a:solidFill>
                  <a:srgbClr val="FF0000"/>
                </a:solidFill>
                <a:latin typeface="+mj-lt"/>
                <a:ea typeface="+mj-ea"/>
                <a:cs typeface="+mj-cs"/>
              </a:rPr>
              <a:t>:</a:t>
            </a:r>
            <a:endParaRPr lang="sv-SE" sz="2400" dirty="0" smtClean="0">
              <a:solidFill>
                <a:srgbClr val="FF0000"/>
              </a:solidFill>
            </a:endParaRPr>
          </a:p>
          <a:p>
            <a:pPr lvl="0">
              <a:spcBef>
                <a:spcPct val="0"/>
              </a:spcBef>
              <a:defRPr/>
            </a:pPr>
            <a:endParaRPr lang="sv-SE" sz="2400" dirty="0" smtClean="0">
              <a:solidFill>
                <a:srgbClr val="FF0000"/>
              </a:solidFill>
            </a:endParaRPr>
          </a:p>
        </p:txBody>
      </p:sp>
      <p:pic>
        <p:nvPicPr>
          <p:cNvPr id="3" name="Bildobjekt 2"/>
          <p:cNvPicPr>
            <a:picLocks noChangeAspect="1"/>
          </p:cNvPicPr>
          <p:nvPr/>
        </p:nvPicPr>
        <p:blipFill>
          <a:blip r:embed="rId3"/>
          <a:stretch>
            <a:fillRect/>
          </a:stretch>
        </p:blipFill>
        <p:spPr>
          <a:xfrm>
            <a:off x="5940152" y="5517232"/>
            <a:ext cx="2088232" cy="1577775"/>
          </a:xfrm>
          <a:prstGeom prst="rect">
            <a:avLst/>
          </a:prstGeom>
        </p:spPr>
      </p:pic>
    </p:spTree>
    <p:extLst>
      <p:ext uri="{BB962C8B-B14F-4D97-AF65-F5344CB8AC3E}">
        <p14:creationId xmlns:p14="http://schemas.microsoft.com/office/powerpoint/2010/main" val="2833986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2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2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fade">
                                      <p:cBhvr>
                                        <p:cTn id="16" dur="2500"/>
                                        <p:tgtEl>
                                          <p:spTgt spid="5">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fade">
                                      <p:cBhvr>
                                        <p:cTn id="19" dur="2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844824"/>
            <a:ext cx="8568952" cy="4896544"/>
          </a:xfrm>
        </p:spPr>
        <p:txBody>
          <a:bodyPr>
            <a:noAutofit/>
          </a:bodyPr>
          <a:lstStyle/>
          <a:p>
            <a:pPr algn="l"/>
            <a:r>
              <a:rPr lang="sv-SE" sz="3200" b="1" dirty="0" smtClean="0"/>
              <a:t>Deltagande &amp; Avanmälan</a:t>
            </a:r>
            <a:r>
              <a:rPr lang="sv-SE" sz="2800" dirty="0" smtClean="0"/>
              <a:t/>
            </a:r>
            <a:br>
              <a:rPr lang="sv-SE" sz="2800" dirty="0" smtClean="0"/>
            </a:br>
            <a:r>
              <a:rPr lang="sv-SE" sz="2800" dirty="0" smtClean="0"/>
              <a:t/>
            </a:r>
            <a:br>
              <a:rPr lang="sv-SE" sz="2800" dirty="0" smtClean="0"/>
            </a:br>
            <a:r>
              <a:rPr lang="sv-SE" sz="2400" dirty="0" smtClean="0"/>
              <a:t>1. Minst 1 träning/vecka för matchspel. </a:t>
            </a:r>
            <a:r>
              <a:rPr lang="sv-SE" sz="2400" dirty="0"/>
              <a:t/>
            </a:r>
            <a:br>
              <a:rPr lang="sv-SE" sz="2400" dirty="0"/>
            </a:br>
            <a:r>
              <a:rPr lang="sv-SE" sz="2000" dirty="0" smtClean="0"/>
              <a:t/>
            </a:r>
            <a:br>
              <a:rPr lang="sv-SE" sz="2000" dirty="0" smtClean="0"/>
            </a:br>
            <a:r>
              <a:rPr lang="sv-SE" sz="2000" dirty="0" smtClean="0"/>
              <a:t>     - Avanmälan sker via </a:t>
            </a:r>
            <a:r>
              <a:rPr lang="sv-SE" sz="2000" dirty="0" smtClean="0">
                <a:solidFill>
                  <a:srgbClr val="FF0000"/>
                </a:solidFill>
              </a:rPr>
              <a:t>mail</a:t>
            </a:r>
            <a:r>
              <a:rPr lang="sv-SE" sz="2000" dirty="0" smtClean="0"/>
              <a:t> till Åsa eller Tony </a:t>
            </a:r>
            <a:r>
              <a:rPr lang="sv-SE" sz="1800" dirty="0" smtClean="0">
                <a:solidFill>
                  <a:schemeClr val="tx1">
                    <a:lumMod val="50000"/>
                    <a:lumOff val="50000"/>
                  </a:schemeClr>
                </a:solidFill>
              </a:rPr>
              <a:t>(Tommy &amp; Mats)</a:t>
            </a:r>
            <a:br>
              <a:rPr lang="sv-SE" sz="1800" dirty="0" smtClean="0">
                <a:solidFill>
                  <a:schemeClr val="tx1">
                    <a:lumMod val="50000"/>
                    <a:lumOff val="50000"/>
                  </a:schemeClr>
                </a:solidFill>
              </a:rPr>
            </a:br>
            <a:r>
              <a:rPr lang="sv-SE" sz="2000" dirty="0" smtClean="0"/>
              <a:t> </a:t>
            </a:r>
            <a:r>
              <a:rPr lang="sv-SE" sz="2400" dirty="0">
                <a:solidFill>
                  <a:srgbClr val="0070C0"/>
                </a:solidFill>
              </a:rPr>
              <a:t/>
            </a:r>
            <a:br>
              <a:rPr lang="sv-SE" sz="2400" dirty="0">
                <a:solidFill>
                  <a:srgbClr val="0070C0"/>
                </a:solidFill>
              </a:rPr>
            </a:br>
            <a:r>
              <a:rPr lang="sv-SE" sz="2400" dirty="0" smtClean="0"/>
              <a:t>2. Kallelse via </a:t>
            </a:r>
            <a:r>
              <a:rPr lang="sv-SE" sz="2400" dirty="0" err="1" smtClean="0"/>
              <a:t>laget.se</a:t>
            </a:r>
            <a:r>
              <a:rPr lang="sv-SE" sz="2400" dirty="0" smtClean="0"/>
              <a:t> till samtliga matcher &amp; aktiviteter.</a:t>
            </a:r>
            <a:br>
              <a:rPr lang="sv-SE" sz="2400" dirty="0" smtClean="0"/>
            </a:br>
            <a:r>
              <a:rPr lang="sv-SE" sz="2400" dirty="0" smtClean="0">
                <a:solidFill>
                  <a:srgbClr val="0000FF"/>
                </a:solidFill>
              </a:rPr>
              <a:t>     	</a:t>
            </a: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1343478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848872" cy="4896544"/>
          </a:xfrm>
        </p:spPr>
        <p:txBody>
          <a:bodyPr>
            <a:noAutofit/>
          </a:bodyPr>
          <a:lstStyle/>
          <a:p>
            <a:pPr algn="l"/>
            <a:r>
              <a:rPr lang="sv-SE" b="1" dirty="0" smtClean="0"/>
              <a:t>Föräldrapraktik onsdagar</a:t>
            </a:r>
            <a:br>
              <a:rPr lang="sv-SE" b="1" dirty="0" smtClean="0"/>
            </a:br>
            <a:r>
              <a:rPr lang="sv-SE" b="1" dirty="0"/>
              <a:t/>
            </a:r>
            <a:br>
              <a:rPr lang="sv-SE" b="1" dirty="0"/>
            </a:br>
            <a:r>
              <a:rPr lang="sv-SE" dirty="0" smtClean="0"/>
              <a:t>- Skriv upp er på listan!</a:t>
            </a:r>
            <a:r>
              <a:rPr lang="sv-SE" sz="2800" dirty="0" smtClean="0"/>
              <a:t/>
            </a:r>
            <a:br>
              <a:rPr lang="sv-SE" sz="2800" dirty="0" smtClean="0"/>
            </a:br>
            <a:r>
              <a:rPr lang="sv-SE" sz="2800" dirty="0" smtClean="0"/>
              <a:t/>
            </a:r>
            <a:br>
              <a:rPr lang="sv-SE" sz="2800" dirty="0" smtClean="0"/>
            </a:br>
            <a:r>
              <a:rPr lang="sv-SE" sz="1800" dirty="0"/>
              <a:t/>
            </a:r>
            <a:br>
              <a:rPr lang="sv-SE" sz="1800" dirty="0"/>
            </a:br>
            <a:r>
              <a:rPr lang="sv-SE" sz="2400" dirty="0" smtClean="0"/>
              <a:t/>
            </a:r>
            <a:br>
              <a:rPr lang="sv-SE" sz="24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0450670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Skärmavbild 2017-03-13 kl. 09.4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9144000" cy="4343594"/>
          </a:xfrm>
          <a:prstGeom prst="rect">
            <a:avLst/>
          </a:prstGeom>
        </p:spPr>
      </p:pic>
      <p:sp>
        <p:nvSpPr>
          <p:cNvPr id="5" name="Ellips 4"/>
          <p:cNvSpPr/>
          <p:nvPr/>
        </p:nvSpPr>
        <p:spPr>
          <a:xfrm>
            <a:off x="5076056" y="3645024"/>
            <a:ext cx="1728192" cy="432048"/>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17417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3" cstate="print"/>
          <a:srcRect/>
          <a:stretch>
            <a:fillRect/>
          </a:stretch>
        </p:blipFill>
        <p:spPr bwMode="auto">
          <a:xfrm>
            <a:off x="7236296" y="1916832"/>
            <a:ext cx="1152128" cy="1663337"/>
          </a:xfrm>
          <a:prstGeom prst="rect">
            <a:avLst/>
          </a:prstGeom>
          <a:noFill/>
        </p:spPr>
      </p:pic>
      <p:pic>
        <p:nvPicPr>
          <p:cNvPr id="3" name="Bildobjekt 2" descr="Skärmavbild 2017-03-13 kl. 09.56.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584642"/>
            <a:ext cx="8815403" cy="5273358"/>
          </a:xfrm>
          <a:prstGeom prst="rect">
            <a:avLst/>
          </a:prstGeom>
        </p:spPr>
      </p:pic>
    </p:spTree>
    <p:extLst>
      <p:ext uri="{BB962C8B-B14F-4D97-AF65-F5344CB8AC3E}">
        <p14:creationId xmlns:p14="http://schemas.microsoft.com/office/powerpoint/2010/main" val="5397043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628800"/>
            <a:ext cx="7776864" cy="3888432"/>
          </a:xfrm>
        </p:spPr>
        <p:txBody>
          <a:bodyPr>
            <a:noAutofit/>
          </a:bodyPr>
          <a:lstStyle/>
          <a:p>
            <a:pPr algn="l">
              <a:lnSpc>
                <a:spcPct val="90000"/>
              </a:lnSpc>
            </a:pPr>
            <a:r>
              <a:rPr lang="sv-SE" sz="3200" b="1" dirty="0" smtClean="0"/>
              <a:t>Agenda</a:t>
            </a:r>
            <a:br>
              <a:rPr lang="sv-SE" sz="3200" b="1" dirty="0" smtClean="0"/>
            </a:br>
            <a:r>
              <a:rPr lang="sv-SE" sz="2400" dirty="0" smtClean="0"/>
              <a:t>1. Lagorganisation</a:t>
            </a:r>
            <a:br>
              <a:rPr lang="sv-SE" sz="2400" dirty="0" smtClean="0"/>
            </a:br>
            <a:r>
              <a:rPr lang="sv-SE" sz="2400" dirty="0" smtClean="0"/>
              <a:t>2. Tillbakablick 2016</a:t>
            </a:r>
            <a:r>
              <a:rPr lang="sv-SE" sz="1600" dirty="0"/>
              <a:t>	</a:t>
            </a:r>
            <a:r>
              <a:rPr lang="sv-SE" sz="1600" dirty="0" smtClean="0"/>
              <a:t>       </a:t>
            </a:r>
            <a:br>
              <a:rPr lang="sv-SE" sz="1600" dirty="0" smtClean="0"/>
            </a:br>
            <a:r>
              <a:rPr lang="sv-SE" sz="2400" dirty="0"/>
              <a:t>3</a:t>
            </a:r>
            <a:r>
              <a:rPr lang="sv-SE" sz="2400" dirty="0" smtClean="0"/>
              <a:t>. Planering 2017</a:t>
            </a:r>
            <a:br>
              <a:rPr lang="sv-SE" sz="2400" dirty="0" smtClean="0"/>
            </a:br>
            <a:r>
              <a:rPr lang="sv-SE" sz="2400" dirty="0" smtClean="0"/>
              <a:t>4. Träningsinnehåll - Spelarutbildningsplanen	</a:t>
            </a:r>
            <a:r>
              <a:rPr lang="sv-SE" sz="2400" dirty="0"/>
              <a:t/>
            </a:r>
            <a:br>
              <a:rPr lang="sv-SE" sz="2400" dirty="0"/>
            </a:br>
            <a:r>
              <a:rPr lang="sv-SE" sz="2400" dirty="0" smtClean="0"/>
              <a:t>5. Medlemsfrågor &amp; Mtrl</a:t>
            </a:r>
            <a:br>
              <a:rPr lang="sv-SE" sz="2400" dirty="0" smtClean="0"/>
            </a:br>
            <a:r>
              <a:rPr lang="sv-SE" sz="2400" dirty="0"/>
              <a:t>6</a:t>
            </a:r>
            <a:r>
              <a:rPr lang="sv-SE" sz="2400" dirty="0" smtClean="0"/>
              <a:t>. Ekonomi &amp; Sponsring</a:t>
            </a:r>
            <a:br>
              <a:rPr lang="sv-SE" sz="2400" dirty="0" smtClean="0"/>
            </a:br>
            <a:r>
              <a:rPr lang="sv-SE" sz="2400" dirty="0"/>
              <a:t>7</a:t>
            </a:r>
            <a:r>
              <a:rPr lang="sv-SE" sz="2400" dirty="0" smtClean="0"/>
              <a:t>.</a:t>
            </a:r>
            <a:r>
              <a:rPr lang="sv-SE" sz="1200" dirty="0" smtClean="0"/>
              <a:t>  </a:t>
            </a:r>
            <a:r>
              <a:rPr lang="sv-SE" sz="2400" dirty="0" smtClean="0"/>
              <a:t>Övriga Frågor? </a:t>
            </a:r>
            <a:br>
              <a:rPr lang="sv-SE" sz="24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3" cstate="print"/>
          <a:srcRect/>
          <a:stretch>
            <a:fillRect/>
          </a:stretch>
        </p:blipFill>
        <p:spPr bwMode="auto">
          <a:xfrm>
            <a:off x="8316416" y="1916832"/>
            <a:ext cx="498771" cy="720080"/>
          </a:xfrm>
          <a:prstGeom prst="rect">
            <a:avLst/>
          </a:prstGeom>
          <a:noFill/>
        </p:spPr>
      </p:pic>
      <p:pic>
        <p:nvPicPr>
          <p:cNvPr id="2" name="Bildobjekt 1" descr="Skärmavbild 2017-03-13 kl. 10.03.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844824"/>
            <a:ext cx="6641277" cy="2083172"/>
          </a:xfrm>
          <a:prstGeom prst="rect">
            <a:avLst/>
          </a:prstGeom>
          <a:ln w="3175" cmpd="sng">
            <a:solidFill>
              <a:schemeClr val="tx1"/>
            </a:solidFill>
          </a:ln>
        </p:spPr>
      </p:pic>
      <p:pic>
        <p:nvPicPr>
          <p:cNvPr id="3" name="Bildobjekt 2" descr="Skärmavbild 2017-03-13 kl. 10.06.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2780928"/>
            <a:ext cx="6101895" cy="3942235"/>
          </a:xfrm>
          <a:prstGeom prst="rect">
            <a:avLst/>
          </a:prstGeom>
          <a:ln w="3175" cmpd="sng">
            <a:solidFill>
              <a:schemeClr val="tx1"/>
            </a:solidFill>
          </a:ln>
        </p:spPr>
      </p:pic>
      <p:sp>
        <p:nvSpPr>
          <p:cNvPr id="5" name="textruta 4"/>
          <p:cNvSpPr txBox="1"/>
          <p:nvPr/>
        </p:nvSpPr>
        <p:spPr>
          <a:xfrm>
            <a:off x="7164288" y="1988840"/>
            <a:ext cx="1274708" cy="646331"/>
          </a:xfrm>
          <a:prstGeom prst="rect">
            <a:avLst/>
          </a:prstGeom>
          <a:noFill/>
        </p:spPr>
        <p:txBody>
          <a:bodyPr wrap="none" rtlCol="0">
            <a:spAutoFit/>
          </a:bodyPr>
          <a:lstStyle/>
          <a:p>
            <a:r>
              <a:rPr lang="sv-SE" dirty="0" smtClean="0"/>
              <a:t>Lagets </a:t>
            </a:r>
          </a:p>
          <a:p>
            <a:r>
              <a:rPr lang="sv-SE" dirty="0" smtClean="0"/>
              <a:t>Färdigheter</a:t>
            </a:r>
            <a:endParaRPr lang="sv-SE" dirty="0"/>
          </a:p>
        </p:txBody>
      </p:sp>
    </p:spTree>
    <p:extLst>
      <p:ext uri="{BB962C8B-B14F-4D97-AF65-F5344CB8AC3E}">
        <p14:creationId xmlns:p14="http://schemas.microsoft.com/office/powerpoint/2010/main" val="1745593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3" cstate="print"/>
          <a:srcRect/>
          <a:stretch>
            <a:fillRect/>
          </a:stretch>
        </p:blipFill>
        <p:spPr bwMode="auto">
          <a:xfrm>
            <a:off x="8316416" y="1700808"/>
            <a:ext cx="548648" cy="792088"/>
          </a:xfrm>
          <a:prstGeom prst="rect">
            <a:avLst/>
          </a:prstGeom>
          <a:noFill/>
        </p:spPr>
      </p:pic>
      <p:pic>
        <p:nvPicPr>
          <p:cNvPr id="2" name="Bildobjekt 1" descr="Skärmavbild 2017-03-13 kl. 09.58.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700808"/>
            <a:ext cx="6621975" cy="2088232"/>
          </a:xfrm>
          <a:prstGeom prst="rect">
            <a:avLst/>
          </a:prstGeom>
          <a:ln w="3175" cmpd="sng">
            <a:solidFill>
              <a:schemeClr val="tx1"/>
            </a:solidFill>
          </a:ln>
        </p:spPr>
      </p:pic>
      <p:pic>
        <p:nvPicPr>
          <p:cNvPr id="3" name="Bildobjekt 2" descr="Skärmavbild 2017-03-13 kl. 10.00.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636912"/>
            <a:ext cx="7078268" cy="1944216"/>
          </a:xfrm>
          <a:prstGeom prst="rect">
            <a:avLst/>
          </a:prstGeom>
          <a:ln w="3175" cmpd="sng">
            <a:solidFill>
              <a:schemeClr val="tx1"/>
            </a:solidFill>
          </a:ln>
        </p:spPr>
      </p:pic>
      <p:pic>
        <p:nvPicPr>
          <p:cNvPr id="5" name="Bildobjekt 4" descr="Skärmavbild 2017-03-13 kl. 10.01.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4365104"/>
            <a:ext cx="7884141" cy="2160240"/>
          </a:xfrm>
          <a:prstGeom prst="rect">
            <a:avLst/>
          </a:prstGeom>
          <a:ln w="3175" cmpd="sng">
            <a:solidFill>
              <a:schemeClr val="tx1"/>
            </a:solidFill>
          </a:ln>
        </p:spPr>
      </p:pic>
      <p:sp>
        <p:nvSpPr>
          <p:cNvPr id="8" name="textruta 7"/>
          <p:cNvSpPr txBox="1"/>
          <p:nvPr/>
        </p:nvSpPr>
        <p:spPr>
          <a:xfrm>
            <a:off x="7092280" y="1844824"/>
            <a:ext cx="1274708" cy="646331"/>
          </a:xfrm>
          <a:prstGeom prst="rect">
            <a:avLst/>
          </a:prstGeom>
          <a:noFill/>
        </p:spPr>
        <p:txBody>
          <a:bodyPr wrap="none" rtlCol="0">
            <a:spAutoFit/>
          </a:bodyPr>
          <a:lstStyle/>
          <a:p>
            <a:r>
              <a:rPr lang="sv-SE" dirty="0" smtClean="0"/>
              <a:t>Spelarens</a:t>
            </a:r>
          </a:p>
          <a:p>
            <a:r>
              <a:rPr lang="sv-SE" dirty="0" smtClean="0"/>
              <a:t>Färdigheter</a:t>
            </a:r>
            <a:endParaRPr lang="sv-SE" dirty="0"/>
          </a:p>
        </p:txBody>
      </p:sp>
    </p:spTree>
    <p:extLst>
      <p:ext uri="{BB962C8B-B14F-4D97-AF65-F5344CB8AC3E}">
        <p14:creationId xmlns:p14="http://schemas.microsoft.com/office/powerpoint/2010/main" val="159641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5724128" y="6309320"/>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Skärmavbild 2017-03-13 kl. 10.24.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216044"/>
            <a:ext cx="7704856" cy="2630023"/>
          </a:xfrm>
          <a:prstGeom prst="rect">
            <a:avLst/>
          </a:prstGeom>
        </p:spPr>
      </p:pic>
      <p:sp>
        <p:nvSpPr>
          <p:cNvPr id="9" name="textruta 8"/>
          <p:cNvSpPr txBox="1"/>
          <p:nvPr/>
        </p:nvSpPr>
        <p:spPr>
          <a:xfrm rot="21069273">
            <a:off x="4000005" y="5242317"/>
            <a:ext cx="4886787" cy="430887"/>
          </a:xfrm>
          <a:prstGeom prst="rect">
            <a:avLst/>
          </a:prstGeom>
          <a:solidFill>
            <a:schemeClr val="bg1">
              <a:alpha val="71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sv-SE" sz="2200" b="1" dirty="0" smtClean="0">
                <a:solidFill>
                  <a:srgbClr val="FF0000"/>
                </a:solidFill>
              </a:rPr>
              <a:t>Träningen är basen i spelarutbildningen!</a:t>
            </a:r>
            <a:endParaRPr lang="sv-SE" sz="2200" b="1" dirty="0">
              <a:solidFill>
                <a:srgbClr val="FF0000"/>
              </a:solidFill>
            </a:endParaRPr>
          </a:p>
        </p:txBody>
      </p:sp>
      <p:pic>
        <p:nvPicPr>
          <p:cNvPr id="13316" name="Picture 4" descr="svenskfotboll.se"/>
          <p:cNvPicPr>
            <a:picLocks noChangeAspect="1" noChangeArrowheads="1"/>
          </p:cNvPicPr>
          <p:nvPr/>
        </p:nvPicPr>
        <p:blipFill>
          <a:blip r:embed="rId4" cstate="print"/>
          <a:srcRect/>
          <a:stretch>
            <a:fillRect/>
          </a:stretch>
        </p:blipFill>
        <p:spPr bwMode="auto">
          <a:xfrm>
            <a:off x="7236296" y="1916832"/>
            <a:ext cx="1152128" cy="1663337"/>
          </a:xfrm>
          <a:prstGeom prst="rect">
            <a:avLst/>
          </a:prstGeom>
          <a:noFill/>
        </p:spPr>
      </p:pic>
    </p:spTree>
    <p:extLst>
      <p:ext uri="{BB962C8B-B14F-4D97-AF65-F5344CB8AC3E}">
        <p14:creationId xmlns:p14="http://schemas.microsoft.com/office/powerpoint/2010/main" val="4260155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graphicFrame>
        <p:nvGraphicFramePr>
          <p:cNvPr id="15362" name="Object 2"/>
          <p:cNvGraphicFramePr>
            <a:graphicFrameLocks noChangeAspect="1"/>
          </p:cNvGraphicFramePr>
          <p:nvPr/>
        </p:nvGraphicFramePr>
        <p:xfrm>
          <a:off x="1187623" y="1628800"/>
          <a:ext cx="6972267" cy="5229200"/>
        </p:xfrm>
        <a:graphic>
          <a:graphicData uri="http://schemas.openxmlformats.org/presentationml/2006/ole">
            <mc:AlternateContent xmlns:mc="http://schemas.openxmlformats.org/markup-compatibility/2006">
              <mc:Choice xmlns:v="urn:schemas-microsoft-com:vml" Requires="v">
                <p:oleObj spid="_x0000_s2083" name="Acrobat Document" r:id="rId4" imgW="5486400" imgH="4114800" progId="AcroExch.Document.7">
                  <p:embed/>
                </p:oleObj>
              </mc:Choice>
              <mc:Fallback>
                <p:oleObj name="Acrobat Document" r:id="rId4" imgW="5486400" imgH="4114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3" y="1628800"/>
                        <a:ext cx="6972267"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ktangel 5"/>
          <p:cNvSpPr/>
          <p:nvPr/>
        </p:nvSpPr>
        <p:spPr>
          <a:xfrm>
            <a:off x="1259632" y="1916832"/>
            <a:ext cx="151216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1475656" y="6237312"/>
            <a:ext cx="64087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1979712" y="4581128"/>
            <a:ext cx="1296144" cy="338554"/>
          </a:xfrm>
          <a:prstGeom prst="rect">
            <a:avLst/>
          </a:prstGeom>
          <a:solidFill>
            <a:schemeClr val="bg1">
              <a:alpha val="39000"/>
            </a:schemeClr>
          </a:solidFill>
        </p:spPr>
        <p:txBody>
          <a:bodyPr wrap="square" rtlCol="0">
            <a:spAutoFit/>
          </a:bodyPr>
          <a:lstStyle/>
          <a:p>
            <a:pPr algn="r"/>
            <a:r>
              <a:rPr lang="sv-SE" sz="1600" b="1" dirty="0" smtClean="0">
                <a:solidFill>
                  <a:schemeClr val="tx1">
                    <a:lumMod val="95000"/>
                    <a:lumOff val="5000"/>
                  </a:schemeClr>
                </a:solidFill>
              </a:rPr>
              <a:t>Barkarö F04</a:t>
            </a:r>
          </a:p>
        </p:txBody>
      </p:sp>
      <p:sp>
        <p:nvSpPr>
          <p:cNvPr id="8" name="Rektangel 7"/>
          <p:cNvSpPr/>
          <p:nvPr/>
        </p:nvSpPr>
        <p:spPr>
          <a:xfrm>
            <a:off x="1907704" y="4653136"/>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smtClean="0">
                <a:solidFill>
                  <a:schemeClr val="tx1"/>
                </a:solidFill>
                <a:latin typeface="Arial" pitchFamily="34" charset="0"/>
                <a:cs typeface="Arial" pitchFamily="34" charset="0"/>
              </a:rPr>
              <a:t> Barkarö F03-05</a:t>
            </a:r>
            <a:endParaRPr lang="sv-SE"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868979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1259632" y="1916832"/>
            <a:ext cx="151216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1475656" y="6237312"/>
            <a:ext cx="64087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2087216" y="2177480"/>
            <a:ext cx="7056784" cy="46805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sv-SE" dirty="0" smtClean="0">
                <a:solidFill>
                  <a:schemeClr val="tx1"/>
                </a:solidFill>
                <a:latin typeface="Arial Narrow" pitchFamily="34" charset="0"/>
              </a:rPr>
              <a:t> Bra kommunikation på- och utanför planen, även utanför fotbollen </a:t>
            </a:r>
          </a:p>
          <a:p>
            <a:r>
              <a:rPr lang="sv-SE" dirty="0" smtClean="0">
                <a:solidFill>
                  <a:schemeClr val="tx1"/>
                </a:solidFill>
                <a:latin typeface="Arial Narrow" pitchFamily="34" charset="0"/>
              </a:rPr>
              <a:t>   </a:t>
            </a:r>
            <a:r>
              <a:rPr lang="sv-SE" dirty="0" smtClean="0">
                <a:solidFill>
                  <a:schemeClr val="bg1">
                    <a:lumMod val="65000"/>
                  </a:schemeClr>
                </a:solidFill>
                <a:latin typeface="Arial Narrow" pitchFamily="34" charset="0"/>
              </a:rPr>
              <a:t>(Här behöver vi föräldrarnas hjälp!)</a:t>
            </a:r>
          </a:p>
          <a:p>
            <a:pPr lvl="1"/>
            <a:endParaRPr lang="sv-SE" dirty="0" smtClean="0">
              <a:solidFill>
                <a:schemeClr val="bg1">
                  <a:lumMod val="65000"/>
                </a:schemeClr>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Alla spelare deltar såväl i anfalls- som i försvarsspel. Vi kämpar som ett lag!</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Vi har i störst fokus på anfallsfotboll, även om vi tränar försvarsspel regelbundet.</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Spelbarhet – Vi skall alltid erbjuda våra medspelare minst ett passningsalternativ.</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Beslutsamhet – Vi vill att vi är beslutsamma i såväl anfall som försvar och att vi   vågar utmana och försvara 1 mot 1.</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Positionsspelet bestäms utifrån bollens placering på planen.</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Vi strävar efter att skapa numerära överlägen på planen.</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Vi tränar bra och vi försöker vinna våra matcher.</a:t>
            </a:r>
          </a:p>
          <a:p>
            <a:pPr>
              <a:buFont typeface="Arial" pitchFamily="34" charset="0"/>
              <a:buChar char="•"/>
            </a:pPr>
            <a:endParaRPr lang="sv-SE" dirty="0">
              <a:solidFill>
                <a:schemeClr val="tx1"/>
              </a:solidFill>
              <a:latin typeface="Arial Narrow" pitchFamily="34" charset="0"/>
            </a:endParaRPr>
          </a:p>
        </p:txBody>
      </p:sp>
      <p:sp>
        <p:nvSpPr>
          <p:cNvPr id="11" name="textruta 10"/>
          <p:cNvSpPr txBox="1"/>
          <p:nvPr/>
        </p:nvSpPr>
        <p:spPr>
          <a:xfrm rot="21069273">
            <a:off x="20885" y="1856549"/>
            <a:ext cx="2058962" cy="430887"/>
          </a:xfrm>
          <a:prstGeom prst="rect">
            <a:avLst/>
          </a:prstGeom>
          <a:no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sv-SE" sz="2200" b="1" dirty="0" smtClean="0">
                <a:solidFill>
                  <a:srgbClr val="FF0000"/>
                </a:solidFill>
              </a:rPr>
              <a:t>Lagets Karaktär:</a:t>
            </a:r>
            <a:endParaRPr lang="sv-SE" sz="2200" b="1" dirty="0">
              <a:solidFill>
                <a:srgbClr val="FF0000"/>
              </a:solidFill>
            </a:endParaRPr>
          </a:p>
        </p:txBody>
      </p:sp>
    </p:spTree>
    <p:extLst>
      <p:ext uri="{BB962C8B-B14F-4D97-AF65-F5344CB8AC3E}">
        <p14:creationId xmlns:p14="http://schemas.microsoft.com/office/powerpoint/2010/main" val="2619926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500"/>
                                        <p:tgtEl>
                                          <p:spTgt spid="10">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2500"/>
                                        <p:tgtEl>
                                          <p:spTgt spid="10">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2500"/>
                                        <p:tgtEl>
                                          <p:spTgt spid="10">
                                            <p:txEl>
                                              <p:pRg st="3" end="3"/>
                                            </p:txEl>
                                          </p:spTgt>
                                        </p:tgtEl>
                                      </p:cBhvr>
                                    </p:animEffect>
                                  </p:childTnLst>
                                </p:cTn>
                              </p:par>
                            </p:childTnLst>
                          </p:cTn>
                        </p:par>
                        <p:par>
                          <p:cTn id="16" fill="hold">
                            <p:stCondLst>
                              <p:cond delay="7500"/>
                            </p:stCondLst>
                            <p:childTnLst>
                              <p:par>
                                <p:cTn id="17" presetID="10" presetClass="entr" presetSubtype="0" fill="hold" nodeType="after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2500"/>
                                        <p:tgtEl>
                                          <p:spTgt spid="10">
                                            <p:txEl>
                                              <p:pRg st="5" end="5"/>
                                            </p:txEl>
                                          </p:spTgt>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Effect transition="in" filter="fade">
                                      <p:cBhvr>
                                        <p:cTn id="23" dur="2500"/>
                                        <p:tgtEl>
                                          <p:spTgt spid="10">
                                            <p:txEl>
                                              <p:pRg st="7" end="7"/>
                                            </p:txEl>
                                          </p:spTgt>
                                        </p:tgtEl>
                                      </p:cBhvr>
                                    </p:animEffect>
                                  </p:childTnLst>
                                </p:cTn>
                              </p:par>
                            </p:childTnLst>
                          </p:cTn>
                        </p:par>
                        <p:par>
                          <p:cTn id="24" fill="hold">
                            <p:stCondLst>
                              <p:cond delay="12500"/>
                            </p:stCondLst>
                            <p:childTnLst>
                              <p:par>
                                <p:cTn id="25" presetID="10" presetClass="entr" presetSubtype="0" fill="hold" nodeType="after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animEffect transition="in" filter="fade">
                                      <p:cBhvr>
                                        <p:cTn id="27" dur="2500"/>
                                        <p:tgtEl>
                                          <p:spTgt spid="10">
                                            <p:txEl>
                                              <p:pRg st="9" end="9"/>
                                            </p:txEl>
                                          </p:spTgt>
                                        </p:tgtEl>
                                      </p:cBhvr>
                                    </p:animEffec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animEffect transition="in" filter="fade">
                                      <p:cBhvr>
                                        <p:cTn id="31" dur="2500"/>
                                        <p:tgtEl>
                                          <p:spTgt spid="10">
                                            <p:txEl>
                                              <p:pRg st="11" end="11"/>
                                            </p:txEl>
                                          </p:spTgt>
                                        </p:tgtEl>
                                      </p:cBhvr>
                                    </p:animEffect>
                                  </p:childTnLst>
                                </p:cTn>
                              </p:par>
                            </p:childTnLst>
                          </p:cTn>
                        </p:par>
                        <p:par>
                          <p:cTn id="32" fill="hold">
                            <p:stCondLst>
                              <p:cond delay="17500"/>
                            </p:stCondLst>
                            <p:childTnLst>
                              <p:par>
                                <p:cTn id="33" presetID="10" presetClass="entr" presetSubtype="0" fill="hold" nodeType="afterEffect">
                                  <p:stCondLst>
                                    <p:cond delay="0"/>
                                  </p:stCondLst>
                                  <p:childTnLst>
                                    <p:set>
                                      <p:cBhvr>
                                        <p:cTn id="34" dur="1" fill="hold">
                                          <p:stCondLst>
                                            <p:cond delay="0"/>
                                          </p:stCondLst>
                                        </p:cTn>
                                        <p:tgtEl>
                                          <p:spTgt spid="10">
                                            <p:txEl>
                                              <p:pRg st="13" end="13"/>
                                            </p:txEl>
                                          </p:spTgt>
                                        </p:tgtEl>
                                        <p:attrNameLst>
                                          <p:attrName>style.visibility</p:attrName>
                                        </p:attrNameLst>
                                      </p:cBhvr>
                                      <p:to>
                                        <p:strVal val="visible"/>
                                      </p:to>
                                    </p:set>
                                    <p:animEffect transition="in" filter="fade">
                                      <p:cBhvr>
                                        <p:cTn id="35" dur="2500"/>
                                        <p:tgtEl>
                                          <p:spTgt spid="10">
                                            <p:txEl>
                                              <p:pRg st="13" end="13"/>
                                            </p:txEl>
                                          </p:spTgt>
                                        </p:tgtEl>
                                      </p:cBhvr>
                                    </p:animEffect>
                                  </p:childTnLst>
                                </p:cTn>
                              </p:par>
                            </p:childTnLst>
                          </p:cTn>
                        </p:par>
                        <p:par>
                          <p:cTn id="36" fill="hold">
                            <p:stCondLst>
                              <p:cond delay="20000"/>
                            </p:stCondLst>
                            <p:childTnLst>
                              <p:par>
                                <p:cTn id="37" presetID="10" presetClass="entr" presetSubtype="0" fill="hold" nodeType="afterEffect">
                                  <p:stCondLst>
                                    <p:cond delay="0"/>
                                  </p:stCondLst>
                                  <p:childTnLst>
                                    <p:set>
                                      <p:cBhvr>
                                        <p:cTn id="38" dur="1" fill="hold">
                                          <p:stCondLst>
                                            <p:cond delay="0"/>
                                          </p:stCondLst>
                                        </p:cTn>
                                        <p:tgtEl>
                                          <p:spTgt spid="10">
                                            <p:txEl>
                                              <p:pRg st="15" end="15"/>
                                            </p:txEl>
                                          </p:spTgt>
                                        </p:tgtEl>
                                        <p:attrNameLst>
                                          <p:attrName>style.visibility</p:attrName>
                                        </p:attrNameLst>
                                      </p:cBhvr>
                                      <p:to>
                                        <p:strVal val="visible"/>
                                      </p:to>
                                    </p:set>
                                    <p:animEffect transition="in" filter="fade">
                                      <p:cBhvr>
                                        <p:cTn id="39" dur="2500"/>
                                        <p:tgtEl>
                                          <p:spTgt spid="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graphicFrame>
        <p:nvGraphicFramePr>
          <p:cNvPr id="14338" name="Object 2"/>
          <p:cNvGraphicFramePr>
            <a:graphicFrameLocks noChangeAspect="1"/>
          </p:cNvGraphicFramePr>
          <p:nvPr/>
        </p:nvGraphicFramePr>
        <p:xfrm>
          <a:off x="1115616" y="1628800"/>
          <a:ext cx="6984776" cy="5238582"/>
        </p:xfrm>
        <a:graphic>
          <a:graphicData uri="http://schemas.openxmlformats.org/presentationml/2006/ole">
            <mc:AlternateContent xmlns:mc="http://schemas.openxmlformats.org/markup-compatibility/2006">
              <mc:Choice xmlns:v="urn:schemas-microsoft-com:vml" Requires="v">
                <p:oleObj spid="_x0000_s3106" name="Acrobat Document" r:id="rId4" imgW="5486400" imgH="4114800" progId="AcroExch.Document.7">
                  <p:embed/>
                </p:oleObj>
              </mc:Choice>
              <mc:Fallback>
                <p:oleObj name="Acrobat Document" r:id="rId4" imgW="5486400" imgH="4114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628800"/>
                        <a:ext cx="6984776" cy="52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ktangel 5"/>
          <p:cNvSpPr/>
          <p:nvPr/>
        </p:nvSpPr>
        <p:spPr>
          <a:xfrm>
            <a:off x="1187624" y="1916832"/>
            <a:ext cx="151216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1403648" y="6309320"/>
            <a:ext cx="64807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403648" y="5949280"/>
            <a:ext cx="482453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4499992" y="4149080"/>
            <a:ext cx="18002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475656" y="2852936"/>
            <a:ext cx="59766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rot="21106922">
            <a:off x="5004048" y="4149080"/>
            <a:ext cx="3775291" cy="923330"/>
          </a:xfrm>
          <a:prstGeom prst="rect">
            <a:avLst/>
          </a:prstGeom>
          <a:solidFill>
            <a:schemeClr val="bg1">
              <a:lumMod val="95000"/>
            </a:schemeClr>
          </a:solidFill>
          <a:ln w="28575" cap="flat">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r>
              <a:rPr lang="sv-SE" b="1" dirty="0" smtClean="0">
                <a:solidFill>
                  <a:srgbClr val="FF0000"/>
                </a:solidFill>
                <a:latin typeface="Arial Narrow" pitchFamily="34" charset="0"/>
              </a:rPr>
              <a:t>Träningen är MINST lika viktig eftersom vi tränar på vårt spel och för att utvecklas individuellt!</a:t>
            </a:r>
            <a:endParaRPr lang="sv-SE" b="1" dirty="0">
              <a:solidFill>
                <a:srgbClr val="FF0000"/>
              </a:solidFill>
              <a:latin typeface="Arial Narrow" pitchFamily="34" charset="0"/>
            </a:endParaRPr>
          </a:p>
        </p:txBody>
      </p:sp>
    </p:spTree>
    <p:extLst>
      <p:ext uri="{BB962C8B-B14F-4D97-AF65-F5344CB8AC3E}">
        <p14:creationId xmlns:p14="http://schemas.microsoft.com/office/powerpoint/2010/main" val="3704361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ubrik 5"/>
          <p:cNvSpPr>
            <a:spLocks noGrp="1"/>
          </p:cNvSpPr>
          <p:nvPr>
            <p:ph type="ctrTitle"/>
          </p:nvPr>
        </p:nvSpPr>
        <p:spPr/>
        <p:txBody>
          <a:bodyPr/>
          <a:lstStyle/>
          <a:p>
            <a:endParaRPr lang="sv-SE" dirty="0"/>
          </a:p>
        </p:txBody>
      </p:sp>
      <p:pic>
        <p:nvPicPr>
          <p:cNvPr id="7" name="Bildobjekt 6"/>
          <p:cNvPicPr>
            <a:picLocks noChangeAspect="1"/>
          </p:cNvPicPr>
          <p:nvPr/>
        </p:nvPicPr>
        <p:blipFill>
          <a:blip r:embed="rId3"/>
          <a:stretch>
            <a:fillRect/>
          </a:stretch>
        </p:blipFill>
        <p:spPr>
          <a:xfrm>
            <a:off x="179512" y="2348880"/>
            <a:ext cx="4868912" cy="3497275"/>
          </a:xfrm>
          <a:prstGeom prst="rect">
            <a:avLst/>
          </a:prstGeom>
        </p:spPr>
        <p:style>
          <a:lnRef idx="1">
            <a:schemeClr val="dk1"/>
          </a:lnRef>
          <a:fillRef idx="2">
            <a:schemeClr val="dk1"/>
          </a:fillRef>
          <a:effectRef idx="1">
            <a:schemeClr val="dk1"/>
          </a:effectRef>
          <a:fontRef idx="minor">
            <a:schemeClr val="dk1"/>
          </a:fontRef>
        </p:style>
      </p:pic>
      <p:pic>
        <p:nvPicPr>
          <p:cNvPr id="8" name="Bildobjekt 7"/>
          <p:cNvPicPr>
            <a:picLocks noChangeAspect="1"/>
          </p:cNvPicPr>
          <p:nvPr/>
        </p:nvPicPr>
        <p:blipFill>
          <a:blip r:embed="rId4"/>
          <a:stretch>
            <a:fillRect/>
          </a:stretch>
        </p:blipFill>
        <p:spPr>
          <a:xfrm>
            <a:off x="3011319" y="1628800"/>
            <a:ext cx="6132681" cy="2794640"/>
          </a:xfrm>
          <a:prstGeom prst="rect">
            <a:avLst/>
          </a:prstGeom>
        </p:spPr>
        <p:style>
          <a:lnRef idx="1">
            <a:schemeClr val="dk1"/>
          </a:lnRef>
          <a:fillRef idx="2">
            <a:schemeClr val="dk1"/>
          </a:fillRef>
          <a:effectRef idx="1">
            <a:schemeClr val="dk1"/>
          </a:effectRef>
          <a:fontRef idx="minor">
            <a:schemeClr val="dk1"/>
          </a:fontRef>
        </p:style>
      </p:pic>
      <p:pic>
        <p:nvPicPr>
          <p:cNvPr id="3" name="Bildobjekt 2"/>
          <p:cNvPicPr>
            <a:picLocks noChangeAspect="1"/>
          </p:cNvPicPr>
          <p:nvPr/>
        </p:nvPicPr>
        <p:blipFill>
          <a:blip r:embed="rId5"/>
          <a:stretch>
            <a:fillRect/>
          </a:stretch>
        </p:blipFill>
        <p:spPr>
          <a:xfrm>
            <a:off x="1547664" y="3717032"/>
            <a:ext cx="7373055" cy="3024336"/>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0736814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5576" y="1961456"/>
            <a:ext cx="7848872" cy="4896544"/>
          </a:xfrm>
        </p:spPr>
        <p:txBody>
          <a:bodyPr>
            <a:noAutofit/>
          </a:bodyPr>
          <a:lstStyle/>
          <a:p>
            <a:pPr algn="l"/>
            <a:r>
              <a:rPr lang="sv-SE" sz="2800" dirty="0" smtClean="0"/>
              <a:t/>
            </a:r>
            <a:br>
              <a:rPr lang="sv-SE" sz="2800" dirty="0" smtClean="0"/>
            </a:br>
            <a:r>
              <a:rPr lang="sv-SE" sz="2800" dirty="0" smtClean="0"/>
              <a:t/>
            </a:r>
            <a:br>
              <a:rPr lang="sv-SE" sz="2800" dirty="0" smtClean="0"/>
            </a:br>
            <a:r>
              <a:rPr lang="sv-SE" sz="1800" dirty="0" smtClean="0"/>
              <a:t/>
            </a:r>
            <a:br>
              <a:rPr lang="sv-SE" sz="18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descr="Skärmavbild 2017-03-13 kl. 11.0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700808"/>
            <a:ext cx="6120680" cy="5045290"/>
          </a:xfrm>
          <a:prstGeom prst="rect">
            <a:avLst/>
          </a:prstGeom>
        </p:spPr>
      </p:pic>
    </p:spTree>
    <p:extLst>
      <p:ext uri="{BB962C8B-B14F-4D97-AF65-F5344CB8AC3E}">
        <p14:creationId xmlns:p14="http://schemas.microsoft.com/office/powerpoint/2010/main" val="7962332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 name="Bildobjekt 9" descr="Friends_skoloridrott_CMY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140968"/>
            <a:ext cx="5472608" cy="1820612"/>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34387813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11560" y="3212976"/>
            <a:ext cx="8136904" cy="3456384"/>
          </a:xfrm>
        </p:spPr>
        <p:txBody>
          <a:bodyPr>
            <a:normAutofit/>
          </a:bodyPr>
          <a:lstStyle/>
          <a:p>
            <a:pPr algn="l"/>
            <a:r>
              <a:rPr lang="sv-SE" dirty="0" err="1">
                <a:solidFill>
                  <a:srgbClr val="000000"/>
                </a:solidFill>
              </a:rPr>
              <a:t>Friends</a:t>
            </a:r>
            <a:r>
              <a:rPr lang="sv-SE" dirty="0">
                <a:solidFill>
                  <a:srgbClr val="000000"/>
                </a:solidFill>
              </a:rPr>
              <a:t> är en icke-vinstdrivande organisation vars uppdrag är att stoppa mobbning. </a:t>
            </a:r>
          </a:p>
          <a:p>
            <a:pPr algn="l"/>
            <a:endParaRPr lang="sv-SE" dirty="0">
              <a:solidFill>
                <a:srgbClr val="000000"/>
              </a:solidFill>
            </a:endParaRPr>
          </a:p>
          <a:p>
            <a:pPr algn="l"/>
            <a:r>
              <a:rPr lang="sv-SE" dirty="0" err="1">
                <a:solidFill>
                  <a:srgbClr val="000000"/>
                </a:solidFill>
              </a:rPr>
              <a:t>Friends</a:t>
            </a:r>
            <a:r>
              <a:rPr lang="sv-SE" dirty="0">
                <a:solidFill>
                  <a:srgbClr val="000000"/>
                </a:solidFill>
              </a:rPr>
              <a:t> utbildar och stödjer skolor, förskolor och idrottsföreningar i hela landet. </a:t>
            </a:r>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2" name="Bildobjekt 1"/>
          <p:cNvPicPr>
            <a:picLocks noChangeAspect="1"/>
          </p:cNvPicPr>
          <p:nvPr/>
        </p:nvPicPr>
        <p:blipFill>
          <a:blip r:embed="rId3"/>
          <a:stretch>
            <a:fillRect/>
          </a:stretch>
        </p:blipFill>
        <p:spPr>
          <a:xfrm>
            <a:off x="1979712" y="2204864"/>
            <a:ext cx="1371600" cy="381000"/>
          </a:xfrm>
          <a:prstGeom prst="rect">
            <a:avLst/>
          </a:prstGeom>
        </p:spPr>
      </p:pic>
      <p:sp>
        <p:nvSpPr>
          <p:cNvPr id="5" name="Underrubrik 2"/>
          <p:cNvSpPr txBox="1">
            <a:spLocks/>
          </p:cNvSpPr>
          <p:nvPr/>
        </p:nvSpPr>
        <p:spPr>
          <a:xfrm>
            <a:off x="683568" y="2132856"/>
            <a:ext cx="8208912"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sv-SE" b="1" dirty="0">
                <a:solidFill>
                  <a:srgbClr val="000000"/>
                </a:solidFill>
              </a:rPr>
              <a:t>Vad är                 ?</a:t>
            </a:r>
          </a:p>
        </p:txBody>
      </p:sp>
      <p:pic>
        <p:nvPicPr>
          <p:cNvPr id="6" name="Bildobjekt 5"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369288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8" name="Diagram 7"/>
          <p:cNvGraphicFramePr/>
          <p:nvPr>
            <p:extLst>
              <p:ext uri="{D42A27DB-BD31-4B8C-83A1-F6EECF244321}">
                <p14:modId xmlns:p14="http://schemas.microsoft.com/office/powerpoint/2010/main" val="3084107397"/>
              </p:ext>
            </p:extLst>
          </p:nvPr>
        </p:nvGraphicFramePr>
        <p:xfrm>
          <a:off x="895448" y="1772816"/>
          <a:ext cx="734896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4696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8064896" cy="4896544"/>
          </a:xfrm>
        </p:spPr>
        <p:txBody>
          <a:bodyPr anchor="ctr">
            <a:noAutofit/>
          </a:bodyPr>
          <a:lstStyle/>
          <a:p>
            <a:pPr algn="l"/>
            <a:r>
              <a:rPr lang="sv-SE" sz="3200" b="1" dirty="0"/>
              <a:t>Varför samarbetar Barkarö SK med </a:t>
            </a:r>
            <a:r>
              <a:rPr lang="sv-SE" sz="3200" b="1" dirty="0" err="1"/>
              <a:t>Friends</a:t>
            </a:r>
            <a:r>
              <a:rPr lang="sv-SE" sz="3200" b="1" dirty="0"/>
              <a:t>?</a:t>
            </a:r>
            <a:r>
              <a:rPr lang="sv-SE" sz="2800" dirty="0"/>
              <a:t/>
            </a:r>
            <a:br>
              <a:rPr lang="sv-SE" sz="2800" dirty="0"/>
            </a:br>
            <a:r>
              <a:rPr lang="sv-SE" sz="1800" dirty="0"/>
              <a:t/>
            </a:r>
            <a:br>
              <a:rPr lang="sv-SE" sz="1800" dirty="0"/>
            </a:br>
            <a:r>
              <a:rPr lang="sv-SE" sz="2400" dirty="0"/>
              <a:t/>
            </a:r>
            <a:br>
              <a:rPr lang="sv-SE" sz="2400" dirty="0"/>
            </a:br>
            <a:r>
              <a:rPr lang="sv-SE" sz="2400" dirty="0"/>
              <a:t>Vi vill vara en förening där alla är lika viktiga samtidigt som vi tar ansvar för att visa vägen till goda värderingar och bra beteenden hos våra ledare &amp; aktiva.</a:t>
            </a:r>
            <a:br>
              <a:rPr lang="sv-SE" sz="2400" dirty="0"/>
            </a:br>
            <a:r>
              <a:rPr lang="sv-SE" sz="2400" dirty="0"/>
              <a:t/>
            </a:r>
            <a:br>
              <a:rPr lang="sv-SE" sz="2400" dirty="0"/>
            </a:br>
            <a:r>
              <a:rPr lang="sv-SE" sz="2400" dirty="0"/>
              <a:t>Stärker varumärket Barkarö SK.</a:t>
            </a:r>
            <a:r>
              <a:rPr lang="sv-SE" sz="1800" dirty="0"/>
              <a:t/>
            </a:r>
            <a:br>
              <a:rPr lang="sv-SE" sz="1800" dirty="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p:cNvPicPr>
            <a:picLocks noChangeAspect="1"/>
          </p:cNvPicPr>
          <p:nvPr/>
        </p:nvPicPr>
        <p:blipFill>
          <a:blip r:embed="rId3"/>
          <a:stretch>
            <a:fillRect/>
          </a:stretch>
        </p:blipFill>
        <p:spPr>
          <a:xfrm>
            <a:off x="6660232" y="5949280"/>
            <a:ext cx="2073830" cy="576064"/>
          </a:xfrm>
          <a:prstGeom prst="rect">
            <a:avLst/>
          </a:prstGeom>
        </p:spPr>
      </p:pic>
      <p:pic>
        <p:nvPicPr>
          <p:cNvPr id="6" name="Bildobjekt 5"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24088944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6912768" cy="4896544"/>
          </a:xfrm>
        </p:spPr>
        <p:txBody>
          <a:bodyPr>
            <a:noAutofit/>
          </a:bodyPr>
          <a:lstStyle/>
          <a:p>
            <a:pPr algn="l"/>
            <a:r>
              <a:rPr lang="sv-SE" sz="3200" b="1" dirty="0" smtClean="0">
                <a:solidFill>
                  <a:srgbClr val="FF001A"/>
                </a:solidFill>
                <a:hlinkClick r:id="rId2" action="ppaction://hlinkfile"/>
              </a:rPr>
              <a:t>Röd</a:t>
            </a:r>
            <a:r>
              <a:rPr lang="sv-SE" sz="3200" b="1" dirty="0" smtClean="0">
                <a:solidFill>
                  <a:srgbClr val="0070C0"/>
                </a:solidFill>
                <a:hlinkClick r:id="rId2" action="ppaction://hlinkfile"/>
              </a:rPr>
              <a:t>blå</a:t>
            </a:r>
            <a:r>
              <a:rPr lang="sv-SE" sz="3200" b="1" dirty="0" smtClean="0">
                <a:hlinkClick r:id="rId2" action="ppaction://hlinkfile"/>
              </a:rPr>
              <a:t>-spåret</a:t>
            </a:r>
            <a:r>
              <a:rPr lang="sv-SE" sz="2800" b="1" dirty="0" smtClean="0"/>
              <a:t/>
            </a:r>
            <a:br>
              <a:rPr lang="sv-SE" sz="2800" b="1" dirty="0" smtClean="0"/>
            </a:br>
            <a:r>
              <a:rPr lang="sv-SE" sz="2800" dirty="0" smtClean="0"/>
              <a:t/>
            </a:r>
            <a:br>
              <a:rPr lang="sv-SE" sz="2800" dirty="0" smtClean="0"/>
            </a:br>
            <a:r>
              <a:rPr lang="sv-SE" sz="1800" dirty="0" smtClean="0"/>
              <a:t/>
            </a:r>
            <a:br>
              <a:rPr lang="sv-SE" sz="1800" dirty="0" smtClean="0"/>
            </a:br>
            <a:r>
              <a:rPr lang="sv-SE" sz="2400" dirty="0" smtClean="0"/>
              <a:t>1.  Klubbens värderingar och riktlinjer</a:t>
            </a:r>
            <a:br>
              <a:rPr lang="sv-SE" sz="2400" dirty="0" smtClean="0"/>
            </a:br>
            <a:r>
              <a:rPr lang="sv-SE" sz="2400" dirty="0" smtClean="0"/>
              <a:t/>
            </a:r>
            <a:br>
              <a:rPr lang="sv-SE" sz="2400" dirty="0" smtClean="0"/>
            </a:br>
            <a:r>
              <a:rPr lang="sv-SE" sz="2400" dirty="0" smtClean="0"/>
              <a:t>2.  Glädje &amp; samhörighet</a:t>
            </a:r>
            <a:br>
              <a:rPr lang="sv-SE" sz="2400" dirty="0" smtClean="0"/>
            </a:br>
            <a:r>
              <a:rPr lang="sv-SE" sz="2400" dirty="0"/>
              <a:t/>
            </a:r>
            <a:br>
              <a:rPr lang="sv-SE" sz="2400" dirty="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6912768" cy="4896544"/>
          </a:xfrm>
        </p:spPr>
        <p:txBody>
          <a:bodyPr>
            <a:noAutofit/>
          </a:bodyPr>
          <a:lstStyle/>
          <a:p>
            <a:pPr algn="l"/>
            <a:r>
              <a:rPr lang="sv-SE" sz="3200" b="1" dirty="0" err="1" smtClean="0"/>
              <a:t>VFFs</a:t>
            </a:r>
            <a:r>
              <a:rPr lang="sv-SE" sz="3200" b="1" dirty="0" smtClean="0"/>
              <a:t> 10 Föräldrabud</a:t>
            </a: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5220072" y="1647421"/>
            <a:ext cx="3600400" cy="521057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323528" y="1772816"/>
            <a:ext cx="6480720" cy="11521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latin typeface="+mj-lt"/>
                <a:ea typeface="+mj-ea"/>
                <a:cs typeface="+mj-cs"/>
              </a:rPr>
              <a:t>Mtrl</a:t>
            </a:r>
            <a:endParaRPr kumimoji="0" lang="sv-SE" sz="88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ruta 1"/>
          <p:cNvSpPr txBox="1"/>
          <p:nvPr/>
        </p:nvSpPr>
        <p:spPr>
          <a:xfrm>
            <a:off x="323528" y="3284984"/>
            <a:ext cx="7704856" cy="2677656"/>
          </a:xfrm>
          <a:prstGeom prst="rect">
            <a:avLst/>
          </a:prstGeom>
          <a:noFill/>
        </p:spPr>
        <p:txBody>
          <a:bodyPr wrap="square" rtlCol="0">
            <a:spAutoFit/>
          </a:bodyPr>
          <a:lstStyle/>
          <a:p>
            <a:endParaRPr lang="sv-SE" sz="2400" dirty="0"/>
          </a:p>
          <a:p>
            <a:pPr marL="285750" indent="-285750">
              <a:buFont typeface="Arial"/>
              <a:buChar char="•"/>
            </a:pPr>
            <a:r>
              <a:rPr lang="sv-SE" sz="2400" dirty="0" smtClean="0"/>
              <a:t>Presentation av årets </a:t>
            </a:r>
          </a:p>
          <a:p>
            <a:r>
              <a:rPr lang="sv-SE" sz="2400" dirty="0"/>
              <a:t> </a:t>
            </a:r>
            <a:r>
              <a:rPr lang="sv-SE" sz="2400" dirty="0" smtClean="0"/>
              <a:t>   förutsättningar</a:t>
            </a:r>
          </a:p>
          <a:p>
            <a:endParaRPr lang="sv-SE" sz="2400" dirty="0" smtClean="0"/>
          </a:p>
          <a:p>
            <a:endParaRPr lang="sv-SE" sz="2400" dirty="0" smtClean="0"/>
          </a:p>
          <a:p>
            <a:pPr marL="285750" indent="-285750">
              <a:buFont typeface="Arial"/>
              <a:buChar char="•"/>
            </a:pPr>
            <a:endParaRPr lang="sv-SE" sz="2400" dirty="0" smtClean="0"/>
          </a:p>
          <a:p>
            <a:pPr marL="285750" indent="-285750">
              <a:buFont typeface="Arial"/>
              <a:buChar char="•"/>
            </a:pPr>
            <a:endParaRPr lang="sv-SE" sz="2400" dirty="0"/>
          </a:p>
        </p:txBody>
      </p:sp>
      <p:pic>
        <p:nvPicPr>
          <p:cNvPr id="3" name="Bildobjekt 2"/>
          <p:cNvPicPr>
            <a:picLocks noChangeAspect="1"/>
          </p:cNvPicPr>
          <p:nvPr/>
        </p:nvPicPr>
        <p:blipFill>
          <a:blip r:embed="rId3"/>
          <a:stretch>
            <a:fillRect/>
          </a:stretch>
        </p:blipFill>
        <p:spPr>
          <a:xfrm>
            <a:off x="4355976" y="3933056"/>
            <a:ext cx="4591969" cy="2808312"/>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5183531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848872" cy="4896544"/>
          </a:xfrm>
        </p:spPr>
        <p:txBody>
          <a:bodyPr>
            <a:noAutofit/>
          </a:bodyPr>
          <a:lstStyle/>
          <a:p>
            <a:pPr algn="l"/>
            <a:r>
              <a:rPr lang="sv-SE" b="1" dirty="0" smtClean="0"/>
              <a:t>Ekonomi</a:t>
            </a:r>
            <a:r>
              <a:rPr lang="sv-SE" sz="3200" dirty="0" smtClean="0"/>
              <a:t> </a:t>
            </a:r>
            <a:r>
              <a:rPr lang="sv-SE" sz="2800" dirty="0" smtClean="0"/>
              <a:t/>
            </a:r>
            <a:br>
              <a:rPr lang="sv-SE" sz="2800" dirty="0" smtClean="0"/>
            </a:br>
            <a:r>
              <a:rPr lang="sv-SE" sz="2800" dirty="0" smtClean="0"/>
              <a:t>2016-2017</a:t>
            </a:r>
            <a:br>
              <a:rPr lang="sv-SE" sz="2800" dirty="0" smtClean="0"/>
            </a:br>
            <a:r>
              <a:rPr lang="sv-SE" sz="1800" dirty="0"/>
              <a:t/>
            </a:r>
            <a:br>
              <a:rPr lang="sv-SE" sz="1800" dirty="0"/>
            </a:br>
            <a:r>
              <a:rPr lang="sv-SE" sz="1800" dirty="0" smtClean="0"/>
              <a:t>Ulrika Grönberg</a:t>
            </a:r>
            <a:r>
              <a:rPr lang="sv-SE" sz="2400" dirty="0" smtClean="0"/>
              <a:t/>
            </a:r>
            <a:br>
              <a:rPr lang="sv-SE" sz="24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3" name="Bildobjekt 2" descr="Skärmavbild 2017-03-14 kl. 06.30.25.png">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780928"/>
            <a:ext cx="3860034" cy="3168352"/>
          </a:xfrm>
          <a:prstGeom prst="rect">
            <a:avLst/>
          </a:prstGeom>
        </p:spPr>
      </p:pic>
    </p:spTree>
    <p:extLst>
      <p:ext uri="{BB962C8B-B14F-4D97-AF65-F5344CB8AC3E}">
        <p14:creationId xmlns:p14="http://schemas.microsoft.com/office/powerpoint/2010/main" val="5121878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848872" cy="4896544"/>
          </a:xfrm>
        </p:spPr>
        <p:txBody>
          <a:bodyPr>
            <a:noAutofit/>
          </a:bodyPr>
          <a:lstStyle/>
          <a:p>
            <a:pPr algn="l"/>
            <a:r>
              <a:rPr lang="sv-SE" b="1" dirty="0" smtClean="0"/>
              <a:t>Sponsring</a:t>
            </a:r>
            <a:r>
              <a:rPr lang="sv-SE" sz="3200" dirty="0" smtClean="0"/>
              <a:t> </a:t>
            </a:r>
            <a:r>
              <a:rPr lang="sv-SE" sz="2800" dirty="0" smtClean="0"/>
              <a:t/>
            </a:r>
            <a:br>
              <a:rPr lang="sv-SE" sz="2800" dirty="0" smtClean="0"/>
            </a:br>
            <a:r>
              <a:rPr lang="sv-SE" sz="2800" dirty="0" smtClean="0"/>
              <a:t>2017</a:t>
            </a:r>
            <a:br>
              <a:rPr lang="sv-SE" sz="2800" dirty="0" smtClean="0"/>
            </a:br>
            <a:r>
              <a:rPr lang="sv-SE" sz="1800" dirty="0"/>
              <a:t/>
            </a:r>
            <a:br>
              <a:rPr lang="sv-SE" sz="1800" dirty="0"/>
            </a:br>
            <a:r>
              <a:rPr lang="sv-SE" sz="1800" dirty="0" smtClean="0"/>
              <a:t>Magnus Larsson</a:t>
            </a:r>
            <a:r>
              <a:rPr lang="sv-SE" sz="2400" dirty="0"/>
              <a:t/>
            </a:r>
            <a:br>
              <a:rPr lang="sv-SE" sz="2400" dirty="0"/>
            </a:br>
            <a:r>
              <a:rPr lang="sv-SE" sz="2400" dirty="0" smtClean="0"/>
              <a:t/>
            </a:r>
            <a:br>
              <a:rPr lang="sv-SE" sz="24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30740448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848872" cy="4896544"/>
          </a:xfrm>
        </p:spPr>
        <p:txBody>
          <a:bodyPr>
            <a:noAutofit/>
          </a:bodyPr>
          <a:lstStyle/>
          <a:p>
            <a:pPr algn="l"/>
            <a:r>
              <a:rPr lang="sv-SE" b="1" dirty="0" smtClean="0"/>
              <a:t>Gothia Cup 2018</a:t>
            </a:r>
            <a:r>
              <a:rPr lang="sv-SE" sz="2800" dirty="0" smtClean="0"/>
              <a:t/>
            </a:r>
            <a:br>
              <a:rPr lang="sv-SE" sz="2800" dirty="0" smtClean="0"/>
            </a:br>
            <a:r>
              <a:rPr lang="sv-SE" sz="2800" dirty="0" smtClean="0"/>
              <a:t/>
            </a:r>
            <a:br>
              <a:rPr lang="sv-SE" sz="2800" dirty="0" smtClean="0"/>
            </a:br>
            <a:r>
              <a:rPr lang="sv-SE" sz="2800" dirty="0" smtClean="0"/>
              <a:t>Från dröm till verklighet</a:t>
            </a:r>
            <a:r>
              <a:rPr lang="sv-SE" sz="2800" dirty="0"/>
              <a:t>?</a:t>
            </a:r>
            <a:r>
              <a:rPr lang="sv-SE" sz="2800" dirty="0" smtClean="0"/>
              <a:t/>
            </a:r>
            <a:br>
              <a:rPr lang="sv-SE" sz="2800" dirty="0" smtClean="0"/>
            </a:br>
            <a:r>
              <a:rPr lang="sv-SE" sz="2800" dirty="0"/>
              <a:t/>
            </a:r>
            <a:br>
              <a:rPr lang="sv-SE" sz="2800" dirty="0"/>
            </a:br>
            <a:r>
              <a:rPr lang="sv-SE" sz="1800" dirty="0"/>
              <a:t/>
            </a:r>
            <a:br>
              <a:rPr lang="sv-SE" sz="1800" dirty="0"/>
            </a:br>
            <a:r>
              <a:rPr lang="sv-SE" sz="2400" dirty="0" smtClean="0"/>
              <a:t/>
            </a:r>
            <a:br>
              <a:rPr lang="sv-SE" sz="24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39868836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smtClean="0"/>
              <a:t>Övriga Frågor?</a:t>
            </a:r>
            <a:endParaRPr lang="sv-SE" dirty="0"/>
          </a:p>
        </p:txBody>
      </p:sp>
      <p:sp>
        <p:nvSpPr>
          <p:cNvPr id="3" name="Underrubrik 2"/>
          <p:cNvSpPr>
            <a:spLocks noGrp="1"/>
          </p:cNvSpPr>
          <p:nvPr>
            <p:ph type="subTitle" idx="1"/>
          </p:nvPr>
        </p:nvSpPr>
        <p:spPr/>
        <p:txBody>
          <a:bodyPr/>
          <a:lstStyle/>
          <a:p>
            <a:endParaRPr lang="sv-SE" dirty="0" smtClean="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Tack för visat intresse!</a:t>
            </a:r>
            <a:endParaRPr lang="sv-SE" dirty="0"/>
          </a:p>
        </p:txBody>
      </p:sp>
      <p:sp>
        <p:nvSpPr>
          <p:cNvPr id="3" name="Underrubrik 2"/>
          <p:cNvSpPr>
            <a:spLocks noGrp="1"/>
          </p:cNvSpPr>
          <p:nvPr>
            <p:ph type="subTitle" idx="1"/>
          </p:nvPr>
        </p:nvSpPr>
        <p:spPr/>
        <p:txBody>
          <a:bodyPr>
            <a:normAutofit fontScale="92500" lnSpcReduction="20000"/>
          </a:bodyPr>
          <a:lstStyle/>
          <a:p>
            <a:r>
              <a:rPr lang="sv-SE" dirty="0" smtClean="0"/>
              <a:t>Ditt engagemang är viktigt för ditt barns intresse och utveckling inom fotbollen.</a:t>
            </a:r>
          </a:p>
          <a:p>
            <a:endParaRPr lang="sv-SE" dirty="0"/>
          </a:p>
          <a:p>
            <a:r>
              <a:rPr lang="sv-SE" dirty="0" smtClean="0"/>
              <a:t>Du behövs verkligen!</a:t>
            </a:r>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6" name="Diagram 5"/>
          <p:cNvGraphicFramePr/>
          <p:nvPr>
            <p:extLst>
              <p:ext uri="{D42A27DB-BD31-4B8C-83A1-F6EECF244321}">
                <p14:modId xmlns:p14="http://schemas.microsoft.com/office/powerpoint/2010/main" val="3260676956"/>
              </p:ext>
            </p:extLst>
          </p:nvPr>
        </p:nvGraphicFramePr>
        <p:xfrm>
          <a:off x="467544" y="1700808"/>
          <a:ext cx="273630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192732341"/>
              </p:ext>
            </p:extLst>
          </p:nvPr>
        </p:nvGraphicFramePr>
        <p:xfrm>
          <a:off x="3491880" y="1988840"/>
          <a:ext cx="5328592" cy="4608513"/>
        </p:xfrm>
        <a:graphic>
          <a:graphicData uri="http://schemas.openxmlformats.org/drawingml/2006/table">
            <a:tbl>
              <a:tblPr/>
              <a:tblGrid>
                <a:gridCol w="1204123"/>
                <a:gridCol w="4124469"/>
              </a:tblGrid>
              <a:tr h="219453">
                <a:tc>
                  <a:txBody>
                    <a:bodyPr/>
                    <a:lstStyle/>
                    <a:p>
                      <a:pPr algn="l" fontAlgn="b"/>
                      <a:r>
                        <a:rPr lang="sv-SE" sz="1000" b="1" i="0" u="none" strike="noStrike">
                          <a:solidFill>
                            <a:srgbClr val="000000"/>
                          </a:solidFill>
                          <a:effectLst/>
                          <a:latin typeface="Calibri"/>
                        </a:rPr>
                        <a:t>Befattning / Namn</a:t>
                      </a:r>
                    </a:p>
                  </a:txBody>
                  <a:tcPr marL="12700" marR="12700" marT="12700" marB="0" anchor="b">
                    <a:lnL>
                      <a:noFill/>
                    </a:lnL>
                    <a:lnR>
                      <a:noFill/>
                    </a:lnR>
                    <a:lnT>
                      <a:noFill/>
                    </a:lnT>
                    <a:lnB>
                      <a:noFill/>
                    </a:lnB>
                    <a:solidFill>
                      <a:srgbClr val="FFFFFF"/>
                    </a:solidFill>
                  </a:tcPr>
                </a:tc>
                <a:tc>
                  <a:txBody>
                    <a:bodyPr/>
                    <a:lstStyle/>
                    <a:p>
                      <a:pPr algn="l" fontAlgn="b"/>
                      <a:r>
                        <a:rPr lang="sv-SE" sz="1000" b="1" i="0" u="none" strike="noStrike">
                          <a:solidFill>
                            <a:srgbClr val="000000"/>
                          </a:solidFill>
                          <a:effectLst/>
                          <a:latin typeface="Calibri"/>
                        </a:rPr>
                        <a:t>Ansvarsuppgifter</a:t>
                      </a:r>
                    </a:p>
                  </a:txBody>
                  <a:tcPr marL="12700" marR="12700" marT="12700" marB="0" anchor="b">
                    <a:lnL>
                      <a:noFill/>
                    </a:lnL>
                    <a:lnR>
                      <a:noFill/>
                    </a:lnR>
                    <a:lnT>
                      <a:noFill/>
                    </a:lnT>
                    <a:lnB>
                      <a:noFill/>
                    </a:lnB>
                    <a:solidFill>
                      <a:srgbClr val="FFFFFF"/>
                    </a:solidFill>
                  </a:tcPr>
                </a:tc>
              </a:tr>
              <a:tr h="219453">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a:solidFill>
                            <a:srgbClr val="000000"/>
                          </a:solidFill>
                          <a:effectLst/>
                          <a:latin typeface="Calibri"/>
                        </a:rPr>
                        <a:t>Tränare</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a:solidFill>
                            <a:srgbClr val="FF0000"/>
                          </a:solidFill>
                          <a:effectLst/>
                          <a:latin typeface="Calibri"/>
                        </a:rPr>
                        <a:t>Åsa Jakobsson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Planering Träning + Matchcoaching </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smtClean="0">
                          <a:solidFill>
                            <a:srgbClr val="FF0000"/>
                          </a:solidFill>
                          <a:effectLst/>
                          <a:latin typeface="Calibri"/>
                        </a:rPr>
                        <a:t>Tony</a:t>
                      </a:r>
                      <a:r>
                        <a:rPr lang="sv-SE" sz="1000" b="1" i="0" u="none" strike="noStrike" baseline="0" dirty="0" smtClean="0">
                          <a:solidFill>
                            <a:srgbClr val="FF0000"/>
                          </a:solidFill>
                          <a:effectLst/>
                          <a:latin typeface="Calibri"/>
                        </a:rPr>
                        <a:t> Juhlin</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Planering </a:t>
                      </a:r>
                      <a:r>
                        <a:rPr lang="sv-SE" sz="1000" b="0" i="0" u="none" strike="noStrike" dirty="0" smtClean="0">
                          <a:solidFill>
                            <a:srgbClr val="000000"/>
                          </a:solidFill>
                          <a:effectLst/>
                          <a:latin typeface="Calibri"/>
                        </a:rPr>
                        <a:t>Träning </a:t>
                      </a:r>
                      <a:r>
                        <a:rPr lang="sv-SE" sz="1000" b="0" i="0" u="none" strike="noStrike" dirty="0">
                          <a:solidFill>
                            <a:srgbClr val="000000"/>
                          </a:solidFill>
                          <a:effectLst/>
                          <a:latin typeface="Calibri"/>
                        </a:rPr>
                        <a:t>+ </a:t>
                      </a:r>
                      <a:r>
                        <a:rPr lang="sv-SE" sz="1000" b="0" i="0" u="none" strike="noStrike" dirty="0" smtClean="0">
                          <a:solidFill>
                            <a:srgbClr val="000000"/>
                          </a:solidFill>
                          <a:effectLst/>
                          <a:latin typeface="Calibri"/>
                        </a:rPr>
                        <a:t>Matchcoaching</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r>
                        <a:rPr lang="sk-SK"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smtClean="0">
                          <a:solidFill>
                            <a:srgbClr val="000000"/>
                          </a:solidFill>
                          <a:effectLst/>
                          <a:latin typeface="Calibri"/>
                        </a:rPr>
                        <a:t>Ass. Tränare </a:t>
                      </a:r>
                      <a:endParaRPr lang="sv-SE" sz="1000" b="1"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a:solidFill>
                            <a:srgbClr val="FF0000"/>
                          </a:solidFill>
                          <a:effectLst/>
                          <a:latin typeface="Calibri"/>
                        </a:rPr>
                        <a:t>Mats Eriksson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Bistår vid träningar + </a:t>
                      </a:r>
                      <a:r>
                        <a:rPr lang="sv-SE" sz="1000" b="0" i="0" u="none" strike="noStrike" dirty="0" smtClean="0">
                          <a:solidFill>
                            <a:srgbClr val="000000"/>
                          </a:solidFill>
                          <a:effectLst/>
                          <a:latin typeface="Calibri"/>
                        </a:rPr>
                        <a:t>Matchcoaching</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smtClean="0">
                          <a:solidFill>
                            <a:srgbClr val="FF0000"/>
                          </a:solidFill>
                          <a:effectLst/>
                          <a:latin typeface="Calibri"/>
                        </a:rPr>
                        <a:t>Tommy</a:t>
                      </a:r>
                      <a:r>
                        <a:rPr lang="sv-SE" sz="1000" b="1" i="0" u="none" strike="noStrike" baseline="0" dirty="0" smtClean="0">
                          <a:solidFill>
                            <a:srgbClr val="FF0000"/>
                          </a:solidFill>
                          <a:effectLst/>
                          <a:latin typeface="Calibri"/>
                        </a:rPr>
                        <a:t> </a:t>
                      </a:r>
                      <a:r>
                        <a:rPr lang="sv-SE" sz="1000" b="1" i="0" u="none" strike="noStrike" baseline="0" dirty="0" err="1" smtClean="0">
                          <a:solidFill>
                            <a:srgbClr val="FF0000"/>
                          </a:solidFill>
                          <a:effectLst/>
                          <a:latin typeface="Calibri"/>
                        </a:rPr>
                        <a:t>Kovala</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Planerar</a:t>
                      </a:r>
                      <a:r>
                        <a:rPr lang="sv-SE" sz="1000" b="0" i="0" u="none" strike="noStrike" baseline="0" dirty="0" smtClean="0">
                          <a:solidFill>
                            <a:srgbClr val="000000"/>
                          </a:solidFill>
                          <a:effectLst/>
                          <a:latin typeface="Calibri"/>
                        </a:rPr>
                        <a:t> </a:t>
                      </a:r>
                      <a:r>
                        <a:rPr lang="sv-SE" sz="1000" b="0" i="0" u="none" strike="noStrike" dirty="0" smtClean="0">
                          <a:solidFill>
                            <a:srgbClr val="000000"/>
                          </a:solidFill>
                          <a:effectLst/>
                          <a:latin typeface="Calibri"/>
                        </a:rPr>
                        <a:t> </a:t>
                      </a:r>
                      <a:r>
                        <a:rPr lang="sv-SE" sz="1000" b="0" i="0" u="none" strike="noStrike" dirty="0">
                          <a:solidFill>
                            <a:srgbClr val="000000"/>
                          </a:solidFill>
                          <a:effectLst/>
                          <a:latin typeface="Calibri"/>
                        </a:rPr>
                        <a:t>träningar + </a:t>
                      </a:r>
                      <a:r>
                        <a:rPr lang="sv-SE" sz="1000" b="0" i="0" u="none" strike="noStrike" dirty="0" smtClean="0">
                          <a:solidFill>
                            <a:srgbClr val="000000"/>
                          </a:solidFill>
                          <a:effectLst/>
                          <a:latin typeface="Calibri"/>
                        </a:rPr>
                        <a:t>Matchcoaching + </a:t>
                      </a:r>
                      <a:r>
                        <a:rPr lang="sv-SE" sz="1000" b="0" i="0" u="none" strike="noStrike" dirty="0" err="1" smtClean="0">
                          <a:solidFill>
                            <a:srgbClr val="000000"/>
                          </a:solidFill>
                          <a:effectLst/>
                          <a:latin typeface="Calibri"/>
                        </a:rPr>
                        <a:t>Ansv</a:t>
                      </a:r>
                      <a:r>
                        <a:rPr lang="sv-SE" sz="1000" b="0" i="0" u="none" strike="noStrike" dirty="0" smtClean="0">
                          <a:solidFill>
                            <a:srgbClr val="000000"/>
                          </a:solidFill>
                          <a:effectLst/>
                          <a:latin typeface="Calibri"/>
                        </a:rPr>
                        <a:t>. Målvaktsträning &amp; Utveckling</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a:solidFill>
                            <a:srgbClr val="FF0000"/>
                          </a:solidFill>
                          <a:effectLst/>
                          <a:latin typeface="Calibri"/>
                        </a:rPr>
                        <a:t>Henrik Eriksson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Bistår vid träningar + </a:t>
                      </a:r>
                      <a:r>
                        <a:rPr lang="sv-SE" sz="1000" b="0" i="0" u="none" strike="noStrike" dirty="0" smtClean="0">
                          <a:solidFill>
                            <a:srgbClr val="000000"/>
                          </a:solidFill>
                          <a:effectLst/>
                          <a:latin typeface="Calibri"/>
                        </a:rPr>
                        <a:t>Matchcoaching </a:t>
                      </a:r>
                      <a:r>
                        <a:rPr lang="sv-SE" sz="1000" b="0" i="0" u="none" strike="noStrike" dirty="0">
                          <a:solidFill>
                            <a:srgbClr val="000000"/>
                          </a:solidFill>
                          <a:effectLst/>
                          <a:latin typeface="Calibri"/>
                        </a:rPr>
                        <a:t>+ Ansvarig Fysträning</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a:solidFill>
                            <a:srgbClr val="FF0000"/>
                          </a:solidFill>
                          <a:effectLst/>
                          <a:latin typeface="Calibri"/>
                        </a:rPr>
                        <a:t>Philip </a:t>
                      </a:r>
                      <a:r>
                        <a:rPr lang="sv-SE" sz="1000" b="1" i="0" u="none" strike="noStrike" dirty="0" err="1">
                          <a:solidFill>
                            <a:srgbClr val="FF0000"/>
                          </a:solidFill>
                          <a:effectLst/>
                          <a:latin typeface="Calibri"/>
                        </a:rPr>
                        <a:t>Lowndes</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Bistår som </a:t>
                      </a:r>
                      <a:r>
                        <a:rPr lang="sv-SE" sz="1000" b="0" i="0" u="none" strike="noStrike" dirty="0" smtClean="0">
                          <a:solidFill>
                            <a:srgbClr val="000000"/>
                          </a:solidFill>
                          <a:effectLst/>
                          <a:latin typeface="Calibri"/>
                        </a:rPr>
                        <a:t>matchcoach</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a:solidFill>
                            <a:srgbClr val="000000"/>
                          </a:solidFill>
                          <a:effectLst/>
                          <a:latin typeface="Calibri"/>
                        </a:rPr>
                        <a:t>Lagledare</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a:solidFill>
                            <a:srgbClr val="FF0000"/>
                          </a:solidFill>
                          <a:effectLst/>
                          <a:latin typeface="Calibri"/>
                        </a:rPr>
                        <a:t>Tobias Hultberg</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Lagledare</a:t>
                      </a:r>
                      <a:r>
                        <a:rPr lang="sv-SE" sz="1000" b="0" i="0" u="none" strike="noStrike" dirty="0" smtClean="0">
                          <a:solidFill>
                            <a:srgbClr val="808080"/>
                          </a:solidFill>
                          <a:effectLst/>
                          <a:latin typeface="Calibri"/>
                        </a:rPr>
                        <a:t> (Administration</a:t>
                      </a:r>
                      <a:r>
                        <a:rPr lang="sv-SE" sz="1000" b="0" i="0" u="none" strike="noStrike" baseline="0" dirty="0" smtClean="0">
                          <a:solidFill>
                            <a:srgbClr val="808080"/>
                          </a:solidFill>
                          <a:effectLst/>
                          <a:latin typeface="Calibri"/>
                        </a:rPr>
                        <a:t> &amp; lagledning</a:t>
                      </a:r>
                      <a:r>
                        <a:rPr lang="sv-SE" sz="1000" b="0" i="0" u="none" strike="noStrike" dirty="0" smtClean="0">
                          <a:solidFill>
                            <a:srgbClr val="808080"/>
                          </a:solidFill>
                          <a:effectLst/>
                          <a:latin typeface="Calibri"/>
                        </a:rPr>
                        <a:t>)</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smtClean="0">
                          <a:solidFill>
                            <a:srgbClr val="FF0000"/>
                          </a:solidFill>
                          <a:effectLst/>
                          <a:latin typeface="Calibri"/>
                        </a:rPr>
                        <a:t>Carina</a:t>
                      </a:r>
                      <a:r>
                        <a:rPr lang="sv-SE" sz="1000" b="1" i="0" u="none" strike="noStrike" baseline="0" dirty="0" smtClean="0">
                          <a:solidFill>
                            <a:srgbClr val="FF0000"/>
                          </a:solidFill>
                          <a:effectLst/>
                          <a:latin typeface="Calibri"/>
                        </a:rPr>
                        <a:t> </a:t>
                      </a:r>
                      <a:r>
                        <a:rPr lang="sv-SE" sz="1000" b="1" i="0" u="none" strike="noStrike" baseline="0" dirty="0" err="1" smtClean="0">
                          <a:solidFill>
                            <a:srgbClr val="FF0000"/>
                          </a:solidFill>
                          <a:effectLst/>
                          <a:latin typeface="Calibri"/>
                        </a:rPr>
                        <a:t>Riström</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Lagledare</a:t>
                      </a:r>
                      <a:r>
                        <a:rPr lang="sv-SE" sz="1000" b="0" i="0" u="none" strike="noStrike" dirty="0" smtClean="0">
                          <a:solidFill>
                            <a:srgbClr val="808080"/>
                          </a:solidFill>
                          <a:effectLst/>
                          <a:latin typeface="Calibri"/>
                        </a:rPr>
                        <a:t> </a:t>
                      </a:r>
                      <a:r>
                        <a:rPr lang="sv-SE" sz="1000" b="0" i="0" u="none" strike="noStrike" dirty="0">
                          <a:solidFill>
                            <a:srgbClr val="808080"/>
                          </a:solidFill>
                          <a:effectLst/>
                          <a:latin typeface="Calibri"/>
                        </a:rPr>
                        <a:t>(bistår med div och stöttar på </a:t>
                      </a:r>
                      <a:r>
                        <a:rPr lang="sv-SE" sz="1000" b="0" i="0" u="none" strike="noStrike" dirty="0" smtClean="0">
                          <a:solidFill>
                            <a:srgbClr val="808080"/>
                          </a:solidFill>
                          <a:effectLst/>
                          <a:latin typeface="Calibri"/>
                        </a:rPr>
                        <a:t>träningar</a:t>
                      </a:r>
                      <a:r>
                        <a:rPr lang="sv-SE" sz="1000" b="0" i="0" u="none" strike="noStrike" baseline="0" dirty="0" smtClean="0">
                          <a:solidFill>
                            <a:srgbClr val="808080"/>
                          </a:solidFill>
                          <a:effectLst/>
                          <a:latin typeface="Calibri"/>
                        </a:rPr>
                        <a:t> &amp; </a:t>
                      </a:r>
                      <a:r>
                        <a:rPr lang="sv-SE" sz="1000" b="0" i="0" u="none" strike="noStrike" dirty="0" smtClean="0">
                          <a:solidFill>
                            <a:srgbClr val="808080"/>
                          </a:solidFill>
                          <a:effectLst/>
                          <a:latin typeface="Calibri"/>
                        </a:rPr>
                        <a:t>matcher </a:t>
                      </a:r>
                      <a:r>
                        <a:rPr lang="sv-SE" sz="1000" b="0" i="0" u="none" strike="noStrike" dirty="0">
                          <a:solidFill>
                            <a:srgbClr val="808080"/>
                          </a:solidFill>
                          <a:effectLst/>
                          <a:latin typeface="Calibri"/>
                        </a:rPr>
                        <a:t>vid behov)</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smtClean="0">
                          <a:solidFill>
                            <a:srgbClr val="FF0000"/>
                          </a:solidFill>
                          <a:effectLst/>
                          <a:latin typeface="Calibri"/>
                        </a:rPr>
                        <a:t>Fredrik</a:t>
                      </a:r>
                      <a:r>
                        <a:rPr lang="sv-SE" sz="1000" b="1" i="0" u="none" strike="noStrike" baseline="0" dirty="0" smtClean="0">
                          <a:solidFill>
                            <a:srgbClr val="FF0000"/>
                          </a:solidFill>
                          <a:effectLst/>
                          <a:latin typeface="Calibri"/>
                        </a:rPr>
                        <a:t> Nilsson</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Lagledare</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endParaRPr lang="sk-SK" sz="1000" b="1" i="0" u="none" strike="noStrike">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endParaRPr lang="sk-SK"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r>
                        <a:rPr lang="sk-SK" sz="1000" b="1"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19453">
                <a:tc>
                  <a:txBody>
                    <a:bodyPr/>
                    <a:lstStyle/>
                    <a:p>
                      <a:pPr algn="l" fontAlgn="b"/>
                      <a:r>
                        <a:rPr lang="sv-SE" sz="1000" b="1" i="0" u="none" strike="noStrike" dirty="0" smtClean="0">
                          <a:solidFill>
                            <a:srgbClr val="000000"/>
                          </a:solidFill>
                          <a:effectLst/>
                          <a:latin typeface="Calibri"/>
                        </a:rPr>
                        <a:t>Övriga</a:t>
                      </a:r>
                      <a:endParaRPr lang="sv-SE" sz="1000" b="1"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194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v-SE" sz="1000" b="1" i="0" u="none" strike="noStrike" dirty="0" smtClean="0">
                          <a:solidFill>
                            <a:srgbClr val="FF0000"/>
                          </a:solidFill>
                          <a:effectLst/>
                          <a:latin typeface="+mn-lt"/>
                        </a:rPr>
                        <a:t>Henrik Eriksson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smtClean="0">
                          <a:solidFill>
                            <a:srgbClr val="000000"/>
                          </a:solidFill>
                          <a:effectLst/>
                          <a:latin typeface="Calibri"/>
                        </a:rPr>
                        <a:t>Domarbokning</a:t>
                      </a:r>
                      <a:r>
                        <a:rPr lang="sv-SE" sz="1000" b="0" i="0" u="none" strike="noStrike" baseline="0" dirty="0" smtClean="0">
                          <a:solidFill>
                            <a:srgbClr val="000000"/>
                          </a:solidFill>
                          <a:effectLst/>
                          <a:latin typeface="Calibri"/>
                        </a:rPr>
                        <a:t> + Deltagarförteckningar match</a:t>
                      </a:r>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19453">
                <a:tc>
                  <a:txBody>
                    <a:bodyPr/>
                    <a:lstStyle/>
                    <a:p>
                      <a:pPr algn="l" fontAlgn="b"/>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endParaRPr lang="sv-SE"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9546840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6" name="Diagram 5"/>
          <p:cNvGraphicFramePr/>
          <p:nvPr>
            <p:extLst>
              <p:ext uri="{D42A27DB-BD31-4B8C-83A1-F6EECF244321}">
                <p14:modId xmlns:p14="http://schemas.microsoft.com/office/powerpoint/2010/main" val="541341721"/>
              </p:ext>
            </p:extLst>
          </p:nvPr>
        </p:nvGraphicFramePr>
        <p:xfrm>
          <a:off x="467544" y="1700808"/>
          <a:ext cx="273630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907207973"/>
              </p:ext>
            </p:extLst>
          </p:nvPr>
        </p:nvGraphicFramePr>
        <p:xfrm>
          <a:off x="3779912" y="2060848"/>
          <a:ext cx="4896544" cy="3917895"/>
        </p:xfrm>
        <a:graphic>
          <a:graphicData uri="http://schemas.openxmlformats.org/drawingml/2006/table">
            <a:tbl>
              <a:tblPr/>
              <a:tblGrid>
                <a:gridCol w="1415520"/>
                <a:gridCol w="3481024"/>
              </a:tblGrid>
              <a:tr h="206205">
                <a:tc>
                  <a:txBody>
                    <a:bodyPr/>
                    <a:lstStyle/>
                    <a:p>
                      <a:pPr algn="l" fontAlgn="b"/>
                      <a:r>
                        <a:rPr lang="sv-SE" sz="1000" b="1" i="0" u="none" strike="noStrike">
                          <a:solidFill>
                            <a:srgbClr val="000000"/>
                          </a:solidFill>
                          <a:effectLst/>
                          <a:latin typeface="Calibri"/>
                        </a:rPr>
                        <a:t>Befattning / Namn</a:t>
                      </a:r>
                    </a:p>
                  </a:txBody>
                  <a:tcPr marL="12700" marR="12700" marT="12700" marB="0" anchor="b">
                    <a:lnL>
                      <a:noFill/>
                    </a:lnL>
                    <a:lnR>
                      <a:noFill/>
                    </a:lnR>
                    <a:lnT>
                      <a:noFill/>
                    </a:lnT>
                    <a:lnB>
                      <a:noFill/>
                    </a:lnB>
                    <a:solidFill>
                      <a:srgbClr val="FFFFFF"/>
                    </a:solidFill>
                  </a:tcPr>
                </a:tc>
                <a:tc>
                  <a:txBody>
                    <a:bodyPr/>
                    <a:lstStyle/>
                    <a:p>
                      <a:pPr algn="l" fontAlgn="b"/>
                      <a:r>
                        <a:rPr lang="sv-SE" sz="1000" b="1" i="0" u="none" strike="noStrike">
                          <a:solidFill>
                            <a:srgbClr val="000000"/>
                          </a:solidFill>
                          <a:effectLst/>
                          <a:latin typeface="Calibri"/>
                        </a:rPr>
                        <a:t>Ansvarsuppgifter</a:t>
                      </a:r>
                    </a:p>
                  </a:txBody>
                  <a:tcPr marL="12700" marR="12700" marT="12700" marB="0" anchor="b">
                    <a:lnL>
                      <a:noFill/>
                    </a:lnL>
                    <a:lnR>
                      <a:noFill/>
                    </a:lnR>
                    <a:lnT>
                      <a:noFill/>
                    </a:lnT>
                    <a:lnB>
                      <a:noFill/>
                    </a:lnB>
                    <a:solidFill>
                      <a:srgbClr val="FFFFFF"/>
                    </a:solidFill>
                  </a:tcPr>
                </a:tc>
              </a:tr>
              <a:tr h="206205">
                <a:tc>
                  <a:txBody>
                    <a:bodyPr/>
                    <a:lstStyle/>
                    <a:p>
                      <a:pPr algn="l" fontAlgn="b"/>
                      <a:r>
                        <a:rPr lang="sk-SK" sz="1000" b="1"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a:solidFill>
                            <a:srgbClr val="000000"/>
                          </a:solidFill>
                          <a:effectLst/>
                          <a:latin typeface="Calibri"/>
                        </a:rPr>
                        <a:t>Kassör</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80808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dirty="0" smtClean="0">
                          <a:solidFill>
                            <a:srgbClr val="FF0000"/>
                          </a:solidFill>
                          <a:effectLst/>
                          <a:latin typeface="Calibri"/>
                        </a:rPr>
                        <a:t>Ulrika</a:t>
                      </a:r>
                      <a:r>
                        <a:rPr lang="sv-SE" sz="1000" b="1" i="0" u="none" strike="noStrike" baseline="0" dirty="0" smtClean="0">
                          <a:solidFill>
                            <a:srgbClr val="FF0000"/>
                          </a:solidFill>
                          <a:effectLst/>
                          <a:latin typeface="Calibri"/>
                        </a:rPr>
                        <a:t> Grönberg</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80808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endParaRPr lang="sk-SK"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80808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a:solidFill>
                            <a:srgbClr val="000000"/>
                          </a:solidFill>
                          <a:effectLst/>
                          <a:latin typeface="Calibri"/>
                        </a:rPr>
                        <a:t>Lagföräldrar</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Evenemangsansvarig  (Kiosk, grillning, BSK-dagen mm)</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dirty="0">
                          <a:solidFill>
                            <a:srgbClr val="FF0000"/>
                          </a:solidFill>
                          <a:effectLst/>
                          <a:latin typeface="Calibri"/>
                        </a:rPr>
                        <a:t>Anna Lindberg</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smtClean="0">
                          <a:solidFill>
                            <a:schemeClr val="tx1">
                              <a:lumMod val="50000"/>
                              <a:lumOff val="50000"/>
                            </a:schemeClr>
                          </a:solidFill>
                          <a:effectLst/>
                          <a:latin typeface="Calibri"/>
                        </a:rPr>
                        <a:t>Sammankallande</a:t>
                      </a:r>
                      <a:endParaRPr lang="sk-SK" sz="1000" b="0" i="0" u="none" strike="noStrike" dirty="0">
                        <a:solidFill>
                          <a:schemeClr val="tx1">
                            <a:lumMod val="50000"/>
                            <a:lumOff val="50000"/>
                          </a:schemeClr>
                        </a:solidFill>
                        <a:effectLst/>
                        <a:latin typeface="Calibri"/>
                      </a:endParaRPr>
                    </a:p>
                  </a:txBody>
                  <a:tcPr marL="12700" marR="12700" marT="12700" marB="0" anchor="b">
                    <a:lnL>
                      <a:noFill/>
                    </a:lnL>
                    <a:lnR>
                      <a:noFill/>
                    </a:lnR>
                    <a:lnT>
                      <a:noFill/>
                    </a:lnT>
                    <a:lnB>
                      <a:noFill/>
                    </a:lnB>
                    <a:solidFill>
                      <a:srgbClr val="FFFFFF"/>
                    </a:solidFill>
                  </a:tcPr>
                </a:tc>
              </a:tr>
              <a:tr h="20620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v-SE" sz="1000" b="1" i="0" u="none" strike="noStrike" dirty="0" smtClean="0">
                          <a:solidFill>
                            <a:srgbClr val="FF0000"/>
                          </a:solidFill>
                          <a:effectLst/>
                          <a:latin typeface="+mn-lt"/>
                        </a:rPr>
                        <a:t>Marie</a:t>
                      </a:r>
                      <a:r>
                        <a:rPr lang="sv-SE" sz="1000" b="1" i="0" u="none" strike="noStrike" baseline="0" dirty="0" smtClean="0">
                          <a:solidFill>
                            <a:srgbClr val="FF0000"/>
                          </a:solidFill>
                          <a:effectLst/>
                          <a:latin typeface="+mn-lt"/>
                        </a:rPr>
                        <a:t> </a:t>
                      </a:r>
                      <a:r>
                        <a:rPr lang="sv-SE" sz="1000" b="1" i="0" u="none" strike="noStrike" baseline="0" dirty="0" err="1" smtClean="0">
                          <a:solidFill>
                            <a:srgbClr val="FF0000"/>
                          </a:solidFill>
                          <a:effectLst/>
                          <a:latin typeface="+mn-lt"/>
                        </a:rPr>
                        <a:t>Späth</a:t>
                      </a:r>
                      <a:endParaRPr lang="sv-SE" sz="1000" b="1" i="0" u="none" strike="noStrike" dirty="0" smtClean="0">
                        <a:solidFill>
                          <a:srgbClr val="FF0000"/>
                        </a:solidFill>
                        <a:effectLst/>
                        <a:latin typeface="+mn-lt"/>
                      </a:endParaRPr>
                    </a:p>
                  </a:txBody>
                  <a:tcPr marL="12700" marR="12700" marT="12700" marB="0" anchor="b">
                    <a:lnL>
                      <a:noFill/>
                    </a:lnL>
                    <a:lnR>
                      <a:noFill/>
                    </a:lnR>
                    <a:lnT>
                      <a:noFill/>
                    </a:lnT>
                    <a:lnB>
                      <a:noFill/>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k-SK" sz="1000" b="0" i="0" u="none" strike="noStrike" dirty="0" smtClean="0">
                          <a:solidFill>
                            <a:schemeClr val="tx1">
                              <a:lumMod val="50000"/>
                              <a:lumOff val="50000"/>
                            </a:schemeClr>
                          </a:solidFill>
                          <a:effectLst/>
                          <a:latin typeface="+mn-lt"/>
                        </a:rPr>
                        <a:t>Sammankallande</a:t>
                      </a:r>
                    </a:p>
                  </a:txBody>
                  <a:tcPr marL="12700" marR="12700" marT="12700" marB="0" anchor="b">
                    <a:lnL>
                      <a:noFill/>
                    </a:lnL>
                    <a:lnR>
                      <a:noFill/>
                    </a:lnR>
                    <a:lnT>
                      <a:noFill/>
                    </a:lnT>
                    <a:lnB>
                      <a:noFill/>
                    </a:lnB>
                    <a:solidFill>
                      <a:srgbClr val="FFFFFF"/>
                    </a:solidFill>
                  </a:tcPr>
                </a:tc>
              </a:tr>
              <a:tr h="206205">
                <a:tc>
                  <a:txBody>
                    <a:bodyPr/>
                    <a:lstStyle/>
                    <a:p>
                      <a:pPr algn="l" fontAlgn="b"/>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v-SE" sz="1000" b="1" i="0" u="none" strike="noStrike" dirty="0" smtClean="0">
                        <a:solidFill>
                          <a:srgbClr val="FF0000"/>
                        </a:solidFill>
                        <a:effectLst/>
                        <a:latin typeface="+mn-lt"/>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r>
                        <a:rPr lang="sk-SK" sz="1000" b="1" i="0" u="none" strike="noStrike" dirty="0">
                          <a:solidFill>
                            <a:srgbClr val="FF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a:solidFill>
                            <a:srgbClr val="000000"/>
                          </a:solidFill>
                          <a:effectLst/>
                          <a:latin typeface="Calibri"/>
                        </a:rPr>
                        <a:t>Material</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a:solidFill>
                            <a:srgbClr val="FF0000"/>
                          </a:solidFill>
                          <a:effectLst/>
                          <a:latin typeface="Calibri"/>
                        </a:rPr>
                        <a:t>Magnus Frii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Material - inköp   (Bortrest tom V23)</a:t>
                      </a:r>
                    </a:p>
                  </a:txBody>
                  <a:tcPr marL="12700" marR="12700" marT="12700" marB="0" anchor="b">
                    <a:lnL>
                      <a:noFill/>
                    </a:lnL>
                    <a:lnR>
                      <a:noFill/>
                    </a:lnR>
                    <a:lnT>
                      <a:noFill/>
                    </a:lnT>
                    <a:lnB>
                      <a:noFill/>
                    </a:lnB>
                    <a:solidFill>
                      <a:srgbClr val="FFFFFF"/>
                    </a:solidFill>
                  </a:tcPr>
                </a:tc>
              </a:tr>
              <a:tr h="206205">
                <a:tc>
                  <a:txBody>
                    <a:bodyPr/>
                    <a:lstStyle/>
                    <a:p>
                      <a:pPr algn="l" fontAlgn="b"/>
                      <a:r>
                        <a:rPr lang="sk-SK" sz="900" b="0" i="0" u="none" strike="noStrike" dirty="0" smtClean="0">
                          <a:solidFill>
                            <a:schemeClr val="tx1">
                              <a:lumMod val="50000"/>
                              <a:lumOff val="50000"/>
                            </a:schemeClr>
                          </a:solidFill>
                          <a:effectLst/>
                          <a:latin typeface="Calibri"/>
                        </a:rPr>
                        <a:t>(Carina Riström ers.)</a:t>
                      </a:r>
                      <a:endParaRPr lang="sk-SK" sz="900" b="0" i="0" u="none" strike="noStrike" dirty="0">
                        <a:solidFill>
                          <a:schemeClr val="tx1">
                            <a:lumMod val="50000"/>
                            <a:lumOff val="50000"/>
                          </a:schemeClr>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endParaRPr lang="sv-SE" sz="1000" b="1" i="0" u="none" strike="noStrike">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endParaRPr lang="sk-SK"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dirty="0">
                          <a:solidFill>
                            <a:srgbClr val="000000"/>
                          </a:solidFill>
                          <a:effectLst/>
                          <a:latin typeface="Calibri"/>
                        </a:rPr>
                        <a:t>Sponsorkommitté</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dirty="0">
                          <a:solidFill>
                            <a:srgbClr val="FF0000"/>
                          </a:solidFill>
                          <a:effectLst/>
                          <a:latin typeface="Calibri"/>
                        </a:rPr>
                        <a:t>Magnus </a:t>
                      </a:r>
                      <a:r>
                        <a:rPr lang="sv-SE" sz="1000" b="1" i="0" u="none" strike="noStrike" dirty="0" smtClean="0">
                          <a:solidFill>
                            <a:srgbClr val="FF0000"/>
                          </a:solidFill>
                          <a:effectLst/>
                          <a:latin typeface="Calibri"/>
                        </a:rPr>
                        <a:t>Larsson</a:t>
                      </a:r>
                      <a:endParaRPr lang="sv-SE" sz="1000" b="1" i="0" u="none" strike="noStrike" dirty="0">
                        <a:solidFill>
                          <a:srgbClr val="FF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Sköter kontakten med Sponsorer </a:t>
                      </a:r>
                    </a:p>
                  </a:txBody>
                  <a:tcPr marL="12700" marR="12700" marT="12700" marB="0" anchor="b">
                    <a:lnL>
                      <a:noFill/>
                    </a:lnL>
                    <a:lnR>
                      <a:noFill/>
                    </a:lnR>
                    <a:lnT>
                      <a:noFill/>
                    </a:lnT>
                    <a:lnB>
                      <a:noFill/>
                    </a:lnB>
                    <a:solidFill>
                      <a:srgbClr val="FFFFFF"/>
                    </a:solidFill>
                  </a:tcPr>
                </a:tc>
              </a:tr>
              <a:tr h="206205">
                <a:tc>
                  <a:txBody>
                    <a:bodyPr/>
                    <a:lstStyle/>
                    <a:p>
                      <a:pPr algn="l" fontAlgn="b"/>
                      <a:r>
                        <a:rPr lang="sv-SE" sz="1000" b="1" i="0" u="none" strike="noStrike" dirty="0">
                          <a:solidFill>
                            <a:srgbClr val="3366FF"/>
                          </a:solidFill>
                          <a:effectLst/>
                          <a:latin typeface="Calibri"/>
                        </a:rPr>
                        <a:t>Vakant</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Sköter kontakten med Supporterklubben</a:t>
                      </a:r>
                    </a:p>
                  </a:txBody>
                  <a:tcPr marL="12700" marR="12700" marT="12700" marB="0" anchor="b">
                    <a:lnL>
                      <a:noFill/>
                    </a:lnL>
                    <a:lnR>
                      <a:noFill/>
                    </a:lnR>
                    <a:lnT>
                      <a:noFill/>
                    </a:lnT>
                    <a:lnB>
                      <a:noFill/>
                    </a:lnB>
                    <a:solidFill>
                      <a:srgbClr val="FFFFFF"/>
                    </a:solidFill>
                  </a:tcPr>
                </a:tc>
              </a:tr>
              <a:tr h="206205">
                <a:tc>
                  <a:txBody>
                    <a:bodyPr/>
                    <a:lstStyle/>
                    <a:p>
                      <a:pPr algn="l" fontAlgn="b"/>
                      <a:r>
                        <a:rPr lang="sk-SK"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k-SK" sz="1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bl>
          </a:graphicData>
        </a:graphic>
      </p:graphicFrame>
      <p:sp>
        <p:nvSpPr>
          <p:cNvPr id="2" name="textruta 1"/>
          <p:cNvSpPr txBox="1"/>
          <p:nvPr/>
        </p:nvSpPr>
        <p:spPr>
          <a:xfrm>
            <a:off x="395536" y="3429000"/>
            <a:ext cx="2726327" cy="584776"/>
          </a:xfrm>
          <a:prstGeom prst="rect">
            <a:avLst/>
          </a:prstGeom>
          <a:noFill/>
        </p:spPr>
        <p:txBody>
          <a:bodyPr wrap="none" rtlCol="0">
            <a:spAutoFit/>
          </a:bodyPr>
          <a:lstStyle/>
          <a:p>
            <a:r>
              <a:rPr lang="sv-SE" sz="1600" dirty="0" smtClean="0"/>
              <a:t>Lagledare är sammankallande:</a:t>
            </a:r>
          </a:p>
          <a:p>
            <a:r>
              <a:rPr lang="sv-SE" sz="1600" dirty="0" smtClean="0">
                <a:solidFill>
                  <a:schemeClr val="tx1">
                    <a:lumMod val="75000"/>
                    <a:lumOff val="25000"/>
                  </a:schemeClr>
                </a:solidFill>
              </a:rPr>
              <a:t>Tobias Hultberg</a:t>
            </a:r>
            <a:endParaRPr lang="sv-SE" sz="1600" dirty="0">
              <a:solidFill>
                <a:schemeClr val="tx1">
                  <a:lumMod val="75000"/>
                  <a:lumOff val="25000"/>
                </a:schemeClr>
              </a:solidFill>
            </a:endParaRPr>
          </a:p>
        </p:txBody>
      </p:sp>
    </p:spTree>
    <p:extLst>
      <p:ext uri="{BB962C8B-B14F-4D97-AF65-F5344CB8AC3E}">
        <p14:creationId xmlns:p14="http://schemas.microsoft.com/office/powerpoint/2010/main" val="2233496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Rektangel med rundade hörn 1"/>
          <p:cNvSpPr/>
          <p:nvPr/>
        </p:nvSpPr>
        <p:spPr>
          <a:xfrm>
            <a:off x="3399249" y="4210795"/>
            <a:ext cx="1512168" cy="9714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Ungdom (fotboll)</a:t>
            </a:r>
          </a:p>
          <a:p>
            <a:pPr algn="ctr"/>
            <a:r>
              <a:rPr lang="sv-SE" sz="1600" b="1" dirty="0">
                <a:solidFill>
                  <a:schemeClr val="tx1"/>
                </a:solidFill>
              </a:rPr>
              <a:t>1S+6L</a:t>
            </a:r>
          </a:p>
        </p:txBody>
      </p:sp>
      <p:sp>
        <p:nvSpPr>
          <p:cNvPr id="12" name="Rektangel med rundade hörn 11"/>
          <p:cNvSpPr/>
          <p:nvPr/>
        </p:nvSpPr>
        <p:spPr>
          <a:xfrm>
            <a:off x="446609" y="1747482"/>
            <a:ext cx="1458254" cy="927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Gymnastik.</a:t>
            </a:r>
          </a:p>
          <a:p>
            <a:pPr algn="ctr"/>
            <a:r>
              <a:rPr lang="sv-SE" sz="1600" b="1" dirty="0">
                <a:solidFill>
                  <a:schemeClr val="tx1"/>
                </a:solidFill>
              </a:rPr>
              <a:t>1S+3(L/F)</a:t>
            </a:r>
          </a:p>
        </p:txBody>
      </p:sp>
      <p:sp>
        <p:nvSpPr>
          <p:cNvPr id="13" name="Rektangel med rundade hörn 12"/>
          <p:cNvSpPr/>
          <p:nvPr/>
        </p:nvSpPr>
        <p:spPr>
          <a:xfrm>
            <a:off x="3399249" y="2960805"/>
            <a:ext cx="1512168"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Styrelse</a:t>
            </a:r>
          </a:p>
        </p:txBody>
      </p:sp>
      <p:sp>
        <p:nvSpPr>
          <p:cNvPr id="14" name="Rektangel med rundade hörn 13"/>
          <p:cNvSpPr/>
          <p:nvPr/>
        </p:nvSpPr>
        <p:spPr>
          <a:xfrm>
            <a:off x="5345696" y="1720882"/>
            <a:ext cx="1386544" cy="7000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Sponsring.</a:t>
            </a:r>
            <a:br>
              <a:rPr lang="sv-SE" sz="1600" b="1" dirty="0">
                <a:solidFill>
                  <a:schemeClr val="tx1"/>
                </a:solidFill>
              </a:rPr>
            </a:br>
            <a:r>
              <a:rPr lang="sv-SE" sz="1600" b="1" dirty="0">
                <a:solidFill>
                  <a:schemeClr val="tx1"/>
                </a:solidFill>
              </a:rPr>
              <a:t>1S+3F</a:t>
            </a:r>
          </a:p>
        </p:txBody>
      </p:sp>
      <p:sp>
        <p:nvSpPr>
          <p:cNvPr id="15" name="Rektangel med rundade hörn 14"/>
          <p:cNvSpPr/>
          <p:nvPr/>
        </p:nvSpPr>
        <p:spPr>
          <a:xfrm>
            <a:off x="3452612" y="5519307"/>
            <a:ext cx="1419537" cy="8472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Utbildning</a:t>
            </a:r>
          </a:p>
          <a:p>
            <a:pPr algn="ctr"/>
            <a:r>
              <a:rPr lang="sv-SE" sz="1600" b="1" dirty="0">
                <a:solidFill>
                  <a:schemeClr val="tx1"/>
                </a:solidFill>
              </a:rPr>
              <a:t>1S+2L+2F</a:t>
            </a:r>
          </a:p>
        </p:txBody>
      </p:sp>
      <p:sp>
        <p:nvSpPr>
          <p:cNvPr id="16" name="Rektangel med rundade hörn 15"/>
          <p:cNvSpPr/>
          <p:nvPr/>
        </p:nvSpPr>
        <p:spPr>
          <a:xfrm>
            <a:off x="5184067" y="5540737"/>
            <a:ext cx="1405442" cy="8258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LFS</a:t>
            </a:r>
          </a:p>
          <a:p>
            <a:pPr algn="ctr"/>
            <a:r>
              <a:rPr lang="sv-SE" sz="1600" b="1" dirty="0">
                <a:solidFill>
                  <a:schemeClr val="tx1"/>
                </a:solidFill>
              </a:rPr>
              <a:t>1S+4F</a:t>
            </a:r>
          </a:p>
        </p:txBody>
      </p:sp>
      <p:sp>
        <p:nvSpPr>
          <p:cNvPr id="17" name="Rektangel med rundade hörn 16"/>
          <p:cNvSpPr/>
          <p:nvPr/>
        </p:nvSpPr>
        <p:spPr>
          <a:xfrm>
            <a:off x="446609" y="3016515"/>
            <a:ext cx="1458254" cy="8696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Sektion</a:t>
            </a:r>
          </a:p>
          <a:p>
            <a:pPr algn="ctr"/>
            <a:r>
              <a:rPr lang="sv-SE" sz="1600" b="1" dirty="0">
                <a:solidFill>
                  <a:schemeClr val="tx1"/>
                </a:solidFill>
              </a:rPr>
              <a:t>1S+?</a:t>
            </a:r>
          </a:p>
        </p:txBody>
      </p:sp>
      <p:sp>
        <p:nvSpPr>
          <p:cNvPr id="18" name="Rektangel med rundade hörn 17"/>
          <p:cNvSpPr/>
          <p:nvPr/>
        </p:nvSpPr>
        <p:spPr>
          <a:xfrm>
            <a:off x="1907703" y="5512684"/>
            <a:ext cx="1311525" cy="8538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Medlem</a:t>
            </a:r>
          </a:p>
          <a:p>
            <a:pPr algn="ctr"/>
            <a:r>
              <a:rPr lang="sv-SE" sz="1600" b="1" dirty="0">
                <a:solidFill>
                  <a:schemeClr val="tx1"/>
                </a:solidFill>
              </a:rPr>
              <a:t>1S+4F+2L</a:t>
            </a:r>
          </a:p>
        </p:txBody>
      </p:sp>
      <p:sp>
        <p:nvSpPr>
          <p:cNvPr id="20" name="Rektangel med rundade hörn 19"/>
          <p:cNvSpPr/>
          <p:nvPr/>
        </p:nvSpPr>
        <p:spPr>
          <a:xfrm>
            <a:off x="7107973" y="1738353"/>
            <a:ext cx="1346448" cy="68749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Material</a:t>
            </a:r>
          </a:p>
          <a:p>
            <a:pPr algn="ctr"/>
            <a:r>
              <a:rPr lang="sv-SE" sz="1600" b="1" dirty="0">
                <a:solidFill>
                  <a:schemeClr val="tx1"/>
                </a:solidFill>
              </a:rPr>
              <a:t>1S+2F</a:t>
            </a:r>
          </a:p>
        </p:txBody>
      </p:sp>
      <p:sp>
        <p:nvSpPr>
          <p:cNvPr id="21" name="Rektangel med rundade hörn 20"/>
          <p:cNvSpPr/>
          <p:nvPr/>
        </p:nvSpPr>
        <p:spPr>
          <a:xfrm>
            <a:off x="7107974" y="3744998"/>
            <a:ext cx="1346448" cy="8510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err="1">
                <a:solidFill>
                  <a:schemeClr val="tx1"/>
                </a:solidFill>
              </a:rPr>
              <a:t>Evenem</a:t>
            </a:r>
            <a:r>
              <a:rPr lang="sv-SE" sz="1600" b="1" dirty="0">
                <a:solidFill>
                  <a:schemeClr val="tx1"/>
                </a:solidFill>
              </a:rPr>
              <a:t>.</a:t>
            </a:r>
          </a:p>
          <a:p>
            <a:pPr algn="ctr"/>
            <a:r>
              <a:rPr lang="sv-SE" sz="1600" b="1" dirty="0">
                <a:solidFill>
                  <a:schemeClr val="tx1"/>
                </a:solidFill>
              </a:rPr>
              <a:t>1S+2F</a:t>
            </a:r>
          </a:p>
        </p:txBody>
      </p:sp>
      <p:sp>
        <p:nvSpPr>
          <p:cNvPr id="22" name="Rektangel med rundade hörn 21"/>
          <p:cNvSpPr/>
          <p:nvPr/>
        </p:nvSpPr>
        <p:spPr>
          <a:xfrm>
            <a:off x="7110813" y="2668417"/>
            <a:ext cx="1343608" cy="7917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err="1">
                <a:solidFill>
                  <a:schemeClr val="tx1"/>
                </a:solidFill>
              </a:rPr>
              <a:t>Anläggn</a:t>
            </a:r>
            <a:r>
              <a:rPr lang="sv-SE" sz="1600" b="1" dirty="0">
                <a:solidFill>
                  <a:schemeClr val="tx1"/>
                </a:solidFill>
              </a:rPr>
              <a:t>.</a:t>
            </a:r>
          </a:p>
          <a:p>
            <a:pPr algn="ctr"/>
            <a:r>
              <a:rPr lang="sv-SE" sz="1600" b="1" dirty="0">
                <a:solidFill>
                  <a:schemeClr val="tx1"/>
                </a:solidFill>
              </a:rPr>
              <a:t>1S+2F</a:t>
            </a:r>
          </a:p>
        </p:txBody>
      </p:sp>
      <p:sp>
        <p:nvSpPr>
          <p:cNvPr id="23" name="Rektangel med rundade hörn 22"/>
          <p:cNvSpPr/>
          <p:nvPr/>
        </p:nvSpPr>
        <p:spPr>
          <a:xfrm>
            <a:off x="7107973" y="4788530"/>
            <a:ext cx="1346448" cy="766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err="1">
                <a:solidFill>
                  <a:schemeClr val="tx1"/>
                </a:solidFill>
              </a:rPr>
              <a:t>Admin</a:t>
            </a:r>
            <a:r>
              <a:rPr lang="sv-SE" sz="1600" b="1" dirty="0">
                <a:solidFill>
                  <a:schemeClr val="tx1"/>
                </a:solidFill>
              </a:rPr>
              <a:t>.</a:t>
            </a:r>
          </a:p>
          <a:p>
            <a:pPr algn="ctr"/>
            <a:r>
              <a:rPr lang="sv-SE" sz="1600" b="1" dirty="0">
                <a:solidFill>
                  <a:schemeClr val="tx1"/>
                </a:solidFill>
              </a:rPr>
              <a:t>Kanslist+</a:t>
            </a:r>
          </a:p>
          <a:p>
            <a:pPr algn="ctr"/>
            <a:r>
              <a:rPr lang="sv-SE" sz="1600" b="1" dirty="0">
                <a:solidFill>
                  <a:schemeClr val="tx1"/>
                </a:solidFill>
              </a:rPr>
              <a:t>kassör/</a:t>
            </a:r>
            <a:r>
              <a:rPr lang="sv-SE" sz="1600" b="1" dirty="0" err="1">
                <a:solidFill>
                  <a:schemeClr val="tx1"/>
                </a:solidFill>
              </a:rPr>
              <a:t>sekr</a:t>
            </a:r>
            <a:endParaRPr lang="sv-SE" sz="1600" b="1" dirty="0">
              <a:solidFill>
                <a:schemeClr val="tx1"/>
              </a:solidFill>
            </a:endParaRPr>
          </a:p>
        </p:txBody>
      </p:sp>
      <p:cxnSp>
        <p:nvCxnSpPr>
          <p:cNvPr id="24" name="Rak koppling 23"/>
          <p:cNvCxnSpPr>
            <a:stCxn id="12" idx="3"/>
            <a:endCxn id="13" idx="1"/>
          </p:cNvCxnSpPr>
          <p:nvPr/>
        </p:nvCxnSpPr>
        <p:spPr>
          <a:xfrm>
            <a:off x="1904863" y="2211446"/>
            <a:ext cx="1494386" cy="1253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koppling 25"/>
          <p:cNvCxnSpPr>
            <a:stCxn id="17" idx="3"/>
            <a:endCxn id="13" idx="1"/>
          </p:cNvCxnSpPr>
          <p:nvPr/>
        </p:nvCxnSpPr>
        <p:spPr>
          <a:xfrm>
            <a:off x="1904863" y="3451362"/>
            <a:ext cx="1494386" cy="13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ak koppling 27"/>
          <p:cNvCxnSpPr>
            <a:stCxn id="13" idx="2"/>
            <a:endCxn id="2" idx="0"/>
          </p:cNvCxnSpPr>
          <p:nvPr/>
        </p:nvCxnSpPr>
        <p:spPr>
          <a:xfrm>
            <a:off x="4155333" y="3968917"/>
            <a:ext cx="0" cy="241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ak koppling 29"/>
          <p:cNvCxnSpPr>
            <a:stCxn id="2" idx="2"/>
            <a:endCxn id="15" idx="0"/>
          </p:cNvCxnSpPr>
          <p:nvPr/>
        </p:nvCxnSpPr>
        <p:spPr>
          <a:xfrm>
            <a:off x="4155333" y="5182240"/>
            <a:ext cx="7048" cy="337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12" name="Vinklad koppling 13311"/>
          <p:cNvCxnSpPr>
            <a:stCxn id="2" idx="2"/>
            <a:endCxn id="16" idx="0"/>
          </p:cNvCxnSpPr>
          <p:nvPr/>
        </p:nvCxnSpPr>
        <p:spPr>
          <a:xfrm rot="16200000" flipH="1">
            <a:off x="4841812" y="4495760"/>
            <a:ext cx="358497" cy="17314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314" name="Vinklad koppling 13313"/>
          <p:cNvCxnSpPr>
            <a:stCxn id="2" idx="2"/>
            <a:endCxn id="18" idx="0"/>
          </p:cNvCxnSpPr>
          <p:nvPr/>
        </p:nvCxnSpPr>
        <p:spPr>
          <a:xfrm rot="5400000">
            <a:off x="3194178" y="4551529"/>
            <a:ext cx="330444" cy="159186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317" name="Rak koppling 13316"/>
          <p:cNvCxnSpPr>
            <a:stCxn id="13" idx="3"/>
            <a:endCxn id="14" idx="2"/>
          </p:cNvCxnSpPr>
          <p:nvPr/>
        </p:nvCxnSpPr>
        <p:spPr>
          <a:xfrm flipV="1">
            <a:off x="4911417" y="2420888"/>
            <a:ext cx="1127551" cy="1043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19" name="Rak koppling 13318"/>
          <p:cNvCxnSpPr>
            <a:stCxn id="13" idx="3"/>
          </p:cNvCxnSpPr>
          <p:nvPr/>
        </p:nvCxnSpPr>
        <p:spPr>
          <a:xfrm flipV="1">
            <a:off x="4911417" y="2402958"/>
            <a:ext cx="2196556" cy="1061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21" name="Rak koppling 13320"/>
          <p:cNvCxnSpPr>
            <a:stCxn id="13" idx="3"/>
            <a:endCxn id="22" idx="1"/>
          </p:cNvCxnSpPr>
          <p:nvPr/>
        </p:nvCxnSpPr>
        <p:spPr>
          <a:xfrm flipV="1">
            <a:off x="4911417" y="3064304"/>
            <a:ext cx="2199396" cy="400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23" name="Rak koppling 13322"/>
          <p:cNvCxnSpPr>
            <a:stCxn id="13" idx="3"/>
            <a:endCxn id="21" idx="1"/>
          </p:cNvCxnSpPr>
          <p:nvPr/>
        </p:nvCxnSpPr>
        <p:spPr>
          <a:xfrm>
            <a:off x="4911417" y="3464861"/>
            <a:ext cx="2196557" cy="705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25" name="Rak koppling 13324"/>
          <p:cNvCxnSpPr>
            <a:stCxn id="13" idx="3"/>
            <a:endCxn id="23" idx="1"/>
          </p:cNvCxnSpPr>
          <p:nvPr/>
        </p:nvCxnSpPr>
        <p:spPr>
          <a:xfrm>
            <a:off x="4911417" y="3464861"/>
            <a:ext cx="2196556" cy="1706717"/>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ktangel med rundade hörn 53"/>
          <p:cNvSpPr/>
          <p:nvPr/>
        </p:nvSpPr>
        <p:spPr>
          <a:xfrm>
            <a:off x="432513" y="4247807"/>
            <a:ext cx="1472350" cy="9237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Senior (fotboll)</a:t>
            </a:r>
          </a:p>
          <a:p>
            <a:pPr algn="ctr"/>
            <a:r>
              <a:rPr lang="sv-SE" sz="1600" b="1" dirty="0">
                <a:solidFill>
                  <a:schemeClr val="tx1"/>
                </a:solidFill>
              </a:rPr>
              <a:t>1S+3L</a:t>
            </a:r>
          </a:p>
        </p:txBody>
      </p:sp>
      <p:cxnSp>
        <p:nvCxnSpPr>
          <p:cNvPr id="13335" name="Rak koppling 13334"/>
          <p:cNvCxnSpPr>
            <a:stCxn id="54" idx="3"/>
            <a:endCxn id="13" idx="1"/>
          </p:cNvCxnSpPr>
          <p:nvPr/>
        </p:nvCxnSpPr>
        <p:spPr>
          <a:xfrm flipV="1">
            <a:off x="1904863" y="3464861"/>
            <a:ext cx="1494386" cy="12448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82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475656" y="3284984"/>
            <a:ext cx="6480720"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sv-SE" sz="8800" b="1" noProof="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latin typeface="+mj-lt"/>
                <a:ea typeface="+mj-ea"/>
                <a:cs typeface="+mj-cs"/>
              </a:rPr>
              <a:t>Tillbakablick 2016</a:t>
            </a:r>
            <a:endParaRPr kumimoji="0" lang="sv-SE" sz="8800" b="1" i="0" u="none" strike="noStrike" kern="1200" cap="none" spc="0" normalizeH="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8800" b="1" i="0" u="none" strike="noStrike" kern="1200" cap="none" spc="0" normalizeH="0" baseline="0" noProof="0" dirty="0" smtClean="0">
                <a:ln>
                  <a:noFill/>
                </a:ln>
                <a:solidFill>
                  <a:schemeClr val="tx1"/>
                </a:solidFill>
                <a:effectLst/>
                <a:uLnTx/>
                <a:uFillTx/>
                <a:latin typeface="+mj-lt"/>
                <a:ea typeface="+mj-ea"/>
                <a:cs typeface="+mj-cs"/>
              </a:rPr>
              <a:t/>
            </a:r>
            <a:br>
              <a:rPr kumimoji="0" lang="sv-SE" sz="8800" b="1" i="0" u="none" strike="noStrike" kern="1200" cap="none" spc="0" normalizeH="0" baseline="0" noProof="0" dirty="0" smtClean="0">
                <a:ln>
                  <a:noFill/>
                </a:ln>
                <a:solidFill>
                  <a:schemeClr val="tx1"/>
                </a:solidFill>
                <a:effectLst/>
                <a:uLnTx/>
                <a:uFillTx/>
                <a:latin typeface="+mj-lt"/>
                <a:ea typeface="+mj-ea"/>
                <a:cs typeface="+mj-cs"/>
              </a:rPr>
            </a:br>
            <a:endParaRPr kumimoji="0" lang="sv-SE" sz="8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456483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a:hlinkClick r:id="rId3" action="ppaction://hlinkfile"/>
          </p:cNvPr>
          <p:cNvSpPr txBox="1">
            <a:spLocks/>
          </p:cNvSpPr>
          <p:nvPr/>
        </p:nvSpPr>
        <p:spPr>
          <a:xfrm>
            <a:off x="1187624" y="3645024"/>
            <a:ext cx="7200800"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sv-SE" sz="8800" b="1" noProof="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latin typeface="+mj-lt"/>
                <a:ea typeface="+mj-ea"/>
                <a:cs typeface="+mj-cs"/>
              </a:rPr>
              <a:t>Verksamhets-berättelse</a:t>
            </a:r>
            <a:endParaRPr kumimoji="0" lang="sv-SE" sz="8800" b="1" i="0" u="none" strike="noStrike" kern="1200" cap="none" spc="0" normalizeH="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8800" b="1" i="0" u="none" strike="noStrike" kern="1200" cap="none" spc="0" normalizeH="0" baseline="0" noProof="0" dirty="0" smtClean="0">
                <a:ln>
                  <a:noFill/>
                </a:ln>
                <a:solidFill>
                  <a:schemeClr val="tx1"/>
                </a:solidFill>
                <a:effectLst/>
                <a:uLnTx/>
                <a:uFillTx/>
                <a:latin typeface="+mj-lt"/>
                <a:ea typeface="+mj-ea"/>
                <a:cs typeface="+mj-cs"/>
              </a:rPr>
              <a:t/>
            </a:r>
            <a:br>
              <a:rPr kumimoji="0" lang="sv-SE" sz="8800" b="1" i="0" u="none" strike="noStrike" kern="1200" cap="none" spc="0" normalizeH="0" baseline="0" noProof="0" dirty="0" smtClean="0">
                <a:ln>
                  <a:noFill/>
                </a:ln>
                <a:solidFill>
                  <a:schemeClr val="tx1"/>
                </a:solidFill>
                <a:effectLst/>
                <a:uLnTx/>
                <a:uFillTx/>
                <a:latin typeface="+mj-lt"/>
                <a:ea typeface="+mj-ea"/>
                <a:cs typeface="+mj-cs"/>
              </a:rPr>
            </a:br>
            <a:endParaRPr kumimoji="0" lang="sv-SE" sz="8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9114874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475656" y="3284984"/>
            <a:ext cx="6480720"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sv-SE" sz="8800" b="1" noProof="0" dirty="0" smtClean="0">
              <a:solidFill>
                <a:srgbClr val="000000"/>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solidFill>
                  <a:srgbClr val="000000"/>
                </a:solidFill>
                <a:latin typeface="+mj-lt"/>
                <a:ea typeface="+mj-ea"/>
                <a:cs typeface="+mj-cs"/>
              </a:rPr>
              <a:t>Reflektioner på året?</a:t>
            </a:r>
            <a:endParaRPr kumimoji="0" lang="sv-SE" sz="8800" b="1" i="0" u="none" strike="noStrike" kern="1200" cap="none" spc="0" normalizeH="0" dirty="0" smtClean="0">
              <a:ln>
                <a:noFill/>
              </a:ln>
              <a:solidFill>
                <a:srgbClr val="0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8800" b="1" i="0" u="none" strike="noStrike" kern="1200" cap="none" spc="0" normalizeH="0" baseline="0" noProof="0" dirty="0" smtClean="0">
                <a:ln>
                  <a:noFill/>
                </a:ln>
                <a:solidFill>
                  <a:srgbClr val="000000"/>
                </a:solidFill>
                <a:effectLst/>
                <a:uLnTx/>
                <a:uFillTx/>
                <a:latin typeface="+mj-lt"/>
                <a:ea typeface="+mj-ea"/>
                <a:cs typeface="+mj-cs"/>
              </a:rPr>
              <a:t/>
            </a:r>
            <a:br>
              <a:rPr kumimoji="0" lang="sv-SE" sz="8800" b="1" i="0" u="none" strike="noStrike" kern="1200" cap="none" spc="0" normalizeH="0" baseline="0" noProof="0" dirty="0" smtClean="0">
                <a:ln>
                  <a:noFill/>
                </a:ln>
                <a:solidFill>
                  <a:srgbClr val="000000"/>
                </a:solidFill>
                <a:effectLst/>
                <a:uLnTx/>
                <a:uFillTx/>
                <a:latin typeface="+mj-lt"/>
                <a:ea typeface="+mj-ea"/>
                <a:cs typeface="+mj-cs"/>
              </a:rPr>
            </a:br>
            <a:endParaRPr kumimoji="0" lang="sv-SE" sz="8800" b="1" i="0" u="none" strike="noStrike" kern="1200" cap="none" spc="0" normalizeH="0" baseline="0" noProof="0" dirty="0">
              <a:ln>
                <a:noFill/>
              </a:ln>
              <a:solidFill>
                <a:srgbClr val="000000"/>
              </a:solidFill>
              <a:effectLst/>
              <a:uLnTx/>
              <a:uFillTx/>
              <a:latin typeface="+mj-lt"/>
              <a:ea typeface="+mj-ea"/>
              <a:cs typeface="+mj-cs"/>
            </a:endParaRPr>
          </a:p>
        </p:txBody>
      </p:sp>
    </p:spTree>
    <p:extLst>
      <p:ext uri="{BB962C8B-B14F-4D97-AF65-F5344CB8AC3E}">
        <p14:creationId xmlns:p14="http://schemas.microsoft.com/office/powerpoint/2010/main" val="8543861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14276</TotalTime>
  <Words>738</Words>
  <Application>Microsoft Macintosh PowerPoint</Application>
  <PresentationFormat>Bildspel på skärmen (4:3)</PresentationFormat>
  <Paragraphs>333</Paragraphs>
  <Slides>38</Slides>
  <Notes>1</Notes>
  <HiddenSlides>1</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38</vt:i4>
      </vt:variant>
    </vt:vector>
  </HeadingPairs>
  <TitlesOfParts>
    <vt:vector size="40" baseType="lpstr">
      <vt:lpstr>Office-tema</vt:lpstr>
      <vt:lpstr>Acrobat Document</vt:lpstr>
      <vt:lpstr>Välkommen till  Föräldramöte!</vt:lpstr>
      <vt:lpstr>Agenda 1. Lagorganisation 2. Tillbakablick 2016         3. Planering 2017 4. Träningsinnehåll - Spelarutbildningsplanen  5. Medlemsfrågor &amp; Mtrl 6. Ekonomi &amp; Sponsring 7.  Övriga Frågor?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Deltagande &amp; Avanmälan  1. Minst 1 träning/vecka för matchspel.        - Avanmälan sker via mail till Åsa eller Tony (Tommy &amp; Mats)   2. Kallelse via laget.se till samtliga matcher &amp; aktiviteter.       </vt:lpstr>
      <vt:lpstr>Föräldrapraktik onsdagar  - Skriv upp er på listan!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vt:lpstr>
      <vt:lpstr>PowerPoint-presentation</vt:lpstr>
      <vt:lpstr>PowerPoint-presentation</vt:lpstr>
      <vt:lpstr>Varför samarbetar Barkarö SK med Friends?   Vi vill vara en förening där alla är lika viktiga samtidigt som vi tar ansvar för att visa vägen till goda värderingar och bra beteenden hos våra ledare &amp; aktiva.  Stärker varumärket Barkarö SK. </vt:lpstr>
      <vt:lpstr>Rödblå-spåret   1.  Klubbens värderingar och riktlinjer  2.  Glädje &amp; samhörighet     </vt:lpstr>
      <vt:lpstr>VFFs 10 Föräldrabud           </vt:lpstr>
      <vt:lpstr>PowerPoint-presentation</vt:lpstr>
      <vt:lpstr>Ekonomi  2016-2017  Ulrika Grönberg    </vt:lpstr>
      <vt:lpstr>Sponsring  2017  Magnus Larsson     </vt:lpstr>
      <vt:lpstr>Gothia Cup 2018  Från dröm till verklighet?       </vt:lpstr>
      <vt:lpstr>Övriga Frågor?</vt:lpstr>
      <vt:lpstr>Tack för visat intresse!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Giuseppina</dc:creator>
  <cp:lastModifiedBy>Tony Juhlin</cp:lastModifiedBy>
  <cp:revision>248</cp:revision>
  <dcterms:created xsi:type="dcterms:W3CDTF">2012-05-02T21:15:37Z</dcterms:created>
  <dcterms:modified xsi:type="dcterms:W3CDTF">2017-03-15T05:19:44Z</dcterms:modified>
</cp:coreProperties>
</file>