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5" r:id="rId2"/>
    <p:sldId id="278" r:id="rId3"/>
    <p:sldId id="276" r:id="rId4"/>
    <p:sldId id="270" r:id="rId5"/>
    <p:sldId id="285" r:id="rId6"/>
    <p:sldId id="275" r:id="rId7"/>
    <p:sldId id="286" r:id="rId8"/>
    <p:sldId id="287" r:id="rId9"/>
    <p:sldId id="277" r:id="rId10"/>
    <p:sldId id="274" r:id="rId11"/>
    <p:sldId id="266" r:id="rId12"/>
    <p:sldId id="283" r:id="rId13"/>
    <p:sldId id="281" r:id="rId14"/>
    <p:sldId id="288" r:id="rId15"/>
    <p:sldId id="257" r:id="rId16"/>
    <p:sldId id="279" r:id="rId17"/>
    <p:sldId id="280" r:id="rId18"/>
    <p:sldId id="259" r:id="rId19"/>
    <p:sldId id="260" r:id="rId20"/>
    <p:sldId id="273" r:id="rId21"/>
    <p:sldId id="271" r:id="rId22"/>
    <p:sldId id="262" r:id="rId2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2CF7-35E5-4DE5-A8E9-8120C93D39F3}" type="datetimeFigureOut">
              <a:rPr lang="sv-SE" smtClean="0"/>
              <a:pPr/>
              <a:t>2017-03-21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8E465-D9D3-4EF9-8495-55E502FCDB2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2CF7-35E5-4DE5-A8E9-8120C93D39F3}" type="datetimeFigureOut">
              <a:rPr lang="sv-SE" smtClean="0"/>
              <a:pPr/>
              <a:t>2017-03-21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8E465-D9D3-4EF9-8495-55E502FCDB2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2CF7-35E5-4DE5-A8E9-8120C93D39F3}" type="datetimeFigureOut">
              <a:rPr lang="sv-SE" smtClean="0"/>
              <a:pPr/>
              <a:t>2017-03-21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8E465-D9D3-4EF9-8495-55E502FCDB2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2CF7-35E5-4DE5-A8E9-8120C93D39F3}" type="datetimeFigureOut">
              <a:rPr lang="sv-SE" smtClean="0"/>
              <a:pPr/>
              <a:t>2017-03-21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8E465-D9D3-4EF9-8495-55E502FCDB2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2CF7-35E5-4DE5-A8E9-8120C93D39F3}" type="datetimeFigureOut">
              <a:rPr lang="sv-SE" smtClean="0"/>
              <a:pPr/>
              <a:t>2017-03-21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8E465-D9D3-4EF9-8495-55E502FCDB2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2CF7-35E5-4DE5-A8E9-8120C93D39F3}" type="datetimeFigureOut">
              <a:rPr lang="sv-SE" smtClean="0"/>
              <a:pPr/>
              <a:t>2017-03-21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8E465-D9D3-4EF9-8495-55E502FCDB2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2CF7-35E5-4DE5-A8E9-8120C93D39F3}" type="datetimeFigureOut">
              <a:rPr lang="sv-SE" smtClean="0"/>
              <a:pPr/>
              <a:t>2017-03-21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8E465-D9D3-4EF9-8495-55E502FCDB2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2CF7-35E5-4DE5-A8E9-8120C93D39F3}" type="datetimeFigureOut">
              <a:rPr lang="sv-SE" smtClean="0"/>
              <a:pPr/>
              <a:t>2017-03-21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8E465-D9D3-4EF9-8495-55E502FCDB2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2CF7-35E5-4DE5-A8E9-8120C93D39F3}" type="datetimeFigureOut">
              <a:rPr lang="sv-SE" smtClean="0"/>
              <a:pPr/>
              <a:t>2017-03-21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8E465-D9D3-4EF9-8495-55E502FCDB2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2CF7-35E5-4DE5-A8E9-8120C93D39F3}" type="datetimeFigureOut">
              <a:rPr lang="sv-SE" smtClean="0"/>
              <a:pPr/>
              <a:t>2017-03-21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8E465-D9D3-4EF9-8495-55E502FCDB2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2CF7-35E5-4DE5-A8E9-8120C93D39F3}" type="datetimeFigureOut">
              <a:rPr lang="sv-SE" smtClean="0"/>
              <a:pPr/>
              <a:t>2017-03-21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8E465-D9D3-4EF9-8495-55E502FCDB2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92CF7-35E5-4DE5-A8E9-8120C93D39F3}" type="datetimeFigureOut">
              <a:rPr lang="sv-SE" smtClean="0"/>
              <a:pPr/>
              <a:t>2017-03-21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8E465-D9D3-4EF9-8495-55E502FCDB2C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1.idrottonline.se/BKSport-Fotbol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algn="ctr">
              <a:buNone/>
            </a:pPr>
            <a:r>
              <a:rPr lang="sv-SE" sz="6000" b="1" dirty="0" smtClean="0"/>
              <a:t>Välkomna </a:t>
            </a:r>
          </a:p>
          <a:p>
            <a:pPr algn="ctr">
              <a:buNone/>
            </a:pPr>
            <a:r>
              <a:rPr lang="sv-SE" sz="3600" dirty="0" smtClean="0"/>
              <a:t>Till P02s föräldramöte inför 2017</a:t>
            </a:r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endParaRPr lang="sv-SE" dirty="0"/>
          </a:p>
        </p:txBody>
      </p:sp>
      <p:pic>
        <p:nvPicPr>
          <p:cNvPr id="4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-5680"/>
            <a:ext cx="6300000" cy="1230470"/>
          </a:xfrm>
          <a:prstGeom prst="rect">
            <a:avLst/>
          </a:prstGeom>
        </p:spPr>
      </p:pic>
      <p:pic>
        <p:nvPicPr>
          <p:cNvPr id="1027" name="Picture 3" descr="C:\Users\tholib\AppData\Local\Microsoft\Windows\Temporary Internet Files\Content.Outlook\EXOOAY8M\P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12976"/>
            <a:ext cx="4665712" cy="311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3012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v-SE" sz="3500" b="1" dirty="0" smtClean="0"/>
              <a:t>Träning inför Dana</a:t>
            </a:r>
          </a:p>
          <a:p>
            <a:pPr>
              <a:buNone/>
            </a:pPr>
            <a:endParaRPr lang="sv-SE" sz="2000" b="1" dirty="0" smtClean="0"/>
          </a:p>
          <a:p>
            <a:pPr>
              <a:buFont typeface="Wingdings" pitchFamily="2" charset="2"/>
              <a:buChar char="Ø"/>
            </a:pPr>
            <a:r>
              <a:rPr lang="sv-SE" sz="2800" dirty="0" smtClean="0"/>
              <a:t>10/7, 11/7, 13/7</a:t>
            </a:r>
          </a:p>
          <a:p>
            <a:pPr marL="0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Match planerad 15 eller 16/7.</a:t>
            </a:r>
          </a:p>
          <a:p>
            <a:pPr marL="0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17/7, 18/7, 20/7</a:t>
            </a:r>
          </a:p>
          <a:p>
            <a:pPr marL="0" indent="0">
              <a:buNone/>
            </a:pPr>
            <a:r>
              <a:rPr lang="sv-SE" sz="2800" dirty="0" smtClean="0"/>
              <a:t>     </a:t>
            </a:r>
            <a:endParaRPr lang="sv-SE" sz="2800" dirty="0"/>
          </a:p>
          <a:p>
            <a:pPr marL="0" indent="0">
              <a:buNone/>
            </a:pPr>
            <a:endParaRPr lang="sv-SE" sz="3400" dirty="0" smtClean="0"/>
          </a:p>
          <a:p>
            <a:pPr marL="0" lvl="0" indent="0">
              <a:buNone/>
            </a:pPr>
            <a:endParaRPr lang="sv-SE" dirty="0" smtClean="0"/>
          </a:p>
          <a:p>
            <a:pPr lvl="0">
              <a:buFont typeface="Wingdings" pitchFamily="2" charset="2"/>
              <a:buChar char="Ø"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88642"/>
            <a:ext cx="6300000" cy="1230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938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467544" y="1482534"/>
            <a:ext cx="8229600" cy="4960261"/>
          </a:xfrm>
          <a:solidFill>
            <a:srgbClr val="FFFF0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sv-SE" dirty="0" smtClean="0"/>
              <a:t>	 </a:t>
            </a:r>
            <a:r>
              <a:rPr lang="sv-SE" b="1" dirty="0" smtClean="0"/>
              <a:t>Viktigt att tänka på</a:t>
            </a:r>
          </a:p>
          <a:p>
            <a:pPr>
              <a:buNone/>
            </a:pPr>
            <a:endParaRPr lang="sv-SE" dirty="0"/>
          </a:p>
          <a:p>
            <a:pPr lvl="0">
              <a:buFont typeface="Wingdings" pitchFamily="2" charset="2"/>
              <a:buChar char="Ø"/>
            </a:pPr>
            <a:r>
              <a:rPr lang="sv-SE" dirty="0"/>
              <a:t>Anmäl förhinder/frånvaro i god tid</a:t>
            </a:r>
          </a:p>
          <a:p>
            <a:pPr lvl="0">
              <a:buFont typeface="Wingdings" pitchFamily="2" charset="2"/>
              <a:buChar char="Ø"/>
            </a:pPr>
            <a:r>
              <a:rPr lang="sv-SE" dirty="0"/>
              <a:t>Ha rätt </a:t>
            </a:r>
            <a:r>
              <a:rPr lang="sv-SE" dirty="0" smtClean="0"/>
              <a:t>utrustning</a:t>
            </a:r>
          </a:p>
          <a:p>
            <a:pPr lvl="0">
              <a:buFont typeface="Wingdings" pitchFamily="2" charset="2"/>
              <a:buChar char="Ø"/>
            </a:pPr>
            <a:r>
              <a:rPr lang="sv-SE" dirty="0" smtClean="0"/>
              <a:t>Respektera våra deadlines vid anmälningar</a:t>
            </a:r>
          </a:p>
          <a:p>
            <a:pPr lvl="0">
              <a:buFont typeface="Wingdings" pitchFamily="2" charset="2"/>
              <a:buChar char="Ø"/>
            </a:pPr>
            <a:r>
              <a:rPr lang="sv-SE" dirty="0" smtClean="0"/>
              <a:t>Öppen dialog</a:t>
            </a:r>
          </a:p>
          <a:p>
            <a:pPr marL="0" lvl="0" indent="0">
              <a:buNone/>
            </a:pPr>
            <a:endParaRPr lang="sv-SE" dirty="0"/>
          </a:p>
        </p:txBody>
      </p:sp>
      <p:pic>
        <p:nvPicPr>
          <p:cNvPr id="1028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6300000" cy="12304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419112"/>
            <a:ext cx="8229600" cy="5438888"/>
          </a:xfrm>
        </p:spPr>
        <p:txBody>
          <a:bodyPr>
            <a:normAutofit/>
          </a:bodyPr>
          <a:lstStyle/>
          <a:p>
            <a:pPr>
              <a:buNone/>
            </a:pPr>
            <a:endParaRPr lang="sv-SE" sz="10400" b="1" dirty="0" smtClean="0"/>
          </a:p>
          <a:p>
            <a:pPr>
              <a:buFont typeface="Wingdings" pitchFamily="2" charset="2"/>
              <a:buChar char="Ø"/>
            </a:pPr>
            <a:endParaRPr lang="sv-SE" sz="3400" dirty="0" smtClean="0"/>
          </a:p>
          <a:p>
            <a:pPr marL="0" indent="0">
              <a:buNone/>
            </a:pPr>
            <a:r>
              <a:rPr lang="sv-SE" sz="3400" dirty="0"/>
              <a:t> </a:t>
            </a:r>
            <a:r>
              <a:rPr lang="sv-SE" sz="3400" dirty="0" smtClean="0"/>
              <a:t>   </a:t>
            </a:r>
          </a:p>
          <a:p>
            <a:pPr marL="0" lvl="0" indent="0">
              <a:buNone/>
            </a:pPr>
            <a:endParaRPr lang="sv-SE" dirty="0" smtClean="0"/>
          </a:p>
          <a:p>
            <a:pPr lvl="0">
              <a:buFont typeface="Wingdings" pitchFamily="2" charset="2"/>
              <a:buChar char="Ø"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/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055312"/>
              </p:ext>
            </p:extLst>
          </p:nvPr>
        </p:nvGraphicFramePr>
        <p:xfrm>
          <a:off x="179513" y="332650"/>
          <a:ext cx="8856983" cy="62646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0401"/>
                <a:gridCol w="973277"/>
                <a:gridCol w="291983"/>
                <a:gridCol w="2562963"/>
                <a:gridCol w="562338"/>
                <a:gridCol w="605595"/>
                <a:gridCol w="1820426"/>
              </a:tblGrid>
              <a:tr h="282605"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u="none" strike="noStrike" dirty="0">
                          <a:effectLst/>
                        </a:rPr>
                        <a:t>Budget P-02 2017 - 2018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1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10909"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82605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Utgifter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 smtClean="0">
                          <a:effectLst/>
                        </a:rPr>
                        <a:t>Intäkter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1" i="0" u="none" strike="noStrike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u="none" strike="noStrike" dirty="0">
                          <a:effectLst/>
                        </a:rPr>
                        <a:t>Möjliga intäkter 2018</a:t>
                      </a:r>
                      <a:endParaRPr lang="sv-SE" sz="14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10909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Dana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 dirty="0" smtClean="0">
                          <a:effectLst/>
                        </a:rPr>
                        <a:t>59700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Egna kassan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 dirty="0">
                          <a:effectLst/>
                        </a:rPr>
                        <a:t>80000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Gothia </a:t>
                      </a:r>
                      <a:r>
                        <a:rPr lang="sv-SE" sz="1200" u="none" strike="noStrike" dirty="0" smtClean="0">
                          <a:effectLst/>
                        </a:rPr>
                        <a:t>2018 (</a:t>
                      </a:r>
                      <a:r>
                        <a:rPr lang="sv-SE" sz="1200" u="none" strike="noStrike" dirty="0">
                          <a:effectLst/>
                        </a:rPr>
                        <a:t>gratis)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65000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Klubben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 dirty="0">
                          <a:effectLst/>
                        </a:rPr>
                        <a:t>25500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Fotbollsresa/avslutning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 dirty="0" smtClean="0">
                          <a:effectLst/>
                        </a:rPr>
                        <a:t>120000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Inventering Jula 2017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 dirty="0">
                          <a:effectLst/>
                        </a:rPr>
                        <a:t>14065</a:t>
                      </a:r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 smtClean="0">
                          <a:effectLst/>
                        </a:rPr>
                        <a:t>Tränings/Matchläger 2018 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40000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Basket 2017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6000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 dirty="0">
                          <a:effectLst/>
                        </a:rPr>
                        <a:t>6000</a:t>
                      </a:r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 smtClean="0">
                          <a:effectLst/>
                        </a:rPr>
                        <a:t>Piké,</a:t>
                      </a:r>
                      <a:r>
                        <a:rPr lang="sv-SE" sz="1200" u="none" strike="noStrike" baseline="0" dirty="0" smtClean="0">
                          <a:effectLst/>
                        </a:rPr>
                        <a:t> regnjacka mm.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35000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Newbody 2017 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25000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 dirty="0">
                          <a:effectLst/>
                        </a:rPr>
                        <a:t>25000</a:t>
                      </a:r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Mindre cuper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15000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Joker </a:t>
                      </a:r>
                      <a:r>
                        <a:rPr lang="sv-SE" sz="1200" u="none" strike="noStrike" smtClean="0">
                          <a:effectLst/>
                        </a:rPr>
                        <a:t>2ggr</a:t>
                      </a:r>
                      <a:r>
                        <a:rPr lang="sv-SE" sz="1200" u="none" strike="noStrike">
                          <a:effectLst/>
                        </a:rPr>
                        <a:t>. </a:t>
                      </a:r>
                      <a:r>
                        <a:rPr lang="sv-SE" sz="1200" u="none" strike="noStrike" dirty="0">
                          <a:effectLst/>
                        </a:rPr>
                        <a:t>2017 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10000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 dirty="0">
                          <a:effectLst/>
                        </a:rPr>
                        <a:t>10000</a:t>
                      </a:r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Buss ev. 2 matcher</a:t>
                      </a:r>
                      <a:endParaRPr lang="sv-SE" sz="1200" b="0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10000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Sponsring EL Tuna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2000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AFC ev. 2 matcher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4600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Sponsring ICA Ekängen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5000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Sponsring Front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6000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 dirty="0" smtClean="0">
                          <a:effectLst/>
                        </a:rPr>
                        <a:t>349300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Sponsring Rapid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6000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Sponsring Hagtorps Åkeri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2000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Sponsring Övrigt???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20000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osäkert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Bidrag Rekarnestif. 2017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15000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osäkert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15000</a:t>
                      </a:r>
                      <a:endParaRPr lang="sv-SE" sz="1200" b="1" i="0" u="none" strike="noStrike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Dana spelaravg. 500kr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12000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Resultat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 dirty="0" smtClean="0">
                          <a:effectLst/>
                        </a:rPr>
                        <a:t>-70500</a:t>
                      </a:r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 dirty="0">
                          <a:effectLst/>
                        </a:rPr>
                        <a:t>Träningsläger 2018 </a:t>
                      </a:r>
                      <a:r>
                        <a:rPr lang="sv-SE" sz="1200" u="none" strike="noStrike" dirty="0" err="1" smtClean="0">
                          <a:effectLst/>
                        </a:rPr>
                        <a:t>spelaravg</a:t>
                      </a:r>
                      <a:r>
                        <a:rPr lang="sv-SE" sz="1200" u="none" strike="noStrike" dirty="0">
                          <a:effectLst/>
                        </a:rPr>
                        <a:t>. 700kr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16800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Kiosken 2017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10000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 dirty="0">
                          <a:effectLst/>
                        </a:rPr>
                        <a:t>10000</a:t>
                      </a:r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Intäkter 2018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 dirty="0" smtClean="0">
                          <a:effectLst/>
                        </a:rPr>
                        <a:t>80065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Bingolotto/Sverigelotter 2017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>
                          <a:effectLst/>
                        </a:rPr>
                        <a:t>7500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>
                          <a:effectLst/>
                        </a:rPr>
                        <a:t>osäkert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Bingolotto 2016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Totalt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 dirty="0" smtClean="0">
                          <a:effectLst/>
                        </a:rPr>
                        <a:t>9565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u="none" strike="noStrike">
                          <a:effectLst/>
                        </a:rPr>
                        <a:t>Avslutningsresa 2018 1000kr/pers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 dirty="0" smtClean="0">
                          <a:effectLst/>
                        </a:rPr>
                        <a:t>30000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37860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200" u="none" strike="noStrike" dirty="0" smtClean="0">
                          <a:effectLst/>
                        </a:rPr>
                        <a:t>278800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u="none" strike="noStrike" dirty="0">
                          <a:effectLst/>
                        </a:rPr>
                        <a:t>80065</a:t>
                      </a:r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  <a:tr h="282605"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000" b="0" i="0" u="none" strike="noStrike" dirty="0">
                        <a:solidFill>
                          <a:srgbClr val="FF0000"/>
                        </a:solidFill>
                        <a:effectLst/>
                        <a:latin typeface="Asap"/>
                      </a:endParaRPr>
                    </a:p>
                  </a:txBody>
                  <a:tcPr marL="8111" marR="8111" marT="8111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894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9580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v-SE" b="1" dirty="0" smtClean="0"/>
              <a:t>Föräldrarådet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/>
              <a:t> Sverigelotter – man får gärna ta fler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/>
              <a:t>Basketcupen - ett pass kvar, hur många föräldrar ska vi ha per pass?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/>
              <a:t>Jokerlotteriet – hur ofta?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/>
              <a:t>Säljaktiviteter – </a:t>
            </a:r>
            <a:r>
              <a:rPr lang="sv-SE" sz="2800" dirty="0" err="1" smtClean="0"/>
              <a:t>Newbody</a:t>
            </a:r>
            <a:r>
              <a:rPr lang="sv-SE" sz="2800" dirty="0" smtClean="0"/>
              <a:t>, Parmesanost eller annat?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/>
              <a:t>Andra inkomstbringade aktiviteter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/>
              <a:t>Sponsring fika bordet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/>
              <a:t>Jula 14 065kr, </a:t>
            </a:r>
            <a:r>
              <a:rPr lang="sv-SE" sz="2800" dirty="0" err="1" smtClean="0"/>
              <a:t>Newbody</a:t>
            </a:r>
            <a:r>
              <a:rPr lang="sv-SE" sz="2800" dirty="0" smtClean="0"/>
              <a:t> 24 000kr</a:t>
            </a: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 smtClean="0"/>
          </a:p>
          <a:p>
            <a:pPr lvl="0">
              <a:buFont typeface="Wingdings" pitchFamily="2" charset="2"/>
              <a:buChar char="Ø"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6300000" cy="1230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080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958011"/>
          </a:xfrm>
        </p:spPr>
        <p:txBody>
          <a:bodyPr>
            <a:normAutofit/>
          </a:bodyPr>
          <a:lstStyle/>
          <a:p>
            <a:pPr>
              <a:buNone/>
            </a:pPr>
            <a:endParaRPr lang="sv-SE" b="1" dirty="0" smtClean="0"/>
          </a:p>
          <a:p>
            <a:pPr>
              <a:buNone/>
            </a:pPr>
            <a:r>
              <a:rPr lang="sv-SE" b="1" dirty="0"/>
              <a:t> </a:t>
            </a:r>
            <a:r>
              <a:rPr lang="sv-SE" b="1" dirty="0" smtClean="0"/>
              <a:t> Övrigt 2017</a:t>
            </a:r>
          </a:p>
          <a:p>
            <a:pPr marL="0" indent="0">
              <a:buNone/>
            </a:pPr>
            <a:r>
              <a:rPr lang="sv-SE" sz="2800" dirty="0" smtClean="0"/>
              <a:t>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/>
              <a:t>Matchvärd</a:t>
            </a:r>
            <a:endParaRPr lang="sv-SE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/>
              <a:t>Utrustning </a:t>
            </a:r>
          </a:p>
          <a:p>
            <a:pPr marL="0" indent="0">
              <a:buNone/>
            </a:pPr>
            <a:r>
              <a:rPr lang="sv-SE" sz="2800" dirty="0" smtClean="0"/>
              <a:t>    </a:t>
            </a:r>
            <a:r>
              <a:rPr lang="sv-SE" sz="2800" dirty="0" err="1" smtClean="0"/>
              <a:t>Matchkit</a:t>
            </a:r>
            <a:r>
              <a:rPr lang="sv-SE" sz="2800" dirty="0" smtClean="0"/>
              <a:t>, piké, regnjacka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 smtClean="0"/>
          </a:p>
          <a:p>
            <a:pPr lvl="0">
              <a:buFont typeface="Wingdings" pitchFamily="2" charset="2"/>
              <a:buChar char="Ø"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6300000" cy="1230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30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740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v-SE" sz="3500" b="1" dirty="0" smtClean="0"/>
              <a:t>Seriestart – Lägret i ST Sundby</a:t>
            </a:r>
          </a:p>
          <a:p>
            <a:pPr marL="0" indent="0">
              <a:buNone/>
            </a:pPr>
            <a:r>
              <a:rPr lang="sv-SE" sz="2600" dirty="0" smtClean="0"/>
              <a:t> </a:t>
            </a:r>
          </a:p>
          <a:p>
            <a:pPr marL="0" lvl="0" indent="0">
              <a:buNone/>
            </a:pPr>
            <a:endParaRPr lang="sv-SE" dirty="0" smtClean="0"/>
          </a:p>
          <a:p>
            <a:pPr lvl="0">
              <a:buFont typeface="Wingdings" pitchFamily="2" charset="2"/>
              <a:buChar char="Ø"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6300000" cy="123047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38848" y="1593408"/>
            <a:ext cx="8229600" cy="4958011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 smtClean="0"/>
          </a:p>
          <a:p>
            <a:pPr lvl="0">
              <a:buFont typeface="Wingdings" pitchFamily="2" charset="2"/>
              <a:buChar char="Ø"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       </a:t>
            </a:r>
            <a:r>
              <a:rPr lang="sv-SE" sz="6000" dirty="0" smtClean="0"/>
              <a:t>Viktigt att vinna men…</a:t>
            </a:r>
            <a:endParaRPr lang="sv-SE" sz="6000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6300000" cy="123047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751" y="1665784"/>
            <a:ext cx="5680554" cy="361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397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958011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Glöm inte bort att prata </a:t>
            </a:r>
            <a:r>
              <a:rPr lang="sv-SE" smtClean="0"/>
              <a:t>med killarna </a:t>
            </a:r>
            <a:r>
              <a:rPr lang="sv-SE" dirty="0" smtClean="0"/>
              <a:t>om att man ibland kan förlora också !!!!!!!!!</a:t>
            </a:r>
            <a:endParaRPr lang="sv-SE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6300000" cy="123047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7"/>
            <a:ext cx="3774394" cy="237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745" y="1710471"/>
            <a:ext cx="4209574" cy="2366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324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r>
              <a:rPr lang="sv-SE" sz="2600" dirty="0" smtClean="0"/>
              <a:t>Utbildningsansvarig (har information kring tränar, domar och spelarutbildning). </a:t>
            </a:r>
          </a:p>
          <a:p>
            <a:r>
              <a:rPr lang="sv-SE" sz="2600" dirty="0" smtClean="0"/>
              <a:t>Ansvarig för idrottsprojekt som klubben ansöker om. </a:t>
            </a:r>
          </a:p>
          <a:p>
            <a:r>
              <a:rPr lang="sv-SE" sz="2600" dirty="0" smtClean="0"/>
              <a:t>Närvara på vissa träningar och matcher. </a:t>
            </a:r>
          </a:p>
          <a:p>
            <a:r>
              <a:rPr lang="sv-SE" sz="2600" dirty="0" smtClean="0"/>
              <a:t>Vara till hjälp för BK Sports ungdomslag rent allmänt (utveckla ungdomssidan). </a:t>
            </a:r>
          </a:p>
          <a:p>
            <a:r>
              <a:rPr lang="sv-SE" sz="2600" dirty="0" smtClean="0"/>
              <a:t>Cupansvarig (ICA Kvantum Cup )</a:t>
            </a:r>
          </a:p>
          <a:p>
            <a:r>
              <a:rPr lang="sv-SE" sz="2600" dirty="0" smtClean="0"/>
              <a:t> </a:t>
            </a:r>
            <a:r>
              <a:rPr lang="sv-SE" sz="2600" b="1" dirty="0"/>
              <a:t>Magnus: ungdom.bksport@telia.com </a:t>
            </a:r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endParaRPr lang="sv-SE" dirty="0"/>
          </a:p>
        </p:txBody>
      </p:sp>
      <p:pic>
        <p:nvPicPr>
          <p:cNvPr id="4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8640"/>
            <a:ext cx="7315200" cy="14287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88698"/>
            <a:ext cx="8229600" cy="463746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</a:t>
            </a:r>
            <a:r>
              <a:rPr lang="sv-SE" sz="5100" b="1" dirty="0" err="1" smtClean="0"/>
              <a:t>Påsklotteriet</a:t>
            </a:r>
            <a:r>
              <a:rPr lang="sv-SE" sz="5100" b="1" dirty="0" smtClean="0"/>
              <a:t> - Jullotteriet</a:t>
            </a:r>
            <a:endParaRPr lang="sv-SE" sz="51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3400" dirty="0"/>
              <a:t>Ingen ersättning till lagen. Ett viktigt inslag i föreningen. Inbringar bra pengar till föreningen. Det går INTE att köpa sig fri från sysslan (styrelsebeslut) utan alla ska hjälpas åt i största möjliga mån. Tider och schemaläggning för lagen skickas ut i god tid</a:t>
            </a:r>
            <a:r>
              <a:rPr lang="sv-SE" sz="3400" dirty="0" smtClean="0"/>
              <a:t>.</a:t>
            </a:r>
          </a:p>
          <a:p>
            <a:pPr>
              <a:buNone/>
            </a:pPr>
            <a:r>
              <a:rPr lang="sv-SE" sz="3400" dirty="0" smtClean="0"/>
              <a:t> </a:t>
            </a:r>
            <a:endParaRPr lang="sv-SE" sz="3400" dirty="0"/>
          </a:p>
          <a:p>
            <a:pPr>
              <a:buNone/>
            </a:pPr>
            <a:r>
              <a:rPr lang="sv-SE" sz="3400" b="1" dirty="0" smtClean="0"/>
              <a:t>	</a:t>
            </a:r>
            <a:r>
              <a:rPr lang="sv-SE" sz="5100" b="1" dirty="0" smtClean="0"/>
              <a:t>Bilbingon </a:t>
            </a:r>
            <a:r>
              <a:rPr lang="sv-SE" sz="5100" b="1" dirty="0"/>
              <a:t>i Kvicksund </a:t>
            </a:r>
            <a:endParaRPr lang="sv-SE" sz="51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3400" dirty="0"/>
              <a:t>Här får laget en liten summa pengar till lagkassan för den tid som man hjälper till. Tidigare år har det varit 50 kr/timme per person. Troligtvis blir summan densamma. </a:t>
            </a:r>
          </a:p>
          <a:p>
            <a:endParaRPr lang="sv-SE" dirty="0"/>
          </a:p>
        </p:txBody>
      </p:sp>
      <p:pic>
        <p:nvPicPr>
          <p:cNvPr id="4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8125" y="0"/>
            <a:ext cx="6300000" cy="123047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v-SE" sz="4000" b="1" dirty="0" smtClean="0"/>
              <a:t>                     Backspegeln</a:t>
            </a:r>
          </a:p>
          <a:p>
            <a:pPr>
              <a:buNone/>
            </a:pPr>
            <a:endParaRPr lang="sv-SE" sz="4000" b="1" dirty="0" smtClean="0"/>
          </a:p>
          <a:p>
            <a:pPr>
              <a:buNone/>
            </a:pPr>
            <a:endParaRPr lang="sv-SE" sz="4000" b="1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 smtClean="0"/>
          </a:p>
          <a:p>
            <a:pPr lvl="0">
              <a:buFont typeface="Wingdings" pitchFamily="2" charset="2"/>
              <a:buChar char="Ø"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8640"/>
            <a:ext cx="7315200" cy="142875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078086"/>
            <a:ext cx="2443102" cy="2026665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357919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v-SE" b="1" dirty="0"/>
              <a:t> </a:t>
            </a:r>
            <a:r>
              <a:rPr lang="sv-SE" b="1" dirty="0" smtClean="0"/>
              <a:t>  Valborg i </a:t>
            </a:r>
            <a:r>
              <a:rPr lang="sv-SE" b="1" dirty="0" err="1" smtClean="0"/>
              <a:t>Vilsta</a:t>
            </a:r>
            <a:endParaRPr lang="sv-SE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/>
              <a:t>Herrar, Damer och juniorer</a:t>
            </a:r>
          </a:p>
          <a:p>
            <a:pPr>
              <a:buNone/>
            </a:pPr>
            <a:r>
              <a:rPr lang="sv-SE" dirty="0" smtClean="0"/>
              <a:t> </a:t>
            </a:r>
            <a:endParaRPr lang="sv-SE" dirty="0"/>
          </a:p>
          <a:p>
            <a:pPr>
              <a:buNone/>
            </a:pPr>
            <a:r>
              <a:rPr lang="sv-SE" b="1" dirty="0" smtClean="0"/>
              <a:t>	Midsommar i </a:t>
            </a:r>
            <a:r>
              <a:rPr lang="sv-SE" b="1" dirty="0" err="1" smtClean="0"/>
              <a:t>Vilsta</a:t>
            </a:r>
            <a:endParaRPr lang="sv-SE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/>
              <a:t>Herrar, Damer och juniorer</a:t>
            </a:r>
          </a:p>
          <a:p>
            <a:pPr>
              <a:buNone/>
            </a:pPr>
            <a:endParaRPr lang="sv-SE" dirty="0"/>
          </a:p>
          <a:p>
            <a:pPr>
              <a:buFont typeface="Wingdings" panose="05000000000000000000" pitchFamily="2" charset="2"/>
              <a:buChar char="Ø"/>
            </a:pPr>
            <a:endParaRPr lang="sv-SE" dirty="0"/>
          </a:p>
          <a:p>
            <a:endParaRPr lang="sv-SE" dirty="0"/>
          </a:p>
        </p:txBody>
      </p:sp>
      <p:pic>
        <p:nvPicPr>
          <p:cNvPr id="4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4168"/>
            <a:ext cx="6300000" cy="1230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056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v-SE" b="1" dirty="0"/>
              <a:t> </a:t>
            </a:r>
            <a:r>
              <a:rPr lang="sv-SE" b="1" dirty="0" smtClean="0"/>
              <a:t>   Föreningsaktiviteter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/>
              <a:t>Medlemsmöte (hur ökar vi intäkterna)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/>
              <a:t>BK Sport dagen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/>
              <a:t>K</a:t>
            </a:r>
            <a:r>
              <a:rPr lang="sv-SE" sz="2800" dirty="0" smtClean="0"/>
              <a:t>lädprovardagar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/>
              <a:t>Panta Mera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/>
              <a:t>Ev. Bingolottokampanjer (delning lag/klubben)</a:t>
            </a:r>
            <a:endParaRPr lang="sv-SE" sz="2800" dirty="0"/>
          </a:p>
          <a:p>
            <a:endParaRPr lang="sv-SE" dirty="0"/>
          </a:p>
        </p:txBody>
      </p:sp>
      <p:pic>
        <p:nvPicPr>
          <p:cNvPr id="4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6300000" cy="1230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58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3732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v-SE" b="1" dirty="0" smtClean="0"/>
              <a:t>	</a:t>
            </a:r>
            <a:r>
              <a:rPr lang="sv-SE" sz="4600" b="1" dirty="0" smtClean="0"/>
              <a:t>BK SPORTS klädprofil </a:t>
            </a:r>
            <a:endParaRPr lang="sv-SE" sz="4600" dirty="0" smtClean="0"/>
          </a:p>
          <a:p>
            <a:r>
              <a:rPr lang="sv-SE" dirty="0" smtClean="0"/>
              <a:t>BK Sport har avtal med Sporthuset/Kanotcenter, föreningen har tagit fram en klädprofil som består av matchställ, träningskläder, regn/vindställ och ryggsäck/väska. </a:t>
            </a:r>
          </a:p>
          <a:p>
            <a:r>
              <a:rPr lang="sv-SE" dirty="0" smtClean="0"/>
              <a:t>Provexemplar finns i klubbstugan, välkomna att titta och prova ut rätt storlek i. </a:t>
            </a:r>
          </a:p>
          <a:p>
            <a:r>
              <a:rPr lang="sv-SE" dirty="0" smtClean="0"/>
              <a:t>Klädprofilen finns även på föreningens hemsida  </a:t>
            </a:r>
          </a:p>
          <a:p>
            <a:r>
              <a:rPr lang="sv-SE" dirty="0" smtClean="0"/>
              <a:t>Om hela laget gemensamt beslutar att inhandla ex. träningsoveraller så skickas/lämnas en sammanställd lista till kansliet av lagets kontaktperson. Klädprover kan då lånas från kansliet till ett träningspass för utprovning av storlekar. Vid enskilda köp, kontaktar ni kansliet direkt. </a:t>
            </a:r>
          </a:p>
          <a:p>
            <a:r>
              <a:rPr lang="sv-SE" dirty="0" smtClean="0"/>
              <a:t>Rabatt hos Sporthuset/Kanotcenter: på ordinarie priser ges 20 % rabatt på allt fotbollsmaterial till BK Sports medlemmar.</a:t>
            </a:r>
          </a:p>
          <a:p>
            <a:endParaRPr lang="sv-SE" dirty="0"/>
          </a:p>
        </p:txBody>
      </p:sp>
      <p:pic>
        <p:nvPicPr>
          <p:cNvPr id="4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7094" y="0"/>
            <a:ext cx="6300000" cy="123047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482534"/>
            <a:ext cx="8229600" cy="50322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v-SE" b="1" dirty="0" smtClean="0"/>
              <a:t>Nya och gamla spelare</a:t>
            </a:r>
          </a:p>
          <a:p>
            <a:pPr>
              <a:buNone/>
            </a:pPr>
            <a:endParaRPr lang="sv-SE" sz="2800" b="1" dirty="0"/>
          </a:p>
          <a:p>
            <a:pPr>
              <a:buNone/>
            </a:pPr>
            <a:r>
              <a:rPr lang="sv-SE" sz="2800" b="1" dirty="0" smtClean="0"/>
              <a:t>Saku </a:t>
            </a:r>
            <a:r>
              <a:rPr lang="sv-SE" sz="2800" b="1" dirty="0" err="1" smtClean="0"/>
              <a:t>Turinen</a:t>
            </a:r>
            <a:r>
              <a:rPr lang="sv-SE" sz="2800" b="1" dirty="0" smtClean="0"/>
              <a:t> har börjat igen</a:t>
            </a:r>
          </a:p>
          <a:p>
            <a:pPr>
              <a:buNone/>
            </a:pPr>
            <a:r>
              <a:rPr lang="sv-SE" sz="2800" b="1" dirty="0" smtClean="0"/>
              <a:t>Emil </a:t>
            </a:r>
            <a:r>
              <a:rPr lang="sv-SE" sz="2800" b="1" dirty="0" err="1" smtClean="0"/>
              <a:t>Kun</a:t>
            </a:r>
            <a:r>
              <a:rPr lang="sv-SE" sz="2800" b="1" dirty="0" smtClean="0"/>
              <a:t>, ny spelare från City</a:t>
            </a:r>
          </a:p>
          <a:p>
            <a:pPr>
              <a:buNone/>
            </a:pPr>
            <a:endParaRPr lang="sv-SE" sz="2800" b="1" dirty="0"/>
          </a:p>
          <a:p>
            <a:pPr>
              <a:buNone/>
            </a:pPr>
            <a:r>
              <a:rPr lang="sv-SE" sz="2800" b="1" dirty="0" smtClean="0"/>
              <a:t>Pontus Gustafsson </a:t>
            </a:r>
            <a:r>
              <a:rPr lang="sv-SE" sz="2800" b="1" dirty="0" smtClean="0"/>
              <a:t>och Lukas </a:t>
            </a:r>
            <a:r>
              <a:rPr lang="sv-SE" sz="2800" b="1" dirty="0" err="1" smtClean="0"/>
              <a:t>Östring</a:t>
            </a:r>
            <a:r>
              <a:rPr lang="sv-SE" sz="2800" b="1" dirty="0" smtClean="0"/>
              <a:t> har </a:t>
            </a:r>
            <a:r>
              <a:rPr lang="sv-SE" sz="2800" b="1" dirty="0" smtClean="0"/>
              <a:t>slutat</a:t>
            </a:r>
          </a:p>
          <a:p>
            <a:pPr>
              <a:buNone/>
            </a:pPr>
            <a:endParaRPr lang="sv-SE" sz="4000" dirty="0"/>
          </a:p>
          <a:p>
            <a:pPr>
              <a:buNone/>
            </a:pPr>
            <a:endParaRPr lang="sv-SE" sz="4000" b="1" dirty="0" smtClean="0"/>
          </a:p>
          <a:p>
            <a:pPr>
              <a:buNone/>
            </a:pPr>
            <a:endParaRPr lang="sv-SE" sz="4000" b="1" dirty="0" smtClean="0"/>
          </a:p>
          <a:p>
            <a:pPr marL="0" indent="0">
              <a:buNone/>
            </a:pPr>
            <a:endParaRPr lang="sv-SE" dirty="0" smtClean="0"/>
          </a:p>
          <a:p>
            <a:pPr lvl="0">
              <a:buFont typeface="Wingdings" pitchFamily="2" charset="2"/>
              <a:buChar char="Ø"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6300000" cy="1230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828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496598"/>
            <a:ext cx="8229600" cy="50182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 smtClean="0"/>
              <a:t>   Träningar våren </a:t>
            </a:r>
          </a:p>
          <a:p>
            <a:pPr marL="0" indent="0">
              <a:buNone/>
            </a:pPr>
            <a:r>
              <a:rPr lang="sv-SE" sz="4000" dirty="0"/>
              <a:t> </a:t>
            </a:r>
            <a:r>
              <a:rPr lang="sv-SE" sz="4000" dirty="0" smtClean="0"/>
              <a:t>  </a:t>
            </a:r>
            <a:r>
              <a:rPr lang="sv-SE" sz="2800" dirty="0"/>
              <a:t>M</a:t>
            </a:r>
            <a:r>
              <a:rPr lang="sv-SE" sz="2800" dirty="0" smtClean="0"/>
              <a:t>åndagar </a:t>
            </a:r>
          </a:p>
          <a:p>
            <a:pPr marL="0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</a:t>
            </a:r>
            <a:r>
              <a:rPr lang="sv-SE" sz="2800" dirty="0"/>
              <a:t>T</a:t>
            </a:r>
            <a:r>
              <a:rPr lang="sv-SE" sz="2800" dirty="0" smtClean="0"/>
              <a:t>isdagar    </a:t>
            </a:r>
            <a:endParaRPr lang="sv-SE" sz="1200" dirty="0" smtClean="0"/>
          </a:p>
          <a:p>
            <a:pPr marL="0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Torsdagar </a:t>
            </a:r>
          </a:p>
          <a:p>
            <a:pPr marL="0" indent="0">
              <a:buNone/>
            </a:pPr>
            <a:endParaRPr lang="sv-SE" sz="2800" dirty="0" smtClean="0"/>
          </a:p>
          <a:p>
            <a:pPr marL="0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Tider kommer senare</a:t>
            </a:r>
            <a:endParaRPr lang="sv-SE" sz="4000" dirty="0" smtClean="0"/>
          </a:p>
          <a:p>
            <a:pPr lvl="0">
              <a:buFont typeface="Wingdings" pitchFamily="2" charset="2"/>
              <a:buChar char="Ø"/>
            </a:pPr>
            <a:endParaRPr lang="sv-SE" sz="4000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0"/>
            <a:ext cx="6696744" cy="1307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913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30120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sz="4000" dirty="0" smtClean="0"/>
              <a:t>Regionalserie</a:t>
            </a:r>
          </a:p>
          <a:p>
            <a:pPr marL="0" indent="0">
              <a:buNone/>
            </a:pPr>
            <a:endParaRPr lang="sv-SE" sz="4000" dirty="0" smtClean="0"/>
          </a:p>
          <a:p>
            <a:pPr marL="0" indent="0">
              <a:buNone/>
            </a:pPr>
            <a:r>
              <a:rPr lang="sv-SE" dirty="0" smtClean="0"/>
              <a:t>Vanlig serie med</a:t>
            </a:r>
          </a:p>
          <a:p>
            <a:pPr marL="0" indent="0">
              <a:buNone/>
            </a:pPr>
            <a:r>
              <a:rPr lang="sv-SE" dirty="0" smtClean="0"/>
              <a:t>dubbelmöte</a:t>
            </a:r>
            <a:endParaRPr lang="sv-SE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6300000" cy="1230470"/>
          </a:xfrm>
          <a:prstGeom prst="rect">
            <a:avLst/>
          </a:prstGeom>
          <a:noFill/>
        </p:spPr>
      </p:pic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25968"/>
              </p:ext>
            </p:extLst>
          </p:nvPr>
        </p:nvGraphicFramePr>
        <p:xfrm>
          <a:off x="5220072" y="1628800"/>
          <a:ext cx="2808312" cy="4680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8312"/>
              </a:tblGrid>
              <a:tr h="468052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Västerås SK U (P15)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68052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BK Sport (P15)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68052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IFK Eskilstuna (P15)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68052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IFK Norrköping FK (P15)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68052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IK Sirius FK (P15)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68052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Roslagsbro IF (P15)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68052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Sandvikens IF (P15)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68052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Skiljebo SK (P15)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68052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Uppsala-Kurd FK (P15)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68052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Västerås IK (P15) 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1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3012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r>
              <a:rPr lang="sv-SE" sz="2800" dirty="0" smtClean="0"/>
              <a:t>   </a:t>
            </a:r>
            <a:r>
              <a:rPr lang="sv-SE" sz="4000" dirty="0" smtClean="0"/>
              <a:t>Kompisligan P15</a:t>
            </a:r>
          </a:p>
          <a:p>
            <a:pPr marL="0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       (undergrupp)</a:t>
            </a:r>
          </a:p>
          <a:p>
            <a:pPr marL="0" indent="0">
              <a:buNone/>
            </a:pPr>
            <a:endParaRPr lang="sv-SE" sz="3400" dirty="0"/>
          </a:p>
          <a:p>
            <a:pPr marL="0" indent="0">
              <a:buNone/>
            </a:pPr>
            <a:r>
              <a:rPr lang="sv-SE" sz="3400" dirty="0" smtClean="0"/>
              <a:t>Enkelserie med eget</a:t>
            </a:r>
          </a:p>
          <a:p>
            <a:pPr marL="0" indent="0">
              <a:buNone/>
            </a:pPr>
            <a:r>
              <a:rPr lang="sv-SE" sz="3400" dirty="0"/>
              <a:t>s</a:t>
            </a:r>
            <a:r>
              <a:rPr lang="sv-SE" sz="3400" dirty="0" smtClean="0"/>
              <a:t>lutspel för kval och </a:t>
            </a:r>
          </a:p>
          <a:p>
            <a:pPr marL="0" indent="0">
              <a:buNone/>
            </a:pPr>
            <a:r>
              <a:rPr lang="sv-SE" sz="3400" dirty="0" smtClean="0"/>
              <a:t>undergrupp   </a:t>
            </a:r>
          </a:p>
          <a:p>
            <a:pPr marL="0" lvl="0" indent="0">
              <a:buNone/>
            </a:pPr>
            <a:endParaRPr lang="sv-SE" dirty="0" smtClean="0"/>
          </a:p>
          <a:p>
            <a:pPr lvl="0">
              <a:buFont typeface="Wingdings" pitchFamily="2" charset="2"/>
              <a:buChar char="Ø"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6300000" cy="1230470"/>
          </a:xfrm>
          <a:prstGeom prst="rect">
            <a:avLst/>
          </a:prstGeom>
          <a:noFill/>
        </p:spPr>
      </p:pic>
      <p:graphicFrame>
        <p:nvGraphicFramePr>
          <p:cNvPr id="7" name="Tabel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695177"/>
              </p:ext>
            </p:extLst>
          </p:nvPr>
        </p:nvGraphicFramePr>
        <p:xfrm>
          <a:off x="5436096" y="1628800"/>
          <a:ext cx="3312368" cy="44361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2368"/>
              </a:tblGrid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Assyriska FF P02 (K)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Assyriska FF P02/ 03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Assyriska FF P03 Vit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BK Sport P 02 Svart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nn-NO" sz="2000" u="none" strike="noStrike" dirty="0">
                          <a:effectLst/>
                        </a:rPr>
                        <a:t>Eskilstuna City FK P15 (K)</a:t>
                      </a:r>
                      <a:endParaRPr lang="nn-NO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IFK Nyköping P02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IK Viljan Strängnäs U15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da-DK" sz="2000" u="none" strike="noStrike" dirty="0">
                          <a:effectLst/>
                        </a:rPr>
                        <a:t>Katrineholms SK FK P 02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Oxelösunds IK P02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 err="1">
                          <a:effectLst/>
                        </a:rPr>
                        <a:t>RomskaSvenska</a:t>
                      </a:r>
                      <a:r>
                        <a:rPr lang="sv-SE" sz="2000" u="none" strike="noStrike" dirty="0">
                          <a:effectLst/>
                        </a:rPr>
                        <a:t> KF Flen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Södertälje FK P02 Röd (K)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Trosa-Vagnhärad SK P-02/ 03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Vingåkers IF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Värmbols FC (K) 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115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301208"/>
          </a:xfrm>
        </p:spPr>
        <p:txBody>
          <a:bodyPr>
            <a:normAutofit/>
          </a:bodyPr>
          <a:lstStyle/>
          <a:p>
            <a:pPr>
              <a:buNone/>
            </a:pPr>
            <a:endParaRPr lang="sv-SE" sz="2800" dirty="0" smtClean="0"/>
          </a:p>
          <a:p>
            <a:pPr marL="0" indent="0">
              <a:buNone/>
            </a:pPr>
            <a:r>
              <a:rPr lang="sv-SE" sz="3600" dirty="0"/>
              <a:t> </a:t>
            </a:r>
            <a:r>
              <a:rPr lang="sv-SE" sz="3600" dirty="0" smtClean="0"/>
              <a:t>                    </a:t>
            </a:r>
            <a:r>
              <a:rPr lang="sv-SE" sz="4000" dirty="0" smtClean="0"/>
              <a:t>DM</a:t>
            </a:r>
            <a:r>
              <a:rPr lang="sv-SE" sz="3600" dirty="0" smtClean="0"/>
              <a:t>  </a:t>
            </a:r>
          </a:p>
          <a:p>
            <a:pPr marL="0" indent="0">
              <a:buNone/>
            </a:pPr>
            <a:endParaRPr lang="sv-SE" sz="3600" dirty="0" smtClean="0"/>
          </a:p>
          <a:p>
            <a:pPr marL="0" indent="0">
              <a:buNone/>
            </a:pPr>
            <a:r>
              <a:rPr lang="sv-SE" sz="3400" dirty="0" smtClean="0"/>
              <a:t> Gruppspel under april </a:t>
            </a:r>
          </a:p>
          <a:p>
            <a:pPr marL="0" indent="0">
              <a:buNone/>
            </a:pPr>
            <a:r>
              <a:rPr lang="sv-SE" sz="3400" dirty="0" smtClean="0"/>
              <a:t> semifinaler under juni-aug</a:t>
            </a:r>
          </a:p>
          <a:p>
            <a:pPr marL="0" indent="0">
              <a:buNone/>
            </a:pPr>
            <a:r>
              <a:rPr lang="sv-SE" sz="3400" dirty="0" smtClean="0"/>
              <a:t> final 26 augusti</a:t>
            </a:r>
          </a:p>
          <a:p>
            <a:pPr marL="0" lvl="0" indent="0">
              <a:buNone/>
            </a:pPr>
            <a:endParaRPr lang="sv-SE" dirty="0" smtClean="0"/>
          </a:p>
          <a:p>
            <a:pPr lvl="0">
              <a:buFont typeface="Wingdings" pitchFamily="2" charset="2"/>
              <a:buChar char="Ø"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6300000" cy="1230470"/>
          </a:xfrm>
          <a:prstGeom prst="rect">
            <a:avLst/>
          </a:prstGeom>
          <a:noFill/>
        </p:spPr>
      </p:pic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236060"/>
              </p:ext>
            </p:extLst>
          </p:nvPr>
        </p:nvGraphicFramePr>
        <p:xfrm>
          <a:off x="5580112" y="1988840"/>
          <a:ext cx="3024336" cy="1584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4336"/>
              </a:tblGrid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BK Sport P 02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da-DK" sz="2000" u="none" strike="noStrike" dirty="0">
                          <a:effectLst/>
                        </a:rPr>
                        <a:t>Katrineholms SK FK P 02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Södertälje FK P02-1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Triangelns IK P02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Värmbols FC  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7" name="Tabel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699969"/>
              </p:ext>
            </p:extLst>
          </p:nvPr>
        </p:nvGraphicFramePr>
        <p:xfrm>
          <a:off x="5580112" y="4581128"/>
          <a:ext cx="3024336" cy="1267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4336"/>
              </a:tblGrid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Eskilstuna City FK U15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IFK Eskilstuna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IFK Nyköping P03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 dirty="0">
                          <a:effectLst/>
                        </a:rPr>
                        <a:t>Trosa-Vagnhärad SK P-02/ 03 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47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301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      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 smtClean="0"/>
          </a:p>
          <a:p>
            <a:pPr marL="0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    </a:t>
            </a:r>
            <a:r>
              <a:rPr lang="sv-SE" dirty="0" smtClean="0"/>
              <a:t>Distriktsträningar - Distriktsplaneringar</a:t>
            </a:r>
            <a:endParaRPr lang="sv-SE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6300000" cy="1230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704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419112"/>
            <a:ext cx="8229600" cy="543888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sv-SE" sz="12800" b="1" dirty="0" smtClean="0"/>
              <a:t>    Cuper 2017</a:t>
            </a:r>
          </a:p>
          <a:p>
            <a:pPr>
              <a:buNone/>
            </a:pPr>
            <a:endParaRPr lang="sv-SE" sz="4000" b="1" dirty="0" smtClean="0"/>
          </a:p>
          <a:p>
            <a:pPr>
              <a:buFont typeface="Wingdings" pitchFamily="2" charset="2"/>
              <a:buChar char="Ø"/>
            </a:pPr>
            <a:r>
              <a:rPr lang="sv-SE" sz="10400" b="1" dirty="0" smtClean="0"/>
              <a:t>Dana cup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sz="10400" dirty="0" smtClean="0"/>
              <a:t>1 lag (killarnas önskan)</a:t>
            </a:r>
          </a:p>
          <a:p>
            <a:pPr marL="0" indent="0">
              <a:buNone/>
            </a:pPr>
            <a:r>
              <a:rPr lang="sv-SE" sz="10400" dirty="0"/>
              <a:t> </a:t>
            </a:r>
            <a:r>
              <a:rPr lang="sv-SE" sz="10400" dirty="0" smtClean="0"/>
              <a:t>    2 gruppspelsmatcher/spelare </a:t>
            </a:r>
          </a:p>
          <a:p>
            <a:pPr marL="0" indent="0">
              <a:buNone/>
            </a:pPr>
            <a:r>
              <a:rPr lang="sv-SE" sz="10400" dirty="0"/>
              <a:t> </a:t>
            </a:r>
            <a:r>
              <a:rPr lang="sv-SE" sz="10400" dirty="0" smtClean="0"/>
              <a:t>    alla står över 1 match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sz="10400" dirty="0" smtClean="0"/>
              <a:t>Ev. ledarkväll (hjälp i skolan)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sz="10400" dirty="0" smtClean="0"/>
              <a:t>Spelare tar sig dit på egen hand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sz="10400" dirty="0" smtClean="0"/>
              <a:t>Mer info kommer senare</a:t>
            </a:r>
          </a:p>
          <a:p>
            <a:pPr marL="0" indent="0">
              <a:buNone/>
            </a:pPr>
            <a:endParaRPr lang="sv-SE" sz="10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v-SE" sz="10400" b="1" dirty="0" smtClean="0"/>
              <a:t>Höst Cup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sz="10400" dirty="0" smtClean="0"/>
              <a:t>Återkommer senare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sz="10400" dirty="0" smtClean="0"/>
              <a:t>Troligen vecka 44</a:t>
            </a:r>
          </a:p>
          <a:p>
            <a:pPr>
              <a:buFont typeface="Wingdings" panose="05000000000000000000" pitchFamily="2" charset="2"/>
              <a:buChar char="ü"/>
            </a:pPr>
            <a:endParaRPr lang="sv-SE" sz="10400" b="1" dirty="0" smtClean="0"/>
          </a:p>
          <a:p>
            <a:pPr>
              <a:buFont typeface="Wingdings" panose="05000000000000000000" pitchFamily="2" charset="2"/>
              <a:buChar char="Ø"/>
            </a:pPr>
            <a:endParaRPr lang="sv-SE" sz="3400" dirty="0" smtClean="0"/>
          </a:p>
          <a:p>
            <a:pPr marL="0" indent="0">
              <a:buNone/>
            </a:pPr>
            <a:r>
              <a:rPr lang="sv-SE" sz="3400" dirty="0"/>
              <a:t> </a:t>
            </a:r>
            <a:r>
              <a:rPr lang="sv-SE" sz="3400" dirty="0" smtClean="0"/>
              <a:t>   </a:t>
            </a:r>
          </a:p>
          <a:p>
            <a:pPr marL="0" lvl="0" indent="0">
              <a:buNone/>
            </a:pPr>
            <a:endParaRPr lang="sv-SE" dirty="0" smtClean="0"/>
          </a:p>
          <a:p>
            <a:pPr lvl="0">
              <a:buFont typeface="Wingdings" pitchFamily="2" charset="2"/>
              <a:buChar char="Ø"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 smtClean="0"/>
          </a:p>
          <a:p>
            <a:pPr>
              <a:buFont typeface="Wingdings" pitchFamily="2" charset="2"/>
              <a:buChar char="Ø"/>
            </a:pPr>
            <a:endParaRPr lang="sv-SE" dirty="0"/>
          </a:p>
        </p:txBody>
      </p:sp>
      <p:pic>
        <p:nvPicPr>
          <p:cNvPr id="5" name="Picture 4" descr="http://www1.idrottonline.se/ImageVaultFiles/id_16818/cf_86546/bksport.jpg?scale=canvas&amp;width=9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1091" y="0"/>
            <a:ext cx="6300000" cy="1230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346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2708</TotalTime>
  <Words>660</Words>
  <Application>Microsoft Office PowerPoint</Application>
  <PresentationFormat>Bildspel på skärmen (4:3)</PresentationFormat>
  <Paragraphs>280</Paragraphs>
  <Slides>22</Slides>
  <Notes>0</Notes>
  <HiddenSlides>9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3" baseType="lpstr"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Eskilstuna Kommunföretag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tholib</dc:creator>
  <cp:lastModifiedBy>Liberg Tomas</cp:lastModifiedBy>
  <cp:revision>90</cp:revision>
  <dcterms:created xsi:type="dcterms:W3CDTF">2013-03-10T14:56:49Z</dcterms:created>
  <dcterms:modified xsi:type="dcterms:W3CDTF">2017-03-21T18:03:40Z</dcterms:modified>
</cp:coreProperties>
</file>