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58" r:id="rId5"/>
    <p:sldId id="259" r:id="rId6"/>
    <p:sldId id="260" r:id="rId7"/>
    <p:sldId id="270" r:id="rId8"/>
    <p:sldId id="267" r:id="rId9"/>
    <p:sldId id="266" r:id="rId10"/>
    <p:sldId id="268" r:id="rId11"/>
    <p:sldId id="271" r:id="rId12"/>
    <p:sldId id="272" r:id="rId13"/>
    <p:sldId id="262" r:id="rId14"/>
    <p:sldId id="263"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D2E3E-6854-478F-8E83-7E5C2BD16C3F}" v="125" dt="2023-09-26T12:07:01.801"/>
    <p1510:client id="{F850B5F2-6FCC-43DE-B370-3933C2B98ADB}" v="61" dt="2023-08-30T07:16:05.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EC28E-3574-45B2-A59A-34908F8743A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D07F118-A88F-40A2-8EAA-1E819E2AA747}">
      <dgm:prSet custT="1"/>
      <dgm:spPr/>
      <dgm:t>
        <a:bodyPr/>
        <a:lstStyle/>
        <a:p>
          <a:pPr>
            <a:lnSpc>
              <a:spcPct val="100000"/>
            </a:lnSpc>
            <a:defRPr cap="all"/>
          </a:pPr>
          <a:r>
            <a:rPr lang="en-US" sz="1600" dirty="0" err="1"/>
            <a:t>Uppvärmningströja</a:t>
          </a:r>
          <a:r>
            <a:rPr lang="en-US" sz="1600" dirty="0"/>
            <a:t> </a:t>
          </a:r>
          <a:r>
            <a:rPr lang="en-US" sz="1600" dirty="0" err="1"/>
            <a:t>kommer</a:t>
          </a:r>
          <a:r>
            <a:rPr lang="en-US" sz="1600" dirty="0"/>
            <a:t> DET  </a:t>
          </a:r>
          <a:r>
            <a:rPr lang="en-US" sz="1600" dirty="0" err="1"/>
            <a:t>tryckas</a:t>
          </a:r>
          <a:r>
            <a:rPr lang="en-US" sz="1600" dirty="0"/>
            <a:t> NYA/FLER </a:t>
          </a:r>
          <a:r>
            <a:rPr lang="en-US" sz="1600" dirty="0" err="1"/>
            <a:t>sponsorer</a:t>
          </a:r>
          <a:r>
            <a:rPr lang="en-US" sz="1600" dirty="0"/>
            <a:t> på </a:t>
          </a:r>
          <a:r>
            <a:rPr lang="en-US" sz="1600" dirty="0" err="1"/>
            <a:t>framöver</a:t>
          </a:r>
          <a:r>
            <a:rPr lang="en-US" sz="1800" dirty="0"/>
            <a:t>.</a:t>
          </a:r>
        </a:p>
      </dgm:t>
    </dgm:pt>
    <dgm:pt modelId="{051CD3BF-58E4-4510-8F7A-0999E08B1F03}" type="parTrans" cxnId="{B292CC05-72E0-4030-8CB8-3BA0A664B810}">
      <dgm:prSet/>
      <dgm:spPr/>
      <dgm:t>
        <a:bodyPr/>
        <a:lstStyle/>
        <a:p>
          <a:endParaRPr lang="en-US"/>
        </a:p>
      </dgm:t>
    </dgm:pt>
    <dgm:pt modelId="{6C80B072-80D4-4E72-A9E0-F9DEFF826154}" type="sibTrans" cxnId="{B292CC05-72E0-4030-8CB8-3BA0A664B810}">
      <dgm:prSet/>
      <dgm:spPr/>
      <dgm:t>
        <a:bodyPr/>
        <a:lstStyle/>
        <a:p>
          <a:endParaRPr lang="en-US"/>
        </a:p>
      </dgm:t>
    </dgm:pt>
    <dgm:pt modelId="{B8CB94D7-E657-4827-B618-99FF45902851}">
      <dgm:prSet custT="1"/>
      <dgm:spPr/>
      <dgm:t>
        <a:bodyPr/>
        <a:lstStyle/>
        <a:p>
          <a:pPr>
            <a:lnSpc>
              <a:spcPct val="100000"/>
            </a:lnSpc>
            <a:defRPr cap="all"/>
          </a:pPr>
          <a:r>
            <a:rPr lang="en-US" sz="1600" dirty="0"/>
            <a:t>Tips på </a:t>
          </a:r>
          <a:r>
            <a:rPr lang="en-US" sz="1600" dirty="0" err="1"/>
            <a:t>sponsorer</a:t>
          </a:r>
          <a:r>
            <a:rPr lang="en-US" sz="1600" dirty="0"/>
            <a:t>?</a:t>
          </a:r>
        </a:p>
        <a:p>
          <a:pPr>
            <a:lnSpc>
              <a:spcPct val="100000"/>
            </a:lnSpc>
            <a:defRPr cap="all"/>
          </a:pPr>
          <a:r>
            <a:rPr lang="en-US" sz="1600" dirty="0" err="1"/>
            <a:t>Kontakta</a:t>
          </a:r>
          <a:r>
            <a:rPr lang="en-US" sz="1600" dirty="0"/>
            <a:t> Marcus</a:t>
          </a:r>
        </a:p>
      </dgm:t>
    </dgm:pt>
    <dgm:pt modelId="{BAD1FC39-4429-4FC5-998D-7984FA651F01}" type="parTrans" cxnId="{7304110B-D676-4D9F-8FEF-B466762A3421}">
      <dgm:prSet/>
      <dgm:spPr/>
      <dgm:t>
        <a:bodyPr/>
        <a:lstStyle/>
        <a:p>
          <a:endParaRPr lang="en-US"/>
        </a:p>
      </dgm:t>
    </dgm:pt>
    <dgm:pt modelId="{CB2A117E-BBCC-4D91-8A0F-A1CA529C80E8}" type="sibTrans" cxnId="{7304110B-D676-4D9F-8FEF-B466762A3421}">
      <dgm:prSet/>
      <dgm:spPr/>
      <dgm:t>
        <a:bodyPr/>
        <a:lstStyle/>
        <a:p>
          <a:endParaRPr lang="en-US"/>
        </a:p>
      </dgm:t>
    </dgm:pt>
    <dgm:pt modelId="{9F9A5648-1DE0-4054-BCE0-1106CD213147}" type="pres">
      <dgm:prSet presAssocID="{DF8EC28E-3574-45B2-A59A-34908F8743AE}" presName="root" presStyleCnt="0">
        <dgm:presLayoutVars>
          <dgm:dir/>
          <dgm:resizeHandles val="exact"/>
        </dgm:presLayoutVars>
      </dgm:prSet>
      <dgm:spPr/>
    </dgm:pt>
    <dgm:pt modelId="{A9D96909-9AC9-4DC2-A09D-2D8DB07C03EC}" type="pres">
      <dgm:prSet presAssocID="{8D07F118-A88F-40A2-8EAA-1E819E2AA747}" presName="compNode" presStyleCnt="0"/>
      <dgm:spPr/>
    </dgm:pt>
    <dgm:pt modelId="{C27EA4E5-D011-48DE-ABAB-EDA7ECD61064}" type="pres">
      <dgm:prSet presAssocID="{8D07F118-A88F-40A2-8EAA-1E819E2AA747}" presName="iconBgRect" presStyleLbl="bgShp" presStyleIdx="0" presStyleCnt="2"/>
      <dgm:spPr/>
    </dgm:pt>
    <dgm:pt modelId="{8E108A84-0668-49AE-8CF6-43A7DC6D726A}" type="pres">
      <dgm:prSet presAssocID="{8D07F118-A88F-40A2-8EAA-1E819E2AA7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nadsföring"/>
        </a:ext>
      </dgm:extLst>
    </dgm:pt>
    <dgm:pt modelId="{844C363C-6FAD-47FC-9EEF-7F728FC271A0}" type="pres">
      <dgm:prSet presAssocID="{8D07F118-A88F-40A2-8EAA-1E819E2AA747}" presName="spaceRect" presStyleCnt="0"/>
      <dgm:spPr/>
    </dgm:pt>
    <dgm:pt modelId="{A318A2D8-A268-46F5-8028-73C6FC2BE345}" type="pres">
      <dgm:prSet presAssocID="{8D07F118-A88F-40A2-8EAA-1E819E2AA747}" presName="textRect" presStyleLbl="revTx" presStyleIdx="0" presStyleCnt="2">
        <dgm:presLayoutVars>
          <dgm:chMax val="1"/>
          <dgm:chPref val="1"/>
        </dgm:presLayoutVars>
      </dgm:prSet>
      <dgm:spPr/>
    </dgm:pt>
    <dgm:pt modelId="{59CCEC3E-B863-4AA7-8127-F7E8DCF869BF}" type="pres">
      <dgm:prSet presAssocID="{6C80B072-80D4-4E72-A9E0-F9DEFF826154}" presName="sibTrans" presStyleCnt="0"/>
      <dgm:spPr/>
    </dgm:pt>
    <dgm:pt modelId="{12A60806-F66A-4311-823A-1D5D00C3D4E0}" type="pres">
      <dgm:prSet presAssocID="{B8CB94D7-E657-4827-B618-99FF45902851}" presName="compNode" presStyleCnt="0"/>
      <dgm:spPr/>
    </dgm:pt>
    <dgm:pt modelId="{CE171E02-52A8-4AAC-B2E4-3B6879F033E0}" type="pres">
      <dgm:prSet presAssocID="{B8CB94D7-E657-4827-B618-99FF45902851}" presName="iconBgRect" presStyleLbl="bgShp" presStyleIdx="1" presStyleCnt="2"/>
      <dgm:spPr/>
    </dgm:pt>
    <dgm:pt modelId="{C18BD242-3F58-4492-B6B5-68DFB062CE76}" type="pres">
      <dgm:prSet presAssocID="{B8CB94D7-E657-4827-B618-99FF459028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4970294A-862A-441B-9F36-8150C7CF0D6B}" type="pres">
      <dgm:prSet presAssocID="{B8CB94D7-E657-4827-B618-99FF45902851}" presName="spaceRect" presStyleCnt="0"/>
      <dgm:spPr/>
    </dgm:pt>
    <dgm:pt modelId="{D780C549-2CE0-42F0-943A-0B3711DF33DA}" type="pres">
      <dgm:prSet presAssocID="{B8CB94D7-E657-4827-B618-99FF45902851}" presName="textRect" presStyleLbl="revTx" presStyleIdx="1" presStyleCnt="2">
        <dgm:presLayoutVars>
          <dgm:chMax val="1"/>
          <dgm:chPref val="1"/>
        </dgm:presLayoutVars>
      </dgm:prSet>
      <dgm:spPr/>
    </dgm:pt>
  </dgm:ptLst>
  <dgm:cxnLst>
    <dgm:cxn modelId="{B292CC05-72E0-4030-8CB8-3BA0A664B810}" srcId="{DF8EC28E-3574-45B2-A59A-34908F8743AE}" destId="{8D07F118-A88F-40A2-8EAA-1E819E2AA747}" srcOrd="0" destOrd="0" parTransId="{051CD3BF-58E4-4510-8F7A-0999E08B1F03}" sibTransId="{6C80B072-80D4-4E72-A9E0-F9DEFF826154}"/>
    <dgm:cxn modelId="{400F8609-AD09-4218-B0F1-2EEE9AE0E760}" type="presOf" srcId="{8D07F118-A88F-40A2-8EAA-1E819E2AA747}" destId="{A318A2D8-A268-46F5-8028-73C6FC2BE345}" srcOrd="0" destOrd="0" presId="urn:microsoft.com/office/officeart/2018/5/layout/IconCircleLabelList"/>
    <dgm:cxn modelId="{7304110B-D676-4D9F-8FEF-B466762A3421}" srcId="{DF8EC28E-3574-45B2-A59A-34908F8743AE}" destId="{B8CB94D7-E657-4827-B618-99FF45902851}" srcOrd="1" destOrd="0" parTransId="{BAD1FC39-4429-4FC5-998D-7984FA651F01}" sibTransId="{CB2A117E-BBCC-4D91-8A0F-A1CA529C80E8}"/>
    <dgm:cxn modelId="{3664817B-57FC-4414-9B1A-093612899368}" type="presOf" srcId="{DF8EC28E-3574-45B2-A59A-34908F8743AE}" destId="{9F9A5648-1DE0-4054-BCE0-1106CD213147}" srcOrd="0" destOrd="0" presId="urn:microsoft.com/office/officeart/2018/5/layout/IconCircleLabelList"/>
    <dgm:cxn modelId="{EF6378BA-8743-4F04-9C07-D75F49932A13}" type="presOf" srcId="{B8CB94D7-E657-4827-B618-99FF45902851}" destId="{D780C549-2CE0-42F0-943A-0B3711DF33DA}" srcOrd="0" destOrd="0" presId="urn:microsoft.com/office/officeart/2018/5/layout/IconCircleLabelList"/>
    <dgm:cxn modelId="{4EBCFF99-044F-44E2-89E6-770CC99C4A45}" type="presParOf" srcId="{9F9A5648-1DE0-4054-BCE0-1106CD213147}" destId="{A9D96909-9AC9-4DC2-A09D-2D8DB07C03EC}" srcOrd="0" destOrd="0" presId="urn:microsoft.com/office/officeart/2018/5/layout/IconCircleLabelList"/>
    <dgm:cxn modelId="{D2AFF470-5E41-4771-A631-3754CBA7271F}" type="presParOf" srcId="{A9D96909-9AC9-4DC2-A09D-2D8DB07C03EC}" destId="{C27EA4E5-D011-48DE-ABAB-EDA7ECD61064}" srcOrd="0" destOrd="0" presId="urn:microsoft.com/office/officeart/2018/5/layout/IconCircleLabelList"/>
    <dgm:cxn modelId="{59E5B8B4-67D2-4039-88B5-0BDCB7E3C2E7}" type="presParOf" srcId="{A9D96909-9AC9-4DC2-A09D-2D8DB07C03EC}" destId="{8E108A84-0668-49AE-8CF6-43A7DC6D726A}" srcOrd="1" destOrd="0" presId="urn:microsoft.com/office/officeart/2018/5/layout/IconCircleLabelList"/>
    <dgm:cxn modelId="{138C3FF1-E2A8-4E30-B285-F41C58366508}" type="presParOf" srcId="{A9D96909-9AC9-4DC2-A09D-2D8DB07C03EC}" destId="{844C363C-6FAD-47FC-9EEF-7F728FC271A0}" srcOrd="2" destOrd="0" presId="urn:microsoft.com/office/officeart/2018/5/layout/IconCircleLabelList"/>
    <dgm:cxn modelId="{2E19B481-DF32-4BA1-8DF2-4CB8E92D5608}" type="presParOf" srcId="{A9D96909-9AC9-4DC2-A09D-2D8DB07C03EC}" destId="{A318A2D8-A268-46F5-8028-73C6FC2BE345}" srcOrd="3" destOrd="0" presId="urn:microsoft.com/office/officeart/2018/5/layout/IconCircleLabelList"/>
    <dgm:cxn modelId="{170A25A4-B877-4509-83EE-094CEDB70D59}" type="presParOf" srcId="{9F9A5648-1DE0-4054-BCE0-1106CD213147}" destId="{59CCEC3E-B863-4AA7-8127-F7E8DCF869BF}" srcOrd="1" destOrd="0" presId="urn:microsoft.com/office/officeart/2018/5/layout/IconCircleLabelList"/>
    <dgm:cxn modelId="{62A69A02-B4FB-400B-8128-2568ED15C0FD}" type="presParOf" srcId="{9F9A5648-1DE0-4054-BCE0-1106CD213147}" destId="{12A60806-F66A-4311-823A-1D5D00C3D4E0}" srcOrd="2" destOrd="0" presId="urn:microsoft.com/office/officeart/2018/5/layout/IconCircleLabelList"/>
    <dgm:cxn modelId="{C6C6091A-2584-49BC-A1E5-24EBE9C67366}" type="presParOf" srcId="{12A60806-F66A-4311-823A-1D5D00C3D4E0}" destId="{CE171E02-52A8-4AAC-B2E4-3B6879F033E0}" srcOrd="0" destOrd="0" presId="urn:microsoft.com/office/officeart/2018/5/layout/IconCircleLabelList"/>
    <dgm:cxn modelId="{B733888B-9498-4162-A51C-CB3B77FB4F96}" type="presParOf" srcId="{12A60806-F66A-4311-823A-1D5D00C3D4E0}" destId="{C18BD242-3F58-4492-B6B5-68DFB062CE76}" srcOrd="1" destOrd="0" presId="urn:microsoft.com/office/officeart/2018/5/layout/IconCircleLabelList"/>
    <dgm:cxn modelId="{1ADC3B4B-7ADA-402C-BF4E-DEF447F53BC3}" type="presParOf" srcId="{12A60806-F66A-4311-823A-1D5D00C3D4E0}" destId="{4970294A-862A-441B-9F36-8150C7CF0D6B}" srcOrd="2" destOrd="0" presId="urn:microsoft.com/office/officeart/2018/5/layout/IconCircleLabelList"/>
    <dgm:cxn modelId="{4CFB6F3B-6C11-488F-AFE2-F7A42136CA43}" type="presParOf" srcId="{12A60806-F66A-4311-823A-1D5D00C3D4E0}" destId="{D780C549-2CE0-42F0-943A-0B3711DF33D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EA4E5-D011-48DE-ABAB-EDA7ECD61064}">
      <dsp:nvSpPr>
        <dsp:cNvPr id="0" name=""/>
        <dsp:cNvSpPr/>
      </dsp:nvSpPr>
      <dsp:spPr>
        <a:xfrm>
          <a:off x="413383" y="1150172"/>
          <a:ext cx="1235250" cy="123525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108A84-0668-49AE-8CF6-43A7DC6D726A}">
      <dsp:nvSpPr>
        <dsp:cNvPr id="0" name=""/>
        <dsp:cNvSpPr/>
      </dsp:nvSpPr>
      <dsp:spPr>
        <a:xfrm>
          <a:off x="676633" y="1413422"/>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8A2D8-A268-46F5-8028-73C6FC2BE345}">
      <dsp:nvSpPr>
        <dsp:cNvPr id="0" name=""/>
        <dsp:cNvSpPr/>
      </dsp:nvSpPr>
      <dsp:spPr>
        <a:xfrm>
          <a:off x="18508" y="2770172"/>
          <a:ext cx="2025000" cy="103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err="1"/>
            <a:t>Uppvärmningströja</a:t>
          </a:r>
          <a:r>
            <a:rPr lang="en-US" sz="1600" kern="1200" dirty="0"/>
            <a:t> </a:t>
          </a:r>
          <a:r>
            <a:rPr lang="en-US" sz="1600" kern="1200" dirty="0" err="1"/>
            <a:t>kommer</a:t>
          </a:r>
          <a:r>
            <a:rPr lang="en-US" sz="1600" kern="1200" dirty="0"/>
            <a:t> DET  </a:t>
          </a:r>
          <a:r>
            <a:rPr lang="en-US" sz="1600" kern="1200" dirty="0" err="1"/>
            <a:t>tryckas</a:t>
          </a:r>
          <a:r>
            <a:rPr lang="en-US" sz="1600" kern="1200" dirty="0"/>
            <a:t> NYA/FLER </a:t>
          </a:r>
          <a:r>
            <a:rPr lang="en-US" sz="1600" kern="1200" dirty="0" err="1"/>
            <a:t>sponsorer</a:t>
          </a:r>
          <a:r>
            <a:rPr lang="en-US" sz="1600" kern="1200" dirty="0"/>
            <a:t> på </a:t>
          </a:r>
          <a:r>
            <a:rPr lang="en-US" sz="1600" kern="1200" dirty="0" err="1"/>
            <a:t>framöver</a:t>
          </a:r>
          <a:r>
            <a:rPr lang="en-US" sz="1800" kern="1200" dirty="0"/>
            <a:t>.</a:t>
          </a:r>
        </a:p>
      </dsp:txBody>
      <dsp:txXfrm>
        <a:off x="18508" y="2770172"/>
        <a:ext cx="2025000" cy="1033593"/>
      </dsp:txXfrm>
    </dsp:sp>
    <dsp:sp modelId="{CE171E02-52A8-4AAC-B2E4-3B6879F033E0}">
      <dsp:nvSpPr>
        <dsp:cNvPr id="0" name=""/>
        <dsp:cNvSpPr/>
      </dsp:nvSpPr>
      <dsp:spPr>
        <a:xfrm>
          <a:off x="2792758" y="1150172"/>
          <a:ext cx="1235250" cy="123525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BD242-3F58-4492-B6B5-68DFB062CE76}">
      <dsp:nvSpPr>
        <dsp:cNvPr id="0" name=""/>
        <dsp:cNvSpPr/>
      </dsp:nvSpPr>
      <dsp:spPr>
        <a:xfrm>
          <a:off x="3056008" y="1413422"/>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80C549-2CE0-42F0-943A-0B3711DF33DA}">
      <dsp:nvSpPr>
        <dsp:cNvPr id="0" name=""/>
        <dsp:cNvSpPr/>
      </dsp:nvSpPr>
      <dsp:spPr>
        <a:xfrm>
          <a:off x="2397883" y="2770172"/>
          <a:ext cx="2025000" cy="103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Tips på </a:t>
          </a:r>
          <a:r>
            <a:rPr lang="en-US" sz="1600" kern="1200" dirty="0" err="1"/>
            <a:t>sponsorer</a:t>
          </a:r>
          <a:r>
            <a:rPr lang="en-US" sz="1600" kern="1200" dirty="0"/>
            <a:t>?</a:t>
          </a:r>
        </a:p>
        <a:p>
          <a:pPr marL="0" lvl="0" indent="0" algn="ctr" defTabSz="711200">
            <a:lnSpc>
              <a:spcPct val="100000"/>
            </a:lnSpc>
            <a:spcBef>
              <a:spcPct val="0"/>
            </a:spcBef>
            <a:spcAft>
              <a:spcPct val="35000"/>
            </a:spcAft>
            <a:buNone/>
            <a:defRPr cap="all"/>
          </a:pPr>
          <a:r>
            <a:rPr lang="en-US" sz="1600" kern="1200" dirty="0" err="1"/>
            <a:t>Kontakta</a:t>
          </a:r>
          <a:r>
            <a:rPr lang="en-US" sz="1600" kern="1200" dirty="0"/>
            <a:t> Marcus</a:t>
          </a:r>
        </a:p>
      </dsp:txBody>
      <dsp:txXfrm>
        <a:off x="2397883" y="2770172"/>
        <a:ext cx="2025000" cy="10335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26ADF72-3F5E-4FF9-8973-90F6856E33E7}" type="datetimeFigureOut">
              <a:rPr lang="sv-SE" smtClean="0"/>
              <a:t>2023-09-26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29571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6ADF72-3F5E-4FF9-8973-90F6856E33E7}" type="datetimeFigureOut">
              <a:rPr lang="sv-SE" smtClean="0"/>
              <a:t>2023-09-26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28675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6ADF72-3F5E-4FF9-8973-90F6856E33E7}" type="datetimeFigureOut">
              <a:rPr lang="sv-SE" smtClean="0"/>
              <a:t>2023-09-26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288987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6ADF72-3F5E-4FF9-8973-90F6856E33E7}" type="datetimeFigureOut">
              <a:rPr lang="sv-SE" smtClean="0"/>
              <a:t>2023-09-26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238809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26ADF72-3F5E-4FF9-8973-90F6856E33E7}" type="datetimeFigureOut">
              <a:rPr lang="sv-SE" smtClean="0"/>
              <a:t>2023-09-26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234760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26ADF72-3F5E-4FF9-8973-90F6856E33E7}" type="datetimeFigureOut">
              <a:rPr lang="sv-SE" smtClean="0"/>
              <a:t>2023-09-26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423304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26ADF72-3F5E-4FF9-8973-90F6856E33E7}" type="datetimeFigureOut">
              <a:rPr lang="sv-SE" smtClean="0"/>
              <a:t>2023-09-26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424757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26ADF72-3F5E-4FF9-8973-90F6856E33E7}" type="datetimeFigureOut">
              <a:rPr lang="sv-SE" smtClean="0"/>
              <a:t>2023-09-26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4206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ADF72-3F5E-4FF9-8973-90F6856E33E7}" type="datetimeFigureOut">
              <a:rPr lang="sv-SE" smtClean="0"/>
              <a:t>2023-09-26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190269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6ADF72-3F5E-4FF9-8973-90F6856E33E7}" type="datetimeFigureOut">
              <a:rPr lang="sv-SE" smtClean="0"/>
              <a:t>2023-09-26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321863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6ADF72-3F5E-4FF9-8973-90F6856E33E7}" type="datetimeFigureOut">
              <a:rPr lang="sv-SE" smtClean="0"/>
              <a:t>2023-09-26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CDA121-75A0-46DE-9F08-55AD63AFC994}" type="slidenum">
              <a:rPr lang="sv-SE" smtClean="0"/>
              <a:t>‹#›</a:t>
            </a:fld>
            <a:endParaRPr lang="sv-SE"/>
          </a:p>
        </p:txBody>
      </p:sp>
    </p:spTree>
    <p:extLst>
      <p:ext uri="{BB962C8B-B14F-4D97-AF65-F5344CB8AC3E}">
        <p14:creationId xmlns:p14="http://schemas.microsoft.com/office/powerpoint/2010/main" val="184821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ADF72-3F5E-4FF9-8973-90F6856E33E7}" type="datetimeFigureOut">
              <a:rPr lang="sv-SE" smtClean="0"/>
              <a:t>2023-09-26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DA121-75A0-46DE-9F08-55AD63AFC994}" type="slidenum">
              <a:rPr lang="sv-SE" smtClean="0"/>
              <a:t>‹#›</a:t>
            </a:fld>
            <a:endParaRPr lang="sv-SE"/>
          </a:p>
        </p:txBody>
      </p:sp>
    </p:spTree>
    <p:extLst>
      <p:ext uri="{BB962C8B-B14F-4D97-AF65-F5344CB8AC3E}">
        <p14:creationId xmlns:p14="http://schemas.microsoft.com/office/powerpoint/2010/main" val="29923374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bergsik.se"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person, klädsel, Människoansikte, sport&#10;&#10;Automatiskt genererad beskrivning">
            <a:extLst>
              <a:ext uri="{FF2B5EF4-FFF2-40B4-BE49-F238E27FC236}">
                <a16:creationId xmlns:a16="http://schemas.microsoft.com/office/drawing/2014/main" id="{67327C99-7D4B-7714-24B4-99BB3C83D700}"/>
              </a:ext>
            </a:extLst>
          </p:cNvPr>
          <p:cNvPicPr>
            <a:picLocks noChangeAspect="1"/>
          </p:cNvPicPr>
          <p:nvPr/>
        </p:nvPicPr>
        <p:blipFill rotWithShape="1">
          <a:blip r:embed="rId2">
            <a:extLst>
              <a:ext uri="{28A0092B-C50C-407E-A947-70E740481C1C}">
                <a14:useLocalDpi xmlns:a14="http://schemas.microsoft.com/office/drawing/2010/main" val="0"/>
              </a:ext>
            </a:extLst>
          </a:blip>
          <a:srcRect t="27210" r="5737" b="2093"/>
          <a:stretch/>
        </p:blipFill>
        <p:spPr>
          <a:xfrm>
            <a:off x="20" y="10"/>
            <a:ext cx="12191981" cy="6857990"/>
          </a:xfrm>
          <a:prstGeom prst="rect">
            <a:avLst/>
          </a:prstGeom>
        </p:spPr>
      </p:pic>
      <p:sp>
        <p:nvSpPr>
          <p:cNvPr id="2" name="Rubrik 1">
            <a:extLst>
              <a:ext uri="{FF2B5EF4-FFF2-40B4-BE49-F238E27FC236}">
                <a16:creationId xmlns:a16="http://schemas.microsoft.com/office/drawing/2014/main" id="{B6E93562-EDED-14E9-637B-96B4BC00D00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Föräldramöte P09 </a:t>
            </a:r>
          </a:p>
        </p:txBody>
      </p:sp>
      <p:sp>
        <p:nvSpPr>
          <p:cNvPr id="3" name="Underrubrik 2">
            <a:extLst>
              <a:ext uri="{FF2B5EF4-FFF2-40B4-BE49-F238E27FC236}">
                <a16:creationId xmlns:a16="http://schemas.microsoft.com/office/drawing/2014/main" id="{C62C78C9-DDF9-B243-7E87-38518CFB1213}"/>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a:solidFill>
                  <a:schemeClr val="bg1"/>
                </a:solidFill>
              </a:rPr>
              <a:t>Säsongen 2023/2024</a:t>
            </a:r>
          </a:p>
        </p:txBody>
      </p:sp>
    </p:spTree>
    <p:extLst>
      <p:ext uri="{BB962C8B-B14F-4D97-AF65-F5344CB8AC3E}">
        <p14:creationId xmlns:p14="http://schemas.microsoft.com/office/powerpoint/2010/main" val="28050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ruta 3">
            <a:extLst>
              <a:ext uri="{FF2B5EF4-FFF2-40B4-BE49-F238E27FC236}">
                <a16:creationId xmlns:a16="http://schemas.microsoft.com/office/drawing/2014/main" id="{A4D84387-4939-C22C-2322-05D5A533822F}"/>
              </a:ext>
            </a:extLst>
          </p:cNvPr>
          <p:cNvSpPr txBox="1"/>
          <p:nvPr/>
        </p:nvSpPr>
        <p:spPr>
          <a:xfrm>
            <a:off x="7591425" y="2619375"/>
            <a:ext cx="3581400" cy="1077218"/>
          </a:xfrm>
          <a:prstGeom prst="rect">
            <a:avLst/>
          </a:prstGeom>
          <a:noFill/>
        </p:spPr>
        <p:txBody>
          <a:bodyPr wrap="square" rtlCol="0">
            <a:spAutoFit/>
          </a:bodyPr>
          <a:lstStyle/>
          <a:p>
            <a:pPr>
              <a:spcAft>
                <a:spcPts val="600"/>
              </a:spcAft>
            </a:pPr>
            <a:endParaRPr lang="sv-SE"/>
          </a:p>
          <a:p>
            <a:pPr>
              <a:spcAft>
                <a:spcPts val="600"/>
              </a:spcAft>
            </a:pPr>
            <a:endParaRPr lang="sv-SE"/>
          </a:p>
          <a:p>
            <a:pPr>
              <a:spcAft>
                <a:spcPts val="600"/>
              </a:spcAft>
            </a:pPr>
            <a:endParaRPr lang="sv-SE"/>
          </a:p>
        </p:txBody>
      </p:sp>
      <p:pic>
        <p:nvPicPr>
          <p:cNvPr id="6" name="Bildobjekt 5">
            <a:extLst>
              <a:ext uri="{FF2B5EF4-FFF2-40B4-BE49-F238E27FC236}">
                <a16:creationId xmlns:a16="http://schemas.microsoft.com/office/drawing/2014/main" id="{8368F16D-4A03-FA44-93B5-633F908FCD86}"/>
              </a:ext>
            </a:extLst>
          </p:cNvPr>
          <p:cNvPicPr>
            <a:picLocks noChangeAspect="1"/>
          </p:cNvPicPr>
          <p:nvPr/>
        </p:nvPicPr>
        <p:blipFill>
          <a:blip r:embed="rId2"/>
          <a:stretch>
            <a:fillRect/>
          </a:stretch>
        </p:blipFill>
        <p:spPr>
          <a:xfrm>
            <a:off x="1019175" y="678304"/>
            <a:ext cx="9780251" cy="5501392"/>
          </a:xfrm>
          <a:prstGeom prst="rect">
            <a:avLst/>
          </a:prstGeom>
        </p:spPr>
      </p:pic>
    </p:spTree>
    <p:extLst>
      <p:ext uri="{BB962C8B-B14F-4D97-AF65-F5344CB8AC3E}">
        <p14:creationId xmlns:p14="http://schemas.microsoft.com/office/powerpoint/2010/main" val="110922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idrott, sport, person, sportutrustning&#10;&#10;Automatiskt genererad beskrivning">
            <a:extLst>
              <a:ext uri="{FF2B5EF4-FFF2-40B4-BE49-F238E27FC236}">
                <a16:creationId xmlns:a16="http://schemas.microsoft.com/office/drawing/2014/main" id="{A435E6C2-33CE-C1EE-DDE6-D6FBB0987808}"/>
              </a:ext>
            </a:extLst>
          </p:cNvPr>
          <p:cNvPicPr>
            <a:picLocks noChangeAspect="1"/>
          </p:cNvPicPr>
          <p:nvPr/>
        </p:nvPicPr>
        <p:blipFill rotWithShape="1">
          <a:blip r:embed="rId2">
            <a:extLst>
              <a:ext uri="{28A0092B-C50C-407E-A947-70E740481C1C}">
                <a14:useLocalDpi xmlns:a14="http://schemas.microsoft.com/office/drawing/2010/main" val="0"/>
              </a:ext>
            </a:extLst>
          </a:blip>
          <a:srcRect l="20589"/>
          <a:stretch/>
        </p:blipFill>
        <p:spPr>
          <a:xfrm>
            <a:off x="1115616" y="1928119"/>
            <a:ext cx="3292524" cy="2995615"/>
          </a:xfrm>
          <a:prstGeom prst="rect">
            <a:avLst/>
          </a:prstGeom>
        </p:spPr>
      </p:pic>
      <p:cxnSp>
        <p:nvCxnSpPr>
          <p:cNvPr id="14" name="Straight Connector 13">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11B885EE-9CAA-9588-0CA6-494E2322E4AF}"/>
              </a:ext>
            </a:extLst>
          </p:cNvPr>
          <p:cNvPicPr>
            <a:picLocks noChangeAspect="1"/>
          </p:cNvPicPr>
          <p:nvPr/>
        </p:nvPicPr>
        <p:blipFill rotWithShape="1">
          <a:blip r:embed="rId3"/>
          <a:srcRect l="1310" r="20021" b="1"/>
          <a:stretch/>
        </p:blipFill>
        <p:spPr>
          <a:xfrm>
            <a:off x="4654296" y="772160"/>
            <a:ext cx="7431577" cy="5313680"/>
          </a:xfrm>
          <a:prstGeom prst="rect">
            <a:avLst/>
          </a:prstGeom>
        </p:spPr>
      </p:pic>
    </p:spTree>
    <p:extLst>
      <p:ext uri="{BB962C8B-B14F-4D97-AF65-F5344CB8AC3E}">
        <p14:creationId xmlns:p14="http://schemas.microsoft.com/office/powerpoint/2010/main" val="324752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CE992F7-3318-6220-27C4-239975528E7E}"/>
              </a:ext>
            </a:extLst>
          </p:cNvPr>
          <p:cNvPicPr>
            <a:picLocks noChangeAspect="1"/>
          </p:cNvPicPr>
          <p:nvPr/>
        </p:nvPicPr>
        <p:blipFill rotWithShape="1">
          <a:blip r:embed="rId2"/>
          <a:srcRect/>
          <a:stretch/>
        </p:blipFill>
        <p:spPr>
          <a:xfrm>
            <a:off x="20" y="10"/>
            <a:ext cx="12191980" cy="6857990"/>
          </a:xfrm>
          <a:prstGeom prst="rect">
            <a:avLst/>
          </a:prstGeom>
        </p:spPr>
      </p:pic>
      <p:pic>
        <p:nvPicPr>
          <p:cNvPr id="4" name="Bildobjekt 3" descr="En bild som visar klädsel, person, fotbeklädnader, person&#10;&#10;Automatiskt genererad beskrivning">
            <a:extLst>
              <a:ext uri="{FF2B5EF4-FFF2-40B4-BE49-F238E27FC236}">
                <a16:creationId xmlns:a16="http://schemas.microsoft.com/office/drawing/2014/main" id="{3EFA1CBE-35B9-7720-2EE4-11DDE89F81DC}"/>
              </a:ext>
            </a:extLst>
          </p:cNvPr>
          <p:cNvPicPr>
            <a:picLocks noChangeAspect="1"/>
          </p:cNvPicPr>
          <p:nvPr/>
        </p:nvPicPr>
        <p:blipFill rotWithShape="1">
          <a:blip r:embed="rId3">
            <a:extLst>
              <a:ext uri="{28A0092B-C50C-407E-A947-70E740481C1C}">
                <a14:useLocalDpi xmlns:a14="http://schemas.microsoft.com/office/drawing/2010/main" val="0"/>
              </a:ext>
            </a:extLst>
          </a:blip>
          <a:srcRect t="18566" b="933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407742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idrott, sport, person, volleyboll&#10;&#10;Automatiskt genererad beskrivning">
            <a:extLst>
              <a:ext uri="{FF2B5EF4-FFF2-40B4-BE49-F238E27FC236}">
                <a16:creationId xmlns:a16="http://schemas.microsoft.com/office/drawing/2014/main" id="{736EA4D8-D31A-10D8-D5A9-29AE727E2AB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Rubrik 1">
            <a:extLst>
              <a:ext uri="{FF2B5EF4-FFF2-40B4-BE49-F238E27FC236}">
                <a16:creationId xmlns:a16="http://schemas.microsoft.com/office/drawing/2014/main" id="{EF5A5F4B-6CA0-0635-FC5F-D2786DA31F5F}"/>
              </a:ext>
            </a:extLst>
          </p:cNvPr>
          <p:cNvSpPr>
            <a:spLocks noGrp="1"/>
          </p:cNvSpPr>
          <p:nvPr>
            <p:ph type="title"/>
          </p:nvPr>
        </p:nvSpPr>
        <p:spPr>
          <a:xfrm>
            <a:off x="0" y="0"/>
            <a:ext cx="5972175" cy="3239438"/>
          </a:xfrm>
        </p:spPr>
        <p:txBody>
          <a:bodyPr anchor="t">
            <a:normAutofit fontScale="90000"/>
          </a:bodyPr>
          <a:lstStyle/>
          <a:p>
            <a:pPr algn="ctr"/>
            <a:br>
              <a:rPr lang="sv-SE" sz="8000" dirty="0">
                <a:ln w="22225">
                  <a:solidFill>
                    <a:srgbClr val="FFFFFF"/>
                  </a:solidFill>
                </a:ln>
                <a:solidFill>
                  <a:srgbClr val="FFFF00"/>
                </a:solidFill>
              </a:rPr>
            </a:br>
            <a:r>
              <a:rPr lang="sv-SE" sz="8000" dirty="0">
                <a:ln w="22225">
                  <a:solidFill>
                    <a:srgbClr val="FFFFFF"/>
                  </a:solidFill>
                </a:ln>
                <a:solidFill>
                  <a:srgbClr val="FFFF00"/>
                </a:solidFill>
              </a:rPr>
              <a:t>Sponsring till laget</a:t>
            </a:r>
          </a:p>
        </p:txBody>
      </p:sp>
      <p:graphicFrame>
        <p:nvGraphicFramePr>
          <p:cNvPr id="5" name="Platshållare för innehåll 2">
            <a:extLst>
              <a:ext uri="{FF2B5EF4-FFF2-40B4-BE49-F238E27FC236}">
                <a16:creationId xmlns:a16="http://schemas.microsoft.com/office/drawing/2014/main" id="{B5597CA6-883E-4C83-325A-11E5A92DE8ED}"/>
              </a:ext>
            </a:extLst>
          </p:cNvPr>
          <p:cNvGraphicFramePr>
            <a:graphicFrameLocks noGrp="1"/>
          </p:cNvGraphicFramePr>
          <p:nvPr>
            <p:ph idx="1"/>
            <p:extLst>
              <p:ext uri="{D42A27DB-BD31-4B8C-83A1-F6EECF244321}">
                <p14:modId xmlns:p14="http://schemas.microsoft.com/office/powerpoint/2010/main" val="2342824646"/>
              </p:ext>
            </p:extLst>
          </p:nvPr>
        </p:nvGraphicFramePr>
        <p:xfrm>
          <a:off x="7391400" y="0"/>
          <a:ext cx="4441393" cy="495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3915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person, Människoansikte, leende, inomhus&#10;&#10;Automatiskt genererad beskrivning">
            <a:extLst>
              <a:ext uri="{FF2B5EF4-FFF2-40B4-BE49-F238E27FC236}">
                <a16:creationId xmlns:a16="http://schemas.microsoft.com/office/drawing/2014/main" id="{9BB5A53D-1E1E-82C9-62F2-56833B84F006}"/>
              </a:ext>
            </a:extLst>
          </p:cNvPr>
          <p:cNvPicPr>
            <a:picLocks noChangeAspect="1"/>
          </p:cNvPicPr>
          <p:nvPr/>
        </p:nvPicPr>
        <p:blipFill rotWithShape="1">
          <a:blip r:embed="rId2">
            <a:extLst>
              <a:ext uri="{28A0092B-C50C-407E-A947-70E740481C1C}">
                <a14:useLocalDpi xmlns:a14="http://schemas.microsoft.com/office/drawing/2010/main" val="0"/>
              </a:ext>
            </a:extLst>
          </a:blip>
          <a:srcRect t="30718" r="9091" b="7077"/>
          <a:stretch/>
        </p:blipFill>
        <p:spPr>
          <a:xfrm>
            <a:off x="3522468" y="10"/>
            <a:ext cx="8669532" cy="6857990"/>
          </a:xfrm>
          <a:prstGeom prst="rect">
            <a:avLst/>
          </a:prstGeom>
        </p:spPr>
      </p:pic>
      <p:sp>
        <p:nvSpPr>
          <p:cNvPr id="2" name="Rubrik 1">
            <a:extLst>
              <a:ext uri="{FF2B5EF4-FFF2-40B4-BE49-F238E27FC236}">
                <a16:creationId xmlns:a16="http://schemas.microsoft.com/office/drawing/2014/main" id="{C0F5F0C6-FCAC-8032-891C-E6747FB03366}"/>
              </a:ext>
            </a:extLst>
          </p:cNvPr>
          <p:cNvSpPr>
            <a:spLocks noGrp="1"/>
          </p:cNvSpPr>
          <p:nvPr>
            <p:ph type="title"/>
          </p:nvPr>
        </p:nvSpPr>
        <p:spPr>
          <a:xfrm>
            <a:off x="371094" y="1161288"/>
            <a:ext cx="3438144" cy="1124712"/>
          </a:xfrm>
        </p:spPr>
        <p:txBody>
          <a:bodyPr anchor="b">
            <a:normAutofit/>
          </a:bodyPr>
          <a:lstStyle/>
          <a:p>
            <a:r>
              <a:rPr lang="sv-SE" sz="2800" dirty="0"/>
              <a:t>Åtagande mot lag och förening</a:t>
            </a:r>
          </a:p>
        </p:txBody>
      </p:sp>
      <p:sp>
        <p:nvSpPr>
          <p:cNvPr id="30" name="Platshållare för innehåll 2">
            <a:extLst>
              <a:ext uri="{FF2B5EF4-FFF2-40B4-BE49-F238E27FC236}">
                <a16:creationId xmlns:a16="http://schemas.microsoft.com/office/drawing/2014/main" id="{E10051EF-AAC9-F55F-942E-3E6EC09FBAFB}"/>
              </a:ext>
            </a:extLst>
          </p:cNvPr>
          <p:cNvSpPr>
            <a:spLocks noGrp="1"/>
          </p:cNvSpPr>
          <p:nvPr>
            <p:ph idx="1"/>
          </p:nvPr>
        </p:nvSpPr>
        <p:spPr>
          <a:xfrm>
            <a:off x="371094" y="2718054"/>
            <a:ext cx="3438906" cy="3207258"/>
          </a:xfrm>
        </p:spPr>
        <p:txBody>
          <a:bodyPr anchor="t">
            <a:normAutofit/>
          </a:bodyPr>
          <a:lstStyle/>
          <a:p>
            <a:r>
              <a:rPr lang="sv-SE" sz="1700" dirty="0"/>
              <a:t>Vi måste bemanna våra egna hemmamatcher med kiosk och sek</a:t>
            </a:r>
          </a:p>
          <a:p>
            <a:r>
              <a:rPr lang="sv-SE" sz="1700" dirty="0"/>
              <a:t>2 ggr/säsong bemanna H1 match</a:t>
            </a:r>
          </a:p>
          <a:p>
            <a:r>
              <a:rPr lang="sv-SE" sz="1700" dirty="0"/>
              <a:t>Fördelat ut våra pass samt H1 pass enligt schema, kan man inte sin tid byter man själv. </a:t>
            </a:r>
          </a:p>
          <a:p>
            <a:r>
              <a:rPr lang="sv-SE" sz="1700" dirty="0"/>
              <a:t>Försäljning förening toapapper höst (</a:t>
            </a:r>
            <a:r>
              <a:rPr lang="sv-SE" sz="1700" dirty="0" err="1"/>
              <a:t>sept</a:t>
            </a:r>
            <a:r>
              <a:rPr lang="sv-SE" sz="1700" dirty="0"/>
              <a:t>/okt) och Ravelli i vår (feb)</a:t>
            </a:r>
          </a:p>
        </p:txBody>
      </p:sp>
    </p:spTree>
    <p:extLst>
      <p:ext uri="{BB962C8B-B14F-4D97-AF65-F5344CB8AC3E}">
        <p14:creationId xmlns:p14="http://schemas.microsoft.com/office/powerpoint/2010/main" val="403189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7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effectLst/>
      </p:bgPr>
    </p:bg>
    <p:spTree>
      <p:nvGrpSpPr>
        <p:cNvPr id="1" name=""/>
        <p:cNvGrpSpPr/>
        <p:nvPr/>
      </p:nvGrpSpPr>
      <p:grpSpPr>
        <a:xfrm>
          <a:off x="0" y="0"/>
          <a:ext cx="0" cy="0"/>
          <a:chOff x="0" y="0"/>
          <a:chExt cx="0" cy="0"/>
        </a:xfrm>
      </p:grpSpPr>
      <p:pic>
        <p:nvPicPr>
          <p:cNvPr id="4" name="Bildobjekt 3" descr="En bild som visar idrott, sport, person, volleyboll&#10;&#10;Automatiskt genererad beskrivning">
            <a:extLst>
              <a:ext uri="{FF2B5EF4-FFF2-40B4-BE49-F238E27FC236}">
                <a16:creationId xmlns:a16="http://schemas.microsoft.com/office/drawing/2014/main" id="{0B3917C8-1F10-A0EF-6D87-E65BF533B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451" y="1714500"/>
            <a:ext cx="7704549" cy="5143500"/>
          </a:xfrm>
          <a:prstGeom prst="rect">
            <a:avLst/>
          </a:prstGeom>
        </p:spPr>
      </p:pic>
      <p:sp>
        <p:nvSpPr>
          <p:cNvPr id="2" name="Rubrik 1">
            <a:extLst>
              <a:ext uri="{FF2B5EF4-FFF2-40B4-BE49-F238E27FC236}">
                <a16:creationId xmlns:a16="http://schemas.microsoft.com/office/drawing/2014/main" id="{566CF227-48B7-378A-F459-F164D70BA8F0}"/>
              </a:ext>
            </a:extLst>
          </p:cNvPr>
          <p:cNvSpPr>
            <a:spLocks noGrp="1"/>
          </p:cNvSpPr>
          <p:nvPr>
            <p:ph type="title"/>
          </p:nvPr>
        </p:nvSpPr>
        <p:spPr>
          <a:xfrm>
            <a:off x="815684" y="-46227"/>
            <a:ext cx="2796282" cy="1449198"/>
          </a:xfrm>
        </p:spPr>
        <p:txBody>
          <a:bodyPr>
            <a:normAutofit/>
          </a:bodyPr>
          <a:lstStyle/>
          <a:p>
            <a:r>
              <a:rPr lang="sv-SE" sz="6000" dirty="0">
                <a:solidFill>
                  <a:schemeClr val="bg1"/>
                </a:solidFill>
              </a:rPr>
              <a:t>Hygien</a:t>
            </a:r>
          </a:p>
        </p:txBody>
      </p:sp>
      <p:sp>
        <p:nvSpPr>
          <p:cNvPr id="34" name="textruta 33">
            <a:extLst>
              <a:ext uri="{FF2B5EF4-FFF2-40B4-BE49-F238E27FC236}">
                <a16:creationId xmlns:a16="http://schemas.microsoft.com/office/drawing/2014/main" id="{F89E82F9-474E-BA7D-DB28-F33F5ED0A7D6}"/>
              </a:ext>
            </a:extLst>
          </p:cNvPr>
          <p:cNvSpPr txBox="1"/>
          <p:nvPr/>
        </p:nvSpPr>
        <p:spPr>
          <a:xfrm>
            <a:off x="1021896" y="1442480"/>
            <a:ext cx="2425664" cy="1785104"/>
          </a:xfrm>
          <a:prstGeom prst="rect">
            <a:avLst/>
          </a:prstGeom>
          <a:noFill/>
        </p:spPr>
        <p:txBody>
          <a:bodyPr wrap="none" rtlCol="0">
            <a:spAutoFit/>
          </a:bodyPr>
          <a:lstStyle/>
          <a:p>
            <a:pPr lvl="0"/>
            <a:r>
              <a:rPr lang="en-US" sz="2000" dirty="0">
                <a:solidFill>
                  <a:schemeClr val="bg1"/>
                </a:solidFill>
              </a:rPr>
              <a:t>Matchkläder tvättas </a:t>
            </a:r>
          </a:p>
          <a:p>
            <a:pPr lvl="0"/>
            <a:r>
              <a:rPr lang="en-US" sz="2000" dirty="0">
                <a:solidFill>
                  <a:schemeClr val="bg1"/>
                </a:solidFill>
              </a:rPr>
              <a:t>efter varje match</a:t>
            </a:r>
          </a:p>
          <a:p>
            <a:pPr lvl="0"/>
            <a:r>
              <a:rPr lang="en-US" sz="2000" dirty="0">
                <a:solidFill>
                  <a:schemeClr val="bg1"/>
                </a:solidFill>
              </a:rPr>
              <a:t>(kläderna är lånade!) </a:t>
            </a:r>
          </a:p>
          <a:p>
            <a:pPr lvl="0"/>
            <a:r>
              <a:rPr lang="en-US" sz="1600" dirty="0">
                <a:solidFill>
                  <a:srgbClr val="FF0000"/>
                </a:solidFill>
              </a:rPr>
              <a:t>Absolut INTE med </a:t>
            </a:r>
          </a:p>
          <a:p>
            <a:pPr lvl="0"/>
            <a:r>
              <a:rPr lang="en-US" sz="1600" dirty="0">
                <a:solidFill>
                  <a:srgbClr val="FF0000"/>
                </a:solidFill>
              </a:rPr>
              <a:t>mjukgörande medel!</a:t>
            </a:r>
            <a:endParaRPr lang="sv-SE" sz="1600" dirty="0"/>
          </a:p>
          <a:p>
            <a:endParaRPr lang="sv-SE" dirty="0"/>
          </a:p>
        </p:txBody>
      </p:sp>
      <p:sp>
        <p:nvSpPr>
          <p:cNvPr id="35" name="textruta 34">
            <a:extLst>
              <a:ext uri="{FF2B5EF4-FFF2-40B4-BE49-F238E27FC236}">
                <a16:creationId xmlns:a16="http://schemas.microsoft.com/office/drawing/2014/main" id="{DE6B938D-EEEC-F373-7CBE-5AE875AA53B4}"/>
              </a:ext>
            </a:extLst>
          </p:cNvPr>
          <p:cNvSpPr txBox="1"/>
          <p:nvPr/>
        </p:nvSpPr>
        <p:spPr>
          <a:xfrm>
            <a:off x="1021896" y="3122585"/>
            <a:ext cx="3364383" cy="1015663"/>
          </a:xfrm>
          <a:prstGeom prst="rect">
            <a:avLst/>
          </a:prstGeom>
          <a:noFill/>
        </p:spPr>
        <p:txBody>
          <a:bodyPr wrap="none" rtlCol="0">
            <a:spAutoFit/>
          </a:bodyPr>
          <a:lstStyle/>
          <a:p>
            <a:pPr lvl="0"/>
            <a:r>
              <a:rPr lang="en-US" sz="2000" dirty="0">
                <a:solidFill>
                  <a:schemeClr val="bg1"/>
                </a:solidFill>
              </a:rPr>
              <a:t>Dusch efter träning! (Hemma) </a:t>
            </a:r>
          </a:p>
          <a:p>
            <a:pPr lvl="0"/>
            <a:r>
              <a:rPr lang="en-US" sz="2000" dirty="0">
                <a:solidFill>
                  <a:schemeClr val="bg1"/>
                </a:solidFill>
              </a:rPr>
              <a:t>Dusch efter match på plats!</a:t>
            </a:r>
            <a:endParaRPr lang="sv-SE" sz="2000" dirty="0">
              <a:solidFill>
                <a:schemeClr val="bg1"/>
              </a:solidFill>
            </a:endParaRPr>
          </a:p>
          <a:p>
            <a:endParaRPr lang="sv-SE" sz="2000" dirty="0"/>
          </a:p>
        </p:txBody>
      </p:sp>
      <p:sp>
        <p:nvSpPr>
          <p:cNvPr id="37" name="textruta 36">
            <a:extLst>
              <a:ext uri="{FF2B5EF4-FFF2-40B4-BE49-F238E27FC236}">
                <a16:creationId xmlns:a16="http://schemas.microsoft.com/office/drawing/2014/main" id="{646A762B-FC9E-AC14-CDF5-2AB0E53BE2AC}"/>
              </a:ext>
            </a:extLst>
          </p:cNvPr>
          <p:cNvSpPr txBox="1"/>
          <p:nvPr/>
        </p:nvSpPr>
        <p:spPr>
          <a:xfrm>
            <a:off x="1021896" y="4105468"/>
            <a:ext cx="2471702" cy="984885"/>
          </a:xfrm>
          <a:prstGeom prst="rect">
            <a:avLst/>
          </a:prstGeom>
          <a:noFill/>
        </p:spPr>
        <p:txBody>
          <a:bodyPr wrap="none" rtlCol="0">
            <a:spAutoFit/>
          </a:bodyPr>
          <a:lstStyle/>
          <a:p>
            <a:pPr lvl="0"/>
            <a:r>
              <a:rPr lang="en-US" sz="2000" dirty="0">
                <a:solidFill>
                  <a:schemeClr val="bg1"/>
                </a:solidFill>
              </a:rPr>
              <a:t>Träningskläder tvättas</a:t>
            </a:r>
          </a:p>
          <a:p>
            <a:pPr lvl="0"/>
            <a:r>
              <a:rPr lang="en-US" sz="2000" dirty="0">
                <a:solidFill>
                  <a:schemeClr val="bg1"/>
                </a:solidFill>
              </a:rPr>
              <a:t>mellan träningarna</a:t>
            </a:r>
            <a:endParaRPr lang="sv-SE" sz="2000" dirty="0">
              <a:solidFill>
                <a:schemeClr val="bg1"/>
              </a:solidFill>
            </a:endParaRPr>
          </a:p>
          <a:p>
            <a:endParaRPr lang="sv-SE" dirty="0"/>
          </a:p>
        </p:txBody>
      </p:sp>
      <p:sp>
        <p:nvSpPr>
          <p:cNvPr id="3" name="textruta 2">
            <a:extLst>
              <a:ext uri="{FF2B5EF4-FFF2-40B4-BE49-F238E27FC236}">
                <a16:creationId xmlns:a16="http://schemas.microsoft.com/office/drawing/2014/main" id="{27F14106-D394-A4AE-238D-5CA0AA7ADF03}"/>
              </a:ext>
            </a:extLst>
          </p:cNvPr>
          <p:cNvSpPr txBox="1"/>
          <p:nvPr/>
        </p:nvSpPr>
        <p:spPr>
          <a:xfrm>
            <a:off x="1060029" y="4936465"/>
            <a:ext cx="2740445" cy="1200329"/>
          </a:xfrm>
          <a:prstGeom prst="rect">
            <a:avLst/>
          </a:prstGeom>
          <a:noFill/>
        </p:spPr>
        <p:txBody>
          <a:bodyPr wrap="square" rtlCol="0">
            <a:spAutoFit/>
          </a:bodyPr>
          <a:lstStyle/>
          <a:p>
            <a:pPr lvl="0"/>
            <a:r>
              <a:rPr lang="en-US" sz="1800" dirty="0">
                <a:solidFill>
                  <a:schemeClr val="bg1"/>
                </a:solidFill>
              </a:rPr>
              <a:t>Ta med </a:t>
            </a:r>
            <a:r>
              <a:rPr lang="en-US" sz="1800" dirty="0" err="1">
                <a:solidFill>
                  <a:schemeClr val="bg1"/>
                </a:solidFill>
              </a:rPr>
              <a:t>duschtvål</a:t>
            </a:r>
            <a:r>
              <a:rPr lang="en-US" sz="1800" dirty="0">
                <a:solidFill>
                  <a:schemeClr val="bg1"/>
                </a:solidFill>
              </a:rPr>
              <a:t> </a:t>
            </a:r>
            <a:r>
              <a:rPr lang="en-US" sz="1800" dirty="0" err="1">
                <a:solidFill>
                  <a:schemeClr val="bg1"/>
                </a:solidFill>
              </a:rPr>
              <a:t>och</a:t>
            </a:r>
            <a:r>
              <a:rPr lang="en-US" sz="1800" dirty="0">
                <a:solidFill>
                  <a:schemeClr val="bg1"/>
                </a:solidFill>
              </a:rPr>
              <a:t> deo för </a:t>
            </a:r>
            <a:r>
              <a:rPr lang="en-US" sz="1800" dirty="0" err="1">
                <a:solidFill>
                  <a:schemeClr val="bg1"/>
                </a:solidFill>
              </a:rPr>
              <a:t>grabbarnas</a:t>
            </a:r>
            <a:r>
              <a:rPr lang="en-US" sz="1800" dirty="0">
                <a:solidFill>
                  <a:schemeClr val="bg1"/>
                </a:solidFill>
              </a:rPr>
              <a:t> </a:t>
            </a:r>
            <a:r>
              <a:rPr lang="en-US" sz="1800" dirty="0" err="1">
                <a:solidFill>
                  <a:schemeClr val="bg1"/>
                </a:solidFill>
              </a:rPr>
              <a:t>bästa</a:t>
            </a:r>
            <a:r>
              <a:rPr lang="en-US" sz="1800" dirty="0">
                <a:solidFill>
                  <a:schemeClr val="bg1"/>
                </a:solidFill>
              </a:rPr>
              <a:t> </a:t>
            </a:r>
          </a:p>
          <a:p>
            <a:pPr lvl="0"/>
            <a:r>
              <a:rPr lang="en-US" sz="1800" dirty="0">
                <a:solidFill>
                  <a:schemeClr val="bg1"/>
                </a:solidFill>
              </a:rPr>
              <a:t>(</a:t>
            </a:r>
            <a:r>
              <a:rPr lang="en-US" sz="1800" dirty="0" err="1">
                <a:solidFill>
                  <a:schemeClr val="bg1"/>
                </a:solidFill>
              </a:rPr>
              <a:t>och</a:t>
            </a:r>
            <a:r>
              <a:rPr lang="en-US" sz="1800" dirty="0">
                <a:solidFill>
                  <a:schemeClr val="bg1"/>
                </a:solidFill>
              </a:rPr>
              <a:t> </a:t>
            </a:r>
            <a:r>
              <a:rPr lang="en-US" sz="1800" dirty="0" err="1">
                <a:solidFill>
                  <a:schemeClr val="bg1"/>
                </a:solidFill>
              </a:rPr>
              <a:t>ledarnas</a:t>
            </a:r>
            <a:r>
              <a:rPr lang="en-US" sz="1800" dirty="0">
                <a:solidFill>
                  <a:schemeClr val="bg1"/>
                </a:solidFill>
              </a:rPr>
              <a:t> </a:t>
            </a:r>
            <a:r>
              <a:rPr lang="en-US" sz="1800" dirty="0" err="1">
                <a:solidFill>
                  <a:schemeClr val="bg1"/>
                </a:solidFill>
              </a:rPr>
              <a:t>hälsa</a:t>
            </a:r>
            <a:r>
              <a:rPr lang="en-US" sz="1800" dirty="0">
                <a:solidFill>
                  <a:schemeClr val="bg1"/>
                </a:solidFill>
              </a:rPr>
              <a:t>)</a:t>
            </a:r>
            <a:endParaRPr lang="sv-SE" sz="1800" dirty="0">
              <a:solidFill>
                <a:schemeClr val="bg1"/>
              </a:solidFill>
            </a:endParaRPr>
          </a:p>
          <a:p>
            <a:endParaRPr lang="sv-SE" dirty="0"/>
          </a:p>
        </p:txBody>
      </p:sp>
    </p:spTree>
    <p:extLst>
      <p:ext uri="{BB962C8B-B14F-4D97-AF65-F5344CB8AC3E}">
        <p14:creationId xmlns:p14="http://schemas.microsoft.com/office/powerpoint/2010/main" val="11114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4" name="Bildobjekt 3" descr="En bild som visar person, Människoansikte, klädsel, leende&#10;&#10;Automatiskt genererad beskrivning">
            <a:extLst>
              <a:ext uri="{FF2B5EF4-FFF2-40B4-BE49-F238E27FC236}">
                <a16:creationId xmlns:a16="http://schemas.microsoft.com/office/drawing/2014/main" id="{0E4F7C27-C4D4-A085-08C0-E529B9AB0035}"/>
              </a:ext>
            </a:extLst>
          </p:cNvPr>
          <p:cNvPicPr>
            <a:picLocks noChangeAspect="1"/>
          </p:cNvPicPr>
          <p:nvPr/>
        </p:nvPicPr>
        <p:blipFill rotWithShape="1">
          <a:blip r:embed="rId2">
            <a:extLst>
              <a:ext uri="{28A0092B-C50C-407E-A947-70E740481C1C}">
                <a14:useLocalDpi xmlns:a14="http://schemas.microsoft.com/office/drawing/2010/main" val="0"/>
              </a:ext>
            </a:extLst>
          </a:blip>
          <a:srcRect l="8487" t="9091" r="37577" b="-1"/>
          <a:stretch/>
        </p:blipFill>
        <p:spPr>
          <a:xfrm rot="5400000">
            <a:off x="5426071" y="-905766"/>
            <a:ext cx="6858000" cy="8669532"/>
          </a:xfrm>
          <a:prstGeom prst="rect">
            <a:avLst/>
          </a:prstGeom>
        </p:spPr>
      </p:pic>
      <p:sp>
        <p:nvSpPr>
          <p:cNvPr id="2" name="Rubrik 1">
            <a:extLst>
              <a:ext uri="{FF2B5EF4-FFF2-40B4-BE49-F238E27FC236}">
                <a16:creationId xmlns:a16="http://schemas.microsoft.com/office/drawing/2014/main" id="{EAC78360-0F67-ED50-1676-9B1EFDC58B2E}"/>
              </a:ext>
            </a:extLst>
          </p:cNvPr>
          <p:cNvSpPr>
            <a:spLocks noGrp="1"/>
          </p:cNvSpPr>
          <p:nvPr>
            <p:ph type="title"/>
          </p:nvPr>
        </p:nvSpPr>
        <p:spPr>
          <a:xfrm>
            <a:off x="997839" y="1028320"/>
            <a:ext cx="3438144" cy="1124712"/>
          </a:xfrm>
        </p:spPr>
        <p:txBody>
          <a:bodyPr anchor="b">
            <a:normAutofit/>
          </a:bodyPr>
          <a:lstStyle/>
          <a:p>
            <a:r>
              <a:rPr lang="sv-SE" sz="2800" dirty="0"/>
              <a:t>Övrigt</a:t>
            </a:r>
          </a:p>
        </p:txBody>
      </p:sp>
      <p:sp>
        <p:nvSpPr>
          <p:cNvPr id="3" name="textruta 2">
            <a:extLst>
              <a:ext uri="{FF2B5EF4-FFF2-40B4-BE49-F238E27FC236}">
                <a16:creationId xmlns:a16="http://schemas.microsoft.com/office/drawing/2014/main" id="{73F3CE40-047E-4777-CE59-1FCE6A3FCF67}"/>
              </a:ext>
            </a:extLst>
          </p:cNvPr>
          <p:cNvSpPr txBox="1"/>
          <p:nvPr/>
        </p:nvSpPr>
        <p:spPr>
          <a:xfrm>
            <a:off x="250825" y="3038475"/>
            <a:ext cx="4439920"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ea typeface="Calibri"/>
                <a:cs typeface="Calibri"/>
              </a:rPr>
              <a:t>Lagråd - blandning av 3-4spelare från laget</a:t>
            </a:r>
          </a:p>
          <a:p>
            <a:pPr marL="285750" indent="-285750">
              <a:buFont typeface="Arial" panose="020B0604020202020204" pitchFamily="34" charset="0"/>
              <a:buChar char="•"/>
            </a:pPr>
            <a:r>
              <a:rPr lang="sv-SE" dirty="0"/>
              <a:t>Kolla gärna på Bergs IKs matcher i Sporthallen</a:t>
            </a:r>
          </a:p>
          <a:p>
            <a:pPr marL="285750" indent="-285750">
              <a:buFont typeface="Arial" panose="020B0604020202020204" pitchFamily="34" charset="0"/>
              <a:buChar char="•"/>
            </a:pPr>
            <a:r>
              <a:rPr lang="sv-SE" dirty="0"/>
              <a:t>Följ Bergs IK P09 på </a:t>
            </a:r>
            <a:r>
              <a:rPr lang="sv-SE" dirty="0" err="1"/>
              <a:t>Instagram</a:t>
            </a:r>
            <a:endParaRPr lang="sv-SE" dirty="0"/>
          </a:p>
          <a:p>
            <a:pPr marL="285750" indent="-285750">
              <a:buFont typeface="Arial" panose="020B0604020202020204" pitchFamily="34" charset="0"/>
              <a:buChar char="•"/>
            </a:pPr>
            <a:r>
              <a:rPr lang="sv-SE" dirty="0"/>
              <a:t>Följ Bergs IK på Sociala Medier</a:t>
            </a:r>
          </a:p>
          <a:p>
            <a:pPr marL="285750" indent="-285750">
              <a:buFont typeface="Arial" panose="020B0604020202020204" pitchFamily="34" charset="0"/>
              <a:buChar char="•"/>
            </a:pPr>
            <a:r>
              <a:rPr lang="sv-SE" dirty="0"/>
              <a:t>Kontakt med föreningen, vad som helst: </a:t>
            </a:r>
            <a:r>
              <a:rPr lang="sv-SE" dirty="0">
                <a:hlinkClick r:id="rId3">
                  <a:extLst>
                    <a:ext uri="{A12FA001-AC4F-418D-AE19-62706E023703}">
                      <ahyp:hlinkClr xmlns:ahyp="http://schemas.microsoft.com/office/drawing/2018/hyperlinkcolor" val="tx"/>
                    </a:ext>
                  </a:extLst>
                </a:hlinkClick>
              </a:rPr>
              <a:t>info@bergsik.se</a:t>
            </a:r>
            <a:endParaRPr lang="sv-SE" dirty="0"/>
          </a:p>
          <a:p>
            <a:pPr marL="285750" indent="-285750">
              <a:buFont typeface="Arial" panose="020B0604020202020204" pitchFamily="34" charset="0"/>
              <a:buChar char="•"/>
            </a:pPr>
            <a:r>
              <a:rPr lang="sv-SE" dirty="0"/>
              <a:t>Övriga frågor/synpunkter kontakta Magnus, David, Marcus eller Mattias</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7103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C89AC9-0801-2A43-7260-27B047E21A17}"/>
              </a:ext>
            </a:extLst>
          </p:cNvPr>
          <p:cNvSpPr>
            <a:spLocks noGrp="1"/>
          </p:cNvSpPr>
          <p:nvPr>
            <p:ph type="title"/>
          </p:nvPr>
        </p:nvSpPr>
        <p:spPr>
          <a:xfrm>
            <a:off x="838200" y="448721"/>
            <a:ext cx="4707671" cy="1225650"/>
          </a:xfrm>
        </p:spPr>
        <p:txBody>
          <a:bodyPr anchor="b">
            <a:normAutofit/>
          </a:bodyPr>
          <a:lstStyle/>
          <a:p>
            <a:r>
              <a:rPr lang="sv-SE" sz="3800" dirty="0"/>
              <a:t>Truppen 23/24</a:t>
            </a:r>
          </a:p>
        </p:txBody>
      </p:sp>
      <p:sp>
        <p:nvSpPr>
          <p:cNvPr id="3" name="Platshållare för innehåll 2">
            <a:extLst>
              <a:ext uri="{FF2B5EF4-FFF2-40B4-BE49-F238E27FC236}">
                <a16:creationId xmlns:a16="http://schemas.microsoft.com/office/drawing/2014/main" id="{3745E816-1321-4917-1972-AB194C4B642C}"/>
              </a:ext>
            </a:extLst>
          </p:cNvPr>
          <p:cNvSpPr>
            <a:spLocks noGrp="1"/>
          </p:cNvSpPr>
          <p:nvPr>
            <p:ph idx="1"/>
          </p:nvPr>
        </p:nvSpPr>
        <p:spPr>
          <a:xfrm>
            <a:off x="897769" y="1909192"/>
            <a:ext cx="4586513" cy="3647710"/>
          </a:xfrm>
        </p:spPr>
        <p:txBody>
          <a:bodyPr>
            <a:normAutofit fontScale="70000" lnSpcReduction="20000"/>
          </a:bodyPr>
          <a:lstStyle/>
          <a:p>
            <a:endParaRPr lang="sv-SE" sz="2000" dirty="0"/>
          </a:p>
          <a:p>
            <a:endParaRPr lang="sv-SE" sz="2000" dirty="0"/>
          </a:p>
          <a:p>
            <a:r>
              <a:rPr lang="sv-SE" sz="2000" dirty="0"/>
              <a:t>Olle ”Säpo” Saranpää har varit del av laget sedan i våras. Sedan har vi rykande färskt namn i form av Olle Nilsson som önskat flytta från </a:t>
            </a:r>
            <a:r>
              <a:rPr lang="sv-SE" sz="2000" dirty="0" err="1"/>
              <a:t>Hjulsbor</a:t>
            </a:r>
            <a:r>
              <a:rPr lang="sv-SE" sz="2000" dirty="0"/>
              <a:t> till oss i P09.Tyvärr har vi tre stycken som ”droppat av” , det är Wallhagen, Kastbom och Jigerström.</a:t>
            </a:r>
          </a:p>
          <a:p>
            <a:r>
              <a:rPr lang="sv-SE" sz="2000" dirty="0"/>
              <a:t>Totalt 21 barn</a:t>
            </a:r>
          </a:p>
          <a:p>
            <a:r>
              <a:rPr lang="sv-SE" sz="2000" dirty="0"/>
              <a:t>4 ledare, planerar träningar, utbildningar, planerar cuper, möten med föreningen i olika former</a:t>
            </a:r>
          </a:p>
          <a:p>
            <a:r>
              <a:rPr lang="sv-SE" sz="2000" dirty="0"/>
              <a:t>1 lagledare (som har kontakt med andra lag inför matcher, mejlutskick med info från tränarna till laget, bemanningsschema + andra administrativa uppgifter)</a:t>
            </a:r>
          </a:p>
          <a:p>
            <a:r>
              <a:rPr lang="sv-SE" sz="2000" dirty="0"/>
              <a:t>1 kassör som hanterar lagets ingående och utgående kassaflöde. Kvitton, fakturor från cuper och hotell hanterar kassören.</a:t>
            </a:r>
          </a:p>
          <a:p>
            <a:r>
              <a:rPr lang="sv-SE" sz="2000" dirty="0"/>
              <a:t>En stor skara supportrar som stöttar laget!</a:t>
            </a:r>
          </a:p>
        </p:txBody>
      </p:sp>
      <p:pic>
        <p:nvPicPr>
          <p:cNvPr id="5" name="Bildobjekt 4" descr="En bild som visar Människoansikte, person, klädsel, kyss&#10;&#10;Automatiskt genererad beskrivning">
            <a:extLst>
              <a:ext uri="{FF2B5EF4-FFF2-40B4-BE49-F238E27FC236}">
                <a16:creationId xmlns:a16="http://schemas.microsoft.com/office/drawing/2014/main" id="{55E2E476-8488-8F08-66B7-C5187982C550}"/>
              </a:ext>
            </a:extLst>
          </p:cNvPr>
          <p:cNvPicPr>
            <a:picLocks noChangeAspect="1"/>
          </p:cNvPicPr>
          <p:nvPr/>
        </p:nvPicPr>
        <p:blipFill rotWithShape="1">
          <a:blip r:embed="rId2">
            <a:extLst>
              <a:ext uri="{28A0092B-C50C-407E-A947-70E740481C1C}">
                <a14:useLocalDpi xmlns:a14="http://schemas.microsoft.com/office/drawing/2010/main" val="0"/>
              </a:ext>
            </a:extLst>
          </a:blip>
          <a:srcRect t="2965" b="13527"/>
          <a:stretch/>
        </p:blipFill>
        <p:spPr>
          <a:xfrm>
            <a:off x="6525453" y="10"/>
            <a:ext cx="5666547" cy="6857990"/>
          </a:xfrm>
          <a:prstGeom prst="rect">
            <a:avLst/>
          </a:prstGeom>
        </p:spPr>
      </p:pic>
    </p:spTree>
    <p:extLst>
      <p:ext uri="{BB962C8B-B14F-4D97-AF65-F5344CB8AC3E}">
        <p14:creationId xmlns:p14="http://schemas.microsoft.com/office/powerpoint/2010/main" val="382561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64088E-2D5D-E927-8304-928B0E886678}"/>
              </a:ext>
            </a:extLst>
          </p:cNvPr>
          <p:cNvSpPr>
            <a:spLocks noGrp="1"/>
          </p:cNvSpPr>
          <p:nvPr>
            <p:ph type="title"/>
          </p:nvPr>
        </p:nvSpPr>
        <p:spPr>
          <a:xfrm>
            <a:off x="6234865" y="568518"/>
            <a:ext cx="4368567" cy="740166"/>
          </a:xfrm>
        </p:spPr>
        <p:txBody>
          <a:bodyPr>
            <a:normAutofit fontScale="90000"/>
          </a:bodyPr>
          <a:lstStyle/>
          <a:p>
            <a:r>
              <a:rPr lang="sv-SE" dirty="0"/>
              <a:t>Vad avgör kallelser till matcher osv?</a:t>
            </a:r>
          </a:p>
        </p:txBody>
      </p:sp>
      <p:sp>
        <p:nvSpPr>
          <p:cNvPr id="9" name="Content Placeholder 8">
            <a:extLst>
              <a:ext uri="{FF2B5EF4-FFF2-40B4-BE49-F238E27FC236}">
                <a16:creationId xmlns:a16="http://schemas.microsoft.com/office/drawing/2014/main" id="{8E7B918B-2752-3A47-AE20-20155467D3E3}"/>
              </a:ext>
            </a:extLst>
          </p:cNvPr>
          <p:cNvSpPr>
            <a:spLocks noGrp="1"/>
          </p:cNvSpPr>
          <p:nvPr>
            <p:ph idx="1"/>
          </p:nvPr>
        </p:nvSpPr>
        <p:spPr>
          <a:xfrm>
            <a:off x="6234868" y="1820369"/>
            <a:ext cx="5217173" cy="4351338"/>
          </a:xfrm>
        </p:spPr>
        <p:txBody>
          <a:bodyPr>
            <a:normAutofit fontScale="85000" lnSpcReduction="20000"/>
          </a:bodyPr>
          <a:lstStyle/>
          <a:p>
            <a:pPr marL="0" indent="0">
              <a:buNone/>
            </a:pPr>
            <a:r>
              <a:rPr lang="en-US" sz="1800" dirty="0" err="1"/>
              <a:t>Målet</a:t>
            </a:r>
            <a:r>
              <a:rPr lang="en-US" sz="1800" dirty="0"/>
              <a:t> </a:t>
            </a:r>
            <a:r>
              <a:rPr lang="en-US" sz="1800" dirty="0" err="1"/>
              <a:t>varje</a:t>
            </a:r>
            <a:r>
              <a:rPr lang="en-US" sz="1800" dirty="0"/>
              <a:t> </a:t>
            </a:r>
            <a:r>
              <a:rPr lang="en-US" sz="1800" dirty="0" err="1"/>
              <a:t>säsong</a:t>
            </a:r>
            <a:r>
              <a:rPr lang="en-US" sz="1800" dirty="0"/>
              <a:t> </a:t>
            </a:r>
            <a:r>
              <a:rPr lang="en-US" sz="1800" dirty="0" err="1"/>
              <a:t>är</a:t>
            </a:r>
            <a:r>
              <a:rPr lang="en-US" sz="1800" dirty="0"/>
              <a:t> </a:t>
            </a:r>
            <a:r>
              <a:rPr lang="en-US" sz="1800" dirty="0" err="1"/>
              <a:t>att</a:t>
            </a:r>
            <a:r>
              <a:rPr lang="en-US" sz="1800" dirty="0"/>
              <a:t> </a:t>
            </a:r>
            <a:r>
              <a:rPr lang="en-US" sz="1800" dirty="0" err="1"/>
              <a:t>alla</a:t>
            </a:r>
            <a:r>
              <a:rPr lang="en-US" sz="1800" dirty="0"/>
              <a:t> </a:t>
            </a:r>
            <a:r>
              <a:rPr lang="en-US" sz="1800" dirty="0" err="1"/>
              <a:t>skall</a:t>
            </a:r>
            <a:r>
              <a:rPr lang="en-US" sz="1800" dirty="0"/>
              <a:t> ha </a:t>
            </a:r>
            <a:r>
              <a:rPr lang="en-US" sz="1800" dirty="0" err="1"/>
              <a:t>ungefär</a:t>
            </a:r>
            <a:r>
              <a:rPr lang="en-US" sz="1800" dirty="0"/>
              <a:t> </a:t>
            </a:r>
            <a:r>
              <a:rPr lang="en-US" sz="1800" dirty="0" err="1"/>
              <a:t>lika</a:t>
            </a:r>
            <a:r>
              <a:rPr lang="en-US" sz="1800" dirty="0"/>
              <a:t> </a:t>
            </a:r>
            <a:r>
              <a:rPr lang="en-US" sz="1800" dirty="0" err="1"/>
              <a:t>många</a:t>
            </a:r>
            <a:r>
              <a:rPr lang="en-US" sz="1800" dirty="0"/>
              <a:t> matcher </a:t>
            </a:r>
            <a:r>
              <a:rPr lang="en-US" sz="1800" dirty="0" err="1"/>
              <a:t>spelade</a:t>
            </a:r>
            <a:r>
              <a:rPr lang="en-US" sz="1800" dirty="0"/>
              <a:t> </a:t>
            </a:r>
            <a:r>
              <a:rPr lang="en-US" sz="1800" dirty="0" err="1"/>
              <a:t>när</a:t>
            </a:r>
            <a:r>
              <a:rPr lang="en-US" sz="1800" dirty="0"/>
              <a:t> vi </a:t>
            </a:r>
            <a:r>
              <a:rPr lang="en-US" sz="1800" dirty="0" err="1"/>
              <a:t>summerar</a:t>
            </a:r>
            <a:r>
              <a:rPr lang="en-US" sz="1800" dirty="0"/>
              <a:t>.</a:t>
            </a:r>
          </a:p>
          <a:p>
            <a:pPr marL="0" indent="0">
              <a:buNone/>
            </a:pPr>
            <a:r>
              <a:rPr lang="en-US" sz="1800" dirty="0" err="1"/>
              <a:t>Två</a:t>
            </a:r>
            <a:r>
              <a:rPr lang="en-US" sz="1800" dirty="0"/>
              <a:t> </a:t>
            </a:r>
            <a:r>
              <a:rPr lang="en-US" sz="1800" dirty="0" err="1"/>
              <a:t>serier</a:t>
            </a:r>
            <a:r>
              <a:rPr lang="en-US" sz="1800" dirty="0"/>
              <a:t> </a:t>
            </a:r>
            <a:r>
              <a:rPr lang="en-US" sz="1800" dirty="0" err="1"/>
              <a:t>är</a:t>
            </a:r>
            <a:r>
              <a:rPr lang="en-US" sz="1800" dirty="0"/>
              <a:t> för </a:t>
            </a:r>
            <a:r>
              <a:rPr lang="en-US" sz="1800" dirty="0" err="1"/>
              <a:t>att</a:t>
            </a:r>
            <a:r>
              <a:rPr lang="en-US" sz="1800" dirty="0"/>
              <a:t> </a:t>
            </a:r>
            <a:r>
              <a:rPr lang="en-US" sz="1800" dirty="0" err="1"/>
              <a:t>möta</a:t>
            </a:r>
            <a:r>
              <a:rPr lang="en-US" sz="1800" dirty="0"/>
              <a:t> </a:t>
            </a:r>
            <a:r>
              <a:rPr lang="en-US" sz="1800" dirty="0" err="1"/>
              <a:t>nivån</a:t>
            </a:r>
            <a:r>
              <a:rPr lang="en-US" sz="1800" dirty="0"/>
              <a:t> hos </a:t>
            </a:r>
            <a:r>
              <a:rPr lang="en-US" sz="1800" dirty="0" err="1"/>
              <a:t>enskild</a:t>
            </a:r>
            <a:r>
              <a:rPr lang="en-US" sz="1800" dirty="0"/>
              <a:t> </a:t>
            </a:r>
            <a:r>
              <a:rPr lang="en-US" sz="1800" dirty="0" err="1"/>
              <a:t>spelare</a:t>
            </a:r>
            <a:r>
              <a:rPr lang="en-US" sz="1800" dirty="0"/>
              <a:t>. </a:t>
            </a:r>
            <a:r>
              <a:rPr lang="en-US" sz="1800" dirty="0" err="1"/>
              <a:t>Aldrig</a:t>
            </a:r>
            <a:r>
              <a:rPr lang="en-US" sz="1800" dirty="0"/>
              <a:t> </a:t>
            </a:r>
            <a:r>
              <a:rPr lang="en-US" sz="1800" dirty="0" err="1"/>
              <a:t>gynnsamt</a:t>
            </a:r>
            <a:r>
              <a:rPr lang="en-US" sz="1800" dirty="0"/>
              <a:t> </a:t>
            </a:r>
            <a:r>
              <a:rPr lang="en-US" sz="1800" dirty="0" err="1"/>
              <a:t>att</a:t>
            </a:r>
            <a:r>
              <a:rPr lang="en-US" sz="1800" dirty="0"/>
              <a:t> </a:t>
            </a:r>
            <a:r>
              <a:rPr lang="en-US" sz="1800" dirty="0" err="1"/>
              <a:t>spela</a:t>
            </a:r>
            <a:r>
              <a:rPr lang="en-US" sz="1800" dirty="0"/>
              <a:t> </a:t>
            </a:r>
            <a:r>
              <a:rPr lang="en-US" sz="1800" dirty="0" err="1"/>
              <a:t>på</a:t>
            </a:r>
            <a:r>
              <a:rPr lang="en-US" sz="1800" dirty="0"/>
              <a:t> en </a:t>
            </a:r>
            <a:r>
              <a:rPr lang="en-US" sz="1800" dirty="0" err="1"/>
              <a:t>nivå</a:t>
            </a:r>
            <a:r>
              <a:rPr lang="en-US" sz="1800" dirty="0"/>
              <a:t> </a:t>
            </a:r>
            <a:r>
              <a:rPr lang="en-US" sz="1800" dirty="0" err="1"/>
              <a:t>där</a:t>
            </a:r>
            <a:r>
              <a:rPr lang="en-US" sz="1800" dirty="0"/>
              <a:t> </a:t>
            </a:r>
            <a:r>
              <a:rPr lang="en-US" sz="1800" dirty="0" err="1"/>
              <a:t>individen</a:t>
            </a:r>
            <a:r>
              <a:rPr lang="en-US" sz="1800" dirty="0"/>
              <a:t> </a:t>
            </a:r>
            <a:r>
              <a:rPr lang="en-US" sz="1800" dirty="0" err="1"/>
              <a:t>inte</a:t>
            </a:r>
            <a:r>
              <a:rPr lang="en-US" sz="1800" dirty="0"/>
              <a:t> </a:t>
            </a:r>
            <a:r>
              <a:rPr lang="en-US" sz="1800" dirty="0" err="1"/>
              <a:t>kan</a:t>
            </a:r>
            <a:r>
              <a:rPr lang="en-US" sz="1800" dirty="0"/>
              <a:t> </a:t>
            </a:r>
            <a:r>
              <a:rPr lang="en-US" sz="1800" dirty="0" err="1"/>
              <a:t>bidra</a:t>
            </a:r>
            <a:r>
              <a:rPr lang="en-US" sz="1800" dirty="0"/>
              <a:t> </a:t>
            </a:r>
            <a:r>
              <a:rPr lang="en-US" sz="1800" dirty="0" err="1"/>
              <a:t>eller</a:t>
            </a:r>
            <a:r>
              <a:rPr lang="en-US" sz="1800" dirty="0"/>
              <a:t> </a:t>
            </a:r>
            <a:r>
              <a:rPr lang="en-US" sz="1800" dirty="0" err="1"/>
              <a:t>känna</a:t>
            </a:r>
            <a:r>
              <a:rPr lang="en-US" sz="1800" dirty="0"/>
              <a:t> </a:t>
            </a:r>
            <a:r>
              <a:rPr lang="en-US" sz="1800" dirty="0" err="1"/>
              <a:t>framgång</a:t>
            </a:r>
            <a:r>
              <a:rPr lang="en-US" sz="1800" dirty="0"/>
              <a:t>.</a:t>
            </a:r>
          </a:p>
          <a:p>
            <a:pPr marL="0" indent="0">
              <a:buNone/>
            </a:pPr>
            <a:r>
              <a:rPr lang="en-US" sz="1800" dirty="0"/>
              <a:t>Vi </a:t>
            </a:r>
            <a:r>
              <a:rPr lang="en-US" sz="1800" dirty="0" err="1"/>
              <a:t>ledare</a:t>
            </a:r>
            <a:r>
              <a:rPr lang="en-US" sz="1800" dirty="0"/>
              <a:t> tar </a:t>
            </a:r>
            <a:r>
              <a:rPr lang="en-US" sz="1800" dirty="0" err="1"/>
              <a:t>ut</a:t>
            </a:r>
            <a:r>
              <a:rPr lang="en-US" sz="1800" dirty="0"/>
              <a:t> lag till match, vi </a:t>
            </a:r>
            <a:r>
              <a:rPr lang="en-US" sz="1800" dirty="0" err="1"/>
              <a:t>gör</a:t>
            </a:r>
            <a:r>
              <a:rPr lang="en-US" sz="1800" dirty="0"/>
              <a:t> </a:t>
            </a:r>
            <a:r>
              <a:rPr lang="en-US" sz="1800" dirty="0" err="1"/>
              <a:t>taktiska</a:t>
            </a:r>
            <a:r>
              <a:rPr lang="en-US" sz="1800" dirty="0"/>
              <a:t> </a:t>
            </a:r>
            <a:r>
              <a:rPr lang="en-US" sz="1800" dirty="0" err="1"/>
              <a:t>och</a:t>
            </a:r>
            <a:r>
              <a:rPr lang="en-US" sz="1800" dirty="0"/>
              <a:t> </a:t>
            </a:r>
            <a:r>
              <a:rPr lang="en-US" sz="1800" dirty="0" err="1"/>
              <a:t>tävlingsinriktade</a:t>
            </a:r>
            <a:r>
              <a:rPr lang="en-US" sz="1800" dirty="0"/>
              <a:t> </a:t>
            </a:r>
            <a:r>
              <a:rPr lang="en-US" sz="1800" dirty="0" err="1"/>
              <a:t>ändringar</a:t>
            </a:r>
            <a:r>
              <a:rPr lang="en-US" sz="1800" dirty="0"/>
              <a:t> under matcher bade I </a:t>
            </a:r>
            <a:r>
              <a:rPr lang="en-US" sz="1800" dirty="0" err="1"/>
              <a:t>seriespelet</a:t>
            </a:r>
            <a:r>
              <a:rPr lang="en-US" sz="1800" dirty="0"/>
              <a:t> men </a:t>
            </a:r>
            <a:r>
              <a:rPr lang="en-US" sz="1800" dirty="0" err="1"/>
              <a:t>även</a:t>
            </a:r>
            <a:r>
              <a:rPr lang="en-US" sz="1800" dirty="0"/>
              <a:t> under </a:t>
            </a:r>
            <a:r>
              <a:rPr lang="en-US" sz="1800" dirty="0" err="1"/>
              <a:t>cupmatcher</a:t>
            </a:r>
            <a:r>
              <a:rPr lang="en-US" sz="1800" dirty="0"/>
              <a:t>. </a:t>
            </a:r>
            <a:r>
              <a:rPr lang="en-US" sz="1800" dirty="0" err="1"/>
              <a:t>Alla</a:t>
            </a:r>
            <a:r>
              <a:rPr lang="en-US" sz="1800" dirty="0"/>
              <a:t> </a:t>
            </a:r>
            <a:r>
              <a:rPr lang="en-US" sz="1800" dirty="0" err="1"/>
              <a:t>grabbar</a:t>
            </a:r>
            <a:r>
              <a:rPr lang="en-US" sz="1800" dirty="0"/>
              <a:t> ser </a:t>
            </a:r>
            <a:r>
              <a:rPr lang="en-US" sz="1800" dirty="0" err="1"/>
              <a:t>tävlingen</a:t>
            </a:r>
            <a:r>
              <a:rPr lang="en-US" sz="1800" dirty="0"/>
              <a:t> </a:t>
            </a:r>
            <a:r>
              <a:rPr lang="en-US" sz="1800" dirty="0" err="1"/>
              <a:t>och</a:t>
            </a:r>
            <a:r>
              <a:rPr lang="en-US" sz="1800" dirty="0"/>
              <a:t> </a:t>
            </a:r>
            <a:r>
              <a:rPr lang="en-US" sz="1800" dirty="0" err="1"/>
              <a:t>önskan</a:t>
            </a:r>
            <a:r>
              <a:rPr lang="en-US" sz="1800" dirty="0"/>
              <a:t> </a:t>
            </a:r>
            <a:r>
              <a:rPr lang="en-US" sz="1800" dirty="0" err="1"/>
              <a:t>att</a:t>
            </a:r>
            <a:r>
              <a:rPr lang="en-US" sz="1800" dirty="0"/>
              <a:t> </a:t>
            </a:r>
            <a:r>
              <a:rPr lang="en-US" sz="1800" dirty="0" err="1"/>
              <a:t>vinna</a:t>
            </a:r>
            <a:r>
              <a:rPr lang="en-US" sz="1800" dirty="0"/>
              <a:t> </a:t>
            </a:r>
            <a:r>
              <a:rPr lang="en-US" sz="1800" dirty="0" err="1"/>
              <a:t>som</a:t>
            </a:r>
            <a:r>
              <a:rPr lang="en-US" sz="1800" dirty="0"/>
              <a:t> en </a:t>
            </a:r>
            <a:r>
              <a:rPr lang="en-US" sz="1800" dirty="0" err="1"/>
              <a:t>stor</a:t>
            </a:r>
            <a:r>
              <a:rPr lang="en-US" sz="1800" dirty="0"/>
              <a:t> del av </a:t>
            </a:r>
            <a:r>
              <a:rPr lang="en-US" sz="1800" dirty="0" err="1"/>
              <a:t>deltagandet</a:t>
            </a:r>
            <a:r>
              <a:rPr lang="en-US" sz="1800" dirty="0"/>
              <a:t>. Detta </a:t>
            </a:r>
            <a:r>
              <a:rPr lang="en-US" sz="1800" dirty="0" err="1"/>
              <a:t>oavsett</a:t>
            </a:r>
            <a:r>
              <a:rPr lang="en-US" sz="1800" dirty="0"/>
              <a:t> </a:t>
            </a:r>
            <a:r>
              <a:rPr lang="en-US" sz="1800" dirty="0" err="1"/>
              <a:t>serienivå</a:t>
            </a:r>
            <a:r>
              <a:rPr lang="en-US" sz="1800" dirty="0"/>
              <a:t> </a:t>
            </a:r>
            <a:r>
              <a:rPr lang="en-US" sz="1800" dirty="0" err="1"/>
              <a:t>eller</a:t>
            </a:r>
            <a:r>
              <a:rPr lang="en-US" sz="1800" dirty="0"/>
              <a:t> </a:t>
            </a:r>
            <a:r>
              <a:rPr lang="en-US" sz="1800" dirty="0" err="1"/>
              <a:t>stor</a:t>
            </a:r>
            <a:r>
              <a:rPr lang="en-US" sz="1800" dirty="0"/>
              <a:t>/</a:t>
            </a:r>
            <a:r>
              <a:rPr lang="en-US" sz="1800" dirty="0" err="1"/>
              <a:t>liten</a:t>
            </a:r>
            <a:r>
              <a:rPr lang="en-US" sz="1800" dirty="0"/>
              <a:t> cup!</a:t>
            </a:r>
          </a:p>
          <a:p>
            <a:pPr marL="0" indent="0">
              <a:buNone/>
            </a:pPr>
            <a:r>
              <a:rPr lang="en-US" sz="1800" dirty="0" err="1"/>
              <a:t>Kriterierna</a:t>
            </a:r>
            <a:r>
              <a:rPr lang="en-US" sz="1800" dirty="0"/>
              <a:t> för </a:t>
            </a:r>
            <a:r>
              <a:rPr lang="en-US" sz="1800" dirty="0" err="1"/>
              <a:t>kallelser</a:t>
            </a:r>
            <a:r>
              <a:rPr lang="en-US" sz="1800" dirty="0"/>
              <a:t> </a:t>
            </a:r>
            <a:r>
              <a:rPr lang="en-US" sz="1800" dirty="0" err="1"/>
              <a:t>är</a:t>
            </a:r>
            <a:r>
              <a:rPr lang="en-US" sz="1800" dirty="0"/>
              <a:t> </a:t>
            </a:r>
            <a:r>
              <a:rPr lang="en-US" sz="1800" dirty="0" err="1"/>
              <a:t>alltid</a:t>
            </a:r>
            <a:r>
              <a:rPr lang="en-US" sz="1800" dirty="0"/>
              <a:t> dialog </a:t>
            </a:r>
            <a:r>
              <a:rPr lang="en-US" sz="1800" dirty="0" err="1"/>
              <a:t>mellan</a:t>
            </a:r>
            <a:r>
              <a:rPr lang="en-US" sz="1800" dirty="0"/>
              <a:t> </a:t>
            </a:r>
            <a:r>
              <a:rPr lang="en-US" sz="1800" dirty="0" err="1"/>
              <a:t>alla</a:t>
            </a:r>
            <a:r>
              <a:rPr lang="en-US" sz="1800" dirty="0"/>
              <a:t> vi </a:t>
            </a:r>
            <a:r>
              <a:rPr lang="en-US" sz="1800" dirty="0" err="1"/>
              <a:t>ledare</a:t>
            </a:r>
            <a:r>
              <a:rPr lang="en-US" sz="1800" dirty="0"/>
              <a:t>!</a:t>
            </a:r>
          </a:p>
          <a:p>
            <a:r>
              <a:rPr lang="en-US" sz="1800" dirty="0" err="1"/>
              <a:t>Nivåanpassning</a:t>
            </a:r>
            <a:endParaRPr lang="en-US" sz="1800" dirty="0"/>
          </a:p>
          <a:p>
            <a:r>
              <a:rPr lang="en-US" sz="1800" dirty="0"/>
              <a:t>Motivation, </a:t>
            </a:r>
            <a:r>
              <a:rPr lang="en-US" sz="1800" dirty="0" err="1"/>
              <a:t>vilja</a:t>
            </a:r>
            <a:r>
              <a:rPr lang="en-US" sz="1800" dirty="0"/>
              <a:t> </a:t>
            </a:r>
            <a:r>
              <a:rPr lang="en-US" sz="1800" dirty="0" err="1"/>
              <a:t>och</a:t>
            </a:r>
            <a:r>
              <a:rPr lang="en-US" sz="1800" dirty="0"/>
              <a:t> </a:t>
            </a:r>
            <a:r>
              <a:rPr lang="en-US" sz="1800" dirty="0" err="1"/>
              <a:t>attityd</a:t>
            </a:r>
            <a:endParaRPr lang="en-US" sz="1800" dirty="0"/>
          </a:p>
          <a:p>
            <a:r>
              <a:rPr lang="en-US" sz="1800" dirty="0" err="1"/>
              <a:t>Närvaro</a:t>
            </a:r>
            <a:r>
              <a:rPr lang="en-US" sz="1800" dirty="0"/>
              <a:t>-Denna </a:t>
            </a:r>
            <a:r>
              <a:rPr lang="en-US" sz="1800" dirty="0" err="1"/>
              <a:t>aspekt</a:t>
            </a:r>
            <a:r>
              <a:rPr lang="en-US" sz="1800" dirty="0"/>
              <a:t> </a:t>
            </a:r>
            <a:r>
              <a:rPr lang="en-US" sz="1800" dirty="0" err="1"/>
              <a:t>berör</a:t>
            </a:r>
            <a:r>
              <a:rPr lang="en-US" sz="1800" dirty="0"/>
              <a:t> INTE de </a:t>
            </a:r>
            <a:r>
              <a:rPr lang="en-US" sz="1800" dirty="0" err="1"/>
              <a:t>som</a:t>
            </a:r>
            <a:r>
              <a:rPr lang="en-US" sz="1800" dirty="0"/>
              <a:t> har </a:t>
            </a:r>
            <a:r>
              <a:rPr lang="en-US" sz="1800" dirty="0" err="1"/>
              <a:t>andra</a:t>
            </a:r>
            <a:r>
              <a:rPr lang="en-US" sz="1800" dirty="0"/>
              <a:t> </a:t>
            </a:r>
            <a:r>
              <a:rPr lang="en-US" sz="1800" dirty="0" err="1"/>
              <a:t>idrotter</a:t>
            </a:r>
            <a:r>
              <a:rPr lang="en-US" sz="1800" dirty="0"/>
              <a:t> </a:t>
            </a:r>
            <a:r>
              <a:rPr lang="en-US" sz="1800" dirty="0" err="1"/>
              <a:t>där</a:t>
            </a:r>
            <a:r>
              <a:rPr lang="en-US" sz="1800" dirty="0"/>
              <a:t> </a:t>
            </a:r>
            <a:r>
              <a:rPr lang="en-US" sz="1800" dirty="0" err="1"/>
              <a:t>träningsdagar</a:t>
            </a:r>
            <a:r>
              <a:rPr lang="en-US" sz="1800" dirty="0"/>
              <a:t> </a:t>
            </a:r>
            <a:r>
              <a:rPr lang="en-US" sz="1800" dirty="0" err="1"/>
              <a:t>krockar</a:t>
            </a:r>
            <a:endParaRPr lang="en-US" sz="1800" dirty="0"/>
          </a:p>
          <a:p>
            <a:endParaRPr lang="en-US" sz="1800" dirty="0"/>
          </a:p>
          <a:p>
            <a:endParaRPr lang="en-US" sz="1800" dirty="0"/>
          </a:p>
          <a:p>
            <a:pPr marL="0" indent="0">
              <a:buNone/>
            </a:pPr>
            <a:r>
              <a:rPr lang="en-US" sz="1800" dirty="0"/>
              <a:t>		</a:t>
            </a:r>
          </a:p>
          <a:p>
            <a:pPr marL="0" indent="0">
              <a:buNone/>
            </a:pPr>
            <a:endParaRPr lang="en-US" sz="1800" dirty="0">
              <a:solidFill>
                <a:schemeClr val="bg1"/>
              </a:solidFill>
            </a:endParaRPr>
          </a:p>
        </p:txBody>
      </p:sp>
      <p:pic>
        <p:nvPicPr>
          <p:cNvPr id="5" name="Platshållare för innehåll 4" descr="En bild som visar klädsel, Människoansikte, person, vägg&#10;&#10;Automatiskt genererad beskrivning">
            <a:extLst>
              <a:ext uri="{FF2B5EF4-FFF2-40B4-BE49-F238E27FC236}">
                <a16:creationId xmlns:a16="http://schemas.microsoft.com/office/drawing/2014/main" id="{3929E567-6256-78F0-B3F9-10AD0E01B973}"/>
              </a:ext>
            </a:extLst>
          </p:cNvPr>
          <p:cNvPicPr>
            <a:picLocks noChangeAspect="1"/>
          </p:cNvPicPr>
          <p:nvPr/>
        </p:nvPicPr>
        <p:blipFill rotWithShape="1">
          <a:blip r:embed="rId2">
            <a:extLst>
              <a:ext uri="{28A0092B-C50C-407E-A947-70E740481C1C}">
                <a14:useLocalDpi xmlns:a14="http://schemas.microsoft.com/office/drawing/2010/main" val="0"/>
              </a:ext>
            </a:extLst>
          </a:blip>
          <a:srcRect t="4848" r="1" b="20152"/>
          <a:stretch/>
        </p:blipFill>
        <p:spPr>
          <a:xfrm>
            <a:off x="739959" y="989858"/>
            <a:ext cx="4351338" cy="435133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Tree>
    <p:extLst>
      <p:ext uri="{BB962C8B-B14F-4D97-AF65-F5344CB8AC3E}">
        <p14:creationId xmlns:p14="http://schemas.microsoft.com/office/powerpoint/2010/main" val="46804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64DF36-A1B8-F64B-6E59-4683CEA949C2}"/>
              </a:ext>
            </a:extLst>
          </p:cNvPr>
          <p:cNvSpPr>
            <a:spLocks noGrp="1"/>
          </p:cNvSpPr>
          <p:nvPr>
            <p:ph type="title"/>
          </p:nvPr>
        </p:nvSpPr>
        <p:spPr>
          <a:xfrm>
            <a:off x="1102368" y="358614"/>
            <a:ext cx="4150804" cy="1431000"/>
          </a:xfrm>
        </p:spPr>
        <p:txBody>
          <a:bodyPr anchor="t">
            <a:normAutofit/>
          </a:bodyPr>
          <a:lstStyle/>
          <a:p>
            <a:r>
              <a:rPr lang="sv-SE" dirty="0"/>
              <a:t>Träningar 23/24</a:t>
            </a:r>
          </a:p>
        </p:txBody>
      </p:sp>
      <p:sp>
        <p:nvSpPr>
          <p:cNvPr id="3" name="Platshållare för innehåll 2">
            <a:extLst>
              <a:ext uri="{FF2B5EF4-FFF2-40B4-BE49-F238E27FC236}">
                <a16:creationId xmlns:a16="http://schemas.microsoft.com/office/drawing/2014/main" id="{31601916-A5FB-547F-8DD3-81C2181F441E}"/>
              </a:ext>
            </a:extLst>
          </p:cNvPr>
          <p:cNvSpPr>
            <a:spLocks noGrp="1"/>
          </p:cNvSpPr>
          <p:nvPr>
            <p:ph idx="1"/>
          </p:nvPr>
        </p:nvSpPr>
        <p:spPr>
          <a:xfrm>
            <a:off x="5818166" y="236766"/>
            <a:ext cx="6099372" cy="5300434"/>
          </a:xfrm>
        </p:spPr>
        <p:txBody>
          <a:bodyPr>
            <a:normAutofit fontScale="85000" lnSpcReduction="20000"/>
          </a:bodyPr>
          <a:lstStyle/>
          <a:p>
            <a:endParaRPr lang="sv-SE" sz="1800" dirty="0"/>
          </a:p>
          <a:p>
            <a:r>
              <a:rPr lang="sv-SE" sz="1800" dirty="0"/>
              <a:t>Starten av träningssäsongen är efter uppstartscupen (styrs lite av fotbollen )</a:t>
            </a:r>
          </a:p>
          <a:p>
            <a:endParaRPr lang="sv-SE" sz="1800" dirty="0"/>
          </a:p>
          <a:p>
            <a:r>
              <a:rPr lang="sv-SE" sz="1800" dirty="0"/>
              <a:t>Tisdagar Rydshallen 18.30-20.00</a:t>
            </a:r>
          </a:p>
          <a:p>
            <a:r>
              <a:rPr lang="sv-SE" sz="1800" dirty="0"/>
              <a:t>Fredagar Ljungsbro Sporthall 17.40-19.00 </a:t>
            </a:r>
          </a:p>
          <a:p>
            <a:pPr lvl="1"/>
            <a:r>
              <a:rPr lang="sv-SE" sz="1800" dirty="0"/>
              <a:t>Är det A-lagsmatch efter så slutar vi lite tidigare</a:t>
            </a:r>
          </a:p>
          <a:p>
            <a:pPr lvl="1"/>
            <a:r>
              <a:rPr lang="sv-SE" sz="1800" dirty="0"/>
              <a:t>Efter jul träningar </a:t>
            </a:r>
            <a:r>
              <a:rPr lang="sv-SE" sz="1800" dirty="0" err="1"/>
              <a:t>ev</a:t>
            </a:r>
            <a:r>
              <a:rPr lang="sv-SE" sz="1800" dirty="0"/>
              <a:t> på torsdagar i collegium istället</a:t>
            </a:r>
          </a:p>
          <a:p>
            <a:r>
              <a:rPr lang="sv-SE" sz="1800" dirty="0"/>
              <a:t>Kommer bli en träningsdag till/vecka, satsar på extra och inriktad </a:t>
            </a:r>
            <a:r>
              <a:rPr lang="sv-SE" sz="1800" dirty="0" err="1"/>
              <a:t>fys</a:t>
            </a:r>
            <a:r>
              <a:rPr lang="sv-SE" sz="1800" dirty="0"/>
              <a:t>/konditionsträning i år. Ansvarar för själv hemma.</a:t>
            </a:r>
          </a:p>
          <a:p>
            <a:r>
              <a:rPr lang="sv-SE" sz="1800" dirty="0"/>
              <a:t>Samarbete mellan lagen:</a:t>
            </a:r>
          </a:p>
          <a:p>
            <a:pPr lvl="1"/>
            <a:r>
              <a:rPr lang="sv-SE" sz="1800" dirty="0"/>
              <a:t>P10 på våra träningar vid lite folk (därav viktigt att man svarar på kallelsen i god tid samt vid avanmälan meddelar i god tid)</a:t>
            </a:r>
          </a:p>
          <a:p>
            <a:pPr lvl="1"/>
            <a:r>
              <a:rPr lang="sv-SE" sz="1800" dirty="0"/>
              <a:t>P10 och HJ träning på onsdagar och kan behöva folk från oss</a:t>
            </a:r>
          </a:p>
          <a:p>
            <a:r>
              <a:rPr lang="sv-SE" sz="1800" dirty="0"/>
              <a:t>Anmälan träning, sista svarsdag dagen innan! ( tips laget.se </a:t>
            </a:r>
            <a:r>
              <a:rPr lang="sv-SE" sz="1800" dirty="0" err="1"/>
              <a:t>app</a:t>
            </a:r>
            <a:r>
              <a:rPr lang="sv-SE" sz="1800" dirty="0"/>
              <a:t> för att snabbt se kallelser ifall man missar mejlen) Anmäl ”kommer” endast om man ska delta på träningen, är man skadad och ska sitta bredvid så ta kommer inte och skriv ”sitter bredvid </a:t>
            </a:r>
            <a:r>
              <a:rPr lang="sv-SE" sz="1800" dirty="0" err="1"/>
              <a:t>pga</a:t>
            </a:r>
            <a:r>
              <a:rPr lang="sv-SE" sz="1800" dirty="0"/>
              <a:t> xx” så kan vi planera träningsövningarna på rätt antal aktiva spelare</a:t>
            </a:r>
          </a:p>
          <a:p>
            <a:r>
              <a:rPr lang="sv-SE" sz="1800" dirty="0"/>
              <a:t>Träningsnärvaro påverkar hela laget vid träning! Säsong 21/22 55% närvaro i snitt, säsong 22/23 65% i snitt. </a:t>
            </a:r>
          </a:p>
          <a:p>
            <a:r>
              <a:rPr lang="sv-SE" sz="1800" dirty="0"/>
              <a:t>Attityd – vilja vara på träning! </a:t>
            </a:r>
          </a:p>
          <a:p>
            <a:endParaRPr lang="sv-SE" sz="900" dirty="0">
              <a:solidFill>
                <a:schemeClr val="bg1"/>
              </a:solidFill>
            </a:endParaRPr>
          </a:p>
        </p:txBody>
      </p:sp>
      <p:pic>
        <p:nvPicPr>
          <p:cNvPr id="25" name="Picture 15" descr="Kalender på bord">
            <a:extLst>
              <a:ext uri="{FF2B5EF4-FFF2-40B4-BE49-F238E27FC236}">
                <a16:creationId xmlns:a16="http://schemas.microsoft.com/office/drawing/2014/main" id="{101F1DE2-E337-90C8-CAD4-F1AB7FADE2B1}"/>
              </a:ext>
            </a:extLst>
          </p:cNvPr>
          <p:cNvPicPr>
            <a:picLocks noChangeAspect="1"/>
          </p:cNvPicPr>
          <p:nvPr/>
        </p:nvPicPr>
        <p:blipFill rotWithShape="1">
          <a:blip r:embed="rId2"/>
          <a:srcRect r="33250" b="1"/>
          <a:stretch/>
        </p:blipFill>
        <p:spPr>
          <a:xfrm>
            <a:off x="1745307" y="2212356"/>
            <a:ext cx="3217333" cy="3217333"/>
          </a:xfrm>
          <a:prstGeom prst="rect">
            <a:avLst/>
          </a:prstGeom>
        </p:spPr>
      </p:pic>
    </p:spTree>
    <p:extLst>
      <p:ext uri="{BB962C8B-B14F-4D97-AF65-F5344CB8AC3E}">
        <p14:creationId xmlns:p14="http://schemas.microsoft.com/office/powerpoint/2010/main" val="38806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EBE5F-F646-1D97-659A-15E1CBF680ED}"/>
              </a:ext>
            </a:extLst>
          </p:cNvPr>
          <p:cNvSpPr>
            <a:spLocks noGrp="1"/>
          </p:cNvSpPr>
          <p:nvPr>
            <p:ph type="title"/>
          </p:nvPr>
        </p:nvSpPr>
        <p:spPr>
          <a:xfrm>
            <a:off x="838200" y="1641752"/>
            <a:ext cx="4391024" cy="1323439"/>
          </a:xfrm>
        </p:spPr>
        <p:txBody>
          <a:bodyPr anchor="t">
            <a:normAutofit/>
          </a:bodyPr>
          <a:lstStyle/>
          <a:p>
            <a:r>
              <a:rPr lang="sv-SE" sz="4000" dirty="0"/>
              <a:t>Matcher</a:t>
            </a:r>
          </a:p>
        </p:txBody>
      </p:sp>
      <p:sp>
        <p:nvSpPr>
          <p:cNvPr id="3" name="Platshållare för innehåll 2">
            <a:extLst>
              <a:ext uri="{FF2B5EF4-FFF2-40B4-BE49-F238E27FC236}">
                <a16:creationId xmlns:a16="http://schemas.microsoft.com/office/drawing/2014/main" id="{E737B086-8A83-C74C-1700-F082EF72AB49}"/>
              </a:ext>
            </a:extLst>
          </p:cNvPr>
          <p:cNvSpPr>
            <a:spLocks noGrp="1"/>
          </p:cNvSpPr>
          <p:nvPr>
            <p:ph idx="1"/>
          </p:nvPr>
        </p:nvSpPr>
        <p:spPr>
          <a:xfrm>
            <a:off x="838200" y="3146400"/>
            <a:ext cx="4391024" cy="2862288"/>
          </a:xfrm>
        </p:spPr>
        <p:txBody>
          <a:bodyPr>
            <a:normAutofit/>
          </a:bodyPr>
          <a:lstStyle/>
          <a:p>
            <a:r>
              <a:rPr lang="sv-SE" sz="2400" dirty="0">
                <a:solidFill>
                  <a:schemeClr val="tx1">
                    <a:alpha val="80000"/>
                  </a:schemeClr>
                </a:solidFill>
              </a:rPr>
              <a:t>Seriepremiär …..</a:t>
            </a:r>
          </a:p>
          <a:p>
            <a:r>
              <a:rPr lang="sv-SE" sz="2400" dirty="0">
                <a:solidFill>
                  <a:schemeClr val="tx1">
                    <a:alpha val="80000"/>
                  </a:schemeClr>
                </a:solidFill>
              </a:rPr>
              <a:t>2 olika nivåer, A och B</a:t>
            </a:r>
          </a:p>
          <a:p>
            <a:r>
              <a:rPr lang="sv-SE" sz="2400" dirty="0">
                <a:solidFill>
                  <a:schemeClr val="tx1">
                    <a:alpha val="80000"/>
                  </a:schemeClr>
                </a:solidFill>
              </a:rPr>
              <a:t>Nivå B i samarbete med P10</a:t>
            </a:r>
          </a:p>
          <a:p>
            <a:r>
              <a:rPr lang="sv-SE" sz="2400" dirty="0">
                <a:solidFill>
                  <a:schemeClr val="tx1">
                    <a:alpha val="80000"/>
                  </a:schemeClr>
                </a:solidFill>
              </a:rPr>
              <a:t>Kallelser till match, veckan innan. Vid ej svar sista svarsdag, kallas annan spelare. </a:t>
            </a:r>
          </a:p>
          <a:p>
            <a:endParaRPr lang="sv-SE" sz="2400" dirty="0">
              <a:solidFill>
                <a:schemeClr val="tx1">
                  <a:alpha val="80000"/>
                </a:schemeClr>
              </a:solidFill>
            </a:endParaRPr>
          </a:p>
        </p:txBody>
      </p:sp>
      <p:pic>
        <p:nvPicPr>
          <p:cNvPr id="5" name="Bildobjekt 4" descr="En bild som visar idrott, sport, person, fotbeklädnader&#10;&#10;Automatiskt genererad beskrivning">
            <a:extLst>
              <a:ext uri="{FF2B5EF4-FFF2-40B4-BE49-F238E27FC236}">
                <a16:creationId xmlns:a16="http://schemas.microsoft.com/office/drawing/2014/main" id="{46331D2F-50FC-61ED-4E5D-786B917D353B}"/>
              </a:ext>
            </a:extLst>
          </p:cNvPr>
          <p:cNvPicPr>
            <a:picLocks noChangeAspect="1"/>
          </p:cNvPicPr>
          <p:nvPr/>
        </p:nvPicPr>
        <p:blipFill rotWithShape="1">
          <a:blip r:embed="rId2">
            <a:extLst>
              <a:ext uri="{28A0092B-C50C-407E-A947-70E740481C1C}">
                <a14:useLocalDpi xmlns:a14="http://schemas.microsoft.com/office/drawing/2010/main" val="0"/>
              </a:ext>
            </a:extLst>
          </a:blip>
          <a:srcRect t="3636" b="37429"/>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Tree>
    <p:extLst>
      <p:ext uri="{BB962C8B-B14F-4D97-AF65-F5344CB8AC3E}">
        <p14:creationId xmlns:p14="http://schemas.microsoft.com/office/powerpoint/2010/main" val="154736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En bild som visar himmel, person, flagga, Medalj&#10;&#10;Automatiskt genererad beskrivning">
            <a:extLst>
              <a:ext uri="{FF2B5EF4-FFF2-40B4-BE49-F238E27FC236}">
                <a16:creationId xmlns:a16="http://schemas.microsoft.com/office/drawing/2014/main" id="{35EB4482-0398-C538-6B86-F08E3C035D4C}"/>
              </a:ext>
            </a:extLst>
          </p:cNvPr>
          <p:cNvPicPr>
            <a:picLocks noChangeAspect="1"/>
          </p:cNvPicPr>
          <p:nvPr/>
        </p:nvPicPr>
        <p:blipFill rotWithShape="1">
          <a:blip r:embed="rId2">
            <a:alphaModFix amt="35000"/>
          </a:blip>
          <a:srcRect/>
          <a:stretch/>
        </p:blipFill>
        <p:spPr>
          <a:xfrm>
            <a:off x="0" y="0"/>
            <a:ext cx="7624093" cy="6858000"/>
          </a:xfrm>
          <a:prstGeom prst="rect">
            <a:avLst/>
          </a:prstGeom>
        </p:spPr>
      </p:pic>
      <p:sp>
        <p:nvSpPr>
          <p:cNvPr id="2" name="Rubrik 1">
            <a:extLst>
              <a:ext uri="{FF2B5EF4-FFF2-40B4-BE49-F238E27FC236}">
                <a16:creationId xmlns:a16="http://schemas.microsoft.com/office/drawing/2014/main" id="{DB152F4A-39B0-1D28-65FC-B7C5A1F6196F}"/>
              </a:ext>
            </a:extLst>
          </p:cNvPr>
          <p:cNvSpPr>
            <a:spLocks noGrp="1"/>
          </p:cNvSpPr>
          <p:nvPr>
            <p:ph type="title"/>
          </p:nvPr>
        </p:nvSpPr>
        <p:spPr>
          <a:xfrm>
            <a:off x="238125" y="218137"/>
            <a:ext cx="6052955" cy="4726276"/>
          </a:xfrm>
        </p:spPr>
        <p:txBody>
          <a:bodyPr anchor="t">
            <a:normAutofit/>
          </a:bodyPr>
          <a:lstStyle/>
          <a:p>
            <a:r>
              <a:rPr lang="sv-SE" sz="8000" dirty="0">
                <a:ln w="22225">
                  <a:solidFill>
                    <a:srgbClr val="FFFFFF"/>
                  </a:solidFill>
                </a:ln>
                <a:solidFill>
                  <a:srgbClr val="FFFF00"/>
                </a:solidFill>
              </a:rPr>
              <a:t>Cuper</a:t>
            </a:r>
          </a:p>
        </p:txBody>
      </p:sp>
      <p:sp>
        <p:nvSpPr>
          <p:cNvPr id="13" name="Platshållare för innehåll 2">
            <a:extLst>
              <a:ext uri="{FF2B5EF4-FFF2-40B4-BE49-F238E27FC236}">
                <a16:creationId xmlns:a16="http://schemas.microsoft.com/office/drawing/2014/main" id="{E4387AD7-739B-1258-F458-1DA0384258EF}"/>
              </a:ext>
            </a:extLst>
          </p:cNvPr>
          <p:cNvSpPr>
            <a:spLocks noGrp="1"/>
          </p:cNvSpPr>
          <p:nvPr>
            <p:ph idx="1"/>
          </p:nvPr>
        </p:nvSpPr>
        <p:spPr>
          <a:xfrm>
            <a:off x="7772766" y="665812"/>
            <a:ext cx="4419234" cy="5315888"/>
          </a:xfrm>
        </p:spPr>
        <p:txBody>
          <a:bodyPr anchor="ctr">
            <a:noAutofit/>
          </a:bodyPr>
          <a:lstStyle/>
          <a:p>
            <a:r>
              <a:rPr lang="sv-SE" sz="2000" dirty="0">
                <a:solidFill>
                  <a:srgbClr val="FFFFFF"/>
                </a:solidFill>
              </a:rPr>
              <a:t>3 cuper anmälda</a:t>
            </a:r>
          </a:p>
          <a:p>
            <a:pPr lvl="1"/>
            <a:r>
              <a:rPr lang="sv-SE" sz="2000" dirty="0">
                <a:solidFill>
                  <a:srgbClr val="FFFFFF"/>
                </a:solidFill>
              </a:rPr>
              <a:t>Försäsong – EY Cup</a:t>
            </a:r>
          </a:p>
          <a:p>
            <a:pPr lvl="1"/>
            <a:r>
              <a:rPr lang="sv-SE" sz="2000" dirty="0">
                <a:solidFill>
                  <a:srgbClr val="FFFFFF"/>
                </a:solidFill>
              </a:rPr>
              <a:t>Halvtid – Gothia Gbg januari</a:t>
            </a:r>
          </a:p>
          <a:p>
            <a:pPr lvl="1"/>
            <a:r>
              <a:rPr lang="sv-SE" sz="2000" dirty="0"/>
              <a:t>Avslutnings cup – Slutet av Mars / början på april. Ledare väljer cup</a:t>
            </a:r>
          </a:p>
          <a:p>
            <a:pPr lvl="1"/>
            <a:r>
              <a:rPr lang="sv-SE" sz="2000" dirty="0">
                <a:solidFill>
                  <a:srgbClr val="FFFFFF"/>
                </a:solidFill>
              </a:rPr>
              <a:t>Ev. inbjudningscuper utöver ovan cuper (ex Mästarcupen)</a:t>
            </a:r>
          </a:p>
          <a:p>
            <a:pPr lvl="1"/>
            <a:r>
              <a:rPr lang="sv-SE" sz="2000" dirty="0"/>
              <a:t>Till inbjudningscuper kommer vi inte åka med hela laget och kostnad tas ej från lagkassa. Dock kan det bli aktuellt med någon försäljning/sponsring för att finansiera en sådan cup.</a:t>
            </a:r>
          </a:p>
          <a:p>
            <a:r>
              <a:rPr lang="sv-SE" sz="2000" dirty="0">
                <a:solidFill>
                  <a:schemeClr val="bg1"/>
                </a:solidFill>
                <a:highlight>
                  <a:srgbClr val="FFFF00"/>
                </a:highlight>
              </a:rPr>
              <a:t>Återbetalning spelare cup – </a:t>
            </a:r>
            <a:r>
              <a:rPr lang="sv-SE" sz="2000" dirty="0">
                <a:solidFill>
                  <a:schemeClr val="bg1"/>
                </a:solidFill>
                <a:highlight>
                  <a:srgbClr val="000000"/>
                </a:highlight>
              </a:rPr>
              <a:t>l</a:t>
            </a:r>
            <a:r>
              <a:rPr lang="sv-SE" sz="2000" dirty="0">
                <a:highlight>
                  <a:srgbClr val="000000"/>
                </a:highlight>
              </a:rPr>
              <a:t>aget får inte tillbaka anmälning eller deltagaravgiften vid sen avbokning. Inte hotell då rummet anv. Dela på den summan och övriga spelare betalar lite till. Ta från lagkassan? Betala tillbaka hälften? Majoriteten tycker att OM man får tillbaka pengarna från arrangör så självklart betala tillbaka, om inte så är det tyvärr </a:t>
            </a:r>
            <a:r>
              <a:rPr lang="sv-SE" sz="2000" dirty="0">
                <a:solidFill>
                  <a:schemeClr val="bg1"/>
                </a:solidFill>
                <a:highlight>
                  <a:srgbClr val="000000"/>
                </a:highlight>
              </a:rPr>
              <a:t>så. Värt att kolla om hemförsäkring täcker den utgiften.</a:t>
            </a:r>
          </a:p>
        </p:txBody>
      </p:sp>
    </p:spTree>
    <p:extLst>
      <p:ext uri="{BB962C8B-B14F-4D97-AF65-F5344CB8AC3E}">
        <p14:creationId xmlns:p14="http://schemas.microsoft.com/office/powerpoint/2010/main" val="1092734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696B6-B839-7C3A-B543-5AD2EC14EAA6}"/>
              </a:ext>
            </a:extLst>
          </p:cNvPr>
          <p:cNvSpPr>
            <a:spLocks noGrp="1"/>
          </p:cNvSpPr>
          <p:nvPr>
            <p:ph type="title"/>
          </p:nvPr>
        </p:nvSpPr>
        <p:spPr>
          <a:xfrm>
            <a:off x="835024" y="249761"/>
            <a:ext cx="4391024" cy="1323439"/>
          </a:xfrm>
        </p:spPr>
        <p:txBody>
          <a:bodyPr vert="horz" lIns="91440" tIns="45720" rIns="91440" bIns="45720" rtlCol="0" anchor="t">
            <a:normAutofit/>
          </a:bodyPr>
          <a:lstStyle/>
          <a:p>
            <a:pPr algn="ctr"/>
            <a:r>
              <a:rPr lang="en-US" sz="4000" kern="1200" dirty="0">
                <a:latin typeface="+mj-lt"/>
                <a:ea typeface="+mj-ea"/>
                <a:cs typeface="+mj-cs"/>
              </a:rPr>
              <a:t>MÅLSÄTTNING FÖR SÄSONGEN</a:t>
            </a:r>
          </a:p>
        </p:txBody>
      </p:sp>
      <p:pic>
        <p:nvPicPr>
          <p:cNvPr id="6" name="Platshållare för bild 5" descr="En bild som visar person, sport, idrott, fotbeklädnader&#10;&#10;Automatiskt genererad beskrivning">
            <a:extLst>
              <a:ext uri="{FF2B5EF4-FFF2-40B4-BE49-F238E27FC236}">
                <a16:creationId xmlns:a16="http://schemas.microsoft.com/office/drawing/2014/main" id="{E802CD6C-FBA5-A1B6-B4D2-15B48DA8D8F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26" r="7726"/>
          <a:stretch>
            <a:fillRect/>
          </a:stretch>
        </p:blipFill>
        <p:spPr>
          <a:xfrm>
            <a:off x="6671846" y="1297606"/>
            <a:ext cx="3880147" cy="3063347"/>
          </a:xfrm>
          <a:prstGeom prst="rect">
            <a:avLst/>
          </a:prstGeom>
        </p:spPr>
      </p:pic>
      <p:sp>
        <p:nvSpPr>
          <p:cNvPr id="4" name="Platshållare för text 3">
            <a:extLst>
              <a:ext uri="{FF2B5EF4-FFF2-40B4-BE49-F238E27FC236}">
                <a16:creationId xmlns:a16="http://schemas.microsoft.com/office/drawing/2014/main" id="{0C53B938-5353-E75F-7C36-D599393062A4}"/>
              </a:ext>
            </a:extLst>
          </p:cNvPr>
          <p:cNvSpPr>
            <a:spLocks noGrp="1"/>
          </p:cNvSpPr>
          <p:nvPr>
            <p:ph type="body" sz="half" idx="2"/>
          </p:nvPr>
        </p:nvSpPr>
        <p:spPr>
          <a:xfrm>
            <a:off x="835024" y="1451294"/>
            <a:ext cx="5226048" cy="5293455"/>
          </a:xfrm>
        </p:spPr>
        <p:txBody>
          <a:bodyPr vert="horz" lIns="91440" tIns="45720" rIns="91440" bIns="45720" rtlCol="0">
            <a:normAutofit/>
          </a:bodyPr>
          <a:lstStyle/>
          <a:p>
            <a:pPr indent="-228600">
              <a:buFont typeface="Arial" panose="020B0604020202020204" pitchFamily="34" charset="0"/>
              <a:buChar char="•"/>
            </a:pPr>
            <a:r>
              <a:rPr lang="en-US" sz="1800" dirty="0" err="1">
                <a:solidFill>
                  <a:schemeClr val="tx1">
                    <a:alpha val="80000"/>
                  </a:schemeClr>
                </a:solidFill>
              </a:rPr>
              <a:t>Serier</a:t>
            </a:r>
            <a:r>
              <a:rPr lang="en-US" sz="1800" dirty="0">
                <a:solidFill>
                  <a:schemeClr val="tx1">
                    <a:alpha val="80000"/>
                  </a:schemeClr>
                </a:solidFill>
              </a:rPr>
              <a:t> </a:t>
            </a:r>
          </a:p>
          <a:p>
            <a:pPr lvl="2" indent="-228600">
              <a:buFont typeface="Arial" panose="020B0604020202020204" pitchFamily="34" charset="0"/>
              <a:buChar char="•"/>
            </a:pPr>
            <a:r>
              <a:rPr lang="en-US" sz="1800" dirty="0">
                <a:solidFill>
                  <a:schemeClr val="tx1">
                    <a:alpha val="80000"/>
                  </a:schemeClr>
                </a:solidFill>
              </a:rPr>
              <a:t>A = </a:t>
            </a:r>
            <a:r>
              <a:rPr lang="en-US" sz="1800" dirty="0" err="1">
                <a:solidFill>
                  <a:schemeClr val="tx1">
                    <a:alpha val="80000"/>
                  </a:schemeClr>
                </a:solidFill>
              </a:rPr>
              <a:t>Utmana</a:t>
            </a:r>
            <a:r>
              <a:rPr lang="en-US" sz="1800" dirty="0">
                <a:solidFill>
                  <a:schemeClr val="tx1">
                    <a:alpha val="80000"/>
                  </a:schemeClr>
                </a:solidFill>
              </a:rPr>
              <a:t> </a:t>
            </a:r>
            <a:r>
              <a:rPr lang="en-US" sz="1800" dirty="0" err="1">
                <a:solidFill>
                  <a:schemeClr val="tx1">
                    <a:alpha val="80000"/>
                  </a:schemeClr>
                </a:solidFill>
              </a:rPr>
              <a:t>spelmässigt</a:t>
            </a:r>
            <a:r>
              <a:rPr lang="en-US" sz="1800" dirty="0">
                <a:solidFill>
                  <a:schemeClr val="tx1">
                    <a:alpha val="80000"/>
                  </a:schemeClr>
                </a:solidFill>
              </a:rPr>
              <a:t>, top 5</a:t>
            </a:r>
          </a:p>
          <a:p>
            <a:pPr lvl="2" indent="-228600">
              <a:buFont typeface="Arial" panose="020B0604020202020204" pitchFamily="34" charset="0"/>
              <a:buChar char="•"/>
            </a:pPr>
            <a:r>
              <a:rPr lang="en-US" sz="1800" dirty="0">
                <a:solidFill>
                  <a:schemeClr val="tx1">
                    <a:alpha val="80000"/>
                  </a:schemeClr>
                </a:solidFill>
              </a:rPr>
              <a:t>B = </a:t>
            </a:r>
            <a:r>
              <a:rPr lang="en-US" sz="1800" dirty="0" err="1">
                <a:solidFill>
                  <a:schemeClr val="tx1">
                    <a:alpha val="80000"/>
                  </a:schemeClr>
                </a:solidFill>
              </a:rPr>
              <a:t>Topp</a:t>
            </a:r>
            <a:r>
              <a:rPr lang="en-US" sz="1800" dirty="0">
                <a:solidFill>
                  <a:schemeClr val="tx1">
                    <a:alpha val="80000"/>
                  </a:schemeClr>
                </a:solidFill>
              </a:rPr>
              <a:t> 3</a:t>
            </a:r>
          </a:p>
          <a:p>
            <a:pPr marL="685800" lvl="2"/>
            <a:r>
              <a:rPr lang="en-US" sz="1800" dirty="0" err="1">
                <a:solidFill>
                  <a:schemeClr val="tx1">
                    <a:alpha val="80000"/>
                  </a:schemeClr>
                </a:solidFill>
              </a:rPr>
              <a:t>Fortsätta</a:t>
            </a:r>
            <a:r>
              <a:rPr lang="en-US" sz="1800" dirty="0">
                <a:solidFill>
                  <a:schemeClr val="tx1">
                    <a:alpha val="80000"/>
                  </a:schemeClr>
                </a:solidFill>
              </a:rPr>
              <a:t> </a:t>
            </a:r>
            <a:r>
              <a:rPr lang="en-US" sz="1800" dirty="0" err="1">
                <a:solidFill>
                  <a:schemeClr val="tx1">
                    <a:alpha val="80000"/>
                  </a:schemeClr>
                </a:solidFill>
              </a:rPr>
              <a:t>utveckla</a:t>
            </a:r>
            <a:r>
              <a:rPr lang="en-US" sz="1800" dirty="0">
                <a:solidFill>
                  <a:schemeClr val="tx1">
                    <a:alpha val="80000"/>
                  </a:schemeClr>
                </a:solidFill>
              </a:rPr>
              <a:t> </a:t>
            </a:r>
            <a:r>
              <a:rPr lang="en-US" sz="1800" dirty="0" err="1">
                <a:solidFill>
                  <a:schemeClr val="tx1">
                    <a:alpha val="80000"/>
                  </a:schemeClr>
                </a:solidFill>
              </a:rPr>
              <a:t>laget</a:t>
            </a:r>
            <a:r>
              <a:rPr lang="en-US" sz="1800" dirty="0">
                <a:solidFill>
                  <a:schemeClr val="tx1">
                    <a:alpha val="80000"/>
                  </a:schemeClr>
                </a:solidFill>
              </a:rPr>
              <a:t> </a:t>
            </a:r>
            <a:r>
              <a:rPr lang="en-US" sz="1800" dirty="0" err="1">
                <a:solidFill>
                  <a:schemeClr val="tx1">
                    <a:alpha val="80000"/>
                  </a:schemeClr>
                </a:solidFill>
              </a:rPr>
              <a:t>samt</a:t>
            </a:r>
            <a:r>
              <a:rPr lang="en-US" sz="1800" dirty="0">
                <a:solidFill>
                  <a:schemeClr val="tx1">
                    <a:alpha val="80000"/>
                  </a:schemeClr>
                </a:solidFill>
              </a:rPr>
              <a:t> resp </a:t>
            </a:r>
            <a:r>
              <a:rPr lang="en-US" sz="1800" dirty="0" err="1">
                <a:solidFill>
                  <a:schemeClr val="tx1">
                    <a:alpha val="80000"/>
                  </a:schemeClr>
                </a:solidFill>
              </a:rPr>
              <a:t>spelare</a:t>
            </a:r>
            <a:endParaRPr lang="en-US" sz="1800" dirty="0">
              <a:solidFill>
                <a:schemeClr val="tx1">
                  <a:alpha val="80000"/>
                </a:schemeClr>
              </a:solidFill>
            </a:endParaRPr>
          </a:p>
          <a:p>
            <a:pPr marL="685800" lvl="2"/>
            <a:endParaRPr lang="en-US" sz="1800" dirty="0">
              <a:solidFill>
                <a:schemeClr val="tx1">
                  <a:alpha val="80000"/>
                </a:schemeClr>
              </a:solidFill>
            </a:endParaRPr>
          </a:p>
          <a:p>
            <a:pPr marL="685800" lvl="2"/>
            <a:endParaRPr lang="en-US" sz="1800" dirty="0">
              <a:solidFill>
                <a:schemeClr val="tx1">
                  <a:alpha val="80000"/>
                </a:schemeClr>
              </a:solidFill>
            </a:endParaRPr>
          </a:p>
          <a:p>
            <a:pPr marL="342900" indent="-342900">
              <a:buFont typeface="Arial" panose="020B0604020202020204" pitchFamily="34" charset="0"/>
              <a:buChar char="•"/>
            </a:pPr>
            <a:r>
              <a:rPr lang="en-US" sz="1800" dirty="0" err="1">
                <a:solidFill>
                  <a:schemeClr val="tx1">
                    <a:alpha val="80000"/>
                  </a:schemeClr>
                </a:solidFill>
              </a:rPr>
              <a:t>Närvaro</a:t>
            </a:r>
            <a:endParaRPr lang="en-US" sz="1800" dirty="0">
              <a:solidFill>
                <a:schemeClr val="tx1">
                  <a:alpha val="80000"/>
                </a:schemeClr>
              </a:solidFill>
            </a:endParaRPr>
          </a:p>
          <a:p>
            <a:pPr marL="742950" lvl="1" indent="-285750">
              <a:buFont typeface="Arial" panose="020B0604020202020204" pitchFamily="34" charset="0"/>
              <a:buChar char="•"/>
            </a:pPr>
            <a:r>
              <a:rPr lang="en-US" sz="1800" dirty="0" err="1">
                <a:solidFill>
                  <a:schemeClr val="tx1">
                    <a:alpha val="80000"/>
                  </a:schemeClr>
                </a:solidFill>
              </a:rPr>
              <a:t>Snitt</a:t>
            </a:r>
            <a:r>
              <a:rPr lang="en-US" sz="1800" dirty="0">
                <a:solidFill>
                  <a:schemeClr val="tx1">
                    <a:alpha val="80000"/>
                  </a:schemeClr>
                </a:solidFill>
              </a:rPr>
              <a:t> </a:t>
            </a:r>
            <a:r>
              <a:rPr lang="en-US" sz="1800" dirty="0" err="1">
                <a:solidFill>
                  <a:schemeClr val="tx1">
                    <a:alpha val="80000"/>
                  </a:schemeClr>
                </a:solidFill>
              </a:rPr>
              <a:t>på</a:t>
            </a:r>
            <a:r>
              <a:rPr lang="en-US" sz="1800" dirty="0">
                <a:solidFill>
                  <a:schemeClr val="tx1">
                    <a:alpha val="80000"/>
                  </a:schemeClr>
                </a:solidFill>
              </a:rPr>
              <a:t> </a:t>
            </a:r>
            <a:r>
              <a:rPr lang="en-US" sz="1800" dirty="0" err="1">
                <a:solidFill>
                  <a:schemeClr val="tx1">
                    <a:alpha val="80000"/>
                  </a:schemeClr>
                </a:solidFill>
              </a:rPr>
              <a:t>minst</a:t>
            </a:r>
            <a:r>
              <a:rPr lang="en-US" sz="1800" dirty="0">
                <a:solidFill>
                  <a:schemeClr val="tx1">
                    <a:alpha val="80000"/>
                  </a:schemeClr>
                </a:solidFill>
              </a:rPr>
              <a:t> 70%</a:t>
            </a:r>
          </a:p>
          <a:p>
            <a:pPr marL="742950" lvl="1" indent="-285750">
              <a:buFont typeface="Arial" panose="020B0604020202020204" pitchFamily="34" charset="0"/>
              <a:buChar char="•"/>
            </a:pPr>
            <a:endParaRPr lang="en-US" sz="1800" dirty="0">
              <a:solidFill>
                <a:schemeClr val="tx1">
                  <a:alpha val="80000"/>
                </a:schemeClr>
              </a:solidFill>
            </a:endParaRPr>
          </a:p>
          <a:p>
            <a:pPr lvl="1"/>
            <a:endParaRPr lang="en-US" sz="1800" dirty="0">
              <a:solidFill>
                <a:schemeClr val="tx1">
                  <a:alpha val="80000"/>
                </a:schemeClr>
              </a:solidFill>
            </a:endParaRPr>
          </a:p>
          <a:p>
            <a:r>
              <a:rPr lang="en-US" sz="1800" dirty="0">
                <a:solidFill>
                  <a:schemeClr val="tx1">
                    <a:alpha val="80000"/>
                  </a:schemeClr>
                </a:solidFill>
              </a:rPr>
              <a:t>CUPER</a:t>
            </a:r>
          </a:p>
          <a:p>
            <a:pPr marL="800100" lvl="1" indent="-342900">
              <a:buFont typeface="Arial" panose="020B0604020202020204" pitchFamily="34" charset="0"/>
              <a:buChar char="•"/>
            </a:pPr>
            <a:r>
              <a:rPr lang="en-US" sz="1800" dirty="0" err="1">
                <a:solidFill>
                  <a:schemeClr val="tx1">
                    <a:alpha val="80000"/>
                  </a:schemeClr>
                </a:solidFill>
              </a:rPr>
              <a:t>Gothia</a:t>
            </a:r>
            <a:r>
              <a:rPr lang="en-US" sz="1800" dirty="0">
                <a:solidFill>
                  <a:schemeClr val="tx1">
                    <a:alpha val="80000"/>
                  </a:schemeClr>
                </a:solidFill>
              </a:rPr>
              <a:t> top 3</a:t>
            </a:r>
          </a:p>
          <a:p>
            <a:pPr marL="800100" lvl="1" indent="-342900">
              <a:buFont typeface="Arial" panose="020B0604020202020204" pitchFamily="34" charset="0"/>
              <a:buChar char="•"/>
            </a:pPr>
            <a:r>
              <a:rPr lang="en-US" sz="1800" dirty="0" err="1">
                <a:solidFill>
                  <a:schemeClr val="tx1">
                    <a:alpha val="80000"/>
                  </a:schemeClr>
                </a:solidFill>
              </a:rPr>
              <a:t>Bli</a:t>
            </a:r>
            <a:r>
              <a:rPr lang="en-US" sz="1800" dirty="0">
                <a:solidFill>
                  <a:schemeClr val="tx1">
                    <a:alpha val="80000"/>
                  </a:schemeClr>
                </a:solidFill>
              </a:rPr>
              <a:t> </a:t>
            </a:r>
            <a:r>
              <a:rPr lang="en-US" sz="1800" dirty="0" err="1">
                <a:solidFill>
                  <a:schemeClr val="tx1">
                    <a:alpha val="80000"/>
                  </a:schemeClr>
                </a:solidFill>
              </a:rPr>
              <a:t>inbjudna</a:t>
            </a:r>
            <a:r>
              <a:rPr lang="en-US" sz="1800" dirty="0">
                <a:solidFill>
                  <a:schemeClr val="tx1">
                    <a:alpha val="80000"/>
                  </a:schemeClr>
                </a:solidFill>
              </a:rPr>
              <a:t> till </a:t>
            </a:r>
            <a:r>
              <a:rPr lang="en-US" sz="1800" dirty="0" err="1">
                <a:solidFill>
                  <a:schemeClr val="tx1">
                    <a:alpha val="80000"/>
                  </a:schemeClr>
                </a:solidFill>
              </a:rPr>
              <a:t>Mästar</a:t>
            </a:r>
            <a:r>
              <a:rPr lang="en-US" sz="1800" dirty="0">
                <a:solidFill>
                  <a:schemeClr val="tx1">
                    <a:alpha val="80000"/>
                  </a:schemeClr>
                </a:solidFill>
              </a:rPr>
              <a:t> </a:t>
            </a:r>
            <a:r>
              <a:rPr lang="en-US" sz="1800" dirty="0" err="1">
                <a:solidFill>
                  <a:schemeClr val="tx1">
                    <a:alpha val="80000"/>
                  </a:schemeClr>
                </a:solidFill>
              </a:rPr>
              <a:t>Cupen</a:t>
            </a:r>
            <a:endParaRPr lang="en-US" sz="1800" dirty="0">
              <a:solidFill>
                <a:schemeClr val="tx1">
                  <a:alpha val="80000"/>
                </a:schemeClr>
              </a:solidFill>
            </a:endParaRPr>
          </a:p>
          <a:p>
            <a:pPr marL="800100" lvl="1" indent="-342900">
              <a:buFont typeface="Arial" panose="020B0604020202020204" pitchFamily="34" charset="0"/>
              <a:buChar char="•"/>
            </a:pPr>
            <a:r>
              <a:rPr lang="en-US" sz="1800" dirty="0" err="1">
                <a:solidFill>
                  <a:schemeClr val="tx1">
                    <a:alpha val="80000"/>
                  </a:schemeClr>
                </a:solidFill>
              </a:rPr>
              <a:t>Vinna</a:t>
            </a:r>
            <a:r>
              <a:rPr lang="en-US" sz="1800" dirty="0">
                <a:solidFill>
                  <a:schemeClr val="tx1">
                    <a:alpha val="80000"/>
                  </a:schemeClr>
                </a:solidFill>
              </a:rPr>
              <a:t> en cup</a:t>
            </a:r>
          </a:p>
          <a:p>
            <a:pPr marL="800100" lvl="1" indent="-342900">
              <a:buFont typeface="Arial" panose="020B0604020202020204" pitchFamily="34" charset="0"/>
              <a:buChar char="•"/>
            </a:pPr>
            <a:r>
              <a:rPr lang="en-US" sz="1800" dirty="0" err="1">
                <a:solidFill>
                  <a:schemeClr val="tx1">
                    <a:alpha val="80000"/>
                  </a:schemeClr>
                </a:solidFill>
              </a:rPr>
              <a:t>Inbjudna</a:t>
            </a:r>
            <a:r>
              <a:rPr lang="en-US" sz="1800" dirty="0">
                <a:solidFill>
                  <a:schemeClr val="tx1">
                    <a:alpha val="80000"/>
                  </a:schemeClr>
                </a:solidFill>
              </a:rPr>
              <a:t> till </a:t>
            </a:r>
            <a:r>
              <a:rPr lang="en-US" sz="1800" dirty="0" err="1">
                <a:solidFill>
                  <a:schemeClr val="tx1">
                    <a:alpha val="80000"/>
                  </a:schemeClr>
                </a:solidFill>
              </a:rPr>
              <a:t>någon</a:t>
            </a:r>
            <a:r>
              <a:rPr lang="en-US" sz="1800" dirty="0">
                <a:solidFill>
                  <a:schemeClr val="tx1">
                    <a:alpha val="80000"/>
                  </a:schemeClr>
                </a:solidFill>
              </a:rPr>
              <a:t> </a:t>
            </a:r>
            <a:r>
              <a:rPr lang="en-US" sz="1800" dirty="0" err="1">
                <a:solidFill>
                  <a:schemeClr val="tx1">
                    <a:alpha val="80000"/>
                  </a:schemeClr>
                </a:solidFill>
              </a:rPr>
              <a:t>officiell</a:t>
            </a:r>
            <a:r>
              <a:rPr lang="en-US" sz="1800" dirty="0">
                <a:solidFill>
                  <a:schemeClr val="tx1">
                    <a:alpha val="80000"/>
                  </a:schemeClr>
                </a:solidFill>
              </a:rPr>
              <a:t> cup ex. </a:t>
            </a:r>
            <a:r>
              <a:rPr lang="en-US" sz="1800" dirty="0" err="1">
                <a:solidFill>
                  <a:schemeClr val="tx1">
                    <a:alpha val="80000"/>
                  </a:schemeClr>
                </a:solidFill>
              </a:rPr>
              <a:t>Oxdog</a:t>
            </a:r>
            <a:r>
              <a:rPr lang="en-US" sz="1800" dirty="0">
                <a:solidFill>
                  <a:schemeClr val="tx1">
                    <a:alpha val="80000"/>
                  </a:schemeClr>
                </a:solidFill>
              </a:rPr>
              <a:t> </a:t>
            </a:r>
            <a:r>
              <a:rPr lang="en-US" sz="1800" dirty="0" err="1">
                <a:solidFill>
                  <a:schemeClr val="tx1">
                    <a:alpha val="80000"/>
                  </a:schemeClr>
                </a:solidFill>
              </a:rPr>
              <a:t>Invatation</a:t>
            </a:r>
            <a:endParaRPr lang="en-US" sz="1800" dirty="0">
              <a:solidFill>
                <a:schemeClr val="tx1">
                  <a:alpha val="80000"/>
                </a:schemeClr>
              </a:solidFill>
            </a:endParaRPr>
          </a:p>
          <a:p>
            <a:pPr marL="800100" lvl="1" indent="-342900">
              <a:buFont typeface="Arial" panose="020B0604020202020204" pitchFamily="34" charset="0"/>
              <a:buChar char="•"/>
            </a:pPr>
            <a:endParaRPr lang="en-US" sz="2200" dirty="0">
              <a:solidFill>
                <a:schemeClr val="tx1">
                  <a:alpha val="80000"/>
                </a:schemeClr>
              </a:solidFill>
            </a:endParaRPr>
          </a:p>
        </p:txBody>
      </p:sp>
    </p:spTree>
    <p:extLst>
      <p:ext uri="{BB962C8B-B14F-4D97-AF65-F5344CB8AC3E}">
        <p14:creationId xmlns:p14="http://schemas.microsoft.com/office/powerpoint/2010/main" val="410531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58414-AD0F-86F5-62E6-AFFDC07E0792}"/>
              </a:ext>
            </a:extLst>
          </p:cNvPr>
          <p:cNvSpPr>
            <a:spLocks noGrp="1"/>
          </p:cNvSpPr>
          <p:nvPr>
            <p:ph type="title"/>
          </p:nvPr>
        </p:nvSpPr>
        <p:spPr>
          <a:xfrm>
            <a:off x="838200" y="1641752"/>
            <a:ext cx="4391025" cy="1323439"/>
          </a:xfrm>
        </p:spPr>
        <p:txBody>
          <a:bodyPr anchor="t">
            <a:normAutofit/>
          </a:bodyPr>
          <a:lstStyle/>
          <a:p>
            <a:r>
              <a:rPr lang="sv-SE" sz="4000" dirty="0">
                <a:solidFill>
                  <a:schemeClr val="bg1"/>
                </a:solidFill>
              </a:rPr>
              <a:t>Försäljning för att </a:t>
            </a:r>
            <a:r>
              <a:rPr lang="sv-SE" sz="4000" dirty="0"/>
              <a:t>finansiera cup?</a:t>
            </a:r>
          </a:p>
        </p:txBody>
      </p:sp>
      <p:sp>
        <p:nvSpPr>
          <p:cNvPr id="4" name="Platshållare för innehåll 3">
            <a:extLst>
              <a:ext uri="{FF2B5EF4-FFF2-40B4-BE49-F238E27FC236}">
                <a16:creationId xmlns:a16="http://schemas.microsoft.com/office/drawing/2014/main" id="{9E49D090-8511-9B64-0428-6985AB28D76E}"/>
              </a:ext>
            </a:extLst>
          </p:cNvPr>
          <p:cNvSpPr>
            <a:spLocks noGrp="1"/>
          </p:cNvSpPr>
          <p:nvPr>
            <p:ph idx="1"/>
          </p:nvPr>
        </p:nvSpPr>
        <p:spPr>
          <a:xfrm>
            <a:off x="838200" y="3146400"/>
            <a:ext cx="4391025" cy="2454300"/>
          </a:xfrm>
        </p:spPr>
        <p:txBody>
          <a:bodyPr>
            <a:normAutofit/>
          </a:bodyPr>
          <a:lstStyle/>
          <a:p>
            <a:r>
              <a:rPr lang="sv-SE" sz="1500" dirty="0">
                <a:solidFill>
                  <a:schemeClr val="tx1">
                    <a:alpha val="80000"/>
                  </a:schemeClr>
                </a:solidFill>
              </a:rPr>
              <a:t>Cuperna (oavsett var i landet) ligger på mellan 2000-2500kr/</a:t>
            </a:r>
            <a:r>
              <a:rPr lang="sv-SE" sz="1500" dirty="0" err="1">
                <a:solidFill>
                  <a:schemeClr val="tx1">
                    <a:alpha val="80000"/>
                  </a:schemeClr>
                </a:solidFill>
              </a:rPr>
              <a:t>st</a:t>
            </a:r>
            <a:endParaRPr lang="sv-SE" sz="1500" dirty="0">
              <a:solidFill>
                <a:schemeClr val="tx1">
                  <a:alpha val="80000"/>
                </a:schemeClr>
              </a:solidFill>
            </a:endParaRPr>
          </a:p>
          <a:p>
            <a:r>
              <a:rPr lang="sv-SE" sz="1500" dirty="0">
                <a:solidFill>
                  <a:schemeClr val="tx1">
                    <a:alpha val="80000"/>
                  </a:schemeClr>
                </a:solidFill>
              </a:rPr>
              <a:t>Deltagaravgift </a:t>
            </a:r>
            <a:r>
              <a:rPr lang="sv-SE" sz="1500" dirty="0" err="1">
                <a:solidFill>
                  <a:schemeClr val="tx1">
                    <a:alpha val="80000"/>
                  </a:schemeClr>
                </a:solidFill>
              </a:rPr>
              <a:t>inkl</a:t>
            </a:r>
            <a:r>
              <a:rPr lang="sv-SE" sz="1500" dirty="0">
                <a:solidFill>
                  <a:schemeClr val="tx1">
                    <a:alpha val="80000"/>
                  </a:schemeClr>
                </a:solidFill>
              </a:rPr>
              <a:t> boende och måltider ligger på ca 1000kr/spelare (2 nätter) Gothia som är 3 nätter kostar ca 1500kr/pers.</a:t>
            </a:r>
          </a:p>
          <a:p>
            <a:r>
              <a:rPr lang="sv-SE" sz="1500" dirty="0">
                <a:solidFill>
                  <a:schemeClr val="tx1">
                    <a:alpha val="80000"/>
                  </a:schemeClr>
                </a:solidFill>
              </a:rPr>
              <a:t>Ledarna har mandat att bestämma över lagkassan och vad den ska gå till, det är lagets kassa (ledare och spelare).</a:t>
            </a:r>
          </a:p>
          <a:p>
            <a:endParaRPr lang="sv-SE" sz="1500" dirty="0">
              <a:solidFill>
                <a:schemeClr val="bg1">
                  <a:alpha val="80000"/>
                </a:schemeClr>
              </a:solidFill>
            </a:endParaRPr>
          </a:p>
        </p:txBody>
      </p:sp>
      <p:pic>
        <p:nvPicPr>
          <p:cNvPr id="5" name="Bildobjekt 4" descr="En bild som visar text, rita, grafisk design, affisch&#10;&#10;Automatiskt genererad beskrivning">
            <a:extLst>
              <a:ext uri="{FF2B5EF4-FFF2-40B4-BE49-F238E27FC236}">
                <a16:creationId xmlns:a16="http://schemas.microsoft.com/office/drawing/2014/main" id="{2EF69A61-5AB6-888D-E0AB-D40E30939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052089"/>
            <a:ext cx="5260976" cy="2714798"/>
          </a:xfrm>
          <a:prstGeom prst="rect">
            <a:avLst/>
          </a:prstGeom>
        </p:spPr>
      </p:pic>
    </p:spTree>
    <p:extLst>
      <p:ext uri="{BB962C8B-B14F-4D97-AF65-F5344CB8AC3E}">
        <p14:creationId xmlns:p14="http://schemas.microsoft.com/office/powerpoint/2010/main" val="59537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58414-AD0F-86F5-62E6-AFFDC07E0792}"/>
              </a:ext>
            </a:extLst>
          </p:cNvPr>
          <p:cNvSpPr>
            <a:spLocks noGrp="1"/>
          </p:cNvSpPr>
          <p:nvPr>
            <p:ph type="title"/>
          </p:nvPr>
        </p:nvSpPr>
        <p:spPr>
          <a:xfrm>
            <a:off x="6981825" y="1641752"/>
            <a:ext cx="4391024" cy="1323439"/>
          </a:xfrm>
        </p:spPr>
        <p:txBody>
          <a:bodyPr anchor="t">
            <a:normAutofit/>
          </a:bodyPr>
          <a:lstStyle/>
          <a:p>
            <a:r>
              <a:rPr lang="sv-SE" sz="4000" dirty="0"/>
              <a:t>Försäljning</a:t>
            </a:r>
          </a:p>
        </p:txBody>
      </p:sp>
      <p:sp>
        <p:nvSpPr>
          <p:cNvPr id="4" name="Platshållare för innehåll 3">
            <a:extLst>
              <a:ext uri="{FF2B5EF4-FFF2-40B4-BE49-F238E27FC236}">
                <a16:creationId xmlns:a16="http://schemas.microsoft.com/office/drawing/2014/main" id="{9E49D090-8511-9B64-0428-6985AB28D76E}"/>
              </a:ext>
            </a:extLst>
          </p:cNvPr>
          <p:cNvSpPr>
            <a:spLocks noGrp="1"/>
          </p:cNvSpPr>
          <p:nvPr>
            <p:ph idx="1"/>
          </p:nvPr>
        </p:nvSpPr>
        <p:spPr>
          <a:xfrm>
            <a:off x="6981826" y="3146400"/>
            <a:ext cx="4391024" cy="2682000"/>
          </a:xfrm>
        </p:spPr>
        <p:txBody>
          <a:bodyPr>
            <a:normAutofit fontScale="92500" lnSpcReduction="20000"/>
          </a:bodyPr>
          <a:lstStyle/>
          <a:p>
            <a:pPr marL="0" indent="0">
              <a:buNone/>
            </a:pPr>
            <a:endParaRPr lang="sv-SE" sz="2200" dirty="0">
              <a:solidFill>
                <a:schemeClr val="tx1">
                  <a:alpha val="80000"/>
                </a:schemeClr>
              </a:solidFill>
            </a:endParaRPr>
          </a:p>
          <a:p>
            <a:r>
              <a:rPr lang="sv-SE" sz="2200" dirty="0">
                <a:solidFill>
                  <a:schemeClr val="tx1">
                    <a:alpha val="80000"/>
                  </a:schemeClr>
                </a:solidFill>
              </a:rPr>
              <a:t>Höst: Chips </a:t>
            </a:r>
          </a:p>
          <a:p>
            <a:r>
              <a:rPr lang="sv-SE" sz="2200" dirty="0">
                <a:solidFill>
                  <a:schemeClr val="tx1">
                    <a:alpha val="80000"/>
                  </a:schemeClr>
                </a:solidFill>
              </a:rPr>
              <a:t>Disco?</a:t>
            </a:r>
          </a:p>
          <a:p>
            <a:r>
              <a:rPr lang="sv-SE" sz="2200" dirty="0">
                <a:solidFill>
                  <a:schemeClr val="tx1">
                    <a:alpha val="80000"/>
                  </a:schemeClr>
                </a:solidFill>
              </a:rPr>
              <a:t>Vår:?</a:t>
            </a:r>
          </a:p>
          <a:p>
            <a:r>
              <a:rPr lang="sv-SE" sz="2200" dirty="0">
                <a:solidFill>
                  <a:schemeClr val="tx1">
                    <a:alpha val="80000"/>
                  </a:schemeClr>
                </a:solidFill>
              </a:rPr>
              <a:t>Toapapper, överskott går till laget.</a:t>
            </a:r>
          </a:p>
          <a:p>
            <a:r>
              <a:rPr lang="sv-SE" sz="2200" dirty="0">
                <a:solidFill>
                  <a:schemeClr val="tx1">
                    <a:alpha val="80000"/>
                  </a:schemeClr>
                </a:solidFill>
              </a:rPr>
              <a:t>Förslag om att grabbarna i laget ska jobba för att få ihop pengar till lagkassan – tips på aktivitet de kan göra?</a:t>
            </a:r>
          </a:p>
          <a:p>
            <a:pPr marL="0" indent="0">
              <a:buNone/>
            </a:pPr>
            <a:endParaRPr lang="sv-SE" sz="2200" dirty="0">
              <a:solidFill>
                <a:schemeClr val="tx1">
                  <a:alpha val="80000"/>
                </a:schemeClr>
              </a:solidFill>
            </a:endParaRPr>
          </a:p>
          <a:p>
            <a:endParaRPr lang="sv-SE" sz="2200" dirty="0">
              <a:solidFill>
                <a:schemeClr val="tx1">
                  <a:alpha val="80000"/>
                </a:schemeClr>
              </a:solidFill>
            </a:endParaRPr>
          </a:p>
        </p:txBody>
      </p:sp>
      <p:pic>
        <p:nvPicPr>
          <p:cNvPr id="111" name="Picture 94" descr="Glödlampa på gul bakgrund med ritade ljusstrålar och ritad sladd">
            <a:extLst>
              <a:ext uri="{FF2B5EF4-FFF2-40B4-BE49-F238E27FC236}">
                <a16:creationId xmlns:a16="http://schemas.microsoft.com/office/drawing/2014/main" id="{EBB0FC37-97F3-B2D9-4E60-051CF32B86B4}"/>
              </a:ext>
            </a:extLst>
          </p:cNvPr>
          <p:cNvPicPr>
            <a:picLocks noChangeAspect="1"/>
          </p:cNvPicPr>
          <p:nvPr/>
        </p:nvPicPr>
        <p:blipFill rotWithShape="1">
          <a:blip r:embed="rId2"/>
          <a:srcRect l="44517"/>
          <a:stretch/>
        </p:blipFill>
        <p:spPr>
          <a:xfrm>
            <a:off x="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spTree>
    <p:extLst>
      <p:ext uri="{BB962C8B-B14F-4D97-AF65-F5344CB8AC3E}">
        <p14:creationId xmlns:p14="http://schemas.microsoft.com/office/powerpoint/2010/main" val="29717663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4239</TotalTime>
  <Words>965</Words>
  <Application>Microsoft Office PowerPoint</Application>
  <PresentationFormat>Bredbild</PresentationFormat>
  <Paragraphs>107</Paragraphs>
  <Slides>16</Slides>
  <Notes>0</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Office-tema</vt:lpstr>
      <vt:lpstr>Föräldramöte P09 </vt:lpstr>
      <vt:lpstr>Truppen 23/24</vt:lpstr>
      <vt:lpstr>Vad avgör kallelser till matcher osv?</vt:lpstr>
      <vt:lpstr>Träningar 23/24</vt:lpstr>
      <vt:lpstr>Matcher</vt:lpstr>
      <vt:lpstr>Cuper</vt:lpstr>
      <vt:lpstr>MÅLSÄTTNING FÖR SÄSONGEN</vt:lpstr>
      <vt:lpstr>Försäljning för att finansiera cup?</vt:lpstr>
      <vt:lpstr>Försäljning</vt:lpstr>
      <vt:lpstr>PowerPoint-presentation</vt:lpstr>
      <vt:lpstr>PowerPoint-presentation</vt:lpstr>
      <vt:lpstr>PowerPoint-presentation</vt:lpstr>
      <vt:lpstr> Sponsring till laget</vt:lpstr>
      <vt:lpstr>Åtagande mot lag och förening</vt:lpstr>
      <vt:lpstr>Hygien</vt:lpstr>
      <vt:lpstr>Övrigt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Madelene Persson Holmström</dc:creator>
  <cp:lastModifiedBy>David Holmström</cp:lastModifiedBy>
  <cp:revision>18</cp:revision>
  <dcterms:created xsi:type="dcterms:W3CDTF">2022-09-24T16:37:12Z</dcterms:created>
  <dcterms:modified xsi:type="dcterms:W3CDTF">2023-09-26T12:07:15Z</dcterms:modified>
</cp:coreProperties>
</file>