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3" r:id="rId2"/>
    <p:sldId id="274" r:id="rId3"/>
    <p:sldId id="258" r:id="rId4"/>
    <p:sldId id="270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1"/>
  </p:normalViewPr>
  <p:slideViewPr>
    <p:cSldViewPr snapToGrid="0" snapToObjects="1">
      <p:cViewPr varScale="1">
        <p:scale>
          <a:sx n="114" d="100"/>
          <a:sy n="114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8570E-2B36-464E-8589-EDDADD5E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71035"/>
            <a:ext cx="9905998" cy="1591219"/>
          </a:xfrm>
        </p:spPr>
        <p:txBody>
          <a:bodyPr>
            <a:normAutofit/>
          </a:bodyPr>
          <a:lstStyle/>
          <a:p>
            <a:pPr algn="ctr"/>
            <a:r>
              <a:rPr lang="sv-SE" sz="4000" b="1" dirty="0">
                <a:solidFill>
                  <a:srgbClr val="FFFF00"/>
                </a:solidFill>
              </a:rPr>
              <a:t>uppstartsmöte säsong 2025 - Ungdomsverksamheten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AB9DAD-351E-DB48-8387-E28140201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342" y="2072639"/>
            <a:ext cx="8982823" cy="3797809"/>
          </a:xfrm>
          <a:ln>
            <a:solidFill>
              <a:srgbClr val="FFFF00"/>
            </a:solidFill>
          </a:ln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2400" dirty="0">
                <a:solidFill>
                  <a:srgbClr val="FFFF00"/>
                </a:solidFill>
              </a:rPr>
              <a:t>Dagordning:</a:t>
            </a:r>
          </a:p>
          <a:p>
            <a:r>
              <a:rPr lang="sv-SE" sz="2400" dirty="0">
                <a:solidFill>
                  <a:srgbClr val="FFFF00"/>
                </a:solidFill>
              </a:rPr>
              <a:t>Ungdomsverksamhet Bälinge IF </a:t>
            </a:r>
          </a:p>
          <a:p>
            <a:r>
              <a:rPr lang="sv-SE" sz="2400" dirty="0">
                <a:solidFill>
                  <a:srgbClr val="FFFF00"/>
                </a:solidFill>
              </a:rPr>
              <a:t>Ungdomslag &amp; Ledare</a:t>
            </a:r>
          </a:p>
          <a:p>
            <a:r>
              <a:rPr lang="sv-SE" sz="2400" dirty="0">
                <a:solidFill>
                  <a:srgbClr val="FFFF00"/>
                </a:solidFill>
              </a:rPr>
              <a:t>Match- och Träningsmiljö</a:t>
            </a:r>
          </a:p>
          <a:p>
            <a:r>
              <a:rPr lang="sv-SE" sz="2400" dirty="0">
                <a:solidFill>
                  <a:srgbClr val="FFFF00"/>
                </a:solidFill>
              </a:rPr>
              <a:t>Samarbete med seniorverksamheten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Peter Andersson A-lagstränare &amp; fotbollsutvecklare</a:t>
            </a:r>
          </a:p>
          <a:p>
            <a:pPr marL="0" indent="0">
              <a:buNone/>
            </a:pPr>
            <a:endParaRPr lang="sv-SE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rgbClr val="FFC000"/>
              </a:solidFill>
            </a:endParaRPr>
          </a:p>
        </p:txBody>
      </p:sp>
      <p:pic>
        <p:nvPicPr>
          <p:cNvPr id="5" name="image01.png">
            <a:extLst>
              <a:ext uri="{FF2B5EF4-FFF2-40B4-BE49-F238E27FC236}">
                <a16:creationId xmlns:a16="http://schemas.microsoft.com/office/drawing/2014/main" id="{AFB49263-A86F-B749-BD6E-2B0C855894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9064" y="271035"/>
            <a:ext cx="1167194" cy="142974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3383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8570E-2B36-464E-8589-EDDADD5E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71035"/>
            <a:ext cx="9905998" cy="1591219"/>
          </a:xfrm>
        </p:spPr>
        <p:txBody>
          <a:bodyPr>
            <a:normAutofit fontScale="90000"/>
          </a:bodyPr>
          <a:lstStyle/>
          <a:p>
            <a:pPr algn="ctr"/>
            <a:r>
              <a:rPr lang="sv-SE" sz="4000" b="1" dirty="0">
                <a:solidFill>
                  <a:srgbClr val="FFFF00"/>
                </a:solidFill>
              </a:rPr>
              <a:t>Ungdomsverksamheten</a:t>
            </a:r>
            <a:br>
              <a:rPr lang="sv-SE" sz="4000" b="1" dirty="0">
                <a:solidFill>
                  <a:srgbClr val="FFFF00"/>
                </a:solidFill>
              </a:rPr>
            </a:br>
            <a:r>
              <a:rPr lang="sv-SE" sz="2700" dirty="0">
                <a:solidFill>
                  <a:srgbClr val="FFFF00"/>
                </a:solidFill>
              </a:rPr>
              <a:t>Berörda årskullar P08, P09, P10 &amp; P11</a:t>
            </a:r>
            <a:br>
              <a:rPr lang="sv-SE" sz="4000" dirty="0">
                <a:solidFill>
                  <a:srgbClr val="FFFF00"/>
                </a:solidFill>
              </a:rPr>
            </a:br>
            <a:endParaRPr lang="sv-SE" sz="4000" b="1" dirty="0">
              <a:solidFill>
                <a:srgbClr val="FFFF00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AB9DAD-351E-DB48-8387-E28140201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3342" y="2072639"/>
            <a:ext cx="10285657" cy="4216649"/>
          </a:xfrm>
          <a:ln>
            <a:solidFill>
              <a:srgbClr val="FFFF00"/>
            </a:solidFill>
          </a:ln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sz="2800" dirty="0">
                <a:solidFill>
                  <a:srgbClr val="FFFF00"/>
                </a:solidFill>
              </a:rPr>
              <a:t>Syfte: </a:t>
            </a:r>
          </a:p>
          <a:p>
            <a:pPr marL="0" indent="0">
              <a:buNone/>
            </a:pPr>
            <a:r>
              <a:rPr lang="sv-SE" sz="2800" b="1" dirty="0">
                <a:solidFill>
                  <a:srgbClr val="FFFF00"/>
                </a:solidFill>
              </a:rPr>
              <a:t>främja att behålla spelare i Bälinge </a:t>
            </a:r>
            <a:r>
              <a:rPr lang="sv-SE" sz="2800" b="1" dirty="0" err="1">
                <a:solidFill>
                  <a:srgbClr val="FFFF00"/>
                </a:solidFill>
              </a:rPr>
              <a:t>if</a:t>
            </a:r>
            <a:endParaRPr lang="sv-SE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sz="2800" b="1" dirty="0">
                <a:solidFill>
                  <a:srgbClr val="FFFF00"/>
                </a:solidFill>
              </a:rPr>
              <a:t>Fylla på seniorverksamheten underifrån</a:t>
            </a:r>
          </a:p>
          <a:p>
            <a:pPr marL="0" indent="0">
              <a:buNone/>
            </a:pPr>
            <a:endParaRPr lang="sv-SE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sz="2800" dirty="0">
                <a:solidFill>
                  <a:srgbClr val="FFFF00"/>
                </a:solidFill>
              </a:rPr>
              <a:t>Genom att:</a:t>
            </a:r>
          </a:p>
          <a:p>
            <a:pPr marL="0" indent="0">
              <a:buNone/>
            </a:pPr>
            <a:r>
              <a:rPr lang="sv-SE" sz="2800" dirty="0">
                <a:solidFill>
                  <a:srgbClr val="FFFF00"/>
                </a:solidFill>
              </a:rPr>
              <a:t>Nytt arbetssätt för föreningen Bälinge </a:t>
            </a:r>
            <a:r>
              <a:rPr lang="sv-SE" sz="2800" dirty="0" err="1">
                <a:solidFill>
                  <a:srgbClr val="FFFF00"/>
                </a:solidFill>
              </a:rPr>
              <a:t>if</a:t>
            </a:r>
            <a:endParaRPr lang="sv-SE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v-SE" sz="2800" dirty="0">
                <a:solidFill>
                  <a:srgbClr val="FFFF00"/>
                </a:solidFill>
              </a:rPr>
              <a:t>Samarbete – Träna och spela över åldersgränser</a:t>
            </a:r>
          </a:p>
          <a:p>
            <a:pPr marL="0" indent="0">
              <a:buNone/>
            </a:pPr>
            <a:r>
              <a:rPr lang="sv-SE" sz="2800" dirty="0">
                <a:solidFill>
                  <a:srgbClr val="FFFF00"/>
                </a:solidFill>
              </a:rPr>
              <a:t>Kontakter – Lära känna spelare och ledare</a:t>
            </a:r>
          </a:p>
          <a:p>
            <a:pPr marL="0" indent="0">
              <a:buNone/>
            </a:pPr>
            <a:endParaRPr lang="sv-SE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sv-SE" sz="2400" dirty="0">
              <a:solidFill>
                <a:srgbClr val="FFC000"/>
              </a:solidFill>
            </a:endParaRPr>
          </a:p>
        </p:txBody>
      </p:sp>
      <p:pic>
        <p:nvPicPr>
          <p:cNvPr id="5" name="image01.png">
            <a:extLst>
              <a:ext uri="{FF2B5EF4-FFF2-40B4-BE49-F238E27FC236}">
                <a16:creationId xmlns:a16="http://schemas.microsoft.com/office/drawing/2014/main" id="{AFB49263-A86F-B749-BD6E-2B0C855894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9064" y="271035"/>
            <a:ext cx="1167194" cy="142974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1928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8570E-2B36-464E-8589-EDDADD5E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46176"/>
            <a:ext cx="9905998" cy="972312"/>
          </a:xfrm>
        </p:spPr>
        <p:txBody>
          <a:bodyPr>
            <a:normAutofit/>
          </a:bodyPr>
          <a:lstStyle/>
          <a:p>
            <a:pPr algn="ctr"/>
            <a:r>
              <a:rPr lang="sv-SE" sz="4000" b="1" dirty="0">
                <a:solidFill>
                  <a:srgbClr val="FFFF00"/>
                </a:solidFill>
              </a:rPr>
              <a:t>Ungdomslag &amp; ledare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AB9DAD-351E-DB48-8387-E28140201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2676" y="2072639"/>
            <a:ext cx="4651375" cy="4038229"/>
          </a:xfrm>
          <a:ln>
            <a:solidFill>
              <a:srgbClr val="FFFF00"/>
            </a:solidFill>
          </a:ln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sz="4000" b="1" dirty="0">
                <a:solidFill>
                  <a:srgbClr val="FFFF00"/>
                </a:solidFill>
              </a:rPr>
              <a:t>P-U15</a:t>
            </a:r>
          </a:p>
          <a:p>
            <a:r>
              <a:rPr lang="sv-SE" sz="2400" dirty="0" err="1">
                <a:solidFill>
                  <a:srgbClr val="FFFF00"/>
                </a:solidFill>
              </a:rPr>
              <a:t>fd</a:t>
            </a:r>
            <a:r>
              <a:rPr lang="sv-SE" sz="2400" dirty="0">
                <a:solidFill>
                  <a:srgbClr val="FFFF00"/>
                </a:solidFill>
              </a:rPr>
              <a:t> P10 + P11</a:t>
            </a:r>
          </a:p>
          <a:p>
            <a:r>
              <a:rPr lang="sv-SE" sz="2400" dirty="0">
                <a:solidFill>
                  <a:srgbClr val="FFFF00"/>
                </a:solidFill>
              </a:rPr>
              <a:t>Ca 20 spelare</a:t>
            </a:r>
          </a:p>
          <a:p>
            <a:r>
              <a:rPr lang="sv-SE" sz="2400" dirty="0">
                <a:solidFill>
                  <a:srgbClr val="FFFF00"/>
                </a:solidFill>
              </a:rPr>
              <a:t>Tränare/Ledare: </a:t>
            </a:r>
            <a:br>
              <a:rPr lang="sv-SE" sz="2400" dirty="0">
                <a:solidFill>
                  <a:srgbClr val="FFFF00"/>
                </a:solidFill>
              </a:rPr>
            </a:br>
            <a:r>
              <a:rPr lang="sv-SE" sz="2400" dirty="0">
                <a:solidFill>
                  <a:srgbClr val="FFFF00"/>
                </a:solidFill>
              </a:rPr>
              <a:t>Johan Pettersson, </a:t>
            </a:r>
            <a:br>
              <a:rPr lang="sv-SE" sz="2400" dirty="0">
                <a:solidFill>
                  <a:srgbClr val="FFFF00"/>
                </a:solidFill>
              </a:rPr>
            </a:br>
            <a:r>
              <a:rPr lang="sv-SE" sz="2400" dirty="0">
                <a:solidFill>
                  <a:srgbClr val="FFFF00"/>
                </a:solidFill>
              </a:rPr>
              <a:t>Sonny Peterson</a:t>
            </a:r>
            <a:br>
              <a:rPr lang="sv-SE" sz="2400" dirty="0">
                <a:solidFill>
                  <a:srgbClr val="FFFF00"/>
                </a:solidFill>
              </a:rPr>
            </a:br>
            <a:r>
              <a:rPr lang="sv-SE" sz="2400" dirty="0">
                <a:solidFill>
                  <a:srgbClr val="FFFF00"/>
                </a:solidFill>
              </a:rPr>
              <a:t>Peter Gustafsson</a:t>
            </a:r>
            <a:br>
              <a:rPr lang="sv-SE" sz="2400" dirty="0">
                <a:solidFill>
                  <a:srgbClr val="FFFF00"/>
                </a:solidFill>
              </a:rPr>
            </a:br>
            <a:r>
              <a:rPr lang="sv-SE" sz="2400" dirty="0">
                <a:solidFill>
                  <a:srgbClr val="FFFF00"/>
                </a:solidFill>
              </a:rPr>
              <a:t>Sara </a:t>
            </a:r>
            <a:r>
              <a:rPr lang="sv-SE" sz="2400" dirty="0" err="1">
                <a:solidFill>
                  <a:srgbClr val="FFFF00"/>
                </a:solidFill>
              </a:rPr>
              <a:t>wallin</a:t>
            </a:r>
            <a:br>
              <a:rPr lang="sv-SE" sz="2400" dirty="0">
                <a:solidFill>
                  <a:srgbClr val="FFFF00"/>
                </a:solidFill>
              </a:rPr>
            </a:br>
            <a:r>
              <a:rPr lang="sv-SE" sz="2400" dirty="0">
                <a:solidFill>
                  <a:srgbClr val="FFFF00"/>
                </a:solidFill>
              </a:rPr>
              <a:t>Daniel Mörtsjö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1E04A0-A1FE-4872-A4CF-E6016CF0E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7281" y="2072639"/>
            <a:ext cx="4651376" cy="4038229"/>
          </a:xfrm>
          <a:ln>
            <a:solidFill>
              <a:srgbClr val="FFFF00"/>
            </a:solidFill>
          </a:ln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sz="4000" b="1" dirty="0">
                <a:solidFill>
                  <a:srgbClr val="FFFF00"/>
                </a:solidFill>
              </a:rPr>
              <a:t>P-U16</a:t>
            </a:r>
          </a:p>
          <a:p>
            <a:r>
              <a:rPr lang="sv-SE" sz="2400" dirty="0" err="1">
                <a:solidFill>
                  <a:srgbClr val="FFFF00"/>
                </a:solidFill>
              </a:rPr>
              <a:t>fd</a:t>
            </a:r>
            <a:r>
              <a:rPr lang="sv-SE" sz="2400" dirty="0">
                <a:solidFill>
                  <a:srgbClr val="FFFF00"/>
                </a:solidFill>
              </a:rPr>
              <a:t> P-U15 (-08, -09, (-10) )</a:t>
            </a:r>
          </a:p>
          <a:p>
            <a:r>
              <a:rPr lang="sv-SE" sz="2400" dirty="0">
                <a:solidFill>
                  <a:srgbClr val="FFFF00"/>
                </a:solidFill>
              </a:rPr>
              <a:t>Ca 20 spelare</a:t>
            </a:r>
          </a:p>
          <a:p>
            <a:r>
              <a:rPr lang="sv-SE" sz="2400" dirty="0">
                <a:solidFill>
                  <a:srgbClr val="FFFF00"/>
                </a:solidFill>
              </a:rPr>
              <a:t>Huvudtränare: Sökes</a:t>
            </a:r>
          </a:p>
          <a:p>
            <a:r>
              <a:rPr lang="sv-SE" sz="2400" dirty="0">
                <a:solidFill>
                  <a:srgbClr val="FFFF00"/>
                </a:solidFill>
              </a:rPr>
              <a:t>Ass Tränare: Ett antal ur P09:s och P10:s ledargrupper</a:t>
            </a:r>
          </a:p>
          <a:p>
            <a:r>
              <a:rPr lang="sv-SE" sz="2400" dirty="0">
                <a:solidFill>
                  <a:srgbClr val="FFFF00"/>
                </a:solidFill>
              </a:rPr>
              <a:t>Under vinterhalvåret fram till sista mars Daniel Heinrici, Johan Thell &amp; Pontus Melander</a:t>
            </a:r>
            <a:endParaRPr lang="sv-SE" dirty="0">
              <a:solidFill>
                <a:srgbClr val="FFC000"/>
              </a:solidFill>
            </a:endParaRPr>
          </a:p>
        </p:txBody>
      </p:sp>
      <p:pic>
        <p:nvPicPr>
          <p:cNvPr id="5" name="image01.png">
            <a:extLst>
              <a:ext uri="{FF2B5EF4-FFF2-40B4-BE49-F238E27FC236}">
                <a16:creationId xmlns:a16="http://schemas.microsoft.com/office/drawing/2014/main" id="{AFB49263-A86F-B749-BD6E-2B0C855894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9064" y="271035"/>
            <a:ext cx="1167194" cy="142974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465794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8570E-2B36-464E-8589-EDDADD5E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46176"/>
            <a:ext cx="9905998" cy="972312"/>
          </a:xfrm>
        </p:spPr>
        <p:txBody>
          <a:bodyPr>
            <a:normAutofit/>
          </a:bodyPr>
          <a:lstStyle/>
          <a:p>
            <a:pPr algn="ctr"/>
            <a:r>
              <a:rPr lang="sv-SE" sz="4000" b="1" dirty="0">
                <a:solidFill>
                  <a:srgbClr val="FFFF00"/>
                </a:solidFill>
              </a:rPr>
              <a:t>Match –och träningsmiljö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AB9DAD-351E-DB48-8387-E28140201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8533" y="2087878"/>
            <a:ext cx="4512042" cy="3797809"/>
          </a:xfrm>
          <a:ln>
            <a:solidFill>
              <a:srgbClr val="FFFF00"/>
            </a:solidFill>
          </a:ln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sv-SE" sz="5200" b="1" dirty="0">
                <a:solidFill>
                  <a:srgbClr val="FFFF00"/>
                </a:solidFill>
              </a:rPr>
              <a:t>P-U15</a:t>
            </a:r>
          </a:p>
          <a:p>
            <a:r>
              <a:rPr lang="sv-SE" sz="2400" dirty="0">
                <a:solidFill>
                  <a:srgbClr val="FFFF00"/>
                </a:solidFill>
              </a:rPr>
              <a:t>En träningsmiljö</a:t>
            </a:r>
          </a:p>
          <a:p>
            <a:r>
              <a:rPr lang="sv-SE" sz="2400" dirty="0">
                <a:solidFill>
                  <a:srgbClr val="FFFF00"/>
                </a:solidFill>
              </a:rPr>
              <a:t>Två matchmiljöer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Serie 11-manna (15 år)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Serie 9-manna (14 år)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DM 15 år och DM 14 år</a:t>
            </a:r>
          </a:p>
          <a:p>
            <a:r>
              <a:rPr lang="sv-SE" sz="2400" dirty="0">
                <a:solidFill>
                  <a:srgbClr val="FFFF00"/>
                </a:solidFill>
              </a:rPr>
              <a:t>Träningstider Jan-Feb</a:t>
            </a:r>
          </a:p>
          <a:p>
            <a:pPr lvl="1"/>
            <a:r>
              <a:rPr lang="sv-SE" sz="2200" dirty="0">
                <a:solidFill>
                  <a:srgbClr val="FFC000"/>
                </a:solidFill>
              </a:rPr>
              <a:t>Mån </a:t>
            </a:r>
            <a:r>
              <a:rPr lang="sv-SE" sz="2200" dirty="0" err="1">
                <a:solidFill>
                  <a:srgbClr val="FFC000"/>
                </a:solidFill>
              </a:rPr>
              <a:t>kl</a:t>
            </a:r>
            <a:r>
              <a:rPr lang="sv-SE" sz="2200" dirty="0">
                <a:solidFill>
                  <a:srgbClr val="FFC000"/>
                </a:solidFill>
              </a:rPr>
              <a:t> 18:15</a:t>
            </a:r>
          </a:p>
          <a:p>
            <a:pPr lvl="1"/>
            <a:r>
              <a:rPr lang="sv-SE" sz="2200" dirty="0" err="1">
                <a:solidFill>
                  <a:srgbClr val="FFC000"/>
                </a:solidFill>
              </a:rPr>
              <a:t>Fre</a:t>
            </a:r>
            <a:r>
              <a:rPr lang="sv-SE" sz="2200" dirty="0">
                <a:solidFill>
                  <a:srgbClr val="FFC000"/>
                </a:solidFill>
              </a:rPr>
              <a:t> </a:t>
            </a:r>
            <a:r>
              <a:rPr lang="sv-SE" sz="2200" dirty="0" err="1">
                <a:solidFill>
                  <a:srgbClr val="FFC000"/>
                </a:solidFill>
              </a:rPr>
              <a:t>kl</a:t>
            </a:r>
            <a:r>
              <a:rPr lang="sv-SE" sz="2200" dirty="0">
                <a:solidFill>
                  <a:srgbClr val="FFC000"/>
                </a:solidFill>
              </a:rPr>
              <a:t> 16:15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+ Träningsmatch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1E04A0-A1FE-4872-A4CF-E6016CF0E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77281" y="2072639"/>
            <a:ext cx="4512042" cy="3813048"/>
          </a:xfrm>
          <a:ln>
            <a:solidFill>
              <a:srgbClr val="FFFF00"/>
            </a:solidFill>
          </a:ln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sv-SE" sz="5200" b="1" dirty="0">
                <a:solidFill>
                  <a:srgbClr val="FFFF00"/>
                </a:solidFill>
              </a:rPr>
              <a:t>P-U16</a:t>
            </a:r>
          </a:p>
          <a:p>
            <a:r>
              <a:rPr lang="sv-SE" sz="2400" dirty="0">
                <a:solidFill>
                  <a:srgbClr val="FFFF00"/>
                </a:solidFill>
              </a:rPr>
              <a:t>En träningsmiljö</a:t>
            </a:r>
          </a:p>
          <a:p>
            <a:r>
              <a:rPr lang="sv-SE" sz="2400" dirty="0">
                <a:solidFill>
                  <a:srgbClr val="FFFF00"/>
                </a:solidFill>
              </a:rPr>
              <a:t>En matchmiljö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Serie 11-manna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DM 16 år och DM 17 år</a:t>
            </a:r>
          </a:p>
          <a:p>
            <a:r>
              <a:rPr lang="sv-SE" sz="2400" dirty="0">
                <a:solidFill>
                  <a:srgbClr val="FFFF00"/>
                </a:solidFill>
              </a:rPr>
              <a:t>Träningstider Jan-Feb</a:t>
            </a:r>
          </a:p>
          <a:p>
            <a:pPr lvl="1"/>
            <a:r>
              <a:rPr lang="sv-SE" sz="2200" dirty="0" err="1">
                <a:solidFill>
                  <a:srgbClr val="FFFF00"/>
                </a:solidFill>
              </a:rPr>
              <a:t>Tis</a:t>
            </a:r>
            <a:r>
              <a:rPr lang="sv-SE" sz="2200" dirty="0">
                <a:solidFill>
                  <a:srgbClr val="FFFF00"/>
                </a:solidFill>
              </a:rPr>
              <a:t> </a:t>
            </a:r>
            <a:r>
              <a:rPr lang="sv-SE" sz="2200" dirty="0" err="1">
                <a:solidFill>
                  <a:srgbClr val="FFFF00"/>
                </a:solidFill>
              </a:rPr>
              <a:t>kl</a:t>
            </a:r>
            <a:r>
              <a:rPr lang="sv-SE" sz="2200" dirty="0">
                <a:solidFill>
                  <a:srgbClr val="FFFF00"/>
                </a:solidFill>
              </a:rPr>
              <a:t> 18:15 -19:30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Ons </a:t>
            </a:r>
            <a:r>
              <a:rPr lang="sv-SE" sz="2200" dirty="0" err="1">
                <a:solidFill>
                  <a:srgbClr val="FFFF00"/>
                </a:solidFill>
              </a:rPr>
              <a:t>kl</a:t>
            </a:r>
            <a:r>
              <a:rPr lang="sv-SE" sz="2200" dirty="0">
                <a:solidFill>
                  <a:srgbClr val="FFFF00"/>
                </a:solidFill>
              </a:rPr>
              <a:t> 17:00 -18:30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+ Träningsmatch</a:t>
            </a:r>
          </a:p>
          <a:p>
            <a:pPr lvl="1"/>
            <a:endParaRPr lang="sv-SE" sz="2200" dirty="0">
              <a:solidFill>
                <a:srgbClr val="FFFF00"/>
              </a:solidFill>
            </a:endParaRPr>
          </a:p>
        </p:txBody>
      </p:sp>
      <p:pic>
        <p:nvPicPr>
          <p:cNvPr id="5" name="image01.png">
            <a:extLst>
              <a:ext uri="{FF2B5EF4-FFF2-40B4-BE49-F238E27FC236}">
                <a16:creationId xmlns:a16="http://schemas.microsoft.com/office/drawing/2014/main" id="{AFB49263-A86F-B749-BD6E-2B0C855894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9064" y="271035"/>
            <a:ext cx="1167194" cy="142974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8150843D-3668-4DDD-9D72-21C3236AB3AC}"/>
              </a:ext>
            </a:extLst>
          </p:cNvPr>
          <p:cNvSpPr/>
          <p:nvPr/>
        </p:nvSpPr>
        <p:spPr>
          <a:xfrm>
            <a:off x="5635869" y="3429001"/>
            <a:ext cx="958362" cy="39565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9796B97F-19A8-4752-B366-073DC75D512B}"/>
              </a:ext>
            </a:extLst>
          </p:cNvPr>
          <p:cNvSpPr/>
          <p:nvPr/>
        </p:nvSpPr>
        <p:spPr>
          <a:xfrm rot="10800000">
            <a:off x="5460023" y="3931919"/>
            <a:ext cx="958363" cy="39565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255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8570E-2B36-464E-8589-EDDADD5E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646176"/>
            <a:ext cx="10247971" cy="972312"/>
          </a:xfrm>
        </p:spPr>
        <p:txBody>
          <a:bodyPr>
            <a:normAutofit/>
          </a:bodyPr>
          <a:lstStyle/>
          <a:p>
            <a:pPr algn="ctr"/>
            <a:r>
              <a:rPr lang="sv-SE" sz="4000" b="1" dirty="0">
                <a:solidFill>
                  <a:srgbClr val="FFFF00"/>
                </a:solidFill>
              </a:rPr>
              <a:t>Samarbete med seniorverksamheten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AB9DAD-351E-DB48-8387-E28140201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822" y="2087878"/>
            <a:ext cx="3456965" cy="3797809"/>
          </a:xfrm>
          <a:ln>
            <a:solidFill>
              <a:srgbClr val="FFFF00"/>
            </a:solidFill>
          </a:ln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sv-SE" sz="5200" b="1" dirty="0">
                <a:solidFill>
                  <a:srgbClr val="FFFF00"/>
                </a:solidFill>
              </a:rPr>
              <a:t>P-U15</a:t>
            </a:r>
          </a:p>
          <a:p>
            <a:r>
              <a:rPr lang="sv-SE" sz="2400" dirty="0">
                <a:solidFill>
                  <a:srgbClr val="FFFF00"/>
                </a:solidFill>
              </a:rPr>
              <a:t>En träningsmiljö</a:t>
            </a:r>
          </a:p>
          <a:p>
            <a:r>
              <a:rPr lang="sv-SE" sz="2400" dirty="0">
                <a:solidFill>
                  <a:srgbClr val="FFFF00"/>
                </a:solidFill>
              </a:rPr>
              <a:t>Två matchmiljöer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Serie 11-manna (15 år)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Serie 9-manna (14 år)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DM 15 år och DM 14 år</a:t>
            </a:r>
          </a:p>
          <a:p>
            <a:r>
              <a:rPr lang="sv-SE" sz="2400" dirty="0">
                <a:solidFill>
                  <a:srgbClr val="FFFF00"/>
                </a:solidFill>
              </a:rPr>
              <a:t>Träningstider Jan-Feb</a:t>
            </a:r>
          </a:p>
          <a:p>
            <a:pPr lvl="1"/>
            <a:r>
              <a:rPr lang="sv-SE" sz="2200" dirty="0">
                <a:solidFill>
                  <a:srgbClr val="FFC000"/>
                </a:solidFill>
              </a:rPr>
              <a:t>Mån </a:t>
            </a:r>
            <a:r>
              <a:rPr lang="sv-SE" sz="2200" dirty="0" err="1">
                <a:solidFill>
                  <a:srgbClr val="FFC000"/>
                </a:solidFill>
              </a:rPr>
              <a:t>kl</a:t>
            </a:r>
            <a:r>
              <a:rPr lang="sv-SE" sz="2200" dirty="0">
                <a:solidFill>
                  <a:srgbClr val="FFC000"/>
                </a:solidFill>
              </a:rPr>
              <a:t> 18:15</a:t>
            </a:r>
          </a:p>
          <a:p>
            <a:pPr lvl="1"/>
            <a:r>
              <a:rPr lang="sv-SE" sz="2200" dirty="0" err="1">
                <a:solidFill>
                  <a:srgbClr val="FFC000"/>
                </a:solidFill>
              </a:rPr>
              <a:t>Fre</a:t>
            </a:r>
            <a:r>
              <a:rPr lang="sv-SE" sz="2200" dirty="0">
                <a:solidFill>
                  <a:srgbClr val="FFC000"/>
                </a:solidFill>
              </a:rPr>
              <a:t> </a:t>
            </a:r>
            <a:r>
              <a:rPr lang="sv-SE" sz="2200" dirty="0" err="1">
                <a:solidFill>
                  <a:srgbClr val="FFC000"/>
                </a:solidFill>
              </a:rPr>
              <a:t>kl</a:t>
            </a:r>
            <a:r>
              <a:rPr lang="sv-SE" sz="2200" dirty="0">
                <a:solidFill>
                  <a:srgbClr val="FFC000"/>
                </a:solidFill>
              </a:rPr>
              <a:t> 16:15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+ Träningsmatch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71E04A0-A1FE-4872-A4CF-E6016CF0ED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38863" y="2087878"/>
            <a:ext cx="3456965" cy="3813048"/>
          </a:xfrm>
          <a:ln>
            <a:solidFill>
              <a:srgbClr val="FFFF00"/>
            </a:solidFill>
          </a:ln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sv-SE" sz="5200" b="1" dirty="0">
                <a:solidFill>
                  <a:srgbClr val="FFFF00"/>
                </a:solidFill>
              </a:rPr>
              <a:t>P-U16</a:t>
            </a:r>
          </a:p>
          <a:p>
            <a:r>
              <a:rPr lang="sv-SE" sz="2400" dirty="0">
                <a:solidFill>
                  <a:srgbClr val="FFFF00"/>
                </a:solidFill>
              </a:rPr>
              <a:t>En träningsmiljö</a:t>
            </a:r>
          </a:p>
          <a:p>
            <a:r>
              <a:rPr lang="sv-SE" sz="2400" dirty="0">
                <a:solidFill>
                  <a:srgbClr val="FFFF00"/>
                </a:solidFill>
              </a:rPr>
              <a:t>En matchmiljö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Serie 11-manna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DM 16 år och DM 17 år</a:t>
            </a:r>
          </a:p>
          <a:p>
            <a:r>
              <a:rPr lang="sv-SE" sz="2400" dirty="0">
                <a:solidFill>
                  <a:srgbClr val="FFFF00"/>
                </a:solidFill>
              </a:rPr>
              <a:t>Träningstider Jan-Feb</a:t>
            </a:r>
          </a:p>
          <a:p>
            <a:pPr lvl="1"/>
            <a:r>
              <a:rPr lang="sv-SE" sz="2200" dirty="0" err="1">
                <a:solidFill>
                  <a:srgbClr val="FFFF00"/>
                </a:solidFill>
              </a:rPr>
              <a:t>Tis</a:t>
            </a:r>
            <a:r>
              <a:rPr lang="sv-SE" sz="2200" dirty="0">
                <a:solidFill>
                  <a:srgbClr val="FFFF00"/>
                </a:solidFill>
              </a:rPr>
              <a:t> </a:t>
            </a:r>
            <a:r>
              <a:rPr lang="sv-SE" sz="2200" dirty="0" err="1">
                <a:solidFill>
                  <a:srgbClr val="FFFF00"/>
                </a:solidFill>
              </a:rPr>
              <a:t>kl</a:t>
            </a:r>
            <a:r>
              <a:rPr lang="sv-SE" sz="2200" dirty="0">
                <a:solidFill>
                  <a:srgbClr val="FFFF00"/>
                </a:solidFill>
              </a:rPr>
              <a:t> 18:15 -19:30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Ons </a:t>
            </a:r>
            <a:r>
              <a:rPr lang="sv-SE" sz="2200" dirty="0" err="1">
                <a:solidFill>
                  <a:srgbClr val="FFFF00"/>
                </a:solidFill>
              </a:rPr>
              <a:t>kl</a:t>
            </a:r>
            <a:r>
              <a:rPr lang="sv-SE" sz="2200" dirty="0">
                <a:solidFill>
                  <a:srgbClr val="FFFF00"/>
                </a:solidFill>
              </a:rPr>
              <a:t> 17:00 -18:30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+ Träningsmatch</a:t>
            </a:r>
          </a:p>
          <a:p>
            <a:pPr lvl="1"/>
            <a:endParaRPr lang="sv-SE" sz="2200" dirty="0">
              <a:solidFill>
                <a:srgbClr val="FFFF00"/>
              </a:solidFill>
            </a:endParaRPr>
          </a:p>
        </p:txBody>
      </p:sp>
      <p:pic>
        <p:nvPicPr>
          <p:cNvPr id="5" name="image01.png">
            <a:extLst>
              <a:ext uri="{FF2B5EF4-FFF2-40B4-BE49-F238E27FC236}">
                <a16:creationId xmlns:a16="http://schemas.microsoft.com/office/drawing/2014/main" id="{AFB49263-A86F-B749-BD6E-2B0C855894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9064" y="271035"/>
            <a:ext cx="1167194" cy="142974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7" name="Pil: höger 6">
            <a:extLst>
              <a:ext uri="{FF2B5EF4-FFF2-40B4-BE49-F238E27FC236}">
                <a16:creationId xmlns:a16="http://schemas.microsoft.com/office/drawing/2014/main" id="{8150843D-3668-4DDD-9D72-21C3236AB3AC}"/>
              </a:ext>
            </a:extLst>
          </p:cNvPr>
          <p:cNvSpPr/>
          <p:nvPr/>
        </p:nvSpPr>
        <p:spPr>
          <a:xfrm>
            <a:off x="3792964" y="3261371"/>
            <a:ext cx="531743" cy="39565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Pil: höger 7">
            <a:extLst>
              <a:ext uri="{FF2B5EF4-FFF2-40B4-BE49-F238E27FC236}">
                <a16:creationId xmlns:a16="http://schemas.microsoft.com/office/drawing/2014/main" id="{9796B97F-19A8-4752-B366-073DC75D512B}"/>
              </a:ext>
            </a:extLst>
          </p:cNvPr>
          <p:cNvSpPr/>
          <p:nvPr/>
        </p:nvSpPr>
        <p:spPr>
          <a:xfrm rot="10800000">
            <a:off x="3792943" y="3767505"/>
            <a:ext cx="531743" cy="39565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DE2836B5-F2D2-4969-AE84-47B75CD97679}"/>
              </a:ext>
            </a:extLst>
          </p:cNvPr>
          <p:cNvSpPr txBox="1">
            <a:spLocks/>
          </p:cNvSpPr>
          <p:nvPr/>
        </p:nvSpPr>
        <p:spPr>
          <a:xfrm>
            <a:off x="8541727" y="2072639"/>
            <a:ext cx="3456965" cy="3813048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v-SE" sz="4000" b="1" dirty="0">
                <a:solidFill>
                  <a:srgbClr val="FFFF00"/>
                </a:solidFill>
              </a:rPr>
              <a:t>Seniorlaget</a:t>
            </a:r>
          </a:p>
          <a:p>
            <a:r>
              <a:rPr lang="sv-SE" sz="2400" dirty="0">
                <a:solidFill>
                  <a:srgbClr val="FFFF00"/>
                </a:solidFill>
              </a:rPr>
              <a:t>En träningsmiljö</a:t>
            </a:r>
          </a:p>
          <a:p>
            <a:r>
              <a:rPr lang="sv-SE" sz="2400" dirty="0">
                <a:solidFill>
                  <a:srgbClr val="FFFF00"/>
                </a:solidFill>
              </a:rPr>
              <a:t>Två matchmiljöer</a:t>
            </a:r>
          </a:p>
          <a:p>
            <a:pPr lvl="1"/>
            <a:r>
              <a:rPr lang="sv-SE" sz="2200" dirty="0" err="1">
                <a:solidFill>
                  <a:srgbClr val="FFFF00"/>
                </a:solidFill>
              </a:rPr>
              <a:t>Div</a:t>
            </a:r>
            <a:r>
              <a:rPr lang="sv-SE" sz="2200" dirty="0">
                <a:solidFill>
                  <a:srgbClr val="FFFF00"/>
                </a:solidFill>
              </a:rPr>
              <a:t> 4</a:t>
            </a:r>
          </a:p>
          <a:p>
            <a:pPr lvl="1"/>
            <a:r>
              <a:rPr lang="sv-SE" sz="2200" dirty="0" err="1">
                <a:solidFill>
                  <a:srgbClr val="FFFF00"/>
                </a:solidFill>
              </a:rPr>
              <a:t>Div</a:t>
            </a:r>
            <a:r>
              <a:rPr lang="sv-SE" sz="2200" dirty="0">
                <a:solidFill>
                  <a:srgbClr val="FFFF00"/>
                </a:solidFill>
              </a:rPr>
              <a:t> 7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Upplandscupen</a:t>
            </a:r>
          </a:p>
          <a:p>
            <a:pPr lvl="1"/>
            <a:r>
              <a:rPr lang="sv-SE" sz="2200" dirty="0">
                <a:solidFill>
                  <a:srgbClr val="FFFF00"/>
                </a:solidFill>
              </a:rPr>
              <a:t>Träningsmatcher</a:t>
            </a:r>
          </a:p>
          <a:p>
            <a:r>
              <a:rPr lang="sv-SE" sz="2400" dirty="0">
                <a:solidFill>
                  <a:srgbClr val="FFFF00"/>
                </a:solidFill>
              </a:rPr>
              <a:t>Träningar</a:t>
            </a:r>
          </a:p>
          <a:p>
            <a:pPr lvl="1"/>
            <a:r>
              <a:rPr lang="sv-SE" sz="2000" dirty="0">
                <a:solidFill>
                  <a:srgbClr val="FFFF00"/>
                </a:solidFill>
              </a:rPr>
              <a:t>Mån, </a:t>
            </a:r>
            <a:r>
              <a:rPr lang="sv-SE" sz="2200" dirty="0">
                <a:solidFill>
                  <a:srgbClr val="FFFF00"/>
                </a:solidFill>
              </a:rPr>
              <a:t>Ons, Tors</a:t>
            </a:r>
          </a:p>
          <a:p>
            <a:pPr lvl="1"/>
            <a:endParaRPr lang="sv-SE" sz="2200" dirty="0">
              <a:solidFill>
                <a:srgbClr val="FFFF00"/>
              </a:solidFill>
            </a:endParaRPr>
          </a:p>
        </p:txBody>
      </p:sp>
      <p:sp>
        <p:nvSpPr>
          <p:cNvPr id="11" name="Pil: höger 10">
            <a:extLst>
              <a:ext uri="{FF2B5EF4-FFF2-40B4-BE49-F238E27FC236}">
                <a16:creationId xmlns:a16="http://schemas.microsoft.com/office/drawing/2014/main" id="{075F3718-DF93-4B49-AA7A-85F63AE06162}"/>
              </a:ext>
            </a:extLst>
          </p:cNvPr>
          <p:cNvSpPr/>
          <p:nvPr/>
        </p:nvSpPr>
        <p:spPr>
          <a:xfrm>
            <a:off x="7965999" y="3657025"/>
            <a:ext cx="505556" cy="39565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07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08570E-2B36-464E-8589-EDDADD5E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646176"/>
            <a:ext cx="9905998" cy="972312"/>
          </a:xfrm>
        </p:spPr>
        <p:txBody>
          <a:bodyPr>
            <a:normAutofit/>
          </a:bodyPr>
          <a:lstStyle/>
          <a:p>
            <a:pPr algn="ctr"/>
            <a:r>
              <a:rPr lang="sv-SE" sz="4000" b="1" dirty="0">
                <a:solidFill>
                  <a:srgbClr val="FFFF00"/>
                </a:solidFill>
              </a:rPr>
              <a:t>Förväntningar på varandra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AB9DAD-351E-DB48-8387-E28140201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753" y="1984014"/>
            <a:ext cx="10759770" cy="4227810"/>
          </a:xfrm>
          <a:noFill/>
          <a:ln>
            <a:noFill/>
          </a:ln>
        </p:spPr>
        <p:txBody>
          <a:bodyPr anchor="t">
            <a:normAutofit/>
          </a:bodyPr>
          <a:lstStyle/>
          <a:p>
            <a:r>
              <a:rPr lang="sv-SE" sz="2400" dirty="0">
                <a:solidFill>
                  <a:srgbClr val="FFFF00"/>
                </a:solidFill>
              </a:rPr>
              <a:t>Svara på kallelser – Skaffa </a:t>
            </a:r>
            <a:r>
              <a:rPr lang="sv-SE" sz="2400" dirty="0" err="1">
                <a:solidFill>
                  <a:srgbClr val="FFFF00"/>
                </a:solidFill>
              </a:rPr>
              <a:t>appen</a:t>
            </a:r>
            <a:r>
              <a:rPr lang="sv-SE" sz="2400" dirty="0">
                <a:solidFill>
                  <a:srgbClr val="FFFF00"/>
                </a:solidFill>
              </a:rPr>
              <a:t>!!</a:t>
            </a:r>
          </a:p>
          <a:p>
            <a:r>
              <a:rPr lang="sv-SE" sz="2400" dirty="0">
                <a:solidFill>
                  <a:srgbClr val="FFFF00"/>
                </a:solidFill>
              </a:rPr>
              <a:t>Närvara på de träningar du kan </a:t>
            </a:r>
            <a:br>
              <a:rPr lang="sv-SE" sz="2400" dirty="0">
                <a:solidFill>
                  <a:srgbClr val="FFFF00"/>
                </a:solidFill>
              </a:rPr>
            </a:br>
            <a:r>
              <a:rPr lang="sv-SE" dirty="0">
                <a:solidFill>
                  <a:srgbClr val="FFFF00"/>
                </a:solidFill>
              </a:rPr>
              <a:t>(Tränar du andra sporter är det helt ok att missa en fotbollsträning under lågsäsong)</a:t>
            </a:r>
          </a:p>
          <a:p>
            <a:r>
              <a:rPr lang="sv-SE" sz="2400" dirty="0">
                <a:solidFill>
                  <a:srgbClr val="FFFF00"/>
                </a:solidFill>
              </a:rPr>
              <a:t>Vila om du behöver – inte träna varje dag</a:t>
            </a:r>
          </a:p>
          <a:p>
            <a:r>
              <a:rPr lang="sv-SE" sz="2400" dirty="0">
                <a:solidFill>
                  <a:srgbClr val="FFFF00"/>
                </a:solidFill>
              </a:rPr>
              <a:t>100% Fokus och 100% insats under träning och match </a:t>
            </a:r>
          </a:p>
          <a:p>
            <a:r>
              <a:rPr lang="sv-SE" sz="2400" dirty="0">
                <a:solidFill>
                  <a:srgbClr val="FFFF00"/>
                </a:solidFill>
              </a:rPr>
              <a:t>Träna för att få spela match</a:t>
            </a:r>
          </a:p>
          <a:p>
            <a:r>
              <a:rPr lang="sv-SE" sz="2400" dirty="0">
                <a:solidFill>
                  <a:srgbClr val="FFFF00"/>
                </a:solidFill>
              </a:rPr>
              <a:t>Positiv inställning – ”pusha” varandra</a:t>
            </a:r>
          </a:p>
        </p:txBody>
      </p:sp>
      <p:pic>
        <p:nvPicPr>
          <p:cNvPr id="5" name="image01.png">
            <a:extLst>
              <a:ext uri="{FF2B5EF4-FFF2-40B4-BE49-F238E27FC236}">
                <a16:creationId xmlns:a16="http://schemas.microsoft.com/office/drawing/2014/main" id="{AFB49263-A86F-B749-BD6E-2B0C855894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9064" y="271035"/>
            <a:ext cx="1167194" cy="1429749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749798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t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Metadata/LabelInfo.xml><?xml version="1.0" encoding="utf-8"?>
<clbl:labelList xmlns:clbl="http://schemas.microsoft.com/office/2020/mipLabelMetadata">
  <clbl:label id="{64522a4d-f12f-4888-8028-d80fdde3b7d9}" enabled="1" method="Privileged" siteId="{9a8ff9e3-0e35-4620-a724-e9834dc50b5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364</Words>
  <Application>Microsoft Macintosh PowerPoint</Application>
  <PresentationFormat>Bredbild</PresentationFormat>
  <Paragraphs>86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Nät</vt:lpstr>
      <vt:lpstr>uppstartsmöte säsong 2025 - Ungdomsverksamheten</vt:lpstr>
      <vt:lpstr>Ungdomsverksamheten Berörda årskullar P08, P09, P10 &amp; P11 </vt:lpstr>
      <vt:lpstr>Ungdomslag &amp; ledare</vt:lpstr>
      <vt:lpstr>Match –och träningsmiljö</vt:lpstr>
      <vt:lpstr>Samarbete med seniorverksamheten </vt:lpstr>
      <vt:lpstr>Förväntningar på varandra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Rådande situation</dc:title>
  <dc:creator>Daniel Heinrici</dc:creator>
  <cp:lastModifiedBy>Daniel Heinrici</cp:lastModifiedBy>
  <cp:revision>33</cp:revision>
  <dcterms:created xsi:type="dcterms:W3CDTF">2024-10-31T20:46:07Z</dcterms:created>
  <dcterms:modified xsi:type="dcterms:W3CDTF">2025-01-12T06:40:41Z</dcterms:modified>
</cp:coreProperties>
</file>