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79" r:id="rId4"/>
    <p:sldId id="259" r:id="rId5"/>
    <p:sldId id="257" r:id="rId6"/>
    <p:sldId id="260" r:id="rId7"/>
    <p:sldId id="261" r:id="rId8"/>
    <p:sldId id="262" r:id="rId9"/>
    <p:sldId id="269" r:id="rId10"/>
    <p:sldId id="270" r:id="rId11"/>
    <p:sldId id="277" r:id="rId12"/>
    <p:sldId id="278" r:id="rId13"/>
    <p:sldId id="280" r:id="rId14"/>
    <p:sldId id="281" r:id="rId15"/>
    <p:sldId id="282" r:id="rId16"/>
    <p:sldId id="283" r:id="rId17"/>
    <p:sldId id="284" r:id="rId18"/>
    <p:sldId id="285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A3A3A"/>
          </a:solidFill>
          <a:ln>
            <a:solidFill>
              <a:srgbClr val="3A3A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709160" cy="6858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709160" y="0"/>
            <a:ext cx="109728" cy="6858000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bhk84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874519"/>
            <a:ext cx="3246120" cy="19907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32120" y="1993392"/>
            <a:ext cx="182880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0" i="0">
                <a:solidFill>
                  <a:srgbClr val="FFFFFF"/>
                </a:solidFill>
                <a:latin typeface="Aptos"/>
              </a:rPr>
              <a:t>Datum: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2120" y="2487168"/>
            <a:ext cx="566928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3800" b="0" i="0">
                <a:solidFill>
                  <a:srgbClr val="FFFFFF"/>
                </a:solidFill>
                <a:latin typeface="Aptos"/>
              </a:rPr>
              <a:t>Föräldramöte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32120" y="3246120"/>
            <a:ext cx="566928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3100" b="0" i="0">
                <a:solidFill>
                  <a:srgbClr val="FFFFFF"/>
                </a:solidFill>
                <a:latin typeface="Aptos"/>
              </a:rPr>
              <a:t>Lag: P10 (2016)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32120" y="4069080"/>
            <a:ext cx="566928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0" i="0">
                <a:solidFill>
                  <a:srgbClr val="DCDCDC"/>
                </a:solidFill>
                <a:latin typeface="Aptos"/>
              </a:rPr>
              <a:t>Säsongen 2026–2027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126480"/>
            <a:ext cx="41148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 i="0">
                <a:solidFill>
                  <a:srgbClr val="787878"/>
                </a:solidFill>
                <a:latin typeface="Aptos"/>
              </a:rPr>
              <a:t>BORÅS HK84  •  P10 (2016)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0" y="6126480"/>
            <a:ext cx="32004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000" b="0" i="0">
                <a:solidFill>
                  <a:srgbClr val="969696"/>
                </a:solidFill>
                <a:latin typeface="Aptos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886968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3000" b="1" i="0">
                <a:solidFill>
                  <a:srgbClr val="3A3A3A"/>
                </a:solidFill>
                <a:latin typeface="Aptos"/>
              </a:rPr>
              <a:t>Borås Handbollsklubb 84</a:t>
            </a:r>
          </a:p>
        </p:txBody>
      </p:sp>
      <p:pic>
        <p:nvPicPr>
          <p:cNvPr id="5" name="Picture 4" descr="bhk84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360" y="201168"/>
            <a:ext cx="1554480" cy="9533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360" y="6126480"/>
            <a:ext cx="41148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 i="0">
                <a:solidFill>
                  <a:srgbClr val="787878"/>
                </a:solidFill>
                <a:latin typeface="Aptos"/>
              </a:rPr>
              <a:t>BORÅS HK84  •  P10 (2016)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126480"/>
            <a:ext cx="32004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000" b="0" i="0">
                <a:solidFill>
                  <a:srgbClr val="969696"/>
                </a:solidFill>
                <a:latin typeface="Aptos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347472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C6122D"/>
                </a:solidFill>
                <a:latin typeface="Aptos"/>
              </a:rPr>
              <a:t>Kansliet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810512"/>
            <a:ext cx="365760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000" b="0" i="0">
                <a:solidFill>
                  <a:srgbClr val="2D2D2D"/>
                </a:solidFill>
                <a:latin typeface="Aptos"/>
              </a:rPr>
              <a:t>info@bhk84.se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514600"/>
            <a:ext cx="3291840" cy="1371600"/>
          </a:xfrm>
          <a:prstGeom prst="roundRect">
            <a:avLst>
              <a:gd name="adj" fmla="val 8000"/>
            </a:avLst>
          </a:prstGeom>
          <a:solidFill>
            <a:srgbClr val="FAFAFA"/>
          </a:solidFill>
          <a:ln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31520" y="2514600"/>
            <a:ext cx="73152" cy="1371600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60120" y="2679192"/>
            <a:ext cx="292608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3A3A3A"/>
                </a:solidFill>
                <a:latin typeface="Aptos"/>
              </a:rPr>
              <a:t>Klubben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3136392"/>
            <a:ext cx="2907792" cy="64633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lang="sv-SE" sz="1800" b="0" i="0" dirty="0">
                <a:solidFill>
                  <a:srgbClr val="2D2D2D"/>
                </a:solidFill>
                <a:latin typeface="Aptos"/>
              </a:rPr>
              <a:t>500+</a:t>
            </a:r>
            <a:r>
              <a:rPr sz="1800" b="0" i="0" dirty="0">
                <a:solidFill>
                  <a:srgbClr val="2D2D2D"/>
                </a:solidFill>
                <a:latin typeface="Aptos"/>
              </a:rPr>
              <a:t> </a:t>
            </a:r>
            <a:r>
              <a:rPr sz="1800" b="0" i="0" dirty="0" err="1">
                <a:solidFill>
                  <a:srgbClr val="2D2D2D"/>
                </a:solidFill>
                <a:latin typeface="Aptos"/>
              </a:rPr>
              <a:t>aktiva</a:t>
            </a:r>
            <a:r>
              <a:rPr sz="1800" b="0" i="0" dirty="0">
                <a:solidFill>
                  <a:srgbClr val="2D2D2D"/>
                </a:solidFill>
                <a:latin typeface="Aptos"/>
              </a:rPr>
              <a:t> </a:t>
            </a:r>
            <a:r>
              <a:rPr lang="sv-SE" dirty="0">
                <a:solidFill>
                  <a:srgbClr val="2D2D2D"/>
                </a:solidFill>
                <a:latin typeface="Aptos"/>
              </a:rPr>
              <a:t>medlemmar </a:t>
            </a:r>
          </a:p>
          <a:p>
            <a:pPr algn="l"/>
            <a:r>
              <a:rPr lang="sv-SE" sz="1800" b="0" i="0" dirty="0">
                <a:solidFill>
                  <a:srgbClr val="2D2D2D"/>
                </a:solidFill>
                <a:latin typeface="Aptos"/>
              </a:rPr>
              <a:t>29 lag i klubben</a:t>
            </a:r>
            <a:endParaRPr sz="1800" b="0" i="0" dirty="0">
              <a:solidFill>
                <a:srgbClr val="2D2D2D"/>
              </a:solidFill>
              <a:latin typeface="Apto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343400" y="1417320"/>
            <a:ext cx="5669280" cy="3474720"/>
          </a:xfrm>
          <a:prstGeom prst="roundRect">
            <a:avLst>
              <a:gd name="adj" fmla="val 8000"/>
            </a:avLst>
          </a:prstGeom>
          <a:solidFill>
            <a:srgbClr val="FAFAFA"/>
          </a:solidFill>
          <a:ln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43400" y="1417320"/>
            <a:ext cx="73152" cy="3474720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72000" y="1581912"/>
            <a:ext cx="530352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3A3A3A"/>
                </a:solidFill>
                <a:latin typeface="Aptos"/>
              </a:rPr>
              <a:t>Verksamheten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2039112"/>
            <a:ext cx="5285232" cy="120032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0" i="0" dirty="0" err="1">
                <a:solidFill>
                  <a:srgbClr val="2D2D2D"/>
                </a:solidFill>
                <a:latin typeface="Aptos"/>
              </a:rPr>
              <a:t>Handbollslekis</a:t>
            </a:r>
            <a:r>
              <a:rPr sz="1800" b="0" i="0" dirty="0">
                <a:solidFill>
                  <a:srgbClr val="2D2D2D"/>
                </a:solidFill>
                <a:latin typeface="Aptos"/>
              </a:rPr>
              <a:t> 3–6 </a:t>
            </a:r>
            <a:r>
              <a:rPr sz="1800" b="0" i="0" dirty="0" err="1">
                <a:solidFill>
                  <a:srgbClr val="2D2D2D"/>
                </a:solidFill>
                <a:latin typeface="Aptos"/>
              </a:rPr>
              <a:t>år</a:t>
            </a:r>
            <a:r>
              <a:rPr sz="1800" b="0" i="0" dirty="0">
                <a:solidFill>
                  <a:srgbClr val="2D2D2D"/>
                </a:solidFill>
                <a:latin typeface="Aptos"/>
              </a:rPr>
              <a:t>
P7–P</a:t>
            </a:r>
            <a:r>
              <a:rPr lang="sv-SE" sz="1800" b="0" i="0" dirty="0">
                <a:solidFill>
                  <a:srgbClr val="2D2D2D"/>
                </a:solidFill>
                <a:latin typeface="Aptos"/>
              </a:rPr>
              <a:t>15</a:t>
            </a:r>
            <a:r>
              <a:rPr sz="1800" b="0" i="0" dirty="0">
                <a:solidFill>
                  <a:srgbClr val="2D2D2D"/>
                </a:solidFill>
                <a:latin typeface="Aptos"/>
              </a:rPr>
              <a:t> • F7–F</a:t>
            </a:r>
            <a:r>
              <a:rPr lang="sv-SE" sz="1800" b="0" i="0" dirty="0">
                <a:solidFill>
                  <a:srgbClr val="2D2D2D"/>
                </a:solidFill>
                <a:latin typeface="Aptos"/>
              </a:rPr>
              <a:t>14</a:t>
            </a:r>
            <a:r>
              <a:rPr sz="1800" b="0" i="0" dirty="0">
                <a:solidFill>
                  <a:srgbClr val="2D2D2D"/>
                </a:solidFill>
                <a:latin typeface="Aptos"/>
              </a:rPr>
              <a:t>
P</a:t>
            </a:r>
            <a:r>
              <a:rPr lang="sv-SE" sz="1800" b="0" i="0" dirty="0">
                <a:solidFill>
                  <a:srgbClr val="2D2D2D"/>
                </a:solidFill>
                <a:latin typeface="Aptos"/>
              </a:rPr>
              <a:t>18</a:t>
            </a:r>
            <a:r>
              <a:rPr sz="1800" b="0" i="0" dirty="0">
                <a:solidFill>
                  <a:srgbClr val="2D2D2D"/>
                </a:solidFill>
                <a:latin typeface="Aptos"/>
              </a:rPr>
              <a:t> • F1</a:t>
            </a:r>
            <a:r>
              <a:rPr lang="sv-SE" sz="1800" b="0" i="0" dirty="0">
                <a:solidFill>
                  <a:srgbClr val="2D2D2D"/>
                </a:solidFill>
                <a:latin typeface="Aptos"/>
              </a:rPr>
              <a:t>8</a:t>
            </a:r>
            <a:r>
              <a:rPr sz="1800" b="0" i="0" dirty="0">
                <a:solidFill>
                  <a:srgbClr val="2D2D2D"/>
                </a:solidFill>
                <a:latin typeface="Aptos"/>
              </a:rPr>
              <a:t>
</a:t>
            </a:r>
            <a:r>
              <a:rPr sz="1800" b="0" i="0" dirty="0" err="1">
                <a:solidFill>
                  <a:srgbClr val="2D2D2D"/>
                </a:solidFill>
                <a:latin typeface="Aptos"/>
              </a:rPr>
              <a:t>Herrseniorer</a:t>
            </a:r>
            <a:r>
              <a:rPr sz="1800" b="0" i="0" dirty="0">
                <a:solidFill>
                  <a:srgbClr val="2D2D2D"/>
                </a:solidFill>
                <a:latin typeface="Aptos"/>
              </a:rPr>
              <a:t> • </a:t>
            </a:r>
            <a:r>
              <a:rPr sz="1800" b="0" i="0" dirty="0" err="1">
                <a:solidFill>
                  <a:srgbClr val="2D2D2D"/>
                </a:solidFill>
                <a:latin typeface="Aptos"/>
              </a:rPr>
              <a:t>Damseniorer</a:t>
            </a:r>
            <a:endParaRPr sz="1800" b="0" i="0" dirty="0">
              <a:solidFill>
                <a:srgbClr val="2D2D2D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886968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3000" b="1" i="0">
                <a:solidFill>
                  <a:srgbClr val="3A3A3A"/>
                </a:solidFill>
                <a:latin typeface="Aptos"/>
              </a:rPr>
              <a:t>Medlemsavgifter</a:t>
            </a:r>
          </a:p>
        </p:txBody>
      </p:sp>
      <p:pic>
        <p:nvPicPr>
          <p:cNvPr id="5" name="Picture 4" descr="bhk84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360" y="201168"/>
            <a:ext cx="1554480" cy="9533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360" y="6126480"/>
            <a:ext cx="41148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 i="0">
                <a:solidFill>
                  <a:srgbClr val="787878"/>
                </a:solidFill>
                <a:latin typeface="Aptos"/>
              </a:rPr>
              <a:t>BORÅS HK84  •  P10 (2016)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126480"/>
            <a:ext cx="32004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000" b="0" i="0">
                <a:solidFill>
                  <a:srgbClr val="969696"/>
                </a:solidFill>
                <a:latin typeface="Aptos"/>
              </a:rPr>
              <a:t>24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417320"/>
            <a:ext cx="6492240" cy="3566160"/>
          </a:xfrm>
          <a:prstGeom prst="roundRect">
            <a:avLst>
              <a:gd name="adj" fmla="val 8000"/>
            </a:avLst>
          </a:prstGeom>
          <a:solidFill>
            <a:srgbClr val="FAFAFA"/>
          </a:solidFill>
          <a:ln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1417320"/>
            <a:ext cx="73152" cy="3566160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0120" y="1581912"/>
            <a:ext cx="612648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3A3A3A"/>
                </a:solidFill>
                <a:latin typeface="Aptos"/>
              </a:rPr>
              <a:t>Så fungerar det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039112"/>
            <a:ext cx="6108192" cy="2816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900" b="0" i="0">
                <a:solidFill>
                  <a:srgbClr val="2D2D2D"/>
                </a:solidFill>
                <a:latin typeface="Aptos"/>
              </a:rPr>
              <a:t>• Skickas ut genom laget.se
• Viktigt med uppdaterade kontaktuppgifter
• Skickas ut digitalt i oktober
• Nya spelare faktureras löpande under säsongen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5303520"/>
            <a:ext cx="777240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C6122D"/>
                </a:solidFill>
                <a:latin typeface="Aptos"/>
              </a:rPr>
              <a:t>Håll gärna kontaktuppgifterna uppdaterade på laget.se.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886968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3000" b="1" i="0">
                <a:solidFill>
                  <a:srgbClr val="3A3A3A"/>
                </a:solidFill>
                <a:latin typeface="Aptos"/>
              </a:rPr>
              <a:t>Lagorganisation</a:t>
            </a:r>
          </a:p>
        </p:txBody>
      </p:sp>
      <p:pic>
        <p:nvPicPr>
          <p:cNvPr id="5" name="Picture 4" descr="bhk84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360" y="201168"/>
            <a:ext cx="1554480" cy="9533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360" y="6126480"/>
            <a:ext cx="41148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 i="0">
                <a:solidFill>
                  <a:srgbClr val="787878"/>
                </a:solidFill>
                <a:latin typeface="Aptos"/>
              </a:rPr>
              <a:t>BORÅS HK84  •  P10 (2016)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126480"/>
            <a:ext cx="32004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000" b="0" i="0">
                <a:solidFill>
                  <a:srgbClr val="969696"/>
                </a:solidFill>
                <a:latin typeface="Aptos"/>
              </a:rPr>
              <a:t>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325880"/>
            <a:ext cx="5257800" cy="4160520"/>
          </a:xfrm>
          <a:prstGeom prst="roundRect">
            <a:avLst>
              <a:gd name="adj" fmla="val 8000"/>
            </a:avLst>
          </a:prstGeom>
          <a:solidFill>
            <a:srgbClr val="FAFAFA"/>
          </a:solidFill>
          <a:ln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1325880"/>
            <a:ext cx="73152" cy="4160520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1490472"/>
            <a:ext cx="489204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3A3A3A"/>
                </a:solidFill>
                <a:latin typeface="Aptos"/>
              </a:rPr>
              <a:t>Tränare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947672"/>
            <a:ext cx="4873752" cy="1400383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0" i="0" dirty="0">
                <a:solidFill>
                  <a:srgbClr val="2D2D2D"/>
                </a:solidFill>
                <a:latin typeface="Aptos"/>
              </a:rPr>
              <a:t>Simon Lindstam (Olle)
Niklas Johansson</a:t>
            </a:r>
            <a:r>
              <a:rPr lang="sv-SE" sz="1700" b="0" i="0" dirty="0">
                <a:solidFill>
                  <a:srgbClr val="2D2D2D"/>
                </a:solidFill>
                <a:latin typeface="Aptos"/>
              </a:rPr>
              <a:t> (William)</a:t>
            </a:r>
            <a:r>
              <a:rPr sz="1700" b="0" i="0" dirty="0">
                <a:solidFill>
                  <a:srgbClr val="2D2D2D"/>
                </a:solidFill>
                <a:latin typeface="Aptos"/>
              </a:rPr>
              <a:t>
Niclas </a:t>
            </a:r>
            <a:r>
              <a:rPr sz="1700" b="0" i="0" dirty="0" err="1">
                <a:solidFill>
                  <a:srgbClr val="2D2D2D"/>
                </a:solidFill>
                <a:latin typeface="Aptos"/>
              </a:rPr>
              <a:t>Alfinson</a:t>
            </a:r>
            <a:r>
              <a:rPr sz="1700" b="0" i="0" dirty="0">
                <a:solidFill>
                  <a:srgbClr val="2D2D2D"/>
                </a:solidFill>
                <a:latin typeface="Aptos"/>
              </a:rPr>
              <a:t> (Harry)
Nicklas Glans (Winston)
David Szczygiel (Filip)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1325880"/>
            <a:ext cx="4617720" cy="2057400"/>
          </a:xfrm>
          <a:prstGeom prst="roundRect">
            <a:avLst>
              <a:gd name="adj" fmla="val 8000"/>
            </a:avLst>
          </a:prstGeom>
          <a:solidFill>
            <a:srgbClr val="FAFAFA"/>
          </a:solidFill>
          <a:ln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172200" y="1325880"/>
            <a:ext cx="73152" cy="2057400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0" y="1490472"/>
            <a:ext cx="425196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3A3A3A"/>
                </a:solidFill>
                <a:latin typeface="Aptos"/>
              </a:rPr>
              <a:t>Föräldragrupp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1947672"/>
            <a:ext cx="4233672" cy="1307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0" i="0">
                <a:solidFill>
                  <a:srgbClr val="2D2D2D"/>
                </a:solidFill>
                <a:latin typeface="Aptos"/>
              </a:rPr>
              <a:t>Erika Johhasson (William)
Linda Karlsson (Leon)
Stina Andersson (Frans)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611880"/>
            <a:ext cx="4617720" cy="1874519"/>
          </a:xfrm>
          <a:prstGeom prst="roundRect">
            <a:avLst>
              <a:gd name="adj" fmla="val 8000"/>
            </a:avLst>
          </a:prstGeom>
          <a:solidFill>
            <a:srgbClr val="FAFAFA"/>
          </a:solidFill>
          <a:ln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172200" y="3611880"/>
            <a:ext cx="73152" cy="1874519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00800" y="3776472"/>
            <a:ext cx="425196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3A3A3A"/>
                </a:solidFill>
                <a:latin typeface="Aptos"/>
              </a:rPr>
              <a:t>Föräldrar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4233672"/>
            <a:ext cx="4233672" cy="112471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 i="0">
                <a:solidFill>
                  <a:srgbClr val="2D2D2D"/>
                </a:solidFill>
                <a:latin typeface="Aptos"/>
              </a:rPr>
              <a:t>Tränare och ledare ser och hör inte allt. Er hjälp är ovärderlig – från att säga till om något olämpligt till att finnas där och hjälpa till.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886968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3000" b="1" i="0">
                <a:solidFill>
                  <a:srgbClr val="3A3A3A"/>
                </a:solidFill>
                <a:latin typeface="Aptos"/>
              </a:rPr>
              <a:t>Våra ledord</a:t>
            </a:r>
          </a:p>
        </p:txBody>
      </p:sp>
      <p:pic>
        <p:nvPicPr>
          <p:cNvPr id="5" name="Picture 4" descr="bhk84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360" y="201168"/>
            <a:ext cx="1554480" cy="9533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360" y="6126480"/>
            <a:ext cx="41148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 i="0">
                <a:solidFill>
                  <a:srgbClr val="787878"/>
                </a:solidFill>
                <a:latin typeface="Aptos"/>
              </a:rPr>
              <a:t>BORÅS HK84  •  P10 (2016)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126480"/>
            <a:ext cx="32004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000" b="0" i="0">
                <a:solidFill>
                  <a:srgbClr val="969696"/>
                </a:solidFill>
                <a:latin typeface="Aptos"/>
              </a:rPr>
              <a:t>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417320"/>
            <a:ext cx="4983480" cy="1600200"/>
          </a:xfrm>
          <a:prstGeom prst="roundRect">
            <a:avLst>
              <a:gd name="adj" fmla="val 8000"/>
            </a:avLst>
          </a:prstGeom>
          <a:solidFill>
            <a:srgbClr val="FAFAFA"/>
          </a:solidFill>
          <a:ln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1417320"/>
            <a:ext cx="73152" cy="1600200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1581912"/>
            <a:ext cx="461772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3A3A3A"/>
                </a:solidFill>
                <a:latin typeface="Aptos"/>
              </a:rPr>
              <a:t>Glädje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039112"/>
            <a:ext cx="4599432" cy="8503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0" i="0">
                <a:solidFill>
                  <a:srgbClr val="2D2D2D"/>
                </a:solidFill>
                <a:latin typeface="Aptos"/>
              </a:rPr>
              <a:t>Vi ska ha roligt tillsammans.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4983480" cy="1600200"/>
          </a:xfrm>
          <a:prstGeom prst="roundRect">
            <a:avLst>
              <a:gd name="adj" fmla="val 8000"/>
            </a:avLst>
          </a:prstGeom>
          <a:solidFill>
            <a:srgbClr val="FAFAFA"/>
          </a:solidFill>
          <a:ln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172200" y="1417320"/>
            <a:ext cx="73152" cy="1600200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0" y="1581912"/>
            <a:ext cx="461772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3A3A3A"/>
                </a:solidFill>
                <a:latin typeface="Aptos"/>
              </a:rPr>
              <a:t>Gemenskap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2039112"/>
            <a:ext cx="4599432" cy="8503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0" i="0">
                <a:solidFill>
                  <a:srgbClr val="2D2D2D"/>
                </a:solidFill>
                <a:latin typeface="Aptos"/>
              </a:rPr>
              <a:t>Alla ska känna sig välkomna och delaktiga.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3383280"/>
            <a:ext cx="4983480" cy="1600200"/>
          </a:xfrm>
          <a:prstGeom prst="roundRect">
            <a:avLst>
              <a:gd name="adj" fmla="val 8000"/>
            </a:avLst>
          </a:prstGeom>
          <a:solidFill>
            <a:srgbClr val="FAFAFA"/>
          </a:solidFill>
          <a:ln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85800" y="3383280"/>
            <a:ext cx="73152" cy="1600200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14400" y="3547872"/>
            <a:ext cx="461772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3A3A3A"/>
                </a:solidFill>
                <a:latin typeface="Aptos"/>
              </a:rPr>
              <a:t>Utveckling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4005072"/>
            <a:ext cx="4599432" cy="8503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0" i="0">
                <a:solidFill>
                  <a:srgbClr val="2D2D2D"/>
                </a:solidFill>
                <a:latin typeface="Aptos"/>
              </a:rPr>
              <a:t>Vi fokuserar på att bli bättre – tillsammans och individuellt.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72200" y="3383280"/>
            <a:ext cx="4983480" cy="1600200"/>
          </a:xfrm>
          <a:prstGeom prst="roundRect">
            <a:avLst>
              <a:gd name="adj" fmla="val 8000"/>
            </a:avLst>
          </a:prstGeom>
          <a:solidFill>
            <a:srgbClr val="FAFAFA"/>
          </a:solidFill>
          <a:ln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172200" y="3383280"/>
            <a:ext cx="73152" cy="1600200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00800" y="3547872"/>
            <a:ext cx="461772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3A3A3A"/>
                </a:solidFill>
                <a:latin typeface="Aptos"/>
              </a:rPr>
              <a:t>Göra sitt bästa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4005072"/>
            <a:ext cx="4599432" cy="8503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0" i="0">
                <a:solidFill>
                  <a:srgbClr val="2D2D2D"/>
                </a:solidFill>
                <a:latin typeface="Aptos"/>
              </a:rPr>
              <a:t>Vi vågar försöka, utmana oss och lära oss.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886968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3000" b="1" i="0">
                <a:solidFill>
                  <a:srgbClr val="3A3A3A"/>
                </a:solidFill>
                <a:latin typeface="Aptos"/>
              </a:rPr>
              <a:t>Träningar</a:t>
            </a:r>
          </a:p>
        </p:txBody>
      </p:sp>
      <p:pic>
        <p:nvPicPr>
          <p:cNvPr id="5" name="Picture 4" descr="bhk84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360" y="201168"/>
            <a:ext cx="1554480" cy="9533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360" y="6126480"/>
            <a:ext cx="41148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 i="0">
                <a:solidFill>
                  <a:srgbClr val="787878"/>
                </a:solidFill>
                <a:latin typeface="Aptos"/>
              </a:rPr>
              <a:t>BORÅS HK84  •  P10 (2016)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126480"/>
            <a:ext cx="32004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000" b="0" i="0">
                <a:solidFill>
                  <a:srgbClr val="969696"/>
                </a:solidFill>
                <a:latin typeface="Aptos"/>
              </a:rPr>
              <a:t>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325880"/>
            <a:ext cx="3291840" cy="2377440"/>
          </a:xfrm>
          <a:prstGeom prst="roundRect">
            <a:avLst>
              <a:gd name="adj" fmla="val 8000"/>
            </a:avLst>
          </a:prstGeom>
          <a:solidFill>
            <a:srgbClr val="FAFAFA"/>
          </a:solidFill>
          <a:ln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1325880"/>
            <a:ext cx="73152" cy="2377440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1490472"/>
            <a:ext cx="292608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3A3A3A"/>
                </a:solidFill>
                <a:latin typeface="Aptos"/>
              </a:rPr>
              <a:t>Träningstider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947672"/>
            <a:ext cx="2907792" cy="16276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900" b="0" i="0">
                <a:solidFill>
                  <a:srgbClr val="2D2D2D"/>
                </a:solidFill>
                <a:latin typeface="Aptos"/>
              </a:rPr>
              <a:t>Lundbyhallen
Måndag 17.00–18.30
Onsdag 18.00–19.30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51960" y="1325880"/>
            <a:ext cx="3337560" cy="3429000"/>
          </a:xfrm>
          <a:prstGeom prst="roundRect">
            <a:avLst>
              <a:gd name="adj" fmla="val 8000"/>
            </a:avLst>
          </a:prstGeom>
          <a:solidFill>
            <a:srgbClr val="FAFAFA"/>
          </a:solidFill>
          <a:ln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251960" y="1325880"/>
            <a:ext cx="73152" cy="3429000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480560" y="1490472"/>
            <a:ext cx="297180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3A3A3A"/>
                </a:solidFill>
                <a:latin typeface="Aptos"/>
              </a:rPr>
              <a:t>I hallen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80560" y="1947672"/>
            <a:ext cx="2953512" cy="26791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 i="0">
                <a:solidFill>
                  <a:srgbClr val="2D2D2D"/>
                </a:solidFill>
                <a:latin typeface="Aptos"/>
              </a:rPr>
              <a:t>Respektera alla lags träningstider.
Vi går inte in innan vår tid börjar utan OK.
Vi hjälps åt att hålla ordning i hall, omklädningsrum och bollrum.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18120" y="1325880"/>
            <a:ext cx="3337560" cy="3429000"/>
          </a:xfrm>
          <a:prstGeom prst="roundRect">
            <a:avLst>
              <a:gd name="adj" fmla="val 8000"/>
            </a:avLst>
          </a:prstGeom>
          <a:solidFill>
            <a:srgbClr val="FAFAFA"/>
          </a:solidFill>
          <a:ln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818120" y="1325880"/>
            <a:ext cx="73152" cy="3429000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046720" y="1490472"/>
            <a:ext cx="297180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3A3A3A"/>
                </a:solidFill>
                <a:latin typeface="Aptos"/>
              </a:rPr>
              <a:t>Föräldrar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46720" y="1947672"/>
            <a:ext cx="2953512" cy="26791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 i="0">
                <a:solidFill>
                  <a:srgbClr val="2D2D2D"/>
                </a:solidFill>
                <a:latin typeface="Aptos"/>
              </a:rPr>
              <a:t>Var gärna med! Pusha och stötta alla barn så att de vågar. Ser ni att någon behöver hjälp, stöttning eller vila – gå gärna in och hjälp till.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886968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3000" b="1" i="0">
                <a:solidFill>
                  <a:srgbClr val="3A3A3A"/>
                </a:solidFill>
                <a:latin typeface="Aptos"/>
              </a:rPr>
              <a:t>Matcher &amp; arrangemang</a:t>
            </a:r>
          </a:p>
        </p:txBody>
      </p:sp>
      <p:pic>
        <p:nvPicPr>
          <p:cNvPr id="5" name="Picture 4" descr="bhk84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360" y="201168"/>
            <a:ext cx="1554480" cy="9533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360" y="6126480"/>
            <a:ext cx="41148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 i="0">
                <a:solidFill>
                  <a:srgbClr val="787878"/>
                </a:solidFill>
                <a:latin typeface="Aptos"/>
              </a:rPr>
              <a:t>BORÅS HK84  •  P10 (2016)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126480"/>
            <a:ext cx="32004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000" b="0" i="0">
                <a:solidFill>
                  <a:srgbClr val="969696"/>
                </a:solidFill>
                <a:latin typeface="Aptos"/>
              </a:rPr>
              <a:t>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280160"/>
            <a:ext cx="5257800" cy="1828800"/>
          </a:xfrm>
          <a:prstGeom prst="roundRect">
            <a:avLst>
              <a:gd name="adj" fmla="val 8000"/>
            </a:avLst>
          </a:prstGeom>
          <a:solidFill>
            <a:srgbClr val="FAFAFA"/>
          </a:solidFill>
          <a:ln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1280160"/>
            <a:ext cx="73152" cy="1828800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1444752"/>
            <a:ext cx="489204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3A3A3A"/>
                </a:solidFill>
                <a:latin typeface="Aptos"/>
              </a:rPr>
              <a:t>Alla hjälps åt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901952"/>
            <a:ext cx="4873752" cy="10789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 i="0">
                <a:solidFill>
                  <a:srgbClr val="2D2D2D"/>
                </a:solidFill>
                <a:latin typeface="Aptos"/>
              </a:rPr>
              <a:t>Vid hemmamatcher ansvarar vi tillsammans för kiosk, sekretariat och hallvärd. När alla hjälper till kan tränarna vara tränare.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1280160"/>
            <a:ext cx="4617720" cy="2377440"/>
          </a:xfrm>
          <a:prstGeom prst="roundRect">
            <a:avLst>
              <a:gd name="adj" fmla="val 8000"/>
            </a:avLst>
          </a:prstGeom>
          <a:solidFill>
            <a:srgbClr val="FAFAFA"/>
          </a:solidFill>
          <a:ln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172200" y="1280160"/>
            <a:ext cx="73152" cy="2377440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0" y="1444752"/>
            <a:ext cx="425196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3A3A3A"/>
                </a:solidFill>
                <a:latin typeface="Aptos"/>
              </a:rPr>
              <a:t>Roller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1901952"/>
            <a:ext cx="4233672" cy="16276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 i="0">
                <a:solidFill>
                  <a:srgbClr val="2D2D2D"/>
                </a:solidFill>
                <a:latin typeface="Aptos"/>
              </a:rPr>
              <a:t>Kioskansvarig – vet vad som gäller.
Hallchef – ordning och välkomnar bortalag.
Sekretariat – minst två som kan klocka och protokoll.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3429000"/>
            <a:ext cx="5257800" cy="2057400"/>
          </a:xfrm>
          <a:prstGeom prst="roundRect">
            <a:avLst>
              <a:gd name="adj" fmla="val 8000"/>
            </a:avLst>
          </a:prstGeom>
          <a:solidFill>
            <a:srgbClr val="FAFAFA"/>
          </a:solidFill>
          <a:ln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85800" y="3429000"/>
            <a:ext cx="73152" cy="2057400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14400" y="3593592"/>
            <a:ext cx="489204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3A3A3A"/>
                </a:solidFill>
                <a:latin typeface="Aptos"/>
              </a:rPr>
              <a:t>På match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4050792"/>
            <a:ext cx="4873752" cy="1307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 i="0">
                <a:solidFill>
                  <a:srgbClr val="2D2D2D"/>
                </a:solidFill>
                <a:latin typeface="Aptos"/>
              </a:rPr>
              <a:t>Stötta och lyft spelare och domare. Alla är där för att göra sitt bästa. Tränarna styr laget och coachar – föräldrarna pushar, stöttar och skapar trygghet.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72200" y="3886200"/>
            <a:ext cx="4617720" cy="1600200"/>
          </a:xfrm>
          <a:prstGeom prst="roundRect">
            <a:avLst>
              <a:gd name="adj" fmla="val 8000"/>
            </a:avLst>
          </a:prstGeom>
          <a:solidFill>
            <a:srgbClr val="FAFAFA"/>
          </a:solidFill>
          <a:ln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172200" y="3886200"/>
            <a:ext cx="73152" cy="1600200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00800" y="4050792"/>
            <a:ext cx="425196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3A3A3A"/>
                </a:solidFill>
                <a:latin typeface="Aptos"/>
              </a:rPr>
              <a:t>Var en förebild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4507992"/>
            <a:ext cx="4233672" cy="8503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 i="0">
                <a:solidFill>
                  <a:srgbClr val="2D2D2D"/>
                </a:solidFill>
                <a:latin typeface="Aptos"/>
              </a:rPr>
              <a:t>Oavsett var vi är representerar vi Borås HK. Uppträd korrekt och med respekt.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886968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3000" b="1" i="0">
                <a:solidFill>
                  <a:srgbClr val="3A3A3A"/>
                </a:solidFill>
                <a:latin typeface="Aptos"/>
              </a:rPr>
              <a:t>Seriespel</a:t>
            </a:r>
          </a:p>
        </p:txBody>
      </p:sp>
      <p:pic>
        <p:nvPicPr>
          <p:cNvPr id="5" name="Picture 4" descr="bhk84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360" y="201168"/>
            <a:ext cx="1554480" cy="9533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360" y="6126480"/>
            <a:ext cx="41148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 i="0">
                <a:solidFill>
                  <a:srgbClr val="787878"/>
                </a:solidFill>
                <a:latin typeface="Aptos"/>
              </a:rPr>
              <a:t>BORÅS HK84  •  P10 (2016)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126480"/>
            <a:ext cx="32004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000" b="0" i="0">
                <a:solidFill>
                  <a:srgbClr val="969696"/>
                </a:solidFill>
                <a:latin typeface="Aptos"/>
              </a:rPr>
              <a:t>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325880"/>
            <a:ext cx="3246120" cy="2331720"/>
          </a:xfrm>
          <a:prstGeom prst="roundRect">
            <a:avLst>
              <a:gd name="adj" fmla="val 8000"/>
            </a:avLst>
          </a:prstGeom>
          <a:solidFill>
            <a:srgbClr val="FAFAFA"/>
          </a:solidFill>
          <a:ln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1325880"/>
            <a:ext cx="73152" cy="2331720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1490472"/>
            <a:ext cx="288036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3A3A3A"/>
                </a:solidFill>
                <a:latin typeface="Aptos"/>
              </a:rPr>
              <a:t>Två lag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947672"/>
            <a:ext cx="2862072" cy="15819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900" b="0" i="0">
                <a:solidFill>
                  <a:srgbClr val="2D2D2D"/>
                </a:solidFill>
                <a:latin typeface="Aptos"/>
              </a:rPr>
              <a:t>2 lag anmälda:
• 1 lag i lätt serie
• 1 lag i svår serie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60520" y="1325880"/>
            <a:ext cx="3657600" cy="3429000"/>
          </a:xfrm>
          <a:prstGeom prst="roundRect">
            <a:avLst>
              <a:gd name="adj" fmla="val 8000"/>
            </a:avLst>
          </a:prstGeom>
          <a:solidFill>
            <a:srgbClr val="FAFAFA"/>
          </a:solidFill>
          <a:ln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160520" y="1325880"/>
            <a:ext cx="73152" cy="3429000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389120" y="1490472"/>
            <a:ext cx="329184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3A3A3A"/>
                </a:solidFill>
                <a:latin typeface="Aptos"/>
              </a:rPr>
              <a:t>Fokus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9120" y="1947672"/>
            <a:ext cx="3273552" cy="26791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 i="0">
                <a:solidFill>
                  <a:srgbClr val="2D2D2D"/>
                </a:solidFill>
                <a:latin typeface="Aptos"/>
              </a:rPr>
              <a:t>Det viktigaste är att killarna har roligt, spelar som ett lag och vågar utmana sig själva för sin utveckling.
Matchresultatet är totalt irrelevant – vi fokuserar på utveckling.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01000" y="1325880"/>
            <a:ext cx="3200400" cy="3429000"/>
          </a:xfrm>
          <a:prstGeom prst="roundRect">
            <a:avLst>
              <a:gd name="adj" fmla="val 8000"/>
            </a:avLst>
          </a:prstGeom>
          <a:solidFill>
            <a:srgbClr val="FAFAFA"/>
          </a:solidFill>
          <a:ln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01000" y="1325880"/>
            <a:ext cx="73152" cy="3429000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29600" y="1490472"/>
            <a:ext cx="283464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3A3A3A"/>
                </a:solidFill>
                <a:latin typeface="Aptos"/>
              </a:rPr>
              <a:t>Matchen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1947672"/>
            <a:ext cx="2816352" cy="26791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 i="0">
                <a:solidFill>
                  <a:srgbClr val="2D2D2D"/>
                </a:solidFill>
                <a:latin typeface="Aptos"/>
              </a:rPr>
              <a:t>Klubbens matchkläder används. Vi byter om gemensamt före och efter match och duschar efteråt.
Kallelser skickas inför varje match – svara gärna.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slide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slide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886968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3000" b="1" i="0">
                <a:solidFill>
                  <a:srgbClr val="3A3A3A"/>
                </a:solidFill>
                <a:latin typeface="Aptos"/>
              </a:rPr>
              <a:t>Cuper</a:t>
            </a:r>
          </a:p>
        </p:txBody>
      </p:sp>
      <p:pic>
        <p:nvPicPr>
          <p:cNvPr id="5" name="Picture 4" descr="bhk84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360" y="201168"/>
            <a:ext cx="1554480" cy="9533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360" y="6126480"/>
            <a:ext cx="41148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 i="0">
                <a:solidFill>
                  <a:srgbClr val="787878"/>
                </a:solidFill>
                <a:latin typeface="Aptos"/>
              </a:rPr>
              <a:t>BORÅS HK84  •  P10 (2016)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126480"/>
            <a:ext cx="32004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000" b="0" i="0">
                <a:solidFill>
                  <a:srgbClr val="969696"/>
                </a:solidFill>
                <a:latin typeface="Aptos"/>
              </a:rPr>
              <a:t>22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371600"/>
            <a:ext cx="3291840" cy="1828800"/>
          </a:xfrm>
          <a:prstGeom prst="roundRect">
            <a:avLst>
              <a:gd name="adj" fmla="val 8000"/>
            </a:avLst>
          </a:prstGeom>
          <a:solidFill>
            <a:srgbClr val="FAFAFA"/>
          </a:solidFill>
          <a:ln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1371600"/>
            <a:ext cx="73152" cy="1828800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0120" y="1536192"/>
            <a:ext cx="292608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3A3A3A"/>
                </a:solidFill>
                <a:latin typeface="Aptos"/>
              </a:rPr>
              <a:t>Mål för säsongen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1993392"/>
            <a:ext cx="2907792" cy="10789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000" b="0" i="0">
                <a:solidFill>
                  <a:srgbClr val="2D2D2D"/>
                </a:solidFill>
                <a:latin typeface="Aptos"/>
              </a:rPr>
              <a:t>Försöka komma iväg på minst 2 cuper.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371600"/>
            <a:ext cx="3291840" cy="1828800"/>
          </a:xfrm>
          <a:prstGeom prst="roundRect">
            <a:avLst>
              <a:gd name="adj" fmla="val 8000"/>
            </a:avLst>
          </a:prstGeom>
          <a:solidFill>
            <a:srgbClr val="FAFAFA"/>
          </a:solidFill>
          <a:ln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343400" y="1371600"/>
            <a:ext cx="73152" cy="1828800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72000" y="1536192"/>
            <a:ext cx="292608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3A3A3A"/>
                </a:solidFill>
                <a:latin typeface="Aptos"/>
              </a:rPr>
              <a:t>Bua Cup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1993392"/>
            <a:ext cx="2907792" cy="132343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lang="sv-SE" sz="2000" b="0" i="0" dirty="0">
                <a:solidFill>
                  <a:srgbClr val="2D2D2D"/>
                </a:solidFill>
                <a:latin typeface="Aptos"/>
              </a:rPr>
              <a:t>6/3</a:t>
            </a:r>
            <a:r>
              <a:rPr lang="sv-SE" sz="2000" dirty="0">
                <a:solidFill>
                  <a:srgbClr val="2D2D2D"/>
                </a:solidFill>
                <a:latin typeface="Aptos"/>
              </a:rPr>
              <a:t> spelas v</a:t>
            </a:r>
            <a:r>
              <a:rPr sz="2000" b="0" i="0" dirty="0" err="1">
                <a:solidFill>
                  <a:srgbClr val="2D2D2D"/>
                </a:solidFill>
                <a:latin typeface="Aptos"/>
              </a:rPr>
              <a:t>år</a:t>
            </a:r>
            <a:r>
              <a:rPr sz="2000" b="0" i="0" dirty="0">
                <a:solidFill>
                  <a:srgbClr val="2D2D2D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D2D2D"/>
                </a:solidFill>
                <a:latin typeface="Aptos"/>
              </a:rPr>
              <a:t>egen</a:t>
            </a:r>
            <a:r>
              <a:rPr sz="2000" b="0" i="0" dirty="0">
                <a:solidFill>
                  <a:srgbClr val="2D2D2D"/>
                </a:solidFill>
                <a:latin typeface="Aptos"/>
              </a:rPr>
              <a:t> cup </a:t>
            </a:r>
            <a:r>
              <a:rPr sz="2000" b="0" i="0" dirty="0" err="1">
                <a:solidFill>
                  <a:srgbClr val="2D2D2D"/>
                </a:solidFill>
                <a:latin typeface="Aptos"/>
              </a:rPr>
              <a:t>som</a:t>
            </a:r>
            <a:r>
              <a:rPr sz="2000" b="0" i="0" dirty="0">
                <a:solidFill>
                  <a:srgbClr val="2D2D2D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D2D2D"/>
                </a:solidFill>
                <a:latin typeface="Aptos"/>
              </a:rPr>
              <a:t>klubben</a:t>
            </a:r>
            <a:r>
              <a:rPr sz="2000" b="0" i="0" dirty="0">
                <a:solidFill>
                  <a:srgbClr val="2D2D2D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D2D2D"/>
                </a:solidFill>
                <a:latin typeface="Aptos"/>
              </a:rPr>
              <a:t>står</a:t>
            </a:r>
            <a:r>
              <a:rPr sz="2000" b="0" i="0" dirty="0">
                <a:solidFill>
                  <a:srgbClr val="2D2D2D"/>
                </a:solidFill>
                <a:latin typeface="Aptos"/>
              </a:rPr>
              <a:t> </a:t>
            </a:r>
            <a:r>
              <a:rPr sz="2000" b="0" i="0" dirty="0" err="1">
                <a:solidFill>
                  <a:srgbClr val="2D2D2D"/>
                </a:solidFill>
                <a:latin typeface="Aptos"/>
              </a:rPr>
              <a:t>värd</a:t>
            </a:r>
            <a:r>
              <a:rPr sz="2000" b="0" i="0" dirty="0">
                <a:solidFill>
                  <a:srgbClr val="2D2D2D"/>
                </a:solidFill>
                <a:latin typeface="Aptos"/>
              </a:rPr>
              <a:t> för.</a:t>
            </a:r>
            <a:r>
              <a:rPr lang="sv-SE" sz="2000" b="0" i="0" dirty="0">
                <a:solidFill>
                  <a:srgbClr val="2D2D2D"/>
                </a:solidFill>
                <a:latin typeface="Aptos"/>
              </a:rPr>
              <a:t> Boka in och alla behöver hjälpa till.</a:t>
            </a:r>
            <a:endParaRPr sz="2000" b="0" i="0" dirty="0">
              <a:solidFill>
                <a:srgbClr val="2D2D2D"/>
              </a:solidFill>
              <a:latin typeface="Apto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955279" y="1371600"/>
            <a:ext cx="3246120" cy="2743200"/>
          </a:xfrm>
          <a:prstGeom prst="roundRect">
            <a:avLst>
              <a:gd name="adj" fmla="val 8000"/>
            </a:avLst>
          </a:prstGeom>
          <a:solidFill>
            <a:srgbClr val="FAFAFA"/>
          </a:solidFill>
          <a:ln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955279" y="1371600"/>
            <a:ext cx="73152" cy="2743200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183879" y="1536192"/>
            <a:ext cx="288036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3A3A3A"/>
                </a:solidFill>
                <a:latin typeface="Aptos"/>
              </a:rPr>
              <a:t>Finansiering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83879" y="1993392"/>
            <a:ext cx="2862072" cy="1138773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0" i="0" dirty="0" err="1">
                <a:solidFill>
                  <a:srgbClr val="2D2D2D"/>
                </a:solidFill>
                <a:latin typeface="Aptos"/>
              </a:rPr>
              <a:t>Klubben</a:t>
            </a:r>
            <a:r>
              <a:rPr sz="1700" b="0" i="0" dirty="0">
                <a:solidFill>
                  <a:srgbClr val="2D2D2D"/>
                </a:solidFill>
                <a:latin typeface="Aptos"/>
              </a:rPr>
              <a:t> </a:t>
            </a:r>
            <a:r>
              <a:rPr sz="1700" b="0" i="0" dirty="0" err="1">
                <a:solidFill>
                  <a:srgbClr val="2D2D2D"/>
                </a:solidFill>
                <a:latin typeface="Aptos"/>
              </a:rPr>
              <a:t>finansierar</a:t>
            </a:r>
            <a:r>
              <a:rPr sz="1700" b="0" i="0" dirty="0">
                <a:solidFill>
                  <a:srgbClr val="2D2D2D"/>
                </a:solidFill>
                <a:latin typeface="Aptos"/>
              </a:rPr>
              <a:t> </a:t>
            </a:r>
            <a:r>
              <a:rPr sz="1700" b="0" i="0" dirty="0" err="1">
                <a:solidFill>
                  <a:srgbClr val="2D2D2D"/>
                </a:solidFill>
                <a:latin typeface="Aptos"/>
              </a:rPr>
              <a:t>en</a:t>
            </a:r>
            <a:r>
              <a:rPr sz="1700" b="0" i="0" dirty="0">
                <a:solidFill>
                  <a:srgbClr val="2D2D2D"/>
                </a:solidFill>
                <a:latin typeface="Aptos"/>
              </a:rPr>
              <a:t> </a:t>
            </a:r>
            <a:r>
              <a:rPr lang="sv-SE" sz="1700" b="0" i="0" dirty="0">
                <a:solidFill>
                  <a:srgbClr val="2D2D2D"/>
                </a:solidFill>
                <a:latin typeface="Aptos"/>
              </a:rPr>
              <a:t>anmälningsavgift</a:t>
            </a:r>
            <a:r>
              <a:rPr sz="1700" b="0" i="0" dirty="0">
                <a:solidFill>
                  <a:srgbClr val="2D2D2D"/>
                </a:solidFill>
                <a:latin typeface="Aptos"/>
              </a:rPr>
              <a:t>. Vill vi </a:t>
            </a:r>
            <a:r>
              <a:rPr sz="1700" b="0" i="0" dirty="0" err="1">
                <a:solidFill>
                  <a:srgbClr val="2D2D2D"/>
                </a:solidFill>
                <a:latin typeface="Aptos"/>
              </a:rPr>
              <a:t>åka</a:t>
            </a:r>
            <a:r>
              <a:rPr sz="1700" b="0" i="0" dirty="0">
                <a:solidFill>
                  <a:srgbClr val="2D2D2D"/>
                </a:solidFill>
                <a:latin typeface="Aptos"/>
              </a:rPr>
              <a:t> </a:t>
            </a:r>
            <a:r>
              <a:rPr sz="1700" b="0" i="0" dirty="0" err="1">
                <a:solidFill>
                  <a:srgbClr val="2D2D2D"/>
                </a:solidFill>
                <a:latin typeface="Aptos"/>
              </a:rPr>
              <a:t>på</a:t>
            </a:r>
            <a:r>
              <a:rPr sz="1700" b="0" i="0" dirty="0">
                <a:solidFill>
                  <a:srgbClr val="2D2D2D"/>
                </a:solidFill>
                <a:latin typeface="Aptos"/>
              </a:rPr>
              <a:t> </a:t>
            </a:r>
            <a:r>
              <a:rPr sz="1700" b="0" i="0" dirty="0" err="1">
                <a:solidFill>
                  <a:srgbClr val="2D2D2D"/>
                </a:solidFill>
                <a:latin typeface="Aptos"/>
              </a:rPr>
              <a:t>fler</a:t>
            </a:r>
            <a:r>
              <a:rPr sz="1700" b="0" i="0" dirty="0">
                <a:solidFill>
                  <a:srgbClr val="2D2D2D"/>
                </a:solidFill>
                <a:latin typeface="Aptos"/>
              </a:rPr>
              <a:t> </a:t>
            </a:r>
            <a:r>
              <a:rPr sz="1700" b="0" i="0" dirty="0" err="1">
                <a:solidFill>
                  <a:srgbClr val="2D2D2D"/>
                </a:solidFill>
                <a:latin typeface="Aptos"/>
              </a:rPr>
              <a:t>får</a:t>
            </a:r>
            <a:r>
              <a:rPr sz="1700" b="0" i="0" dirty="0">
                <a:solidFill>
                  <a:srgbClr val="2D2D2D"/>
                </a:solidFill>
                <a:latin typeface="Aptos"/>
              </a:rPr>
              <a:t> vi </a:t>
            </a:r>
            <a:r>
              <a:rPr sz="1700" b="0" i="0" dirty="0" err="1">
                <a:solidFill>
                  <a:srgbClr val="2D2D2D"/>
                </a:solidFill>
                <a:latin typeface="Aptos"/>
              </a:rPr>
              <a:t>betala</a:t>
            </a:r>
            <a:r>
              <a:rPr sz="1700" b="0" i="0" dirty="0">
                <a:solidFill>
                  <a:srgbClr val="2D2D2D"/>
                </a:solidFill>
                <a:latin typeface="Aptos"/>
              </a:rPr>
              <a:t> </a:t>
            </a:r>
            <a:r>
              <a:rPr sz="1700" b="0" i="0" dirty="0" err="1">
                <a:solidFill>
                  <a:srgbClr val="2D2D2D"/>
                </a:solidFill>
                <a:latin typeface="Aptos"/>
              </a:rPr>
              <a:t>själva</a:t>
            </a:r>
            <a:r>
              <a:rPr sz="1700" b="0" i="0" dirty="0">
                <a:solidFill>
                  <a:srgbClr val="2D2D2D"/>
                </a:solidFill>
                <a:latin typeface="Aptos"/>
              </a:rPr>
              <a:t> – via </a:t>
            </a:r>
            <a:r>
              <a:rPr sz="1700" b="0" i="0" dirty="0" err="1">
                <a:solidFill>
                  <a:srgbClr val="2D2D2D"/>
                </a:solidFill>
                <a:latin typeface="Aptos"/>
              </a:rPr>
              <a:t>lagkassa</a:t>
            </a:r>
            <a:r>
              <a:rPr sz="1700" b="0" i="0" dirty="0">
                <a:solidFill>
                  <a:srgbClr val="2D2D2D"/>
                </a:solidFill>
                <a:latin typeface="Aptos"/>
              </a:rPr>
              <a:t> </a:t>
            </a:r>
            <a:r>
              <a:rPr sz="1700" b="0" i="0" dirty="0" err="1">
                <a:solidFill>
                  <a:srgbClr val="2D2D2D"/>
                </a:solidFill>
                <a:latin typeface="Aptos"/>
              </a:rPr>
              <a:t>eller</a:t>
            </a:r>
            <a:r>
              <a:rPr sz="1700" b="0" i="0" dirty="0">
                <a:solidFill>
                  <a:srgbClr val="2D2D2D"/>
                </a:solidFill>
                <a:latin typeface="Aptos"/>
              </a:rPr>
              <a:t> </a:t>
            </a:r>
            <a:r>
              <a:rPr sz="1700" b="0" i="0" dirty="0" err="1">
                <a:solidFill>
                  <a:srgbClr val="2D2D2D"/>
                </a:solidFill>
                <a:latin typeface="Aptos"/>
              </a:rPr>
              <a:t>ur</a:t>
            </a:r>
            <a:r>
              <a:rPr sz="1700" b="0" i="0" dirty="0">
                <a:solidFill>
                  <a:srgbClr val="2D2D2D"/>
                </a:solidFill>
                <a:latin typeface="Aptos"/>
              </a:rPr>
              <a:t> </a:t>
            </a:r>
            <a:r>
              <a:rPr sz="1700" b="0" i="0" dirty="0" err="1">
                <a:solidFill>
                  <a:srgbClr val="2D2D2D"/>
                </a:solidFill>
                <a:latin typeface="Aptos"/>
              </a:rPr>
              <a:t>egen</a:t>
            </a:r>
            <a:r>
              <a:rPr sz="1700" b="0" i="0" dirty="0">
                <a:solidFill>
                  <a:srgbClr val="2D2D2D"/>
                </a:solidFill>
                <a:latin typeface="Aptos"/>
              </a:rPr>
              <a:t> </a:t>
            </a:r>
            <a:r>
              <a:rPr sz="1700" b="0" i="0" dirty="0" err="1">
                <a:solidFill>
                  <a:srgbClr val="2D2D2D"/>
                </a:solidFill>
                <a:latin typeface="Aptos"/>
              </a:rPr>
              <a:t>ficka</a:t>
            </a:r>
            <a:r>
              <a:rPr sz="1700" b="0" i="0" dirty="0">
                <a:solidFill>
                  <a:srgbClr val="2D2D2D"/>
                </a:solidFill>
                <a:latin typeface="Aptos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886968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3000" b="1" i="0">
                <a:solidFill>
                  <a:srgbClr val="3A3A3A"/>
                </a:solidFill>
                <a:latin typeface="Aptos"/>
              </a:rPr>
              <a:t>Försäljning</a:t>
            </a:r>
          </a:p>
        </p:txBody>
      </p:sp>
      <p:pic>
        <p:nvPicPr>
          <p:cNvPr id="5" name="Picture 4" descr="bhk84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360" y="201168"/>
            <a:ext cx="1554480" cy="9533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360" y="6126480"/>
            <a:ext cx="41148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 i="0">
                <a:solidFill>
                  <a:srgbClr val="787878"/>
                </a:solidFill>
                <a:latin typeface="Aptos"/>
              </a:rPr>
              <a:t>BORÅS HK84  •  P10 (2016)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126480"/>
            <a:ext cx="32004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000" b="0" i="0">
                <a:solidFill>
                  <a:srgbClr val="969696"/>
                </a:solidFill>
                <a:latin typeface="Aptos"/>
              </a:rPr>
              <a:t>23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63040"/>
            <a:ext cx="10058400" cy="4114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1463040"/>
            <a:ext cx="10058400" cy="4114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94360" y="1417320"/>
            <a:ext cx="3703320" cy="3886200"/>
          </a:xfrm>
          <a:prstGeom prst="roundRect">
            <a:avLst/>
          </a:prstGeom>
          <a:solidFill>
            <a:srgbClr val="F8F8F8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94360" y="1417320"/>
            <a:ext cx="82296" cy="3886200"/>
          </a:xfrm>
          <a:prstGeom prst="rect">
            <a:avLst/>
          </a:prstGeom>
          <a:solidFill>
            <a:srgbClr val="C20F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50392" y="1645920"/>
            <a:ext cx="324612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73737"/>
                </a:solidFill>
              </a:defRPr>
            </a:pPr>
            <a:r>
              <a:t>Lagföräldrar</a:t>
            </a:r>
          </a:p>
          <a:p>
            <a:pPr>
              <a:defRPr sz="1450">
                <a:solidFill>
                  <a:srgbClr val="373737"/>
                </a:solidFill>
              </a:defRPr>
            </a:pPr>
            <a:r>
              <a:t>Lagföräldrarna ansvarar för försäljningar och information kring dessa.</a:t>
            </a:r>
          </a:p>
          <a:p>
            <a:pPr>
              <a:defRPr sz="1450">
                <a:solidFill>
                  <a:srgbClr val="373737"/>
                </a:solidFill>
              </a:defRPr>
            </a:pPr>
            <a:endParaRPr/>
          </a:p>
          <a:p>
            <a:pPr>
              <a:defRPr sz="1450">
                <a:solidFill>
                  <a:srgbClr val="373737"/>
                </a:solidFill>
              </a:defRPr>
            </a:pPr>
            <a:r>
              <a:t>De hjälper till att hålla ihop försäljningen och informerar om vad som gäller.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0" y="1417320"/>
            <a:ext cx="3703320" cy="3886200"/>
          </a:xfrm>
          <a:prstGeom prst="roundRect">
            <a:avLst/>
          </a:prstGeom>
          <a:solidFill>
            <a:srgbClr val="F8F8F8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572000" y="1417320"/>
            <a:ext cx="82296" cy="3886200"/>
          </a:xfrm>
          <a:prstGeom prst="rect">
            <a:avLst/>
          </a:prstGeom>
          <a:solidFill>
            <a:srgbClr val="C20F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828032" y="1645920"/>
            <a:ext cx="324612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73737"/>
                </a:solidFill>
              </a:defRPr>
            </a:pPr>
            <a:r>
              <a:t>Klubbens försäljning</a:t>
            </a:r>
          </a:p>
          <a:p>
            <a:pPr>
              <a:defRPr sz="1450">
                <a:solidFill>
                  <a:srgbClr val="373737"/>
                </a:solidFill>
              </a:defRPr>
            </a:pPr>
            <a:r>
              <a:t>• Bingolottos Julkalendrar</a:t>
            </a:r>
          </a:p>
          <a:p>
            <a:pPr>
              <a:defRPr sz="1450">
                <a:solidFill>
                  <a:srgbClr val="373737"/>
                </a:solidFill>
              </a:defRPr>
            </a:pPr>
            <a:r>
              <a:t>  Klubbens försäljning.</a:t>
            </a:r>
          </a:p>
          <a:p>
            <a:pPr>
              <a:defRPr sz="1450">
                <a:solidFill>
                  <a:srgbClr val="373737"/>
                </a:solidFill>
              </a:defRPr>
            </a:pPr>
            <a:endParaRPr/>
          </a:p>
          <a:p>
            <a:pPr>
              <a:defRPr sz="1450">
                <a:solidFill>
                  <a:srgbClr val="373737"/>
                </a:solidFill>
              </a:defRPr>
            </a:pPr>
            <a:r>
              <a:t>Möjlighet till ytterligare försäljning:</a:t>
            </a:r>
          </a:p>
          <a:p>
            <a:pPr>
              <a:defRPr sz="1450">
                <a:solidFill>
                  <a:srgbClr val="373737"/>
                </a:solidFill>
              </a:defRPr>
            </a:pPr>
            <a:r>
              <a:t>• Bingolotter</a:t>
            </a:r>
          </a:p>
          <a:p>
            <a:pPr>
              <a:defRPr sz="1450">
                <a:solidFill>
                  <a:srgbClr val="373737"/>
                </a:solidFill>
              </a:defRPr>
            </a:pPr>
            <a:r>
              <a:t>• Kaffe</a:t>
            </a:r>
          </a:p>
          <a:p>
            <a:pPr>
              <a:defRPr sz="1450">
                <a:solidFill>
                  <a:srgbClr val="373737"/>
                </a:solidFill>
              </a:defRPr>
            </a:pPr>
            <a:r>
              <a:t>• Toalett- och hushållspapper</a:t>
            </a:r>
          </a:p>
          <a:p>
            <a:pPr>
              <a:defRPr sz="1450">
                <a:solidFill>
                  <a:srgbClr val="373737"/>
                </a:solidFill>
              </a:defRPr>
            </a:pPr>
            <a:r>
              <a:t>• Andra försäljningar som laget beslutar om.</a:t>
            </a:r>
          </a:p>
          <a:p>
            <a:pPr>
              <a:defRPr sz="1450">
                <a:solidFill>
                  <a:srgbClr val="373737"/>
                </a:solidFill>
              </a:defRPr>
            </a:pPr>
            <a:endParaRPr/>
          </a:p>
          <a:p>
            <a:pPr>
              <a:defRPr sz="1450">
                <a:solidFill>
                  <a:srgbClr val="373737"/>
                </a:solidFill>
              </a:defRPr>
            </a:pPr>
            <a:r>
              <a:t>Intäkterna från lagets egna försäljningar går till lagkassan.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886968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3000" b="1" i="0">
                <a:solidFill>
                  <a:srgbClr val="3A3A3A"/>
                </a:solidFill>
                <a:latin typeface="Aptos"/>
              </a:rPr>
              <a:t>Träningskläder</a:t>
            </a:r>
          </a:p>
        </p:txBody>
      </p:sp>
      <p:pic>
        <p:nvPicPr>
          <p:cNvPr id="5" name="Picture 4" descr="bhk84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360" y="201168"/>
            <a:ext cx="1554480" cy="9533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360" y="6126480"/>
            <a:ext cx="41148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 i="0">
                <a:solidFill>
                  <a:srgbClr val="787878"/>
                </a:solidFill>
                <a:latin typeface="Aptos"/>
              </a:rPr>
              <a:t>BORÅS HK84  •  P10 (2016)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126480"/>
            <a:ext cx="32004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000" b="0" i="0">
                <a:solidFill>
                  <a:srgbClr val="969696"/>
                </a:solidFill>
                <a:latin typeface="Aptos"/>
              </a:rPr>
              <a:t>25</a:t>
            </a:r>
          </a:p>
        </p:txBody>
      </p:sp>
      <p:pic>
        <p:nvPicPr>
          <p:cNvPr id="8" name="Picture 7" descr="enenda_screensho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325880"/>
            <a:ext cx="7863840" cy="47520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869680" y="1417320"/>
            <a:ext cx="182880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C6122D"/>
                </a:solidFill>
                <a:latin typeface="Aptos"/>
              </a:rPr>
              <a:t>Beställning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0" y="1874519"/>
            <a:ext cx="237744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200" b="1" i="0">
                <a:solidFill>
                  <a:srgbClr val="2D2D2D"/>
                </a:solidFill>
                <a:latin typeface="Aptos"/>
              </a:rPr>
              <a:t>www.enenda.se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69680" y="2560320"/>
            <a:ext cx="2011680" cy="10972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0" i="0">
                <a:solidFill>
                  <a:srgbClr val="2D2D2D"/>
                </a:solidFill>
                <a:latin typeface="Aptos"/>
              </a:rPr>
              <a:t>Träningskläder för laget finns via klubbens webbshop.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4526280"/>
            <a:ext cx="1828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C20F26"/>
                </a:solidFill>
              </a:defRPr>
            </a:pPr>
            <a:r>
              <a:t>UTPROVNING</a:t>
            </a:r>
          </a:p>
          <a:p>
            <a:pPr>
              <a:defRPr sz="1250" b="1">
                <a:solidFill>
                  <a:srgbClr val="373737"/>
                </a:solidFill>
              </a:defRPr>
            </a:pPr>
            <a:r>
              <a:t>Måndag 5/10 &amp; tisdag 6/10</a:t>
            </a:r>
          </a:p>
          <a:p>
            <a:pPr>
              <a:defRPr sz="1250" b="1">
                <a:solidFill>
                  <a:srgbClr val="373737"/>
                </a:solidFill>
              </a:defRPr>
            </a:pPr>
            <a:r>
              <a:t>16.30–18.30</a:t>
            </a:r>
          </a:p>
          <a:p>
            <a:pPr>
              <a:defRPr sz="1250" b="1">
                <a:solidFill>
                  <a:srgbClr val="373737"/>
                </a:solidFill>
              </a:defRPr>
            </a:pPr>
            <a:r>
              <a:t>Lundbyhallen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5623560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787878"/>
                </a:solidFill>
              </a:defRPr>
            </a:pPr>
            <a:r>
              <a:t>Enenda finns på plats för utprovning.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886968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3000" b="1" i="0">
                <a:solidFill>
                  <a:srgbClr val="3A3A3A"/>
                </a:solidFill>
                <a:latin typeface="Aptos"/>
              </a:rPr>
              <a:t>Övrigt</a:t>
            </a:r>
          </a:p>
        </p:txBody>
      </p:sp>
      <p:pic>
        <p:nvPicPr>
          <p:cNvPr id="5" name="Picture 4" descr="bhk84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360" y="201168"/>
            <a:ext cx="1554480" cy="9533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360" y="6126480"/>
            <a:ext cx="41148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000" b="0" i="0">
                <a:solidFill>
                  <a:srgbClr val="787878"/>
                </a:solidFill>
                <a:latin typeface="Aptos"/>
              </a:rPr>
              <a:t>BORÅS HK84  •  P10 (2016)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126480"/>
            <a:ext cx="32004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000" b="0" i="0">
                <a:solidFill>
                  <a:srgbClr val="969696"/>
                </a:solidFill>
                <a:latin typeface="Aptos"/>
              </a:rPr>
              <a:t>26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325880"/>
            <a:ext cx="3429000" cy="3566160"/>
          </a:xfrm>
          <a:prstGeom prst="roundRect">
            <a:avLst>
              <a:gd name="adj" fmla="val 8000"/>
            </a:avLst>
          </a:prstGeom>
          <a:solidFill>
            <a:srgbClr val="FAFAFA"/>
          </a:solidFill>
          <a:ln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1325880"/>
            <a:ext cx="73152" cy="3566160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1490472"/>
            <a:ext cx="306324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3A3A3A"/>
                </a:solidFill>
                <a:latin typeface="Aptos"/>
              </a:rPr>
              <a:t>Laget.se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947672"/>
            <a:ext cx="3044952" cy="2816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 i="0">
                <a:solidFill>
                  <a:srgbClr val="2D2D2D"/>
                </a:solidFill>
                <a:latin typeface="Aptos"/>
              </a:rPr>
              <a:t>All kommunikation kring laget sker på laget.se. Där finns träningstider, information, nyhetsbrev, utskick och kallelser. Svara gärna på kallelser.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97680" y="1325880"/>
            <a:ext cx="3429000" cy="3566160"/>
          </a:xfrm>
          <a:prstGeom prst="roundRect">
            <a:avLst>
              <a:gd name="adj" fmla="val 8000"/>
            </a:avLst>
          </a:prstGeom>
          <a:solidFill>
            <a:srgbClr val="FAFAFA"/>
          </a:solidFill>
          <a:ln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297680" y="1325880"/>
            <a:ext cx="73152" cy="3566160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26280" y="1490472"/>
            <a:ext cx="306324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3A3A3A"/>
                </a:solidFill>
                <a:latin typeface="Aptos"/>
              </a:rPr>
              <a:t>Föräldrachatten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6280" y="1947672"/>
            <a:ext cx="3044952" cy="2816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 i="0">
                <a:solidFill>
                  <a:srgbClr val="2D2D2D"/>
                </a:solidFill>
                <a:latin typeface="Aptos"/>
              </a:rPr>
              <a:t>WhatsApp används av föräldragruppen för information och kommunikation mellan föräldrar. Vårdat språk och respekt gäller – inga personliga påhopp.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09560" y="1325880"/>
            <a:ext cx="3429000" cy="3566160"/>
          </a:xfrm>
          <a:prstGeom prst="roundRect">
            <a:avLst>
              <a:gd name="adj" fmla="val 8000"/>
            </a:avLst>
          </a:prstGeom>
          <a:solidFill>
            <a:srgbClr val="FAFAFA"/>
          </a:solidFill>
          <a:ln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909560" y="1325880"/>
            <a:ext cx="73152" cy="3566160"/>
          </a:xfrm>
          <a:prstGeom prst="rect">
            <a:avLst/>
          </a:prstGeom>
          <a:solidFill>
            <a:srgbClr val="C6122D"/>
          </a:solidFill>
          <a:ln>
            <a:solidFill>
              <a:srgbClr val="C61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138160" y="1490472"/>
            <a:ext cx="306324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800" b="1" i="0">
                <a:solidFill>
                  <a:srgbClr val="3A3A3A"/>
                </a:solidFill>
                <a:latin typeface="Aptos"/>
              </a:rPr>
              <a:t>Foto &amp; telefoner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38160" y="1947672"/>
            <a:ext cx="3044952" cy="2816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0" i="0">
                <a:solidFill>
                  <a:srgbClr val="2D2D2D"/>
                </a:solidFill>
                <a:latin typeface="Aptos"/>
              </a:rPr>
              <a:t>Uppdatera via laget.se om det är okej att bilder på era barn publiceras. I omklädningsrum används inte telefon eller annan kamerautrustning – gäller spelare, ledare och föräldrar.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983480"/>
            <a:ext cx="10835640" cy="868680"/>
          </a:xfrm>
          <a:prstGeom prst="roundRect">
            <a:avLst/>
          </a:prstGeom>
          <a:solidFill>
            <a:srgbClr val="FAFAFA"/>
          </a:solidFill>
          <a:ln w="12700">
            <a:solidFill>
              <a:srgbClr val="E0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85800" y="4983480"/>
            <a:ext cx="73152" cy="868680"/>
          </a:xfrm>
          <a:prstGeom prst="rect">
            <a:avLst/>
          </a:prstGeom>
          <a:solidFill>
            <a:srgbClr val="C61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60120" y="5102352"/>
            <a:ext cx="23774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C6122D"/>
                </a:solidFill>
                <a:latin typeface="Aptos Display"/>
              </a:rPr>
              <a:t>Kost &amp; energi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63240" y="5056632"/>
            <a:ext cx="804672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00">
                <a:solidFill>
                  <a:srgbClr val="2D2D2D"/>
                </a:solidFill>
                <a:latin typeface="Aptos"/>
              </a:rPr>
              <a:t>Vi tränar längre, lite hårdare och även senare. Se till att barnen är ordentligt påfyllda med energi inför träning och match.</a:t>
            </a:r>
          </a:p>
          <a:p>
            <a:pPr>
              <a:spcBef>
                <a:spcPts val="300"/>
              </a:spcBef>
            </a:pPr>
            <a:r>
              <a:rPr sz="1100" b="1">
                <a:solidFill>
                  <a:srgbClr val="2D2D2D"/>
                </a:solidFill>
                <a:latin typeface="Aptos"/>
              </a:rPr>
              <a:t>Vid matcher gäller sockerförbud – välj mat och dryck som ger bra och hållbar energi.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22860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82296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9B0000"/>
                </a:solidFill>
                <a:latin typeface="Aptos Display"/>
              </a:rPr>
              <a:t>Spelarnas röst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84124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46464"/>
                </a:solidFill>
                <a:latin typeface="Aptos"/>
              </a:rPr>
              <a:t>13 spelarsvar – hur vill killarna ha det i laget, på träning och på match?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9720" y="164592"/>
            <a:ext cx="1051560" cy="6449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400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9B0000"/>
                </a:solidFill>
                <a:latin typeface="Aptos"/>
              </a:rPr>
              <a:t>BORÅS HK84  •  P10 (2016)</a:t>
            </a:r>
            <a:r>
              <a:rPr sz="900">
                <a:solidFill>
                  <a:srgbClr val="646464"/>
                </a:solidFill>
              </a:rPr>
              <a:t>   27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280160"/>
            <a:ext cx="2880360" cy="1874519"/>
          </a:xfrm>
          <a:prstGeom prst="roundRect">
            <a:avLst/>
          </a:prstGeom>
          <a:solidFill>
            <a:srgbClr val="F7F7F7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48640" y="1280160"/>
            <a:ext cx="73152" cy="1874519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49808" y="1408176"/>
            <a:ext cx="25146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2D2D2D"/>
                </a:solidFill>
                <a:latin typeface="Aptos"/>
              </a:rPr>
              <a:t>Trygghet &amp; gemenskap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901952"/>
            <a:ext cx="2514600" cy="1124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rPr sz="1300"/>
              <a:t>Återkommer gång på gång:</a:t>
            </a:r>
          </a:p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rPr sz="1300"/>
              <a:t>• Alla ska få vara med.</a:t>
            </a:r>
          </a:p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rPr sz="1300"/>
              <a:t>• Vi ska hjälpa varandra.</a:t>
            </a:r>
          </a:p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rPr sz="1300"/>
              <a:t>• Det ska kännas tryggt att vara sig själv.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11880" y="1280160"/>
            <a:ext cx="2880360" cy="1874519"/>
          </a:xfrm>
          <a:prstGeom prst="roundRect">
            <a:avLst/>
          </a:prstGeom>
          <a:solidFill>
            <a:srgbClr val="F7F7F7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611880" y="1280160"/>
            <a:ext cx="73152" cy="1874519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813048" y="1408176"/>
            <a:ext cx="25146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2D2D2D"/>
                </a:solidFill>
                <a:latin typeface="Aptos"/>
              </a:rPr>
              <a:t>Peppa – inte trycka ner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13048" y="1901952"/>
            <a:ext cx="2514600" cy="1124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rPr sz="1300"/>
              <a:t>När någon misslyckas återkommer:</a:t>
            </a:r>
          </a:p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rPr sz="1300"/>
              <a:t>• peppa</a:t>
            </a:r>
          </a:p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rPr sz="1300"/>
              <a:t>• hjälpa</a:t>
            </a:r>
          </a:p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rPr sz="1300"/>
              <a:t>• stötta och gå vidare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675120" y="1280160"/>
            <a:ext cx="2880360" cy="1874519"/>
          </a:xfrm>
          <a:prstGeom prst="roundRect">
            <a:avLst/>
          </a:prstGeom>
          <a:solidFill>
            <a:srgbClr val="F7F7F7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675120" y="1280160"/>
            <a:ext cx="73152" cy="1874519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876288" y="1408176"/>
            <a:ext cx="251460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2D2D2D"/>
                </a:solidFill>
                <a:latin typeface="Aptos"/>
              </a:rPr>
              <a:t>Tillsammans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76288" y="1901952"/>
            <a:ext cx="2514600" cy="1124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rPr sz="1300"/>
              <a:t>Det som får många att känna sig som en del av laget:</a:t>
            </a:r>
          </a:p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rPr sz="1300"/>
              <a:t>• ha roligt</a:t>
            </a:r>
          </a:p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rPr sz="1300"/>
              <a:t>• hjälpa varandra</a:t>
            </a:r>
          </a:p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rPr sz="1300"/>
              <a:t>• träna tillsammans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3474720"/>
            <a:ext cx="8961120" cy="2103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9B0000"/>
                </a:solidFill>
                <a:latin typeface="Aptos"/>
              </a:rPr>
              <a:t>Några ord från killarna:</a:t>
            </a:r>
          </a:p>
          <a:p>
            <a:pPr>
              <a:spcAft>
                <a:spcPts val="400"/>
              </a:spcAft>
              <a:defRPr sz="1800">
                <a:solidFill>
                  <a:srgbClr val="2D2D2D"/>
                </a:solidFill>
                <a:latin typeface="Aptos"/>
              </a:defRPr>
            </a:pPr>
            <a:r>
              <a:t>”Alla är snälla och man kan känna sig trygg.”</a:t>
            </a:r>
          </a:p>
          <a:p>
            <a:pPr>
              <a:spcAft>
                <a:spcPts val="400"/>
              </a:spcAft>
              <a:defRPr sz="1800">
                <a:solidFill>
                  <a:srgbClr val="2D2D2D"/>
                </a:solidFill>
                <a:latin typeface="Aptos"/>
              </a:defRPr>
            </a:pPr>
            <a:r>
              <a:t>”Att vi hjälper varandra och att vi hejar på varandra.”</a:t>
            </a:r>
          </a:p>
          <a:p>
            <a:pPr>
              <a:spcAft>
                <a:spcPts val="400"/>
              </a:spcAft>
              <a:defRPr sz="1800">
                <a:solidFill>
                  <a:srgbClr val="2D2D2D"/>
                </a:solidFill>
                <a:latin typeface="Aptos"/>
              </a:defRPr>
            </a:pPr>
            <a:r>
              <a:t>”Vi peppar varandra.”</a:t>
            </a:r>
          </a:p>
          <a:p>
            <a:pPr>
              <a:spcAft>
                <a:spcPts val="400"/>
              </a:spcAft>
              <a:defRPr sz="1800">
                <a:solidFill>
                  <a:srgbClr val="2D2D2D"/>
                </a:solidFill>
                <a:latin typeface="Aptos"/>
              </a:defRPr>
            </a:pPr>
            <a:r>
              <a:t>”Stötta och hjälpa.”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22860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82296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9B0000"/>
                </a:solidFill>
                <a:latin typeface="Aptos Display"/>
              </a:rPr>
              <a:t>Vad vill killarna ha från varandra?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84124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46464"/>
                </a:solidFill>
                <a:latin typeface="Aptos"/>
              </a:rPr>
              <a:t>Svaren ger en tydlig bild av vilken lagkultur de själva vill bygga.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9720" y="164592"/>
            <a:ext cx="1051560" cy="6449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400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9B0000"/>
                </a:solidFill>
                <a:latin typeface="Aptos"/>
              </a:rPr>
              <a:t>BORÅS HK84  •  P10 (2016)</a:t>
            </a:r>
            <a:r>
              <a:rPr sz="900">
                <a:solidFill>
                  <a:srgbClr val="646464"/>
                </a:solidFill>
              </a:rPr>
              <a:t>   28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234440"/>
            <a:ext cx="4343400" cy="1965960"/>
          </a:xfrm>
          <a:prstGeom prst="roundRect">
            <a:avLst/>
          </a:prstGeom>
          <a:solidFill>
            <a:srgbClr val="F7F7F7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48640" y="1234440"/>
            <a:ext cx="73152" cy="1965960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49808" y="1362456"/>
            <a:ext cx="3977639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2D2D2D"/>
                </a:solidFill>
                <a:latin typeface="Aptos"/>
              </a:rPr>
              <a:t>När någon gör ett misstag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856232"/>
            <a:ext cx="3977639" cy="1216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t>Ett återkommande budskap är att man ska peppa och hjälpa – inte göra saken större.</a:t>
            </a:r>
          </a:p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t>Flera beskriver att man ska fortsätta tillsammans och försöka igen.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74920" y="1234440"/>
            <a:ext cx="4343400" cy="1965960"/>
          </a:xfrm>
          <a:prstGeom prst="roundRect">
            <a:avLst/>
          </a:prstGeom>
          <a:solidFill>
            <a:srgbClr val="F7F7F7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074920" y="1234440"/>
            <a:ext cx="73152" cy="1965960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276088" y="1362456"/>
            <a:ext cx="3977639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2D2D2D"/>
                </a:solidFill>
                <a:latin typeface="Aptos"/>
              </a:rPr>
              <a:t>När någon blir ledsen eller arg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76088" y="1856232"/>
            <a:ext cx="3977639" cy="1216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t>Fråga hur det är. Trösta. Stötta. Hjälp till.</a:t>
            </a:r>
          </a:p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t>Flera skriver också att man kan gå fram och se hur personen mår.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429000"/>
            <a:ext cx="4343400" cy="1965960"/>
          </a:xfrm>
          <a:prstGeom prst="roundRect">
            <a:avLst/>
          </a:prstGeom>
          <a:solidFill>
            <a:srgbClr val="F7F7F7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48640" y="3429000"/>
            <a:ext cx="73152" cy="1965960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49808" y="3557016"/>
            <a:ext cx="3977639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2D2D2D"/>
                </a:solidFill>
                <a:latin typeface="Aptos"/>
              </a:rPr>
              <a:t>På match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9808" y="4050791"/>
            <a:ext cx="3977639" cy="1216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t>Heja, peppa, high five och stötta laget från bänken.</a:t>
            </a:r>
          </a:p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t>Flera nämner att man ska hjälpa laget även när man själv inte är på planen.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74920" y="3429000"/>
            <a:ext cx="4343400" cy="1965960"/>
          </a:xfrm>
          <a:prstGeom prst="roundRect">
            <a:avLst/>
          </a:prstGeom>
          <a:solidFill>
            <a:srgbClr val="F7F7F7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5074920" y="3429000"/>
            <a:ext cx="73152" cy="1965960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276088" y="3557016"/>
            <a:ext cx="3977639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2D2D2D"/>
                </a:solidFill>
                <a:latin typeface="Aptos"/>
              </a:rPr>
              <a:t>Efter match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76088" y="4050791"/>
            <a:ext cx="3977639" cy="1216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t>Tacka varandra, ha kul och prata om det man lärde sig.</a:t>
            </a:r>
          </a:p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t>Fokus ligger i många svar på laget och upplevelsen snarare än att hitta fel.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22860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82296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9B0000"/>
                </a:solidFill>
                <a:latin typeface="Aptos Display"/>
              </a:rPr>
              <a:t>Föräldrarna – vad säger spelarna?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84124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46464"/>
                </a:solidFill>
                <a:latin typeface="Aptos"/>
              </a:rPr>
              <a:t>Här handlar frågorna om hur de själva vill att vuxna runt laget agerar.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9720" y="164592"/>
            <a:ext cx="1051560" cy="6449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400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9B0000"/>
                </a:solidFill>
                <a:latin typeface="Aptos"/>
              </a:rPr>
              <a:t>BORÅS HK84  •  P10 (2016)</a:t>
            </a:r>
            <a:r>
              <a:rPr sz="900">
                <a:solidFill>
                  <a:srgbClr val="646464"/>
                </a:solidFill>
              </a:rPr>
              <a:t>   29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234440"/>
            <a:ext cx="4343400" cy="1828800"/>
          </a:xfrm>
          <a:prstGeom prst="roundRect">
            <a:avLst/>
          </a:prstGeom>
          <a:solidFill>
            <a:srgbClr val="F7F7F7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48640" y="1234440"/>
            <a:ext cx="73152" cy="1828800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49808" y="1362456"/>
            <a:ext cx="3977639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2D2D2D"/>
                </a:solidFill>
                <a:latin typeface="Aptos"/>
              </a:rPr>
              <a:t>Under match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856232"/>
            <a:ext cx="3977639" cy="107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t>Killarna efterfrågar framför allt:</a:t>
            </a:r>
          </a:p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t>• heja och peppa</a:t>
            </a:r>
          </a:p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t>• applådera</a:t>
            </a:r>
          </a:p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t>• skapa positiv energi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74920" y="1234440"/>
            <a:ext cx="4343400" cy="1828800"/>
          </a:xfrm>
          <a:prstGeom prst="roundRect">
            <a:avLst/>
          </a:prstGeom>
          <a:solidFill>
            <a:srgbClr val="F7F7F7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074920" y="1234440"/>
            <a:ext cx="73152" cy="1828800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276088" y="1362456"/>
            <a:ext cx="3977639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2D2D2D"/>
                </a:solidFill>
                <a:latin typeface="Aptos"/>
              </a:rPr>
              <a:t>Instruktioner från läktaren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76088" y="1856232"/>
            <a:ext cx="3977639" cy="107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t>Svaren är blandade, men flera beskriver det som jobbigt eller osäkert när föräldrar ropar många instruktioner.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337560"/>
            <a:ext cx="4343400" cy="1965960"/>
          </a:xfrm>
          <a:prstGeom prst="roundRect">
            <a:avLst/>
          </a:prstGeom>
          <a:solidFill>
            <a:srgbClr val="F7F7F7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48640" y="3337560"/>
            <a:ext cx="73152" cy="1965960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49808" y="3465576"/>
            <a:ext cx="3977639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2D2D2D"/>
                </a:solidFill>
                <a:latin typeface="Aptos"/>
              </a:rPr>
              <a:t>På vägen hem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9808" y="3959352"/>
            <a:ext cx="3977639" cy="1216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t>Återkommande svar är enkla saker som:</a:t>
            </a:r>
          </a:p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t>”Bra spelat.”  ”Bra kämpat.”  ”Du var duktig.”</a:t>
            </a:r>
          </a:p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t>Positiv pepp efter matchen återkommer tydligt.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74920" y="3337560"/>
            <a:ext cx="4343400" cy="1965960"/>
          </a:xfrm>
          <a:prstGeom prst="roundRect">
            <a:avLst/>
          </a:prstGeom>
          <a:solidFill>
            <a:srgbClr val="F7F7F7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5074920" y="3337560"/>
            <a:ext cx="73152" cy="1965960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276088" y="3465576"/>
            <a:ext cx="3977639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2D2D2D"/>
                </a:solidFill>
                <a:latin typeface="Aptos"/>
              </a:rPr>
              <a:t>Det de INTE vill höra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76088" y="3959352"/>
            <a:ext cx="3977639" cy="1216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t>Flera svar handlar om att slippa kritik, negativa kommentarer och för mycket instruktioner efter matchen.</a:t>
            </a:r>
          </a:p>
          <a:p>
            <a:pPr>
              <a:spcAft>
                <a:spcPts val="400"/>
              </a:spcAft>
              <a:defRPr sz="1500">
                <a:solidFill>
                  <a:srgbClr val="2D2D2D"/>
                </a:solidFill>
                <a:latin typeface="Aptos"/>
              </a:defRPr>
            </a:pPr>
            <a:r>
              <a:t>Låt matchen få vara klar – och stötta sedan.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22860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82296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9B0000"/>
                </a:solidFill>
                <a:latin typeface="Aptos Display"/>
              </a:rPr>
              <a:t>Det här tar vi med oss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84124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46464"/>
                </a:solidFill>
                <a:latin typeface="Aptos"/>
              </a:rPr>
              <a:t>Inte som regler – utan som spelarnas egen bild av hur de vill ha det runt laget.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9720" y="164592"/>
            <a:ext cx="1051560" cy="6449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40080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9B0000"/>
                </a:solidFill>
                <a:latin typeface="Aptos"/>
              </a:rPr>
              <a:t>BORÅS HK84  •  P10 (2016)</a:t>
            </a:r>
            <a:r>
              <a:rPr sz="900">
                <a:solidFill>
                  <a:srgbClr val="646464"/>
                </a:solidFill>
              </a:rPr>
              <a:t>   30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1234440"/>
            <a:ext cx="8229600" cy="1143000"/>
          </a:xfrm>
          <a:prstGeom prst="roundRect">
            <a:avLst/>
          </a:prstGeom>
          <a:solidFill>
            <a:srgbClr val="F7F7F7"/>
          </a:solidFill>
          <a:ln>
            <a:solidFill>
              <a:srgbClr val="9B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34440" y="1481328"/>
            <a:ext cx="75895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600" b="1">
                <a:solidFill>
                  <a:srgbClr val="9B0000"/>
                </a:solidFill>
                <a:latin typeface="Aptos Display"/>
              </a:rPr>
              <a:t>”Peppa – hjälpa – stötta – gå vidare.”</a:t>
            </a:r>
          </a:p>
        </p:txBody>
      </p:sp>
      <p:sp>
        <p:nvSpPr>
          <p:cNvPr id="9" name="Oval 8"/>
          <p:cNvSpPr/>
          <p:nvPr/>
        </p:nvSpPr>
        <p:spPr>
          <a:xfrm>
            <a:off x="914400" y="2743200"/>
            <a:ext cx="411480" cy="411480"/>
          </a:xfrm>
          <a:prstGeom prst="ellipse">
            <a:avLst/>
          </a:prstGeom>
          <a:solidFill>
            <a:srgbClr val="9B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2770632"/>
            <a:ext cx="411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2715768"/>
            <a:ext cx="21488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2D2D2D"/>
                </a:solidFill>
                <a:latin typeface="Aptos"/>
              </a:rPr>
              <a:t>Låt tränarna coacha.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94760" y="2715768"/>
            <a:ext cx="5349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646464"/>
                </a:solidFill>
                <a:latin typeface="Aptos"/>
              </a:rPr>
              <a:t>Från läktaren behöver vi inte ge taktiska instruktioner.</a:t>
            </a:r>
          </a:p>
        </p:txBody>
      </p:sp>
      <p:sp>
        <p:nvSpPr>
          <p:cNvPr id="13" name="Oval 12"/>
          <p:cNvSpPr/>
          <p:nvPr/>
        </p:nvSpPr>
        <p:spPr>
          <a:xfrm>
            <a:off x="914400" y="3520440"/>
            <a:ext cx="411480" cy="411480"/>
          </a:xfrm>
          <a:prstGeom prst="ellipse">
            <a:avLst/>
          </a:prstGeom>
          <a:solidFill>
            <a:srgbClr val="9B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0" y="3547872"/>
            <a:ext cx="411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3493008"/>
            <a:ext cx="21488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2D2D2D"/>
                </a:solidFill>
                <a:latin typeface="Aptos"/>
              </a:rPr>
              <a:t>Var positiv efter matchen.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4760" y="3493008"/>
            <a:ext cx="5349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646464"/>
                </a:solidFill>
                <a:latin typeface="Aptos"/>
              </a:rPr>
              <a:t>Fråga gärna hur det kändes – och lyft kämpandet och glädjen.</a:t>
            </a:r>
          </a:p>
        </p:txBody>
      </p:sp>
      <p:sp>
        <p:nvSpPr>
          <p:cNvPr id="17" name="Oval 16"/>
          <p:cNvSpPr/>
          <p:nvPr/>
        </p:nvSpPr>
        <p:spPr>
          <a:xfrm>
            <a:off x="914400" y="4297680"/>
            <a:ext cx="411480" cy="411480"/>
          </a:xfrm>
          <a:prstGeom prst="ellipse">
            <a:avLst/>
          </a:prstGeom>
          <a:solidFill>
            <a:srgbClr val="9B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14400" y="4325112"/>
            <a:ext cx="411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08760" y="4270248"/>
            <a:ext cx="21488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2D2D2D"/>
                </a:solidFill>
                <a:latin typeface="Aptos"/>
              </a:rPr>
              <a:t>Hjälp oss bygga trygghet.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94760" y="4270248"/>
            <a:ext cx="5349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646464"/>
                </a:solidFill>
                <a:latin typeface="Aptos"/>
              </a:rPr>
              <a:t>Alla ska känna att de hör hemma i laget.</a:t>
            </a:r>
          </a:p>
        </p:txBody>
      </p:sp>
      <p:sp>
        <p:nvSpPr>
          <p:cNvPr id="21" name="Oval 20"/>
          <p:cNvSpPr/>
          <p:nvPr/>
        </p:nvSpPr>
        <p:spPr>
          <a:xfrm>
            <a:off x="914400" y="5074920"/>
            <a:ext cx="411480" cy="411480"/>
          </a:xfrm>
          <a:prstGeom prst="ellipse">
            <a:avLst/>
          </a:prstGeom>
          <a:solidFill>
            <a:srgbClr val="9B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14400" y="5102352"/>
            <a:ext cx="411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08760" y="5047488"/>
            <a:ext cx="21488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2D2D2D"/>
                </a:solidFill>
                <a:latin typeface="Aptos"/>
              </a:rPr>
              <a:t>Peppa även när det går fel.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94760" y="5047488"/>
            <a:ext cx="5349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646464"/>
                </a:solidFill>
                <a:latin typeface="Aptos"/>
              </a:rPr>
              <a:t>Misstag är en del av att lära sig.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1381</Words>
  <Application>Microsoft Office PowerPoint</Application>
  <PresentationFormat>Bredbild</PresentationFormat>
  <Paragraphs>192</Paragraphs>
  <Slides>18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18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Glans</dc:creator>
  <cp:keywords/>
  <dc:description>generated using python-pptx</dc:description>
  <cp:lastModifiedBy>Nicklas Glans</cp:lastModifiedBy>
  <cp:revision>2</cp:revision>
  <dcterms:created xsi:type="dcterms:W3CDTF">2013-01-27T09:14:16Z</dcterms:created>
  <dcterms:modified xsi:type="dcterms:W3CDTF">2026-09-28T10:16:29Z</dcterms:modified>
  <cp:category/>
</cp:coreProperties>
</file>