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83" r:id="rId2"/>
    <p:sldId id="257" r:id="rId3"/>
    <p:sldId id="259" r:id="rId4"/>
    <p:sldId id="260" r:id="rId5"/>
    <p:sldId id="271" r:id="rId6"/>
    <p:sldId id="286" r:id="rId7"/>
    <p:sldId id="272" r:id="rId8"/>
    <p:sldId id="261" r:id="rId9"/>
    <p:sldId id="281" r:id="rId10"/>
    <p:sldId id="282" r:id="rId11"/>
  </p:sldIdLst>
  <p:sldSz cx="9144000" cy="6858000" type="screen4x3"/>
  <p:notesSz cx="6797675" cy="9926638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955" autoAdjust="0"/>
  </p:normalViewPr>
  <p:slideViewPr>
    <p:cSldViewPr>
      <p:cViewPr varScale="1">
        <p:scale>
          <a:sx n="147" d="100"/>
          <a:sy n="147" d="100"/>
        </p:scale>
        <p:origin x="4722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536B88-53EE-49C3-A34D-59B97F658110}" type="datetimeFigureOut">
              <a:rPr lang="sv-SE" smtClean="0"/>
              <a:t>2023-04-26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50774E-0600-447C-A86C-7FDBFF2612A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846048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C1A796-75FC-452C-9832-73D882753596}" type="datetimeFigureOut">
              <a:rPr lang="sv-SE" smtClean="0"/>
              <a:pPr/>
              <a:t>2023-04-26</a:t>
            </a:fld>
            <a:endParaRPr lang="sv-SE" dirty="0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 dirty="0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D669A0-2AA3-4D40-A0C4-01CA54FD8298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244541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D669A0-2AA3-4D40-A0C4-01CA54FD8298}" type="slidenum">
              <a:rPr lang="sv-SE" smtClean="0"/>
              <a:pPr/>
              <a:t>1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426034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D669A0-2AA3-4D40-A0C4-01CA54FD8298}" type="slidenum">
              <a:rPr lang="sv-SE" smtClean="0"/>
              <a:pPr/>
              <a:t>10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370552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D669A0-2AA3-4D40-A0C4-01CA54FD8298}" type="slidenum">
              <a:rPr lang="sv-SE" smtClean="0"/>
              <a:pPr/>
              <a:t>2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190987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D669A0-2AA3-4D40-A0C4-01CA54FD8298}" type="slidenum">
              <a:rPr lang="sv-SE" smtClean="0"/>
              <a:pPr/>
              <a:t>3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57459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D669A0-2AA3-4D40-A0C4-01CA54FD8298}" type="slidenum">
              <a:rPr lang="sv-SE" smtClean="0"/>
              <a:pPr/>
              <a:t>4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593131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D669A0-2AA3-4D40-A0C4-01CA54FD8298}" type="slidenum">
              <a:rPr lang="sv-SE" smtClean="0"/>
              <a:pPr/>
              <a:t>5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23087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D669A0-2AA3-4D40-A0C4-01CA54FD8298}" type="slidenum">
              <a:rPr lang="sv-SE" smtClean="0"/>
              <a:pPr/>
              <a:t>6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964041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D669A0-2AA3-4D40-A0C4-01CA54FD8298}" type="slidenum">
              <a:rPr lang="sv-SE" smtClean="0"/>
              <a:pPr/>
              <a:t>7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806359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D669A0-2AA3-4D40-A0C4-01CA54FD8298}" type="slidenum">
              <a:rPr lang="sv-SE" smtClean="0"/>
              <a:pPr/>
              <a:t>8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6387012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D669A0-2AA3-4D40-A0C4-01CA54FD8298}" type="slidenum">
              <a:rPr lang="sv-SE" smtClean="0"/>
              <a:pPr/>
              <a:t>9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388586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Klicka här för att ändra format på underrubrik i bakgrunden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C5AA-E086-477A-B05B-008B4BB9D76A}" type="datetimeFigureOut">
              <a:rPr lang="sv-SE" smtClean="0"/>
              <a:pPr/>
              <a:t>2023-04-26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3A7F-E294-4741-A5E6-A55B438FBAF8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490141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C5AA-E086-477A-B05B-008B4BB9D76A}" type="datetimeFigureOut">
              <a:rPr lang="sv-SE" smtClean="0"/>
              <a:pPr/>
              <a:t>2023-04-26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3A7F-E294-4741-A5E6-A55B438FBAF8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83815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C5AA-E086-477A-B05B-008B4BB9D76A}" type="datetimeFigureOut">
              <a:rPr lang="sv-SE" smtClean="0"/>
              <a:pPr/>
              <a:t>2023-04-26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3A7F-E294-4741-A5E6-A55B438FBAF8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34820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C5AA-E086-477A-B05B-008B4BB9D76A}" type="datetimeFigureOut">
              <a:rPr lang="sv-SE" smtClean="0"/>
              <a:pPr/>
              <a:t>2023-04-26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3A7F-E294-4741-A5E6-A55B438FBAF8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23672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C5AA-E086-477A-B05B-008B4BB9D76A}" type="datetimeFigureOut">
              <a:rPr lang="sv-SE" smtClean="0"/>
              <a:pPr/>
              <a:t>2023-04-26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3A7F-E294-4741-A5E6-A55B438FBAF8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645728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C5AA-E086-477A-B05B-008B4BB9D76A}" type="datetimeFigureOut">
              <a:rPr lang="sv-SE" smtClean="0"/>
              <a:pPr/>
              <a:t>2023-04-26</a:t>
            </a:fld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3A7F-E294-4741-A5E6-A55B438FBAF8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902300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C5AA-E086-477A-B05B-008B4BB9D76A}" type="datetimeFigureOut">
              <a:rPr lang="sv-SE" smtClean="0"/>
              <a:pPr/>
              <a:t>2023-04-26</a:t>
            </a:fld>
            <a:endParaRPr lang="sv-SE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3A7F-E294-4741-A5E6-A55B438FBAF8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389440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C5AA-E086-477A-B05B-008B4BB9D76A}" type="datetimeFigureOut">
              <a:rPr lang="sv-SE" smtClean="0"/>
              <a:pPr/>
              <a:t>2023-04-26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3A7F-E294-4741-A5E6-A55B438FBAF8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49537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C5AA-E086-477A-B05B-008B4BB9D76A}" type="datetimeFigureOut">
              <a:rPr lang="sv-SE" smtClean="0"/>
              <a:pPr/>
              <a:t>2023-04-26</a:t>
            </a:fld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3A7F-E294-4741-A5E6-A55B438FBAF8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71143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C5AA-E086-477A-B05B-008B4BB9D76A}" type="datetimeFigureOut">
              <a:rPr lang="sv-SE" smtClean="0"/>
              <a:pPr/>
              <a:t>2023-04-26</a:t>
            </a:fld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3A7F-E294-4741-A5E6-A55B438FBAF8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98546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C5AA-E086-477A-B05B-008B4BB9D76A}" type="datetimeFigureOut">
              <a:rPr lang="sv-SE" smtClean="0"/>
              <a:pPr/>
              <a:t>2023-04-26</a:t>
            </a:fld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3A7F-E294-4741-A5E6-A55B438FBAF8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98306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C5AA-E086-477A-B05B-008B4BB9D76A}" type="datetimeFigureOut">
              <a:rPr lang="sv-SE" smtClean="0"/>
              <a:pPr/>
              <a:t>2023-04-26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463A7F-E294-4741-A5E6-A55B438FBAF8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7" name="Platshållare för innehåll 5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8100392" y="5873603"/>
            <a:ext cx="880473" cy="887460"/>
          </a:xfrm>
          <a:prstGeom prst="rect">
            <a:avLst/>
          </a:prstGeom>
        </p:spPr>
      </p:pic>
      <p:sp>
        <p:nvSpPr>
          <p:cNvPr id="9" name="Rubrik 1"/>
          <p:cNvSpPr txBox="1">
            <a:spLocks/>
          </p:cNvSpPr>
          <p:nvPr userDrawn="1"/>
        </p:nvSpPr>
        <p:spPr>
          <a:xfrm>
            <a:off x="5679994" y="6090304"/>
            <a:ext cx="3235896" cy="104164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1400" i="1" dirty="0"/>
              <a:t>Två idrotter – En förening</a:t>
            </a:r>
          </a:p>
        </p:txBody>
      </p:sp>
    </p:spTree>
    <p:extLst>
      <p:ext uri="{BB962C8B-B14F-4D97-AF65-F5344CB8AC3E}">
        <p14:creationId xmlns:p14="http://schemas.microsoft.com/office/powerpoint/2010/main" val="30228470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aget.se/BFKP13FB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aget.se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4725144"/>
            <a:ext cx="7772400" cy="1614041"/>
          </a:xfrm>
        </p:spPr>
        <p:txBody>
          <a:bodyPr>
            <a:normAutofit fontScale="90000"/>
          </a:bodyPr>
          <a:lstStyle/>
          <a:p>
            <a:r>
              <a:rPr lang="sv-SE" dirty="0"/>
              <a:t>Uppstartsmöte P-13 fotboll </a:t>
            </a:r>
            <a:br>
              <a:rPr lang="sv-SE" dirty="0"/>
            </a:br>
            <a:r>
              <a:rPr lang="sv-SE" dirty="0"/>
              <a:t>2023-04-27</a:t>
            </a:r>
            <a:br>
              <a:rPr lang="sv-SE" dirty="0"/>
            </a:br>
            <a:endParaRPr lang="sv-SE" dirty="0"/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9004" y="581012"/>
            <a:ext cx="3725991" cy="3928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14693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 txBox="1">
            <a:spLocks/>
          </p:cNvSpPr>
          <p:nvPr/>
        </p:nvSpPr>
        <p:spPr>
          <a:xfrm>
            <a:off x="683568" y="548680"/>
            <a:ext cx="7772400" cy="612068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b="1" dirty="0"/>
              <a:t>Tack för ikväll!</a:t>
            </a:r>
          </a:p>
          <a:p>
            <a:endParaRPr lang="sv-SE" b="1" dirty="0"/>
          </a:p>
          <a:p>
            <a:endParaRPr lang="sv-SE" b="1" dirty="0"/>
          </a:p>
          <a:p>
            <a:endParaRPr lang="sv-SE" b="1" dirty="0"/>
          </a:p>
          <a:p>
            <a:endParaRPr lang="sv-SE" b="1" dirty="0"/>
          </a:p>
          <a:p>
            <a:endParaRPr lang="sv-SE" b="1" dirty="0"/>
          </a:p>
          <a:p>
            <a:endParaRPr lang="sv-SE" sz="2400" dirty="0"/>
          </a:p>
          <a:p>
            <a:endParaRPr lang="sv-SE" b="1" dirty="0"/>
          </a:p>
          <a:p>
            <a:pPr algn="l"/>
            <a:endParaRPr lang="sv-SE" sz="1400" i="1" dirty="0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29CB5DED-D034-4F8F-A2EC-AD6ACE697E1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2516" y="1741748"/>
            <a:ext cx="3374504" cy="3374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46686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 txBox="1">
            <a:spLocks/>
          </p:cNvSpPr>
          <p:nvPr/>
        </p:nvSpPr>
        <p:spPr>
          <a:xfrm>
            <a:off x="685800" y="476672"/>
            <a:ext cx="7772400" cy="5328592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sv-SE" b="1" dirty="0"/>
              <a:t>Agenda </a:t>
            </a:r>
            <a:r>
              <a:rPr lang="sv-SE" sz="2800" i="1" dirty="0"/>
              <a:t>(19:00-20:00)</a:t>
            </a:r>
            <a:endParaRPr lang="sv-SE" i="1" dirty="0"/>
          </a:p>
          <a:p>
            <a:pPr algn="l"/>
            <a:endParaRPr lang="sv-SE" sz="2000" b="1" dirty="0"/>
          </a:p>
          <a:p>
            <a:pPr algn="l"/>
            <a:endParaRPr lang="sv-SE" sz="2000" b="1" dirty="0"/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sv-SE" sz="2800" dirty="0"/>
              <a:t>Laget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sv-SE" sz="2800" dirty="0"/>
              <a:t>Kommande säsong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sv-SE" sz="2800" dirty="0"/>
              <a:t>Kommunikationsvägar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sv-SE" sz="2800" dirty="0"/>
              <a:t>Förväntningar - Föräldrar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sv-SE" sz="2800" dirty="0"/>
              <a:t>Träningsavgift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sv-SE" sz="2800" dirty="0"/>
              <a:t>Lagekonomi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sv-SE" sz="2800" dirty="0"/>
              <a:t>Tränarutbildning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sv-SE" sz="2800" dirty="0"/>
              <a:t>Övriga frågor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endParaRPr lang="sv-SE" sz="3200" dirty="0"/>
          </a:p>
          <a:p>
            <a:pPr marL="457200" indent="-457200" algn="l">
              <a:buFont typeface="Wingdings" panose="05000000000000000000" pitchFamily="2" charset="2"/>
              <a:buChar char="§"/>
            </a:pPr>
            <a:endParaRPr lang="sv-SE" sz="3200" dirty="0"/>
          </a:p>
          <a:p>
            <a:pPr algn="l"/>
            <a:endParaRPr lang="sv-SE" dirty="0"/>
          </a:p>
          <a:p>
            <a:pPr algn="l"/>
            <a:endParaRPr lang="sv-SE" dirty="0"/>
          </a:p>
        </p:txBody>
      </p:sp>
      <p:pic>
        <p:nvPicPr>
          <p:cNvPr id="11" name="Bildobjekt 10">
            <a:extLst>
              <a:ext uri="{FF2B5EF4-FFF2-40B4-BE49-F238E27FC236}">
                <a16:creationId xmlns:a16="http://schemas.microsoft.com/office/drawing/2014/main" id="{31C164DA-AADE-4DA5-9212-862981B0E79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4128" y="116632"/>
            <a:ext cx="2924944" cy="2924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04767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 txBox="1">
            <a:spLocks/>
          </p:cNvSpPr>
          <p:nvPr/>
        </p:nvSpPr>
        <p:spPr>
          <a:xfrm>
            <a:off x="683568" y="476672"/>
            <a:ext cx="8352928" cy="5904656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sv-SE" b="1" dirty="0"/>
              <a:t>Laget</a:t>
            </a:r>
          </a:p>
          <a:p>
            <a:pPr algn="l"/>
            <a:endParaRPr lang="sv-SE" sz="20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000" dirty="0"/>
              <a:t>27 registrerade spelare (2023-04-27), </a:t>
            </a:r>
            <a:r>
              <a:rPr lang="sv-SE" sz="2000" dirty="0" err="1"/>
              <a:t>Kelian</a:t>
            </a:r>
            <a:r>
              <a:rPr lang="sv-SE" sz="2000" dirty="0"/>
              <a:t> Sköld och</a:t>
            </a:r>
          </a:p>
          <a:p>
            <a:pPr algn="l"/>
            <a:r>
              <a:rPr lang="sv-SE" sz="2000" dirty="0"/>
              <a:t>      Gustav Jonsson är nya för i år. Välkomna!</a:t>
            </a:r>
          </a:p>
          <a:p>
            <a:pPr algn="l"/>
            <a:endParaRPr lang="sv-SE" sz="2000" dirty="0"/>
          </a:p>
          <a:p>
            <a:pPr algn="l"/>
            <a:r>
              <a:rPr lang="sv-SE" sz="2000" b="1" dirty="0"/>
              <a:t>Tränare</a:t>
            </a:r>
          </a:p>
          <a:p>
            <a:pPr algn="l"/>
            <a:r>
              <a:rPr lang="sv-SE" sz="2000" dirty="0"/>
              <a:t>Daniel Sjölund</a:t>
            </a:r>
          </a:p>
          <a:p>
            <a:pPr algn="l"/>
            <a:r>
              <a:rPr lang="sv-SE" sz="2000" dirty="0"/>
              <a:t>Tomas Wallström</a:t>
            </a:r>
          </a:p>
          <a:p>
            <a:pPr algn="l"/>
            <a:r>
              <a:rPr lang="sv-SE" sz="2000" dirty="0"/>
              <a:t>Stefan Edin</a:t>
            </a:r>
          </a:p>
          <a:p>
            <a:pPr algn="l"/>
            <a:r>
              <a:rPr lang="sv-SE" sz="2000" dirty="0"/>
              <a:t>Markus Magnusson</a:t>
            </a:r>
          </a:p>
          <a:p>
            <a:pPr algn="l"/>
            <a:endParaRPr lang="sv-SE" sz="2000" dirty="0"/>
          </a:p>
          <a:p>
            <a:pPr algn="l"/>
            <a:r>
              <a:rPr lang="sv-SE" sz="2000" b="1" dirty="0"/>
              <a:t>Lagledare</a:t>
            </a:r>
          </a:p>
          <a:p>
            <a:pPr algn="l"/>
            <a:r>
              <a:rPr lang="sv-SE" sz="2000" dirty="0"/>
              <a:t>Thomas Johansson</a:t>
            </a:r>
          </a:p>
          <a:p>
            <a:pPr algn="l"/>
            <a:endParaRPr lang="sv-SE" sz="2000" dirty="0"/>
          </a:p>
          <a:p>
            <a:pPr algn="l"/>
            <a:r>
              <a:rPr lang="sv-SE" sz="2000" b="1" dirty="0"/>
              <a:t>Kassör</a:t>
            </a:r>
          </a:p>
          <a:p>
            <a:pPr algn="l"/>
            <a:r>
              <a:rPr lang="sv-SE" sz="2000" dirty="0"/>
              <a:t>Liezl Eriksson</a:t>
            </a:r>
          </a:p>
          <a:p>
            <a:pPr algn="l"/>
            <a:endParaRPr lang="sv-SE" sz="2000" dirty="0"/>
          </a:p>
          <a:p>
            <a:pPr algn="l"/>
            <a:endParaRPr lang="sv-SE" sz="2000" dirty="0"/>
          </a:p>
          <a:p>
            <a:pPr algn="l"/>
            <a:endParaRPr lang="sv-SE" sz="2000" dirty="0"/>
          </a:p>
          <a:p>
            <a:pPr algn="l"/>
            <a:endParaRPr lang="sv-SE" sz="2000" dirty="0"/>
          </a:p>
          <a:p>
            <a:pPr algn="l"/>
            <a:endParaRPr lang="sv-SE" sz="2000" dirty="0"/>
          </a:p>
          <a:p>
            <a:pPr algn="l"/>
            <a:endParaRPr lang="sv-SE" sz="2000" b="1" dirty="0"/>
          </a:p>
          <a:p>
            <a:pPr marL="457200" indent="-457200" algn="l">
              <a:buFont typeface="Wingdings" panose="05000000000000000000" pitchFamily="2" charset="2"/>
              <a:buChar char="§"/>
            </a:pPr>
            <a:endParaRPr lang="sv-SE" sz="2000" dirty="0"/>
          </a:p>
          <a:p>
            <a:pPr marL="457200" indent="-457200" algn="l">
              <a:buFont typeface="Wingdings" panose="05000000000000000000" pitchFamily="2" charset="2"/>
              <a:buChar char="§"/>
            </a:pPr>
            <a:endParaRPr lang="sv-SE" sz="3200" dirty="0"/>
          </a:p>
          <a:p>
            <a:pPr algn="l"/>
            <a:endParaRPr lang="sv-SE" dirty="0"/>
          </a:p>
          <a:p>
            <a:endParaRPr lang="sv-SE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346AB533-230F-4379-8646-B0D669117DB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70578" y="188640"/>
            <a:ext cx="2246989" cy="2448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34298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 txBox="1">
            <a:spLocks/>
          </p:cNvSpPr>
          <p:nvPr/>
        </p:nvSpPr>
        <p:spPr>
          <a:xfrm>
            <a:off x="685800" y="548680"/>
            <a:ext cx="7772400" cy="6453336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sv-SE" sz="4000" b="1" dirty="0"/>
              <a:t>Kommande säsong</a:t>
            </a:r>
          </a:p>
          <a:p>
            <a:pPr algn="l"/>
            <a:endParaRPr lang="sv-SE" sz="2000" b="1" dirty="0"/>
          </a:p>
          <a:p>
            <a:pPr algn="l"/>
            <a:r>
              <a:rPr lang="sv-SE" sz="1400" b="1" dirty="0"/>
              <a:t>Spelform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1400" dirty="0"/>
              <a:t>Vi spelar 7 mot 7!</a:t>
            </a:r>
            <a:endParaRPr lang="sv-SE" sz="1200" dirty="0"/>
          </a:p>
          <a:p>
            <a:pPr algn="l"/>
            <a:r>
              <a:rPr lang="sv-SE" sz="800" b="1" dirty="0">
                <a:solidFill>
                  <a:srgbClr val="1D1D1D"/>
                </a:solidFill>
                <a:latin typeface="StagSans"/>
              </a:rPr>
              <a:t>                      </a:t>
            </a:r>
          </a:p>
          <a:p>
            <a:pPr algn="l"/>
            <a:r>
              <a:rPr lang="sv-SE" sz="800" b="1" i="0" dirty="0">
                <a:solidFill>
                  <a:srgbClr val="1D1D1D"/>
                </a:solidFill>
                <a:effectLst/>
                <a:latin typeface="StagSans"/>
              </a:rPr>
              <a:t>                      </a:t>
            </a:r>
            <a:r>
              <a:rPr lang="sv-SE" sz="1200" b="1" i="0" dirty="0">
                <a:solidFill>
                  <a:srgbClr val="1D1D1D"/>
                </a:solidFill>
                <a:effectLst/>
                <a:latin typeface="StagSans"/>
              </a:rPr>
              <a:t>Storlek </a:t>
            </a:r>
            <a:r>
              <a:rPr lang="sv-SE" sz="1200" b="1" i="0" dirty="0" err="1">
                <a:solidFill>
                  <a:srgbClr val="1D1D1D"/>
                </a:solidFill>
                <a:effectLst/>
                <a:latin typeface="StagSans"/>
              </a:rPr>
              <a:t>planyta</a:t>
            </a:r>
            <a:r>
              <a:rPr lang="sv-SE" sz="1200" b="1" i="0" dirty="0">
                <a:solidFill>
                  <a:srgbClr val="1D1D1D"/>
                </a:solidFill>
                <a:effectLst/>
                <a:latin typeface="StagSans"/>
              </a:rPr>
              <a:t>: </a:t>
            </a:r>
            <a:r>
              <a:rPr lang="sv-SE" sz="1200" b="0" dirty="0">
                <a:solidFill>
                  <a:srgbClr val="1D1D1D"/>
                </a:solidFill>
                <a:effectLst/>
                <a:latin typeface="StagSans"/>
              </a:rPr>
              <a:t>50 x 30 m.</a:t>
            </a:r>
          </a:p>
          <a:p>
            <a:pPr algn="l"/>
            <a:r>
              <a:rPr lang="sv-SE" sz="1200" b="1" i="1" dirty="0">
                <a:solidFill>
                  <a:srgbClr val="1D1D1D"/>
                </a:solidFill>
                <a:effectLst/>
                <a:latin typeface="StagSans"/>
              </a:rPr>
              <a:t>              </a:t>
            </a:r>
            <a:r>
              <a:rPr lang="sv-SE" sz="1200" b="1" i="0" dirty="0">
                <a:solidFill>
                  <a:srgbClr val="1D1D1D"/>
                </a:solidFill>
                <a:effectLst/>
                <a:latin typeface="StagSans"/>
              </a:rPr>
              <a:t>Straffområde:</a:t>
            </a:r>
            <a:r>
              <a:rPr lang="sv-SE" sz="1200" b="0" i="0" dirty="0">
                <a:solidFill>
                  <a:srgbClr val="1D1D1D"/>
                </a:solidFill>
                <a:effectLst/>
                <a:latin typeface="StagSans"/>
              </a:rPr>
              <a:t> 19 x 7 m</a:t>
            </a:r>
          </a:p>
          <a:p>
            <a:pPr algn="l"/>
            <a:r>
              <a:rPr lang="sv-SE" sz="1200" b="1" i="0" dirty="0">
                <a:solidFill>
                  <a:srgbClr val="1D1D1D"/>
                </a:solidFill>
                <a:effectLst/>
                <a:latin typeface="StagSans"/>
              </a:rPr>
              <a:t>              Retreatlinje</a:t>
            </a:r>
            <a:r>
              <a:rPr lang="sv-SE" sz="1200" b="0" i="0" dirty="0">
                <a:solidFill>
                  <a:srgbClr val="1D1D1D"/>
                </a:solidFill>
                <a:effectLst/>
                <a:latin typeface="StagSans"/>
              </a:rPr>
              <a:t>: 7 m från mittlinjen</a:t>
            </a:r>
          </a:p>
          <a:p>
            <a:pPr algn="l"/>
            <a:r>
              <a:rPr lang="sv-SE" sz="1200" b="1" dirty="0">
                <a:solidFill>
                  <a:srgbClr val="1D1D1D"/>
                </a:solidFill>
                <a:latin typeface="StagSans"/>
              </a:rPr>
              <a:t>              </a:t>
            </a:r>
            <a:r>
              <a:rPr lang="sv-SE" sz="1200" b="1" i="0" dirty="0">
                <a:solidFill>
                  <a:srgbClr val="1D1D1D"/>
                </a:solidFill>
                <a:effectLst/>
                <a:latin typeface="StagSans"/>
              </a:rPr>
              <a:t>Storlek boll:</a:t>
            </a:r>
            <a:r>
              <a:rPr lang="sv-SE" sz="1200" b="0" i="0" dirty="0">
                <a:solidFill>
                  <a:srgbClr val="1D1D1D"/>
                </a:solidFill>
                <a:effectLst/>
                <a:latin typeface="StagSans"/>
              </a:rPr>
              <a:t> 4</a:t>
            </a:r>
          </a:p>
          <a:p>
            <a:pPr algn="l"/>
            <a:r>
              <a:rPr lang="sv-SE" sz="1200" b="1" i="0" dirty="0">
                <a:solidFill>
                  <a:srgbClr val="1D1D1D"/>
                </a:solidFill>
                <a:effectLst/>
                <a:latin typeface="StagSans"/>
              </a:rPr>
              <a:t>              Speltid:</a:t>
            </a:r>
            <a:r>
              <a:rPr lang="sv-SE" sz="1200" b="0" i="0" dirty="0">
                <a:solidFill>
                  <a:srgbClr val="1D1D1D"/>
                </a:solidFill>
                <a:effectLst/>
                <a:latin typeface="StagSans"/>
              </a:rPr>
              <a:t> 3 x 20 minuter vid enskild match. 3 x 15 minuter vid sammandrag.</a:t>
            </a:r>
          </a:p>
          <a:p>
            <a:pPr algn="l"/>
            <a:r>
              <a:rPr lang="sv-SE" sz="1200" b="1" dirty="0">
                <a:solidFill>
                  <a:srgbClr val="1D1D1D"/>
                </a:solidFill>
                <a:latin typeface="StagSans"/>
              </a:rPr>
              <a:t>              </a:t>
            </a:r>
            <a:r>
              <a:rPr lang="sv-SE" sz="1200" b="1" i="0" dirty="0">
                <a:solidFill>
                  <a:srgbClr val="1D1D1D"/>
                </a:solidFill>
                <a:effectLst/>
                <a:latin typeface="StagSans"/>
              </a:rPr>
              <a:t>Antal spelare:</a:t>
            </a:r>
            <a:r>
              <a:rPr lang="sv-SE" sz="1200" b="0" i="0" dirty="0">
                <a:solidFill>
                  <a:srgbClr val="1D1D1D"/>
                </a:solidFill>
                <a:effectLst/>
                <a:latin typeface="StagSans"/>
              </a:rPr>
              <a:t> Sex utespelare och en målvakt per lag. </a:t>
            </a:r>
            <a:r>
              <a:rPr lang="sv-SE" sz="1200" b="0" i="1" dirty="0">
                <a:solidFill>
                  <a:srgbClr val="1D1D1D"/>
                </a:solidFill>
                <a:effectLst/>
                <a:latin typeface="StagSans"/>
              </a:rPr>
              <a:t>Tre avbytare per lag.</a:t>
            </a:r>
            <a:endParaRPr lang="sv-SE" sz="1200" b="0" i="0" dirty="0">
              <a:solidFill>
                <a:srgbClr val="1D1D1D"/>
              </a:solidFill>
              <a:effectLst/>
              <a:latin typeface="StagSans"/>
            </a:endParaRPr>
          </a:p>
          <a:p>
            <a:pPr algn="l"/>
            <a:r>
              <a:rPr lang="sv-SE" sz="1200" b="1" dirty="0">
                <a:solidFill>
                  <a:srgbClr val="1D1D1D"/>
                </a:solidFill>
                <a:latin typeface="StagSans"/>
              </a:rPr>
              <a:t>              </a:t>
            </a:r>
            <a:r>
              <a:rPr lang="sv-SE" sz="1200" b="1" i="0" dirty="0">
                <a:solidFill>
                  <a:srgbClr val="1D1D1D"/>
                </a:solidFill>
                <a:effectLst/>
                <a:latin typeface="StagSans"/>
              </a:rPr>
              <a:t>Byten:</a:t>
            </a:r>
            <a:r>
              <a:rPr lang="sv-SE" sz="1200" b="0" i="0" dirty="0">
                <a:solidFill>
                  <a:srgbClr val="1D1D1D"/>
                </a:solidFill>
                <a:effectLst/>
                <a:latin typeface="StagSans"/>
              </a:rPr>
              <a:t> Fria byten. </a:t>
            </a:r>
            <a:r>
              <a:rPr lang="sv-SE" sz="1200" b="0" i="1" dirty="0">
                <a:solidFill>
                  <a:srgbClr val="1D1D1D"/>
                </a:solidFill>
                <a:effectLst/>
                <a:latin typeface="StagSans"/>
              </a:rPr>
              <a:t>Byten görs företrädesvis i pauserna.</a:t>
            </a:r>
            <a:endParaRPr lang="sv-SE" sz="1200" dirty="0"/>
          </a:p>
          <a:p>
            <a:pPr algn="l"/>
            <a:endParaRPr lang="sv-SE" sz="1400" dirty="0"/>
          </a:p>
          <a:p>
            <a:pPr algn="l"/>
            <a:r>
              <a:rPr lang="sv-SE" sz="1400" b="1" dirty="0"/>
              <a:t>Träningar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1400" dirty="0"/>
              <a:t>Måndagar och onsdagar 17:00 – 18:15 med start v. 18 (1 maj, om vädret tillåter).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1400" dirty="0" err="1"/>
              <a:t>Åkreängs</a:t>
            </a:r>
            <a:r>
              <a:rPr lang="sv-SE" sz="1400" dirty="0"/>
              <a:t> konstgräs (övergång till naturgräs prel. v.22).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1400" dirty="0"/>
              <a:t>Sommaruppehåll prel. v.26-31.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1400" dirty="0"/>
              <a:t>Säsongsavslutning i slutet på september.</a:t>
            </a:r>
          </a:p>
          <a:p>
            <a:pPr algn="l"/>
            <a:endParaRPr lang="sv-SE" sz="1400" dirty="0"/>
          </a:p>
          <a:p>
            <a:pPr algn="l"/>
            <a:r>
              <a:rPr lang="sv-SE" sz="1400" b="1" dirty="0"/>
              <a:t>Seriespel</a:t>
            </a:r>
            <a:endParaRPr lang="sv-SE" sz="14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1400" dirty="0"/>
              <a:t>Matcherna kommer genomföras med fyra sammandrag på våren</a:t>
            </a:r>
          </a:p>
          <a:p>
            <a:pPr algn="l"/>
            <a:r>
              <a:rPr lang="sv-SE" sz="1400" dirty="0"/>
              <a:t>       (prel. 28/5, 11/6, 18/6, 2/7) och fyra under hösten (prel. 13/8, 27/8, 2/9 10/9).</a:t>
            </a:r>
          </a:p>
          <a:p>
            <a:pPr algn="l"/>
            <a:r>
              <a:rPr lang="sv-SE" sz="1400" dirty="0"/>
              <a:t>       Vi anordnar ett sammandrag på våren och ett på hösten.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1400" dirty="0"/>
              <a:t>Föräldraansvar kommer krävas under de sammandrag vi håller (fikaförsäljning, matchvärdar osv).</a:t>
            </a:r>
          </a:p>
          <a:p>
            <a:pPr algn="l"/>
            <a:endParaRPr lang="sv-SE" sz="1400" dirty="0"/>
          </a:p>
          <a:p>
            <a:pPr algn="l"/>
            <a:r>
              <a:rPr lang="sv-SE" sz="1400" b="1" dirty="0"/>
              <a:t>Cuper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1400" dirty="0"/>
              <a:t>Storsjöcupen, 5-8 juli, vecka 27. Ett lag med 20 spelare anmälda. Vid behov går det att efteranmäla enstaka spelare.</a:t>
            </a: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5CE6A165-4069-4366-B623-14F3351FDDB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486704" y="288032"/>
            <a:ext cx="1372457" cy="1601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34298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 txBox="1">
            <a:spLocks/>
          </p:cNvSpPr>
          <p:nvPr/>
        </p:nvSpPr>
        <p:spPr>
          <a:xfrm>
            <a:off x="685800" y="332656"/>
            <a:ext cx="7772400" cy="6408712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sv-SE" b="1" dirty="0"/>
              <a:t>Kommunikationsvägar</a:t>
            </a:r>
          </a:p>
          <a:p>
            <a:pPr algn="l"/>
            <a:endParaRPr lang="sv-SE" sz="2000" i="1" dirty="0"/>
          </a:p>
          <a:p>
            <a:pPr algn="l"/>
            <a:r>
              <a:rPr lang="sv-SE" sz="1800" b="1" dirty="0"/>
              <a:t>Laget.se – </a:t>
            </a:r>
            <a:r>
              <a:rPr lang="sv-SE" sz="1800" b="1" dirty="0">
                <a:hlinkClick r:id="rId3"/>
              </a:rPr>
              <a:t>https://www.laget.se/BFKP13FB</a:t>
            </a:r>
            <a:r>
              <a:rPr lang="sv-SE" sz="1800" b="1" dirty="0"/>
              <a:t> - synka gärna kalendern!</a:t>
            </a:r>
          </a:p>
          <a:p>
            <a:pPr algn="l"/>
            <a:endParaRPr lang="sv-SE" sz="1400" dirty="0"/>
          </a:p>
          <a:p>
            <a:pPr algn="l"/>
            <a:r>
              <a:rPr lang="sv-SE" sz="1800" b="1" dirty="0"/>
              <a:t>Används för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1800" dirty="0"/>
              <a:t>Information och utskick (mail, sms, nyheter).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1800" dirty="0"/>
              <a:t>Kallelser till matcher, cuper, sammandrag eller annat.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1800" dirty="0"/>
              <a:t>Kalender (träning, match, cup etc.).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1800" dirty="0"/>
              <a:t>Bilder och dokumentation.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1800" dirty="0"/>
              <a:t>Uppföljning och rapportering.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1800" dirty="0"/>
              <a:t>SMS-grupper.</a:t>
            </a:r>
          </a:p>
          <a:p>
            <a:pPr algn="l"/>
            <a:endParaRPr lang="sv-SE" sz="2000" dirty="0"/>
          </a:p>
          <a:p>
            <a:pPr algn="l"/>
            <a:r>
              <a:rPr lang="sv-SE" sz="1800" b="1" dirty="0"/>
              <a:t>Övrigt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1800" dirty="0" err="1"/>
              <a:t>Supertext</a:t>
            </a:r>
            <a:r>
              <a:rPr lang="sv-SE" sz="1800" dirty="0"/>
              <a:t> – </a:t>
            </a:r>
            <a:r>
              <a:rPr lang="sv-SE" sz="1800" dirty="0" err="1"/>
              <a:t>mobilapp</a:t>
            </a:r>
            <a:r>
              <a:rPr lang="sv-SE" sz="1800" dirty="0"/>
              <a:t> för enkel hantering av SMS-grupper, finns både till Android och Apple.</a:t>
            </a:r>
          </a:p>
        </p:txBody>
      </p:sp>
      <p:pic>
        <p:nvPicPr>
          <p:cNvPr id="12" name="Bildobjekt 11" descr="En bild som visar vit, robot&#10;&#10;Automatiskt genererad beskrivning">
            <a:extLst>
              <a:ext uri="{FF2B5EF4-FFF2-40B4-BE49-F238E27FC236}">
                <a16:creationId xmlns:a16="http://schemas.microsoft.com/office/drawing/2014/main" id="{E429EF17-5AE4-4BCF-ACB9-8AEDE218EFF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229200"/>
            <a:ext cx="2201745" cy="16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11738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 txBox="1">
            <a:spLocks/>
          </p:cNvSpPr>
          <p:nvPr/>
        </p:nvSpPr>
        <p:spPr>
          <a:xfrm>
            <a:off x="696811" y="476672"/>
            <a:ext cx="7772400" cy="5328592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sv-SE" sz="4000" b="1" dirty="0"/>
              <a:t>Förväntningar – föräldrar</a:t>
            </a:r>
          </a:p>
          <a:p>
            <a:pPr algn="l"/>
            <a:endParaRPr lang="sv-SE" sz="2000" b="1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1800" dirty="0"/>
              <a:t>Komma i tid till träning/match.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1800" dirty="0"/>
              <a:t>Anmäla frånvaro inför träning – görs via </a:t>
            </a:r>
            <a:r>
              <a:rPr lang="sv-SE" sz="1800" dirty="0" err="1"/>
              <a:t>Supertext</a:t>
            </a:r>
            <a:r>
              <a:rPr lang="sv-SE" sz="1800" dirty="0"/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1800" dirty="0"/>
              <a:t>Svara på kallelser – dessa skickas ut via mejl vid matcher/sammandrag, uteblivet svar på kallelse = tolkas som ej deltar.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1800" dirty="0"/>
              <a:t>Spelaren förväntas infinna sig med korrekt utrustning:</a:t>
            </a:r>
          </a:p>
          <a:p>
            <a:pPr algn="l"/>
            <a:r>
              <a:rPr lang="sv-SE" sz="1800" dirty="0"/>
              <a:t>       träningskläder, benskydd, fotbollsskor och vattenflaska.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sv-SE" sz="1800" dirty="0"/>
          </a:p>
          <a:p>
            <a:pPr marL="914400" lvl="1" indent="-457200">
              <a:buFont typeface="Wingdings" panose="05000000000000000000" pitchFamily="2" charset="2"/>
              <a:buChar char="§"/>
            </a:pPr>
            <a:endParaRPr lang="sv-SE" sz="2000" b="1" dirty="0"/>
          </a:p>
          <a:p>
            <a:pPr algn="l"/>
            <a:r>
              <a:rPr lang="sv-SE" sz="1800" b="1" dirty="0"/>
              <a:t>Uppträdandet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1800" dirty="0"/>
              <a:t>Uppmuntrande – inte instruerande.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1800" dirty="0"/>
              <a:t>Vem är viktigaste spelaren i laget?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1800" dirty="0"/>
              <a:t>Under träning – föräldrarna får gärna stanna och titta på.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1800" dirty="0"/>
              <a:t>Under match – föräldrarna håller sig på ena sidan, ledare och spelare på andra</a:t>
            </a:r>
          </a:p>
          <a:p>
            <a:pPr algn="l"/>
            <a:endParaRPr lang="sv-SE" sz="2000" dirty="0"/>
          </a:p>
          <a:p>
            <a:pPr algn="l"/>
            <a:endParaRPr lang="sv-SE" dirty="0"/>
          </a:p>
          <a:p>
            <a:pPr algn="l"/>
            <a:endParaRPr lang="sv-SE" dirty="0"/>
          </a:p>
        </p:txBody>
      </p:sp>
      <p:pic>
        <p:nvPicPr>
          <p:cNvPr id="4" name="Bildobjekt 3" descr="En bild som visar LEGO, leksak&#10;&#10;Automatiskt genererad beskrivning">
            <a:extLst>
              <a:ext uri="{FF2B5EF4-FFF2-40B4-BE49-F238E27FC236}">
                <a16:creationId xmlns:a16="http://schemas.microsoft.com/office/drawing/2014/main" id="{A1663A01-0218-4262-8F89-197B8EBBB8A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4761" y="-745"/>
            <a:ext cx="2010362" cy="19175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90340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 txBox="1">
            <a:spLocks/>
          </p:cNvSpPr>
          <p:nvPr/>
        </p:nvSpPr>
        <p:spPr>
          <a:xfrm>
            <a:off x="683568" y="548680"/>
            <a:ext cx="7772400" cy="612068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sv-SE" b="1" dirty="0"/>
              <a:t>Lagekonomi 2023</a:t>
            </a:r>
          </a:p>
          <a:p>
            <a:pPr algn="l">
              <a:tabLst>
                <a:tab pos="6813550" algn="l"/>
              </a:tabLst>
            </a:pPr>
            <a:endParaRPr lang="sv-SE" sz="2000" dirty="0"/>
          </a:p>
          <a:p>
            <a:pPr algn="l">
              <a:tabLst>
                <a:tab pos="6813550" algn="l"/>
              </a:tabLst>
            </a:pPr>
            <a:r>
              <a:rPr lang="sv-SE" sz="2000" b="1" dirty="0"/>
              <a:t>Lagkassan</a:t>
            </a:r>
          </a:p>
          <a:p>
            <a:pPr marL="285750" indent="-285750" algn="l">
              <a:buFont typeface="Arial" panose="020B0604020202020204" pitchFamily="34" charset="0"/>
              <a:buChar char="•"/>
              <a:tabLst>
                <a:tab pos="6813550" algn="l"/>
              </a:tabLst>
            </a:pPr>
            <a:r>
              <a:rPr lang="sv-SE" sz="2000" dirty="0"/>
              <a:t>34 000kr.</a:t>
            </a:r>
          </a:p>
          <a:p>
            <a:pPr algn="l">
              <a:tabLst>
                <a:tab pos="6813550" algn="l"/>
              </a:tabLst>
            </a:pPr>
            <a:endParaRPr lang="sv-SE" sz="1600" dirty="0"/>
          </a:p>
          <a:p>
            <a:pPr algn="l">
              <a:tabLst>
                <a:tab pos="6813550" algn="l"/>
              </a:tabLst>
            </a:pPr>
            <a:r>
              <a:rPr lang="sv-SE" sz="2000" b="1" dirty="0"/>
              <a:t>Intäkter</a:t>
            </a:r>
            <a:r>
              <a:rPr lang="sv-SE" sz="1800" b="1" dirty="0">
                <a:solidFill>
                  <a:srgbClr val="FF0000"/>
                </a:solidFill>
              </a:rPr>
              <a:t>	</a:t>
            </a:r>
          </a:p>
          <a:p>
            <a:pPr marL="285750" indent="-285750" algn="l">
              <a:buFont typeface="Arial" panose="020B0604020202020204" pitchFamily="34" charset="0"/>
              <a:buChar char="•"/>
              <a:tabLst>
                <a:tab pos="6813550" algn="l"/>
              </a:tabLst>
            </a:pPr>
            <a:r>
              <a:rPr lang="sv-SE" sz="2000" dirty="0"/>
              <a:t>Fikaförsäljning under sammandrag och hemmamatcher.</a:t>
            </a:r>
          </a:p>
          <a:p>
            <a:pPr marL="285750" indent="-285750" algn="l">
              <a:buFont typeface="Arial" panose="020B0604020202020204" pitchFamily="34" charset="0"/>
              <a:buChar char="•"/>
              <a:tabLst>
                <a:tab pos="6813550" algn="l"/>
              </a:tabLst>
            </a:pPr>
            <a:r>
              <a:rPr lang="sv-SE" sz="2000" dirty="0"/>
              <a:t>Parkeringsvakter </a:t>
            </a:r>
            <a:r>
              <a:rPr lang="sv-SE" sz="2000" dirty="0" err="1"/>
              <a:t>Vitgården</a:t>
            </a:r>
            <a:r>
              <a:rPr lang="sv-SE" sz="2000" dirty="0"/>
              <a:t> (klubbintäkt).</a:t>
            </a:r>
          </a:p>
          <a:p>
            <a:pPr marL="285750" indent="-285750" algn="l">
              <a:buFont typeface="Arial" panose="020B0604020202020204" pitchFamily="34" charset="0"/>
              <a:buChar char="•"/>
              <a:tabLst>
                <a:tab pos="6813550" algn="l"/>
              </a:tabLst>
            </a:pPr>
            <a:r>
              <a:rPr lang="sv-SE" sz="2000" dirty="0"/>
              <a:t>Försäljning av Bingolotter</a:t>
            </a:r>
          </a:p>
          <a:p>
            <a:pPr algn="l">
              <a:tabLst>
                <a:tab pos="6813550" algn="l"/>
              </a:tabLst>
            </a:pPr>
            <a:endParaRPr lang="sv-SE" sz="1600" dirty="0"/>
          </a:p>
          <a:p>
            <a:pPr algn="l">
              <a:tabLst>
                <a:tab pos="6813550" algn="l"/>
              </a:tabLst>
            </a:pPr>
            <a:r>
              <a:rPr lang="sv-SE" sz="2000" b="1" dirty="0"/>
              <a:t>Utgifter</a:t>
            </a:r>
          </a:p>
          <a:p>
            <a:pPr marL="342900" indent="-342900" algn="l">
              <a:buFont typeface="Arial" panose="020B0604020202020204" pitchFamily="34" charset="0"/>
              <a:buChar char="•"/>
              <a:tabLst>
                <a:tab pos="6813550" algn="l"/>
              </a:tabLst>
            </a:pPr>
            <a:r>
              <a:rPr lang="sv-SE" sz="2000" dirty="0"/>
              <a:t>Storsjöcupen. Brunflo FK står för anmälningsavgiften (1500kr).</a:t>
            </a:r>
          </a:p>
          <a:p>
            <a:pPr marL="342900" indent="-342900" algn="l">
              <a:buFont typeface="Arial" panose="020B0604020202020204" pitchFamily="34" charset="0"/>
              <a:buChar char="•"/>
              <a:tabLst>
                <a:tab pos="6813550" algn="l"/>
              </a:tabLst>
            </a:pPr>
            <a:r>
              <a:rPr lang="sv-SE" sz="2000" dirty="0"/>
              <a:t>Deltagaravgifterna bekostar lagen själva. 22 x 400 = 8800kr</a:t>
            </a:r>
          </a:p>
          <a:p>
            <a:pPr algn="l">
              <a:tabLst>
                <a:tab pos="6813550" algn="l"/>
              </a:tabLst>
            </a:pPr>
            <a:endParaRPr lang="sv-SE" sz="1600" dirty="0"/>
          </a:p>
          <a:p>
            <a:pPr algn="l"/>
            <a:r>
              <a:rPr lang="sv-SE" sz="2000" b="1" dirty="0"/>
              <a:t>Föräldragrupp och arbetsuppgifter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2000" dirty="0"/>
              <a:t>Parkeringsvakter </a:t>
            </a:r>
            <a:r>
              <a:rPr lang="sv-SE" sz="2000" dirty="0" err="1"/>
              <a:t>Vitgården</a:t>
            </a:r>
            <a:r>
              <a:rPr lang="sv-SE" sz="2000" dirty="0"/>
              <a:t>, 15/5 (1st), 26/6 (2st) och 18/8 (2st).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2000" dirty="0"/>
              <a:t>Kiosktjänst och matchvärdar vid hemmamatcher,  6/6 och 7/10.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2000" dirty="0"/>
              <a:t>Kan man inte, så är det eget ansvar att lösa det (inom föräldragruppen).</a:t>
            </a:r>
            <a:endParaRPr lang="sv-SE" sz="1800" dirty="0"/>
          </a:p>
          <a:p>
            <a:pPr algn="l">
              <a:tabLst>
                <a:tab pos="6813550" algn="l"/>
              </a:tabLst>
            </a:pPr>
            <a:endParaRPr lang="sv-SE" sz="1800" dirty="0"/>
          </a:p>
          <a:p>
            <a:pPr algn="l">
              <a:tabLst>
                <a:tab pos="5919788" algn="l"/>
              </a:tabLst>
            </a:pPr>
            <a:endParaRPr lang="sv-SE" sz="1800" dirty="0"/>
          </a:p>
          <a:p>
            <a:pPr marL="285750" indent="-285750" algn="l">
              <a:buFontTx/>
              <a:buChar char="-"/>
              <a:tabLst>
                <a:tab pos="6813550" algn="l"/>
              </a:tabLst>
            </a:pPr>
            <a:endParaRPr lang="sv-SE" sz="1800" dirty="0"/>
          </a:p>
          <a:p>
            <a:pPr algn="l"/>
            <a:endParaRPr lang="sv-SE" sz="3600" dirty="0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EADE1170-7334-4FE8-A945-98071660EF5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208" y="188640"/>
            <a:ext cx="2376264" cy="2376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60711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 txBox="1">
            <a:spLocks/>
          </p:cNvSpPr>
          <p:nvPr/>
        </p:nvSpPr>
        <p:spPr>
          <a:xfrm>
            <a:off x="683568" y="476672"/>
            <a:ext cx="7772400" cy="612068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sv-SE" b="1" dirty="0"/>
              <a:t>Träningsavgift fotboll 2023</a:t>
            </a:r>
          </a:p>
          <a:p>
            <a:pPr algn="l"/>
            <a:r>
              <a:rPr lang="sv-SE" sz="1800" dirty="0"/>
              <a:t> </a:t>
            </a:r>
          </a:p>
          <a:p>
            <a:pPr algn="l"/>
            <a:r>
              <a:rPr lang="sv-SE" sz="2000" b="1" dirty="0"/>
              <a:t>Medlems och träningsavgift</a:t>
            </a:r>
          </a:p>
          <a:p>
            <a:pPr marL="285750" lvl="0" indent="-285750" algn="l">
              <a:buFont typeface="Arial" panose="020B0604020202020204" pitchFamily="34" charset="0"/>
              <a:buChar char="•"/>
            </a:pPr>
            <a:r>
              <a:rPr lang="sv-SE" sz="1800" dirty="0"/>
              <a:t>Medlemsavgift för enskild spelare under 18 år: 250kr.</a:t>
            </a:r>
          </a:p>
          <a:p>
            <a:pPr marL="285750" lvl="0" indent="-285750" algn="l">
              <a:buFont typeface="Arial" panose="020B0604020202020204" pitchFamily="34" charset="0"/>
              <a:buChar char="•"/>
            </a:pPr>
            <a:r>
              <a:rPr lang="sv-SE" sz="1800" dirty="0"/>
              <a:t>Träningsavgift för spelare födda år 2011-2013: 1000kr (500kr förra året).</a:t>
            </a:r>
            <a:endParaRPr lang="sv-SE" sz="2000" dirty="0"/>
          </a:p>
          <a:p>
            <a:pPr marL="285750" lvl="0" indent="-285750" algn="l">
              <a:buFont typeface="Arial" panose="020B0604020202020204" pitchFamily="34" charset="0"/>
              <a:buChar char="•"/>
            </a:pPr>
            <a:r>
              <a:rPr lang="sv-SE" sz="1800" dirty="0"/>
              <a:t>Avgifterna faktureras 2023-05-01. Fakturan skickas till den målsmans mejladress som är  registrerad på </a:t>
            </a:r>
            <a:r>
              <a:rPr lang="sv-SE" sz="1800" dirty="0">
                <a:hlinkClick r:id="rId3"/>
              </a:rPr>
              <a:t>www.laget.se</a:t>
            </a:r>
            <a:r>
              <a:rPr lang="sv-SE" sz="1800" dirty="0"/>
              <a:t>.</a:t>
            </a:r>
            <a:endParaRPr lang="sv-SE" sz="2000" dirty="0"/>
          </a:p>
          <a:p>
            <a:pPr marL="285750" lvl="0" indent="-285750" algn="l">
              <a:buFont typeface="Arial" panose="020B0604020202020204" pitchFamily="34" charset="0"/>
              <a:buChar char="•"/>
            </a:pPr>
            <a:r>
              <a:rPr lang="sv-SE" sz="1800" dirty="0"/>
              <a:t>Spelare som ej tidigare varit medlem får prova på tre träningar utan kostnad.</a:t>
            </a:r>
          </a:p>
          <a:p>
            <a:pPr marL="285750" lvl="0" indent="-285750" algn="l">
              <a:buFont typeface="Arial" panose="020B0604020202020204" pitchFamily="34" charset="0"/>
              <a:buChar char="•"/>
            </a:pPr>
            <a:endParaRPr lang="sv-SE" sz="1800" dirty="0"/>
          </a:p>
          <a:p>
            <a:pPr lvl="0" algn="l"/>
            <a:r>
              <a:rPr lang="sv-SE" sz="2000" b="1" dirty="0"/>
              <a:t>Vad får man för avgifterna?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1800" dirty="0"/>
              <a:t>Som spelare är man försäkrad.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1800" dirty="0"/>
              <a:t>Tillgång till planer och hallar.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1800" dirty="0"/>
              <a:t>Träningsmaterial, matchtröjor, sjukvårdsmaterial m.m.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1800" dirty="0"/>
              <a:t>Kanslifunktion.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1800" dirty="0"/>
              <a:t>Utbildade ledare och domare.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1800" dirty="0"/>
              <a:t>Anmälningsavgift till en cup per lag och år (ej deltagaravgifter).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1800" dirty="0"/>
              <a:t>Medlemsrabatter mot uppvisande av digitalt medlemskort via laget.se.</a:t>
            </a:r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57B2B1F4-9702-45C5-A486-2AFB1CAB496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0272" y="3429000"/>
            <a:ext cx="1080120" cy="1237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12184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 txBox="1">
            <a:spLocks/>
          </p:cNvSpPr>
          <p:nvPr/>
        </p:nvSpPr>
        <p:spPr>
          <a:xfrm>
            <a:off x="683568" y="548680"/>
            <a:ext cx="7772400" cy="612068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b="1" dirty="0"/>
              <a:t>Övriga frågor/funderingar?</a:t>
            </a:r>
          </a:p>
          <a:p>
            <a:pPr algn="l"/>
            <a:endParaRPr lang="sv-SE" sz="1400" i="1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970062" y="2009314"/>
            <a:ext cx="3199412" cy="319941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2546686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11419</TotalTime>
  <Words>679</Words>
  <Application>Microsoft Office PowerPoint</Application>
  <PresentationFormat>Bildspel på skärmen (4:3)</PresentationFormat>
  <Paragraphs>148</Paragraphs>
  <Slides>10</Slides>
  <Notes>10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10</vt:i4>
      </vt:variant>
    </vt:vector>
  </HeadingPairs>
  <TitlesOfParts>
    <vt:vector size="15" baseType="lpstr">
      <vt:lpstr>Arial</vt:lpstr>
      <vt:lpstr>Calibri</vt:lpstr>
      <vt:lpstr>StagSans</vt:lpstr>
      <vt:lpstr>Wingdings</vt:lpstr>
      <vt:lpstr>Office-tema</vt:lpstr>
      <vt:lpstr>Uppstartsmöte P-13 fotboll  2023-04-27 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Föräldramöte 2016-03-02 Brunflo FK F 06-07</dc:title>
  <dc:creator>Linus Ekqvist</dc:creator>
  <cp:lastModifiedBy>Thomas Johansson</cp:lastModifiedBy>
  <cp:revision>127</cp:revision>
  <cp:lastPrinted>2016-03-02T14:42:15Z</cp:lastPrinted>
  <dcterms:created xsi:type="dcterms:W3CDTF">2016-02-29T09:03:49Z</dcterms:created>
  <dcterms:modified xsi:type="dcterms:W3CDTF">2023-04-26T07:10:54Z</dcterms:modified>
</cp:coreProperties>
</file>