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79" r:id="rId2"/>
    <p:sldId id="280" r:id="rId3"/>
    <p:sldId id="257" r:id="rId4"/>
    <p:sldId id="263" r:id="rId5"/>
    <p:sldId id="264" r:id="rId6"/>
    <p:sldId id="258" r:id="rId7"/>
    <p:sldId id="277" r:id="rId8"/>
    <p:sldId id="275" r:id="rId9"/>
    <p:sldId id="278" r:id="rId10"/>
    <p:sldId id="259" r:id="rId11"/>
    <p:sldId id="268" r:id="rId12"/>
  </p:sldIdLst>
  <p:sldSz cx="9144000" cy="6858000" type="screen4x3"/>
  <p:notesSz cx="6858000" cy="9144000"/>
  <p:custDataLst>
    <p:tags r:id="rId14"/>
  </p:custDataLst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E201"/>
    <a:srgbClr val="95B3D7"/>
    <a:srgbClr val="B7DEE8"/>
    <a:srgbClr val="1227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1EBFFF-FB74-474D-BE0C-6B0241477B96}" v="87" dt="2022-09-21T12:41:29.2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611" autoAdjust="0"/>
  </p:normalViewPr>
  <p:slideViewPr>
    <p:cSldViewPr snapToGrid="0" snapToObjects="1">
      <p:cViewPr>
        <p:scale>
          <a:sx n="116" d="100"/>
          <a:sy n="116" d="100"/>
        </p:scale>
        <p:origin x="260" y="-9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22466-AF29-4BAF-8D6A-5FDC2619F71A}" type="datetimeFigureOut">
              <a:rPr lang="sv-SE" smtClean="0"/>
              <a:t>2022-09-21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3BB518-5E3E-411C-8CCF-B3D491946A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614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Att  träffa ribba 17,5 med 4-6 graders vinkel kommer att resultera i ca 95% strike. (Testat, 17,5 + 6 grader är lika med 100%)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394E5-6171-44FE-8EA8-0FA2FE511DBE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0648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Det är för att uppnå den här vinkeln som vi skruvar..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394E5-6171-44FE-8EA8-0FA2FE511DBE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4274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Så hur borde det se ut!</a:t>
            </a:r>
            <a:br>
              <a:rPr lang="sv-SE" dirty="0"/>
            </a:br>
            <a:br>
              <a:rPr lang="sv-SE" dirty="0"/>
            </a:br>
            <a:r>
              <a:rPr lang="sv-SE" dirty="0"/>
              <a:t>GLID – bestäms av yta och </a:t>
            </a:r>
            <a:r>
              <a:rPr lang="sv-SE" dirty="0" err="1"/>
              <a:t>ytmaterial</a:t>
            </a:r>
            <a:endParaRPr lang="sv-SE" dirty="0"/>
          </a:p>
          <a:p>
            <a:r>
              <a:rPr lang="sv-SE" dirty="0"/>
              <a:t>HOOK – längd och form på hook bestäms av Viktblock och layout</a:t>
            </a:r>
            <a:br>
              <a:rPr lang="sv-SE" dirty="0"/>
            </a:br>
            <a:r>
              <a:rPr lang="sv-SE" dirty="0"/>
              <a:t>ROLL – Per </a:t>
            </a:r>
            <a:r>
              <a:rPr lang="sv-SE" dirty="0" err="1"/>
              <a:t>def</a:t>
            </a:r>
            <a:r>
              <a:rPr lang="sv-SE" dirty="0"/>
              <a:t> när klotet färdas i samma </a:t>
            </a:r>
            <a:r>
              <a:rPr lang="sv-SE" dirty="0" err="1"/>
              <a:t>riktining</a:t>
            </a:r>
            <a:r>
              <a:rPr lang="sv-SE" dirty="0"/>
              <a:t> det roterar.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394E5-6171-44FE-8EA8-0FA2FE511DBE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1370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Medium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50E1B-0228-054A-8B7A-BB1D45C4549E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0688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 Din klotväska 6 klot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50E1B-0228-054A-8B7A-BB1D45C4549E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6655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 Din klotväska 6 klot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50E1B-0228-054A-8B7A-BB1D45C4549E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1494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16341-E05A-1C48-A636-AF526747EBBB}" type="datetimeFigureOut">
              <a:rPr lang="sv-SE" smtClean="0"/>
              <a:t>2022-09-21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59629-CA19-6544-B182-684175281FC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5541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16341-E05A-1C48-A636-AF526747EBBB}" type="datetimeFigureOut">
              <a:rPr lang="sv-SE" smtClean="0"/>
              <a:t>2022-09-21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59629-CA19-6544-B182-684175281FC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1375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16341-E05A-1C48-A636-AF526747EBBB}" type="datetimeFigureOut">
              <a:rPr lang="sv-SE" smtClean="0"/>
              <a:t>2022-09-21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59629-CA19-6544-B182-684175281FC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4347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16341-E05A-1C48-A636-AF526747EBBB}" type="datetimeFigureOut">
              <a:rPr lang="sv-SE" smtClean="0"/>
              <a:t>2022-09-21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59629-CA19-6544-B182-684175281FC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2835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16341-E05A-1C48-A636-AF526747EBBB}" type="datetimeFigureOut">
              <a:rPr lang="sv-SE" smtClean="0"/>
              <a:t>2022-09-21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59629-CA19-6544-B182-684175281FC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835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16341-E05A-1C48-A636-AF526747EBBB}" type="datetimeFigureOut">
              <a:rPr lang="sv-SE" smtClean="0"/>
              <a:t>2022-09-21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59629-CA19-6544-B182-684175281FC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2049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16341-E05A-1C48-A636-AF526747EBBB}" type="datetimeFigureOut">
              <a:rPr lang="sv-SE" smtClean="0"/>
              <a:t>2022-09-21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59629-CA19-6544-B182-684175281FC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0008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16341-E05A-1C48-A636-AF526747EBBB}" type="datetimeFigureOut">
              <a:rPr lang="sv-SE" smtClean="0"/>
              <a:t>2022-09-21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59629-CA19-6544-B182-684175281FC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7258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16341-E05A-1C48-A636-AF526747EBBB}" type="datetimeFigureOut">
              <a:rPr lang="sv-SE" smtClean="0"/>
              <a:t>2022-09-21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59629-CA19-6544-B182-684175281FC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6366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16341-E05A-1C48-A636-AF526747EBBB}" type="datetimeFigureOut">
              <a:rPr lang="sv-SE" smtClean="0"/>
              <a:t>2022-09-21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59629-CA19-6544-B182-684175281FC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4508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16341-E05A-1C48-A636-AF526747EBBB}" type="datetimeFigureOut">
              <a:rPr lang="sv-SE" smtClean="0"/>
              <a:t>2022-09-21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59629-CA19-6544-B182-684175281FC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3714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16341-E05A-1C48-A636-AF526747EBBB}" type="datetimeFigureOut">
              <a:rPr lang="sv-SE" smtClean="0"/>
              <a:t>2022-09-21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59629-CA19-6544-B182-684175281FC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9728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4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27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CEDA07A8-F9E5-47FD-3886-CB892C172E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770" y="192628"/>
            <a:ext cx="2070229" cy="804339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A6F66C4D-5775-CC0C-8310-67E9E063FD54}"/>
              </a:ext>
            </a:extLst>
          </p:cNvPr>
          <p:cNvSpPr/>
          <p:nvPr/>
        </p:nvSpPr>
        <p:spPr>
          <a:xfrm>
            <a:off x="985205" y="1930047"/>
            <a:ext cx="3094074" cy="461816"/>
          </a:xfrm>
          <a:prstGeom prst="rect">
            <a:avLst/>
          </a:prstGeom>
          <a:solidFill>
            <a:srgbClr val="FBE20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rgbClr val="122742"/>
                </a:solidFill>
                <a:latin typeface="Montserrat" panose="02000505000000020004" pitchFamily="2" charset="0"/>
              </a:rPr>
              <a:t>FÖRBUNDSSTYRELSE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92B6211-6A7F-F251-275C-50A1BCF9934B}"/>
              </a:ext>
            </a:extLst>
          </p:cNvPr>
          <p:cNvSpPr/>
          <p:nvPr/>
        </p:nvSpPr>
        <p:spPr>
          <a:xfrm>
            <a:off x="1007678" y="4510239"/>
            <a:ext cx="3094074" cy="556758"/>
          </a:xfrm>
          <a:prstGeom prst="rect">
            <a:avLst/>
          </a:prstGeom>
          <a:solidFill>
            <a:srgbClr val="FBE20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rgbClr val="122742"/>
                </a:solidFill>
                <a:latin typeface="Montserrat" panose="02000505000000020004" pitchFamily="2" charset="0"/>
              </a:rPr>
              <a:t>DISTRIKTSFÖRBUND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4418F311-A017-B462-99A8-BD5F917BEABA}"/>
              </a:ext>
            </a:extLst>
          </p:cNvPr>
          <p:cNvSpPr/>
          <p:nvPr/>
        </p:nvSpPr>
        <p:spPr>
          <a:xfrm>
            <a:off x="1007678" y="5241121"/>
            <a:ext cx="1851350" cy="597587"/>
          </a:xfrm>
          <a:prstGeom prst="rect">
            <a:avLst/>
          </a:prstGeom>
          <a:solidFill>
            <a:srgbClr val="FBE20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rgbClr val="122742"/>
                </a:solidFill>
                <a:latin typeface="Montserrat" panose="02000505000000020004" pitchFamily="2" charset="0"/>
              </a:rPr>
              <a:t>FÖRENINGAR</a:t>
            </a:r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09991BF7-A1B0-FC27-2860-4D7A93397EC0}"/>
              </a:ext>
            </a:extLst>
          </p:cNvPr>
          <p:cNvSpPr/>
          <p:nvPr/>
        </p:nvSpPr>
        <p:spPr>
          <a:xfrm>
            <a:off x="997045" y="3020167"/>
            <a:ext cx="3094074" cy="797442"/>
          </a:xfrm>
          <a:prstGeom prst="rect">
            <a:avLst/>
          </a:prstGeom>
          <a:solidFill>
            <a:srgbClr val="FBE20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rgbClr val="122742"/>
                </a:solidFill>
                <a:latin typeface="Montserrat" panose="02000505000000020004" pitchFamily="2" charset="0"/>
              </a:rPr>
              <a:t>ÅRSMÖTE</a:t>
            </a:r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46EE20E7-0959-1967-95FC-62D00FF9E0C4}"/>
              </a:ext>
            </a:extLst>
          </p:cNvPr>
          <p:cNvSpPr/>
          <p:nvPr/>
        </p:nvSpPr>
        <p:spPr>
          <a:xfrm>
            <a:off x="1018311" y="5954233"/>
            <a:ext cx="1851350" cy="597587"/>
          </a:xfrm>
          <a:prstGeom prst="rect">
            <a:avLst/>
          </a:prstGeom>
          <a:solidFill>
            <a:srgbClr val="FBE20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rgbClr val="122742"/>
                </a:solidFill>
                <a:latin typeface="Montserrat" panose="02000505000000020004" pitchFamily="2" charset="0"/>
              </a:rPr>
              <a:t>BOWLARE</a:t>
            </a:r>
          </a:p>
        </p:txBody>
      </p:sp>
      <p:cxnSp>
        <p:nvCxnSpPr>
          <p:cNvPr id="56" name="Rak pilkoppling 55">
            <a:extLst>
              <a:ext uri="{FF2B5EF4-FFF2-40B4-BE49-F238E27FC236}">
                <a16:creationId xmlns:a16="http://schemas.microsoft.com/office/drawing/2014/main" id="{7C829F6B-DB90-67A6-8DCD-BEEBCB518BDB}"/>
              </a:ext>
            </a:extLst>
          </p:cNvPr>
          <p:cNvCxnSpPr>
            <a:cxnSpLocks/>
          </p:cNvCxnSpPr>
          <p:nvPr/>
        </p:nvCxnSpPr>
        <p:spPr>
          <a:xfrm>
            <a:off x="3060406" y="6272223"/>
            <a:ext cx="607827" cy="0"/>
          </a:xfrm>
          <a:prstGeom prst="straightConnector1">
            <a:avLst/>
          </a:prstGeom>
          <a:ln>
            <a:solidFill>
              <a:srgbClr val="FBE20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Rak pilkoppling 57">
            <a:extLst>
              <a:ext uri="{FF2B5EF4-FFF2-40B4-BE49-F238E27FC236}">
                <a16:creationId xmlns:a16="http://schemas.microsoft.com/office/drawing/2014/main" id="{9BBE6AC0-F12A-E8D4-BEA4-2DCF656B3D80}"/>
              </a:ext>
            </a:extLst>
          </p:cNvPr>
          <p:cNvCxnSpPr>
            <a:cxnSpLocks/>
          </p:cNvCxnSpPr>
          <p:nvPr/>
        </p:nvCxnSpPr>
        <p:spPr>
          <a:xfrm>
            <a:off x="5632720" y="2012366"/>
            <a:ext cx="208575" cy="167149"/>
          </a:xfrm>
          <a:prstGeom prst="straightConnector1">
            <a:avLst/>
          </a:prstGeom>
          <a:ln>
            <a:solidFill>
              <a:srgbClr val="FBE20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ektangel 59">
            <a:extLst>
              <a:ext uri="{FF2B5EF4-FFF2-40B4-BE49-F238E27FC236}">
                <a16:creationId xmlns:a16="http://schemas.microsoft.com/office/drawing/2014/main" id="{79823F91-FBB1-AF9C-2836-EABB3BE9C85C}"/>
              </a:ext>
            </a:extLst>
          </p:cNvPr>
          <p:cNvSpPr/>
          <p:nvPr/>
        </p:nvSpPr>
        <p:spPr>
          <a:xfrm>
            <a:off x="5416806" y="2286583"/>
            <a:ext cx="3094074" cy="797442"/>
          </a:xfrm>
          <a:prstGeom prst="rect">
            <a:avLst/>
          </a:prstGeom>
          <a:solidFill>
            <a:srgbClr val="FBE20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rgbClr val="122742"/>
                </a:solidFill>
                <a:latin typeface="Montserrat" panose="02000505000000020004" pitchFamily="2" charset="0"/>
              </a:rPr>
              <a:t>FÖRBUNDSLEDNING</a:t>
            </a:r>
          </a:p>
        </p:txBody>
      </p:sp>
      <p:cxnSp>
        <p:nvCxnSpPr>
          <p:cNvPr id="61" name="Rak pilkoppling 60">
            <a:extLst>
              <a:ext uri="{FF2B5EF4-FFF2-40B4-BE49-F238E27FC236}">
                <a16:creationId xmlns:a16="http://schemas.microsoft.com/office/drawing/2014/main" id="{65BBCC56-8571-51CC-8AED-984F2A1FF589}"/>
              </a:ext>
            </a:extLst>
          </p:cNvPr>
          <p:cNvCxnSpPr>
            <a:cxnSpLocks/>
          </p:cNvCxnSpPr>
          <p:nvPr/>
        </p:nvCxnSpPr>
        <p:spPr>
          <a:xfrm>
            <a:off x="7090064" y="3212956"/>
            <a:ext cx="0" cy="490769"/>
          </a:xfrm>
          <a:prstGeom prst="straightConnector1">
            <a:avLst/>
          </a:prstGeom>
          <a:ln>
            <a:solidFill>
              <a:srgbClr val="FBE20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ktangel 62">
            <a:extLst>
              <a:ext uri="{FF2B5EF4-FFF2-40B4-BE49-F238E27FC236}">
                <a16:creationId xmlns:a16="http://schemas.microsoft.com/office/drawing/2014/main" id="{6F913A38-3B6C-3B59-3CB7-04BD238891DB}"/>
              </a:ext>
            </a:extLst>
          </p:cNvPr>
          <p:cNvSpPr/>
          <p:nvPr/>
        </p:nvSpPr>
        <p:spPr>
          <a:xfrm>
            <a:off x="3756841" y="6213696"/>
            <a:ext cx="2994833" cy="361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>
                <a:solidFill>
                  <a:srgbClr val="122742"/>
                </a:solidFill>
                <a:latin typeface="Montserrat" panose="02000505000000020004" pitchFamily="2" charset="0"/>
              </a:rPr>
              <a:t>Bowlaren tycker något!</a:t>
            </a:r>
          </a:p>
        </p:txBody>
      </p:sp>
      <p:cxnSp>
        <p:nvCxnSpPr>
          <p:cNvPr id="1025" name="Rak pilkoppling 1024">
            <a:extLst>
              <a:ext uri="{FF2B5EF4-FFF2-40B4-BE49-F238E27FC236}">
                <a16:creationId xmlns:a16="http://schemas.microsoft.com/office/drawing/2014/main" id="{4DC1791A-12D1-28C6-38FA-74B4E369D701}"/>
              </a:ext>
            </a:extLst>
          </p:cNvPr>
          <p:cNvCxnSpPr>
            <a:cxnSpLocks/>
          </p:cNvCxnSpPr>
          <p:nvPr/>
        </p:nvCxnSpPr>
        <p:spPr>
          <a:xfrm flipH="1" flipV="1">
            <a:off x="2947636" y="5415219"/>
            <a:ext cx="720597" cy="678319"/>
          </a:xfrm>
          <a:prstGeom prst="straightConnector1">
            <a:avLst/>
          </a:prstGeom>
          <a:ln>
            <a:solidFill>
              <a:srgbClr val="FBE20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9" name="Rektangel 1028">
            <a:extLst>
              <a:ext uri="{FF2B5EF4-FFF2-40B4-BE49-F238E27FC236}">
                <a16:creationId xmlns:a16="http://schemas.microsoft.com/office/drawing/2014/main" id="{F5DDFDBD-98E1-CDEC-ED6D-15C85A68DD18}"/>
              </a:ext>
            </a:extLst>
          </p:cNvPr>
          <p:cNvSpPr/>
          <p:nvPr/>
        </p:nvSpPr>
        <p:spPr>
          <a:xfrm>
            <a:off x="3746209" y="5122535"/>
            <a:ext cx="4100620" cy="361554"/>
          </a:xfrm>
          <a:prstGeom prst="rect">
            <a:avLst/>
          </a:prstGeom>
          <a:solidFill>
            <a:srgbClr val="B7DEE8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>
                <a:solidFill>
                  <a:srgbClr val="122742"/>
                </a:solidFill>
                <a:latin typeface="Montserrat" panose="02000505000000020004" pitchFamily="2" charset="0"/>
              </a:rPr>
              <a:t>Föreningen skriver förslag till SDF</a:t>
            </a:r>
          </a:p>
        </p:txBody>
      </p:sp>
      <p:cxnSp>
        <p:nvCxnSpPr>
          <p:cNvPr id="1031" name="Rak pilkoppling 1030">
            <a:extLst>
              <a:ext uri="{FF2B5EF4-FFF2-40B4-BE49-F238E27FC236}">
                <a16:creationId xmlns:a16="http://schemas.microsoft.com/office/drawing/2014/main" id="{971CF6C8-4E42-3C61-661B-A8E0720422E4}"/>
              </a:ext>
            </a:extLst>
          </p:cNvPr>
          <p:cNvCxnSpPr>
            <a:cxnSpLocks/>
          </p:cNvCxnSpPr>
          <p:nvPr/>
        </p:nvCxnSpPr>
        <p:spPr>
          <a:xfrm>
            <a:off x="2959477" y="5273036"/>
            <a:ext cx="607827" cy="0"/>
          </a:xfrm>
          <a:prstGeom prst="straightConnector1">
            <a:avLst/>
          </a:prstGeom>
          <a:ln>
            <a:solidFill>
              <a:srgbClr val="FBE20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2" name="Rak pilkoppling 1031">
            <a:extLst>
              <a:ext uri="{FF2B5EF4-FFF2-40B4-BE49-F238E27FC236}">
                <a16:creationId xmlns:a16="http://schemas.microsoft.com/office/drawing/2014/main" id="{CFFC6BB2-EF40-9815-C2B4-5153556A04FC}"/>
              </a:ext>
            </a:extLst>
          </p:cNvPr>
          <p:cNvCxnSpPr>
            <a:cxnSpLocks/>
          </p:cNvCxnSpPr>
          <p:nvPr/>
        </p:nvCxnSpPr>
        <p:spPr>
          <a:xfrm flipH="1" flipV="1">
            <a:off x="4152740" y="4753498"/>
            <a:ext cx="419260" cy="227512"/>
          </a:xfrm>
          <a:prstGeom prst="straightConnector1">
            <a:avLst/>
          </a:prstGeom>
          <a:ln>
            <a:solidFill>
              <a:srgbClr val="FBE20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5" name="Rektangel 1034">
            <a:extLst>
              <a:ext uri="{FF2B5EF4-FFF2-40B4-BE49-F238E27FC236}">
                <a16:creationId xmlns:a16="http://schemas.microsoft.com/office/drawing/2014/main" id="{3F2E9CFF-43FD-F404-8519-CDAB336332C7}"/>
              </a:ext>
            </a:extLst>
          </p:cNvPr>
          <p:cNvSpPr/>
          <p:nvPr/>
        </p:nvSpPr>
        <p:spPr>
          <a:xfrm>
            <a:off x="1007678" y="3934383"/>
            <a:ext cx="3553688" cy="422105"/>
          </a:xfrm>
          <a:prstGeom prst="rect">
            <a:avLst/>
          </a:prstGeom>
          <a:solidFill>
            <a:srgbClr val="B7DEE8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>
                <a:solidFill>
                  <a:srgbClr val="122742"/>
                </a:solidFill>
                <a:latin typeface="Montserrat" panose="02000505000000020004" pitchFamily="2" charset="0"/>
              </a:rPr>
              <a:t>SDF ger förslag till Årsmötet</a:t>
            </a:r>
          </a:p>
        </p:txBody>
      </p:sp>
      <p:sp>
        <p:nvSpPr>
          <p:cNvPr id="1039" name="Rektangel 1038">
            <a:extLst>
              <a:ext uri="{FF2B5EF4-FFF2-40B4-BE49-F238E27FC236}">
                <a16:creationId xmlns:a16="http://schemas.microsoft.com/office/drawing/2014/main" id="{96F96B7A-725D-91AA-FC16-97BC57989621}"/>
              </a:ext>
            </a:extLst>
          </p:cNvPr>
          <p:cNvSpPr/>
          <p:nvPr/>
        </p:nvSpPr>
        <p:spPr>
          <a:xfrm>
            <a:off x="973524" y="2501512"/>
            <a:ext cx="3094074" cy="422105"/>
          </a:xfrm>
          <a:prstGeom prst="rect">
            <a:avLst/>
          </a:prstGeom>
          <a:solidFill>
            <a:srgbClr val="B7DEE8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>
                <a:solidFill>
                  <a:srgbClr val="122742"/>
                </a:solidFill>
                <a:latin typeface="Montserrat" panose="02000505000000020004" pitchFamily="2" charset="0"/>
              </a:rPr>
              <a:t>Förslag röstas om på ÅM</a:t>
            </a:r>
          </a:p>
        </p:txBody>
      </p:sp>
      <p:cxnSp>
        <p:nvCxnSpPr>
          <p:cNvPr id="1041" name="Rak pilkoppling 1040">
            <a:extLst>
              <a:ext uri="{FF2B5EF4-FFF2-40B4-BE49-F238E27FC236}">
                <a16:creationId xmlns:a16="http://schemas.microsoft.com/office/drawing/2014/main" id="{CAA85D4A-8C04-86FC-7C14-2D223F3EFE5E}"/>
              </a:ext>
            </a:extLst>
          </p:cNvPr>
          <p:cNvCxnSpPr>
            <a:cxnSpLocks/>
          </p:cNvCxnSpPr>
          <p:nvPr/>
        </p:nvCxnSpPr>
        <p:spPr>
          <a:xfrm flipV="1">
            <a:off x="4213401" y="3470235"/>
            <a:ext cx="0" cy="347374"/>
          </a:xfrm>
          <a:prstGeom prst="straightConnector1">
            <a:avLst/>
          </a:prstGeom>
          <a:ln>
            <a:solidFill>
              <a:srgbClr val="FBE20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4" name="Rak pilkoppling 1043">
            <a:extLst>
              <a:ext uri="{FF2B5EF4-FFF2-40B4-BE49-F238E27FC236}">
                <a16:creationId xmlns:a16="http://schemas.microsoft.com/office/drawing/2014/main" id="{0B63F40E-8051-DE5D-4295-5803CC3792EE}"/>
              </a:ext>
            </a:extLst>
          </p:cNvPr>
          <p:cNvCxnSpPr>
            <a:cxnSpLocks/>
          </p:cNvCxnSpPr>
          <p:nvPr/>
        </p:nvCxnSpPr>
        <p:spPr>
          <a:xfrm flipV="1">
            <a:off x="4189400" y="2365190"/>
            <a:ext cx="0" cy="347374"/>
          </a:xfrm>
          <a:prstGeom prst="straightConnector1">
            <a:avLst/>
          </a:prstGeom>
          <a:ln>
            <a:solidFill>
              <a:srgbClr val="FBE20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5" name="Rektangel 1044">
            <a:extLst>
              <a:ext uri="{FF2B5EF4-FFF2-40B4-BE49-F238E27FC236}">
                <a16:creationId xmlns:a16="http://schemas.microsoft.com/office/drawing/2014/main" id="{DA3404AE-228F-3F6E-61F1-BEA4DC1882D3}"/>
              </a:ext>
            </a:extLst>
          </p:cNvPr>
          <p:cNvSpPr/>
          <p:nvPr/>
        </p:nvSpPr>
        <p:spPr>
          <a:xfrm>
            <a:off x="4485251" y="1969758"/>
            <a:ext cx="1060194" cy="422105"/>
          </a:xfrm>
          <a:prstGeom prst="rect">
            <a:avLst/>
          </a:prstGeom>
          <a:solidFill>
            <a:srgbClr val="B7DEE8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>
                <a:solidFill>
                  <a:srgbClr val="122742"/>
                </a:solidFill>
                <a:latin typeface="Montserrat" panose="02000505000000020004" pitchFamily="2" charset="0"/>
              </a:rPr>
              <a:t>Beslut</a:t>
            </a:r>
          </a:p>
        </p:txBody>
      </p:sp>
      <p:sp>
        <p:nvSpPr>
          <p:cNvPr id="1047" name="Rektangel 1046">
            <a:extLst>
              <a:ext uri="{FF2B5EF4-FFF2-40B4-BE49-F238E27FC236}">
                <a16:creationId xmlns:a16="http://schemas.microsoft.com/office/drawing/2014/main" id="{EEC904CE-0E35-8ABA-3C02-0C4F4084BB5C}"/>
              </a:ext>
            </a:extLst>
          </p:cNvPr>
          <p:cNvSpPr/>
          <p:nvPr/>
        </p:nvSpPr>
        <p:spPr>
          <a:xfrm>
            <a:off x="6281593" y="3671807"/>
            <a:ext cx="1565236" cy="3615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>
                <a:solidFill>
                  <a:srgbClr val="FBE201"/>
                </a:solidFill>
                <a:latin typeface="Montserrat" panose="02000505000000020004" pitchFamily="2" charset="0"/>
              </a:rPr>
              <a:t>Nästa sida</a:t>
            </a:r>
          </a:p>
        </p:txBody>
      </p:sp>
      <p:sp>
        <p:nvSpPr>
          <p:cNvPr id="1049" name="Rektangel 1048">
            <a:extLst>
              <a:ext uri="{FF2B5EF4-FFF2-40B4-BE49-F238E27FC236}">
                <a16:creationId xmlns:a16="http://schemas.microsoft.com/office/drawing/2014/main" id="{14B279D2-C836-60E4-07BC-27A928570E14}"/>
              </a:ext>
            </a:extLst>
          </p:cNvPr>
          <p:cNvSpPr/>
          <p:nvPr/>
        </p:nvSpPr>
        <p:spPr>
          <a:xfrm>
            <a:off x="151516" y="310413"/>
            <a:ext cx="7033434" cy="79744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Montserrat" panose="02000505000000020004" pitchFamily="2" charset="0"/>
              </a:rPr>
              <a:t>DEN DEMOKRATISKA PROCESSEN I SVBF</a:t>
            </a:r>
          </a:p>
        </p:txBody>
      </p:sp>
      <p:cxnSp>
        <p:nvCxnSpPr>
          <p:cNvPr id="1051" name="Rak koppling 1050">
            <a:extLst>
              <a:ext uri="{FF2B5EF4-FFF2-40B4-BE49-F238E27FC236}">
                <a16:creationId xmlns:a16="http://schemas.microsoft.com/office/drawing/2014/main" id="{5715A87D-6542-4483-C233-350F212D2CCC}"/>
              </a:ext>
            </a:extLst>
          </p:cNvPr>
          <p:cNvCxnSpPr/>
          <p:nvPr/>
        </p:nvCxnSpPr>
        <p:spPr>
          <a:xfrm>
            <a:off x="151516" y="1107855"/>
            <a:ext cx="8886158" cy="0"/>
          </a:xfrm>
          <a:prstGeom prst="line">
            <a:avLst/>
          </a:prstGeom>
          <a:ln>
            <a:solidFill>
              <a:srgbClr val="95B3D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2" name="Rak pilkoppling 1051">
            <a:extLst>
              <a:ext uri="{FF2B5EF4-FFF2-40B4-BE49-F238E27FC236}">
                <a16:creationId xmlns:a16="http://schemas.microsoft.com/office/drawing/2014/main" id="{7B05ED27-D708-A9C8-C256-53E5DFA05DB2}"/>
              </a:ext>
            </a:extLst>
          </p:cNvPr>
          <p:cNvCxnSpPr>
            <a:cxnSpLocks/>
          </p:cNvCxnSpPr>
          <p:nvPr/>
        </p:nvCxnSpPr>
        <p:spPr>
          <a:xfrm>
            <a:off x="4152740" y="2046340"/>
            <a:ext cx="250591" cy="0"/>
          </a:xfrm>
          <a:prstGeom prst="straightConnector1">
            <a:avLst/>
          </a:prstGeom>
          <a:ln>
            <a:solidFill>
              <a:srgbClr val="FBE20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5" name="textruta 1054">
            <a:extLst>
              <a:ext uri="{FF2B5EF4-FFF2-40B4-BE49-F238E27FC236}">
                <a16:creationId xmlns:a16="http://schemas.microsoft.com/office/drawing/2014/main" id="{29139DE9-C7CB-C45F-329D-503639B1DB4B}"/>
              </a:ext>
            </a:extLst>
          </p:cNvPr>
          <p:cNvSpPr txBox="1"/>
          <p:nvPr/>
        </p:nvSpPr>
        <p:spPr>
          <a:xfrm rot="1062078">
            <a:off x="5640625" y="5981632"/>
            <a:ext cx="2399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rgbClr val="FBE201"/>
                </a:solidFill>
                <a:latin typeface="Montserrat" panose="02000505000000020004" pitchFamily="2" charset="0"/>
              </a:rPr>
              <a:t>DET BÖRJAR HÄR!!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031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53" grpId="0" animBg="1"/>
      <p:bldP spid="54" grpId="0" animBg="1"/>
      <p:bldP spid="60" grpId="0" animBg="1"/>
      <p:bldP spid="63" grpId="0" animBg="1"/>
      <p:bldP spid="1029" grpId="0" animBg="1"/>
      <p:bldP spid="1035" grpId="0" animBg="1"/>
      <p:bldP spid="1039" grpId="0" animBg="1"/>
      <p:bldP spid="1045" grpId="0" animBg="1"/>
      <p:bldP spid="1047" grpId="0"/>
      <p:bldP spid="105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Rak 33"/>
          <p:cNvCxnSpPr/>
          <p:nvPr/>
        </p:nvCxnSpPr>
        <p:spPr>
          <a:xfrm flipV="1">
            <a:off x="0" y="931705"/>
            <a:ext cx="9144000" cy="42695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ruta 8"/>
          <p:cNvSpPr txBox="1"/>
          <p:nvPr/>
        </p:nvSpPr>
        <p:spPr>
          <a:xfrm>
            <a:off x="116629" y="159276"/>
            <a:ext cx="8889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3600" b="1" dirty="0">
                <a:solidFill>
                  <a:schemeClr val="tx2">
                    <a:lumMod val="75000"/>
                  </a:schemeClr>
                </a:solidFill>
                <a:latin typeface="Avenir Book"/>
                <a:cs typeface="Avenir Book"/>
              </a:rPr>
              <a:t>BALLMOTION</a:t>
            </a:r>
          </a:p>
        </p:txBody>
      </p:sp>
      <p:sp>
        <p:nvSpPr>
          <p:cNvPr id="3" name="Oval 1"/>
          <p:cNvSpPr>
            <a:spLocks noChangeArrowheads="1"/>
          </p:cNvSpPr>
          <p:nvPr/>
        </p:nvSpPr>
        <p:spPr bwMode="auto">
          <a:xfrm>
            <a:off x="599354" y="1812793"/>
            <a:ext cx="2740300" cy="2586266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CCCCCC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1610968" y="3633708"/>
            <a:ext cx="316099" cy="213334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CCCCCC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1995080" y="3632047"/>
            <a:ext cx="316099" cy="213334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CCCCCC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1797834" y="2368262"/>
            <a:ext cx="316099" cy="287363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CCCCCC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2" name="Frihandsfigur 21"/>
          <p:cNvSpPr/>
          <p:nvPr/>
        </p:nvSpPr>
        <p:spPr>
          <a:xfrm>
            <a:off x="7677239" y="1740042"/>
            <a:ext cx="567163" cy="2853715"/>
          </a:xfrm>
          <a:custGeom>
            <a:avLst/>
            <a:gdLst>
              <a:gd name="connsiteX0" fmla="*/ 0 w 529900"/>
              <a:gd name="connsiteY0" fmla="*/ 0 h 2358442"/>
              <a:gd name="connsiteX1" fmla="*/ 529211 w 529900"/>
              <a:gd name="connsiteY1" fmla="*/ 453547 h 2358442"/>
              <a:gd name="connsiteX2" fmla="*/ 120963 w 529900"/>
              <a:gd name="connsiteY2" fmla="*/ 2358442 h 2358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9900" h="2358442">
                <a:moveTo>
                  <a:pt x="0" y="0"/>
                </a:moveTo>
                <a:cubicBezTo>
                  <a:pt x="254525" y="30236"/>
                  <a:pt x="509051" y="60473"/>
                  <a:pt x="529211" y="453547"/>
                </a:cubicBezTo>
                <a:cubicBezTo>
                  <a:pt x="549372" y="846621"/>
                  <a:pt x="120963" y="2358442"/>
                  <a:pt x="120963" y="2358442"/>
                </a:cubicBezTo>
              </a:path>
            </a:pathLst>
          </a:cu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Oval 1"/>
          <p:cNvSpPr>
            <a:spLocks noChangeArrowheads="1"/>
          </p:cNvSpPr>
          <p:nvPr/>
        </p:nvSpPr>
        <p:spPr bwMode="auto">
          <a:xfrm>
            <a:off x="4743434" y="1814013"/>
            <a:ext cx="2740300" cy="2586266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CCCCCC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9" name="Oval 5"/>
          <p:cNvSpPr>
            <a:spLocks noChangeArrowheads="1"/>
          </p:cNvSpPr>
          <p:nvPr/>
        </p:nvSpPr>
        <p:spPr bwMode="auto">
          <a:xfrm>
            <a:off x="5201589" y="2997538"/>
            <a:ext cx="316099" cy="287363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CCCCCC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5" name="Frihandsfigur 24"/>
          <p:cNvSpPr/>
          <p:nvPr/>
        </p:nvSpPr>
        <p:spPr>
          <a:xfrm>
            <a:off x="3611131" y="1740041"/>
            <a:ext cx="428585" cy="2853714"/>
          </a:xfrm>
          <a:custGeom>
            <a:avLst/>
            <a:gdLst>
              <a:gd name="connsiteX0" fmla="*/ 181444 w 363885"/>
              <a:gd name="connsiteY0" fmla="*/ 1995604 h 1995604"/>
              <a:gd name="connsiteX1" fmla="*/ 332647 w 363885"/>
              <a:gd name="connsiteY1" fmla="*/ 1360639 h 1995604"/>
              <a:gd name="connsiteX2" fmla="*/ 332647 w 363885"/>
              <a:gd name="connsiteY2" fmla="*/ 680320 h 1995604"/>
              <a:gd name="connsiteX3" fmla="*/ 0 w 363885"/>
              <a:gd name="connsiteY3" fmla="*/ 0 h 1995604"/>
              <a:gd name="connsiteX4" fmla="*/ 0 w 363885"/>
              <a:gd name="connsiteY4" fmla="*/ 0 h 1995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885" h="1995604">
                <a:moveTo>
                  <a:pt x="181444" y="1995604"/>
                </a:moveTo>
                <a:cubicBezTo>
                  <a:pt x="244445" y="1787728"/>
                  <a:pt x="307447" y="1579853"/>
                  <a:pt x="332647" y="1360639"/>
                </a:cubicBezTo>
                <a:cubicBezTo>
                  <a:pt x="357847" y="1141425"/>
                  <a:pt x="388088" y="907093"/>
                  <a:pt x="332647" y="680320"/>
                </a:cubicBezTo>
                <a:cubicBezTo>
                  <a:pt x="277206" y="453547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0" name="textruta 29"/>
          <p:cNvSpPr txBox="1"/>
          <p:nvPr/>
        </p:nvSpPr>
        <p:spPr>
          <a:xfrm>
            <a:off x="892099" y="4708957"/>
            <a:ext cx="19941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latin typeface="Avenir Next Condensed Medium"/>
                <a:cs typeface="Avenir Next Condensed Medium"/>
              </a:rPr>
              <a:t>Grövre yta		</a:t>
            </a:r>
          </a:p>
          <a:p>
            <a:r>
              <a:rPr lang="sv-SE" sz="1400" dirty="0">
                <a:latin typeface="Avenir Next Condensed Medium"/>
                <a:cs typeface="Avenir Next Condensed Medium"/>
              </a:rPr>
              <a:t>Lägre RG-värde</a:t>
            </a:r>
            <a:br>
              <a:rPr lang="sv-SE" sz="1400" dirty="0">
                <a:latin typeface="Avenir Next Condensed Medium"/>
                <a:cs typeface="Avenir Next Condensed Medium"/>
              </a:rPr>
            </a:br>
            <a:r>
              <a:rPr lang="sv-SE" sz="1400" dirty="0">
                <a:latin typeface="Avenir Next Condensed Medium"/>
                <a:cs typeface="Avenir Next Condensed Medium"/>
              </a:rPr>
              <a:t>Kortare PIN – PAP</a:t>
            </a:r>
            <a:br>
              <a:rPr lang="sv-SE" sz="1400" dirty="0">
                <a:latin typeface="Avenir Next Condensed Medium"/>
                <a:cs typeface="Avenir Next Condensed Medium"/>
              </a:rPr>
            </a:br>
            <a:r>
              <a:rPr lang="sv-SE" sz="1400" dirty="0">
                <a:latin typeface="Avenir Next Condensed Medium"/>
                <a:cs typeface="Avenir Next Condensed Medium"/>
              </a:rPr>
              <a:t>Högre RG-</a:t>
            </a:r>
            <a:r>
              <a:rPr lang="sv-SE" sz="1400" dirty="0" err="1">
                <a:latin typeface="Avenir Next Condensed Medium"/>
                <a:cs typeface="Avenir Next Condensed Medium"/>
              </a:rPr>
              <a:t>Diff</a:t>
            </a:r>
            <a:br>
              <a:rPr lang="sv-SE" sz="1400" dirty="0">
                <a:latin typeface="Avenir Next Condensed Medium"/>
                <a:cs typeface="Avenir Next Condensed Medium"/>
              </a:rPr>
            </a:br>
            <a:br>
              <a:rPr lang="sv-SE" sz="1400" dirty="0">
                <a:latin typeface="Avenir Next Condensed Medium"/>
                <a:cs typeface="Avenir Next Condensed Medium"/>
              </a:rPr>
            </a:br>
            <a:r>
              <a:rPr lang="sv-SE" sz="1400" dirty="0">
                <a:latin typeface="Avenir Next Condensed Medium"/>
                <a:cs typeface="Avenir Next Condensed Medium"/>
              </a:rPr>
              <a:t>Mer </a:t>
            </a:r>
            <a:r>
              <a:rPr lang="sv-SE" sz="1400" dirty="0" err="1">
                <a:latin typeface="Avenir Next Condensed Medium"/>
                <a:cs typeface="Avenir Next Condensed Medium"/>
              </a:rPr>
              <a:t>framåtrull</a:t>
            </a:r>
            <a:br>
              <a:rPr lang="sv-SE" sz="1400" dirty="0">
                <a:latin typeface="Avenir Next Condensed Medium"/>
                <a:cs typeface="Avenir Next Condensed Medium"/>
              </a:rPr>
            </a:br>
            <a:r>
              <a:rPr lang="sv-SE" sz="1400" dirty="0">
                <a:latin typeface="Avenir Next Condensed Medium"/>
                <a:cs typeface="Avenir Next Condensed Medium"/>
              </a:rPr>
              <a:t>(Lägre fart)</a:t>
            </a:r>
            <a:br>
              <a:rPr lang="sv-SE" sz="1400" dirty="0">
                <a:latin typeface="Avenir Next Condensed Medium"/>
                <a:cs typeface="Avenir Next Condensed Medium"/>
              </a:rPr>
            </a:br>
            <a:r>
              <a:rPr lang="sv-SE" sz="1400" dirty="0">
                <a:latin typeface="Avenir Next Condensed Medium"/>
                <a:cs typeface="Avenir Next Condensed Medium"/>
              </a:rPr>
              <a:t>Kortare loft</a:t>
            </a:r>
          </a:p>
        </p:txBody>
      </p:sp>
      <p:sp>
        <p:nvSpPr>
          <p:cNvPr id="33" name="textruta 32"/>
          <p:cNvSpPr txBox="1"/>
          <p:nvPr/>
        </p:nvSpPr>
        <p:spPr>
          <a:xfrm>
            <a:off x="5314433" y="4708957"/>
            <a:ext cx="23628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latin typeface="Avenir Next Condensed Medium"/>
                <a:cs typeface="Avenir Next Condensed Medium"/>
              </a:rPr>
              <a:t>Finare yta</a:t>
            </a:r>
          </a:p>
          <a:p>
            <a:r>
              <a:rPr lang="sv-SE" sz="1400" dirty="0">
                <a:latin typeface="Avenir Next Condensed Medium"/>
                <a:cs typeface="Avenir Next Condensed Medium"/>
              </a:rPr>
              <a:t>Högre RG-värde</a:t>
            </a:r>
            <a:br>
              <a:rPr lang="sv-SE" sz="1400" dirty="0">
                <a:latin typeface="Avenir Next Condensed Medium"/>
                <a:cs typeface="Avenir Next Condensed Medium"/>
              </a:rPr>
            </a:br>
            <a:r>
              <a:rPr lang="sv-SE" sz="1400" dirty="0">
                <a:latin typeface="Avenir Next Condensed Medium"/>
                <a:cs typeface="Avenir Next Condensed Medium"/>
              </a:rPr>
              <a:t>Längre PIN - PAP</a:t>
            </a:r>
            <a:br>
              <a:rPr lang="sv-SE" sz="1400" dirty="0">
                <a:latin typeface="Avenir Next Condensed Medium"/>
                <a:cs typeface="Avenir Next Condensed Medium"/>
              </a:rPr>
            </a:br>
            <a:r>
              <a:rPr lang="sv-SE" sz="1400" dirty="0">
                <a:latin typeface="Avenir Next Condensed Medium"/>
                <a:cs typeface="Avenir Next Condensed Medium"/>
              </a:rPr>
              <a:t>Lägre RG-</a:t>
            </a:r>
            <a:r>
              <a:rPr lang="sv-SE" sz="1400" dirty="0" err="1">
                <a:latin typeface="Avenir Next Condensed Medium"/>
                <a:cs typeface="Avenir Next Condensed Medium"/>
              </a:rPr>
              <a:t>Diff</a:t>
            </a:r>
            <a:br>
              <a:rPr lang="sv-SE" sz="1400" dirty="0">
                <a:latin typeface="Avenir Next Condensed Medium"/>
                <a:cs typeface="Avenir Next Condensed Medium"/>
              </a:rPr>
            </a:br>
            <a:br>
              <a:rPr lang="sv-SE" sz="1400" dirty="0">
                <a:latin typeface="Avenir Next Condensed Medium"/>
                <a:cs typeface="Avenir Next Condensed Medium"/>
              </a:rPr>
            </a:br>
            <a:r>
              <a:rPr lang="sv-SE" sz="1400" dirty="0">
                <a:latin typeface="Avenir Next Condensed Medium"/>
                <a:cs typeface="Avenir Next Condensed Medium"/>
              </a:rPr>
              <a:t>Mer </a:t>
            </a:r>
            <a:r>
              <a:rPr lang="sv-SE" sz="1400" dirty="0" err="1">
                <a:latin typeface="Avenir Next Condensed Medium"/>
                <a:cs typeface="Avenir Next Condensed Medium"/>
              </a:rPr>
              <a:t>sidorull</a:t>
            </a:r>
            <a:br>
              <a:rPr lang="sv-SE" sz="1400" dirty="0">
                <a:latin typeface="Avenir Next Condensed Medium"/>
                <a:cs typeface="Avenir Next Condensed Medium"/>
              </a:rPr>
            </a:br>
            <a:r>
              <a:rPr lang="sv-SE" sz="1400" dirty="0">
                <a:latin typeface="Avenir Next Condensed Medium"/>
                <a:cs typeface="Avenir Next Condensed Medium"/>
              </a:rPr>
              <a:t>(Högre fart)</a:t>
            </a:r>
            <a:br>
              <a:rPr lang="sv-SE" sz="1400" dirty="0">
                <a:latin typeface="Avenir Next Condensed Medium"/>
                <a:cs typeface="Avenir Next Condensed Medium"/>
              </a:rPr>
            </a:br>
            <a:r>
              <a:rPr lang="sv-SE" sz="1400" dirty="0">
                <a:latin typeface="Avenir Next Condensed Medium"/>
                <a:cs typeface="Avenir Next Condensed Medium"/>
              </a:rPr>
              <a:t>Längre loft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2886246" y="4713572"/>
            <a:ext cx="20425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>
                <a:latin typeface="Avenir Next Condensed Medium"/>
                <a:cs typeface="Avenir Next Condensed Medium"/>
              </a:rPr>
              <a:t>180                     4000 p</a:t>
            </a:r>
            <a:br>
              <a:rPr lang="sv-SE" sz="1400" dirty="0">
                <a:latin typeface="Avenir Next Condensed Medium"/>
                <a:cs typeface="Avenir Next Condensed Medium"/>
              </a:rPr>
            </a:br>
            <a:r>
              <a:rPr lang="sv-SE" sz="1400" dirty="0">
                <a:latin typeface="Avenir Next Condensed Medium"/>
                <a:cs typeface="Avenir Next Condensed Medium"/>
              </a:rPr>
              <a:t>2.43                        2.60</a:t>
            </a:r>
            <a:br>
              <a:rPr lang="sv-SE" sz="1400" dirty="0">
                <a:latin typeface="Avenir Next Condensed Medium"/>
                <a:cs typeface="Avenir Next Condensed Medium"/>
              </a:rPr>
            </a:br>
            <a:r>
              <a:rPr lang="sv-SE" sz="1400" dirty="0">
                <a:latin typeface="Avenir Next Condensed Medium"/>
                <a:cs typeface="Avenir Next Condensed Medium"/>
              </a:rPr>
              <a:t>0                               6 ¾</a:t>
            </a:r>
            <a:br>
              <a:rPr lang="sv-SE" sz="1400" dirty="0">
                <a:latin typeface="Avenir Next Condensed Medium"/>
                <a:cs typeface="Avenir Next Condensed Medium"/>
              </a:rPr>
            </a:br>
            <a:r>
              <a:rPr lang="sv-SE" sz="1400" dirty="0">
                <a:latin typeface="Avenir Next Condensed Medium"/>
                <a:cs typeface="Avenir Next Condensed Medium"/>
              </a:rPr>
              <a:t>0 .060                          0</a:t>
            </a:r>
          </a:p>
        </p:txBody>
      </p:sp>
      <p:sp>
        <p:nvSpPr>
          <p:cNvPr id="21" name="Oval 3"/>
          <p:cNvSpPr>
            <a:spLocks noChangeArrowheads="1"/>
          </p:cNvSpPr>
          <p:nvPr/>
        </p:nvSpPr>
        <p:spPr bwMode="auto">
          <a:xfrm>
            <a:off x="6669082" y="2726141"/>
            <a:ext cx="237490" cy="340635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CCCCCC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3" name="Oval 4"/>
          <p:cNvSpPr>
            <a:spLocks noChangeArrowheads="1"/>
          </p:cNvSpPr>
          <p:nvPr/>
        </p:nvSpPr>
        <p:spPr bwMode="auto">
          <a:xfrm>
            <a:off x="6669081" y="3107045"/>
            <a:ext cx="237490" cy="340635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CCCCCC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11" name="Bildobjekt 10" descr="ekizbowling.png">
            <a:extLst>
              <a:ext uri="{FF2B5EF4-FFF2-40B4-BE49-F238E27FC236}">
                <a16:creationId xmlns:a16="http://schemas.microsoft.com/office/drawing/2014/main" id="{26A8EC4C-3F28-13F5-3ED2-3AFA647853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57" y="3105"/>
            <a:ext cx="3438210" cy="1258407"/>
          </a:xfrm>
          <a:prstGeom prst="rect">
            <a:avLst/>
          </a:prstGeo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69E29D1A-F9F6-1FE0-8D43-BAB862F499FA}"/>
              </a:ext>
            </a:extLst>
          </p:cNvPr>
          <p:cNvSpPr/>
          <p:nvPr/>
        </p:nvSpPr>
        <p:spPr>
          <a:xfrm>
            <a:off x="3253609" y="10174"/>
            <a:ext cx="5867954" cy="1227965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B8C64C3D-3AB3-0C34-E426-F3C75F6CA58C}"/>
              </a:ext>
            </a:extLst>
          </p:cNvPr>
          <p:cNvSpPr txBox="1"/>
          <p:nvPr/>
        </p:nvSpPr>
        <p:spPr>
          <a:xfrm>
            <a:off x="101077" y="162381"/>
            <a:ext cx="8889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3600" b="1" dirty="0">
                <a:solidFill>
                  <a:schemeClr val="bg1"/>
                </a:solidFill>
                <a:latin typeface="Avenir Book"/>
                <a:cs typeface="Avenir Book"/>
              </a:rPr>
              <a:t>KLOT &amp; VINKLAR        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9313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Rak 33"/>
          <p:cNvCxnSpPr/>
          <p:nvPr/>
        </p:nvCxnSpPr>
        <p:spPr>
          <a:xfrm flipV="1">
            <a:off x="0" y="1215484"/>
            <a:ext cx="9144000" cy="42695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Bildobjekt 2" descr="ekizbowli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" y="0"/>
            <a:ext cx="3438210" cy="1258407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932636DF-6CD4-4B4B-8E94-42A3EC2A2DB9}"/>
              </a:ext>
            </a:extLst>
          </p:cNvPr>
          <p:cNvSpPr/>
          <p:nvPr/>
        </p:nvSpPr>
        <p:spPr>
          <a:xfrm>
            <a:off x="3269161" y="7069"/>
            <a:ext cx="5867954" cy="1227965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/>
          <p:cNvSpPr txBox="1"/>
          <p:nvPr/>
        </p:nvSpPr>
        <p:spPr>
          <a:xfrm>
            <a:off x="116629" y="159276"/>
            <a:ext cx="8889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3600" b="1" dirty="0">
                <a:solidFill>
                  <a:schemeClr val="bg1"/>
                </a:solidFill>
                <a:latin typeface="Avenir Book"/>
                <a:cs typeface="Avenir Book"/>
              </a:rPr>
              <a:t>KLOT &amp; VINKLAR          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7F8E7C69-69FB-492A-9A68-1AFFD833036F}"/>
              </a:ext>
            </a:extLst>
          </p:cNvPr>
          <p:cNvSpPr txBox="1"/>
          <p:nvPr/>
        </p:nvSpPr>
        <p:spPr>
          <a:xfrm>
            <a:off x="527212" y="1897274"/>
            <a:ext cx="670621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v-SE" dirty="0"/>
              <a:t>SE BRYTPUNKT I SIDLED/DJUPLED:</a:t>
            </a:r>
            <a:br>
              <a:rPr lang="sv-SE" dirty="0"/>
            </a:br>
            <a:r>
              <a:rPr lang="sv-SE" sz="2000" b="1" dirty="0"/>
              <a:t>a</a:t>
            </a:r>
            <a:r>
              <a:rPr lang="sv-SE" dirty="0"/>
              <a:t>, 2 &amp; 2, Spelaren slår och berättar för ”kompisen” vilken ribba klotet </a:t>
            </a:r>
            <a:r>
              <a:rPr lang="sv-SE" b="1" i="1" dirty="0"/>
              <a:t>bröt </a:t>
            </a:r>
            <a:r>
              <a:rPr lang="sv-SE" dirty="0"/>
              <a:t>på.</a:t>
            </a:r>
            <a:br>
              <a:rPr lang="sv-SE" dirty="0"/>
            </a:br>
            <a:r>
              <a:rPr lang="sv-SE" b="1" dirty="0" err="1"/>
              <a:t>b,</a:t>
            </a:r>
            <a:r>
              <a:rPr lang="sv-SE" dirty="0" err="1"/>
              <a:t>Vid</a:t>
            </a:r>
            <a:r>
              <a:rPr lang="sv-SE" b="1" dirty="0"/>
              <a:t> </a:t>
            </a:r>
            <a:r>
              <a:rPr lang="sv-SE" dirty="0"/>
              <a:t>vilken ribba klotet </a:t>
            </a:r>
            <a:r>
              <a:rPr lang="sv-SE" b="1" i="1" dirty="0"/>
              <a:t>träffade 1:ans kägla</a:t>
            </a:r>
            <a:br>
              <a:rPr lang="sv-SE" b="1" i="1" dirty="0"/>
            </a:br>
            <a:r>
              <a:rPr lang="sv-SE" b="1" dirty="0"/>
              <a:t>c</a:t>
            </a:r>
            <a:r>
              <a:rPr lang="sv-SE" b="1" i="1" dirty="0"/>
              <a:t>, </a:t>
            </a:r>
            <a:r>
              <a:rPr lang="sv-SE" dirty="0"/>
              <a:t>Vid vilken </a:t>
            </a:r>
            <a:r>
              <a:rPr lang="sv-SE" b="1" dirty="0"/>
              <a:t>längd</a:t>
            </a:r>
            <a:r>
              <a:rPr lang="sv-SE" dirty="0"/>
              <a:t> bröt  klotet</a:t>
            </a:r>
            <a:br>
              <a:rPr lang="sv-SE" dirty="0"/>
            </a:br>
            <a:r>
              <a:rPr lang="sv-SE" b="1" dirty="0"/>
              <a:t>d</a:t>
            </a:r>
            <a:r>
              <a:rPr lang="sv-SE" dirty="0"/>
              <a:t>, Vid vilken ribba gick klotet i ”gropen”</a:t>
            </a:r>
            <a:br>
              <a:rPr lang="sv-SE" b="1" i="1" dirty="0"/>
            </a:br>
            <a:endParaRPr lang="sv-SE" b="1" i="1" dirty="0"/>
          </a:p>
          <a:p>
            <a:pPr marL="342900" indent="-342900">
              <a:buFont typeface="+mj-lt"/>
              <a:buAutoNum type="arabicPeriod"/>
            </a:pPr>
            <a:r>
              <a:rPr lang="sv-SE" dirty="0"/>
              <a:t>Träffa struten (4-6 grader) med valfritt klot, registrera på vilken längd de olika klotet behöver träffa struten för att hinna till fickan.</a:t>
            </a:r>
            <a:br>
              <a:rPr lang="sv-SE" dirty="0"/>
            </a:br>
            <a:endParaRPr lang="sv-SE" dirty="0"/>
          </a:p>
          <a:p>
            <a:pPr marL="342900" indent="-342900">
              <a:buFont typeface="+mj-lt"/>
              <a:buAutoNum type="arabicPeriod"/>
            </a:pPr>
            <a:r>
              <a:rPr lang="sv-SE" dirty="0" err="1"/>
              <a:t>Move</a:t>
            </a:r>
            <a:r>
              <a:rPr lang="sv-SE" dirty="0"/>
              <a:t> in </a:t>
            </a:r>
            <a:r>
              <a:rPr lang="sv-SE" dirty="0" err="1"/>
              <a:t>slow</a:t>
            </a:r>
            <a:r>
              <a:rPr lang="sv-SE" dirty="0"/>
              <a:t> down (SPECTO) – träffa ”struten” + få klotet till fickan genom att göra logisk förändring/</a:t>
            </a:r>
            <a:r>
              <a:rPr lang="sv-SE" dirty="0" err="1"/>
              <a:t>klotval</a:t>
            </a:r>
            <a:br>
              <a:rPr lang="sv-SE" dirty="0"/>
            </a:br>
            <a:br>
              <a:rPr lang="sv-SE" dirty="0"/>
            </a:br>
            <a:r>
              <a:rPr lang="sv-SE" dirty="0"/>
              <a:t>Upprepa övningarna på olika profiler (längder)!</a:t>
            </a:r>
            <a:br>
              <a:rPr lang="sv-SE" dirty="0"/>
            </a:br>
            <a:endParaRPr lang="sv-SE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6F3EDBB3-E847-476D-8F3A-D87EE3E57E38}"/>
              </a:ext>
            </a:extLst>
          </p:cNvPr>
          <p:cNvSpPr/>
          <p:nvPr/>
        </p:nvSpPr>
        <p:spPr>
          <a:xfrm>
            <a:off x="527212" y="1483390"/>
            <a:ext cx="1340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ÖVNINGAR: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7969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27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Rak koppling 43">
            <a:extLst>
              <a:ext uri="{FF2B5EF4-FFF2-40B4-BE49-F238E27FC236}">
                <a16:creationId xmlns:a16="http://schemas.microsoft.com/office/drawing/2014/main" id="{19EF4D17-1FE7-6777-F192-68D60FE59870}"/>
              </a:ext>
            </a:extLst>
          </p:cNvPr>
          <p:cNvCxnSpPr>
            <a:cxnSpLocks/>
          </p:cNvCxnSpPr>
          <p:nvPr/>
        </p:nvCxnSpPr>
        <p:spPr>
          <a:xfrm>
            <a:off x="2498495" y="3401007"/>
            <a:ext cx="0" cy="317595"/>
          </a:xfrm>
          <a:prstGeom prst="line">
            <a:avLst/>
          </a:prstGeom>
          <a:ln>
            <a:solidFill>
              <a:srgbClr val="FBE20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Rak koppling 49">
            <a:extLst>
              <a:ext uri="{FF2B5EF4-FFF2-40B4-BE49-F238E27FC236}">
                <a16:creationId xmlns:a16="http://schemas.microsoft.com/office/drawing/2014/main" id="{C7E7CA14-BA15-7AA0-3D11-513BBF200B57}"/>
              </a:ext>
            </a:extLst>
          </p:cNvPr>
          <p:cNvCxnSpPr>
            <a:cxnSpLocks/>
          </p:cNvCxnSpPr>
          <p:nvPr/>
        </p:nvCxnSpPr>
        <p:spPr>
          <a:xfrm>
            <a:off x="5393917" y="5244810"/>
            <a:ext cx="0" cy="317595"/>
          </a:xfrm>
          <a:prstGeom prst="line">
            <a:avLst/>
          </a:prstGeom>
          <a:ln>
            <a:solidFill>
              <a:srgbClr val="FBE20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Rak koppling 50">
            <a:extLst>
              <a:ext uri="{FF2B5EF4-FFF2-40B4-BE49-F238E27FC236}">
                <a16:creationId xmlns:a16="http://schemas.microsoft.com/office/drawing/2014/main" id="{EAA70722-5989-6C5E-128A-67876ACE0BFC}"/>
              </a:ext>
            </a:extLst>
          </p:cNvPr>
          <p:cNvCxnSpPr>
            <a:cxnSpLocks/>
          </p:cNvCxnSpPr>
          <p:nvPr/>
        </p:nvCxnSpPr>
        <p:spPr>
          <a:xfrm>
            <a:off x="6843273" y="5238412"/>
            <a:ext cx="0" cy="317595"/>
          </a:xfrm>
          <a:prstGeom prst="line">
            <a:avLst/>
          </a:prstGeom>
          <a:ln>
            <a:solidFill>
              <a:srgbClr val="FBE20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Rak koppling 51">
            <a:extLst>
              <a:ext uri="{FF2B5EF4-FFF2-40B4-BE49-F238E27FC236}">
                <a16:creationId xmlns:a16="http://schemas.microsoft.com/office/drawing/2014/main" id="{5FB1BD97-C211-A7AC-EFF3-97D6D922542E}"/>
              </a:ext>
            </a:extLst>
          </p:cNvPr>
          <p:cNvCxnSpPr>
            <a:cxnSpLocks/>
          </p:cNvCxnSpPr>
          <p:nvPr/>
        </p:nvCxnSpPr>
        <p:spPr>
          <a:xfrm>
            <a:off x="8204929" y="5232014"/>
            <a:ext cx="0" cy="317595"/>
          </a:xfrm>
          <a:prstGeom prst="line">
            <a:avLst/>
          </a:prstGeom>
          <a:ln>
            <a:solidFill>
              <a:srgbClr val="FBE20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Rak koppling 46">
            <a:extLst>
              <a:ext uri="{FF2B5EF4-FFF2-40B4-BE49-F238E27FC236}">
                <a16:creationId xmlns:a16="http://schemas.microsoft.com/office/drawing/2014/main" id="{6F782D41-7812-1AA3-793B-25CD40EC6E9E}"/>
              </a:ext>
            </a:extLst>
          </p:cNvPr>
          <p:cNvCxnSpPr>
            <a:cxnSpLocks/>
          </p:cNvCxnSpPr>
          <p:nvPr/>
        </p:nvCxnSpPr>
        <p:spPr>
          <a:xfrm flipV="1">
            <a:off x="4676645" y="4143199"/>
            <a:ext cx="7821" cy="401523"/>
          </a:xfrm>
          <a:prstGeom prst="line">
            <a:avLst/>
          </a:prstGeom>
          <a:ln>
            <a:solidFill>
              <a:srgbClr val="FBE20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Rak koppling 44">
            <a:extLst>
              <a:ext uri="{FF2B5EF4-FFF2-40B4-BE49-F238E27FC236}">
                <a16:creationId xmlns:a16="http://schemas.microsoft.com/office/drawing/2014/main" id="{A8917500-B524-EA5B-FCF6-192874282598}"/>
              </a:ext>
            </a:extLst>
          </p:cNvPr>
          <p:cNvCxnSpPr>
            <a:cxnSpLocks/>
          </p:cNvCxnSpPr>
          <p:nvPr/>
        </p:nvCxnSpPr>
        <p:spPr>
          <a:xfrm>
            <a:off x="6671105" y="3408386"/>
            <a:ext cx="0" cy="317595"/>
          </a:xfrm>
          <a:prstGeom prst="line">
            <a:avLst/>
          </a:prstGeom>
          <a:ln>
            <a:solidFill>
              <a:srgbClr val="FBE20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Rak koppling 45">
            <a:extLst>
              <a:ext uri="{FF2B5EF4-FFF2-40B4-BE49-F238E27FC236}">
                <a16:creationId xmlns:a16="http://schemas.microsoft.com/office/drawing/2014/main" id="{A944B03F-3390-3C5A-5D4A-E9096BB677B6}"/>
              </a:ext>
            </a:extLst>
          </p:cNvPr>
          <p:cNvCxnSpPr>
            <a:cxnSpLocks/>
          </p:cNvCxnSpPr>
          <p:nvPr/>
        </p:nvCxnSpPr>
        <p:spPr>
          <a:xfrm>
            <a:off x="4569388" y="3374569"/>
            <a:ext cx="0" cy="317595"/>
          </a:xfrm>
          <a:prstGeom prst="line">
            <a:avLst/>
          </a:prstGeom>
          <a:ln>
            <a:solidFill>
              <a:srgbClr val="FBE20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Rak koppling 32">
            <a:extLst>
              <a:ext uri="{FF2B5EF4-FFF2-40B4-BE49-F238E27FC236}">
                <a16:creationId xmlns:a16="http://schemas.microsoft.com/office/drawing/2014/main" id="{A99DCDB0-ACA5-F070-2759-1580C511CAA9}"/>
              </a:ext>
            </a:extLst>
          </p:cNvPr>
          <p:cNvCxnSpPr>
            <a:cxnSpLocks/>
          </p:cNvCxnSpPr>
          <p:nvPr/>
        </p:nvCxnSpPr>
        <p:spPr>
          <a:xfrm flipV="1">
            <a:off x="1269460" y="4536163"/>
            <a:ext cx="6935469" cy="10862"/>
          </a:xfrm>
          <a:prstGeom prst="line">
            <a:avLst/>
          </a:prstGeom>
          <a:ln>
            <a:solidFill>
              <a:srgbClr val="FBE20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Rak koppling 37">
            <a:extLst>
              <a:ext uri="{FF2B5EF4-FFF2-40B4-BE49-F238E27FC236}">
                <a16:creationId xmlns:a16="http://schemas.microsoft.com/office/drawing/2014/main" id="{436B053D-0E68-3D85-7B23-B772F94B58B9}"/>
              </a:ext>
            </a:extLst>
          </p:cNvPr>
          <p:cNvCxnSpPr>
            <a:cxnSpLocks/>
          </p:cNvCxnSpPr>
          <p:nvPr/>
        </p:nvCxnSpPr>
        <p:spPr>
          <a:xfrm>
            <a:off x="4569388" y="3111405"/>
            <a:ext cx="0" cy="317595"/>
          </a:xfrm>
          <a:prstGeom prst="line">
            <a:avLst/>
          </a:prstGeom>
          <a:ln>
            <a:solidFill>
              <a:srgbClr val="FBE20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Rak koppling 36">
            <a:extLst>
              <a:ext uri="{FF2B5EF4-FFF2-40B4-BE49-F238E27FC236}">
                <a16:creationId xmlns:a16="http://schemas.microsoft.com/office/drawing/2014/main" id="{76051FE4-A48F-EDA3-AB74-4BD05C0F4F78}"/>
              </a:ext>
            </a:extLst>
          </p:cNvPr>
          <p:cNvCxnSpPr>
            <a:cxnSpLocks/>
          </p:cNvCxnSpPr>
          <p:nvPr/>
        </p:nvCxnSpPr>
        <p:spPr>
          <a:xfrm>
            <a:off x="4584939" y="2129846"/>
            <a:ext cx="0" cy="317595"/>
          </a:xfrm>
          <a:prstGeom prst="line">
            <a:avLst/>
          </a:prstGeom>
          <a:ln>
            <a:solidFill>
              <a:srgbClr val="FBE20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Bildobjekt 3">
            <a:extLst>
              <a:ext uri="{FF2B5EF4-FFF2-40B4-BE49-F238E27FC236}">
                <a16:creationId xmlns:a16="http://schemas.microsoft.com/office/drawing/2014/main" id="{CEDA07A8-F9E5-47FD-3886-CB892C172E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234" y="0"/>
            <a:ext cx="3411766" cy="1325562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A6F66C4D-5775-CC0C-8310-67E9E063FD54}"/>
              </a:ext>
            </a:extLst>
          </p:cNvPr>
          <p:cNvSpPr/>
          <p:nvPr/>
        </p:nvSpPr>
        <p:spPr>
          <a:xfrm>
            <a:off x="3144695" y="1472548"/>
            <a:ext cx="3094074" cy="797442"/>
          </a:xfrm>
          <a:prstGeom prst="rect">
            <a:avLst/>
          </a:prstGeom>
          <a:solidFill>
            <a:srgbClr val="FBE20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rgbClr val="122742"/>
                </a:solidFill>
                <a:latin typeface="Montserrat" panose="02000505000000020004" pitchFamily="2" charset="0"/>
              </a:rPr>
              <a:t>FÖRBUNDSSTYRELSE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92B6211-6A7F-F251-275C-50A1BCF9934B}"/>
              </a:ext>
            </a:extLst>
          </p:cNvPr>
          <p:cNvSpPr/>
          <p:nvPr/>
        </p:nvSpPr>
        <p:spPr>
          <a:xfrm>
            <a:off x="3152554" y="2447441"/>
            <a:ext cx="3094074" cy="797442"/>
          </a:xfrm>
          <a:prstGeom prst="rect">
            <a:avLst/>
          </a:prstGeom>
          <a:solidFill>
            <a:srgbClr val="FBE20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rgbClr val="122742"/>
                </a:solidFill>
                <a:latin typeface="Montserrat" panose="02000505000000020004" pitchFamily="2" charset="0"/>
              </a:rPr>
              <a:t>FÖRBUNDSLEDNING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B813ABF-9A3D-9B79-02C6-9604E9E2A0F4}"/>
              </a:ext>
            </a:extLst>
          </p:cNvPr>
          <p:cNvSpPr/>
          <p:nvPr/>
        </p:nvSpPr>
        <p:spPr>
          <a:xfrm>
            <a:off x="1943986" y="3629442"/>
            <a:ext cx="1573617" cy="797442"/>
          </a:xfrm>
          <a:prstGeom prst="rect">
            <a:avLst/>
          </a:prstGeom>
          <a:solidFill>
            <a:srgbClr val="FBE20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rgbClr val="122742"/>
                </a:solidFill>
                <a:latin typeface="Montserrat" panose="02000505000000020004" pitchFamily="2" charset="0"/>
              </a:rPr>
              <a:t>KANSLI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4418F311-A017-B462-99A8-BD5F917BEABA}"/>
              </a:ext>
            </a:extLst>
          </p:cNvPr>
          <p:cNvSpPr/>
          <p:nvPr/>
        </p:nvSpPr>
        <p:spPr>
          <a:xfrm>
            <a:off x="3880884" y="3629442"/>
            <a:ext cx="1573617" cy="797442"/>
          </a:xfrm>
          <a:prstGeom prst="rect">
            <a:avLst/>
          </a:prstGeom>
          <a:solidFill>
            <a:srgbClr val="FBE20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rgbClr val="122742"/>
                </a:solidFill>
                <a:latin typeface="Montserrat" panose="02000505000000020004" pitchFamily="2" charset="0"/>
              </a:rPr>
              <a:t>SPORT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32863AB-9831-A65B-DC23-1CBCB8D79151}"/>
              </a:ext>
            </a:extLst>
          </p:cNvPr>
          <p:cNvSpPr/>
          <p:nvPr/>
        </p:nvSpPr>
        <p:spPr>
          <a:xfrm>
            <a:off x="5932967" y="3627865"/>
            <a:ext cx="1469065" cy="797442"/>
          </a:xfrm>
          <a:prstGeom prst="rect">
            <a:avLst/>
          </a:prstGeom>
          <a:solidFill>
            <a:srgbClr val="FBE20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rgbClr val="122742"/>
                </a:solidFill>
                <a:latin typeface="Montserrat" panose="02000505000000020004" pitchFamily="2" charset="0"/>
              </a:rPr>
              <a:t>JU</a:t>
            </a:r>
            <a:br>
              <a:rPr lang="sv-SE" dirty="0">
                <a:solidFill>
                  <a:srgbClr val="122742"/>
                </a:solidFill>
                <a:latin typeface="Montserrat" panose="02000505000000020004" pitchFamily="2" charset="0"/>
              </a:rPr>
            </a:br>
            <a:r>
              <a:rPr lang="sv-SE" sz="1200" dirty="0">
                <a:solidFill>
                  <a:srgbClr val="122742"/>
                </a:solidFill>
                <a:latin typeface="Montserrat" panose="02000505000000020004" pitchFamily="2" charset="0"/>
              </a:rPr>
              <a:t>(JURIDISKT UTSKOTT)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B916F9C3-389C-5CAA-9FDF-FE7B340FB18D}"/>
              </a:ext>
            </a:extLst>
          </p:cNvPr>
          <p:cNvSpPr/>
          <p:nvPr/>
        </p:nvSpPr>
        <p:spPr>
          <a:xfrm>
            <a:off x="647010" y="5556007"/>
            <a:ext cx="2011679" cy="579084"/>
          </a:xfrm>
          <a:prstGeom prst="rect">
            <a:avLst/>
          </a:prstGeom>
          <a:solidFill>
            <a:srgbClr val="FBE20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>
                <a:solidFill>
                  <a:srgbClr val="122742"/>
                </a:solidFill>
                <a:latin typeface="Montserrat" panose="02000505000000020004" pitchFamily="2" charset="0"/>
              </a:rPr>
              <a:t>NATIONELLA SERIEN/SM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44FDDA92-36AE-8FCC-3B65-FE308418F5D0}"/>
              </a:ext>
            </a:extLst>
          </p:cNvPr>
          <p:cNvSpPr/>
          <p:nvPr/>
        </p:nvSpPr>
        <p:spPr>
          <a:xfrm>
            <a:off x="2738400" y="5562405"/>
            <a:ext cx="1512184" cy="579084"/>
          </a:xfrm>
          <a:prstGeom prst="rect">
            <a:avLst/>
          </a:prstGeom>
          <a:solidFill>
            <a:srgbClr val="FBE20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>
                <a:solidFill>
                  <a:srgbClr val="122742"/>
                </a:solidFill>
                <a:latin typeface="Montserrat" panose="02000505000000020004" pitchFamily="2" charset="0"/>
              </a:rPr>
              <a:t>LANDSLAG/TEAM SWEDEN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C379F7FB-2E10-2881-F802-696722009711}"/>
              </a:ext>
            </a:extLst>
          </p:cNvPr>
          <p:cNvSpPr/>
          <p:nvPr/>
        </p:nvSpPr>
        <p:spPr>
          <a:xfrm>
            <a:off x="4328102" y="5554661"/>
            <a:ext cx="1653704" cy="778216"/>
          </a:xfrm>
          <a:prstGeom prst="rect">
            <a:avLst/>
          </a:prstGeom>
          <a:solidFill>
            <a:srgbClr val="FBE20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>
                <a:solidFill>
                  <a:srgbClr val="122742"/>
                </a:solidFill>
                <a:latin typeface="Montserrat" panose="02000505000000020004" pitchFamily="2" charset="0"/>
              </a:rPr>
              <a:t>TSYA</a:t>
            </a:r>
          </a:p>
          <a:p>
            <a:pPr algn="ctr"/>
            <a:r>
              <a:rPr lang="sv-SE" sz="1000" dirty="0">
                <a:solidFill>
                  <a:srgbClr val="122742"/>
                </a:solidFill>
                <a:latin typeface="Montserrat" panose="02000505000000020004" pitchFamily="2" charset="0"/>
              </a:rPr>
              <a:t>RIG</a:t>
            </a:r>
          </a:p>
          <a:p>
            <a:pPr algn="ctr"/>
            <a:r>
              <a:rPr lang="sv-SE" sz="1000" dirty="0">
                <a:solidFill>
                  <a:srgbClr val="122742"/>
                </a:solidFill>
                <a:latin typeface="Montserrat" panose="02000505000000020004" pitchFamily="2" charset="0"/>
              </a:rPr>
              <a:t>NIU</a:t>
            </a:r>
          </a:p>
          <a:p>
            <a:pPr algn="ctr"/>
            <a:r>
              <a:rPr lang="sv-SE" sz="1000" dirty="0">
                <a:solidFill>
                  <a:srgbClr val="122742"/>
                </a:solidFill>
                <a:latin typeface="Montserrat" panose="02000505000000020004" pitchFamily="2" charset="0"/>
              </a:rPr>
              <a:t>ELITUTVECKLING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F1A1041C-E1A2-B4AA-926F-A604CB62D710}"/>
              </a:ext>
            </a:extLst>
          </p:cNvPr>
          <p:cNvSpPr/>
          <p:nvPr/>
        </p:nvSpPr>
        <p:spPr>
          <a:xfrm>
            <a:off x="6046675" y="5562405"/>
            <a:ext cx="1632855" cy="778216"/>
          </a:xfrm>
          <a:prstGeom prst="rect">
            <a:avLst/>
          </a:prstGeom>
          <a:solidFill>
            <a:srgbClr val="FBE20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>
                <a:solidFill>
                  <a:srgbClr val="122742"/>
                </a:solidFill>
                <a:latin typeface="Montserrat" panose="02000505000000020004" pitchFamily="2" charset="0"/>
              </a:rPr>
              <a:t>UTBILDNINGSMTRL</a:t>
            </a:r>
            <a:br>
              <a:rPr lang="sv-SE" sz="1000" dirty="0">
                <a:solidFill>
                  <a:srgbClr val="122742"/>
                </a:solidFill>
                <a:latin typeface="Montserrat" panose="02000505000000020004" pitchFamily="2" charset="0"/>
              </a:rPr>
            </a:br>
            <a:r>
              <a:rPr lang="sv-SE" sz="1000" dirty="0">
                <a:solidFill>
                  <a:srgbClr val="122742"/>
                </a:solidFill>
                <a:latin typeface="Montserrat" panose="02000505000000020004" pitchFamily="2" charset="0"/>
              </a:rPr>
              <a:t>TRÄNARUTBILDNING</a:t>
            </a:r>
          </a:p>
          <a:p>
            <a:pPr algn="ctr"/>
            <a:r>
              <a:rPr lang="sv-SE" sz="1000" dirty="0">
                <a:solidFill>
                  <a:srgbClr val="122742"/>
                </a:solidFill>
                <a:latin typeface="Montserrat" panose="02000505000000020004" pitchFamily="2" charset="0"/>
              </a:rPr>
              <a:t>ÖVR UTBILDNING</a:t>
            </a:r>
          </a:p>
          <a:p>
            <a:pPr algn="ctr"/>
            <a:r>
              <a:rPr lang="sv-SE" sz="1000" dirty="0">
                <a:solidFill>
                  <a:srgbClr val="122742"/>
                </a:solidFill>
                <a:latin typeface="Montserrat" panose="02000505000000020004" pitchFamily="2" charset="0"/>
              </a:rPr>
              <a:t>ADMINISTRATION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808242D5-0BF1-547A-CB40-B6FC4FD993D2}"/>
              </a:ext>
            </a:extLst>
          </p:cNvPr>
          <p:cNvSpPr/>
          <p:nvPr/>
        </p:nvSpPr>
        <p:spPr>
          <a:xfrm>
            <a:off x="7744399" y="5556007"/>
            <a:ext cx="1268967" cy="784614"/>
          </a:xfrm>
          <a:prstGeom prst="rect">
            <a:avLst/>
          </a:prstGeom>
          <a:solidFill>
            <a:srgbClr val="FBE20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>
                <a:solidFill>
                  <a:srgbClr val="122742"/>
                </a:solidFill>
                <a:latin typeface="Montserrat" panose="02000505000000020004" pitchFamily="2" charset="0"/>
              </a:rPr>
              <a:t>REKRYTERING</a:t>
            </a:r>
          </a:p>
          <a:p>
            <a:pPr algn="ctr"/>
            <a:r>
              <a:rPr lang="sv-SE" sz="1000" dirty="0">
                <a:solidFill>
                  <a:srgbClr val="122742"/>
                </a:solidFill>
                <a:latin typeface="Montserrat" panose="02000505000000020004" pitchFamily="2" charset="0"/>
              </a:rPr>
              <a:t>SPECIALLÄGER</a:t>
            </a:r>
          </a:p>
          <a:p>
            <a:pPr algn="ctr"/>
            <a:r>
              <a:rPr lang="sv-SE" sz="1000" dirty="0">
                <a:solidFill>
                  <a:srgbClr val="122742"/>
                </a:solidFill>
                <a:latin typeface="Montserrat" panose="02000505000000020004" pitchFamily="2" charset="0"/>
              </a:rPr>
              <a:t>PARABOWLING</a:t>
            </a:r>
          </a:p>
          <a:p>
            <a:pPr algn="ctr"/>
            <a:r>
              <a:rPr lang="sv-SE" sz="1000" dirty="0">
                <a:solidFill>
                  <a:srgbClr val="122742"/>
                </a:solidFill>
                <a:latin typeface="Montserrat" panose="02000505000000020004" pitchFamily="2" charset="0"/>
              </a:rPr>
              <a:t>UPP</a:t>
            </a:r>
          </a:p>
        </p:txBody>
      </p:sp>
      <p:cxnSp>
        <p:nvCxnSpPr>
          <p:cNvPr id="22" name="Rak koppling 21">
            <a:extLst>
              <a:ext uri="{FF2B5EF4-FFF2-40B4-BE49-F238E27FC236}">
                <a16:creationId xmlns:a16="http://schemas.microsoft.com/office/drawing/2014/main" id="{24195DB8-E075-3C8F-A459-93D0633EB83A}"/>
              </a:ext>
            </a:extLst>
          </p:cNvPr>
          <p:cNvCxnSpPr>
            <a:cxnSpLocks/>
          </p:cNvCxnSpPr>
          <p:nvPr/>
        </p:nvCxnSpPr>
        <p:spPr>
          <a:xfrm>
            <a:off x="1499616" y="5244810"/>
            <a:ext cx="0" cy="317595"/>
          </a:xfrm>
          <a:prstGeom prst="line">
            <a:avLst/>
          </a:prstGeom>
          <a:ln>
            <a:solidFill>
              <a:srgbClr val="FBE20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Rak koppling 23">
            <a:extLst>
              <a:ext uri="{FF2B5EF4-FFF2-40B4-BE49-F238E27FC236}">
                <a16:creationId xmlns:a16="http://schemas.microsoft.com/office/drawing/2014/main" id="{63136E76-0C2C-74EC-316B-53F3EE97DCA6}"/>
              </a:ext>
            </a:extLst>
          </p:cNvPr>
          <p:cNvCxnSpPr>
            <a:cxnSpLocks/>
          </p:cNvCxnSpPr>
          <p:nvPr/>
        </p:nvCxnSpPr>
        <p:spPr>
          <a:xfrm>
            <a:off x="4003331" y="5238412"/>
            <a:ext cx="0" cy="317595"/>
          </a:xfrm>
          <a:prstGeom prst="line">
            <a:avLst/>
          </a:prstGeom>
          <a:ln>
            <a:solidFill>
              <a:srgbClr val="FBE20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Rak koppling 24">
            <a:extLst>
              <a:ext uri="{FF2B5EF4-FFF2-40B4-BE49-F238E27FC236}">
                <a16:creationId xmlns:a16="http://schemas.microsoft.com/office/drawing/2014/main" id="{973C7514-E99A-6609-EA06-FE67E741C4A3}"/>
              </a:ext>
            </a:extLst>
          </p:cNvPr>
          <p:cNvCxnSpPr>
            <a:cxnSpLocks/>
          </p:cNvCxnSpPr>
          <p:nvPr/>
        </p:nvCxnSpPr>
        <p:spPr>
          <a:xfrm>
            <a:off x="1288122" y="4553339"/>
            <a:ext cx="0" cy="112387"/>
          </a:xfrm>
          <a:prstGeom prst="line">
            <a:avLst/>
          </a:prstGeom>
          <a:ln>
            <a:solidFill>
              <a:srgbClr val="FBE20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Rak koppling 26">
            <a:extLst>
              <a:ext uri="{FF2B5EF4-FFF2-40B4-BE49-F238E27FC236}">
                <a16:creationId xmlns:a16="http://schemas.microsoft.com/office/drawing/2014/main" id="{BF9AF139-151C-993C-135E-6ABD4A7C3910}"/>
              </a:ext>
            </a:extLst>
          </p:cNvPr>
          <p:cNvCxnSpPr>
            <a:cxnSpLocks/>
          </p:cNvCxnSpPr>
          <p:nvPr/>
        </p:nvCxnSpPr>
        <p:spPr>
          <a:xfrm>
            <a:off x="2793458" y="4556447"/>
            <a:ext cx="0" cy="112387"/>
          </a:xfrm>
          <a:prstGeom prst="line">
            <a:avLst/>
          </a:prstGeom>
          <a:ln>
            <a:solidFill>
              <a:srgbClr val="FBE20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Rak koppling 27">
            <a:extLst>
              <a:ext uri="{FF2B5EF4-FFF2-40B4-BE49-F238E27FC236}">
                <a16:creationId xmlns:a16="http://schemas.microsoft.com/office/drawing/2014/main" id="{5B8A21EB-CFAE-5B99-763C-91D180964970}"/>
              </a:ext>
            </a:extLst>
          </p:cNvPr>
          <p:cNvCxnSpPr>
            <a:cxnSpLocks/>
          </p:cNvCxnSpPr>
          <p:nvPr/>
        </p:nvCxnSpPr>
        <p:spPr>
          <a:xfrm>
            <a:off x="3990892" y="4550220"/>
            <a:ext cx="0" cy="112387"/>
          </a:xfrm>
          <a:prstGeom prst="line">
            <a:avLst/>
          </a:prstGeom>
          <a:ln>
            <a:solidFill>
              <a:srgbClr val="FBE20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Rak koppling 28">
            <a:extLst>
              <a:ext uri="{FF2B5EF4-FFF2-40B4-BE49-F238E27FC236}">
                <a16:creationId xmlns:a16="http://schemas.microsoft.com/office/drawing/2014/main" id="{C9444A4E-9AFB-E3F9-D533-6B91664A3E53}"/>
              </a:ext>
            </a:extLst>
          </p:cNvPr>
          <p:cNvCxnSpPr>
            <a:cxnSpLocks/>
          </p:cNvCxnSpPr>
          <p:nvPr/>
        </p:nvCxnSpPr>
        <p:spPr>
          <a:xfrm>
            <a:off x="5318948" y="4553324"/>
            <a:ext cx="0" cy="112387"/>
          </a:xfrm>
          <a:prstGeom prst="line">
            <a:avLst/>
          </a:prstGeom>
          <a:ln>
            <a:solidFill>
              <a:srgbClr val="FBE20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Rak koppling 29">
            <a:extLst>
              <a:ext uri="{FF2B5EF4-FFF2-40B4-BE49-F238E27FC236}">
                <a16:creationId xmlns:a16="http://schemas.microsoft.com/office/drawing/2014/main" id="{75759259-50AC-D5B8-8460-74DC01852AC5}"/>
              </a:ext>
            </a:extLst>
          </p:cNvPr>
          <p:cNvCxnSpPr>
            <a:cxnSpLocks/>
          </p:cNvCxnSpPr>
          <p:nvPr/>
        </p:nvCxnSpPr>
        <p:spPr>
          <a:xfrm>
            <a:off x="6740310" y="4547105"/>
            <a:ext cx="0" cy="112387"/>
          </a:xfrm>
          <a:prstGeom prst="line">
            <a:avLst/>
          </a:prstGeom>
          <a:ln>
            <a:solidFill>
              <a:srgbClr val="FBE20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Rak koppling 30">
            <a:extLst>
              <a:ext uri="{FF2B5EF4-FFF2-40B4-BE49-F238E27FC236}">
                <a16:creationId xmlns:a16="http://schemas.microsoft.com/office/drawing/2014/main" id="{275AA09B-66DD-0D61-23EC-3576F7753CA2}"/>
              </a:ext>
            </a:extLst>
          </p:cNvPr>
          <p:cNvCxnSpPr>
            <a:cxnSpLocks/>
          </p:cNvCxnSpPr>
          <p:nvPr/>
        </p:nvCxnSpPr>
        <p:spPr>
          <a:xfrm>
            <a:off x="8180337" y="4540880"/>
            <a:ext cx="0" cy="112387"/>
          </a:xfrm>
          <a:prstGeom prst="line">
            <a:avLst/>
          </a:prstGeom>
          <a:ln>
            <a:solidFill>
              <a:srgbClr val="FBE20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Rak koppling 38">
            <a:extLst>
              <a:ext uri="{FF2B5EF4-FFF2-40B4-BE49-F238E27FC236}">
                <a16:creationId xmlns:a16="http://schemas.microsoft.com/office/drawing/2014/main" id="{A73825BF-9579-6456-67F1-0D27AF136F49}"/>
              </a:ext>
            </a:extLst>
          </p:cNvPr>
          <p:cNvCxnSpPr>
            <a:cxnSpLocks/>
          </p:cNvCxnSpPr>
          <p:nvPr/>
        </p:nvCxnSpPr>
        <p:spPr>
          <a:xfrm>
            <a:off x="2500604" y="3391869"/>
            <a:ext cx="4166895" cy="16517"/>
          </a:xfrm>
          <a:prstGeom prst="line">
            <a:avLst/>
          </a:prstGeom>
          <a:ln>
            <a:solidFill>
              <a:srgbClr val="FBE20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ktangel 9">
            <a:extLst>
              <a:ext uri="{FF2B5EF4-FFF2-40B4-BE49-F238E27FC236}">
                <a16:creationId xmlns:a16="http://schemas.microsoft.com/office/drawing/2014/main" id="{7B425F5A-7283-9004-AF4F-149E4927170B}"/>
              </a:ext>
            </a:extLst>
          </p:cNvPr>
          <p:cNvSpPr/>
          <p:nvPr/>
        </p:nvSpPr>
        <p:spPr>
          <a:xfrm>
            <a:off x="644294" y="4665726"/>
            <a:ext cx="1299692" cy="579084"/>
          </a:xfrm>
          <a:prstGeom prst="rect">
            <a:avLst/>
          </a:prstGeom>
          <a:solidFill>
            <a:srgbClr val="FBE20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>
                <a:solidFill>
                  <a:srgbClr val="122742"/>
                </a:solidFill>
                <a:latin typeface="Montserrat" panose="02000505000000020004" pitchFamily="2" charset="0"/>
              </a:rPr>
              <a:t>SERIE/TÄVLING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57488EE7-1747-1C90-B104-D212CCFBFA22}"/>
              </a:ext>
            </a:extLst>
          </p:cNvPr>
          <p:cNvSpPr/>
          <p:nvPr/>
        </p:nvSpPr>
        <p:spPr>
          <a:xfrm>
            <a:off x="2140574" y="4665726"/>
            <a:ext cx="1142724" cy="579084"/>
          </a:xfrm>
          <a:prstGeom prst="rect">
            <a:avLst/>
          </a:prstGeom>
          <a:solidFill>
            <a:srgbClr val="FBE20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>
                <a:solidFill>
                  <a:srgbClr val="122742"/>
                </a:solidFill>
                <a:latin typeface="Montserrat" panose="02000505000000020004" pitchFamily="2" charset="0"/>
              </a:rPr>
              <a:t>TEKNIK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DDF3B433-26F5-1264-1BE8-80A04D9DAEB1}"/>
              </a:ext>
            </a:extLst>
          </p:cNvPr>
          <p:cNvSpPr/>
          <p:nvPr/>
        </p:nvSpPr>
        <p:spPr>
          <a:xfrm>
            <a:off x="3490550" y="4665726"/>
            <a:ext cx="1066801" cy="579084"/>
          </a:xfrm>
          <a:prstGeom prst="rect">
            <a:avLst/>
          </a:prstGeom>
          <a:solidFill>
            <a:srgbClr val="FBE20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sz="1000" dirty="0">
                <a:solidFill>
                  <a:srgbClr val="122742"/>
                </a:solidFill>
                <a:latin typeface="Montserrat" panose="02000505000000020004" pitchFamily="2" charset="0"/>
              </a:rPr>
              <a:t>LANDSLAG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1DFC693D-1C30-9955-8F01-001CD43909A8}"/>
              </a:ext>
            </a:extLst>
          </p:cNvPr>
          <p:cNvSpPr/>
          <p:nvPr/>
        </p:nvSpPr>
        <p:spPr>
          <a:xfrm>
            <a:off x="4807551" y="4665726"/>
            <a:ext cx="1142724" cy="579084"/>
          </a:xfrm>
          <a:prstGeom prst="rect">
            <a:avLst/>
          </a:prstGeom>
          <a:solidFill>
            <a:srgbClr val="FBE20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>
                <a:solidFill>
                  <a:srgbClr val="122742"/>
                </a:solidFill>
                <a:latin typeface="Montserrat" panose="02000505000000020004" pitchFamily="2" charset="0"/>
              </a:rPr>
              <a:t>UTVECKLING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07F06B08-4C79-D55C-66E7-ED167BBC3009}"/>
              </a:ext>
            </a:extLst>
          </p:cNvPr>
          <p:cNvSpPr/>
          <p:nvPr/>
        </p:nvSpPr>
        <p:spPr>
          <a:xfrm>
            <a:off x="6230679" y="4665726"/>
            <a:ext cx="1142724" cy="579084"/>
          </a:xfrm>
          <a:prstGeom prst="rect">
            <a:avLst/>
          </a:prstGeom>
          <a:solidFill>
            <a:srgbClr val="FBE20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>
                <a:solidFill>
                  <a:srgbClr val="122742"/>
                </a:solidFill>
                <a:latin typeface="Montserrat" panose="02000505000000020004" pitchFamily="2" charset="0"/>
              </a:rPr>
              <a:t>UTBILDNING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F05680B4-3FCF-7F8E-AFCE-A860AB186F83}"/>
              </a:ext>
            </a:extLst>
          </p:cNvPr>
          <p:cNvSpPr/>
          <p:nvPr/>
        </p:nvSpPr>
        <p:spPr>
          <a:xfrm>
            <a:off x="7653807" y="4665726"/>
            <a:ext cx="1066801" cy="579084"/>
          </a:xfrm>
          <a:prstGeom prst="rect">
            <a:avLst/>
          </a:prstGeom>
          <a:solidFill>
            <a:srgbClr val="FBE20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>
                <a:solidFill>
                  <a:srgbClr val="122742"/>
                </a:solidFill>
                <a:latin typeface="Montserrat" panose="02000505000000020004" pitchFamily="2" charset="0"/>
              </a:rPr>
              <a:t>BREDD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156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948" y="3085775"/>
            <a:ext cx="3654478" cy="3511476"/>
          </a:xfrm>
          <a:prstGeom prst="rect">
            <a:avLst/>
          </a:prstGeom>
        </p:spPr>
      </p:pic>
      <p:sp>
        <p:nvSpPr>
          <p:cNvPr id="12" name="Rektangel 11"/>
          <p:cNvSpPr/>
          <p:nvPr/>
        </p:nvSpPr>
        <p:spPr>
          <a:xfrm>
            <a:off x="269705" y="956844"/>
            <a:ext cx="4823074" cy="1280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sv-SE" sz="1600" b="1" dirty="0">
                <a:latin typeface="Avenir Next Medium"/>
                <a:cs typeface="Avenir Next Medium"/>
              </a:rPr>
              <a:t>Specifikation bowlingklot</a:t>
            </a:r>
          </a:p>
          <a:p>
            <a:r>
              <a:rPr lang="sv-SE" sz="1200" dirty="0">
                <a:latin typeface="Avenir Next Medium"/>
                <a:cs typeface="Avenir Next Medium"/>
              </a:rPr>
              <a:t>Bowlingklotets vikt får inte överskrida 16 </a:t>
            </a:r>
            <a:r>
              <a:rPr lang="sv-SE" sz="1200" dirty="0" err="1">
                <a:latin typeface="Avenir Next Medium"/>
                <a:cs typeface="Avenir Next Medium"/>
              </a:rPr>
              <a:t>pound</a:t>
            </a:r>
            <a:r>
              <a:rPr lang="sv-SE" sz="1200" dirty="0">
                <a:latin typeface="Avenir Next Medium"/>
                <a:cs typeface="Avenir Next Medium"/>
              </a:rPr>
              <a:t>, 7258 g. </a:t>
            </a:r>
            <a:br>
              <a:rPr lang="sv-SE" sz="1200" dirty="0">
                <a:latin typeface="Avenir Next Medium"/>
                <a:cs typeface="Avenir Next Medium"/>
              </a:rPr>
            </a:br>
            <a:r>
              <a:rPr lang="sv-SE" sz="1200" dirty="0">
                <a:latin typeface="Avenir Next Medium"/>
                <a:cs typeface="Avenir Next Medium"/>
              </a:rPr>
              <a:t>Någon undre viktgräns finns inte.</a:t>
            </a:r>
            <a:br>
              <a:rPr lang="sv-SE" sz="1200" dirty="0">
                <a:latin typeface="Avenir Next Medium"/>
                <a:cs typeface="Avenir Next Medium"/>
              </a:rPr>
            </a:br>
            <a:br>
              <a:rPr lang="sv-SE" sz="1200" dirty="0">
                <a:latin typeface="Avenir Next Medium"/>
                <a:cs typeface="Avenir Next Medium"/>
              </a:rPr>
            </a:br>
            <a:r>
              <a:rPr lang="sv-SE" sz="1200" dirty="0">
                <a:latin typeface="Avenir Next Medium"/>
                <a:cs typeface="Avenir Next Medium"/>
              </a:rPr>
              <a:t> 			</a:t>
            </a:r>
            <a:r>
              <a:rPr lang="sv-SE" sz="1400" b="1" dirty="0">
                <a:latin typeface="Avenir Next Medium"/>
                <a:cs typeface="Avenir Next Medium"/>
              </a:rPr>
              <a:t>Minimum	Maximum                       </a:t>
            </a:r>
          </a:p>
          <a:p>
            <a:r>
              <a:rPr lang="sv-SE" sz="1200" dirty="0">
                <a:latin typeface="Avenir Next Medium"/>
                <a:cs typeface="Avenir Next Medium"/>
              </a:rPr>
              <a:t>1. Omkrets		678 mm	686 mm</a:t>
            </a:r>
          </a:p>
          <a:p>
            <a:r>
              <a:rPr lang="sv-SE" sz="1200" dirty="0">
                <a:latin typeface="Avenir Next Medium"/>
                <a:cs typeface="Avenir Next Medium"/>
              </a:rPr>
              <a:t>2. Diameter		216 mm	218 mm</a:t>
            </a:r>
          </a:p>
          <a:p>
            <a:endParaRPr lang="sv-SE" sz="1400" dirty="0">
              <a:latin typeface="Avenir Next Medium"/>
              <a:cs typeface="Avenir Next Medium"/>
            </a:endParaRPr>
          </a:p>
        </p:txBody>
      </p:sp>
      <p:sp>
        <p:nvSpPr>
          <p:cNvPr id="13" name="Rektangel 12"/>
          <p:cNvSpPr/>
          <p:nvPr/>
        </p:nvSpPr>
        <p:spPr>
          <a:xfrm>
            <a:off x="5475444" y="908431"/>
            <a:ext cx="3272766" cy="1795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sv-SE" sz="1600" dirty="0">
                <a:latin typeface="Avenir Next Medium"/>
                <a:cs typeface="Avenir Next Medium"/>
              </a:rPr>
              <a:t>Specifikation kägla</a:t>
            </a:r>
          </a:p>
          <a:p>
            <a:r>
              <a:rPr lang="sv-SE" sz="1200" dirty="0">
                <a:latin typeface="Avenir Next Medium"/>
                <a:cs typeface="Avenir Next Medium"/>
              </a:rPr>
              <a:t>Vikt </a:t>
            </a:r>
            <a:r>
              <a:rPr lang="pt-BR" sz="1200" dirty="0">
                <a:latin typeface="Avenir Next Medium"/>
                <a:cs typeface="Avenir Next Medium"/>
              </a:rPr>
              <a:t>1417,5–1644,3 </a:t>
            </a:r>
            <a:r>
              <a:rPr lang="pt-BR" sz="1200" dirty="0" err="1">
                <a:latin typeface="Avenir Next Medium"/>
                <a:cs typeface="Avenir Next Medium"/>
              </a:rPr>
              <a:t>gram</a:t>
            </a:r>
            <a:r>
              <a:rPr lang="pt-BR" sz="1200" dirty="0">
                <a:latin typeface="Avenir Next Medium"/>
                <a:cs typeface="Avenir Next Medium"/>
              </a:rPr>
              <a:t> </a:t>
            </a:r>
            <a:endParaRPr lang="sv-SE" sz="1200" dirty="0">
              <a:latin typeface="Avenir Next Medium"/>
              <a:cs typeface="Avenir Next Medium"/>
            </a:endParaRPr>
          </a:p>
          <a:p>
            <a:r>
              <a:rPr lang="sv-SE" sz="1200" dirty="0">
                <a:latin typeface="Avenir Next Medium"/>
                <a:cs typeface="Avenir Next Medium"/>
              </a:rPr>
              <a:t>Höjd </a:t>
            </a:r>
            <a:r>
              <a:rPr lang="pt-BR" sz="1200" dirty="0">
                <a:latin typeface="Avenir Next Medium"/>
                <a:cs typeface="Avenir Next Medium"/>
              </a:rPr>
              <a:t>37,3–38,9 cm</a:t>
            </a:r>
          </a:p>
          <a:p>
            <a:endParaRPr lang="sv-SE" sz="1200" dirty="0">
              <a:latin typeface="Avenir Next Medium"/>
              <a:cs typeface="Avenir Next Medium"/>
            </a:endParaRPr>
          </a:p>
          <a:p>
            <a:r>
              <a:rPr lang="sv-SE" sz="1200" dirty="0">
                <a:latin typeface="Avenir Next Medium"/>
                <a:cs typeface="Avenir Next Medium"/>
              </a:rPr>
              <a:t>Största omkrets </a:t>
            </a:r>
            <a:r>
              <a:rPr lang="pt-BR" sz="1200" dirty="0">
                <a:latin typeface="Avenir Next Medium"/>
                <a:cs typeface="Avenir Next Medium"/>
              </a:rPr>
              <a:t>38,03 cm</a:t>
            </a:r>
            <a:endParaRPr lang="sv-SE" sz="1200" dirty="0">
              <a:latin typeface="Avenir Next Medium"/>
              <a:cs typeface="Avenir Next Medium"/>
            </a:endParaRPr>
          </a:p>
          <a:p>
            <a:r>
              <a:rPr lang="sv-SE" sz="1200" dirty="0">
                <a:latin typeface="Avenir Next Medium"/>
                <a:cs typeface="Avenir Next Medium"/>
              </a:rPr>
              <a:t>Största bredd </a:t>
            </a:r>
            <a:r>
              <a:rPr lang="pt-BR" sz="1200" dirty="0">
                <a:latin typeface="Avenir Next Medium"/>
                <a:cs typeface="Avenir Next Medium"/>
              </a:rPr>
              <a:t>12,11 cm</a:t>
            </a:r>
          </a:p>
          <a:p>
            <a:endParaRPr lang="sv-SE" sz="1600" baseline="30000" dirty="0">
              <a:latin typeface="Avenir Next Medium"/>
              <a:cs typeface="Avenir Next Medium"/>
            </a:endParaRPr>
          </a:p>
        </p:txBody>
      </p:sp>
      <p:pic>
        <p:nvPicPr>
          <p:cNvPr id="14" name="Bildobjekt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3989" y="3079696"/>
            <a:ext cx="2638166" cy="3517555"/>
          </a:xfrm>
          <a:prstGeom prst="rect">
            <a:avLst/>
          </a:prstGeom>
        </p:spPr>
      </p:pic>
      <p:pic>
        <p:nvPicPr>
          <p:cNvPr id="3" name="Bildobjekt 2" descr="ekizbowling.png">
            <a:extLst>
              <a:ext uri="{FF2B5EF4-FFF2-40B4-BE49-F238E27FC236}">
                <a16:creationId xmlns:a16="http://schemas.microsoft.com/office/drawing/2014/main" id="{9F8D37C9-1E4A-01A2-F22E-9709F03002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" y="-37170"/>
            <a:ext cx="3438210" cy="1258407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5030E3B9-CB32-7336-D474-DCC6EA0A86B8}"/>
              </a:ext>
            </a:extLst>
          </p:cNvPr>
          <p:cNvSpPr/>
          <p:nvPr/>
        </p:nvSpPr>
        <p:spPr>
          <a:xfrm>
            <a:off x="3269161" y="-50858"/>
            <a:ext cx="5867954" cy="1258407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20B07DF7-A25D-4B4F-342C-D65F7D832F07}"/>
              </a:ext>
            </a:extLst>
          </p:cNvPr>
          <p:cNvSpPr txBox="1"/>
          <p:nvPr/>
        </p:nvSpPr>
        <p:spPr>
          <a:xfrm>
            <a:off x="116629" y="285654"/>
            <a:ext cx="8889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3600" b="1" dirty="0">
                <a:solidFill>
                  <a:schemeClr val="bg1"/>
                </a:solidFill>
                <a:latin typeface="Avenir Book"/>
                <a:cs typeface="Avenir Book"/>
              </a:rPr>
              <a:t>KLOT &amp; VINKLAR        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678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Rak 33"/>
          <p:cNvCxnSpPr/>
          <p:nvPr/>
        </p:nvCxnSpPr>
        <p:spPr>
          <a:xfrm flipV="1">
            <a:off x="0" y="1215484"/>
            <a:ext cx="9144000" cy="42695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Bildobjekt 2" descr="ekizbowli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" y="0"/>
            <a:ext cx="3438210" cy="1258407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932636DF-6CD4-4B4B-8E94-42A3EC2A2DB9}"/>
              </a:ext>
            </a:extLst>
          </p:cNvPr>
          <p:cNvSpPr/>
          <p:nvPr/>
        </p:nvSpPr>
        <p:spPr>
          <a:xfrm>
            <a:off x="3269161" y="-13688"/>
            <a:ext cx="5867954" cy="1258407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/>
          <p:cNvSpPr txBox="1"/>
          <p:nvPr/>
        </p:nvSpPr>
        <p:spPr>
          <a:xfrm>
            <a:off x="116629" y="278220"/>
            <a:ext cx="8889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3600" b="1" dirty="0">
                <a:solidFill>
                  <a:schemeClr val="bg1"/>
                </a:solidFill>
                <a:latin typeface="Avenir Book"/>
                <a:cs typeface="Avenir Book"/>
              </a:rPr>
              <a:t>KLOT &amp; VINKLAR          </a:t>
            </a:r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C70ECA95-5CE3-4943-9D7B-3FDBC33C0F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245" y="1576084"/>
            <a:ext cx="2462277" cy="3327245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3689A36F-60D1-4487-8BCD-7731E5A2AEAD}"/>
              </a:ext>
            </a:extLst>
          </p:cNvPr>
          <p:cNvSpPr txBox="1"/>
          <p:nvPr/>
        </p:nvSpPr>
        <p:spPr>
          <a:xfrm>
            <a:off x="6030685" y="5440846"/>
            <a:ext cx="1837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4-6 graders vinkel</a:t>
            </a:r>
          </a:p>
          <a:p>
            <a:endParaRPr lang="sv-SE" dirty="0"/>
          </a:p>
        </p:txBody>
      </p:sp>
      <p:pic>
        <p:nvPicPr>
          <p:cNvPr id="15" name="Picture 3" descr="strike-01">
            <a:extLst>
              <a:ext uri="{FF2B5EF4-FFF2-40B4-BE49-F238E27FC236}">
                <a16:creationId xmlns:a16="http://schemas.microsoft.com/office/drawing/2014/main" id="{5B8B4167-CBB8-400B-AD08-D72F3EA33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70" y="1561748"/>
            <a:ext cx="3831747" cy="3760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3CD05981-476C-43E6-8403-23095C13686D}"/>
              </a:ext>
            </a:extLst>
          </p:cNvPr>
          <p:cNvSpPr txBox="1"/>
          <p:nvPr/>
        </p:nvSpPr>
        <p:spPr>
          <a:xfrm>
            <a:off x="1276081" y="5441349"/>
            <a:ext cx="3029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Ribba 17,5 (centrum av klotet)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207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Rak 33"/>
          <p:cNvCxnSpPr/>
          <p:nvPr/>
        </p:nvCxnSpPr>
        <p:spPr>
          <a:xfrm flipV="1">
            <a:off x="0" y="1215484"/>
            <a:ext cx="9144000" cy="42695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Bildobjekt 2" descr="ekizbowli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" y="0"/>
            <a:ext cx="3438210" cy="1258407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932636DF-6CD4-4B4B-8E94-42A3EC2A2DB9}"/>
              </a:ext>
            </a:extLst>
          </p:cNvPr>
          <p:cNvSpPr/>
          <p:nvPr/>
        </p:nvSpPr>
        <p:spPr>
          <a:xfrm>
            <a:off x="3269161" y="-13688"/>
            <a:ext cx="5867954" cy="1258407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/>
          <p:cNvSpPr txBox="1"/>
          <p:nvPr/>
        </p:nvSpPr>
        <p:spPr>
          <a:xfrm>
            <a:off x="116629" y="315391"/>
            <a:ext cx="8889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3600" b="1" dirty="0">
                <a:solidFill>
                  <a:schemeClr val="bg1"/>
                </a:solidFill>
                <a:latin typeface="Avenir Book"/>
                <a:cs typeface="Avenir Book"/>
              </a:rPr>
              <a:t>KLOT &amp; VINKLAR          </a:t>
            </a:r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id="{058DCEBD-CAD3-4ADD-B20B-A2F8317C1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73" y="1562100"/>
            <a:ext cx="8424862" cy="20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1">
            <a:extLst>
              <a:ext uri="{FF2B5EF4-FFF2-40B4-BE49-F238E27FC236}">
                <a16:creationId xmlns:a16="http://schemas.microsoft.com/office/drawing/2014/main" id="{9AC9246C-F0B8-490D-BD0C-339E4C8D01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84" y="3104882"/>
            <a:ext cx="8188778" cy="20994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6848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Rak 33"/>
          <p:cNvCxnSpPr/>
          <p:nvPr/>
        </p:nvCxnSpPr>
        <p:spPr>
          <a:xfrm flipV="1">
            <a:off x="0" y="1215484"/>
            <a:ext cx="9144000" cy="42695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Bildobjekt 2" descr="ekizbowli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" y="0"/>
            <a:ext cx="3438210" cy="1258407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932636DF-6CD4-4B4B-8E94-42A3EC2A2DB9}"/>
              </a:ext>
            </a:extLst>
          </p:cNvPr>
          <p:cNvSpPr/>
          <p:nvPr/>
        </p:nvSpPr>
        <p:spPr>
          <a:xfrm>
            <a:off x="3269161" y="-13688"/>
            <a:ext cx="5867954" cy="1258407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/>
          <p:cNvSpPr txBox="1"/>
          <p:nvPr/>
        </p:nvSpPr>
        <p:spPr>
          <a:xfrm>
            <a:off x="116629" y="315390"/>
            <a:ext cx="8889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3600" b="1" dirty="0">
                <a:solidFill>
                  <a:schemeClr val="bg1"/>
                </a:solidFill>
                <a:latin typeface="Avenir Book"/>
                <a:cs typeface="Avenir Book"/>
              </a:rPr>
              <a:t>SKRUV &amp; VINKLAR          </a:t>
            </a:r>
          </a:p>
        </p:txBody>
      </p:sp>
      <p:sp>
        <p:nvSpPr>
          <p:cNvPr id="22" name="Rectangle 26">
            <a:extLst>
              <a:ext uri="{FF2B5EF4-FFF2-40B4-BE49-F238E27FC236}">
                <a16:creationId xmlns:a16="http://schemas.microsoft.com/office/drawing/2014/main" id="{461EBDF2-1831-4871-8DCC-A16F0D57BD40}"/>
              </a:ext>
            </a:extLst>
          </p:cNvPr>
          <p:cNvSpPr>
            <a:spLocks/>
          </p:cNvSpPr>
          <p:nvPr/>
        </p:nvSpPr>
        <p:spPr>
          <a:xfrm>
            <a:off x="6398740" y="1990965"/>
            <a:ext cx="1455337" cy="3781792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A367969B-BBF4-463F-A4B5-6B20606E2962}"/>
              </a:ext>
            </a:extLst>
          </p:cNvPr>
          <p:cNvSpPr>
            <a:spLocks/>
          </p:cNvSpPr>
          <p:nvPr/>
        </p:nvSpPr>
        <p:spPr>
          <a:xfrm>
            <a:off x="4995376" y="1990966"/>
            <a:ext cx="1526391" cy="378179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EE8F2834-619B-4DE4-B3BD-48E17C3A36A1}"/>
              </a:ext>
            </a:extLst>
          </p:cNvPr>
          <p:cNvSpPr>
            <a:spLocks/>
          </p:cNvSpPr>
          <p:nvPr/>
        </p:nvSpPr>
        <p:spPr>
          <a:xfrm>
            <a:off x="1281827" y="1990965"/>
            <a:ext cx="3710174" cy="3781792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5" name="Rectangle 29">
            <a:extLst>
              <a:ext uri="{FF2B5EF4-FFF2-40B4-BE49-F238E27FC236}">
                <a16:creationId xmlns:a16="http://schemas.microsoft.com/office/drawing/2014/main" id="{655B382A-0EF1-46E6-906A-C690DA01D3F2}"/>
              </a:ext>
            </a:extLst>
          </p:cNvPr>
          <p:cNvSpPr>
            <a:spLocks/>
          </p:cNvSpPr>
          <p:nvPr/>
        </p:nvSpPr>
        <p:spPr>
          <a:xfrm>
            <a:off x="1281827" y="1990965"/>
            <a:ext cx="6572250" cy="4970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6" name="Text Box 7">
            <a:extLst>
              <a:ext uri="{FF2B5EF4-FFF2-40B4-BE49-F238E27FC236}">
                <a16:creationId xmlns:a16="http://schemas.microsoft.com/office/drawing/2014/main" id="{32C56589-3E9F-44FA-8DD2-C7148BC07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1438" y="3293166"/>
            <a:ext cx="1332638" cy="65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900" b="1" dirty="0">
                <a:solidFill>
                  <a:srgbClr val="D30B0B"/>
                </a:solidFill>
                <a:latin typeface="Calibri" pitchFamily="34" charset="0"/>
              </a:rPr>
              <a:t> Max </a:t>
            </a:r>
            <a:r>
              <a:rPr lang="en-US" sz="900" b="1" dirty="0" err="1">
                <a:solidFill>
                  <a:srgbClr val="D30B0B"/>
                </a:solidFill>
                <a:latin typeface="Calibri" pitchFamily="34" charset="0"/>
              </a:rPr>
              <a:t>kraft</a:t>
            </a:r>
            <a:r>
              <a:rPr lang="en-US" sz="900" b="1" dirty="0">
                <a:solidFill>
                  <a:srgbClr val="D30B0B"/>
                </a:solidFill>
                <a:latin typeface="Calibri" pitchFamily="34" charset="0"/>
              </a:rPr>
              <a:t>, pin carry &amp; marginal</a:t>
            </a:r>
          </a:p>
          <a:p>
            <a:pPr algn="ctr"/>
            <a:r>
              <a:rPr lang="en-US" sz="900" b="1" dirty="0">
                <a:solidFill>
                  <a:srgbClr val="D30B0B"/>
                </a:solidFill>
                <a:latin typeface="Calibri" pitchFamily="34" charset="0"/>
              </a:rPr>
              <a:t> Axis rotation &amp; tilt </a:t>
            </a:r>
            <a:r>
              <a:rPr lang="en-US" sz="900" b="1" dirty="0" err="1">
                <a:solidFill>
                  <a:srgbClr val="D30B0B"/>
                </a:solidFill>
                <a:latin typeface="Calibri" pitchFamily="34" charset="0"/>
              </a:rPr>
              <a:t>är</a:t>
            </a:r>
            <a:r>
              <a:rPr lang="en-US" sz="900" b="1" dirty="0">
                <a:solidFill>
                  <a:srgbClr val="D30B0B"/>
                </a:solidFill>
                <a:latin typeface="Calibri" pitchFamily="34" charset="0"/>
              </a:rPr>
              <a:t> minimal till </a:t>
            </a:r>
            <a:r>
              <a:rPr lang="en-US" sz="900" b="1" dirty="0" err="1">
                <a:solidFill>
                  <a:srgbClr val="D30B0B"/>
                </a:solidFill>
                <a:latin typeface="Calibri" pitchFamily="34" charset="0"/>
              </a:rPr>
              <a:t>lika</a:t>
            </a:r>
            <a:endParaRPr lang="en-US" sz="900" b="1" dirty="0">
              <a:solidFill>
                <a:srgbClr val="D30B0B"/>
              </a:solidFill>
              <a:latin typeface="Calibri" pitchFamily="34" charset="0"/>
            </a:endParaRPr>
          </a:p>
        </p:txBody>
      </p:sp>
      <p:sp>
        <p:nvSpPr>
          <p:cNvPr id="27" name="Text Box 8">
            <a:extLst>
              <a:ext uri="{FF2B5EF4-FFF2-40B4-BE49-F238E27FC236}">
                <a16:creationId xmlns:a16="http://schemas.microsoft.com/office/drawing/2014/main" id="{04A121F2-B49A-4F56-93E7-88F2D2618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6734" y="2509177"/>
            <a:ext cx="1455337" cy="55399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68580" tIns="34290" rIns="68580" bIns="34290">
            <a:noAutofit/>
          </a:bodyPr>
          <a:lstStyle/>
          <a:p>
            <a:pPr algn="ctr"/>
            <a:r>
              <a:rPr lang="en-US" sz="1050" b="1" dirty="0">
                <a:latin typeface="Calibri" pitchFamily="34" charset="0"/>
              </a:rPr>
              <a:t> </a:t>
            </a:r>
            <a:r>
              <a:rPr lang="en-US" sz="1200" b="1" dirty="0">
                <a:latin typeface="Calibri" pitchFamily="34" charset="0"/>
              </a:rPr>
              <a:t>Least ball speed</a:t>
            </a:r>
          </a:p>
          <a:p>
            <a:pPr algn="ctr"/>
            <a:r>
              <a:rPr lang="en-US" sz="1200" b="1" dirty="0">
                <a:latin typeface="Calibri" pitchFamily="34" charset="0"/>
              </a:rPr>
              <a:t> Max </a:t>
            </a:r>
            <a:r>
              <a:rPr lang="en-US" sz="1200" b="1" dirty="0" err="1">
                <a:latin typeface="Calibri" pitchFamily="34" charset="0"/>
              </a:rPr>
              <a:t>Rotationer</a:t>
            </a:r>
            <a:endParaRPr lang="en-US" sz="1200" b="1" dirty="0">
              <a:latin typeface="Calibri" pitchFamily="34" charset="0"/>
            </a:endParaRPr>
          </a:p>
          <a:p>
            <a:pPr algn="ctr"/>
            <a:r>
              <a:rPr lang="en-US" sz="1200" b="1" dirty="0">
                <a:latin typeface="Calibri" pitchFamily="34" charset="0"/>
              </a:rPr>
              <a:t> </a:t>
            </a:r>
            <a:r>
              <a:rPr lang="en-US" sz="1200" b="1" dirty="0" err="1">
                <a:latin typeface="Calibri" pitchFamily="34" charset="0"/>
              </a:rPr>
              <a:t>Minst</a:t>
            </a:r>
            <a:r>
              <a:rPr lang="en-US" sz="1200" b="1" dirty="0">
                <a:latin typeface="Calibri" pitchFamily="34" charset="0"/>
              </a:rPr>
              <a:t> </a:t>
            </a:r>
            <a:r>
              <a:rPr lang="en-US" sz="1200" b="1" dirty="0" err="1">
                <a:latin typeface="Calibri" pitchFamily="34" charset="0"/>
              </a:rPr>
              <a:t>axisrotation</a:t>
            </a:r>
            <a:endParaRPr lang="en-US" sz="1200" b="1" dirty="0">
              <a:latin typeface="Calibri" pitchFamily="34" charset="0"/>
            </a:endParaRPr>
          </a:p>
        </p:txBody>
      </p:sp>
      <p:sp>
        <p:nvSpPr>
          <p:cNvPr id="28" name="Text Box 9">
            <a:extLst>
              <a:ext uri="{FF2B5EF4-FFF2-40B4-BE49-F238E27FC236}">
                <a16:creationId xmlns:a16="http://schemas.microsoft.com/office/drawing/2014/main" id="{EF142DCC-7C72-42B8-A01E-241C0C2AF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1412" y="2064430"/>
            <a:ext cx="1302664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8580" tIns="34290" rIns="68580" bIns="34290">
            <a:no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1500" b="1" dirty="0">
                <a:solidFill>
                  <a:schemeClr val="bg1"/>
                </a:solidFill>
                <a:latin typeface="Calibri" panose="020F0502020204030204" pitchFamily="34" charset="0"/>
              </a:rPr>
              <a:t>ROLL</a:t>
            </a:r>
          </a:p>
        </p:txBody>
      </p:sp>
      <p:sp>
        <p:nvSpPr>
          <p:cNvPr id="29" name="Text Box 10">
            <a:extLst>
              <a:ext uri="{FF2B5EF4-FFF2-40B4-BE49-F238E27FC236}">
                <a16:creationId xmlns:a16="http://schemas.microsoft.com/office/drawing/2014/main" id="{888AE276-0B92-4597-AE58-AE51E6D3B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0562" y="2509176"/>
            <a:ext cx="1529766" cy="7323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68580" tIns="34290" rIns="68580" bIns="34290">
            <a:noAutofit/>
          </a:bodyPr>
          <a:lstStyle/>
          <a:p>
            <a:pPr algn="ctr"/>
            <a:r>
              <a:rPr lang="en-US" sz="1200" b="1" dirty="0">
                <a:latin typeface="Calibri" pitchFamily="34" charset="0"/>
              </a:rPr>
              <a:t> </a:t>
            </a:r>
            <a:r>
              <a:rPr lang="en-US" sz="1200" b="1" dirty="0" err="1">
                <a:latin typeface="Calibri" pitchFamily="34" charset="0"/>
              </a:rPr>
              <a:t>Lägre</a:t>
            </a:r>
            <a:r>
              <a:rPr lang="en-US" sz="1200" b="1" dirty="0">
                <a:latin typeface="Calibri" pitchFamily="34" charset="0"/>
              </a:rPr>
              <a:t> fart</a:t>
            </a:r>
          </a:p>
          <a:p>
            <a:pPr algn="ctr"/>
            <a:r>
              <a:rPr lang="en-US" sz="1200" b="1" dirty="0">
                <a:latin typeface="Calibri" pitchFamily="34" charset="0"/>
              </a:rPr>
              <a:t> </a:t>
            </a:r>
            <a:r>
              <a:rPr lang="en-US" sz="1200" b="1" dirty="0" err="1">
                <a:latin typeface="Calibri" pitchFamily="34" charset="0"/>
              </a:rPr>
              <a:t>Fler</a:t>
            </a:r>
            <a:r>
              <a:rPr lang="en-US" sz="1200" b="1" dirty="0">
                <a:latin typeface="Calibri" pitchFamily="34" charset="0"/>
              </a:rPr>
              <a:t> </a:t>
            </a:r>
            <a:r>
              <a:rPr lang="en-US" sz="1200" b="1" dirty="0" err="1">
                <a:latin typeface="Calibri" pitchFamily="34" charset="0"/>
              </a:rPr>
              <a:t>Rotationer</a:t>
            </a:r>
            <a:endParaRPr lang="en-US" sz="1200" b="1" dirty="0">
              <a:latin typeface="Calibri" pitchFamily="34" charset="0"/>
            </a:endParaRPr>
          </a:p>
          <a:p>
            <a:pPr algn="ctr"/>
            <a:r>
              <a:rPr lang="en-US" sz="1200" b="1" dirty="0">
                <a:latin typeface="Calibri" pitchFamily="34" charset="0"/>
              </a:rPr>
              <a:t> </a:t>
            </a:r>
            <a:r>
              <a:rPr lang="en-US" sz="1200" b="1" dirty="0" err="1">
                <a:latin typeface="Calibri" pitchFamily="34" charset="0"/>
              </a:rPr>
              <a:t>Mindre</a:t>
            </a:r>
            <a:r>
              <a:rPr lang="en-US" sz="1200" b="1" dirty="0">
                <a:latin typeface="Calibri" pitchFamily="34" charset="0"/>
              </a:rPr>
              <a:t> axis rotation</a:t>
            </a:r>
          </a:p>
        </p:txBody>
      </p:sp>
      <p:sp>
        <p:nvSpPr>
          <p:cNvPr id="30" name="Text Box 11">
            <a:extLst>
              <a:ext uri="{FF2B5EF4-FFF2-40B4-BE49-F238E27FC236}">
                <a16:creationId xmlns:a16="http://schemas.microsoft.com/office/drawing/2014/main" id="{941EC604-C9A4-45B2-B233-886BC5546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9583" y="3283051"/>
            <a:ext cx="1299146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900" b="1" dirty="0">
                <a:solidFill>
                  <a:srgbClr val="D30B0B"/>
                </a:solidFill>
                <a:latin typeface="Calibri" pitchFamily="34" charset="0"/>
              </a:rPr>
              <a:t> </a:t>
            </a:r>
            <a:r>
              <a:rPr lang="en-US" sz="900" b="1" dirty="0" err="1">
                <a:solidFill>
                  <a:srgbClr val="D30B0B"/>
                </a:solidFill>
                <a:latin typeface="Calibri" pitchFamily="34" charset="0"/>
              </a:rPr>
              <a:t>Längd</a:t>
            </a:r>
            <a:r>
              <a:rPr lang="en-US" sz="900" b="1" dirty="0">
                <a:solidFill>
                  <a:srgbClr val="D30B0B"/>
                </a:solidFill>
                <a:latin typeface="Calibri" pitchFamily="34" charset="0"/>
              </a:rPr>
              <a:t> </a:t>
            </a:r>
            <a:r>
              <a:rPr lang="en-US" sz="900" b="1" dirty="0" err="1">
                <a:solidFill>
                  <a:srgbClr val="D30B0B"/>
                </a:solidFill>
                <a:latin typeface="Calibri" pitchFamily="34" charset="0"/>
              </a:rPr>
              <a:t>och</a:t>
            </a:r>
            <a:r>
              <a:rPr lang="en-US" sz="900" b="1" dirty="0">
                <a:solidFill>
                  <a:srgbClr val="D30B0B"/>
                </a:solidFill>
                <a:latin typeface="Calibri" pitchFamily="34" charset="0"/>
              </a:rPr>
              <a:t> form </a:t>
            </a:r>
            <a:r>
              <a:rPr lang="en-US" sz="900" b="1" dirty="0" err="1">
                <a:solidFill>
                  <a:srgbClr val="D30B0B"/>
                </a:solidFill>
                <a:latin typeface="Calibri" pitchFamily="34" charset="0"/>
              </a:rPr>
              <a:t>på</a:t>
            </a:r>
            <a:r>
              <a:rPr lang="en-US" sz="900" b="1" dirty="0">
                <a:solidFill>
                  <a:srgbClr val="D30B0B"/>
                </a:solidFill>
                <a:latin typeface="Calibri" pitchFamily="34" charset="0"/>
              </a:rPr>
              <a:t> hook </a:t>
            </a:r>
            <a:r>
              <a:rPr lang="en-US" sz="900" b="1" dirty="0" err="1">
                <a:solidFill>
                  <a:srgbClr val="D30B0B"/>
                </a:solidFill>
                <a:latin typeface="Calibri" pitchFamily="34" charset="0"/>
              </a:rPr>
              <a:t>bestäms</a:t>
            </a:r>
            <a:r>
              <a:rPr lang="en-US" sz="900" b="1" dirty="0">
                <a:solidFill>
                  <a:srgbClr val="D30B0B"/>
                </a:solidFill>
                <a:latin typeface="Calibri" pitchFamily="34" charset="0"/>
              </a:rPr>
              <a:t> av </a:t>
            </a:r>
            <a:r>
              <a:rPr lang="en-US" sz="900" b="1" dirty="0" err="1">
                <a:solidFill>
                  <a:srgbClr val="D30B0B"/>
                </a:solidFill>
                <a:latin typeface="Calibri" pitchFamily="34" charset="0"/>
              </a:rPr>
              <a:t>viktblockets</a:t>
            </a:r>
            <a:r>
              <a:rPr lang="en-US" sz="900" b="1" dirty="0">
                <a:solidFill>
                  <a:srgbClr val="D30B0B"/>
                </a:solidFill>
                <a:latin typeface="Calibri" pitchFamily="34" charset="0"/>
              </a:rPr>
              <a:t> </a:t>
            </a:r>
            <a:r>
              <a:rPr lang="en-US" sz="900" b="1" dirty="0" err="1">
                <a:solidFill>
                  <a:srgbClr val="D30B0B"/>
                </a:solidFill>
                <a:latin typeface="Calibri" pitchFamily="34" charset="0"/>
              </a:rPr>
              <a:t>utformning</a:t>
            </a:r>
            <a:r>
              <a:rPr lang="en-US" sz="900" b="1" dirty="0">
                <a:solidFill>
                  <a:srgbClr val="D30B0B"/>
                </a:solidFill>
                <a:latin typeface="Calibri" pitchFamily="34" charset="0"/>
              </a:rPr>
              <a:t> </a:t>
            </a:r>
            <a:r>
              <a:rPr lang="en-US" sz="900" b="1" dirty="0" err="1">
                <a:solidFill>
                  <a:srgbClr val="D30B0B"/>
                </a:solidFill>
                <a:latin typeface="Calibri" pitchFamily="34" charset="0"/>
              </a:rPr>
              <a:t>och</a:t>
            </a:r>
            <a:r>
              <a:rPr lang="en-US" sz="900" b="1" dirty="0">
                <a:solidFill>
                  <a:srgbClr val="D30B0B"/>
                </a:solidFill>
                <a:latin typeface="Calibri" pitchFamily="34" charset="0"/>
              </a:rPr>
              <a:t> </a:t>
            </a:r>
            <a:r>
              <a:rPr lang="en-US" sz="900" b="1" dirty="0" err="1">
                <a:solidFill>
                  <a:srgbClr val="D30B0B"/>
                </a:solidFill>
                <a:latin typeface="Calibri" pitchFamily="34" charset="0"/>
              </a:rPr>
              <a:t>layouten</a:t>
            </a:r>
            <a:endParaRPr lang="en-US" sz="900" b="1" dirty="0">
              <a:solidFill>
                <a:srgbClr val="D30B0B"/>
              </a:solidFill>
              <a:latin typeface="Calibri" pitchFamily="34" charset="0"/>
            </a:endParaRPr>
          </a:p>
        </p:txBody>
      </p:sp>
      <p:sp>
        <p:nvSpPr>
          <p:cNvPr id="31" name="Text Box 12">
            <a:extLst>
              <a:ext uri="{FF2B5EF4-FFF2-40B4-BE49-F238E27FC236}">
                <a16:creationId xmlns:a16="http://schemas.microsoft.com/office/drawing/2014/main" id="{4C100509-84C7-44FE-BA1D-F13F9A678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2001" y="2064431"/>
            <a:ext cx="1529439" cy="300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8580" tIns="34290" rIns="68580" bIns="34290">
            <a:no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1500" b="1" dirty="0">
                <a:solidFill>
                  <a:schemeClr val="bg1"/>
                </a:solidFill>
                <a:latin typeface="Calibri" panose="020F0502020204030204" pitchFamily="34" charset="0"/>
              </a:rPr>
              <a:t>HOOK</a:t>
            </a:r>
          </a:p>
        </p:txBody>
      </p:sp>
      <p:sp>
        <p:nvSpPr>
          <p:cNvPr id="32" name="Text Box 13">
            <a:extLst>
              <a:ext uri="{FF2B5EF4-FFF2-40B4-BE49-F238E27FC236}">
                <a16:creationId xmlns:a16="http://schemas.microsoft.com/office/drawing/2014/main" id="{45FC3A63-5345-4A38-BC88-6AE8A579E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0255" y="2589967"/>
            <a:ext cx="3026515" cy="10660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68580" tIns="34290" rIns="68580" bIns="34290">
            <a:noAutofit/>
          </a:bodyPr>
          <a:lstStyle/>
          <a:p>
            <a:pPr algn="ctr"/>
            <a:r>
              <a:rPr lang="en-US" sz="1050" b="1" dirty="0">
                <a:latin typeface="Calibri" pitchFamily="34" charset="0"/>
              </a:rPr>
              <a:t> </a:t>
            </a:r>
            <a:r>
              <a:rPr lang="en-US" sz="1600" b="1" dirty="0" err="1">
                <a:latin typeface="Calibri" pitchFamily="34" charset="0"/>
              </a:rPr>
              <a:t>Högst</a:t>
            </a:r>
            <a:r>
              <a:rPr lang="en-US" sz="1600" b="1" dirty="0">
                <a:latin typeface="Calibri" pitchFamily="34" charset="0"/>
              </a:rPr>
              <a:t> </a:t>
            </a:r>
            <a:r>
              <a:rPr lang="en-US" sz="1600" b="1" dirty="0" err="1">
                <a:latin typeface="Calibri" pitchFamily="34" charset="0"/>
              </a:rPr>
              <a:t>klotfart</a:t>
            </a:r>
            <a:endParaRPr lang="en-US" sz="1600" b="1" dirty="0">
              <a:latin typeface="Calibri" pitchFamily="34" charset="0"/>
            </a:endParaRPr>
          </a:p>
          <a:p>
            <a:pPr algn="ctr"/>
            <a:r>
              <a:rPr lang="en-US" sz="1600" b="1" dirty="0">
                <a:latin typeface="Calibri" pitchFamily="34" charset="0"/>
              </a:rPr>
              <a:t> </a:t>
            </a:r>
            <a:r>
              <a:rPr lang="en-US" sz="1600" b="1" dirty="0" err="1">
                <a:latin typeface="Calibri" pitchFamily="34" charset="0"/>
              </a:rPr>
              <a:t>Lägst</a:t>
            </a:r>
            <a:r>
              <a:rPr lang="en-US" sz="1600" b="1" dirty="0">
                <a:latin typeface="Calibri" pitchFamily="34" charset="0"/>
              </a:rPr>
              <a:t> </a:t>
            </a:r>
            <a:r>
              <a:rPr lang="en-US" sz="1600" b="1" dirty="0" err="1">
                <a:latin typeface="Calibri" pitchFamily="34" charset="0"/>
              </a:rPr>
              <a:t>antal</a:t>
            </a:r>
            <a:r>
              <a:rPr lang="en-US" sz="1600" b="1" dirty="0">
                <a:latin typeface="Calibri" pitchFamily="34" charset="0"/>
              </a:rPr>
              <a:t> </a:t>
            </a:r>
            <a:r>
              <a:rPr lang="en-US" sz="1600" b="1" dirty="0" err="1">
                <a:latin typeface="Calibri" pitchFamily="34" charset="0"/>
              </a:rPr>
              <a:t>Rotationer</a:t>
            </a:r>
            <a:endParaRPr lang="en-US" sz="1600" b="1" dirty="0">
              <a:latin typeface="Calibri" pitchFamily="34" charset="0"/>
            </a:endParaRPr>
          </a:p>
          <a:p>
            <a:pPr algn="ctr"/>
            <a:r>
              <a:rPr lang="en-US" sz="1600" b="1" dirty="0">
                <a:latin typeface="Calibri" pitchFamily="34" charset="0"/>
              </a:rPr>
              <a:t> Maximal Axis Rotation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8B4891C5-56B3-4A27-A166-9C0377511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1827" y="2064431"/>
            <a:ext cx="3710174" cy="300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8580" tIns="34290" rIns="68580" bIns="34290">
            <a:no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1500" b="1" dirty="0">
                <a:solidFill>
                  <a:schemeClr val="bg1"/>
                </a:solidFill>
                <a:latin typeface="Calibri" panose="020F0502020204030204" pitchFamily="34" charset="0"/>
              </a:rPr>
              <a:t>SKID</a:t>
            </a:r>
          </a:p>
        </p:txBody>
      </p:sp>
      <p:sp>
        <p:nvSpPr>
          <p:cNvPr id="35" name="AutoShape 15">
            <a:extLst>
              <a:ext uri="{FF2B5EF4-FFF2-40B4-BE49-F238E27FC236}">
                <a16:creationId xmlns:a16="http://schemas.microsoft.com/office/drawing/2014/main" id="{13863755-A53C-48DB-88FE-95BA41B4F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1767" y="4731612"/>
            <a:ext cx="278606" cy="142875"/>
          </a:xfrm>
          <a:prstGeom prst="rightArrow">
            <a:avLst>
              <a:gd name="adj1" fmla="val 30000"/>
              <a:gd name="adj2" fmla="val 195000"/>
            </a:avLst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7" name="Text Box 16">
            <a:extLst>
              <a:ext uri="{FF2B5EF4-FFF2-40B4-BE49-F238E27FC236}">
                <a16:creationId xmlns:a16="http://schemas.microsoft.com/office/drawing/2014/main" id="{39F1BF4F-80FF-46A3-B912-6668DB6A0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222" y="3463366"/>
            <a:ext cx="3988778" cy="278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80" tIns="34290" rIns="68580" bIns="34290">
            <a:noAutofit/>
          </a:bodyPr>
          <a:lstStyle/>
          <a:p>
            <a:pPr algn="ctr"/>
            <a:r>
              <a:rPr lang="en-US" sz="1400" b="1" dirty="0" err="1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Ytmaterial</a:t>
            </a:r>
            <a:endParaRPr lang="en-US" sz="1400" b="1" dirty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  <a:p>
            <a:pPr algn="ctr"/>
            <a:r>
              <a:rPr lang="en-US" sz="1400" b="1" dirty="0" err="1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Ytans</a:t>
            </a:r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</a:t>
            </a:r>
            <a:r>
              <a:rPr lang="en-US" sz="1400" b="1" dirty="0" err="1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Grovlek</a:t>
            </a:r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(360 – 4000+p)</a:t>
            </a:r>
            <a:br>
              <a:rPr lang="en-US" sz="1400" b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</a:br>
            <a:r>
              <a:rPr lang="en-US" sz="1400" b="1" dirty="0" err="1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avgör</a:t>
            </a:r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</a:t>
            </a:r>
            <a:r>
              <a:rPr lang="en-US" sz="1400" b="1" dirty="0" err="1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hur</a:t>
            </a:r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fort </a:t>
            </a:r>
            <a:r>
              <a:rPr lang="en-US" sz="1400" b="1" dirty="0" err="1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klotets</a:t>
            </a:r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</a:t>
            </a:r>
            <a:r>
              <a:rPr lang="en-US" sz="1400" b="1" dirty="0" err="1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hastighet</a:t>
            </a:r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</a:t>
            </a:r>
            <a:r>
              <a:rPr lang="en-US" sz="1400" b="1" dirty="0" err="1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minskar</a:t>
            </a:r>
            <a:endParaRPr lang="en-US" sz="1400" b="1" dirty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  <p:sp>
        <p:nvSpPr>
          <p:cNvPr id="38" name="Text Box 17">
            <a:extLst>
              <a:ext uri="{FF2B5EF4-FFF2-40B4-BE49-F238E27FC236}">
                <a16:creationId xmlns:a16="http://schemas.microsoft.com/office/drawing/2014/main" id="{7D7E4BAB-9217-4502-9962-B791E89CD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5376" y="3827117"/>
            <a:ext cx="1526062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>
            <a:noAutofit/>
          </a:bodyPr>
          <a:lstStyle/>
          <a:p>
            <a:pPr algn="ctr"/>
            <a:r>
              <a:rPr lang="en-US" sz="1400" b="1" dirty="0" err="1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Viktblocket</a:t>
            </a:r>
            <a:endParaRPr lang="en-US" sz="1400" b="1" dirty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  <a:p>
            <a:pPr algn="ctr"/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Layout</a:t>
            </a:r>
          </a:p>
        </p:txBody>
      </p:sp>
      <p:pic>
        <p:nvPicPr>
          <p:cNvPr id="39" name="Picture 41">
            <a:extLst>
              <a:ext uri="{FF2B5EF4-FFF2-40B4-BE49-F238E27FC236}">
                <a16:creationId xmlns:a16="http://schemas.microsoft.com/office/drawing/2014/main" id="{1CE3F2EC-92CE-45D6-A102-5FE97BC5CE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34789" y="1655052"/>
            <a:ext cx="1266323" cy="66934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40" name="Straight Connector 42">
            <a:extLst>
              <a:ext uri="{FF2B5EF4-FFF2-40B4-BE49-F238E27FC236}">
                <a16:creationId xmlns:a16="http://schemas.microsoft.com/office/drawing/2014/main" id="{23128E43-74F6-4DAC-ACFB-A32F559573AE}"/>
              </a:ext>
            </a:extLst>
          </p:cNvPr>
          <p:cNvCxnSpPr>
            <a:cxnSpLocks/>
          </p:cNvCxnSpPr>
          <p:nvPr/>
        </p:nvCxnSpPr>
        <p:spPr>
          <a:xfrm>
            <a:off x="4992000" y="1978620"/>
            <a:ext cx="0" cy="0"/>
          </a:xfrm>
          <a:prstGeom prst="line">
            <a:avLst/>
          </a:prstGeom>
          <a:ln w="21431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3">
            <a:extLst>
              <a:ext uri="{FF2B5EF4-FFF2-40B4-BE49-F238E27FC236}">
                <a16:creationId xmlns:a16="http://schemas.microsoft.com/office/drawing/2014/main" id="{D365D794-6690-4316-9975-2C8C8C74A4DB}"/>
              </a:ext>
            </a:extLst>
          </p:cNvPr>
          <p:cNvCxnSpPr>
            <a:cxnSpLocks/>
          </p:cNvCxnSpPr>
          <p:nvPr/>
        </p:nvCxnSpPr>
        <p:spPr>
          <a:xfrm>
            <a:off x="6521438" y="1978620"/>
            <a:ext cx="0" cy="0"/>
          </a:xfrm>
          <a:prstGeom prst="line">
            <a:avLst/>
          </a:prstGeom>
          <a:ln w="21431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utoShape 5">
            <a:extLst>
              <a:ext uri="{FF2B5EF4-FFF2-40B4-BE49-F238E27FC236}">
                <a16:creationId xmlns:a16="http://schemas.microsoft.com/office/drawing/2014/main" id="{375EAB9D-A48E-4432-BCEC-9EB35ABB751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382463" y="4157860"/>
            <a:ext cx="278606" cy="142875"/>
          </a:xfrm>
          <a:prstGeom prst="rightArrow">
            <a:avLst>
              <a:gd name="adj1" fmla="val 30000"/>
              <a:gd name="adj2" fmla="val 195000"/>
            </a:avLst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3" name="AutoShape 6">
            <a:extLst>
              <a:ext uri="{FF2B5EF4-FFF2-40B4-BE49-F238E27FC236}">
                <a16:creationId xmlns:a16="http://schemas.microsoft.com/office/drawing/2014/main" id="{3FF4A886-81E1-4DE0-958D-1BED1198B77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852697" y="4157860"/>
            <a:ext cx="278606" cy="142875"/>
          </a:xfrm>
          <a:prstGeom prst="rightArrow">
            <a:avLst>
              <a:gd name="adj1" fmla="val 30000"/>
              <a:gd name="adj2" fmla="val 195000"/>
            </a:avLst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4" name="Text Box 9">
            <a:extLst>
              <a:ext uri="{FF2B5EF4-FFF2-40B4-BE49-F238E27FC236}">
                <a16:creationId xmlns:a16="http://schemas.microsoft.com/office/drawing/2014/main" id="{74FB4815-A3C2-4380-A014-4B5543F74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1412" y="4412821"/>
            <a:ext cx="1302664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8580" tIns="34290" rIns="68580" bIns="34290">
            <a:no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1500" b="1" dirty="0">
                <a:latin typeface="Calibri" panose="020F0502020204030204" pitchFamily="34" charset="0"/>
              </a:rPr>
              <a:t>ROLL</a:t>
            </a:r>
          </a:p>
        </p:txBody>
      </p:sp>
      <p:sp>
        <p:nvSpPr>
          <p:cNvPr id="45" name="Text Box 12">
            <a:extLst>
              <a:ext uri="{FF2B5EF4-FFF2-40B4-BE49-F238E27FC236}">
                <a16:creationId xmlns:a16="http://schemas.microsoft.com/office/drawing/2014/main" id="{587C08EE-90C6-44F4-A3FD-A61BD1DDB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2001" y="4412822"/>
            <a:ext cx="1529439" cy="300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8580" tIns="34290" rIns="68580" bIns="34290">
            <a:no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1500" b="1" dirty="0">
                <a:latin typeface="Calibri" panose="020F0502020204030204" pitchFamily="34" charset="0"/>
              </a:rPr>
              <a:t>HOOK</a:t>
            </a:r>
          </a:p>
        </p:txBody>
      </p:sp>
      <p:sp>
        <p:nvSpPr>
          <p:cNvPr id="46" name="Text Box 14">
            <a:extLst>
              <a:ext uri="{FF2B5EF4-FFF2-40B4-BE49-F238E27FC236}">
                <a16:creationId xmlns:a16="http://schemas.microsoft.com/office/drawing/2014/main" id="{63E3C45A-AAFE-4F8A-879B-5C470FF53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1827" y="4412821"/>
            <a:ext cx="3710174" cy="300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8580" tIns="34290" rIns="68580" bIns="34290">
            <a:no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1500" b="1" dirty="0">
                <a:latin typeface="Calibri" panose="020F0502020204030204" pitchFamily="34" charset="0"/>
              </a:rPr>
              <a:t>SKID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8727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Rak 33"/>
          <p:cNvCxnSpPr/>
          <p:nvPr/>
        </p:nvCxnSpPr>
        <p:spPr>
          <a:xfrm flipV="1">
            <a:off x="0" y="931705"/>
            <a:ext cx="9144000" cy="42695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Bildobjekt 7" descr="logga_ekizbowling_liten_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807"/>
            <a:ext cx="2886247" cy="905490"/>
          </a:xfrm>
          <a:prstGeom prst="rect">
            <a:avLst/>
          </a:prstGeom>
        </p:spPr>
      </p:pic>
      <p:sp>
        <p:nvSpPr>
          <p:cNvPr id="9" name="textruta 8"/>
          <p:cNvSpPr txBox="1"/>
          <p:nvPr/>
        </p:nvSpPr>
        <p:spPr>
          <a:xfrm>
            <a:off x="116629" y="159276"/>
            <a:ext cx="8889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3600" b="1" dirty="0">
                <a:solidFill>
                  <a:schemeClr val="tx2">
                    <a:lumMod val="75000"/>
                  </a:schemeClr>
                </a:solidFill>
                <a:latin typeface="Avenir Book"/>
                <a:cs typeface="Avenir Book"/>
              </a:rPr>
              <a:t>OLJEPROFILER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27729" y="1554199"/>
            <a:ext cx="914193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>
                <a:solidFill>
                  <a:schemeClr val="tx2">
                    <a:lumMod val="75000"/>
                  </a:schemeClr>
                </a:solidFill>
                <a:latin typeface="Avenir Book"/>
                <a:cs typeface="Avenir Book"/>
              </a:rPr>
              <a:t>MEDIUMOLJA 37-42 fot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15029" y="2290799"/>
            <a:ext cx="91419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sv-SE" sz="2000" b="1" dirty="0">
                <a:solidFill>
                  <a:srgbClr val="595959"/>
                </a:solidFill>
                <a:latin typeface="Avenir Book"/>
                <a:cs typeface="Avenir Book"/>
              </a:rPr>
              <a:t>Svårast att veta vart spelet ligger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000" b="1" dirty="0">
                <a:solidFill>
                  <a:srgbClr val="595959"/>
                </a:solidFill>
                <a:latin typeface="Avenir Book"/>
                <a:cs typeface="Avenir Book"/>
              </a:rPr>
              <a:t>Om kanten är torr spelas den som kortolja i </a:t>
            </a:r>
            <a:br>
              <a:rPr lang="sv-SE" sz="2000" b="1" dirty="0">
                <a:solidFill>
                  <a:srgbClr val="595959"/>
                </a:solidFill>
                <a:latin typeface="Avenir Book"/>
                <a:cs typeface="Avenir Book"/>
              </a:rPr>
            </a:br>
            <a:r>
              <a:rPr lang="sv-SE" sz="2000" b="1" dirty="0">
                <a:solidFill>
                  <a:srgbClr val="595959"/>
                </a:solidFill>
                <a:latin typeface="Avenir Book"/>
                <a:cs typeface="Avenir Book"/>
              </a:rPr>
              <a:t>början, annars ofta ”</a:t>
            </a:r>
            <a:r>
              <a:rPr lang="sv-SE" sz="2000" b="1" dirty="0" err="1">
                <a:solidFill>
                  <a:srgbClr val="595959"/>
                </a:solidFill>
                <a:latin typeface="Avenir Book"/>
                <a:cs typeface="Avenir Book"/>
              </a:rPr>
              <a:t>tracken</a:t>
            </a:r>
            <a:r>
              <a:rPr lang="sv-SE" sz="2000" b="1" dirty="0">
                <a:solidFill>
                  <a:srgbClr val="595959"/>
                </a:solidFill>
                <a:latin typeface="Avenir Book"/>
                <a:cs typeface="Avenir Book"/>
              </a:rPr>
              <a:t>”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000" b="1" dirty="0">
                <a:solidFill>
                  <a:srgbClr val="595959"/>
                </a:solidFill>
                <a:latin typeface="Avenir Book"/>
                <a:cs typeface="Avenir Book"/>
              </a:rPr>
              <a:t>Släppet – Handen bakom (Lite Axisrotation) </a:t>
            </a:r>
            <a:br>
              <a:rPr lang="sv-SE" sz="2000" b="1" dirty="0">
                <a:solidFill>
                  <a:srgbClr val="595959"/>
                </a:solidFill>
                <a:latin typeface="Avenir Book"/>
                <a:cs typeface="Avenir Book"/>
              </a:rPr>
            </a:br>
            <a:r>
              <a:rPr lang="sv-SE" sz="2000" b="1" dirty="0">
                <a:solidFill>
                  <a:srgbClr val="595959"/>
                </a:solidFill>
                <a:latin typeface="Avenir Book"/>
                <a:cs typeface="Avenir Book"/>
              </a:rPr>
              <a:t>i början, mer på sidan allt eftersom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000" b="1" dirty="0">
                <a:solidFill>
                  <a:srgbClr val="595959"/>
                </a:solidFill>
                <a:latin typeface="Avenir Book"/>
                <a:cs typeface="Avenir Book"/>
              </a:rPr>
              <a:t>Klot – Stabila, Lågt RG, Symmetriska</a:t>
            </a:r>
            <a:br>
              <a:rPr lang="sv-SE" sz="2000" b="1" dirty="0">
                <a:solidFill>
                  <a:srgbClr val="595959"/>
                </a:solidFill>
                <a:latin typeface="Avenir Book"/>
                <a:cs typeface="Avenir Book"/>
              </a:rPr>
            </a:br>
            <a:r>
              <a:rPr lang="sv-SE" sz="2000" b="1" dirty="0">
                <a:solidFill>
                  <a:srgbClr val="595959"/>
                </a:solidFill>
                <a:latin typeface="Avenir Book"/>
                <a:cs typeface="Avenir Book"/>
              </a:rPr>
              <a:t>Yta – Matt i början och blankare vart efter </a:t>
            </a:r>
            <a:br>
              <a:rPr lang="sv-SE" sz="2000" b="1" dirty="0">
                <a:solidFill>
                  <a:srgbClr val="595959"/>
                </a:solidFill>
                <a:latin typeface="Avenir Book"/>
                <a:cs typeface="Avenir Book"/>
              </a:rPr>
            </a:br>
            <a:r>
              <a:rPr lang="sv-SE" sz="2000" b="1" dirty="0">
                <a:solidFill>
                  <a:srgbClr val="595959"/>
                </a:solidFill>
                <a:latin typeface="Avenir Book"/>
                <a:cs typeface="Avenir Book"/>
              </a:rPr>
              <a:t>du flyttar inåt.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279400" y="5357323"/>
            <a:ext cx="4635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i="1" dirty="0"/>
              <a:t>Vanliga misstag </a:t>
            </a:r>
            <a:br>
              <a:rPr lang="sv-SE" sz="2000" i="1" dirty="0"/>
            </a:br>
            <a:r>
              <a:rPr lang="sv-SE" sz="2000" i="1" dirty="0"/>
              <a:t>- spel endast i ”</a:t>
            </a:r>
            <a:r>
              <a:rPr lang="sv-SE" sz="2000" i="1" dirty="0" err="1"/>
              <a:t>comfort</a:t>
            </a:r>
            <a:r>
              <a:rPr lang="sv-SE" sz="2000" i="1" dirty="0"/>
              <a:t> </a:t>
            </a:r>
            <a:r>
              <a:rPr lang="sv-SE" sz="2000" i="1" dirty="0" err="1"/>
              <a:t>zone</a:t>
            </a:r>
            <a:r>
              <a:rPr lang="sv-SE" sz="2000" i="1" dirty="0"/>
              <a:t>”</a:t>
            </a:r>
            <a:br>
              <a:rPr lang="sv-SE" sz="2000" i="1" dirty="0"/>
            </a:br>
            <a:r>
              <a:rPr lang="sv-SE" sz="2000" i="1" dirty="0"/>
              <a:t>- Flyttar för sent och för lite</a:t>
            </a:r>
          </a:p>
        </p:txBody>
      </p:sp>
      <p:pic>
        <p:nvPicPr>
          <p:cNvPr id="13" name="Bildobjekt 12" descr="shapes-1-to-4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8"/>
          <a:stretch/>
        </p:blipFill>
        <p:spPr>
          <a:xfrm>
            <a:off x="5651499" y="1505723"/>
            <a:ext cx="3456417" cy="413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ktangel 14">
            <a:extLst>
              <a:ext uri="{FF2B5EF4-FFF2-40B4-BE49-F238E27FC236}">
                <a16:creationId xmlns:a16="http://schemas.microsoft.com/office/drawing/2014/main" id="{B967B333-0372-447D-B541-D81C949415D5}"/>
              </a:ext>
            </a:extLst>
          </p:cNvPr>
          <p:cNvSpPr/>
          <p:nvPr/>
        </p:nvSpPr>
        <p:spPr>
          <a:xfrm>
            <a:off x="3322339" y="-14900"/>
            <a:ext cx="5867954" cy="1258407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0AE65B21-B72A-42C3-8D81-B9AF7B6235A1}"/>
              </a:ext>
            </a:extLst>
          </p:cNvPr>
          <p:cNvSpPr txBox="1"/>
          <p:nvPr/>
        </p:nvSpPr>
        <p:spPr>
          <a:xfrm>
            <a:off x="-457529" y="280501"/>
            <a:ext cx="8889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3600" b="1" dirty="0">
                <a:solidFill>
                  <a:schemeClr val="bg1"/>
                </a:solidFill>
                <a:latin typeface="Avenir Book"/>
                <a:cs typeface="Avenir Book"/>
              </a:rPr>
              <a:t>OLJEPROFILER</a:t>
            </a:r>
          </a:p>
        </p:txBody>
      </p:sp>
      <p:pic>
        <p:nvPicPr>
          <p:cNvPr id="17" name="Bildobjekt 16" descr="ekizbowling.png">
            <a:extLst>
              <a:ext uri="{FF2B5EF4-FFF2-40B4-BE49-F238E27FC236}">
                <a16:creationId xmlns:a16="http://schemas.microsoft.com/office/drawing/2014/main" id="{F96047C4-7BA2-4D21-BFE0-B902AC645D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" y="0"/>
            <a:ext cx="3438210" cy="12584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9253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ruta 10"/>
          <p:cNvSpPr txBox="1"/>
          <p:nvPr/>
        </p:nvSpPr>
        <p:spPr>
          <a:xfrm>
            <a:off x="15029" y="1580131"/>
            <a:ext cx="914193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>
                <a:solidFill>
                  <a:schemeClr val="tx2">
                    <a:lumMod val="75000"/>
                  </a:schemeClr>
                </a:solidFill>
                <a:latin typeface="Avenir Book"/>
                <a:cs typeface="Avenir Book"/>
              </a:rPr>
              <a:t>DIN 3-KLOTVÄSKA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15029" y="2207816"/>
            <a:ext cx="91419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sv-SE" sz="2000" b="1" dirty="0">
                <a:solidFill>
                  <a:srgbClr val="595959"/>
                </a:solidFill>
                <a:latin typeface="Avenir Book"/>
                <a:cs typeface="Avenir Book"/>
              </a:rPr>
              <a:t>Starkt Klot, grövre yta, Symmetriskt		      Tidigast och mest skruv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000" b="1" dirty="0">
                <a:solidFill>
                  <a:srgbClr val="595959"/>
                </a:solidFill>
                <a:latin typeface="Avenir Book"/>
                <a:cs typeface="Avenir Book"/>
              </a:rPr>
              <a:t>Svagt Klot, finare yta, Symmetriskt		      Senare och mindre skruv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000" b="1" dirty="0">
                <a:solidFill>
                  <a:srgbClr val="595959"/>
                </a:solidFill>
                <a:latin typeface="Avenir Book"/>
                <a:cs typeface="Avenir Book"/>
              </a:rPr>
              <a:t>Spärrklot, Plast							      Rakt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279400" y="4953000"/>
            <a:ext cx="7277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i="1" dirty="0"/>
              <a:t>Du kompletterar din väska efter antal extra klot och fyller de ”luckor” du upplever finns.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9DAF357E-FA2D-453C-80EB-94603F1F2193}"/>
              </a:ext>
            </a:extLst>
          </p:cNvPr>
          <p:cNvSpPr/>
          <p:nvPr/>
        </p:nvSpPr>
        <p:spPr>
          <a:xfrm>
            <a:off x="3322339" y="-14900"/>
            <a:ext cx="5867954" cy="1258407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1A63AEE7-0D2B-45B9-8B33-2216B66739B3}"/>
              </a:ext>
            </a:extLst>
          </p:cNvPr>
          <p:cNvSpPr txBox="1"/>
          <p:nvPr/>
        </p:nvSpPr>
        <p:spPr>
          <a:xfrm>
            <a:off x="-457529" y="280501"/>
            <a:ext cx="8889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3600" b="1" dirty="0">
                <a:solidFill>
                  <a:schemeClr val="bg1"/>
                </a:solidFill>
                <a:latin typeface="Avenir Book"/>
                <a:cs typeface="Avenir Book"/>
              </a:rPr>
              <a:t>KLOTARSENAL</a:t>
            </a:r>
          </a:p>
        </p:txBody>
      </p:sp>
      <p:pic>
        <p:nvPicPr>
          <p:cNvPr id="15" name="Bildobjekt 14" descr="ekizbowling.png">
            <a:extLst>
              <a:ext uri="{FF2B5EF4-FFF2-40B4-BE49-F238E27FC236}">
                <a16:creationId xmlns:a16="http://schemas.microsoft.com/office/drawing/2014/main" id="{567D940D-7ECC-4D4D-9E27-997AD2C9B0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" y="0"/>
            <a:ext cx="3438210" cy="12584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1877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ruta 10"/>
          <p:cNvSpPr txBox="1"/>
          <p:nvPr/>
        </p:nvSpPr>
        <p:spPr>
          <a:xfrm>
            <a:off x="15029" y="1580131"/>
            <a:ext cx="914193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>
                <a:solidFill>
                  <a:schemeClr val="tx2">
                    <a:lumMod val="75000"/>
                  </a:schemeClr>
                </a:solidFill>
                <a:latin typeface="Avenir Book"/>
                <a:cs typeface="Avenir Book"/>
              </a:rPr>
              <a:t>DIN 6-KLOTVÄSKA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15029" y="2207816"/>
            <a:ext cx="91419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sv-SE" sz="2000" b="1" dirty="0">
                <a:solidFill>
                  <a:srgbClr val="595959"/>
                </a:solidFill>
                <a:latin typeface="Avenir Book"/>
                <a:cs typeface="Avenir Book"/>
              </a:rPr>
              <a:t>Mycket starkt klot, Grov yta, Startklot		Tidigast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000" b="1" dirty="0">
                <a:solidFill>
                  <a:srgbClr val="595959"/>
                </a:solidFill>
                <a:latin typeface="Avenir Book"/>
                <a:cs typeface="Avenir Book"/>
              </a:rPr>
              <a:t>Starkt klot, Halvmatt/blankt				Näst tidigast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000" b="1" dirty="0">
                <a:solidFill>
                  <a:srgbClr val="595959"/>
                </a:solidFill>
                <a:latin typeface="Avenir Book"/>
                <a:cs typeface="Avenir Book"/>
              </a:rPr>
              <a:t>Allroundklotet, Medium av allt			Medium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000" b="1" dirty="0" err="1">
                <a:solidFill>
                  <a:srgbClr val="595959"/>
                </a:solidFill>
                <a:latin typeface="Avenir Book"/>
                <a:cs typeface="Avenir Book"/>
              </a:rPr>
              <a:t>Skid</a:t>
            </a:r>
            <a:r>
              <a:rPr lang="sv-SE" sz="2000" b="1" dirty="0">
                <a:solidFill>
                  <a:srgbClr val="595959"/>
                </a:solidFill>
                <a:latin typeface="Avenir Book"/>
                <a:cs typeface="Avenir Book"/>
              </a:rPr>
              <a:t> – </a:t>
            </a:r>
            <a:r>
              <a:rPr lang="sv-SE" sz="2000" b="1" dirty="0" err="1">
                <a:solidFill>
                  <a:srgbClr val="595959"/>
                </a:solidFill>
                <a:latin typeface="Avenir Book"/>
                <a:cs typeface="Avenir Book"/>
              </a:rPr>
              <a:t>Flipklotet</a:t>
            </a:r>
            <a:r>
              <a:rPr lang="sv-SE" sz="2000" b="1" dirty="0">
                <a:solidFill>
                  <a:srgbClr val="595959"/>
                </a:solidFill>
                <a:latin typeface="Avenir Book"/>
                <a:cs typeface="Avenir Book"/>
              </a:rPr>
              <a:t>, Fin yta/Blankt			Längre glid med vinkel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000" b="1" dirty="0">
                <a:solidFill>
                  <a:srgbClr val="595959"/>
                </a:solidFill>
                <a:latin typeface="Avenir Book"/>
                <a:cs typeface="Avenir Book"/>
              </a:rPr>
              <a:t>Snälla bollen, halvmatt/blankt			Minst total skruv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000" b="1" dirty="0">
                <a:solidFill>
                  <a:srgbClr val="595959"/>
                </a:solidFill>
                <a:latin typeface="Avenir Book"/>
                <a:cs typeface="Avenir Book"/>
              </a:rPr>
              <a:t>Spärrklot, Plast (alt. </a:t>
            </a:r>
            <a:r>
              <a:rPr lang="sv-SE" sz="2000" b="1" dirty="0" err="1">
                <a:solidFill>
                  <a:srgbClr val="595959"/>
                </a:solidFill>
                <a:latin typeface="Avenir Book"/>
                <a:cs typeface="Avenir Book"/>
              </a:rPr>
              <a:t>Urethan</a:t>
            </a:r>
            <a:r>
              <a:rPr lang="sv-SE" sz="2000" b="1" dirty="0">
                <a:solidFill>
                  <a:srgbClr val="595959"/>
                </a:solidFill>
                <a:latin typeface="Avenir Book"/>
                <a:cs typeface="Avenir Book"/>
              </a:rPr>
              <a:t>)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279400" y="4953000"/>
            <a:ext cx="7277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i="1" dirty="0"/>
              <a:t>Du kompletterar din väska efter antal extra klot och fyller de ”luckor” du upplever finns.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9DAF357E-FA2D-453C-80EB-94603F1F2193}"/>
              </a:ext>
            </a:extLst>
          </p:cNvPr>
          <p:cNvSpPr/>
          <p:nvPr/>
        </p:nvSpPr>
        <p:spPr>
          <a:xfrm>
            <a:off x="3322339" y="-14900"/>
            <a:ext cx="5867954" cy="1258407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1A63AEE7-0D2B-45B9-8B33-2216B66739B3}"/>
              </a:ext>
            </a:extLst>
          </p:cNvPr>
          <p:cNvSpPr txBox="1"/>
          <p:nvPr/>
        </p:nvSpPr>
        <p:spPr>
          <a:xfrm>
            <a:off x="-457529" y="280501"/>
            <a:ext cx="8889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3600" b="1" dirty="0">
                <a:solidFill>
                  <a:schemeClr val="bg1"/>
                </a:solidFill>
                <a:latin typeface="Avenir Book"/>
                <a:cs typeface="Avenir Book"/>
              </a:rPr>
              <a:t>KLOTARSENAL</a:t>
            </a:r>
          </a:p>
        </p:txBody>
      </p:sp>
      <p:pic>
        <p:nvPicPr>
          <p:cNvPr id="15" name="Bildobjekt 14" descr="ekizbowling.png">
            <a:extLst>
              <a:ext uri="{FF2B5EF4-FFF2-40B4-BE49-F238E27FC236}">
                <a16:creationId xmlns:a16="http://schemas.microsoft.com/office/drawing/2014/main" id="{567D940D-7ECC-4D4D-9E27-997AD2C9B0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" y="0"/>
            <a:ext cx="3438210" cy="12584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3964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1"/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7070</TotalTime>
  <Words>782</Words>
  <Application>Microsoft Office PowerPoint</Application>
  <PresentationFormat>Bildspel på skärmen (4:3)</PresentationFormat>
  <Paragraphs>124</Paragraphs>
  <Slides>11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9" baseType="lpstr">
      <vt:lpstr>Arial</vt:lpstr>
      <vt:lpstr>Avenir Book</vt:lpstr>
      <vt:lpstr>Avenir Next Condensed Medium</vt:lpstr>
      <vt:lpstr>Avenir Next Medium</vt:lpstr>
      <vt:lpstr>Calibri</vt:lpstr>
      <vt:lpstr>Montserrat</vt:lpstr>
      <vt:lpstr>Wingdings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Ekiz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Johan Ekström</dc:creator>
  <cp:lastModifiedBy>Johan Ekström (Bowling)</cp:lastModifiedBy>
  <cp:revision>16</cp:revision>
  <dcterms:created xsi:type="dcterms:W3CDTF">2014-03-01T18:55:59Z</dcterms:created>
  <dcterms:modified xsi:type="dcterms:W3CDTF">2022-09-25T12:24:22Z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186A8E6C-4CA6-40B4-B276-9D5B8EBA7C3E</vt:lpwstr>
  </property>
  <property fmtid="{D5CDD505-2E9C-101B-9397-08002B2CF9AE}" pid="3" name="ArticulatePath">
    <vt:lpwstr>https://svenskidrott-my.sharepoint.com/personal/johan_ekstrom_swebowl_se/Documents/SvBF Ny/Bowling/Metodstöd/Klot/Typ av skruv</vt:lpwstr>
  </property>
</Properties>
</file>