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notesSlides/notesSlide17.xml" ContentType="application/vnd.openxmlformats-officedocument.presentationml.notesSlide+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notesSlides/notesSlide29.xml" ContentType="application/vnd.openxmlformats-officedocument.presentationml.notesSlide+xml"/>
  <Override PartName="/ppt/tags/tag43.xml" ContentType="application/vnd.openxmlformats-officedocument.presentationml.tags+xml"/>
  <Override PartName="/ppt/notesSlides/notesSlide3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45.xml" ContentType="application/vnd.openxmlformats-officedocument.presentationml.tags+xml"/>
  <Override PartName="/ppt/notesSlides/notesSlide3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tags/tag47.xml" ContentType="application/vnd.openxmlformats-officedocument.presentationml.tags+xml"/>
  <Override PartName="/ppt/notesSlides/notesSlide34.xml" ContentType="application/vnd.openxmlformats-officedocument.presentationml.notesSlide+xml"/>
  <Override PartName="/ppt/tags/tag48.xml" ContentType="application/vnd.openxmlformats-officedocument.presentationml.tags+xml"/>
  <Override PartName="/ppt/notesSlides/notesSlide35.xml" ContentType="application/vnd.openxmlformats-officedocument.presentationml.notesSlide+xml"/>
  <Override PartName="/ppt/tags/tag49.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1025" r:id="rId2"/>
    <p:sldId id="1050" r:id="rId3"/>
    <p:sldId id="1841" r:id="rId4"/>
    <p:sldId id="1052" r:id="rId5"/>
    <p:sldId id="1072" r:id="rId6"/>
    <p:sldId id="1053" r:id="rId7"/>
    <p:sldId id="992" r:id="rId8"/>
    <p:sldId id="993" r:id="rId9"/>
    <p:sldId id="655" r:id="rId10"/>
    <p:sldId id="675" r:id="rId11"/>
    <p:sldId id="1046" r:id="rId12"/>
    <p:sldId id="1047" r:id="rId13"/>
    <p:sldId id="1103" r:id="rId14"/>
    <p:sldId id="1048" r:id="rId15"/>
    <p:sldId id="1054" r:id="rId16"/>
    <p:sldId id="676" r:id="rId17"/>
    <p:sldId id="682" r:id="rId18"/>
    <p:sldId id="683" r:id="rId19"/>
    <p:sldId id="743" r:id="rId20"/>
    <p:sldId id="998" r:id="rId21"/>
    <p:sldId id="1934" r:id="rId22"/>
    <p:sldId id="995" r:id="rId23"/>
    <p:sldId id="1935" r:id="rId24"/>
    <p:sldId id="1055" r:id="rId25"/>
    <p:sldId id="1936" r:id="rId26"/>
    <p:sldId id="1056" r:id="rId27"/>
    <p:sldId id="1937" r:id="rId28"/>
    <p:sldId id="1057" r:id="rId29"/>
    <p:sldId id="1058" r:id="rId30"/>
    <p:sldId id="659" r:id="rId31"/>
    <p:sldId id="954" r:id="rId32"/>
    <p:sldId id="955" r:id="rId33"/>
    <p:sldId id="686" r:id="rId34"/>
    <p:sldId id="1059" r:id="rId35"/>
    <p:sldId id="812" r:id="rId36"/>
    <p:sldId id="961" r:id="rId37"/>
    <p:sldId id="1060" r:id="rId38"/>
    <p:sldId id="852" r:id="rId3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2" d="100"/>
          <a:sy n="122" d="100"/>
        </p:scale>
        <p:origin x="362" y="1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1680B-907B-4B7E-9F94-90EC37B4B3C4}" type="doc">
      <dgm:prSet loTypeId="urn:microsoft.com/office/officeart/2005/8/layout/matrix1" loCatId="matrix" qsTypeId="urn:microsoft.com/office/officeart/2005/8/quickstyle/simple3" qsCatId="simple" csTypeId="urn:microsoft.com/office/officeart/2005/8/colors/accent0_1" csCatId="mainScheme" phldr="1"/>
      <dgm:spPr/>
      <dgm:t>
        <a:bodyPr/>
        <a:lstStyle/>
        <a:p>
          <a:endParaRPr lang="en-US"/>
        </a:p>
      </dgm:t>
    </dgm:pt>
    <dgm:pt modelId="{6EAA9F6D-55E3-43D8-BBC6-3B5AE1CFCF8D}">
      <dgm:prSet phldrT="[Text]" custT="1"/>
      <dgm:spPr/>
      <dgm:t>
        <a:bodyPr/>
        <a:lstStyle/>
        <a:p>
          <a:r>
            <a:rPr lang="en-US" sz="4000" b="1">
              <a:latin typeface="Calibri" panose="020F0502020204030204" pitchFamily="34" charset="0"/>
            </a:rPr>
            <a:t>ETT</a:t>
          </a:r>
          <a:endParaRPr lang="en-US" sz="2900" b="1">
            <a:latin typeface="Calibri" panose="020F0502020204030204" pitchFamily="34" charset="0"/>
          </a:endParaRPr>
        </a:p>
      </dgm:t>
    </dgm:pt>
    <dgm:pt modelId="{AED21A87-F90A-4355-ACC7-27FDB86CAB1A}" type="parTrans" cxnId="{5E3DC354-ECC1-4EF0-90C0-0730F679FFD4}">
      <dgm:prSet/>
      <dgm:spPr/>
      <dgm:t>
        <a:bodyPr/>
        <a:lstStyle/>
        <a:p>
          <a:endParaRPr lang="en-US">
            <a:latin typeface="Calibri" panose="020F0502020204030204" pitchFamily="34" charset="0"/>
          </a:endParaRPr>
        </a:p>
      </dgm:t>
    </dgm:pt>
    <dgm:pt modelId="{4D086AB0-3F01-4786-B98A-DB4C781191D0}" type="sibTrans" cxnId="{5E3DC354-ECC1-4EF0-90C0-0730F679FFD4}">
      <dgm:prSet/>
      <dgm:spPr/>
      <dgm:t>
        <a:bodyPr/>
        <a:lstStyle/>
        <a:p>
          <a:endParaRPr lang="en-US">
            <a:latin typeface="Calibri" panose="020F0502020204030204" pitchFamily="34" charset="0"/>
          </a:endParaRPr>
        </a:p>
      </dgm:t>
    </dgm:pt>
    <dgm:pt modelId="{3DEABA26-CD03-4945-BA29-342840918EF0}">
      <dgm:prSet phldrT="[Text]"/>
      <dgm:spPr/>
      <dgm:t>
        <a:bodyPr/>
        <a:lstStyle/>
        <a:p>
          <a:r>
            <a:rPr lang="tr-TR" b="1">
              <a:latin typeface="Calibri" panose="020F0502020204030204" pitchFamily="34" charset="0"/>
            </a:rPr>
            <a:t>SWING</a:t>
          </a:r>
          <a:endParaRPr lang="en-US" b="1">
            <a:latin typeface="Calibri" panose="020F0502020204030204" pitchFamily="34" charset="0"/>
          </a:endParaRPr>
        </a:p>
      </dgm:t>
    </dgm:pt>
    <dgm:pt modelId="{F4E8254D-0B62-46A2-B99F-BE3AAD4EF3E7}" type="parTrans" cxnId="{09FD2D80-82D0-473F-B85A-95A293F0ECB5}">
      <dgm:prSet/>
      <dgm:spPr/>
      <dgm:t>
        <a:bodyPr/>
        <a:lstStyle/>
        <a:p>
          <a:endParaRPr lang="en-US">
            <a:latin typeface="Calibri" panose="020F0502020204030204" pitchFamily="34" charset="0"/>
          </a:endParaRPr>
        </a:p>
      </dgm:t>
    </dgm:pt>
    <dgm:pt modelId="{5FA61DB4-7747-4111-96CE-B56A6844AF13}" type="sibTrans" cxnId="{09FD2D80-82D0-473F-B85A-95A293F0ECB5}">
      <dgm:prSet/>
      <dgm:spPr/>
      <dgm:t>
        <a:bodyPr/>
        <a:lstStyle/>
        <a:p>
          <a:endParaRPr lang="en-US">
            <a:latin typeface="Calibri" panose="020F0502020204030204" pitchFamily="34" charset="0"/>
          </a:endParaRPr>
        </a:p>
      </dgm:t>
    </dgm:pt>
    <dgm:pt modelId="{C9E496AF-CF58-42F5-8544-3ABB4AF9893F}">
      <dgm:prSet phldrT="[Text]"/>
      <dgm:spPr/>
      <dgm:t>
        <a:bodyPr/>
        <a:lstStyle/>
        <a:p>
          <a:r>
            <a:rPr lang="tr-TR" b="1">
              <a:latin typeface="Calibri" panose="020F0502020204030204" pitchFamily="34" charset="0"/>
            </a:rPr>
            <a:t>TIMING</a:t>
          </a:r>
          <a:endParaRPr lang="en-US" b="1">
            <a:latin typeface="Calibri" panose="020F0502020204030204" pitchFamily="34" charset="0"/>
          </a:endParaRPr>
        </a:p>
      </dgm:t>
    </dgm:pt>
    <dgm:pt modelId="{1E844EAE-8405-42CD-8BCC-33478C890B66}" type="parTrans" cxnId="{07CC9E56-7981-4965-A919-4531282E4DA3}">
      <dgm:prSet/>
      <dgm:spPr/>
      <dgm:t>
        <a:bodyPr/>
        <a:lstStyle/>
        <a:p>
          <a:endParaRPr lang="en-US">
            <a:latin typeface="Calibri" panose="020F0502020204030204" pitchFamily="34" charset="0"/>
          </a:endParaRPr>
        </a:p>
      </dgm:t>
    </dgm:pt>
    <dgm:pt modelId="{4ED23758-0FAC-4732-84A9-A56D47902436}" type="sibTrans" cxnId="{07CC9E56-7981-4965-A919-4531282E4DA3}">
      <dgm:prSet/>
      <dgm:spPr/>
      <dgm:t>
        <a:bodyPr/>
        <a:lstStyle/>
        <a:p>
          <a:endParaRPr lang="en-US">
            <a:latin typeface="Calibri" panose="020F0502020204030204" pitchFamily="34" charset="0"/>
          </a:endParaRPr>
        </a:p>
      </dgm:t>
    </dgm:pt>
    <dgm:pt modelId="{53514651-2DA5-49E6-B940-0E5B2B2E2996}">
      <dgm:prSet phldrT="[Text]"/>
      <dgm:spPr/>
      <dgm:t>
        <a:bodyPr/>
        <a:lstStyle/>
        <a:p>
          <a:r>
            <a:rPr lang="tr-TR" b="1">
              <a:latin typeface="Calibri" panose="020F0502020204030204" pitchFamily="34" charset="0"/>
            </a:rPr>
            <a:t>STEPS</a:t>
          </a:r>
          <a:endParaRPr lang="en-US" b="1">
            <a:latin typeface="Calibri" panose="020F0502020204030204" pitchFamily="34" charset="0"/>
          </a:endParaRPr>
        </a:p>
      </dgm:t>
    </dgm:pt>
    <dgm:pt modelId="{1853D1C0-604C-4A25-AC54-97EFE02FBA7D}" type="parTrans" cxnId="{BADE7292-0EEF-4EB1-8993-8C7E9158A4DD}">
      <dgm:prSet/>
      <dgm:spPr/>
      <dgm:t>
        <a:bodyPr/>
        <a:lstStyle/>
        <a:p>
          <a:endParaRPr lang="en-US">
            <a:latin typeface="Calibri" panose="020F0502020204030204" pitchFamily="34" charset="0"/>
          </a:endParaRPr>
        </a:p>
      </dgm:t>
    </dgm:pt>
    <dgm:pt modelId="{F3118031-6C7F-402A-B3DC-70E869858547}" type="sibTrans" cxnId="{BADE7292-0EEF-4EB1-8993-8C7E9158A4DD}">
      <dgm:prSet/>
      <dgm:spPr/>
      <dgm:t>
        <a:bodyPr/>
        <a:lstStyle/>
        <a:p>
          <a:endParaRPr lang="en-US">
            <a:latin typeface="Calibri" panose="020F0502020204030204" pitchFamily="34" charset="0"/>
          </a:endParaRPr>
        </a:p>
      </dgm:t>
    </dgm:pt>
    <dgm:pt modelId="{D6AC2322-0659-41BE-BBF1-DCEC6732D528}">
      <dgm:prSet phldrT="[Text]"/>
      <dgm:spPr/>
      <dgm:t>
        <a:bodyPr/>
        <a:lstStyle/>
        <a:p>
          <a:r>
            <a:rPr lang="tr-TR" b="1">
              <a:latin typeface="Calibri" panose="020F0502020204030204" pitchFamily="34" charset="0"/>
            </a:rPr>
            <a:t>BODY ANGLES</a:t>
          </a:r>
          <a:endParaRPr lang="en-US" b="1">
            <a:latin typeface="Calibri" panose="020F0502020204030204" pitchFamily="34" charset="0"/>
          </a:endParaRPr>
        </a:p>
      </dgm:t>
    </dgm:pt>
    <dgm:pt modelId="{0C84B6BC-0088-4664-80FF-7014A49DD5A2}" type="parTrans" cxnId="{84D42C28-94D0-4E41-B511-EAE98780D6CB}">
      <dgm:prSet/>
      <dgm:spPr/>
      <dgm:t>
        <a:bodyPr/>
        <a:lstStyle/>
        <a:p>
          <a:endParaRPr lang="en-US">
            <a:latin typeface="Calibri" panose="020F0502020204030204" pitchFamily="34" charset="0"/>
          </a:endParaRPr>
        </a:p>
      </dgm:t>
    </dgm:pt>
    <dgm:pt modelId="{8F59CDF2-59DA-4E2D-A652-BD304369D39B}" type="sibTrans" cxnId="{84D42C28-94D0-4E41-B511-EAE98780D6CB}">
      <dgm:prSet/>
      <dgm:spPr/>
      <dgm:t>
        <a:bodyPr/>
        <a:lstStyle/>
        <a:p>
          <a:endParaRPr lang="en-US">
            <a:latin typeface="Calibri" panose="020F0502020204030204" pitchFamily="34" charset="0"/>
          </a:endParaRPr>
        </a:p>
      </dgm:t>
    </dgm:pt>
    <dgm:pt modelId="{9FB549BD-48B2-410E-BDE7-1A6CB6FE5EAD}" type="pres">
      <dgm:prSet presAssocID="{0351680B-907B-4B7E-9F94-90EC37B4B3C4}" presName="diagram" presStyleCnt="0">
        <dgm:presLayoutVars>
          <dgm:chMax val="1"/>
          <dgm:dir/>
          <dgm:animLvl val="ctr"/>
          <dgm:resizeHandles val="exact"/>
        </dgm:presLayoutVars>
      </dgm:prSet>
      <dgm:spPr/>
    </dgm:pt>
    <dgm:pt modelId="{0CC2B51E-3FBF-4456-8FB6-ABEB412A1B75}" type="pres">
      <dgm:prSet presAssocID="{0351680B-907B-4B7E-9F94-90EC37B4B3C4}" presName="matrix" presStyleCnt="0"/>
      <dgm:spPr/>
    </dgm:pt>
    <dgm:pt modelId="{04F3EC9A-5B8C-40E7-AC29-12266DF303B8}" type="pres">
      <dgm:prSet presAssocID="{0351680B-907B-4B7E-9F94-90EC37B4B3C4}" presName="tile1" presStyleLbl="node1" presStyleIdx="0" presStyleCnt="4" custLinFactX="-4027" custLinFactNeighborX="-100000" custLinFactNeighborY="550"/>
      <dgm:spPr/>
    </dgm:pt>
    <dgm:pt modelId="{7382C4CF-B32E-46F0-8FCA-95C3F34B88A7}" type="pres">
      <dgm:prSet presAssocID="{0351680B-907B-4B7E-9F94-90EC37B4B3C4}" presName="tile1text" presStyleLbl="node1" presStyleIdx="0" presStyleCnt="4">
        <dgm:presLayoutVars>
          <dgm:chMax val="0"/>
          <dgm:chPref val="0"/>
          <dgm:bulletEnabled val="1"/>
        </dgm:presLayoutVars>
      </dgm:prSet>
      <dgm:spPr/>
    </dgm:pt>
    <dgm:pt modelId="{BA45A508-92C7-440A-8FBB-6E65A911D58C}" type="pres">
      <dgm:prSet presAssocID="{0351680B-907B-4B7E-9F94-90EC37B4B3C4}" presName="tile2" presStyleLbl="node1" presStyleIdx="1" presStyleCnt="4"/>
      <dgm:spPr/>
    </dgm:pt>
    <dgm:pt modelId="{F785844C-823B-49E7-A203-E5A4E585444C}" type="pres">
      <dgm:prSet presAssocID="{0351680B-907B-4B7E-9F94-90EC37B4B3C4}" presName="tile2text" presStyleLbl="node1" presStyleIdx="1" presStyleCnt="4">
        <dgm:presLayoutVars>
          <dgm:chMax val="0"/>
          <dgm:chPref val="0"/>
          <dgm:bulletEnabled val="1"/>
        </dgm:presLayoutVars>
      </dgm:prSet>
      <dgm:spPr/>
    </dgm:pt>
    <dgm:pt modelId="{B610CEB2-6A7C-4310-BC60-FC588810070C}" type="pres">
      <dgm:prSet presAssocID="{0351680B-907B-4B7E-9F94-90EC37B4B3C4}" presName="tile3" presStyleLbl="node1" presStyleIdx="2" presStyleCnt="4"/>
      <dgm:spPr/>
    </dgm:pt>
    <dgm:pt modelId="{26E6018E-CF99-46E7-8089-C8F444F653A6}" type="pres">
      <dgm:prSet presAssocID="{0351680B-907B-4B7E-9F94-90EC37B4B3C4}" presName="tile3text" presStyleLbl="node1" presStyleIdx="2" presStyleCnt="4">
        <dgm:presLayoutVars>
          <dgm:chMax val="0"/>
          <dgm:chPref val="0"/>
          <dgm:bulletEnabled val="1"/>
        </dgm:presLayoutVars>
      </dgm:prSet>
      <dgm:spPr/>
    </dgm:pt>
    <dgm:pt modelId="{F9D8B4CC-4333-42D5-86D7-B8EEF0FE7B4F}" type="pres">
      <dgm:prSet presAssocID="{0351680B-907B-4B7E-9F94-90EC37B4B3C4}" presName="tile4" presStyleLbl="node1" presStyleIdx="3" presStyleCnt="4"/>
      <dgm:spPr/>
    </dgm:pt>
    <dgm:pt modelId="{89345587-2A75-4289-A49B-D802940F30FE}" type="pres">
      <dgm:prSet presAssocID="{0351680B-907B-4B7E-9F94-90EC37B4B3C4}" presName="tile4text" presStyleLbl="node1" presStyleIdx="3" presStyleCnt="4">
        <dgm:presLayoutVars>
          <dgm:chMax val="0"/>
          <dgm:chPref val="0"/>
          <dgm:bulletEnabled val="1"/>
        </dgm:presLayoutVars>
      </dgm:prSet>
      <dgm:spPr/>
    </dgm:pt>
    <dgm:pt modelId="{3118BDEC-75C7-461D-B808-F93674B3B0C7}" type="pres">
      <dgm:prSet presAssocID="{0351680B-907B-4B7E-9F94-90EC37B4B3C4}" presName="centerTile" presStyleLbl="fgShp" presStyleIdx="0" presStyleCnt="1">
        <dgm:presLayoutVars>
          <dgm:chMax val="0"/>
          <dgm:chPref val="0"/>
        </dgm:presLayoutVars>
      </dgm:prSet>
      <dgm:spPr/>
    </dgm:pt>
  </dgm:ptLst>
  <dgm:cxnLst>
    <dgm:cxn modelId="{E0C68516-E0BB-49A5-A36E-D7C72913EF2C}" type="presOf" srcId="{53514651-2DA5-49E6-B940-0E5B2B2E2996}" destId="{B610CEB2-6A7C-4310-BC60-FC588810070C}" srcOrd="0" destOrd="0" presId="urn:microsoft.com/office/officeart/2005/8/layout/matrix1"/>
    <dgm:cxn modelId="{84D42C28-94D0-4E41-B511-EAE98780D6CB}" srcId="{6EAA9F6D-55E3-43D8-BBC6-3B5AE1CFCF8D}" destId="{D6AC2322-0659-41BE-BBF1-DCEC6732D528}" srcOrd="3" destOrd="0" parTransId="{0C84B6BC-0088-4664-80FF-7014A49DD5A2}" sibTransId="{8F59CDF2-59DA-4E2D-A652-BD304369D39B}"/>
    <dgm:cxn modelId="{95B9125E-71FD-4BD0-ACFD-74EC9AD8D976}" type="presOf" srcId="{3DEABA26-CD03-4945-BA29-342840918EF0}" destId="{04F3EC9A-5B8C-40E7-AC29-12266DF303B8}" srcOrd="0" destOrd="0" presId="urn:microsoft.com/office/officeart/2005/8/layout/matrix1"/>
    <dgm:cxn modelId="{5E3DC354-ECC1-4EF0-90C0-0730F679FFD4}" srcId="{0351680B-907B-4B7E-9F94-90EC37B4B3C4}" destId="{6EAA9F6D-55E3-43D8-BBC6-3B5AE1CFCF8D}" srcOrd="0" destOrd="0" parTransId="{AED21A87-F90A-4355-ACC7-27FDB86CAB1A}" sibTransId="{4D086AB0-3F01-4786-B98A-DB4C781191D0}"/>
    <dgm:cxn modelId="{07CC9E56-7981-4965-A919-4531282E4DA3}" srcId="{6EAA9F6D-55E3-43D8-BBC6-3B5AE1CFCF8D}" destId="{C9E496AF-CF58-42F5-8544-3ABB4AF9893F}" srcOrd="1" destOrd="0" parTransId="{1E844EAE-8405-42CD-8BCC-33478C890B66}" sibTransId="{4ED23758-0FAC-4732-84A9-A56D47902436}"/>
    <dgm:cxn modelId="{3ABF1859-0C52-4FE3-9758-093B28D27E1E}" type="presOf" srcId="{C9E496AF-CF58-42F5-8544-3ABB4AF9893F}" destId="{F785844C-823B-49E7-A203-E5A4E585444C}" srcOrd="1" destOrd="0" presId="urn:microsoft.com/office/officeart/2005/8/layout/matrix1"/>
    <dgm:cxn modelId="{09FD2D80-82D0-473F-B85A-95A293F0ECB5}" srcId="{6EAA9F6D-55E3-43D8-BBC6-3B5AE1CFCF8D}" destId="{3DEABA26-CD03-4945-BA29-342840918EF0}" srcOrd="0" destOrd="0" parTransId="{F4E8254D-0B62-46A2-B99F-BE3AAD4EF3E7}" sibTransId="{5FA61DB4-7747-4111-96CE-B56A6844AF13}"/>
    <dgm:cxn modelId="{BADE7292-0EEF-4EB1-8993-8C7E9158A4DD}" srcId="{6EAA9F6D-55E3-43D8-BBC6-3B5AE1CFCF8D}" destId="{53514651-2DA5-49E6-B940-0E5B2B2E2996}" srcOrd="2" destOrd="0" parTransId="{1853D1C0-604C-4A25-AC54-97EFE02FBA7D}" sibTransId="{F3118031-6C7F-402A-B3DC-70E869858547}"/>
    <dgm:cxn modelId="{B42795A4-8960-4D02-A2AA-2DDC735BB553}" type="presOf" srcId="{3DEABA26-CD03-4945-BA29-342840918EF0}" destId="{7382C4CF-B32E-46F0-8FCA-95C3F34B88A7}" srcOrd="1" destOrd="0" presId="urn:microsoft.com/office/officeart/2005/8/layout/matrix1"/>
    <dgm:cxn modelId="{1679A1CA-F5AE-4E24-A3AD-84A61E2FCD96}" type="presOf" srcId="{53514651-2DA5-49E6-B940-0E5B2B2E2996}" destId="{26E6018E-CF99-46E7-8089-C8F444F653A6}" srcOrd="1" destOrd="0" presId="urn:microsoft.com/office/officeart/2005/8/layout/matrix1"/>
    <dgm:cxn modelId="{9EFEC9CC-85CB-4ED8-8356-9C0D3B2D832B}" type="presOf" srcId="{D6AC2322-0659-41BE-BBF1-DCEC6732D528}" destId="{89345587-2A75-4289-A49B-D802940F30FE}" srcOrd="1" destOrd="0" presId="urn:microsoft.com/office/officeart/2005/8/layout/matrix1"/>
    <dgm:cxn modelId="{E10E69CF-A313-4E6B-9D8A-F5D40743145D}" type="presOf" srcId="{6EAA9F6D-55E3-43D8-BBC6-3B5AE1CFCF8D}" destId="{3118BDEC-75C7-461D-B808-F93674B3B0C7}" srcOrd="0" destOrd="0" presId="urn:microsoft.com/office/officeart/2005/8/layout/matrix1"/>
    <dgm:cxn modelId="{2E74A5CF-173D-41D1-911E-EB5EF276D292}" type="presOf" srcId="{D6AC2322-0659-41BE-BBF1-DCEC6732D528}" destId="{F9D8B4CC-4333-42D5-86D7-B8EEF0FE7B4F}" srcOrd="0" destOrd="0" presId="urn:microsoft.com/office/officeart/2005/8/layout/matrix1"/>
    <dgm:cxn modelId="{AEC878DA-BA29-447A-95CF-75AC06F69583}" type="presOf" srcId="{C9E496AF-CF58-42F5-8544-3ABB4AF9893F}" destId="{BA45A508-92C7-440A-8FBB-6E65A911D58C}" srcOrd="0" destOrd="0" presId="urn:microsoft.com/office/officeart/2005/8/layout/matrix1"/>
    <dgm:cxn modelId="{B82975FC-22E1-4324-9C72-E95A6185E67C}" type="presOf" srcId="{0351680B-907B-4B7E-9F94-90EC37B4B3C4}" destId="{9FB549BD-48B2-410E-BDE7-1A6CB6FE5EAD}" srcOrd="0" destOrd="0" presId="urn:microsoft.com/office/officeart/2005/8/layout/matrix1"/>
    <dgm:cxn modelId="{DECAA769-C54C-4436-9745-9A8B88B32EBF}" type="presParOf" srcId="{9FB549BD-48B2-410E-BDE7-1A6CB6FE5EAD}" destId="{0CC2B51E-3FBF-4456-8FB6-ABEB412A1B75}" srcOrd="0" destOrd="0" presId="urn:microsoft.com/office/officeart/2005/8/layout/matrix1"/>
    <dgm:cxn modelId="{FAAD8D78-9AE4-4BD5-B81A-87EBD30FB905}" type="presParOf" srcId="{0CC2B51E-3FBF-4456-8FB6-ABEB412A1B75}" destId="{04F3EC9A-5B8C-40E7-AC29-12266DF303B8}" srcOrd="0" destOrd="0" presId="urn:microsoft.com/office/officeart/2005/8/layout/matrix1"/>
    <dgm:cxn modelId="{68F1F05A-6296-4EF2-9166-87B57544FC1B}" type="presParOf" srcId="{0CC2B51E-3FBF-4456-8FB6-ABEB412A1B75}" destId="{7382C4CF-B32E-46F0-8FCA-95C3F34B88A7}" srcOrd="1" destOrd="0" presId="urn:microsoft.com/office/officeart/2005/8/layout/matrix1"/>
    <dgm:cxn modelId="{E08290E7-EDA8-42E5-8A7F-56CC94FF77E6}" type="presParOf" srcId="{0CC2B51E-3FBF-4456-8FB6-ABEB412A1B75}" destId="{BA45A508-92C7-440A-8FBB-6E65A911D58C}" srcOrd="2" destOrd="0" presId="urn:microsoft.com/office/officeart/2005/8/layout/matrix1"/>
    <dgm:cxn modelId="{BB77B2A6-9FC7-4AAA-B1C7-32B682C3BFAB}" type="presParOf" srcId="{0CC2B51E-3FBF-4456-8FB6-ABEB412A1B75}" destId="{F785844C-823B-49E7-A203-E5A4E585444C}" srcOrd="3" destOrd="0" presId="urn:microsoft.com/office/officeart/2005/8/layout/matrix1"/>
    <dgm:cxn modelId="{D7B587B7-D82E-41F3-9BEB-B115F9EF6306}" type="presParOf" srcId="{0CC2B51E-3FBF-4456-8FB6-ABEB412A1B75}" destId="{B610CEB2-6A7C-4310-BC60-FC588810070C}" srcOrd="4" destOrd="0" presId="urn:microsoft.com/office/officeart/2005/8/layout/matrix1"/>
    <dgm:cxn modelId="{3D800817-B1C7-45E7-B878-BCCA21D20FB9}" type="presParOf" srcId="{0CC2B51E-3FBF-4456-8FB6-ABEB412A1B75}" destId="{26E6018E-CF99-46E7-8089-C8F444F653A6}" srcOrd="5" destOrd="0" presId="urn:microsoft.com/office/officeart/2005/8/layout/matrix1"/>
    <dgm:cxn modelId="{2FF9773E-FBCD-4B48-A4C8-D71F3D5FED8C}" type="presParOf" srcId="{0CC2B51E-3FBF-4456-8FB6-ABEB412A1B75}" destId="{F9D8B4CC-4333-42D5-86D7-B8EEF0FE7B4F}" srcOrd="6" destOrd="0" presId="urn:microsoft.com/office/officeart/2005/8/layout/matrix1"/>
    <dgm:cxn modelId="{5E6659F8-B34F-4BBB-8D7B-EC58E893E169}" type="presParOf" srcId="{0CC2B51E-3FBF-4456-8FB6-ABEB412A1B75}" destId="{89345587-2A75-4289-A49B-D802940F30FE}" srcOrd="7" destOrd="0" presId="urn:microsoft.com/office/officeart/2005/8/layout/matrix1"/>
    <dgm:cxn modelId="{63A92068-DE7E-4741-B49F-A424D7111EA4}" type="presParOf" srcId="{9FB549BD-48B2-410E-BDE7-1A6CB6FE5EAD}" destId="{3118BDEC-75C7-461D-B808-F93674B3B0C7}"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EC9A-5B8C-40E7-AC29-12266DF303B8}">
      <dsp:nvSpPr>
        <dsp:cNvPr id="0" name=""/>
        <dsp:cNvSpPr/>
      </dsp:nvSpPr>
      <dsp:spPr>
        <a:xfrm rot="16200000">
          <a:off x="354039" y="-343478"/>
          <a:ext cx="1920213" cy="2628291"/>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tr-TR" sz="3400" b="1" kern="1200">
              <a:latin typeface="Calibri" panose="020F0502020204030204" pitchFamily="34" charset="0"/>
            </a:rPr>
            <a:t>SWING</a:t>
          </a:r>
          <a:endParaRPr lang="en-US" sz="3400" b="1" kern="1200">
            <a:latin typeface="Calibri" panose="020F0502020204030204" pitchFamily="34" charset="0"/>
          </a:endParaRPr>
        </a:p>
      </dsp:txBody>
      <dsp:txXfrm rot="5400000">
        <a:off x="0" y="10561"/>
        <a:ext cx="2628291" cy="1440160"/>
      </dsp:txXfrm>
    </dsp:sp>
    <dsp:sp modelId="{BA45A508-92C7-440A-8FBB-6E65A911D58C}">
      <dsp:nvSpPr>
        <dsp:cNvPr id="0" name=""/>
        <dsp:cNvSpPr/>
      </dsp:nvSpPr>
      <dsp:spPr>
        <a:xfrm>
          <a:off x="2628291" y="0"/>
          <a:ext cx="2628291" cy="1920213"/>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tr-TR" sz="3400" b="1" kern="1200">
              <a:latin typeface="Calibri" panose="020F0502020204030204" pitchFamily="34" charset="0"/>
            </a:rPr>
            <a:t>TIMING</a:t>
          </a:r>
          <a:endParaRPr lang="en-US" sz="3400" b="1" kern="1200">
            <a:latin typeface="Calibri" panose="020F0502020204030204" pitchFamily="34" charset="0"/>
          </a:endParaRPr>
        </a:p>
      </dsp:txBody>
      <dsp:txXfrm>
        <a:off x="2628291" y="0"/>
        <a:ext cx="2628291" cy="1440160"/>
      </dsp:txXfrm>
    </dsp:sp>
    <dsp:sp modelId="{B610CEB2-6A7C-4310-BC60-FC588810070C}">
      <dsp:nvSpPr>
        <dsp:cNvPr id="0" name=""/>
        <dsp:cNvSpPr/>
      </dsp:nvSpPr>
      <dsp:spPr>
        <a:xfrm rot="10800000">
          <a:off x="0" y="1920213"/>
          <a:ext cx="2628291" cy="1920213"/>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tr-TR" sz="3400" b="1" kern="1200">
              <a:latin typeface="Calibri" panose="020F0502020204030204" pitchFamily="34" charset="0"/>
            </a:rPr>
            <a:t>STEPS</a:t>
          </a:r>
          <a:endParaRPr lang="en-US" sz="3400" b="1" kern="1200">
            <a:latin typeface="Calibri" panose="020F0502020204030204" pitchFamily="34" charset="0"/>
          </a:endParaRPr>
        </a:p>
      </dsp:txBody>
      <dsp:txXfrm rot="10800000">
        <a:off x="0" y="2400266"/>
        <a:ext cx="2628291" cy="1440160"/>
      </dsp:txXfrm>
    </dsp:sp>
    <dsp:sp modelId="{F9D8B4CC-4333-42D5-86D7-B8EEF0FE7B4F}">
      <dsp:nvSpPr>
        <dsp:cNvPr id="0" name=""/>
        <dsp:cNvSpPr/>
      </dsp:nvSpPr>
      <dsp:spPr>
        <a:xfrm rot="5400000">
          <a:off x="2982331" y="1566174"/>
          <a:ext cx="1920213" cy="2628291"/>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tr-TR" sz="3400" b="1" kern="1200">
              <a:latin typeface="Calibri" panose="020F0502020204030204" pitchFamily="34" charset="0"/>
            </a:rPr>
            <a:t>BODY ANGLES</a:t>
          </a:r>
          <a:endParaRPr lang="en-US" sz="3400" b="1" kern="1200">
            <a:latin typeface="Calibri" panose="020F0502020204030204" pitchFamily="34" charset="0"/>
          </a:endParaRPr>
        </a:p>
      </dsp:txBody>
      <dsp:txXfrm rot="-5400000">
        <a:off x="2628292" y="2400265"/>
        <a:ext cx="2628291" cy="1440160"/>
      </dsp:txXfrm>
    </dsp:sp>
    <dsp:sp modelId="{3118BDEC-75C7-461D-B808-F93674B3B0C7}">
      <dsp:nvSpPr>
        <dsp:cNvPr id="0" name=""/>
        <dsp:cNvSpPr/>
      </dsp:nvSpPr>
      <dsp:spPr>
        <a:xfrm>
          <a:off x="1839804" y="1440160"/>
          <a:ext cx="1576975" cy="960106"/>
        </a:xfrm>
        <a:prstGeom prst="roundRect">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a:latin typeface="Calibri" panose="020F0502020204030204" pitchFamily="34" charset="0"/>
            </a:rPr>
            <a:t>ETT</a:t>
          </a:r>
          <a:endParaRPr lang="en-US" sz="2900" b="1" kern="1200">
            <a:latin typeface="Calibri" panose="020F0502020204030204" pitchFamily="34" charset="0"/>
          </a:endParaRPr>
        </a:p>
      </dsp:txBody>
      <dsp:txXfrm>
        <a:off x="1886673" y="1487029"/>
        <a:ext cx="1483237" cy="86636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E31A5-6BFA-4561-82BB-87EE1D9EE9C3}" type="datetimeFigureOut">
              <a:rPr lang="sv-SE" smtClean="0"/>
              <a:t>2022-06-28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9603D-D9F6-49A5-8269-4B3E2E1866B6}" type="slidenum">
              <a:rPr lang="sv-SE" smtClean="0"/>
              <a:t>‹#›</a:t>
            </a:fld>
            <a:endParaRPr lang="sv-SE"/>
          </a:p>
        </p:txBody>
      </p:sp>
    </p:spTree>
    <p:extLst>
      <p:ext uri="{BB962C8B-B14F-4D97-AF65-F5344CB8AC3E}">
        <p14:creationId xmlns:p14="http://schemas.microsoft.com/office/powerpoint/2010/main" val="236151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6733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9909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Huvud</a:t>
            </a:r>
            <a:r>
              <a:rPr lang="en-US"/>
              <a:t> </a:t>
            </a:r>
            <a:r>
              <a:rPr lang="en-US" err="1"/>
              <a:t>och</a:t>
            </a:r>
            <a:r>
              <a:rPr lang="en-US"/>
              <a:t> </a:t>
            </a:r>
            <a:r>
              <a:rPr lang="en-US" err="1"/>
              <a:t>klot</a:t>
            </a:r>
            <a:r>
              <a:rPr lang="en-US"/>
              <a:t> </a:t>
            </a:r>
            <a:r>
              <a:rPr lang="en-US" err="1"/>
              <a:t>i</a:t>
            </a:r>
            <a:r>
              <a:rPr lang="en-US"/>
              <a:t> den </a:t>
            </a:r>
            <a:r>
              <a:rPr lang="en-US" err="1"/>
              <a:t>högra</a:t>
            </a:r>
            <a:r>
              <a:rPr lang="en-US"/>
              <a:t> </a:t>
            </a:r>
            <a:r>
              <a:rPr lang="en-US" err="1"/>
              <a:t>kanalen</a:t>
            </a:r>
            <a:r>
              <a:rPr lang="en-US"/>
              <a:t> I </a:t>
            </a:r>
            <a:r>
              <a:rPr lang="en-US" err="1"/>
              <a:t>hela</a:t>
            </a:r>
            <a:r>
              <a:rPr lang="en-US"/>
              <a:t> </a:t>
            </a:r>
            <a:r>
              <a:rPr lang="en-US" err="1"/>
              <a:t>ansatsen</a:t>
            </a:r>
            <a:br>
              <a:rPr lang="en-US"/>
            </a:br>
            <a:r>
              <a:rPr lang="en-US" err="1"/>
              <a:t>Svinglinje</a:t>
            </a:r>
            <a:r>
              <a:rPr lang="en-US"/>
              <a:t> </a:t>
            </a:r>
            <a:r>
              <a:rPr lang="en-US" err="1"/>
              <a:t>handlar</a:t>
            </a:r>
            <a:r>
              <a:rPr lang="en-US"/>
              <a:t> bara om </a:t>
            </a:r>
            <a:r>
              <a:rPr lang="en-US" err="1"/>
              <a:t>svinglinjen</a:t>
            </a:r>
            <a:br>
              <a:rPr lang="en-US"/>
            </a:br>
            <a:r>
              <a:rPr lang="en-US" err="1"/>
              <a:t>Andra</a:t>
            </a:r>
            <a:r>
              <a:rPr lang="en-US"/>
              <a:t> </a:t>
            </a:r>
            <a:r>
              <a:rPr lang="en-US" err="1"/>
              <a:t>steget</a:t>
            </a:r>
            <a:r>
              <a:rPr lang="en-US"/>
              <a:t> </a:t>
            </a:r>
            <a:r>
              <a:rPr lang="en-US" err="1"/>
              <a:t>viktigt</a:t>
            </a:r>
            <a:r>
              <a:rPr lang="en-US"/>
              <a:t> </a:t>
            </a:r>
            <a:r>
              <a:rPr lang="en-US" err="1"/>
              <a:t>för</a:t>
            </a:r>
            <a:r>
              <a:rPr lang="en-US"/>
              <a:t> </a:t>
            </a:r>
            <a:r>
              <a:rPr lang="en-US" err="1"/>
              <a:t>resten</a:t>
            </a:r>
            <a:r>
              <a:rPr lang="en-US"/>
              <a:t> av </a:t>
            </a:r>
            <a:r>
              <a:rPr lang="en-US" err="1"/>
              <a:t>ansatsen</a:t>
            </a:r>
            <a:r>
              <a:rPr lang="en-US"/>
              <a:t>!</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630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Stegen</a:t>
            </a:r>
            <a:r>
              <a:rPr lang="en-US"/>
              <a:t> </a:t>
            </a:r>
            <a:r>
              <a:rPr lang="en-US" err="1"/>
              <a:t>tas</a:t>
            </a:r>
            <a:r>
              <a:rPr lang="en-US"/>
              <a:t> </a:t>
            </a:r>
            <a:r>
              <a:rPr lang="en-US" err="1"/>
              <a:t>naturligt</a:t>
            </a:r>
            <a:r>
              <a:rPr lang="en-US"/>
              <a:t> under </a:t>
            </a:r>
            <a:r>
              <a:rPr lang="en-US" err="1"/>
              <a:t>viktcentrum</a:t>
            </a:r>
            <a:r>
              <a:rPr lang="en-US"/>
              <a:t> (center of gravity)!!</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3439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Visualisering</a:t>
            </a:r>
            <a:r>
              <a:rPr lang="en-US"/>
              <a:t> av ETT I “</a:t>
            </a:r>
            <a:r>
              <a:rPr lang="en-US" err="1"/>
              <a:t>praktiken</a:t>
            </a:r>
            <a:r>
              <a:rPr lang="en-US"/>
              <a:t>”!!</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7499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Prova</a:t>
            </a:r>
            <a:r>
              <a:rPr lang="en-US"/>
              <a:t> den </a:t>
            </a:r>
            <a:r>
              <a:rPr lang="en-US" err="1"/>
              <a:t>naturliga</a:t>
            </a:r>
            <a:r>
              <a:rPr lang="en-US"/>
              <a:t> </a:t>
            </a:r>
            <a:r>
              <a:rPr lang="en-US" err="1"/>
              <a:t>promenadtakten</a:t>
            </a:r>
            <a:r>
              <a:rPr lang="en-US"/>
              <a:t> med </a:t>
            </a:r>
            <a:r>
              <a:rPr lang="en-US" err="1"/>
              <a:t>blicken</a:t>
            </a:r>
            <a:r>
              <a:rPr lang="en-US"/>
              <a:t> </a:t>
            </a:r>
            <a:r>
              <a:rPr lang="en-US" err="1"/>
              <a:t>framåt</a:t>
            </a:r>
            <a:r>
              <a:rPr lang="en-US"/>
              <a:t>.</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03298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Sving</a:t>
            </a:r>
            <a:br>
              <a:rPr lang="en-US"/>
            </a:br>
            <a:r>
              <a:rPr lang="en-US" err="1"/>
              <a:t>Ansats</a:t>
            </a:r>
            <a:br>
              <a:rPr lang="en-US"/>
            </a:br>
            <a:r>
              <a:rPr lang="en-US" err="1"/>
              <a:t>Släpp</a:t>
            </a:r>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78603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03894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17</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1668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18</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35017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6412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42489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Tim</a:t>
            </a:r>
            <a:r>
              <a:rPr lang="en-GB"/>
              <a:t>ing – Body angles - release</a:t>
            </a:r>
            <a:endParaRPr lang="da-DK"/>
          </a:p>
          <a:p>
            <a:endParaRPr lang="da-DK"/>
          </a:p>
          <a:p>
            <a:r>
              <a:rPr lang="en-GB"/>
              <a:t>In order to produce a smooth effortless approach we need a certain timing to let the work together with the swing.</a:t>
            </a:r>
          </a:p>
          <a:p>
            <a:endParaRPr lang="da-DK"/>
          </a:p>
          <a:p>
            <a:r>
              <a:rPr lang="en-GB"/>
              <a:t>Scheme from stance to the foul line.</a:t>
            </a:r>
          </a:p>
          <a:p>
            <a:endParaRPr lang="en-GB"/>
          </a:p>
          <a:p>
            <a:endParaRPr lang="en-GB"/>
          </a:p>
          <a:p>
            <a:endParaRPr lang="en-GB"/>
          </a:p>
          <a:p>
            <a:endParaRPr lang="en-GB"/>
          </a:p>
          <a:p>
            <a:r>
              <a:rPr lang="en-US"/>
              <a:t> på </a:t>
            </a:r>
            <a:r>
              <a:rPr lang="en-US" err="1"/>
              <a:t>Timingpunkterna</a:t>
            </a:r>
            <a:r>
              <a:rPr lang="en-US"/>
              <a:t> (</a:t>
            </a:r>
            <a:r>
              <a:rPr lang="en-US" err="1"/>
              <a:t>Helheten</a:t>
            </a:r>
            <a:r>
              <a:rPr lang="en-US"/>
              <a:t>) Visa 1+2 och </a:t>
            </a:r>
            <a:r>
              <a:rPr lang="en-US" err="1"/>
              <a:t>förklara</a:t>
            </a:r>
            <a:r>
              <a:rPr lang="en-US"/>
              <a:t> 3</a:t>
            </a:r>
            <a:endParaRPr lang="en-GB"/>
          </a:p>
          <a:p>
            <a:endParaRPr lang="en-GB"/>
          </a:p>
          <a:p>
            <a:br>
              <a:rPr lang="en-US"/>
            </a:br>
            <a:r>
              <a:rPr lang="en-US" err="1"/>
              <a:t>Checkpunkter</a:t>
            </a:r>
            <a:r>
              <a:rPr lang="en-US"/>
              <a:t>, visa 1+2+3</a:t>
            </a:r>
            <a:br>
              <a:rPr lang="en-US"/>
            </a:br>
            <a:br>
              <a:rPr lang="en-US"/>
            </a:br>
            <a:r>
              <a:rPr lang="en-US"/>
              <a:t>Text </a:t>
            </a:r>
            <a:r>
              <a:rPr lang="en-US" err="1"/>
              <a:t>för</a:t>
            </a:r>
            <a:r>
              <a:rPr lang="en-US"/>
              <a:t> </a:t>
            </a:r>
            <a:r>
              <a:rPr lang="en-US" err="1"/>
              <a:t>varje</a:t>
            </a:r>
            <a:r>
              <a:rPr lang="en-US"/>
              <a:t> </a:t>
            </a:r>
            <a:r>
              <a:rPr lang="en-US" err="1"/>
              <a:t>steg</a:t>
            </a:r>
            <a:r>
              <a:rPr lang="en-US"/>
              <a:t>! </a:t>
            </a:r>
            <a:r>
              <a:rPr lang="en-US" err="1"/>
              <a:t>Detaljer</a:t>
            </a:r>
            <a:r>
              <a:rPr lang="en-US"/>
              <a:t>!</a:t>
            </a:r>
            <a:br>
              <a:rPr lang="en-US"/>
            </a:br>
            <a:r>
              <a:rPr lang="en-US"/>
              <a:t>Se “</a:t>
            </a:r>
            <a:r>
              <a:rPr lang="en-US" err="1"/>
              <a:t>suddigheten</a:t>
            </a:r>
            <a:r>
              <a:rPr lang="en-US"/>
              <a:t>” I </a:t>
            </a:r>
            <a:r>
              <a:rPr lang="en-US" err="1"/>
              <a:t>bilderna</a:t>
            </a:r>
            <a:r>
              <a:rPr lang="en-US"/>
              <a:t> </a:t>
            </a:r>
            <a:r>
              <a:rPr lang="en-US" err="1"/>
              <a:t>för</a:t>
            </a:r>
            <a:r>
              <a:rPr lang="en-US"/>
              <a:t> </a:t>
            </a:r>
            <a:r>
              <a:rPr lang="en-US" err="1"/>
              <a:t>relativ</a:t>
            </a:r>
            <a:r>
              <a:rPr lang="en-US"/>
              <a:t> </a:t>
            </a:r>
            <a:r>
              <a:rPr lang="en-US" err="1"/>
              <a:t>hastighet</a:t>
            </a:r>
            <a:r>
              <a:rPr lang="en-US"/>
              <a:t>.</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49385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21</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21540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Timingpunkt</a:t>
            </a:r>
            <a:r>
              <a:rPr lang="en-US"/>
              <a:t> 1</a:t>
            </a:r>
            <a:endParaRPr lang="en-GB"/>
          </a:p>
          <a:p>
            <a:br>
              <a:rPr lang="en-US"/>
            </a:br>
            <a:r>
              <a:rPr lang="en-US" err="1"/>
              <a:t>När</a:t>
            </a:r>
            <a:r>
              <a:rPr lang="en-US"/>
              <a:t> </a:t>
            </a:r>
            <a:r>
              <a:rPr lang="en-US" err="1"/>
              <a:t>klotet</a:t>
            </a:r>
            <a:r>
              <a:rPr lang="en-US"/>
              <a:t> </a:t>
            </a:r>
            <a:r>
              <a:rPr lang="en-US" err="1"/>
              <a:t>är</a:t>
            </a:r>
            <a:r>
              <a:rPr lang="en-US"/>
              <a:t> </a:t>
            </a:r>
            <a:r>
              <a:rPr lang="en-US" err="1"/>
              <a:t>lodrät</a:t>
            </a:r>
            <a:r>
              <a:rPr lang="en-US"/>
              <a:t> I </a:t>
            </a:r>
            <a:r>
              <a:rPr lang="en-US" err="1"/>
              <a:t>baksvingen</a:t>
            </a:r>
            <a:r>
              <a:rPr lang="en-US"/>
              <a:t> </a:t>
            </a:r>
            <a:r>
              <a:rPr lang="en-US" err="1"/>
              <a:t>skall</a:t>
            </a:r>
            <a:r>
              <a:rPr lang="en-US"/>
              <a:t> </a:t>
            </a:r>
            <a:r>
              <a:rPr lang="en-US" err="1"/>
              <a:t>tredje</a:t>
            </a:r>
            <a:r>
              <a:rPr lang="en-US"/>
              <a:t> </a:t>
            </a:r>
            <a:r>
              <a:rPr lang="en-US" err="1"/>
              <a:t>stegets</a:t>
            </a:r>
            <a:r>
              <a:rPr lang="en-US"/>
              <a:t> </a:t>
            </a:r>
            <a:r>
              <a:rPr lang="en-US" err="1"/>
              <a:t>fot</a:t>
            </a:r>
            <a:r>
              <a:rPr lang="en-US"/>
              <a:t> </a:t>
            </a:r>
            <a:r>
              <a:rPr lang="en-US" err="1"/>
              <a:t>passera</a:t>
            </a:r>
            <a:r>
              <a:rPr lang="en-US"/>
              <a:t> </a:t>
            </a:r>
            <a:r>
              <a:rPr lang="en-US" err="1"/>
              <a:t>andra</a:t>
            </a:r>
            <a:r>
              <a:rPr lang="en-US"/>
              <a:t> </a:t>
            </a:r>
            <a:r>
              <a:rPr lang="en-US" err="1"/>
              <a:t>stegets</a:t>
            </a:r>
            <a:r>
              <a:rPr lang="en-US"/>
              <a:t> </a:t>
            </a:r>
            <a:r>
              <a:rPr lang="en-US" err="1"/>
              <a:t>fot</a:t>
            </a:r>
            <a:r>
              <a:rPr lang="en-US"/>
              <a:t>.</a:t>
            </a:r>
            <a:br>
              <a:rPr lang="en-US"/>
            </a:br>
            <a:br>
              <a:rPr lang="en-US"/>
            </a:br>
            <a:r>
              <a:rPr lang="en-US" err="1"/>
              <a:t>När</a:t>
            </a:r>
            <a:r>
              <a:rPr lang="en-US"/>
              <a:t> vi </a:t>
            </a:r>
            <a:r>
              <a:rPr lang="en-US" err="1"/>
              <a:t>pratar</a:t>
            </a:r>
            <a:r>
              <a:rPr lang="en-US"/>
              <a:t> om “</a:t>
            </a:r>
            <a:r>
              <a:rPr lang="en-US" err="1"/>
              <a:t>sen</a:t>
            </a:r>
            <a:r>
              <a:rPr lang="en-US"/>
              <a:t> timing” </a:t>
            </a:r>
            <a:r>
              <a:rPr lang="en-US" err="1"/>
              <a:t>så</a:t>
            </a:r>
            <a:r>
              <a:rPr lang="en-US"/>
              <a:t> </a:t>
            </a:r>
            <a:r>
              <a:rPr lang="en-US" err="1"/>
              <a:t>refererar</a:t>
            </a:r>
            <a:r>
              <a:rPr lang="en-US"/>
              <a:t> vi till den </a:t>
            </a:r>
            <a:r>
              <a:rPr lang="en-US" err="1"/>
              <a:t>här</a:t>
            </a:r>
            <a:r>
              <a:rPr lang="en-US"/>
              <a:t> </a:t>
            </a:r>
            <a:r>
              <a:rPr lang="en-US" err="1"/>
              <a:t>positionen</a:t>
            </a:r>
            <a:r>
              <a:rPr lang="en-US"/>
              <a:t>.</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45719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1901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Timingpunkt</a:t>
            </a:r>
            <a:r>
              <a:rPr lang="en-US"/>
              <a:t> 2 </a:t>
            </a:r>
            <a:r>
              <a:rPr lang="en-US" err="1"/>
              <a:t>mäts</a:t>
            </a:r>
            <a:r>
              <a:rPr lang="en-US"/>
              <a:t> </a:t>
            </a:r>
            <a:r>
              <a:rPr lang="en-US" err="1"/>
              <a:t>när</a:t>
            </a:r>
            <a:r>
              <a:rPr lang="en-US"/>
              <a:t> </a:t>
            </a:r>
            <a:r>
              <a:rPr lang="en-US" err="1"/>
              <a:t>nedsvingen</a:t>
            </a:r>
            <a:r>
              <a:rPr lang="en-US"/>
              <a:t> </a:t>
            </a:r>
            <a:r>
              <a:rPr lang="en-US" err="1"/>
              <a:t>startar</a:t>
            </a:r>
            <a:r>
              <a:rPr lang="en-US"/>
              <a:t>.</a:t>
            </a:r>
          </a:p>
          <a:p>
            <a:br>
              <a:rPr lang="en-US"/>
            </a:br>
            <a:r>
              <a:rPr lang="en-US"/>
              <a:t>I optimal timing </a:t>
            </a:r>
            <a:r>
              <a:rPr lang="en-US" err="1"/>
              <a:t>så</a:t>
            </a:r>
            <a:r>
              <a:rPr lang="en-US"/>
              <a:t> </a:t>
            </a:r>
            <a:r>
              <a:rPr lang="en-US" err="1"/>
              <a:t>skall</a:t>
            </a:r>
            <a:r>
              <a:rPr lang="en-US"/>
              <a:t> </a:t>
            </a:r>
            <a:r>
              <a:rPr lang="en-US" err="1"/>
              <a:t>Glidfoten</a:t>
            </a:r>
            <a:r>
              <a:rPr lang="en-US"/>
              <a:t> </a:t>
            </a:r>
            <a:r>
              <a:rPr lang="en-US" err="1"/>
              <a:t>vara</a:t>
            </a:r>
            <a:r>
              <a:rPr lang="en-US"/>
              <a:t> parallel med den </a:t>
            </a:r>
            <a:r>
              <a:rPr lang="en-US" err="1"/>
              <a:t>andra</a:t>
            </a:r>
            <a:r>
              <a:rPr lang="en-US"/>
              <a:t> </a:t>
            </a:r>
            <a:r>
              <a:rPr lang="en-US" err="1"/>
              <a:t>foten</a:t>
            </a:r>
            <a:r>
              <a:rPr lang="en-US"/>
              <a:t>.</a:t>
            </a:r>
            <a:br>
              <a:rPr lang="en-US"/>
            </a:br>
            <a:br>
              <a:rPr lang="en-US"/>
            </a:br>
            <a:r>
              <a:rPr lang="en-US" err="1"/>
              <a:t>Timingpunkt</a:t>
            </a:r>
            <a:r>
              <a:rPr lang="en-US"/>
              <a:t> 2 </a:t>
            </a:r>
            <a:r>
              <a:rPr lang="en-US" err="1"/>
              <a:t>visar</a:t>
            </a:r>
            <a:r>
              <a:rPr lang="en-US"/>
              <a:t> om </a:t>
            </a:r>
            <a:r>
              <a:rPr lang="en-US" err="1"/>
              <a:t>klotets</a:t>
            </a:r>
            <a:r>
              <a:rPr lang="en-US"/>
              <a:t> </a:t>
            </a:r>
            <a:r>
              <a:rPr lang="en-US" err="1"/>
              <a:t>nedsving</a:t>
            </a:r>
            <a:r>
              <a:rPr lang="en-US"/>
              <a:t> </a:t>
            </a:r>
            <a:r>
              <a:rPr lang="en-US" err="1"/>
              <a:t>startas</a:t>
            </a:r>
            <a:r>
              <a:rPr lang="en-US"/>
              <a:t> av </a:t>
            </a:r>
            <a:r>
              <a:rPr lang="en-US" err="1"/>
              <a:t>gravitationen</a:t>
            </a:r>
            <a:r>
              <a:rPr lang="en-US"/>
              <a:t> </a:t>
            </a:r>
            <a:r>
              <a:rPr lang="en-US" err="1"/>
              <a:t>eller</a:t>
            </a:r>
            <a:r>
              <a:rPr lang="en-US"/>
              <a:t> </a:t>
            </a:r>
            <a:r>
              <a:rPr lang="en-US" err="1"/>
              <a:t>inte</a:t>
            </a:r>
            <a:r>
              <a:rPr lang="en-US"/>
              <a:t>.</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9925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Timingpunkt</a:t>
            </a:r>
            <a:r>
              <a:rPr lang="en-US"/>
              <a:t> 3 </a:t>
            </a:r>
            <a:endParaRPr lang="en-GB"/>
          </a:p>
          <a:p>
            <a:endParaRPr lang="en-GB"/>
          </a:p>
          <a:p>
            <a:r>
              <a:rPr lang="en-GB"/>
              <a:t>When foot stops</a:t>
            </a:r>
          </a:p>
          <a:p>
            <a:r>
              <a:rPr lang="en-GB"/>
              <a:t>Beginner ½ to 1 foot behind ankle</a:t>
            </a:r>
          </a:p>
          <a:p>
            <a:endParaRPr lang="en-GB"/>
          </a:p>
          <a:p>
            <a:r>
              <a:rPr lang="en-GB"/>
              <a:t>Advanced depends on how they attack</a:t>
            </a:r>
          </a:p>
          <a:p>
            <a:endParaRPr lang="en-GB"/>
          </a:p>
          <a:p>
            <a:endParaRPr lang="en-GB"/>
          </a:p>
          <a:p>
            <a:br>
              <a:rPr lang="en-US"/>
            </a:br>
            <a:r>
              <a:rPr lang="en-US" err="1"/>
              <a:t>Mäts</a:t>
            </a:r>
            <a:r>
              <a:rPr lang="en-US"/>
              <a:t> </a:t>
            </a:r>
            <a:r>
              <a:rPr lang="en-US" err="1"/>
              <a:t>när</a:t>
            </a:r>
            <a:r>
              <a:rPr lang="en-US"/>
              <a:t> </a:t>
            </a:r>
            <a:r>
              <a:rPr lang="en-US" err="1"/>
              <a:t>foten</a:t>
            </a:r>
            <a:r>
              <a:rPr lang="en-US"/>
              <a:t> </a:t>
            </a:r>
            <a:r>
              <a:rPr lang="en-US" err="1"/>
              <a:t>stannar</a:t>
            </a:r>
            <a:r>
              <a:rPr lang="en-US"/>
              <a:t>.</a:t>
            </a:r>
            <a:br>
              <a:rPr lang="en-US"/>
            </a:br>
            <a:r>
              <a:rPr lang="en-US" err="1"/>
              <a:t>För</a:t>
            </a:r>
            <a:r>
              <a:rPr lang="en-US"/>
              <a:t> </a:t>
            </a:r>
            <a:r>
              <a:rPr lang="en-US" err="1"/>
              <a:t>nybörjare</a:t>
            </a:r>
            <a:r>
              <a:rPr lang="en-US"/>
              <a:t> – </a:t>
            </a:r>
            <a:r>
              <a:rPr lang="en-US" err="1"/>
              <a:t>klotet</a:t>
            </a:r>
            <a:r>
              <a:rPr lang="en-US"/>
              <a:t> </a:t>
            </a:r>
            <a:r>
              <a:rPr lang="en-US" err="1"/>
              <a:t>bakom</a:t>
            </a:r>
            <a:r>
              <a:rPr lang="en-US"/>
              <a:t> </a:t>
            </a:r>
            <a:r>
              <a:rPr lang="en-US" err="1"/>
              <a:t>ankeln</a:t>
            </a:r>
            <a:r>
              <a:rPr lang="en-US"/>
              <a:t> ½ - 1 ½ </a:t>
            </a:r>
            <a:r>
              <a:rPr lang="en-US" err="1"/>
              <a:t>fot</a:t>
            </a:r>
            <a:r>
              <a:rPr lang="en-US"/>
              <a:t>.</a:t>
            </a:r>
            <a:br>
              <a:rPr lang="en-US"/>
            </a:br>
            <a:br>
              <a:rPr lang="en-US"/>
            </a:br>
            <a:r>
              <a:rPr lang="en-US"/>
              <a:t>Mer </a:t>
            </a:r>
            <a:r>
              <a:rPr lang="en-US" err="1"/>
              <a:t>avancerade</a:t>
            </a:r>
            <a:r>
              <a:rPr lang="en-US"/>
              <a:t> – </a:t>
            </a:r>
            <a:r>
              <a:rPr lang="en-US" err="1"/>
              <a:t>beror</a:t>
            </a:r>
            <a:r>
              <a:rPr lang="en-US"/>
              <a:t> </a:t>
            </a:r>
            <a:r>
              <a:rPr lang="en-US" err="1"/>
              <a:t>på</a:t>
            </a:r>
            <a:r>
              <a:rPr lang="en-US"/>
              <a:t> </a:t>
            </a:r>
            <a:r>
              <a:rPr lang="en-US" err="1"/>
              <a:t>spellinjen</a:t>
            </a:r>
            <a:br>
              <a:rPr lang="en-US"/>
            </a:br>
            <a:r>
              <a:rPr lang="en-US" err="1"/>
              <a:t>Hårt</a:t>
            </a:r>
            <a:r>
              <a:rPr lang="en-US"/>
              <a:t> </a:t>
            </a:r>
            <a:r>
              <a:rPr lang="en-US" err="1"/>
              <a:t>och</a:t>
            </a:r>
            <a:r>
              <a:rPr lang="en-US"/>
              <a:t> </a:t>
            </a:r>
            <a:r>
              <a:rPr lang="en-US" err="1"/>
              <a:t>rakt</a:t>
            </a:r>
            <a:r>
              <a:rPr lang="en-US"/>
              <a:t> – vid </a:t>
            </a:r>
            <a:r>
              <a:rPr lang="en-US" err="1"/>
              <a:t>ankeln</a:t>
            </a:r>
            <a:br>
              <a:rPr lang="en-US"/>
            </a:br>
            <a:r>
              <a:rPr lang="en-US" err="1"/>
              <a:t>Djupt</a:t>
            </a:r>
            <a:r>
              <a:rPr lang="en-US"/>
              <a:t> </a:t>
            </a:r>
            <a:r>
              <a:rPr lang="en-US" err="1"/>
              <a:t>inne</a:t>
            </a:r>
            <a:r>
              <a:rPr lang="en-US"/>
              <a:t> – 3-4 </a:t>
            </a:r>
            <a:r>
              <a:rPr lang="en-US" err="1"/>
              <a:t>fot</a:t>
            </a:r>
            <a:r>
              <a:rPr lang="en-US"/>
              <a:t> </a:t>
            </a:r>
            <a:r>
              <a:rPr lang="en-US" err="1"/>
              <a:t>bakom</a:t>
            </a:r>
            <a:r>
              <a:rPr lang="en-US"/>
              <a:t> </a:t>
            </a:r>
            <a:r>
              <a:rPr lang="en-US" err="1"/>
              <a:t>ankeln</a:t>
            </a:r>
            <a:br>
              <a:rPr lang="en-US"/>
            </a:br>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7307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Check point 1&amp;2</a:t>
            </a:r>
          </a:p>
          <a:p>
            <a:r>
              <a:rPr lang="en-GB"/>
              <a:t>Tool to get to timing point 1</a:t>
            </a:r>
          </a:p>
          <a:p>
            <a:r>
              <a:rPr lang="en-US"/>
              <a:t>If it </a:t>
            </a:r>
            <a:r>
              <a:rPr lang="en-US" err="1"/>
              <a:t>aint</a:t>
            </a:r>
            <a:r>
              <a:rPr lang="en-US"/>
              <a:t> broken – don’t fix it!!</a:t>
            </a:r>
            <a:endParaRPr lang="en-GB"/>
          </a:p>
          <a:p>
            <a:endParaRPr lang="en-GB"/>
          </a:p>
          <a:p>
            <a:endParaRPr lang="en-GB"/>
          </a:p>
          <a:p>
            <a:endParaRPr lang="en-GB"/>
          </a:p>
          <a:p>
            <a:r>
              <a:rPr lang="en-US"/>
              <a:t>Gå </a:t>
            </a:r>
            <a:r>
              <a:rPr lang="en-US" err="1"/>
              <a:t>igenom</a:t>
            </a:r>
            <a:r>
              <a:rPr lang="en-US"/>
              <a:t> 1 &amp; 2.</a:t>
            </a:r>
            <a:br>
              <a:rPr lang="en-US"/>
            </a:br>
            <a:br>
              <a:rPr lang="en-US"/>
            </a:br>
            <a:r>
              <a:rPr lang="en-US" err="1"/>
              <a:t>Kom</a:t>
            </a:r>
            <a:r>
              <a:rPr lang="en-US"/>
              <a:t> </a:t>
            </a:r>
            <a:r>
              <a:rPr lang="en-US" err="1"/>
              <a:t>ihåg</a:t>
            </a:r>
            <a:r>
              <a:rPr lang="en-US"/>
              <a:t> – om </a:t>
            </a:r>
            <a:r>
              <a:rPr lang="en-US" err="1"/>
              <a:t>timingpunkt</a:t>
            </a:r>
            <a:r>
              <a:rPr lang="en-US"/>
              <a:t> 1 </a:t>
            </a:r>
            <a:r>
              <a:rPr lang="en-US" err="1"/>
              <a:t>är</a:t>
            </a:r>
            <a:r>
              <a:rPr lang="en-US"/>
              <a:t> </a:t>
            </a:r>
            <a:r>
              <a:rPr lang="en-US" err="1"/>
              <a:t>på</a:t>
            </a:r>
            <a:r>
              <a:rPr lang="en-US"/>
              <a:t> plats, </a:t>
            </a:r>
            <a:r>
              <a:rPr lang="en-US" err="1"/>
              <a:t>ändra</a:t>
            </a:r>
            <a:r>
              <a:rPr lang="en-US"/>
              <a:t> </a:t>
            </a:r>
            <a:r>
              <a:rPr lang="en-US" err="1"/>
              <a:t>inget</a:t>
            </a:r>
            <a:r>
              <a:rPr lang="en-US"/>
              <a:t>!</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54670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Checkpunkt</a:t>
            </a:r>
            <a:r>
              <a:rPr lang="en-US"/>
              <a:t> 3 </a:t>
            </a:r>
            <a:endParaRPr lang="en-GB"/>
          </a:p>
          <a:p>
            <a:endParaRPr lang="en-GB"/>
          </a:p>
          <a:p>
            <a:r>
              <a:rPr lang="en-GB"/>
              <a:t>Ball should be at top of backswing.</a:t>
            </a:r>
          </a:p>
          <a:p>
            <a:endParaRPr lang="en-GB"/>
          </a:p>
          <a:p>
            <a:endParaRPr lang="en-GB"/>
          </a:p>
          <a:p>
            <a:br>
              <a:rPr lang="en-US"/>
            </a:br>
            <a:br>
              <a:rPr lang="en-US"/>
            </a:br>
            <a:r>
              <a:rPr lang="en-US" err="1"/>
              <a:t>Näst</a:t>
            </a:r>
            <a:r>
              <a:rPr lang="en-US"/>
              <a:t> </a:t>
            </a:r>
            <a:r>
              <a:rPr lang="en-US" err="1"/>
              <a:t>sista</a:t>
            </a:r>
            <a:r>
              <a:rPr lang="en-US"/>
              <a:t> </a:t>
            </a:r>
            <a:r>
              <a:rPr lang="en-US" err="1"/>
              <a:t>steget</a:t>
            </a:r>
            <a:r>
              <a:rPr lang="en-US"/>
              <a:t> (4:e) </a:t>
            </a:r>
            <a:r>
              <a:rPr lang="en-US" err="1"/>
              <a:t>skall</a:t>
            </a:r>
            <a:r>
              <a:rPr lang="en-US"/>
              <a:t> </a:t>
            </a:r>
            <a:r>
              <a:rPr lang="en-US" err="1"/>
              <a:t>vara</a:t>
            </a:r>
            <a:r>
              <a:rPr lang="en-US"/>
              <a:t> </a:t>
            </a:r>
            <a:r>
              <a:rPr lang="en-US" err="1"/>
              <a:t>på</a:t>
            </a:r>
            <a:r>
              <a:rPr lang="en-US"/>
              <a:t> </a:t>
            </a:r>
            <a:r>
              <a:rPr lang="en-US" err="1"/>
              <a:t>ansatsen</a:t>
            </a:r>
            <a:r>
              <a:rPr lang="en-US"/>
              <a:t> </a:t>
            </a:r>
            <a:r>
              <a:rPr lang="en-US" err="1"/>
              <a:t>när</a:t>
            </a:r>
            <a:r>
              <a:rPr lang="en-US"/>
              <a:t> </a:t>
            </a:r>
            <a:r>
              <a:rPr lang="en-US" err="1"/>
              <a:t>klotet</a:t>
            </a:r>
            <a:r>
              <a:rPr lang="en-US"/>
              <a:t> </a:t>
            </a:r>
            <a:r>
              <a:rPr lang="en-US" err="1"/>
              <a:t>når</a:t>
            </a:r>
            <a:r>
              <a:rPr lang="en-US"/>
              <a:t> </a:t>
            </a:r>
            <a:r>
              <a:rPr lang="en-US" err="1"/>
              <a:t>toppen</a:t>
            </a:r>
            <a:r>
              <a:rPr lang="en-US"/>
              <a:t> av </a:t>
            </a:r>
            <a:r>
              <a:rPr lang="en-US" err="1"/>
              <a:t>baksvingen</a:t>
            </a:r>
            <a:r>
              <a:rPr lang="en-US"/>
              <a:t>.</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9274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Old definitions </a:t>
            </a:r>
            <a:r>
              <a:rPr lang="da-DK"/>
              <a:t>(USBC)</a:t>
            </a:r>
          </a:p>
          <a:p>
            <a:pPr marL="0" indent="0">
              <a:buFont typeface="Arial" panose="020B0604020202020204" pitchFamily="34" charset="0"/>
              <a:buNone/>
            </a:pPr>
            <a:endParaRPr lang="da-DK"/>
          </a:p>
          <a:p>
            <a:pPr marL="0" indent="0">
              <a:buFont typeface="Arial" panose="020B0604020202020204" pitchFamily="34" charset="0"/>
              <a:buNone/>
            </a:pPr>
            <a:r>
              <a:rPr lang="da-DK" err="1"/>
              <a:t>Today</a:t>
            </a:r>
            <a:r>
              <a:rPr lang="en-GB"/>
              <a:t> – later and changing depending on line of play and desired ball speed.</a:t>
            </a:r>
          </a:p>
          <a:p>
            <a:pPr marL="0" indent="0">
              <a:buFont typeface="Arial" panose="020B0604020202020204" pitchFamily="34" charset="0"/>
              <a:buNone/>
            </a:pPr>
            <a:endParaRPr lang="en-GB"/>
          </a:p>
          <a:p>
            <a:pPr marL="0" indent="0">
              <a:buFont typeface="Arial" panose="020B0604020202020204" pitchFamily="34" charset="0"/>
              <a:buNone/>
            </a:pPr>
            <a:r>
              <a:rPr lang="en-GB"/>
              <a:t>Always be clear on which timing you refer to.</a:t>
            </a:r>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a:p>
          <a:p>
            <a:pPr marL="0" indent="0">
              <a:buFont typeface="Arial" panose="020B0604020202020204" pitchFamily="34" charset="0"/>
              <a:buNone/>
            </a:pPr>
            <a:r>
              <a:rPr lang="en-US" err="1"/>
              <a:t>Här</a:t>
            </a:r>
            <a:r>
              <a:rPr lang="en-US"/>
              <a:t> är </a:t>
            </a:r>
            <a:r>
              <a:rPr lang="en-US" err="1"/>
              <a:t>några</a:t>
            </a:r>
            <a:r>
              <a:rPr lang="en-US"/>
              <a:t> </a:t>
            </a:r>
            <a:r>
              <a:rPr lang="en-US" err="1"/>
              <a:t>äldre</a:t>
            </a:r>
            <a:r>
              <a:rPr lang="en-US"/>
              <a:t> </a:t>
            </a:r>
            <a:r>
              <a:rPr lang="en-US" err="1"/>
              <a:t>formuleringar</a:t>
            </a:r>
            <a:r>
              <a:rPr lang="en-US"/>
              <a:t> som vi inte </a:t>
            </a:r>
            <a:r>
              <a:rPr lang="en-US" err="1"/>
              <a:t>längre</a:t>
            </a:r>
            <a:r>
              <a:rPr lang="en-US"/>
              <a:t> </a:t>
            </a:r>
            <a:r>
              <a:rPr lang="en-US" err="1"/>
              <a:t>använder</a:t>
            </a:r>
            <a:r>
              <a:rPr lang="en-US"/>
              <a:t> ( I Europa)</a:t>
            </a:r>
            <a:br>
              <a:rPr lang="en-US"/>
            </a:br>
            <a:br>
              <a:rPr lang="en-US"/>
            </a:br>
            <a:r>
              <a:rPr lang="en-US" err="1"/>
              <a:t>Kom</a:t>
            </a:r>
            <a:r>
              <a:rPr lang="en-US"/>
              <a:t> </a:t>
            </a:r>
            <a:r>
              <a:rPr lang="en-US" err="1"/>
              <a:t>ihåg</a:t>
            </a:r>
            <a:r>
              <a:rPr lang="en-US"/>
              <a:t>: </a:t>
            </a:r>
            <a:r>
              <a:rPr lang="en-US" err="1"/>
              <a:t>vilken</a:t>
            </a:r>
            <a:r>
              <a:rPr lang="en-US"/>
              <a:t> del av timing </a:t>
            </a:r>
            <a:r>
              <a:rPr lang="en-US" err="1"/>
              <a:t>pratar</a:t>
            </a:r>
            <a:r>
              <a:rPr lang="en-US"/>
              <a:t> vi om???</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Nu </a:t>
            </a:r>
            <a:r>
              <a:rPr lang="en-US" err="1"/>
              <a:t>förtiden</a:t>
            </a:r>
            <a:r>
              <a:rPr lang="en-US"/>
              <a:t> </a:t>
            </a:r>
            <a:r>
              <a:rPr lang="en-US" err="1"/>
              <a:t>för</a:t>
            </a:r>
            <a:r>
              <a:rPr lang="en-US"/>
              <a:t> </a:t>
            </a:r>
            <a:r>
              <a:rPr lang="en-US" err="1"/>
              <a:t>tenderar</a:t>
            </a:r>
            <a:r>
              <a:rPr lang="en-US"/>
              <a:t> de bra </a:t>
            </a:r>
            <a:r>
              <a:rPr lang="en-US" err="1"/>
              <a:t>spelarna</a:t>
            </a:r>
            <a:r>
              <a:rPr lang="en-US"/>
              <a:t> </a:t>
            </a:r>
            <a:r>
              <a:rPr lang="en-US" err="1"/>
              <a:t>att</a:t>
            </a:r>
            <a:r>
              <a:rPr lang="en-US"/>
              <a:t> var </a:t>
            </a:r>
            <a:r>
              <a:rPr lang="en-US" err="1"/>
              <a:t>senare</a:t>
            </a:r>
            <a:r>
              <a:rPr lang="en-US"/>
              <a:t> till </a:t>
            </a:r>
            <a:r>
              <a:rPr lang="en-US" err="1"/>
              <a:t>mycket</a:t>
            </a:r>
            <a:r>
              <a:rPr lang="en-US"/>
              <a:t> </a:t>
            </a:r>
            <a:r>
              <a:rPr lang="en-US" err="1"/>
              <a:t>senare</a:t>
            </a:r>
            <a:r>
              <a:rPr lang="en-US"/>
              <a:t> </a:t>
            </a:r>
            <a:r>
              <a:rPr lang="en-US" err="1"/>
              <a:t>än</a:t>
            </a:r>
            <a:r>
              <a:rPr lang="en-US"/>
              <a:t> </a:t>
            </a:r>
            <a:r>
              <a:rPr lang="en-US" err="1"/>
              <a:t>detta</a:t>
            </a:r>
            <a:r>
              <a:rPr lang="en-US"/>
              <a:t>!</a:t>
            </a:r>
          </a:p>
          <a:p>
            <a:pPr marL="171450" indent="-171450">
              <a:buFont typeface="Arial" panose="020B0604020202020204" pitchFamily="34" charset="0"/>
              <a:buChar char="•"/>
            </a:pPr>
            <a:r>
              <a:rPr lang="en-US"/>
              <a:t>I </a:t>
            </a:r>
            <a:r>
              <a:rPr lang="en-US" err="1"/>
              <a:t>dagens</a:t>
            </a:r>
            <a:r>
              <a:rPr lang="en-US"/>
              <a:t> </a:t>
            </a:r>
            <a:r>
              <a:rPr lang="en-US" err="1"/>
              <a:t>spel</a:t>
            </a:r>
            <a:r>
              <a:rPr lang="en-US"/>
              <a:t> </a:t>
            </a:r>
            <a:r>
              <a:rPr lang="en-US" err="1"/>
              <a:t>varierar</a:t>
            </a:r>
            <a:r>
              <a:rPr lang="en-US"/>
              <a:t> </a:t>
            </a:r>
            <a:r>
              <a:rPr lang="en-US" err="1"/>
              <a:t>timingen</a:t>
            </a:r>
            <a:r>
              <a:rPr lang="en-US"/>
              <a:t> </a:t>
            </a:r>
            <a:r>
              <a:rPr lang="en-US" err="1"/>
              <a:t>beroende</a:t>
            </a:r>
            <a:r>
              <a:rPr lang="en-US"/>
              <a:t> </a:t>
            </a:r>
            <a:r>
              <a:rPr lang="en-US" err="1"/>
              <a:t>på</a:t>
            </a:r>
            <a:r>
              <a:rPr lang="en-US"/>
              <a:t> </a:t>
            </a:r>
            <a:r>
              <a:rPr lang="en-US" err="1"/>
              <a:t>hur</a:t>
            </a:r>
            <a:r>
              <a:rPr lang="en-US"/>
              <a:t> </a:t>
            </a:r>
            <a:r>
              <a:rPr lang="en-US" err="1"/>
              <a:t>spelarna</a:t>
            </a:r>
            <a:r>
              <a:rPr lang="en-US"/>
              <a:t> </a:t>
            </a:r>
            <a:r>
              <a:rPr lang="en-US" err="1"/>
              <a:t>vill</a:t>
            </a:r>
            <a:r>
              <a:rPr lang="en-US"/>
              <a:t> </a:t>
            </a:r>
            <a:r>
              <a:rPr lang="en-US" err="1"/>
              <a:t>spela</a:t>
            </a:r>
            <a:r>
              <a:rPr lang="en-US"/>
              <a:t> </a:t>
            </a:r>
            <a:r>
              <a:rPr lang="en-US" err="1"/>
              <a:t>för</a:t>
            </a:r>
            <a:r>
              <a:rPr lang="en-US"/>
              <a:t> </a:t>
            </a:r>
            <a:r>
              <a:rPr lang="en-US" err="1"/>
              <a:t>stunden</a:t>
            </a:r>
            <a:r>
              <a:rPr lang="en-US"/>
              <a:t>.</a:t>
            </a:r>
          </a:p>
          <a:p>
            <a:pPr marL="0" indent="0">
              <a:buFont typeface="Arial" panose="020B0604020202020204" pitchFamily="34" charset="0"/>
              <a:buNone/>
            </a:pPr>
            <a:br>
              <a:rPr lang="en-US"/>
            </a:br>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59164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USBC again.</a:t>
            </a:r>
          </a:p>
          <a:p>
            <a:r>
              <a:rPr lang="en-GB"/>
              <a:t>Doesn’t really tell anything about style of play.</a:t>
            </a:r>
          </a:p>
          <a:p>
            <a:endParaRPr lang="en-GB"/>
          </a:p>
          <a:p>
            <a:endParaRPr lang="en-GB"/>
          </a:p>
          <a:p>
            <a:r>
              <a:rPr lang="en-US" err="1"/>
              <a:t>Definitioner</a:t>
            </a:r>
            <a:r>
              <a:rPr lang="en-US"/>
              <a:t> (som jag </a:t>
            </a:r>
            <a:r>
              <a:rPr lang="en-US" err="1"/>
              <a:t>ärligt</a:t>
            </a:r>
            <a:r>
              <a:rPr lang="en-US"/>
              <a:t> </a:t>
            </a:r>
            <a:r>
              <a:rPr lang="en-US" err="1"/>
              <a:t>talat</a:t>
            </a:r>
            <a:r>
              <a:rPr lang="en-US"/>
              <a:t> inte vet </a:t>
            </a:r>
            <a:r>
              <a:rPr lang="en-US" err="1"/>
              <a:t>vad</a:t>
            </a:r>
            <a:r>
              <a:rPr lang="en-US"/>
              <a:t> vi ska </a:t>
            </a:r>
            <a:r>
              <a:rPr lang="en-US" err="1"/>
              <a:t>använda</a:t>
            </a:r>
            <a:r>
              <a:rPr lang="en-US"/>
              <a:t> till) </a:t>
            </a:r>
            <a:r>
              <a:rPr lang="en-US" err="1"/>
              <a:t>baseras</a:t>
            </a:r>
            <a:r>
              <a:rPr lang="en-US"/>
              <a:t> på </a:t>
            </a:r>
            <a:r>
              <a:rPr lang="en-US" err="1"/>
              <a:t>klotets</a:t>
            </a:r>
            <a:r>
              <a:rPr lang="en-US"/>
              <a:t> position </a:t>
            </a:r>
            <a:r>
              <a:rPr lang="en-US" err="1"/>
              <a:t>när</a:t>
            </a:r>
            <a:r>
              <a:rPr lang="en-US"/>
              <a:t> </a:t>
            </a:r>
            <a:r>
              <a:rPr lang="en-US" err="1"/>
              <a:t>foten</a:t>
            </a:r>
            <a:r>
              <a:rPr lang="en-US"/>
              <a:t> </a:t>
            </a:r>
            <a:r>
              <a:rPr lang="en-US" err="1"/>
              <a:t>stannar</a:t>
            </a:r>
            <a:r>
              <a:rPr lang="en-US"/>
              <a:t>.</a:t>
            </a:r>
            <a:br>
              <a:rPr lang="en-US"/>
            </a:br>
            <a:r>
              <a:rPr lang="en-US"/>
              <a:t>USBC:s definition av </a:t>
            </a:r>
            <a:r>
              <a:rPr lang="en-US" err="1"/>
              <a:t>sperlstil</a:t>
            </a:r>
            <a:br>
              <a:rPr lang="en-US"/>
            </a:br>
            <a:br>
              <a:rPr lang="en-US"/>
            </a:br>
            <a:r>
              <a:rPr lang="en-US"/>
              <a:t>Men det </a:t>
            </a:r>
            <a:r>
              <a:rPr lang="en-US" err="1"/>
              <a:t>säger</a:t>
            </a:r>
            <a:r>
              <a:rPr lang="en-US"/>
              <a:t> </a:t>
            </a:r>
            <a:r>
              <a:rPr lang="en-US" err="1"/>
              <a:t>egentligen</a:t>
            </a:r>
            <a:r>
              <a:rPr lang="en-US"/>
              <a:t> </a:t>
            </a:r>
            <a:r>
              <a:rPr lang="en-US" err="1"/>
              <a:t>inget</a:t>
            </a:r>
            <a:r>
              <a:rPr lang="en-US"/>
              <a:t> om </a:t>
            </a:r>
            <a:r>
              <a:rPr lang="en-US" err="1"/>
              <a:t>spelstil</a:t>
            </a:r>
            <a:r>
              <a:rPr lang="en-US"/>
              <a:t>..</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31</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383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7727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br>
              <a:rPr lang="en-US"/>
            </a:br>
            <a:br>
              <a:rPr lang="en-US"/>
            </a:br>
            <a:r>
              <a:rPr lang="en-US" err="1"/>
              <a:t>Timingpunkt</a:t>
            </a:r>
            <a:r>
              <a:rPr lang="en-US"/>
              <a:t> 3 </a:t>
            </a:r>
            <a:r>
              <a:rPr lang="en-US" err="1"/>
              <a:t>beror</a:t>
            </a:r>
            <a:r>
              <a:rPr lang="en-US"/>
              <a:t> </a:t>
            </a:r>
            <a:r>
              <a:rPr lang="en-US" err="1"/>
              <a:t>på</a:t>
            </a:r>
            <a:r>
              <a:rPr lang="en-US"/>
              <a:t> </a:t>
            </a:r>
            <a:r>
              <a:rPr lang="en-US" err="1"/>
              <a:t>hur</a:t>
            </a:r>
            <a:r>
              <a:rPr lang="en-US"/>
              <a:t> du </a:t>
            </a:r>
            <a:r>
              <a:rPr lang="en-US" err="1"/>
              <a:t>attackerar</a:t>
            </a:r>
            <a:r>
              <a:rPr lang="en-US"/>
              <a:t> </a:t>
            </a:r>
            <a:r>
              <a:rPr lang="en-US" err="1"/>
              <a:t>banan</a:t>
            </a:r>
            <a:r>
              <a:rPr lang="en-US"/>
              <a:t>.</a:t>
            </a:r>
            <a:br>
              <a:rPr lang="en-US"/>
            </a:br>
            <a:r>
              <a:rPr lang="en-US"/>
              <a:t>TJ – </a:t>
            </a:r>
            <a:r>
              <a:rPr lang="en-US" err="1"/>
              <a:t>ena</a:t>
            </a:r>
            <a:r>
              <a:rPr lang="en-US"/>
              <a:t> </a:t>
            </a:r>
            <a:r>
              <a:rPr lang="en-US" err="1"/>
              <a:t>bilden</a:t>
            </a:r>
            <a:r>
              <a:rPr lang="en-US"/>
              <a:t> L2 </a:t>
            </a:r>
            <a:r>
              <a:rPr lang="en-US" err="1"/>
              <a:t>andra</a:t>
            </a:r>
            <a:r>
              <a:rPr lang="en-US"/>
              <a:t> </a:t>
            </a:r>
            <a:r>
              <a:rPr lang="en-US" err="1"/>
              <a:t>bilden</a:t>
            </a:r>
            <a:r>
              <a:rPr lang="en-US"/>
              <a:t> R3</a:t>
            </a:r>
            <a:br>
              <a:rPr lang="en-US"/>
            </a:br>
            <a:br>
              <a:rPr lang="en-US"/>
            </a:br>
            <a:r>
              <a:rPr lang="en-US" err="1"/>
              <a:t>Tjej</a:t>
            </a:r>
            <a:r>
              <a:rPr lang="en-US"/>
              <a:t> </a:t>
            </a:r>
            <a:r>
              <a:rPr lang="en-US" err="1"/>
              <a:t>uppe</a:t>
            </a:r>
            <a:r>
              <a:rPr lang="en-US"/>
              <a:t> L2</a:t>
            </a:r>
            <a:br>
              <a:rPr lang="en-US"/>
            </a:br>
            <a:r>
              <a:rPr lang="en-US" err="1"/>
              <a:t>Tjej</a:t>
            </a:r>
            <a:r>
              <a:rPr lang="en-US"/>
              <a:t> </a:t>
            </a:r>
            <a:r>
              <a:rPr lang="en-US" err="1"/>
              <a:t>nere</a:t>
            </a:r>
            <a:r>
              <a:rPr lang="en-US"/>
              <a:t> L3</a:t>
            </a:r>
            <a:br>
              <a:rPr lang="en-US"/>
            </a:br>
            <a:br>
              <a:rPr lang="en-US"/>
            </a:br>
            <a:r>
              <a:rPr lang="en-US" err="1"/>
              <a:t>säger</a:t>
            </a:r>
            <a:r>
              <a:rPr lang="en-US"/>
              <a:t> det </a:t>
            </a:r>
            <a:r>
              <a:rPr lang="en-US" err="1"/>
              <a:t>något</a:t>
            </a:r>
            <a:r>
              <a:rPr lang="en-US"/>
              <a:t> om </a:t>
            </a:r>
            <a:r>
              <a:rPr lang="en-US" err="1"/>
              <a:t>spelstil</a:t>
            </a:r>
            <a:r>
              <a:rPr lang="en-US"/>
              <a:t>? NEJ.</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32</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64219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20BBFCC5-ADFF-4076-9EAD-761AA3BB4560}"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33</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82979" name="Rectangle 2"/>
          <p:cNvSpPr>
            <a:spLocks noGrp="1" noRot="1" noChangeAspect="1" noChangeArrowheads="1" noTextEdit="1"/>
          </p:cNvSpPr>
          <p:nvPr>
            <p:ph type="sldImg"/>
          </p:nvPr>
        </p:nvSpPr>
        <p:spPr>
          <a:xfrm>
            <a:off x="139700" y="768350"/>
            <a:ext cx="6819900" cy="3836988"/>
          </a:xfrm>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err="1"/>
              <a:t>Myten</a:t>
            </a:r>
            <a:r>
              <a:rPr lang="en-US"/>
              <a:t> “Flat Spot”…</a:t>
            </a:r>
            <a:br>
              <a:rPr lang="en-US"/>
            </a:br>
            <a:br>
              <a:rPr lang="en-US"/>
            </a:br>
            <a:r>
              <a:rPr lang="en-US"/>
              <a:t>Vi </a:t>
            </a:r>
            <a:r>
              <a:rPr lang="en-US" err="1"/>
              <a:t>pratar</a:t>
            </a:r>
            <a:r>
              <a:rPr lang="en-US"/>
              <a:t> om det </a:t>
            </a:r>
            <a:r>
              <a:rPr lang="en-US" err="1"/>
              <a:t>för</a:t>
            </a:r>
            <a:r>
              <a:rPr lang="en-US"/>
              <a:t> </a:t>
            </a:r>
            <a:r>
              <a:rPr lang="en-US" err="1"/>
              <a:t>att</a:t>
            </a:r>
            <a:r>
              <a:rPr lang="en-US"/>
              <a:t> vi </a:t>
            </a:r>
            <a:r>
              <a:rPr lang="en-US" err="1"/>
              <a:t>kommer</a:t>
            </a:r>
            <a:r>
              <a:rPr lang="en-US"/>
              <a:t> </a:t>
            </a:r>
            <a:r>
              <a:rPr lang="en-US" err="1"/>
              <a:t>möta</a:t>
            </a:r>
            <a:r>
              <a:rPr lang="en-US"/>
              <a:t> det I </a:t>
            </a:r>
            <a:r>
              <a:rPr lang="en-US" err="1"/>
              <a:t>vår</a:t>
            </a:r>
            <a:r>
              <a:rPr lang="en-US"/>
              <a:t> roll </a:t>
            </a:r>
            <a:r>
              <a:rPr lang="en-US" err="1"/>
              <a:t>som</a:t>
            </a:r>
            <a:r>
              <a:rPr lang="en-US"/>
              <a:t> </a:t>
            </a:r>
            <a:r>
              <a:rPr lang="en-US" err="1"/>
              <a:t>tränare</a:t>
            </a:r>
            <a:r>
              <a:rPr lang="en-US"/>
              <a:t>.</a:t>
            </a:r>
            <a:br>
              <a:rPr lang="en-US"/>
            </a:br>
            <a:br>
              <a:rPr lang="en-US"/>
            </a:br>
            <a:r>
              <a:rPr lang="en-US" err="1"/>
              <a:t>Fingrarna</a:t>
            </a:r>
            <a:r>
              <a:rPr lang="en-US"/>
              <a:t> </a:t>
            </a:r>
            <a:r>
              <a:rPr lang="en-US" err="1"/>
              <a:t>är</a:t>
            </a:r>
            <a:r>
              <a:rPr lang="en-US"/>
              <a:t> INTE </a:t>
            </a:r>
            <a:r>
              <a:rPr lang="en-US" err="1"/>
              <a:t>parallella</a:t>
            </a:r>
            <a:r>
              <a:rPr lang="en-US"/>
              <a:t> med </a:t>
            </a:r>
            <a:r>
              <a:rPr lang="en-US" err="1"/>
              <a:t>anstatsen</a:t>
            </a:r>
            <a:r>
              <a:rPr lang="en-US"/>
              <a:t>..</a:t>
            </a:r>
            <a:br>
              <a:rPr lang="en-US"/>
            </a:br>
            <a:r>
              <a:rPr lang="en-US" err="1"/>
              <a:t>För</a:t>
            </a:r>
            <a:r>
              <a:rPr lang="en-US"/>
              <a:t> </a:t>
            </a:r>
            <a:r>
              <a:rPr lang="en-US" err="1"/>
              <a:t>att</a:t>
            </a:r>
            <a:r>
              <a:rPr lang="en-US"/>
              <a:t> </a:t>
            </a:r>
            <a:r>
              <a:rPr lang="en-US" err="1"/>
              <a:t>få</a:t>
            </a:r>
            <a:r>
              <a:rPr lang="en-US"/>
              <a:t> </a:t>
            </a:r>
            <a:r>
              <a:rPr lang="en-US" err="1"/>
              <a:t>klotet</a:t>
            </a:r>
            <a:r>
              <a:rPr lang="en-US"/>
              <a:t> </a:t>
            </a:r>
            <a:r>
              <a:rPr lang="en-US" err="1"/>
              <a:t>att</a:t>
            </a:r>
            <a:r>
              <a:rPr lang="en-US"/>
              <a:t> </a:t>
            </a:r>
            <a:r>
              <a:rPr lang="en-US" err="1"/>
              <a:t>gå</a:t>
            </a:r>
            <a:r>
              <a:rPr lang="en-US"/>
              <a:t> </a:t>
            </a:r>
            <a:r>
              <a:rPr lang="en-US" err="1"/>
              <a:t>parallellt</a:t>
            </a:r>
            <a:r>
              <a:rPr lang="en-US"/>
              <a:t> med </a:t>
            </a:r>
            <a:r>
              <a:rPr lang="en-US" err="1"/>
              <a:t>ansatsen</a:t>
            </a:r>
            <a:r>
              <a:rPr lang="en-US"/>
              <a:t> </a:t>
            </a:r>
            <a:r>
              <a:rPr lang="en-US" err="1"/>
              <a:t>så</a:t>
            </a:r>
            <a:r>
              <a:rPr lang="en-US"/>
              <a:t> ,,,, visa mot </a:t>
            </a:r>
            <a:r>
              <a:rPr lang="en-US" err="1"/>
              <a:t>en</a:t>
            </a:r>
            <a:r>
              <a:rPr lang="en-US"/>
              <a:t> </a:t>
            </a:r>
            <a:r>
              <a:rPr lang="en-US" err="1"/>
              <a:t>bordskiva</a:t>
            </a:r>
            <a:r>
              <a:rPr lang="en-US"/>
              <a:t>..</a:t>
            </a:r>
            <a:br>
              <a:rPr lang="en-US"/>
            </a:br>
            <a:br>
              <a:rPr lang="en-US"/>
            </a:br>
            <a:endParaRPr lang="en-US"/>
          </a:p>
        </p:txBody>
      </p:sp>
    </p:spTree>
    <p:extLst>
      <p:ext uri="{BB962C8B-B14F-4D97-AF65-F5344CB8AC3E}">
        <p14:creationId xmlns:p14="http://schemas.microsoft.com/office/powerpoint/2010/main" val="1524867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RELEASE POSITION</a:t>
            </a:r>
          </a:p>
          <a:p>
            <a:endParaRPr lang="en-GB"/>
          </a:p>
          <a:p>
            <a:r>
              <a:rPr lang="en-US"/>
              <a:t>Create release position at the end of</a:t>
            </a:r>
            <a:r>
              <a:rPr lang="en-GB"/>
              <a:t> (during)</a:t>
            </a:r>
            <a:r>
              <a:rPr lang="en-US"/>
              <a:t> the third step.</a:t>
            </a:r>
            <a:br>
              <a:rPr lang="en-US"/>
            </a:br>
            <a:br>
              <a:rPr lang="en-US"/>
            </a:br>
            <a:r>
              <a:rPr lang="en-US"/>
              <a:t>Correct body angle is enough to keep a straight swing directly under your head in the intended playing line. (</a:t>
            </a:r>
            <a:r>
              <a:rPr lang="en-US" err="1"/>
              <a:t>swingbox</a:t>
            </a:r>
            <a:r>
              <a:rPr lang="en-US"/>
              <a:t>)</a:t>
            </a:r>
            <a:endParaRPr lang="en-GB"/>
          </a:p>
          <a:p>
            <a:endParaRPr lang="en-GB"/>
          </a:p>
          <a:p>
            <a:r>
              <a:rPr lang="en-GB"/>
              <a:t>Keep until release</a:t>
            </a:r>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34</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782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players keeping the body position from the third step.</a:t>
            </a:r>
            <a:br>
              <a:rPr lang="en-US"/>
            </a:br>
            <a:br>
              <a:rPr lang="en-US"/>
            </a:br>
            <a:r>
              <a:rPr lang="en-US"/>
              <a:t>Less than a 8 degree difference.</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35</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13560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Ball goes inside out to keep it under the head</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36</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0462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only the body angles but also the </a:t>
            </a:r>
            <a:r>
              <a:rPr lang="en-US" err="1"/>
              <a:t>hight</a:t>
            </a:r>
            <a:r>
              <a:rPr lang="en-US"/>
              <a:t> is fixated during the 3</a:t>
            </a:r>
            <a:r>
              <a:rPr lang="en-US" baseline="30000"/>
              <a:t>rd</a:t>
            </a:r>
            <a:r>
              <a:rPr lang="en-US"/>
              <a:t> step.</a:t>
            </a:r>
            <a:br>
              <a:rPr lang="en-US"/>
            </a:br>
            <a:br>
              <a:rPr lang="en-US"/>
            </a:br>
            <a:r>
              <a:rPr lang="en-US"/>
              <a:t>Do we fix this pic. To a player that actually does that?</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37</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21613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called a release for a good reason – that is just what it is.. Release it in a smooth action of the wrist and fingers.</a:t>
            </a:r>
            <a:br>
              <a:rPr lang="en-US"/>
            </a:br>
            <a:br>
              <a:rPr lang="en-US"/>
            </a:br>
            <a:r>
              <a:rPr lang="en-US"/>
              <a:t>3 stages of release (after the arm and wrist is </a:t>
            </a:r>
            <a:r>
              <a:rPr lang="en-GB"/>
              <a:t>straightened)</a:t>
            </a:r>
          </a:p>
          <a:p>
            <a:br>
              <a:rPr lang="en-US"/>
            </a:br>
            <a:r>
              <a:rPr lang="en-US"/>
              <a:t>Thumb release at bottom of swing</a:t>
            </a:r>
            <a:br>
              <a:rPr lang="en-US"/>
            </a:br>
            <a:r>
              <a:rPr lang="en-US"/>
              <a:t>Fingers and wrist rotates around the ball (not the arm)</a:t>
            </a:r>
            <a:br>
              <a:rPr lang="en-US"/>
            </a:br>
            <a:r>
              <a:rPr lang="en-US"/>
              <a:t>Fingers release comfortably – no lifting action but forward.</a:t>
            </a:r>
            <a:br>
              <a:rPr lang="en-US"/>
            </a:br>
            <a:br>
              <a:rPr lang="en-US"/>
            </a:br>
            <a:r>
              <a:rPr lang="en-US"/>
              <a:t>Use gravity as your friend!</a:t>
            </a:r>
            <a:br>
              <a:rPr lang="en-US"/>
            </a:br>
            <a:r>
              <a:rPr lang="en-US"/>
              <a:t>Practice slow enough with light enough equipment to manage – then increase speed!</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38</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47158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Era </a:t>
            </a:r>
            <a:r>
              <a:rPr lang="en-US" err="1"/>
              <a:t>tankar</a:t>
            </a:r>
            <a:r>
              <a:rPr lang="en-US"/>
              <a:t> om de </a:t>
            </a:r>
            <a:r>
              <a:rPr lang="en-US" err="1"/>
              <a:t>här</a:t>
            </a:r>
            <a:r>
              <a:rPr lang="en-US"/>
              <a:t> </a:t>
            </a:r>
            <a:r>
              <a:rPr lang="en-US" err="1"/>
              <a:t>slidsen</a:t>
            </a:r>
            <a:r>
              <a:rPr lang="en-US"/>
              <a:t>. 203-207.</a:t>
            </a:r>
            <a:br>
              <a:rPr lang="en-US"/>
            </a:br>
            <a:br>
              <a:rPr lang="en-US"/>
            </a:br>
            <a:r>
              <a:rPr lang="en-US"/>
              <a:t>Era </a:t>
            </a:r>
            <a:r>
              <a:rPr lang="en-US" err="1"/>
              <a:t>erfarenheter</a:t>
            </a:r>
            <a:r>
              <a:rPr lang="en-US"/>
              <a:t>?</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6342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39700" y="768350"/>
            <a:ext cx="6819900" cy="3836988"/>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err="1"/>
              <a:t>Vilka</a:t>
            </a:r>
            <a:r>
              <a:rPr lang="en-US" altLang="en-US"/>
              <a:t> </a:t>
            </a:r>
            <a:r>
              <a:rPr lang="en-US" altLang="en-US" err="1"/>
              <a:t>delar</a:t>
            </a:r>
            <a:r>
              <a:rPr lang="en-US" altLang="en-US"/>
              <a:t> ska </a:t>
            </a:r>
            <a:r>
              <a:rPr lang="en-US" altLang="en-US" err="1"/>
              <a:t>vara</a:t>
            </a:r>
            <a:r>
              <a:rPr lang="en-US" altLang="en-US"/>
              <a:t> </a:t>
            </a:r>
            <a:r>
              <a:rPr lang="en-US" altLang="en-US" err="1"/>
              <a:t>rörliga</a:t>
            </a:r>
            <a:r>
              <a:rPr lang="en-US" altLang="en-US"/>
              <a:t> </a:t>
            </a:r>
            <a:r>
              <a:rPr lang="en-US" altLang="en-US" err="1"/>
              <a:t>och</a:t>
            </a:r>
            <a:r>
              <a:rPr lang="en-US" altLang="en-US"/>
              <a:t> visa stabile!</a:t>
            </a:r>
            <a:br>
              <a:rPr lang="en-US" altLang="en-US"/>
            </a:br>
            <a:br>
              <a:rPr lang="en-US" altLang="en-US"/>
            </a:br>
            <a:r>
              <a:rPr lang="en-US" altLang="en-US" err="1"/>
              <a:t>Kroppen</a:t>
            </a:r>
            <a:r>
              <a:rPr lang="en-US" altLang="en-US"/>
              <a:t> </a:t>
            </a:r>
            <a:r>
              <a:rPr lang="en-US" altLang="en-US" err="1"/>
              <a:t>kompenserar</a:t>
            </a:r>
            <a:r>
              <a:rPr lang="en-US" altLang="en-US"/>
              <a:t>!</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802E8E76-FB6A-408F-96F4-148205825868}" type="slidenum">
              <a:rPr kumimoji="0" lang="en-US" alt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7336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Introduktionssida</a:t>
            </a:r>
            <a:r>
              <a:rPr lang="en-US"/>
              <a:t>!</a:t>
            </a:r>
            <a:br>
              <a:rPr lang="en-US"/>
            </a:br>
            <a:br>
              <a:rPr lang="en-US"/>
            </a:br>
            <a:r>
              <a:rPr lang="en-US" err="1"/>
              <a:t>Gå</a:t>
            </a:r>
            <a:r>
              <a:rPr lang="en-US"/>
              <a:t> </a:t>
            </a:r>
            <a:r>
              <a:rPr lang="en-US" err="1"/>
              <a:t>igenom</a:t>
            </a:r>
            <a:r>
              <a:rPr lang="en-US"/>
              <a:t> </a:t>
            </a:r>
            <a:r>
              <a:rPr lang="en-US" err="1"/>
              <a:t>vad</a:t>
            </a:r>
            <a:r>
              <a:rPr lang="en-US"/>
              <a:t> </a:t>
            </a:r>
            <a:r>
              <a:rPr lang="en-US" err="1"/>
              <a:t>som</a:t>
            </a:r>
            <a:r>
              <a:rPr lang="en-US"/>
              <a:t> ska </a:t>
            </a:r>
            <a:r>
              <a:rPr lang="en-US" err="1"/>
              <a:t>gås</a:t>
            </a:r>
            <a:r>
              <a:rPr lang="en-US"/>
              <a:t> </a:t>
            </a:r>
            <a:r>
              <a:rPr lang="en-US" err="1"/>
              <a:t>igenom</a:t>
            </a:r>
            <a:r>
              <a:rPr lang="en-US"/>
              <a:t>, </a:t>
            </a:r>
            <a:r>
              <a:rPr lang="en-US" err="1"/>
              <a:t>mer</a:t>
            </a:r>
            <a:r>
              <a:rPr lang="en-US"/>
              <a:t> </a:t>
            </a:r>
            <a:r>
              <a:rPr lang="en-US" err="1"/>
              <a:t>detaljer</a:t>
            </a:r>
            <a:r>
              <a:rPr lang="en-US"/>
              <a:t> </a:t>
            </a:r>
            <a:r>
              <a:rPr lang="en-US" err="1"/>
              <a:t>senare</a:t>
            </a:r>
            <a:r>
              <a:rPr lang="en-US"/>
              <a:t>!!</a:t>
            </a:r>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5463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Skateboardrampen</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7420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7372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7B5B4AF2-1DD0-4642-AE1F-1FAB4AA649F7}" type="slidenum">
              <a:rPr kumimoji="0" lang="en-US" sz="13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417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9140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883" y="0"/>
            <a:ext cx="12185117" cy="6854128"/>
          </a:xfrm>
          <a:prstGeom prst="rect">
            <a:avLst/>
          </a:prstGeom>
        </p:spPr>
      </p:pic>
    </p:spTree>
    <p:extLst>
      <p:ext uri="{BB962C8B-B14F-4D97-AF65-F5344CB8AC3E}">
        <p14:creationId xmlns:p14="http://schemas.microsoft.com/office/powerpoint/2010/main" val="71403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93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299"/>
            <a:ext cx="12192000" cy="6858000"/>
          </a:xfrm>
          <a:prstGeom prst="rect">
            <a:avLst/>
          </a:prstGeom>
        </p:spPr>
      </p:pic>
    </p:spTree>
    <p:extLst>
      <p:ext uri="{BB962C8B-B14F-4D97-AF65-F5344CB8AC3E}">
        <p14:creationId xmlns:p14="http://schemas.microsoft.com/office/powerpoint/2010/main" val="345026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7499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MAIN SLIDE -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5917166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 DARRK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41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383161"/>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E50AAF6-4ED1-4FE2-B90A-EC0E015F93F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29D18361-2006-40CD-AAF5-AD41339E80E8}" type="datetimeFigureOut">
              <a:rPr lang="en-US" altLang="sv-SE"/>
              <a:pPr>
                <a:defRPr/>
              </a:pPr>
              <a:t>6/28/2022</a:t>
            </a:fld>
            <a:endParaRPr lang="en-US" altLang="sv-SE"/>
          </a:p>
        </p:txBody>
      </p:sp>
      <p:sp>
        <p:nvSpPr>
          <p:cNvPr id="5" name="Footer Placeholder 4">
            <a:extLst>
              <a:ext uri="{FF2B5EF4-FFF2-40B4-BE49-F238E27FC236}">
                <a16:creationId xmlns:a16="http://schemas.microsoft.com/office/drawing/2014/main" id="{59CD12E6-AE68-4190-AC7E-1E17E5923691}"/>
              </a:ext>
            </a:extLst>
          </p:cNvPr>
          <p:cNvSpPr>
            <a:spLocks noGrp="1"/>
          </p:cNvSpPr>
          <p:nvPr>
            <p:ph type="ftr" sz="quarter" idx="11"/>
          </p:nvPr>
        </p:nvSpPr>
        <p:spPr>
          <a:xfrm>
            <a:off x="4165600" y="6356351"/>
            <a:ext cx="3860800" cy="365125"/>
          </a:xfrm>
          <a:prstGeom prst="rect">
            <a:avLst/>
          </a:prstGeom>
        </p:spPr>
        <p:txBody>
          <a:bodyPr/>
          <a:lstStyle>
            <a:lvl1pPr eaLnBrk="0" hangingPunct="0">
              <a:defRPr>
                <a:latin typeface="Arial"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B3DDBCF-9A7B-4BDF-987D-CC3F80806F1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C01983A-CB53-477D-83B3-758BA255695B}" type="slidenum">
              <a:rPr lang="en-US" altLang="sv-SE"/>
              <a:pPr>
                <a:defRPr/>
              </a:pPr>
              <a:t>‹#›</a:t>
            </a:fld>
            <a:endParaRPr lang="en-US" altLang="sv-SE"/>
          </a:p>
        </p:txBody>
      </p:sp>
    </p:spTree>
    <p:extLst>
      <p:ext uri="{BB962C8B-B14F-4D97-AF65-F5344CB8AC3E}">
        <p14:creationId xmlns:p14="http://schemas.microsoft.com/office/powerpoint/2010/main" val="202826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Text Box 14"/>
          <p:cNvSpPr txBox="1">
            <a:spLocks noChangeArrowheads="1"/>
          </p:cNvSpPr>
          <p:nvPr userDrawn="1"/>
        </p:nvSpPr>
        <p:spPr bwMode="auto">
          <a:xfrm>
            <a:off x="5334000" y="152400"/>
            <a:ext cx="518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indent="0" algn="r" eaLnBrk="1" hangingPunct="1">
              <a:defRPr/>
            </a:pPr>
            <a:r>
              <a:rPr lang="en-US" sz="2400" b="1">
                <a:solidFill>
                  <a:schemeClr val="bg1"/>
                </a:solidFill>
                <a:latin typeface="Calibri" panose="020F0502020204030204" pitchFamily="34" charset="0"/>
              </a:rPr>
              <a:t>LEVEL II</a:t>
            </a:r>
          </a:p>
        </p:txBody>
      </p:sp>
    </p:spTree>
    <p:extLst>
      <p:ext uri="{BB962C8B-B14F-4D97-AF65-F5344CB8AC3E}">
        <p14:creationId xmlns:p14="http://schemas.microsoft.com/office/powerpoint/2010/main" val="332066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9" algn="ctr" rtl="0" fontAlgn="base">
        <a:spcBef>
          <a:spcPct val="0"/>
        </a:spcBef>
        <a:spcAft>
          <a:spcPct val="0"/>
        </a:spcAft>
        <a:defRPr sz="4400">
          <a:solidFill>
            <a:schemeClr val="tx2"/>
          </a:solidFill>
          <a:latin typeface="Arial" charset="0"/>
        </a:defRPr>
      </a:lvl6pPr>
      <a:lvl7pPr marL="914377" algn="ctr" rtl="0" fontAlgn="base">
        <a:spcBef>
          <a:spcPct val="0"/>
        </a:spcBef>
        <a:spcAft>
          <a:spcPct val="0"/>
        </a:spcAft>
        <a:defRPr sz="4400">
          <a:solidFill>
            <a:schemeClr val="tx2"/>
          </a:solidFill>
          <a:latin typeface="Arial" charset="0"/>
        </a:defRPr>
      </a:lvl7pPr>
      <a:lvl8pPr marL="1371566" algn="ctr" rtl="0" fontAlgn="base">
        <a:spcBef>
          <a:spcPct val="0"/>
        </a:spcBef>
        <a:spcAft>
          <a:spcPct val="0"/>
        </a:spcAft>
        <a:defRPr sz="4400">
          <a:solidFill>
            <a:schemeClr val="tx2"/>
          </a:solidFill>
          <a:latin typeface="Arial" charset="0"/>
        </a:defRPr>
      </a:lvl8pPr>
      <a:lvl9pPr marL="1828754" algn="ctr" rtl="0" fontAlgn="base">
        <a:spcBef>
          <a:spcPct val="0"/>
        </a:spcBef>
        <a:spcAft>
          <a:spcPct val="0"/>
        </a:spcAft>
        <a:defRPr sz="4400">
          <a:solidFill>
            <a:schemeClr val="tx2"/>
          </a:solidFill>
          <a:latin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9.xml"/><Relationship Id="rId7"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2.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20.xml"/><Relationship Id="rId7"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38.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40.jpe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44.jpe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44.xml"/><Relationship Id="rId5" Type="http://schemas.openxmlformats.org/officeDocument/2006/relationships/image" Target="../media/image51.jpe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4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7.xml"/><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8.xml"/><Relationship Id="rId5" Type="http://schemas.openxmlformats.org/officeDocument/2006/relationships/image" Target="../media/image59.jpeg"/><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49.xml"/><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0.w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2.gi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6CF9587-2B3D-4EC8-AC3B-37962FDFE94C}"/>
              </a:ext>
            </a:extLst>
          </p:cNvPr>
          <p:cNvSpPr>
            <a:spLocks noChangeArrowheads="1"/>
          </p:cNvSpPr>
          <p:nvPr/>
        </p:nvSpPr>
        <p:spPr bwMode="auto">
          <a:xfrm>
            <a:off x="0" y="3841751"/>
            <a:ext cx="12192000" cy="3016251"/>
          </a:xfrm>
          <a:prstGeom prst="rect">
            <a:avLst/>
          </a:prstGeom>
          <a:solidFill>
            <a:schemeClr val="bg1">
              <a:lumMod val="85000"/>
            </a:schemeClr>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219170" eaLnBrk="1" fontAlgn="base" hangingPunct="1">
              <a:spcBef>
                <a:spcPct val="0"/>
              </a:spcBef>
              <a:spcAft>
                <a:spcPct val="0"/>
              </a:spcAft>
              <a:defRPr/>
            </a:pPr>
            <a:endParaRPr lang="en-US" altLang="en-US" sz="2400">
              <a:solidFill>
                <a:srgbClr val="000000"/>
              </a:solidFill>
              <a:latin typeface="Calibri" panose="020F0502020204030204" pitchFamily="34" charset="0"/>
              <a:cs typeface="Calibri" panose="020F0502020204030204" pitchFamily="34" charset="0"/>
            </a:endParaRPr>
          </a:p>
        </p:txBody>
      </p:sp>
      <p:sp>
        <p:nvSpPr>
          <p:cNvPr id="7" name="Text Box 3">
            <a:extLst>
              <a:ext uri="{FF2B5EF4-FFF2-40B4-BE49-F238E27FC236}">
                <a16:creationId xmlns:a16="http://schemas.microsoft.com/office/drawing/2014/main" id="{C8D24AF3-D711-4573-9C4D-5B077A61CE66}"/>
              </a:ext>
            </a:extLst>
          </p:cNvPr>
          <p:cNvSpPr txBox="1">
            <a:spLocks noChangeArrowheads="1"/>
          </p:cNvSpPr>
          <p:nvPr/>
        </p:nvSpPr>
        <p:spPr bwMode="auto">
          <a:xfrm>
            <a:off x="1958976" y="3271840"/>
            <a:ext cx="7845425" cy="769937"/>
          </a:xfrm>
          <a:prstGeom prst="rect">
            <a:avLst/>
          </a:prstGeom>
          <a:noFill/>
          <a:ln>
            <a:noFill/>
          </a:ln>
        </p:spPr>
        <p:txBody>
          <a:bodyPr lIns="91440" tIns="45720" rIns="91440" bIns="4572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1219170" eaLnBrk="1" fontAlgn="base" hangingPunct="1">
              <a:spcBef>
                <a:spcPct val="50000"/>
              </a:spcBef>
              <a:spcAft>
                <a:spcPct val="0"/>
              </a:spcAft>
              <a:defRPr/>
            </a:pPr>
            <a:r>
              <a:rPr lang="en-US" altLang="en-US" sz="4400" b="1">
                <a:solidFill>
                  <a:srgbClr val="FFFFFF">
                    <a:lumMod val="50000"/>
                  </a:srgbClr>
                </a:solidFill>
                <a:latin typeface="Calibri" pitchFamily="34" charset="0"/>
                <a:cs typeface="Calibri" panose="020F0502020204030204" pitchFamily="34" charset="0"/>
              </a:rPr>
              <a:t>Bowling Technique</a:t>
            </a:r>
          </a:p>
        </p:txBody>
      </p:sp>
    </p:spTree>
    <p:extLst>
      <p:ext uri="{BB962C8B-B14F-4D97-AF65-F5344CB8AC3E}">
        <p14:creationId xmlns:p14="http://schemas.microsoft.com/office/powerpoint/2010/main" val="14590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5">
            <a:extLst>
              <a:ext uri="{FF2B5EF4-FFF2-40B4-BE49-F238E27FC236}">
                <a16:creationId xmlns:a16="http://schemas.microsoft.com/office/drawing/2014/main" id="{304A8349-5813-4601-8D71-961C5D5ED719}"/>
              </a:ext>
            </a:extLst>
          </p:cNvPr>
          <p:cNvSpPr txBox="1">
            <a:spLocks noChangeArrowheads="1"/>
          </p:cNvSpPr>
          <p:nvPr/>
        </p:nvSpPr>
        <p:spPr bwMode="auto">
          <a:xfrm>
            <a:off x="2144383" y="4343402"/>
            <a:ext cx="3718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a:solidFill>
                  <a:srgbClr val="003366"/>
                </a:solidFill>
                <a:latin typeface="Calibri" panose="020F0502020204030204" pitchFamily="34" charset="0"/>
              </a:rPr>
              <a:t>The results of excessive grip pressure:</a:t>
            </a:r>
          </a:p>
        </p:txBody>
      </p:sp>
      <p:sp>
        <p:nvSpPr>
          <p:cNvPr id="11" name="Rectangle 50">
            <a:extLst>
              <a:ext uri="{FF2B5EF4-FFF2-40B4-BE49-F238E27FC236}">
                <a16:creationId xmlns:a16="http://schemas.microsoft.com/office/drawing/2014/main" id="{BF702774-6120-4554-9588-5168A611C342}"/>
              </a:ext>
            </a:extLst>
          </p:cNvPr>
          <p:cNvSpPr>
            <a:spLocks noChangeArrowheads="1"/>
          </p:cNvSpPr>
          <p:nvPr/>
        </p:nvSpPr>
        <p:spPr bwMode="auto">
          <a:xfrm>
            <a:off x="1752600" y="4800601"/>
            <a:ext cx="8763000" cy="3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fontAlgn="base">
              <a:spcBef>
                <a:spcPct val="0"/>
              </a:spcBef>
              <a:spcAft>
                <a:spcPct val="0"/>
              </a:spcAft>
            </a:pPr>
            <a:r>
              <a:rPr lang="en-US" sz="1600" b="1">
                <a:solidFill>
                  <a:srgbClr val="B0003B"/>
                </a:solidFill>
                <a:latin typeface="Calibri" panose="020F0502020204030204" pitchFamily="34" charset="0"/>
              </a:rPr>
              <a:t>1. Grabbing the ball</a:t>
            </a:r>
            <a:r>
              <a:rPr lang="en-US" sz="1600">
                <a:solidFill>
                  <a:srgbClr val="0000FF"/>
                </a:solidFill>
                <a:latin typeface="Calibri" panose="020F0502020204030204" pitchFamily="34" charset="0"/>
              </a:rPr>
              <a:t> </a:t>
            </a:r>
            <a:r>
              <a:rPr lang="en-US" sz="1600">
                <a:solidFill>
                  <a:srgbClr val="000000"/>
                </a:solidFill>
                <a:latin typeface="Calibri" panose="020F0502020204030204" pitchFamily="34" charset="0"/>
              </a:rPr>
              <a:t>in the hinge will delay the arm swing, causing</a:t>
            </a:r>
            <a:r>
              <a:rPr lang="en-US" sz="1600">
                <a:solidFill>
                  <a:srgbClr val="0000FF"/>
                </a:solidFill>
                <a:latin typeface="Calibri" panose="020F0502020204030204" pitchFamily="34" charset="0"/>
              </a:rPr>
              <a:t> </a:t>
            </a:r>
            <a:r>
              <a:rPr lang="en-US" sz="1600" b="1">
                <a:solidFill>
                  <a:srgbClr val="B0003B"/>
                </a:solidFill>
                <a:latin typeface="Calibri" panose="020F0502020204030204" pitchFamily="34" charset="0"/>
              </a:rPr>
              <a:t>late timing</a:t>
            </a:r>
            <a:r>
              <a:rPr lang="en-US" sz="1600">
                <a:solidFill>
                  <a:srgbClr val="B0003B"/>
                </a:solidFill>
                <a:latin typeface="Calibri" panose="020F0502020204030204" pitchFamily="34" charset="0"/>
              </a:rPr>
              <a:t>.</a:t>
            </a:r>
          </a:p>
        </p:txBody>
      </p:sp>
      <p:sp>
        <p:nvSpPr>
          <p:cNvPr id="12" name="Rectangle 58">
            <a:extLst>
              <a:ext uri="{FF2B5EF4-FFF2-40B4-BE49-F238E27FC236}">
                <a16:creationId xmlns:a16="http://schemas.microsoft.com/office/drawing/2014/main" id="{46A21BAF-F7BD-4F43-A1FF-38CA111C3E69}"/>
              </a:ext>
            </a:extLst>
          </p:cNvPr>
          <p:cNvSpPr>
            <a:spLocks noChangeArrowheads="1"/>
          </p:cNvSpPr>
          <p:nvPr/>
        </p:nvSpPr>
        <p:spPr bwMode="auto">
          <a:xfrm>
            <a:off x="1752600" y="5943601"/>
            <a:ext cx="8501064" cy="58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fontAlgn="base">
              <a:spcBef>
                <a:spcPct val="0"/>
              </a:spcBef>
              <a:spcAft>
                <a:spcPct val="0"/>
              </a:spcAft>
            </a:pPr>
            <a:r>
              <a:rPr lang="en-US" sz="1600" b="1">
                <a:solidFill>
                  <a:srgbClr val="B0003B"/>
                </a:solidFill>
                <a:latin typeface="Calibri" panose="020F0502020204030204" pitchFamily="34" charset="0"/>
              </a:rPr>
              <a:t>3. Grabbing the ball</a:t>
            </a:r>
            <a:r>
              <a:rPr lang="en-US" sz="1600">
                <a:solidFill>
                  <a:srgbClr val="000000"/>
                </a:solidFill>
                <a:latin typeface="Calibri" panose="020F0502020204030204" pitchFamily="34" charset="0"/>
              </a:rPr>
              <a:t> in the forward swing will cause the player to hit up on the ball, causing </a:t>
            </a:r>
            <a:r>
              <a:rPr lang="en-US" sz="1600" b="1">
                <a:solidFill>
                  <a:srgbClr val="B0003B"/>
                </a:solidFill>
                <a:latin typeface="Calibri" panose="020F0502020204030204" pitchFamily="34" charset="0"/>
              </a:rPr>
              <a:t>no flat spot.</a:t>
            </a:r>
            <a:endParaRPr lang="en-US" sz="1600" b="1" u="sng">
              <a:solidFill>
                <a:srgbClr val="B0003B"/>
              </a:solidFill>
              <a:latin typeface="Calibri" panose="020F0502020204030204" pitchFamily="34" charset="0"/>
            </a:endParaRPr>
          </a:p>
        </p:txBody>
      </p:sp>
      <p:sp>
        <p:nvSpPr>
          <p:cNvPr id="13" name="Rectangle 65">
            <a:extLst>
              <a:ext uri="{FF2B5EF4-FFF2-40B4-BE49-F238E27FC236}">
                <a16:creationId xmlns:a16="http://schemas.microsoft.com/office/drawing/2014/main" id="{6CA7EA1E-212E-47D6-91FF-98564BB0D471}"/>
              </a:ext>
            </a:extLst>
          </p:cNvPr>
          <p:cNvSpPr>
            <a:spLocks noChangeArrowheads="1"/>
          </p:cNvSpPr>
          <p:nvPr/>
        </p:nvSpPr>
        <p:spPr bwMode="auto">
          <a:xfrm>
            <a:off x="1752600" y="5249863"/>
            <a:ext cx="8501064" cy="58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fontAlgn="base">
              <a:spcBef>
                <a:spcPct val="0"/>
              </a:spcBef>
              <a:spcAft>
                <a:spcPct val="0"/>
              </a:spcAft>
            </a:pPr>
            <a:r>
              <a:rPr lang="en-US" sz="1600" b="1">
                <a:solidFill>
                  <a:srgbClr val="B0003B"/>
                </a:solidFill>
                <a:latin typeface="Calibri" panose="020F0502020204030204" pitchFamily="34" charset="0"/>
              </a:rPr>
              <a:t>2. Grabbing the ball</a:t>
            </a:r>
            <a:r>
              <a:rPr lang="en-US" sz="1600">
                <a:solidFill>
                  <a:srgbClr val="000000"/>
                </a:solidFill>
                <a:latin typeface="Calibri" panose="020F0502020204030204" pitchFamily="34" charset="0"/>
              </a:rPr>
              <a:t> at the top will cause the player to pull down from the top, causing a </a:t>
            </a:r>
            <a:r>
              <a:rPr lang="en-US" sz="1600" b="1">
                <a:solidFill>
                  <a:srgbClr val="B0003B"/>
                </a:solidFill>
                <a:latin typeface="Calibri" panose="020F0502020204030204" pitchFamily="34" charset="0"/>
              </a:rPr>
              <a:t>weak release</a:t>
            </a:r>
            <a:r>
              <a:rPr lang="en-US" sz="1600">
                <a:solidFill>
                  <a:srgbClr val="B0003B"/>
                </a:solidFill>
                <a:latin typeface="Calibri" panose="020F0502020204030204" pitchFamily="34" charset="0"/>
              </a:rPr>
              <a:t>.</a:t>
            </a:r>
          </a:p>
        </p:txBody>
      </p:sp>
      <p:pic>
        <p:nvPicPr>
          <p:cNvPr id="14" name="Picture 70" descr="grab">
            <a:extLst>
              <a:ext uri="{FF2B5EF4-FFF2-40B4-BE49-F238E27FC236}">
                <a16:creationId xmlns:a16="http://schemas.microsoft.com/office/drawing/2014/main" id="{6B696243-293E-4914-9F57-B0481359CCD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1800" y="1676402"/>
            <a:ext cx="5715000" cy="27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4">
            <a:extLst>
              <a:ext uri="{FF2B5EF4-FFF2-40B4-BE49-F238E27FC236}">
                <a16:creationId xmlns:a16="http://schemas.microsoft.com/office/drawing/2014/main" id="{E1185D29-61DC-4C6E-808B-2ACB18B0CF7A}"/>
              </a:ext>
            </a:extLst>
          </p:cNvPr>
          <p:cNvSpPr txBox="1">
            <a:spLocks noChangeArrowheads="1"/>
          </p:cNvSpPr>
          <p:nvPr/>
        </p:nvSpPr>
        <p:spPr bwMode="auto">
          <a:xfrm>
            <a:off x="8153400" y="1749755"/>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40" tIns="45720" rIns="91440" bIns="4572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1400">
                <a:solidFill>
                  <a:srgbClr val="333399"/>
                </a:solidFill>
                <a:latin typeface="Calibri" panose="020F0502020204030204" pitchFamily="34" charset="0"/>
              </a:rPr>
              <a:t>Right side view of bowler’s </a:t>
            </a:r>
            <a:r>
              <a:rPr lang="en-US" sz="1400" err="1">
                <a:solidFill>
                  <a:srgbClr val="333399"/>
                </a:solidFill>
                <a:latin typeface="Calibri" panose="020F0502020204030204" pitchFamily="34" charset="0"/>
              </a:rPr>
              <a:t>armswing</a:t>
            </a:r>
            <a:r>
              <a:rPr lang="en-US" sz="1400">
                <a:solidFill>
                  <a:srgbClr val="333399"/>
                </a:solidFill>
                <a:latin typeface="Calibri" panose="020F0502020204030204" pitchFamily="34" charset="0"/>
              </a:rPr>
              <a:t>.</a:t>
            </a:r>
          </a:p>
        </p:txBody>
      </p:sp>
      <p:sp>
        <p:nvSpPr>
          <p:cNvPr id="16" name="Text Box 71">
            <a:extLst>
              <a:ext uri="{FF2B5EF4-FFF2-40B4-BE49-F238E27FC236}">
                <a16:creationId xmlns:a16="http://schemas.microsoft.com/office/drawing/2014/main" id="{D825B186-E419-440B-84F5-9D217DC791FA}"/>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pPr>
            <a:r>
              <a:rPr lang="en-US" sz="2400" b="1">
                <a:solidFill>
                  <a:srgbClr val="CC0000"/>
                </a:solidFill>
                <a:latin typeface="Calibri" panose="020F0502020204030204" pitchFamily="34" charset="0"/>
              </a:rPr>
              <a:t>Swing &amp; Grab</a:t>
            </a:r>
          </a:p>
        </p:txBody>
      </p:sp>
      <p:sp>
        <p:nvSpPr>
          <p:cNvPr id="17" name="Text Box 72">
            <a:extLst>
              <a:ext uri="{FF2B5EF4-FFF2-40B4-BE49-F238E27FC236}">
                <a16:creationId xmlns:a16="http://schemas.microsoft.com/office/drawing/2014/main" id="{A45556DF-722A-452E-9A6C-C1BEA4C629D9}"/>
              </a:ext>
            </a:extLst>
          </p:cNvPr>
          <p:cNvSpPr txBox="1">
            <a:spLocks noChangeArrowheads="1"/>
          </p:cNvSpPr>
          <p:nvPr/>
        </p:nvSpPr>
        <p:spPr bwMode="auto">
          <a:xfrm>
            <a:off x="1676400" y="1371601"/>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891" indent="-342891" defTabSz="1219170" eaLnBrk="1" fontAlgn="base" hangingPunct="1">
              <a:spcBef>
                <a:spcPct val="50000"/>
              </a:spcBef>
              <a:spcAft>
                <a:spcPct val="0"/>
              </a:spcAft>
            </a:pPr>
            <a:r>
              <a:rPr lang="en-US" b="1">
                <a:solidFill>
                  <a:srgbClr val="336199"/>
                </a:solidFill>
                <a:latin typeface="Calibri" panose="020F0502020204030204" pitchFamily="34" charset="0"/>
              </a:rPr>
              <a:t>Popular Grabbing points at the swing: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16B470-7A4C-4385-AE3B-B5B23625800A}"/>
              </a:ext>
            </a:extLst>
          </p:cNvPr>
          <p:cNvSpPr>
            <a:spLocks/>
          </p:cNvSpPr>
          <p:nvPr/>
        </p:nvSpPr>
        <p:spPr>
          <a:xfrm>
            <a:off x="1524000" y="3849690"/>
            <a:ext cx="9144000" cy="4746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26" name="Rectangle 25">
            <a:extLst>
              <a:ext uri="{FF2B5EF4-FFF2-40B4-BE49-F238E27FC236}">
                <a16:creationId xmlns:a16="http://schemas.microsoft.com/office/drawing/2014/main" id="{14712C2D-3749-428F-B8BA-8AE02982F0E8}"/>
              </a:ext>
            </a:extLst>
          </p:cNvPr>
          <p:cNvSpPr>
            <a:spLocks/>
          </p:cNvSpPr>
          <p:nvPr/>
        </p:nvSpPr>
        <p:spPr>
          <a:xfrm>
            <a:off x="1524000" y="4321175"/>
            <a:ext cx="9144000" cy="54768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31" name="Rectangle 30">
            <a:extLst>
              <a:ext uri="{FF2B5EF4-FFF2-40B4-BE49-F238E27FC236}">
                <a16:creationId xmlns:a16="http://schemas.microsoft.com/office/drawing/2014/main" id="{1B7944D2-6723-4AE9-A591-1DC842E20641}"/>
              </a:ext>
            </a:extLst>
          </p:cNvPr>
          <p:cNvSpPr>
            <a:spLocks/>
          </p:cNvSpPr>
          <p:nvPr/>
        </p:nvSpPr>
        <p:spPr>
          <a:xfrm>
            <a:off x="1524000" y="4857753"/>
            <a:ext cx="9144000" cy="5461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32" name="Oval 31">
            <a:extLst>
              <a:ext uri="{FF2B5EF4-FFF2-40B4-BE49-F238E27FC236}">
                <a16:creationId xmlns:a16="http://schemas.microsoft.com/office/drawing/2014/main" id="{7B40AC96-FA1A-40FB-B00F-D2BB5FB1D62E}"/>
              </a:ext>
            </a:extLst>
          </p:cNvPr>
          <p:cNvSpPr>
            <a:spLocks/>
          </p:cNvSpPr>
          <p:nvPr/>
        </p:nvSpPr>
        <p:spPr>
          <a:xfrm>
            <a:off x="2262189" y="3001964"/>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S</a:t>
            </a:r>
          </a:p>
        </p:txBody>
      </p:sp>
      <p:sp>
        <p:nvSpPr>
          <p:cNvPr id="33" name="Oval 32">
            <a:extLst>
              <a:ext uri="{FF2B5EF4-FFF2-40B4-BE49-F238E27FC236}">
                <a16:creationId xmlns:a16="http://schemas.microsoft.com/office/drawing/2014/main" id="{25D6D95C-1623-4907-9470-C6D0190C2C1E}"/>
              </a:ext>
            </a:extLst>
          </p:cNvPr>
          <p:cNvSpPr>
            <a:spLocks/>
          </p:cNvSpPr>
          <p:nvPr/>
        </p:nvSpPr>
        <p:spPr>
          <a:xfrm>
            <a:off x="3386140" y="3001964"/>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1</a:t>
            </a:r>
          </a:p>
        </p:txBody>
      </p:sp>
      <p:sp>
        <p:nvSpPr>
          <p:cNvPr id="34" name="Oval 33">
            <a:extLst>
              <a:ext uri="{FF2B5EF4-FFF2-40B4-BE49-F238E27FC236}">
                <a16:creationId xmlns:a16="http://schemas.microsoft.com/office/drawing/2014/main" id="{62605711-03EE-45DE-9B34-973462410099}"/>
              </a:ext>
            </a:extLst>
          </p:cNvPr>
          <p:cNvSpPr>
            <a:spLocks/>
          </p:cNvSpPr>
          <p:nvPr/>
        </p:nvSpPr>
        <p:spPr>
          <a:xfrm>
            <a:off x="4548189" y="3001964"/>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2</a:t>
            </a:r>
          </a:p>
        </p:txBody>
      </p:sp>
      <p:sp>
        <p:nvSpPr>
          <p:cNvPr id="46" name="Oval 45">
            <a:extLst>
              <a:ext uri="{FF2B5EF4-FFF2-40B4-BE49-F238E27FC236}">
                <a16:creationId xmlns:a16="http://schemas.microsoft.com/office/drawing/2014/main" id="{884470FA-B707-4DA3-89D8-85A2E24F4709}"/>
              </a:ext>
            </a:extLst>
          </p:cNvPr>
          <p:cNvSpPr>
            <a:spLocks/>
          </p:cNvSpPr>
          <p:nvPr/>
        </p:nvSpPr>
        <p:spPr>
          <a:xfrm>
            <a:off x="5876926" y="3001964"/>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3</a:t>
            </a:r>
          </a:p>
        </p:txBody>
      </p:sp>
      <p:sp>
        <p:nvSpPr>
          <p:cNvPr id="47" name="Oval 46">
            <a:extLst>
              <a:ext uri="{FF2B5EF4-FFF2-40B4-BE49-F238E27FC236}">
                <a16:creationId xmlns:a16="http://schemas.microsoft.com/office/drawing/2014/main" id="{C5D94895-0043-4383-9AD4-B41EFB9D4641}"/>
              </a:ext>
            </a:extLst>
          </p:cNvPr>
          <p:cNvSpPr>
            <a:spLocks/>
          </p:cNvSpPr>
          <p:nvPr/>
        </p:nvSpPr>
        <p:spPr>
          <a:xfrm>
            <a:off x="6699252" y="3001964"/>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4</a:t>
            </a:r>
          </a:p>
        </p:txBody>
      </p:sp>
      <p:sp>
        <p:nvSpPr>
          <p:cNvPr id="48" name="Oval 47">
            <a:extLst>
              <a:ext uri="{FF2B5EF4-FFF2-40B4-BE49-F238E27FC236}">
                <a16:creationId xmlns:a16="http://schemas.microsoft.com/office/drawing/2014/main" id="{CFBE7E7F-85E5-4EE5-8DF6-4F9F8F05C5DF}"/>
              </a:ext>
            </a:extLst>
          </p:cNvPr>
          <p:cNvSpPr>
            <a:spLocks/>
          </p:cNvSpPr>
          <p:nvPr/>
        </p:nvSpPr>
        <p:spPr>
          <a:xfrm>
            <a:off x="9637714" y="3001964"/>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F</a:t>
            </a:r>
          </a:p>
        </p:txBody>
      </p:sp>
      <p:cxnSp>
        <p:nvCxnSpPr>
          <p:cNvPr id="49" name="Straight Arrow Connector 48">
            <a:extLst>
              <a:ext uri="{FF2B5EF4-FFF2-40B4-BE49-F238E27FC236}">
                <a16:creationId xmlns:a16="http://schemas.microsoft.com/office/drawing/2014/main" id="{C87EB04B-78C9-413A-8B6F-FBC6097E40F4}"/>
              </a:ext>
            </a:extLst>
          </p:cNvPr>
          <p:cNvCxnSpPr>
            <a:cxnSpLocks/>
          </p:cNvCxnSpPr>
          <p:nvPr/>
        </p:nvCxnSpPr>
        <p:spPr>
          <a:xfrm>
            <a:off x="1751014" y="5119688"/>
            <a:ext cx="8689975" cy="1587"/>
          </a:xfrm>
          <a:prstGeom prst="straightConnector1">
            <a:avLst/>
          </a:prstGeom>
          <a:ln w="19050">
            <a:solidFill>
              <a:srgbClr val="FFC000"/>
            </a:solidFill>
            <a:tailEnd type="arrow"/>
          </a:ln>
        </p:spPr>
        <p:style>
          <a:lnRef idx="2">
            <a:schemeClr val="accent2"/>
          </a:lnRef>
          <a:fillRef idx="0">
            <a:schemeClr val="accent2"/>
          </a:fillRef>
          <a:effectRef idx="1">
            <a:schemeClr val="accent2"/>
          </a:effectRef>
          <a:fontRef idx="minor">
            <a:schemeClr val="tx1"/>
          </a:fontRef>
        </p:style>
      </p:cxnSp>
      <p:sp>
        <p:nvSpPr>
          <p:cNvPr id="50" name="Oval 49">
            <a:extLst>
              <a:ext uri="{FF2B5EF4-FFF2-40B4-BE49-F238E27FC236}">
                <a16:creationId xmlns:a16="http://schemas.microsoft.com/office/drawing/2014/main" id="{8E8715AF-DB0B-47C6-B653-79B8E6E81B53}"/>
              </a:ext>
            </a:extLst>
          </p:cNvPr>
          <p:cNvSpPr>
            <a:spLocks/>
          </p:cNvSpPr>
          <p:nvPr/>
        </p:nvSpPr>
        <p:spPr>
          <a:xfrm>
            <a:off x="9404958" y="4885845"/>
            <a:ext cx="468052" cy="468052"/>
          </a:xfrm>
          <a:prstGeom prst="ellipse">
            <a:avLst/>
          </a:prstGeom>
          <a:gradFill flip="none" rotWithShape="1">
            <a:gsLst>
              <a:gs pos="0">
                <a:srgbClr val="FFC000"/>
              </a:gs>
              <a:gs pos="50000">
                <a:srgbClr val="FFC000"/>
              </a:gs>
              <a:gs pos="100000">
                <a:srgbClr val="C0000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51" name="Rounded Rectangle 42">
            <a:extLst>
              <a:ext uri="{FF2B5EF4-FFF2-40B4-BE49-F238E27FC236}">
                <a16:creationId xmlns:a16="http://schemas.microsoft.com/office/drawing/2014/main" id="{7BC31011-2CFD-452B-9C5D-C77F179DE5AC}"/>
              </a:ext>
            </a:extLst>
          </p:cNvPr>
          <p:cNvSpPr>
            <a:spLocks/>
          </p:cNvSpPr>
          <p:nvPr/>
        </p:nvSpPr>
        <p:spPr>
          <a:xfrm>
            <a:off x="2006600" y="4937126"/>
            <a:ext cx="803275" cy="365125"/>
          </a:xfrm>
          <a:prstGeom prst="roundRect">
            <a:avLst>
              <a:gd name="adj" fmla="val 50000"/>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w="21431">
            <a:solidFill>
              <a:srgbClr val="CC0000"/>
            </a:solidFill>
          </a:ln>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cxnSp>
        <p:nvCxnSpPr>
          <p:cNvPr id="52" name="Straight Arrow Connector 51">
            <a:extLst>
              <a:ext uri="{FF2B5EF4-FFF2-40B4-BE49-F238E27FC236}">
                <a16:creationId xmlns:a16="http://schemas.microsoft.com/office/drawing/2014/main" id="{76A0019B-014E-495F-8759-AD3285C9BC20}"/>
              </a:ext>
            </a:extLst>
          </p:cNvPr>
          <p:cNvCxnSpPr>
            <a:cxnSpLocks/>
          </p:cNvCxnSpPr>
          <p:nvPr/>
        </p:nvCxnSpPr>
        <p:spPr>
          <a:xfrm>
            <a:off x="1751014" y="4784727"/>
            <a:ext cx="8689975" cy="1588"/>
          </a:xfrm>
          <a:prstGeom prst="straightConnector1">
            <a:avLst/>
          </a:prstGeom>
          <a:ln w="19050">
            <a:tailEnd type="arrow"/>
          </a:ln>
        </p:spPr>
        <p:style>
          <a:lnRef idx="2">
            <a:schemeClr val="accent2"/>
          </a:lnRef>
          <a:fillRef idx="0">
            <a:schemeClr val="accent2"/>
          </a:fillRef>
          <a:effectRef idx="1">
            <a:schemeClr val="accent2"/>
          </a:effectRef>
          <a:fontRef idx="minor">
            <a:schemeClr val="tx1"/>
          </a:fontRef>
        </p:style>
      </p:cxnSp>
      <p:sp>
        <p:nvSpPr>
          <p:cNvPr id="53" name="Rounded Rectangle 44">
            <a:extLst>
              <a:ext uri="{FF2B5EF4-FFF2-40B4-BE49-F238E27FC236}">
                <a16:creationId xmlns:a16="http://schemas.microsoft.com/office/drawing/2014/main" id="{86C30581-3B92-4D3C-81FB-302AFB43F76D}"/>
              </a:ext>
            </a:extLst>
          </p:cNvPr>
          <p:cNvSpPr>
            <a:spLocks/>
          </p:cNvSpPr>
          <p:nvPr/>
        </p:nvSpPr>
        <p:spPr>
          <a:xfrm>
            <a:off x="2481263" y="4425951"/>
            <a:ext cx="803275" cy="365125"/>
          </a:xfrm>
          <a:prstGeom prst="roundRect">
            <a:avLst>
              <a:gd name="adj" fmla="val 50000"/>
            </a:avLst>
          </a:prstGeom>
          <a:ln w="21431"/>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54" name="Rounded Rectangle 60">
            <a:extLst>
              <a:ext uri="{FF2B5EF4-FFF2-40B4-BE49-F238E27FC236}">
                <a16:creationId xmlns:a16="http://schemas.microsoft.com/office/drawing/2014/main" id="{60FB5A4C-4EB1-43C0-A0E8-F8E28CCAC082}"/>
              </a:ext>
            </a:extLst>
          </p:cNvPr>
          <p:cNvSpPr>
            <a:spLocks/>
          </p:cNvSpPr>
          <p:nvPr/>
        </p:nvSpPr>
        <p:spPr>
          <a:xfrm>
            <a:off x="9053513" y="4425951"/>
            <a:ext cx="803275" cy="365125"/>
          </a:xfrm>
          <a:prstGeom prst="roundRect">
            <a:avLst>
              <a:gd name="adj" fmla="val 50000"/>
            </a:avLst>
          </a:prstGeom>
          <a:ln w="21431"/>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55" name="Rounded Rectangle 64">
            <a:extLst>
              <a:ext uri="{FF2B5EF4-FFF2-40B4-BE49-F238E27FC236}">
                <a16:creationId xmlns:a16="http://schemas.microsoft.com/office/drawing/2014/main" id="{65228967-CA06-44DD-901C-92A2AC7C1CB1}"/>
              </a:ext>
            </a:extLst>
          </p:cNvPr>
          <p:cNvSpPr>
            <a:spLocks/>
          </p:cNvSpPr>
          <p:nvPr/>
        </p:nvSpPr>
        <p:spPr>
          <a:xfrm>
            <a:off x="3503613" y="4425951"/>
            <a:ext cx="803275" cy="365125"/>
          </a:xfrm>
          <a:prstGeom prst="roundRect">
            <a:avLst>
              <a:gd name="adj" fmla="val 50000"/>
            </a:avLst>
          </a:prstGeom>
          <a:ln w="21431"/>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56" name="Rounded Rectangle 66">
            <a:extLst>
              <a:ext uri="{FF2B5EF4-FFF2-40B4-BE49-F238E27FC236}">
                <a16:creationId xmlns:a16="http://schemas.microsoft.com/office/drawing/2014/main" id="{A939700C-C75D-48A5-9045-8BF633CA11D7}"/>
              </a:ext>
            </a:extLst>
          </p:cNvPr>
          <p:cNvSpPr>
            <a:spLocks/>
          </p:cNvSpPr>
          <p:nvPr/>
        </p:nvSpPr>
        <p:spPr>
          <a:xfrm rot="772616">
            <a:off x="4478339" y="4487863"/>
            <a:ext cx="803275" cy="365125"/>
          </a:xfrm>
          <a:prstGeom prst="roundRect">
            <a:avLst>
              <a:gd name="adj" fmla="val 50000"/>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w="21431">
            <a:solidFill>
              <a:srgbClr val="CC0000"/>
            </a:solidFill>
          </a:ln>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57" name="Oval 56">
            <a:extLst>
              <a:ext uri="{FF2B5EF4-FFF2-40B4-BE49-F238E27FC236}">
                <a16:creationId xmlns:a16="http://schemas.microsoft.com/office/drawing/2014/main" id="{5A35A18C-77BF-43E2-9A08-21D86C020700}"/>
              </a:ext>
            </a:extLst>
          </p:cNvPr>
          <p:cNvSpPr>
            <a:spLocks/>
          </p:cNvSpPr>
          <p:nvPr/>
        </p:nvSpPr>
        <p:spPr>
          <a:xfrm>
            <a:off x="2919415" y="4885845"/>
            <a:ext cx="468052" cy="468052"/>
          </a:xfrm>
          <a:prstGeom prst="ellipse">
            <a:avLst/>
          </a:prstGeom>
          <a:gradFill flip="none" rotWithShape="1">
            <a:gsLst>
              <a:gs pos="0">
                <a:srgbClr val="FFC000"/>
              </a:gs>
              <a:gs pos="50000">
                <a:srgbClr val="FFC000"/>
              </a:gs>
              <a:gs pos="100000">
                <a:srgbClr val="C0000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58" name="Rounded Rectangle 68">
            <a:extLst>
              <a:ext uri="{FF2B5EF4-FFF2-40B4-BE49-F238E27FC236}">
                <a16:creationId xmlns:a16="http://schemas.microsoft.com/office/drawing/2014/main" id="{9F5A4CAE-E678-4436-988B-96BBED978494}"/>
              </a:ext>
            </a:extLst>
          </p:cNvPr>
          <p:cNvSpPr>
            <a:spLocks/>
          </p:cNvSpPr>
          <p:nvPr/>
        </p:nvSpPr>
        <p:spPr>
          <a:xfrm>
            <a:off x="6096000" y="3916363"/>
            <a:ext cx="803275" cy="365125"/>
          </a:xfrm>
          <a:prstGeom prst="roundRect">
            <a:avLst>
              <a:gd name="adj" fmla="val 50000"/>
            </a:avLst>
          </a:prstGeom>
          <a:ln w="21431"/>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59" name="Rounded Rectangle 69">
            <a:extLst>
              <a:ext uri="{FF2B5EF4-FFF2-40B4-BE49-F238E27FC236}">
                <a16:creationId xmlns:a16="http://schemas.microsoft.com/office/drawing/2014/main" id="{B0A7168E-0FF6-49E4-A087-C112A0ED0772}"/>
              </a:ext>
            </a:extLst>
          </p:cNvPr>
          <p:cNvSpPr>
            <a:spLocks/>
          </p:cNvSpPr>
          <p:nvPr/>
        </p:nvSpPr>
        <p:spPr>
          <a:xfrm rot="673437">
            <a:off x="6972300" y="4425951"/>
            <a:ext cx="803275" cy="365125"/>
          </a:xfrm>
          <a:prstGeom prst="roundRect">
            <a:avLst>
              <a:gd name="adj" fmla="val 50000"/>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w="21431">
            <a:solidFill>
              <a:srgbClr val="CC0000"/>
            </a:solidFill>
          </a:ln>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60" name="Rounded Rectangle 70">
            <a:extLst>
              <a:ext uri="{FF2B5EF4-FFF2-40B4-BE49-F238E27FC236}">
                <a16:creationId xmlns:a16="http://schemas.microsoft.com/office/drawing/2014/main" id="{481F556C-13A3-4669-BB9C-F9F3D85C20D3}"/>
              </a:ext>
            </a:extLst>
          </p:cNvPr>
          <p:cNvSpPr>
            <a:spLocks/>
          </p:cNvSpPr>
          <p:nvPr/>
        </p:nvSpPr>
        <p:spPr>
          <a:xfrm rot="1898030">
            <a:off x="7958139" y="3368675"/>
            <a:ext cx="803275" cy="365125"/>
          </a:xfrm>
          <a:prstGeom prst="roundRect">
            <a:avLst>
              <a:gd name="adj" fmla="val 50000"/>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w="21431">
            <a:solidFill>
              <a:srgbClr val="CC0000"/>
            </a:solidFill>
          </a:ln>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62" name="Oval 61">
            <a:extLst>
              <a:ext uri="{FF2B5EF4-FFF2-40B4-BE49-F238E27FC236}">
                <a16:creationId xmlns:a16="http://schemas.microsoft.com/office/drawing/2014/main" id="{92B47BA1-25DC-467E-BD34-3FB306541E4D}"/>
              </a:ext>
            </a:extLst>
          </p:cNvPr>
          <p:cNvSpPr>
            <a:spLocks/>
          </p:cNvSpPr>
          <p:nvPr/>
        </p:nvSpPr>
        <p:spPr>
          <a:xfrm>
            <a:off x="8432801" y="3001964"/>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5</a:t>
            </a:r>
          </a:p>
        </p:txBody>
      </p:sp>
      <p:sp>
        <p:nvSpPr>
          <p:cNvPr id="63" name="Otsikko 1">
            <a:extLst>
              <a:ext uri="{FF2B5EF4-FFF2-40B4-BE49-F238E27FC236}">
                <a16:creationId xmlns:a16="http://schemas.microsoft.com/office/drawing/2014/main" id="{CC1CDE62-87CB-4AD4-A1C1-F28D8D488FBA}"/>
              </a:ext>
            </a:extLst>
          </p:cNvPr>
          <p:cNvSpPr txBox="1">
            <a:spLocks/>
          </p:cNvSpPr>
          <p:nvPr>
            <p:custDataLst>
              <p:tags r:id="rId1"/>
            </p:custDataLst>
          </p:nvPr>
        </p:nvSpPr>
        <p:spPr bwMode="auto">
          <a:xfrm>
            <a:off x="259080" y="669927"/>
            <a:ext cx="10835640" cy="46384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90000" tIns="46800" rIns="90000" bIns="46800" anchor="t" anchorCtr="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1219170">
              <a:spcBef>
                <a:spcPts val="1251"/>
              </a:spcBef>
              <a:defRPr/>
            </a:pPr>
            <a:r>
              <a:rPr lang="en-US" sz="2400" b="1" kern="0">
                <a:solidFill>
                  <a:srgbClr val="CC0000"/>
                </a:solidFill>
                <a:latin typeface="Calibri" panose="020F0502020204030204" pitchFamily="34" charset="0"/>
              </a:rPr>
              <a:t>5-Step Approach </a:t>
            </a:r>
            <a:r>
              <a:rPr lang="en-US" sz="2400" b="1" kern="0" err="1">
                <a:solidFill>
                  <a:srgbClr val="CC0000"/>
                </a:solidFill>
                <a:latin typeface="Calibri" panose="020F0502020204030204" pitchFamily="34" charset="0"/>
              </a:rPr>
              <a:t>with</a:t>
            </a:r>
            <a:r>
              <a:rPr lang="en-US" sz="2400" b="1" kern="0">
                <a:solidFill>
                  <a:srgbClr val="CC0000"/>
                </a:solidFill>
                <a:latin typeface="Calibri" panose="020F0502020204030204" pitchFamily="34" charset="0"/>
              </a:rPr>
              <a:t> </a:t>
            </a:r>
            <a:r>
              <a:rPr lang="en-US" sz="2400" b="1" kern="0" err="1">
                <a:solidFill>
                  <a:srgbClr val="CC0000"/>
                </a:solidFill>
                <a:latin typeface="Calibri" panose="020F0502020204030204" pitchFamily="34" charset="0"/>
              </a:rPr>
              <a:t>three</a:t>
            </a:r>
            <a:r>
              <a:rPr lang="en-US" sz="2400" b="1" kern="0">
                <a:solidFill>
                  <a:srgbClr val="CC0000"/>
                </a:solidFill>
                <a:latin typeface="Calibri" panose="020F0502020204030204" pitchFamily="34" charset="0"/>
              </a:rPr>
              <a:t> </a:t>
            </a:r>
            <a:r>
              <a:rPr lang="en-US" sz="2400" b="1" kern="0" err="1">
                <a:solidFill>
                  <a:srgbClr val="CC0000"/>
                </a:solidFill>
                <a:latin typeface="Calibri" panose="020F0502020204030204" pitchFamily="34" charset="0"/>
              </a:rPr>
              <a:t>channel</a:t>
            </a:r>
            <a:r>
              <a:rPr lang="en-US" sz="2400" b="1" kern="0">
                <a:solidFill>
                  <a:srgbClr val="CC0000"/>
                </a:solidFill>
                <a:latin typeface="Calibri" panose="020F0502020204030204" pitchFamily="34" charset="0"/>
              </a:rPr>
              <a:t> </a:t>
            </a:r>
            <a:r>
              <a:rPr lang="en-US" sz="2400" b="1" kern="0" err="1">
                <a:solidFill>
                  <a:srgbClr val="CC0000"/>
                </a:solidFill>
                <a:latin typeface="Calibri" panose="020F0502020204030204" pitchFamily="34" charset="0"/>
              </a:rPr>
              <a:t>concept</a:t>
            </a:r>
            <a:endParaRPr lang="en-US" sz="2400" b="1" kern="0">
              <a:solidFill>
                <a:srgbClr val="CC0000"/>
              </a:solidFill>
              <a:latin typeface="Calibri" panose="020F0502020204030204" pitchFamily="34" charset="0"/>
            </a:endParaRPr>
          </a:p>
        </p:txBody>
      </p:sp>
    </p:spTree>
    <p:extLst>
      <p:ext uri="{BB962C8B-B14F-4D97-AF65-F5344CB8AC3E}">
        <p14:creationId xmlns:p14="http://schemas.microsoft.com/office/powerpoint/2010/main" val="3467382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0-#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0-#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0-#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0-#ppt_w/2"/>
                                          </p:val>
                                        </p:tav>
                                        <p:tav tm="100000">
                                          <p:val>
                                            <p:strVal val="#ppt_x"/>
                                          </p:val>
                                        </p:tav>
                                      </p:tavLst>
                                    </p:anim>
                                    <p:anim calcmode="lin" valueType="num">
                                      <p:cBhvr additive="base">
                                        <p:cTn id="3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0-#ppt_w/2"/>
                                          </p:val>
                                        </p:tav>
                                        <p:tav tm="100000">
                                          <p:val>
                                            <p:strVal val="#ppt_x"/>
                                          </p:val>
                                        </p:tav>
                                      </p:tavLst>
                                    </p:anim>
                                    <p:anim calcmode="lin" valueType="num">
                                      <p:cBhvr additive="base">
                                        <p:cTn id="44" dur="500" fill="hold"/>
                                        <p:tgtEl>
                                          <p:spTgt spid="5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0-#ppt_w/2"/>
                                          </p:val>
                                        </p:tav>
                                        <p:tav tm="100000">
                                          <p:val>
                                            <p:strVal val="#ppt_x"/>
                                          </p:val>
                                        </p:tav>
                                      </p:tavLst>
                                    </p:anim>
                                    <p:anim calcmode="lin" valueType="num">
                                      <p:cBhvr additive="base">
                                        <p:cTn id="4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arn(outHorizontal)">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42"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barn(outHorizontal)">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500"/>
                                        <p:tgtEl>
                                          <p:spTgt spid="5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wipe(left)">
                                      <p:cBhvr>
                                        <p:cTn id="81" dur="500"/>
                                        <p:tgtEl>
                                          <p:spTgt spid="5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left)">
                                      <p:cBhvr>
                                        <p:cTn id="86" dur="5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37"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barn(outVertical)">
                                      <p:cBhvr>
                                        <p:cTn id="91" dur="5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wipe(left)">
                                      <p:cBhvr>
                                        <p:cTn id="96" dur="500"/>
                                        <p:tgtEl>
                                          <p:spTgt spid="5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down)">
                                      <p:cBhvr>
                                        <p:cTn id="101" dur="500"/>
                                        <p:tgtEl>
                                          <p:spTgt spid="6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animBg="1"/>
      <p:bldP spid="32" grpId="0" animBg="1"/>
      <p:bldP spid="33" grpId="0" animBg="1"/>
      <p:bldP spid="34" grpId="0" animBg="1"/>
      <p:bldP spid="46" grpId="0" animBg="1"/>
      <p:bldP spid="47" grpId="0" animBg="1"/>
      <p:bldP spid="48" grpId="0" animBg="1"/>
      <p:bldP spid="51" grpId="0" animBg="1"/>
      <p:bldP spid="53" grpId="0" animBg="1"/>
      <p:bldP spid="54" grpId="0" animBg="1"/>
      <p:bldP spid="55" grpId="0" animBg="1"/>
      <p:bldP spid="56" grpId="0" animBg="1"/>
      <p:bldP spid="58" grpId="0" animBg="1"/>
      <p:bldP spid="59" grpId="0" animBg="1"/>
      <p:bldP spid="60" grpId="0" animBg="1"/>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a:extLst>
              <a:ext uri="{FF2B5EF4-FFF2-40B4-BE49-F238E27FC236}">
                <a16:creationId xmlns:a16="http://schemas.microsoft.com/office/drawing/2014/main" id="{B915AE17-80AC-4C73-A06E-239E46E6CC6F}"/>
              </a:ext>
            </a:extLst>
          </p:cNvPr>
          <p:cNvCxnSpPr>
            <a:cxnSpLocks/>
            <a:stCxn id="60" idx="4"/>
          </p:cNvCxnSpPr>
          <p:nvPr>
            <p:custDataLst>
              <p:tags r:id="rId1"/>
            </p:custDataLst>
          </p:nvPr>
        </p:nvCxnSpPr>
        <p:spPr>
          <a:xfrm>
            <a:off x="3621088" y="2790825"/>
            <a:ext cx="0" cy="0"/>
          </a:xfrm>
          <a:prstGeom prst="line">
            <a:avLst/>
          </a:prstGeom>
          <a:ln w="14288">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711E5F-B0BC-4EE7-AF40-E719835A760A}"/>
              </a:ext>
            </a:extLst>
          </p:cNvPr>
          <p:cNvCxnSpPr>
            <a:cxnSpLocks/>
          </p:cNvCxnSpPr>
          <p:nvPr/>
        </p:nvCxnSpPr>
        <p:spPr>
          <a:xfrm flipH="1">
            <a:off x="4651375" y="2790825"/>
            <a:ext cx="0" cy="0"/>
          </a:xfrm>
          <a:prstGeom prst="line">
            <a:avLst/>
          </a:prstGeom>
          <a:ln w="14288">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7E5B92B-F8E7-43E2-BC64-82C7BBCEC887}"/>
              </a:ext>
            </a:extLst>
          </p:cNvPr>
          <p:cNvCxnSpPr>
            <a:cxnSpLocks/>
          </p:cNvCxnSpPr>
          <p:nvPr/>
        </p:nvCxnSpPr>
        <p:spPr>
          <a:xfrm flipH="1">
            <a:off x="6205539" y="2790825"/>
            <a:ext cx="0" cy="0"/>
          </a:xfrm>
          <a:prstGeom prst="line">
            <a:avLst/>
          </a:prstGeom>
          <a:ln w="14288">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2B5EC2B-61DE-434A-8BBC-6CF4EEA6F08F}"/>
              </a:ext>
            </a:extLst>
          </p:cNvPr>
          <p:cNvCxnSpPr>
            <a:cxnSpLocks/>
          </p:cNvCxnSpPr>
          <p:nvPr/>
        </p:nvCxnSpPr>
        <p:spPr>
          <a:xfrm flipH="1">
            <a:off x="7000875" y="2790825"/>
            <a:ext cx="0" cy="0"/>
          </a:xfrm>
          <a:prstGeom prst="line">
            <a:avLst/>
          </a:prstGeom>
          <a:ln w="14288">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9B9E7E7-C616-4543-A34A-D0D51271535D}"/>
              </a:ext>
            </a:extLst>
          </p:cNvPr>
          <p:cNvCxnSpPr>
            <a:cxnSpLocks/>
          </p:cNvCxnSpPr>
          <p:nvPr/>
        </p:nvCxnSpPr>
        <p:spPr>
          <a:xfrm flipH="1">
            <a:off x="8761413" y="2790825"/>
            <a:ext cx="0" cy="0"/>
          </a:xfrm>
          <a:prstGeom prst="line">
            <a:avLst/>
          </a:prstGeom>
          <a:ln w="14288">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88BED2D-F6F7-441D-B7C2-71729146AB27}"/>
              </a:ext>
            </a:extLst>
          </p:cNvPr>
          <p:cNvCxnSpPr>
            <a:cxnSpLocks/>
          </p:cNvCxnSpPr>
          <p:nvPr/>
        </p:nvCxnSpPr>
        <p:spPr>
          <a:xfrm flipH="1">
            <a:off x="2590800" y="2790825"/>
            <a:ext cx="0" cy="0"/>
          </a:xfrm>
          <a:prstGeom prst="line">
            <a:avLst/>
          </a:prstGeom>
          <a:ln w="14288">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C560735B-2E3A-4CC0-B989-74D940241B61}"/>
              </a:ext>
            </a:extLst>
          </p:cNvPr>
          <p:cNvSpPr>
            <a:spLocks/>
          </p:cNvSpPr>
          <p:nvPr/>
        </p:nvSpPr>
        <p:spPr>
          <a:xfrm>
            <a:off x="1524000" y="2981326"/>
            <a:ext cx="9144000" cy="4746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54" name="Rectangle 53">
            <a:extLst>
              <a:ext uri="{FF2B5EF4-FFF2-40B4-BE49-F238E27FC236}">
                <a16:creationId xmlns:a16="http://schemas.microsoft.com/office/drawing/2014/main" id="{60D6958E-7ED5-46A6-8C44-E388E0C394C9}"/>
              </a:ext>
            </a:extLst>
          </p:cNvPr>
          <p:cNvSpPr>
            <a:spLocks/>
          </p:cNvSpPr>
          <p:nvPr/>
        </p:nvSpPr>
        <p:spPr>
          <a:xfrm>
            <a:off x="1524000" y="3452814"/>
            <a:ext cx="9144000" cy="547687"/>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55" name="Rectangle 54">
            <a:extLst>
              <a:ext uri="{FF2B5EF4-FFF2-40B4-BE49-F238E27FC236}">
                <a16:creationId xmlns:a16="http://schemas.microsoft.com/office/drawing/2014/main" id="{2DE54889-8B9B-4CF7-84FB-CDEE3242F21C}"/>
              </a:ext>
            </a:extLst>
          </p:cNvPr>
          <p:cNvSpPr>
            <a:spLocks/>
          </p:cNvSpPr>
          <p:nvPr/>
        </p:nvSpPr>
        <p:spPr>
          <a:xfrm>
            <a:off x="1524000" y="3989390"/>
            <a:ext cx="9144000" cy="5461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58" name="Text Box 9">
            <a:extLst>
              <a:ext uri="{FF2B5EF4-FFF2-40B4-BE49-F238E27FC236}">
                <a16:creationId xmlns:a16="http://schemas.microsoft.com/office/drawing/2014/main" id="{095392C0-A9A3-456C-8C88-318FF5D2B99A}"/>
              </a:ext>
            </a:extLst>
          </p:cNvPr>
          <p:cNvSpPr txBox="1">
            <a:spLocks noChangeArrowheads="1"/>
          </p:cNvSpPr>
          <p:nvPr/>
        </p:nvSpPr>
        <p:spPr bwMode="auto">
          <a:xfrm>
            <a:off x="1574800" y="5360988"/>
            <a:ext cx="1016000"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9" rIns="91437" bIns="4571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19170" fontAlgn="base">
              <a:spcBef>
                <a:spcPct val="50000"/>
              </a:spcBef>
              <a:spcAft>
                <a:spcPct val="0"/>
              </a:spcAft>
            </a:pPr>
            <a:r>
              <a:rPr lang="en-US" altLang="en-US" sz="1600" b="1">
                <a:solidFill>
                  <a:srgbClr val="000000"/>
                </a:solidFill>
                <a:latin typeface="Calibri" panose="020F0502020204030204" pitchFamily="34" charset="0"/>
                <a:cs typeface="Calibri" panose="020F0502020204030204" pitchFamily="34" charset="0"/>
              </a:rPr>
              <a:t>STEP SIZE</a:t>
            </a:r>
          </a:p>
        </p:txBody>
      </p:sp>
      <p:sp>
        <p:nvSpPr>
          <p:cNvPr id="59" name="Oval 58">
            <a:extLst>
              <a:ext uri="{FF2B5EF4-FFF2-40B4-BE49-F238E27FC236}">
                <a16:creationId xmlns:a16="http://schemas.microsoft.com/office/drawing/2014/main" id="{A0A59E6E-045E-4DC8-B64E-AC098C80908F}"/>
              </a:ext>
            </a:extLst>
          </p:cNvPr>
          <p:cNvSpPr>
            <a:spLocks/>
          </p:cNvSpPr>
          <p:nvPr/>
        </p:nvSpPr>
        <p:spPr>
          <a:xfrm>
            <a:off x="2262189" y="2133601"/>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S</a:t>
            </a:r>
          </a:p>
        </p:txBody>
      </p:sp>
      <p:sp>
        <p:nvSpPr>
          <p:cNvPr id="60" name="Oval 59">
            <a:extLst>
              <a:ext uri="{FF2B5EF4-FFF2-40B4-BE49-F238E27FC236}">
                <a16:creationId xmlns:a16="http://schemas.microsoft.com/office/drawing/2014/main" id="{0F795CEF-016F-4CB9-B3E3-F24CC39F16B6}"/>
              </a:ext>
            </a:extLst>
          </p:cNvPr>
          <p:cNvSpPr>
            <a:spLocks/>
          </p:cNvSpPr>
          <p:nvPr>
            <p:custDataLst>
              <p:tags r:id="rId2"/>
            </p:custDataLst>
          </p:nvPr>
        </p:nvSpPr>
        <p:spPr>
          <a:xfrm>
            <a:off x="3292476" y="2133601"/>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1</a:t>
            </a:r>
          </a:p>
        </p:txBody>
      </p:sp>
      <p:sp>
        <p:nvSpPr>
          <p:cNvPr id="62" name="Oval 61">
            <a:extLst>
              <a:ext uri="{FF2B5EF4-FFF2-40B4-BE49-F238E27FC236}">
                <a16:creationId xmlns:a16="http://schemas.microsoft.com/office/drawing/2014/main" id="{2250210E-E57B-4E7D-931B-454CD6A4236D}"/>
              </a:ext>
            </a:extLst>
          </p:cNvPr>
          <p:cNvSpPr>
            <a:spLocks/>
          </p:cNvSpPr>
          <p:nvPr/>
        </p:nvSpPr>
        <p:spPr>
          <a:xfrm>
            <a:off x="4322764" y="2133601"/>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2</a:t>
            </a:r>
          </a:p>
        </p:txBody>
      </p:sp>
      <p:sp>
        <p:nvSpPr>
          <p:cNvPr id="63" name="Oval 62">
            <a:extLst>
              <a:ext uri="{FF2B5EF4-FFF2-40B4-BE49-F238E27FC236}">
                <a16:creationId xmlns:a16="http://schemas.microsoft.com/office/drawing/2014/main" id="{28CD6857-20F9-441F-B40B-BDB2511E6AC5}"/>
              </a:ext>
            </a:extLst>
          </p:cNvPr>
          <p:cNvSpPr>
            <a:spLocks/>
          </p:cNvSpPr>
          <p:nvPr/>
        </p:nvSpPr>
        <p:spPr>
          <a:xfrm>
            <a:off x="5876926" y="2133601"/>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3</a:t>
            </a:r>
          </a:p>
        </p:txBody>
      </p:sp>
      <p:sp>
        <p:nvSpPr>
          <p:cNvPr id="64" name="Oval 63">
            <a:extLst>
              <a:ext uri="{FF2B5EF4-FFF2-40B4-BE49-F238E27FC236}">
                <a16:creationId xmlns:a16="http://schemas.microsoft.com/office/drawing/2014/main" id="{AA9E317F-91DB-4CDD-9A5D-58AF29663A85}"/>
              </a:ext>
            </a:extLst>
          </p:cNvPr>
          <p:cNvSpPr>
            <a:spLocks/>
          </p:cNvSpPr>
          <p:nvPr/>
        </p:nvSpPr>
        <p:spPr>
          <a:xfrm>
            <a:off x="6672264" y="2133601"/>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4</a:t>
            </a:r>
          </a:p>
        </p:txBody>
      </p:sp>
      <p:sp>
        <p:nvSpPr>
          <p:cNvPr id="66" name="Oval 65">
            <a:extLst>
              <a:ext uri="{FF2B5EF4-FFF2-40B4-BE49-F238E27FC236}">
                <a16:creationId xmlns:a16="http://schemas.microsoft.com/office/drawing/2014/main" id="{F568FABB-98D5-42A7-9491-221407A13216}"/>
              </a:ext>
            </a:extLst>
          </p:cNvPr>
          <p:cNvSpPr>
            <a:spLocks/>
          </p:cNvSpPr>
          <p:nvPr/>
        </p:nvSpPr>
        <p:spPr>
          <a:xfrm>
            <a:off x="9637714" y="2133601"/>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F</a:t>
            </a:r>
          </a:p>
        </p:txBody>
      </p:sp>
      <p:cxnSp>
        <p:nvCxnSpPr>
          <p:cNvPr id="73" name="Straight Arrow Connector 72">
            <a:extLst>
              <a:ext uri="{FF2B5EF4-FFF2-40B4-BE49-F238E27FC236}">
                <a16:creationId xmlns:a16="http://schemas.microsoft.com/office/drawing/2014/main" id="{0D921C2C-5CF7-4AD4-A812-D1456357373B}"/>
              </a:ext>
            </a:extLst>
          </p:cNvPr>
          <p:cNvCxnSpPr>
            <a:cxnSpLocks/>
          </p:cNvCxnSpPr>
          <p:nvPr/>
        </p:nvCxnSpPr>
        <p:spPr>
          <a:xfrm>
            <a:off x="1751014" y="4251327"/>
            <a:ext cx="8689975" cy="1588"/>
          </a:xfrm>
          <a:prstGeom prst="straightConnector1">
            <a:avLst/>
          </a:prstGeom>
          <a:ln w="19050">
            <a:solidFill>
              <a:srgbClr val="FFC000"/>
            </a:solidFill>
            <a:tailEnd type="arrow"/>
          </a:ln>
        </p:spPr>
        <p:style>
          <a:lnRef idx="2">
            <a:schemeClr val="accent2"/>
          </a:lnRef>
          <a:fillRef idx="0">
            <a:schemeClr val="accent2"/>
          </a:fillRef>
          <a:effectRef idx="1">
            <a:schemeClr val="accent2"/>
          </a:effectRef>
          <a:fontRef idx="minor">
            <a:schemeClr val="tx1"/>
          </a:fontRef>
        </p:style>
      </p:cxnSp>
      <p:sp>
        <p:nvSpPr>
          <p:cNvPr id="74" name="Oval 73">
            <a:extLst>
              <a:ext uri="{FF2B5EF4-FFF2-40B4-BE49-F238E27FC236}">
                <a16:creationId xmlns:a16="http://schemas.microsoft.com/office/drawing/2014/main" id="{589BEE30-95FD-4541-905E-1024DD3DDF06}"/>
              </a:ext>
            </a:extLst>
          </p:cNvPr>
          <p:cNvSpPr>
            <a:spLocks/>
          </p:cNvSpPr>
          <p:nvPr/>
        </p:nvSpPr>
        <p:spPr>
          <a:xfrm>
            <a:off x="9404958" y="4016737"/>
            <a:ext cx="468052" cy="468052"/>
          </a:xfrm>
          <a:prstGeom prst="ellipse">
            <a:avLst/>
          </a:prstGeom>
          <a:gradFill flip="none" rotWithShape="1">
            <a:gsLst>
              <a:gs pos="0">
                <a:srgbClr val="FFC000"/>
              </a:gs>
              <a:gs pos="50000">
                <a:srgbClr val="FFC000"/>
              </a:gs>
              <a:gs pos="100000">
                <a:srgbClr val="C0000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75" name="Rounded Rectangle 42">
            <a:extLst>
              <a:ext uri="{FF2B5EF4-FFF2-40B4-BE49-F238E27FC236}">
                <a16:creationId xmlns:a16="http://schemas.microsoft.com/office/drawing/2014/main" id="{67F76E41-6E9F-4E9B-87BD-461E3CCA0508}"/>
              </a:ext>
            </a:extLst>
          </p:cNvPr>
          <p:cNvSpPr>
            <a:spLocks/>
          </p:cNvSpPr>
          <p:nvPr/>
        </p:nvSpPr>
        <p:spPr>
          <a:xfrm>
            <a:off x="2006600" y="4068763"/>
            <a:ext cx="803275" cy="365125"/>
          </a:xfrm>
          <a:prstGeom prst="roundRect">
            <a:avLst>
              <a:gd name="adj" fmla="val 50000"/>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w="21431">
            <a:solidFill>
              <a:srgbClr val="CC0000"/>
            </a:solidFill>
          </a:ln>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cxnSp>
        <p:nvCxnSpPr>
          <p:cNvPr id="76" name="Straight Arrow Connector 75">
            <a:extLst>
              <a:ext uri="{FF2B5EF4-FFF2-40B4-BE49-F238E27FC236}">
                <a16:creationId xmlns:a16="http://schemas.microsoft.com/office/drawing/2014/main" id="{D9313CDB-54C6-4592-BBDF-652810AEA061}"/>
              </a:ext>
            </a:extLst>
          </p:cNvPr>
          <p:cNvCxnSpPr>
            <a:cxnSpLocks/>
          </p:cNvCxnSpPr>
          <p:nvPr/>
        </p:nvCxnSpPr>
        <p:spPr>
          <a:xfrm>
            <a:off x="1751014" y="3916363"/>
            <a:ext cx="8689975" cy="1587"/>
          </a:xfrm>
          <a:prstGeom prst="straightConnector1">
            <a:avLst/>
          </a:prstGeom>
          <a:ln w="19050">
            <a:tailEnd type="arrow"/>
          </a:ln>
        </p:spPr>
        <p:style>
          <a:lnRef idx="2">
            <a:schemeClr val="accent2"/>
          </a:lnRef>
          <a:fillRef idx="0">
            <a:schemeClr val="accent2"/>
          </a:fillRef>
          <a:effectRef idx="1">
            <a:schemeClr val="accent2"/>
          </a:effectRef>
          <a:fontRef idx="minor">
            <a:schemeClr val="tx1"/>
          </a:fontRef>
        </p:style>
      </p:cxnSp>
      <p:sp>
        <p:nvSpPr>
          <p:cNvPr id="77" name="Rounded Rectangle 44">
            <a:extLst>
              <a:ext uri="{FF2B5EF4-FFF2-40B4-BE49-F238E27FC236}">
                <a16:creationId xmlns:a16="http://schemas.microsoft.com/office/drawing/2014/main" id="{28B56563-F167-4EF7-8E2C-86F140F6C6E9}"/>
              </a:ext>
            </a:extLst>
          </p:cNvPr>
          <p:cNvSpPr>
            <a:spLocks/>
          </p:cNvSpPr>
          <p:nvPr/>
        </p:nvSpPr>
        <p:spPr>
          <a:xfrm>
            <a:off x="2481263" y="3557588"/>
            <a:ext cx="803275" cy="365125"/>
          </a:xfrm>
          <a:prstGeom prst="roundRect">
            <a:avLst>
              <a:gd name="adj" fmla="val 50000"/>
            </a:avLst>
          </a:prstGeom>
          <a:ln w="21431"/>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78" name="Rounded Rectangle 60">
            <a:extLst>
              <a:ext uri="{FF2B5EF4-FFF2-40B4-BE49-F238E27FC236}">
                <a16:creationId xmlns:a16="http://schemas.microsoft.com/office/drawing/2014/main" id="{B3DC8912-A7FD-4F4E-B378-FD386124523B}"/>
              </a:ext>
            </a:extLst>
          </p:cNvPr>
          <p:cNvSpPr>
            <a:spLocks/>
          </p:cNvSpPr>
          <p:nvPr/>
        </p:nvSpPr>
        <p:spPr>
          <a:xfrm>
            <a:off x="9053513" y="3557588"/>
            <a:ext cx="803275" cy="365125"/>
          </a:xfrm>
          <a:prstGeom prst="roundRect">
            <a:avLst>
              <a:gd name="adj" fmla="val 50000"/>
            </a:avLst>
          </a:prstGeom>
          <a:ln w="21431"/>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79" name="Rounded Rectangle 64">
            <a:extLst>
              <a:ext uri="{FF2B5EF4-FFF2-40B4-BE49-F238E27FC236}">
                <a16:creationId xmlns:a16="http://schemas.microsoft.com/office/drawing/2014/main" id="{E0FA11DF-FB60-444B-B7D1-5BCEC989C3C2}"/>
              </a:ext>
            </a:extLst>
          </p:cNvPr>
          <p:cNvSpPr>
            <a:spLocks/>
          </p:cNvSpPr>
          <p:nvPr/>
        </p:nvSpPr>
        <p:spPr>
          <a:xfrm>
            <a:off x="3503613" y="3557588"/>
            <a:ext cx="803275" cy="365125"/>
          </a:xfrm>
          <a:prstGeom prst="roundRect">
            <a:avLst>
              <a:gd name="adj" fmla="val 50000"/>
            </a:avLst>
          </a:prstGeom>
          <a:ln w="21431"/>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80" name="Rounded Rectangle 66">
            <a:extLst>
              <a:ext uri="{FF2B5EF4-FFF2-40B4-BE49-F238E27FC236}">
                <a16:creationId xmlns:a16="http://schemas.microsoft.com/office/drawing/2014/main" id="{6B5ED8A6-714D-41F3-8B69-69C5AD2CD31B}"/>
              </a:ext>
            </a:extLst>
          </p:cNvPr>
          <p:cNvSpPr>
            <a:spLocks/>
          </p:cNvSpPr>
          <p:nvPr/>
        </p:nvSpPr>
        <p:spPr>
          <a:xfrm rot="772616">
            <a:off x="4635500" y="3619500"/>
            <a:ext cx="803275" cy="365125"/>
          </a:xfrm>
          <a:prstGeom prst="roundRect">
            <a:avLst>
              <a:gd name="adj" fmla="val 50000"/>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w="21431">
            <a:solidFill>
              <a:srgbClr val="CC0000"/>
            </a:solidFill>
          </a:ln>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81" name="Oval 80">
            <a:extLst>
              <a:ext uri="{FF2B5EF4-FFF2-40B4-BE49-F238E27FC236}">
                <a16:creationId xmlns:a16="http://schemas.microsoft.com/office/drawing/2014/main" id="{BF8D1C77-6257-4156-8BD3-7ECC6509D496}"/>
              </a:ext>
            </a:extLst>
          </p:cNvPr>
          <p:cNvSpPr>
            <a:spLocks/>
          </p:cNvSpPr>
          <p:nvPr/>
        </p:nvSpPr>
        <p:spPr>
          <a:xfrm>
            <a:off x="2919415" y="4016737"/>
            <a:ext cx="468052" cy="468052"/>
          </a:xfrm>
          <a:prstGeom prst="ellipse">
            <a:avLst/>
          </a:prstGeom>
          <a:gradFill flip="none" rotWithShape="1">
            <a:gsLst>
              <a:gs pos="0">
                <a:srgbClr val="FFC000"/>
              </a:gs>
              <a:gs pos="50000">
                <a:srgbClr val="FFC000"/>
              </a:gs>
              <a:gs pos="100000">
                <a:srgbClr val="C00000"/>
              </a:gs>
            </a:gsLst>
            <a:path path="circle">
              <a:fillToRect r="100000" b="100000"/>
            </a:path>
            <a:tileRect l="-100000" t="-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82" name="Rounded Rectangle 68">
            <a:extLst>
              <a:ext uri="{FF2B5EF4-FFF2-40B4-BE49-F238E27FC236}">
                <a16:creationId xmlns:a16="http://schemas.microsoft.com/office/drawing/2014/main" id="{3225DB0D-FF23-41E4-AE13-CE9A2EE862A8}"/>
              </a:ext>
            </a:extLst>
          </p:cNvPr>
          <p:cNvSpPr>
            <a:spLocks/>
          </p:cNvSpPr>
          <p:nvPr/>
        </p:nvSpPr>
        <p:spPr>
          <a:xfrm>
            <a:off x="6096000" y="3048000"/>
            <a:ext cx="803275" cy="365125"/>
          </a:xfrm>
          <a:prstGeom prst="roundRect">
            <a:avLst>
              <a:gd name="adj" fmla="val 50000"/>
            </a:avLst>
          </a:prstGeom>
          <a:ln w="21431"/>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83" name="Rounded Rectangle 69">
            <a:extLst>
              <a:ext uri="{FF2B5EF4-FFF2-40B4-BE49-F238E27FC236}">
                <a16:creationId xmlns:a16="http://schemas.microsoft.com/office/drawing/2014/main" id="{01C6C275-551F-4BB7-B049-D92EB01C5091}"/>
              </a:ext>
            </a:extLst>
          </p:cNvPr>
          <p:cNvSpPr>
            <a:spLocks/>
          </p:cNvSpPr>
          <p:nvPr/>
        </p:nvSpPr>
        <p:spPr>
          <a:xfrm rot="673437">
            <a:off x="6972300" y="3557588"/>
            <a:ext cx="803275" cy="365125"/>
          </a:xfrm>
          <a:prstGeom prst="roundRect">
            <a:avLst>
              <a:gd name="adj" fmla="val 50000"/>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w="21431">
            <a:solidFill>
              <a:srgbClr val="CC0000"/>
            </a:solidFill>
          </a:ln>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84" name="Rounded Rectangle 70">
            <a:extLst>
              <a:ext uri="{FF2B5EF4-FFF2-40B4-BE49-F238E27FC236}">
                <a16:creationId xmlns:a16="http://schemas.microsoft.com/office/drawing/2014/main" id="{F58E83D6-5ACA-4719-B519-8B42EE1E187B}"/>
              </a:ext>
            </a:extLst>
          </p:cNvPr>
          <p:cNvSpPr>
            <a:spLocks/>
          </p:cNvSpPr>
          <p:nvPr/>
        </p:nvSpPr>
        <p:spPr>
          <a:xfrm rot="1898030">
            <a:off x="7958139" y="2500314"/>
            <a:ext cx="803275" cy="365125"/>
          </a:xfrm>
          <a:prstGeom prst="roundRect">
            <a:avLst>
              <a:gd name="adj" fmla="val 50000"/>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3500000" scaled="1"/>
            <a:tileRect/>
          </a:gradFill>
          <a:ln w="21431">
            <a:solidFill>
              <a:srgbClr val="CC0000"/>
            </a:solidFill>
          </a:ln>
        </p:spPr>
        <p:style>
          <a:lnRef idx="1">
            <a:schemeClr val="dk1"/>
          </a:lnRef>
          <a:fillRef idx="2">
            <a:schemeClr val="dk1"/>
          </a:fillRef>
          <a:effectRef idx="1">
            <a:schemeClr val="dk1"/>
          </a:effectRef>
          <a:fontRef idx="minor">
            <a:schemeClr val="dk1"/>
          </a:fontRef>
        </p:style>
        <p:txBody>
          <a:bodyPr lIns="121917" tIns="60959" rIns="121917" bIns="60959"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85" name="Oval 84">
            <a:extLst>
              <a:ext uri="{FF2B5EF4-FFF2-40B4-BE49-F238E27FC236}">
                <a16:creationId xmlns:a16="http://schemas.microsoft.com/office/drawing/2014/main" id="{668F0D05-6184-42D6-AC9F-620F2BCCEE49}"/>
              </a:ext>
            </a:extLst>
          </p:cNvPr>
          <p:cNvSpPr>
            <a:spLocks/>
          </p:cNvSpPr>
          <p:nvPr/>
        </p:nvSpPr>
        <p:spPr>
          <a:xfrm>
            <a:off x="8432801" y="2133601"/>
            <a:ext cx="657225" cy="657225"/>
          </a:xfrm>
          <a:prstGeom prst="ellipse">
            <a:avLst/>
          </a:prstGeom>
          <a:gradFill>
            <a:gsLst>
              <a:gs pos="0">
                <a:schemeClr val="bg1">
                  <a:lumMod val="75000"/>
                </a:schemeClr>
              </a:gs>
              <a:gs pos="35000">
                <a:schemeClr val="bg1">
                  <a:lumMod val="85000"/>
                </a:schemeClr>
              </a:gs>
              <a:gs pos="100000">
                <a:schemeClr val="bg1"/>
              </a:gs>
            </a:gsLst>
          </a:gradFill>
          <a:ln w="7144">
            <a:solidFill>
              <a:schemeClr val="bg1">
                <a:lumMod val="65000"/>
              </a:schemeClr>
            </a:solidFill>
          </a:ln>
        </p:spPr>
        <p:style>
          <a:lnRef idx="1">
            <a:schemeClr val="accent4"/>
          </a:lnRef>
          <a:fillRef idx="2">
            <a:schemeClr val="accent4"/>
          </a:fillRef>
          <a:effectRef idx="1">
            <a:schemeClr val="accent4"/>
          </a:effectRef>
          <a:fontRef idx="minor">
            <a:schemeClr val="dk1"/>
          </a:fontRef>
        </p:style>
        <p:txBody>
          <a:bodyPr lIns="91437" tIns="45719" rIns="91437" bIns="45719" anchor="ctr"/>
          <a:lstStyle/>
          <a:p>
            <a:pPr algn="ctr" defTabSz="1219170" fontAlgn="base">
              <a:spcBef>
                <a:spcPct val="0"/>
              </a:spcBef>
              <a:spcAft>
                <a:spcPct val="0"/>
              </a:spcAft>
              <a:defRPr/>
            </a:pPr>
            <a:r>
              <a:rPr lang="en-US" sz="2800" b="1">
                <a:solidFill>
                  <a:srgbClr val="000000"/>
                </a:solidFill>
                <a:latin typeface="Calibri" panose="020F0502020204030204" pitchFamily="34" charset="0"/>
                <a:ea typeface="Verdana" pitchFamily="34" charset="0"/>
                <a:cs typeface="Calibri" panose="020F0502020204030204" pitchFamily="34" charset="0"/>
              </a:rPr>
              <a:t>5</a:t>
            </a:r>
          </a:p>
        </p:txBody>
      </p:sp>
      <p:sp>
        <p:nvSpPr>
          <p:cNvPr id="86" name="Otsikko 1">
            <a:extLst>
              <a:ext uri="{FF2B5EF4-FFF2-40B4-BE49-F238E27FC236}">
                <a16:creationId xmlns:a16="http://schemas.microsoft.com/office/drawing/2014/main" id="{948BF835-BE29-4D28-A98E-2138131C07C5}"/>
              </a:ext>
            </a:extLst>
          </p:cNvPr>
          <p:cNvSpPr txBox="1">
            <a:spLocks/>
          </p:cNvSpPr>
          <p:nvPr>
            <p:custDataLst>
              <p:tags r:id="rId3"/>
            </p:custDataLst>
          </p:nvPr>
        </p:nvSpPr>
        <p:spPr bwMode="auto">
          <a:xfrm>
            <a:off x="259080" y="669927"/>
            <a:ext cx="10835640" cy="46384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90000" tIns="46800" rIns="90000" bIns="46800" anchor="t" anchorCtr="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1219170">
              <a:spcBef>
                <a:spcPts val="1251"/>
              </a:spcBef>
              <a:defRPr/>
            </a:pPr>
            <a:r>
              <a:rPr lang="en-US" sz="2400" b="1" kern="0">
                <a:solidFill>
                  <a:srgbClr val="CC0000"/>
                </a:solidFill>
                <a:latin typeface="Calibri" panose="020F0502020204030204" pitchFamily="34" charset="0"/>
              </a:rPr>
              <a:t>5-Step Approach </a:t>
            </a:r>
            <a:r>
              <a:rPr lang="en-US" sz="2400" b="1" kern="0" err="1">
                <a:solidFill>
                  <a:srgbClr val="CC0000"/>
                </a:solidFill>
                <a:latin typeface="Calibri" panose="020F0502020204030204" pitchFamily="34" charset="0"/>
              </a:rPr>
              <a:t>with</a:t>
            </a:r>
            <a:r>
              <a:rPr lang="en-US" sz="2400" b="1" kern="0">
                <a:solidFill>
                  <a:srgbClr val="CC0000"/>
                </a:solidFill>
                <a:latin typeface="Calibri" panose="020F0502020204030204" pitchFamily="34" charset="0"/>
              </a:rPr>
              <a:t> </a:t>
            </a:r>
            <a:r>
              <a:rPr lang="en-US" sz="2400" b="1" kern="0" err="1">
                <a:solidFill>
                  <a:srgbClr val="CC0000"/>
                </a:solidFill>
                <a:latin typeface="Calibri" panose="020F0502020204030204" pitchFamily="34" charset="0"/>
              </a:rPr>
              <a:t>three</a:t>
            </a:r>
            <a:r>
              <a:rPr lang="en-US" sz="2400" b="1" kern="0">
                <a:solidFill>
                  <a:srgbClr val="CC0000"/>
                </a:solidFill>
                <a:latin typeface="Calibri" panose="020F0502020204030204" pitchFamily="34" charset="0"/>
              </a:rPr>
              <a:t> </a:t>
            </a:r>
            <a:r>
              <a:rPr lang="en-US" sz="2400" b="1" kern="0" err="1">
                <a:solidFill>
                  <a:srgbClr val="CC0000"/>
                </a:solidFill>
                <a:latin typeface="Calibri" panose="020F0502020204030204" pitchFamily="34" charset="0"/>
              </a:rPr>
              <a:t>channel</a:t>
            </a:r>
            <a:r>
              <a:rPr lang="en-US" sz="2400" b="1" kern="0">
                <a:solidFill>
                  <a:srgbClr val="CC0000"/>
                </a:solidFill>
                <a:latin typeface="Calibri" panose="020F0502020204030204" pitchFamily="34" charset="0"/>
              </a:rPr>
              <a:t> </a:t>
            </a:r>
            <a:r>
              <a:rPr lang="en-US" sz="2400" b="1" kern="0" err="1">
                <a:solidFill>
                  <a:srgbClr val="CC0000"/>
                </a:solidFill>
                <a:latin typeface="Calibri" panose="020F0502020204030204" pitchFamily="34" charset="0"/>
              </a:rPr>
              <a:t>concept</a:t>
            </a:r>
            <a:endParaRPr lang="en-US" sz="2400" b="1" kern="0">
              <a:solidFill>
                <a:srgbClr val="CC0000"/>
              </a:solidFill>
              <a:latin typeface="Calibri" panose="020F0502020204030204" pitchFamily="34" charset="0"/>
            </a:endParaRPr>
          </a:p>
        </p:txBody>
      </p:sp>
      <p:sp>
        <p:nvSpPr>
          <p:cNvPr id="87" name="TextBox 3">
            <a:extLst>
              <a:ext uri="{FF2B5EF4-FFF2-40B4-BE49-F238E27FC236}">
                <a16:creationId xmlns:a16="http://schemas.microsoft.com/office/drawing/2014/main" id="{F7F2F818-584E-4BD5-996F-1978609FF506}"/>
              </a:ext>
            </a:extLst>
          </p:cNvPr>
          <p:cNvSpPr txBox="1">
            <a:spLocks noChangeArrowheads="1"/>
          </p:cNvSpPr>
          <p:nvPr/>
        </p:nvSpPr>
        <p:spPr bwMode="auto">
          <a:xfrm>
            <a:off x="2654302" y="5394326"/>
            <a:ext cx="909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000">
                <a:solidFill>
                  <a:srgbClr val="000000"/>
                </a:solidFill>
                <a:latin typeface="Calibri" panose="020F0502020204030204" pitchFamily="34" charset="0"/>
                <a:cs typeface="Calibri" panose="020F0502020204030204" pitchFamily="34" charset="0"/>
              </a:rPr>
              <a:t>REGULAR</a:t>
            </a:r>
          </a:p>
        </p:txBody>
      </p:sp>
      <p:sp>
        <p:nvSpPr>
          <p:cNvPr id="88" name="TextBox 46">
            <a:extLst>
              <a:ext uri="{FF2B5EF4-FFF2-40B4-BE49-F238E27FC236}">
                <a16:creationId xmlns:a16="http://schemas.microsoft.com/office/drawing/2014/main" id="{58DD77FD-5A0B-4D00-9A3F-AE86B51F1E5C}"/>
              </a:ext>
            </a:extLst>
          </p:cNvPr>
          <p:cNvSpPr txBox="1">
            <a:spLocks noChangeArrowheads="1"/>
          </p:cNvSpPr>
          <p:nvPr/>
        </p:nvSpPr>
        <p:spPr bwMode="auto">
          <a:xfrm>
            <a:off x="3695702" y="5394326"/>
            <a:ext cx="909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000">
                <a:solidFill>
                  <a:srgbClr val="000000"/>
                </a:solidFill>
                <a:latin typeface="Calibri" panose="020F0502020204030204" pitchFamily="34" charset="0"/>
                <a:cs typeface="Calibri" panose="020F0502020204030204" pitchFamily="34" charset="0"/>
              </a:rPr>
              <a:t>REGULAR</a:t>
            </a:r>
          </a:p>
        </p:txBody>
      </p:sp>
      <p:sp>
        <p:nvSpPr>
          <p:cNvPr id="89" name="TextBox 47">
            <a:extLst>
              <a:ext uri="{FF2B5EF4-FFF2-40B4-BE49-F238E27FC236}">
                <a16:creationId xmlns:a16="http://schemas.microsoft.com/office/drawing/2014/main" id="{0ED517C1-B8B6-453D-A442-A2512F935C0D}"/>
              </a:ext>
            </a:extLst>
          </p:cNvPr>
          <p:cNvSpPr txBox="1">
            <a:spLocks noChangeArrowheads="1"/>
          </p:cNvSpPr>
          <p:nvPr/>
        </p:nvSpPr>
        <p:spPr bwMode="auto">
          <a:xfrm>
            <a:off x="4951414" y="5394326"/>
            <a:ext cx="9096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000">
                <a:solidFill>
                  <a:srgbClr val="000000"/>
                </a:solidFill>
                <a:latin typeface="Calibri" panose="020F0502020204030204" pitchFamily="34" charset="0"/>
                <a:cs typeface="Calibri" panose="020F0502020204030204" pitchFamily="34" charset="0"/>
              </a:rPr>
              <a:t>LONG</a:t>
            </a:r>
          </a:p>
        </p:txBody>
      </p:sp>
      <p:sp>
        <p:nvSpPr>
          <p:cNvPr id="90" name="TextBox 48">
            <a:extLst>
              <a:ext uri="{FF2B5EF4-FFF2-40B4-BE49-F238E27FC236}">
                <a16:creationId xmlns:a16="http://schemas.microsoft.com/office/drawing/2014/main" id="{97094CDD-833A-4C83-ACC6-FCD47503B0A1}"/>
              </a:ext>
            </a:extLst>
          </p:cNvPr>
          <p:cNvSpPr txBox="1">
            <a:spLocks noChangeArrowheads="1"/>
          </p:cNvSpPr>
          <p:nvPr/>
        </p:nvSpPr>
        <p:spPr bwMode="auto">
          <a:xfrm>
            <a:off x="6157914" y="5394326"/>
            <a:ext cx="9096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000">
                <a:solidFill>
                  <a:srgbClr val="000000"/>
                </a:solidFill>
                <a:latin typeface="Calibri" panose="020F0502020204030204" pitchFamily="34" charset="0"/>
                <a:cs typeface="Calibri" panose="020F0502020204030204" pitchFamily="34" charset="0"/>
              </a:rPr>
              <a:t>SHORT</a:t>
            </a:r>
          </a:p>
        </p:txBody>
      </p:sp>
      <p:sp>
        <p:nvSpPr>
          <p:cNvPr id="91" name="TextBox 49">
            <a:extLst>
              <a:ext uri="{FF2B5EF4-FFF2-40B4-BE49-F238E27FC236}">
                <a16:creationId xmlns:a16="http://schemas.microsoft.com/office/drawing/2014/main" id="{7EB5C1C2-179F-433E-AB0D-47EDE42C7B09}"/>
              </a:ext>
            </a:extLst>
          </p:cNvPr>
          <p:cNvSpPr txBox="1">
            <a:spLocks noChangeArrowheads="1"/>
          </p:cNvSpPr>
          <p:nvPr/>
        </p:nvSpPr>
        <p:spPr bwMode="auto">
          <a:xfrm>
            <a:off x="7489827" y="5394326"/>
            <a:ext cx="909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000">
                <a:solidFill>
                  <a:srgbClr val="000000"/>
                </a:solidFill>
                <a:latin typeface="Calibri" panose="020F0502020204030204" pitchFamily="34" charset="0"/>
                <a:cs typeface="Calibri" panose="020F0502020204030204" pitchFamily="34" charset="0"/>
              </a:rPr>
              <a:t>LONGEST</a:t>
            </a:r>
          </a:p>
        </p:txBody>
      </p:sp>
      <p:sp>
        <p:nvSpPr>
          <p:cNvPr id="92" name="TextBox 50">
            <a:extLst>
              <a:ext uri="{FF2B5EF4-FFF2-40B4-BE49-F238E27FC236}">
                <a16:creationId xmlns:a16="http://schemas.microsoft.com/office/drawing/2014/main" id="{01FCFDFA-A994-4657-82BD-85E634C0A6AA}"/>
              </a:ext>
            </a:extLst>
          </p:cNvPr>
          <p:cNvSpPr txBox="1">
            <a:spLocks noChangeArrowheads="1"/>
          </p:cNvSpPr>
          <p:nvPr/>
        </p:nvSpPr>
        <p:spPr bwMode="auto">
          <a:xfrm>
            <a:off x="2654302" y="5846764"/>
            <a:ext cx="909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000">
                <a:solidFill>
                  <a:srgbClr val="000000"/>
                </a:solidFill>
                <a:latin typeface="Calibri" panose="020F0502020204030204" pitchFamily="34" charset="0"/>
                <a:cs typeface="Calibri" panose="020F0502020204030204" pitchFamily="34" charset="0"/>
              </a:rPr>
              <a:t>SLOW</a:t>
            </a:r>
          </a:p>
        </p:txBody>
      </p:sp>
      <p:sp>
        <p:nvSpPr>
          <p:cNvPr id="93" name="TextBox 51">
            <a:extLst>
              <a:ext uri="{FF2B5EF4-FFF2-40B4-BE49-F238E27FC236}">
                <a16:creationId xmlns:a16="http://schemas.microsoft.com/office/drawing/2014/main" id="{9469ECE7-8E0B-4BBB-8D3D-B6E27A77128C}"/>
              </a:ext>
            </a:extLst>
          </p:cNvPr>
          <p:cNvSpPr txBox="1">
            <a:spLocks noChangeArrowheads="1"/>
          </p:cNvSpPr>
          <p:nvPr/>
        </p:nvSpPr>
        <p:spPr bwMode="auto">
          <a:xfrm>
            <a:off x="3695702" y="5846764"/>
            <a:ext cx="9096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000">
                <a:solidFill>
                  <a:srgbClr val="000000"/>
                </a:solidFill>
                <a:latin typeface="Calibri" panose="020F0502020204030204" pitchFamily="34" charset="0"/>
                <a:cs typeface="Calibri" panose="020F0502020204030204" pitchFamily="34" charset="0"/>
              </a:rPr>
              <a:t>SLOW</a:t>
            </a:r>
          </a:p>
        </p:txBody>
      </p:sp>
      <p:sp>
        <p:nvSpPr>
          <p:cNvPr id="94" name="TextBox 52">
            <a:extLst>
              <a:ext uri="{FF2B5EF4-FFF2-40B4-BE49-F238E27FC236}">
                <a16:creationId xmlns:a16="http://schemas.microsoft.com/office/drawing/2014/main" id="{04ECF855-C646-43C6-A3AD-761A5870F656}"/>
              </a:ext>
            </a:extLst>
          </p:cNvPr>
          <p:cNvSpPr txBox="1">
            <a:spLocks noChangeArrowheads="1"/>
          </p:cNvSpPr>
          <p:nvPr/>
        </p:nvSpPr>
        <p:spPr bwMode="auto">
          <a:xfrm>
            <a:off x="4951414" y="5846764"/>
            <a:ext cx="9096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000">
                <a:solidFill>
                  <a:srgbClr val="000000"/>
                </a:solidFill>
                <a:latin typeface="Calibri" panose="020F0502020204030204" pitchFamily="34" charset="0"/>
                <a:cs typeface="Calibri" panose="020F0502020204030204" pitchFamily="34" charset="0"/>
              </a:rPr>
              <a:t>FASTER</a:t>
            </a:r>
          </a:p>
        </p:txBody>
      </p:sp>
      <p:sp>
        <p:nvSpPr>
          <p:cNvPr id="95" name="TextBox 53">
            <a:extLst>
              <a:ext uri="{FF2B5EF4-FFF2-40B4-BE49-F238E27FC236}">
                <a16:creationId xmlns:a16="http://schemas.microsoft.com/office/drawing/2014/main" id="{A9CCD67D-2CC0-472E-AEE1-E90370C6D315}"/>
              </a:ext>
            </a:extLst>
          </p:cNvPr>
          <p:cNvSpPr txBox="1">
            <a:spLocks noChangeArrowheads="1"/>
          </p:cNvSpPr>
          <p:nvPr/>
        </p:nvSpPr>
        <p:spPr bwMode="auto">
          <a:xfrm>
            <a:off x="6157914" y="5846764"/>
            <a:ext cx="9096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000">
                <a:solidFill>
                  <a:srgbClr val="000000"/>
                </a:solidFill>
                <a:latin typeface="Calibri" panose="020F0502020204030204" pitchFamily="34" charset="0"/>
                <a:cs typeface="Calibri" panose="020F0502020204030204" pitchFamily="34" charset="0"/>
              </a:rPr>
              <a:t>QUICK</a:t>
            </a:r>
          </a:p>
        </p:txBody>
      </p:sp>
      <p:cxnSp>
        <p:nvCxnSpPr>
          <p:cNvPr id="96" name="Straight Connector 95">
            <a:extLst>
              <a:ext uri="{FF2B5EF4-FFF2-40B4-BE49-F238E27FC236}">
                <a16:creationId xmlns:a16="http://schemas.microsoft.com/office/drawing/2014/main" id="{5D10142F-1EE9-4C0E-9B4D-D3FC1ADAE1E1}"/>
              </a:ext>
            </a:extLst>
          </p:cNvPr>
          <p:cNvCxnSpPr>
            <a:cxnSpLocks/>
          </p:cNvCxnSpPr>
          <p:nvPr/>
        </p:nvCxnSpPr>
        <p:spPr>
          <a:xfrm>
            <a:off x="2006600" y="5337175"/>
            <a:ext cx="7959725" cy="0"/>
          </a:xfrm>
          <a:prstGeom prst="line">
            <a:avLst/>
          </a:prstGeom>
          <a:ln w="14288">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7F9A3E1-D0F5-4E0B-BE42-54D70FA41E17}"/>
              </a:ext>
            </a:extLst>
          </p:cNvPr>
          <p:cNvCxnSpPr>
            <a:cxnSpLocks/>
          </p:cNvCxnSpPr>
          <p:nvPr/>
        </p:nvCxnSpPr>
        <p:spPr>
          <a:xfrm>
            <a:off x="2006600" y="5761039"/>
            <a:ext cx="7959725" cy="0"/>
          </a:xfrm>
          <a:prstGeom prst="line">
            <a:avLst/>
          </a:prstGeom>
          <a:ln w="14288">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51FE83D-FC66-4C8E-83BC-B7BB227F3E3D}"/>
              </a:ext>
            </a:extLst>
          </p:cNvPr>
          <p:cNvCxnSpPr>
            <a:cxnSpLocks/>
          </p:cNvCxnSpPr>
          <p:nvPr/>
        </p:nvCxnSpPr>
        <p:spPr>
          <a:xfrm>
            <a:off x="2006600" y="6165851"/>
            <a:ext cx="7959725" cy="0"/>
          </a:xfrm>
          <a:prstGeom prst="line">
            <a:avLst/>
          </a:prstGeom>
          <a:ln w="14288">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 name="Text Box 9">
            <a:extLst>
              <a:ext uri="{FF2B5EF4-FFF2-40B4-BE49-F238E27FC236}">
                <a16:creationId xmlns:a16="http://schemas.microsoft.com/office/drawing/2014/main" id="{D23EC2ED-761F-453D-B815-B013F4A9567A}"/>
              </a:ext>
            </a:extLst>
          </p:cNvPr>
          <p:cNvSpPr txBox="1">
            <a:spLocks noChangeArrowheads="1"/>
          </p:cNvSpPr>
          <p:nvPr/>
        </p:nvSpPr>
        <p:spPr bwMode="auto">
          <a:xfrm>
            <a:off x="1574800" y="5800726"/>
            <a:ext cx="1016000" cy="3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9" rIns="91437" bIns="4571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1219170" fontAlgn="base">
              <a:spcBef>
                <a:spcPct val="50000"/>
              </a:spcBef>
              <a:spcAft>
                <a:spcPct val="0"/>
              </a:spcAft>
            </a:pPr>
            <a:r>
              <a:rPr lang="en-US" altLang="en-US" sz="1600" b="1">
                <a:solidFill>
                  <a:srgbClr val="000000"/>
                </a:solidFill>
                <a:latin typeface="Calibri" panose="020F0502020204030204" pitchFamily="34" charset="0"/>
                <a:cs typeface="Calibri" panose="020F0502020204030204" pitchFamily="34" charset="0"/>
              </a:rPr>
              <a:t>TEMPO</a:t>
            </a:r>
          </a:p>
        </p:txBody>
      </p:sp>
    </p:spTree>
    <p:extLst>
      <p:ext uri="{BB962C8B-B14F-4D97-AF65-F5344CB8AC3E}">
        <p14:creationId xmlns:p14="http://schemas.microsoft.com/office/powerpoint/2010/main" val="222314564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22048026-8432-4D6D-8725-54C69F4210EB}"/>
              </a:ext>
            </a:extLst>
          </p:cNvPr>
          <p:cNvSpPr txBox="1">
            <a:spLocks/>
          </p:cNvSpPr>
          <p:nvPr>
            <p:custDataLst>
              <p:tags r:id="rId1"/>
            </p:custDataLst>
          </p:nvPr>
        </p:nvSpPr>
        <p:spPr bwMode="auto">
          <a:xfrm>
            <a:off x="259080" y="669927"/>
            <a:ext cx="10835640" cy="46384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90000" tIns="46800" rIns="90000" bIns="46800" anchor="t" anchorCtr="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1219170">
              <a:spcBef>
                <a:spcPts val="1251"/>
              </a:spcBef>
              <a:defRPr/>
            </a:pPr>
            <a:r>
              <a:rPr lang="en-US" sz="2400" b="1" kern="0">
                <a:solidFill>
                  <a:srgbClr val="CC0000"/>
                </a:solidFill>
                <a:latin typeface="Calibri" panose="020F0502020204030204" pitchFamily="34" charset="0"/>
              </a:rPr>
              <a:t>5-Step Approach </a:t>
            </a:r>
            <a:r>
              <a:rPr lang="en-US" sz="2400" b="1" kern="0" err="1">
                <a:solidFill>
                  <a:srgbClr val="CC0000"/>
                </a:solidFill>
                <a:latin typeface="Calibri" panose="020F0502020204030204" pitchFamily="34" charset="0"/>
              </a:rPr>
              <a:t>with</a:t>
            </a:r>
            <a:r>
              <a:rPr lang="en-US" sz="2400" b="1" kern="0">
                <a:solidFill>
                  <a:srgbClr val="CC0000"/>
                </a:solidFill>
                <a:latin typeface="Calibri" panose="020F0502020204030204" pitchFamily="34" charset="0"/>
              </a:rPr>
              <a:t> </a:t>
            </a:r>
            <a:r>
              <a:rPr lang="en-US" sz="2400" b="1" kern="0" err="1">
                <a:solidFill>
                  <a:srgbClr val="CC0000"/>
                </a:solidFill>
                <a:latin typeface="Calibri" panose="020F0502020204030204" pitchFamily="34" charset="0"/>
              </a:rPr>
              <a:t>three</a:t>
            </a:r>
            <a:r>
              <a:rPr lang="en-US" sz="2400" b="1" kern="0">
                <a:solidFill>
                  <a:srgbClr val="CC0000"/>
                </a:solidFill>
                <a:latin typeface="Calibri" panose="020F0502020204030204" pitchFamily="34" charset="0"/>
              </a:rPr>
              <a:t> </a:t>
            </a:r>
            <a:r>
              <a:rPr lang="en-US" sz="2400" b="1" kern="0" err="1">
                <a:solidFill>
                  <a:srgbClr val="CC0000"/>
                </a:solidFill>
                <a:latin typeface="Calibri" panose="020F0502020204030204" pitchFamily="34" charset="0"/>
              </a:rPr>
              <a:t>channel</a:t>
            </a:r>
            <a:r>
              <a:rPr lang="en-US" sz="2400" b="1" kern="0">
                <a:solidFill>
                  <a:srgbClr val="CC0000"/>
                </a:solidFill>
                <a:latin typeface="Calibri" panose="020F0502020204030204" pitchFamily="34" charset="0"/>
              </a:rPr>
              <a:t> </a:t>
            </a:r>
            <a:r>
              <a:rPr lang="en-US" sz="2400" b="1" kern="0" err="1">
                <a:solidFill>
                  <a:srgbClr val="CC0000"/>
                </a:solidFill>
                <a:latin typeface="Calibri" panose="020F0502020204030204" pitchFamily="34" charset="0"/>
              </a:rPr>
              <a:t>concept</a:t>
            </a:r>
            <a:endParaRPr lang="en-US" sz="2400" b="1" kern="0">
              <a:solidFill>
                <a:srgbClr val="CC0000"/>
              </a:solidFill>
              <a:latin typeface="Calibri" panose="020F0502020204030204" pitchFamily="34" charset="0"/>
            </a:endParaRPr>
          </a:p>
        </p:txBody>
      </p:sp>
      <p:pic>
        <p:nvPicPr>
          <p:cNvPr id="6" name="Picture 5">
            <a:extLst>
              <a:ext uri="{FF2B5EF4-FFF2-40B4-BE49-F238E27FC236}">
                <a16:creationId xmlns:a16="http://schemas.microsoft.com/office/drawing/2014/main" id="{61AB7DA6-4972-4EBA-9769-8D67D5F076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19736" y="1412778"/>
            <a:ext cx="4575813" cy="5193196"/>
          </a:xfrm>
          <a:prstGeom prst="rect">
            <a:avLst/>
          </a:prstGeom>
        </p:spPr>
      </p:pic>
    </p:spTree>
    <p:extLst>
      <p:ext uri="{BB962C8B-B14F-4D97-AF65-F5344CB8AC3E}">
        <p14:creationId xmlns:p14="http://schemas.microsoft.com/office/powerpoint/2010/main" val="159971710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1860C8EE-6C49-4301-9E2E-A962FD50CC04}"/>
              </a:ext>
            </a:extLst>
          </p:cNvPr>
          <p:cNvSpPr>
            <a:spLocks/>
          </p:cNvSpPr>
          <p:nvPr/>
        </p:nvSpPr>
        <p:spPr>
          <a:xfrm>
            <a:off x="1847851" y="2276475"/>
            <a:ext cx="4572000" cy="1008063"/>
          </a:xfrm>
          <a:prstGeom prst="rect">
            <a:avLst/>
          </a:prstGeom>
          <a:solidFill>
            <a:srgbClr val="FFEBA3"/>
          </a:solidFill>
          <a:ln w="28575"/>
          <a:effectLst/>
        </p:spPr>
        <p:style>
          <a:lnRef idx="3">
            <a:schemeClr val="lt1"/>
          </a:lnRef>
          <a:fillRef idx="1">
            <a:schemeClr val="accent3"/>
          </a:fillRef>
          <a:effectRef idx="1">
            <a:schemeClr val="accent3"/>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71" name="Text Box 3">
            <a:extLst>
              <a:ext uri="{FF2B5EF4-FFF2-40B4-BE49-F238E27FC236}">
                <a16:creationId xmlns:a16="http://schemas.microsoft.com/office/drawing/2014/main" id="{CB8016C5-BF90-47FB-B1CB-C7C97A42710D}"/>
              </a:ext>
            </a:extLst>
          </p:cNvPr>
          <p:cNvSpPr txBox="1">
            <a:spLocks noChangeArrowheads="1"/>
          </p:cNvSpPr>
          <p:nvPr>
            <p:custDataLst>
              <p:tags r:id="rId1"/>
            </p:custDataLst>
          </p:nvPr>
        </p:nvSpPr>
        <p:spPr bwMode="auto">
          <a:xfrm>
            <a:off x="259080" y="669927"/>
            <a:ext cx="1083564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90000" tIns="46800" rIns="90000" bIns="46800" anchor="t"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ts val="1251"/>
              </a:spcBef>
              <a:spcAft>
                <a:spcPct val="0"/>
              </a:spcAft>
              <a:buClr>
                <a:srgbClr val="CC0000"/>
              </a:buClr>
              <a:buSzPct val="100000"/>
            </a:pPr>
            <a:r>
              <a:rPr lang="en-US" altLang="en-US" sz="2400" b="1">
                <a:solidFill>
                  <a:srgbClr val="CC0000"/>
                </a:solidFill>
                <a:latin typeface="Calibri" panose="020F0502020204030204" pitchFamily="34" charset="0"/>
                <a:cs typeface="Calibri" panose="020F0502020204030204" pitchFamily="34" charset="0"/>
              </a:rPr>
              <a:t>5 Step Approach</a:t>
            </a:r>
          </a:p>
        </p:txBody>
      </p:sp>
      <p:sp>
        <p:nvSpPr>
          <p:cNvPr id="72" name="Text Box 13">
            <a:extLst>
              <a:ext uri="{FF2B5EF4-FFF2-40B4-BE49-F238E27FC236}">
                <a16:creationId xmlns:a16="http://schemas.microsoft.com/office/drawing/2014/main" id="{EECF04CA-45A7-4C0F-AA61-370F2912A87C}"/>
              </a:ext>
            </a:extLst>
          </p:cNvPr>
          <p:cNvSpPr txBox="1">
            <a:spLocks noChangeArrowheads="1"/>
          </p:cNvSpPr>
          <p:nvPr/>
        </p:nvSpPr>
        <p:spPr bwMode="auto">
          <a:xfrm>
            <a:off x="6711951" y="1657351"/>
            <a:ext cx="3727451"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50000"/>
              </a:spcBef>
              <a:spcAft>
                <a:spcPct val="0"/>
              </a:spcAft>
            </a:pPr>
            <a:r>
              <a:rPr lang="en-US" altLang="en-US" sz="1200">
                <a:solidFill>
                  <a:srgbClr val="000000"/>
                </a:solidFill>
                <a:latin typeface="Calibri" panose="020F0502020204030204" pitchFamily="34" charset="0"/>
                <a:cs typeface="Calibri" panose="020F0502020204030204" pitchFamily="34" charset="0"/>
              </a:rPr>
              <a:t>To find out where to start at the approach let your bowlers do the exercises with normal steps and try to find the natural 5-step distance without trying to reach the foul line. </a:t>
            </a:r>
          </a:p>
          <a:p>
            <a:pPr algn="ctr" defTabSz="1219170" fontAlgn="base">
              <a:spcBef>
                <a:spcPct val="50000"/>
              </a:spcBef>
              <a:spcAft>
                <a:spcPct val="0"/>
              </a:spcAft>
            </a:pPr>
            <a:endParaRPr lang="en-US" altLang="en-US" sz="1200">
              <a:solidFill>
                <a:srgbClr val="000000"/>
              </a:solidFill>
              <a:latin typeface="Calibri" panose="020F0502020204030204" pitchFamily="34" charset="0"/>
              <a:cs typeface="Calibri" panose="020F0502020204030204" pitchFamily="34" charset="0"/>
            </a:endParaRPr>
          </a:p>
          <a:p>
            <a:pPr algn="ctr" defTabSz="1219170" fontAlgn="base">
              <a:spcBef>
                <a:spcPct val="50000"/>
              </a:spcBef>
              <a:spcAft>
                <a:spcPct val="0"/>
              </a:spcAft>
            </a:pPr>
            <a:r>
              <a:rPr lang="en-US" altLang="en-US" sz="1200">
                <a:solidFill>
                  <a:srgbClr val="000000"/>
                </a:solidFill>
                <a:latin typeface="Calibri" panose="020F0502020204030204" pitchFamily="34" charset="0"/>
                <a:cs typeface="Calibri" panose="020F0502020204030204" pitchFamily="34" charset="0"/>
              </a:rPr>
              <a:t>Then you can adjust the starting point according to your bowlers natural 5-step length.</a:t>
            </a:r>
          </a:p>
          <a:p>
            <a:pPr algn="ctr" defTabSz="1219170" fontAlgn="base">
              <a:spcBef>
                <a:spcPct val="50000"/>
              </a:spcBef>
              <a:spcAft>
                <a:spcPct val="0"/>
              </a:spcAft>
            </a:pPr>
            <a:endParaRPr lang="en-US" altLang="en-US" sz="1200">
              <a:solidFill>
                <a:srgbClr val="000000"/>
              </a:solidFill>
              <a:latin typeface="Calibri" panose="020F0502020204030204" pitchFamily="34" charset="0"/>
              <a:cs typeface="Calibri" panose="020F0502020204030204" pitchFamily="34" charset="0"/>
            </a:endParaRPr>
          </a:p>
          <a:p>
            <a:pPr algn="ctr" defTabSz="1219170" fontAlgn="base">
              <a:spcBef>
                <a:spcPct val="50000"/>
              </a:spcBef>
              <a:spcAft>
                <a:spcPct val="0"/>
              </a:spcAft>
            </a:pPr>
            <a:r>
              <a:rPr lang="en-US" altLang="en-US" sz="1400" b="1">
                <a:solidFill>
                  <a:srgbClr val="000000"/>
                </a:solidFill>
                <a:latin typeface="Calibri" panose="020F0502020204030204" pitchFamily="34" charset="0"/>
                <a:cs typeface="Calibri" panose="020F0502020204030204" pitchFamily="34" charset="0"/>
              </a:rPr>
              <a:t>REMEMBER: Most bowlers start so far from the foul line and then use unnatural bigger steps  to reach foul line that causes timing problems and unnecessary speed.</a:t>
            </a:r>
          </a:p>
        </p:txBody>
      </p:sp>
      <p:sp>
        <p:nvSpPr>
          <p:cNvPr id="77" name="Rounded Rectangle 61">
            <a:extLst>
              <a:ext uri="{FF2B5EF4-FFF2-40B4-BE49-F238E27FC236}">
                <a16:creationId xmlns:a16="http://schemas.microsoft.com/office/drawing/2014/main" id="{8610468D-FA69-43E6-8B14-610D282ADCDD}"/>
              </a:ext>
            </a:extLst>
          </p:cNvPr>
          <p:cNvSpPr>
            <a:spLocks/>
          </p:cNvSpPr>
          <p:nvPr/>
        </p:nvSpPr>
        <p:spPr>
          <a:xfrm>
            <a:off x="4259263" y="2744788"/>
            <a:ext cx="401637" cy="182563"/>
          </a:xfrm>
          <a:prstGeom prst="roundRect">
            <a:avLst>
              <a:gd name="adj" fmla="val 50000"/>
            </a:avLst>
          </a:prstGeom>
          <a:ln w="4763"/>
        </p:spPr>
        <p:style>
          <a:lnRef idx="1">
            <a:schemeClr val="dk1"/>
          </a:lnRef>
          <a:fillRef idx="2">
            <a:schemeClr val="dk1"/>
          </a:fillRef>
          <a:effectRef idx="1">
            <a:schemeClr val="dk1"/>
          </a:effectRef>
          <a:fontRef idx="minor">
            <a:schemeClr val="dk1"/>
          </a:fontRef>
        </p:style>
        <p:txBody>
          <a:bodyPr lIns="91440" tIns="45720" rIns="91440" bIns="45720" anchor="ctr"/>
          <a:lstStyle/>
          <a:p>
            <a:pPr algn="ctr" defTabSz="1219170" fontAlgn="base">
              <a:spcBef>
                <a:spcPct val="0"/>
              </a:spcBef>
              <a:spcAft>
                <a:spcPct val="0"/>
              </a:spcAft>
              <a:defRPr/>
            </a:pPr>
            <a:r>
              <a:rPr lang="en-US" sz="1100" b="1">
                <a:solidFill>
                  <a:srgbClr val="000000"/>
                </a:solidFill>
                <a:latin typeface="Calibri" panose="020F0502020204030204" pitchFamily="34" charset="0"/>
                <a:ea typeface="Verdana" pitchFamily="34" charset="0"/>
                <a:cs typeface="Calibri" panose="020F0502020204030204" pitchFamily="34" charset="0"/>
              </a:rPr>
              <a:t>5</a:t>
            </a:r>
          </a:p>
        </p:txBody>
      </p:sp>
      <p:sp>
        <p:nvSpPr>
          <p:cNvPr id="79" name="Rounded Rectangle 62">
            <a:extLst>
              <a:ext uri="{FF2B5EF4-FFF2-40B4-BE49-F238E27FC236}">
                <a16:creationId xmlns:a16="http://schemas.microsoft.com/office/drawing/2014/main" id="{0DEB7D91-2ECB-4119-9B13-8426C27B81C4}"/>
              </a:ext>
            </a:extLst>
          </p:cNvPr>
          <p:cNvSpPr>
            <a:spLocks/>
          </p:cNvSpPr>
          <p:nvPr/>
        </p:nvSpPr>
        <p:spPr>
          <a:xfrm>
            <a:off x="3756027" y="2744788"/>
            <a:ext cx="401639" cy="182563"/>
          </a:xfrm>
          <a:prstGeom prst="roundRect">
            <a:avLst>
              <a:gd name="adj" fmla="val 50000"/>
            </a:avLst>
          </a:prstGeom>
          <a:ln w="4763"/>
        </p:spPr>
        <p:style>
          <a:lnRef idx="1">
            <a:schemeClr val="dk1"/>
          </a:lnRef>
          <a:fillRef idx="2">
            <a:schemeClr val="dk1"/>
          </a:fillRef>
          <a:effectRef idx="1">
            <a:schemeClr val="dk1"/>
          </a:effectRef>
          <a:fontRef idx="minor">
            <a:schemeClr val="dk1"/>
          </a:fontRef>
        </p:style>
        <p:txBody>
          <a:bodyPr lIns="91440" tIns="45720" rIns="91440" bIns="45720" anchor="ctr"/>
          <a:lstStyle/>
          <a:p>
            <a:pPr algn="ctr" defTabSz="1219170" fontAlgn="base">
              <a:spcBef>
                <a:spcPct val="0"/>
              </a:spcBef>
              <a:spcAft>
                <a:spcPct val="0"/>
              </a:spcAft>
              <a:defRPr/>
            </a:pPr>
            <a:r>
              <a:rPr lang="en-US" sz="1100" b="1">
                <a:solidFill>
                  <a:srgbClr val="000000"/>
                </a:solidFill>
                <a:latin typeface="Calibri" panose="020F0502020204030204" pitchFamily="34" charset="0"/>
                <a:ea typeface="Verdana" pitchFamily="34" charset="0"/>
                <a:cs typeface="Calibri" panose="020F0502020204030204" pitchFamily="34" charset="0"/>
              </a:rPr>
              <a:t>4</a:t>
            </a:r>
          </a:p>
        </p:txBody>
      </p:sp>
      <p:sp>
        <p:nvSpPr>
          <p:cNvPr id="80" name="Rounded Rectangle 63">
            <a:extLst>
              <a:ext uri="{FF2B5EF4-FFF2-40B4-BE49-F238E27FC236}">
                <a16:creationId xmlns:a16="http://schemas.microsoft.com/office/drawing/2014/main" id="{911CCA64-9A13-4484-A8EE-C81D3F15B3C4}"/>
              </a:ext>
            </a:extLst>
          </p:cNvPr>
          <p:cNvSpPr>
            <a:spLocks/>
          </p:cNvSpPr>
          <p:nvPr/>
        </p:nvSpPr>
        <p:spPr>
          <a:xfrm>
            <a:off x="3324227" y="2565400"/>
            <a:ext cx="401639" cy="182563"/>
          </a:xfrm>
          <a:prstGeom prst="roundRect">
            <a:avLst>
              <a:gd name="adj" fmla="val 50000"/>
            </a:avLst>
          </a:prstGeom>
          <a:ln w="4763"/>
        </p:spPr>
        <p:style>
          <a:lnRef idx="1">
            <a:schemeClr val="dk1"/>
          </a:lnRef>
          <a:fillRef idx="2">
            <a:schemeClr val="dk1"/>
          </a:fillRef>
          <a:effectRef idx="1">
            <a:schemeClr val="dk1"/>
          </a:effectRef>
          <a:fontRef idx="minor">
            <a:schemeClr val="dk1"/>
          </a:fontRef>
        </p:style>
        <p:txBody>
          <a:bodyPr lIns="91440" tIns="45720" rIns="91440" bIns="45720" anchor="ctr"/>
          <a:lstStyle/>
          <a:p>
            <a:pPr algn="ctr" defTabSz="1219170" fontAlgn="base">
              <a:spcBef>
                <a:spcPct val="0"/>
              </a:spcBef>
              <a:spcAft>
                <a:spcPct val="0"/>
              </a:spcAft>
              <a:defRPr/>
            </a:pPr>
            <a:r>
              <a:rPr lang="en-US" sz="1100" b="1">
                <a:solidFill>
                  <a:srgbClr val="000000"/>
                </a:solidFill>
                <a:latin typeface="Calibri" panose="020F0502020204030204" pitchFamily="34" charset="0"/>
                <a:ea typeface="Verdana" pitchFamily="34" charset="0"/>
                <a:cs typeface="Calibri" panose="020F0502020204030204" pitchFamily="34" charset="0"/>
              </a:rPr>
              <a:t>3</a:t>
            </a:r>
          </a:p>
        </p:txBody>
      </p:sp>
      <p:sp>
        <p:nvSpPr>
          <p:cNvPr id="81" name="Rounded Rectangle 65">
            <a:extLst>
              <a:ext uri="{FF2B5EF4-FFF2-40B4-BE49-F238E27FC236}">
                <a16:creationId xmlns:a16="http://schemas.microsoft.com/office/drawing/2014/main" id="{420C221E-23F3-4080-92F0-6F6AB0ED98DC}"/>
              </a:ext>
            </a:extLst>
          </p:cNvPr>
          <p:cNvSpPr>
            <a:spLocks/>
          </p:cNvSpPr>
          <p:nvPr/>
        </p:nvSpPr>
        <p:spPr>
          <a:xfrm>
            <a:off x="2603502" y="2708275"/>
            <a:ext cx="401639" cy="182563"/>
          </a:xfrm>
          <a:prstGeom prst="roundRect">
            <a:avLst>
              <a:gd name="adj" fmla="val 50000"/>
            </a:avLst>
          </a:prstGeom>
          <a:ln w="4763"/>
        </p:spPr>
        <p:style>
          <a:lnRef idx="1">
            <a:schemeClr val="dk1"/>
          </a:lnRef>
          <a:fillRef idx="2">
            <a:schemeClr val="dk1"/>
          </a:fillRef>
          <a:effectRef idx="1">
            <a:schemeClr val="dk1"/>
          </a:effectRef>
          <a:fontRef idx="minor">
            <a:schemeClr val="dk1"/>
          </a:fontRef>
        </p:style>
        <p:txBody>
          <a:bodyPr lIns="91440" tIns="45720" rIns="91440" bIns="45720" anchor="ctr"/>
          <a:lstStyle/>
          <a:p>
            <a:pPr algn="ctr" defTabSz="1219170" fontAlgn="base">
              <a:spcBef>
                <a:spcPct val="0"/>
              </a:spcBef>
              <a:spcAft>
                <a:spcPct val="0"/>
              </a:spcAft>
              <a:defRPr/>
            </a:pPr>
            <a:r>
              <a:rPr lang="en-US" sz="1100" b="1">
                <a:solidFill>
                  <a:srgbClr val="000000"/>
                </a:solidFill>
                <a:latin typeface="Calibri" panose="020F0502020204030204" pitchFamily="34" charset="0"/>
                <a:ea typeface="Verdana" pitchFamily="34" charset="0"/>
                <a:cs typeface="Calibri" panose="020F0502020204030204" pitchFamily="34" charset="0"/>
              </a:rPr>
              <a:t>2</a:t>
            </a:r>
          </a:p>
        </p:txBody>
      </p:sp>
      <p:sp>
        <p:nvSpPr>
          <p:cNvPr id="123" name="Rounded Rectangle 72">
            <a:extLst>
              <a:ext uri="{FF2B5EF4-FFF2-40B4-BE49-F238E27FC236}">
                <a16:creationId xmlns:a16="http://schemas.microsoft.com/office/drawing/2014/main" id="{8EB4F467-2EAB-49BC-B0CC-DE77CCE07DB2}"/>
              </a:ext>
            </a:extLst>
          </p:cNvPr>
          <p:cNvSpPr>
            <a:spLocks/>
          </p:cNvSpPr>
          <p:nvPr/>
        </p:nvSpPr>
        <p:spPr>
          <a:xfrm>
            <a:off x="2120902" y="2698751"/>
            <a:ext cx="401639" cy="182563"/>
          </a:xfrm>
          <a:prstGeom prst="roundRect">
            <a:avLst>
              <a:gd name="adj" fmla="val 50000"/>
            </a:avLst>
          </a:prstGeom>
          <a:ln w="4763"/>
        </p:spPr>
        <p:style>
          <a:lnRef idx="1">
            <a:schemeClr val="dk1"/>
          </a:lnRef>
          <a:fillRef idx="2">
            <a:schemeClr val="dk1"/>
          </a:fillRef>
          <a:effectRef idx="1">
            <a:schemeClr val="dk1"/>
          </a:effectRef>
          <a:fontRef idx="minor">
            <a:schemeClr val="dk1"/>
          </a:fontRef>
        </p:style>
        <p:txBody>
          <a:bodyPr lIns="91440" tIns="45720" rIns="91440" bIns="45720" anchor="ctr"/>
          <a:lstStyle/>
          <a:p>
            <a:pPr algn="ctr" defTabSz="1219170" fontAlgn="base">
              <a:spcBef>
                <a:spcPct val="0"/>
              </a:spcBef>
              <a:spcAft>
                <a:spcPct val="0"/>
              </a:spcAft>
              <a:defRPr/>
            </a:pPr>
            <a:r>
              <a:rPr lang="en-US" sz="1000" b="1">
                <a:solidFill>
                  <a:srgbClr val="000000"/>
                </a:solidFill>
                <a:latin typeface="Calibri" panose="020F0502020204030204" pitchFamily="34" charset="0"/>
                <a:ea typeface="Verdana" pitchFamily="34" charset="0"/>
                <a:cs typeface="Calibri" panose="020F0502020204030204" pitchFamily="34" charset="0"/>
              </a:rPr>
              <a:t>1</a:t>
            </a:r>
          </a:p>
        </p:txBody>
      </p:sp>
      <p:sp>
        <p:nvSpPr>
          <p:cNvPr id="124" name="Rounded Rectangle 73">
            <a:extLst>
              <a:ext uri="{FF2B5EF4-FFF2-40B4-BE49-F238E27FC236}">
                <a16:creationId xmlns:a16="http://schemas.microsoft.com/office/drawing/2014/main" id="{8DDE3AF8-0EE0-44AD-A487-9B8C92BBD473}"/>
              </a:ext>
            </a:extLst>
          </p:cNvPr>
          <p:cNvSpPr>
            <a:spLocks/>
          </p:cNvSpPr>
          <p:nvPr/>
        </p:nvSpPr>
        <p:spPr>
          <a:xfrm>
            <a:off x="5159377" y="2744788"/>
            <a:ext cx="401639" cy="182563"/>
          </a:xfrm>
          <a:prstGeom prst="roundRect">
            <a:avLst>
              <a:gd name="adj" fmla="val 50000"/>
            </a:avLst>
          </a:prstGeom>
          <a:ln w="4763"/>
        </p:spPr>
        <p:style>
          <a:lnRef idx="1">
            <a:schemeClr val="dk1"/>
          </a:lnRef>
          <a:fillRef idx="2">
            <a:schemeClr val="dk1"/>
          </a:fillRef>
          <a:effectRef idx="1">
            <a:schemeClr val="dk1"/>
          </a:effectRef>
          <a:fontRef idx="minor">
            <a:schemeClr val="dk1"/>
          </a:fontRef>
        </p:style>
        <p:txBody>
          <a:bodyPr lIns="91440" tIns="45720" rIns="91440" bIns="45720" anchor="ctr"/>
          <a:lstStyle/>
          <a:p>
            <a:pPr algn="ctr" defTabSz="1219170" fontAlgn="base">
              <a:spcBef>
                <a:spcPct val="0"/>
              </a:spcBef>
              <a:spcAft>
                <a:spcPct val="0"/>
              </a:spcAft>
              <a:defRPr/>
            </a:pPr>
            <a:r>
              <a:rPr lang="en-US" sz="1100" b="1">
                <a:solidFill>
                  <a:srgbClr val="000000"/>
                </a:solidFill>
                <a:latin typeface="Calibri" panose="020F0502020204030204" pitchFamily="34" charset="0"/>
                <a:ea typeface="Verdana" pitchFamily="34" charset="0"/>
                <a:cs typeface="Calibri" panose="020F0502020204030204" pitchFamily="34" charset="0"/>
              </a:rPr>
              <a:t>5</a:t>
            </a:r>
          </a:p>
        </p:txBody>
      </p:sp>
      <p:cxnSp>
        <p:nvCxnSpPr>
          <p:cNvPr id="125" name="Straight Connector 124">
            <a:extLst>
              <a:ext uri="{FF2B5EF4-FFF2-40B4-BE49-F238E27FC236}">
                <a16:creationId xmlns:a16="http://schemas.microsoft.com/office/drawing/2014/main" id="{ECD9B59F-96FD-4404-BF91-B0D72E194EB8}"/>
              </a:ext>
            </a:extLst>
          </p:cNvPr>
          <p:cNvCxnSpPr>
            <a:cxnSpLocks/>
          </p:cNvCxnSpPr>
          <p:nvPr/>
        </p:nvCxnSpPr>
        <p:spPr>
          <a:xfrm>
            <a:off x="5808663" y="2097088"/>
            <a:ext cx="0" cy="0"/>
          </a:xfrm>
          <a:prstGeom prst="line">
            <a:avLst/>
          </a:prstGeom>
          <a:ln w="7144">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Right Brace 125">
            <a:extLst>
              <a:ext uri="{FF2B5EF4-FFF2-40B4-BE49-F238E27FC236}">
                <a16:creationId xmlns:a16="http://schemas.microsoft.com/office/drawing/2014/main" id="{3AC0E4C2-D7E4-448A-9302-A8842B25B2A3}"/>
              </a:ext>
            </a:extLst>
          </p:cNvPr>
          <p:cNvSpPr>
            <a:spLocks/>
          </p:cNvSpPr>
          <p:nvPr/>
        </p:nvSpPr>
        <p:spPr>
          <a:xfrm rot="16200000">
            <a:off x="3773487" y="746129"/>
            <a:ext cx="144463" cy="3421055"/>
          </a:xfrm>
          <a:prstGeom prst="rightBrace">
            <a:avLst/>
          </a:prstGeom>
          <a:ln w="7144">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1219170" fontAlgn="base">
              <a:spcBef>
                <a:spcPct val="0"/>
              </a:spcBef>
              <a:spcAft>
                <a:spcPct val="0"/>
              </a:spcAft>
              <a:defRPr/>
            </a:pPr>
            <a:endParaRPr lang="en-US" sz="2400">
              <a:solidFill>
                <a:srgbClr val="000000"/>
              </a:solidFill>
              <a:latin typeface="Calibri" panose="020F0502020204030204" pitchFamily="34" charset="0"/>
            </a:endParaRPr>
          </a:p>
        </p:txBody>
      </p:sp>
      <p:sp>
        <p:nvSpPr>
          <p:cNvPr id="127" name="TextBox 26">
            <a:extLst>
              <a:ext uri="{FF2B5EF4-FFF2-40B4-BE49-F238E27FC236}">
                <a16:creationId xmlns:a16="http://schemas.microsoft.com/office/drawing/2014/main" id="{7764C44A-4923-4AAB-BA2B-BCCB7929ED7A}"/>
              </a:ext>
            </a:extLst>
          </p:cNvPr>
          <p:cNvSpPr txBox="1">
            <a:spLocks noChangeArrowheads="1"/>
          </p:cNvSpPr>
          <p:nvPr/>
        </p:nvSpPr>
        <p:spPr bwMode="auto">
          <a:xfrm>
            <a:off x="2819402" y="1916114"/>
            <a:ext cx="2089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pPr>
            <a:r>
              <a:rPr lang="en-US" altLang="en-US">
                <a:solidFill>
                  <a:srgbClr val="000000"/>
                </a:solidFill>
                <a:latin typeface="Calibri" panose="020F0502020204030204" pitchFamily="34" charset="0"/>
                <a:cs typeface="Calibri" panose="020F0502020204030204" pitchFamily="34" charset="0"/>
              </a:rPr>
              <a:t>NATURAL DISTANCE</a:t>
            </a:r>
          </a:p>
        </p:txBody>
      </p:sp>
      <p:sp>
        <p:nvSpPr>
          <p:cNvPr id="128" name="Right Arrow 77">
            <a:extLst>
              <a:ext uri="{FF2B5EF4-FFF2-40B4-BE49-F238E27FC236}">
                <a16:creationId xmlns:a16="http://schemas.microsoft.com/office/drawing/2014/main" id="{5D7132A2-10FB-484E-8585-D1B38092B374}"/>
              </a:ext>
            </a:extLst>
          </p:cNvPr>
          <p:cNvSpPr>
            <a:spLocks/>
          </p:cNvSpPr>
          <p:nvPr/>
        </p:nvSpPr>
        <p:spPr>
          <a:xfrm>
            <a:off x="4872039" y="1989141"/>
            <a:ext cx="323851" cy="215900"/>
          </a:xfrm>
          <a:prstGeom prst="rightArrow">
            <a:avLst/>
          </a:prstGeom>
          <a:noFill/>
          <a:ln w="2381">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129" name="Text Box 9">
            <a:extLst>
              <a:ext uri="{FF2B5EF4-FFF2-40B4-BE49-F238E27FC236}">
                <a16:creationId xmlns:a16="http://schemas.microsoft.com/office/drawing/2014/main" id="{C4398049-4D7E-499B-8B9D-3AC99F1E5EA8}"/>
              </a:ext>
            </a:extLst>
          </p:cNvPr>
          <p:cNvSpPr txBox="1">
            <a:spLocks noChangeArrowheads="1"/>
          </p:cNvSpPr>
          <p:nvPr/>
        </p:nvSpPr>
        <p:spPr bwMode="auto">
          <a:xfrm>
            <a:off x="1852614" y="1449389"/>
            <a:ext cx="3019425"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9" rIns="91437" bIns="4571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50000"/>
              </a:spcBef>
              <a:spcAft>
                <a:spcPct val="0"/>
              </a:spcAft>
            </a:pPr>
            <a:r>
              <a:rPr lang="en-US" altLang="en-US" sz="2400" b="1">
                <a:solidFill>
                  <a:srgbClr val="000000"/>
                </a:solidFill>
                <a:latin typeface="Calibri" panose="020F0502020204030204" pitchFamily="34" charset="0"/>
                <a:cs typeface="Calibri" panose="020F0502020204030204" pitchFamily="34" charset="0"/>
              </a:rPr>
              <a:t>STANCE DISTANCE</a:t>
            </a:r>
          </a:p>
        </p:txBody>
      </p:sp>
      <p:sp>
        <p:nvSpPr>
          <p:cNvPr id="130" name="Text Box 9">
            <a:extLst>
              <a:ext uri="{FF2B5EF4-FFF2-40B4-BE49-F238E27FC236}">
                <a16:creationId xmlns:a16="http://schemas.microsoft.com/office/drawing/2014/main" id="{F0C60651-CD86-4F7E-BB22-BDB8BB02F7AA}"/>
              </a:ext>
            </a:extLst>
          </p:cNvPr>
          <p:cNvSpPr txBox="1">
            <a:spLocks noChangeArrowheads="1"/>
          </p:cNvSpPr>
          <p:nvPr/>
        </p:nvSpPr>
        <p:spPr bwMode="auto">
          <a:xfrm>
            <a:off x="1852614" y="4329114"/>
            <a:ext cx="3019425"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9" rIns="91437" bIns="4571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50000"/>
              </a:spcBef>
              <a:spcAft>
                <a:spcPct val="0"/>
              </a:spcAft>
            </a:pPr>
            <a:r>
              <a:rPr lang="en-US" altLang="en-US" sz="2400" b="1">
                <a:solidFill>
                  <a:srgbClr val="000000"/>
                </a:solidFill>
                <a:latin typeface="Calibri" panose="020F0502020204030204" pitchFamily="34" charset="0"/>
                <a:cs typeface="Calibri" panose="020F0502020204030204" pitchFamily="34" charset="0"/>
              </a:rPr>
              <a:t>BOARD CALCULATION</a:t>
            </a:r>
          </a:p>
        </p:txBody>
      </p:sp>
      <p:sp>
        <p:nvSpPr>
          <p:cNvPr id="131" name="Text Box 13">
            <a:extLst>
              <a:ext uri="{FF2B5EF4-FFF2-40B4-BE49-F238E27FC236}">
                <a16:creationId xmlns:a16="http://schemas.microsoft.com/office/drawing/2014/main" id="{407A6654-D6DC-4035-8A22-4592881F7F46}"/>
              </a:ext>
            </a:extLst>
          </p:cNvPr>
          <p:cNvSpPr txBox="1">
            <a:spLocks noChangeArrowheads="1"/>
          </p:cNvSpPr>
          <p:nvPr/>
        </p:nvSpPr>
        <p:spPr bwMode="auto">
          <a:xfrm>
            <a:off x="5735641" y="4868864"/>
            <a:ext cx="427196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50000"/>
              </a:spcBef>
              <a:spcAft>
                <a:spcPct val="0"/>
              </a:spcAft>
            </a:pPr>
            <a:r>
              <a:rPr lang="en-US" altLang="en-US" sz="1200">
                <a:solidFill>
                  <a:srgbClr val="000000"/>
                </a:solidFill>
                <a:latin typeface="Calibri" panose="020F0502020204030204" pitchFamily="34" charset="0"/>
                <a:cs typeface="Calibri" panose="020F0502020204030204" pitchFamily="34" charset="0"/>
              </a:rPr>
              <a:t>There are many definitions of defining the board the bowlers start or stand as side of the shoe, toe of the show, center for the shoe, etc.</a:t>
            </a:r>
          </a:p>
          <a:p>
            <a:pPr defTabSz="1219170" fontAlgn="base">
              <a:spcBef>
                <a:spcPct val="50000"/>
              </a:spcBef>
              <a:spcAft>
                <a:spcPct val="0"/>
              </a:spcAft>
            </a:pPr>
            <a:endParaRPr lang="en-US" altLang="en-US" sz="1200" b="1">
              <a:solidFill>
                <a:srgbClr val="000000"/>
              </a:solidFill>
              <a:latin typeface="Calibri" panose="020F0502020204030204" pitchFamily="34" charset="0"/>
              <a:cs typeface="Calibri" panose="020F0502020204030204" pitchFamily="34" charset="0"/>
            </a:endParaRPr>
          </a:p>
          <a:p>
            <a:pPr defTabSz="1219170" fontAlgn="base">
              <a:spcBef>
                <a:spcPct val="50000"/>
              </a:spcBef>
              <a:spcAft>
                <a:spcPct val="0"/>
              </a:spcAft>
            </a:pPr>
            <a:r>
              <a:rPr lang="en-US" altLang="en-US" sz="1200" b="1">
                <a:solidFill>
                  <a:srgbClr val="000000"/>
                </a:solidFill>
                <a:latin typeface="Calibri" panose="020F0502020204030204" pitchFamily="34" charset="0"/>
                <a:cs typeface="Calibri" panose="020F0502020204030204" pitchFamily="34" charset="0"/>
              </a:rPr>
              <a:t>For unity in coaching ETBF programs use the inner side of the shoe (left shoe for right-handers and right shoe for left-handers) and the board it covered for defining the board that bowler stands.</a:t>
            </a:r>
          </a:p>
        </p:txBody>
      </p:sp>
      <p:grpSp>
        <p:nvGrpSpPr>
          <p:cNvPr id="132" name="Group 7">
            <a:extLst>
              <a:ext uri="{FF2B5EF4-FFF2-40B4-BE49-F238E27FC236}">
                <a16:creationId xmlns:a16="http://schemas.microsoft.com/office/drawing/2014/main" id="{03812AD2-4843-4071-964C-D35D33A54290}"/>
              </a:ext>
            </a:extLst>
          </p:cNvPr>
          <p:cNvGrpSpPr>
            <a:grpSpLocks/>
          </p:cNvGrpSpPr>
          <p:nvPr/>
        </p:nvGrpSpPr>
        <p:grpSpPr bwMode="auto">
          <a:xfrm>
            <a:off x="1774826" y="4941890"/>
            <a:ext cx="1812925" cy="1276351"/>
            <a:chOff x="251520" y="4941168"/>
            <a:chExt cx="1812131" cy="1276983"/>
          </a:xfrm>
        </p:grpSpPr>
        <p:cxnSp>
          <p:nvCxnSpPr>
            <p:cNvPr id="133" name="Straight Connector 132">
              <a:extLst>
                <a:ext uri="{FF2B5EF4-FFF2-40B4-BE49-F238E27FC236}">
                  <a16:creationId xmlns:a16="http://schemas.microsoft.com/office/drawing/2014/main" id="{8279EE79-EFF5-43A7-9523-F340A01F547D}"/>
                </a:ext>
              </a:extLst>
            </p:cNvPr>
            <p:cNvCxnSpPr/>
            <p:nvPr/>
          </p:nvCxnSpPr>
          <p:spPr>
            <a:xfrm>
              <a:off x="251520"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BA37610-7921-4765-B791-994CFEFC5785}"/>
                </a:ext>
              </a:extLst>
            </p:cNvPr>
            <p:cNvCxnSpPr/>
            <p:nvPr/>
          </p:nvCxnSpPr>
          <p:spPr>
            <a:xfrm>
              <a:off x="346728"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F4B4F15-BBA5-48B6-ABFF-069EDD1DAC0F}"/>
                </a:ext>
              </a:extLst>
            </p:cNvPr>
            <p:cNvCxnSpPr/>
            <p:nvPr/>
          </p:nvCxnSpPr>
          <p:spPr>
            <a:xfrm>
              <a:off x="441937"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928489E-3B01-4846-857E-00B1094774C2}"/>
                </a:ext>
              </a:extLst>
            </p:cNvPr>
            <p:cNvCxnSpPr/>
            <p:nvPr/>
          </p:nvCxnSpPr>
          <p:spPr>
            <a:xfrm>
              <a:off x="537145"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878EB11-7004-4058-9B23-A3275DD902E4}"/>
                </a:ext>
              </a:extLst>
            </p:cNvPr>
            <p:cNvCxnSpPr/>
            <p:nvPr/>
          </p:nvCxnSpPr>
          <p:spPr>
            <a:xfrm>
              <a:off x="632353"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6CD8410-48DA-4753-8BEA-701FAD4BC7FD}"/>
                </a:ext>
              </a:extLst>
            </p:cNvPr>
            <p:cNvCxnSpPr/>
            <p:nvPr/>
          </p:nvCxnSpPr>
          <p:spPr>
            <a:xfrm>
              <a:off x="729149"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AF1D993-66A6-42B0-9870-409CFA7184FB}"/>
                </a:ext>
              </a:extLst>
            </p:cNvPr>
            <p:cNvCxnSpPr/>
            <p:nvPr/>
          </p:nvCxnSpPr>
          <p:spPr>
            <a:xfrm>
              <a:off x="824357"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5BB622F-5F26-4F2B-8161-E17E2E58D12F}"/>
                </a:ext>
              </a:extLst>
            </p:cNvPr>
            <p:cNvCxnSpPr/>
            <p:nvPr/>
          </p:nvCxnSpPr>
          <p:spPr>
            <a:xfrm>
              <a:off x="919565"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5AE39F8-9106-4DDC-A28A-9BCA5D775C88}"/>
                </a:ext>
              </a:extLst>
            </p:cNvPr>
            <p:cNvCxnSpPr/>
            <p:nvPr/>
          </p:nvCxnSpPr>
          <p:spPr>
            <a:xfrm>
              <a:off x="1014774"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CD9DF24-114E-4CF2-90D0-8509472786AA}"/>
                </a:ext>
              </a:extLst>
            </p:cNvPr>
            <p:cNvCxnSpPr/>
            <p:nvPr/>
          </p:nvCxnSpPr>
          <p:spPr>
            <a:xfrm>
              <a:off x="1109982"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C223AA5-F553-4004-9943-9779B7B45980}"/>
                </a:ext>
              </a:extLst>
            </p:cNvPr>
            <p:cNvCxnSpPr/>
            <p:nvPr/>
          </p:nvCxnSpPr>
          <p:spPr>
            <a:xfrm>
              <a:off x="1205190"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B2E0367-1CD2-4F62-B3BB-985D2904AE03}"/>
                </a:ext>
              </a:extLst>
            </p:cNvPr>
            <p:cNvCxnSpPr/>
            <p:nvPr/>
          </p:nvCxnSpPr>
          <p:spPr>
            <a:xfrm>
              <a:off x="1300398"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6A33556-EB2A-418C-A8CD-BA5322C24D56}"/>
                </a:ext>
              </a:extLst>
            </p:cNvPr>
            <p:cNvCxnSpPr/>
            <p:nvPr/>
          </p:nvCxnSpPr>
          <p:spPr>
            <a:xfrm>
              <a:off x="1395607"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5251028-6275-40D5-9DCB-4360BE0CCDEE}"/>
                </a:ext>
              </a:extLst>
            </p:cNvPr>
            <p:cNvCxnSpPr/>
            <p:nvPr/>
          </p:nvCxnSpPr>
          <p:spPr>
            <a:xfrm>
              <a:off x="1490815"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3B09ADF-2D1B-4D8D-BA84-EB7A3C4B3AB0}"/>
                </a:ext>
              </a:extLst>
            </p:cNvPr>
            <p:cNvCxnSpPr/>
            <p:nvPr/>
          </p:nvCxnSpPr>
          <p:spPr>
            <a:xfrm>
              <a:off x="1586023"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03CD5C1-5FCA-47BB-97A4-3B71E97CF885}"/>
                </a:ext>
              </a:extLst>
            </p:cNvPr>
            <p:cNvCxnSpPr/>
            <p:nvPr/>
          </p:nvCxnSpPr>
          <p:spPr>
            <a:xfrm>
              <a:off x="1682818"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7D2C5A2-3BB1-4C4E-8256-504E4F3FAD32}"/>
                </a:ext>
              </a:extLst>
            </p:cNvPr>
            <p:cNvCxnSpPr/>
            <p:nvPr/>
          </p:nvCxnSpPr>
          <p:spPr>
            <a:xfrm>
              <a:off x="1778026"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80A940D-D312-490B-A755-D408433DC6D5}"/>
                </a:ext>
              </a:extLst>
            </p:cNvPr>
            <p:cNvCxnSpPr/>
            <p:nvPr/>
          </p:nvCxnSpPr>
          <p:spPr>
            <a:xfrm>
              <a:off x="1873234"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D4E5CA6-DD40-46F2-A43C-AF22C75A0575}"/>
                </a:ext>
              </a:extLst>
            </p:cNvPr>
            <p:cNvCxnSpPr/>
            <p:nvPr/>
          </p:nvCxnSpPr>
          <p:spPr>
            <a:xfrm>
              <a:off x="1968443"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0A69E02-572B-42E3-B84B-92DEA0116187}"/>
                </a:ext>
              </a:extLst>
            </p:cNvPr>
            <p:cNvCxnSpPr/>
            <p:nvPr/>
          </p:nvCxnSpPr>
          <p:spPr>
            <a:xfrm>
              <a:off x="2063651"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7" name="Group 6">
            <a:extLst>
              <a:ext uri="{FF2B5EF4-FFF2-40B4-BE49-F238E27FC236}">
                <a16:creationId xmlns:a16="http://schemas.microsoft.com/office/drawing/2014/main" id="{A4936442-5006-4D65-B0D1-D2C7B89DC347}"/>
              </a:ext>
            </a:extLst>
          </p:cNvPr>
          <p:cNvGrpSpPr>
            <a:grpSpLocks/>
          </p:cNvGrpSpPr>
          <p:nvPr/>
        </p:nvGrpSpPr>
        <p:grpSpPr bwMode="auto">
          <a:xfrm>
            <a:off x="3683000" y="4941890"/>
            <a:ext cx="1812925" cy="1276351"/>
            <a:chOff x="2159732" y="4941168"/>
            <a:chExt cx="1812131" cy="1276983"/>
          </a:xfrm>
        </p:grpSpPr>
        <p:cxnSp>
          <p:nvCxnSpPr>
            <p:cNvPr id="158" name="Straight Connector 157">
              <a:extLst>
                <a:ext uri="{FF2B5EF4-FFF2-40B4-BE49-F238E27FC236}">
                  <a16:creationId xmlns:a16="http://schemas.microsoft.com/office/drawing/2014/main" id="{60ED8EB2-BA0D-4BC7-A186-6AD1892CFCF3}"/>
                </a:ext>
              </a:extLst>
            </p:cNvPr>
            <p:cNvCxnSpPr/>
            <p:nvPr/>
          </p:nvCxnSpPr>
          <p:spPr>
            <a:xfrm>
              <a:off x="2159732"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8ACCF83-B66E-4884-BAC0-5EB287C3EE6C}"/>
                </a:ext>
              </a:extLst>
            </p:cNvPr>
            <p:cNvCxnSpPr/>
            <p:nvPr/>
          </p:nvCxnSpPr>
          <p:spPr>
            <a:xfrm>
              <a:off x="2254940"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AD8376A-451A-48E7-8B89-EA8310295186}"/>
                </a:ext>
              </a:extLst>
            </p:cNvPr>
            <p:cNvCxnSpPr/>
            <p:nvPr/>
          </p:nvCxnSpPr>
          <p:spPr>
            <a:xfrm>
              <a:off x="2350149"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9B781FE-A535-450D-AFFA-7B22B59A90F1}"/>
                </a:ext>
              </a:extLst>
            </p:cNvPr>
            <p:cNvCxnSpPr/>
            <p:nvPr/>
          </p:nvCxnSpPr>
          <p:spPr>
            <a:xfrm>
              <a:off x="2445357"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9B4FEBF-5765-4F71-9112-D56C50354270}"/>
                </a:ext>
              </a:extLst>
            </p:cNvPr>
            <p:cNvCxnSpPr/>
            <p:nvPr/>
          </p:nvCxnSpPr>
          <p:spPr>
            <a:xfrm>
              <a:off x="2540565"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8981174-F2E0-4CFB-98F8-7AE1FAB64DDD}"/>
                </a:ext>
              </a:extLst>
            </p:cNvPr>
            <p:cNvCxnSpPr/>
            <p:nvPr/>
          </p:nvCxnSpPr>
          <p:spPr>
            <a:xfrm>
              <a:off x="2637361"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3A607F0-EC76-407A-9921-4D5B7A235697}"/>
                </a:ext>
              </a:extLst>
            </p:cNvPr>
            <p:cNvCxnSpPr/>
            <p:nvPr/>
          </p:nvCxnSpPr>
          <p:spPr>
            <a:xfrm>
              <a:off x="2732569"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958F6AA-FADC-45A4-AD02-E75BA48C791D}"/>
                </a:ext>
              </a:extLst>
            </p:cNvPr>
            <p:cNvCxnSpPr/>
            <p:nvPr/>
          </p:nvCxnSpPr>
          <p:spPr>
            <a:xfrm>
              <a:off x="2827777"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7D7938C-A358-445C-B8C0-6124F6690D19}"/>
                </a:ext>
              </a:extLst>
            </p:cNvPr>
            <p:cNvCxnSpPr/>
            <p:nvPr/>
          </p:nvCxnSpPr>
          <p:spPr>
            <a:xfrm>
              <a:off x="2922986"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00CF0131-98E8-4CA5-AF65-AEEBA4F8C146}"/>
                </a:ext>
              </a:extLst>
            </p:cNvPr>
            <p:cNvCxnSpPr/>
            <p:nvPr/>
          </p:nvCxnSpPr>
          <p:spPr>
            <a:xfrm>
              <a:off x="3018194"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FC29FAF-77A6-4792-82C8-D69ABE8EA627}"/>
                </a:ext>
              </a:extLst>
            </p:cNvPr>
            <p:cNvCxnSpPr/>
            <p:nvPr/>
          </p:nvCxnSpPr>
          <p:spPr>
            <a:xfrm>
              <a:off x="3113402"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ABDCAB9-80E1-4E20-948C-6303926A3FF4}"/>
                </a:ext>
              </a:extLst>
            </p:cNvPr>
            <p:cNvCxnSpPr/>
            <p:nvPr/>
          </p:nvCxnSpPr>
          <p:spPr>
            <a:xfrm>
              <a:off x="3208610"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5908C84-F59C-40D5-A127-9BAA2464F785}"/>
                </a:ext>
              </a:extLst>
            </p:cNvPr>
            <p:cNvCxnSpPr/>
            <p:nvPr/>
          </p:nvCxnSpPr>
          <p:spPr>
            <a:xfrm>
              <a:off x="3303819"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2E79CE0-27E5-442A-B1C3-8B5C32751386}"/>
                </a:ext>
              </a:extLst>
            </p:cNvPr>
            <p:cNvCxnSpPr/>
            <p:nvPr/>
          </p:nvCxnSpPr>
          <p:spPr>
            <a:xfrm>
              <a:off x="3399027"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9ADF72E-7D8B-4624-A697-947AB4E75626}"/>
                </a:ext>
              </a:extLst>
            </p:cNvPr>
            <p:cNvCxnSpPr/>
            <p:nvPr/>
          </p:nvCxnSpPr>
          <p:spPr>
            <a:xfrm>
              <a:off x="3494235"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B9677E3-0C4B-4195-8350-CFFFF05FE18E}"/>
                </a:ext>
              </a:extLst>
            </p:cNvPr>
            <p:cNvCxnSpPr/>
            <p:nvPr/>
          </p:nvCxnSpPr>
          <p:spPr>
            <a:xfrm>
              <a:off x="3591030"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0C3D68F2-748B-46AF-B1FB-C141B503DF02}"/>
                </a:ext>
              </a:extLst>
            </p:cNvPr>
            <p:cNvCxnSpPr/>
            <p:nvPr/>
          </p:nvCxnSpPr>
          <p:spPr>
            <a:xfrm>
              <a:off x="3686238"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31EF1AB-263F-4BEF-9B58-7084C04F21C3}"/>
                </a:ext>
              </a:extLst>
            </p:cNvPr>
            <p:cNvCxnSpPr/>
            <p:nvPr/>
          </p:nvCxnSpPr>
          <p:spPr>
            <a:xfrm>
              <a:off x="3781446"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A3ED9B1F-1632-40E4-9C32-AF0212D4010E}"/>
                </a:ext>
              </a:extLst>
            </p:cNvPr>
            <p:cNvCxnSpPr/>
            <p:nvPr/>
          </p:nvCxnSpPr>
          <p:spPr>
            <a:xfrm>
              <a:off x="3876655"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2CCC0FD-40A6-419E-87C5-ACE3B4409D11}"/>
                </a:ext>
              </a:extLst>
            </p:cNvPr>
            <p:cNvCxnSpPr/>
            <p:nvPr/>
          </p:nvCxnSpPr>
          <p:spPr>
            <a:xfrm>
              <a:off x="3971863" y="4941168"/>
              <a:ext cx="0" cy="1276983"/>
            </a:xfrm>
            <a:prstGeom prst="line">
              <a:avLst/>
            </a:prstGeom>
            <a:ln w="7144">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Group 9">
            <a:extLst>
              <a:ext uri="{FF2B5EF4-FFF2-40B4-BE49-F238E27FC236}">
                <a16:creationId xmlns:a16="http://schemas.microsoft.com/office/drawing/2014/main" id="{464994BF-F441-4E7D-8A61-97C8FC89179A}"/>
              </a:ext>
            </a:extLst>
          </p:cNvPr>
          <p:cNvGrpSpPr>
            <a:grpSpLocks/>
          </p:cNvGrpSpPr>
          <p:nvPr/>
        </p:nvGrpSpPr>
        <p:grpSpPr bwMode="auto">
          <a:xfrm>
            <a:off x="2171701" y="5481639"/>
            <a:ext cx="2924175" cy="107949"/>
            <a:chOff x="647564" y="5481228"/>
            <a:chExt cx="2924826" cy="108012"/>
          </a:xfrm>
        </p:grpSpPr>
        <p:sp>
          <p:nvSpPr>
            <p:cNvPr id="179" name="Oval 178">
              <a:extLst>
                <a:ext uri="{FF2B5EF4-FFF2-40B4-BE49-F238E27FC236}">
                  <a16:creationId xmlns:a16="http://schemas.microsoft.com/office/drawing/2014/main" id="{24BE887E-5530-4BE0-9D47-849B101686B2}"/>
                </a:ext>
              </a:extLst>
            </p:cNvPr>
            <p:cNvSpPr/>
            <p:nvPr/>
          </p:nvSpPr>
          <p:spPr>
            <a:xfrm>
              <a:off x="3510464" y="5503466"/>
              <a:ext cx="61926" cy="6353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180" name="Oval 179">
              <a:extLst>
                <a:ext uri="{FF2B5EF4-FFF2-40B4-BE49-F238E27FC236}">
                  <a16:creationId xmlns:a16="http://schemas.microsoft.com/office/drawing/2014/main" id="{2772D7FA-52F6-412C-B310-3A7A7D4009FC}"/>
                </a:ext>
              </a:extLst>
            </p:cNvPr>
            <p:cNvSpPr/>
            <p:nvPr/>
          </p:nvSpPr>
          <p:spPr>
            <a:xfrm>
              <a:off x="3034108" y="5503466"/>
              <a:ext cx="61926" cy="6353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181" name="Oval 180">
              <a:extLst>
                <a:ext uri="{FF2B5EF4-FFF2-40B4-BE49-F238E27FC236}">
                  <a16:creationId xmlns:a16="http://schemas.microsoft.com/office/drawing/2014/main" id="{DC677D85-9600-4DFC-98FA-B1D21C1EF687}"/>
                </a:ext>
              </a:extLst>
            </p:cNvPr>
            <p:cNvSpPr/>
            <p:nvPr/>
          </p:nvSpPr>
          <p:spPr>
            <a:xfrm>
              <a:off x="2565691" y="5503466"/>
              <a:ext cx="61927" cy="6353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182" name="Oval 181">
              <a:extLst>
                <a:ext uri="{FF2B5EF4-FFF2-40B4-BE49-F238E27FC236}">
                  <a16:creationId xmlns:a16="http://schemas.microsoft.com/office/drawing/2014/main" id="{37C833A1-5201-4F48-A731-5EE3F304F92E}"/>
                </a:ext>
              </a:extLst>
            </p:cNvPr>
            <p:cNvSpPr/>
            <p:nvPr/>
          </p:nvSpPr>
          <p:spPr>
            <a:xfrm>
              <a:off x="2063929" y="5481228"/>
              <a:ext cx="95271"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183" name="Oval 182">
              <a:extLst>
                <a:ext uri="{FF2B5EF4-FFF2-40B4-BE49-F238E27FC236}">
                  <a16:creationId xmlns:a16="http://schemas.microsoft.com/office/drawing/2014/main" id="{FAF4577A-8B1F-46A8-8880-50D973DCDD56}"/>
                </a:ext>
              </a:extLst>
            </p:cNvPr>
            <p:cNvSpPr/>
            <p:nvPr/>
          </p:nvSpPr>
          <p:spPr>
            <a:xfrm>
              <a:off x="1603452" y="5503466"/>
              <a:ext cx="61927" cy="6353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184" name="Oval 183">
              <a:extLst>
                <a:ext uri="{FF2B5EF4-FFF2-40B4-BE49-F238E27FC236}">
                  <a16:creationId xmlns:a16="http://schemas.microsoft.com/office/drawing/2014/main" id="{CD7B41B5-75F4-4D76-BC26-E6F6AFA0C628}"/>
                </a:ext>
              </a:extLst>
            </p:cNvPr>
            <p:cNvSpPr/>
            <p:nvPr/>
          </p:nvSpPr>
          <p:spPr>
            <a:xfrm>
              <a:off x="1125508" y="5503466"/>
              <a:ext cx="63514" cy="6353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185" name="Oval 184">
              <a:extLst>
                <a:ext uri="{FF2B5EF4-FFF2-40B4-BE49-F238E27FC236}">
                  <a16:creationId xmlns:a16="http://schemas.microsoft.com/office/drawing/2014/main" id="{F9DDBBE9-4E7A-4646-BEF2-913B46C63BB1}"/>
                </a:ext>
              </a:extLst>
            </p:cNvPr>
            <p:cNvSpPr/>
            <p:nvPr/>
          </p:nvSpPr>
          <p:spPr>
            <a:xfrm>
              <a:off x="647564" y="5503466"/>
              <a:ext cx="61927" cy="6353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grpSp>
      <p:sp>
        <p:nvSpPr>
          <p:cNvPr id="186" name="Rounded Rectangle 10">
            <a:extLst>
              <a:ext uri="{FF2B5EF4-FFF2-40B4-BE49-F238E27FC236}">
                <a16:creationId xmlns:a16="http://schemas.microsoft.com/office/drawing/2014/main" id="{3B547E68-52BE-4E9A-AB59-ADAE480E9021}"/>
              </a:ext>
            </a:extLst>
          </p:cNvPr>
          <p:cNvSpPr>
            <a:spLocks/>
          </p:cNvSpPr>
          <p:nvPr/>
        </p:nvSpPr>
        <p:spPr>
          <a:xfrm>
            <a:off x="3302000" y="5073653"/>
            <a:ext cx="390525" cy="1030289"/>
          </a:xfrm>
          <a:prstGeom prst="roundRect">
            <a:avLst/>
          </a:prstGeom>
          <a:solidFill>
            <a:srgbClr val="FFC000">
              <a:alpha val="48000"/>
            </a:srgb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187" name="TextBox 11">
            <a:extLst>
              <a:ext uri="{FF2B5EF4-FFF2-40B4-BE49-F238E27FC236}">
                <a16:creationId xmlns:a16="http://schemas.microsoft.com/office/drawing/2014/main" id="{834EF7BE-CDB2-4195-B52E-9484F2A3412A}"/>
              </a:ext>
            </a:extLst>
          </p:cNvPr>
          <p:cNvSpPr txBox="1">
            <a:spLocks noChangeArrowheads="1"/>
          </p:cNvSpPr>
          <p:nvPr/>
        </p:nvSpPr>
        <p:spPr bwMode="auto">
          <a:xfrm>
            <a:off x="1774827" y="6321425"/>
            <a:ext cx="3721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pPr>
            <a:r>
              <a:rPr lang="en-US" altLang="en-US" sz="1100" err="1">
                <a:solidFill>
                  <a:srgbClr val="000000"/>
                </a:solidFill>
                <a:latin typeface="Calibri" panose="020F0502020204030204" pitchFamily="34" charset="0"/>
                <a:cs typeface="Calibri" panose="020F0502020204030204" pitchFamily="34" charset="0"/>
              </a:rPr>
              <a:t>The</a:t>
            </a:r>
            <a:r>
              <a:rPr lang="en-US" altLang="en-US" sz="1100">
                <a:solidFill>
                  <a:srgbClr val="000000"/>
                </a:solidFill>
                <a:latin typeface="Calibri" panose="020F0502020204030204" pitchFamily="34" charset="0"/>
                <a:cs typeface="Calibri" panose="020F0502020204030204" pitchFamily="34" charset="0"/>
              </a:rPr>
              <a:t> </a:t>
            </a:r>
            <a:r>
              <a:rPr lang="en-US" altLang="en-US" sz="1100" err="1">
                <a:solidFill>
                  <a:srgbClr val="000000"/>
                </a:solidFill>
                <a:latin typeface="Calibri" panose="020F0502020204030204" pitchFamily="34" charset="0"/>
                <a:cs typeface="Calibri" panose="020F0502020204030204" pitchFamily="34" charset="0"/>
              </a:rPr>
              <a:t>bowler</a:t>
            </a:r>
            <a:r>
              <a:rPr lang="en-US" altLang="en-US" sz="1100">
                <a:solidFill>
                  <a:srgbClr val="000000"/>
                </a:solidFill>
                <a:latin typeface="Calibri" panose="020F0502020204030204" pitchFamily="34" charset="0"/>
                <a:cs typeface="Calibri" panose="020F0502020204030204" pitchFamily="34" charset="0"/>
              </a:rPr>
              <a:t> here is a </a:t>
            </a:r>
            <a:r>
              <a:rPr lang="en-US" altLang="en-US" sz="1100" err="1">
                <a:solidFill>
                  <a:srgbClr val="000000"/>
                </a:solidFill>
                <a:latin typeface="Calibri" panose="020F0502020204030204" pitchFamily="34" charset="0"/>
                <a:cs typeface="Calibri" panose="020F0502020204030204" pitchFamily="34" charset="0"/>
              </a:rPr>
              <a:t>righthander</a:t>
            </a:r>
            <a:r>
              <a:rPr lang="en-US" altLang="en-US" sz="1100">
                <a:solidFill>
                  <a:srgbClr val="000000"/>
                </a:solidFill>
                <a:latin typeface="Calibri" panose="020F0502020204030204" pitchFamily="34" charset="0"/>
                <a:cs typeface="Calibri" panose="020F0502020204030204" pitchFamily="34" charset="0"/>
              </a:rPr>
              <a:t> </a:t>
            </a:r>
            <a:r>
              <a:rPr lang="en-US" altLang="en-US" sz="1100" err="1">
                <a:solidFill>
                  <a:srgbClr val="000000"/>
                </a:solidFill>
                <a:latin typeface="Calibri" panose="020F0502020204030204" pitchFamily="34" charset="0"/>
                <a:cs typeface="Calibri" panose="020F0502020204030204" pitchFamily="34" charset="0"/>
              </a:rPr>
              <a:t>bowler</a:t>
            </a:r>
            <a:r>
              <a:rPr lang="en-US" altLang="en-US" sz="1100">
                <a:solidFill>
                  <a:srgbClr val="000000"/>
                </a:solidFill>
                <a:latin typeface="Calibri" panose="020F0502020204030204" pitchFamily="34" charset="0"/>
                <a:cs typeface="Calibri" panose="020F0502020204030204" pitchFamily="34" charset="0"/>
              </a:rPr>
              <a:t> </a:t>
            </a:r>
            <a:r>
              <a:rPr lang="en-US" altLang="en-US" sz="1100" err="1">
                <a:solidFill>
                  <a:srgbClr val="000000"/>
                </a:solidFill>
                <a:latin typeface="Calibri" panose="020F0502020204030204" pitchFamily="34" charset="0"/>
                <a:cs typeface="Calibri" panose="020F0502020204030204" pitchFamily="34" charset="0"/>
              </a:rPr>
              <a:t>standing</a:t>
            </a:r>
            <a:r>
              <a:rPr lang="en-US" altLang="en-US" sz="1100">
                <a:solidFill>
                  <a:srgbClr val="000000"/>
                </a:solidFill>
                <a:latin typeface="Calibri" panose="020F0502020204030204" pitchFamily="34" charset="0"/>
                <a:cs typeface="Calibri" panose="020F0502020204030204" pitchFamily="34" charset="0"/>
              </a:rPr>
              <a:t> on 20th board.</a:t>
            </a:r>
          </a:p>
        </p:txBody>
      </p:sp>
    </p:spTree>
    <p:extLst>
      <p:ext uri="{BB962C8B-B14F-4D97-AF65-F5344CB8AC3E}">
        <p14:creationId xmlns:p14="http://schemas.microsoft.com/office/powerpoint/2010/main" val="411873140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a:extLst>
              <a:ext uri="{FF2B5EF4-FFF2-40B4-BE49-F238E27FC236}">
                <a16:creationId xmlns:a16="http://schemas.microsoft.com/office/drawing/2014/main" id="{CC64E87F-7CB6-415D-981D-62E515197316}"/>
              </a:ext>
            </a:extLst>
          </p:cNvPr>
          <p:cNvSpPr txBox="1">
            <a:spLocks noChangeArrowheads="1"/>
          </p:cNvSpPr>
          <p:nvPr/>
        </p:nvSpPr>
        <p:spPr bwMode="auto">
          <a:xfrm>
            <a:off x="623393" y="4725144"/>
            <a:ext cx="4684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pPr>
            <a:r>
              <a:rPr lang="en-US" altLang="en-US" sz="2400" b="1">
                <a:solidFill>
                  <a:srgbClr val="000000"/>
                </a:solidFill>
                <a:latin typeface="Calibri" panose="020F0502020204030204" pitchFamily="34" charset="0"/>
                <a:cs typeface="Calibri" panose="020F0502020204030204" pitchFamily="34" charset="0"/>
              </a:rPr>
              <a:t>Everything Towards the Target</a:t>
            </a:r>
          </a:p>
        </p:txBody>
      </p:sp>
      <p:pic>
        <p:nvPicPr>
          <p:cNvPr id="12" name="Picture 16">
            <a:extLst>
              <a:ext uri="{FF2B5EF4-FFF2-40B4-BE49-F238E27FC236}">
                <a16:creationId xmlns:a16="http://schemas.microsoft.com/office/drawing/2014/main" id="{38170A50-7376-441D-842E-379839BC835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2341" y="1808163"/>
            <a:ext cx="4468812"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753092B-6060-406B-83E7-9FE9BC59BB81}"/>
              </a:ext>
            </a:extLst>
          </p:cNvPr>
          <p:cNvSpPr>
            <a:spLocks/>
          </p:cNvSpPr>
          <p:nvPr/>
        </p:nvSpPr>
        <p:spPr>
          <a:xfrm>
            <a:off x="623392" y="5258543"/>
            <a:ext cx="720725" cy="395288"/>
          </a:xfrm>
          <a:prstGeom prst="rect">
            <a:avLst/>
          </a:prstGeom>
          <a:solidFill>
            <a:schemeClr val="tx1">
              <a:lumMod val="85000"/>
              <a:lumOff val="1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fontAlgn="base">
              <a:spcBef>
                <a:spcPct val="0"/>
              </a:spcBef>
              <a:spcAft>
                <a:spcPct val="0"/>
              </a:spcAft>
              <a:defRPr/>
            </a:pPr>
            <a:r>
              <a:rPr lang="en-US" b="1">
                <a:solidFill>
                  <a:srgbClr val="FFFFFF">
                    <a:lumMod val="95000"/>
                  </a:srgbClr>
                </a:solidFill>
                <a:latin typeface="Calibri" panose="020F0502020204030204" pitchFamily="34" charset="0"/>
              </a:rPr>
              <a:t>WTT</a:t>
            </a:r>
          </a:p>
        </p:txBody>
      </p:sp>
      <p:sp>
        <p:nvSpPr>
          <p:cNvPr id="14" name="Rectangle 13">
            <a:extLst>
              <a:ext uri="{FF2B5EF4-FFF2-40B4-BE49-F238E27FC236}">
                <a16:creationId xmlns:a16="http://schemas.microsoft.com/office/drawing/2014/main" id="{8AC82029-EA9D-4176-B18D-784613A9DE73}"/>
              </a:ext>
            </a:extLst>
          </p:cNvPr>
          <p:cNvSpPr>
            <a:spLocks/>
          </p:cNvSpPr>
          <p:nvPr/>
        </p:nvSpPr>
        <p:spPr>
          <a:xfrm>
            <a:off x="1344117" y="5258543"/>
            <a:ext cx="2808288" cy="39528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170" fontAlgn="base">
              <a:spcBef>
                <a:spcPct val="0"/>
              </a:spcBef>
              <a:spcAft>
                <a:spcPct val="0"/>
              </a:spcAft>
              <a:defRPr/>
            </a:pPr>
            <a:r>
              <a:rPr lang="en-US" altLang="en-US">
                <a:solidFill>
                  <a:srgbClr val="000000"/>
                </a:solidFill>
                <a:latin typeface="Calibri" pitchFamily="34" charset="0"/>
              </a:rPr>
              <a:t>Walk towards the Target</a:t>
            </a:r>
            <a:endParaRPr lang="en-US" b="1">
              <a:solidFill>
                <a:srgbClr val="000000"/>
              </a:solidFill>
              <a:latin typeface="Calibri" panose="020F0502020204030204" pitchFamily="34" charset="0"/>
            </a:endParaRPr>
          </a:p>
        </p:txBody>
      </p:sp>
      <p:sp>
        <p:nvSpPr>
          <p:cNvPr id="15" name="Rectangle 14">
            <a:extLst>
              <a:ext uri="{FF2B5EF4-FFF2-40B4-BE49-F238E27FC236}">
                <a16:creationId xmlns:a16="http://schemas.microsoft.com/office/drawing/2014/main" id="{B0C9B82F-161E-4C9A-99E9-419E5D13F1CE}"/>
              </a:ext>
            </a:extLst>
          </p:cNvPr>
          <p:cNvSpPr>
            <a:spLocks/>
          </p:cNvSpPr>
          <p:nvPr/>
        </p:nvSpPr>
        <p:spPr>
          <a:xfrm>
            <a:off x="623392" y="5714157"/>
            <a:ext cx="720725" cy="395287"/>
          </a:xfrm>
          <a:prstGeom prst="rect">
            <a:avLst/>
          </a:prstGeom>
          <a:solidFill>
            <a:schemeClr val="tx1">
              <a:lumMod val="85000"/>
              <a:lumOff val="1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fontAlgn="base">
              <a:spcBef>
                <a:spcPct val="0"/>
              </a:spcBef>
              <a:spcAft>
                <a:spcPct val="0"/>
              </a:spcAft>
              <a:defRPr/>
            </a:pPr>
            <a:r>
              <a:rPr lang="en-US" b="1">
                <a:solidFill>
                  <a:srgbClr val="FFFFFF">
                    <a:lumMod val="95000"/>
                  </a:srgbClr>
                </a:solidFill>
                <a:latin typeface="Calibri" panose="020F0502020204030204" pitchFamily="34" charset="0"/>
              </a:rPr>
              <a:t>STT</a:t>
            </a:r>
          </a:p>
        </p:txBody>
      </p:sp>
      <p:sp>
        <p:nvSpPr>
          <p:cNvPr id="16" name="Rectangle 15">
            <a:extLst>
              <a:ext uri="{FF2B5EF4-FFF2-40B4-BE49-F238E27FC236}">
                <a16:creationId xmlns:a16="http://schemas.microsoft.com/office/drawing/2014/main" id="{726D2CFD-3BD4-450C-AAB5-934E65C48D14}"/>
              </a:ext>
            </a:extLst>
          </p:cNvPr>
          <p:cNvSpPr>
            <a:spLocks/>
          </p:cNvSpPr>
          <p:nvPr/>
        </p:nvSpPr>
        <p:spPr>
          <a:xfrm>
            <a:off x="1344117" y="5714157"/>
            <a:ext cx="2808288" cy="395287"/>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170" fontAlgn="base">
              <a:spcBef>
                <a:spcPct val="0"/>
              </a:spcBef>
              <a:spcAft>
                <a:spcPct val="0"/>
              </a:spcAft>
              <a:defRPr/>
            </a:pPr>
            <a:r>
              <a:rPr lang="en-US" altLang="en-US">
                <a:solidFill>
                  <a:srgbClr val="000000"/>
                </a:solidFill>
                <a:latin typeface="Calibri" pitchFamily="34" charset="0"/>
              </a:rPr>
              <a:t>Swing towards the Target</a:t>
            </a:r>
            <a:endParaRPr lang="en-US" b="1">
              <a:solidFill>
                <a:srgbClr val="000000"/>
              </a:solidFill>
              <a:latin typeface="Calibri" panose="020F0502020204030204" pitchFamily="34" charset="0"/>
            </a:endParaRPr>
          </a:p>
        </p:txBody>
      </p:sp>
      <p:sp>
        <p:nvSpPr>
          <p:cNvPr id="17" name="Rectangle 16">
            <a:extLst>
              <a:ext uri="{FF2B5EF4-FFF2-40B4-BE49-F238E27FC236}">
                <a16:creationId xmlns:a16="http://schemas.microsoft.com/office/drawing/2014/main" id="{9F33B343-4366-4D96-95D9-874E2A11FBF6}"/>
              </a:ext>
            </a:extLst>
          </p:cNvPr>
          <p:cNvSpPr>
            <a:spLocks/>
          </p:cNvSpPr>
          <p:nvPr/>
        </p:nvSpPr>
        <p:spPr>
          <a:xfrm>
            <a:off x="623392" y="6158657"/>
            <a:ext cx="720725" cy="395287"/>
          </a:xfrm>
          <a:prstGeom prst="rect">
            <a:avLst/>
          </a:prstGeom>
          <a:solidFill>
            <a:schemeClr val="tx1">
              <a:lumMod val="85000"/>
              <a:lumOff val="1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fontAlgn="base">
              <a:spcBef>
                <a:spcPct val="0"/>
              </a:spcBef>
              <a:spcAft>
                <a:spcPct val="0"/>
              </a:spcAft>
              <a:defRPr/>
            </a:pPr>
            <a:r>
              <a:rPr lang="en-US" b="1">
                <a:solidFill>
                  <a:srgbClr val="FFFFFF">
                    <a:lumMod val="95000"/>
                  </a:srgbClr>
                </a:solidFill>
                <a:latin typeface="Calibri" panose="020F0502020204030204" pitchFamily="34" charset="0"/>
              </a:rPr>
              <a:t>RTT</a:t>
            </a:r>
          </a:p>
        </p:txBody>
      </p:sp>
      <p:sp>
        <p:nvSpPr>
          <p:cNvPr id="24" name="Rectangle 23">
            <a:extLst>
              <a:ext uri="{FF2B5EF4-FFF2-40B4-BE49-F238E27FC236}">
                <a16:creationId xmlns:a16="http://schemas.microsoft.com/office/drawing/2014/main" id="{B041DFC3-8B5E-4A0F-9E82-42B7EC08D604}"/>
              </a:ext>
            </a:extLst>
          </p:cNvPr>
          <p:cNvSpPr>
            <a:spLocks/>
          </p:cNvSpPr>
          <p:nvPr/>
        </p:nvSpPr>
        <p:spPr>
          <a:xfrm>
            <a:off x="1344117" y="6158657"/>
            <a:ext cx="2808288" cy="395287"/>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170" fontAlgn="base">
              <a:spcBef>
                <a:spcPct val="0"/>
              </a:spcBef>
              <a:spcAft>
                <a:spcPct val="0"/>
              </a:spcAft>
              <a:defRPr/>
            </a:pPr>
            <a:r>
              <a:rPr lang="en-US" altLang="en-US">
                <a:solidFill>
                  <a:srgbClr val="000000"/>
                </a:solidFill>
                <a:latin typeface="Calibri" pitchFamily="34" charset="0"/>
              </a:rPr>
              <a:t>Release towards the Target</a:t>
            </a:r>
            <a:endParaRPr lang="en-US" b="1">
              <a:solidFill>
                <a:srgbClr val="000000"/>
              </a:solidFill>
              <a:latin typeface="Calibri" panose="020F0502020204030204" pitchFamily="34" charset="0"/>
            </a:endParaRPr>
          </a:p>
        </p:txBody>
      </p:sp>
      <p:sp>
        <p:nvSpPr>
          <p:cNvPr id="25" name="Text Box 6">
            <a:extLst>
              <a:ext uri="{FF2B5EF4-FFF2-40B4-BE49-F238E27FC236}">
                <a16:creationId xmlns:a16="http://schemas.microsoft.com/office/drawing/2014/main" id="{91767ABA-5F41-4D0B-81E9-BD1C50792928}"/>
              </a:ext>
            </a:extLst>
          </p:cNvPr>
          <p:cNvSpPr txBox="1">
            <a:spLocks noChangeArrowheads="1"/>
          </p:cNvSpPr>
          <p:nvPr>
            <p:custDataLst>
              <p:tags r:id="rId1"/>
            </p:custDataLst>
          </p:nvPr>
        </p:nvSpPr>
        <p:spPr bwMode="auto">
          <a:xfrm>
            <a:off x="259080" y="669927"/>
            <a:ext cx="1083564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90000" tIns="46800" rIns="90000" bIns="46800" anchor="t"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ts val="1251"/>
              </a:spcBef>
              <a:spcAft>
                <a:spcPct val="0"/>
              </a:spcAft>
              <a:buClr>
                <a:srgbClr val="CC0000"/>
              </a:buClr>
              <a:buSzPct val="100000"/>
            </a:pPr>
            <a:r>
              <a:rPr lang="en-US" altLang="en-US" sz="2400" b="1">
                <a:solidFill>
                  <a:srgbClr val="CC0000"/>
                </a:solidFill>
                <a:latin typeface="Calibri" panose="020F0502020204030204" pitchFamily="34" charset="0"/>
                <a:cs typeface="Calibri" panose="020F0502020204030204" pitchFamily="34" charset="0"/>
              </a:rPr>
              <a:t>ETBF </a:t>
            </a:r>
            <a:r>
              <a:rPr lang="en-US" altLang="en-US" sz="2400" b="1" err="1">
                <a:solidFill>
                  <a:srgbClr val="CC0000"/>
                </a:solidFill>
                <a:latin typeface="Calibri" panose="020F0502020204030204" pitchFamily="34" charset="0"/>
                <a:cs typeface="Calibri" panose="020F0502020204030204" pitchFamily="34" charset="0"/>
              </a:rPr>
              <a:t>Methodology</a:t>
            </a:r>
            <a:r>
              <a:rPr lang="en-US" altLang="en-US" sz="2400" b="1">
                <a:solidFill>
                  <a:srgbClr val="CC0000"/>
                </a:solidFill>
                <a:latin typeface="Calibri" panose="020F0502020204030204" pitchFamily="34" charset="0"/>
                <a:cs typeface="Calibri" panose="020F0502020204030204" pitchFamily="34" charset="0"/>
              </a:rPr>
              <a:t>: </a:t>
            </a:r>
            <a:r>
              <a:rPr lang="en-US" altLang="en-US" sz="2400" b="1" err="1">
                <a:solidFill>
                  <a:srgbClr val="CC0000"/>
                </a:solidFill>
                <a:latin typeface="Calibri" panose="020F0502020204030204" pitchFamily="34" charset="0"/>
                <a:cs typeface="Calibri" panose="020F0502020204030204" pitchFamily="34" charset="0"/>
              </a:rPr>
              <a:t>Our</a:t>
            </a:r>
            <a:r>
              <a:rPr lang="en-US" altLang="en-US" sz="2400" b="1">
                <a:solidFill>
                  <a:srgbClr val="CC0000"/>
                </a:solidFill>
                <a:latin typeface="Calibri" panose="020F0502020204030204" pitchFamily="34" charset="0"/>
                <a:cs typeface="Calibri" panose="020F0502020204030204" pitchFamily="34" charset="0"/>
              </a:rPr>
              <a:t> </a:t>
            </a:r>
            <a:r>
              <a:rPr lang="en-US" altLang="en-US" sz="2400" b="1" err="1">
                <a:solidFill>
                  <a:srgbClr val="CC0000"/>
                </a:solidFill>
                <a:latin typeface="Calibri" panose="020F0502020204030204" pitchFamily="34" charset="0"/>
                <a:cs typeface="Calibri" panose="020F0502020204030204" pitchFamily="34" charset="0"/>
              </a:rPr>
              <a:t>base</a:t>
            </a:r>
            <a:r>
              <a:rPr lang="en-US" altLang="en-US" sz="2400" b="1">
                <a:solidFill>
                  <a:srgbClr val="CC0000"/>
                </a:solidFill>
                <a:latin typeface="Calibri" panose="020F0502020204030204" pitchFamily="34" charset="0"/>
                <a:cs typeface="Calibri" panose="020F0502020204030204" pitchFamily="34" charset="0"/>
              </a:rPr>
              <a:t> </a:t>
            </a:r>
            <a:r>
              <a:rPr lang="en-US" altLang="en-US" sz="2400" b="1" err="1">
                <a:solidFill>
                  <a:srgbClr val="CC0000"/>
                </a:solidFill>
                <a:latin typeface="Calibri" panose="020F0502020204030204" pitchFamily="34" charset="0"/>
                <a:cs typeface="Calibri" panose="020F0502020204030204" pitchFamily="34" charset="0"/>
              </a:rPr>
              <a:t>Concept</a:t>
            </a:r>
            <a:r>
              <a:rPr lang="en-US" altLang="en-US" sz="2400" b="1">
                <a:solidFill>
                  <a:srgbClr val="CC0000"/>
                </a:solidFill>
                <a:latin typeface="Calibri" panose="020F0502020204030204" pitchFamily="34" charset="0"/>
                <a:cs typeface="Calibri" panose="020F0502020204030204" pitchFamily="34" charset="0"/>
              </a:rPr>
              <a:t> ETT</a:t>
            </a:r>
          </a:p>
        </p:txBody>
      </p:sp>
    </p:spTree>
    <p:extLst>
      <p:ext uri="{BB962C8B-B14F-4D97-AF65-F5344CB8AC3E}">
        <p14:creationId xmlns:p14="http://schemas.microsoft.com/office/powerpoint/2010/main" val="542059548"/>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7">
            <a:extLst>
              <a:ext uri="{FF2B5EF4-FFF2-40B4-BE49-F238E27FC236}">
                <a16:creationId xmlns:a16="http://schemas.microsoft.com/office/drawing/2014/main" id="{C921E6FF-64D5-415D-8E39-DF55A3416CA1}"/>
              </a:ext>
            </a:extLst>
          </p:cNvPr>
          <p:cNvSpPr>
            <a:spLocks noChangeArrowheads="1"/>
          </p:cNvSpPr>
          <p:nvPr/>
        </p:nvSpPr>
        <p:spPr bwMode="auto">
          <a:xfrm>
            <a:off x="8026400" y="1900239"/>
            <a:ext cx="18256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48" name="Text Box 8">
            <a:extLst>
              <a:ext uri="{FF2B5EF4-FFF2-40B4-BE49-F238E27FC236}">
                <a16:creationId xmlns:a16="http://schemas.microsoft.com/office/drawing/2014/main" id="{FC53837A-8F4D-44FE-89F2-043721A9C170}"/>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pPr>
            <a:r>
              <a:rPr lang="en-US" sz="2400" b="1">
                <a:solidFill>
                  <a:srgbClr val="CC0000"/>
                </a:solidFill>
                <a:latin typeface="Calibri" panose="020F0502020204030204" pitchFamily="34" charset="0"/>
              </a:rPr>
              <a:t>Stance </a:t>
            </a:r>
          </a:p>
        </p:txBody>
      </p:sp>
      <p:grpSp>
        <p:nvGrpSpPr>
          <p:cNvPr id="49" name="Group 55">
            <a:extLst>
              <a:ext uri="{FF2B5EF4-FFF2-40B4-BE49-F238E27FC236}">
                <a16:creationId xmlns:a16="http://schemas.microsoft.com/office/drawing/2014/main" id="{5F6DF689-6187-4A7B-A2D7-FD110031B694}"/>
              </a:ext>
            </a:extLst>
          </p:cNvPr>
          <p:cNvGrpSpPr>
            <a:grpSpLocks/>
          </p:cNvGrpSpPr>
          <p:nvPr/>
        </p:nvGrpSpPr>
        <p:grpSpPr bwMode="auto">
          <a:xfrm>
            <a:off x="7696202" y="3309941"/>
            <a:ext cx="2230439" cy="3167063"/>
            <a:chOff x="3923" y="2120"/>
            <a:chExt cx="1405" cy="1995"/>
          </a:xfrm>
        </p:grpSpPr>
        <p:sp>
          <p:nvSpPr>
            <p:cNvPr id="50" name="Line 30">
              <a:extLst>
                <a:ext uri="{FF2B5EF4-FFF2-40B4-BE49-F238E27FC236}">
                  <a16:creationId xmlns:a16="http://schemas.microsoft.com/office/drawing/2014/main" id="{E78060FA-43EB-4AF6-ADF0-FA670DE87358}"/>
                </a:ext>
              </a:extLst>
            </p:cNvPr>
            <p:cNvSpPr>
              <a:spLocks noChangeShapeType="1"/>
            </p:cNvSpPr>
            <p:nvPr/>
          </p:nvSpPr>
          <p:spPr bwMode="auto">
            <a:xfrm>
              <a:off x="3923" y="4106"/>
              <a:ext cx="140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1" name="Oval 31">
              <a:extLst>
                <a:ext uri="{FF2B5EF4-FFF2-40B4-BE49-F238E27FC236}">
                  <a16:creationId xmlns:a16="http://schemas.microsoft.com/office/drawing/2014/main" id="{7C32D98A-4449-463D-8701-9DDC4A81DCF7}"/>
                </a:ext>
              </a:extLst>
            </p:cNvPr>
            <p:cNvSpPr>
              <a:spLocks noChangeArrowheads="1"/>
            </p:cNvSpPr>
            <p:nvPr/>
          </p:nvSpPr>
          <p:spPr bwMode="auto">
            <a:xfrm rot="6802433" flipH="1">
              <a:off x="4560" y="2115"/>
              <a:ext cx="240" cy="249"/>
            </a:xfrm>
            <a:prstGeom prst="ellipse">
              <a:avLst/>
            </a:prstGeom>
            <a:noFill/>
            <a:ln w="571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52" name="Line 32">
              <a:extLst>
                <a:ext uri="{FF2B5EF4-FFF2-40B4-BE49-F238E27FC236}">
                  <a16:creationId xmlns:a16="http://schemas.microsoft.com/office/drawing/2014/main" id="{F3280EE8-B1ED-421B-86D1-DF2A571A3BBD}"/>
                </a:ext>
              </a:extLst>
            </p:cNvPr>
            <p:cNvSpPr>
              <a:spLocks noChangeShapeType="1"/>
            </p:cNvSpPr>
            <p:nvPr/>
          </p:nvSpPr>
          <p:spPr bwMode="auto">
            <a:xfrm rot="6802433" flipV="1">
              <a:off x="4640" y="2395"/>
              <a:ext cx="81" cy="42"/>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3" name="Oval 33">
              <a:extLst>
                <a:ext uri="{FF2B5EF4-FFF2-40B4-BE49-F238E27FC236}">
                  <a16:creationId xmlns:a16="http://schemas.microsoft.com/office/drawing/2014/main" id="{D4AE7890-28D7-4B29-9CE9-824C25A849CE}"/>
                </a:ext>
              </a:extLst>
            </p:cNvPr>
            <p:cNvSpPr>
              <a:spLocks noChangeArrowheads="1"/>
            </p:cNvSpPr>
            <p:nvPr/>
          </p:nvSpPr>
          <p:spPr bwMode="auto">
            <a:xfrm rot="5400000" flipH="1">
              <a:off x="4556" y="3997"/>
              <a:ext cx="84" cy="151"/>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54" name="Oval 34">
              <a:extLst>
                <a:ext uri="{FF2B5EF4-FFF2-40B4-BE49-F238E27FC236}">
                  <a16:creationId xmlns:a16="http://schemas.microsoft.com/office/drawing/2014/main" id="{D8BD3E65-F732-4876-9A24-BE88F96C8651}"/>
                </a:ext>
              </a:extLst>
            </p:cNvPr>
            <p:cNvSpPr>
              <a:spLocks noChangeArrowheads="1"/>
            </p:cNvSpPr>
            <p:nvPr/>
          </p:nvSpPr>
          <p:spPr bwMode="auto">
            <a:xfrm rot="5400000" flipH="1">
              <a:off x="4768" y="3997"/>
              <a:ext cx="84" cy="151"/>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55" name="Line 35">
              <a:extLst>
                <a:ext uri="{FF2B5EF4-FFF2-40B4-BE49-F238E27FC236}">
                  <a16:creationId xmlns:a16="http://schemas.microsoft.com/office/drawing/2014/main" id="{9B90825E-5BA9-4925-BF3A-D58C1F3F1473}"/>
                </a:ext>
              </a:extLst>
            </p:cNvPr>
            <p:cNvSpPr>
              <a:spLocks noChangeShapeType="1"/>
            </p:cNvSpPr>
            <p:nvPr/>
          </p:nvSpPr>
          <p:spPr bwMode="auto">
            <a:xfrm rot="5400000" flipH="1" flipV="1">
              <a:off x="4596" y="3987"/>
              <a:ext cx="1" cy="176"/>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6" name="Line 36">
              <a:extLst>
                <a:ext uri="{FF2B5EF4-FFF2-40B4-BE49-F238E27FC236}">
                  <a16:creationId xmlns:a16="http://schemas.microsoft.com/office/drawing/2014/main" id="{EA92531B-FE7B-42E5-91B6-B8EA1BE2526F}"/>
                </a:ext>
              </a:extLst>
            </p:cNvPr>
            <p:cNvSpPr>
              <a:spLocks noChangeShapeType="1"/>
            </p:cNvSpPr>
            <p:nvPr/>
          </p:nvSpPr>
          <p:spPr bwMode="auto">
            <a:xfrm rot="5400000" flipH="1" flipV="1">
              <a:off x="4811" y="3986"/>
              <a:ext cx="1" cy="178"/>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7" name="Line 37">
              <a:extLst>
                <a:ext uri="{FF2B5EF4-FFF2-40B4-BE49-F238E27FC236}">
                  <a16:creationId xmlns:a16="http://schemas.microsoft.com/office/drawing/2014/main" id="{80174FC7-844F-47C5-98F6-F6C3539B65F1}"/>
                </a:ext>
              </a:extLst>
            </p:cNvPr>
            <p:cNvSpPr>
              <a:spLocks noChangeShapeType="1"/>
            </p:cNvSpPr>
            <p:nvPr/>
          </p:nvSpPr>
          <p:spPr bwMode="auto">
            <a:xfrm rot="5400000">
              <a:off x="4327" y="3548"/>
              <a:ext cx="964" cy="1"/>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8" name="Line 38">
              <a:extLst>
                <a:ext uri="{FF2B5EF4-FFF2-40B4-BE49-F238E27FC236}">
                  <a16:creationId xmlns:a16="http://schemas.microsoft.com/office/drawing/2014/main" id="{33FDC852-BA37-48BE-A947-197017621E57}"/>
                </a:ext>
              </a:extLst>
            </p:cNvPr>
            <p:cNvSpPr>
              <a:spLocks noChangeShapeType="1"/>
            </p:cNvSpPr>
            <p:nvPr/>
          </p:nvSpPr>
          <p:spPr bwMode="auto">
            <a:xfrm rot="5400000">
              <a:off x="4113" y="3548"/>
              <a:ext cx="977" cy="1"/>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9" name="Oval 39">
              <a:extLst>
                <a:ext uri="{FF2B5EF4-FFF2-40B4-BE49-F238E27FC236}">
                  <a16:creationId xmlns:a16="http://schemas.microsoft.com/office/drawing/2014/main" id="{7E6BA9C0-7062-4500-8E5C-1C8214B70F65}"/>
                </a:ext>
              </a:extLst>
            </p:cNvPr>
            <p:cNvSpPr>
              <a:spLocks noChangeArrowheads="1"/>
            </p:cNvSpPr>
            <p:nvPr/>
          </p:nvSpPr>
          <p:spPr bwMode="auto">
            <a:xfrm rot="5729982" flipH="1">
              <a:off x="4457" y="2807"/>
              <a:ext cx="216" cy="226"/>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60" name="Line 40">
              <a:extLst>
                <a:ext uri="{FF2B5EF4-FFF2-40B4-BE49-F238E27FC236}">
                  <a16:creationId xmlns:a16="http://schemas.microsoft.com/office/drawing/2014/main" id="{C765D479-D7A7-4087-A9D1-0BBDCCC67FAB}"/>
                </a:ext>
              </a:extLst>
            </p:cNvPr>
            <p:cNvSpPr>
              <a:spLocks noChangeShapeType="1"/>
            </p:cNvSpPr>
            <p:nvPr/>
          </p:nvSpPr>
          <p:spPr bwMode="auto">
            <a:xfrm rot="5729982" flipH="1" flipV="1">
              <a:off x="4704" y="2948"/>
              <a:ext cx="14" cy="212"/>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1" name="Line 41">
              <a:extLst>
                <a:ext uri="{FF2B5EF4-FFF2-40B4-BE49-F238E27FC236}">
                  <a16:creationId xmlns:a16="http://schemas.microsoft.com/office/drawing/2014/main" id="{189BA4DF-1341-492E-AFEA-3CA4F8F7B255}"/>
                </a:ext>
              </a:extLst>
            </p:cNvPr>
            <p:cNvSpPr>
              <a:spLocks noChangeShapeType="1"/>
            </p:cNvSpPr>
            <p:nvPr/>
          </p:nvSpPr>
          <p:spPr bwMode="auto">
            <a:xfrm rot="5729982" flipV="1">
              <a:off x="4785" y="2367"/>
              <a:ext cx="28" cy="246"/>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2" name="Line 42">
              <a:extLst>
                <a:ext uri="{FF2B5EF4-FFF2-40B4-BE49-F238E27FC236}">
                  <a16:creationId xmlns:a16="http://schemas.microsoft.com/office/drawing/2014/main" id="{8AF40ECB-D3BD-4D88-B5DF-87CF7DD703DE}"/>
                </a:ext>
              </a:extLst>
            </p:cNvPr>
            <p:cNvSpPr>
              <a:spLocks noChangeShapeType="1"/>
            </p:cNvSpPr>
            <p:nvPr/>
          </p:nvSpPr>
          <p:spPr bwMode="auto">
            <a:xfrm rot="5729982">
              <a:off x="4522" y="2407"/>
              <a:ext cx="109" cy="206"/>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3" name="Line 43">
              <a:extLst>
                <a:ext uri="{FF2B5EF4-FFF2-40B4-BE49-F238E27FC236}">
                  <a16:creationId xmlns:a16="http://schemas.microsoft.com/office/drawing/2014/main" id="{B568C0F3-B734-4AA2-99CC-445A9BAAE136}"/>
                </a:ext>
              </a:extLst>
            </p:cNvPr>
            <p:cNvSpPr>
              <a:spLocks noChangeShapeType="1"/>
            </p:cNvSpPr>
            <p:nvPr/>
          </p:nvSpPr>
          <p:spPr bwMode="auto">
            <a:xfrm rot="5729982">
              <a:off x="4345" y="2660"/>
              <a:ext cx="223" cy="3"/>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4" name="Line 44">
              <a:extLst>
                <a:ext uri="{FF2B5EF4-FFF2-40B4-BE49-F238E27FC236}">
                  <a16:creationId xmlns:a16="http://schemas.microsoft.com/office/drawing/2014/main" id="{CA36B602-5C59-4A13-B974-BD963C880FAF}"/>
                </a:ext>
              </a:extLst>
            </p:cNvPr>
            <p:cNvSpPr>
              <a:spLocks noChangeShapeType="1"/>
            </p:cNvSpPr>
            <p:nvPr/>
          </p:nvSpPr>
          <p:spPr bwMode="auto">
            <a:xfrm rot="5729982" flipV="1">
              <a:off x="4423" y="2782"/>
              <a:ext cx="74" cy="5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5" name="Line 45">
              <a:extLst>
                <a:ext uri="{FF2B5EF4-FFF2-40B4-BE49-F238E27FC236}">
                  <a16:creationId xmlns:a16="http://schemas.microsoft.com/office/drawing/2014/main" id="{C55CC5E6-4005-4D26-99F5-3EC33C9F9C3E}"/>
                </a:ext>
              </a:extLst>
            </p:cNvPr>
            <p:cNvSpPr>
              <a:spLocks noChangeShapeType="1"/>
            </p:cNvSpPr>
            <p:nvPr/>
          </p:nvSpPr>
          <p:spPr bwMode="auto">
            <a:xfrm rot="5729982" flipV="1">
              <a:off x="4776" y="2638"/>
              <a:ext cx="310" cy="65"/>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6" name="Line 46">
              <a:extLst>
                <a:ext uri="{FF2B5EF4-FFF2-40B4-BE49-F238E27FC236}">
                  <a16:creationId xmlns:a16="http://schemas.microsoft.com/office/drawing/2014/main" id="{57A22338-564D-41AA-A537-B47E4D755067}"/>
                </a:ext>
              </a:extLst>
            </p:cNvPr>
            <p:cNvSpPr>
              <a:spLocks noChangeShapeType="1"/>
            </p:cNvSpPr>
            <p:nvPr/>
          </p:nvSpPr>
          <p:spPr bwMode="auto">
            <a:xfrm rot="5729982">
              <a:off x="4737" y="2754"/>
              <a:ext cx="152" cy="259"/>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7" name="Line 47">
              <a:extLst>
                <a:ext uri="{FF2B5EF4-FFF2-40B4-BE49-F238E27FC236}">
                  <a16:creationId xmlns:a16="http://schemas.microsoft.com/office/drawing/2014/main" id="{7E1BC481-7351-4384-B779-41CDC26BD01B}"/>
                </a:ext>
              </a:extLst>
            </p:cNvPr>
            <p:cNvSpPr>
              <a:spLocks noChangeShapeType="1"/>
            </p:cNvSpPr>
            <p:nvPr/>
          </p:nvSpPr>
          <p:spPr bwMode="auto">
            <a:xfrm rot="5729982" flipV="1">
              <a:off x="4410" y="2723"/>
              <a:ext cx="577" cy="83"/>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grpSp>
      <p:sp>
        <p:nvSpPr>
          <p:cNvPr id="68" name="Rectangle 49">
            <a:extLst>
              <a:ext uri="{FF2B5EF4-FFF2-40B4-BE49-F238E27FC236}">
                <a16:creationId xmlns:a16="http://schemas.microsoft.com/office/drawing/2014/main" id="{C612879D-2FD9-4887-A167-4A9638AB311F}"/>
              </a:ext>
            </a:extLst>
          </p:cNvPr>
          <p:cNvSpPr>
            <a:spLocks noChangeArrowheads="1"/>
          </p:cNvSpPr>
          <p:nvPr/>
        </p:nvSpPr>
        <p:spPr bwMode="auto">
          <a:xfrm>
            <a:off x="8153401" y="2743200"/>
            <a:ext cx="1331199"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1" rIns="90488" bIns="4445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fontAlgn="base">
              <a:spcBef>
                <a:spcPct val="0"/>
              </a:spcBef>
              <a:spcAft>
                <a:spcPct val="0"/>
              </a:spcAft>
            </a:pPr>
            <a:r>
              <a:rPr lang="en-US" sz="1600">
                <a:solidFill>
                  <a:srgbClr val="008080"/>
                </a:solidFill>
                <a:latin typeface="Calibri" panose="020F0502020204030204" pitchFamily="34" charset="0"/>
              </a:rPr>
              <a:t>Classic Stance</a:t>
            </a:r>
          </a:p>
        </p:txBody>
      </p:sp>
      <p:grpSp>
        <p:nvGrpSpPr>
          <p:cNvPr id="69" name="Group 54">
            <a:extLst>
              <a:ext uri="{FF2B5EF4-FFF2-40B4-BE49-F238E27FC236}">
                <a16:creationId xmlns:a16="http://schemas.microsoft.com/office/drawing/2014/main" id="{6F79995A-DADC-40F3-AF12-BE02CC20D979}"/>
              </a:ext>
            </a:extLst>
          </p:cNvPr>
          <p:cNvGrpSpPr>
            <a:grpSpLocks/>
          </p:cNvGrpSpPr>
          <p:nvPr/>
        </p:nvGrpSpPr>
        <p:grpSpPr bwMode="auto">
          <a:xfrm>
            <a:off x="2438402" y="2819400"/>
            <a:ext cx="2230439" cy="3852864"/>
            <a:chOff x="851" y="1799"/>
            <a:chExt cx="1405" cy="2427"/>
          </a:xfrm>
        </p:grpSpPr>
        <p:sp>
          <p:nvSpPr>
            <p:cNvPr id="70" name="Oval 11">
              <a:extLst>
                <a:ext uri="{FF2B5EF4-FFF2-40B4-BE49-F238E27FC236}">
                  <a16:creationId xmlns:a16="http://schemas.microsoft.com/office/drawing/2014/main" id="{83346E4E-CBC1-4913-A83B-E59E650BE194}"/>
                </a:ext>
              </a:extLst>
            </p:cNvPr>
            <p:cNvSpPr>
              <a:spLocks noChangeArrowheads="1"/>
            </p:cNvSpPr>
            <p:nvPr/>
          </p:nvSpPr>
          <p:spPr bwMode="auto">
            <a:xfrm>
              <a:off x="1219" y="2122"/>
              <a:ext cx="254" cy="251"/>
            </a:xfrm>
            <a:prstGeom prst="ellipse">
              <a:avLst/>
            </a:prstGeom>
            <a:noFill/>
            <a:ln w="571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71" name="Oval 12">
              <a:extLst>
                <a:ext uri="{FF2B5EF4-FFF2-40B4-BE49-F238E27FC236}">
                  <a16:creationId xmlns:a16="http://schemas.microsoft.com/office/drawing/2014/main" id="{459359D7-A440-4CFD-8387-ABCAA6782FF4}"/>
                </a:ext>
              </a:extLst>
            </p:cNvPr>
            <p:cNvSpPr>
              <a:spLocks noChangeArrowheads="1"/>
            </p:cNvSpPr>
            <p:nvPr/>
          </p:nvSpPr>
          <p:spPr bwMode="auto">
            <a:xfrm>
              <a:off x="1237" y="2803"/>
              <a:ext cx="228" cy="224"/>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72" name="Line 13">
              <a:extLst>
                <a:ext uri="{FF2B5EF4-FFF2-40B4-BE49-F238E27FC236}">
                  <a16:creationId xmlns:a16="http://schemas.microsoft.com/office/drawing/2014/main" id="{DBA452A2-5C86-4B93-85CA-DA5B9C9CC664}"/>
                </a:ext>
              </a:extLst>
            </p:cNvPr>
            <p:cNvSpPr>
              <a:spLocks noChangeShapeType="1"/>
            </p:cNvSpPr>
            <p:nvPr/>
          </p:nvSpPr>
          <p:spPr bwMode="auto">
            <a:xfrm>
              <a:off x="1388" y="2445"/>
              <a:ext cx="265" cy="16"/>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73" name="Oval 14">
              <a:extLst>
                <a:ext uri="{FF2B5EF4-FFF2-40B4-BE49-F238E27FC236}">
                  <a16:creationId xmlns:a16="http://schemas.microsoft.com/office/drawing/2014/main" id="{F811B534-87C7-4362-909B-2391D67F5E70}"/>
                </a:ext>
              </a:extLst>
            </p:cNvPr>
            <p:cNvSpPr>
              <a:spLocks noChangeArrowheads="1"/>
            </p:cNvSpPr>
            <p:nvPr/>
          </p:nvSpPr>
          <p:spPr bwMode="auto">
            <a:xfrm>
              <a:off x="1324" y="4027"/>
              <a:ext cx="153" cy="87"/>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74" name="Oval 15">
              <a:extLst>
                <a:ext uri="{FF2B5EF4-FFF2-40B4-BE49-F238E27FC236}">
                  <a16:creationId xmlns:a16="http://schemas.microsoft.com/office/drawing/2014/main" id="{37A7F7FC-1161-41B4-BC48-5FA9AAE4672C}"/>
                </a:ext>
              </a:extLst>
            </p:cNvPr>
            <p:cNvSpPr>
              <a:spLocks noChangeArrowheads="1"/>
            </p:cNvSpPr>
            <p:nvPr/>
          </p:nvSpPr>
          <p:spPr bwMode="auto">
            <a:xfrm>
              <a:off x="1537" y="4027"/>
              <a:ext cx="154" cy="87"/>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75" name="Rectangle 16">
              <a:extLst>
                <a:ext uri="{FF2B5EF4-FFF2-40B4-BE49-F238E27FC236}">
                  <a16:creationId xmlns:a16="http://schemas.microsoft.com/office/drawing/2014/main" id="{D69145C9-A995-4F63-9E7A-07E82D9636DC}"/>
                </a:ext>
              </a:extLst>
            </p:cNvPr>
            <p:cNvSpPr>
              <a:spLocks noChangeArrowheads="1"/>
            </p:cNvSpPr>
            <p:nvPr/>
          </p:nvSpPr>
          <p:spPr bwMode="auto">
            <a:xfrm>
              <a:off x="1249" y="4068"/>
              <a:ext cx="496" cy="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76" name="Line 17">
              <a:extLst>
                <a:ext uri="{FF2B5EF4-FFF2-40B4-BE49-F238E27FC236}">
                  <a16:creationId xmlns:a16="http://schemas.microsoft.com/office/drawing/2014/main" id="{1F68BEAE-19D7-438B-8301-345C8C51853A}"/>
                </a:ext>
              </a:extLst>
            </p:cNvPr>
            <p:cNvSpPr>
              <a:spLocks noChangeShapeType="1"/>
            </p:cNvSpPr>
            <p:nvPr/>
          </p:nvSpPr>
          <p:spPr bwMode="auto">
            <a:xfrm>
              <a:off x="1319" y="4071"/>
              <a:ext cx="165" cy="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77" name="Line 18">
              <a:extLst>
                <a:ext uri="{FF2B5EF4-FFF2-40B4-BE49-F238E27FC236}">
                  <a16:creationId xmlns:a16="http://schemas.microsoft.com/office/drawing/2014/main" id="{37FD11F6-31BA-4DC7-A051-89D75B13A50F}"/>
                </a:ext>
              </a:extLst>
            </p:cNvPr>
            <p:cNvSpPr>
              <a:spLocks noChangeShapeType="1"/>
            </p:cNvSpPr>
            <p:nvPr/>
          </p:nvSpPr>
          <p:spPr bwMode="auto">
            <a:xfrm>
              <a:off x="1533" y="4071"/>
              <a:ext cx="165" cy="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78" name="Line 19">
              <a:extLst>
                <a:ext uri="{FF2B5EF4-FFF2-40B4-BE49-F238E27FC236}">
                  <a16:creationId xmlns:a16="http://schemas.microsoft.com/office/drawing/2014/main" id="{20FB65AF-5456-42C5-9CEC-2F817B5BC148}"/>
                </a:ext>
              </a:extLst>
            </p:cNvPr>
            <p:cNvSpPr>
              <a:spLocks noChangeShapeType="1"/>
            </p:cNvSpPr>
            <p:nvPr/>
          </p:nvSpPr>
          <p:spPr bwMode="auto">
            <a:xfrm flipH="1">
              <a:off x="1397" y="3030"/>
              <a:ext cx="223" cy="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79" name="Line 20">
              <a:extLst>
                <a:ext uri="{FF2B5EF4-FFF2-40B4-BE49-F238E27FC236}">
                  <a16:creationId xmlns:a16="http://schemas.microsoft.com/office/drawing/2014/main" id="{ABED6F21-5803-4C62-B3AF-9D1ED0A9046E}"/>
                </a:ext>
              </a:extLst>
            </p:cNvPr>
            <p:cNvSpPr>
              <a:spLocks noChangeShapeType="1"/>
            </p:cNvSpPr>
            <p:nvPr/>
          </p:nvSpPr>
          <p:spPr bwMode="auto">
            <a:xfrm>
              <a:off x="1613" y="3036"/>
              <a:ext cx="0" cy="988"/>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0" name="Line 21">
              <a:extLst>
                <a:ext uri="{FF2B5EF4-FFF2-40B4-BE49-F238E27FC236}">
                  <a16:creationId xmlns:a16="http://schemas.microsoft.com/office/drawing/2014/main" id="{57E4BD50-99A1-484F-A2DC-5ED71BE79E83}"/>
                </a:ext>
              </a:extLst>
            </p:cNvPr>
            <p:cNvSpPr>
              <a:spLocks noChangeShapeType="1"/>
            </p:cNvSpPr>
            <p:nvPr/>
          </p:nvSpPr>
          <p:spPr bwMode="auto">
            <a:xfrm>
              <a:off x="1405" y="3033"/>
              <a:ext cx="0" cy="99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1" name="Line 22">
              <a:extLst>
                <a:ext uri="{FF2B5EF4-FFF2-40B4-BE49-F238E27FC236}">
                  <a16:creationId xmlns:a16="http://schemas.microsoft.com/office/drawing/2014/main" id="{01F0DC7E-DABA-4C28-85D7-FDD495DB0FAA}"/>
                </a:ext>
              </a:extLst>
            </p:cNvPr>
            <p:cNvSpPr>
              <a:spLocks noChangeShapeType="1"/>
            </p:cNvSpPr>
            <p:nvPr/>
          </p:nvSpPr>
          <p:spPr bwMode="auto">
            <a:xfrm flipH="1">
              <a:off x="1217" y="2447"/>
              <a:ext cx="174" cy="98"/>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2" name="Line 23">
              <a:extLst>
                <a:ext uri="{FF2B5EF4-FFF2-40B4-BE49-F238E27FC236}">
                  <a16:creationId xmlns:a16="http://schemas.microsoft.com/office/drawing/2014/main" id="{2A3C0F56-61BE-4864-8EF7-9896FD0DEA2D}"/>
                </a:ext>
              </a:extLst>
            </p:cNvPr>
            <p:cNvSpPr>
              <a:spLocks noChangeShapeType="1"/>
            </p:cNvSpPr>
            <p:nvPr/>
          </p:nvSpPr>
          <p:spPr bwMode="auto">
            <a:xfrm>
              <a:off x="1220" y="2543"/>
              <a:ext cx="0" cy="243"/>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3" name="Line 24">
              <a:extLst>
                <a:ext uri="{FF2B5EF4-FFF2-40B4-BE49-F238E27FC236}">
                  <a16:creationId xmlns:a16="http://schemas.microsoft.com/office/drawing/2014/main" id="{37DDA040-DC07-416D-8477-C67618390A30}"/>
                </a:ext>
              </a:extLst>
            </p:cNvPr>
            <p:cNvSpPr>
              <a:spLocks noChangeShapeType="1"/>
            </p:cNvSpPr>
            <p:nvPr/>
          </p:nvSpPr>
          <p:spPr bwMode="auto">
            <a:xfrm>
              <a:off x="1221" y="2784"/>
              <a:ext cx="33" cy="68"/>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4" name="Line 25">
              <a:extLst>
                <a:ext uri="{FF2B5EF4-FFF2-40B4-BE49-F238E27FC236}">
                  <a16:creationId xmlns:a16="http://schemas.microsoft.com/office/drawing/2014/main" id="{A072F475-4809-4D82-9126-77011BE64167}"/>
                </a:ext>
              </a:extLst>
            </p:cNvPr>
            <p:cNvSpPr>
              <a:spLocks noChangeShapeType="1"/>
            </p:cNvSpPr>
            <p:nvPr/>
          </p:nvSpPr>
          <p:spPr bwMode="auto">
            <a:xfrm>
              <a:off x="1650" y="2458"/>
              <a:ext cx="72" cy="323"/>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5" name="Line 26">
              <a:extLst>
                <a:ext uri="{FF2B5EF4-FFF2-40B4-BE49-F238E27FC236}">
                  <a16:creationId xmlns:a16="http://schemas.microsoft.com/office/drawing/2014/main" id="{FBD845E6-98B3-4008-B1AD-43CA2C9B5CE3}"/>
                </a:ext>
              </a:extLst>
            </p:cNvPr>
            <p:cNvSpPr>
              <a:spLocks noChangeShapeType="1"/>
            </p:cNvSpPr>
            <p:nvPr/>
          </p:nvSpPr>
          <p:spPr bwMode="auto">
            <a:xfrm flipH="1">
              <a:off x="1469" y="2779"/>
              <a:ext cx="257" cy="132"/>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6" name="Line 27">
              <a:extLst>
                <a:ext uri="{FF2B5EF4-FFF2-40B4-BE49-F238E27FC236}">
                  <a16:creationId xmlns:a16="http://schemas.microsoft.com/office/drawing/2014/main" id="{9351D0BA-20E0-4F92-A768-F291C58F87C6}"/>
                </a:ext>
              </a:extLst>
            </p:cNvPr>
            <p:cNvSpPr>
              <a:spLocks noChangeShapeType="1"/>
            </p:cNvSpPr>
            <p:nvPr/>
          </p:nvSpPr>
          <p:spPr bwMode="auto">
            <a:xfrm>
              <a:off x="1346" y="1799"/>
              <a:ext cx="0" cy="2427"/>
            </a:xfrm>
            <a:prstGeom prst="line">
              <a:avLst/>
            </a:prstGeom>
            <a:noFill/>
            <a:ln w="9524">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7" name="Line 28">
              <a:extLst>
                <a:ext uri="{FF2B5EF4-FFF2-40B4-BE49-F238E27FC236}">
                  <a16:creationId xmlns:a16="http://schemas.microsoft.com/office/drawing/2014/main" id="{B2B05412-BA7D-41D5-A6B9-6E61821B98DC}"/>
                </a:ext>
              </a:extLst>
            </p:cNvPr>
            <p:cNvSpPr>
              <a:spLocks noChangeShapeType="1"/>
            </p:cNvSpPr>
            <p:nvPr/>
          </p:nvSpPr>
          <p:spPr bwMode="auto">
            <a:xfrm>
              <a:off x="851" y="4101"/>
              <a:ext cx="140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8" name="Line 50">
              <a:extLst>
                <a:ext uri="{FF2B5EF4-FFF2-40B4-BE49-F238E27FC236}">
                  <a16:creationId xmlns:a16="http://schemas.microsoft.com/office/drawing/2014/main" id="{98396CAF-8B8C-4FAE-A6FA-8DD7BFD31D50}"/>
                </a:ext>
              </a:extLst>
            </p:cNvPr>
            <p:cNvSpPr>
              <a:spLocks noChangeShapeType="1"/>
            </p:cNvSpPr>
            <p:nvPr/>
          </p:nvSpPr>
          <p:spPr bwMode="auto">
            <a:xfrm flipH="1" flipV="1">
              <a:off x="1380" y="2390"/>
              <a:ext cx="135" cy="636"/>
            </a:xfrm>
            <a:prstGeom prst="line">
              <a:avLst/>
            </a:prstGeom>
            <a:noFill/>
            <a:ln w="14288">
              <a:solidFill>
                <a:schemeClr val="tx1"/>
              </a:solidFill>
              <a:round/>
              <a:headEnd/>
              <a:tailEnd/>
            </a:ln>
            <a:extLst>
              <a:ext uri="{909E8E84-426E-40DD-AFC4-6F175D3DCCD1}">
                <a14:hiddenFill xmlns:a14="http://schemas.microsoft.com/office/drawing/2010/main">
                  <a:noFill/>
                </a14:hiddenFill>
              </a:ext>
            </a:extLst>
          </p:spPr>
          <p:txBody>
            <a:bodyP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grpSp>
      <p:sp>
        <p:nvSpPr>
          <p:cNvPr id="89" name="Rectangle 51">
            <a:extLst>
              <a:ext uri="{FF2B5EF4-FFF2-40B4-BE49-F238E27FC236}">
                <a16:creationId xmlns:a16="http://schemas.microsoft.com/office/drawing/2014/main" id="{065B1674-BEB4-4CEE-A91A-C3FE474FFC7B}"/>
              </a:ext>
            </a:extLst>
          </p:cNvPr>
          <p:cNvSpPr>
            <a:spLocks noChangeArrowheads="1"/>
          </p:cNvSpPr>
          <p:nvPr/>
        </p:nvSpPr>
        <p:spPr bwMode="auto">
          <a:xfrm>
            <a:off x="1828800" y="1600200"/>
            <a:ext cx="8534400" cy="55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1" rIns="90488" bIns="4445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fontAlgn="base">
              <a:lnSpc>
                <a:spcPct val="95000"/>
              </a:lnSpc>
              <a:spcBef>
                <a:spcPct val="0"/>
              </a:spcBef>
              <a:spcAft>
                <a:spcPct val="0"/>
              </a:spcAft>
            </a:pPr>
            <a:r>
              <a:rPr lang="en-US" sz="1600">
                <a:solidFill>
                  <a:srgbClr val="000000"/>
                </a:solidFill>
                <a:latin typeface="Calibri" panose="020F0502020204030204" pitchFamily="34" charset="0"/>
              </a:rPr>
              <a:t>Place your head above the little toe on your push off foot (front - rear view) to begin establishing a </a:t>
            </a:r>
            <a:r>
              <a:rPr lang="en-US" sz="1600" b="1">
                <a:solidFill>
                  <a:srgbClr val="000000"/>
                </a:solidFill>
                <a:latin typeface="Calibri" panose="020F0502020204030204" pitchFamily="34" charset="0"/>
              </a:rPr>
              <a:t>vertical balance plane </a:t>
            </a:r>
            <a:r>
              <a:rPr lang="en-US" sz="1600">
                <a:solidFill>
                  <a:srgbClr val="000000"/>
                </a:solidFill>
                <a:latin typeface="Calibri" panose="020F0502020204030204" pitchFamily="34" charset="0"/>
              </a:rPr>
              <a:t>for your body, and the trajectory of the ball.</a:t>
            </a:r>
          </a:p>
        </p:txBody>
      </p:sp>
      <p:sp>
        <p:nvSpPr>
          <p:cNvPr id="90" name="Text Box 52">
            <a:extLst>
              <a:ext uri="{FF2B5EF4-FFF2-40B4-BE49-F238E27FC236}">
                <a16:creationId xmlns:a16="http://schemas.microsoft.com/office/drawing/2014/main" id="{E32C212F-6891-4A3F-AA50-D5B13F79E7FC}"/>
              </a:ext>
            </a:extLst>
          </p:cNvPr>
          <p:cNvSpPr txBox="1">
            <a:spLocks noChangeArrowheads="1"/>
          </p:cNvSpPr>
          <p:nvPr/>
        </p:nvSpPr>
        <p:spPr bwMode="auto">
          <a:xfrm>
            <a:off x="4648201" y="5867400"/>
            <a:ext cx="31353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1200">
                <a:solidFill>
                  <a:srgbClr val="000000"/>
                </a:solidFill>
                <a:latin typeface="Calibri" panose="020F0502020204030204" pitchFamily="34" charset="0"/>
              </a:rPr>
              <a:t>Front view of right hander;</a:t>
            </a:r>
          </a:p>
          <a:p>
            <a:pPr algn="ctr" defTabSz="1219170" eaLnBrk="1" fontAlgn="base" hangingPunct="1">
              <a:spcBef>
                <a:spcPct val="0"/>
              </a:spcBef>
              <a:spcAft>
                <a:spcPct val="0"/>
              </a:spcAft>
            </a:pPr>
            <a:r>
              <a:rPr lang="en-US" sz="1200">
                <a:solidFill>
                  <a:srgbClr val="000000"/>
                </a:solidFill>
                <a:latin typeface="Calibri" panose="020F0502020204030204" pitchFamily="34" charset="0"/>
              </a:rPr>
              <a:t>Rear view of left hander</a:t>
            </a:r>
          </a:p>
        </p:txBody>
      </p:sp>
      <p:sp>
        <p:nvSpPr>
          <p:cNvPr id="91" name="Rectangle 56">
            <a:extLst>
              <a:ext uri="{FF2B5EF4-FFF2-40B4-BE49-F238E27FC236}">
                <a16:creationId xmlns:a16="http://schemas.microsoft.com/office/drawing/2014/main" id="{D2E036FB-583E-4C6E-9D93-1D26092B5696}"/>
              </a:ext>
            </a:extLst>
          </p:cNvPr>
          <p:cNvSpPr>
            <a:spLocks noChangeArrowheads="1"/>
          </p:cNvSpPr>
          <p:nvPr/>
        </p:nvSpPr>
        <p:spPr bwMode="auto">
          <a:xfrm>
            <a:off x="2514601" y="2667000"/>
            <a:ext cx="1457836"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1" rIns="90488" bIns="4445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fontAlgn="base">
              <a:spcBef>
                <a:spcPct val="0"/>
              </a:spcBef>
              <a:spcAft>
                <a:spcPct val="0"/>
              </a:spcAft>
            </a:pPr>
            <a:r>
              <a:rPr lang="en-US" sz="1600">
                <a:solidFill>
                  <a:srgbClr val="008080"/>
                </a:solidFill>
                <a:latin typeface="Calibri" panose="020F0502020204030204" pitchFamily="34" charset="0"/>
              </a:rPr>
              <a:t>Modern Stance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
            <a:extLst>
              <a:ext uri="{FF2B5EF4-FFF2-40B4-BE49-F238E27FC236}">
                <a16:creationId xmlns:a16="http://schemas.microsoft.com/office/drawing/2014/main" id="{599FE7D6-B931-4F31-BBFF-18A31FA7B271}"/>
              </a:ext>
            </a:extLst>
          </p:cNvPr>
          <p:cNvSpPr>
            <a:spLocks noChangeArrowheads="1"/>
          </p:cNvSpPr>
          <p:nvPr/>
        </p:nvSpPr>
        <p:spPr bwMode="auto">
          <a:xfrm>
            <a:off x="1752600" y="1828801"/>
            <a:ext cx="8534400" cy="82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1" rIns="90488" bIns="44451">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891" indent="-342891" defTabSz="1219170" fontAlgn="base">
              <a:spcBef>
                <a:spcPct val="0"/>
              </a:spcBef>
              <a:spcAft>
                <a:spcPct val="0"/>
              </a:spcAft>
              <a:buFontTx/>
              <a:buAutoNum type="arabicPeriod"/>
            </a:pPr>
            <a:r>
              <a:rPr lang="en-US" sz="1600">
                <a:solidFill>
                  <a:srgbClr val="000000"/>
                </a:solidFill>
                <a:latin typeface="Calibri" panose="020F0502020204030204" pitchFamily="34" charset="0"/>
              </a:rPr>
              <a:t>Bowlers must maintain balance at the finish and do not fall off (check the sliding foot position)</a:t>
            </a:r>
          </a:p>
          <a:p>
            <a:pPr marL="342891" indent="-342891" defTabSz="1219170" fontAlgn="base">
              <a:spcBef>
                <a:spcPct val="0"/>
              </a:spcBef>
              <a:spcAft>
                <a:spcPct val="0"/>
              </a:spcAft>
              <a:buFontTx/>
              <a:buAutoNum type="arabicPeriod"/>
            </a:pPr>
            <a:endParaRPr lang="en-US" sz="1600">
              <a:solidFill>
                <a:srgbClr val="000000"/>
              </a:solidFill>
              <a:latin typeface="Calibri" panose="020F0502020204030204" pitchFamily="34" charset="0"/>
            </a:endParaRPr>
          </a:p>
          <a:p>
            <a:pPr marL="342891" indent="-342891" defTabSz="1219170" fontAlgn="base">
              <a:spcBef>
                <a:spcPct val="0"/>
              </a:spcBef>
              <a:spcAft>
                <a:spcPct val="0"/>
              </a:spcAft>
              <a:buFontTx/>
              <a:buAutoNum type="arabicPeriod"/>
            </a:pPr>
            <a:r>
              <a:rPr lang="en-US" sz="1600">
                <a:solidFill>
                  <a:srgbClr val="000000"/>
                </a:solidFill>
                <a:latin typeface="Calibri" panose="020F0502020204030204" pitchFamily="34" charset="0"/>
              </a:rPr>
              <a:t>Their heads must be in vertical line with the position the ball was at the release.</a:t>
            </a:r>
          </a:p>
        </p:txBody>
      </p:sp>
      <p:sp>
        <p:nvSpPr>
          <p:cNvPr id="32" name="Rectangle 5">
            <a:extLst>
              <a:ext uri="{FF2B5EF4-FFF2-40B4-BE49-F238E27FC236}">
                <a16:creationId xmlns:a16="http://schemas.microsoft.com/office/drawing/2014/main" id="{560F08BF-BE78-4796-B4BE-93A629F46763}"/>
              </a:ext>
            </a:extLst>
          </p:cNvPr>
          <p:cNvSpPr>
            <a:spLocks noChangeArrowheads="1"/>
          </p:cNvSpPr>
          <p:nvPr/>
        </p:nvSpPr>
        <p:spPr bwMode="auto">
          <a:xfrm>
            <a:off x="6557962" y="3786551"/>
            <a:ext cx="4702175" cy="82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44451" rIns="90488" bIns="4445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fontAlgn="base">
              <a:spcBef>
                <a:spcPct val="0"/>
              </a:spcBef>
              <a:spcAft>
                <a:spcPct val="0"/>
              </a:spcAft>
            </a:pPr>
            <a:r>
              <a:rPr lang="en-US" sz="1600">
                <a:solidFill>
                  <a:srgbClr val="000000"/>
                </a:solidFill>
                <a:latin typeface="Calibri" panose="020F0502020204030204" pitchFamily="34" charset="0"/>
              </a:rPr>
              <a:t>Try to keep your bowlers’ balance until the ball hits the pins. This is a good check for</a:t>
            </a:r>
            <a:r>
              <a:rPr lang="en-US" sz="1600">
                <a:solidFill>
                  <a:srgbClr val="0000FF"/>
                </a:solidFill>
                <a:latin typeface="Calibri" panose="020F0502020204030204" pitchFamily="34" charset="0"/>
              </a:rPr>
              <a:t> </a:t>
            </a:r>
            <a:r>
              <a:rPr lang="en-US" sz="1600" b="1">
                <a:solidFill>
                  <a:srgbClr val="B0003B"/>
                </a:solidFill>
                <a:latin typeface="Calibri" panose="020F0502020204030204" pitchFamily="34" charset="0"/>
              </a:rPr>
              <a:t>balance</a:t>
            </a:r>
            <a:r>
              <a:rPr lang="en-US" sz="1600">
                <a:solidFill>
                  <a:srgbClr val="000000"/>
                </a:solidFill>
                <a:latin typeface="Calibri" panose="020F0502020204030204" pitchFamily="34" charset="0"/>
              </a:rPr>
              <a:t>,</a:t>
            </a:r>
            <a:r>
              <a:rPr lang="en-US" sz="1600">
                <a:solidFill>
                  <a:srgbClr val="0000FF"/>
                </a:solidFill>
                <a:latin typeface="Calibri" panose="020F0502020204030204" pitchFamily="34" charset="0"/>
              </a:rPr>
              <a:t> </a:t>
            </a:r>
            <a:r>
              <a:rPr lang="en-US" sz="1600">
                <a:solidFill>
                  <a:srgbClr val="000000"/>
                </a:solidFill>
                <a:latin typeface="Calibri" panose="020F0502020204030204" pitchFamily="34" charset="0"/>
              </a:rPr>
              <a:t>and allows for</a:t>
            </a:r>
            <a:r>
              <a:rPr lang="en-US" sz="1600">
                <a:solidFill>
                  <a:srgbClr val="0000FF"/>
                </a:solidFill>
                <a:latin typeface="Calibri" panose="020F0502020204030204" pitchFamily="34" charset="0"/>
              </a:rPr>
              <a:t> </a:t>
            </a:r>
            <a:r>
              <a:rPr lang="en-US" sz="1600" b="1">
                <a:solidFill>
                  <a:srgbClr val="B0003B"/>
                </a:solidFill>
                <a:latin typeface="Calibri" panose="020F0502020204030204" pitchFamily="34" charset="0"/>
              </a:rPr>
              <a:t>bio-feedback</a:t>
            </a:r>
            <a:r>
              <a:rPr lang="en-US" sz="1600">
                <a:solidFill>
                  <a:srgbClr val="B0003B"/>
                </a:solidFill>
                <a:latin typeface="Calibri" panose="020F0502020204030204" pitchFamily="34" charset="0"/>
              </a:rPr>
              <a:t> </a:t>
            </a:r>
            <a:r>
              <a:rPr lang="en-US" sz="1600">
                <a:solidFill>
                  <a:srgbClr val="000000"/>
                </a:solidFill>
                <a:latin typeface="Calibri" panose="020F0502020204030204" pitchFamily="34" charset="0"/>
              </a:rPr>
              <a:t>(good learning tool).</a:t>
            </a:r>
          </a:p>
        </p:txBody>
      </p:sp>
      <p:sp>
        <p:nvSpPr>
          <p:cNvPr id="33" name="Text Box 7">
            <a:extLst>
              <a:ext uri="{FF2B5EF4-FFF2-40B4-BE49-F238E27FC236}">
                <a16:creationId xmlns:a16="http://schemas.microsoft.com/office/drawing/2014/main" id="{80005F37-4D55-470D-8B2C-775CD680F8DA}"/>
              </a:ext>
            </a:extLst>
          </p:cNvPr>
          <p:cNvSpPr txBox="1">
            <a:spLocks noChangeArrowheads="1"/>
          </p:cNvSpPr>
          <p:nvPr/>
        </p:nvSpPr>
        <p:spPr bwMode="auto">
          <a:xfrm>
            <a:off x="5676181" y="6172200"/>
            <a:ext cx="1763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sm" len="sm"/>
              </a14:hiddenLine>
            </a:ext>
          </a:extLst>
        </p:spPr>
        <p:txBody>
          <a:bodyPr wrap="none"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1200">
                <a:solidFill>
                  <a:srgbClr val="000000"/>
                </a:solidFill>
                <a:latin typeface="Calibri" panose="020F0502020204030204" pitchFamily="34" charset="0"/>
              </a:rPr>
              <a:t>Rear view of right hander</a:t>
            </a:r>
          </a:p>
          <a:p>
            <a:pPr algn="ctr" defTabSz="1219170" eaLnBrk="1" fontAlgn="base" hangingPunct="1">
              <a:spcBef>
                <a:spcPct val="0"/>
              </a:spcBef>
              <a:spcAft>
                <a:spcPct val="0"/>
              </a:spcAft>
            </a:pPr>
            <a:r>
              <a:rPr lang="en-US" sz="1200">
                <a:solidFill>
                  <a:srgbClr val="000000"/>
                </a:solidFill>
                <a:latin typeface="Calibri" panose="020F0502020204030204" pitchFamily="34" charset="0"/>
              </a:rPr>
              <a:t>Front view of left hander</a:t>
            </a:r>
          </a:p>
        </p:txBody>
      </p:sp>
      <p:sp>
        <p:nvSpPr>
          <p:cNvPr id="34" name="Line 9">
            <a:extLst>
              <a:ext uri="{FF2B5EF4-FFF2-40B4-BE49-F238E27FC236}">
                <a16:creationId xmlns:a16="http://schemas.microsoft.com/office/drawing/2014/main" id="{926E04FF-A768-42C1-B72D-3258E35B0F1F}"/>
              </a:ext>
            </a:extLst>
          </p:cNvPr>
          <p:cNvSpPr>
            <a:spLocks noChangeShapeType="1"/>
          </p:cNvSpPr>
          <p:nvPr/>
        </p:nvSpPr>
        <p:spPr bwMode="auto">
          <a:xfrm>
            <a:off x="3960813" y="3700463"/>
            <a:ext cx="0" cy="0"/>
          </a:xfrm>
          <a:prstGeom prst="line">
            <a:avLst/>
          </a:prstGeom>
          <a:noFill/>
          <a:ln w="9524">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grpSp>
        <p:nvGrpSpPr>
          <p:cNvPr id="35" name="Group 10">
            <a:extLst>
              <a:ext uri="{FF2B5EF4-FFF2-40B4-BE49-F238E27FC236}">
                <a16:creationId xmlns:a16="http://schemas.microsoft.com/office/drawing/2014/main" id="{13CDAED0-02D6-4CD6-9BF2-2280A05E2397}"/>
              </a:ext>
            </a:extLst>
          </p:cNvPr>
          <p:cNvGrpSpPr>
            <a:grpSpLocks/>
          </p:cNvGrpSpPr>
          <p:nvPr/>
        </p:nvGrpSpPr>
        <p:grpSpPr bwMode="auto">
          <a:xfrm>
            <a:off x="3468690" y="6448426"/>
            <a:ext cx="766761" cy="206375"/>
            <a:chOff x="2149" y="4168"/>
            <a:chExt cx="483" cy="130"/>
          </a:xfrm>
        </p:grpSpPr>
        <p:grpSp>
          <p:nvGrpSpPr>
            <p:cNvPr id="36" name="Group 11">
              <a:extLst>
                <a:ext uri="{FF2B5EF4-FFF2-40B4-BE49-F238E27FC236}">
                  <a16:creationId xmlns:a16="http://schemas.microsoft.com/office/drawing/2014/main" id="{E236E205-0EB8-4894-AD2B-D2D176315173}"/>
                </a:ext>
              </a:extLst>
            </p:cNvPr>
            <p:cNvGrpSpPr>
              <a:grpSpLocks/>
            </p:cNvGrpSpPr>
            <p:nvPr/>
          </p:nvGrpSpPr>
          <p:grpSpPr bwMode="auto">
            <a:xfrm>
              <a:off x="2222" y="4168"/>
              <a:ext cx="149" cy="84"/>
              <a:chOff x="2222" y="4168"/>
              <a:chExt cx="149" cy="84"/>
            </a:xfrm>
          </p:grpSpPr>
          <p:sp>
            <p:nvSpPr>
              <p:cNvPr id="38" name="Oval 12">
                <a:extLst>
                  <a:ext uri="{FF2B5EF4-FFF2-40B4-BE49-F238E27FC236}">
                    <a16:creationId xmlns:a16="http://schemas.microsoft.com/office/drawing/2014/main" id="{8E905467-F871-419E-8821-E833D2818ECF}"/>
                  </a:ext>
                </a:extLst>
              </p:cNvPr>
              <p:cNvSpPr>
                <a:spLocks noChangeArrowheads="1"/>
              </p:cNvSpPr>
              <p:nvPr/>
            </p:nvSpPr>
            <p:spPr bwMode="auto">
              <a:xfrm>
                <a:off x="2222" y="4168"/>
                <a:ext cx="149" cy="84"/>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39" name="Line 13">
                <a:extLst>
                  <a:ext uri="{FF2B5EF4-FFF2-40B4-BE49-F238E27FC236}">
                    <a16:creationId xmlns:a16="http://schemas.microsoft.com/office/drawing/2014/main" id="{72327DA2-A7BE-4445-AC7D-25E6CEFA01C7}"/>
                  </a:ext>
                </a:extLst>
              </p:cNvPr>
              <p:cNvSpPr>
                <a:spLocks noChangeShapeType="1"/>
              </p:cNvSpPr>
              <p:nvPr/>
            </p:nvSpPr>
            <p:spPr bwMode="auto">
              <a:xfrm>
                <a:off x="2226" y="4211"/>
                <a:ext cx="139" cy="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grpSp>
        <p:sp>
          <p:nvSpPr>
            <p:cNvPr id="37" name="Rectangle 14">
              <a:extLst>
                <a:ext uri="{FF2B5EF4-FFF2-40B4-BE49-F238E27FC236}">
                  <a16:creationId xmlns:a16="http://schemas.microsoft.com/office/drawing/2014/main" id="{781131C2-759F-4702-BFDF-EA2D2E76E90E}"/>
                </a:ext>
              </a:extLst>
            </p:cNvPr>
            <p:cNvSpPr>
              <a:spLocks noChangeArrowheads="1"/>
            </p:cNvSpPr>
            <p:nvPr/>
          </p:nvSpPr>
          <p:spPr bwMode="auto">
            <a:xfrm>
              <a:off x="2149" y="4214"/>
              <a:ext cx="483" cy="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grpSp>
      <p:sp>
        <p:nvSpPr>
          <p:cNvPr id="40" name="Oval 15">
            <a:extLst>
              <a:ext uri="{FF2B5EF4-FFF2-40B4-BE49-F238E27FC236}">
                <a16:creationId xmlns:a16="http://schemas.microsoft.com/office/drawing/2014/main" id="{1D2A083A-AB04-4D56-8D5F-8B7500D609C0}"/>
              </a:ext>
            </a:extLst>
          </p:cNvPr>
          <p:cNvSpPr>
            <a:spLocks noChangeArrowheads="1"/>
          </p:cNvSpPr>
          <p:nvPr/>
        </p:nvSpPr>
        <p:spPr bwMode="auto">
          <a:xfrm>
            <a:off x="3778251" y="4203700"/>
            <a:ext cx="360363" cy="360363"/>
          </a:xfrm>
          <a:prstGeom prst="ellipse">
            <a:avLst/>
          </a:prstGeom>
          <a:noFill/>
          <a:ln w="571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41" name="Oval 16">
            <a:extLst>
              <a:ext uri="{FF2B5EF4-FFF2-40B4-BE49-F238E27FC236}">
                <a16:creationId xmlns:a16="http://schemas.microsoft.com/office/drawing/2014/main" id="{91CA5819-7C98-4756-94DA-786CE870B078}"/>
              </a:ext>
            </a:extLst>
          </p:cNvPr>
          <p:cNvSpPr>
            <a:spLocks noChangeArrowheads="1"/>
          </p:cNvSpPr>
          <p:nvPr/>
        </p:nvSpPr>
        <p:spPr bwMode="auto">
          <a:xfrm>
            <a:off x="3789363" y="6142041"/>
            <a:ext cx="350837" cy="347663"/>
          </a:xfrm>
          <a:prstGeom prst="ellipse">
            <a:avLst/>
          </a:prstGeom>
          <a:noFill/>
          <a:ln w="19049">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42" name="Line 17">
            <a:extLst>
              <a:ext uri="{FF2B5EF4-FFF2-40B4-BE49-F238E27FC236}">
                <a16:creationId xmlns:a16="http://schemas.microsoft.com/office/drawing/2014/main" id="{5B89D54A-C89D-4A1C-B957-1E035D7E3293}"/>
              </a:ext>
            </a:extLst>
          </p:cNvPr>
          <p:cNvSpPr>
            <a:spLocks noChangeShapeType="1"/>
          </p:cNvSpPr>
          <p:nvPr/>
        </p:nvSpPr>
        <p:spPr bwMode="auto">
          <a:xfrm flipV="1">
            <a:off x="3706814" y="5840415"/>
            <a:ext cx="20637" cy="614372"/>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43" name="Line 18">
            <a:extLst>
              <a:ext uri="{FF2B5EF4-FFF2-40B4-BE49-F238E27FC236}">
                <a16:creationId xmlns:a16="http://schemas.microsoft.com/office/drawing/2014/main" id="{8360FEC2-34E6-43F7-98F6-CE8A0D29DC75}"/>
              </a:ext>
            </a:extLst>
          </p:cNvPr>
          <p:cNvSpPr>
            <a:spLocks noChangeShapeType="1"/>
          </p:cNvSpPr>
          <p:nvPr/>
        </p:nvSpPr>
        <p:spPr bwMode="auto">
          <a:xfrm flipH="1" flipV="1">
            <a:off x="3506788" y="5360990"/>
            <a:ext cx="220661" cy="482599"/>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44" name="Line 19">
            <a:extLst>
              <a:ext uri="{FF2B5EF4-FFF2-40B4-BE49-F238E27FC236}">
                <a16:creationId xmlns:a16="http://schemas.microsoft.com/office/drawing/2014/main" id="{90838FA7-F039-4D0C-A70A-33DC4965B18C}"/>
              </a:ext>
            </a:extLst>
          </p:cNvPr>
          <p:cNvSpPr>
            <a:spLocks noChangeShapeType="1"/>
          </p:cNvSpPr>
          <p:nvPr/>
        </p:nvSpPr>
        <p:spPr bwMode="auto">
          <a:xfrm>
            <a:off x="3495675" y="5356226"/>
            <a:ext cx="296863" cy="87313"/>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45" name="Line 20">
            <a:extLst>
              <a:ext uri="{FF2B5EF4-FFF2-40B4-BE49-F238E27FC236}">
                <a16:creationId xmlns:a16="http://schemas.microsoft.com/office/drawing/2014/main" id="{FDE52E48-F065-488A-A426-C45B35EB165A}"/>
              </a:ext>
            </a:extLst>
          </p:cNvPr>
          <p:cNvSpPr>
            <a:spLocks noChangeShapeType="1"/>
          </p:cNvSpPr>
          <p:nvPr/>
        </p:nvSpPr>
        <p:spPr bwMode="auto">
          <a:xfrm flipH="1">
            <a:off x="3822700" y="4587875"/>
            <a:ext cx="117475" cy="212724"/>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46" name="Line 21">
            <a:extLst>
              <a:ext uri="{FF2B5EF4-FFF2-40B4-BE49-F238E27FC236}">
                <a16:creationId xmlns:a16="http://schemas.microsoft.com/office/drawing/2014/main" id="{D5C021B4-5542-4E38-B04A-4EE046B0E089}"/>
              </a:ext>
            </a:extLst>
          </p:cNvPr>
          <p:cNvSpPr>
            <a:spLocks noChangeShapeType="1"/>
          </p:cNvSpPr>
          <p:nvPr/>
        </p:nvSpPr>
        <p:spPr bwMode="auto">
          <a:xfrm>
            <a:off x="3821116" y="4786313"/>
            <a:ext cx="157161" cy="225424"/>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47" name="Line 22">
            <a:extLst>
              <a:ext uri="{FF2B5EF4-FFF2-40B4-BE49-F238E27FC236}">
                <a16:creationId xmlns:a16="http://schemas.microsoft.com/office/drawing/2014/main" id="{1295A3B2-7971-41F7-8CCC-45ED24F4423F}"/>
              </a:ext>
            </a:extLst>
          </p:cNvPr>
          <p:cNvSpPr>
            <a:spLocks noChangeShapeType="1"/>
          </p:cNvSpPr>
          <p:nvPr/>
        </p:nvSpPr>
        <p:spPr bwMode="auto">
          <a:xfrm flipH="1">
            <a:off x="3378200" y="4789488"/>
            <a:ext cx="450851" cy="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48" name="Line 23">
            <a:extLst>
              <a:ext uri="{FF2B5EF4-FFF2-40B4-BE49-F238E27FC236}">
                <a16:creationId xmlns:a16="http://schemas.microsoft.com/office/drawing/2014/main" id="{7B090582-7300-4957-A22B-5B30BBBD1358}"/>
              </a:ext>
            </a:extLst>
          </p:cNvPr>
          <p:cNvSpPr>
            <a:spLocks noChangeShapeType="1"/>
          </p:cNvSpPr>
          <p:nvPr/>
        </p:nvSpPr>
        <p:spPr bwMode="auto">
          <a:xfrm flipH="1">
            <a:off x="2646363" y="4789489"/>
            <a:ext cx="739775" cy="485775"/>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49" name="Line 24">
            <a:extLst>
              <a:ext uri="{FF2B5EF4-FFF2-40B4-BE49-F238E27FC236}">
                <a16:creationId xmlns:a16="http://schemas.microsoft.com/office/drawing/2014/main" id="{146C3C10-DFC4-46F4-8C6D-47E748FE33A7}"/>
              </a:ext>
            </a:extLst>
          </p:cNvPr>
          <p:cNvSpPr>
            <a:spLocks noChangeShapeType="1"/>
          </p:cNvSpPr>
          <p:nvPr/>
        </p:nvSpPr>
        <p:spPr bwMode="auto">
          <a:xfrm flipH="1">
            <a:off x="3962403" y="5010150"/>
            <a:ext cx="7936" cy="1100141"/>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0" name="Line 25">
            <a:extLst>
              <a:ext uri="{FF2B5EF4-FFF2-40B4-BE49-F238E27FC236}">
                <a16:creationId xmlns:a16="http://schemas.microsoft.com/office/drawing/2014/main" id="{1827DC7F-7B8A-48E1-8D08-7FFF589974DC}"/>
              </a:ext>
            </a:extLst>
          </p:cNvPr>
          <p:cNvSpPr>
            <a:spLocks noChangeShapeType="1"/>
          </p:cNvSpPr>
          <p:nvPr/>
        </p:nvSpPr>
        <p:spPr bwMode="auto">
          <a:xfrm flipV="1">
            <a:off x="4270375" y="3810000"/>
            <a:ext cx="0" cy="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1" name="Line 26">
            <a:extLst>
              <a:ext uri="{FF2B5EF4-FFF2-40B4-BE49-F238E27FC236}">
                <a16:creationId xmlns:a16="http://schemas.microsoft.com/office/drawing/2014/main" id="{94B4D5E0-3CAD-4657-A9F4-B52615F7CE1E}"/>
              </a:ext>
            </a:extLst>
          </p:cNvPr>
          <p:cNvSpPr>
            <a:spLocks noChangeShapeType="1"/>
          </p:cNvSpPr>
          <p:nvPr/>
        </p:nvSpPr>
        <p:spPr bwMode="auto">
          <a:xfrm flipH="1">
            <a:off x="3613151" y="4803775"/>
            <a:ext cx="206375" cy="588963"/>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2" name="Oval 27">
            <a:extLst>
              <a:ext uri="{FF2B5EF4-FFF2-40B4-BE49-F238E27FC236}">
                <a16:creationId xmlns:a16="http://schemas.microsoft.com/office/drawing/2014/main" id="{4576FDC3-843C-4644-AF3B-81F8FA2DB0F6}"/>
              </a:ext>
            </a:extLst>
          </p:cNvPr>
          <p:cNvSpPr>
            <a:spLocks noChangeArrowheads="1"/>
          </p:cNvSpPr>
          <p:nvPr/>
        </p:nvSpPr>
        <p:spPr bwMode="auto">
          <a:xfrm rot="20220000">
            <a:off x="2584453" y="6394451"/>
            <a:ext cx="260351" cy="79375"/>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53" name="Line 28">
            <a:extLst>
              <a:ext uri="{FF2B5EF4-FFF2-40B4-BE49-F238E27FC236}">
                <a16:creationId xmlns:a16="http://schemas.microsoft.com/office/drawing/2014/main" id="{FA60CF95-CD57-4D79-8480-618E4165F2C1}"/>
              </a:ext>
            </a:extLst>
          </p:cNvPr>
          <p:cNvSpPr>
            <a:spLocks noChangeShapeType="1"/>
          </p:cNvSpPr>
          <p:nvPr/>
        </p:nvSpPr>
        <p:spPr bwMode="auto">
          <a:xfrm flipH="1">
            <a:off x="3522663" y="5437188"/>
            <a:ext cx="265112" cy="66040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4" name="Line 29">
            <a:extLst>
              <a:ext uri="{FF2B5EF4-FFF2-40B4-BE49-F238E27FC236}">
                <a16:creationId xmlns:a16="http://schemas.microsoft.com/office/drawing/2014/main" id="{A4029FB9-3F26-4F21-92F8-A5C970A0FD7A}"/>
              </a:ext>
            </a:extLst>
          </p:cNvPr>
          <p:cNvSpPr>
            <a:spLocks noChangeShapeType="1"/>
          </p:cNvSpPr>
          <p:nvPr/>
        </p:nvSpPr>
        <p:spPr bwMode="auto">
          <a:xfrm flipH="1">
            <a:off x="2832100" y="6094414"/>
            <a:ext cx="695325" cy="287337"/>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5" name="Line 30">
            <a:extLst>
              <a:ext uri="{FF2B5EF4-FFF2-40B4-BE49-F238E27FC236}">
                <a16:creationId xmlns:a16="http://schemas.microsoft.com/office/drawing/2014/main" id="{25873889-192A-40ED-9857-F1F726DA3974}"/>
              </a:ext>
            </a:extLst>
          </p:cNvPr>
          <p:cNvSpPr>
            <a:spLocks noChangeShapeType="1"/>
          </p:cNvSpPr>
          <p:nvPr/>
        </p:nvSpPr>
        <p:spPr bwMode="auto">
          <a:xfrm>
            <a:off x="1973265" y="6577013"/>
            <a:ext cx="3382961" cy="0"/>
          </a:xfrm>
          <a:prstGeom prst="line">
            <a:avLst/>
          </a:prstGeom>
          <a:noFill/>
          <a:ln w="761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57" name="Rectangle 34">
            <a:extLst>
              <a:ext uri="{FF2B5EF4-FFF2-40B4-BE49-F238E27FC236}">
                <a16:creationId xmlns:a16="http://schemas.microsoft.com/office/drawing/2014/main" id="{3F1E4CC2-A23D-47EB-803C-5968DA2D37C4}"/>
              </a:ext>
            </a:extLst>
          </p:cNvPr>
          <p:cNvSpPr>
            <a:spLocks noChangeArrowheads="1"/>
          </p:cNvSpPr>
          <p:nvPr/>
        </p:nvSpPr>
        <p:spPr bwMode="auto">
          <a:xfrm>
            <a:off x="9702800" y="5354639"/>
            <a:ext cx="3556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58" name="Text Box 35">
            <a:extLst>
              <a:ext uri="{FF2B5EF4-FFF2-40B4-BE49-F238E27FC236}">
                <a16:creationId xmlns:a16="http://schemas.microsoft.com/office/drawing/2014/main" id="{20C94F85-2E3F-435E-A0DB-37F040F0C1FF}"/>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pPr>
            <a:r>
              <a:rPr lang="en-US" sz="2400" b="1">
                <a:solidFill>
                  <a:srgbClr val="CC0000"/>
                </a:solidFill>
                <a:latin typeface="Calibri" panose="020F0502020204030204" pitchFamily="34" charset="0"/>
              </a:rPr>
              <a:t>Release Position</a:t>
            </a:r>
          </a:p>
        </p:txBody>
      </p:sp>
      <p:cxnSp>
        <p:nvCxnSpPr>
          <p:cNvPr id="3" name="Straight Connector 2">
            <a:extLst>
              <a:ext uri="{FF2B5EF4-FFF2-40B4-BE49-F238E27FC236}">
                <a16:creationId xmlns:a16="http://schemas.microsoft.com/office/drawing/2014/main" id="{5FD4AC73-91EE-4636-8E3C-9181D739130A}"/>
              </a:ext>
            </a:extLst>
          </p:cNvPr>
          <p:cNvCxnSpPr>
            <a:cxnSpLocks/>
          </p:cNvCxnSpPr>
          <p:nvPr/>
        </p:nvCxnSpPr>
        <p:spPr>
          <a:xfrm>
            <a:off x="3957296" y="3949586"/>
            <a:ext cx="0" cy="2705215"/>
          </a:xfrm>
          <a:prstGeom prst="line">
            <a:avLst/>
          </a:prstGeom>
          <a:ln w="19050">
            <a:solidFill>
              <a:srgbClr val="CC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3">
            <a:extLst>
              <a:ext uri="{FF2B5EF4-FFF2-40B4-BE49-F238E27FC236}">
                <a16:creationId xmlns:a16="http://schemas.microsoft.com/office/drawing/2014/main" id="{2658B217-3E93-4BAB-AB2E-4658AAE2CA8F}"/>
              </a:ext>
            </a:extLst>
          </p:cNvPr>
          <p:cNvSpPr txBox="1">
            <a:spLocks noChangeArrowheads="1"/>
          </p:cNvSpPr>
          <p:nvPr/>
        </p:nvSpPr>
        <p:spPr bwMode="auto">
          <a:xfrm>
            <a:off x="7730406" y="6096000"/>
            <a:ext cx="1763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1200">
                <a:solidFill>
                  <a:srgbClr val="000000"/>
                </a:solidFill>
                <a:latin typeface="Calibri" panose="020F0502020204030204" pitchFamily="34" charset="0"/>
              </a:rPr>
              <a:t>Rear view of right hander</a:t>
            </a:r>
          </a:p>
          <a:p>
            <a:pPr algn="ctr" defTabSz="1219170" eaLnBrk="1" fontAlgn="base" hangingPunct="1">
              <a:spcBef>
                <a:spcPct val="0"/>
              </a:spcBef>
              <a:spcAft>
                <a:spcPct val="0"/>
              </a:spcAft>
            </a:pPr>
            <a:r>
              <a:rPr lang="en-US" sz="1200">
                <a:solidFill>
                  <a:srgbClr val="000000"/>
                </a:solidFill>
                <a:latin typeface="Calibri" panose="020F0502020204030204" pitchFamily="34" charset="0"/>
              </a:rPr>
              <a:t>Front view of left hander</a:t>
            </a:r>
          </a:p>
        </p:txBody>
      </p:sp>
      <p:sp>
        <p:nvSpPr>
          <p:cNvPr id="53" name="Text Box 4">
            <a:extLst>
              <a:ext uri="{FF2B5EF4-FFF2-40B4-BE49-F238E27FC236}">
                <a16:creationId xmlns:a16="http://schemas.microsoft.com/office/drawing/2014/main" id="{AEEF64FD-144E-440D-8D53-A2A918FB6339}"/>
              </a:ext>
            </a:extLst>
          </p:cNvPr>
          <p:cNvSpPr txBox="1">
            <a:spLocks noChangeArrowheads="1"/>
          </p:cNvSpPr>
          <p:nvPr/>
        </p:nvSpPr>
        <p:spPr bwMode="auto">
          <a:xfrm>
            <a:off x="2977432" y="6096000"/>
            <a:ext cx="1763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wrap="none"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1200">
                <a:solidFill>
                  <a:srgbClr val="000000"/>
                </a:solidFill>
                <a:latin typeface="Calibri" panose="020F0502020204030204" pitchFamily="34" charset="0"/>
              </a:rPr>
              <a:t>Rear view of right hander</a:t>
            </a:r>
          </a:p>
          <a:p>
            <a:pPr algn="ctr" defTabSz="1219170" eaLnBrk="1" fontAlgn="base" hangingPunct="1">
              <a:spcBef>
                <a:spcPct val="0"/>
              </a:spcBef>
              <a:spcAft>
                <a:spcPct val="0"/>
              </a:spcAft>
            </a:pPr>
            <a:r>
              <a:rPr lang="en-US" sz="1200">
                <a:solidFill>
                  <a:srgbClr val="000000"/>
                </a:solidFill>
                <a:latin typeface="Calibri" panose="020F0502020204030204" pitchFamily="34" charset="0"/>
              </a:rPr>
              <a:t>Front view of left hander</a:t>
            </a:r>
          </a:p>
        </p:txBody>
      </p:sp>
      <p:grpSp>
        <p:nvGrpSpPr>
          <p:cNvPr id="54" name="Group 6">
            <a:extLst>
              <a:ext uri="{FF2B5EF4-FFF2-40B4-BE49-F238E27FC236}">
                <a16:creationId xmlns:a16="http://schemas.microsoft.com/office/drawing/2014/main" id="{04C760F5-2BED-47AA-B904-5D0F6F3E32B6}"/>
              </a:ext>
            </a:extLst>
          </p:cNvPr>
          <p:cNvGrpSpPr>
            <a:grpSpLocks/>
          </p:cNvGrpSpPr>
          <p:nvPr/>
        </p:nvGrpSpPr>
        <p:grpSpPr bwMode="auto">
          <a:xfrm>
            <a:off x="8636002" y="5846763"/>
            <a:ext cx="901700" cy="242887"/>
            <a:chOff x="2149" y="4168"/>
            <a:chExt cx="483" cy="130"/>
          </a:xfrm>
        </p:grpSpPr>
        <p:grpSp>
          <p:nvGrpSpPr>
            <p:cNvPr id="55" name="Group 7">
              <a:extLst>
                <a:ext uri="{FF2B5EF4-FFF2-40B4-BE49-F238E27FC236}">
                  <a16:creationId xmlns:a16="http://schemas.microsoft.com/office/drawing/2014/main" id="{3C218B74-ED8A-4395-A11F-F5DEF025113E}"/>
                </a:ext>
              </a:extLst>
            </p:cNvPr>
            <p:cNvGrpSpPr>
              <a:grpSpLocks/>
            </p:cNvGrpSpPr>
            <p:nvPr/>
          </p:nvGrpSpPr>
          <p:grpSpPr bwMode="auto">
            <a:xfrm>
              <a:off x="2222" y="4168"/>
              <a:ext cx="149" cy="84"/>
              <a:chOff x="2222" y="4168"/>
              <a:chExt cx="149" cy="84"/>
            </a:xfrm>
          </p:grpSpPr>
          <p:sp>
            <p:nvSpPr>
              <p:cNvPr id="57" name="Oval 8">
                <a:extLst>
                  <a:ext uri="{FF2B5EF4-FFF2-40B4-BE49-F238E27FC236}">
                    <a16:creationId xmlns:a16="http://schemas.microsoft.com/office/drawing/2014/main" id="{1AF7FD49-D111-4E0F-95D4-90BBD3BE240F}"/>
                  </a:ext>
                </a:extLst>
              </p:cNvPr>
              <p:cNvSpPr>
                <a:spLocks noChangeArrowheads="1"/>
              </p:cNvSpPr>
              <p:nvPr/>
            </p:nvSpPr>
            <p:spPr bwMode="auto">
              <a:xfrm>
                <a:off x="2222" y="4168"/>
                <a:ext cx="149" cy="84"/>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58" name="Line 9">
                <a:extLst>
                  <a:ext uri="{FF2B5EF4-FFF2-40B4-BE49-F238E27FC236}">
                    <a16:creationId xmlns:a16="http://schemas.microsoft.com/office/drawing/2014/main" id="{52793AE5-74C1-4821-BC33-1DB60336AD14}"/>
                  </a:ext>
                </a:extLst>
              </p:cNvPr>
              <p:cNvSpPr>
                <a:spLocks noChangeShapeType="1"/>
              </p:cNvSpPr>
              <p:nvPr/>
            </p:nvSpPr>
            <p:spPr bwMode="auto">
              <a:xfrm>
                <a:off x="2226" y="4211"/>
                <a:ext cx="139" cy="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grpSp>
        <p:sp>
          <p:nvSpPr>
            <p:cNvPr id="56" name="Rectangle 10">
              <a:extLst>
                <a:ext uri="{FF2B5EF4-FFF2-40B4-BE49-F238E27FC236}">
                  <a16:creationId xmlns:a16="http://schemas.microsoft.com/office/drawing/2014/main" id="{8788DBD5-F7EC-4733-ACA1-BFE0AF85EDCF}"/>
                </a:ext>
              </a:extLst>
            </p:cNvPr>
            <p:cNvSpPr>
              <a:spLocks noChangeArrowheads="1"/>
            </p:cNvSpPr>
            <p:nvPr/>
          </p:nvSpPr>
          <p:spPr bwMode="auto">
            <a:xfrm>
              <a:off x="2149" y="4214"/>
              <a:ext cx="483" cy="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grpSp>
      <p:sp>
        <p:nvSpPr>
          <p:cNvPr id="59" name="Line 11">
            <a:extLst>
              <a:ext uri="{FF2B5EF4-FFF2-40B4-BE49-F238E27FC236}">
                <a16:creationId xmlns:a16="http://schemas.microsoft.com/office/drawing/2014/main" id="{33D31191-F27A-4C63-9708-B1EE8DDED761}"/>
              </a:ext>
            </a:extLst>
          </p:cNvPr>
          <p:cNvSpPr>
            <a:spLocks noChangeShapeType="1"/>
          </p:cNvSpPr>
          <p:nvPr/>
        </p:nvSpPr>
        <p:spPr bwMode="auto">
          <a:xfrm>
            <a:off x="6624641" y="5994400"/>
            <a:ext cx="3975100" cy="0"/>
          </a:xfrm>
          <a:prstGeom prst="line">
            <a:avLst/>
          </a:prstGeom>
          <a:noFill/>
          <a:ln w="761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0" name="Oval 14">
            <a:extLst>
              <a:ext uri="{FF2B5EF4-FFF2-40B4-BE49-F238E27FC236}">
                <a16:creationId xmlns:a16="http://schemas.microsoft.com/office/drawing/2014/main" id="{E2718250-9A7A-428A-AE8B-D9B6048E80AB}"/>
              </a:ext>
            </a:extLst>
          </p:cNvPr>
          <p:cNvSpPr>
            <a:spLocks noChangeArrowheads="1"/>
          </p:cNvSpPr>
          <p:nvPr/>
        </p:nvSpPr>
        <p:spPr bwMode="auto">
          <a:xfrm rot="16200000">
            <a:off x="9040815" y="5465761"/>
            <a:ext cx="407988" cy="411163"/>
          </a:xfrm>
          <a:prstGeom prst="ellipse">
            <a:avLst/>
          </a:prstGeom>
          <a:noFill/>
          <a:ln w="19049">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61" name="Line 15">
            <a:extLst>
              <a:ext uri="{FF2B5EF4-FFF2-40B4-BE49-F238E27FC236}">
                <a16:creationId xmlns:a16="http://schemas.microsoft.com/office/drawing/2014/main" id="{263595CA-68A1-4AC6-B0FA-AFAC62027867}"/>
              </a:ext>
            </a:extLst>
          </p:cNvPr>
          <p:cNvSpPr>
            <a:spLocks noChangeShapeType="1"/>
          </p:cNvSpPr>
          <p:nvPr/>
        </p:nvSpPr>
        <p:spPr bwMode="auto">
          <a:xfrm rot="16200000">
            <a:off x="8591551" y="5451475"/>
            <a:ext cx="725488" cy="33339"/>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2" name="Line 16">
            <a:extLst>
              <a:ext uri="{FF2B5EF4-FFF2-40B4-BE49-F238E27FC236}">
                <a16:creationId xmlns:a16="http://schemas.microsoft.com/office/drawing/2014/main" id="{7F788F52-C33E-4F02-9B44-D0E87FB3FE35}"/>
              </a:ext>
            </a:extLst>
          </p:cNvPr>
          <p:cNvSpPr>
            <a:spLocks noChangeShapeType="1"/>
          </p:cNvSpPr>
          <p:nvPr/>
        </p:nvSpPr>
        <p:spPr bwMode="auto">
          <a:xfrm rot="16200000" flipV="1">
            <a:off x="8535193" y="4671221"/>
            <a:ext cx="603251" cy="274639"/>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3" name="Line 17">
            <a:extLst>
              <a:ext uri="{FF2B5EF4-FFF2-40B4-BE49-F238E27FC236}">
                <a16:creationId xmlns:a16="http://schemas.microsoft.com/office/drawing/2014/main" id="{E1D2CB8F-1388-4F24-B080-266AEE08F93E}"/>
              </a:ext>
            </a:extLst>
          </p:cNvPr>
          <p:cNvSpPr>
            <a:spLocks noChangeShapeType="1"/>
          </p:cNvSpPr>
          <p:nvPr/>
        </p:nvSpPr>
        <p:spPr bwMode="auto">
          <a:xfrm rot="16200000" flipH="1">
            <a:off x="8899393" y="4329248"/>
            <a:ext cx="15876" cy="396609"/>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4" name="Oval 18">
            <a:extLst>
              <a:ext uri="{FF2B5EF4-FFF2-40B4-BE49-F238E27FC236}">
                <a16:creationId xmlns:a16="http://schemas.microsoft.com/office/drawing/2014/main" id="{F5212E0C-0E33-4745-A8CA-2604829B694B}"/>
              </a:ext>
            </a:extLst>
          </p:cNvPr>
          <p:cNvSpPr>
            <a:spLocks noChangeArrowheads="1"/>
          </p:cNvSpPr>
          <p:nvPr/>
        </p:nvSpPr>
        <p:spPr bwMode="auto">
          <a:xfrm rot="15283853">
            <a:off x="8755066" y="3081341"/>
            <a:ext cx="423863" cy="423863"/>
          </a:xfrm>
          <a:prstGeom prst="ellipse">
            <a:avLst/>
          </a:prstGeom>
          <a:noFill/>
          <a:ln w="571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65" name="Line 19">
            <a:extLst>
              <a:ext uri="{FF2B5EF4-FFF2-40B4-BE49-F238E27FC236}">
                <a16:creationId xmlns:a16="http://schemas.microsoft.com/office/drawing/2014/main" id="{BD0807C3-4960-428A-92BB-90F262591FD3}"/>
              </a:ext>
            </a:extLst>
          </p:cNvPr>
          <p:cNvSpPr>
            <a:spLocks noChangeShapeType="1"/>
          </p:cNvSpPr>
          <p:nvPr/>
        </p:nvSpPr>
        <p:spPr bwMode="auto">
          <a:xfrm rot="15283853" flipH="1" flipV="1">
            <a:off x="8828088" y="3549653"/>
            <a:ext cx="200025" cy="82551"/>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6" name="Line 20">
            <a:extLst>
              <a:ext uri="{FF2B5EF4-FFF2-40B4-BE49-F238E27FC236}">
                <a16:creationId xmlns:a16="http://schemas.microsoft.com/office/drawing/2014/main" id="{6E3AE03D-0A05-409D-837A-46F09A550C27}"/>
              </a:ext>
            </a:extLst>
          </p:cNvPr>
          <p:cNvSpPr>
            <a:spLocks noChangeShapeType="1"/>
          </p:cNvSpPr>
          <p:nvPr/>
        </p:nvSpPr>
        <p:spPr bwMode="auto">
          <a:xfrm rot="15510355" flipH="1">
            <a:off x="9032462" y="3567107"/>
            <a:ext cx="91359" cy="334856"/>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7" name="Line 21">
            <a:extLst>
              <a:ext uri="{FF2B5EF4-FFF2-40B4-BE49-F238E27FC236}">
                <a16:creationId xmlns:a16="http://schemas.microsoft.com/office/drawing/2014/main" id="{0824BC41-D074-4827-AAA0-03B36BA3525D}"/>
              </a:ext>
            </a:extLst>
          </p:cNvPr>
          <p:cNvSpPr>
            <a:spLocks noChangeShapeType="1"/>
          </p:cNvSpPr>
          <p:nvPr/>
        </p:nvSpPr>
        <p:spPr bwMode="auto">
          <a:xfrm rot="15510355" flipV="1">
            <a:off x="8701698" y="3561797"/>
            <a:ext cx="49215" cy="387961"/>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8" name="Line 22">
            <a:extLst>
              <a:ext uri="{FF2B5EF4-FFF2-40B4-BE49-F238E27FC236}">
                <a16:creationId xmlns:a16="http://schemas.microsoft.com/office/drawing/2014/main" id="{3D711A37-BAC2-4E1E-B2B0-C8D3BFD0B5ED}"/>
              </a:ext>
            </a:extLst>
          </p:cNvPr>
          <p:cNvSpPr>
            <a:spLocks noChangeShapeType="1"/>
          </p:cNvSpPr>
          <p:nvPr/>
        </p:nvSpPr>
        <p:spPr bwMode="auto">
          <a:xfrm rot="15510355" flipV="1">
            <a:off x="7975607" y="3280744"/>
            <a:ext cx="153248" cy="1022104"/>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69" name="Line 23">
            <a:extLst>
              <a:ext uri="{FF2B5EF4-FFF2-40B4-BE49-F238E27FC236}">
                <a16:creationId xmlns:a16="http://schemas.microsoft.com/office/drawing/2014/main" id="{CDF39E7E-4BF0-438E-9582-3423F32CA972}"/>
              </a:ext>
            </a:extLst>
          </p:cNvPr>
          <p:cNvSpPr>
            <a:spLocks noChangeShapeType="1"/>
          </p:cNvSpPr>
          <p:nvPr/>
        </p:nvSpPr>
        <p:spPr bwMode="auto">
          <a:xfrm rot="15510355" flipH="1" flipV="1">
            <a:off x="8453831" y="4547661"/>
            <a:ext cx="1726131" cy="157719"/>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71" name="Line 25">
            <a:extLst>
              <a:ext uri="{FF2B5EF4-FFF2-40B4-BE49-F238E27FC236}">
                <a16:creationId xmlns:a16="http://schemas.microsoft.com/office/drawing/2014/main" id="{4D6FAB8B-13C8-4EE8-9EBA-547F0BB9B8A5}"/>
              </a:ext>
            </a:extLst>
          </p:cNvPr>
          <p:cNvSpPr>
            <a:spLocks noChangeShapeType="1"/>
          </p:cNvSpPr>
          <p:nvPr/>
        </p:nvSpPr>
        <p:spPr bwMode="auto">
          <a:xfrm rot="15510355" flipH="1" flipV="1">
            <a:off x="8489355" y="3995405"/>
            <a:ext cx="816284" cy="207207"/>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72" name="Oval 26">
            <a:extLst>
              <a:ext uri="{FF2B5EF4-FFF2-40B4-BE49-F238E27FC236}">
                <a16:creationId xmlns:a16="http://schemas.microsoft.com/office/drawing/2014/main" id="{3119716C-9255-45F6-B97F-8420C3BC9A91}"/>
              </a:ext>
            </a:extLst>
          </p:cNvPr>
          <p:cNvSpPr>
            <a:spLocks noChangeArrowheads="1"/>
          </p:cNvSpPr>
          <p:nvPr/>
        </p:nvSpPr>
        <p:spPr bwMode="auto">
          <a:xfrm rot="18209409">
            <a:off x="8325644" y="5747544"/>
            <a:ext cx="306387" cy="92075"/>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73" name="Line 27">
            <a:extLst>
              <a:ext uri="{FF2B5EF4-FFF2-40B4-BE49-F238E27FC236}">
                <a16:creationId xmlns:a16="http://schemas.microsoft.com/office/drawing/2014/main" id="{1BE2C605-0CE4-4452-A1BE-23582218C20E}"/>
              </a:ext>
            </a:extLst>
          </p:cNvPr>
          <p:cNvSpPr>
            <a:spLocks noChangeShapeType="1"/>
          </p:cNvSpPr>
          <p:nvPr/>
        </p:nvSpPr>
        <p:spPr bwMode="auto">
          <a:xfrm rot="16200000" flipH="1" flipV="1">
            <a:off x="8647772" y="4739614"/>
            <a:ext cx="677864" cy="23786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74" name="Line 28">
            <a:extLst>
              <a:ext uri="{FF2B5EF4-FFF2-40B4-BE49-F238E27FC236}">
                <a16:creationId xmlns:a16="http://schemas.microsoft.com/office/drawing/2014/main" id="{7E577165-2CBD-4F3B-BD68-5F27F89AC9C0}"/>
              </a:ext>
            </a:extLst>
          </p:cNvPr>
          <p:cNvSpPr>
            <a:spLocks noChangeShapeType="1"/>
          </p:cNvSpPr>
          <p:nvPr/>
        </p:nvSpPr>
        <p:spPr bwMode="auto">
          <a:xfrm rot="16200000" flipH="1" flipV="1">
            <a:off x="8469313" y="5267329"/>
            <a:ext cx="474663" cy="309561"/>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75" name="Line 30">
            <a:extLst>
              <a:ext uri="{FF2B5EF4-FFF2-40B4-BE49-F238E27FC236}">
                <a16:creationId xmlns:a16="http://schemas.microsoft.com/office/drawing/2014/main" id="{13BFC10B-7869-4511-87D6-4D79F1A4B07A}"/>
              </a:ext>
            </a:extLst>
          </p:cNvPr>
          <p:cNvSpPr>
            <a:spLocks noChangeShapeType="1"/>
          </p:cNvSpPr>
          <p:nvPr/>
        </p:nvSpPr>
        <p:spPr bwMode="auto">
          <a:xfrm>
            <a:off x="4208463" y="2617788"/>
            <a:ext cx="0" cy="0"/>
          </a:xfrm>
          <a:prstGeom prst="line">
            <a:avLst/>
          </a:prstGeom>
          <a:noFill/>
          <a:ln w="9524">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grpSp>
        <p:nvGrpSpPr>
          <p:cNvPr id="76" name="Group 31">
            <a:extLst>
              <a:ext uri="{FF2B5EF4-FFF2-40B4-BE49-F238E27FC236}">
                <a16:creationId xmlns:a16="http://schemas.microsoft.com/office/drawing/2014/main" id="{1AB28FF2-BB1C-47F1-8EB8-2BB67497029F}"/>
              </a:ext>
            </a:extLst>
          </p:cNvPr>
          <p:cNvGrpSpPr>
            <a:grpSpLocks/>
          </p:cNvGrpSpPr>
          <p:nvPr/>
        </p:nvGrpSpPr>
        <p:grpSpPr bwMode="auto">
          <a:xfrm>
            <a:off x="3630615" y="5846763"/>
            <a:ext cx="901700" cy="242887"/>
            <a:chOff x="2149" y="4168"/>
            <a:chExt cx="483" cy="130"/>
          </a:xfrm>
        </p:grpSpPr>
        <p:grpSp>
          <p:nvGrpSpPr>
            <p:cNvPr id="77" name="Group 32">
              <a:extLst>
                <a:ext uri="{FF2B5EF4-FFF2-40B4-BE49-F238E27FC236}">
                  <a16:creationId xmlns:a16="http://schemas.microsoft.com/office/drawing/2014/main" id="{C49D5CC6-A546-4EDB-98F7-A6E747D52D9C}"/>
                </a:ext>
              </a:extLst>
            </p:cNvPr>
            <p:cNvGrpSpPr>
              <a:grpSpLocks/>
            </p:cNvGrpSpPr>
            <p:nvPr/>
          </p:nvGrpSpPr>
          <p:grpSpPr bwMode="auto">
            <a:xfrm>
              <a:off x="2222" y="4168"/>
              <a:ext cx="149" cy="84"/>
              <a:chOff x="2222" y="4168"/>
              <a:chExt cx="149" cy="84"/>
            </a:xfrm>
          </p:grpSpPr>
          <p:sp>
            <p:nvSpPr>
              <p:cNvPr id="79" name="Oval 33">
                <a:extLst>
                  <a:ext uri="{FF2B5EF4-FFF2-40B4-BE49-F238E27FC236}">
                    <a16:creationId xmlns:a16="http://schemas.microsoft.com/office/drawing/2014/main" id="{22930AA4-2DC0-4477-B2B6-F875015587F2}"/>
                  </a:ext>
                </a:extLst>
              </p:cNvPr>
              <p:cNvSpPr>
                <a:spLocks noChangeArrowheads="1"/>
              </p:cNvSpPr>
              <p:nvPr/>
            </p:nvSpPr>
            <p:spPr bwMode="auto">
              <a:xfrm>
                <a:off x="2222" y="4168"/>
                <a:ext cx="149" cy="84"/>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80" name="Line 34">
                <a:extLst>
                  <a:ext uri="{FF2B5EF4-FFF2-40B4-BE49-F238E27FC236}">
                    <a16:creationId xmlns:a16="http://schemas.microsoft.com/office/drawing/2014/main" id="{111651CB-52CF-42F1-9828-6420E3E94EA2}"/>
                  </a:ext>
                </a:extLst>
              </p:cNvPr>
              <p:cNvSpPr>
                <a:spLocks noChangeShapeType="1"/>
              </p:cNvSpPr>
              <p:nvPr/>
            </p:nvSpPr>
            <p:spPr bwMode="auto">
              <a:xfrm>
                <a:off x="2226" y="4211"/>
                <a:ext cx="139" cy="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grpSp>
        <p:sp>
          <p:nvSpPr>
            <p:cNvPr id="78" name="Rectangle 35">
              <a:extLst>
                <a:ext uri="{FF2B5EF4-FFF2-40B4-BE49-F238E27FC236}">
                  <a16:creationId xmlns:a16="http://schemas.microsoft.com/office/drawing/2014/main" id="{A9F65BDE-3A71-4D9F-A8B0-24F6E63DE610}"/>
                </a:ext>
              </a:extLst>
            </p:cNvPr>
            <p:cNvSpPr>
              <a:spLocks noChangeArrowheads="1"/>
            </p:cNvSpPr>
            <p:nvPr/>
          </p:nvSpPr>
          <p:spPr bwMode="auto">
            <a:xfrm>
              <a:off x="2149" y="4214"/>
              <a:ext cx="483" cy="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grpSp>
      <p:sp>
        <p:nvSpPr>
          <p:cNvPr id="81" name="Oval 36">
            <a:extLst>
              <a:ext uri="{FF2B5EF4-FFF2-40B4-BE49-F238E27FC236}">
                <a16:creationId xmlns:a16="http://schemas.microsoft.com/office/drawing/2014/main" id="{507BE6E8-ACC7-4886-B13B-AC581F47510E}"/>
              </a:ext>
            </a:extLst>
          </p:cNvPr>
          <p:cNvSpPr>
            <a:spLocks noChangeArrowheads="1"/>
          </p:cNvSpPr>
          <p:nvPr/>
        </p:nvSpPr>
        <p:spPr bwMode="auto">
          <a:xfrm>
            <a:off x="4078099" y="3213103"/>
            <a:ext cx="423863" cy="423861"/>
          </a:xfrm>
          <a:prstGeom prst="ellipse">
            <a:avLst/>
          </a:prstGeom>
          <a:noFill/>
          <a:ln w="571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82" name="Oval 37">
            <a:extLst>
              <a:ext uri="{FF2B5EF4-FFF2-40B4-BE49-F238E27FC236}">
                <a16:creationId xmlns:a16="http://schemas.microsoft.com/office/drawing/2014/main" id="{7CFE772B-AE07-4B30-A477-702125A52A43}"/>
              </a:ext>
            </a:extLst>
          </p:cNvPr>
          <p:cNvSpPr>
            <a:spLocks noChangeArrowheads="1"/>
          </p:cNvSpPr>
          <p:nvPr/>
        </p:nvSpPr>
        <p:spPr bwMode="auto">
          <a:xfrm>
            <a:off x="4006853" y="5487989"/>
            <a:ext cx="412751" cy="407988"/>
          </a:xfrm>
          <a:prstGeom prst="ellipse">
            <a:avLst/>
          </a:prstGeom>
          <a:noFill/>
          <a:ln w="19049">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83" name="Line 38">
            <a:extLst>
              <a:ext uri="{FF2B5EF4-FFF2-40B4-BE49-F238E27FC236}">
                <a16:creationId xmlns:a16="http://schemas.microsoft.com/office/drawing/2014/main" id="{F5AF86A9-0C36-4130-BDD2-9BC30EB138BC}"/>
              </a:ext>
            </a:extLst>
          </p:cNvPr>
          <p:cNvSpPr>
            <a:spLocks noChangeShapeType="1"/>
          </p:cNvSpPr>
          <p:nvPr/>
        </p:nvSpPr>
        <p:spPr bwMode="auto">
          <a:xfrm flipV="1">
            <a:off x="3910013" y="5132388"/>
            <a:ext cx="25400" cy="722312"/>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4" name="Line 39">
            <a:extLst>
              <a:ext uri="{FF2B5EF4-FFF2-40B4-BE49-F238E27FC236}">
                <a16:creationId xmlns:a16="http://schemas.microsoft.com/office/drawing/2014/main" id="{8EEAE148-64C4-4576-A835-DAE0DF722B2F}"/>
              </a:ext>
            </a:extLst>
          </p:cNvPr>
          <p:cNvSpPr>
            <a:spLocks noChangeShapeType="1"/>
          </p:cNvSpPr>
          <p:nvPr/>
        </p:nvSpPr>
        <p:spPr bwMode="auto">
          <a:xfrm flipH="1" flipV="1">
            <a:off x="3675065" y="4568826"/>
            <a:ext cx="260351" cy="568327"/>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5" name="Line 40">
            <a:extLst>
              <a:ext uri="{FF2B5EF4-FFF2-40B4-BE49-F238E27FC236}">
                <a16:creationId xmlns:a16="http://schemas.microsoft.com/office/drawing/2014/main" id="{9F98BC74-7E18-400B-846E-08BAC938DC89}"/>
              </a:ext>
            </a:extLst>
          </p:cNvPr>
          <p:cNvSpPr>
            <a:spLocks noChangeShapeType="1"/>
          </p:cNvSpPr>
          <p:nvPr/>
        </p:nvSpPr>
        <p:spPr bwMode="auto">
          <a:xfrm>
            <a:off x="3662363" y="4564063"/>
            <a:ext cx="349251" cy="10160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6" name="Line 41">
            <a:extLst>
              <a:ext uri="{FF2B5EF4-FFF2-40B4-BE49-F238E27FC236}">
                <a16:creationId xmlns:a16="http://schemas.microsoft.com/office/drawing/2014/main" id="{B089F846-7048-4261-93E0-0ED8D1159379}"/>
              </a:ext>
            </a:extLst>
          </p:cNvPr>
          <p:cNvSpPr>
            <a:spLocks noChangeShapeType="1"/>
          </p:cNvSpPr>
          <p:nvPr/>
        </p:nvSpPr>
        <p:spPr bwMode="auto">
          <a:xfrm flipH="1">
            <a:off x="4046539" y="3660777"/>
            <a:ext cx="138112" cy="249239"/>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7" name="Line 42">
            <a:extLst>
              <a:ext uri="{FF2B5EF4-FFF2-40B4-BE49-F238E27FC236}">
                <a16:creationId xmlns:a16="http://schemas.microsoft.com/office/drawing/2014/main" id="{046B70B1-33B1-48B2-8159-1E53B7B6C33E}"/>
              </a:ext>
            </a:extLst>
          </p:cNvPr>
          <p:cNvSpPr>
            <a:spLocks noChangeShapeType="1"/>
          </p:cNvSpPr>
          <p:nvPr/>
        </p:nvSpPr>
        <p:spPr bwMode="auto">
          <a:xfrm>
            <a:off x="4044953" y="3894141"/>
            <a:ext cx="184151" cy="265113"/>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8" name="Line 43">
            <a:extLst>
              <a:ext uri="{FF2B5EF4-FFF2-40B4-BE49-F238E27FC236}">
                <a16:creationId xmlns:a16="http://schemas.microsoft.com/office/drawing/2014/main" id="{5265BBDD-AF13-48DC-A316-03455F1B8DF2}"/>
              </a:ext>
            </a:extLst>
          </p:cNvPr>
          <p:cNvSpPr>
            <a:spLocks noChangeShapeType="1"/>
          </p:cNvSpPr>
          <p:nvPr/>
        </p:nvSpPr>
        <p:spPr bwMode="auto">
          <a:xfrm flipH="1" flipV="1">
            <a:off x="3641723" y="3730054"/>
            <a:ext cx="412752" cy="16726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89" name="Line 44">
            <a:extLst>
              <a:ext uri="{FF2B5EF4-FFF2-40B4-BE49-F238E27FC236}">
                <a16:creationId xmlns:a16="http://schemas.microsoft.com/office/drawing/2014/main" id="{3FF71DCC-D44B-4542-BBF8-62E8E9440552}"/>
              </a:ext>
            </a:extLst>
          </p:cNvPr>
          <p:cNvSpPr>
            <a:spLocks noChangeShapeType="1"/>
          </p:cNvSpPr>
          <p:nvPr/>
        </p:nvSpPr>
        <p:spPr bwMode="auto">
          <a:xfrm flipH="1" flipV="1">
            <a:off x="2783631" y="3468114"/>
            <a:ext cx="870503" cy="273625"/>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90" name="Line 45">
            <a:extLst>
              <a:ext uri="{FF2B5EF4-FFF2-40B4-BE49-F238E27FC236}">
                <a16:creationId xmlns:a16="http://schemas.microsoft.com/office/drawing/2014/main" id="{D98FE510-1B99-4B39-BCBB-5D0CFCB702CB}"/>
              </a:ext>
            </a:extLst>
          </p:cNvPr>
          <p:cNvSpPr>
            <a:spLocks noChangeShapeType="1"/>
          </p:cNvSpPr>
          <p:nvPr/>
        </p:nvSpPr>
        <p:spPr bwMode="auto">
          <a:xfrm flipH="1">
            <a:off x="4216404" y="4156076"/>
            <a:ext cx="3171" cy="132556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91" name="Line 46">
            <a:extLst>
              <a:ext uri="{FF2B5EF4-FFF2-40B4-BE49-F238E27FC236}">
                <a16:creationId xmlns:a16="http://schemas.microsoft.com/office/drawing/2014/main" id="{DE0ECDC2-F96E-410F-B5D9-1E149657D12A}"/>
              </a:ext>
            </a:extLst>
          </p:cNvPr>
          <p:cNvSpPr>
            <a:spLocks noChangeShapeType="1"/>
          </p:cNvSpPr>
          <p:nvPr/>
        </p:nvSpPr>
        <p:spPr bwMode="auto">
          <a:xfrm flipV="1">
            <a:off x="4573588" y="2746375"/>
            <a:ext cx="0" cy="0"/>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92" name="Line 47">
            <a:extLst>
              <a:ext uri="{FF2B5EF4-FFF2-40B4-BE49-F238E27FC236}">
                <a16:creationId xmlns:a16="http://schemas.microsoft.com/office/drawing/2014/main" id="{7756EDEC-D37C-4829-A34F-4ADC5C84256B}"/>
              </a:ext>
            </a:extLst>
          </p:cNvPr>
          <p:cNvSpPr>
            <a:spLocks noChangeShapeType="1"/>
          </p:cNvSpPr>
          <p:nvPr/>
        </p:nvSpPr>
        <p:spPr bwMode="auto">
          <a:xfrm flipH="1">
            <a:off x="3800475" y="3914777"/>
            <a:ext cx="242888" cy="692151"/>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93" name="Oval 48">
            <a:extLst>
              <a:ext uri="{FF2B5EF4-FFF2-40B4-BE49-F238E27FC236}">
                <a16:creationId xmlns:a16="http://schemas.microsoft.com/office/drawing/2014/main" id="{1BA02BCD-B19B-43D5-9DB6-ECDDE5877A4E}"/>
              </a:ext>
            </a:extLst>
          </p:cNvPr>
          <p:cNvSpPr>
            <a:spLocks noChangeArrowheads="1"/>
          </p:cNvSpPr>
          <p:nvPr/>
        </p:nvSpPr>
        <p:spPr bwMode="auto">
          <a:xfrm rot="20220000">
            <a:off x="2590802" y="5783265"/>
            <a:ext cx="306388" cy="93663"/>
          </a:xfrm>
          <a:prstGeom prst="ellipse">
            <a:avLst/>
          </a:prstGeom>
          <a:noFill/>
          <a:ln w="19049">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94" name="Line 49">
            <a:extLst>
              <a:ext uri="{FF2B5EF4-FFF2-40B4-BE49-F238E27FC236}">
                <a16:creationId xmlns:a16="http://schemas.microsoft.com/office/drawing/2014/main" id="{78EC619D-FA47-4340-9672-29E31FD7C82D}"/>
              </a:ext>
            </a:extLst>
          </p:cNvPr>
          <p:cNvSpPr>
            <a:spLocks noChangeShapeType="1"/>
          </p:cNvSpPr>
          <p:nvPr/>
        </p:nvSpPr>
        <p:spPr bwMode="auto">
          <a:xfrm flipH="1">
            <a:off x="3694115" y="4659313"/>
            <a:ext cx="311151" cy="776288"/>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95" name="Line 50">
            <a:extLst>
              <a:ext uri="{FF2B5EF4-FFF2-40B4-BE49-F238E27FC236}">
                <a16:creationId xmlns:a16="http://schemas.microsoft.com/office/drawing/2014/main" id="{EA412ABC-5467-418C-8EBA-8077673A423F}"/>
              </a:ext>
            </a:extLst>
          </p:cNvPr>
          <p:cNvSpPr>
            <a:spLocks noChangeShapeType="1"/>
          </p:cNvSpPr>
          <p:nvPr/>
        </p:nvSpPr>
        <p:spPr bwMode="auto">
          <a:xfrm flipH="1">
            <a:off x="2882901" y="5430840"/>
            <a:ext cx="815975" cy="338137"/>
          </a:xfrm>
          <a:prstGeom prst="line">
            <a:avLst/>
          </a:prstGeom>
          <a:noFill/>
          <a:ln w="1904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96" name="Line 51">
            <a:extLst>
              <a:ext uri="{FF2B5EF4-FFF2-40B4-BE49-F238E27FC236}">
                <a16:creationId xmlns:a16="http://schemas.microsoft.com/office/drawing/2014/main" id="{30217E15-3063-45A8-9D6D-5F46D3582DAE}"/>
              </a:ext>
            </a:extLst>
          </p:cNvPr>
          <p:cNvSpPr>
            <a:spLocks noChangeShapeType="1"/>
          </p:cNvSpPr>
          <p:nvPr/>
        </p:nvSpPr>
        <p:spPr bwMode="auto">
          <a:xfrm>
            <a:off x="1873253" y="5999163"/>
            <a:ext cx="3975100" cy="0"/>
          </a:xfrm>
          <a:prstGeom prst="line">
            <a:avLst/>
          </a:prstGeom>
          <a:noFill/>
          <a:ln w="761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97" name="Rectangle 54">
            <a:extLst>
              <a:ext uri="{FF2B5EF4-FFF2-40B4-BE49-F238E27FC236}">
                <a16:creationId xmlns:a16="http://schemas.microsoft.com/office/drawing/2014/main" id="{1AD957BB-CEAE-4321-B987-2B1B1FE9C7C9}"/>
              </a:ext>
            </a:extLst>
          </p:cNvPr>
          <p:cNvSpPr>
            <a:spLocks noChangeArrowheads="1"/>
          </p:cNvSpPr>
          <p:nvPr/>
        </p:nvSpPr>
        <p:spPr bwMode="auto">
          <a:xfrm>
            <a:off x="8208964" y="1168400"/>
            <a:ext cx="17303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endParaRPr lang="en-US" sz="2400">
              <a:solidFill>
                <a:srgbClr val="000000"/>
              </a:solidFill>
              <a:latin typeface="Calibri" panose="020F0502020204030204" pitchFamily="34" charset="0"/>
            </a:endParaRPr>
          </a:p>
        </p:txBody>
      </p:sp>
      <p:sp>
        <p:nvSpPr>
          <p:cNvPr id="98" name="Text Box 56">
            <a:extLst>
              <a:ext uri="{FF2B5EF4-FFF2-40B4-BE49-F238E27FC236}">
                <a16:creationId xmlns:a16="http://schemas.microsoft.com/office/drawing/2014/main" id="{AF7067AA-ED32-40FF-BE52-B5115F7ADD8F}"/>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pPr>
            <a:r>
              <a:rPr lang="en-US" sz="2400" b="1">
                <a:solidFill>
                  <a:srgbClr val="CC0000"/>
                </a:solidFill>
                <a:latin typeface="Calibri" panose="020F0502020204030204" pitchFamily="34" charset="0"/>
              </a:rPr>
              <a:t>Release Position</a:t>
            </a:r>
          </a:p>
        </p:txBody>
      </p:sp>
      <p:sp>
        <p:nvSpPr>
          <p:cNvPr id="100" name="Rectangle 58">
            <a:extLst>
              <a:ext uri="{FF2B5EF4-FFF2-40B4-BE49-F238E27FC236}">
                <a16:creationId xmlns:a16="http://schemas.microsoft.com/office/drawing/2014/main" id="{CFD26CA6-2708-4E53-8F66-BA1EAE6766C9}"/>
              </a:ext>
            </a:extLst>
          </p:cNvPr>
          <p:cNvSpPr>
            <a:spLocks noChangeArrowheads="1"/>
          </p:cNvSpPr>
          <p:nvPr/>
        </p:nvSpPr>
        <p:spPr bwMode="auto">
          <a:xfrm>
            <a:off x="8153401" y="2057400"/>
            <a:ext cx="1269579"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1" rIns="90488" bIns="4445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fontAlgn="base">
              <a:spcBef>
                <a:spcPct val="0"/>
              </a:spcBef>
              <a:spcAft>
                <a:spcPct val="0"/>
              </a:spcAft>
            </a:pPr>
            <a:r>
              <a:rPr lang="en-US" sz="1600">
                <a:solidFill>
                  <a:srgbClr val="008080"/>
                </a:solidFill>
                <a:latin typeface="Calibri" panose="020F0502020204030204" pitchFamily="34" charset="0"/>
              </a:rPr>
              <a:t>Classic Game</a:t>
            </a:r>
          </a:p>
        </p:txBody>
      </p:sp>
      <p:sp>
        <p:nvSpPr>
          <p:cNvPr id="101" name="Rectangle 59">
            <a:extLst>
              <a:ext uri="{FF2B5EF4-FFF2-40B4-BE49-F238E27FC236}">
                <a16:creationId xmlns:a16="http://schemas.microsoft.com/office/drawing/2014/main" id="{34A8FA17-B6DB-459D-B7DC-C285B7C455E0}"/>
              </a:ext>
            </a:extLst>
          </p:cNvPr>
          <p:cNvSpPr>
            <a:spLocks noChangeArrowheads="1"/>
          </p:cNvSpPr>
          <p:nvPr/>
        </p:nvSpPr>
        <p:spPr bwMode="auto">
          <a:xfrm>
            <a:off x="2514601" y="1981200"/>
            <a:ext cx="1396217"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1" rIns="90488" bIns="4445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fontAlgn="base">
              <a:spcBef>
                <a:spcPct val="0"/>
              </a:spcBef>
              <a:spcAft>
                <a:spcPct val="0"/>
              </a:spcAft>
            </a:pPr>
            <a:r>
              <a:rPr lang="en-US" sz="1600">
                <a:solidFill>
                  <a:srgbClr val="008080"/>
                </a:solidFill>
                <a:latin typeface="Calibri" panose="020F0502020204030204" pitchFamily="34" charset="0"/>
              </a:rPr>
              <a:t>Modern Game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9">
            <a:extLst>
              <a:ext uri="{FF2B5EF4-FFF2-40B4-BE49-F238E27FC236}">
                <a16:creationId xmlns:a16="http://schemas.microsoft.com/office/drawing/2014/main" id="{A3813779-BD3F-4F4C-9EAF-37DB7D8E4DEE}"/>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pPr>
            <a:r>
              <a:rPr lang="en-US" sz="2400" b="1">
                <a:solidFill>
                  <a:srgbClr val="CC0000"/>
                </a:solidFill>
                <a:latin typeface="Calibri" panose="020F0502020204030204" pitchFamily="34" charset="0"/>
              </a:rPr>
              <a:t>Release Position with Inside Out Action</a:t>
            </a:r>
          </a:p>
        </p:txBody>
      </p:sp>
      <p:sp>
        <p:nvSpPr>
          <p:cNvPr id="13" name="Text Box 70">
            <a:extLst>
              <a:ext uri="{FF2B5EF4-FFF2-40B4-BE49-F238E27FC236}">
                <a16:creationId xmlns:a16="http://schemas.microsoft.com/office/drawing/2014/main" id="{F38EF1D2-D6C1-4C8A-B384-95378C24B414}"/>
              </a:ext>
            </a:extLst>
          </p:cNvPr>
          <p:cNvSpPr txBox="1">
            <a:spLocks noChangeArrowheads="1"/>
          </p:cNvSpPr>
          <p:nvPr/>
        </p:nvSpPr>
        <p:spPr bwMode="auto">
          <a:xfrm>
            <a:off x="1676400" y="1371601"/>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891" indent="-342891" defTabSz="1219170" eaLnBrk="1" fontAlgn="base" hangingPunct="1">
              <a:spcBef>
                <a:spcPct val="50000"/>
              </a:spcBef>
              <a:spcAft>
                <a:spcPct val="0"/>
              </a:spcAft>
            </a:pPr>
            <a:r>
              <a:rPr lang="en-US" b="1">
                <a:solidFill>
                  <a:srgbClr val="336199"/>
                </a:solidFill>
                <a:latin typeface="Calibri" panose="020F0502020204030204" pitchFamily="34" charset="0"/>
              </a:rPr>
              <a:t>Elbow position after release</a:t>
            </a:r>
          </a:p>
        </p:txBody>
      </p:sp>
      <p:pic>
        <p:nvPicPr>
          <p:cNvPr id="14" name="Picture 72" descr="elbow_0000_Layer 6.jpg">
            <a:extLst>
              <a:ext uri="{FF2B5EF4-FFF2-40B4-BE49-F238E27FC236}">
                <a16:creationId xmlns:a16="http://schemas.microsoft.com/office/drawing/2014/main" id="{4A93D44D-40B3-4E52-B59A-9414E2F38CB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56677" y="1828801"/>
            <a:ext cx="13081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3" descr="elbow_0001_Layer 5.jpg">
            <a:extLst>
              <a:ext uri="{FF2B5EF4-FFF2-40B4-BE49-F238E27FC236}">
                <a16:creationId xmlns:a16="http://schemas.microsoft.com/office/drawing/2014/main" id="{C3119169-080F-40A2-80E5-B5E6E05AA36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6341" y="1828801"/>
            <a:ext cx="13081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4" descr="elbow_0002_Layer 4.jpg">
            <a:extLst>
              <a:ext uri="{FF2B5EF4-FFF2-40B4-BE49-F238E27FC236}">
                <a16:creationId xmlns:a16="http://schemas.microsoft.com/office/drawing/2014/main" id="{82544398-D5D1-4DDD-9407-9035AF98D2E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2" y="1828801"/>
            <a:ext cx="13081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5" descr="elbow_0003_Layer 3.jpg">
            <a:extLst>
              <a:ext uri="{FF2B5EF4-FFF2-40B4-BE49-F238E27FC236}">
                <a16:creationId xmlns:a16="http://schemas.microsoft.com/office/drawing/2014/main" id="{2B783C5A-9900-459B-B32B-F07DCC74C384}"/>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65665" y="1828801"/>
            <a:ext cx="13081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6" descr="elbow_0004_Layer 2.jpg">
            <a:extLst>
              <a:ext uri="{FF2B5EF4-FFF2-40B4-BE49-F238E27FC236}">
                <a16:creationId xmlns:a16="http://schemas.microsoft.com/office/drawing/2014/main" id="{13253FD0-612B-4C6F-9CBC-394691F4F81B}"/>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35327" y="1828801"/>
            <a:ext cx="13081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7" descr="elbow_0005_Layer 1.jpg">
            <a:extLst>
              <a:ext uri="{FF2B5EF4-FFF2-40B4-BE49-F238E27FC236}">
                <a16:creationId xmlns:a16="http://schemas.microsoft.com/office/drawing/2014/main" id="{2E752D45-4048-464B-835E-4ECEA7AE43B2}"/>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06577" y="1828801"/>
            <a:ext cx="13081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8" descr="elboww.jpg">
            <a:extLst>
              <a:ext uri="{FF2B5EF4-FFF2-40B4-BE49-F238E27FC236}">
                <a16:creationId xmlns:a16="http://schemas.microsoft.com/office/drawing/2014/main" id="{F95AD531-D2F6-4E45-80EA-9BED1BF2BC8B}"/>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096000" y="3505200"/>
            <a:ext cx="23860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9" descr="elbow_0002_Layer 4.jpg">
            <a:extLst>
              <a:ext uri="{FF2B5EF4-FFF2-40B4-BE49-F238E27FC236}">
                <a16:creationId xmlns:a16="http://schemas.microsoft.com/office/drawing/2014/main" id="{1FBF122E-7956-4AAA-8122-3CC2078398F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352802" y="3505200"/>
            <a:ext cx="2628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3">
            <a:extLst>
              <a:ext uri="{FF2B5EF4-FFF2-40B4-BE49-F238E27FC236}">
                <a16:creationId xmlns:a16="http://schemas.microsoft.com/office/drawing/2014/main" id="{3760AAAA-F18A-4901-8F92-8A57672F9B70}"/>
              </a:ext>
            </a:extLst>
          </p:cNvPr>
          <p:cNvSpPr txBox="1">
            <a:spLocks noChangeArrowheads="1"/>
          </p:cNvSpPr>
          <p:nvPr/>
        </p:nvSpPr>
        <p:spPr bwMode="auto">
          <a:xfrm>
            <a:off x="2828925" y="1844675"/>
            <a:ext cx="64563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pPr>
            <a:r>
              <a:rPr lang="en-US" altLang="en-US" sz="4000" b="1">
                <a:solidFill>
                  <a:srgbClr val="000000"/>
                </a:solidFill>
                <a:latin typeface="Calibri" panose="020F0502020204030204" pitchFamily="34" charset="0"/>
                <a:cs typeface="Calibri" panose="020F0502020204030204" pitchFamily="34" charset="0"/>
              </a:rPr>
              <a:t>Everything Towards the Target</a:t>
            </a:r>
          </a:p>
        </p:txBody>
      </p:sp>
      <p:sp>
        <p:nvSpPr>
          <p:cNvPr id="17" name="Text Box 9">
            <a:extLst>
              <a:ext uri="{FF2B5EF4-FFF2-40B4-BE49-F238E27FC236}">
                <a16:creationId xmlns:a16="http://schemas.microsoft.com/office/drawing/2014/main" id="{EF03F79E-F42A-42E1-A6B4-659EB4850F90}"/>
              </a:ext>
            </a:extLst>
          </p:cNvPr>
          <p:cNvSpPr txBox="1">
            <a:spLocks noChangeArrowheads="1"/>
          </p:cNvSpPr>
          <p:nvPr/>
        </p:nvSpPr>
        <p:spPr bwMode="auto">
          <a:xfrm>
            <a:off x="1992314" y="2889252"/>
            <a:ext cx="8351836" cy="116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9" rIns="91437" bIns="4571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50000"/>
              </a:spcBef>
              <a:spcAft>
                <a:spcPct val="0"/>
              </a:spcAft>
            </a:pPr>
            <a:r>
              <a:rPr lang="en-US" altLang="en-US" sz="2000">
                <a:solidFill>
                  <a:srgbClr val="000000"/>
                </a:solidFill>
                <a:latin typeface="Calibri" panose="020F0502020204030204" pitchFamily="34" charset="0"/>
                <a:cs typeface="Calibri" panose="020F0502020204030204" pitchFamily="34" charset="0"/>
              </a:rPr>
              <a:t>ETBF programs shape around the concept of ETT – Everything towards the target where target is the intended target line.</a:t>
            </a:r>
          </a:p>
          <a:p>
            <a:pPr marL="1142971" lvl="2" indent="-228594" defTabSz="1219170" fontAlgn="base">
              <a:spcBef>
                <a:spcPct val="50000"/>
              </a:spcBef>
              <a:spcAft>
                <a:spcPct val="0"/>
              </a:spcAft>
            </a:pPr>
            <a:r>
              <a:rPr lang="en-US" altLang="en-US" sz="2000">
                <a:solidFill>
                  <a:srgbClr val="000000"/>
                </a:solidFill>
                <a:latin typeface="Calibri" panose="020F0502020204030204" pitchFamily="34" charset="0"/>
                <a:cs typeface="Calibri" panose="020F0502020204030204" pitchFamily="34" charset="0"/>
              </a:rPr>
              <a:t>ETT is shaped with three main movements:</a:t>
            </a:r>
          </a:p>
        </p:txBody>
      </p:sp>
      <p:sp>
        <p:nvSpPr>
          <p:cNvPr id="18" name="Rectangle 17">
            <a:extLst>
              <a:ext uri="{FF2B5EF4-FFF2-40B4-BE49-F238E27FC236}">
                <a16:creationId xmlns:a16="http://schemas.microsoft.com/office/drawing/2014/main" id="{42B908CD-6747-45F4-9520-7F9D74E4E4ED}"/>
              </a:ext>
            </a:extLst>
          </p:cNvPr>
          <p:cNvSpPr>
            <a:spLocks/>
          </p:cNvSpPr>
          <p:nvPr>
            <p:custDataLst>
              <p:tags r:id="rId1"/>
            </p:custDataLst>
          </p:nvPr>
        </p:nvSpPr>
        <p:spPr>
          <a:xfrm>
            <a:off x="5110163" y="4465639"/>
            <a:ext cx="720725" cy="395287"/>
          </a:xfrm>
          <a:prstGeom prst="rect">
            <a:avLst/>
          </a:prstGeom>
          <a:solidFill>
            <a:schemeClr val="tx1">
              <a:lumMod val="85000"/>
              <a:lumOff val="1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fontAlgn="base">
              <a:spcBef>
                <a:spcPct val="0"/>
              </a:spcBef>
              <a:spcAft>
                <a:spcPct val="0"/>
              </a:spcAft>
              <a:defRPr/>
            </a:pPr>
            <a:r>
              <a:rPr lang="en-US" b="1">
                <a:solidFill>
                  <a:srgbClr val="FFFFFF">
                    <a:lumMod val="95000"/>
                  </a:srgbClr>
                </a:solidFill>
                <a:latin typeface="Calibri" panose="020F0502020204030204" pitchFamily="34" charset="0"/>
              </a:rPr>
              <a:t>WTT</a:t>
            </a:r>
          </a:p>
        </p:txBody>
      </p:sp>
      <p:sp>
        <p:nvSpPr>
          <p:cNvPr id="19" name="Rectangle 18">
            <a:extLst>
              <a:ext uri="{FF2B5EF4-FFF2-40B4-BE49-F238E27FC236}">
                <a16:creationId xmlns:a16="http://schemas.microsoft.com/office/drawing/2014/main" id="{035C1E57-BB8C-4700-A3BD-DBC44F678C2E}"/>
              </a:ext>
            </a:extLst>
          </p:cNvPr>
          <p:cNvSpPr>
            <a:spLocks/>
          </p:cNvSpPr>
          <p:nvPr/>
        </p:nvSpPr>
        <p:spPr>
          <a:xfrm>
            <a:off x="5830889" y="4465639"/>
            <a:ext cx="2808287" cy="395287"/>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170" fontAlgn="base">
              <a:spcBef>
                <a:spcPct val="0"/>
              </a:spcBef>
              <a:spcAft>
                <a:spcPct val="0"/>
              </a:spcAft>
              <a:defRPr/>
            </a:pPr>
            <a:r>
              <a:rPr lang="en-US" altLang="en-US">
                <a:solidFill>
                  <a:srgbClr val="000000"/>
                </a:solidFill>
                <a:latin typeface="Calibri" pitchFamily="34" charset="0"/>
              </a:rPr>
              <a:t>Walk towards the Target</a:t>
            </a:r>
            <a:endParaRPr lang="en-US" b="1">
              <a:solidFill>
                <a:srgbClr val="000000"/>
              </a:solidFill>
              <a:latin typeface="Calibri" panose="020F0502020204030204" pitchFamily="34" charset="0"/>
            </a:endParaRPr>
          </a:p>
        </p:txBody>
      </p:sp>
      <p:sp>
        <p:nvSpPr>
          <p:cNvPr id="20" name="Rectangle 19">
            <a:extLst>
              <a:ext uri="{FF2B5EF4-FFF2-40B4-BE49-F238E27FC236}">
                <a16:creationId xmlns:a16="http://schemas.microsoft.com/office/drawing/2014/main" id="{186058F6-3336-4BF5-8C1C-3DF9FAB83D07}"/>
              </a:ext>
            </a:extLst>
          </p:cNvPr>
          <p:cNvSpPr>
            <a:spLocks/>
          </p:cNvSpPr>
          <p:nvPr>
            <p:custDataLst>
              <p:tags r:id="rId2"/>
            </p:custDataLst>
          </p:nvPr>
        </p:nvSpPr>
        <p:spPr>
          <a:xfrm>
            <a:off x="5110163" y="4921251"/>
            <a:ext cx="720725" cy="395288"/>
          </a:xfrm>
          <a:prstGeom prst="rect">
            <a:avLst/>
          </a:prstGeom>
          <a:solidFill>
            <a:schemeClr val="tx1">
              <a:lumMod val="85000"/>
              <a:lumOff val="1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fontAlgn="base">
              <a:spcBef>
                <a:spcPct val="0"/>
              </a:spcBef>
              <a:spcAft>
                <a:spcPct val="0"/>
              </a:spcAft>
              <a:defRPr/>
            </a:pPr>
            <a:r>
              <a:rPr lang="en-US" b="1">
                <a:solidFill>
                  <a:srgbClr val="FFFFFF">
                    <a:lumMod val="95000"/>
                  </a:srgbClr>
                </a:solidFill>
                <a:latin typeface="Calibri" panose="020F0502020204030204" pitchFamily="34" charset="0"/>
              </a:rPr>
              <a:t>STT</a:t>
            </a:r>
          </a:p>
        </p:txBody>
      </p:sp>
      <p:sp>
        <p:nvSpPr>
          <p:cNvPr id="21" name="Rectangle 20">
            <a:extLst>
              <a:ext uri="{FF2B5EF4-FFF2-40B4-BE49-F238E27FC236}">
                <a16:creationId xmlns:a16="http://schemas.microsoft.com/office/drawing/2014/main" id="{76E21B32-D15C-4A73-A0BE-70993F8B2268}"/>
              </a:ext>
            </a:extLst>
          </p:cNvPr>
          <p:cNvSpPr>
            <a:spLocks/>
          </p:cNvSpPr>
          <p:nvPr/>
        </p:nvSpPr>
        <p:spPr>
          <a:xfrm>
            <a:off x="5830889" y="4921251"/>
            <a:ext cx="2808287" cy="39528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170" fontAlgn="base">
              <a:spcBef>
                <a:spcPct val="0"/>
              </a:spcBef>
              <a:spcAft>
                <a:spcPct val="0"/>
              </a:spcAft>
              <a:defRPr/>
            </a:pPr>
            <a:r>
              <a:rPr lang="en-US" altLang="en-US">
                <a:solidFill>
                  <a:srgbClr val="000000"/>
                </a:solidFill>
                <a:latin typeface="Calibri" pitchFamily="34" charset="0"/>
              </a:rPr>
              <a:t>Swing towards the Target</a:t>
            </a:r>
            <a:endParaRPr lang="en-US" b="1">
              <a:solidFill>
                <a:srgbClr val="000000"/>
              </a:solidFill>
              <a:latin typeface="Calibri" panose="020F0502020204030204" pitchFamily="34" charset="0"/>
            </a:endParaRPr>
          </a:p>
        </p:txBody>
      </p:sp>
      <p:sp>
        <p:nvSpPr>
          <p:cNvPr id="22" name="Rectangle 21">
            <a:extLst>
              <a:ext uri="{FF2B5EF4-FFF2-40B4-BE49-F238E27FC236}">
                <a16:creationId xmlns:a16="http://schemas.microsoft.com/office/drawing/2014/main" id="{5354981F-989D-4DB1-94F4-C180D97F738F}"/>
              </a:ext>
            </a:extLst>
          </p:cNvPr>
          <p:cNvSpPr>
            <a:spLocks/>
          </p:cNvSpPr>
          <p:nvPr>
            <p:custDataLst>
              <p:tags r:id="rId3"/>
            </p:custDataLst>
          </p:nvPr>
        </p:nvSpPr>
        <p:spPr>
          <a:xfrm>
            <a:off x="5110163" y="5365751"/>
            <a:ext cx="720725" cy="395288"/>
          </a:xfrm>
          <a:prstGeom prst="rect">
            <a:avLst/>
          </a:prstGeom>
          <a:solidFill>
            <a:schemeClr val="tx1">
              <a:lumMod val="85000"/>
              <a:lumOff val="1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fontAlgn="base">
              <a:spcBef>
                <a:spcPct val="0"/>
              </a:spcBef>
              <a:spcAft>
                <a:spcPct val="0"/>
              </a:spcAft>
              <a:defRPr/>
            </a:pPr>
            <a:r>
              <a:rPr lang="en-US" b="1">
                <a:solidFill>
                  <a:srgbClr val="FFFFFF">
                    <a:lumMod val="95000"/>
                  </a:srgbClr>
                </a:solidFill>
                <a:latin typeface="Calibri" panose="020F0502020204030204" pitchFamily="34" charset="0"/>
              </a:rPr>
              <a:t>RTT</a:t>
            </a:r>
          </a:p>
        </p:txBody>
      </p:sp>
      <p:sp>
        <p:nvSpPr>
          <p:cNvPr id="23" name="Rectangle 22">
            <a:extLst>
              <a:ext uri="{FF2B5EF4-FFF2-40B4-BE49-F238E27FC236}">
                <a16:creationId xmlns:a16="http://schemas.microsoft.com/office/drawing/2014/main" id="{DD61645F-DFA5-406F-A1B6-F0AAC1FFD6B7}"/>
              </a:ext>
            </a:extLst>
          </p:cNvPr>
          <p:cNvSpPr>
            <a:spLocks/>
          </p:cNvSpPr>
          <p:nvPr/>
        </p:nvSpPr>
        <p:spPr>
          <a:xfrm>
            <a:off x="5830889" y="5365751"/>
            <a:ext cx="2808287" cy="39528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170" fontAlgn="base">
              <a:spcBef>
                <a:spcPct val="0"/>
              </a:spcBef>
              <a:spcAft>
                <a:spcPct val="0"/>
              </a:spcAft>
              <a:defRPr/>
            </a:pPr>
            <a:r>
              <a:rPr lang="en-US" altLang="en-US">
                <a:solidFill>
                  <a:srgbClr val="000000"/>
                </a:solidFill>
                <a:latin typeface="Calibri" pitchFamily="34" charset="0"/>
              </a:rPr>
              <a:t>Release towards the Target</a:t>
            </a:r>
            <a:endParaRPr lang="en-US" b="1">
              <a:solidFill>
                <a:srgbClr val="000000"/>
              </a:solidFill>
              <a:latin typeface="Calibri" panose="020F0502020204030204" pitchFamily="34" charset="0"/>
            </a:endParaRPr>
          </a:p>
        </p:txBody>
      </p:sp>
      <p:sp>
        <p:nvSpPr>
          <p:cNvPr id="24" name="Rectangle 23">
            <a:extLst>
              <a:ext uri="{FF2B5EF4-FFF2-40B4-BE49-F238E27FC236}">
                <a16:creationId xmlns:a16="http://schemas.microsoft.com/office/drawing/2014/main" id="{62BFC872-0CA9-4270-951D-893F721C3F8B}"/>
              </a:ext>
            </a:extLst>
          </p:cNvPr>
          <p:cNvSpPr>
            <a:spLocks/>
          </p:cNvSpPr>
          <p:nvPr>
            <p:custDataLst>
              <p:tags r:id="rId4"/>
            </p:custDataLst>
          </p:nvPr>
        </p:nvSpPr>
        <p:spPr>
          <a:xfrm>
            <a:off x="3003553" y="4791077"/>
            <a:ext cx="1189039" cy="655639"/>
          </a:xfrm>
          <a:prstGeom prst="rect">
            <a:avLst/>
          </a:prstGeom>
          <a:solidFill>
            <a:schemeClr val="tx1">
              <a:lumMod val="85000"/>
              <a:lumOff val="1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fontAlgn="base">
              <a:spcBef>
                <a:spcPct val="0"/>
              </a:spcBef>
              <a:spcAft>
                <a:spcPct val="0"/>
              </a:spcAft>
              <a:defRPr/>
            </a:pPr>
            <a:r>
              <a:rPr lang="en-US" sz="3200" b="1">
                <a:solidFill>
                  <a:srgbClr val="FFFFFF">
                    <a:lumMod val="95000"/>
                  </a:srgbClr>
                </a:solidFill>
                <a:latin typeface="Calibri" panose="020F0502020204030204" pitchFamily="34" charset="0"/>
              </a:rPr>
              <a:t>ETT</a:t>
            </a:r>
          </a:p>
        </p:txBody>
      </p:sp>
      <p:cxnSp>
        <p:nvCxnSpPr>
          <p:cNvPr id="25" name="Elbow Connector 12">
            <a:extLst>
              <a:ext uri="{FF2B5EF4-FFF2-40B4-BE49-F238E27FC236}">
                <a16:creationId xmlns:a16="http://schemas.microsoft.com/office/drawing/2014/main" id="{39FF4C1F-BBBF-476E-AE78-6A6B6A910B70}"/>
              </a:ext>
            </a:extLst>
          </p:cNvPr>
          <p:cNvCxnSpPr>
            <a:cxnSpLocks/>
            <a:stCxn id="24" idx="3"/>
            <a:endCxn id="18" idx="1"/>
          </p:cNvCxnSpPr>
          <p:nvPr>
            <p:custDataLst>
              <p:tags r:id="rId5"/>
            </p:custDataLst>
          </p:nvPr>
        </p:nvCxnSpPr>
        <p:spPr>
          <a:xfrm flipV="1">
            <a:off x="4192591" y="4663283"/>
            <a:ext cx="917572" cy="455613"/>
          </a:xfrm>
          <a:prstGeom prst="bentConnector3">
            <a:avLst/>
          </a:prstGeom>
          <a:ln w="7144">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13">
            <a:extLst>
              <a:ext uri="{FF2B5EF4-FFF2-40B4-BE49-F238E27FC236}">
                <a16:creationId xmlns:a16="http://schemas.microsoft.com/office/drawing/2014/main" id="{386836D2-D665-4B70-AE34-AD57F9970EF3}"/>
              </a:ext>
            </a:extLst>
          </p:cNvPr>
          <p:cNvCxnSpPr>
            <a:cxnSpLocks/>
            <a:stCxn id="24" idx="3"/>
            <a:endCxn id="22" idx="1"/>
          </p:cNvCxnSpPr>
          <p:nvPr>
            <p:custDataLst>
              <p:tags r:id="rId6"/>
            </p:custDataLst>
          </p:nvPr>
        </p:nvCxnSpPr>
        <p:spPr>
          <a:xfrm>
            <a:off x="4192591" y="5118896"/>
            <a:ext cx="917572" cy="444499"/>
          </a:xfrm>
          <a:prstGeom prst="bentConnector3">
            <a:avLst/>
          </a:prstGeom>
          <a:ln w="7144">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1B2104E-7545-474F-8D0F-308A284B76E5}"/>
              </a:ext>
            </a:extLst>
          </p:cNvPr>
          <p:cNvCxnSpPr>
            <a:cxnSpLocks/>
            <a:stCxn id="24" idx="3"/>
            <a:endCxn id="20" idx="1"/>
          </p:cNvCxnSpPr>
          <p:nvPr>
            <p:custDataLst>
              <p:tags r:id="rId7"/>
            </p:custDataLst>
          </p:nvPr>
        </p:nvCxnSpPr>
        <p:spPr>
          <a:xfrm flipV="1">
            <a:off x="4192591" y="5118896"/>
            <a:ext cx="917572" cy="1"/>
          </a:xfrm>
          <a:prstGeom prst="line">
            <a:avLst/>
          </a:prstGeom>
          <a:ln w="7144">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 Box 6">
            <a:extLst>
              <a:ext uri="{FF2B5EF4-FFF2-40B4-BE49-F238E27FC236}">
                <a16:creationId xmlns:a16="http://schemas.microsoft.com/office/drawing/2014/main" id="{B148A26B-9DA8-401F-96C8-76EC2A082DEC}"/>
              </a:ext>
            </a:extLst>
          </p:cNvPr>
          <p:cNvSpPr txBox="1">
            <a:spLocks noChangeArrowheads="1"/>
          </p:cNvSpPr>
          <p:nvPr>
            <p:custDataLst>
              <p:tags r:id="rId8"/>
            </p:custDataLst>
          </p:nvPr>
        </p:nvSpPr>
        <p:spPr bwMode="auto">
          <a:xfrm>
            <a:off x="259080" y="669927"/>
            <a:ext cx="1083564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90000" tIns="46800" rIns="90000" bIns="46800" anchor="t"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ts val="1251"/>
              </a:spcBef>
              <a:spcAft>
                <a:spcPct val="0"/>
              </a:spcAft>
              <a:buClr>
                <a:srgbClr val="CC0000"/>
              </a:buClr>
              <a:buSzPct val="100000"/>
            </a:pPr>
            <a:r>
              <a:rPr lang="en-US" altLang="en-US" sz="2400" b="1">
                <a:solidFill>
                  <a:srgbClr val="CC0000"/>
                </a:solidFill>
                <a:latin typeface="Calibri" panose="020F0502020204030204" pitchFamily="34" charset="0"/>
                <a:cs typeface="Calibri" panose="020F0502020204030204" pitchFamily="34" charset="0"/>
              </a:rPr>
              <a:t>ETBF </a:t>
            </a:r>
            <a:r>
              <a:rPr lang="en-US" altLang="en-US" sz="2400" b="1" err="1">
                <a:solidFill>
                  <a:srgbClr val="CC0000"/>
                </a:solidFill>
                <a:latin typeface="Calibri" panose="020F0502020204030204" pitchFamily="34" charset="0"/>
                <a:cs typeface="Calibri" panose="020F0502020204030204" pitchFamily="34" charset="0"/>
              </a:rPr>
              <a:t>Methodology</a:t>
            </a:r>
            <a:r>
              <a:rPr lang="en-US" altLang="en-US" sz="2400" b="1">
                <a:solidFill>
                  <a:srgbClr val="CC0000"/>
                </a:solidFill>
                <a:latin typeface="Calibri" panose="020F0502020204030204" pitchFamily="34" charset="0"/>
                <a:cs typeface="Calibri" panose="020F0502020204030204" pitchFamily="34" charset="0"/>
              </a:rPr>
              <a:t>: </a:t>
            </a:r>
            <a:r>
              <a:rPr lang="en-US" altLang="en-US" sz="2400" b="1" err="1">
                <a:solidFill>
                  <a:srgbClr val="CC0000"/>
                </a:solidFill>
                <a:latin typeface="Calibri" panose="020F0502020204030204" pitchFamily="34" charset="0"/>
                <a:cs typeface="Calibri" panose="020F0502020204030204" pitchFamily="34" charset="0"/>
              </a:rPr>
              <a:t>Our</a:t>
            </a:r>
            <a:r>
              <a:rPr lang="en-US" altLang="en-US" sz="2400" b="1">
                <a:solidFill>
                  <a:srgbClr val="CC0000"/>
                </a:solidFill>
                <a:latin typeface="Calibri" panose="020F0502020204030204" pitchFamily="34" charset="0"/>
                <a:cs typeface="Calibri" panose="020F0502020204030204" pitchFamily="34" charset="0"/>
              </a:rPr>
              <a:t> </a:t>
            </a:r>
            <a:r>
              <a:rPr lang="en-US" altLang="en-US" sz="2400" b="1" err="1">
                <a:solidFill>
                  <a:srgbClr val="CC0000"/>
                </a:solidFill>
                <a:latin typeface="Calibri" panose="020F0502020204030204" pitchFamily="34" charset="0"/>
                <a:cs typeface="Calibri" panose="020F0502020204030204" pitchFamily="34" charset="0"/>
              </a:rPr>
              <a:t>base</a:t>
            </a:r>
            <a:r>
              <a:rPr lang="en-US" altLang="en-US" sz="2400" b="1">
                <a:solidFill>
                  <a:srgbClr val="CC0000"/>
                </a:solidFill>
                <a:latin typeface="Calibri" panose="020F0502020204030204" pitchFamily="34" charset="0"/>
                <a:cs typeface="Calibri" panose="020F0502020204030204" pitchFamily="34" charset="0"/>
              </a:rPr>
              <a:t> </a:t>
            </a:r>
            <a:r>
              <a:rPr lang="en-US" altLang="en-US" sz="2400" b="1" err="1">
                <a:solidFill>
                  <a:srgbClr val="CC0000"/>
                </a:solidFill>
                <a:latin typeface="Calibri" panose="020F0502020204030204" pitchFamily="34" charset="0"/>
                <a:cs typeface="Calibri" panose="020F0502020204030204" pitchFamily="34" charset="0"/>
              </a:rPr>
              <a:t>Concept</a:t>
            </a:r>
            <a:r>
              <a:rPr lang="en-US" altLang="en-US" sz="2400" b="1">
                <a:solidFill>
                  <a:srgbClr val="CC0000"/>
                </a:solidFill>
                <a:latin typeface="Calibri" panose="020F0502020204030204" pitchFamily="34" charset="0"/>
                <a:cs typeface="Calibri" panose="020F0502020204030204" pitchFamily="34" charset="0"/>
              </a:rPr>
              <a:t> ETT</a:t>
            </a:r>
          </a:p>
        </p:txBody>
      </p:sp>
    </p:spTree>
    <p:extLst>
      <p:ext uri="{BB962C8B-B14F-4D97-AF65-F5344CB8AC3E}">
        <p14:creationId xmlns:p14="http://schemas.microsoft.com/office/powerpoint/2010/main" val="319109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F16701A-2B7A-4C84-9D7C-CE1C3D1874C5}"/>
              </a:ext>
            </a:extLst>
          </p:cNvPr>
          <p:cNvSpPr>
            <a:spLocks/>
          </p:cNvSpPr>
          <p:nvPr/>
        </p:nvSpPr>
        <p:spPr>
          <a:xfrm>
            <a:off x="9516379" y="5043904"/>
            <a:ext cx="1020975" cy="1131888"/>
          </a:xfrm>
          <a:prstGeom prst="rect">
            <a:avLst/>
          </a:prstGeom>
          <a:gradFill flip="none" rotWithShape="1">
            <a:gsLst>
              <a:gs pos="0">
                <a:schemeClr val="bg1"/>
              </a:gs>
              <a:gs pos="100000">
                <a:schemeClr val="bg1">
                  <a:lumMod val="85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39" name="Text Box 9">
            <a:extLst>
              <a:ext uri="{FF2B5EF4-FFF2-40B4-BE49-F238E27FC236}">
                <a16:creationId xmlns:a16="http://schemas.microsoft.com/office/drawing/2014/main" id="{9420EB7D-6C7D-4321-865E-A2E077229441}"/>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pPr>
            <a:r>
              <a:rPr lang="en-US" sz="2400" b="1">
                <a:solidFill>
                  <a:srgbClr val="CC0000"/>
                </a:solidFill>
                <a:latin typeface="Calibri" panose="020F0502020204030204" pitchFamily="34" charset="0"/>
              </a:rPr>
              <a:t>Timing Check Points and Control Points 1-2-3</a:t>
            </a:r>
          </a:p>
        </p:txBody>
      </p:sp>
      <p:sp>
        <p:nvSpPr>
          <p:cNvPr id="40" name="Rectangle 39">
            <a:extLst>
              <a:ext uri="{FF2B5EF4-FFF2-40B4-BE49-F238E27FC236}">
                <a16:creationId xmlns:a16="http://schemas.microsoft.com/office/drawing/2014/main" id="{8E1E8154-1174-426E-8C7C-8280D58E74DF}"/>
              </a:ext>
            </a:extLst>
          </p:cNvPr>
          <p:cNvSpPr>
            <a:spLocks/>
          </p:cNvSpPr>
          <p:nvPr/>
        </p:nvSpPr>
        <p:spPr>
          <a:xfrm>
            <a:off x="7715239" y="5043904"/>
            <a:ext cx="1801141" cy="1131888"/>
          </a:xfrm>
          <a:prstGeom prst="rect">
            <a:avLst/>
          </a:prstGeom>
          <a:gradFill flip="none" rotWithShape="1">
            <a:gsLst>
              <a:gs pos="0">
                <a:schemeClr val="bg1"/>
              </a:gs>
              <a:gs pos="100000">
                <a:schemeClr val="bg1">
                  <a:lumMod val="85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41" name="Rectangle 40">
            <a:extLst>
              <a:ext uri="{FF2B5EF4-FFF2-40B4-BE49-F238E27FC236}">
                <a16:creationId xmlns:a16="http://schemas.microsoft.com/office/drawing/2014/main" id="{11501DD6-B8D6-40E8-BDAA-95C5E5703EFC}"/>
              </a:ext>
            </a:extLst>
          </p:cNvPr>
          <p:cNvSpPr>
            <a:spLocks/>
          </p:cNvSpPr>
          <p:nvPr/>
        </p:nvSpPr>
        <p:spPr>
          <a:xfrm>
            <a:off x="5962675" y="5043904"/>
            <a:ext cx="839787" cy="1131888"/>
          </a:xfrm>
          <a:prstGeom prst="rect">
            <a:avLst/>
          </a:prstGeom>
          <a:gradFill flip="none" rotWithShape="1">
            <a:gsLst>
              <a:gs pos="0">
                <a:schemeClr val="bg1"/>
              </a:gs>
              <a:gs pos="100000">
                <a:schemeClr val="bg1">
                  <a:lumMod val="85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42" name="Rectangle 41">
            <a:extLst>
              <a:ext uri="{FF2B5EF4-FFF2-40B4-BE49-F238E27FC236}">
                <a16:creationId xmlns:a16="http://schemas.microsoft.com/office/drawing/2014/main" id="{515FE174-0EBA-4D07-A724-B1E6FA7CBC6A}"/>
              </a:ext>
            </a:extLst>
          </p:cNvPr>
          <p:cNvSpPr>
            <a:spLocks/>
          </p:cNvSpPr>
          <p:nvPr/>
        </p:nvSpPr>
        <p:spPr>
          <a:xfrm>
            <a:off x="4055418" y="5043904"/>
            <a:ext cx="1797719" cy="1131888"/>
          </a:xfrm>
          <a:prstGeom prst="rect">
            <a:avLst/>
          </a:prstGeom>
          <a:gradFill flip="none" rotWithShape="1">
            <a:gsLst>
              <a:gs pos="0">
                <a:schemeClr val="bg1"/>
              </a:gs>
              <a:gs pos="100000">
                <a:schemeClr val="bg1">
                  <a:lumMod val="85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43" name="Rectangle 42">
            <a:extLst>
              <a:ext uri="{FF2B5EF4-FFF2-40B4-BE49-F238E27FC236}">
                <a16:creationId xmlns:a16="http://schemas.microsoft.com/office/drawing/2014/main" id="{63F3AA0B-D614-4538-8BF3-6B328F08D7FC}"/>
              </a:ext>
            </a:extLst>
          </p:cNvPr>
          <p:cNvSpPr>
            <a:spLocks/>
          </p:cNvSpPr>
          <p:nvPr/>
        </p:nvSpPr>
        <p:spPr>
          <a:xfrm>
            <a:off x="3104507" y="5043904"/>
            <a:ext cx="914400" cy="1131888"/>
          </a:xfrm>
          <a:prstGeom prst="rect">
            <a:avLst/>
          </a:prstGeom>
          <a:gradFill flip="none" rotWithShape="1">
            <a:gsLst>
              <a:gs pos="0">
                <a:schemeClr val="bg1"/>
              </a:gs>
              <a:gs pos="100000">
                <a:schemeClr val="bg1">
                  <a:lumMod val="85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44" name="Rectangle 43">
            <a:extLst>
              <a:ext uri="{FF2B5EF4-FFF2-40B4-BE49-F238E27FC236}">
                <a16:creationId xmlns:a16="http://schemas.microsoft.com/office/drawing/2014/main" id="{152DC059-0977-4181-8095-E79EDA05D96A}"/>
              </a:ext>
            </a:extLst>
          </p:cNvPr>
          <p:cNvSpPr>
            <a:spLocks/>
          </p:cNvSpPr>
          <p:nvPr/>
        </p:nvSpPr>
        <p:spPr>
          <a:xfrm>
            <a:off x="2218681" y="5043904"/>
            <a:ext cx="839787" cy="1131888"/>
          </a:xfrm>
          <a:prstGeom prst="rect">
            <a:avLst/>
          </a:prstGeom>
          <a:gradFill flip="none" rotWithShape="1">
            <a:gsLst>
              <a:gs pos="0">
                <a:schemeClr val="bg1"/>
              </a:gs>
              <a:gs pos="100000">
                <a:schemeClr val="bg1">
                  <a:lumMod val="85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45" name="Rectangle 44">
            <a:extLst>
              <a:ext uri="{FF2B5EF4-FFF2-40B4-BE49-F238E27FC236}">
                <a16:creationId xmlns:a16="http://schemas.microsoft.com/office/drawing/2014/main" id="{D971BB0D-1F3F-4D29-BE33-324F867EA421}"/>
              </a:ext>
            </a:extLst>
          </p:cNvPr>
          <p:cNvSpPr>
            <a:spLocks/>
          </p:cNvSpPr>
          <p:nvPr/>
        </p:nvSpPr>
        <p:spPr>
          <a:xfrm>
            <a:off x="1595503" y="5029618"/>
            <a:ext cx="540060" cy="1131887"/>
          </a:xfrm>
          <a:prstGeom prst="rect">
            <a:avLst/>
          </a:prstGeom>
          <a:gradFill flip="none" rotWithShape="1">
            <a:gsLst>
              <a:gs pos="0">
                <a:schemeClr val="bg1"/>
              </a:gs>
              <a:gs pos="100000">
                <a:schemeClr val="bg1">
                  <a:lumMod val="85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1867">
              <a:solidFill>
                <a:srgbClr val="FFFFFF"/>
              </a:solidFill>
              <a:latin typeface="Calibri" panose="020F0502020204030204" pitchFamily="34" charset="0"/>
            </a:endParaRPr>
          </a:p>
        </p:txBody>
      </p:sp>
      <p:sp>
        <p:nvSpPr>
          <p:cNvPr id="46" name="TextBox 45">
            <a:extLst>
              <a:ext uri="{FF2B5EF4-FFF2-40B4-BE49-F238E27FC236}">
                <a16:creationId xmlns:a16="http://schemas.microsoft.com/office/drawing/2014/main" id="{0E01494E-19B3-4683-A573-254D094B328C}"/>
              </a:ext>
            </a:extLst>
          </p:cNvPr>
          <p:cNvSpPr txBox="1">
            <a:spLocks/>
          </p:cNvSpPr>
          <p:nvPr/>
        </p:nvSpPr>
        <p:spPr>
          <a:xfrm>
            <a:off x="1487489" y="5058193"/>
            <a:ext cx="779463" cy="261937"/>
          </a:xfrm>
          <a:prstGeom prst="rect">
            <a:avLst/>
          </a:prstGeom>
          <a:noFill/>
        </p:spPr>
        <p:txBody>
          <a:bodyPr lIns="91440" tIns="45720" rIns="91440" bIns="45720">
            <a:noAutofit/>
          </a:bodyPr>
          <a:lstStyle/>
          <a:p>
            <a:pPr algn="ctr" defTabSz="1219170" fontAlgn="base">
              <a:spcBef>
                <a:spcPct val="0"/>
              </a:spcBef>
              <a:spcAft>
                <a:spcPct val="0"/>
              </a:spcAft>
              <a:defRPr/>
            </a:pPr>
            <a:r>
              <a:rPr lang="en-US" sz="1051" b="1">
                <a:solidFill>
                  <a:srgbClr val="CC0000"/>
                </a:solidFill>
                <a:latin typeface="Calibri" panose="020F0502020204030204" pitchFamily="34" charset="0"/>
                <a:ea typeface="Verdana" pitchFamily="34" charset="0"/>
                <a:cs typeface="Calibri" panose="020F0502020204030204" pitchFamily="34" charset="0"/>
              </a:rPr>
              <a:t>STANCE</a:t>
            </a:r>
          </a:p>
        </p:txBody>
      </p:sp>
      <p:sp>
        <p:nvSpPr>
          <p:cNvPr id="53" name="TextBox 29">
            <a:extLst>
              <a:ext uri="{FF2B5EF4-FFF2-40B4-BE49-F238E27FC236}">
                <a16:creationId xmlns:a16="http://schemas.microsoft.com/office/drawing/2014/main" id="{1E862A24-3956-46BA-AD6D-5D4632450037}"/>
              </a:ext>
            </a:extLst>
          </p:cNvPr>
          <p:cNvSpPr txBox="1">
            <a:spLocks noChangeArrowheads="1"/>
          </p:cNvSpPr>
          <p:nvPr/>
        </p:nvSpPr>
        <p:spPr bwMode="auto">
          <a:xfrm>
            <a:off x="2207568" y="5043906"/>
            <a:ext cx="8032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900" b="1">
                <a:solidFill>
                  <a:srgbClr val="C00000"/>
                </a:solidFill>
                <a:latin typeface="Calibri" panose="020F0502020204030204" pitchFamily="34" charset="0"/>
                <a:ea typeface="Verdana" panose="020B0604030504040204" pitchFamily="34" charset="0"/>
                <a:cs typeface="Calibri" panose="020F0502020204030204" pitchFamily="34" charset="0"/>
              </a:rPr>
              <a:t>1 STEP</a:t>
            </a:r>
          </a:p>
          <a:p>
            <a:pPr algn="ctr" defTabSz="1219170" eaLnBrk="1" fontAlgn="base" hangingPunct="1">
              <a:spcBef>
                <a:spcPct val="0"/>
              </a:spcBef>
              <a:spcAft>
                <a:spcPct val="0"/>
              </a:spcAft>
            </a:pPr>
            <a:r>
              <a:rPr lang="en-US" sz="700" b="1">
                <a:solidFill>
                  <a:srgbClr val="000000"/>
                </a:solidFill>
                <a:latin typeface="Calibri" panose="020F0502020204030204" pitchFamily="34" charset="0"/>
                <a:ea typeface="Verdana" panose="020B0604030504040204" pitchFamily="34" charset="0"/>
                <a:cs typeface="Calibri" panose="020F0502020204030204" pitchFamily="34" charset="0"/>
              </a:rPr>
              <a:t>Right hand must start to move when the left foot sole touches the floor.</a:t>
            </a:r>
          </a:p>
          <a:p>
            <a:pPr algn="ctr" defTabSz="1219170" eaLnBrk="1" fontAlgn="base" hangingPunct="1">
              <a:spcBef>
                <a:spcPct val="0"/>
              </a:spcBef>
              <a:spcAft>
                <a:spcPct val="0"/>
              </a:spcAft>
            </a:pPr>
            <a:endParaRPr lang="en-US" sz="700" b="1">
              <a:solidFill>
                <a:srgbClr val="000000"/>
              </a:solidFill>
              <a:latin typeface="Calibri" panose="020F0502020204030204" pitchFamily="34" charset="0"/>
              <a:ea typeface="Verdana" panose="020B0604030504040204" pitchFamily="34" charset="0"/>
              <a:cs typeface="Calibri" panose="020F0502020204030204" pitchFamily="34" charset="0"/>
            </a:endParaRPr>
          </a:p>
          <a:p>
            <a:pPr algn="ctr" defTabSz="1219170" eaLnBrk="1" fontAlgn="base" hangingPunct="1">
              <a:spcBef>
                <a:spcPct val="0"/>
              </a:spcBef>
              <a:spcAft>
                <a:spcPct val="0"/>
              </a:spcAft>
            </a:pPr>
            <a:r>
              <a:rPr lang="en-US" sz="700" b="1">
                <a:solidFill>
                  <a:srgbClr val="000000"/>
                </a:solidFill>
                <a:latin typeface="Calibri" panose="020F0502020204030204" pitchFamily="34" charset="0"/>
                <a:ea typeface="Verdana" panose="020B0604030504040204" pitchFamily="34" charset="0"/>
                <a:cs typeface="Calibri" panose="020F0502020204030204" pitchFamily="34" charset="0"/>
              </a:rPr>
              <a:t>Step must be slow</a:t>
            </a:r>
          </a:p>
          <a:p>
            <a:pPr algn="ctr" defTabSz="1219170" eaLnBrk="1" fontAlgn="base" hangingPunct="1">
              <a:spcBef>
                <a:spcPct val="0"/>
              </a:spcBef>
              <a:spcAft>
                <a:spcPct val="0"/>
              </a:spcAft>
            </a:pPr>
            <a:endParaRPr lang="en-US" sz="1200" b="1">
              <a:solidFill>
                <a:srgbClr val="C00000"/>
              </a:solidFill>
              <a:latin typeface="Calibri" panose="020F0502020204030204" pitchFamily="34" charset="0"/>
              <a:ea typeface="Verdana" panose="020B0604030504040204" pitchFamily="34" charset="0"/>
              <a:cs typeface="Calibri" panose="020F0502020204030204" pitchFamily="34" charset="0"/>
            </a:endParaRPr>
          </a:p>
        </p:txBody>
      </p:sp>
      <p:sp>
        <p:nvSpPr>
          <p:cNvPr id="54" name="TextBox 30">
            <a:extLst>
              <a:ext uri="{FF2B5EF4-FFF2-40B4-BE49-F238E27FC236}">
                <a16:creationId xmlns:a16="http://schemas.microsoft.com/office/drawing/2014/main" id="{7307B8B9-BF09-401F-BD91-D1B242B5BFD2}"/>
              </a:ext>
            </a:extLst>
          </p:cNvPr>
          <p:cNvSpPr txBox="1">
            <a:spLocks noChangeArrowheads="1"/>
          </p:cNvSpPr>
          <p:nvPr/>
        </p:nvSpPr>
        <p:spPr bwMode="auto">
          <a:xfrm>
            <a:off x="3141019" y="5043905"/>
            <a:ext cx="914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900" b="1">
                <a:solidFill>
                  <a:srgbClr val="C00000"/>
                </a:solidFill>
                <a:latin typeface="Calibri" panose="020F0502020204030204" pitchFamily="34" charset="0"/>
                <a:ea typeface="Verdana" panose="020B0604030504040204" pitchFamily="34" charset="0"/>
                <a:cs typeface="Calibri" panose="020F0502020204030204" pitchFamily="34" charset="0"/>
              </a:rPr>
              <a:t>2</a:t>
            </a:r>
            <a:r>
              <a:rPr lang="en-US" sz="900" b="1" baseline="30000">
                <a:solidFill>
                  <a:srgbClr val="C00000"/>
                </a:solidFill>
                <a:latin typeface="Calibri" panose="020F0502020204030204" pitchFamily="34" charset="0"/>
                <a:ea typeface="Verdana" panose="020B0604030504040204" pitchFamily="34" charset="0"/>
                <a:cs typeface="Calibri" panose="020F0502020204030204" pitchFamily="34" charset="0"/>
              </a:rPr>
              <a:t>nd</a:t>
            </a:r>
            <a:r>
              <a:rPr lang="en-US" sz="900" b="1">
                <a:solidFill>
                  <a:srgbClr val="C00000"/>
                </a:solidFill>
                <a:latin typeface="Calibri" panose="020F0502020204030204" pitchFamily="34" charset="0"/>
                <a:ea typeface="Verdana" panose="020B0604030504040204" pitchFamily="34" charset="0"/>
                <a:cs typeface="Calibri" panose="020F0502020204030204" pitchFamily="34" charset="0"/>
              </a:rPr>
              <a:t> STEP</a:t>
            </a:r>
          </a:p>
          <a:p>
            <a:pPr algn="ctr" defTabSz="1219170" eaLnBrk="1" fontAlgn="base" hangingPunct="1">
              <a:spcBef>
                <a:spcPct val="0"/>
              </a:spcBef>
              <a:spcAft>
                <a:spcPct val="0"/>
              </a:spcAft>
            </a:pPr>
            <a:r>
              <a:rPr lang="en-US" sz="700" b="1">
                <a:solidFill>
                  <a:srgbClr val="000000"/>
                </a:solidFill>
                <a:latin typeface="Calibri" panose="020F0502020204030204" pitchFamily="34" charset="0"/>
                <a:ea typeface="Verdana" panose="020B0604030504040204" pitchFamily="34" charset="0"/>
                <a:cs typeface="Calibri" panose="020F0502020204030204" pitchFamily="34" charset="0"/>
              </a:rPr>
              <a:t>The Ball must be at a down motion when the right foot heel is touching the floor.</a:t>
            </a:r>
          </a:p>
          <a:p>
            <a:pPr algn="ctr" defTabSz="1219170" eaLnBrk="1" fontAlgn="base" hangingPunct="1">
              <a:spcBef>
                <a:spcPct val="0"/>
              </a:spcBef>
              <a:spcAft>
                <a:spcPct val="0"/>
              </a:spcAft>
            </a:pPr>
            <a:endParaRPr lang="en-US" sz="700" b="1">
              <a:solidFill>
                <a:srgbClr val="000000"/>
              </a:solidFill>
              <a:latin typeface="Calibri" panose="020F0502020204030204" pitchFamily="34" charset="0"/>
              <a:ea typeface="Verdana" panose="020B0604030504040204" pitchFamily="34" charset="0"/>
              <a:cs typeface="Calibri" panose="020F0502020204030204" pitchFamily="34" charset="0"/>
            </a:endParaRPr>
          </a:p>
          <a:p>
            <a:pPr algn="ctr" defTabSz="1219170" eaLnBrk="1" fontAlgn="base" hangingPunct="1">
              <a:spcBef>
                <a:spcPct val="0"/>
              </a:spcBef>
              <a:spcAft>
                <a:spcPct val="0"/>
              </a:spcAft>
            </a:pPr>
            <a:r>
              <a:rPr lang="en-US" sz="700" b="1">
                <a:solidFill>
                  <a:srgbClr val="000000"/>
                </a:solidFill>
                <a:latin typeface="Calibri" panose="020F0502020204030204" pitchFamily="34" charset="0"/>
                <a:ea typeface="Verdana" panose="020B0604030504040204" pitchFamily="34" charset="0"/>
                <a:cs typeface="Calibri" panose="020F0502020204030204" pitchFamily="34" charset="0"/>
              </a:rPr>
              <a:t>Step must be slow.</a:t>
            </a:r>
          </a:p>
          <a:p>
            <a:pPr algn="ctr" defTabSz="1219170" eaLnBrk="1" fontAlgn="base" hangingPunct="1">
              <a:spcBef>
                <a:spcPct val="0"/>
              </a:spcBef>
              <a:spcAft>
                <a:spcPct val="0"/>
              </a:spcAft>
            </a:pPr>
            <a:endParaRPr lang="en-US" sz="1200" b="1">
              <a:solidFill>
                <a:srgbClr val="C00000"/>
              </a:solidFill>
              <a:latin typeface="Calibri" panose="020F0502020204030204" pitchFamily="34" charset="0"/>
              <a:ea typeface="Verdana" panose="020B0604030504040204" pitchFamily="34" charset="0"/>
              <a:cs typeface="Calibri" panose="020F0502020204030204" pitchFamily="34" charset="0"/>
            </a:endParaRPr>
          </a:p>
        </p:txBody>
      </p:sp>
      <p:sp>
        <p:nvSpPr>
          <p:cNvPr id="55" name="TextBox 32">
            <a:extLst>
              <a:ext uri="{FF2B5EF4-FFF2-40B4-BE49-F238E27FC236}">
                <a16:creationId xmlns:a16="http://schemas.microsoft.com/office/drawing/2014/main" id="{F4778736-2AB2-46D8-9267-43D32B0B48AE}"/>
              </a:ext>
            </a:extLst>
          </p:cNvPr>
          <p:cNvSpPr txBox="1">
            <a:spLocks noChangeArrowheads="1"/>
          </p:cNvSpPr>
          <p:nvPr/>
        </p:nvSpPr>
        <p:spPr bwMode="auto">
          <a:xfrm>
            <a:off x="5853139" y="5043904"/>
            <a:ext cx="10223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900" b="1">
                <a:solidFill>
                  <a:srgbClr val="C00000"/>
                </a:solidFill>
                <a:latin typeface="Calibri" panose="020F0502020204030204" pitchFamily="34" charset="0"/>
                <a:ea typeface="Verdana" panose="020B0604030504040204" pitchFamily="34" charset="0"/>
                <a:cs typeface="Calibri" panose="020F0502020204030204" pitchFamily="34" charset="0"/>
              </a:rPr>
              <a:t>4</a:t>
            </a:r>
            <a:r>
              <a:rPr lang="en-US" sz="900" b="1" baseline="30000">
                <a:solidFill>
                  <a:srgbClr val="C00000"/>
                </a:solidFill>
                <a:latin typeface="Calibri" panose="020F0502020204030204" pitchFamily="34" charset="0"/>
                <a:ea typeface="Verdana" panose="020B0604030504040204" pitchFamily="34" charset="0"/>
                <a:cs typeface="Calibri" panose="020F0502020204030204" pitchFamily="34" charset="0"/>
              </a:rPr>
              <a:t>th</a:t>
            </a:r>
            <a:r>
              <a:rPr lang="en-US" sz="900" b="1">
                <a:solidFill>
                  <a:srgbClr val="C00000"/>
                </a:solidFill>
                <a:latin typeface="Calibri" panose="020F0502020204030204" pitchFamily="34" charset="0"/>
                <a:ea typeface="Verdana" panose="020B0604030504040204" pitchFamily="34" charset="0"/>
                <a:cs typeface="Calibri" panose="020F0502020204030204" pitchFamily="34" charset="0"/>
              </a:rPr>
              <a:t> STEP</a:t>
            </a:r>
          </a:p>
          <a:p>
            <a:pPr algn="ctr" defTabSz="1219170" eaLnBrk="1" fontAlgn="base" hangingPunct="1">
              <a:spcBef>
                <a:spcPct val="0"/>
              </a:spcBef>
              <a:spcAft>
                <a:spcPct val="0"/>
              </a:spcAft>
            </a:pPr>
            <a:r>
              <a:rPr lang="en-US" sz="700" b="1">
                <a:solidFill>
                  <a:srgbClr val="000000"/>
                </a:solidFill>
                <a:latin typeface="Calibri" panose="020F0502020204030204" pitchFamily="34" charset="0"/>
                <a:ea typeface="Verdana" panose="020B0604030504040204" pitchFamily="34" charset="0"/>
                <a:cs typeface="Calibri" panose="020F0502020204030204" pitchFamily="34" charset="0"/>
              </a:rPr>
              <a:t>The Ball must be at the top of the swing and stop moving.</a:t>
            </a:r>
          </a:p>
          <a:p>
            <a:pPr algn="ctr" defTabSz="1219170" eaLnBrk="1" fontAlgn="base" hangingPunct="1">
              <a:spcBef>
                <a:spcPct val="0"/>
              </a:spcBef>
              <a:spcAft>
                <a:spcPct val="0"/>
              </a:spcAft>
            </a:pPr>
            <a:endParaRPr lang="en-US" sz="700" b="1">
              <a:solidFill>
                <a:srgbClr val="000000"/>
              </a:solidFill>
              <a:latin typeface="Calibri" panose="020F0502020204030204" pitchFamily="34" charset="0"/>
              <a:ea typeface="Verdana" panose="020B0604030504040204" pitchFamily="34" charset="0"/>
              <a:cs typeface="Calibri" panose="020F0502020204030204" pitchFamily="34" charset="0"/>
            </a:endParaRPr>
          </a:p>
          <a:p>
            <a:pPr algn="ctr" defTabSz="1219170" eaLnBrk="1" fontAlgn="base" hangingPunct="1">
              <a:spcBef>
                <a:spcPct val="0"/>
              </a:spcBef>
              <a:spcAft>
                <a:spcPct val="0"/>
              </a:spcAft>
            </a:pPr>
            <a:r>
              <a:rPr lang="en-US" sz="700" b="1">
                <a:solidFill>
                  <a:srgbClr val="000000"/>
                </a:solidFill>
                <a:latin typeface="Calibri" panose="020F0502020204030204" pitchFamily="34" charset="0"/>
                <a:ea typeface="Verdana" panose="020B0604030504040204" pitchFamily="34" charset="0"/>
                <a:cs typeface="Calibri" panose="020F0502020204030204" pitchFamily="34" charset="0"/>
              </a:rPr>
              <a:t>Step must be quick</a:t>
            </a:r>
          </a:p>
        </p:txBody>
      </p:sp>
      <p:sp>
        <p:nvSpPr>
          <p:cNvPr id="56" name="TextBox 33">
            <a:extLst>
              <a:ext uri="{FF2B5EF4-FFF2-40B4-BE49-F238E27FC236}">
                <a16:creationId xmlns:a16="http://schemas.microsoft.com/office/drawing/2014/main" id="{E4518353-BC39-40BE-B97F-20A10E08F2FB}"/>
              </a:ext>
            </a:extLst>
          </p:cNvPr>
          <p:cNvSpPr txBox="1">
            <a:spLocks noChangeArrowheads="1"/>
          </p:cNvSpPr>
          <p:nvPr/>
        </p:nvSpPr>
        <p:spPr bwMode="auto">
          <a:xfrm>
            <a:off x="7824775" y="5080417"/>
            <a:ext cx="15668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900" b="1">
                <a:solidFill>
                  <a:srgbClr val="C00000"/>
                </a:solidFill>
                <a:latin typeface="Calibri" panose="020F0502020204030204" pitchFamily="34" charset="0"/>
                <a:ea typeface="Verdana" panose="020B0604030504040204" pitchFamily="34" charset="0"/>
                <a:cs typeface="Calibri" panose="020F0502020204030204" pitchFamily="34" charset="0"/>
              </a:rPr>
              <a:t>5</a:t>
            </a:r>
            <a:r>
              <a:rPr lang="en-US" sz="900" b="1" baseline="30000">
                <a:solidFill>
                  <a:srgbClr val="C00000"/>
                </a:solidFill>
                <a:latin typeface="Calibri" panose="020F0502020204030204" pitchFamily="34" charset="0"/>
                <a:ea typeface="Verdana" panose="020B0604030504040204" pitchFamily="34" charset="0"/>
                <a:cs typeface="Calibri" panose="020F0502020204030204" pitchFamily="34" charset="0"/>
              </a:rPr>
              <a:t>th</a:t>
            </a:r>
            <a:r>
              <a:rPr lang="en-US" sz="900" b="1">
                <a:solidFill>
                  <a:srgbClr val="C00000"/>
                </a:solidFill>
                <a:latin typeface="Calibri" panose="020F0502020204030204" pitchFamily="34" charset="0"/>
                <a:ea typeface="Verdana" panose="020B0604030504040204" pitchFamily="34" charset="0"/>
                <a:cs typeface="Calibri" panose="020F0502020204030204" pitchFamily="34" charset="0"/>
              </a:rPr>
              <a:t> STEP</a:t>
            </a:r>
          </a:p>
          <a:p>
            <a:pPr algn="ctr" defTabSz="1219170" eaLnBrk="1" fontAlgn="base" hangingPunct="1">
              <a:spcBef>
                <a:spcPct val="0"/>
              </a:spcBef>
              <a:spcAft>
                <a:spcPct val="0"/>
              </a:spcAft>
            </a:pPr>
            <a:r>
              <a:rPr lang="en-US" sz="900" b="1">
                <a:solidFill>
                  <a:srgbClr val="000000"/>
                </a:solidFill>
                <a:latin typeface="Calibri" panose="020F0502020204030204" pitchFamily="34" charset="0"/>
                <a:ea typeface="Verdana" panose="020B0604030504040204" pitchFamily="34" charset="0"/>
                <a:cs typeface="Calibri" panose="020F0502020204030204" pitchFamily="34" charset="0"/>
              </a:rPr>
              <a:t>Down Swing</a:t>
            </a:r>
          </a:p>
          <a:p>
            <a:pPr algn="ctr" defTabSz="1219170" eaLnBrk="1" fontAlgn="base" hangingPunct="1">
              <a:spcBef>
                <a:spcPct val="0"/>
              </a:spcBef>
              <a:spcAft>
                <a:spcPct val="0"/>
              </a:spcAft>
            </a:pPr>
            <a:r>
              <a:rPr lang="en-US" sz="900" b="1">
                <a:solidFill>
                  <a:srgbClr val="000000"/>
                </a:solidFill>
                <a:latin typeface="Calibri" panose="020F0502020204030204" pitchFamily="34" charset="0"/>
                <a:ea typeface="Verdana" panose="020B0604030504040204" pitchFamily="34" charset="0"/>
                <a:cs typeface="Calibri" panose="020F0502020204030204" pitchFamily="34" charset="0"/>
              </a:rPr>
              <a:t>Slide</a:t>
            </a:r>
          </a:p>
          <a:p>
            <a:pPr algn="ctr" defTabSz="1219170" eaLnBrk="1" fontAlgn="base" hangingPunct="1">
              <a:spcBef>
                <a:spcPct val="0"/>
              </a:spcBef>
              <a:spcAft>
                <a:spcPct val="0"/>
              </a:spcAft>
            </a:pPr>
            <a:r>
              <a:rPr lang="en-US" sz="900" b="1">
                <a:solidFill>
                  <a:srgbClr val="000000"/>
                </a:solidFill>
                <a:latin typeface="Calibri" panose="020F0502020204030204" pitchFamily="34" charset="0"/>
                <a:ea typeface="Verdana" panose="020B0604030504040204" pitchFamily="34" charset="0"/>
                <a:cs typeface="Calibri" panose="020F0502020204030204" pitchFamily="34" charset="0"/>
              </a:rPr>
              <a:t>Release</a:t>
            </a:r>
          </a:p>
          <a:p>
            <a:pPr algn="ctr" defTabSz="1219170" eaLnBrk="1" fontAlgn="base" hangingPunct="1">
              <a:spcBef>
                <a:spcPct val="0"/>
              </a:spcBef>
              <a:spcAft>
                <a:spcPct val="0"/>
              </a:spcAft>
            </a:pPr>
            <a:endParaRPr lang="en-US" sz="900" b="1">
              <a:solidFill>
                <a:srgbClr val="000000"/>
              </a:solidFill>
              <a:latin typeface="Calibri" panose="020F0502020204030204" pitchFamily="34" charset="0"/>
              <a:ea typeface="Verdana" panose="020B0604030504040204" pitchFamily="34" charset="0"/>
              <a:cs typeface="Calibri" panose="020F0502020204030204" pitchFamily="34" charset="0"/>
            </a:endParaRPr>
          </a:p>
          <a:p>
            <a:pPr algn="ctr" defTabSz="1219170" eaLnBrk="1" fontAlgn="base" hangingPunct="1">
              <a:spcBef>
                <a:spcPct val="0"/>
              </a:spcBef>
              <a:spcAft>
                <a:spcPct val="0"/>
              </a:spcAft>
            </a:pPr>
            <a:r>
              <a:rPr lang="en-US" sz="700" b="1">
                <a:solidFill>
                  <a:srgbClr val="000000"/>
                </a:solidFill>
                <a:latin typeface="Calibri" panose="020F0502020204030204" pitchFamily="34" charset="0"/>
                <a:ea typeface="Verdana" panose="020B0604030504040204" pitchFamily="34" charset="0"/>
                <a:cs typeface="Calibri" panose="020F0502020204030204" pitchFamily="34" charset="0"/>
              </a:rPr>
              <a:t>Trailing leg must wait till all the weight is transferred to last step and last step stops sliding. </a:t>
            </a:r>
          </a:p>
          <a:p>
            <a:pPr algn="ctr" defTabSz="1219170" eaLnBrk="1" fontAlgn="base" hangingPunct="1">
              <a:spcBef>
                <a:spcPct val="0"/>
              </a:spcBef>
              <a:spcAft>
                <a:spcPct val="0"/>
              </a:spcAft>
            </a:pPr>
            <a:endParaRPr lang="en-US" sz="1200" b="1">
              <a:solidFill>
                <a:srgbClr val="000000"/>
              </a:solidFill>
              <a:latin typeface="Calibri" panose="020F0502020204030204" pitchFamily="34" charset="0"/>
              <a:ea typeface="Verdana" panose="020B0604030504040204" pitchFamily="34" charset="0"/>
              <a:cs typeface="Calibri" panose="020F0502020204030204" pitchFamily="34" charset="0"/>
            </a:endParaRPr>
          </a:p>
        </p:txBody>
      </p:sp>
      <p:sp>
        <p:nvSpPr>
          <p:cNvPr id="57" name="TextBox 34">
            <a:extLst>
              <a:ext uri="{FF2B5EF4-FFF2-40B4-BE49-F238E27FC236}">
                <a16:creationId xmlns:a16="http://schemas.microsoft.com/office/drawing/2014/main" id="{4921A60A-1E72-4940-B03E-080C743F0A1E}"/>
              </a:ext>
            </a:extLst>
          </p:cNvPr>
          <p:cNvSpPr txBox="1">
            <a:spLocks noChangeArrowheads="1"/>
          </p:cNvSpPr>
          <p:nvPr/>
        </p:nvSpPr>
        <p:spPr bwMode="auto">
          <a:xfrm>
            <a:off x="9516382" y="5043905"/>
            <a:ext cx="920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900" b="1">
                <a:solidFill>
                  <a:srgbClr val="C00000"/>
                </a:solidFill>
                <a:latin typeface="Calibri" panose="020F0502020204030204" pitchFamily="34" charset="0"/>
                <a:ea typeface="Verdana" panose="020B0604030504040204" pitchFamily="34" charset="0"/>
                <a:cs typeface="Calibri" panose="020F0502020204030204" pitchFamily="34" charset="0"/>
              </a:rPr>
              <a:t>Follow</a:t>
            </a:r>
          </a:p>
          <a:p>
            <a:pPr algn="ctr" defTabSz="1219170" eaLnBrk="1" fontAlgn="base" hangingPunct="1">
              <a:spcBef>
                <a:spcPct val="0"/>
              </a:spcBef>
              <a:spcAft>
                <a:spcPct val="0"/>
              </a:spcAft>
            </a:pPr>
            <a:r>
              <a:rPr lang="en-US" sz="900" b="1">
                <a:solidFill>
                  <a:srgbClr val="C00000"/>
                </a:solidFill>
                <a:latin typeface="Calibri" panose="020F0502020204030204" pitchFamily="34" charset="0"/>
                <a:ea typeface="Verdana" panose="020B0604030504040204" pitchFamily="34" charset="0"/>
                <a:cs typeface="Calibri" panose="020F0502020204030204" pitchFamily="34" charset="0"/>
              </a:rPr>
              <a:t>Through</a:t>
            </a:r>
          </a:p>
        </p:txBody>
      </p:sp>
      <p:sp>
        <p:nvSpPr>
          <p:cNvPr id="58" name="Rectangle 57">
            <a:extLst>
              <a:ext uri="{FF2B5EF4-FFF2-40B4-BE49-F238E27FC236}">
                <a16:creationId xmlns:a16="http://schemas.microsoft.com/office/drawing/2014/main" id="{8144DB73-F0B5-4539-A7B1-37B4A4692767}"/>
              </a:ext>
            </a:extLst>
          </p:cNvPr>
          <p:cNvSpPr>
            <a:spLocks/>
          </p:cNvSpPr>
          <p:nvPr/>
        </p:nvSpPr>
        <p:spPr>
          <a:xfrm>
            <a:off x="6996100" y="5043906"/>
            <a:ext cx="719139" cy="1131889"/>
          </a:xfrm>
          <a:prstGeom prst="rect">
            <a:avLst/>
          </a:prstGeom>
          <a:gradFill flip="none" rotWithShape="1">
            <a:gsLst>
              <a:gs pos="0">
                <a:schemeClr val="bg1"/>
              </a:gs>
              <a:gs pos="100000">
                <a:schemeClr val="bg1">
                  <a:lumMod val="8500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59" name="TextBox 43">
            <a:extLst>
              <a:ext uri="{FF2B5EF4-FFF2-40B4-BE49-F238E27FC236}">
                <a16:creationId xmlns:a16="http://schemas.microsoft.com/office/drawing/2014/main" id="{715F4E5A-C27F-4299-B9BB-D72A22D65B21}"/>
              </a:ext>
            </a:extLst>
          </p:cNvPr>
          <p:cNvSpPr txBox="1">
            <a:spLocks noChangeArrowheads="1"/>
          </p:cNvSpPr>
          <p:nvPr/>
        </p:nvSpPr>
        <p:spPr bwMode="auto">
          <a:xfrm>
            <a:off x="6875449" y="5043902"/>
            <a:ext cx="9822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800" b="1">
                <a:solidFill>
                  <a:srgbClr val="000000"/>
                </a:solidFill>
                <a:latin typeface="Calibri" panose="020F0502020204030204" pitchFamily="34" charset="0"/>
                <a:ea typeface="Verdana" panose="020B0604030504040204" pitchFamily="34" charset="0"/>
                <a:cs typeface="Calibri" panose="020F0502020204030204" pitchFamily="34" charset="0"/>
              </a:rPr>
              <a:t>When two steps are together the ball has to start down swing</a:t>
            </a:r>
          </a:p>
        </p:txBody>
      </p:sp>
      <p:sp>
        <p:nvSpPr>
          <p:cNvPr id="60" name="TextBox 44">
            <a:extLst>
              <a:ext uri="{FF2B5EF4-FFF2-40B4-BE49-F238E27FC236}">
                <a16:creationId xmlns:a16="http://schemas.microsoft.com/office/drawing/2014/main" id="{078B0B79-2AD3-4D46-B9DF-6EC4D38F8D04}"/>
              </a:ext>
            </a:extLst>
          </p:cNvPr>
          <p:cNvSpPr txBox="1">
            <a:spLocks noChangeArrowheads="1"/>
          </p:cNvSpPr>
          <p:nvPr/>
        </p:nvSpPr>
        <p:spPr bwMode="auto">
          <a:xfrm>
            <a:off x="7896214" y="6316233"/>
            <a:ext cx="14509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fontAlgn="base" hangingPunct="1">
              <a:spcBef>
                <a:spcPct val="0"/>
              </a:spcBef>
              <a:spcAft>
                <a:spcPct val="0"/>
              </a:spcAft>
            </a:pPr>
            <a:r>
              <a:rPr lang="en-US" sz="800" b="1">
                <a:solidFill>
                  <a:srgbClr val="000000"/>
                </a:solidFill>
                <a:latin typeface="Calibri" panose="020F0502020204030204" pitchFamily="34" charset="0"/>
                <a:ea typeface="Verdana" panose="020B0604030504040204" pitchFamily="34" charset="0"/>
                <a:cs typeface="Calibri" panose="020F0502020204030204" pitchFamily="34" charset="0"/>
              </a:rPr>
              <a:t>When the foot stops the ball has to be behind the ankle.</a:t>
            </a:r>
          </a:p>
        </p:txBody>
      </p:sp>
      <p:sp>
        <p:nvSpPr>
          <p:cNvPr id="61" name="Rectangle 60">
            <a:extLst>
              <a:ext uri="{FF2B5EF4-FFF2-40B4-BE49-F238E27FC236}">
                <a16:creationId xmlns:a16="http://schemas.microsoft.com/office/drawing/2014/main" id="{93D0B94D-121B-490A-BEE7-353D1CF1ED23}"/>
              </a:ext>
            </a:extLst>
          </p:cNvPr>
          <p:cNvSpPr>
            <a:spLocks/>
          </p:cNvSpPr>
          <p:nvPr/>
        </p:nvSpPr>
        <p:spPr>
          <a:xfrm>
            <a:off x="6936906" y="2120793"/>
            <a:ext cx="920751" cy="28082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srgbClr val="FFFFFF"/>
              </a:solidFill>
              <a:latin typeface="Calibri" panose="020F0502020204030204" pitchFamily="34" charset="0"/>
            </a:endParaRPr>
          </a:p>
        </p:txBody>
      </p:sp>
      <p:sp>
        <p:nvSpPr>
          <p:cNvPr id="62" name="Rectangle 61">
            <a:extLst>
              <a:ext uri="{FF2B5EF4-FFF2-40B4-BE49-F238E27FC236}">
                <a16:creationId xmlns:a16="http://schemas.microsoft.com/office/drawing/2014/main" id="{4916027D-C688-42E3-A677-2FB39A08241D}"/>
              </a:ext>
            </a:extLst>
          </p:cNvPr>
          <p:cNvSpPr>
            <a:spLocks/>
          </p:cNvSpPr>
          <p:nvPr/>
        </p:nvSpPr>
        <p:spPr>
          <a:xfrm>
            <a:off x="8137055" y="2120793"/>
            <a:ext cx="920751" cy="28082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srgbClr val="FFFFFF"/>
              </a:solidFill>
              <a:latin typeface="Calibri" panose="020F0502020204030204" pitchFamily="34" charset="0"/>
            </a:endParaRPr>
          </a:p>
        </p:txBody>
      </p:sp>
      <p:sp>
        <p:nvSpPr>
          <p:cNvPr id="64" name="Rectangle 63">
            <a:extLst>
              <a:ext uri="{FF2B5EF4-FFF2-40B4-BE49-F238E27FC236}">
                <a16:creationId xmlns:a16="http://schemas.microsoft.com/office/drawing/2014/main" id="{C3092B65-B219-4958-ABF1-6C9F7B35EE39}"/>
              </a:ext>
            </a:extLst>
          </p:cNvPr>
          <p:cNvSpPr>
            <a:spLocks/>
          </p:cNvSpPr>
          <p:nvPr/>
        </p:nvSpPr>
        <p:spPr>
          <a:xfrm>
            <a:off x="3919069" y="2120793"/>
            <a:ext cx="920751" cy="28082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en-US">
              <a:solidFill>
                <a:srgbClr val="FFFFFF"/>
              </a:solidFill>
              <a:latin typeface="Calibri" panose="020F0502020204030204" pitchFamily="34" charset="0"/>
            </a:endParaRPr>
          </a:p>
        </p:txBody>
      </p:sp>
      <p:grpSp>
        <p:nvGrpSpPr>
          <p:cNvPr id="65" name="Group 30">
            <a:extLst>
              <a:ext uri="{FF2B5EF4-FFF2-40B4-BE49-F238E27FC236}">
                <a16:creationId xmlns:a16="http://schemas.microsoft.com/office/drawing/2014/main" id="{D4BD9FB3-CA88-440C-AEF4-0C704285CB40}"/>
              </a:ext>
            </a:extLst>
          </p:cNvPr>
          <p:cNvGrpSpPr>
            <a:grpSpLocks/>
          </p:cNvGrpSpPr>
          <p:nvPr/>
        </p:nvGrpSpPr>
        <p:grpSpPr bwMode="auto">
          <a:xfrm>
            <a:off x="2234730" y="3273317"/>
            <a:ext cx="8302625" cy="1655763"/>
            <a:chOff x="139193" y="2996952"/>
            <a:chExt cx="9745829" cy="1944216"/>
          </a:xfrm>
        </p:grpSpPr>
        <p:pic>
          <p:nvPicPr>
            <p:cNvPr id="66" name="Picture 1">
              <a:extLst>
                <a:ext uri="{FF2B5EF4-FFF2-40B4-BE49-F238E27FC236}">
                  <a16:creationId xmlns:a16="http://schemas.microsoft.com/office/drawing/2014/main" id="{42A0A0DA-4DA2-4D70-A61F-AF33117AF8D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193" y="2996952"/>
              <a:ext cx="1008112"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
              <a:extLst>
                <a:ext uri="{FF2B5EF4-FFF2-40B4-BE49-F238E27FC236}">
                  <a16:creationId xmlns:a16="http://schemas.microsoft.com/office/drawing/2014/main" id="{A0A7F49A-3EA9-4554-9F86-7152DBA1E56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06445" y="2996952"/>
              <a:ext cx="936104"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4">
              <a:extLst>
                <a:ext uri="{FF2B5EF4-FFF2-40B4-BE49-F238E27FC236}">
                  <a16:creationId xmlns:a16="http://schemas.microsoft.com/office/drawing/2014/main" id="{5F15714F-0374-48F0-936C-98A1923FABE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01689" y="2996952"/>
              <a:ext cx="936104"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6">
              <a:extLst>
                <a:ext uri="{FF2B5EF4-FFF2-40B4-BE49-F238E27FC236}">
                  <a16:creationId xmlns:a16="http://schemas.microsoft.com/office/drawing/2014/main" id="{994F3A7F-9857-4B1E-B2B4-496F064DE3BE}"/>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96933" y="2996952"/>
              <a:ext cx="122413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5">
              <a:extLst>
                <a:ext uri="{FF2B5EF4-FFF2-40B4-BE49-F238E27FC236}">
                  <a16:creationId xmlns:a16="http://schemas.microsoft.com/office/drawing/2014/main" id="{AEC4C4EC-3515-4280-86AE-1B6699A7F853}"/>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77507" y="2996952"/>
              <a:ext cx="1008112"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6">
              <a:extLst>
                <a:ext uri="{FF2B5EF4-FFF2-40B4-BE49-F238E27FC236}">
                  <a16:creationId xmlns:a16="http://schemas.microsoft.com/office/drawing/2014/main" id="{A3252A8F-02AD-46BF-8A03-CB889063462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42057" y="2996952"/>
              <a:ext cx="1296144"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2">
              <a:extLst>
                <a:ext uri="{FF2B5EF4-FFF2-40B4-BE49-F238E27FC236}">
                  <a16:creationId xmlns:a16="http://schemas.microsoft.com/office/drawing/2014/main" id="{E8FB05A3-13E8-41D3-A1A1-BC23E92CE8B7}"/>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94639" y="2996952"/>
              <a:ext cx="142177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4">
              <a:extLst>
                <a:ext uri="{FF2B5EF4-FFF2-40B4-BE49-F238E27FC236}">
                  <a16:creationId xmlns:a16="http://schemas.microsoft.com/office/drawing/2014/main" id="{FF5055AD-9574-465D-BF31-E76D54B44117}"/>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372854" y="2996952"/>
              <a:ext cx="151216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 name="Text Box 9">
            <a:extLst>
              <a:ext uri="{FF2B5EF4-FFF2-40B4-BE49-F238E27FC236}">
                <a16:creationId xmlns:a16="http://schemas.microsoft.com/office/drawing/2014/main" id="{3068B3E8-73E6-435D-9439-23AC6B60493E}"/>
              </a:ext>
            </a:extLst>
          </p:cNvPr>
          <p:cNvSpPr txBox="1">
            <a:spLocks noChangeArrowheads="1"/>
          </p:cNvSpPr>
          <p:nvPr/>
        </p:nvSpPr>
        <p:spPr bwMode="auto">
          <a:xfrm>
            <a:off x="3919069" y="2181118"/>
            <a:ext cx="895351" cy="738188"/>
          </a:xfrm>
          <a:prstGeom prst="rect">
            <a:avLst/>
          </a:prstGeom>
          <a:noFill/>
          <a:ln>
            <a:noFill/>
          </a:ln>
        </p:spPr>
        <p:txBody>
          <a:bodyPr lIns="91440" tIns="45720" rIns="91440" bIns="4572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hangingPunct="1">
              <a:defRPr/>
            </a:pPr>
            <a:r>
              <a:rPr lang="en-US" sz="1200" b="1">
                <a:solidFill>
                  <a:srgbClr val="CC0000"/>
                </a:solidFill>
                <a:latin typeface="Calibri" panose="020F0502020204030204" pitchFamily="34" charset="0"/>
              </a:rPr>
              <a:t>TIMING</a:t>
            </a:r>
          </a:p>
          <a:p>
            <a:pPr algn="ctr" defTabSz="1219170" eaLnBrk="1" hangingPunct="1">
              <a:defRPr/>
            </a:pPr>
            <a:r>
              <a:rPr lang="en-US" sz="1200" b="1">
                <a:solidFill>
                  <a:srgbClr val="CC0000"/>
                </a:solidFill>
                <a:latin typeface="Calibri" panose="020F0502020204030204" pitchFamily="34" charset="0"/>
              </a:rPr>
              <a:t>Point</a:t>
            </a:r>
          </a:p>
          <a:p>
            <a:pPr algn="ctr" defTabSz="1219170" eaLnBrk="1" hangingPunct="1">
              <a:defRPr/>
            </a:pPr>
            <a:r>
              <a:rPr lang="en-US" b="1">
                <a:solidFill>
                  <a:srgbClr val="CC0000"/>
                </a:solidFill>
                <a:latin typeface="Calibri" panose="020F0502020204030204" pitchFamily="34" charset="0"/>
              </a:rPr>
              <a:t>1</a:t>
            </a:r>
          </a:p>
        </p:txBody>
      </p:sp>
      <p:sp>
        <p:nvSpPr>
          <p:cNvPr id="94" name="Text Box 9">
            <a:extLst>
              <a:ext uri="{FF2B5EF4-FFF2-40B4-BE49-F238E27FC236}">
                <a16:creationId xmlns:a16="http://schemas.microsoft.com/office/drawing/2014/main" id="{88995672-F07E-4669-B4CA-37774E618C16}"/>
              </a:ext>
            </a:extLst>
          </p:cNvPr>
          <p:cNvSpPr txBox="1">
            <a:spLocks noChangeArrowheads="1"/>
          </p:cNvSpPr>
          <p:nvPr/>
        </p:nvSpPr>
        <p:spPr bwMode="auto">
          <a:xfrm>
            <a:off x="6941669" y="2181118"/>
            <a:ext cx="895351" cy="738188"/>
          </a:xfrm>
          <a:prstGeom prst="rect">
            <a:avLst/>
          </a:prstGeom>
          <a:noFill/>
          <a:ln>
            <a:noFill/>
          </a:ln>
        </p:spPr>
        <p:txBody>
          <a:bodyPr lIns="91440" tIns="45720" rIns="91440" bIns="4572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hangingPunct="1">
              <a:defRPr/>
            </a:pPr>
            <a:r>
              <a:rPr lang="en-US" sz="1200" b="1">
                <a:solidFill>
                  <a:srgbClr val="CC0000"/>
                </a:solidFill>
                <a:latin typeface="Calibri" panose="020F0502020204030204" pitchFamily="34" charset="0"/>
              </a:rPr>
              <a:t>TIMING</a:t>
            </a:r>
          </a:p>
          <a:p>
            <a:pPr algn="ctr" defTabSz="1219170" eaLnBrk="1" hangingPunct="1">
              <a:defRPr/>
            </a:pPr>
            <a:r>
              <a:rPr lang="en-US" sz="1200" b="1">
                <a:solidFill>
                  <a:srgbClr val="CC0000"/>
                </a:solidFill>
                <a:latin typeface="Calibri" panose="020F0502020204030204" pitchFamily="34" charset="0"/>
              </a:rPr>
              <a:t>Point</a:t>
            </a:r>
          </a:p>
          <a:p>
            <a:pPr algn="ctr" defTabSz="1219170" eaLnBrk="1" hangingPunct="1">
              <a:defRPr/>
            </a:pPr>
            <a:r>
              <a:rPr lang="en-US" b="1">
                <a:solidFill>
                  <a:srgbClr val="CC0000"/>
                </a:solidFill>
                <a:latin typeface="Calibri" panose="020F0502020204030204" pitchFamily="34" charset="0"/>
              </a:rPr>
              <a:t>2</a:t>
            </a:r>
          </a:p>
        </p:txBody>
      </p:sp>
      <p:sp>
        <p:nvSpPr>
          <p:cNvPr id="95" name="Text Box 9">
            <a:extLst>
              <a:ext uri="{FF2B5EF4-FFF2-40B4-BE49-F238E27FC236}">
                <a16:creationId xmlns:a16="http://schemas.microsoft.com/office/drawing/2014/main" id="{6E2484D6-0657-437E-BDC6-D624FC498369}"/>
              </a:ext>
            </a:extLst>
          </p:cNvPr>
          <p:cNvSpPr txBox="1">
            <a:spLocks noChangeArrowheads="1"/>
          </p:cNvSpPr>
          <p:nvPr/>
        </p:nvSpPr>
        <p:spPr bwMode="auto">
          <a:xfrm>
            <a:off x="8137053" y="2181117"/>
            <a:ext cx="893763" cy="738187"/>
          </a:xfrm>
          <a:prstGeom prst="rect">
            <a:avLst/>
          </a:prstGeom>
          <a:noFill/>
          <a:ln>
            <a:noFill/>
          </a:ln>
        </p:spPr>
        <p:txBody>
          <a:bodyPr lIns="91440" tIns="45720" rIns="91440" bIns="4572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hangingPunct="1">
              <a:defRPr/>
            </a:pPr>
            <a:r>
              <a:rPr lang="en-US" sz="1200" b="1">
                <a:solidFill>
                  <a:srgbClr val="CC0000"/>
                </a:solidFill>
                <a:latin typeface="Calibri" panose="020F0502020204030204" pitchFamily="34" charset="0"/>
              </a:rPr>
              <a:t>TIMING</a:t>
            </a:r>
          </a:p>
          <a:p>
            <a:pPr algn="ctr" defTabSz="1219170" eaLnBrk="1" hangingPunct="1">
              <a:defRPr/>
            </a:pPr>
            <a:r>
              <a:rPr lang="en-US" sz="1200" b="1">
                <a:solidFill>
                  <a:srgbClr val="CC0000"/>
                </a:solidFill>
                <a:latin typeface="Calibri" panose="020F0502020204030204" pitchFamily="34" charset="0"/>
              </a:rPr>
              <a:t>Point</a:t>
            </a:r>
          </a:p>
          <a:p>
            <a:pPr algn="ctr" defTabSz="1219170" eaLnBrk="1" hangingPunct="1">
              <a:defRPr/>
            </a:pPr>
            <a:r>
              <a:rPr lang="en-US" b="1">
                <a:solidFill>
                  <a:srgbClr val="CC0000"/>
                </a:solidFill>
                <a:latin typeface="Calibri" panose="020F0502020204030204" pitchFamily="34" charset="0"/>
              </a:rPr>
              <a:t>3</a:t>
            </a:r>
          </a:p>
        </p:txBody>
      </p:sp>
      <p:sp>
        <p:nvSpPr>
          <p:cNvPr id="96" name="Text Box 9">
            <a:extLst>
              <a:ext uri="{FF2B5EF4-FFF2-40B4-BE49-F238E27FC236}">
                <a16:creationId xmlns:a16="http://schemas.microsoft.com/office/drawing/2014/main" id="{76CA4529-E53F-4186-8EBD-2F3F5709F885}"/>
              </a:ext>
            </a:extLst>
          </p:cNvPr>
          <p:cNvSpPr txBox="1">
            <a:spLocks noChangeArrowheads="1"/>
          </p:cNvSpPr>
          <p:nvPr/>
        </p:nvSpPr>
        <p:spPr bwMode="auto">
          <a:xfrm>
            <a:off x="3103094" y="2408129"/>
            <a:ext cx="895351" cy="739776"/>
          </a:xfrm>
          <a:prstGeom prst="rect">
            <a:avLst/>
          </a:prstGeom>
          <a:noFill/>
          <a:ln>
            <a:noFill/>
          </a:ln>
        </p:spPr>
        <p:txBody>
          <a:bodyPr lIns="91440" tIns="45720" rIns="91440" bIns="4572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hangingPunct="1">
              <a:defRPr/>
            </a:pPr>
            <a:r>
              <a:rPr lang="en-US" sz="1200" b="1">
                <a:solidFill>
                  <a:srgbClr val="FFFFFF">
                    <a:lumMod val="50000"/>
                  </a:srgbClr>
                </a:solidFill>
                <a:latin typeface="Calibri" panose="020F0502020204030204" pitchFamily="34" charset="0"/>
              </a:rPr>
              <a:t>CHECK</a:t>
            </a:r>
          </a:p>
          <a:p>
            <a:pPr algn="ctr" defTabSz="1219170" eaLnBrk="1" hangingPunct="1">
              <a:defRPr/>
            </a:pPr>
            <a:r>
              <a:rPr lang="en-US" sz="1200" b="1">
                <a:solidFill>
                  <a:srgbClr val="FFFFFF">
                    <a:lumMod val="50000"/>
                  </a:srgbClr>
                </a:solidFill>
                <a:latin typeface="Calibri" panose="020F0502020204030204" pitchFamily="34" charset="0"/>
              </a:rPr>
              <a:t>Point</a:t>
            </a:r>
          </a:p>
          <a:p>
            <a:pPr algn="ctr" defTabSz="1219170" eaLnBrk="1" hangingPunct="1">
              <a:defRPr/>
            </a:pPr>
            <a:r>
              <a:rPr lang="en-US" b="1">
                <a:solidFill>
                  <a:srgbClr val="FFFFFF">
                    <a:lumMod val="50000"/>
                  </a:srgbClr>
                </a:solidFill>
                <a:latin typeface="Calibri" panose="020F0502020204030204" pitchFamily="34" charset="0"/>
              </a:rPr>
              <a:t>2</a:t>
            </a:r>
          </a:p>
        </p:txBody>
      </p:sp>
      <p:sp>
        <p:nvSpPr>
          <p:cNvPr id="98" name="Text Box 9">
            <a:extLst>
              <a:ext uri="{FF2B5EF4-FFF2-40B4-BE49-F238E27FC236}">
                <a16:creationId xmlns:a16="http://schemas.microsoft.com/office/drawing/2014/main" id="{55149B02-995C-4644-9C2B-22C9A447CA6A}"/>
              </a:ext>
            </a:extLst>
          </p:cNvPr>
          <p:cNvSpPr txBox="1">
            <a:spLocks noChangeArrowheads="1"/>
          </p:cNvSpPr>
          <p:nvPr/>
        </p:nvSpPr>
        <p:spPr bwMode="auto">
          <a:xfrm>
            <a:off x="2214094" y="2408129"/>
            <a:ext cx="895351" cy="739776"/>
          </a:xfrm>
          <a:prstGeom prst="rect">
            <a:avLst/>
          </a:prstGeom>
          <a:noFill/>
          <a:ln>
            <a:noFill/>
          </a:ln>
        </p:spPr>
        <p:txBody>
          <a:bodyPr lIns="91440" tIns="45720" rIns="91440" bIns="4572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hangingPunct="1">
              <a:defRPr/>
            </a:pPr>
            <a:r>
              <a:rPr lang="en-US" sz="1200" b="1">
                <a:solidFill>
                  <a:srgbClr val="FFFFFF">
                    <a:lumMod val="50000"/>
                  </a:srgbClr>
                </a:solidFill>
                <a:latin typeface="Calibri" panose="020F0502020204030204" pitchFamily="34" charset="0"/>
              </a:rPr>
              <a:t>CHECK</a:t>
            </a:r>
          </a:p>
          <a:p>
            <a:pPr algn="ctr" defTabSz="1219170" eaLnBrk="1" hangingPunct="1">
              <a:defRPr/>
            </a:pPr>
            <a:r>
              <a:rPr lang="en-US" sz="1200" b="1">
                <a:solidFill>
                  <a:srgbClr val="FFFFFF">
                    <a:lumMod val="50000"/>
                  </a:srgbClr>
                </a:solidFill>
                <a:latin typeface="Calibri" panose="020F0502020204030204" pitchFamily="34" charset="0"/>
              </a:rPr>
              <a:t>Point</a:t>
            </a:r>
          </a:p>
          <a:p>
            <a:pPr algn="ctr" defTabSz="1219170" eaLnBrk="1" hangingPunct="1">
              <a:defRPr/>
            </a:pPr>
            <a:r>
              <a:rPr lang="en-US" b="1">
                <a:solidFill>
                  <a:srgbClr val="FFFFFF">
                    <a:lumMod val="50000"/>
                  </a:srgbClr>
                </a:solidFill>
                <a:latin typeface="Calibri" panose="020F0502020204030204" pitchFamily="34" charset="0"/>
              </a:rPr>
              <a:t>1</a:t>
            </a:r>
          </a:p>
        </p:txBody>
      </p:sp>
      <p:sp>
        <p:nvSpPr>
          <p:cNvPr id="100" name="Text Box 9">
            <a:extLst>
              <a:ext uri="{FF2B5EF4-FFF2-40B4-BE49-F238E27FC236}">
                <a16:creationId xmlns:a16="http://schemas.microsoft.com/office/drawing/2014/main" id="{8B5DA2BA-7A40-4580-B600-8AABC0F99BA9}"/>
              </a:ext>
            </a:extLst>
          </p:cNvPr>
          <p:cNvSpPr txBox="1">
            <a:spLocks noChangeArrowheads="1"/>
          </p:cNvSpPr>
          <p:nvPr/>
        </p:nvSpPr>
        <p:spPr bwMode="auto">
          <a:xfrm>
            <a:off x="5893919" y="2408129"/>
            <a:ext cx="895351" cy="739776"/>
          </a:xfrm>
          <a:prstGeom prst="rect">
            <a:avLst/>
          </a:prstGeom>
          <a:noFill/>
          <a:ln>
            <a:noFill/>
          </a:ln>
        </p:spPr>
        <p:txBody>
          <a:bodyPr lIns="91440" tIns="45720" rIns="91440" bIns="45720">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9170" eaLnBrk="1" hangingPunct="1">
              <a:defRPr/>
            </a:pPr>
            <a:r>
              <a:rPr lang="en-US" sz="1200" b="1">
                <a:solidFill>
                  <a:srgbClr val="FFFFFF">
                    <a:lumMod val="50000"/>
                  </a:srgbClr>
                </a:solidFill>
                <a:latin typeface="Calibri" panose="020F0502020204030204" pitchFamily="34" charset="0"/>
              </a:rPr>
              <a:t>CHECK</a:t>
            </a:r>
          </a:p>
          <a:p>
            <a:pPr algn="ctr" defTabSz="1219170" eaLnBrk="1" hangingPunct="1">
              <a:defRPr/>
            </a:pPr>
            <a:r>
              <a:rPr lang="en-US" sz="1200" b="1">
                <a:solidFill>
                  <a:srgbClr val="FFFFFF">
                    <a:lumMod val="50000"/>
                  </a:srgbClr>
                </a:solidFill>
                <a:latin typeface="Calibri" panose="020F0502020204030204" pitchFamily="34" charset="0"/>
              </a:rPr>
              <a:t>Point</a:t>
            </a:r>
          </a:p>
          <a:p>
            <a:pPr algn="ctr" defTabSz="1219170" eaLnBrk="1" hangingPunct="1">
              <a:defRPr/>
            </a:pPr>
            <a:r>
              <a:rPr lang="en-US" b="1">
                <a:solidFill>
                  <a:srgbClr val="FFFFFF">
                    <a:lumMod val="50000"/>
                  </a:srgbClr>
                </a:solidFill>
                <a:latin typeface="Calibri" panose="020F0502020204030204" pitchFamily="34" charset="0"/>
              </a:rPr>
              <a:t>3</a:t>
            </a:r>
          </a:p>
        </p:txBody>
      </p:sp>
      <p:sp>
        <p:nvSpPr>
          <p:cNvPr id="101" name="TextBox 100">
            <a:extLst>
              <a:ext uri="{FF2B5EF4-FFF2-40B4-BE49-F238E27FC236}">
                <a16:creationId xmlns:a16="http://schemas.microsoft.com/office/drawing/2014/main" id="{320079F9-5F40-4E0D-8529-B1F6394D556C}"/>
              </a:ext>
            </a:extLst>
          </p:cNvPr>
          <p:cNvSpPr txBox="1">
            <a:spLocks/>
          </p:cNvSpPr>
          <p:nvPr/>
        </p:nvSpPr>
        <p:spPr>
          <a:xfrm>
            <a:off x="4091931" y="5043904"/>
            <a:ext cx="1761205" cy="1308051"/>
          </a:xfrm>
          <a:prstGeom prst="rect">
            <a:avLst/>
          </a:prstGeom>
          <a:noFill/>
        </p:spPr>
        <p:txBody>
          <a:bodyPr wrap="square" lIns="91440" tIns="45720" rIns="91440" bIns="45720">
            <a:noAutofit/>
          </a:bodyPr>
          <a:lstStyle/>
          <a:p>
            <a:pPr defTabSz="1219170" fontAlgn="base">
              <a:spcBef>
                <a:spcPct val="0"/>
              </a:spcBef>
              <a:spcAft>
                <a:spcPct val="0"/>
              </a:spcAft>
              <a:defRPr/>
            </a:pPr>
            <a:r>
              <a:rPr lang="en-US" sz="900" b="1">
                <a:solidFill>
                  <a:srgbClr val="C00000"/>
                </a:solidFill>
                <a:latin typeface="Calibri" panose="020F0502020204030204" pitchFamily="34" charset="0"/>
                <a:ea typeface="Verdana" pitchFamily="34" charset="0"/>
                <a:cs typeface="Calibri" panose="020F0502020204030204" pitchFamily="34" charset="0"/>
              </a:rPr>
              <a:t>3</a:t>
            </a:r>
            <a:r>
              <a:rPr lang="en-US" sz="900" b="1" baseline="30000">
                <a:solidFill>
                  <a:srgbClr val="C00000"/>
                </a:solidFill>
                <a:latin typeface="Calibri" panose="020F0502020204030204" pitchFamily="34" charset="0"/>
                <a:ea typeface="Verdana" pitchFamily="34" charset="0"/>
                <a:cs typeface="Calibri" panose="020F0502020204030204" pitchFamily="34" charset="0"/>
              </a:rPr>
              <a:t>rd</a:t>
            </a:r>
            <a:r>
              <a:rPr lang="en-US" sz="900" b="1">
                <a:solidFill>
                  <a:srgbClr val="C00000"/>
                </a:solidFill>
                <a:latin typeface="Calibri" panose="020F0502020204030204" pitchFamily="34" charset="0"/>
                <a:ea typeface="Verdana" pitchFamily="34" charset="0"/>
                <a:cs typeface="Calibri" panose="020F0502020204030204" pitchFamily="34" charset="0"/>
              </a:rPr>
              <a:t> STEP</a:t>
            </a:r>
          </a:p>
          <a:p>
            <a:pPr marL="228594" indent="-228594" defTabSz="1219170" fontAlgn="base">
              <a:spcBef>
                <a:spcPct val="0"/>
              </a:spcBef>
              <a:spcAft>
                <a:spcPct val="0"/>
              </a:spcAft>
              <a:buFontTx/>
              <a:buAutoNum type="arabicPeriod"/>
              <a:defRPr/>
            </a:pPr>
            <a:r>
              <a:rPr lang="en-US" sz="700" b="1">
                <a:solidFill>
                  <a:srgbClr val="000000"/>
                </a:solidFill>
                <a:latin typeface="Calibri" panose="020F0502020204030204" pitchFamily="34" charset="0"/>
                <a:ea typeface="Verdana" pitchFamily="34" charset="0"/>
                <a:cs typeface="Calibri" panose="020F0502020204030204" pitchFamily="34" charset="0"/>
              </a:rPr>
              <a:t>Check the position of the ball when ball is at the bottom. The ball and the legs must be aligned.</a:t>
            </a:r>
          </a:p>
          <a:p>
            <a:pPr marL="228594" indent="-228594" defTabSz="1219170" fontAlgn="base">
              <a:spcBef>
                <a:spcPct val="0"/>
              </a:spcBef>
              <a:spcAft>
                <a:spcPct val="0"/>
              </a:spcAft>
              <a:buFontTx/>
              <a:buAutoNum type="arabicPeriod"/>
              <a:defRPr/>
            </a:pPr>
            <a:r>
              <a:rPr lang="en-US" sz="700" b="1">
                <a:solidFill>
                  <a:srgbClr val="000000"/>
                </a:solidFill>
                <a:latin typeface="Calibri" panose="020F0502020204030204" pitchFamily="34" charset="0"/>
                <a:ea typeface="Verdana" pitchFamily="34" charset="0"/>
                <a:cs typeface="Calibri" panose="020F0502020204030204" pitchFamily="34" charset="0"/>
              </a:rPr>
              <a:t>Check the ball position when the step is over. The ball must be at the PROZONE (the zone behind the leg and waist)</a:t>
            </a:r>
          </a:p>
          <a:p>
            <a:pPr marL="228594" indent="-228594" defTabSz="1219170" fontAlgn="base">
              <a:spcBef>
                <a:spcPct val="0"/>
              </a:spcBef>
              <a:spcAft>
                <a:spcPct val="0"/>
              </a:spcAft>
              <a:defRPr/>
            </a:pPr>
            <a:endParaRPr lang="en-US" sz="700" b="1">
              <a:solidFill>
                <a:srgbClr val="000000"/>
              </a:solidFill>
              <a:latin typeface="Calibri" panose="020F0502020204030204" pitchFamily="34" charset="0"/>
              <a:ea typeface="Verdana" pitchFamily="34" charset="0"/>
              <a:cs typeface="Calibri" panose="020F0502020204030204" pitchFamily="34" charset="0"/>
            </a:endParaRPr>
          </a:p>
          <a:p>
            <a:pPr marL="228594" indent="-228594" defTabSz="1219170" fontAlgn="base">
              <a:spcBef>
                <a:spcPct val="0"/>
              </a:spcBef>
              <a:spcAft>
                <a:spcPct val="0"/>
              </a:spcAft>
              <a:defRPr/>
            </a:pPr>
            <a:r>
              <a:rPr lang="en-US" sz="700" b="1">
                <a:solidFill>
                  <a:srgbClr val="000000"/>
                </a:solidFill>
                <a:latin typeface="Calibri" panose="020F0502020204030204" pitchFamily="34" charset="0"/>
                <a:ea typeface="Verdana" pitchFamily="34" charset="0"/>
                <a:cs typeface="Calibri" panose="020F0502020204030204" pitchFamily="34" charset="0"/>
              </a:rPr>
              <a:t>Step must be normal</a:t>
            </a:r>
          </a:p>
          <a:p>
            <a:pPr marL="304792" indent="-304792" defTabSz="1219170" fontAlgn="base">
              <a:spcBef>
                <a:spcPct val="0"/>
              </a:spcBef>
              <a:spcAft>
                <a:spcPct val="0"/>
              </a:spcAft>
              <a:defRPr/>
            </a:pPr>
            <a:endParaRPr lang="en-US" sz="933" b="1">
              <a:solidFill>
                <a:srgbClr val="000000"/>
              </a:solidFill>
              <a:latin typeface="Calibri" panose="020F0502020204030204" pitchFamily="34" charset="0"/>
              <a:ea typeface="Verdana"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AEEC08F-1821-4D0E-8E13-73C65F0A9D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3472" y="740701"/>
            <a:ext cx="9144000" cy="582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488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E8AF4F43-6F46-44AC-8135-C0D47547EEC6}"/>
              </a:ext>
            </a:extLst>
          </p:cNvPr>
          <p:cNvSpPr>
            <a:spLocks noChangeArrowheads="1"/>
          </p:cNvSpPr>
          <p:nvPr/>
        </p:nvSpPr>
        <p:spPr bwMode="auto">
          <a:xfrm>
            <a:off x="0" y="3841751"/>
            <a:ext cx="12192000" cy="3016251"/>
          </a:xfrm>
          <a:prstGeom prst="rect">
            <a:avLst/>
          </a:prstGeom>
          <a:solidFill>
            <a:schemeClr val="bg1">
              <a:lumMod val="85000"/>
            </a:schemeClr>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219170" eaLnBrk="1" fontAlgn="base" hangingPunct="1">
              <a:spcBef>
                <a:spcPct val="0"/>
              </a:spcBef>
              <a:spcAft>
                <a:spcPct val="0"/>
              </a:spcAft>
              <a:defRPr/>
            </a:pPr>
            <a:endParaRPr lang="en-US" altLang="en-US" sz="2400">
              <a:solidFill>
                <a:srgbClr val="000000"/>
              </a:solidFill>
              <a:latin typeface="Calibri" panose="020F0502020204030204" pitchFamily="34" charset="0"/>
              <a:cs typeface="Calibri" panose="020F0502020204030204" pitchFamily="34" charset="0"/>
            </a:endParaRPr>
          </a:p>
        </p:txBody>
      </p:sp>
      <p:sp>
        <p:nvSpPr>
          <p:cNvPr id="15" name="Otsikko 1">
            <a:extLst>
              <a:ext uri="{FF2B5EF4-FFF2-40B4-BE49-F238E27FC236}">
                <a16:creationId xmlns:a16="http://schemas.microsoft.com/office/drawing/2014/main" id="{0B8F23D9-2846-4DDC-955C-D01314659C57}"/>
              </a:ext>
            </a:extLst>
          </p:cNvPr>
          <p:cNvSpPr txBox="1">
            <a:spLocks/>
          </p:cNvSpPr>
          <p:nvPr>
            <p:custDataLst>
              <p:tags r:id="rId1"/>
            </p:custDataLst>
          </p:nvPr>
        </p:nvSpPr>
        <p:spPr bwMode="auto">
          <a:xfrm>
            <a:off x="259080" y="669927"/>
            <a:ext cx="10835640" cy="46384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90000" tIns="46800" rIns="90000" bIns="46800" anchor="t" anchorCtr="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1219170">
              <a:spcBef>
                <a:spcPts val="1251"/>
              </a:spcBef>
              <a:defRPr/>
            </a:pPr>
            <a:r>
              <a:rPr lang="en-US" sz="2400" b="1" kern="0">
                <a:solidFill>
                  <a:srgbClr val="CC0000"/>
                </a:solidFill>
                <a:latin typeface="Calibri" panose="020F0502020204030204" pitchFamily="34" charset="0"/>
              </a:rPr>
              <a:t>Timing points: Timing Point 1</a:t>
            </a:r>
          </a:p>
        </p:txBody>
      </p:sp>
      <p:sp>
        <p:nvSpPr>
          <p:cNvPr id="16" name="Rectangle 15">
            <a:extLst>
              <a:ext uri="{FF2B5EF4-FFF2-40B4-BE49-F238E27FC236}">
                <a16:creationId xmlns:a16="http://schemas.microsoft.com/office/drawing/2014/main" id="{E267848E-218C-4E55-8084-BC83A7751416}"/>
              </a:ext>
            </a:extLst>
          </p:cNvPr>
          <p:cNvSpPr>
            <a:spLocks/>
          </p:cNvSpPr>
          <p:nvPr/>
        </p:nvSpPr>
        <p:spPr>
          <a:xfrm>
            <a:off x="4259265" y="2578100"/>
            <a:ext cx="2012951" cy="32289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pic>
        <p:nvPicPr>
          <p:cNvPr id="17" name="Picture 50" descr="timing-optimal.jpg">
            <a:extLst>
              <a:ext uri="{FF2B5EF4-FFF2-40B4-BE49-F238E27FC236}">
                <a16:creationId xmlns:a16="http://schemas.microsoft.com/office/drawing/2014/main" id="{247D9F6F-307A-4528-9BF4-D7A60B1115D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16441" y="2789239"/>
            <a:ext cx="1503361" cy="256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4" descr="timing-half-step-early.jpg">
            <a:extLst>
              <a:ext uri="{FF2B5EF4-FFF2-40B4-BE49-F238E27FC236}">
                <a16:creationId xmlns:a16="http://schemas.microsoft.com/office/drawing/2014/main" id="{A2124670-60D5-4C7F-9FD7-4C8F7FE951E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4414" y="2789239"/>
            <a:ext cx="1639887" cy="256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6" descr="timing-one-step-late.jpg">
            <a:extLst>
              <a:ext uri="{FF2B5EF4-FFF2-40B4-BE49-F238E27FC236}">
                <a16:creationId xmlns:a16="http://schemas.microsoft.com/office/drawing/2014/main" id="{5AD92F17-A7AF-4F90-8265-581F043555E5}"/>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55051" y="2789239"/>
            <a:ext cx="1438275" cy="256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57">
            <a:extLst>
              <a:ext uri="{FF2B5EF4-FFF2-40B4-BE49-F238E27FC236}">
                <a16:creationId xmlns:a16="http://schemas.microsoft.com/office/drawing/2014/main" id="{CB1F9BA3-CA95-432A-9074-8D574462051F}"/>
              </a:ext>
            </a:extLst>
          </p:cNvPr>
          <p:cNvSpPr txBox="1">
            <a:spLocks noChangeArrowheads="1"/>
          </p:cNvSpPr>
          <p:nvPr/>
        </p:nvSpPr>
        <p:spPr bwMode="auto">
          <a:xfrm>
            <a:off x="2262189" y="5395915"/>
            <a:ext cx="1628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200" b="1">
                <a:solidFill>
                  <a:srgbClr val="000000"/>
                </a:solidFill>
                <a:latin typeface="Calibri" panose="020F0502020204030204" pitchFamily="34" charset="0"/>
                <a:cs typeface="Calibri" panose="020F0502020204030204" pitchFamily="34" charset="0"/>
              </a:rPr>
              <a:t>Half Step Early</a:t>
            </a:r>
          </a:p>
        </p:txBody>
      </p:sp>
      <p:sp>
        <p:nvSpPr>
          <p:cNvPr id="33" name="TextBox 59">
            <a:extLst>
              <a:ext uri="{FF2B5EF4-FFF2-40B4-BE49-F238E27FC236}">
                <a16:creationId xmlns:a16="http://schemas.microsoft.com/office/drawing/2014/main" id="{8F5394D8-6C12-4101-825B-3BC56CE58394}"/>
              </a:ext>
            </a:extLst>
          </p:cNvPr>
          <p:cNvSpPr txBox="1">
            <a:spLocks noChangeArrowheads="1"/>
          </p:cNvSpPr>
          <p:nvPr/>
        </p:nvSpPr>
        <p:spPr bwMode="auto">
          <a:xfrm>
            <a:off x="4435475" y="5395915"/>
            <a:ext cx="1628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200" b="1">
                <a:solidFill>
                  <a:srgbClr val="000000"/>
                </a:solidFill>
                <a:latin typeface="Calibri" panose="020F0502020204030204" pitchFamily="34" charset="0"/>
                <a:cs typeface="Calibri" panose="020F0502020204030204" pitchFamily="34" charset="0"/>
              </a:rPr>
              <a:t>OPTIMAL</a:t>
            </a:r>
          </a:p>
        </p:txBody>
      </p:sp>
      <p:sp>
        <p:nvSpPr>
          <p:cNvPr id="34" name="TextBox 60">
            <a:extLst>
              <a:ext uri="{FF2B5EF4-FFF2-40B4-BE49-F238E27FC236}">
                <a16:creationId xmlns:a16="http://schemas.microsoft.com/office/drawing/2014/main" id="{F13F79DB-9F9B-4F34-A111-6FF962051B2D}"/>
              </a:ext>
            </a:extLst>
          </p:cNvPr>
          <p:cNvSpPr txBox="1">
            <a:spLocks noChangeArrowheads="1"/>
          </p:cNvSpPr>
          <p:nvPr/>
        </p:nvSpPr>
        <p:spPr bwMode="auto">
          <a:xfrm>
            <a:off x="6553200" y="5395915"/>
            <a:ext cx="1630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200" b="1">
                <a:solidFill>
                  <a:srgbClr val="000000"/>
                </a:solidFill>
                <a:latin typeface="Calibri" panose="020F0502020204030204" pitchFamily="34" charset="0"/>
                <a:cs typeface="Calibri" panose="020F0502020204030204" pitchFamily="34" charset="0"/>
              </a:rPr>
              <a:t>Half Step Late</a:t>
            </a:r>
          </a:p>
        </p:txBody>
      </p:sp>
      <p:sp>
        <p:nvSpPr>
          <p:cNvPr id="35" name="TextBox 62">
            <a:extLst>
              <a:ext uri="{FF2B5EF4-FFF2-40B4-BE49-F238E27FC236}">
                <a16:creationId xmlns:a16="http://schemas.microsoft.com/office/drawing/2014/main" id="{0D352C66-79B3-4FA0-9EE3-BCC758DE0353}"/>
              </a:ext>
            </a:extLst>
          </p:cNvPr>
          <p:cNvSpPr txBox="1">
            <a:spLocks noChangeArrowheads="1"/>
          </p:cNvSpPr>
          <p:nvPr/>
        </p:nvSpPr>
        <p:spPr bwMode="auto">
          <a:xfrm>
            <a:off x="8513766" y="5395915"/>
            <a:ext cx="16303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200" b="1">
                <a:solidFill>
                  <a:srgbClr val="000000"/>
                </a:solidFill>
                <a:latin typeface="Calibri" panose="020F0502020204030204" pitchFamily="34" charset="0"/>
                <a:cs typeface="Calibri" panose="020F0502020204030204" pitchFamily="34" charset="0"/>
              </a:rPr>
              <a:t>One Step Late</a:t>
            </a:r>
          </a:p>
        </p:txBody>
      </p:sp>
      <p:pic>
        <p:nvPicPr>
          <p:cNvPr id="36" name="Picture 64" descr="timing-half-step-late.jpg">
            <a:extLst>
              <a:ext uri="{FF2B5EF4-FFF2-40B4-BE49-F238E27FC236}">
                <a16:creationId xmlns:a16="http://schemas.microsoft.com/office/drawing/2014/main" id="{E82F75F2-2F72-494A-9D57-AA7F5A64C2C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83351" y="2789239"/>
            <a:ext cx="191452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kstikehys 12">
            <a:extLst>
              <a:ext uri="{FF2B5EF4-FFF2-40B4-BE49-F238E27FC236}">
                <a16:creationId xmlns:a16="http://schemas.microsoft.com/office/drawing/2014/main" id="{A6502DC1-BCF0-4594-B9D7-6632B79F3D27}"/>
              </a:ext>
            </a:extLst>
          </p:cNvPr>
          <p:cNvSpPr txBox="1">
            <a:spLocks noChangeArrowheads="1"/>
          </p:cNvSpPr>
          <p:nvPr/>
        </p:nvSpPr>
        <p:spPr bwMode="auto">
          <a:xfrm>
            <a:off x="1870077" y="1470026"/>
            <a:ext cx="8388351" cy="106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pPr>
            <a:r>
              <a:rPr lang="en-US" altLang="en-US" sz="1400" err="1">
                <a:solidFill>
                  <a:srgbClr val="000000"/>
                </a:solidFill>
                <a:latin typeface="Calibri" panose="020F0502020204030204" pitchFamily="34" charset="0"/>
                <a:cs typeface="Calibri" panose="020F0502020204030204" pitchFamily="34" charset="0"/>
              </a:rPr>
              <a:t>Timing</a:t>
            </a:r>
            <a:r>
              <a:rPr lang="en-US" altLang="en-US" sz="1400">
                <a:solidFill>
                  <a:srgbClr val="000000"/>
                </a:solidFill>
                <a:latin typeface="Calibri" panose="020F0502020204030204" pitchFamily="34" charset="0"/>
                <a:cs typeface="Calibri" panose="020F0502020204030204" pitchFamily="34" charset="0"/>
              </a:rPr>
              <a:t> Control Point 1 is </a:t>
            </a:r>
            <a:r>
              <a:rPr lang="en-US" altLang="en-US" sz="1400" err="1">
                <a:solidFill>
                  <a:srgbClr val="000000"/>
                </a:solidFill>
                <a:latin typeface="Calibri" panose="020F0502020204030204" pitchFamily="34" charset="0"/>
                <a:cs typeface="Calibri" panose="020F0502020204030204" pitchFamily="34" charset="0"/>
              </a:rPr>
              <a:t>the</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position</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when</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the</a:t>
            </a:r>
            <a:r>
              <a:rPr lang="en-US" altLang="en-US" sz="1400">
                <a:solidFill>
                  <a:srgbClr val="000000"/>
                </a:solidFill>
                <a:latin typeface="Calibri" panose="020F0502020204030204" pitchFamily="34" charset="0"/>
                <a:cs typeface="Calibri" panose="020F0502020204030204" pitchFamily="34" charset="0"/>
              </a:rPr>
              <a:t> bowling </a:t>
            </a:r>
            <a:r>
              <a:rPr lang="en-US" altLang="en-US" sz="1400" err="1">
                <a:solidFill>
                  <a:srgbClr val="000000"/>
                </a:solidFill>
                <a:latin typeface="Calibri" panose="020F0502020204030204" pitchFamily="34" charset="0"/>
                <a:cs typeface="Calibri" panose="020F0502020204030204" pitchFamily="34" charset="0"/>
              </a:rPr>
              <a:t>arm</a:t>
            </a:r>
            <a:r>
              <a:rPr lang="en-US" altLang="en-US" sz="1400">
                <a:solidFill>
                  <a:srgbClr val="000000"/>
                </a:solidFill>
                <a:latin typeface="Calibri" panose="020F0502020204030204" pitchFamily="34" charset="0"/>
                <a:cs typeface="Calibri" panose="020F0502020204030204" pitchFamily="34" charset="0"/>
              </a:rPr>
              <a:t> is at </a:t>
            </a:r>
            <a:r>
              <a:rPr lang="en-US" altLang="en-US" sz="1400" err="1">
                <a:solidFill>
                  <a:srgbClr val="000000"/>
                </a:solidFill>
                <a:latin typeface="Calibri" panose="020F0502020204030204" pitchFamily="34" charset="0"/>
                <a:cs typeface="Calibri" panose="020F0502020204030204" pitchFamily="34" charset="0"/>
              </a:rPr>
              <a:t>the</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bottom</a:t>
            </a:r>
            <a:r>
              <a:rPr lang="en-US" altLang="en-US" sz="1400">
                <a:solidFill>
                  <a:srgbClr val="000000"/>
                </a:solidFill>
                <a:latin typeface="Calibri" panose="020F0502020204030204" pitchFamily="34" charset="0"/>
                <a:cs typeface="Calibri" panose="020F0502020204030204" pitchFamily="34" charset="0"/>
              </a:rPr>
              <a:t> of </a:t>
            </a:r>
            <a:r>
              <a:rPr lang="en-US" altLang="en-US" sz="1400" err="1">
                <a:solidFill>
                  <a:srgbClr val="000000"/>
                </a:solidFill>
                <a:latin typeface="Calibri" panose="020F0502020204030204" pitchFamily="34" charset="0"/>
                <a:cs typeface="Calibri" panose="020F0502020204030204" pitchFamily="34" charset="0"/>
              </a:rPr>
              <a:t>the</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swing</a:t>
            </a:r>
            <a:r>
              <a:rPr lang="en-US" altLang="en-US" sz="1400">
                <a:solidFill>
                  <a:srgbClr val="000000"/>
                </a:solidFill>
                <a:latin typeface="Calibri" panose="020F0502020204030204" pitchFamily="34" charset="0"/>
                <a:cs typeface="Calibri" panose="020F0502020204030204" pitchFamily="34" charset="0"/>
              </a:rPr>
              <a:t> during the backswing. </a:t>
            </a:r>
            <a:r>
              <a:rPr lang="en-US" altLang="en-US" sz="1400" err="1">
                <a:solidFill>
                  <a:srgbClr val="000000"/>
                </a:solidFill>
                <a:latin typeface="Calibri" panose="020F0502020204030204" pitchFamily="34" charset="0"/>
                <a:cs typeface="Calibri" panose="020F0502020204030204" pitchFamily="34" charset="0"/>
              </a:rPr>
              <a:t>According</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to</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that</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position</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we</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look</a:t>
            </a:r>
            <a:r>
              <a:rPr lang="en-US" altLang="en-US" sz="1400">
                <a:solidFill>
                  <a:srgbClr val="000000"/>
                </a:solidFill>
                <a:latin typeface="Calibri" panose="020F0502020204030204" pitchFamily="34" charset="0"/>
                <a:cs typeface="Calibri" panose="020F0502020204030204" pitchFamily="34" charset="0"/>
              </a:rPr>
              <a:t> at </a:t>
            </a:r>
            <a:r>
              <a:rPr lang="en-US" altLang="en-US" sz="1400" err="1">
                <a:solidFill>
                  <a:srgbClr val="000000"/>
                </a:solidFill>
                <a:latin typeface="Calibri" panose="020F0502020204030204" pitchFamily="34" charset="0"/>
                <a:cs typeface="Calibri" panose="020F0502020204030204" pitchFamily="34" charset="0"/>
              </a:rPr>
              <a:t>the</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steps</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and</a:t>
            </a:r>
            <a:r>
              <a:rPr lang="en-US" altLang="en-US" sz="1400">
                <a:solidFill>
                  <a:srgbClr val="000000"/>
                </a:solidFill>
                <a:latin typeface="Calibri" panose="020F0502020204030204" pitchFamily="34" charset="0"/>
                <a:cs typeface="Calibri" panose="020F0502020204030204" pitchFamily="34" charset="0"/>
              </a:rPr>
              <a:t> define how </a:t>
            </a:r>
            <a:r>
              <a:rPr lang="en-US" altLang="en-US" sz="1400" err="1">
                <a:solidFill>
                  <a:srgbClr val="000000"/>
                </a:solidFill>
                <a:latin typeface="Calibri" panose="020F0502020204030204" pitchFamily="34" charset="0"/>
                <a:cs typeface="Calibri" panose="020F0502020204030204" pitchFamily="34" charset="0"/>
              </a:rPr>
              <a:t>early</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or</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late</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the</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bowler</a:t>
            </a:r>
            <a:r>
              <a:rPr lang="en-US" altLang="en-US" sz="1400">
                <a:solidFill>
                  <a:srgbClr val="000000"/>
                </a:solidFill>
                <a:latin typeface="Calibri" panose="020F0502020204030204" pitchFamily="34" charset="0"/>
                <a:cs typeface="Calibri" panose="020F0502020204030204" pitchFamily="34" charset="0"/>
              </a:rPr>
              <a:t> has </a:t>
            </a:r>
            <a:r>
              <a:rPr lang="en-US" altLang="en-US" sz="1400" err="1">
                <a:solidFill>
                  <a:srgbClr val="000000"/>
                </a:solidFill>
                <a:latin typeface="Calibri" panose="020F0502020204030204" pitchFamily="34" charset="0"/>
                <a:cs typeface="Calibri" panose="020F0502020204030204" pitchFamily="34" charset="0"/>
              </a:rPr>
              <a:t>started</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their</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timing</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When</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we</a:t>
            </a:r>
            <a:r>
              <a:rPr lang="en-US" altLang="en-US" sz="1400">
                <a:solidFill>
                  <a:srgbClr val="000000"/>
                </a:solidFill>
                <a:latin typeface="Calibri" panose="020F0502020204030204" pitchFamily="34" charset="0"/>
                <a:cs typeface="Calibri" panose="020F0502020204030204" pitchFamily="34" charset="0"/>
              </a:rPr>
              <a:t> say “</a:t>
            </a:r>
            <a:r>
              <a:rPr lang="en-US" altLang="en-US" sz="1400" err="1">
                <a:solidFill>
                  <a:srgbClr val="000000"/>
                </a:solidFill>
                <a:latin typeface="Calibri" panose="020F0502020204030204" pitchFamily="34" charset="0"/>
                <a:cs typeface="Calibri" panose="020F0502020204030204" pitchFamily="34" charset="0"/>
              </a:rPr>
              <a:t>One</a:t>
            </a:r>
            <a:r>
              <a:rPr lang="en-US" altLang="en-US" sz="1400">
                <a:solidFill>
                  <a:srgbClr val="000000"/>
                </a:solidFill>
                <a:latin typeface="Calibri" panose="020F0502020204030204" pitchFamily="34" charset="0"/>
                <a:cs typeface="Calibri" panose="020F0502020204030204" pitchFamily="34" charset="0"/>
              </a:rPr>
              <a:t> Step </a:t>
            </a:r>
            <a:r>
              <a:rPr lang="en-US" altLang="en-US" sz="1400" err="1">
                <a:solidFill>
                  <a:srgbClr val="000000"/>
                </a:solidFill>
                <a:latin typeface="Calibri" panose="020F0502020204030204" pitchFamily="34" charset="0"/>
                <a:cs typeface="Calibri" panose="020F0502020204030204" pitchFamily="34" charset="0"/>
              </a:rPr>
              <a:t>Late</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Timing</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we</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refer</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to</a:t>
            </a:r>
            <a:r>
              <a:rPr lang="en-US" altLang="en-US" sz="1400">
                <a:solidFill>
                  <a:srgbClr val="000000"/>
                </a:solidFill>
                <a:latin typeface="Calibri" panose="020F0502020204030204" pitchFamily="34" charset="0"/>
                <a:cs typeface="Calibri" panose="020F0502020204030204" pitchFamily="34" charset="0"/>
              </a:rPr>
              <a:t> Timing Point 1 at </a:t>
            </a:r>
            <a:r>
              <a:rPr lang="en-US" altLang="en-US" sz="1400" err="1">
                <a:solidFill>
                  <a:srgbClr val="000000"/>
                </a:solidFill>
                <a:latin typeface="Calibri" panose="020F0502020204030204" pitchFamily="34" charset="0"/>
                <a:cs typeface="Calibri" panose="020F0502020204030204" pitchFamily="34" charset="0"/>
              </a:rPr>
              <a:t>the</a:t>
            </a:r>
            <a:r>
              <a:rPr lang="en-US" altLang="en-US" sz="1400">
                <a:solidFill>
                  <a:srgbClr val="000000"/>
                </a:solidFill>
                <a:latin typeface="Calibri" panose="020F0502020204030204" pitchFamily="34" charset="0"/>
                <a:cs typeface="Calibri" panose="020F0502020204030204" pitchFamily="34" charset="0"/>
              </a:rPr>
              <a:t> start of </a:t>
            </a:r>
            <a:r>
              <a:rPr lang="en-US" altLang="en-US" sz="1400" err="1">
                <a:solidFill>
                  <a:srgbClr val="000000"/>
                </a:solidFill>
                <a:latin typeface="Calibri" panose="020F0502020204030204" pitchFamily="34" charset="0"/>
                <a:cs typeface="Calibri" panose="020F0502020204030204" pitchFamily="34" charset="0"/>
              </a:rPr>
              <a:t>the</a:t>
            </a:r>
            <a:r>
              <a:rPr lang="en-US" altLang="en-US" sz="1400">
                <a:solidFill>
                  <a:srgbClr val="000000"/>
                </a:solidFill>
                <a:latin typeface="Calibri" panose="020F0502020204030204" pitchFamily="34" charset="0"/>
                <a:cs typeface="Calibri" panose="020F0502020204030204" pitchFamily="34" charset="0"/>
              </a:rPr>
              <a:t> </a:t>
            </a:r>
            <a:r>
              <a:rPr lang="en-US" altLang="en-US" sz="1400" err="1">
                <a:solidFill>
                  <a:srgbClr val="000000"/>
                </a:solidFill>
                <a:latin typeface="Calibri" panose="020F0502020204030204" pitchFamily="34" charset="0"/>
                <a:cs typeface="Calibri" panose="020F0502020204030204" pitchFamily="34" charset="0"/>
              </a:rPr>
              <a:t>swing</a:t>
            </a:r>
            <a:r>
              <a:rPr lang="en-US" altLang="en-US" sz="1400">
                <a:solidFill>
                  <a:srgbClr val="000000"/>
                </a:solidFill>
                <a:latin typeface="Calibri" panose="020F0502020204030204" pitchFamily="34" charset="0"/>
                <a:cs typeface="Calibri" panose="020F0502020204030204" pitchFamily="34" charset="0"/>
              </a:rPr>
              <a:t> in ETBF </a:t>
            </a:r>
            <a:r>
              <a:rPr lang="en-US" altLang="en-US" sz="1400" err="1">
                <a:solidFill>
                  <a:srgbClr val="000000"/>
                </a:solidFill>
                <a:latin typeface="Calibri" panose="020F0502020204030204" pitchFamily="34" charset="0"/>
                <a:cs typeface="Calibri" panose="020F0502020204030204" pitchFamily="34" charset="0"/>
              </a:rPr>
              <a:t>programs</a:t>
            </a:r>
            <a:r>
              <a:rPr lang="en-US" altLang="en-US" sz="1400">
                <a:solidFill>
                  <a:srgbClr val="000000"/>
                </a:solidFill>
                <a:latin typeface="Calibri" panose="020F0502020204030204" pitchFamily="34" charset="0"/>
                <a:cs typeface="Calibri" panose="020F0502020204030204" pitchFamily="34" charset="0"/>
              </a:rPr>
              <a:t>. </a:t>
            </a:r>
          </a:p>
          <a:p>
            <a:pPr defTabSz="1219170" fontAlgn="base">
              <a:spcBef>
                <a:spcPct val="0"/>
              </a:spcBef>
              <a:spcAft>
                <a:spcPct val="0"/>
              </a:spcAft>
            </a:pPr>
            <a:endParaRPr lang="en-US" altLang="en-US" sz="2133">
              <a:solidFill>
                <a:srgbClr val="000000"/>
              </a:solidFill>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AF51B28-4B67-4070-82E6-DC8A80FB4F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63552" y="788707"/>
            <a:ext cx="7632848" cy="572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964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84130E5E-A5AF-4A5B-92C5-FE2BD77083B7}"/>
              </a:ext>
            </a:extLst>
          </p:cNvPr>
          <p:cNvSpPr>
            <a:spLocks noChangeArrowheads="1"/>
          </p:cNvSpPr>
          <p:nvPr/>
        </p:nvSpPr>
        <p:spPr bwMode="auto">
          <a:xfrm>
            <a:off x="0" y="5084763"/>
            <a:ext cx="12192000" cy="1773237"/>
          </a:xfrm>
          <a:prstGeom prst="rect">
            <a:avLst/>
          </a:prstGeom>
          <a:solidFill>
            <a:schemeClr val="bg1">
              <a:lumMod val="85000"/>
            </a:schemeClr>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219170" eaLnBrk="1" fontAlgn="base" hangingPunct="1">
              <a:spcBef>
                <a:spcPct val="0"/>
              </a:spcBef>
              <a:spcAft>
                <a:spcPct val="0"/>
              </a:spcAft>
              <a:defRPr/>
            </a:pPr>
            <a:endParaRPr lang="en-US" altLang="en-US" sz="2400">
              <a:solidFill>
                <a:srgbClr val="000000"/>
              </a:solidFill>
              <a:latin typeface="Calibri" panose="020F0502020204030204" pitchFamily="34" charset="0"/>
              <a:cs typeface="Calibri" panose="020F0502020204030204" pitchFamily="34" charset="0"/>
            </a:endParaRPr>
          </a:p>
        </p:txBody>
      </p:sp>
      <p:sp>
        <p:nvSpPr>
          <p:cNvPr id="7" name="Otsikko 1">
            <a:extLst>
              <a:ext uri="{FF2B5EF4-FFF2-40B4-BE49-F238E27FC236}">
                <a16:creationId xmlns:a16="http://schemas.microsoft.com/office/drawing/2014/main" id="{49CC5264-05A0-4DE5-8A35-21F3A84D50FD}"/>
              </a:ext>
            </a:extLst>
          </p:cNvPr>
          <p:cNvSpPr txBox="1">
            <a:spLocks/>
          </p:cNvSpPr>
          <p:nvPr>
            <p:custDataLst>
              <p:tags r:id="rId1"/>
            </p:custDataLst>
          </p:nvPr>
        </p:nvSpPr>
        <p:spPr bwMode="auto">
          <a:xfrm>
            <a:off x="259080" y="669927"/>
            <a:ext cx="10835640" cy="46384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90000" tIns="46800" rIns="90000" bIns="46800" anchor="t" anchorCtr="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1219170">
              <a:spcBef>
                <a:spcPts val="1251"/>
              </a:spcBef>
              <a:defRPr/>
            </a:pPr>
            <a:r>
              <a:rPr lang="en-US" sz="2400" b="1" kern="0">
                <a:solidFill>
                  <a:srgbClr val="CC0000"/>
                </a:solidFill>
                <a:latin typeface="Calibri" panose="020F0502020204030204" pitchFamily="34" charset="0"/>
              </a:rPr>
              <a:t>Timing points: Timing Point 2</a:t>
            </a:r>
          </a:p>
        </p:txBody>
      </p:sp>
      <p:sp>
        <p:nvSpPr>
          <p:cNvPr id="8" name="Sisällön paikkamerkki 4">
            <a:extLst>
              <a:ext uri="{FF2B5EF4-FFF2-40B4-BE49-F238E27FC236}">
                <a16:creationId xmlns:a16="http://schemas.microsoft.com/office/drawing/2014/main" id="{A49B8102-8624-4D84-8CD7-2764FE6D0800}"/>
              </a:ext>
            </a:extLst>
          </p:cNvPr>
          <p:cNvSpPr txBox="1">
            <a:spLocks/>
          </p:cNvSpPr>
          <p:nvPr>
            <p:custDataLst>
              <p:tags r:id="rId2"/>
            </p:custDataLst>
          </p:nvPr>
        </p:nvSpPr>
        <p:spPr bwMode="auto">
          <a:xfrm>
            <a:off x="1774827" y="1466853"/>
            <a:ext cx="3816351" cy="3416300"/>
          </a:xfrm>
          <a:prstGeom prst="rect">
            <a:avLst/>
          </a:prstGeom>
          <a:noFill/>
          <a:ln w="9525">
            <a:noFill/>
            <a:prstDash val="solid"/>
          </a:ln>
        </p:spPr>
        <p:txBody>
          <a:bodyPr lIns="91437" tIns="45719" rIns="91437" bIns="45719">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1219170">
              <a:spcBef>
                <a:spcPct val="50000"/>
              </a:spcBef>
              <a:defRPr/>
            </a:pPr>
            <a:r>
              <a:rPr lang="en-US" sz="1800" kern="0">
                <a:solidFill>
                  <a:srgbClr val="000000"/>
                </a:solidFill>
                <a:latin typeface="Calibri"/>
              </a:rPr>
              <a:t> Timing point is measured when the downswing starts (when the angle of the bowling arm and the body side starts to close down</a:t>
            </a:r>
          </a:p>
          <a:p>
            <a:pPr marL="0" indent="0" defTabSz="1219170">
              <a:spcBef>
                <a:spcPct val="50000"/>
              </a:spcBef>
              <a:defRPr/>
            </a:pPr>
            <a:r>
              <a:rPr lang="en-US" sz="1800" kern="0">
                <a:solidFill>
                  <a:srgbClr val="000000"/>
                </a:solidFill>
                <a:latin typeface="Calibri"/>
              </a:rPr>
              <a:t> We would like to see both feet side by side as the bowler is taking the last step</a:t>
            </a:r>
          </a:p>
          <a:p>
            <a:pPr marL="0" indent="0" defTabSz="1219170">
              <a:spcBef>
                <a:spcPct val="50000"/>
              </a:spcBef>
              <a:defRPr/>
            </a:pPr>
            <a:r>
              <a:rPr lang="en-US" sz="1800" kern="0">
                <a:solidFill>
                  <a:srgbClr val="000000"/>
                </a:solidFill>
                <a:latin typeface="Calibri"/>
              </a:rPr>
              <a:t> Timing Point 2 shows us if the swing motion is correct and the ball moves down with gravity or the bowler pulls down the ball.</a:t>
            </a:r>
            <a:endParaRPr lang="en-US" sz="1800" kern="0">
              <a:solidFill>
                <a:srgbClr val="000000"/>
              </a:solidFill>
              <a:latin typeface="Calibri" panose="020F0502020204030204" pitchFamily="34" charset="0"/>
            </a:endParaRPr>
          </a:p>
        </p:txBody>
      </p:sp>
      <p:pic>
        <p:nvPicPr>
          <p:cNvPr id="9" name="Picture 13">
            <a:extLst>
              <a:ext uri="{FF2B5EF4-FFF2-40B4-BE49-F238E27FC236}">
                <a16:creationId xmlns:a16="http://schemas.microsoft.com/office/drawing/2014/main" id="{5B638E57-3BEE-4BE9-9BEB-8EDF050A854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5640" y="2997201"/>
            <a:ext cx="4478337"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902057"/>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0D44FCB4-E120-4383-9ABB-128CF868E8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5520" y="740702"/>
            <a:ext cx="7980379" cy="598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396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51DC8A9-0F9E-4181-AF07-E0037B629239}"/>
              </a:ext>
            </a:extLst>
          </p:cNvPr>
          <p:cNvSpPr>
            <a:spLocks noChangeArrowheads="1"/>
          </p:cNvSpPr>
          <p:nvPr/>
        </p:nvSpPr>
        <p:spPr bwMode="auto">
          <a:xfrm>
            <a:off x="0" y="5084763"/>
            <a:ext cx="12192000" cy="1773237"/>
          </a:xfrm>
          <a:prstGeom prst="rect">
            <a:avLst/>
          </a:prstGeom>
          <a:solidFill>
            <a:schemeClr val="bg1">
              <a:lumMod val="85000"/>
            </a:schemeClr>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219170" eaLnBrk="1" fontAlgn="base" hangingPunct="1">
              <a:spcBef>
                <a:spcPct val="0"/>
              </a:spcBef>
              <a:spcAft>
                <a:spcPct val="0"/>
              </a:spcAft>
              <a:defRPr/>
            </a:pPr>
            <a:endParaRPr lang="en-US" altLang="en-US" sz="2400">
              <a:solidFill>
                <a:srgbClr val="000000"/>
              </a:solidFill>
              <a:latin typeface="Calibri" panose="020F0502020204030204" pitchFamily="34" charset="0"/>
              <a:cs typeface="Calibri" panose="020F0502020204030204" pitchFamily="34" charset="0"/>
            </a:endParaRPr>
          </a:p>
        </p:txBody>
      </p:sp>
      <p:sp>
        <p:nvSpPr>
          <p:cNvPr id="8" name="Otsikko 1">
            <a:extLst>
              <a:ext uri="{FF2B5EF4-FFF2-40B4-BE49-F238E27FC236}">
                <a16:creationId xmlns:a16="http://schemas.microsoft.com/office/drawing/2014/main" id="{F487931C-A8CD-404F-8558-3CF01A1EB9E0}"/>
              </a:ext>
            </a:extLst>
          </p:cNvPr>
          <p:cNvSpPr txBox="1">
            <a:spLocks/>
          </p:cNvSpPr>
          <p:nvPr>
            <p:custDataLst>
              <p:tags r:id="rId1"/>
            </p:custDataLst>
          </p:nvPr>
        </p:nvSpPr>
        <p:spPr bwMode="auto">
          <a:xfrm>
            <a:off x="259080" y="669927"/>
            <a:ext cx="10835640" cy="46384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90000" tIns="46800" rIns="90000" bIns="46800" anchor="t" anchorCtr="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1219170">
              <a:spcBef>
                <a:spcPts val="1251"/>
              </a:spcBef>
              <a:defRPr/>
            </a:pPr>
            <a:r>
              <a:rPr lang="en-US" sz="2400" b="1" kern="0">
                <a:solidFill>
                  <a:srgbClr val="CC0000"/>
                </a:solidFill>
                <a:latin typeface="Calibri" panose="020F0502020204030204" pitchFamily="34" charset="0"/>
              </a:rPr>
              <a:t>Timing points: Timing Point 3</a:t>
            </a:r>
          </a:p>
        </p:txBody>
      </p:sp>
      <p:sp>
        <p:nvSpPr>
          <p:cNvPr id="9" name="Sisällön paikkamerkki 4">
            <a:extLst>
              <a:ext uri="{FF2B5EF4-FFF2-40B4-BE49-F238E27FC236}">
                <a16:creationId xmlns:a16="http://schemas.microsoft.com/office/drawing/2014/main" id="{77119867-1EDA-4BA4-83C6-B103079C6915}"/>
              </a:ext>
            </a:extLst>
          </p:cNvPr>
          <p:cNvSpPr txBox="1">
            <a:spLocks/>
          </p:cNvSpPr>
          <p:nvPr>
            <p:custDataLst>
              <p:tags r:id="rId2"/>
            </p:custDataLst>
          </p:nvPr>
        </p:nvSpPr>
        <p:spPr bwMode="auto">
          <a:xfrm>
            <a:off x="1797052" y="1455739"/>
            <a:ext cx="5940425" cy="3354387"/>
          </a:xfrm>
          <a:prstGeom prst="rect">
            <a:avLst/>
          </a:prstGeom>
          <a:noFill/>
          <a:ln w="9525">
            <a:noFill/>
            <a:prstDash val="solid"/>
          </a:ln>
        </p:spPr>
        <p:txBody>
          <a:bodyPr lIns="91437" tIns="45719" rIns="91437" bIns="45719">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1219170">
              <a:spcBef>
                <a:spcPct val="50000"/>
              </a:spcBef>
              <a:defRPr/>
            </a:pPr>
            <a:r>
              <a:rPr lang="en-US" sz="1800" kern="0">
                <a:solidFill>
                  <a:srgbClr val="000000"/>
                </a:solidFill>
                <a:latin typeface="Calibri"/>
              </a:rPr>
              <a:t> Timing point 3 is measured when the slide ends</a:t>
            </a:r>
          </a:p>
          <a:p>
            <a:pPr marL="0" indent="0" defTabSz="1219170">
              <a:spcBef>
                <a:spcPct val="50000"/>
              </a:spcBef>
              <a:defRPr/>
            </a:pPr>
            <a:r>
              <a:rPr lang="en-US" sz="1800" kern="0">
                <a:solidFill>
                  <a:srgbClr val="000000"/>
                </a:solidFill>
                <a:latin typeface="Calibri"/>
              </a:rPr>
              <a:t> For beginner and intermediate bowlers we like to see the ball approximately ½’ – 1 ½’ from the ankle of the foot</a:t>
            </a:r>
          </a:p>
          <a:p>
            <a:pPr marL="0" indent="0" defTabSz="1219170">
              <a:spcBef>
                <a:spcPct val="50000"/>
              </a:spcBef>
              <a:defRPr/>
            </a:pPr>
            <a:r>
              <a:rPr lang="en-US" sz="1800" kern="0">
                <a:solidFill>
                  <a:srgbClr val="000000"/>
                </a:solidFill>
                <a:latin typeface="Calibri"/>
              </a:rPr>
              <a:t> For advanced bowlers we check whether the ball is in different position with different types of play</a:t>
            </a:r>
          </a:p>
          <a:p>
            <a:pPr marL="742932" lvl="1" indent="-285744" defTabSz="1219170">
              <a:spcBef>
                <a:spcPct val="50000"/>
              </a:spcBef>
              <a:defRPr/>
            </a:pPr>
            <a:r>
              <a:rPr lang="en-US" sz="1600" kern="0">
                <a:solidFill>
                  <a:srgbClr val="000000"/>
                </a:solidFill>
                <a:latin typeface="Calibri"/>
                <a:cs typeface="Calibri" panose="020F0502020204030204" pitchFamily="34" charset="0"/>
              </a:rPr>
              <a:t>In front of the foot with smaller rev´s and straight line</a:t>
            </a:r>
          </a:p>
          <a:p>
            <a:pPr marL="742932" lvl="1" indent="-285744" defTabSz="1219170">
              <a:spcBef>
                <a:spcPct val="50000"/>
              </a:spcBef>
              <a:defRPr/>
            </a:pPr>
            <a:r>
              <a:rPr lang="en-US" sz="1600" kern="0">
                <a:solidFill>
                  <a:srgbClr val="000000"/>
                </a:solidFill>
                <a:latin typeface="Calibri"/>
                <a:cs typeface="Calibri" panose="020F0502020204030204" pitchFamily="34" charset="0"/>
              </a:rPr>
              <a:t>Sometimes even 3-4’ behind the ankle with maximum rev´s from deep inside</a:t>
            </a:r>
          </a:p>
          <a:p>
            <a:pPr marL="742932" lvl="1" indent="-285744" defTabSz="1219170">
              <a:spcBef>
                <a:spcPct val="50000"/>
              </a:spcBef>
              <a:defRPr/>
            </a:pPr>
            <a:r>
              <a:rPr lang="en-US" sz="1600" kern="0">
                <a:solidFill>
                  <a:srgbClr val="000000"/>
                </a:solidFill>
                <a:latin typeface="Calibri"/>
                <a:cs typeface="Calibri" panose="020F0502020204030204" pitchFamily="34" charset="0"/>
              </a:rPr>
              <a:t>Even with very advanced bowlers we don´t practice to change Timing point 3, just check if the changes are there</a:t>
            </a:r>
          </a:p>
        </p:txBody>
      </p:sp>
      <p:pic>
        <p:nvPicPr>
          <p:cNvPr id="10" name="Picture 6">
            <a:extLst>
              <a:ext uri="{FF2B5EF4-FFF2-40B4-BE49-F238E27FC236}">
                <a16:creationId xmlns:a16="http://schemas.microsoft.com/office/drawing/2014/main" id="{A8152C96-50C3-4877-95F9-D8A884F3610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54990" y="3033713"/>
            <a:ext cx="2239961" cy="357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366185"/>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21121FAF-940F-47B4-B26E-C040F6F008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3526" y="740701"/>
            <a:ext cx="7932373"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36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600E6E89-CC27-40FF-A809-2AE9153CD3CB}"/>
              </a:ext>
            </a:extLst>
          </p:cNvPr>
          <p:cNvSpPr>
            <a:spLocks noChangeArrowheads="1"/>
          </p:cNvSpPr>
          <p:nvPr/>
        </p:nvSpPr>
        <p:spPr bwMode="auto">
          <a:xfrm>
            <a:off x="0" y="5084763"/>
            <a:ext cx="12192000" cy="1773237"/>
          </a:xfrm>
          <a:prstGeom prst="rect">
            <a:avLst/>
          </a:prstGeom>
          <a:solidFill>
            <a:schemeClr val="bg1">
              <a:lumMod val="85000"/>
            </a:schemeClr>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219170" eaLnBrk="1" fontAlgn="base" hangingPunct="1">
              <a:spcBef>
                <a:spcPct val="0"/>
              </a:spcBef>
              <a:spcAft>
                <a:spcPct val="0"/>
              </a:spcAft>
              <a:defRPr/>
            </a:pPr>
            <a:endParaRPr lang="en-US" altLang="en-US" sz="2400">
              <a:solidFill>
                <a:srgbClr val="000000"/>
              </a:solidFill>
              <a:latin typeface="Calibri" panose="020F0502020204030204" pitchFamily="34" charset="0"/>
              <a:cs typeface="Calibri" panose="020F0502020204030204" pitchFamily="34" charset="0"/>
            </a:endParaRPr>
          </a:p>
        </p:txBody>
      </p:sp>
      <p:sp>
        <p:nvSpPr>
          <p:cNvPr id="10" name="Otsikko 1">
            <a:extLst>
              <a:ext uri="{FF2B5EF4-FFF2-40B4-BE49-F238E27FC236}">
                <a16:creationId xmlns:a16="http://schemas.microsoft.com/office/drawing/2014/main" id="{CC33CC1B-C4EB-4444-9EA2-5FAFF15E2A27}"/>
              </a:ext>
            </a:extLst>
          </p:cNvPr>
          <p:cNvSpPr txBox="1">
            <a:spLocks/>
          </p:cNvSpPr>
          <p:nvPr>
            <p:custDataLst>
              <p:tags r:id="rId1"/>
            </p:custDataLst>
          </p:nvPr>
        </p:nvSpPr>
        <p:spPr bwMode="auto">
          <a:xfrm>
            <a:off x="259080" y="669927"/>
            <a:ext cx="10835640" cy="46384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90000" tIns="46800" rIns="90000" bIns="46800" anchor="t" anchorCtr="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1219170">
              <a:spcBef>
                <a:spcPts val="1251"/>
              </a:spcBef>
              <a:defRPr/>
            </a:pPr>
            <a:r>
              <a:rPr lang="en-US" sz="2400" b="1" kern="0">
                <a:solidFill>
                  <a:srgbClr val="CC0000"/>
                </a:solidFill>
                <a:latin typeface="Calibri" panose="020F0502020204030204" pitchFamily="34" charset="0"/>
              </a:rPr>
              <a:t>Timing points: Check Points 1-2 &gt; Timing Point 1</a:t>
            </a:r>
          </a:p>
        </p:txBody>
      </p:sp>
      <p:pic>
        <p:nvPicPr>
          <p:cNvPr id="11" name="Sisällön paikkamerkki 3" descr="Timing point 1 - Checkpoint 1.jpg">
            <a:extLst>
              <a:ext uri="{FF2B5EF4-FFF2-40B4-BE49-F238E27FC236}">
                <a16:creationId xmlns:a16="http://schemas.microsoft.com/office/drawing/2014/main" id="{9E2B48E6-86FB-4A7E-AFFB-38DFDAB3AF8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71663" y="3124201"/>
            <a:ext cx="2295525" cy="245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uva 4" descr="Timing point 1 - Checkpoint 2.jpg">
            <a:extLst>
              <a:ext uri="{FF2B5EF4-FFF2-40B4-BE49-F238E27FC236}">
                <a16:creationId xmlns:a16="http://schemas.microsoft.com/office/drawing/2014/main" id="{8A199722-0FD9-440D-B12F-FA2102F56AF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32288" y="3128963"/>
            <a:ext cx="235267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7">
            <a:extLst>
              <a:ext uri="{FF2B5EF4-FFF2-40B4-BE49-F238E27FC236}">
                <a16:creationId xmlns:a16="http://schemas.microsoft.com/office/drawing/2014/main" id="{F72BF798-56E9-4B2E-9A70-5AA360A00C80}"/>
              </a:ext>
            </a:extLst>
          </p:cNvPr>
          <p:cNvSpPr txBox="1">
            <a:spLocks noChangeArrowheads="1"/>
          </p:cNvSpPr>
          <p:nvPr/>
        </p:nvSpPr>
        <p:spPr bwMode="auto">
          <a:xfrm>
            <a:off x="2262189" y="5729289"/>
            <a:ext cx="1628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200" b="1">
                <a:solidFill>
                  <a:srgbClr val="000000"/>
                </a:solidFill>
                <a:latin typeface="Calibri" panose="020F0502020204030204" pitchFamily="34" charset="0"/>
                <a:cs typeface="Calibri" panose="020F0502020204030204" pitchFamily="34" charset="0"/>
              </a:rPr>
              <a:t>CHECK POINT 1</a:t>
            </a:r>
          </a:p>
          <a:p>
            <a:pPr algn="ctr" defTabSz="1219170" fontAlgn="base">
              <a:spcBef>
                <a:spcPct val="0"/>
              </a:spcBef>
              <a:spcAft>
                <a:spcPct val="0"/>
              </a:spcAft>
            </a:pPr>
            <a:r>
              <a:rPr lang="en-US" altLang="en-US" sz="1200" b="1">
                <a:solidFill>
                  <a:srgbClr val="000000"/>
                </a:solidFill>
                <a:latin typeface="Calibri" panose="020F0502020204030204" pitchFamily="34" charset="0"/>
                <a:cs typeface="Calibri" panose="020F0502020204030204" pitchFamily="34" charset="0"/>
              </a:rPr>
              <a:t>1</a:t>
            </a:r>
            <a:r>
              <a:rPr lang="en-US" altLang="en-US" sz="1200" b="1" baseline="30000">
                <a:solidFill>
                  <a:srgbClr val="000000"/>
                </a:solidFill>
                <a:latin typeface="Calibri" panose="020F0502020204030204" pitchFamily="34" charset="0"/>
                <a:cs typeface="Calibri" panose="020F0502020204030204" pitchFamily="34" charset="0"/>
              </a:rPr>
              <a:t>st</a:t>
            </a:r>
            <a:r>
              <a:rPr lang="en-US" altLang="en-US" sz="1200" b="1">
                <a:solidFill>
                  <a:srgbClr val="000000"/>
                </a:solidFill>
                <a:latin typeface="Calibri" panose="020F0502020204030204" pitchFamily="34" charset="0"/>
                <a:cs typeface="Calibri" panose="020F0502020204030204" pitchFamily="34" charset="0"/>
              </a:rPr>
              <a:t> STEP</a:t>
            </a:r>
          </a:p>
        </p:txBody>
      </p:sp>
      <p:sp>
        <p:nvSpPr>
          <p:cNvPr id="14" name="TextBox 57">
            <a:extLst>
              <a:ext uri="{FF2B5EF4-FFF2-40B4-BE49-F238E27FC236}">
                <a16:creationId xmlns:a16="http://schemas.microsoft.com/office/drawing/2014/main" id="{8C3DEBBE-D8C9-4AA9-85DD-59C9B813040D}"/>
              </a:ext>
            </a:extLst>
          </p:cNvPr>
          <p:cNvSpPr txBox="1">
            <a:spLocks noChangeArrowheads="1"/>
          </p:cNvSpPr>
          <p:nvPr/>
        </p:nvSpPr>
        <p:spPr bwMode="auto">
          <a:xfrm>
            <a:off x="4694239" y="5729289"/>
            <a:ext cx="1628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200" b="1">
                <a:solidFill>
                  <a:srgbClr val="000000"/>
                </a:solidFill>
                <a:latin typeface="Calibri" panose="020F0502020204030204" pitchFamily="34" charset="0"/>
                <a:cs typeface="Calibri" panose="020F0502020204030204" pitchFamily="34" charset="0"/>
              </a:rPr>
              <a:t>CHECK POINT 2</a:t>
            </a:r>
          </a:p>
          <a:p>
            <a:pPr algn="ctr" defTabSz="1219170" fontAlgn="base">
              <a:spcBef>
                <a:spcPct val="0"/>
              </a:spcBef>
              <a:spcAft>
                <a:spcPct val="0"/>
              </a:spcAft>
            </a:pPr>
            <a:r>
              <a:rPr lang="en-US" altLang="en-US" sz="1200" b="1">
                <a:solidFill>
                  <a:srgbClr val="000000"/>
                </a:solidFill>
                <a:latin typeface="Calibri" panose="020F0502020204030204" pitchFamily="34" charset="0"/>
                <a:cs typeface="Calibri" panose="020F0502020204030204" pitchFamily="34" charset="0"/>
              </a:rPr>
              <a:t>2</a:t>
            </a:r>
            <a:r>
              <a:rPr lang="en-US" altLang="en-US" sz="1200" b="1" baseline="30000">
                <a:solidFill>
                  <a:srgbClr val="000000"/>
                </a:solidFill>
                <a:latin typeface="Calibri" panose="020F0502020204030204" pitchFamily="34" charset="0"/>
                <a:cs typeface="Calibri" panose="020F0502020204030204" pitchFamily="34" charset="0"/>
              </a:rPr>
              <a:t>nd</a:t>
            </a:r>
            <a:r>
              <a:rPr lang="en-US" altLang="en-US" sz="1200" b="1">
                <a:solidFill>
                  <a:srgbClr val="000000"/>
                </a:solidFill>
                <a:latin typeface="Calibri" panose="020F0502020204030204" pitchFamily="34" charset="0"/>
                <a:cs typeface="Calibri" panose="020F0502020204030204" pitchFamily="34" charset="0"/>
              </a:rPr>
              <a:t> STEP</a:t>
            </a:r>
          </a:p>
        </p:txBody>
      </p:sp>
      <p:sp>
        <p:nvSpPr>
          <p:cNvPr id="15" name="Sisällön paikkamerkki 2">
            <a:extLst>
              <a:ext uri="{FF2B5EF4-FFF2-40B4-BE49-F238E27FC236}">
                <a16:creationId xmlns:a16="http://schemas.microsoft.com/office/drawing/2014/main" id="{6EF6ADC0-F6D3-482A-9CE7-119C05DFBF50}"/>
              </a:ext>
            </a:extLst>
          </p:cNvPr>
          <p:cNvSpPr txBox="1">
            <a:spLocks/>
          </p:cNvSpPr>
          <p:nvPr>
            <p:custDataLst>
              <p:tags r:id="rId2"/>
            </p:custDataLst>
          </p:nvPr>
        </p:nvSpPr>
        <p:spPr bwMode="auto">
          <a:xfrm>
            <a:off x="6924675" y="1724025"/>
            <a:ext cx="3563939" cy="29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37" tIns="45719" rIns="91437" bIns="45719">
            <a:spAutoFit/>
          </a:bodyPr>
          <a:lstStyle>
            <a:lvl1pPr defTabSz="912813">
              <a:defRPr>
                <a:solidFill>
                  <a:schemeClr val="tx1"/>
                </a:solidFill>
                <a:latin typeface="Arial" panose="020B0604020202020204" pitchFamily="34" charset="0"/>
                <a:cs typeface="Arial" panose="020B0604020202020204" pitchFamily="34" charset="0"/>
              </a:defRPr>
            </a:lvl1pPr>
            <a:lvl2pPr marL="741363" indent="-284163"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7054" fontAlgn="base">
              <a:spcBef>
                <a:spcPct val="50000"/>
              </a:spcBef>
              <a:spcAft>
                <a:spcPct val="0"/>
              </a:spcAft>
            </a:pPr>
            <a:r>
              <a:rPr lang="en-US" altLang="en-US" sz="1600">
                <a:solidFill>
                  <a:srgbClr val="000000"/>
                </a:solidFill>
                <a:latin typeface="Calibri" panose="020F0502020204030204" pitchFamily="34" charset="0"/>
                <a:cs typeface="Calibri" panose="020F0502020204030204" pitchFamily="34" charset="0"/>
              </a:rPr>
              <a:t>Check P</a:t>
            </a:r>
            <a:r>
              <a:rPr lang="en-US" altLang="en-US" sz="1600" err="1">
                <a:solidFill>
                  <a:srgbClr val="000000"/>
                </a:solidFill>
                <a:latin typeface="Calibri" panose="020F0502020204030204" pitchFamily="34" charset="0"/>
                <a:cs typeface="Calibri" panose="020F0502020204030204" pitchFamily="34" charset="0"/>
              </a:rPr>
              <a:t>oint</a:t>
            </a:r>
            <a:r>
              <a:rPr lang="en-US" altLang="en-US" sz="1600">
                <a:solidFill>
                  <a:srgbClr val="000000"/>
                </a:solidFill>
                <a:latin typeface="Calibri" panose="020F0502020204030204" pitchFamily="34" charset="0"/>
                <a:cs typeface="Calibri" panose="020F0502020204030204" pitchFamily="34" charset="0"/>
              </a:rPr>
              <a:t> 1</a:t>
            </a:r>
          </a:p>
          <a:p>
            <a:pPr marL="741344" lvl="1" indent="-284156" defTabSz="1217054" fontAlgn="base">
              <a:spcBef>
                <a:spcPct val="50000"/>
              </a:spcBef>
              <a:spcAft>
                <a:spcPct val="0"/>
              </a:spcAft>
              <a:buFont typeface="Arial" panose="020B0604020202020204" pitchFamily="34" charset="0"/>
              <a:buChar char="–"/>
            </a:pPr>
            <a:r>
              <a:rPr lang="en-US" altLang="en-US" sz="1600">
                <a:solidFill>
                  <a:srgbClr val="000000"/>
                </a:solidFill>
                <a:latin typeface="Calibri" panose="020F0502020204030204" pitchFamily="34" charset="0"/>
                <a:cs typeface="Calibri" panose="020F0502020204030204" pitchFamily="34" charset="0"/>
              </a:rPr>
              <a:t>The swing should start when the toes of the first step touches the approach (solid support)</a:t>
            </a:r>
          </a:p>
          <a:p>
            <a:pPr defTabSz="1217054" fontAlgn="base">
              <a:spcBef>
                <a:spcPct val="50000"/>
              </a:spcBef>
              <a:spcAft>
                <a:spcPct val="0"/>
              </a:spcAft>
            </a:pPr>
            <a:r>
              <a:rPr lang="en-US" altLang="en-US" sz="1600">
                <a:solidFill>
                  <a:srgbClr val="000000"/>
                </a:solidFill>
                <a:latin typeface="Calibri" panose="020F0502020204030204" pitchFamily="34" charset="0"/>
                <a:cs typeface="Calibri" panose="020F0502020204030204" pitchFamily="34" charset="0"/>
              </a:rPr>
              <a:t>Check P</a:t>
            </a:r>
            <a:r>
              <a:rPr lang="en-US" altLang="en-US" sz="1600" err="1">
                <a:solidFill>
                  <a:srgbClr val="000000"/>
                </a:solidFill>
                <a:latin typeface="Calibri" panose="020F0502020204030204" pitchFamily="34" charset="0"/>
                <a:cs typeface="Calibri" panose="020F0502020204030204" pitchFamily="34" charset="0"/>
              </a:rPr>
              <a:t>oint</a:t>
            </a:r>
            <a:r>
              <a:rPr lang="en-US" altLang="en-US" sz="1600">
                <a:solidFill>
                  <a:srgbClr val="000000"/>
                </a:solidFill>
                <a:latin typeface="Calibri" panose="020F0502020204030204" pitchFamily="34" charset="0"/>
                <a:cs typeface="Calibri" panose="020F0502020204030204" pitchFamily="34" charset="0"/>
              </a:rPr>
              <a:t> 2</a:t>
            </a:r>
          </a:p>
          <a:p>
            <a:pPr marL="741344" lvl="1" indent="-284156" defTabSz="1217054" fontAlgn="base">
              <a:spcBef>
                <a:spcPct val="50000"/>
              </a:spcBef>
              <a:spcAft>
                <a:spcPct val="0"/>
              </a:spcAft>
              <a:buFont typeface="Arial" panose="020B0604020202020204" pitchFamily="34" charset="0"/>
              <a:buChar char="–"/>
            </a:pPr>
            <a:r>
              <a:rPr lang="en-US" altLang="en-US" sz="1600">
                <a:solidFill>
                  <a:srgbClr val="000000"/>
                </a:solidFill>
                <a:latin typeface="Calibri" panose="020F0502020204030204" pitchFamily="34" charset="0"/>
                <a:cs typeface="Calibri" panose="020F0502020204030204" pitchFamily="34" charset="0"/>
              </a:rPr>
              <a:t>When the heel of the second step touches the approach the ball should already be on a downward motion</a:t>
            </a:r>
          </a:p>
        </p:txBody>
      </p:sp>
    </p:spTree>
    <p:extLst>
      <p:ext uri="{BB962C8B-B14F-4D97-AF65-F5344CB8AC3E}">
        <p14:creationId xmlns:p14="http://schemas.microsoft.com/office/powerpoint/2010/main" val="3870840396"/>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FB9B7BB-098E-4034-AD91-C5515AFF73A5}"/>
              </a:ext>
            </a:extLst>
          </p:cNvPr>
          <p:cNvSpPr>
            <a:spLocks noChangeArrowheads="1"/>
          </p:cNvSpPr>
          <p:nvPr/>
        </p:nvSpPr>
        <p:spPr bwMode="auto">
          <a:xfrm>
            <a:off x="1524000" y="5084763"/>
            <a:ext cx="9144000" cy="1773237"/>
          </a:xfrm>
          <a:prstGeom prst="rect">
            <a:avLst/>
          </a:prstGeom>
          <a:solidFill>
            <a:schemeClr val="bg1">
              <a:lumMod val="85000"/>
            </a:schemeClr>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1219170" eaLnBrk="1" fontAlgn="base" hangingPunct="1">
              <a:spcBef>
                <a:spcPct val="0"/>
              </a:spcBef>
              <a:spcAft>
                <a:spcPct val="0"/>
              </a:spcAft>
              <a:defRPr/>
            </a:pPr>
            <a:endParaRPr lang="en-US" altLang="en-US" sz="2400">
              <a:solidFill>
                <a:srgbClr val="000000"/>
              </a:solidFill>
              <a:latin typeface="Calibri" panose="020F0502020204030204" pitchFamily="34" charset="0"/>
              <a:cs typeface="Calibri" panose="020F0502020204030204" pitchFamily="34" charset="0"/>
            </a:endParaRPr>
          </a:p>
        </p:txBody>
      </p:sp>
      <p:sp>
        <p:nvSpPr>
          <p:cNvPr id="8" name="Otsikko 1">
            <a:extLst>
              <a:ext uri="{FF2B5EF4-FFF2-40B4-BE49-F238E27FC236}">
                <a16:creationId xmlns:a16="http://schemas.microsoft.com/office/drawing/2014/main" id="{5720A6B2-1131-4DB9-81B0-B98FBE36172F}"/>
              </a:ext>
            </a:extLst>
          </p:cNvPr>
          <p:cNvSpPr txBox="1">
            <a:spLocks/>
          </p:cNvSpPr>
          <p:nvPr>
            <p:custDataLst>
              <p:tags r:id="rId1"/>
            </p:custDataLst>
          </p:nvPr>
        </p:nvSpPr>
        <p:spPr bwMode="auto">
          <a:xfrm>
            <a:off x="259080" y="669927"/>
            <a:ext cx="10835640" cy="46384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90000" tIns="46800" rIns="90000" bIns="46800" anchor="t" anchorCtr="0">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1219170">
              <a:spcBef>
                <a:spcPts val="1251"/>
              </a:spcBef>
              <a:defRPr/>
            </a:pPr>
            <a:r>
              <a:rPr lang="en-US" sz="2400" b="1" kern="0">
                <a:solidFill>
                  <a:srgbClr val="CC0000"/>
                </a:solidFill>
                <a:latin typeface="Calibri" panose="020F0502020204030204" pitchFamily="34" charset="0"/>
              </a:rPr>
              <a:t>Timing points: </a:t>
            </a:r>
            <a:r>
              <a:rPr lang="en-US" sz="2400" b="1" kern="0" err="1">
                <a:solidFill>
                  <a:srgbClr val="CC0000"/>
                </a:solidFill>
                <a:latin typeface="Calibri" panose="020F0502020204030204" pitchFamily="34" charset="0"/>
              </a:rPr>
              <a:t>Check</a:t>
            </a:r>
            <a:r>
              <a:rPr lang="en-US" sz="2400" b="1" kern="0">
                <a:solidFill>
                  <a:srgbClr val="CC0000"/>
                </a:solidFill>
                <a:latin typeface="Calibri" panose="020F0502020204030204" pitchFamily="34" charset="0"/>
              </a:rPr>
              <a:t> </a:t>
            </a:r>
            <a:r>
              <a:rPr lang="en-US" sz="2400" b="1" kern="0" err="1">
                <a:solidFill>
                  <a:srgbClr val="CC0000"/>
                </a:solidFill>
                <a:latin typeface="Calibri" panose="020F0502020204030204" pitchFamily="34" charset="0"/>
              </a:rPr>
              <a:t>Points</a:t>
            </a:r>
            <a:r>
              <a:rPr lang="en-US" sz="2400" b="1" kern="0">
                <a:solidFill>
                  <a:srgbClr val="CC0000"/>
                </a:solidFill>
                <a:latin typeface="Calibri" panose="020F0502020204030204" pitchFamily="34" charset="0"/>
              </a:rPr>
              <a:t> 3 &gt; </a:t>
            </a:r>
            <a:r>
              <a:rPr lang="en-US" sz="2400" b="1" kern="0" err="1">
                <a:solidFill>
                  <a:srgbClr val="CC0000"/>
                </a:solidFill>
                <a:latin typeface="Calibri" panose="020F0502020204030204" pitchFamily="34" charset="0"/>
              </a:rPr>
              <a:t>Timing</a:t>
            </a:r>
            <a:r>
              <a:rPr lang="en-US" sz="2400" b="1" kern="0">
                <a:solidFill>
                  <a:srgbClr val="CC0000"/>
                </a:solidFill>
                <a:latin typeface="Calibri" panose="020F0502020204030204" pitchFamily="34" charset="0"/>
              </a:rPr>
              <a:t> Point 2</a:t>
            </a:r>
          </a:p>
        </p:txBody>
      </p:sp>
      <p:pic>
        <p:nvPicPr>
          <p:cNvPr id="9" name="Picture 12">
            <a:extLst>
              <a:ext uri="{FF2B5EF4-FFF2-40B4-BE49-F238E27FC236}">
                <a16:creationId xmlns:a16="http://schemas.microsoft.com/office/drawing/2014/main" id="{5E265C2D-6435-4731-B819-B24E0E1D1E0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92315" y="2268540"/>
            <a:ext cx="3181351"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7">
            <a:extLst>
              <a:ext uri="{FF2B5EF4-FFF2-40B4-BE49-F238E27FC236}">
                <a16:creationId xmlns:a16="http://schemas.microsoft.com/office/drawing/2014/main" id="{D386C1CD-4427-4E12-88C8-2E569859A458}"/>
              </a:ext>
            </a:extLst>
          </p:cNvPr>
          <p:cNvSpPr txBox="1">
            <a:spLocks noChangeArrowheads="1"/>
          </p:cNvSpPr>
          <p:nvPr/>
        </p:nvSpPr>
        <p:spPr bwMode="auto">
          <a:xfrm>
            <a:off x="2767016" y="5740400"/>
            <a:ext cx="16303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9170" fontAlgn="base">
              <a:spcBef>
                <a:spcPct val="0"/>
              </a:spcBef>
              <a:spcAft>
                <a:spcPct val="0"/>
              </a:spcAft>
            </a:pPr>
            <a:r>
              <a:rPr lang="en-US" altLang="en-US" sz="1200" b="1">
                <a:solidFill>
                  <a:srgbClr val="000000"/>
                </a:solidFill>
                <a:latin typeface="Calibri" panose="020F0502020204030204" pitchFamily="34" charset="0"/>
                <a:cs typeface="Calibri" panose="020F0502020204030204" pitchFamily="34" charset="0"/>
              </a:rPr>
              <a:t>CHECK POINT 3 </a:t>
            </a:r>
          </a:p>
          <a:p>
            <a:pPr algn="ctr" defTabSz="1219170" fontAlgn="base">
              <a:spcBef>
                <a:spcPct val="0"/>
              </a:spcBef>
              <a:spcAft>
                <a:spcPct val="0"/>
              </a:spcAft>
            </a:pPr>
            <a:r>
              <a:rPr lang="en-US" altLang="en-US" sz="1200" b="1">
                <a:solidFill>
                  <a:srgbClr val="000000"/>
                </a:solidFill>
                <a:latin typeface="Calibri" panose="020F0502020204030204" pitchFamily="34" charset="0"/>
                <a:cs typeface="Calibri" panose="020F0502020204030204" pitchFamily="34" charset="0"/>
              </a:rPr>
              <a:t>4</a:t>
            </a:r>
            <a:r>
              <a:rPr lang="en-US" altLang="en-US" sz="1200" b="1" baseline="30000">
                <a:solidFill>
                  <a:srgbClr val="000000"/>
                </a:solidFill>
                <a:latin typeface="Calibri" panose="020F0502020204030204" pitchFamily="34" charset="0"/>
                <a:cs typeface="Calibri" panose="020F0502020204030204" pitchFamily="34" charset="0"/>
              </a:rPr>
              <a:t>th</a:t>
            </a:r>
            <a:r>
              <a:rPr lang="en-US" altLang="en-US" sz="1200" b="1">
                <a:solidFill>
                  <a:srgbClr val="000000"/>
                </a:solidFill>
                <a:latin typeface="Calibri" panose="020F0502020204030204" pitchFamily="34" charset="0"/>
                <a:cs typeface="Calibri" panose="020F0502020204030204" pitchFamily="34" charset="0"/>
              </a:rPr>
              <a:t> STEP</a:t>
            </a:r>
          </a:p>
        </p:txBody>
      </p:sp>
      <p:sp>
        <p:nvSpPr>
          <p:cNvPr id="11" name="Sisällön paikkamerkki 2">
            <a:extLst>
              <a:ext uri="{FF2B5EF4-FFF2-40B4-BE49-F238E27FC236}">
                <a16:creationId xmlns:a16="http://schemas.microsoft.com/office/drawing/2014/main" id="{99D33925-D7E8-4D6D-8EBB-6DA406CE79D0}"/>
              </a:ext>
            </a:extLst>
          </p:cNvPr>
          <p:cNvSpPr txBox="1">
            <a:spLocks/>
          </p:cNvSpPr>
          <p:nvPr>
            <p:custDataLst>
              <p:tags r:id="rId2"/>
            </p:custDataLst>
          </p:nvPr>
        </p:nvSpPr>
        <p:spPr bwMode="auto">
          <a:xfrm>
            <a:off x="5591175" y="2268539"/>
            <a:ext cx="4249739" cy="22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37" tIns="45719" rIns="91437" bIns="45719">
            <a:spAutoFit/>
          </a:bodyPr>
          <a:lstStyle>
            <a:lvl1pPr defTabSz="912813">
              <a:defRPr>
                <a:solidFill>
                  <a:schemeClr val="tx1"/>
                </a:solidFill>
                <a:latin typeface="Arial" panose="020B0604020202020204" pitchFamily="34" charset="0"/>
                <a:cs typeface="Arial" panose="020B0604020202020204" pitchFamily="34" charset="0"/>
              </a:defRPr>
            </a:lvl1pPr>
            <a:lvl2pPr marL="741363" indent="-284163"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7054" fontAlgn="base">
              <a:spcBef>
                <a:spcPct val="50000"/>
              </a:spcBef>
              <a:spcAft>
                <a:spcPct val="0"/>
              </a:spcAft>
            </a:pPr>
            <a:r>
              <a:rPr lang="en-US" altLang="en-US">
                <a:solidFill>
                  <a:srgbClr val="000000"/>
                </a:solidFill>
                <a:latin typeface="Calibri" panose="020F0502020204030204" pitchFamily="34" charset="0"/>
                <a:cs typeface="Calibri" panose="020F0502020204030204" pitchFamily="34" charset="0"/>
              </a:rPr>
              <a:t>Check P</a:t>
            </a:r>
            <a:r>
              <a:rPr lang="en-US" altLang="en-US" err="1">
                <a:solidFill>
                  <a:srgbClr val="000000"/>
                </a:solidFill>
                <a:latin typeface="Calibri" panose="020F0502020204030204" pitchFamily="34" charset="0"/>
                <a:cs typeface="Calibri" panose="020F0502020204030204" pitchFamily="34" charset="0"/>
              </a:rPr>
              <a:t>oint</a:t>
            </a:r>
            <a:r>
              <a:rPr lang="en-US" altLang="en-US">
                <a:solidFill>
                  <a:srgbClr val="000000"/>
                </a:solidFill>
                <a:latin typeface="Calibri" panose="020F0502020204030204" pitchFamily="34" charset="0"/>
                <a:cs typeface="Calibri" panose="020F0502020204030204" pitchFamily="34" charset="0"/>
              </a:rPr>
              <a:t> 3</a:t>
            </a:r>
          </a:p>
          <a:p>
            <a:pPr marL="741344" lvl="1" indent="-284156" defTabSz="1217054" fontAlgn="base">
              <a:spcBef>
                <a:spcPct val="50000"/>
              </a:spcBef>
              <a:spcAft>
                <a:spcPct val="0"/>
              </a:spcAft>
              <a:buFont typeface="Arial" panose="020B0604020202020204" pitchFamily="34" charset="0"/>
              <a:buChar char="–"/>
            </a:pPr>
            <a:r>
              <a:rPr lang="en-US" altLang="en-US">
                <a:solidFill>
                  <a:srgbClr val="000000"/>
                </a:solidFill>
                <a:latin typeface="Calibri" panose="020F0502020204030204" pitchFamily="34" charset="0"/>
                <a:cs typeface="Calibri" panose="020F0502020204030204" pitchFamily="34" charset="0"/>
              </a:rPr>
              <a:t>4th step should be on the approach when the ball reaches the top of the swing</a:t>
            </a:r>
          </a:p>
          <a:p>
            <a:pPr marL="988459" lvl="1" indent="-378875" defTabSz="1217054" fontAlgn="base">
              <a:spcBef>
                <a:spcPct val="50000"/>
              </a:spcBef>
              <a:spcAft>
                <a:spcPct val="0"/>
              </a:spcAft>
              <a:buFont typeface="Arial" panose="020B0604020202020204" pitchFamily="34" charset="0"/>
              <a:buChar char="–"/>
            </a:pPr>
            <a:endParaRPr lang="en-US" altLang="en-US" sz="3733">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668227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a:extLst>
              <a:ext uri="{FF2B5EF4-FFF2-40B4-BE49-F238E27FC236}">
                <a16:creationId xmlns:a16="http://schemas.microsoft.com/office/drawing/2014/main" id="{1E5701BD-24B2-4B0B-AB0F-01EB3CA557A6}"/>
              </a:ext>
            </a:extLst>
          </p:cNvPr>
          <p:cNvSpPr txBox="1">
            <a:spLocks noChangeArrowheads="1"/>
          </p:cNvSpPr>
          <p:nvPr/>
        </p:nvSpPr>
        <p:spPr bwMode="auto">
          <a:xfrm>
            <a:off x="1000124" y="4620182"/>
            <a:ext cx="4684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pPr>
            <a:r>
              <a:rPr lang="en-US" altLang="en-US" sz="2400" b="1">
                <a:solidFill>
                  <a:srgbClr val="000000"/>
                </a:solidFill>
                <a:latin typeface="Calibri" panose="020F0502020204030204" pitchFamily="34" charset="0"/>
                <a:cs typeface="Calibri" panose="020F0502020204030204" pitchFamily="34" charset="0"/>
              </a:rPr>
              <a:t>Everything Towards the Target</a:t>
            </a:r>
          </a:p>
        </p:txBody>
      </p:sp>
      <p:pic>
        <p:nvPicPr>
          <p:cNvPr id="12" name="Picture 16">
            <a:extLst>
              <a:ext uri="{FF2B5EF4-FFF2-40B4-BE49-F238E27FC236}">
                <a16:creationId xmlns:a16="http://schemas.microsoft.com/office/drawing/2014/main" id="{7B71AA9D-971C-4FE5-B7F3-CCDBAAB0F47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2341" y="1808163"/>
            <a:ext cx="4468812"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F9FC7C24-E93E-450C-86CC-867E1F197DBA}"/>
              </a:ext>
            </a:extLst>
          </p:cNvPr>
          <p:cNvSpPr>
            <a:spLocks/>
          </p:cNvSpPr>
          <p:nvPr/>
        </p:nvSpPr>
        <p:spPr>
          <a:xfrm>
            <a:off x="1000123" y="5204341"/>
            <a:ext cx="720725" cy="395288"/>
          </a:xfrm>
          <a:prstGeom prst="rect">
            <a:avLst/>
          </a:prstGeom>
          <a:solidFill>
            <a:schemeClr val="tx1">
              <a:lumMod val="85000"/>
              <a:lumOff val="1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fontAlgn="base">
              <a:spcBef>
                <a:spcPct val="0"/>
              </a:spcBef>
              <a:spcAft>
                <a:spcPct val="0"/>
              </a:spcAft>
              <a:defRPr/>
            </a:pPr>
            <a:r>
              <a:rPr lang="en-US" b="1">
                <a:solidFill>
                  <a:srgbClr val="FFFFFF">
                    <a:lumMod val="95000"/>
                  </a:srgbClr>
                </a:solidFill>
                <a:latin typeface="Calibri" panose="020F0502020204030204" pitchFamily="34" charset="0"/>
              </a:rPr>
              <a:t>WTT</a:t>
            </a:r>
          </a:p>
        </p:txBody>
      </p:sp>
      <p:sp>
        <p:nvSpPr>
          <p:cNvPr id="14" name="Rectangle 13">
            <a:extLst>
              <a:ext uri="{FF2B5EF4-FFF2-40B4-BE49-F238E27FC236}">
                <a16:creationId xmlns:a16="http://schemas.microsoft.com/office/drawing/2014/main" id="{DAFF0F8D-B0B5-4DDC-9AA2-FECB3BF99D42}"/>
              </a:ext>
            </a:extLst>
          </p:cNvPr>
          <p:cNvSpPr>
            <a:spLocks/>
          </p:cNvSpPr>
          <p:nvPr/>
        </p:nvSpPr>
        <p:spPr>
          <a:xfrm>
            <a:off x="1720848" y="5204341"/>
            <a:ext cx="2808288" cy="39528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170" fontAlgn="base">
              <a:spcBef>
                <a:spcPct val="0"/>
              </a:spcBef>
              <a:spcAft>
                <a:spcPct val="0"/>
              </a:spcAft>
              <a:defRPr/>
            </a:pPr>
            <a:r>
              <a:rPr lang="en-US" altLang="en-US">
                <a:solidFill>
                  <a:srgbClr val="000000"/>
                </a:solidFill>
                <a:latin typeface="Calibri" pitchFamily="34" charset="0"/>
              </a:rPr>
              <a:t>Walk towards the Target</a:t>
            </a:r>
            <a:endParaRPr lang="en-US" b="1">
              <a:solidFill>
                <a:srgbClr val="000000"/>
              </a:solidFill>
              <a:latin typeface="Calibri" panose="020F0502020204030204" pitchFamily="34" charset="0"/>
            </a:endParaRPr>
          </a:p>
        </p:txBody>
      </p:sp>
      <p:sp>
        <p:nvSpPr>
          <p:cNvPr id="15" name="Rectangle 14">
            <a:extLst>
              <a:ext uri="{FF2B5EF4-FFF2-40B4-BE49-F238E27FC236}">
                <a16:creationId xmlns:a16="http://schemas.microsoft.com/office/drawing/2014/main" id="{47182321-8CD5-4BDB-8E62-D07E02F3105D}"/>
              </a:ext>
            </a:extLst>
          </p:cNvPr>
          <p:cNvSpPr>
            <a:spLocks/>
          </p:cNvSpPr>
          <p:nvPr/>
        </p:nvSpPr>
        <p:spPr>
          <a:xfrm>
            <a:off x="1000123" y="5659955"/>
            <a:ext cx="720725" cy="395287"/>
          </a:xfrm>
          <a:prstGeom prst="rect">
            <a:avLst/>
          </a:prstGeom>
          <a:solidFill>
            <a:schemeClr val="tx1">
              <a:lumMod val="85000"/>
              <a:lumOff val="1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fontAlgn="base">
              <a:spcBef>
                <a:spcPct val="0"/>
              </a:spcBef>
              <a:spcAft>
                <a:spcPct val="0"/>
              </a:spcAft>
              <a:defRPr/>
            </a:pPr>
            <a:r>
              <a:rPr lang="en-US" b="1">
                <a:solidFill>
                  <a:srgbClr val="FFFFFF">
                    <a:lumMod val="95000"/>
                  </a:srgbClr>
                </a:solidFill>
                <a:latin typeface="Calibri" panose="020F0502020204030204" pitchFamily="34" charset="0"/>
              </a:rPr>
              <a:t>STT</a:t>
            </a:r>
          </a:p>
        </p:txBody>
      </p:sp>
      <p:sp>
        <p:nvSpPr>
          <p:cNvPr id="16" name="Rectangle 15">
            <a:extLst>
              <a:ext uri="{FF2B5EF4-FFF2-40B4-BE49-F238E27FC236}">
                <a16:creationId xmlns:a16="http://schemas.microsoft.com/office/drawing/2014/main" id="{4C031D3A-47D3-4AC4-8293-89391C8E3C28}"/>
              </a:ext>
            </a:extLst>
          </p:cNvPr>
          <p:cNvSpPr>
            <a:spLocks/>
          </p:cNvSpPr>
          <p:nvPr/>
        </p:nvSpPr>
        <p:spPr>
          <a:xfrm>
            <a:off x="1720848" y="5659955"/>
            <a:ext cx="2808288" cy="395287"/>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170" fontAlgn="base">
              <a:spcBef>
                <a:spcPct val="0"/>
              </a:spcBef>
              <a:spcAft>
                <a:spcPct val="0"/>
              </a:spcAft>
              <a:defRPr/>
            </a:pPr>
            <a:r>
              <a:rPr lang="en-US" altLang="en-US">
                <a:solidFill>
                  <a:srgbClr val="000000"/>
                </a:solidFill>
                <a:latin typeface="Calibri" pitchFamily="34" charset="0"/>
              </a:rPr>
              <a:t>Swing towards the Target</a:t>
            </a:r>
            <a:endParaRPr lang="en-US" b="1">
              <a:solidFill>
                <a:srgbClr val="000000"/>
              </a:solidFill>
              <a:latin typeface="Calibri" panose="020F0502020204030204" pitchFamily="34" charset="0"/>
            </a:endParaRPr>
          </a:p>
        </p:txBody>
      </p:sp>
      <p:sp>
        <p:nvSpPr>
          <p:cNvPr id="17" name="Rectangle 16">
            <a:extLst>
              <a:ext uri="{FF2B5EF4-FFF2-40B4-BE49-F238E27FC236}">
                <a16:creationId xmlns:a16="http://schemas.microsoft.com/office/drawing/2014/main" id="{C07C001F-3C6A-4E34-9840-011468FE3946}"/>
              </a:ext>
            </a:extLst>
          </p:cNvPr>
          <p:cNvSpPr>
            <a:spLocks/>
          </p:cNvSpPr>
          <p:nvPr/>
        </p:nvSpPr>
        <p:spPr>
          <a:xfrm>
            <a:off x="1000123" y="6104455"/>
            <a:ext cx="720725" cy="395287"/>
          </a:xfrm>
          <a:prstGeom prst="rect">
            <a:avLst/>
          </a:prstGeom>
          <a:solidFill>
            <a:schemeClr val="tx1">
              <a:lumMod val="85000"/>
              <a:lumOff val="1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1219170" fontAlgn="base">
              <a:spcBef>
                <a:spcPct val="0"/>
              </a:spcBef>
              <a:spcAft>
                <a:spcPct val="0"/>
              </a:spcAft>
              <a:defRPr/>
            </a:pPr>
            <a:r>
              <a:rPr lang="en-US" b="1">
                <a:solidFill>
                  <a:srgbClr val="FFFFFF">
                    <a:lumMod val="95000"/>
                  </a:srgbClr>
                </a:solidFill>
                <a:latin typeface="Calibri" panose="020F0502020204030204" pitchFamily="34" charset="0"/>
              </a:rPr>
              <a:t>RTT</a:t>
            </a:r>
          </a:p>
        </p:txBody>
      </p:sp>
      <p:sp>
        <p:nvSpPr>
          <p:cNvPr id="24" name="Rectangle 23">
            <a:extLst>
              <a:ext uri="{FF2B5EF4-FFF2-40B4-BE49-F238E27FC236}">
                <a16:creationId xmlns:a16="http://schemas.microsoft.com/office/drawing/2014/main" id="{CD0E2077-300A-4AD6-AD93-944A2FA0C670}"/>
              </a:ext>
            </a:extLst>
          </p:cNvPr>
          <p:cNvSpPr>
            <a:spLocks/>
          </p:cNvSpPr>
          <p:nvPr/>
        </p:nvSpPr>
        <p:spPr>
          <a:xfrm>
            <a:off x="1720848" y="6104455"/>
            <a:ext cx="2808288" cy="395287"/>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defTabSz="1219170" fontAlgn="base">
              <a:spcBef>
                <a:spcPct val="0"/>
              </a:spcBef>
              <a:spcAft>
                <a:spcPct val="0"/>
              </a:spcAft>
              <a:defRPr/>
            </a:pPr>
            <a:r>
              <a:rPr lang="en-US" altLang="en-US">
                <a:solidFill>
                  <a:srgbClr val="000000"/>
                </a:solidFill>
                <a:latin typeface="Calibri" pitchFamily="34" charset="0"/>
              </a:rPr>
              <a:t>Release towards the Target</a:t>
            </a:r>
            <a:endParaRPr lang="en-US" b="1">
              <a:solidFill>
                <a:srgbClr val="000000"/>
              </a:solidFill>
              <a:latin typeface="Calibri" panose="020F0502020204030204" pitchFamily="34" charset="0"/>
            </a:endParaRPr>
          </a:p>
        </p:txBody>
      </p:sp>
      <p:sp>
        <p:nvSpPr>
          <p:cNvPr id="25" name="Text Box 6">
            <a:extLst>
              <a:ext uri="{FF2B5EF4-FFF2-40B4-BE49-F238E27FC236}">
                <a16:creationId xmlns:a16="http://schemas.microsoft.com/office/drawing/2014/main" id="{BA9A3879-9F33-49B7-99DE-FFE2DBA79FDE}"/>
              </a:ext>
            </a:extLst>
          </p:cNvPr>
          <p:cNvSpPr txBox="1">
            <a:spLocks noChangeArrowheads="1"/>
          </p:cNvSpPr>
          <p:nvPr>
            <p:custDataLst>
              <p:tags r:id="rId1"/>
            </p:custDataLst>
          </p:nvPr>
        </p:nvSpPr>
        <p:spPr bwMode="auto">
          <a:xfrm>
            <a:off x="259080" y="669927"/>
            <a:ext cx="1083564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90000" tIns="46800" rIns="90000" bIns="46800" anchor="t"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ts val="1251"/>
              </a:spcBef>
              <a:spcAft>
                <a:spcPct val="0"/>
              </a:spcAft>
              <a:buClr>
                <a:srgbClr val="CC0000"/>
              </a:buClr>
              <a:buSzPct val="100000"/>
            </a:pPr>
            <a:r>
              <a:rPr lang="en-US" altLang="en-US" sz="2400" b="1">
                <a:solidFill>
                  <a:srgbClr val="CC0000"/>
                </a:solidFill>
                <a:latin typeface="Calibri" panose="020F0502020204030204" pitchFamily="34" charset="0"/>
                <a:cs typeface="Calibri" panose="020F0502020204030204" pitchFamily="34" charset="0"/>
              </a:rPr>
              <a:t>ETBF </a:t>
            </a:r>
            <a:r>
              <a:rPr lang="en-US" altLang="en-US" sz="2400" b="1" err="1">
                <a:solidFill>
                  <a:srgbClr val="CC0000"/>
                </a:solidFill>
                <a:latin typeface="Calibri" panose="020F0502020204030204" pitchFamily="34" charset="0"/>
                <a:cs typeface="Calibri" panose="020F0502020204030204" pitchFamily="34" charset="0"/>
              </a:rPr>
              <a:t>Methodology</a:t>
            </a:r>
            <a:r>
              <a:rPr lang="en-US" altLang="en-US" sz="2400" b="1">
                <a:solidFill>
                  <a:srgbClr val="CC0000"/>
                </a:solidFill>
                <a:latin typeface="Calibri" panose="020F0502020204030204" pitchFamily="34" charset="0"/>
                <a:cs typeface="Calibri" panose="020F0502020204030204" pitchFamily="34" charset="0"/>
              </a:rPr>
              <a:t>: </a:t>
            </a:r>
            <a:r>
              <a:rPr lang="en-US" altLang="en-US" sz="2400" b="1" err="1">
                <a:solidFill>
                  <a:srgbClr val="CC0000"/>
                </a:solidFill>
                <a:latin typeface="Calibri" panose="020F0502020204030204" pitchFamily="34" charset="0"/>
                <a:cs typeface="Calibri" panose="020F0502020204030204" pitchFamily="34" charset="0"/>
              </a:rPr>
              <a:t>Our</a:t>
            </a:r>
            <a:r>
              <a:rPr lang="en-US" altLang="en-US" sz="2400" b="1">
                <a:solidFill>
                  <a:srgbClr val="CC0000"/>
                </a:solidFill>
                <a:latin typeface="Calibri" panose="020F0502020204030204" pitchFamily="34" charset="0"/>
                <a:cs typeface="Calibri" panose="020F0502020204030204" pitchFamily="34" charset="0"/>
              </a:rPr>
              <a:t> </a:t>
            </a:r>
            <a:r>
              <a:rPr lang="en-US" altLang="en-US" sz="2400" b="1" err="1">
                <a:solidFill>
                  <a:srgbClr val="CC0000"/>
                </a:solidFill>
                <a:latin typeface="Calibri" panose="020F0502020204030204" pitchFamily="34" charset="0"/>
                <a:cs typeface="Calibri" panose="020F0502020204030204" pitchFamily="34" charset="0"/>
              </a:rPr>
              <a:t>base</a:t>
            </a:r>
            <a:r>
              <a:rPr lang="en-US" altLang="en-US" sz="2400" b="1">
                <a:solidFill>
                  <a:srgbClr val="CC0000"/>
                </a:solidFill>
                <a:latin typeface="Calibri" panose="020F0502020204030204" pitchFamily="34" charset="0"/>
                <a:cs typeface="Calibri" panose="020F0502020204030204" pitchFamily="34" charset="0"/>
              </a:rPr>
              <a:t> </a:t>
            </a:r>
            <a:r>
              <a:rPr lang="en-US" altLang="en-US" sz="2400" b="1" err="1">
                <a:solidFill>
                  <a:srgbClr val="CC0000"/>
                </a:solidFill>
                <a:latin typeface="Calibri" panose="020F0502020204030204" pitchFamily="34" charset="0"/>
                <a:cs typeface="Calibri" panose="020F0502020204030204" pitchFamily="34" charset="0"/>
              </a:rPr>
              <a:t>Concept</a:t>
            </a:r>
            <a:r>
              <a:rPr lang="en-US" altLang="en-US" sz="2400" b="1">
                <a:solidFill>
                  <a:srgbClr val="CC0000"/>
                </a:solidFill>
                <a:latin typeface="Calibri" panose="020F0502020204030204" pitchFamily="34" charset="0"/>
                <a:cs typeface="Calibri" panose="020F0502020204030204" pitchFamily="34" charset="0"/>
              </a:rPr>
              <a:t> ETT</a:t>
            </a:r>
          </a:p>
        </p:txBody>
      </p:sp>
    </p:spTree>
    <p:extLst>
      <p:ext uri="{BB962C8B-B14F-4D97-AF65-F5344CB8AC3E}">
        <p14:creationId xmlns:p14="http://schemas.microsoft.com/office/powerpoint/2010/main" val="1089485708"/>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FD7E2DB8-E806-4A39-80C6-FA5E5153CA5B}"/>
              </a:ext>
            </a:extLst>
          </p:cNvPr>
          <p:cNvSpPr txBox="1">
            <a:spLocks noChangeArrowheads="1"/>
          </p:cNvSpPr>
          <p:nvPr/>
        </p:nvSpPr>
        <p:spPr bwMode="auto">
          <a:xfrm>
            <a:off x="1828800" y="2590801"/>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891" indent="-342891" defTabSz="1219170" eaLnBrk="1" fontAlgn="base" hangingPunct="1">
              <a:spcBef>
                <a:spcPct val="50000"/>
              </a:spcBef>
              <a:spcAft>
                <a:spcPct val="0"/>
              </a:spcAft>
            </a:pPr>
            <a:r>
              <a:rPr lang="en-US" b="1">
                <a:solidFill>
                  <a:srgbClr val="336199"/>
                </a:solidFill>
                <a:latin typeface="Calibri" panose="020F0502020204030204" pitchFamily="34" charset="0"/>
              </a:rPr>
              <a:t>Early Timing </a:t>
            </a:r>
          </a:p>
        </p:txBody>
      </p:sp>
      <p:sp>
        <p:nvSpPr>
          <p:cNvPr id="11" name="Text Box 3">
            <a:extLst>
              <a:ext uri="{FF2B5EF4-FFF2-40B4-BE49-F238E27FC236}">
                <a16:creationId xmlns:a16="http://schemas.microsoft.com/office/drawing/2014/main" id="{3BC7DC7D-59F5-4F9C-847E-B45DE0EE977B}"/>
              </a:ext>
            </a:extLst>
          </p:cNvPr>
          <p:cNvSpPr txBox="1">
            <a:spLocks noChangeArrowheads="1"/>
          </p:cNvSpPr>
          <p:nvPr/>
        </p:nvSpPr>
        <p:spPr bwMode="auto">
          <a:xfrm>
            <a:off x="1828800" y="1828801"/>
            <a:ext cx="55276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sz="1100" b="1">
                <a:solidFill>
                  <a:srgbClr val="000000"/>
                </a:solidFill>
                <a:latin typeface="Calibri" panose="020F0502020204030204" pitchFamily="34" charset="0"/>
              </a:rPr>
              <a:t>Perfect timing differs from person to person, style to style. Timing is defined as where your ball and arm are when your foot enters (starts) the slide. You have to give references to basis of the timing for your bowlers to check their timing.</a:t>
            </a:r>
            <a:endParaRPr lang="en-US" sz="1100">
              <a:solidFill>
                <a:srgbClr val="000000"/>
              </a:solidFill>
              <a:latin typeface="Calibri" panose="020F0502020204030204" pitchFamily="34" charset="0"/>
            </a:endParaRPr>
          </a:p>
        </p:txBody>
      </p:sp>
      <p:sp>
        <p:nvSpPr>
          <p:cNvPr id="12" name="Text Box 4">
            <a:extLst>
              <a:ext uri="{FF2B5EF4-FFF2-40B4-BE49-F238E27FC236}">
                <a16:creationId xmlns:a16="http://schemas.microsoft.com/office/drawing/2014/main" id="{3CC54CC3-444F-4DBE-9838-9BD8925AAC3B}"/>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pPr>
            <a:r>
              <a:rPr lang="en-US" sz="2400" b="1">
                <a:solidFill>
                  <a:srgbClr val="CC0000"/>
                </a:solidFill>
                <a:latin typeface="Calibri" panose="020F0502020204030204" pitchFamily="34" charset="0"/>
              </a:rPr>
              <a:t>Timing</a:t>
            </a:r>
          </a:p>
        </p:txBody>
      </p:sp>
      <p:sp>
        <p:nvSpPr>
          <p:cNvPr id="13" name="Text Box 12">
            <a:extLst>
              <a:ext uri="{FF2B5EF4-FFF2-40B4-BE49-F238E27FC236}">
                <a16:creationId xmlns:a16="http://schemas.microsoft.com/office/drawing/2014/main" id="{13EC0A30-9AD3-4D04-9C3D-17CDC9597F41}"/>
              </a:ext>
            </a:extLst>
          </p:cNvPr>
          <p:cNvSpPr txBox="1">
            <a:spLocks noChangeArrowheads="1"/>
          </p:cNvSpPr>
          <p:nvPr/>
        </p:nvSpPr>
        <p:spPr bwMode="auto">
          <a:xfrm>
            <a:off x="1828800" y="1447801"/>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891" indent="-342891" defTabSz="1219170" eaLnBrk="1" fontAlgn="base" hangingPunct="1">
              <a:spcBef>
                <a:spcPct val="50000"/>
              </a:spcBef>
              <a:spcAft>
                <a:spcPct val="0"/>
              </a:spcAft>
            </a:pPr>
            <a:r>
              <a:rPr lang="en-US" b="1">
                <a:solidFill>
                  <a:srgbClr val="336199"/>
                </a:solidFill>
                <a:latin typeface="Calibri" panose="020F0502020204030204" pitchFamily="34" charset="0"/>
              </a:rPr>
              <a:t>Perfect Timing: </a:t>
            </a:r>
          </a:p>
        </p:txBody>
      </p:sp>
      <p:sp>
        <p:nvSpPr>
          <p:cNvPr id="14" name="Text Box 13">
            <a:extLst>
              <a:ext uri="{FF2B5EF4-FFF2-40B4-BE49-F238E27FC236}">
                <a16:creationId xmlns:a16="http://schemas.microsoft.com/office/drawing/2014/main" id="{C3DE0D6D-7F13-469D-87CF-E3EFFF4079F0}"/>
              </a:ext>
            </a:extLst>
          </p:cNvPr>
          <p:cNvSpPr txBox="1">
            <a:spLocks noChangeArrowheads="1"/>
          </p:cNvSpPr>
          <p:nvPr/>
        </p:nvSpPr>
        <p:spPr bwMode="auto">
          <a:xfrm>
            <a:off x="1828800" y="2882902"/>
            <a:ext cx="55276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sz="1100" b="1">
                <a:solidFill>
                  <a:srgbClr val="000000"/>
                </a:solidFill>
                <a:latin typeface="Calibri" panose="020F0502020204030204" pitchFamily="34" charset="0"/>
              </a:rPr>
              <a:t>Early timing occurs when your ball is at </a:t>
            </a:r>
            <a:r>
              <a:rPr lang="en-US" sz="1100" b="1">
                <a:solidFill>
                  <a:srgbClr val="CC0000"/>
                </a:solidFill>
                <a:latin typeface="Calibri" panose="020F0502020204030204" pitchFamily="34" charset="0"/>
              </a:rPr>
              <a:t>the release point (in front of your body)</a:t>
            </a:r>
            <a:r>
              <a:rPr lang="en-US" sz="1100" b="1">
                <a:solidFill>
                  <a:srgbClr val="000000"/>
                </a:solidFill>
                <a:latin typeface="Calibri" panose="020F0502020204030204" pitchFamily="34" charset="0"/>
              </a:rPr>
              <a:t> before your slide begins. This is a very weak position to release and the bowlers usually pull the ball without a good balance. The ball usually misses to the left or toward the middle of the lane.</a:t>
            </a:r>
          </a:p>
          <a:p>
            <a:pPr defTabSz="1219170" eaLnBrk="1" fontAlgn="base" hangingPunct="1">
              <a:spcBef>
                <a:spcPct val="0"/>
              </a:spcBef>
              <a:spcAft>
                <a:spcPct val="0"/>
              </a:spcAft>
            </a:pPr>
            <a:endParaRPr lang="en-US" sz="1100" b="1">
              <a:solidFill>
                <a:srgbClr val="000000"/>
              </a:solidFill>
              <a:latin typeface="Calibri" panose="020F0502020204030204" pitchFamily="34" charset="0"/>
            </a:endParaRPr>
          </a:p>
          <a:p>
            <a:pPr defTabSz="1219170" eaLnBrk="1" fontAlgn="base" hangingPunct="1">
              <a:spcBef>
                <a:spcPct val="0"/>
              </a:spcBef>
              <a:spcAft>
                <a:spcPct val="0"/>
              </a:spcAft>
            </a:pPr>
            <a:r>
              <a:rPr lang="en-US" sz="1100" b="1">
                <a:solidFill>
                  <a:srgbClr val="000000"/>
                </a:solidFill>
                <a:latin typeface="Calibri" panose="020F0502020204030204" pitchFamily="34" charset="0"/>
              </a:rPr>
              <a:t>Slowing down the </a:t>
            </a:r>
            <a:r>
              <a:rPr lang="en-US" sz="1100" b="1" err="1">
                <a:solidFill>
                  <a:srgbClr val="000000"/>
                </a:solidFill>
                <a:latin typeface="Calibri" panose="020F0502020204030204" pitchFamily="34" charset="0"/>
              </a:rPr>
              <a:t>begginning</a:t>
            </a:r>
            <a:r>
              <a:rPr lang="en-US" sz="1100" b="1">
                <a:solidFill>
                  <a:srgbClr val="000000"/>
                </a:solidFill>
                <a:latin typeface="Calibri" panose="020F0502020204030204" pitchFamily="34" charset="0"/>
              </a:rPr>
              <a:t> of the 4 step approach, or having a higher back swing usually helps early timing.</a:t>
            </a:r>
            <a:endParaRPr lang="en-US" sz="1100">
              <a:solidFill>
                <a:srgbClr val="000000"/>
              </a:solidFill>
              <a:latin typeface="Calibri" panose="020F0502020204030204" pitchFamily="34" charset="0"/>
            </a:endParaRPr>
          </a:p>
        </p:txBody>
      </p:sp>
      <p:sp>
        <p:nvSpPr>
          <p:cNvPr id="15" name="Text Box 14">
            <a:extLst>
              <a:ext uri="{FF2B5EF4-FFF2-40B4-BE49-F238E27FC236}">
                <a16:creationId xmlns:a16="http://schemas.microsoft.com/office/drawing/2014/main" id="{292C1364-1CE8-4171-B361-47C315BF0355}"/>
              </a:ext>
            </a:extLst>
          </p:cNvPr>
          <p:cNvSpPr txBox="1">
            <a:spLocks noChangeArrowheads="1"/>
          </p:cNvSpPr>
          <p:nvPr/>
        </p:nvSpPr>
        <p:spPr bwMode="auto">
          <a:xfrm>
            <a:off x="1828800" y="4405314"/>
            <a:ext cx="236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891" indent="-342891" defTabSz="1219170" eaLnBrk="1" fontAlgn="base" hangingPunct="1">
              <a:spcBef>
                <a:spcPct val="50000"/>
              </a:spcBef>
              <a:spcAft>
                <a:spcPct val="0"/>
              </a:spcAft>
            </a:pPr>
            <a:r>
              <a:rPr lang="en-US" b="1">
                <a:solidFill>
                  <a:srgbClr val="336199"/>
                </a:solidFill>
                <a:latin typeface="Calibri" panose="020F0502020204030204" pitchFamily="34" charset="0"/>
              </a:rPr>
              <a:t>Late Timing </a:t>
            </a:r>
          </a:p>
        </p:txBody>
      </p:sp>
      <p:sp>
        <p:nvSpPr>
          <p:cNvPr id="16" name="Text Box 15">
            <a:extLst>
              <a:ext uri="{FF2B5EF4-FFF2-40B4-BE49-F238E27FC236}">
                <a16:creationId xmlns:a16="http://schemas.microsoft.com/office/drawing/2014/main" id="{253BD3D8-17DD-4F62-9D67-4CC6963A719A}"/>
              </a:ext>
            </a:extLst>
          </p:cNvPr>
          <p:cNvSpPr txBox="1">
            <a:spLocks noChangeArrowheads="1"/>
          </p:cNvSpPr>
          <p:nvPr/>
        </p:nvSpPr>
        <p:spPr bwMode="auto">
          <a:xfrm>
            <a:off x="1828800" y="4711700"/>
            <a:ext cx="5527675" cy="184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sz="1100" b="1">
                <a:solidFill>
                  <a:srgbClr val="000000"/>
                </a:solidFill>
                <a:latin typeface="Calibri" panose="020F0502020204030204" pitchFamily="34" charset="0"/>
              </a:rPr>
              <a:t>Late timing is the opposite of early timing as the arm and the ball is still at the top of the backswing stage or late in downswing when the body is approaching the </a:t>
            </a:r>
            <a:r>
              <a:rPr lang="en-US" sz="1100" b="1" err="1">
                <a:solidFill>
                  <a:srgbClr val="000000"/>
                </a:solidFill>
                <a:latin typeface="Calibri" panose="020F0502020204030204" pitchFamily="34" charset="0"/>
              </a:rPr>
              <a:t>faul</a:t>
            </a:r>
            <a:r>
              <a:rPr lang="en-US" sz="1100" b="1">
                <a:solidFill>
                  <a:srgbClr val="000000"/>
                </a:solidFill>
                <a:latin typeface="Calibri" panose="020F0502020204030204" pitchFamily="34" charset="0"/>
              </a:rPr>
              <a:t> line. The ball usually misses to the right or towards the channel.</a:t>
            </a:r>
          </a:p>
          <a:p>
            <a:pPr defTabSz="1219170" eaLnBrk="1" fontAlgn="base" hangingPunct="1">
              <a:spcBef>
                <a:spcPct val="0"/>
              </a:spcBef>
              <a:spcAft>
                <a:spcPct val="0"/>
              </a:spcAft>
            </a:pPr>
            <a:endParaRPr lang="en-US" sz="1100" b="1">
              <a:solidFill>
                <a:srgbClr val="000000"/>
              </a:solidFill>
              <a:latin typeface="Calibri" panose="020F0502020204030204" pitchFamily="34" charset="0"/>
            </a:endParaRPr>
          </a:p>
          <a:p>
            <a:pPr defTabSz="1219170" eaLnBrk="1" fontAlgn="base" hangingPunct="1">
              <a:spcBef>
                <a:spcPct val="0"/>
              </a:spcBef>
              <a:spcAft>
                <a:spcPct val="0"/>
              </a:spcAft>
            </a:pPr>
            <a:r>
              <a:rPr lang="en-US" sz="1100" b="1">
                <a:solidFill>
                  <a:srgbClr val="000000"/>
                </a:solidFill>
                <a:latin typeface="Calibri" panose="020F0502020204030204" pitchFamily="34" charset="0"/>
              </a:rPr>
              <a:t>Working on different ball path and </a:t>
            </a:r>
            <a:r>
              <a:rPr lang="en-US" sz="1100" b="1" err="1">
                <a:solidFill>
                  <a:srgbClr val="000000"/>
                </a:solidFill>
                <a:latin typeface="Calibri" panose="020F0502020204030204" pitchFamily="34" charset="0"/>
              </a:rPr>
              <a:t>prozone</a:t>
            </a:r>
            <a:r>
              <a:rPr lang="en-US" sz="1100" b="1">
                <a:solidFill>
                  <a:srgbClr val="000000"/>
                </a:solidFill>
                <a:latin typeface="Calibri" panose="020F0502020204030204" pitchFamily="34" charset="0"/>
              </a:rPr>
              <a:t>, </a:t>
            </a:r>
            <a:r>
              <a:rPr lang="en-US" sz="1100" b="1" err="1">
                <a:solidFill>
                  <a:srgbClr val="000000"/>
                </a:solidFill>
                <a:latin typeface="Calibri" panose="020F0502020204030204" pitchFamily="34" charset="0"/>
              </a:rPr>
              <a:t>unmuscling</a:t>
            </a:r>
            <a:r>
              <a:rPr lang="en-US" sz="1100" b="1">
                <a:solidFill>
                  <a:srgbClr val="000000"/>
                </a:solidFill>
                <a:latin typeface="Calibri" panose="020F0502020204030204" pitchFamily="34" charset="0"/>
              </a:rPr>
              <a:t> the swing or a shorter backswing usually helps late timing.</a:t>
            </a:r>
          </a:p>
          <a:p>
            <a:pPr defTabSz="1219170" eaLnBrk="1" fontAlgn="base" hangingPunct="1">
              <a:spcBef>
                <a:spcPct val="0"/>
              </a:spcBef>
              <a:spcAft>
                <a:spcPct val="0"/>
              </a:spcAft>
            </a:pPr>
            <a:endParaRPr lang="en-US" sz="1100" b="1">
              <a:solidFill>
                <a:srgbClr val="000000"/>
              </a:solidFill>
              <a:latin typeface="Calibri" panose="020F0502020204030204" pitchFamily="34" charset="0"/>
            </a:endParaRPr>
          </a:p>
          <a:p>
            <a:pPr defTabSz="1219170" eaLnBrk="1" fontAlgn="base" hangingPunct="1">
              <a:spcBef>
                <a:spcPct val="0"/>
              </a:spcBef>
              <a:spcAft>
                <a:spcPct val="0"/>
              </a:spcAft>
            </a:pPr>
            <a:r>
              <a:rPr lang="en-US" sz="1100" b="1">
                <a:solidFill>
                  <a:srgbClr val="000000"/>
                </a:solidFill>
                <a:latin typeface="Calibri" panose="020F0502020204030204" pitchFamily="34" charset="0"/>
              </a:rPr>
              <a:t>For all timing issues proper ball fitting is very important for consistency and swing-trust of the bowler.</a:t>
            </a:r>
          </a:p>
          <a:p>
            <a:pPr defTabSz="1219170" eaLnBrk="1" fontAlgn="base" hangingPunct="1">
              <a:spcBef>
                <a:spcPct val="0"/>
              </a:spcBef>
              <a:spcAft>
                <a:spcPct val="0"/>
              </a:spcAft>
            </a:pPr>
            <a:endParaRPr lang="en-US" sz="1467">
              <a:solidFill>
                <a:srgbClr val="000000"/>
              </a:solidFill>
              <a:latin typeface="Calibri" panose="020F0502020204030204" pitchFamily="34" charset="0"/>
            </a:endParaRPr>
          </a:p>
        </p:txBody>
      </p:sp>
      <p:sp>
        <p:nvSpPr>
          <p:cNvPr id="17" name="Text Box 3">
            <a:extLst>
              <a:ext uri="{FF2B5EF4-FFF2-40B4-BE49-F238E27FC236}">
                <a16:creationId xmlns:a16="http://schemas.microsoft.com/office/drawing/2014/main" id="{559D7170-B49A-4F2C-A4BF-CAD56BAD863B}"/>
              </a:ext>
            </a:extLst>
          </p:cNvPr>
          <p:cNvSpPr txBox="1">
            <a:spLocks noChangeArrowheads="1"/>
          </p:cNvSpPr>
          <p:nvPr/>
        </p:nvSpPr>
        <p:spPr bwMode="auto">
          <a:xfrm>
            <a:off x="7896227" y="1881190"/>
            <a:ext cx="2332039" cy="353943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sz="1400" b="1">
                <a:solidFill>
                  <a:srgbClr val="000000"/>
                </a:solidFill>
                <a:latin typeface="Calibri" panose="020F0502020204030204" pitchFamily="34" charset="0"/>
              </a:rPr>
              <a:t>These are the older definitions of timing. When we look at today's good bowlers we see more late and early timing than “perfect” according to those definitions.</a:t>
            </a:r>
          </a:p>
          <a:p>
            <a:pPr defTabSz="1219170" eaLnBrk="1" fontAlgn="base" hangingPunct="1">
              <a:spcBef>
                <a:spcPct val="0"/>
              </a:spcBef>
              <a:spcAft>
                <a:spcPct val="0"/>
              </a:spcAft>
            </a:pPr>
            <a:endParaRPr lang="en-US" sz="1400" b="1">
              <a:solidFill>
                <a:srgbClr val="000000"/>
              </a:solidFill>
              <a:latin typeface="Calibri" panose="020F0502020204030204" pitchFamily="34" charset="0"/>
            </a:endParaRPr>
          </a:p>
          <a:p>
            <a:pPr defTabSz="1219170" eaLnBrk="1" fontAlgn="base" hangingPunct="1">
              <a:spcBef>
                <a:spcPct val="0"/>
              </a:spcBef>
              <a:spcAft>
                <a:spcPct val="0"/>
              </a:spcAft>
            </a:pPr>
            <a:r>
              <a:rPr lang="en-US" sz="1400" b="1">
                <a:solidFill>
                  <a:srgbClr val="000000"/>
                </a:solidFill>
                <a:latin typeface="Calibri" panose="020F0502020204030204" pitchFamily="34" charset="0"/>
              </a:rPr>
              <a:t>Today timing is also a variable that good bowlers change during the game.  </a:t>
            </a:r>
          </a:p>
          <a:p>
            <a:pPr defTabSz="1219170" eaLnBrk="1" fontAlgn="base" hangingPunct="1">
              <a:spcBef>
                <a:spcPct val="0"/>
              </a:spcBef>
              <a:spcAft>
                <a:spcPct val="0"/>
              </a:spcAft>
            </a:pPr>
            <a:endParaRPr lang="en-US" sz="1400" b="1">
              <a:solidFill>
                <a:srgbClr val="000000"/>
              </a:solidFill>
              <a:latin typeface="Calibri" panose="020F0502020204030204" pitchFamily="34" charset="0"/>
            </a:endParaRPr>
          </a:p>
          <a:p>
            <a:pPr defTabSz="1219170" eaLnBrk="1" fontAlgn="base" hangingPunct="1">
              <a:spcBef>
                <a:spcPct val="0"/>
              </a:spcBef>
              <a:spcAft>
                <a:spcPct val="0"/>
              </a:spcAft>
            </a:pPr>
            <a:r>
              <a:rPr lang="en-US" sz="1400" b="1">
                <a:solidFill>
                  <a:srgbClr val="000000"/>
                </a:solidFill>
                <a:latin typeface="Calibri" panose="020F0502020204030204" pitchFamily="34" charset="0"/>
              </a:rPr>
              <a:t>When you talk about the timing you have to be clear “which” part of timing you refer.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a:extLst>
              <a:ext uri="{FF2B5EF4-FFF2-40B4-BE49-F238E27FC236}">
                <a16:creationId xmlns:a16="http://schemas.microsoft.com/office/drawing/2014/main" id="{2FA8A9C9-CA8D-4699-B582-39272FC243A0}"/>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buClr>
                <a:srgbClr val="CC0000"/>
              </a:buClr>
              <a:buSzPct val="100000"/>
            </a:pPr>
            <a:r>
              <a:rPr lang="en-US" sz="2400" b="1">
                <a:solidFill>
                  <a:srgbClr val="CC0000"/>
                </a:solidFill>
                <a:latin typeface="Calibri" panose="020F0502020204030204" pitchFamily="34" charset="0"/>
              </a:rPr>
              <a:t>5 Step Approach: Timing Definitions</a:t>
            </a:r>
          </a:p>
        </p:txBody>
      </p:sp>
      <p:sp>
        <p:nvSpPr>
          <p:cNvPr id="7" name="TextBox 6">
            <a:extLst>
              <a:ext uri="{FF2B5EF4-FFF2-40B4-BE49-F238E27FC236}">
                <a16:creationId xmlns:a16="http://schemas.microsoft.com/office/drawing/2014/main" id="{41D578AB-BCF6-4EFD-BAFA-4CF8E5B6ED10}"/>
              </a:ext>
            </a:extLst>
          </p:cNvPr>
          <p:cNvSpPr txBox="1">
            <a:spLocks/>
          </p:cNvSpPr>
          <p:nvPr/>
        </p:nvSpPr>
        <p:spPr>
          <a:xfrm>
            <a:off x="6205539" y="3027363"/>
            <a:ext cx="3508375" cy="1754187"/>
          </a:xfrm>
          <a:prstGeom prst="rect">
            <a:avLst/>
          </a:prstGeom>
          <a:noFill/>
        </p:spPr>
        <p:txBody>
          <a:bodyPr lIns="91440" tIns="45720" rIns="91440" bIns="45720">
            <a:noAutofit/>
          </a:bodyPr>
          <a:lstStyle/>
          <a:p>
            <a:pPr defTabSz="1219170" fontAlgn="base">
              <a:spcBef>
                <a:spcPct val="0"/>
              </a:spcBef>
              <a:spcAft>
                <a:spcPct val="0"/>
              </a:spcAft>
              <a:defRPr/>
            </a:pPr>
            <a:r>
              <a:rPr lang="en-US">
                <a:solidFill>
                  <a:srgbClr val="000000"/>
                </a:solidFill>
                <a:latin typeface="Calibri" panose="020F0502020204030204" pitchFamily="34" charset="0"/>
                <a:ea typeface="Verdana" pitchFamily="34" charset="0"/>
                <a:cs typeface="Calibri" panose="020F0502020204030204" pitchFamily="34" charset="0"/>
              </a:rPr>
              <a:t>Timing </a:t>
            </a:r>
            <a:r>
              <a:rPr lang="en-US" err="1">
                <a:solidFill>
                  <a:srgbClr val="000000"/>
                </a:solidFill>
                <a:latin typeface="Calibri" panose="020F0502020204030204" pitchFamily="34" charset="0"/>
                <a:ea typeface="Verdana" pitchFamily="34" charset="0"/>
                <a:cs typeface="Calibri" panose="020F0502020204030204" pitchFamily="34" charset="0"/>
              </a:rPr>
              <a:t>definitons</a:t>
            </a:r>
            <a:r>
              <a:rPr lang="en-US">
                <a:solidFill>
                  <a:srgbClr val="000000"/>
                </a:solidFill>
                <a:latin typeface="Calibri" panose="020F0502020204030204" pitchFamily="34" charset="0"/>
                <a:ea typeface="Verdana" pitchFamily="34" charset="0"/>
                <a:cs typeface="Calibri" panose="020F0502020204030204" pitchFamily="34" charset="0"/>
              </a:rPr>
              <a:t> are based on the </a:t>
            </a:r>
            <a:r>
              <a:rPr lang="en-US" err="1">
                <a:solidFill>
                  <a:srgbClr val="000000"/>
                </a:solidFill>
                <a:latin typeface="Calibri" panose="020F0502020204030204" pitchFamily="34" charset="0"/>
                <a:ea typeface="Verdana" pitchFamily="34" charset="0"/>
                <a:cs typeface="Calibri" panose="020F0502020204030204" pitchFamily="34" charset="0"/>
              </a:rPr>
              <a:t>The</a:t>
            </a:r>
            <a:r>
              <a:rPr lang="en-US">
                <a:solidFill>
                  <a:srgbClr val="000000"/>
                </a:solidFill>
                <a:latin typeface="Calibri" panose="020F0502020204030204" pitchFamily="34" charset="0"/>
                <a:ea typeface="Verdana" pitchFamily="34" charset="0"/>
                <a:cs typeface="Calibri" panose="020F0502020204030204" pitchFamily="34" charset="0"/>
              </a:rPr>
              <a:t> ball position when the foot stops sliding.</a:t>
            </a:r>
          </a:p>
          <a:p>
            <a:pPr marL="342891" indent="-342891" defTabSz="1219170" fontAlgn="base">
              <a:spcBef>
                <a:spcPct val="0"/>
              </a:spcBef>
              <a:spcAft>
                <a:spcPct val="0"/>
              </a:spcAft>
              <a:buFont typeface="Arial" pitchFamily="34" charset="0"/>
              <a:buChar char="•"/>
              <a:defRPr/>
            </a:pPr>
            <a:r>
              <a:rPr lang="en-US">
                <a:solidFill>
                  <a:srgbClr val="000000"/>
                </a:solidFill>
                <a:latin typeface="Calibri" panose="020F0502020204030204" pitchFamily="34" charset="0"/>
                <a:ea typeface="Verdana" pitchFamily="34" charset="0"/>
                <a:cs typeface="Calibri" panose="020F0502020204030204" pitchFamily="34" charset="0"/>
              </a:rPr>
              <a:t>Leverage</a:t>
            </a:r>
          </a:p>
          <a:p>
            <a:pPr marL="342891" indent="-342891" defTabSz="1219170" fontAlgn="base">
              <a:spcBef>
                <a:spcPct val="0"/>
              </a:spcBef>
              <a:spcAft>
                <a:spcPct val="0"/>
              </a:spcAft>
              <a:buFont typeface="Arial" pitchFamily="34" charset="0"/>
              <a:buChar char="•"/>
              <a:defRPr/>
            </a:pPr>
            <a:r>
              <a:rPr lang="en-US">
                <a:solidFill>
                  <a:srgbClr val="000000"/>
                </a:solidFill>
                <a:latin typeface="Calibri" panose="020F0502020204030204" pitchFamily="34" charset="0"/>
                <a:ea typeface="Verdana" pitchFamily="34" charset="0"/>
                <a:cs typeface="Calibri" panose="020F0502020204030204" pitchFamily="34" charset="0"/>
              </a:rPr>
              <a:t>Neutral</a:t>
            </a:r>
          </a:p>
          <a:p>
            <a:pPr marL="342891" indent="-342891" defTabSz="1219170" fontAlgn="base">
              <a:spcBef>
                <a:spcPct val="0"/>
              </a:spcBef>
              <a:spcAft>
                <a:spcPct val="0"/>
              </a:spcAft>
              <a:buFont typeface="Arial" pitchFamily="34" charset="0"/>
              <a:buChar char="•"/>
              <a:defRPr/>
            </a:pPr>
            <a:r>
              <a:rPr lang="en-US">
                <a:solidFill>
                  <a:srgbClr val="000000"/>
                </a:solidFill>
                <a:latin typeface="Calibri" panose="020F0502020204030204" pitchFamily="34" charset="0"/>
                <a:ea typeface="Verdana" pitchFamily="34" charset="0"/>
                <a:cs typeface="Calibri" panose="020F0502020204030204" pitchFamily="34" charset="0"/>
              </a:rPr>
              <a:t>Roller</a:t>
            </a:r>
          </a:p>
        </p:txBody>
      </p:sp>
      <p:pic>
        <p:nvPicPr>
          <p:cNvPr id="8" name="Picture 8" descr="C:\Users\onder\Desktop\educational-programs\material\timing-chirs.jpg">
            <a:extLst>
              <a:ext uri="{FF2B5EF4-FFF2-40B4-BE49-F238E27FC236}">
                <a16:creationId xmlns:a16="http://schemas.microsoft.com/office/drawing/2014/main" id="{8C3EE474-2986-4506-9CFF-9CE54F5390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43141" y="1520827"/>
            <a:ext cx="3384551" cy="487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a:extLst>
              <a:ext uri="{FF2B5EF4-FFF2-40B4-BE49-F238E27FC236}">
                <a16:creationId xmlns:a16="http://schemas.microsoft.com/office/drawing/2014/main" id="{811A5D66-58B6-4835-9BF9-3E5BC159DC29}"/>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buClr>
                <a:srgbClr val="CC0000"/>
              </a:buClr>
              <a:buSzPct val="100000"/>
            </a:pPr>
            <a:r>
              <a:rPr lang="en-US" sz="2400" b="1">
                <a:solidFill>
                  <a:srgbClr val="CC0000"/>
                </a:solidFill>
                <a:latin typeface="Calibri" panose="020F0502020204030204" pitchFamily="34" charset="0"/>
              </a:rPr>
              <a:t>5 Step Approach: Timing Definitions</a:t>
            </a:r>
          </a:p>
        </p:txBody>
      </p:sp>
      <p:pic>
        <p:nvPicPr>
          <p:cNvPr id="8" name="Picture 7" descr="C:\Users\onder\Desktop\educational-programs\material\timing-tomy2.jpg">
            <a:extLst>
              <a:ext uri="{FF2B5EF4-FFF2-40B4-BE49-F238E27FC236}">
                <a16:creationId xmlns:a16="http://schemas.microsoft.com/office/drawing/2014/main" id="{81C5A8FB-B641-4372-81F7-3D90EB1E1A7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8214" y="3860800"/>
            <a:ext cx="36163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Users\onder\Desktop\educational-programs\material\timing-diandra1.jpg">
            <a:extLst>
              <a:ext uri="{FF2B5EF4-FFF2-40B4-BE49-F238E27FC236}">
                <a16:creationId xmlns:a16="http://schemas.microsoft.com/office/drawing/2014/main" id="{73F2C120-5E26-4DB4-AE58-DAA2F6EA09D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51539" y="1341441"/>
            <a:ext cx="3617912"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Users\onder\Desktop\educational-programs\material\timing-diandra-21.jpg">
            <a:extLst>
              <a:ext uri="{FF2B5EF4-FFF2-40B4-BE49-F238E27FC236}">
                <a16:creationId xmlns:a16="http://schemas.microsoft.com/office/drawing/2014/main" id="{44B60722-1C3F-4023-B5C7-F04B51AB706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51539" y="3860800"/>
            <a:ext cx="3617912"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C:\Users\onder\Desktop\educational-programs\material\timing-tomy1.jpg">
            <a:extLst>
              <a:ext uri="{FF2B5EF4-FFF2-40B4-BE49-F238E27FC236}">
                <a16:creationId xmlns:a16="http://schemas.microsoft.com/office/drawing/2014/main" id="{C4E666A7-C622-44EB-8F6C-B68AF4DB01F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08214" y="1376365"/>
            <a:ext cx="3616325"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descr="4th">
            <a:extLst>
              <a:ext uri="{FF2B5EF4-FFF2-40B4-BE49-F238E27FC236}">
                <a16:creationId xmlns:a16="http://schemas.microsoft.com/office/drawing/2014/main" id="{5709259E-D6B5-41FF-99D9-615539DC12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2438401"/>
            <a:ext cx="48006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E37D734C-44DB-411A-B54D-606DB6977642}"/>
              </a:ext>
            </a:extLst>
          </p:cNvPr>
          <p:cNvSpPr>
            <a:spLocks noChangeArrowheads="1"/>
          </p:cNvSpPr>
          <p:nvPr/>
        </p:nvSpPr>
        <p:spPr bwMode="auto">
          <a:xfrm>
            <a:off x="1828800" y="1752600"/>
            <a:ext cx="8534400" cy="58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88" tIns="44451" rIns="90488" bIns="44451">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fontAlgn="base">
              <a:spcBef>
                <a:spcPct val="0"/>
              </a:spcBef>
              <a:spcAft>
                <a:spcPct val="0"/>
              </a:spcAft>
            </a:pPr>
            <a:r>
              <a:rPr lang="en-US" sz="1600">
                <a:solidFill>
                  <a:srgbClr val="000000"/>
                </a:solidFill>
                <a:latin typeface="Calibri" panose="020F0502020204030204" pitchFamily="34" charset="0"/>
              </a:rPr>
              <a:t>The portion of the arc of the arm swing from the ankle forward, where the fingers are parallel to the lane.</a:t>
            </a:r>
          </a:p>
        </p:txBody>
      </p:sp>
      <p:sp>
        <p:nvSpPr>
          <p:cNvPr id="11" name="Text Box 14">
            <a:extLst>
              <a:ext uri="{FF2B5EF4-FFF2-40B4-BE49-F238E27FC236}">
                <a16:creationId xmlns:a16="http://schemas.microsoft.com/office/drawing/2014/main" id="{F460B1F5-58EA-43EB-B8A7-85485DCB1C55}"/>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pPr>
            <a:r>
              <a:rPr lang="en-US" sz="2400" b="1">
                <a:solidFill>
                  <a:srgbClr val="CC0000"/>
                </a:solidFill>
                <a:latin typeface="Calibri" panose="020F0502020204030204" pitchFamily="34" charset="0"/>
              </a:rPr>
              <a:t>Bowlers Analysis: Observation</a:t>
            </a:r>
          </a:p>
        </p:txBody>
      </p:sp>
      <p:sp>
        <p:nvSpPr>
          <p:cNvPr id="12" name="Text Box 15">
            <a:extLst>
              <a:ext uri="{FF2B5EF4-FFF2-40B4-BE49-F238E27FC236}">
                <a16:creationId xmlns:a16="http://schemas.microsoft.com/office/drawing/2014/main" id="{A2038764-8091-476C-B457-47AD2F8743E5}"/>
              </a:ext>
            </a:extLst>
          </p:cNvPr>
          <p:cNvSpPr txBox="1">
            <a:spLocks noChangeArrowheads="1"/>
          </p:cNvSpPr>
          <p:nvPr/>
        </p:nvSpPr>
        <p:spPr bwMode="auto">
          <a:xfrm>
            <a:off x="1676400" y="1371601"/>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891" indent="-342891" defTabSz="1219170" eaLnBrk="1" fontAlgn="base" hangingPunct="1">
              <a:spcBef>
                <a:spcPct val="50000"/>
              </a:spcBef>
              <a:spcAft>
                <a:spcPct val="0"/>
              </a:spcAft>
            </a:pPr>
            <a:r>
              <a:rPr lang="en-US" b="1">
                <a:solidFill>
                  <a:srgbClr val="336199"/>
                </a:solidFill>
                <a:latin typeface="Calibri" panose="020F0502020204030204" pitchFamily="34" charset="0"/>
              </a:rPr>
              <a:t>The “Flat Spot”</a:t>
            </a:r>
          </a:p>
        </p:txBody>
      </p:sp>
      <p:pic>
        <p:nvPicPr>
          <p:cNvPr id="13" name="Picture 17" descr="wrw6">
            <a:extLst>
              <a:ext uri="{FF2B5EF4-FFF2-40B4-BE49-F238E27FC236}">
                <a16:creationId xmlns:a16="http://schemas.microsoft.com/office/drawing/2014/main" id="{ED777400-D487-46B3-91ED-4075F848F5A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1800" y="2514600"/>
            <a:ext cx="3505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19">
            <a:extLst>
              <a:ext uri="{FF2B5EF4-FFF2-40B4-BE49-F238E27FC236}">
                <a16:creationId xmlns:a16="http://schemas.microsoft.com/office/drawing/2014/main" id="{91955092-9BE1-4258-8B63-EF8975276431}"/>
              </a:ext>
            </a:extLst>
          </p:cNvPr>
          <p:cNvSpPr>
            <a:spLocks noChangeShapeType="1"/>
          </p:cNvSpPr>
          <p:nvPr/>
        </p:nvSpPr>
        <p:spPr bwMode="auto">
          <a:xfrm>
            <a:off x="8229600" y="4572000"/>
            <a:ext cx="1143000" cy="0"/>
          </a:xfrm>
          <a:prstGeom prst="line">
            <a:avLst/>
          </a:prstGeom>
          <a:noFill/>
          <a:ln w="14288">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pPr defTabSz="1219170" fontAlgn="base">
              <a:spcBef>
                <a:spcPct val="0"/>
              </a:spcBef>
              <a:spcAft>
                <a:spcPct val="0"/>
              </a:spcAft>
            </a:pPr>
            <a:endParaRPr lang="en-US" sz="2400">
              <a:solidFill>
                <a:srgbClr val="000000"/>
              </a:solidFill>
              <a:latin typeface="Calibri" panose="020F0502020204030204" pitchFamily="34" charset="0"/>
            </a:endParaRPr>
          </a:p>
        </p:txBody>
      </p:sp>
      <p:sp>
        <p:nvSpPr>
          <p:cNvPr id="15" name="TextBox 13">
            <a:extLst>
              <a:ext uri="{FF2B5EF4-FFF2-40B4-BE49-F238E27FC236}">
                <a16:creationId xmlns:a16="http://schemas.microsoft.com/office/drawing/2014/main" id="{1836D5F1-F9FF-48A7-BC5E-13D59E593250}"/>
              </a:ext>
            </a:extLst>
          </p:cNvPr>
          <p:cNvSpPr txBox="1">
            <a:spLocks noChangeArrowheads="1"/>
          </p:cNvSpPr>
          <p:nvPr/>
        </p:nvSpPr>
        <p:spPr bwMode="auto">
          <a:xfrm>
            <a:off x="2135188" y="5624515"/>
            <a:ext cx="79581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sz="1400">
                <a:solidFill>
                  <a:srgbClr val="000000"/>
                </a:solidFill>
                <a:latin typeface="Calibri" panose="020F0502020204030204" pitchFamily="34" charset="0"/>
              </a:rPr>
              <a:t>The ball direction must be parallel to the floor before the release – as a plane landing.  If the ball has a lifting action the bowlers may loose power and accuracy with a gripping action.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a:extLst>
              <a:ext uri="{FF2B5EF4-FFF2-40B4-BE49-F238E27FC236}">
                <a16:creationId xmlns:a16="http://schemas.microsoft.com/office/drawing/2014/main" id="{A846F647-9A36-4FC0-9D2F-2B3F55C72591}"/>
              </a:ext>
            </a:extLst>
          </p:cNvPr>
          <p:cNvSpPr txBox="1">
            <a:spLocks noChangeArrowheads="1"/>
          </p:cNvSpPr>
          <p:nvPr/>
        </p:nvSpPr>
        <p:spPr bwMode="auto">
          <a:xfrm>
            <a:off x="1774827" y="3908426"/>
            <a:ext cx="8750300" cy="286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9" rIns="91437" bIns="4571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50000"/>
              </a:spcBef>
              <a:spcAft>
                <a:spcPct val="0"/>
              </a:spcAft>
            </a:pPr>
            <a:r>
              <a:rPr lang="en-US" altLang="en-US">
                <a:solidFill>
                  <a:srgbClr val="000000"/>
                </a:solidFill>
                <a:latin typeface="Calibri" panose="020F0502020204030204" pitchFamily="34" charset="0"/>
                <a:cs typeface="Calibri" panose="020F0502020204030204" pitchFamily="34" charset="0"/>
              </a:rPr>
              <a:t>Body angle throughout the approach is crucial to provide necessary area for swing and the ball. In order to provide the balanced and solid position at the foul line where head is above the ball and swing arm is straight the bowler should generate enough angle during the approach to keep his position.</a:t>
            </a:r>
          </a:p>
          <a:p>
            <a:pPr defTabSz="1219170" fontAlgn="base">
              <a:spcBef>
                <a:spcPct val="50000"/>
              </a:spcBef>
              <a:spcAft>
                <a:spcPct val="0"/>
              </a:spcAft>
            </a:pPr>
            <a:r>
              <a:rPr lang="en-US" altLang="en-US">
                <a:solidFill>
                  <a:srgbClr val="000000"/>
                </a:solidFill>
                <a:latin typeface="Calibri" panose="020F0502020204030204" pitchFamily="34" charset="0"/>
                <a:cs typeface="Calibri" panose="020F0502020204030204" pitchFamily="34" charset="0"/>
              </a:rPr>
              <a:t>Our research show that most of the top bowlers get their body angles at the end of 3rd step of 5 step around 45-65 degrees and mostly keep this angle until the end of their approach (max 5-8 degree differences)</a:t>
            </a:r>
          </a:p>
          <a:p>
            <a:pPr defTabSz="1219170" fontAlgn="base">
              <a:spcBef>
                <a:spcPct val="50000"/>
              </a:spcBef>
              <a:spcAft>
                <a:spcPct val="0"/>
              </a:spcAft>
            </a:pPr>
            <a:r>
              <a:rPr lang="en-US" altLang="en-US" b="1">
                <a:solidFill>
                  <a:srgbClr val="000000"/>
                </a:solidFill>
                <a:latin typeface="Calibri" panose="020F0502020204030204" pitchFamily="34" charset="0"/>
                <a:cs typeface="Calibri" panose="020F0502020204030204" pitchFamily="34" charset="0"/>
              </a:rPr>
              <a:t>This is the reason we call the end of 3</a:t>
            </a:r>
            <a:r>
              <a:rPr lang="en-US" altLang="en-US" b="1" baseline="30000">
                <a:solidFill>
                  <a:srgbClr val="000000"/>
                </a:solidFill>
                <a:latin typeface="Calibri" panose="020F0502020204030204" pitchFamily="34" charset="0"/>
                <a:cs typeface="Calibri" panose="020F0502020204030204" pitchFamily="34" charset="0"/>
              </a:rPr>
              <a:t>rd </a:t>
            </a:r>
            <a:r>
              <a:rPr lang="en-US" altLang="en-US" b="1">
                <a:solidFill>
                  <a:srgbClr val="000000"/>
                </a:solidFill>
                <a:latin typeface="Calibri" panose="020F0502020204030204" pitchFamily="34" charset="0"/>
                <a:cs typeface="Calibri" panose="020F0502020204030204" pitchFamily="34" charset="0"/>
              </a:rPr>
              <a:t>step as "release position" </a:t>
            </a:r>
            <a:r>
              <a:rPr lang="en-US" altLang="en-US" b="1" err="1">
                <a:solidFill>
                  <a:srgbClr val="000000"/>
                </a:solidFill>
                <a:latin typeface="Calibri" panose="020F0502020204030204" pitchFamily="34" charset="0"/>
                <a:cs typeface="Calibri" panose="020F0502020204030204" pitchFamily="34" charset="0"/>
              </a:rPr>
              <a:t>where</a:t>
            </a:r>
            <a:r>
              <a:rPr lang="en-US" altLang="en-US" b="1">
                <a:solidFill>
                  <a:srgbClr val="000000"/>
                </a:solidFill>
                <a:latin typeface="Calibri" panose="020F0502020204030204" pitchFamily="34" charset="0"/>
                <a:cs typeface="Calibri" panose="020F0502020204030204" pitchFamily="34" charset="0"/>
              </a:rPr>
              <a:t> a </a:t>
            </a:r>
            <a:r>
              <a:rPr lang="en-US" altLang="en-US" b="1" err="1">
                <a:solidFill>
                  <a:srgbClr val="000000"/>
                </a:solidFill>
                <a:latin typeface="Calibri" panose="020F0502020204030204" pitchFamily="34" charset="0"/>
                <a:cs typeface="Calibri" panose="020F0502020204030204" pitchFamily="34" charset="0"/>
              </a:rPr>
              <a:t>bowlers</a:t>
            </a:r>
            <a:r>
              <a:rPr lang="en-US" altLang="en-US" b="1">
                <a:solidFill>
                  <a:srgbClr val="000000"/>
                </a:solidFill>
                <a:latin typeface="Calibri" panose="020F0502020204030204" pitchFamily="34" charset="0"/>
                <a:cs typeface="Calibri" panose="020F0502020204030204" pitchFamily="34" charset="0"/>
              </a:rPr>
              <a:t> </a:t>
            </a:r>
            <a:r>
              <a:rPr lang="en-US" altLang="en-US" b="1" err="1">
                <a:solidFill>
                  <a:srgbClr val="000000"/>
                </a:solidFill>
                <a:latin typeface="Calibri" panose="020F0502020204030204" pitchFamily="34" charset="0"/>
                <a:cs typeface="Calibri" panose="020F0502020204030204" pitchFamily="34" charset="0"/>
              </a:rPr>
              <a:t>sets</a:t>
            </a:r>
            <a:r>
              <a:rPr lang="en-US" altLang="en-US" b="1">
                <a:solidFill>
                  <a:srgbClr val="000000"/>
                </a:solidFill>
                <a:latin typeface="Calibri" panose="020F0502020204030204" pitchFamily="34" charset="0"/>
                <a:cs typeface="Calibri" panose="020F0502020204030204" pitchFamily="34" charset="0"/>
              </a:rPr>
              <a:t> </a:t>
            </a:r>
            <a:r>
              <a:rPr lang="en-US" altLang="en-US" b="1" err="1">
                <a:solidFill>
                  <a:srgbClr val="000000"/>
                </a:solidFill>
                <a:latin typeface="Calibri" panose="020F0502020204030204" pitchFamily="34" charset="0"/>
                <a:cs typeface="Calibri" panose="020F0502020204030204" pitchFamily="34" charset="0"/>
              </a:rPr>
              <a:t>everything</a:t>
            </a:r>
            <a:r>
              <a:rPr lang="en-US" altLang="en-US" b="1">
                <a:solidFill>
                  <a:srgbClr val="000000"/>
                </a:solidFill>
                <a:latin typeface="Calibri" panose="020F0502020204030204" pitchFamily="34" charset="0"/>
                <a:cs typeface="Calibri" panose="020F0502020204030204" pitchFamily="34" charset="0"/>
              </a:rPr>
              <a:t> </a:t>
            </a:r>
            <a:r>
              <a:rPr lang="en-US" altLang="en-US" b="1" err="1">
                <a:solidFill>
                  <a:srgbClr val="000000"/>
                </a:solidFill>
                <a:latin typeface="Calibri" panose="020F0502020204030204" pitchFamily="34" charset="0"/>
                <a:cs typeface="Calibri" panose="020F0502020204030204" pitchFamily="34" charset="0"/>
              </a:rPr>
              <a:t>required</a:t>
            </a:r>
            <a:r>
              <a:rPr lang="en-US" altLang="en-US" b="1">
                <a:solidFill>
                  <a:srgbClr val="000000"/>
                </a:solidFill>
                <a:latin typeface="Calibri" panose="020F0502020204030204" pitchFamily="34" charset="0"/>
                <a:cs typeface="Calibri" panose="020F0502020204030204" pitchFamily="34" charset="0"/>
              </a:rPr>
              <a:t> </a:t>
            </a:r>
            <a:r>
              <a:rPr lang="en-US" altLang="en-US" b="1" err="1">
                <a:solidFill>
                  <a:srgbClr val="000000"/>
                </a:solidFill>
                <a:latin typeface="Calibri" panose="020F0502020204030204" pitchFamily="34" charset="0"/>
                <a:cs typeface="Calibri" panose="020F0502020204030204" pitchFamily="34" charset="0"/>
              </a:rPr>
              <a:t>for</a:t>
            </a:r>
            <a:r>
              <a:rPr lang="en-US" altLang="en-US" b="1">
                <a:solidFill>
                  <a:srgbClr val="000000"/>
                </a:solidFill>
                <a:latin typeface="Calibri" panose="020F0502020204030204" pitchFamily="34" charset="0"/>
                <a:cs typeface="Calibri" panose="020F0502020204030204" pitchFamily="34" charset="0"/>
              </a:rPr>
              <a:t> a </a:t>
            </a:r>
            <a:r>
              <a:rPr lang="en-US" altLang="en-US" b="1" err="1">
                <a:solidFill>
                  <a:srgbClr val="000000"/>
                </a:solidFill>
                <a:latin typeface="Calibri" panose="020F0502020204030204" pitchFamily="34" charset="0"/>
                <a:cs typeface="Calibri" panose="020F0502020204030204" pitchFamily="34" charset="0"/>
              </a:rPr>
              <a:t>proper</a:t>
            </a:r>
            <a:r>
              <a:rPr lang="en-US" altLang="en-US" b="1">
                <a:solidFill>
                  <a:srgbClr val="000000"/>
                </a:solidFill>
                <a:latin typeface="Calibri" panose="020F0502020204030204" pitchFamily="34" charset="0"/>
                <a:cs typeface="Calibri" panose="020F0502020204030204" pitchFamily="34" charset="0"/>
              </a:rPr>
              <a:t> </a:t>
            </a:r>
            <a:r>
              <a:rPr lang="en-US" altLang="en-US" b="1" err="1">
                <a:solidFill>
                  <a:srgbClr val="000000"/>
                </a:solidFill>
                <a:latin typeface="Calibri" panose="020F0502020204030204" pitchFamily="34" charset="0"/>
                <a:cs typeface="Calibri" panose="020F0502020204030204" pitchFamily="34" charset="0"/>
              </a:rPr>
              <a:t>release</a:t>
            </a:r>
            <a:r>
              <a:rPr lang="en-US" altLang="en-US" b="1">
                <a:solidFill>
                  <a:srgbClr val="000000"/>
                </a:solidFill>
                <a:latin typeface="Calibri" panose="020F0502020204030204" pitchFamily="34" charset="0"/>
                <a:cs typeface="Calibri" panose="020F0502020204030204" pitchFamily="34" charset="0"/>
              </a:rPr>
              <a:t> </a:t>
            </a:r>
            <a:r>
              <a:rPr lang="en-US" altLang="en-US" b="1" err="1">
                <a:solidFill>
                  <a:srgbClr val="000000"/>
                </a:solidFill>
                <a:latin typeface="Calibri" panose="020F0502020204030204" pitchFamily="34" charset="0"/>
                <a:cs typeface="Calibri" panose="020F0502020204030204" pitchFamily="34" charset="0"/>
              </a:rPr>
              <a:t>position</a:t>
            </a:r>
            <a:r>
              <a:rPr lang="en-US" altLang="en-US" b="1">
                <a:solidFill>
                  <a:srgbClr val="000000"/>
                </a:solidFill>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61D19C4E-DFB3-4F0F-BA3A-9741304B9155}"/>
              </a:ext>
            </a:extLst>
          </p:cNvPr>
          <p:cNvSpPr txBox="1">
            <a:spLocks/>
          </p:cNvSpPr>
          <p:nvPr>
            <p:custDataLst>
              <p:tags r:id="rId1"/>
            </p:custDataLst>
          </p:nvPr>
        </p:nvSpPr>
        <p:spPr bwMode="auto">
          <a:xfrm>
            <a:off x="259080" y="669927"/>
            <a:ext cx="10835640" cy="463846"/>
          </a:xfrm>
          <a:prstGeom prst="rect">
            <a:avLst/>
          </a:prstGeom>
          <a:noFill/>
          <a:ln w="9525">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vert="horz" wrap="square" lIns="90000" tIns="46800" rIns="90000" bIns="46800" anchor="t" anchorCtr="0">
            <a:spAutoFit/>
          </a:bodyPr>
          <a:lstStyle/>
          <a:p>
            <a:pPr defTabSz="1219170" fontAlgn="base">
              <a:spcBef>
                <a:spcPts val="1251"/>
              </a:spcBef>
              <a:spcAft>
                <a:spcPct val="0"/>
              </a:spcAft>
              <a:defRPr/>
            </a:pPr>
            <a:r>
              <a:rPr lang="en-US" sz="2400" b="1">
                <a:solidFill>
                  <a:srgbClr val="CC0000"/>
                </a:solidFill>
                <a:latin typeface="Calibri" panose="020F0502020204030204" pitchFamily="34" charset="0"/>
              </a:rPr>
              <a:t>Body Angles</a:t>
            </a:r>
          </a:p>
        </p:txBody>
      </p:sp>
      <p:grpSp>
        <p:nvGrpSpPr>
          <p:cNvPr id="15" name="Group 6">
            <a:extLst>
              <a:ext uri="{FF2B5EF4-FFF2-40B4-BE49-F238E27FC236}">
                <a16:creationId xmlns:a16="http://schemas.microsoft.com/office/drawing/2014/main" id="{93BDB560-CFC7-4FA7-B1F0-9039F7422B58}"/>
              </a:ext>
            </a:extLst>
          </p:cNvPr>
          <p:cNvGrpSpPr>
            <a:grpSpLocks/>
          </p:cNvGrpSpPr>
          <p:nvPr/>
        </p:nvGrpSpPr>
        <p:grpSpPr bwMode="auto">
          <a:xfrm>
            <a:off x="2504282" y="1364771"/>
            <a:ext cx="7183436" cy="2465387"/>
            <a:chOff x="606033" y="1463108"/>
            <a:chExt cx="5226050" cy="1793875"/>
          </a:xfrm>
        </p:grpSpPr>
        <p:pic>
          <p:nvPicPr>
            <p:cNvPr id="16" name="Picture 12">
              <a:extLst>
                <a:ext uri="{FF2B5EF4-FFF2-40B4-BE49-F238E27FC236}">
                  <a16:creationId xmlns:a16="http://schemas.microsoft.com/office/drawing/2014/main" id="{3050F450-57A8-42FB-B99B-980ABFAA81E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033" y="1463108"/>
              <a:ext cx="1131887"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a:extLst>
                <a:ext uri="{FF2B5EF4-FFF2-40B4-BE49-F238E27FC236}">
                  <a16:creationId xmlns:a16="http://schemas.microsoft.com/office/drawing/2014/main" id="{567E218F-7AFE-4833-9045-9CB23E8B0CF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74458" y="1463108"/>
              <a:ext cx="1119187"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FF2B5EF4-FFF2-40B4-BE49-F238E27FC236}">
                  <a16:creationId xmlns:a16="http://schemas.microsoft.com/office/drawing/2014/main" id="{310E2B5E-657D-4BF3-A316-05FA6209F2B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33358" y="1463108"/>
              <a:ext cx="11398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a:extLst>
                <a:ext uri="{FF2B5EF4-FFF2-40B4-BE49-F238E27FC236}">
                  <a16:creationId xmlns:a16="http://schemas.microsoft.com/office/drawing/2014/main" id="{66FD4C2C-BBFA-4B5D-A577-30A8C7BD07B5}"/>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09720" y="1463108"/>
              <a:ext cx="112236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a:extLst>
                <a:ext uri="{FF2B5EF4-FFF2-40B4-BE49-F238E27FC236}">
                  <a16:creationId xmlns:a16="http://schemas.microsoft.com/office/drawing/2014/main" id="{07784FC8-C3B2-46EE-8582-F5A9CEBD756C}"/>
                </a:ext>
              </a:extLst>
            </p:cNvPr>
            <p:cNvCxnSpPr/>
            <p:nvPr/>
          </p:nvCxnSpPr>
          <p:spPr>
            <a:xfrm flipH="1">
              <a:off x="3687382" y="1501226"/>
              <a:ext cx="431943" cy="766989"/>
            </a:xfrm>
            <a:prstGeom prst="line">
              <a:avLst/>
            </a:prstGeom>
            <a:ln w="42863">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46926DF-425C-404E-BA96-2FB80F4853E8}"/>
                </a:ext>
              </a:extLst>
            </p:cNvPr>
            <p:cNvCxnSpPr/>
            <p:nvPr/>
          </p:nvCxnSpPr>
          <p:spPr>
            <a:xfrm flipH="1">
              <a:off x="2302622" y="1483900"/>
              <a:ext cx="385746" cy="843225"/>
            </a:xfrm>
            <a:prstGeom prst="line">
              <a:avLst/>
            </a:prstGeom>
            <a:ln w="42863">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614E216-7242-4136-AEF8-9DA047642C76}"/>
                </a:ext>
              </a:extLst>
            </p:cNvPr>
            <p:cNvCxnSpPr/>
            <p:nvPr/>
          </p:nvCxnSpPr>
          <p:spPr>
            <a:xfrm flipH="1">
              <a:off x="1079554" y="1501226"/>
              <a:ext cx="215971" cy="859397"/>
            </a:xfrm>
            <a:prstGeom prst="line">
              <a:avLst/>
            </a:prstGeom>
            <a:ln w="42863">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4A62245-5FEF-46A3-863B-E29C03915236}"/>
                </a:ext>
              </a:extLst>
            </p:cNvPr>
            <p:cNvCxnSpPr/>
            <p:nvPr/>
          </p:nvCxnSpPr>
          <p:spPr>
            <a:xfrm flipH="1">
              <a:off x="4968197" y="1822345"/>
              <a:ext cx="431943" cy="764678"/>
            </a:xfrm>
            <a:prstGeom prst="line">
              <a:avLst/>
            </a:prstGeom>
            <a:ln w="42863">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3034074"/>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a:extLst>
              <a:ext uri="{FF2B5EF4-FFF2-40B4-BE49-F238E27FC236}">
                <a16:creationId xmlns:a16="http://schemas.microsoft.com/office/drawing/2014/main" id="{CBCFDAD6-0A6C-443F-8209-845FE88D9B31}"/>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buClr>
                <a:srgbClr val="CC0000"/>
              </a:buClr>
              <a:buSzPct val="100000"/>
            </a:pPr>
            <a:r>
              <a:rPr lang="en-US" sz="2400" b="1">
                <a:solidFill>
                  <a:srgbClr val="CC0000"/>
                </a:solidFill>
                <a:latin typeface="Calibri" panose="020F0502020204030204" pitchFamily="34" charset="0"/>
              </a:rPr>
              <a:t>Body Angles and Heights</a:t>
            </a:r>
          </a:p>
        </p:txBody>
      </p:sp>
      <p:sp>
        <p:nvSpPr>
          <p:cNvPr id="12" name="TextBox 13">
            <a:extLst>
              <a:ext uri="{FF2B5EF4-FFF2-40B4-BE49-F238E27FC236}">
                <a16:creationId xmlns:a16="http://schemas.microsoft.com/office/drawing/2014/main" id="{F87F3839-C965-48D2-BC97-750E3F24C8B9}"/>
              </a:ext>
            </a:extLst>
          </p:cNvPr>
          <p:cNvSpPr txBox="1">
            <a:spLocks noChangeArrowheads="1"/>
          </p:cNvSpPr>
          <p:nvPr/>
        </p:nvSpPr>
        <p:spPr bwMode="auto">
          <a:xfrm>
            <a:off x="1752602" y="6105526"/>
            <a:ext cx="8434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sz="1400">
                <a:solidFill>
                  <a:srgbClr val="000000"/>
                </a:solidFill>
                <a:latin typeface="Calibri" panose="020F0502020204030204" pitchFamily="34" charset="0"/>
              </a:rPr>
              <a:t>Bowlers usually get their body angle between 35 and 55 degrees though their 3</a:t>
            </a:r>
            <a:r>
              <a:rPr lang="en-US" sz="1400" baseline="30000">
                <a:solidFill>
                  <a:srgbClr val="000000"/>
                </a:solidFill>
                <a:latin typeface="Calibri" panose="020F0502020204030204" pitchFamily="34" charset="0"/>
              </a:rPr>
              <a:t>rd</a:t>
            </a:r>
            <a:r>
              <a:rPr lang="en-US" sz="1400">
                <a:solidFill>
                  <a:srgbClr val="000000"/>
                </a:solidFill>
                <a:latin typeface="Calibri" panose="020F0502020204030204" pitchFamily="34" charset="0"/>
              </a:rPr>
              <a:t> step to get ready for the finish position.</a:t>
            </a:r>
          </a:p>
        </p:txBody>
      </p:sp>
      <p:pic>
        <p:nvPicPr>
          <p:cNvPr id="13" name="Picture 5" descr="D:\educational-programs\UPDATE-ADD\email6.jpg">
            <a:extLst>
              <a:ext uri="{FF2B5EF4-FFF2-40B4-BE49-F238E27FC236}">
                <a16:creationId xmlns:a16="http://schemas.microsoft.com/office/drawing/2014/main" id="{87CF9600-7449-4D5E-84C8-13CCAFCD6F9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06590" y="1412875"/>
            <a:ext cx="81264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
            <a:extLst>
              <a:ext uri="{FF2B5EF4-FFF2-40B4-BE49-F238E27FC236}">
                <a16:creationId xmlns:a16="http://schemas.microsoft.com/office/drawing/2014/main" id="{C3A4B850-91F2-465B-AE2C-EDBA4487BE0F}"/>
              </a:ext>
            </a:extLst>
          </p:cNvPr>
          <p:cNvSpPr txBox="1">
            <a:spLocks noChangeArrowheads="1"/>
          </p:cNvSpPr>
          <p:nvPr/>
        </p:nvSpPr>
        <p:spPr bwMode="auto">
          <a:xfrm>
            <a:off x="3395663" y="3141665"/>
            <a:ext cx="61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a:solidFill>
                  <a:srgbClr val="000000"/>
                </a:solidFill>
                <a:latin typeface="Calibri" panose="020F0502020204030204" pitchFamily="34" charset="0"/>
              </a:rPr>
              <a:t>48</a:t>
            </a:r>
          </a:p>
        </p:txBody>
      </p:sp>
      <p:sp>
        <p:nvSpPr>
          <p:cNvPr id="15" name="TextBox 6">
            <a:extLst>
              <a:ext uri="{FF2B5EF4-FFF2-40B4-BE49-F238E27FC236}">
                <a16:creationId xmlns:a16="http://schemas.microsoft.com/office/drawing/2014/main" id="{6576D63E-3622-4034-9E9E-F9D1B573BA3F}"/>
              </a:ext>
            </a:extLst>
          </p:cNvPr>
          <p:cNvSpPr txBox="1">
            <a:spLocks noChangeArrowheads="1"/>
          </p:cNvSpPr>
          <p:nvPr/>
        </p:nvSpPr>
        <p:spPr bwMode="auto">
          <a:xfrm>
            <a:off x="3394077" y="5445126"/>
            <a:ext cx="61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a:solidFill>
                  <a:srgbClr val="000000"/>
                </a:solidFill>
                <a:latin typeface="Calibri" panose="020F0502020204030204" pitchFamily="34" charset="0"/>
              </a:rPr>
              <a:t>49</a:t>
            </a:r>
          </a:p>
        </p:txBody>
      </p:sp>
      <p:sp>
        <p:nvSpPr>
          <p:cNvPr id="16" name="TextBox 7">
            <a:extLst>
              <a:ext uri="{FF2B5EF4-FFF2-40B4-BE49-F238E27FC236}">
                <a16:creationId xmlns:a16="http://schemas.microsoft.com/office/drawing/2014/main" id="{EEE346F3-8B57-48F4-AD73-6528DF324879}"/>
              </a:ext>
            </a:extLst>
          </p:cNvPr>
          <p:cNvSpPr txBox="1">
            <a:spLocks noChangeArrowheads="1"/>
          </p:cNvSpPr>
          <p:nvPr/>
        </p:nvSpPr>
        <p:spPr bwMode="auto">
          <a:xfrm>
            <a:off x="5970588" y="3108326"/>
            <a:ext cx="61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a:solidFill>
                  <a:srgbClr val="000000"/>
                </a:solidFill>
                <a:latin typeface="Calibri" panose="020F0502020204030204" pitchFamily="34" charset="0"/>
              </a:rPr>
              <a:t>49</a:t>
            </a:r>
          </a:p>
        </p:txBody>
      </p:sp>
      <p:sp>
        <p:nvSpPr>
          <p:cNvPr id="17" name="TextBox 8">
            <a:extLst>
              <a:ext uri="{FF2B5EF4-FFF2-40B4-BE49-F238E27FC236}">
                <a16:creationId xmlns:a16="http://schemas.microsoft.com/office/drawing/2014/main" id="{796DC97D-CF28-46C8-9623-BB0D99F1B9D1}"/>
              </a:ext>
            </a:extLst>
          </p:cNvPr>
          <p:cNvSpPr txBox="1">
            <a:spLocks noChangeArrowheads="1"/>
          </p:cNvSpPr>
          <p:nvPr/>
        </p:nvSpPr>
        <p:spPr bwMode="auto">
          <a:xfrm>
            <a:off x="5970588" y="5445126"/>
            <a:ext cx="61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a:solidFill>
                  <a:srgbClr val="000000"/>
                </a:solidFill>
                <a:latin typeface="Calibri" panose="020F0502020204030204" pitchFamily="34" charset="0"/>
              </a:rPr>
              <a:t>48</a:t>
            </a:r>
          </a:p>
        </p:txBody>
      </p:sp>
      <p:sp>
        <p:nvSpPr>
          <p:cNvPr id="18" name="TextBox 9">
            <a:extLst>
              <a:ext uri="{FF2B5EF4-FFF2-40B4-BE49-F238E27FC236}">
                <a16:creationId xmlns:a16="http://schemas.microsoft.com/office/drawing/2014/main" id="{CC9B7B67-F64A-46B8-8F9D-39082D044506}"/>
              </a:ext>
            </a:extLst>
          </p:cNvPr>
          <p:cNvSpPr txBox="1">
            <a:spLocks noChangeArrowheads="1"/>
          </p:cNvSpPr>
          <p:nvPr/>
        </p:nvSpPr>
        <p:spPr bwMode="auto">
          <a:xfrm>
            <a:off x="9083675" y="3108326"/>
            <a:ext cx="61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a:solidFill>
                  <a:srgbClr val="000000"/>
                </a:solidFill>
                <a:latin typeface="Calibri" panose="020F0502020204030204" pitchFamily="34" charset="0"/>
              </a:rPr>
              <a:t>47</a:t>
            </a:r>
          </a:p>
        </p:txBody>
      </p:sp>
      <p:sp>
        <p:nvSpPr>
          <p:cNvPr id="19" name="TextBox 10">
            <a:extLst>
              <a:ext uri="{FF2B5EF4-FFF2-40B4-BE49-F238E27FC236}">
                <a16:creationId xmlns:a16="http://schemas.microsoft.com/office/drawing/2014/main" id="{7176F4CC-BB0E-4B2A-80FD-8309B4308946}"/>
              </a:ext>
            </a:extLst>
          </p:cNvPr>
          <p:cNvSpPr txBox="1">
            <a:spLocks noChangeArrowheads="1"/>
          </p:cNvSpPr>
          <p:nvPr/>
        </p:nvSpPr>
        <p:spPr bwMode="auto">
          <a:xfrm>
            <a:off x="9083675" y="5337176"/>
            <a:ext cx="61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a:solidFill>
                  <a:srgbClr val="000000"/>
                </a:solidFill>
                <a:latin typeface="Calibri" panose="020F0502020204030204" pitchFamily="34" charset="0"/>
              </a:rPr>
              <a:t>47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DB7DCC6F-9985-4F33-97ED-3222B6B735B2}"/>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buClr>
                <a:srgbClr val="CC0000"/>
              </a:buClr>
              <a:buSzPct val="100000"/>
            </a:pPr>
            <a:r>
              <a:rPr lang="en-US" sz="2400" b="1">
                <a:solidFill>
                  <a:srgbClr val="CC0000"/>
                </a:solidFill>
                <a:latin typeface="Calibri" panose="020F0502020204030204" pitchFamily="34" charset="0"/>
              </a:rPr>
              <a:t>Body Position before the release</a:t>
            </a:r>
          </a:p>
        </p:txBody>
      </p:sp>
      <p:pic>
        <p:nvPicPr>
          <p:cNvPr id="6" name="Picture 2" descr="C:\Users\onder\Desktop\educational-programs\material\6li-1\email38.jpg">
            <a:extLst>
              <a:ext uri="{FF2B5EF4-FFF2-40B4-BE49-F238E27FC236}">
                <a16:creationId xmlns:a16="http://schemas.microsoft.com/office/drawing/2014/main" id="{F196AB62-BDAC-4D5C-AF35-4306342382F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63975" y="1412875"/>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DA94B5EF-1410-4012-88C2-5C6304F38FEB}"/>
              </a:ext>
            </a:extLst>
          </p:cNvPr>
          <p:cNvSpPr txBox="1">
            <a:spLocks noChangeArrowheads="1"/>
          </p:cNvSpPr>
          <p:nvPr/>
        </p:nvSpPr>
        <p:spPr bwMode="auto">
          <a:xfrm>
            <a:off x="1774827" y="6200775"/>
            <a:ext cx="8434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sz="1400">
                <a:solidFill>
                  <a:srgbClr val="000000"/>
                </a:solidFill>
                <a:latin typeface="Calibri" panose="020F0502020204030204" pitchFamily="34" charset="0"/>
              </a:rPr>
              <a:t>Ball follows a path from inside out to get the proper release position under the head.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2">
            <a:extLst>
              <a:ext uri="{FF2B5EF4-FFF2-40B4-BE49-F238E27FC236}">
                <a16:creationId xmlns:a16="http://schemas.microsoft.com/office/drawing/2014/main" id="{8F6A6789-E817-4017-8F21-A4BBD692572F}"/>
              </a:ext>
            </a:extLst>
          </p:cNvPr>
          <p:cNvSpPr txBox="1">
            <a:spLocks noChangeArrowheads="1"/>
          </p:cNvSpPr>
          <p:nvPr>
            <p:custDataLst>
              <p:tags r:id="rId1"/>
            </p:custDataLst>
          </p:nvPr>
        </p:nvSpPr>
        <p:spPr bwMode="auto">
          <a:xfrm>
            <a:off x="259080" y="669927"/>
            <a:ext cx="1083564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90000" tIns="46800" rIns="90000" bIns="46800" anchor="t"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ts val="1251"/>
              </a:spcBef>
              <a:spcAft>
                <a:spcPct val="0"/>
              </a:spcAft>
              <a:buClr>
                <a:srgbClr val="CC0000"/>
              </a:buClr>
              <a:buSzPct val="100000"/>
            </a:pPr>
            <a:r>
              <a:rPr lang="en-US" altLang="en-US" sz="2400" b="1">
                <a:solidFill>
                  <a:srgbClr val="CC0000"/>
                </a:solidFill>
                <a:latin typeface="Calibri" panose="020F0502020204030204" pitchFamily="34" charset="0"/>
                <a:cs typeface="Calibri" panose="020F0502020204030204" pitchFamily="34" charset="0"/>
              </a:rPr>
              <a:t>5 Step Approach: Body Angles - Hip Height – Stable Shoulder</a:t>
            </a:r>
          </a:p>
        </p:txBody>
      </p:sp>
      <p:pic>
        <p:nvPicPr>
          <p:cNvPr id="51" name="Picture 9" descr="C:\Users\onder\Desktop\educational-programs\material\kk-strip-1.jpg">
            <a:extLst>
              <a:ext uri="{FF2B5EF4-FFF2-40B4-BE49-F238E27FC236}">
                <a16:creationId xmlns:a16="http://schemas.microsoft.com/office/drawing/2014/main" id="{0AAC5FED-B14C-47CC-BC39-781846427E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0" y="1728789"/>
            <a:ext cx="84582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8" descr="C:\Users\onder\Desktop\educational-programs\material\jc-strip-1.jpg">
            <a:extLst>
              <a:ext uri="{FF2B5EF4-FFF2-40B4-BE49-F238E27FC236}">
                <a16:creationId xmlns:a16="http://schemas.microsoft.com/office/drawing/2014/main" id="{58BFA6BE-F29F-48F9-8096-4DF7F5A5E22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02" y="2552701"/>
            <a:ext cx="8459788"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9" descr="C:\Users\onder\Desktop\educational-programs\material\kk-strip-1.jpg">
            <a:extLst>
              <a:ext uri="{FF2B5EF4-FFF2-40B4-BE49-F238E27FC236}">
                <a16:creationId xmlns:a16="http://schemas.microsoft.com/office/drawing/2014/main" id="{66434F56-3041-41AC-8AEF-CD0D95FD25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0" y="3663951"/>
            <a:ext cx="8458200" cy="71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8" descr="C:\Users\onder\Desktop\educational-programs\material\jc-strip-1.jpg">
            <a:extLst>
              <a:ext uri="{FF2B5EF4-FFF2-40B4-BE49-F238E27FC236}">
                <a16:creationId xmlns:a16="http://schemas.microsoft.com/office/drawing/2014/main" id="{1D240964-A5C1-4B47-8348-310C913A6E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5002" y="4487863"/>
            <a:ext cx="845978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Group 85">
            <a:extLst>
              <a:ext uri="{FF2B5EF4-FFF2-40B4-BE49-F238E27FC236}">
                <a16:creationId xmlns:a16="http://schemas.microsoft.com/office/drawing/2014/main" id="{EB3E743E-0D43-4C80-80EA-CCF4481082F0}"/>
              </a:ext>
            </a:extLst>
          </p:cNvPr>
          <p:cNvGrpSpPr>
            <a:grpSpLocks/>
          </p:cNvGrpSpPr>
          <p:nvPr/>
        </p:nvGrpSpPr>
        <p:grpSpPr bwMode="auto">
          <a:xfrm>
            <a:off x="2079625" y="2516188"/>
            <a:ext cx="8142288" cy="620712"/>
            <a:chOff x="555571" y="2516174"/>
            <a:chExt cx="8142398" cy="620729"/>
          </a:xfrm>
        </p:grpSpPr>
        <p:cxnSp>
          <p:nvCxnSpPr>
            <p:cNvPr id="61" name="Straight Connector 60">
              <a:extLst>
                <a:ext uri="{FF2B5EF4-FFF2-40B4-BE49-F238E27FC236}">
                  <a16:creationId xmlns:a16="http://schemas.microsoft.com/office/drawing/2014/main" id="{F4823F1B-B9E5-40E5-840E-06C77F60F250}"/>
                </a:ext>
              </a:extLst>
            </p:cNvPr>
            <p:cNvCxnSpPr/>
            <p:nvPr/>
          </p:nvCxnSpPr>
          <p:spPr>
            <a:xfrm rot="5400000">
              <a:off x="245206" y="2826539"/>
              <a:ext cx="620729" cy="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67" name="Straight Connector 66">
              <a:extLst>
                <a:ext uri="{FF2B5EF4-FFF2-40B4-BE49-F238E27FC236}">
                  <a16:creationId xmlns:a16="http://schemas.microsoft.com/office/drawing/2014/main" id="{F80EB976-20D4-44A5-890D-FE0527B4CFE8}"/>
                </a:ext>
              </a:extLst>
            </p:cNvPr>
            <p:cNvCxnSpPr/>
            <p:nvPr/>
          </p:nvCxnSpPr>
          <p:spPr>
            <a:xfrm rot="5400000">
              <a:off x="719876" y="2826539"/>
              <a:ext cx="620729" cy="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69" name="Straight Connector 68">
              <a:extLst>
                <a:ext uri="{FF2B5EF4-FFF2-40B4-BE49-F238E27FC236}">
                  <a16:creationId xmlns:a16="http://schemas.microsoft.com/office/drawing/2014/main" id="{31ADA038-0D16-48AC-A366-E73A6EDE8D23}"/>
                </a:ext>
              </a:extLst>
            </p:cNvPr>
            <p:cNvCxnSpPr/>
            <p:nvPr/>
          </p:nvCxnSpPr>
          <p:spPr>
            <a:xfrm rot="5400000">
              <a:off x="1249314" y="2771769"/>
              <a:ext cx="620729" cy="109539"/>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70" name="Straight Connector 69">
              <a:extLst>
                <a:ext uri="{FF2B5EF4-FFF2-40B4-BE49-F238E27FC236}">
                  <a16:creationId xmlns:a16="http://schemas.microsoft.com/office/drawing/2014/main" id="{51CB75AE-6DB8-4027-AD7B-A8310592ADE0}"/>
                </a:ext>
              </a:extLst>
            </p:cNvPr>
            <p:cNvCxnSpPr/>
            <p:nvPr/>
          </p:nvCxnSpPr>
          <p:spPr>
            <a:xfrm rot="5400000">
              <a:off x="1669214" y="2753513"/>
              <a:ext cx="620729" cy="146052"/>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72" name="Straight Connector 71">
              <a:extLst>
                <a:ext uri="{FF2B5EF4-FFF2-40B4-BE49-F238E27FC236}">
                  <a16:creationId xmlns:a16="http://schemas.microsoft.com/office/drawing/2014/main" id="{96EDD01D-9CC1-4A59-B30B-A45046446164}"/>
                </a:ext>
              </a:extLst>
            </p:cNvPr>
            <p:cNvCxnSpPr/>
            <p:nvPr/>
          </p:nvCxnSpPr>
          <p:spPr>
            <a:xfrm rot="5400000">
              <a:off x="2143883" y="2716999"/>
              <a:ext cx="620729" cy="219078"/>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73" name="Straight Connector 72">
              <a:extLst>
                <a:ext uri="{FF2B5EF4-FFF2-40B4-BE49-F238E27FC236}">
                  <a16:creationId xmlns:a16="http://schemas.microsoft.com/office/drawing/2014/main" id="{FD9C4D21-4911-41DC-9315-67BC4C25E74A}"/>
                </a:ext>
              </a:extLst>
            </p:cNvPr>
            <p:cNvCxnSpPr/>
            <p:nvPr/>
          </p:nvCxnSpPr>
          <p:spPr>
            <a:xfrm rot="5400000">
              <a:off x="2691578" y="2716999"/>
              <a:ext cx="584216" cy="25559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75" name="Straight Connector 74">
              <a:extLst>
                <a:ext uri="{FF2B5EF4-FFF2-40B4-BE49-F238E27FC236}">
                  <a16:creationId xmlns:a16="http://schemas.microsoft.com/office/drawing/2014/main" id="{8EDE8CA7-6071-498C-BD67-0526BB6A48F9}"/>
                </a:ext>
              </a:extLst>
            </p:cNvPr>
            <p:cNvCxnSpPr/>
            <p:nvPr/>
          </p:nvCxnSpPr>
          <p:spPr>
            <a:xfrm rot="5400000">
              <a:off x="3239272" y="2716999"/>
              <a:ext cx="584216" cy="255591"/>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76" name="Straight Connector 75">
              <a:extLst>
                <a:ext uri="{FF2B5EF4-FFF2-40B4-BE49-F238E27FC236}">
                  <a16:creationId xmlns:a16="http://schemas.microsoft.com/office/drawing/2014/main" id="{570A3146-E1E7-4A6C-BF6B-F79D0C93E37E}"/>
                </a:ext>
              </a:extLst>
            </p:cNvPr>
            <p:cNvCxnSpPr/>
            <p:nvPr/>
          </p:nvCxnSpPr>
          <p:spPr>
            <a:xfrm rot="5400000">
              <a:off x="3786968" y="2716999"/>
              <a:ext cx="584216" cy="25559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78" name="Straight Connector 77">
              <a:extLst>
                <a:ext uri="{FF2B5EF4-FFF2-40B4-BE49-F238E27FC236}">
                  <a16:creationId xmlns:a16="http://schemas.microsoft.com/office/drawing/2014/main" id="{E624B1D8-D3E9-45CF-9196-C59FD5F7FCB7}"/>
                </a:ext>
              </a:extLst>
            </p:cNvPr>
            <p:cNvCxnSpPr/>
            <p:nvPr/>
          </p:nvCxnSpPr>
          <p:spPr>
            <a:xfrm rot="5400000">
              <a:off x="4334662" y="2716999"/>
              <a:ext cx="584216" cy="255591"/>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79" name="Straight Connector 78">
              <a:extLst>
                <a:ext uri="{FF2B5EF4-FFF2-40B4-BE49-F238E27FC236}">
                  <a16:creationId xmlns:a16="http://schemas.microsoft.com/office/drawing/2014/main" id="{C5F9A1F0-038F-4C07-A588-4ED63B796EEA}"/>
                </a:ext>
              </a:extLst>
            </p:cNvPr>
            <p:cNvCxnSpPr/>
            <p:nvPr/>
          </p:nvCxnSpPr>
          <p:spPr>
            <a:xfrm rot="5400000">
              <a:off x="4955383" y="2680486"/>
              <a:ext cx="584216" cy="328617"/>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82" name="Straight Connector 81">
              <a:extLst>
                <a:ext uri="{FF2B5EF4-FFF2-40B4-BE49-F238E27FC236}">
                  <a16:creationId xmlns:a16="http://schemas.microsoft.com/office/drawing/2014/main" id="{9A85993B-83D5-4179-8F13-E626598EC5D5}"/>
                </a:ext>
              </a:extLst>
            </p:cNvPr>
            <p:cNvCxnSpPr/>
            <p:nvPr/>
          </p:nvCxnSpPr>
          <p:spPr>
            <a:xfrm rot="5400000">
              <a:off x="5612617" y="2680486"/>
              <a:ext cx="584216" cy="328617"/>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83" name="Straight Connector 82">
              <a:extLst>
                <a:ext uri="{FF2B5EF4-FFF2-40B4-BE49-F238E27FC236}">
                  <a16:creationId xmlns:a16="http://schemas.microsoft.com/office/drawing/2014/main" id="{430D91A2-1F3B-4E00-8EA0-7479A2F697A0}"/>
                </a:ext>
              </a:extLst>
            </p:cNvPr>
            <p:cNvCxnSpPr/>
            <p:nvPr/>
          </p:nvCxnSpPr>
          <p:spPr>
            <a:xfrm rot="5400000">
              <a:off x="6269851" y="2680486"/>
              <a:ext cx="584216" cy="328617"/>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85" name="Straight Connector 84">
              <a:extLst>
                <a:ext uri="{FF2B5EF4-FFF2-40B4-BE49-F238E27FC236}">
                  <a16:creationId xmlns:a16="http://schemas.microsoft.com/office/drawing/2014/main" id="{055161C0-5615-42CA-94E5-1EC516510432}"/>
                </a:ext>
              </a:extLst>
            </p:cNvPr>
            <p:cNvCxnSpPr/>
            <p:nvPr/>
          </p:nvCxnSpPr>
          <p:spPr>
            <a:xfrm rot="5400000">
              <a:off x="6890572" y="2680487"/>
              <a:ext cx="584216" cy="328616"/>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86" name="Straight Connector 85">
              <a:extLst>
                <a:ext uri="{FF2B5EF4-FFF2-40B4-BE49-F238E27FC236}">
                  <a16:creationId xmlns:a16="http://schemas.microsoft.com/office/drawing/2014/main" id="{C8947580-86B2-4E38-BA71-35C526B2BFCA}"/>
                </a:ext>
              </a:extLst>
            </p:cNvPr>
            <p:cNvCxnSpPr/>
            <p:nvPr/>
          </p:nvCxnSpPr>
          <p:spPr>
            <a:xfrm rot="5400000">
              <a:off x="7584319" y="2680486"/>
              <a:ext cx="584216" cy="328617"/>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87" name="Straight Connector 86">
              <a:extLst>
                <a:ext uri="{FF2B5EF4-FFF2-40B4-BE49-F238E27FC236}">
                  <a16:creationId xmlns:a16="http://schemas.microsoft.com/office/drawing/2014/main" id="{8F8F84A3-85D3-4914-B97B-10A44570E810}"/>
                </a:ext>
              </a:extLst>
            </p:cNvPr>
            <p:cNvCxnSpPr/>
            <p:nvPr/>
          </p:nvCxnSpPr>
          <p:spPr>
            <a:xfrm rot="5400000">
              <a:off x="8241553" y="2680486"/>
              <a:ext cx="584216" cy="328617"/>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grpSp>
      <p:grpSp>
        <p:nvGrpSpPr>
          <p:cNvPr id="88" name="Group 86">
            <a:extLst>
              <a:ext uri="{FF2B5EF4-FFF2-40B4-BE49-F238E27FC236}">
                <a16:creationId xmlns:a16="http://schemas.microsoft.com/office/drawing/2014/main" id="{07842BDB-6BBB-41C9-B25F-57B2616510AB}"/>
              </a:ext>
            </a:extLst>
          </p:cNvPr>
          <p:cNvGrpSpPr>
            <a:grpSpLocks/>
          </p:cNvGrpSpPr>
          <p:nvPr/>
        </p:nvGrpSpPr>
        <p:grpSpPr bwMode="auto">
          <a:xfrm>
            <a:off x="1860551" y="3757613"/>
            <a:ext cx="8543925" cy="146051"/>
            <a:chOff x="336492" y="4305312"/>
            <a:chExt cx="8544042" cy="146052"/>
          </a:xfrm>
        </p:grpSpPr>
        <p:cxnSp>
          <p:nvCxnSpPr>
            <p:cNvPr id="89" name="Straight Connector 88">
              <a:extLst>
                <a:ext uri="{FF2B5EF4-FFF2-40B4-BE49-F238E27FC236}">
                  <a16:creationId xmlns:a16="http://schemas.microsoft.com/office/drawing/2014/main" id="{19C765E6-F3AC-434F-B3BA-84A15C138B7E}"/>
                </a:ext>
              </a:extLst>
            </p:cNvPr>
            <p:cNvCxnSpPr/>
            <p:nvPr/>
          </p:nvCxnSpPr>
          <p:spPr>
            <a:xfrm>
              <a:off x="336492" y="4305312"/>
              <a:ext cx="8544042" cy="0"/>
            </a:xfrm>
            <a:prstGeom prst="line">
              <a:avLst/>
            </a:prstGeom>
            <a:ln w="14288">
              <a:solidFill>
                <a:srgbClr val="FFFF00"/>
              </a:solidFill>
            </a:ln>
          </p:spPr>
          <p:style>
            <a:lnRef idx="3">
              <a:schemeClr val="accent2"/>
            </a:lnRef>
            <a:fillRef idx="0">
              <a:schemeClr val="accent2"/>
            </a:fillRef>
            <a:effectRef idx="2">
              <a:schemeClr val="accent2"/>
            </a:effectRef>
            <a:fontRef idx="minor">
              <a:schemeClr val="tx1"/>
            </a:fontRef>
          </p:style>
        </p:cxnSp>
        <p:cxnSp>
          <p:nvCxnSpPr>
            <p:cNvPr id="90" name="Straight Connector 89">
              <a:extLst>
                <a:ext uri="{FF2B5EF4-FFF2-40B4-BE49-F238E27FC236}">
                  <a16:creationId xmlns:a16="http://schemas.microsoft.com/office/drawing/2014/main" id="{F233524A-F402-4893-8D09-88FE26F2F6C2}"/>
                </a:ext>
              </a:extLst>
            </p:cNvPr>
            <p:cNvCxnSpPr/>
            <p:nvPr/>
          </p:nvCxnSpPr>
          <p:spPr>
            <a:xfrm>
              <a:off x="1979578" y="4378338"/>
              <a:ext cx="6900956" cy="0"/>
            </a:xfrm>
            <a:prstGeom prst="line">
              <a:avLst/>
            </a:prstGeom>
            <a:ln w="14288">
              <a:solidFill>
                <a:srgbClr val="FFFF00"/>
              </a:solidFill>
            </a:ln>
          </p:spPr>
          <p:style>
            <a:lnRef idx="3">
              <a:schemeClr val="accent2"/>
            </a:lnRef>
            <a:fillRef idx="0">
              <a:schemeClr val="accent2"/>
            </a:fillRef>
            <a:effectRef idx="2">
              <a:schemeClr val="accent2"/>
            </a:effectRef>
            <a:fontRef idx="minor">
              <a:schemeClr val="tx1"/>
            </a:fontRef>
          </p:style>
        </p:cxnSp>
        <p:cxnSp>
          <p:nvCxnSpPr>
            <p:cNvPr id="91" name="Straight Connector 90">
              <a:extLst>
                <a:ext uri="{FF2B5EF4-FFF2-40B4-BE49-F238E27FC236}">
                  <a16:creationId xmlns:a16="http://schemas.microsoft.com/office/drawing/2014/main" id="{8AA3B64A-80F6-4487-978A-3396BCE01912}"/>
                </a:ext>
              </a:extLst>
            </p:cNvPr>
            <p:cNvCxnSpPr/>
            <p:nvPr/>
          </p:nvCxnSpPr>
          <p:spPr>
            <a:xfrm>
              <a:off x="4645026" y="4451364"/>
              <a:ext cx="4235508" cy="0"/>
            </a:xfrm>
            <a:prstGeom prst="line">
              <a:avLst/>
            </a:prstGeom>
            <a:ln w="14288">
              <a:solidFill>
                <a:srgbClr val="FFFF00"/>
              </a:solidFill>
            </a:ln>
          </p:spPr>
          <p:style>
            <a:lnRef idx="3">
              <a:schemeClr val="accent2"/>
            </a:lnRef>
            <a:fillRef idx="0">
              <a:schemeClr val="accent2"/>
            </a:fillRef>
            <a:effectRef idx="2">
              <a:schemeClr val="accent2"/>
            </a:effectRef>
            <a:fontRef idx="minor">
              <a:schemeClr val="tx1"/>
            </a:fontRef>
          </p:style>
        </p:cxnSp>
      </p:grpSp>
      <p:grpSp>
        <p:nvGrpSpPr>
          <p:cNvPr id="92" name="Group 87">
            <a:extLst>
              <a:ext uri="{FF2B5EF4-FFF2-40B4-BE49-F238E27FC236}">
                <a16:creationId xmlns:a16="http://schemas.microsoft.com/office/drawing/2014/main" id="{C483AE6D-7353-45E0-9537-DD2B774DFAD3}"/>
              </a:ext>
            </a:extLst>
          </p:cNvPr>
          <p:cNvGrpSpPr>
            <a:grpSpLocks/>
          </p:cNvGrpSpPr>
          <p:nvPr/>
        </p:nvGrpSpPr>
        <p:grpSpPr bwMode="auto">
          <a:xfrm>
            <a:off x="1860551" y="4633913"/>
            <a:ext cx="8543925" cy="146051"/>
            <a:chOff x="336492" y="5181624"/>
            <a:chExt cx="8544042" cy="146052"/>
          </a:xfrm>
        </p:grpSpPr>
        <p:cxnSp>
          <p:nvCxnSpPr>
            <p:cNvPr id="93" name="Straight Connector 92">
              <a:extLst>
                <a:ext uri="{FF2B5EF4-FFF2-40B4-BE49-F238E27FC236}">
                  <a16:creationId xmlns:a16="http://schemas.microsoft.com/office/drawing/2014/main" id="{2C3C33BD-1B16-40BC-82D3-EBE1B805F45D}"/>
                </a:ext>
              </a:extLst>
            </p:cNvPr>
            <p:cNvCxnSpPr/>
            <p:nvPr/>
          </p:nvCxnSpPr>
          <p:spPr>
            <a:xfrm>
              <a:off x="336492" y="5181624"/>
              <a:ext cx="8544042" cy="0"/>
            </a:xfrm>
            <a:prstGeom prst="line">
              <a:avLst/>
            </a:prstGeom>
            <a:ln w="14288">
              <a:solidFill>
                <a:srgbClr val="FFFF00"/>
              </a:solidFill>
            </a:ln>
          </p:spPr>
          <p:style>
            <a:lnRef idx="3">
              <a:schemeClr val="accent2"/>
            </a:lnRef>
            <a:fillRef idx="0">
              <a:schemeClr val="accent2"/>
            </a:fillRef>
            <a:effectRef idx="2">
              <a:schemeClr val="accent2"/>
            </a:effectRef>
            <a:fontRef idx="minor">
              <a:schemeClr val="tx1"/>
            </a:fontRef>
          </p:style>
        </p:cxnSp>
        <p:cxnSp>
          <p:nvCxnSpPr>
            <p:cNvPr id="94" name="Straight Connector 93">
              <a:extLst>
                <a:ext uri="{FF2B5EF4-FFF2-40B4-BE49-F238E27FC236}">
                  <a16:creationId xmlns:a16="http://schemas.microsoft.com/office/drawing/2014/main" id="{16CA1FCA-9B5F-41A7-B2B6-80FE1048F887}"/>
                </a:ext>
              </a:extLst>
            </p:cNvPr>
            <p:cNvCxnSpPr/>
            <p:nvPr/>
          </p:nvCxnSpPr>
          <p:spPr>
            <a:xfrm>
              <a:off x="4243384" y="5327676"/>
              <a:ext cx="4637150" cy="0"/>
            </a:xfrm>
            <a:prstGeom prst="line">
              <a:avLst/>
            </a:prstGeom>
            <a:ln w="14288">
              <a:solidFill>
                <a:srgbClr val="FFFF00"/>
              </a:solidFill>
            </a:ln>
          </p:spPr>
          <p:style>
            <a:lnRef idx="3">
              <a:schemeClr val="accent2"/>
            </a:lnRef>
            <a:fillRef idx="0">
              <a:schemeClr val="accent2"/>
            </a:fillRef>
            <a:effectRef idx="2">
              <a:schemeClr val="accent2"/>
            </a:effectRef>
            <a:fontRef idx="minor">
              <a:schemeClr val="tx1"/>
            </a:fontRef>
          </p:style>
        </p:cxnSp>
        <p:cxnSp>
          <p:nvCxnSpPr>
            <p:cNvPr id="95" name="Straight Connector 94">
              <a:extLst>
                <a:ext uri="{FF2B5EF4-FFF2-40B4-BE49-F238E27FC236}">
                  <a16:creationId xmlns:a16="http://schemas.microsoft.com/office/drawing/2014/main" id="{8DE8BA50-AA62-484F-8A49-58735BDB869B}"/>
                </a:ext>
              </a:extLst>
            </p:cNvPr>
            <p:cNvCxnSpPr/>
            <p:nvPr/>
          </p:nvCxnSpPr>
          <p:spPr>
            <a:xfrm>
              <a:off x="1797012" y="5254650"/>
              <a:ext cx="7083522" cy="0"/>
            </a:xfrm>
            <a:prstGeom prst="line">
              <a:avLst/>
            </a:prstGeom>
            <a:ln w="14288">
              <a:solidFill>
                <a:srgbClr val="FFFF00"/>
              </a:solidFill>
            </a:ln>
          </p:spPr>
          <p:style>
            <a:lnRef idx="3">
              <a:schemeClr val="accent2"/>
            </a:lnRef>
            <a:fillRef idx="0">
              <a:schemeClr val="accent2"/>
            </a:fillRef>
            <a:effectRef idx="2">
              <a:schemeClr val="accent2"/>
            </a:effectRef>
            <a:fontRef idx="minor">
              <a:schemeClr val="tx1"/>
            </a:fontRef>
          </p:style>
        </p:cxnSp>
      </p:grpSp>
      <p:grpSp>
        <p:nvGrpSpPr>
          <p:cNvPr id="96" name="Group 88">
            <a:extLst>
              <a:ext uri="{FF2B5EF4-FFF2-40B4-BE49-F238E27FC236}">
                <a16:creationId xmlns:a16="http://schemas.microsoft.com/office/drawing/2014/main" id="{1D081B11-3E82-4D26-AF98-2358B3550548}"/>
              </a:ext>
            </a:extLst>
          </p:cNvPr>
          <p:cNvGrpSpPr>
            <a:grpSpLocks/>
          </p:cNvGrpSpPr>
          <p:nvPr/>
        </p:nvGrpSpPr>
        <p:grpSpPr bwMode="auto">
          <a:xfrm>
            <a:off x="2079625" y="1639889"/>
            <a:ext cx="8178800" cy="657225"/>
            <a:chOff x="555571" y="1639862"/>
            <a:chExt cx="8178909" cy="657236"/>
          </a:xfrm>
        </p:grpSpPr>
        <p:cxnSp>
          <p:nvCxnSpPr>
            <p:cNvPr id="97" name="Straight Connector 96">
              <a:extLst>
                <a:ext uri="{FF2B5EF4-FFF2-40B4-BE49-F238E27FC236}">
                  <a16:creationId xmlns:a16="http://schemas.microsoft.com/office/drawing/2014/main" id="{E872C573-E89C-4E04-BC05-0281E991EF21}"/>
                </a:ext>
              </a:extLst>
            </p:cNvPr>
            <p:cNvCxnSpPr/>
            <p:nvPr/>
          </p:nvCxnSpPr>
          <p:spPr>
            <a:xfrm rot="5400000">
              <a:off x="1870037" y="1931967"/>
              <a:ext cx="657236" cy="73026"/>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98" name="Straight Connector 97">
              <a:extLst>
                <a:ext uri="{FF2B5EF4-FFF2-40B4-BE49-F238E27FC236}">
                  <a16:creationId xmlns:a16="http://schemas.microsoft.com/office/drawing/2014/main" id="{4D5E830F-722F-4756-B47D-EAB02B91D931}"/>
                </a:ext>
              </a:extLst>
            </p:cNvPr>
            <p:cNvCxnSpPr/>
            <p:nvPr/>
          </p:nvCxnSpPr>
          <p:spPr>
            <a:xfrm rot="5400000">
              <a:off x="2308193" y="1895455"/>
              <a:ext cx="657236" cy="146052"/>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99" name="Straight Connector 98">
              <a:extLst>
                <a:ext uri="{FF2B5EF4-FFF2-40B4-BE49-F238E27FC236}">
                  <a16:creationId xmlns:a16="http://schemas.microsoft.com/office/drawing/2014/main" id="{3D9DFF40-9FF7-4EBF-BE98-353DFE1C4A7A}"/>
                </a:ext>
              </a:extLst>
            </p:cNvPr>
            <p:cNvCxnSpPr/>
            <p:nvPr/>
          </p:nvCxnSpPr>
          <p:spPr>
            <a:xfrm rot="5400000">
              <a:off x="245210" y="1950223"/>
              <a:ext cx="620722" cy="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00" name="Straight Connector 99">
              <a:extLst>
                <a:ext uri="{FF2B5EF4-FFF2-40B4-BE49-F238E27FC236}">
                  <a16:creationId xmlns:a16="http://schemas.microsoft.com/office/drawing/2014/main" id="{DBF54E9B-76C1-4DFF-8E5E-A74C3F62AF3A}"/>
                </a:ext>
              </a:extLst>
            </p:cNvPr>
            <p:cNvCxnSpPr/>
            <p:nvPr/>
          </p:nvCxnSpPr>
          <p:spPr>
            <a:xfrm rot="5400000">
              <a:off x="829418" y="1950223"/>
              <a:ext cx="620722" cy="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01" name="Straight Connector 100">
              <a:extLst>
                <a:ext uri="{FF2B5EF4-FFF2-40B4-BE49-F238E27FC236}">
                  <a16:creationId xmlns:a16="http://schemas.microsoft.com/office/drawing/2014/main" id="{0BFD9177-C5BA-4C5E-83AC-0A6B0D9A99A5}"/>
                </a:ext>
              </a:extLst>
            </p:cNvPr>
            <p:cNvCxnSpPr/>
            <p:nvPr/>
          </p:nvCxnSpPr>
          <p:spPr>
            <a:xfrm rot="5400000">
              <a:off x="1413625" y="1950223"/>
              <a:ext cx="620722" cy="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02" name="Straight Connector 101">
              <a:extLst>
                <a:ext uri="{FF2B5EF4-FFF2-40B4-BE49-F238E27FC236}">
                  <a16:creationId xmlns:a16="http://schemas.microsoft.com/office/drawing/2014/main" id="{3DE24247-DFC8-4892-9689-7F95EA81F61D}"/>
                </a:ext>
              </a:extLst>
            </p:cNvPr>
            <p:cNvCxnSpPr/>
            <p:nvPr/>
          </p:nvCxnSpPr>
          <p:spPr>
            <a:xfrm rot="5400000">
              <a:off x="2928915" y="1858941"/>
              <a:ext cx="547696" cy="25559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03" name="Straight Connector 102">
              <a:extLst>
                <a:ext uri="{FF2B5EF4-FFF2-40B4-BE49-F238E27FC236}">
                  <a16:creationId xmlns:a16="http://schemas.microsoft.com/office/drawing/2014/main" id="{0AA41DC0-FDE9-4157-AA49-AFC379213D5A}"/>
                </a:ext>
              </a:extLst>
            </p:cNvPr>
            <p:cNvCxnSpPr/>
            <p:nvPr/>
          </p:nvCxnSpPr>
          <p:spPr>
            <a:xfrm rot="5400000">
              <a:off x="3513122" y="1858941"/>
              <a:ext cx="547696" cy="25559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04" name="Straight Connector 103">
              <a:extLst>
                <a:ext uri="{FF2B5EF4-FFF2-40B4-BE49-F238E27FC236}">
                  <a16:creationId xmlns:a16="http://schemas.microsoft.com/office/drawing/2014/main" id="{D4D26750-5972-47AA-BAEE-AAAB0D23C366}"/>
                </a:ext>
              </a:extLst>
            </p:cNvPr>
            <p:cNvCxnSpPr/>
            <p:nvPr/>
          </p:nvCxnSpPr>
          <p:spPr>
            <a:xfrm rot="5400000">
              <a:off x="4097330" y="1858941"/>
              <a:ext cx="547696" cy="25559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05" name="Straight Connector 104">
              <a:extLst>
                <a:ext uri="{FF2B5EF4-FFF2-40B4-BE49-F238E27FC236}">
                  <a16:creationId xmlns:a16="http://schemas.microsoft.com/office/drawing/2014/main" id="{2F558099-B923-4FEB-BA13-9911A3DBDB86}"/>
                </a:ext>
              </a:extLst>
            </p:cNvPr>
            <p:cNvCxnSpPr/>
            <p:nvPr/>
          </p:nvCxnSpPr>
          <p:spPr>
            <a:xfrm rot="5400000">
              <a:off x="4718051" y="1858941"/>
              <a:ext cx="547696" cy="255591"/>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06" name="Straight Connector 105">
              <a:extLst>
                <a:ext uri="{FF2B5EF4-FFF2-40B4-BE49-F238E27FC236}">
                  <a16:creationId xmlns:a16="http://schemas.microsoft.com/office/drawing/2014/main" id="{F5A5C167-9B55-4D9A-B8A9-E37B4395073D}"/>
                </a:ext>
              </a:extLst>
            </p:cNvPr>
            <p:cNvCxnSpPr/>
            <p:nvPr/>
          </p:nvCxnSpPr>
          <p:spPr>
            <a:xfrm rot="5400000">
              <a:off x="5375284" y="1858941"/>
              <a:ext cx="547696" cy="255591"/>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07" name="Straight Connector 106">
              <a:extLst>
                <a:ext uri="{FF2B5EF4-FFF2-40B4-BE49-F238E27FC236}">
                  <a16:creationId xmlns:a16="http://schemas.microsoft.com/office/drawing/2014/main" id="{8FAA5D15-0CCE-4365-8A0D-E7F1FB25EDD5}"/>
                </a:ext>
              </a:extLst>
            </p:cNvPr>
            <p:cNvCxnSpPr/>
            <p:nvPr/>
          </p:nvCxnSpPr>
          <p:spPr>
            <a:xfrm rot="5400000">
              <a:off x="6032518" y="1858941"/>
              <a:ext cx="547696" cy="255591"/>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08" name="Straight Connector 107">
              <a:extLst>
                <a:ext uri="{FF2B5EF4-FFF2-40B4-BE49-F238E27FC236}">
                  <a16:creationId xmlns:a16="http://schemas.microsoft.com/office/drawing/2014/main" id="{6126B0F6-B6E2-45F3-B3F1-BAC8436E72DD}"/>
                </a:ext>
              </a:extLst>
            </p:cNvPr>
            <p:cNvCxnSpPr/>
            <p:nvPr/>
          </p:nvCxnSpPr>
          <p:spPr>
            <a:xfrm rot="5400000">
              <a:off x="6653239" y="1858941"/>
              <a:ext cx="547696" cy="25559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09" name="Straight Connector 108">
              <a:extLst>
                <a:ext uri="{FF2B5EF4-FFF2-40B4-BE49-F238E27FC236}">
                  <a16:creationId xmlns:a16="http://schemas.microsoft.com/office/drawing/2014/main" id="{50DDBC48-D962-46F6-8E92-90A65742C51F}"/>
                </a:ext>
              </a:extLst>
            </p:cNvPr>
            <p:cNvCxnSpPr/>
            <p:nvPr/>
          </p:nvCxnSpPr>
          <p:spPr>
            <a:xfrm rot="5400000">
              <a:off x="7200934" y="1858941"/>
              <a:ext cx="547696" cy="255591"/>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10" name="Straight Connector 109">
              <a:extLst>
                <a:ext uri="{FF2B5EF4-FFF2-40B4-BE49-F238E27FC236}">
                  <a16:creationId xmlns:a16="http://schemas.microsoft.com/office/drawing/2014/main" id="{B8611C53-DB27-440E-9B8A-11EECAA7AD23}"/>
                </a:ext>
              </a:extLst>
            </p:cNvPr>
            <p:cNvCxnSpPr/>
            <p:nvPr/>
          </p:nvCxnSpPr>
          <p:spPr>
            <a:xfrm rot="5400000">
              <a:off x="7821655" y="1858941"/>
              <a:ext cx="547696" cy="25559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cxnSp>
          <p:nvCxnSpPr>
            <p:cNvPr id="111" name="Straight Connector 110">
              <a:extLst>
                <a:ext uri="{FF2B5EF4-FFF2-40B4-BE49-F238E27FC236}">
                  <a16:creationId xmlns:a16="http://schemas.microsoft.com/office/drawing/2014/main" id="{61F2CD9A-9E90-4FF6-9820-597B49E7343A}"/>
                </a:ext>
              </a:extLst>
            </p:cNvPr>
            <p:cNvCxnSpPr/>
            <p:nvPr/>
          </p:nvCxnSpPr>
          <p:spPr>
            <a:xfrm rot="5400000">
              <a:off x="8332837" y="1858941"/>
              <a:ext cx="547696" cy="255590"/>
            </a:xfrm>
            <a:prstGeom prst="line">
              <a:avLst/>
            </a:prstGeom>
            <a:ln w="28575">
              <a:solidFill>
                <a:srgbClr val="FFFF00"/>
              </a:solidFill>
            </a:ln>
          </p:spPr>
          <p:style>
            <a:lnRef idx="3">
              <a:schemeClr val="accent5"/>
            </a:lnRef>
            <a:fillRef idx="0">
              <a:schemeClr val="accent5"/>
            </a:fillRef>
            <a:effectRef idx="2">
              <a:schemeClr val="accent5"/>
            </a:effectRef>
            <a:fontRef idx="minor">
              <a:schemeClr val="tx1"/>
            </a:fontRef>
          </p:style>
        </p:cxnSp>
      </p:grpSp>
      <p:sp>
        <p:nvSpPr>
          <p:cNvPr id="112" name="TextBox 13">
            <a:extLst>
              <a:ext uri="{FF2B5EF4-FFF2-40B4-BE49-F238E27FC236}">
                <a16:creationId xmlns:a16="http://schemas.microsoft.com/office/drawing/2014/main" id="{51DC1AB8-AD06-44C9-B6DD-09D481B07B6F}"/>
              </a:ext>
            </a:extLst>
          </p:cNvPr>
          <p:cNvSpPr txBox="1">
            <a:spLocks noChangeArrowheads="1"/>
          </p:cNvSpPr>
          <p:nvPr/>
        </p:nvSpPr>
        <p:spPr bwMode="auto">
          <a:xfrm>
            <a:off x="2006602" y="5400677"/>
            <a:ext cx="84343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pPr>
            <a:r>
              <a:rPr lang="en-US" altLang="en-US" sz="1400">
                <a:solidFill>
                  <a:srgbClr val="000000"/>
                </a:solidFill>
                <a:latin typeface="Calibri" panose="020F0502020204030204" pitchFamily="34" charset="0"/>
                <a:cs typeface="Calibri" panose="020F0502020204030204" pitchFamily="34" charset="0"/>
              </a:rPr>
              <a:t>According to our analyses, top bowlers fix their body angles at the end of the 3</a:t>
            </a:r>
            <a:r>
              <a:rPr lang="en-US" altLang="en-US" sz="1400" baseline="30000">
                <a:solidFill>
                  <a:srgbClr val="000000"/>
                </a:solidFill>
                <a:latin typeface="Calibri" panose="020F0502020204030204" pitchFamily="34" charset="0"/>
                <a:cs typeface="Calibri" panose="020F0502020204030204" pitchFamily="34" charset="0"/>
              </a:rPr>
              <a:t>rd</a:t>
            </a:r>
            <a:r>
              <a:rPr lang="en-US" altLang="en-US" sz="1400">
                <a:solidFill>
                  <a:srgbClr val="000000"/>
                </a:solidFill>
                <a:latin typeface="Calibri" panose="020F0502020204030204" pitchFamily="34" charset="0"/>
                <a:cs typeface="Calibri" panose="020F0502020204030204" pitchFamily="34" charset="0"/>
              </a:rPr>
              <a:t> step. They also fix their height at the 4</a:t>
            </a:r>
            <a:r>
              <a:rPr lang="en-US" altLang="en-US" sz="1400" baseline="30000">
                <a:solidFill>
                  <a:srgbClr val="000000"/>
                </a:solidFill>
                <a:latin typeface="Calibri" panose="020F0502020204030204" pitchFamily="34" charset="0"/>
                <a:cs typeface="Calibri" panose="020F0502020204030204" pitchFamily="34" charset="0"/>
              </a:rPr>
              <a:t>th</a:t>
            </a:r>
            <a:r>
              <a:rPr lang="en-US" altLang="en-US" sz="1400">
                <a:solidFill>
                  <a:srgbClr val="000000"/>
                </a:solidFill>
                <a:latin typeface="Calibri" panose="020F0502020204030204" pitchFamily="34" charset="0"/>
                <a:cs typeface="Calibri" panose="020F0502020204030204" pitchFamily="34" charset="0"/>
              </a:rPr>
              <a:t> step and make themselves ready for the last sliding step. </a:t>
            </a:r>
            <a:r>
              <a:rPr lang="en-US" altLang="en-US" sz="1400" err="1">
                <a:solidFill>
                  <a:srgbClr val="000000"/>
                </a:solidFill>
                <a:latin typeface="Calibri" panose="020F0502020204030204" pitchFamily="34" charset="0"/>
                <a:cs typeface="Calibri" panose="020F0502020204030204" pitchFamily="34" charset="0"/>
              </a:rPr>
              <a:t>The</a:t>
            </a:r>
            <a:r>
              <a:rPr lang="en-US" altLang="en-US" sz="1400">
                <a:solidFill>
                  <a:srgbClr val="000000"/>
                </a:solidFill>
                <a:latin typeface="Calibri" panose="020F0502020204030204" pitchFamily="34" charset="0"/>
                <a:cs typeface="Calibri" panose="020F0502020204030204" pitchFamily="34" charset="0"/>
              </a:rPr>
              <a:t> 5</a:t>
            </a:r>
            <a:r>
              <a:rPr lang="en-US" altLang="en-US" sz="1400" baseline="30000" err="1">
                <a:solidFill>
                  <a:srgbClr val="000000"/>
                </a:solidFill>
                <a:latin typeface="Calibri" panose="020F0502020204030204" pitchFamily="34" charset="0"/>
                <a:cs typeface="Calibri" panose="020F0502020204030204" pitchFamily="34" charset="0"/>
              </a:rPr>
              <a:t>th</a:t>
            </a:r>
            <a:r>
              <a:rPr lang="en-US" altLang="en-US" sz="1400">
                <a:solidFill>
                  <a:srgbClr val="000000"/>
                </a:solidFill>
                <a:latin typeface="Calibri" panose="020F0502020204030204" pitchFamily="34" charset="0"/>
                <a:cs typeface="Calibri" panose="020F0502020204030204" pitchFamily="34" charset="0"/>
              </a:rPr>
              <a:t> step carries that angle and height to foul line.</a:t>
            </a:r>
          </a:p>
        </p:txBody>
      </p:sp>
    </p:spTree>
    <p:extLst>
      <p:ext uri="{BB962C8B-B14F-4D97-AF65-F5344CB8AC3E}">
        <p14:creationId xmlns:p14="http://schemas.microsoft.com/office/powerpoint/2010/main" val="26582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slide(fromLeft)">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slide(fromLeft)">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slide(from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slide(fromLeft)">
                                      <p:cBhvr>
                                        <p:cTn id="2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D8455159-91A7-4AAB-8278-F45104417A35}"/>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buClr>
                <a:srgbClr val="CC0000"/>
              </a:buClr>
              <a:buSzPct val="100000"/>
            </a:pPr>
            <a:r>
              <a:rPr lang="en-US" sz="2400" b="1">
                <a:solidFill>
                  <a:srgbClr val="CC0000"/>
                </a:solidFill>
                <a:latin typeface="Calibri" panose="020F0502020204030204" pitchFamily="34" charset="0"/>
              </a:rPr>
              <a:t>Release</a:t>
            </a:r>
          </a:p>
        </p:txBody>
      </p:sp>
      <p:pic>
        <p:nvPicPr>
          <p:cNvPr id="7" name="Picture 5" descr="release1">
            <a:extLst>
              <a:ext uri="{FF2B5EF4-FFF2-40B4-BE49-F238E27FC236}">
                <a16:creationId xmlns:a16="http://schemas.microsoft.com/office/drawing/2014/main" id="{50D47186-764C-4B99-8F4C-B7852FA9606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8800" y="5334002"/>
            <a:ext cx="8534400" cy="114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releases2">
            <a:extLst>
              <a:ext uri="{FF2B5EF4-FFF2-40B4-BE49-F238E27FC236}">
                <a16:creationId xmlns:a16="http://schemas.microsoft.com/office/drawing/2014/main" id="{7B7481C7-29E1-4F19-9449-1A2F2EA4790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66900" y="1341439"/>
            <a:ext cx="8458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9">
            <a:extLst>
              <a:ext uri="{FF2B5EF4-FFF2-40B4-BE49-F238E27FC236}">
                <a16:creationId xmlns:a16="http://schemas.microsoft.com/office/drawing/2014/main" id="{CF1FCB21-C67B-4014-8120-312D3918AC87}"/>
              </a:ext>
            </a:extLst>
          </p:cNvPr>
          <p:cNvSpPr txBox="1">
            <a:spLocks noChangeArrowheads="1"/>
          </p:cNvSpPr>
          <p:nvPr/>
        </p:nvSpPr>
        <p:spPr bwMode="auto">
          <a:xfrm>
            <a:off x="1905000" y="3551241"/>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50000"/>
              </a:spcBef>
              <a:spcAft>
                <a:spcPct val="0"/>
              </a:spcAft>
            </a:pPr>
            <a:r>
              <a:rPr lang="en-US" sz="1200">
                <a:solidFill>
                  <a:srgbClr val="000000"/>
                </a:solidFill>
                <a:latin typeface="Calibri" panose="020F0502020204030204" pitchFamily="34" charset="0"/>
              </a:rPr>
              <a:t>A release is a smooth action of wrist and fingers. It requires “a releasing” movement instead of muscling and gripping.</a:t>
            </a:r>
          </a:p>
          <a:p>
            <a:pPr defTabSz="1219170" eaLnBrk="1" fontAlgn="base" hangingPunct="1">
              <a:spcBef>
                <a:spcPct val="50000"/>
              </a:spcBef>
              <a:spcAft>
                <a:spcPct val="0"/>
              </a:spcAft>
            </a:pPr>
            <a:r>
              <a:rPr lang="en-US" sz="1200">
                <a:solidFill>
                  <a:srgbClr val="000000"/>
                </a:solidFill>
                <a:latin typeface="Calibri" panose="020F0502020204030204" pitchFamily="34" charset="0"/>
              </a:rPr>
              <a:t>For a proper release the bowler need to have a good swing and timing to provide the best balanced position for any kind of release. In a proper release there are three stages:</a:t>
            </a:r>
          </a:p>
          <a:p>
            <a:pPr defTabSz="1219170" eaLnBrk="1" fontAlgn="base" hangingPunct="1">
              <a:spcBef>
                <a:spcPct val="50000"/>
              </a:spcBef>
              <a:spcAft>
                <a:spcPct val="0"/>
              </a:spcAft>
              <a:buFontTx/>
              <a:buChar char="-"/>
            </a:pPr>
            <a:r>
              <a:rPr lang="en-US" sz="1200">
                <a:solidFill>
                  <a:srgbClr val="000000"/>
                </a:solidFill>
                <a:latin typeface="Calibri" panose="020F0502020204030204" pitchFamily="34" charset="0"/>
              </a:rPr>
              <a:t> Thumb Release</a:t>
            </a:r>
          </a:p>
          <a:p>
            <a:pPr defTabSz="1219170" eaLnBrk="1" fontAlgn="base" hangingPunct="1">
              <a:spcBef>
                <a:spcPct val="50000"/>
              </a:spcBef>
              <a:spcAft>
                <a:spcPct val="0"/>
              </a:spcAft>
              <a:buFontTx/>
              <a:buChar char="-"/>
            </a:pPr>
            <a:r>
              <a:rPr lang="en-US" sz="1200">
                <a:solidFill>
                  <a:srgbClr val="000000"/>
                </a:solidFill>
                <a:latin typeface="Calibri" panose="020F0502020204030204" pitchFamily="34" charset="0"/>
              </a:rPr>
              <a:t> Fingers and Wrist Rotates around the ball (Not the arm)</a:t>
            </a:r>
          </a:p>
          <a:p>
            <a:pPr defTabSz="1219170" eaLnBrk="1" fontAlgn="base" hangingPunct="1">
              <a:spcBef>
                <a:spcPct val="50000"/>
              </a:spcBef>
              <a:spcAft>
                <a:spcPct val="0"/>
              </a:spcAft>
              <a:buFontTx/>
              <a:buChar char="-"/>
            </a:pPr>
            <a:r>
              <a:rPr lang="en-US" sz="1200">
                <a:solidFill>
                  <a:srgbClr val="000000"/>
                </a:solidFill>
                <a:latin typeface="Calibri" panose="020F0502020204030204" pitchFamily="34" charset="0"/>
              </a:rPr>
              <a:t> Fingers Release Comfortably – NO MORE LIFTING ACTION – OR FEELING THE BALL AT THE FINGERS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C15D5C6-156F-4E32-AA69-0ADE52AD4629}"/>
              </a:ext>
            </a:extLst>
          </p:cNvPr>
          <p:cNvSpPr>
            <a:spLocks/>
          </p:cNvSpPr>
          <p:nvPr/>
        </p:nvSpPr>
        <p:spPr>
          <a:xfrm>
            <a:off x="677" y="2168525"/>
            <a:ext cx="12192000" cy="46894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7" name="Text Box 9">
            <a:extLst>
              <a:ext uri="{FF2B5EF4-FFF2-40B4-BE49-F238E27FC236}">
                <a16:creationId xmlns:a16="http://schemas.microsoft.com/office/drawing/2014/main" id="{DF0EC89F-7FA3-43AE-894E-2D23C256D5CF}"/>
              </a:ext>
            </a:extLst>
          </p:cNvPr>
          <p:cNvSpPr txBox="1">
            <a:spLocks noChangeArrowheads="1"/>
          </p:cNvSpPr>
          <p:nvPr/>
        </p:nvSpPr>
        <p:spPr bwMode="auto">
          <a:xfrm>
            <a:off x="1773239" y="1657353"/>
            <a:ext cx="8535987"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7" tIns="45719" rIns="91437" bIns="4571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50000"/>
              </a:spcBef>
              <a:spcAft>
                <a:spcPct val="0"/>
              </a:spcAft>
            </a:pPr>
            <a:r>
              <a:rPr lang="en-US" altLang="en-US" sz="2000" b="1">
                <a:solidFill>
                  <a:srgbClr val="000000"/>
                </a:solidFill>
                <a:latin typeface="Calibri" panose="020F0502020204030204" pitchFamily="34" charset="0"/>
                <a:cs typeface="Calibri" panose="020F0502020204030204" pitchFamily="34" charset="0"/>
              </a:rPr>
              <a:t>ETBF programs teach bowling with four main topics in relation to ETT concept</a:t>
            </a:r>
          </a:p>
        </p:txBody>
      </p:sp>
      <p:graphicFrame>
        <p:nvGraphicFramePr>
          <p:cNvPr id="8" name="Diagram 7">
            <a:extLst>
              <a:ext uri="{FF2B5EF4-FFF2-40B4-BE49-F238E27FC236}">
                <a16:creationId xmlns:a16="http://schemas.microsoft.com/office/drawing/2014/main" id="{485E3F55-74A4-41B6-87EB-D66673AAD4A1}"/>
              </a:ext>
            </a:extLst>
          </p:cNvPr>
          <p:cNvGraphicFramePr>
            <a:graphicFrameLocks/>
          </p:cNvGraphicFramePr>
          <p:nvPr/>
        </p:nvGraphicFramePr>
        <p:xfrm>
          <a:off x="3503712" y="2564904"/>
          <a:ext cx="5256584" cy="38404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 Box 6">
            <a:extLst>
              <a:ext uri="{FF2B5EF4-FFF2-40B4-BE49-F238E27FC236}">
                <a16:creationId xmlns:a16="http://schemas.microsoft.com/office/drawing/2014/main" id="{79E1B7E2-B871-42DC-AB83-E95EC11FEC6A}"/>
              </a:ext>
            </a:extLst>
          </p:cNvPr>
          <p:cNvSpPr txBox="1">
            <a:spLocks noChangeArrowheads="1"/>
          </p:cNvSpPr>
          <p:nvPr>
            <p:custDataLst>
              <p:tags r:id="rId1"/>
            </p:custDataLst>
          </p:nvPr>
        </p:nvSpPr>
        <p:spPr bwMode="auto">
          <a:xfrm>
            <a:off x="259080" y="669927"/>
            <a:ext cx="1083564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90000" tIns="46800" rIns="90000" bIns="46800" anchor="t"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ts val="1251"/>
              </a:spcBef>
              <a:spcAft>
                <a:spcPct val="0"/>
              </a:spcAft>
              <a:buClr>
                <a:srgbClr val="CC0000"/>
              </a:buClr>
              <a:buSzPct val="100000"/>
            </a:pPr>
            <a:r>
              <a:rPr lang="en-US" altLang="en-US" sz="2400" b="1">
                <a:solidFill>
                  <a:srgbClr val="CC0000"/>
                </a:solidFill>
                <a:latin typeface="Calibri" panose="020F0502020204030204" pitchFamily="34" charset="0"/>
                <a:cs typeface="Calibri" panose="020F0502020204030204" pitchFamily="34" charset="0"/>
              </a:rPr>
              <a:t>ETBF Methodology: ETT &amp; Four Focus Areas</a:t>
            </a:r>
          </a:p>
        </p:txBody>
      </p:sp>
    </p:spTree>
    <p:extLst>
      <p:ext uri="{BB962C8B-B14F-4D97-AF65-F5344CB8AC3E}">
        <p14:creationId xmlns:p14="http://schemas.microsoft.com/office/powerpoint/2010/main" val="87503944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A749F5-7833-49E7-A665-6CE13BACC95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6416675" y="2416176"/>
            <a:ext cx="4821237"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 name="Rectangle 2">
            <a:extLst>
              <a:ext uri="{FF2B5EF4-FFF2-40B4-BE49-F238E27FC236}">
                <a16:creationId xmlns:a16="http://schemas.microsoft.com/office/drawing/2014/main" id="{AA0FBEBC-6E61-48EE-B5F7-8F83399129A6}"/>
              </a:ext>
            </a:extLst>
          </p:cNvPr>
          <p:cNvSpPr txBox="1">
            <a:spLocks noChangeArrowheads="1"/>
          </p:cNvSpPr>
          <p:nvPr>
            <p:custDataLst>
              <p:tags r:id="rId1"/>
            </p:custDataLst>
          </p:nvPr>
        </p:nvSpPr>
        <p:spPr bwMode="auto">
          <a:xfrm>
            <a:off x="259080" y="669927"/>
            <a:ext cx="1083564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90000" tIns="46800" rIns="90000" bIns="46800" anchor="t" anchorCtr="0">
            <a:spAutoFit/>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lgn="l" defTabSz="1219170" eaLnBrk="1" hangingPunct="1">
              <a:spcBef>
                <a:spcPts val="1251"/>
              </a:spcBef>
            </a:pPr>
            <a:r>
              <a:rPr lang="en-US" altLang="en-US" sz="2400" b="1" kern="0">
                <a:solidFill>
                  <a:srgbClr val="CC0000"/>
                </a:solidFill>
                <a:latin typeface="Calibri" panose="020F0502020204030204" pitchFamily="34" charset="0"/>
              </a:rPr>
              <a:t>Mobility and stability in the body </a:t>
            </a:r>
          </a:p>
        </p:txBody>
      </p:sp>
      <p:sp>
        <p:nvSpPr>
          <p:cNvPr id="7" name="Rectangle 3">
            <a:extLst>
              <a:ext uri="{FF2B5EF4-FFF2-40B4-BE49-F238E27FC236}">
                <a16:creationId xmlns:a16="http://schemas.microsoft.com/office/drawing/2014/main" id="{F4BF5A5E-E673-4E91-9F48-1BF2D9915BE6}"/>
              </a:ext>
            </a:extLst>
          </p:cNvPr>
          <p:cNvSpPr txBox="1">
            <a:spLocks noChangeArrowheads="1"/>
          </p:cNvSpPr>
          <p:nvPr>
            <p:custDataLst>
              <p:tags r:id="rId2"/>
            </p:custDataLst>
          </p:nvPr>
        </p:nvSpPr>
        <p:spPr bwMode="auto">
          <a:xfrm>
            <a:off x="2063552" y="1484784"/>
            <a:ext cx="6340475" cy="4968875"/>
          </a:xfrm>
          <a:prstGeom prst="rect">
            <a:avLst/>
          </a:prstGeom>
          <a:solidFill>
            <a:srgbClr val="000000">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lIns="82944" tIns="41473" rIns="82944" bIns="41473"/>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179384" indent="-179384" defTabSz="1219170" eaLnBrk="1" hangingPunct="1">
              <a:spcBef>
                <a:spcPct val="0"/>
              </a:spcBef>
              <a:spcAft>
                <a:spcPts val="600"/>
              </a:spcAft>
              <a:buClr>
                <a:srgbClr val="000000"/>
              </a:buClr>
            </a:pPr>
            <a:r>
              <a:rPr lang="en-US" altLang="en-US" sz="1800" kern="0">
                <a:solidFill>
                  <a:srgbClr val="000000"/>
                </a:solidFill>
                <a:latin typeface="Calibri" panose="020F0502020204030204" pitchFamily="34" charset="0"/>
              </a:rPr>
              <a:t>You need to have mobility and stability in the right places in your body</a:t>
            </a:r>
          </a:p>
          <a:p>
            <a:pPr marL="179384" indent="-179384" defTabSz="1219170" eaLnBrk="1" hangingPunct="1">
              <a:spcBef>
                <a:spcPct val="0"/>
              </a:spcBef>
              <a:spcAft>
                <a:spcPts val="600"/>
              </a:spcAft>
              <a:buClr>
                <a:srgbClr val="000000"/>
              </a:buClr>
            </a:pPr>
            <a:r>
              <a:rPr lang="en-US" altLang="en-US" sz="1800" kern="0">
                <a:solidFill>
                  <a:srgbClr val="000000"/>
                </a:solidFill>
                <a:latin typeface="Calibri" panose="020F0502020204030204" pitchFamily="34" charset="0"/>
              </a:rPr>
              <a:t>Otherwise you body will not work right! </a:t>
            </a:r>
          </a:p>
          <a:p>
            <a:pPr marL="442902" lvl="1" indent="-179384" defTabSz="1219170" eaLnBrk="1" hangingPunct="1">
              <a:spcBef>
                <a:spcPct val="0"/>
              </a:spcBef>
              <a:spcAft>
                <a:spcPts val="600"/>
              </a:spcAft>
              <a:buClr>
                <a:srgbClr val="000000"/>
              </a:buClr>
              <a:buFont typeface="Arial" panose="020B0604020202020204" pitchFamily="34" charset="0"/>
              <a:buChar char="•"/>
            </a:pPr>
            <a:r>
              <a:rPr lang="en-US" altLang="en-US" sz="1800" kern="0">
                <a:solidFill>
                  <a:srgbClr val="000000"/>
                </a:solidFill>
                <a:latin typeface="Calibri" panose="020F0502020204030204" pitchFamily="34" charset="0"/>
              </a:rPr>
              <a:t>Feet: stable</a:t>
            </a:r>
          </a:p>
          <a:p>
            <a:pPr marL="442902" lvl="1" indent="-179384" defTabSz="1219170" eaLnBrk="1" hangingPunct="1">
              <a:spcBef>
                <a:spcPct val="0"/>
              </a:spcBef>
              <a:spcAft>
                <a:spcPts val="600"/>
              </a:spcAft>
              <a:buClr>
                <a:srgbClr val="000000"/>
              </a:buClr>
              <a:buFont typeface="Arial" panose="020B0604020202020204" pitchFamily="34" charset="0"/>
              <a:buChar char="•"/>
            </a:pPr>
            <a:r>
              <a:rPr lang="en-US" altLang="en-US" sz="1800" kern="0">
                <a:solidFill>
                  <a:srgbClr val="000000"/>
                </a:solidFill>
                <a:latin typeface="Calibri" panose="020F0502020204030204" pitchFamily="34" charset="0"/>
              </a:rPr>
              <a:t>Ankle: mobile</a:t>
            </a:r>
          </a:p>
          <a:p>
            <a:pPr marL="442902" lvl="1" indent="-179384" defTabSz="1219170" eaLnBrk="1" hangingPunct="1">
              <a:spcBef>
                <a:spcPct val="0"/>
              </a:spcBef>
              <a:spcAft>
                <a:spcPts val="600"/>
              </a:spcAft>
              <a:buClr>
                <a:srgbClr val="000000"/>
              </a:buClr>
              <a:buFont typeface="Arial" panose="020B0604020202020204" pitchFamily="34" charset="0"/>
              <a:buChar char="•"/>
            </a:pPr>
            <a:r>
              <a:rPr lang="en-US" altLang="en-US" sz="1800" kern="0">
                <a:solidFill>
                  <a:srgbClr val="000000"/>
                </a:solidFill>
                <a:latin typeface="Calibri" panose="020F0502020204030204" pitchFamily="34" charset="0"/>
              </a:rPr>
              <a:t>Knees: stable</a:t>
            </a:r>
          </a:p>
          <a:p>
            <a:pPr marL="442902" lvl="1" indent="-179384" defTabSz="1219170" eaLnBrk="1" hangingPunct="1">
              <a:spcBef>
                <a:spcPct val="0"/>
              </a:spcBef>
              <a:spcAft>
                <a:spcPts val="600"/>
              </a:spcAft>
              <a:buClr>
                <a:srgbClr val="000000"/>
              </a:buClr>
              <a:buFont typeface="Arial" panose="020B0604020202020204" pitchFamily="34" charset="0"/>
              <a:buChar char="•"/>
            </a:pPr>
            <a:r>
              <a:rPr lang="en-US" altLang="en-US" sz="1800" kern="0">
                <a:solidFill>
                  <a:srgbClr val="000000"/>
                </a:solidFill>
                <a:latin typeface="Calibri" panose="020F0502020204030204" pitchFamily="34" charset="0"/>
              </a:rPr>
              <a:t>Hips: mobile</a:t>
            </a:r>
          </a:p>
          <a:p>
            <a:pPr marL="442902" lvl="1" indent="-179384" defTabSz="1219170" eaLnBrk="1" hangingPunct="1">
              <a:spcBef>
                <a:spcPct val="0"/>
              </a:spcBef>
              <a:spcAft>
                <a:spcPts val="600"/>
              </a:spcAft>
              <a:buClr>
                <a:srgbClr val="000000"/>
              </a:buClr>
              <a:buFont typeface="Arial" panose="020B0604020202020204" pitchFamily="34" charset="0"/>
              <a:buChar char="•"/>
            </a:pPr>
            <a:r>
              <a:rPr lang="en-US" altLang="en-US" sz="1800" kern="0">
                <a:solidFill>
                  <a:srgbClr val="000000"/>
                </a:solidFill>
                <a:latin typeface="Calibri" panose="020F0502020204030204" pitchFamily="34" charset="0"/>
              </a:rPr>
              <a:t>Lumbar spine: stable</a:t>
            </a:r>
          </a:p>
          <a:p>
            <a:pPr marL="442902" lvl="1" indent="-179384" defTabSz="1219170" eaLnBrk="1" hangingPunct="1">
              <a:spcBef>
                <a:spcPct val="0"/>
              </a:spcBef>
              <a:spcAft>
                <a:spcPts val="600"/>
              </a:spcAft>
              <a:buClr>
                <a:srgbClr val="000000"/>
              </a:buClr>
              <a:buFont typeface="Arial" panose="020B0604020202020204" pitchFamily="34" charset="0"/>
              <a:buChar char="•"/>
            </a:pPr>
            <a:r>
              <a:rPr lang="en-US" altLang="en-US" sz="1800" kern="0">
                <a:solidFill>
                  <a:srgbClr val="000000"/>
                </a:solidFill>
                <a:latin typeface="Calibri" panose="020F0502020204030204" pitchFamily="34" charset="0"/>
              </a:rPr>
              <a:t>Thoracic spine: mobile</a:t>
            </a:r>
          </a:p>
          <a:p>
            <a:pPr marL="442902" lvl="1" indent="-179384" defTabSz="1219170" eaLnBrk="1" hangingPunct="1">
              <a:spcBef>
                <a:spcPct val="0"/>
              </a:spcBef>
              <a:spcAft>
                <a:spcPts val="600"/>
              </a:spcAft>
              <a:buClr>
                <a:srgbClr val="000000"/>
              </a:buClr>
              <a:buFont typeface="Arial" panose="020B0604020202020204" pitchFamily="34" charset="0"/>
              <a:buChar char="•"/>
            </a:pPr>
            <a:r>
              <a:rPr lang="en-US" altLang="en-US" sz="1800" kern="0">
                <a:solidFill>
                  <a:srgbClr val="000000"/>
                </a:solidFill>
                <a:latin typeface="Calibri" panose="020F0502020204030204" pitchFamily="34" charset="0"/>
              </a:rPr>
              <a:t>Scapula: stable</a:t>
            </a:r>
          </a:p>
          <a:p>
            <a:pPr marL="442902" lvl="1" indent="-179384" defTabSz="1219170">
              <a:spcBef>
                <a:spcPct val="0"/>
              </a:spcBef>
              <a:spcAft>
                <a:spcPts val="600"/>
              </a:spcAft>
              <a:buClr>
                <a:srgbClr val="000000"/>
              </a:buClr>
              <a:buFont typeface="Arial" panose="020B0604020202020204" pitchFamily="34" charset="0"/>
              <a:buChar char="•"/>
            </a:pPr>
            <a:r>
              <a:rPr lang="en-US" altLang="en-US" sz="1800" kern="0">
                <a:solidFill>
                  <a:srgbClr val="000000"/>
                </a:solidFill>
                <a:latin typeface="Calibri" panose="020F0502020204030204" pitchFamily="34" charset="0"/>
              </a:rPr>
              <a:t>Cervical spine: stable</a:t>
            </a:r>
          </a:p>
          <a:p>
            <a:pPr marL="442902" lvl="1" indent="-179384" defTabSz="1219170" eaLnBrk="1" hangingPunct="1">
              <a:spcBef>
                <a:spcPct val="0"/>
              </a:spcBef>
              <a:spcAft>
                <a:spcPts val="600"/>
              </a:spcAft>
              <a:buClr>
                <a:srgbClr val="000000"/>
              </a:buClr>
              <a:buFont typeface="Arial" panose="020B0604020202020204" pitchFamily="34" charset="0"/>
              <a:buChar char="•"/>
            </a:pPr>
            <a:r>
              <a:rPr lang="en-US" altLang="en-US" sz="1800" kern="0">
                <a:solidFill>
                  <a:srgbClr val="000000"/>
                </a:solidFill>
                <a:latin typeface="Calibri" panose="020F0502020204030204" pitchFamily="34" charset="0"/>
              </a:rPr>
              <a:t>Shoulders: mobile</a:t>
            </a:r>
          </a:p>
          <a:p>
            <a:pPr marL="442902" lvl="1" indent="-179384" defTabSz="1219170" eaLnBrk="1" hangingPunct="1">
              <a:spcBef>
                <a:spcPct val="0"/>
              </a:spcBef>
              <a:spcAft>
                <a:spcPts val="600"/>
              </a:spcAft>
              <a:buClr>
                <a:srgbClr val="000000"/>
              </a:buClr>
              <a:buFont typeface="Arial" panose="020B0604020202020204" pitchFamily="34" charset="0"/>
              <a:buChar char="•"/>
            </a:pPr>
            <a:r>
              <a:rPr lang="en-US" altLang="en-US" sz="1800" kern="0">
                <a:solidFill>
                  <a:srgbClr val="000000"/>
                </a:solidFill>
                <a:latin typeface="Calibri" panose="020F0502020204030204" pitchFamily="34" charset="0"/>
              </a:rPr>
              <a:t>Elbows: stable</a:t>
            </a:r>
          </a:p>
          <a:p>
            <a:pPr marL="442902" lvl="1" indent="-179384" defTabSz="1219170" eaLnBrk="1" hangingPunct="1">
              <a:spcBef>
                <a:spcPct val="0"/>
              </a:spcBef>
              <a:spcAft>
                <a:spcPts val="600"/>
              </a:spcAft>
              <a:buClr>
                <a:srgbClr val="000000"/>
              </a:buClr>
              <a:buFont typeface="Arial" panose="020B0604020202020204" pitchFamily="34" charset="0"/>
              <a:buChar char="•"/>
            </a:pPr>
            <a:r>
              <a:rPr lang="en-US" altLang="en-US" sz="1800" kern="0">
                <a:solidFill>
                  <a:srgbClr val="000000"/>
                </a:solidFill>
                <a:latin typeface="Calibri" panose="020F0502020204030204" pitchFamily="34" charset="0"/>
              </a:rPr>
              <a:t>Wrists: mobile</a:t>
            </a:r>
          </a:p>
        </p:txBody>
      </p:sp>
    </p:spTree>
    <p:extLst>
      <p:ext uri="{BB962C8B-B14F-4D97-AF65-F5344CB8AC3E}">
        <p14:creationId xmlns:p14="http://schemas.microsoft.com/office/powerpoint/2010/main" val="45807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760855-3DE6-4CB5-BBE1-4067EAFE2658}"/>
              </a:ext>
            </a:extLst>
          </p:cNvPr>
          <p:cNvSpPr>
            <a:spLocks/>
          </p:cNvSpPr>
          <p:nvPr/>
        </p:nvSpPr>
        <p:spPr>
          <a:xfrm>
            <a:off x="0" y="4329114"/>
            <a:ext cx="12192000" cy="25288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20" name="Text Box 6">
            <a:extLst>
              <a:ext uri="{FF2B5EF4-FFF2-40B4-BE49-F238E27FC236}">
                <a16:creationId xmlns:a16="http://schemas.microsoft.com/office/drawing/2014/main" id="{7F174C8B-827C-488B-8562-F048E18ADCB6}"/>
              </a:ext>
            </a:extLst>
          </p:cNvPr>
          <p:cNvSpPr txBox="1">
            <a:spLocks noChangeArrowheads="1"/>
          </p:cNvSpPr>
          <p:nvPr>
            <p:custDataLst>
              <p:tags r:id="rId1"/>
            </p:custDataLst>
          </p:nvPr>
        </p:nvSpPr>
        <p:spPr bwMode="auto">
          <a:xfrm>
            <a:off x="259080" y="669927"/>
            <a:ext cx="1083564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square" lIns="90000" tIns="46800" rIns="90000" bIns="46800" anchor="t" anchorCtr="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ts val="1251"/>
              </a:spcBef>
              <a:spcAft>
                <a:spcPct val="0"/>
              </a:spcAft>
              <a:buClr>
                <a:srgbClr val="CC0000"/>
              </a:buClr>
              <a:buSzPct val="100000"/>
            </a:pPr>
            <a:r>
              <a:rPr lang="en-US" altLang="en-US" sz="2400" b="1">
                <a:solidFill>
                  <a:srgbClr val="CC0000"/>
                </a:solidFill>
                <a:latin typeface="Calibri" panose="020F0502020204030204" pitchFamily="34" charset="0"/>
                <a:cs typeface="Calibri" panose="020F0502020204030204" pitchFamily="34" charset="0"/>
              </a:rPr>
              <a:t>ETBF Methodology: Our Workflow of Teaching from Scratch</a:t>
            </a:r>
          </a:p>
        </p:txBody>
      </p:sp>
      <p:sp>
        <p:nvSpPr>
          <p:cNvPr id="13" name="Text Box 9">
            <a:extLst>
              <a:ext uri="{FF2B5EF4-FFF2-40B4-BE49-F238E27FC236}">
                <a16:creationId xmlns:a16="http://schemas.microsoft.com/office/drawing/2014/main" id="{FA29D5C6-00C0-4E9F-B57F-E3B6A5380D23}"/>
              </a:ext>
            </a:extLst>
          </p:cNvPr>
          <p:cNvSpPr txBox="1">
            <a:spLocks noChangeArrowheads="1"/>
          </p:cNvSpPr>
          <p:nvPr/>
        </p:nvSpPr>
        <p:spPr bwMode="auto">
          <a:xfrm>
            <a:off x="5645150" y="2407180"/>
            <a:ext cx="5626100" cy="135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50000"/>
              </a:spcBef>
              <a:spcAft>
                <a:spcPct val="0"/>
              </a:spcAft>
            </a:pPr>
            <a:r>
              <a:rPr lang="en-US" altLang="en-US" sz="2667" b="1">
                <a:solidFill>
                  <a:srgbClr val="000000"/>
                </a:solidFill>
                <a:latin typeface="Calibri" panose="020F0502020204030204" pitchFamily="34" charset="0"/>
                <a:cs typeface="Calibri" panose="020F0502020204030204" pitchFamily="34" charset="0"/>
              </a:rPr>
              <a:t>ETBF Programs start with SWING concept then go to TIMING, STEPS, and BODY ANGLES.</a:t>
            </a:r>
          </a:p>
        </p:txBody>
      </p:sp>
      <p:sp>
        <p:nvSpPr>
          <p:cNvPr id="22" name="Text Box 9">
            <a:extLst>
              <a:ext uri="{FF2B5EF4-FFF2-40B4-BE49-F238E27FC236}">
                <a16:creationId xmlns:a16="http://schemas.microsoft.com/office/drawing/2014/main" id="{8C7B8039-050C-477D-8BA7-B642E04BC25D}"/>
              </a:ext>
            </a:extLst>
          </p:cNvPr>
          <p:cNvSpPr txBox="1">
            <a:spLocks noChangeArrowheads="1"/>
          </p:cNvSpPr>
          <p:nvPr/>
        </p:nvSpPr>
        <p:spPr bwMode="auto">
          <a:xfrm>
            <a:off x="1638301" y="1975380"/>
            <a:ext cx="3117849" cy="225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50000"/>
              </a:spcBef>
              <a:spcAft>
                <a:spcPct val="0"/>
              </a:spcAft>
            </a:pPr>
            <a:r>
              <a:rPr lang="en-US" altLang="en-US" sz="2667" b="1">
                <a:solidFill>
                  <a:srgbClr val="000000"/>
                </a:solidFill>
                <a:latin typeface="Calibri" panose="020F0502020204030204" pitchFamily="34" charset="0"/>
                <a:cs typeface="Calibri" panose="020F0502020204030204" pitchFamily="34" charset="0"/>
              </a:rPr>
              <a:t>SWING</a:t>
            </a:r>
            <a:endParaRPr lang="en-US" altLang="en-US" sz="2400" b="1">
              <a:solidFill>
                <a:srgbClr val="000000"/>
              </a:solidFill>
              <a:latin typeface="Calibri" panose="020F0502020204030204" pitchFamily="34" charset="0"/>
              <a:cs typeface="Calibri" panose="020F0502020204030204" pitchFamily="34" charset="0"/>
            </a:endParaRP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Swing concept</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Swing with the body</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Use of Non-Bowling arm</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Swing Start</a:t>
            </a:r>
          </a:p>
        </p:txBody>
      </p:sp>
      <p:sp>
        <p:nvSpPr>
          <p:cNvPr id="23" name="Text Box 9">
            <a:extLst>
              <a:ext uri="{FF2B5EF4-FFF2-40B4-BE49-F238E27FC236}">
                <a16:creationId xmlns:a16="http://schemas.microsoft.com/office/drawing/2014/main" id="{B662CD00-34C9-4566-9508-1EC878227216}"/>
              </a:ext>
            </a:extLst>
          </p:cNvPr>
          <p:cNvSpPr txBox="1">
            <a:spLocks noChangeArrowheads="1"/>
          </p:cNvSpPr>
          <p:nvPr/>
        </p:nvSpPr>
        <p:spPr bwMode="auto">
          <a:xfrm>
            <a:off x="4436534" y="4473047"/>
            <a:ext cx="3117849" cy="225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50000"/>
              </a:spcBef>
              <a:spcAft>
                <a:spcPct val="0"/>
              </a:spcAft>
            </a:pPr>
            <a:r>
              <a:rPr lang="en-US" altLang="en-US" sz="2667" b="1">
                <a:solidFill>
                  <a:srgbClr val="000000"/>
                </a:solidFill>
                <a:latin typeface="Calibri" panose="020F0502020204030204" pitchFamily="34" charset="0"/>
                <a:cs typeface="Calibri" panose="020F0502020204030204" pitchFamily="34" charset="0"/>
              </a:rPr>
              <a:t>STEPS</a:t>
            </a:r>
            <a:endParaRPr lang="en-US" altLang="en-US" sz="2400" b="1">
              <a:solidFill>
                <a:srgbClr val="000000"/>
              </a:solidFill>
              <a:latin typeface="Calibri" panose="020F0502020204030204" pitchFamily="34" charset="0"/>
              <a:cs typeface="Calibri" panose="020F0502020204030204" pitchFamily="34" charset="0"/>
            </a:endParaRP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Step Channels</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Step Sizes</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Step Tempo</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Step direction and type</a:t>
            </a:r>
          </a:p>
        </p:txBody>
      </p:sp>
      <p:sp>
        <p:nvSpPr>
          <p:cNvPr id="24" name="Text Box 9">
            <a:extLst>
              <a:ext uri="{FF2B5EF4-FFF2-40B4-BE49-F238E27FC236}">
                <a16:creationId xmlns:a16="http://schemas.microsoft.com/office/drawing/2014/main" id="{D36F3F88-9804-4BB9-9156-26F61320CC9A}"/>
              </a:ext>
            </a:extLst>
          </p:cNvPr>
          <p:cNvSpPr txBox="1">
            <a:spLocks noChangeArrowheads="1"/>
          </p:cNvSpPr>
          <p:nvPr/>
        </p:nvSpPr>
        <p:spPr bwMode="auto">
          <a:xfrm>
            <a:off x="7380817" y="4473047"/>
            <a:ext cx="3119967" cy="225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50000"/>
              </a:spcBef>
              <a:spcAft>
                <a:spcPct val="0"/>
              </a:spcAft>
            </a:pPr>
            <a:r>
              <a:rPr lang="en-US" altLang="en-US" sz="2667" b="1">
                <a:solidFill>
                  <a:srgbClr val="000000"/>
                </a:solidFill>
                <a:latin typeface="Calibri" panose="020F0502020204030204" pitchFamily="34" charset="0"/>
                <a:cs typeface="Calibri" panose="020F0502020204030204" pitchFamily="34" charset="0"/>
              </a:rPr>
              <a:t>BODY ANGLE</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Personal Angle</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Comfortable stance</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Release Position – 3rd Step</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Release Position – 5th Step</a:t>
            </a:r>
          </a:p>
        </p:txBody>
      </p:sp>
      <p:sp>
        <p:nvSpPr>
          <p:cNvPr id="25" name="Text Box 9">
            <a:extLst>
              <a:ext uri="{FF2B5EF4-FFF2-40B4-BE49-F238E27FC236}">
                <a16:creationId xmlns:a16="http://schemas.microsoft.com/office/drawing/2014/main" id="{DB72B71A-BBA6-4967-ACCD-DFE02A053CA3}"/>
              </a:ext>
            </a:extLst>
          </p:cNvPr>
          <p:cNvSpPr txBox="1">
            <a:spLocks noChangeArrowheads="1"/>
          </p:cNvSpPr>
          <p:nvPr/>
        </p:nvSpPr>
        <p:spPr bwMode="auto">
          <a:xfrm>
            <a:off x="1636183" y="4473047"/>
            <a:ext cx="3119967" cy="225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50000"/>
              </a:spcBef>
              <a:spcAft>
                <a:spcPct val="0"/>
              </a:spcAft>
            </a:pPr>
            <a:r>
              <a:rPr lang="en-US" altLang="en-US" sz="2667" b="1">
                <a:solidFill>
                  <a:srgbClr val="000000"/>
                </a:solidFill>
                <a:latin typeface="Calibri" panose="020F0502020204030204" pitchFamily="34" charset="0"/>
                <a:cs typeface="Calibri" panose="020F0502020204030204" pitchFamily="34" charset="0"/>
              </a:rPr>
              <a:t>TIMING</a:t>
            </a:r>
            <a:endParaRPr lang="en-US" altLang="en-US" sz="2400" b="1">
              <a:solidFill>
                <a:srgbClr val="000000"/>
              </a:solidFill>
              <a:latin typeface="Calibri" panose="020F0502020204030204" pitchFamily="34" charset="0"/>
              <a:cs typeface="Calibri" panose="020F0502020204030204" pitchFamily="34" charset="0"/>
            </a:endParaRP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Timing Concept</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Timing Points</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Timing Check Points</a:t>
            </a:r>
          </a:p>
          <a:p>
            <a:pPr defTabSz="1219170" fontAlgn="base">
              <a:spcBef>
                <a:spcPct val="50000"/>
              </a:spcBef>
              <a:spcAft>
                <a:spcPct val="0"/>
              </a:spcAft>
            </a:pPr>
            <a:r>
              <a:rPr lang="en-US" altLang="en-US" sz="1867">
                <a:solidFill>
                  <a:srgbClr val="000000"/>
                </a:solidFill>
                <a:latin typeface="Calibri" panose="020F0502020204030204" pitchFamily="34" charset="0"/>
                <a:cs typeface="Calibri" panose="020F0502020204030204" pitchFamily="34" charset="0"/>
              </a:rPr>
              <a:t>Timing Effects</a:t>
            </a:r>
          </a:p>
        </p:txBody>
      </p:sp>
      <p:cxnSp>
        <p:nvCxnSpPr>
          <p:cNvPr id="26" name="Straight Connector 25">
            <a:extLst>
              <a:ext uri="{FF2B5EF4-FFF2-40B4-BE49-F238E27FC236}">
                <a16:creationId xmlns:a16="http://schemas.microsoft.com/office/drawing/2014/main" id="{47D83B18-76F3-44D7-A131-D6328E6C86C2}"/>
              </a:ext>
            </a:extLst>
          </p:cNvPr>
          <p:cNvCxnSpPr/>
          <p:nvPr/>
        </p:nvCxnSpPr>
        <p:spPr>
          <a:xfrm>
            <a:off x="1524000" y="4329113"/>
            <a:ext cx="9457267" cy="0"/>
          </a:xfrm>
          <a:prstGeom prst="line">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7FCBFD-B3E0-4662-B4A6-0B0A1A56D07B}"/>
              </a:ext>
            </a:extLst>
          </p:cNvPr>
          <p:cNvCxnSpPr/>
          <p:nvPr/>
        </p:nvCxnSpPr>
        <p:spPr>
          <a:xfrm>
            <a:off x="1524000" y="1975380"/>
            <a:ext cx="0" cy="2353733"/>
          </a:xfrm>
          <a:prstGeom prst="line">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0355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Users\onder\Desktop\educational-programs\material\swing-speed2.png">
            <a:extLst>
              <a:ext uri="{FF2B5EF4-FFF2-40B4-BE49-F238E27FC236}">
                <a16:creationId xmlns:a16="http://schemas.microsoft.com/office/drawing/2014/main" id="{8DABE245-5EE2-478F-B32C-C1495A02695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01977" y="2187577"/>
            <a:ext cx="6127751"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a:extLst>
              <a:ext uri="{FF2B5EF4-FFF2-40B4-BE49-F238E27FC236}">
                <a16:creationId xmlns:a16="http://schemas.microsoft.com/office/drawing/2014/main" id="{68AD5EE1-F935-4DF0-8B37-AF047FAA3E4D}"/>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buClr>
                <a:srgbClr val="CC0000"/>
              </a:buClr>
              <a:buSzPct val="100000"/>
            </a:pPr>
            <a:r>
              <a:rPr lang="en-US" sz="2400" b="1">
                <a:solidFill>
                  <a:srgbClr val="CC0000"/>
                </a:solidFill>
                <a:latin typeface="Calibri" panose="020F0502020204030204" pitchFamily="34" charset="0"/>
              </a:rPr>
              <a:t>Understanding Free Swing &amp; Speed of Ball</a:t>
            </a:r>
          </a:p>
        </p:txBody>
      </p:sp>
      <p:sp>
        <p:nvSpPr>
          <p:cNvPr id="17" name="TextBox 16">
            <a:extLst>
              <a:ext uri="{FF2B5EF4-FFF2-40B4-BE49-F238E27FC236}">
                <a16:creationId xmlns:a16="http://schemas.microsoft.com/office/drawing/2014/main" id="{6B8BFCFD-9FD3-437B-B2CE-492484E1CB6C}"/>
              </a:ext>
            </a:extLst>
          </p:cNvPr>
          <p:cNvSpPr txBox="1">
            <a:spLocks/>
          </p:cNvSpPr>
          <p:nvPr/>
        </p:nvSpPr>
        <p:spPr>
          <a:xfrm>
            <a:off x="2116139" y="2693989"/>
            <a:ext cx="1058861" cy="369887"/>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STOP</a:t>
            </a:r>
          </a:p>
        </p:txBody>
      </p:sp>
      <p:sp>
        <p:nvSpPr>
          <p:cNvPr id="18" name="TextBox 17">
            <a:extLst>
              <a:ext uri="{FF2B5EF4-FFF2-40B4-BE49-F238E27FC236}">
                <a16:creationId xmlns:a16="http://schemas.microsoft.com/office/drawing/2014/main" id="{CB4C795D-3CD6-435D-9357-A30B821A4678}"/>
              </a:ext>
            </a:extLst>
          </p:cNvPr>
          <p:cNvSpPr txBox="1">
            <a:spLocks/>
          </p:cNvSpPr>
          <p:nvPr/>
        </p:nvSpPr>
        <p:spPr>
          <a:xfrm>
            <a:off x="8980488" y="2693989"/>
            <a:ext cx="1058861" cy="369887"/>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STOP</a:t>
            </a:r>
          </a:p>
        </p:txBody>
      </p:sp>
      <p:sp>
        <p:nvSpPr>
          <p:cNvPr id="19" name="TextBox 18">
            <a:extLst>
              <a:ext uri="{FF2B5EF4-FFF2-40B4-BE49-F238E27FC236}">
                <a16:creationId xmlns:a16="http://schemas.microsoft.com/office/drawing/2014/main" id="{231302EA-7F21-423B-924A-87DCE7E0CDFC}"/>
              </a:ext>
            </a:extLst>
          </p:cNvPr>
          <p:cNvSpPr txBox="1">
            <a:spLocks/>
          </p:cNvSpPr>
          <p:nvPr/>
        </p:nvSpPr>
        <p:spPr>
          <a:xfrm>
            <a:off x="2335214" y="3643314"/>
            <a:ext cx="1058861" cy="369887"/>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SLOW</a:t>
            </a:r>
          </a:p>
        </p:txBody>
      </p:sp>
      <p:sp>
        <p:nvSpPr>
          <p:cNvPr id="20" name="TextBox 19">
            <a:extLst>
              <a:ext uri="{FF2B5EF4-FFF2-40B4-BE49-F238E27FC236}">
                <a16:creationId xmlns:a16="http://schemas.microsoft.com/office/drawing/2014/main" id="{07713261-6C97-4A0B-880D-64599BDC75D3}"/>
              </a:ext>
            </a:extLst>
          </p:cNvPr>
          <p:cNvSpPr txBox="1">
            <a:spLocks/>
          </p:cNvSpPr>
          <p:nvPr/>
        </p:nvSpPr>
        <p:spPr>
          <a:xfrm>
            <a:off x="3065463" y="4816475"/>
            <a:ext cx="1204912" cy="369888"/>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FASTER</a:t>
            </a:r>
          </a:p>
        </p:txBody>
      </p:sp>
      <p:sp>
        <p:nvSpPr>
          <p:cNvPr id="21" name="TextBox 20">
            <a:extLst>
              <a:ext uri="{FF2B5EF4-FFF2-40B4-BE49-F238E27FC236}">
                <a16:creationId xmlns:a16="http://schemas.microsoft.com/office/drawing/2014/main" id="{6ABEAC2E-D33F-4AA9-A300-04337D60CBB2}"/>
              </a:ext>
            </a:extLst>
          </p:cNvPr>
          <p:cNvSpPr txBox="1">
            <a:spLocks/>
          </p:cNvSpPr>
          <p:nvPr/>
        </p:nvSpPr>
        <p:spPr>
          <a:xfrm>
            <a:off x="5365753" y="5688014"/>
            <a:ext cx="1460500" cy="369887"/>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FASTEST</a:t>
            </a:r>
          </a:p>
        </p:txBody>
      </p:sp>
      <p:sp>
        <p:nvSpPr>
          <p:cNvPr id="22" name="Text Box 5">
            <a:extLst>
              <a:ext uri="{FF2B5EF4-FFF2-40B4-BE49-F238E27FC236}">
                <a16:creationId xmlns:a16="http://schemas.microsoft.com/office/drawing/2014/main" id="{9108EDC0-1E48-49E3-BC17-7C2D119C3557}"/>
              </a:ext>
            </a:extLst>
          </p:cNvPr>
          <p:cNvSpPr txBox="1">
            <a:spLocks noChangeArrowheads="1"/>
          </p:cNvSpPr>
          <p:nvPr>
            <p:custDataLst>
              <p:tags r:id="rId2"/>
            </p:custDataLst>
          </p:nvPr>
        </p:nvSpPr>
        <p:spPr bwMode="auto">
          <a:xfrm>
            <a:off x="1714500" y="1785939"/>
            <a:ext cx="8763000" cy="396875"/>
          </a:xfrm>
          <a:prstGeom prst="rect">
            <a:avLst/>
          </a:prstGeom>
          <a:noFill/>
          <a:ln w="9525">
            <a:noFill/>
            <a:miter lim="800000"/>
            <a:headEnd/>
            <a:tailEnd/>
          </a:ln>
        </p:spPr>
        <p:txBody>
          <a:bodyPr lIns="91440" tIns="45720" rIns="91440" bIns="45720">
            <a:noAutofit/>
          </a:bodyPr>
          <a:lstStyle/>
          <a:p>
            <a:pPr algn="ctr" defTabSz="1219170" fontAlgn="base">
              <a:spcBef>
                <a:spcPct val="50000"/>
              </a:spcBef>
              <a:spcAft>
                <a:spcPct val="0"/>
              </a:spcAft>
              <a:buClr>
                <a:srgbClr val="CC0000"/>
              </a:buClr>
              <a:buSzPct val="100000"/>
              <a:defRPr/>
            </a:pPr>
            <a:r>
              <a:rPr lang="en-US" sz="2000" b="1">
                <a:solidFill>
                  <a:srgbClr val="333399">
                    <a:lumMod val="75000"/>
                  </a:srgbClr>
                </a:solidFill>
                <a:latin typeface="Calibri" panose="020F0502020204030204" pitchFamily="34" charset="0"/>
              </a:rPr>
              <a:t>SWING ACTION</a:t>
            </a:r>
          </a:p>
        </p:txBody>
      </p:sp>
      <p:cxnSp>
        <p:nvCxnSpPr>
          <p:cNvPr id="23" name="Straight Connector 22">
            <a:extLst>
              <a:ext uri="{FF2B5EF4-FFF2-40B4-BE49-F238E27FC236}">
                <a16:creationId xmlns:a16="http://schemas.microsoft.com/office/drawing/2014/main" id="{68AC6928-6753-424C-A279-C89BCC1BB064}"/>
              </a:ext>
            </a:extLst>
          </p:cNvPr>
          <p:cNvCxnSpPr>
            <a:cxnSpLocks/>
          </p:cNvCxnSpPr>
          <p:nvPr/>
        </p:nvCxnSpPr>
        <p:spPr>
          <a:xfrm>
            <a:off x="2057400" y="2151063"/>
            <a:ext cx="8001000" cy="0"/>
          </a:xfrm>
          <a:prstGeom prst="line">
            <a:avLst/>
          </a:prstGeom>
          <a:ln w="7144">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492750C-1564-4058-82CA-06251759E1AD}"/>
              </a:ext>
            </a:extLst>
          </p:cNvPr>
          <p:cNvSpPr txBox="1">
            <a:spLocks/>
          </p:cNvSpPr>
          <p:nvPr/>
        </p:nvSpPr>
        <p:spPr>
          <a:xfrm>
            <a:off x="8761414" y="3643314"/>
            <a:ext cx="1058861" cy="369887"/>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SLOW</a:t>
            </a:r>
          </a:p>
        </p:txBody>
      </p:sp>
      <p:sp>
        <p:nvSpPr>
          <p:cNvPr id="25" name="TextBox 24">
            <a:extLst>
              <a:ext uri="{FF2B5EF4-FFF2-40B4-BE49-F238E27FC236}">
                <a16:creationId xmlns:a16="http://schemas.microsoft.com/office/drawing/2014/main" id="{1168A148-97D7-4F45-BF71-870676D07A63}"/>
              </a:ext>
            </a:extLst>
          </p:cNvPr>
          <p:cNvSpPr txBox="1">
            <a:spLocks/>
          </p:cNvSpPr>
          <p:nvPr/>
        </p:nvSpPr>
        <p:spPr>
          <a:xfrm>
            <a:off x="7958139" y="4816475"/>
            <a:ext cx="1204912" cy="369888"/>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FASTER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2" descr="20100917003128!Pendulum_120deg.gif">
            <a:extLst>
              <a:ext uri="{FF2B5EF4-FFF2-40B4-BE49-F238E27FC236}">
                <a16:creationId xmlns:a16="http://schemas.microsoft.com/office/drawing/2014/main" id="{98BDD71B-538B-4541-BA1D-C792CDB385D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11675" y="1268414"/>
            <a:ext cx="3089275" cy="424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E6B8809-7D5D-45AB-8852-8337081733EB}"/>
              </a:ext>
            </a:extLst>
          </p:cNvPr>
          <p:cNvSpPr>
            <a:spLocks/>
          </p:cNvSpPr>
          <p:nvPr/>
        </p:nvSpPr>
        <p:spPr>
          <a:xfrm>
            <a:off x="4008441" y="1268413"/>
            <a:ext cx="4356100" cy="1331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fontAlgn="base">
              <a:spcBef>
                <a:spcPct val="0"/>
              </a:spcBef>
              <a:spcAft>
                <a:spcPct val="0"/>
              </a:spcAft>
              <a:defRPr/>
            </a:pPr>
            <a:endParaRPr lang="en-US" sz="2400">
              <a:solidFill>
                <a:srgbClr val="FFFFFF"/>
              </a:solidFill>
              <a:latin typeface="Calibri" panose="020F0502020204030204" pitchFamily="34" charset="0"/>
            </a:endParaRPr>
          </a:p>
        </p:txBody>
      </p:sp>
      <p:sp>
        <p:nvSpPr>
          <p:cNvPr id="19" name="Text Box 5">
            <a:extLst>
              <a:ext uri="{FF2B5EF4-FFF2-40B4-BE49-F238E27FC236}">
                <a16:creationId xmlns:a16="http://schemas.microsoft.com/office/drawing/2014/main" id="{7EC64CD4-6AE0-46BD-A8C9-6FC34FF188EC}"/>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buClr>
                <a:srgbClr val="CC0000"/>
              </a:buClr>
              <a:buSzPct val="100000"/>
            </a:pPr>
            <a:r>
              <a:rPr lang="en-US" sz="2400" b="1">
                <a:solidFill>
                  <a:srgbClr val="CC0000"/>
                </a:solidFill>
                <a:latin typeface="Calibri" panose="020F0502020204030204" pitchFamily="34" charset="0"/>
              </a:rPr>
              <a:t>Understanding Free Swing &amp; Speed of Ball</a:t>
            </a:r>
          </a:p>
        </p:txBody>
      </p:sp>
      <p:sp>
        <p:nvSpPr>
          <p:cNvPr id="20" name="TextBox 19">
            <a:extLst>
              <a:ext uri="{FF2B5EF4-FFF2-40B4-BE49-F238E27FC236}">
                <a16:creationId xmlns:a16="http://schemas.microsoft.com/office/drawing/2014/main" id="{3F8D2222-1DE9-4ABE-BE43-D63707B16507}"/>
              </a:ext>
            </a:extLst>
          </p:cNvPr>
          <p:cNvSpPr txBox="1">
            <a:spLocks/>
          </p:cNvSpPr>
          <p:nvPr/>
        </p:nvSpPr>
        <p:spPr>
          <a:xfrm>
            <a:off x="2116139" y="2693989"/>
            <a:ext cx="1058861" cy="369887"/>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STOP</a:t>
            </a:r>
          </a:p>
        </p:txBody>
      </p:sp>
      <p:sp>
        <p:nvSpPr>
          <p:cNvPr id="21" name="TextBox 20">
            <a:extLst>
              <a:ext uri="{FF2B5EF4-FFF2-40B4-BE49-F238E27FC236}">
                <a16:creationId xmlns:a16="http://schemas.microsoft.com/office/drawing/2014/main" id="{EBC89951-3AB3-45B3-9C99-192682639091}"/>
              </a:ext>
            </a:extLst>
          </p:cNvPr>
          <p:cNvSpPr txBox="1">
            <a:spLocks/>
          </p:cNvSpPr>
          <p:nvPr/>
        </p:nvSpPr>
        <p:spPr>
          <a:xfrm>
            <a:off x="8980488" y="2693989"/>
            <a:ext cx="1058861" cy="369887"/>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STOP</a:t>
            </a:r>
          </a:p>
        </p:txBody>
      </p:sp>
      <p:sp>
        <p:nvSpPr>
          <p:cNvPr id="22" name="TextBox 21">
            <a:extLst>
              <a:ext uri="{FF2B5EF4-FFF2-40B4-BE49-F238E27FC236}">
                <a16:creationId xmlns:a16="http://schemas.microsoft.com/office/drawing/2014/main" id="{8B6EB88B-C092-433F-9F9A-9E796AF1D25F}"/>
              </a:ext>
            </a:extLst>
          </p:cNvPr>
          <p:cNvSpPr txBox="1">
            <a:spLocks/>
          </p:cNvSpPr>
          <p:nvPr/>
        </p:nvSpPr>
        <p:spPr>
          <a:xfrm>
            <a:off x="2335214" y="3643314"/>
            <a:ext cx="1058861" cy="369887"/>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SLOW</a:t>
            </a:r>
          </a:p>
        </p:txBody>
      </p:sp>
      <p:sp>
        <p:nvSpPr>
          <p:cNvPr id="23" name="TextBox 22">
            <a:extLst>
              <a:ext uri="{FF2B5EF4-FFF2-40B4-BE49-F238E27FC236}">
                <a16:creationId xmlns:a16="http://schemas.microsoft.com/office/drawing/2014/main" id="{8BEC8FE9-C56A-4866-BD83-9C1D017D8FB9}"/>
              </a:ext>
            </a:extLst>
          </p:cNvPr>
          <p:cNvSpPr txBox="1">
            <a:spLocks/>
          </p:cNvSpPr>
          <p:nvPr/>
        </p:nvSpPr>
        <p:spPr>
          <a:xfrm>
            <a:off x="3065463" y="4816475"/>
            <a:ext cx="1204912" cy="369888"/>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FASTER</a:t>
            </a:r>
          </a:p>
        </p:txBody>
      </p:sp>
      <p:sp>
        <p:nvSpPr>
          <p:cNvPr id="24" name="TextBox 23">
            <a:extLst>
              <a:ext uri="{FF2B5EF4-FFF2-40B4-BE49-F238E27FC236}">
                <a16:creationId xmlns:a16="http://schemas.microsoft.com/office/drawing/2014/main" id="{E8C06348-79F6-478F-881E-D4C8BFD2988D}"/>
              </a:ext>
            </a:extLst>
          </p:cNvPr>
          <p:cNvSpPr txBox="1">
            <a:spLocks/>
          </p:cNvSpPr>
          <p:nvPr/>
        </p:nvSpPr>
        <p:spPr>
          <a:xfrm>
            <a:off x="5365753" y="5688014"/>
            <a:ext cx="1460500" cy="369887"/>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FASTEST</a:t>
            </a:r>
          </a:p>
        </p:txBody>
      </p:sp>
      <p:sp>
        <p:nvSpPr>
          <p:cNvPr id="25" name="Text Box 5">
            <a:extLst>
              <a:ext uri="{FF2B5EF4-FFF2-40B4-BE49-F238E27FC236}">
                <a16:creationId xmlns:a16="http://schemas.microsoft.com/office/drawing/2014/main" id="{D7608D4C-7042-4DF2-B0D2-57886B949B8E}"/>
              </a:ext>
            </a:extLst>
          </p:cNvPr>
          <p:cNvSpPr txBox="1">
            <a:spLocks noChangeArrowheads="1"/>
          </p:cNvSpPr>
          <p:nvPr>
            <p:custDataLst>
              <p:tags r:id="rId2"/>
            </p:custDataLst>
          </p:nvPr>
        </p:nvSpPr>
        <p:spPr bwMode="auto">
          <a:xfrm>
            <a:off x="1714500" y="1785939"/>
            <a:ext cx="8763000" cy="396875"/>
          </a:xfrm>
          <a:prstGeom prst="rect">
            <a:avLst/>
          </a:prstGeom>
          <a:noFill/>
          <a:ln w="9525">
            <a:noFill/>
            <a:miter lim="800000"/>
            <a:headEnd/>
            <a:tailEnd/>
          </a:ln>
        </p:spPr>
        <p:txBody>
          <a:bodyPr lIns="91440" tIns="45720" rIns="91440" bIns="45720">
            <a:noAutofit/>
          </a:bodyPr>
          <a:lstStyle/>
          <a:p>
            <a:pPr algn="ctr" defTabSz="1219170" fontAlgn="base">
              <a:spcBef>
                <a:spcPct val="50000"/>
              </a:spcBef>
              <a:spcAft>
                <a:spcPct val="0"/>
              </a:spcAft>
              <a:buClr>
                <a:srgbClr val="CC0000"/>
              </a:buClr>
              <a:buSzPct val="100000"/>
              <a:defRPr/>
            </a:pPr>
            <a:r>
              <a:rPr lang="en-US" sz="2000" b="1">
                <a:solidFill>
                  <a:srgbClr val="333399">
                    <a:lumMod val="75000"/>
                  </a:srgbClr>
                </a:solidFill>
                <a:latin typeface="Calibri" panose="020F0502020204030204" pitchFamily="34" charset="0"/>
              </a:rPr>
              <a:t>SWING ACTION</a:t>
            </a:r>
          </a:p>
        </p:txBody>
      </p:sp>
      <p:cxnSp>
        <p:nvCxnSpPr>
          <p:cNvPr id="26" name="Straight Connector 25">
            <a:extLst>
              <a:ext uri="{FF2B5EF4-FFF2-40B4-BE49-F238E27FC236}">
                <a16:creationId xmlns:a16="http://schemas.microsoft.com/office/drawing/2014/main" id="{C6749B2D-DD6E-4AD4-AC4D-712B838FCCB1}"/>
              </a:ext>
            </a:extLst>
          </p:cNvPr>
          <p:cNvCxnSpPr>
            <a:cxnSpLocks/>
          </p:cNvCxnSpPr>
          <p:nvPr/>
        </p:nvCxnSpPr>
        <p:spPr>
          <a:xfrm>
            <a:off x="2057400" y="2151063"/>
            <a:ext cx="8001000" cy="0"/>
          </a:xfrm>
          <a:prstGeom prst="line">
            <a:avLst/>
          </a:prstGeom>
          <a:ln w="7144">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5367A8C-9AF7-4AA7-8D46-145864676A60}"/>
              </a:ext>
            </a:extLst>
          </p:cNvPr>
          <p:cNvSpPr txBox="1">
            <a:spLocks/>
          </p:cNvSpPr>
          <p:nvPr/>
        </p:nvSpPr>
        <p:spPr>
          <a:xfrm>
            <a:off x="8761414" y="3643314"/>
            <a:ext cx="1058861" cy="369887"/>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SLOW</a:t>
            </a:r>
          </a:p>
        </p:txBody>
      </p:sp>
      <p:sp>
        <p:nvSpPr>
          <p:cNvPr id="28" name="TextBox 27">
            <a:extLst>
              <a:ext uri="{FF2B5EF4-FFF2-40B4-BE49-F238E27FC236}">
                <a16:creationId xmlns:a16="http://schemas.microsoft.com/office/drawing/2014/main" id="{5333CE73-0EA0-4A5A-B0F2-63F924D3CDC9}"/>
              </a:ext>
            </a:extLst>
          </p:cNvPr>
          <p:cNvSpPr txBox="1">
            <a:spLocks/>
          </p:cNvSpPr>
          <p:nvPr/>
        </p:nvSpPr>
        <p:spPr>
          <a:xfrm>
            <a:off x="7958139" y="4816475"/>
            <a:ext cx="1204912" cy="369888"/>
          </a:xfrm>
          <a:prstGeom prst="rect">
            <a:avLst/>
          </a:prstGeom>
          <a:ln w="7144"/>
        </p:spPr>
        <p:style>
          <a:lnRef idx="1">
            <a:schemeClr val="dk1"/>
          </a:lnRef>
          <a:fillRef idx="2">
            <a:schemeClr val="dk1"/>
          </a:fillRef>
          <a:effectRef idx="1">
            <a:schemeClr val="dk1"/>
          </a:effectRef>
          <a:fontRef idx="minor">
            <a:schemeClr val="dk1"/>
          </a:fontRef>
        </p:style>
        <p:txBody>
          <a:bodyPr lIns="91440" tIns="45720" rIns="91440" bIns="45720">
            <a:noAutofit/>
          </a:bodyPr>
          <a:lstStyle/>
          <a:p>
            <a:pPr algn="ctr" defTabSz="1219170" fontAlgn="base">
              <a:spcBef>
                <a:spcPct val="0"/>
              </a:spcBef>
              <a:spcAft>
                <a:spcPct val="0"/>
              </a:spcAft>
              <a:defRPr/>
            </a:pPr>
            <a:r>
              <a:rPr lang="en-US" b="1">
                <a:solidFill>
                  <a:srgbClr val="000000"/>
                </a:solidFill>
                <a:latin typeface="Calibri" panose="020F0502020204030204" pitchFamily="34" charset="0"/>
                <a:ea typeface="Verdana" pitchFamily="34" charset="0"/>
                <a:cs typeface="Calibri" panose="020F0502020204030204" pitchFamily="34" charset="0"/>
              </a:rPr>
              <a:t>FASTER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a:extLst>
              <a:ext uri="{FF2B5EF4-FFF2-40B4-BE49-F238E27FC236}">
                <a16:creationId xmlns:a16="http://schemas.microsoft.com/office/drawing/2014/main" id="{1944AF67-B7DB-4C0D-8AD0-9EEF3851AE9F}"/>
              </a:ext>
            </a:extLst>
          </p:cNvPr>
          <p:cNvSpPr txBox="1">
            <a:spLocks noChangeArrowheads="1"/>
          </p:cNvSpPr>
          <p:nvPr/>
        </p:nvSpPr>
        <p:spPr bwMode="auto">
          <a:xfrm>
            <a:off x="2133600" y="1524001"/>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891" indent="-342891" algn="ctr" defTabSz="1219170" eaLnBrk="1" fontAlgn="base" hangingPunct="1">
              <a:spcBef>
                <a:spcPct val="50000"/>
              </a:spcBef>
              <a:spcAft>
                <a:spcPct val="0"/>
              </a:spcAft>
            </a:pPr>
            <a:r>
              <a:rPr lang="en-US" b="1">
                <a:solidFill>
                  <a:srgbClr val="336199"/>
                </a:solidFill>
                <a:latin typeface="Calibri" panose="020F0502020204030204" pitchFamily="34" charset="0"/>
              </a:rPr>
              <a:t>Swing Controls</a:t>
            </a:r>
          </a:p>
        </p:txBody>
      </p:sp>
      <p:sp>
        <p:nvSpPr>
          <p:cNvPr id="10" name="Text Box 4">
            <a:extLst>
              <a:ext uri="{FF2B5EF4-FFF2-40B4-BE49-F238E27FC236}">
                <a16:creationId xmlns:a16="http://schemas.microsoft.com/office/drawing/2014/main" id="{38607BAE-CE38-4CE1-822F-A7DEE83E33D1}"/>
              </a:ext>
            </a:extLst>
          </p:cNvPr>
          <p:cNvSpPr txBox="1">
            <a:spLocks noChangeArrowheads="1"/>
          </p:cNvSpPr>
          <p:nvPr>
            <p:custDataLst>
              <p:tags r:id="rId1"/>
            </p:custDataLst>
          </p:nvPr>
        </p:nvSpPr>
        <p:spPr bwMode="auto">
          <a:xfrm>
            <a:off x="259080" y="669927"/>
            <a:ext cx="1083564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90000" tIns="46800" rIns="90000" bIns="46800" anchor="t" anchorCtr="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ts val="1251"/>
              </a:spcBef>
              <a:spcAft>
                <a:spcPct val="0"/>
              </a:spcAft>
            </a:pPr>
            <a:r>
              <a:rPr lang="en-US" sz="2400" b="1">
                <a:solidFill>
                  <a:srgbClr val="CC0000"/>
                </a:solidFill>
                <a:latin typeface="Calibri" panose="020F0502020204030204" pitchFamily="34" charset="0"/>
              </a:rPr>
              <a:t>Swing Shape</a:t>
            </a:r>
          </a:p>
        </p:txBody>
      </p:sp>
      <p:pic>
        <p:nvPicPr>
          <p:cNvPr id="11" name="Picture 12" descr="bad-swing">
            <a:extLst>
              <a:ext uri="{FF2B5EF4-FFF2-40B4-BE49-F238E27FC236}">
                <a16:creationId xmlns:a16="http://schemas.microsoft.com/office/drawing/2014/main" id="{51309B3F-0E49-41EB-87B9-E669D76110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0802" y="2057401"/>
            <a:ext cx="45339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a:extLst>
              <a:ext uri="{FF2B5EF4-FFF2-40B4-BE49-F238E27FC236}">
                <a16:creationId xmlns:a16="http://schemas.microsoft.com/office/drawing/2014/main" id="{5C72BB11-B7F9-4702-B623-763561D5F39F}"/>
              </a:ext>
            </a:extLst>
          </p:cNvPr>
          <p:cNvSpPr txBox="1">
            <a:spLocks noChangeArrowheads="1"/>
          </p:cNvSpPr>
          <p:nvPr/>
        </p:nvSpPr>
        <p:spPr bwMode="auto">
          <a:xfrm>
            <a:off x="5029200" y="2209801"/>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891" indent="-342891" algn="r" defTabSz="1219170" eaLnBrk="1" fontAlgn="base" hangingPunct="1">
              <a:spcBef>
                <a:spcPct val="50000"/>
              </a:spcBef>
              <a:spcAft>
                <a:spcPct val="0"/>
              </a:spcAft>
            </a:pPr>
            <a:r>
              <a:rPr lang="en-US">
                <a:solidFill>
                  <a:srgbClr val="008080"/>
                </a:solidFill>
                <a:latin typeface="Calibri" panose="020F0502020204030204" pitchFamily="34" charset="0"/>
              </a:rPr>
              <a:t>Good Swing</a:t>
            </a:r>
          </a:p>
        </p:txBody>
      </p:sp>
      <p:sp>
        <p:nvSpPr>
          <p:cNvPr id="13" name="Text Box 14">
            <a:extLst>
              <a:ext uri="{FF2B5EF4-FFF2-40B4-BE49-F238E27FC236}">
                <a16:creationId xmlns:a16="http://schemas.microsoft.com/office/drawing/2014/main" id="{80AFDE51-3E6E-4AD1-9910-7ACF5B232A91}"/>
              </a:ext>
            </a:extLst>
          </p:cNvPr>
          <p:cNvSpPr txBox="1">
            <a:spLocks noChangeArrowheads="1"/>
          </p:cNvSpPr>
          <p:nvPr/>
        </p:nvSpPr>
        <p:spPr bwMode="auto">
          <a:xfrm>
            <a:off x="5029200" y="4114801"/>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891" indent="-342891" algn="r" defTabSz="1219170" eaLnBrk="1" fontAlgn="base" hangingPunct="1">
              <a:spcBef>
                <a:spcPct val="50000"/>
              </a:spcBef>
              <a:spcAft>
                <a:spcPct val="0"/>
              </a:spcAft>
            </a:pPr>
            <a:r>
              <a:rPr lang="en-US">
                <a:solidFill>
                  <a:srgbClr val="008080"/>
                </a:solidFill>
                <a:latin typeface="Calibri" panose="020F0502020204030204" pitchFamily="34" charset="0"/>
              </a:rPr>
              <a:t>Bad Swing</a:t>
            </a:r>
          </a:p>
        </p:txBody>
      </p:sp>
      <p:sp>
        <p:nvSpPr>
          <p:cNvPr id="14" name="Text Box 15">
            <a:extLst>
              <a:ext uri="{FF2B5EF4-FFF2-40B4-BE49-F238E27FC236}">
                <a16:creationId xmlns:a16="http://schemas.microsoft.com/office/drawing/2014/main" id="{2A6F9F3C-5BC1-4958-A8BA-3B9D9C1C68F0}"/>
              </a:ext>
            </a:extLst>
          </p:cNvPr>
          <p:cNvSpPr txBox="1">
            <a:spLocks noChangeArrowheads="1"/>
          </p:cNvSpPr>
          <p:nvPr/>
        </p:nvSpPr>
        <p:spPr bwMode="auto">
          <a:xfrm>
            <a:off x="7391402" y="2590800"/>
            <a:ext cx="2738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sz="1200" b="1">
                <a:solidFill>
                  <a:srgbClr val="000000"/>
                </a:solidFill>
                <a:latin typeface="Calibri" panose="020F0502020204030204" pitchFamily="34" charset="0"/>
              </a:rPr>
              <a:t>Check the height of the back swing and the repetition of the swing curve.</a:t>
            </a:r>
            <a:endParaRPr lang="en-US" sz="1200">
              <a:solidFill>
                <a:srgbClr val="000000"/>
              </a:solidFill>
              <a:latin typeface="Calibri" panose="020F0502020204030204" pitchFamily="34" charset="0"/>
            </a:endParaRPr>
          </a:p>
        </p:txBody>
      </p:sp>
      <p:sp>
        <p:nvSpPr>
          <p:cNvPr id="15" name="Text Box 16">
            <a:extLst>
              <a:ext uri="{FF2B5EF4-FFF2-40B4-BE49-F238E27FC236}">
                <a16:creationId xmlns:a16="http://schemas.microsoft.com/office/drawing/2014/main" id="{1B0D21E5-7671-4D9D-85EA-C2D6761BD0CF}"/>
              </a:ext>
            </a:extLst>
          </p:cNvPr>
          <p:cNvSpPr txBox="1">
            <a:spLocks noChangeArrowheads="1"/>
          </p:cNvSpPr>
          <p:nvPr/>
        </p:nvSpPr>
        <p:spPr bwMode="auto">
          <a:xfrm>
            <a:off x="7391402" y="3429000"/>
            <a:ext cx="2738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9170" eaLnBrk="1" fontAlgn="base" hangingPunct="1">
              <a:spcBef>
                <a:spcPct val="0"/>
              </a:spcBef>
              <a:spcAft>
                <a:spcPct val="0"/>
              </a:spcAft>
            </a:pPr>
            <a:r>
              <a:rPr lang="en-US" sz="1200" b="1">
                <a:solidFill>
                  <a:srgbClr val="000000"/>
                </a:solidFill>
                <a:latin typeface="Calibri" panose="020F0502020204030204" pitchFamily="34" charset="0"/>
              </a:rPr>
              <a:t>Check the speed pattern of the swing.</a:t>
            </a:r>
            <a:endParaRPr lang="en-US" sz="1200">
              <a:solidFill>
                <a:srgbClr val="000000"/>
              </a:solidFill>
              <a:latin typeface="Calibri" panose="020F05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NECTEDSHAPEID" val="18"/>
</p:tagLst>
</file>

<file path=ppt/tags/tag10.xml><?xml version="1.0" encoding="utf-8"?>
<p:tagLst xmlns:a="http://schemas.openxmlformats.org/drawingml/2006/main" xmlns:r="http://schemas.openxmlformats.org/officeDocument/2006/relationships" xmlns:p="http://schemas.openxmlformats.org/presentationml/2006/main">
  <p:tag name="STICKYSTYLE" val="ETBF-L-T-01"/>
</p:tagLst>
</file>

<file path=ppt/tags/tag11.xml><?xml version="1.0" encoding="utf-8"?>
<p:tagLst xmlns:a="http://schemas.openxmlformats.org/drawingml/2006/main" xmlns:r="http://schemas.openxmlformats.org/officeDocument/2006/relationships" xmlns:p="http://schemas.openxmlformats.org/presentationml/2006/main">
  <p:tag name="STICKYSTYLE" val="ETBF-L-T-01"/>
</p:tagLst>
</file>

<file path=ppt/tags/tag12.xml><?xml version="1.0" encoding="utf-8"?>
<p:tagLst xmlns:a="http://schemas.openxmlformats.org/drawingml/2006/main" xmlns:r="http://schemas.openxmlformats.org/officeDocument/2006/relationships" xmlns:p="http://schemas.openxmlformats.org/presentationml/2006/main">
  <p:tag name="STICKYSTYLE" val="ETBF-B1"/>
</p:tagLst>
</file>

<file path=ppt/tags/tag13.xml><?xml version="1.0" encoding="utf-8"?>
<p:tagLst xmlns:a="http://schemas.openxmlformats.org/drawingml/2006/main" xmlns:r="http://schemas.openxmlformats.org/officeDocument/2006/relationships" xmlns:p="http://schemas.openxmlformats.org/presentationml/2006/main">
  <p:tag name="STICKYSTYLE" val="ETBF-L-T-01"/>
</p:tagLst>
</file>

<file path=ppt/tags/tag14.xml><?xml version="1.0" encoding="utf-8"?>
<p:tagLst xmlns:a="http://schemas.openxmlformats.org/drawingml/2006/main" xmlns:r="http://schemas.openxmlformats.org/officeDocument/2006/relationships" xmlns:p="http://schemas.openxmlformats.org/presentationml/2006/main">
  <p:tag name="STICKYSTYLE" val="ETBF-L-T-01"/>
</p:tagLst>
</file>

<file path=ppt/tags/tag15.xml><?xml version="1.0" encoding="utf-8"?>
<p:tagLst xmlns:a="http://schemas.openxmlformats.org/drawingml/2006/main" xmlns:r="http://schemas.openxmlformats.org/officeDocument/2006/relationships" xmlns:p="http://schemas.openxmlformats.org/presentationml/2006/main">
  <p:tag name="STICKYSTYLE" val="TOP1"/>
</p:tagLst>
</file>

<file path=ppt/tags/tag16.xml><?xml version="1.0" encoding="utf-8"?>
<p:tagLst xmlns:a="http://schemas.openxmlformats.org/drawingml/2006/main" xmlns:r="http://schemas.openxmlformats.org/officeDocument/2006/relationships" xmlns:p="http://schemas.openxmlformats.org/presentationml/2006/main">
  <p:tag name="STICKYSTYLE" val="ETBF-L-T-01"/>
</p:tagLst>
</file>

<file path=ppt/tags/tag17.xml><?xml version="1.0" encoding="utf-8"?>
<p:tagLst xmlns:a="http://schemas.openxmlformats.org/drawingml/2006/main" xmlns:r="http://schemas.openxmlformats.org/officeDocument/2006/relationships" xmlns:p="http://schemas.openxmlformats.org/presentationml/2006/main">
  <p:tag name="STICKYSTYLE" val="TOP1"/>
</p:tagLst>
</file>

<file path=ppt/tags/tag18.xml><?xml version="1.0" encoding="utf-8"?>
<p:tagLst xmlns:a="http://schemas.openxmlformats.org/drawingml/2006/main" xmlns:r="http://schemas.openxmlformats.org/officeDocument/2006/relationships" xmlns:p="http://schemas.openxmlformats.org/presentationml/2006/main">
  <p:tag name="STICKYSTYLE" val="ETBF-L-T-01"/>
</p:tagLst>
</file>

<file path=ppt/tags/tag19.xml><?xml version="1.0" encoding="utf-8"?>
<p:tagLst xmlns:a="http://schemas.openxmlformats.org/drawingml/2006/main" xmlns:r="http://schemas.openxmlformats.org/officeDocument/2006/relationships" xmlns:p="http://schemas.openxmlformats.org/presentationml/2006/main">
  <p:tag name="STICKYSTYLE" val="ETBF-L-T-01"/>
</p:tagLst>
</file>

<file path=ppt/tags/tag2.xml><?xml version="1.0" encoding="utf-8"?>
<p:tagLst xmlns:a="http://schemas.openxmlformats.org/drawingml/2006/main" xmlns:r="http://schemas.openxmlformats.org/officeDocument/2006/relationships" xmlns:p="http://schemas.openxmlformats.org/presentationml/2006/main">
  <p:tag name="CONNECTEDSHAPEID" val="20"/>
</p:tagLst>
</file>

<file path=ppt/tags/tag20.xml><?xml version="1.0" encoding="utf-8"?>
<p:tagLst xmlns:a="http://schemas.openxmlformats.org/drawingml/2006/main" xmlns:r="http://schemas.openxmlformats.org/officeDocument/2006/relationships" xmlns:p="http://schemas.openxmlformats.org/presentationml/2006/main">
  <p:tag name="STICKYSTYLE" val="ETBF-L-T-01"/>
</p:tagLst>
</file>

<file path=ppt/tags/tag21.xml><?xml version="1.0" encoding="utf-8"?>
<p:tagLst xmlns:a="http://schemas.openxmlformats.org/drawingml/2006/main" xmlns:r="http://schemas.openxmlformats.org/officeDocument/2006/relationships" xmlns:p="http://schemas.openxmlformats.org/presentationml/2006/main">
  <p:tag name="BEGINCONNECTEDSHAPEID" val="60"/>
  <p:tag name="BEGINCONNECTIONSITE" val="5"/>
</p:tagLst>
</file>

<file path=ppt/tags/tag22.xml><?xml version="1.0" encoding="utf-8"?>
<p:tagLst xmlns:a="http://schemas.openxmlformats.org/drawingml/2006/main" xmlns:r="http://schemas.openxmlformats.org/officeDocument/2006/relationships" xmlns:p="http://schemas.openxmlformats.org/presentationml/2006/main">
  <p:tag name="CONNECTEDSHAPEID" val="60"/>
</p:tagLst>
</file>

<file path=ppt/tags/tag23.xml><?xml version="1.0" encoding="utf-8"?>
<p:tagLst xmlns:a="http://schemas.openxmlformats.org/drawingml/2006/main" xmlns:r="http://schemas.openxmlformats.org/officeDocument/2006/relationships" xmlns:p="http://schemas.openxmlformats.org/presentationml/2006/main">
  <p:tag name="STICKYSTYLE" val="ETBF-L-T-01"/>
</p:tagLst>
</file>

<file path=ppt/tags/tag24.xml><?xml version="1.0" encoding="utf-8"?>
<p:tagLst xmlns:a="http://schemas.openxmlformats.org/drawingml/2006/main" xmlns:r="http://schemas.openxmlformats.org/officeDocument/2006/relationships" xmlns:p="http://schemas.openxmlformats.org/presentationml/2006/main">
  <p:tag name="STICKYSTYLE" val="ETBF-L-T-01"/>
</p:tagLst>
</file>

<file path=ppt/tags/tag25.xml><?xml version="1.0" encoding="utf-8"?>
<p:tagLst xmlns:a="http://schemas.openxmlformats.org/drawingml/2006/main" xmlns:r="http://schemas.openxmlformats.org/officeDocument/2006/relationships" xmlns:p="http://schemas.openxmlformats.org/presentationml/2006/main">
  <p:tag name="STICKYSTYLE" val="ETBF-L-T-01"/>
</p:tagLst>
</file>

<file path=ppt/tags/tag26.xml><?xml version="1.0" encoding="utf-8"?>
<p:tagLst xmlns:a="http://schemas.openxmlformats.org/drawingml/2006/main" xmlns:r="http://schemas.openxmlformats.org/officeDocument/2006/relationships" xmlns:p="http://schemas.openxmlformats.org/presentationml/2006/main">
  <p:tag name="STICKYSTYLE" val="ETBF-L-T-01"/>
</p:tagLst>
</file>

<file path=ppt/tags/tag27.xml><?xml version="1.0" encoding="utf-8"?>
<p:tagLst xmlns:a="http://schemas.openxmlformats.org/drawingml/2006/main" xmlns:r="http://schemas.openxmlformats.org/officeDocument/2006/relationships" xmlns:p="http://schemas.openxmlformats.org/presentationml/2006/main">
  <p:tag name="STICKYSTYLE" val="ETBF-L-T-01"/>
</p:tagLst>
</file>

<file path=ppt/tags/tag28.xml><?xml version="1.0" encoding="utf-8"?>
<p:tagLst xmlns:a="http://schemas.openxmlformats.org/drawingml/2006/main" xmlns:r="http://schemas.openxmlformats.org/officeDocument/2006/relationships" xmlns:p="http://schemas.openxmlformats.org/presentationml/2006/main">
  <p:tag name="STICKYSTYLE" val="ETBF-L-T-01"/>
</p:tagLst>
</file>

<file path=ppt/tags/tag29.xml><?xml version="1.0" encoding="utf-8"?>
<p:tagLst xmlns:a="http://schemas.openxmlformats.org/drawingml/2006/main" xmlns:r="http://schemas.openxmlformats.org/officeDocument/2006/relationships" xmlns:p="http://schemas.openxmlformats.org/presentationml/2006/main">
  <p:tag name="STICKYSTYLE" val="ETBF-L-T-01"/>
</p:tagLst>
</file>

<file path=ppt/tags/tag3.xml><?xml version="1.0" encoding="utf-8"?>
<p:tagLst xmlns:a="http://schemas.openxmlformats.org/drawingml/2006/main" xmlns:r="http://schemas.openxmlformats.org/officeDocument/2006/relationships" xmlns:p="http://schemas.openxmlformats.org/presentationml/2006/main">
  <p:tag name="CONNECTEDSHAPEID" val="22"/>
</p:tagLst>
</file>

<file path=ppt/tags/tag30.xml><?xml version="1.0" encoding="utf-8"?>
<p:tagLst xmlns:a="http://schemas.openxmlformats.org/drawingml/2006/main" xmlns:r="http://schemas.openxmlformats.org/officeDocument/2006/relationships" xmlns:p="http://schemas.openxmlformats.org/presentationml/2006/main">
  <p:tag name="STICKYSTYLE" val="ETBF-L-T-01"/>
</p:tagLst>
</file>

<file path=ppt/tags/tag31.xml><?xml version="1.0" encoding="utf-8"?>
<p:tagLst xmlns:a="http://schemas.openxmlformats.org/drawingml/2006/main" xmlns:r="http://schemas.openxmlformats.org/officeDocument/2006/relationships" xmlns:p="http://schemas.openxmlformats.org/presentationml/2006/main">
  <p:tag name="STICKYSTYLE" val="ETBF-L-T-01"/>
</p:tagLst>
</file>

<file path=ppt/tags/tag32.xml><?xml version="1.0" encoding="utf-8"?>
<p:tagLst xmlns:a="http://schemas.openxmlformats.org/drawingml/2006/main" xmlns:r="http://schemas.openxmlformats.org/officeDocument/2006/relationships" xmlns:p="http://schemas.openxmlformats.org/presentationml/2006/main">
  <p:tag name="STICKYSTYLE" val="ETBF-L-T-01"/>
</p:tagLst>
</file>

<file path=ppt/tags/tag33.xml><?xml version="1.0" encoding="utf-8"?>
<p:tagLst xmlns:a="http://schemas.openxmlformats.org/drawingml/2006/main" xmlns:r="http://schemas.openxmlformats.org/officeDocument/2006/relationships" xmlns:p="http://schemas.openxmlformats.org/presentationml/2006/main">
  <p:tag name="STICKYSTYLE" val="ETBF-L-T-01"/>
</p:tagLst>
</file>

<file path=ppt/tags/tag34.xml><?xml version="1.0" encoding="utf-8"?>
<p:tagLst xmlns:a="http://schemas.openxmlformats.org/drawingml/2006/main" xmlns:r="http://schemas.openxmlformats.org/officeDocument/2006/relationships" xmlns:p="http://schemas.openxmlformats.org/presentationml/2006/main">
  <p:tag name="STICKYSTYLE" val="P1"/>
</p:tagLst>
</file>

<file path=ppt/tags/tag35.xml><?xml version="1.0" encoding="utf-8"?>
<p:tagLst xmlns:a="http://schemas.openxmlformats.org/drawingml/2006/main" xmlns:r="http://schemas.openxmlformats.org/officeDocument/2006/relationships" xmlns:p="http://schemas.openxmlformats.org/presentationml/2006/main">
  <p:tag name="STICKYSTYLE" val="ETBF-L-T-01"/>
</p:tagLst>
</file>

<file path=ppt/tags/tag36.xml><?xml version="1.0" encoding="utf-8"?>
<p:tagLst xmlns:a="http://schemas.openxmlformats.org/drawingml/2006/main" xmlns:r="http://schemas.openxmlformats.org/officeDocument/2006/relationships" xmlns:p="http://schemas.openxmlformats.org/presentationml/2006/main">
  <p:tag name="STICKYSTYLE" val="P1"/>
</p:tagLst>
</file>

<file path=ppt/tags/tag37.xml><?xml version="1.0" encoding="utf-8"?>
<p:tagLst xmlns:a="http://schemas.openxmlformats.org/drawingml/2006/main" xmlns:r="http://schemas.openxmlformats.org/officeDocument/2006/relationships" xmlns:p="http://schemas.openxmlformats.org/presentationml/2006/main">
  <p:tag name="STICKYSTYLE" val="ETBF-L-T-01"/>
</p:tagLst>
</file>

<file path=ppt/tags/tag38.xml><?xml version="1.0" encoding="utf-8"?>
<p:tagLst xmlns:a="http://schemas.openxmlformats.org/drawingml/2006/main" xmlns:r="http://schemas.openxmlformats.org/officeDocument/2006/relationships" xmlns:p="http://schemas.openxmlformats.org/presentationml/2006/main">
  <p:tag name="STICKYSTYLE" val="P1"/>
</p:tagLst>
</file>

<file path=ppt/tags/tag39.xml><?xml version="1.0" encoding="utf-8"?>
<p:tagLst xmlns:a="http://schemas.openxmlformats.org/drawingml/2006/main" xmlns:r="http://schemas.openxmlformats.org/officeDocument/2006/relationships" xmlns:p="http://schemas.openxmlformats.org/presentationml/2006/main">
  <p:tag name="STICKYSTYLE" val="ETBF-L-T-01"/>
</p:tagLst>
</file>

<file path=ppt/tags/tag4.xml><?xml version="1.0" encoding="utf-8"?>
<p:tagLst xmlns:a="http://schemas.openxmlformats.org/drawingml/2006/main" xmlns:r="http://schemas.openxmlformats.org/officeDocument/2006/relationships" xmlns:p="http://schemas.openxmlformats.org/presentationml/2006/main">
  <p:tag name="CONNECTEDSHAPEID" val="24"/>
</p:tagLst>
</file>

<file path=ppt/tags/tag40.xml><?xml version="1.0" encoding="utf-8"?>
<p:tagLst xmlns:a="http://schemas.openxmlformats.org/drawingml/2006/main" xmlns:r="http://schemas.openxmlformats.org/officeDocument/2006/relationships" xmlns:p="http://schemas.openxmlformats.org/presentationml/2006/main">
  <p:tag name="STICKYSTYLE" val="P1"/>
</p:tagLst>
</file>

<file path=ppt/tags/tag41.xml><?xml version="1.0" encoding="utf-8"?>
<p:tagLst xmlns:a="http://schemas.openxmlformats.org/drawingml/2006/main" xmlns:r="http://schemas.openxmlformats.org/officeDocument/2006/relationships" xmlns:p="http://schemas.openxmlformats.org/presentationml/2006/main">
  <p:tag name="STICKYSTYLE" val="ETBF-L-T-01"/>
</p:tagLst>
</file>

<file path=ppt/tags/tag42.xml><?xml version="1.0" encoding="utf-8"?>
<p:tagLst xmlns:a="http://schemas.openxmlformats.org/drawingml/2006/main" xmlns:r="http://schemas.openxmlformats.org/officeDocument/2006/relationships" xmlns:p="http://schemas.openxmlformats.org/presentationml/2006/main">
  <p:tag name="STICKYSTYLE" val="ETBF-L-T-01"/>
</p:tagLst>
</file>

<file path=ppt/tags/tag43.xml><?xml version="1.0" encoding="utf-8"?>
<p:tagLst xmlns:a="http://schemas.openxmlformats.org/drawingml/2006/main" xmlns:r="http://schemas.openxmlformats.org/officeDocument/2006/relationships" xmlns:p="http://schemas.openxmlformats.org/presentationml/2006/main">
  <p:tag name="STICKYSTYLE" val="ETBF-L-T-01"/>
</p:tagLst>
</file>

<file path=ppt/tags/tag44.xml><?xml version="1.0" encoding="utf-8"?>
<p:tagLst xmlns:a="http://schemas.openxmlformats.org/drawingml/2006/main" xmlns:r="http://schemas.openxmlformats.org/officeDocument/2006/relationships" xmlns:p="http://schemas.openxmlformats.org/presentationml/2006/main">
  <p:tag name="STICKYSTYLE" val="ETBF-L-T-01"/>
</p:tagLst>
</file>

<file path=ppt/tags/tag45.xml><?xml version="1.0" encoding="utf-8"?>
<p:tagLst xmlns:a="http://schemas.openxmlformats.org/drawingml/2006/main" xmlns:r="http://schemas.openxmlformats.org/officeDocument/2006/relationships" xmlns:p="http://schemas.openxmlformats.org/presentationml/2006/main">
  <p:tag name="STICKYSTYLE" val="ETBF-L-T-01"/>
</p:tagLst>
</file>

<file path=ppt/tags/tag46.xml><?xml version="1.0" encoding="utf-8"?>
<p:tagLst xmlns:a="http://schemas.openxmlformats.org/drawingml/2006/main" xmlns:r="http://schemas.openxmlformats.org/officeDocument/2006/relationships" xmlns:p="http://schemas.openxmlformats.org/presentationml/2006/main">
  <p:tag name="STICKYSTYLE" val="ETBF-L-T-01"/>
</p:tagLst>
</file>

<file path=ppt/tags/tag47.xml><?xml version="1.0" encoding="utf-8"?>
<p:tagLst xmlns:a="http://schemas.openxmlformats.org/drawingml/2006/main" xmlns:r="http://schemas.openxmlformats.org/officeDocument/2006/relationships" xmlns:p="http://schemas.openxmlformats.org/presentationml/2006/main">
  <p:tag name="STICKYSTYLE" val="ETBF-L-T-01"/>
</p:tagLst>
</file>

<file path=ppt/tags/tag48.xml><?xml version="1.0" encoding="utf-8"?>
<p:tagLst xmlns:a="http://schemas.openxmlformats.org/drawingml/2006/main" xmlns:r="http://schemas.openxmlformats.org/officeDocument/2006/relationships" xmlns:p="http://schemas.openxmlformats.org/presentationml/2006/main">
  <p:tag name="STICKYSTYLE" val="ETBF-L-T-01"/>
</p:tagLst>
</file>

<file path=ppt/tags/tag49.xml><?xml version="1.0" encoding="utf-8"?>
<p:tagLst xmlns:a="http://schemas.openxmlformats.org/drawingml/2006/main" xmlns:r="http://schemas.openxmlformats.org/officeDocument/2006/relationships" xmlns:p="http://schemas.openxmlformats.org/presentationml/2006/main">
  <p:tag name="STICKYSTYLE" val="ETBF-L-T-01"/>
</p:tagLst>
</file>

<file path=ppt/tags/tag5.xml><?xml version="1.0" encoding="utf-8"?>
<p:tagLst xmlns:a="http://schemas.openxmlformats.org/drawingml/2006/main" xmlns:r="http://schemas.openxmlformats.org/officeDocument/2006/relationships" xmlns:p="http://schemas.openxmlformats.org/presentationml/2006/main">
  <p:tag name="BEGINCONNECTEDSHAPEID" val="24"/>
  <p:tag name="BEGINCONNECTIONSITE" val="4"/>
  <p:tag name="ENDCONNECTEDSHAPEID" val="18"/>
  <p:tag name="ENDCONNECTIONSITE" val="2"/>
</p:tagLst>
</file>

<file path=ppt/tags/tag6.xml><?xml version="1.0" encoding="utf-8"?>
<p:tagLst xmlns:a="http://schemas.openxmlformats.org/drawingml/2006/main" xmlns:r="http://schemas.openxmlformats.org/officeDocument/2006/relationships" xmlns:p="http://schemas.openxmlformats.org/presentationml/2006/main">
  <p:tag name="BEGINCONNECTEDSHAPEID" val="24"/>
  <p:tag name="BEGINCONNECTIONSITE" val="4"/>
  <p:tag name="ENDCONNECTEDSHAPEID" val="22"/>
  <p:tag name="ENDCONNECTIONSITE" val="2"/>
</p:tagLst>
</file>

<file path=ppt/tags/tag7.xml><?xml version="1.0" encoding="utf-8"?>
<p:tagLst xmlns:a="http://schemas.openxmlformats.org/drawingml/2006/main" xmlns:r="http://schemas.openxmlformats.org/officeDocument/2006/relationships" xmlns:p="http://schemas.openxmlformats.org/presentationml/2006/main">
  <p:tag name="BEGINCONNECTEDSHAPEID" val="24"/>
  <p:tag name="BEGINCONNECTIONSITE" val="4"/>
  <p:tag name="ENDCONNECTEDSHAPEID" val="20"/>
  <p:tag name="ENDCONNECTIONSITE" val="2"/>
</p:tagLst>
</file>

<file path=ppt/tags/tag8.xml><?xml version="1.0" encoding="utf-8"?>
<p:tagLst xmlns:a="http://schemas.openxmlformats.org/drawingml/2006/main" xmlns:r="http://schemas.openxmlformats.org/officeDocument/2006/relationships" xmlns:p="http://schemas.openxmlformats.org/presentationml/2006/main">
  <p:tag name="STICKYSTYLE" val="ETBF-L-T-01"/>
</p:tagLst>
</file>

<file path=ppt/tags/tag9.xml><?xml version="1.0" encoding="utf-8"?>
<p:tagLst xmlns:a="http://schemas.openxmlformats.org/drawingml/2006/main" xmlns:r="http://schemas.openxmlformats.org/officeDocument/2006/relationships" xmlns:p="http://schemas.openxmlformats.org/presentationml/2006/main">
  <p:tag name="STICKYSTYLE" val="ETBF-L-T-0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2950</Words>
  <Application>Microsoft Office PowerPoint</Application>
  <PresentationFormat>Bredbild</PresentationFormat>
  <Paragraphs>415</Paragraphs>
  <Slides>38</Slides>
  <Notes>36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38</vt:i4>
      </vt:variant>
    </vt:vector>
  </HeadingPairs>
  <TitlesOfParts>
    <vt:vector size="41" baseType="lpstr">
      <vt:lpstr>Arial</vt:lpstr>
      <vt:lpstr>Calibri</vt:lpstr>
      <vt:lpstr>Default Design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Mathias Andersson</dc:creator>
  <cp:lastModifiedBy>Hellström Joachim</cp:lastModifiedBy>
  <cp:revision>4</cp:revision>
  <dcterms:created xsi:type="dcterms:W3CDTF">2022-06-14T05:28:07Z</dcterms:created>
  <dcterms:modified xsi:type="dcterms:W3CDTF">2022-06-28T10:54:40Z</dcterms:modified>
</cp:coreProperties>
</file>