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62" r:id="rId2"/>
    <p:sldId id="272" r:id="rId3"/>
    <p:sldId id="259" r:id="rId4"/>
    <p:sldId id="265" r:id="rId5"/>
    <p:sldId id="267" r:id="rId6"/>
    <p:sldId id="270" r:id="rId7"/>
    <p:sldId id="276" r:id="rId8"/>
    <p:sldId id="277" r:id="rId9"/>
    <p:sldId id="274" r:id="rId10"/>
    <p:sldId id="273" r:id="rId11"/>
    <p:sldId id="268" r:id="rId12"/>
    <p:sldId id="275" r:id="rId13"/>
    <p:sldId id="271" r:id="rId14"/>
    <p:sldId id="261" r:id="rId15"/>
    <p:sldId id="264" r:id="rId16"/>
  </p:sldIdLst>
  <p:sldSz cx="6858000" cy="9144000" type="screen4x3"/>
  <p:notesSz cx="6858000" cy="9144000"/>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9810" autoAdjust="0"/>
  </p:normalViewPr>
  <p:slideViewPr>
    <p:cSldViewPr showGuides="1">
      <p:cViewPr>
        <p:scale>
          <a:sx n="70" d="100"/>
          <a:sy n="70" d="100"/>
        </p:scale>
        <p:origin x="-1806" y="888"/>
      </p:cViewPr>
      <p:guideLst>
        <p:guide orient="horz" pos="2880"/>
        <p:guide pos="216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n-GB"/>
          </a:p>
        </p:txBody>
      </p:sp>
      <p:sp>
        <p:nvSpPr>
          <p:cNvPr id="409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8196" name="Rectangle 4"/>
          <p:cNvSpPr>
            <a:spLocks noGrp="1" noRot="1" noChangeAspect="1" noChangeArrowheads="1" noTextEdit="1"/>
          </p:cNvSpPr>
          <p:nvPr>
            <p:ph type="sldImg" idx="2"/>
          </p:nvPr>
        </p:nvSpPr>
        <p:spPr bwMode="auto">
          <a:xfrm>
            <a:off x="2143125" y="685800"/>
            <a:ext cx="257175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n-GB"/>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3A358A84-0798-45C9-83F1-3099274BA0F7}" type="slidenum">
              <a:rPr lang="en-GB"/>
              <a:pPr>
                <a:defRPr/>
              </a:pPr>
              <a:t>‹#›</a:t>
            </a:fld>
            <a:endParaRPr lang="en-GB"/>
          </a:p>
        </p:txBody>
      </p:sp>
    </p:spTree>
    <p:extLst>
      <p:ext uri="{BB962C8B-B14F-4D97-AF65-F5344CB8AC3E}">
        <p14:creationId xmlns:p14="http://schemas.microsoft.com/office/powerpoint/2010/main" val="203984168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1483884-E264-48C6-8208-14307307E029}" type="slidenum">
              <a:rPr lang="en-GB" smtClean="0"/>
              <a:pPr eaLnBrk="1" hangingPunct="1"/>
              <a:t>3</a:t>
            </a:fld>
            <a:endParaRPr lang="en-GB" smtClean="0"/>
          </a:p>
        </p:txBody>
      </p:sp>
      <p:sp>
        <p:nvSpPr>
          <p:cNvPr id="9219" name="Rectangle 2"/>
          <p:cNvSpPr>
            <a:spLocks noGrp="1" noRot="1" noChangeAspect="1" noChangeArrowheads="1" noTextEdit="1"/>
          </p:cNvSpPr>
          <p:nvPr>
            <p:ph type="sldImg"/>
          </p:nvPr>
        </p:nvSpPr>
        <p:spPr>
          <a:ln/>
        </p:spPr>
      </p:sp>
      <p:sp>
        <p:nvSpPr>
          <p:cNvPr id="9220" name="Rectangle 3"/>
          <p:cNvSpPr>
            <a:spLocks noGrp="1" noChangeArrowheads="1"/>
          </p:cNvSpPr>
          <p:nvPr>
            <p:ph type="body" idx="1"/>
          </p:nvPr>
        </p:nvSpPr>
        <p:spPr>
          <a:noFill/>
        </p:spPr>
        <p:txBody>
          <a:bodyPr/>
          <a:lstStyle/>
          <a:p>
            <a:pPr eaLnBrk="1" hangingPunct="1"/>
            <a:r>
              <a:rPr lang="en-US" smtClean="0"/>
              <a:t>Items on this page are all PowerPoint objects that have been grouped.  To manipulate individual items one should ungroup the objects.  This is done in PowerPoint by selecting the primary object, then click on draw and then click on ungroup.  To regroup, select all items that need to be included, click on draw and click on group.</a:t>
            </a:r>
          </a:p>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1483884-E264-48C6-8208-14307307E029}" type="slidenum">
              <a:rPr lang="en-GB" smtClean="0"/>
              <a:pPr eaLnBrk="1" hangingPunct="1"/>
              <a:t>12</a:t>
            </a:fld>
            <a:endParaRPr lang="en-GB" smtClean="0"/>
          </a:p>
        </p:txBody>
      </p:sp>
      <p:sp>
        <p:nvSpPr>
          <p:cNvPr id="9219" name="Rectangle 2"/>
          <p:cNvSpPr>
            <a:spLocks noGrp="1" noRot="1" noChangeAspect="1" noChangeArrowheads="1" noTextEdit="1"/>
          </p:cNvSpPr>
          <p:nvPr>
            <p:ph type="sldImg"/>
          </p:nvPr>
        </p:nvSpPr>
        <p:spPr>
          <a:ln/>
        </p:spPr>
      </p:sp>
      <p:sp>
        <p:nvSpPr>
          <p:cNvPr id="9220" name="Rectangle 3"/>
          <p:cNvSpPr>
            <a:spLocks noGrp="1" noChangeArrowheads="1"/>
          </p:cNvSpPr>
          <p:nvPr>
            <p:ph type="body" idx="1"/>
          </p:nvPr>
        </p:nvSpPr>
        <p:spPr>
          <a:noFill/>
        </p:spPr>
        <p:txBody>
          <a:bodyPr/>
          <a:lstStyle/>
          <a:p>
            <a:pPr eaLnBrk="1" hangingPunct="1"/>
            <a:r>
              <a:rPr lang="en-US" dirty="0" smtClean="0"/>
              <a:t>Items on this page are all PowerPoint objects that have been grouped.  To manipulate individual items one should ungroup the objects.  This is done in PowerPoint by selecting the primary object, then click on draw and then click on ungroup.  To regroup, select all items that need to be included, click on draw and click on group.</a:t>
            </a:r>
          </a:p>
          <a:p>
            <a:pPr eaLnBrk="1" hangingPunct="1"/>
            <a:endParaRPr lang="en-US"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1483884-E264-48C6-8208-14307307E029}" type="slidenum">
              <a:rPr lang="en-GB" smtClean="0"/>
              <a:pPr eaLnBrk="1" hangingPunct="1"/>
              <a:t>13</a:t>
            </a:fld>
            <a:endParaRPr lang="en-GB" smtClean="0"/>
          </a:p>
        </p:txBody>
      </p:sp>
      <p:sp>
        <p:nvSpPr>
          <p:cNvPr id="9219" name="Rectangle 2"/>
          <p:cNvSpPr>
            <a:spLocks noGrp="1" noRot="1" noChangeAspect="1" noChangeArrowheads="1" noTextEdit="1"/>
          </p:cNvSpPr>
          <p:nvPr>
            <p:ph type="sldImg"/>
          </p:nvPr>
        </p:nvSpPr>
        <p:spPr>
          <a:ln/>
        </p:spPr>
      </p:sp>
      <p:sp>
        <p:nvSpPr>
          <p:cNvPr id="9220" name="Rectangle 3"/>
          <p:cNvSpPr>
            <a:spLocks noGrp="1" noChangeArrowheads="1"/>
          </p:cNvSpPr>
          <p:nvPr>
            <p:ph type="body" idx="1"/>
          </p:nvPr>
        </p:nvSpPr>
        <p:spPr>
          <a:noFill/>
        </p:spPr>
        <p:txBody>
          <a:bodyPr/>
          <a:lstStyle/>
          <a:p>
            <a:pPr eaLnBrk="1" hangingPunct="1"/>
            <a:r>
              <a:rPr lang="en-US" smtClean="0"/>
              <a:t>Items on this page are all PowerPoint objects that have been grouped.  To manipulate individual items one should ungroup the objects.  This is done in PowerPoint by selecting the primary object, then click on draw and then click on ungroup.  To regroup, select all items that need to be included, click on draw and click on group.</a:t>
            </a:r>
          </a:p>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1483884-E264-48C6-8208-14307307E029}" type="slidenum">
              <a:rPr lang="en-GB" smtClean="0"/>
              <a:pPr eaLnBrk="1" hangingPunct="1"/>
              <a:t>4</a:t>
            </a:fld>
            <a:endParaRPr lang="en-GB" smtClean="0"/>
          </a:p>
        </p:txBody>
      </p:sp>
      <p:sp>
        <p:nvSpPr>
          <p:cNvPr id="9219" name="Rectangle 2"/>
          <p:cNvSpPr>
            <a:spLocks noGrp="1" noRot="1" noChangeAspect="1" noChangeArrowheads="1" noTextEdit="1"/>
          </p:cNvSpPr>
          <p:nvPr>
            <p:ph type="sldImg"/>
          </p:nvPr>
        </p:nvSpPr>
        <p:spPr>
          <a:ln/>
        </p:spPr>
      </p:sp>
      <p:sp>
        <p:nvSpPr>
          <p:cNvPr id="9220" name="Rectangle 3"/>
          <p:cNvSpPr>
            <a:spLocks noGrp="1" noChangeArrowheads="1"/>
          </p:cNvSpPr>
          <p:nvPr>
            <p:ph type="body" idx="1"/>
          </p:nvPr>
        </p:nvSpPr>
        <p:spPr>
          <a:noFill/>
        </p:spPr>
        <p:txBody>
          <a:bodyPr/>
          <a:lstStyle/>
          <a:p>
            <a:pPr eaLnBrk="1" hangingPunct="1"/>
            <a:r>
              <a:rPr lang="en-US" smtClean="0"/>
              <a:t>Items on this page are all PowerPoint objects that have been grouped.  To manipulate individual items one should ungroup the objects.  This is done in PowerPoint by selecting the primary object, then click on draw and then click on ungroup.  To regroup, select all items that need to be included, click on draw and click on group.</a:t>
            </a:r>
          </a:p>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1483884-E264-48C6-8208-14307307E029}" type="slidenum">
              <a:rPr lang="en-GB" smtClean="0"/>
              <a:pPr eaLnBrk="1" hangingPunct="1"/>
              <a:t>5</a:t>
            </a:fld>
            <a:endParaRPr lang="en-GB" smtClean="0"/>
          </a:p>
        </p:txBody>
      </p:sp>
      <p:sp>
        <p:nvSpPr>
          <p:cNvPr id="9219" name="Rectangle 2"/>
          <p:cNvSpPr>
            <a:spLocks noGrp="1" noRot="1" noChangeAspect="1" noChangeArrowheads="1" noTextEdit="1"/>
          </p:cNvSpPr>
          <p:nvPr>
            <p:ph type="sldImg"/>
          </p:nvPr>
        </p:nvSpPr>
        <p:spPr>
          <a:ln/>
        </p:spPr>
      </p:sp>
      <p:sp>
        <p:nvSpPr>
          <p:cNvPr id="9220" name="Rectangle 3"/>
          <p:cNvSpPr>
            <a:spLocks noGrp="1" noChangeArrowheads="1"/>
          </p:cNvSpPr>
          <p:nvPr>
            <p:ph type="body" idx="1"/>
          </p:nvPr>
        </p:nvSpPr>
        <p:spPr>
          <a:noFill/>
        </p:spPr>
        <p:txBody>
          <a:bodyPr/>
          <a:lstStyle/>
          <a:p>
            <a:pPr eaLnBrk="1" hangingPunct="1"/>
            <a:r>
              <a:rPr lang="en-US" smtClean="0"/>
              <a:t>Items on this page are all PowerPoint objects that have been grouped.  To manipulate individual items one should ungroup the objects.  This is done in PowerPoint by selecting the primary object, then click on draw and then click on ungroup.  To regroup, select all items that need to be included, click on draw and click on group.</a:t>
            </a:r>
          </a:p>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1483884-E264-48C6-8208-14307307E029}" type="slidenum">
              <a:rPr lang="en-GB" smtClean="0"/>
              <a:pPr eaLnBrk="1" hangingPunct="1"/>
              <a:t>6</a:t>
            </a:fld>
            <a:endParaRPr lang="en-GB" smtClean="0"/>
          </a:p>
        </p:txBody>
      </p:sp>
      <p:sp>
        <p:nvSpPr>
          <p:cNvPr id="9219" name="Rectangle 2"/>
          <p:cNvSpPr>
            <a:spLocks noGrp="1" noRot="1" noChangeAspect="1" noChangeArrowheads="1" noTextEdit="1"/>
          </p:cNvSpPr>
          <p:nvPr>
            <p:ph type="sldImg"/>
          </p:nvPr>
        </p:nvSpPr>
        <p:spPr>
          <a:ln/>
        </p:spPr>
      </p:sp>
      <p:sp>
        <p:nvSpPr>
          <p:cNvPr id="9220" name="Rectangle 3"/>
          <p:cNvSpPr>
            <a:spLocks noGrp="1" noChangeArrowheads="1"/>
          </p:cNvSpPr>
          <p:nvPr>
            <p:ph type="body" idx="1"/>
          </p:nvPr>
        </p:nvSpPr>
        <p:spPr>
          <a:noFill/>
        </p:spPr>
        <p:txBody>
          <a:bodyPr/>
          <a:lstStyle/>
          <a:p>
            <a:pPr eaLnBrk="1" hangingPunct="1"/>
            <a:r>
              <a:rPr lang="en-US" smtClean="0"/>
              <a:t>Items on this page are all PowerPoint objects that have been grouped.  To manipulate individual items one should ungroup the objects.  This is done in PowerPoint by selecting the primary object, then click on draw and then click on ungroup.  To regroup, select all items that need to be included, click on draw and click on group.</a:t>
            </a:r>
          </a:p>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1483884-E264-48C6-8208-14307307E029}" type="slidenum">
              <a:rPr lang="en-GB" smtClean="0"/>
              <a:pPr eaLnBrk="1" hangingPunct="1"/>
              <a:t>7</a:t>
            </a:fld>
            <a:endParaRPr lang="en-GB" smtClean="0"/>
          </a:p>
        </p:txBody>
      </p:sp>
      <p:sp>
        <p:nvSpPr>
          <p:cNvPr id="9219" name="Rectangle 2"/>
          <p:cNvSpPr>
            <a:spLocks noGrp="1" noRot="1" noChangeAspect="1" noChangeArrowheads="1" noTextEdit="1"/>
          </p:cNvSpPr>
          <p:nvPr>
            <p:ph type="sldImg"/>
          </p:nvPr>
        </p:nvSpPr>
        <p:spPr>
          <a:ln/>
        </p:spPr>
      </p:sp>
      <p:sp>
        <p:nvSpPr>
          <p:cNvPr id="9220" name="Rectangle 3"/>
          <p:cNvSpPr>
            <a:spLocks noGrp="1" noChangeArrowheads="1"/>
          </p:cNvSpPr>
          <p:nvPr>
            <p:ph type="body" idx="1"/>
          </p:nvPr>
        </p:nvSpPr>
        <p:spPr>
          <a:noFill/>
        </p:spPr>
        <p:txBody>
          <a:bodyPr/>
          <a:lstStyle/>
          <a:p>
            <a:pPr eaLnBrk="1" hangingPunct="1"/>
            <a:r>
              <a:rPr lang="en-US" smtClean="0"/>
              <a:t>Items on this page are all PowerPoint objects that have been grouped.  To manipulate individual items one should ungroup the objects.  This is done in PowerPoint by selecting the primary object, then click on draw and then click on ungroup.  To regroup, select all items that need to be included, click on draw and click on group.</a:t>
            </a:r>
          </a:p>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1483884-E264-48C6-8208-14307307E029}" type="slidenum">
              <a:rPr lang="en-GB" smtClean="0"/>
              <a:pPr eaLnBrk="1" hangingPunct="1"/>
              <a:t>8</a:t>
            </a:fld>
            <a:endParaRPr lang="en-GB" smtClean="0"/>
          </a:p>
        </p:txBody>
      </p:sp>
      <p:sp>
        <p:nvSpPr>
          <p:cNvPr id="9219" name="Rectangle 2"/>
          <p:cNvSpPr>
            <a:spLocks noGrp="1" noRot="1" noChangeAspect="1" noChangeArrowheads="1" noTextEdit="1"/>
          </p:cNvSpPr>
          <p:nvPr>
            <p:ph type="sldImg"/>
          </p:nvPr>
        </p:nvSpPr>
        <p:spPr>
          <a:ln/>
        </p:spPr>
      </p:sp>
      <p:sp>
        <p:nvSpPr>
          <p:cNvPr id="9220" name="Rectangle 3"/>
          <p:cNvSpPr>
            <a:spLocks noGrp="1" noChangeArrowheads="1"/>
          </p:cNvSpPr>
          <p:nvPr>
            <p:ph type="body" idx="1"/>
          </p:nvPr>
        </p:nvSpPr>
        <p:spPr>
          <a:noFill/>
        </p:spPr>
        <p:txBody>
          <a:bodyPr/>
          <a:lstStyle/>
          <a:p>
            <a:pPr eaLnBrk="1" hangingPunct="1"/>
            <a:r>
              <a:rPr lang="en-US" smtClean="0"/>
              <a:t>Items on this page are all PowerPoint objects that have been grouped.  To manipulate individual items one should ungroup the objects.  This is done in PowerPoint by selecting the primary object, then click on draw and then click on ungroup.  To regroup, select all items that need to be included, click on draw and click on group.</a:t>
            </a:r>
          </a:p>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1483884-E264-48C6-8208-14307307E029}" type="slidenum">
              <a:rPr lang="en-GB" smtClean="0"/>
              <a:pPr eaLnBrk="1" hangingPunct="1"/>
              <a:t>9</a:t>
            </a:fld>
            <a:endParaRPr lang="en-GB" smtClean="0"/>
          </a:p>
        </p:txBody>
      </p:sp>
      <p:sp>
        <p:nvSpPr>
          <p:cNvPr id="9219" name="Rectangle 2"/>
          <p:cNvSpPr>
            <a:spLocks noGrp="1" noRot="1" noChangeAspect="1" noChangeArrowheads="1" noTextEdit="1"/>
          </p:cNvSpPr>
          <p:nvPr>
            <p:ph type="sldImg"/>
          </p:nvPr>
        </p:nvSpPr>
        <p:spPr>
          <a:ln/>
        </p:spPr>
      </p:sp>
      <p:sp>
        <p:nvSpPr>
          <p:cNvPr id="9220" name="Rectangle 3"/>
          <p:cNvSpPr>
            <a:spLocks noGrp="1" noChangeArrowheads="1"/>
          </p:cNvSpPr>
          <p:nvPr>
            <p:ph type="body" idx="1"/>
          </p:nvPr>
        </p:nvSpPr>
        <p:spPr>
          <a:noFill/>
        </p:spPr>
        <p:txBody>
          <a:bodyPr/>
          <a:lstStyle/>
          <a:p>
            <a:pPr eaLnBrk="1" hangingPunct="1"/>
            <a:r>
              <a:rPr lang="en-US" smtClean="0"/>
              <a:t>Items on this page are all PowerPoint objects that have been grouped.  To manipulate individual items one should ungroup the objects.  This is done in PowerPoint by selecting the primary object, then click on draw and then click on ungroup.  To regroup, select all items that need to be included, click on draw and click on group.</a:t>
            </a:r>
          </a:p>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1483884-E264-48C6-8208-14307307E029}" type="slidenum">
              <a:rPr lang="en-GB" smtClean="0"/>
              <a:pPr eaLnBrk="1" hangingPunct="1"/>
              <a:t>10</a:t>
            </a:fld>
            <a:endParaRPr lang="en-GB" smtClean="0"/>
          </a:p>
        </p:txBody>
      </p:sp>
      <p:sp>
        <p:nvSpPr>
          <p:cNvPr id="9219" name="Rectangle 2"/>
          <p:cNvSpPr>
            <a:spLocks noGrp="1" noRot="1" noChangeAspect="1" noChangeArrowheads="1" noTextEdit="1"/>
          </p:cNvSpPr>
          <p:nvPr>
            <p:ph type="sldImg"/>
          </p:nvPr>
        </p:nvSpPr>
        <p:spPr>
          <a:ln/>
        </p:spPr>
      </p:sp>
      <p:sp>
        <p:nvSpPr>
          <p:cNvPr id="9220" name="Rectangle 3"/>
          <p:cNvSpPr>
            <a:spLocks noGrp="1" noChangeArrowheads="1"/>
          </p:cNvSpPr>
          <p:nvPr>
            <p:ph type="body" idx="1"/>
          </p:nvPr>
        </p:nvSpPr>
        <p:spPr>
          <a:noFill/>
        </p:spPr>
        <p:txBody>
          <a:bodyPr/>
          <a:lstStyle/>
          <a:p>
            <a:pPr eaLnBrk="1" hangingPunct="1"/>
            <a:r>
              <a:rPr lang="en-US" smtClean="0"/>
              <a:t>Items on this page are all PowerPoint objects that have been grouped.  To manipulate individual items one should ungroup the objects.  This is done in PowerPoint by selecting the primary object, then click on draw and then click on ungroup.  To regroup, select all items that need to be included, click on draw and click on group.</a:t>
            </a:r>
          </a:p>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1483884-E264-48C6-8208-14307307E029}" type="slidenum">
              <a:rPr lang="en-GB" smtClean="0"/>
              <a:pPr eaLnBrk="1" hangingPunct="1"/>
              <a:t>11</a:t>
            </a:fld>
            <a:endParaRPr lang="en-GB" smtClean="0"/>
          </a:p>
        </p:txBody>
      </p:sp>
      <p:sp>
        <p:nvSpPr>
          <p:cNvPr id="9219" name="Rectangle 2"/>
          <p:cNvSpPr>
            <a:spLocks noGrp="1" noRot="1" noChangeAspect="1" noChangeArrowheads="1" noTextEdit="1"/>
          </p:cNvSpPr>
          <p:nvPr>
            <p:ph type="sldImg"/>
          </p:nvPr>
        </p:nvSpPr>
        <p:spPr>
          <a:ln/>
        </p:spPr>
      </p:sp>
      <p:sp>
        <p:nvSpPr>
          <p:cNvPr id="9220" name="Rectangle 3"/>
          <p:cNvSpPr>
            <a:spLocks noGrp="1" noChangeArrowheads="1"/>
          </p:cNvSpPr>
          <p:nvPr>
            <p:ph type="body" idx="1"/>
          </p:nvPr>
        </p:nvSpPr>
        <p:spPr>
          <a:noFill/>
        </p:spPr>
        <p:txBody>
          <a:bodyPr/>
          <a:lstStyle/>
          <a:p>
            <a:pPr eaLnBrk="1" hangingPunct="1"/>
            <a:r>
              <a:rPr lang="en-US" dirty="0" smtClean="0"/>
              <a:t>Items on this page are all PowerPoint objects that have been grouped.  To manipulate individual items one should ungroup the objects.  This is done in PowerPoint by selecting the primary object, then click on draw and then click on ungroup.  To regroup, select all items that need to be included, click on draw and click on group.</a:t>
            </a:r>
          </a:p>
          <a:p>
            <a:pPr eaLnBrk="1" hangingPunct="1"/>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514350" y="2840038"/>
            <a:ext cx="5829300" cy="1960562"/>
          </a:xfrm>
        </p:spPr>
        <p:txBody>
          <a:bodyPr/>
          <a:lstStyle/>
          <a:p>
            <a:r>
              <a:rPr lang="sv-SE" smtClean="0"/>
              <a:t>Klicka här för att ändra format</a:t>
            </a:r>
            <a:endParaRPr lang="en-GB"/>
          </a:p>
        </p:txBody>
      </p:sp>
      <p:sp>
        <p:nvSpPr>
          <p:cNvPr id="3" name="Underrubrik 2"/>
          <p:cNvSpPr>
            <a:spLocks noGrp="1"/>
          </p:cNvSpPr>
          <p:nvPr>
            <p:ph type="subTitle" idx="1"/>
          </p:nvPr>
        </p:nvSpPr>
        <p:spPr>
          <a:xfrm>
            <a:off x="1028700" y="5181600"/>
            <a:ext cx="4800600" cy="23368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sv-SE" smtClean="0"/>
              <a:t>Klicka här för att ändra format på underrubrik i bakgrunden</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A121D833-9FFB-4422-9DE6-16EC5CEE06F4}" type="slidenum">
              <a:rPr lang="en-GB"/>
              <a:pPr>
                <a:defRPr/>
              </a:pPr>
              <a:t>‹#›</a:t>
            </a:fld>
            <a:endParaRPr lang="en-GB"/>
          </a:p>
        </p:txBody>
      </p:sp>
    </p:spTree>
    <p:extLst>
      <p:ext uri="{BB962C8B-B14F-4D97-AF65-F5344CB8AC3E}">
        <p14:creationId xmlns:p14="http://schemas.microsoft.com/office/powerpoint/2010/main" val="4612880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en-GB"/>
          </a:p>
        </p:txBody>
      </p:sp>
      <p:sp>
        <p:nvSpPr>
          <p:cNvPr id="3" name="Platshållare för lodrät text 2"/>
          <p:cNvSpPr>
            <a:spLocks noGrp="1"/>
          </p:cNvSpPr>
          <p:nvPr>
            <p:ph type="body" orient="vert" idx="1"/>
          </p:nvPr>
        </p:nvSpPr>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531EDD4A-31C8-4E75-B5DA-E27692C3440E}" type="slidenum">
              <a:rPr lang="en-GB"/>
              <a:pPr>
                <a:defRPr/>
              </a:pPr>
              <a:t>‹#›</a:t>
            </a:fld>
            <a:endParaRPr lang="en-GB"/>
          </a:p>
        </p:txBody>
      </p:sp>
    </p:spTree>
    <p:extLst>
      <p:ext uri="{BB962C8B-B14F-4D97-AF65-F5344CB8AC3E}">
        <p14:creationId xmlns:p14="http://schemas.microsoft.com/office/powerpoint/2010/main" val="36906131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4973638" y="366713"/>
            <a:ext cx="1543050" cy="7800975"/>
          </a:xfrm>
        </p:spPr>
        <p:txBody>
          <a:bodyPr vert="eaVert"/>
          <a:lstStyle/>
          <a:p>
            <a:r>
              <a:rPr lang="sv-SE" smtClean="0"/>
              <a:t>Klicka här för att ändra format</a:t>
            </a:r>
            <a:endParaRPr lang="en-GB"/>
          </a:p>
        </p:txBody>
      </p:sp>
      <p:sp>
        <p:nvSpPr>
          <p:cNvPr id="3" name="Platshållare för lodrät text 2"/>
          <p:cNvSpPr>
            <a:spLocks noGrp="1"/>
          </p:cNvSpPr>
          <p:nvPr>
            <p:ph type="body" orient="vert" idx="1"/>
          </p:nvPr>
        </p:nvSpPr>
        <p:spPr>
          <a:xfrm>
            <a:off x="342900" y="366713"/>
            <a:ext cx="4478338" cy="7800975"/>
          </a:xfrm>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3E7999D5-C4E6-4877-88FF-01537041FC0C}" type="slidenum">
              <a:rPr lang="en-GB"/>
              <a:pPr>
                <a:defRPr/>
              </a:pPr>
              <a:t>‹#›</a:t>
            </a:fld>
            <a:endParaRPr lang="en-GB"/>
          </a:p>
        </p:txBody>
      </p:sp>
    </p:spTree>
    <p:extLst>
      <p:ext uri="{BB962C8B-B14F-4D97-AF65-F5344CB8AC3E}">
        <p14:creationId xmlns:p14="http://schemas.microsoft.com/office/powerpoint/2010/main" val="2785991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en-GB"/>
          </a:p>
        </p:txBody>
      </p:sp>
      <p:sp>
        <p:nvSpPr>
          <p:cNvPr id="3" name="Platshållare för innehåll 2"/>
          <p:cNvSpPr>
            <a:spLocks noGrp="1"/>
          </p:cNvSpPr>
          <p:nvPr>
            <p:ph idx="1"/>
          </p:nvPr>
        </p:nvSpPr>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9E25D61A-5A9D-4B29-B92A-93B8BF087ED9}" type="slidenum">
              <a:rPr lang="en-GB"/>
              <a:pPr>
                <a:defRPr/>
              </a:pPr>
              <a:t>‹#›</a:t>
            </a:fld>
            <a:endParaRPr lang="en-GB"/>
          </a:p>
        </p:txBody>
      </p:sp>
    </p:spTree>
    <p:extLst>
      <p:ext uri="{BB962C8B-B14F-4D97-AF65-F5344CB8AC3E}">
        <p14:creationId xmlns:p14="http://schemas.microsoft.com/office/powerpoint/2010/main" val="28858835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541338" y="5875338"/>
            <a:ext cx="5829300" cy="1816100"/>
          </a:xfrm>
        </p:spPr>
        <p:txBody>
          <a:bodyPr anchor="t"/>
          <a:lstStyle>
            <a:lvl1pPr algn="l">
              <a:defRPr sz="4000" b="1" cap="all"/>
            </a:lvl1pPr>
          </a:lstStyle>
          <a:p>
            <a:r>
              <a:rPr lang="sv-SE" smtClean="0"/>
              <a:t>Klicka här för att ändra format</a:t>
            </a:r>
            <a:endParaRPr lang="en-GB"/>
          </a:p>
        </p:txBody>
      </p:sp>
      <p:sp>
        <p:nvSpPr>
          <p:cNvPr id="3" name="Platshållare för text 2"/>
          <p:cNvSpPr>
            <a:spLocks noGrp="1"/>
          </p:cNvSpPr>
          <p:nvPr>
            <p:ph type="body" idx="1"/>
          </p:nvPr>
        </p:nvSpPr>
        <p:spPr>
          <a:xfrm>
            <a:off x="541338" y="3875088"/>
            <a:ext cx="5829300" cy="200025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smtClean="0"/>
              <a:t>Klicka här för att ändra format på bakgrundstexten</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14CB56F4-D903-4217-A3C2-4FE0E9FCD0A0}" type="slidenum">
              <a:rPr lang="en-GB"/>
              <a:pPr>
                <a:defRPr/>
              </a:pPr>
              <a:t>‹#›</a:t>
            </a:fld>
            <a:endParaRPr lang="en-GB"/>
          </a:p>
        </p:txBody>
      </p:sp>
    </p:spTree>
    <p:extLst>
      <p:ext uri="{BB962C8B-B14F-4D97-AF65-F5344CB8AC3E}">
        <p14:creationId xmlns:p14="http://schemas.microsoft.com/office/powerpoint/2010/main" val="6432149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en-GB"/>
          </a:p>
        </p:txBody>
      </p:sp>
      <p:sp>
        <p:nvSpPr>
          <p:cNvPr id="3" name="Platshållare för innehåll 2"/>
          <p:cNvSpPr>
            <a:spLocks noGrp="1"/>
          </p:cNvSpPr>
          <p:nvPr>
            <p:ph sz="half" idx="1"/>
          </p:nvPr>
        </p:nvSpPr>
        <p:spPr>
          <a:xfrm>
            <a:off x="342900" y="2133600"/>
            <a:ext cx="3009900" cy="6034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GB"/>
          </a:p>
        </p:txBody>
      </p:sp>
      <p:sp>
        <p:nvSpPr>
          <p:cNvPr id="4" name="Platshållare för innehåll 3"/>
          <p:cNvSpPr>
            <a:spLocks noGrp="1"/>
          </p:cNvSpPr>
          <p:nvPr>
            <p:ph sz="half" idx="2"/>
          </p:nvPr>
        </p:nvSpPr>
        <p:spPr>
          <a:xfrm>
            <a:off x="3505200" y="2133600"/>
            <a:ext cx="3011488" cy="6034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511F2211-CE90-4E4E-B0CB-202BFACF3E2A}" type="slidenum">
              <a:rPr lang="en-GB"/>
              <a:pPr>
                <a:defRPr/>
              </a:pPr>
              <a:t>‹#›</a:t>
            </a:fld>
            <a:endParaRPr lang="en-GB"/>
          </a:p>
        </p:txBody>
      </p:sp>
    </p:spTree>
    <p:extLst>
      <p:ext uri="{BB962C8B-B14F-4D97-AF65-F5344CB8AC3E}">
        <p14:creationId xmlns:p14="http://schemas.microsoft.com/office/powerpoint/2010/main" val="34956818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342900" y="366713"/>
            <a:ext cx="6172200" cy="1524000"/>
          </a:xfrm>
        </p:spPr>
        <p:txBody>
          <a:bodyPr/>
          <a:lstStyle>
            <a:lvl1pPr>
              <a:defRPr/>
            </a:lvl1pPr>
          </a:lstStyle>
          <a:p>
            <a:r>
              <a:rPr lang="sv-SE" smtClean="0"/>
              <a:t>Klicka här för att ändra format</a:t>
            </a:r>
            <a:endParaRPr lang="en-GB"/>
          </a:p>
        </p:txBody>
      </p:sp>
      <p:sp>
        <p:nvSpPr>
          <p:cNvPr id="3" name="Platshållare för text 2"/>
          <p:cNvSpPr>
            <a:spLocks noGrp="1"/>
          </p:cNvSpPr>
          <p:nvPr>
            <p:ph type="body" idx="1"/>
          </p:nvPr>
        </p:nvSpPr>
        <p:spPr>
          <a:xfrm>
            <a:off x="342900" y="2046288"/>
            <a:ext cx="3030538" cy="8540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Platshållare för innehåll 3"/>
          <p:cNvSpPr>
            <a:spLocks noGrp="1"/>
          </p:cNvSpPr>
          <p:nvPr>
            <p:ph sz="half" idx="2"/>
          </p:nvPr>
        </p:nvSpPr>
        <p:spPr>
          <a:xfrm>
            <a:off x="342900" y="2900363"/>
            <a:ext cx="3030538" cy="52673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GB"/>
          </a:p>
        </p:txBody>
      </p:sp>
      <p:sp>
        <p:nvSpPr>
          <p:cNvPr id="5" name="Platshållare för text 4"/>
          <p:cNvSpPr>
            <a:spLocks noGrp="1"/>
          </p:cNvSpPr>
          <p:nvPr>
            <p:ph type="body" sz="quarter" idx="3"/>
          </p:nvPr>
        </p:nvSpPr>
        <p:spPr>
          <a:xfrm>
            <a:off x="3484563" y="2046288"/>
            <a:ext cx="3030537" cy="8540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6" name="Platshållare för innehåll 5"/>
          <p:cNvSpPr>
            <a:spLocks noGrp="1"/>
          </p:cNvSpPr>
          <p:nvPr>
            <p:ph sz="quarter" idx="4"/>
          </p:nvPr>
        </p:nvSpPr>
        <p:spPr>
          <a:xfrm>
            <a:off x="3484563" y="2900363"/>
            <a:ext cx="3030537" cy="52673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209AEC4C-113A-43D1-8A18-481FE517337E}" type="slidenum">
              <a:rPr lang="en-GB"/>
              <a:pPr>
                <a:defRPr/>
              </a:pPr>
              <a:t>‹#›</a:t>
            </a:fld>
            <a:endParaRPr lang="en-GB"/>
          </a:p>
        </p:txBody>
      </p:sp>
    </p:spTree>
    <p:extLst>
      <p:ext uri="{BB962C8B-B14F-4D97-AF65-F5344CB8AC3E}">
        <p14:creationId xmlns:p14="http://schemas.microsoft.com/office/powerpoint/2010/main" val="19763118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E15BFCAA-9AD8-497D-8A3E-D2A34794F1DC}" type="slidenum">
              <a:rPr lang="en-GB"/>
              <a:pPr>
                <a:defRPr/>
              </a:pPr>
              <a:t>‹#›</a:t>
            </a:fld>
            <a:endParaRPr lang="en-GB"/>
          </a:p>
        </p:txBody>
      </p:sp>
    </p:spTree>
    <p:extLst>
      <p:ext uri="{BB962C8B-B14F-4D97-AF65-F5344CB8AC3E}">
        <p14:creationId xmlns:p14="http://schemas.microsoft.com/office/powerpoint/2010/main" val="31619146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8189D36B-7426-4D9B-9E40-AF26474CA754}" type="slidenum">
              <a:rPr lang="en-GB"/>
              <a:pPr>
                <a:defRPr/>
              </a:pPr>
              <a:t>‹#›</a:t>
            </a:fld>
            <a:endParaRPr lang="en-GB"/>
          </a:p>
        </p:txBody>
      </p:sp>
    </p:spTree>
    <p:extLst>
      <p:ext uri="{BB962C8B-B14F-4D97-AF65-F5344CB8AC3E}">
        <p14:creationId xmlns:p14="http://schemas.microsoft.com/office/powerpoint/2010/main" val="31342127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342900" y="363538"/>
            <a:ext cx="2255838" cy="1549400"/>
          </a:xfrm>
        </p:spPr>
        <p:txBody>
          <a:bodyPr anchor="b"/>
          <a:lstStyle>
            <a:lvl1pPr algn="l">
              <a:defRPr sz="2000" b="1"/>
            </a:lvl1pPr>
          </a:lstStyle>
          <a:p>
            <a:r>
              <a:rPr lang="sv-SE" smtClean="0"/>
              <a:t>Klicka här för att ändra format</a:t>
            </a:r>
            <a:endParaRPr lang="en-GB"/>
          </a:p>
        </p:txBody>
      </p:sp>
      <p:sp>
        <p:nvSpPr>
          <p:cNvPr id="3" name="Platshållare för innehåll 2"/>
          <p:cNvSpPr>
            <a:spLocks noGrp="1"/>
          </p:cNvSpPr>
          <p:nvPr>
            <p:ph idx="1"/>
          </p:nvPr>
        </p:nvSpPr>
        <p:spPr>
          <a:xfrm>
            <a:off x="2681288" y="363538"/>
            <a:ext cx="3833812" cy="78041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GB"/>
          </a:p>
        </p:txBody>
      </p:sp>
      <p:sp>
        <p:nvSpPr>
          <p:cNvPr id="4" name="Platshållare för text 3"/>
          <p:cNvSpPr>
            <a:spLocks noGrp="1"/>
          </p:cNvSpPr>
          <p:nvPr>
            <p:ph type="body" sz="half" idx="2"/>
          </p:nvPr>
        </p:nvSpPr>
        <p:spPr>
          <a:xfrm>
            <a:off x="342900" y="1912938"/>
            <a:ext cx="2255838" cy="62547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CD772A9D-D470-4DA4-A437-9221BC0CEDB2}" type="slidenum">
              <a:rPr lang="en-GB"/>
              <a:pPr>
                <a:defRPr/>
              </a:pPr>
              <a:t>‹#›</a:t>
            </a:fld>
            <a:endParaRPr lang="en-GB"/>
          </a:p>
        </p:txBody>
      </p:sp>
    </p:spTree>
    <p:extLst>
      <p:ext uri="{BB962C8B-B14F-4D97-AF65-F5344CB8AC3E}">
        <p14:creationId xmlns:p14="http://schemas.microsoft.com/office/powerpoint/2010/main" val="35740080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344613" y="6400800"/>
            <a:ext cx="4114800" cy="755650"/>
          </a:xfrm>
        </p:spPr>
        <p:txBody>
          <a:bodyPr anchor="b"/>
          <a:lstStyle>
            <a:lvl1pPr algn="l">
              <a:defRPr sz="2000" b="1"/>
            </a:lvl1pPr>
          </a:lstStyle>
          <a:p>
            <a:r>
              <a:rPr lang="sv-SE" smtClean="0"/>
              <a:t>Klicka här för att ändra format</a:t>
            </a:r>
            <a:endParaRPr lang="en-GB"/>
          </a:p>
        </p:txBody>
      </p:sp>
      <p:sp>
        <p:nvSpPr>
          <p:cNvPr id="3" name="Platshållare för bild 2"/>
          <p:cNvSpPr>
            <a:spLocks noGrp="1"/>
          </p:cNvSpPr>
          <p:nvPr>
            <p:ph type="pic" idx="1"/>
          </p:nvPr>
        </p:nvSpPr>
        <p:spPr>
          <a:xfrm>
            <a:off x="1344613" y="81756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Platshållare för text 3"/>
          <p:cNvSpPr>
            <a:spLocks noGrp="1"/>
          </p:cNvSpPr>
          <p:nvPr>
            <p:ph type="body" sz="half" idx="2"/>
          </p:nvPr>
        </p:nvSpPr>
        <p:spPr>
          <a:xfrm>
            <a:off x="1344613" y="7156450"/>
            <a:ext cx="4114800" cy="10731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51D9A6AB-5C50-4F1D-AD5D-7266916F2442}" type="slidenum">
              <a:rPr lang="en-GB"/>
              <a:pPr>
                <a:defRPr/>
              </a:pPr>
              <a:t>‹#›</a:t>
            </a:fld>
            <a:endParaRPr lang="en-GB"/>
          </a:p>
        </p:txBody>
      </p:sp>
    </p:spTree>
    <p:extLst>
      <p:ext uri="{BB962C8B-B14F-4D97-AF65-F5344CB8AC3E}">
        <p14:creationId xmlns:p14="http://schemas.microsoft.com/office/powerpoint/2010/main" val="12514899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42900" y="366713"/>
            <a:ext cx="6173788"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342900" y="2133600"/>
            <a:ext cx="6173788"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342900" y="8326438"/>
            <a:ext cx="1601788"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a:defRPr/>
            </a:pPr>
            <a:endParaRPr lang="en-GB"/>
          </a:p>
        </p:txBody>
      </p:sp>
      <p:sp>
        <p:nvSpPr>
          <p:cNvPr id="1029" name="Rectangle 5"/>
          <p:cNvSpPr>
            <a:spLocks noGrp="1" noChangeArrowheads="1"/>
          </p:cNvSpPr>
          <p:nvPr>
            <p:ph type="ftr" sz="quarter" idx="3"/>
          </p:nvPr>
        </p:nvSpPr>
        <p:spPr bwMode="auto">
          <a:xfrm>
            <a:off x="2343150" y="8326438"/>
            <a:ext cx="2173288"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GB"/>
          </a:p>
        </p:txBody>
      </p:sp>
      <p:sp>
        <p:nvSpPr>
          <p:cNvPr id="1030" name="Rectangle 6"/>
          <p:cNvSpPr>
            <a:spLocks noGrp="1" noChangeArrowheads="1"/>
          </p:cNvSpPr>
          <p:nvPr>
            <p:ph type="sldNum" sz="quarter" idx="4"/>
          </p:nvPr>
        </p:nvSpPr>
        <p:spPr bwMode="auto">
          <a:xfrm>
            <a:off x="4914900" y="8326438"/>
            <a:ext cx="1601788"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a:defRPr/>
            </a:pPr>
            <a:fld id="{631F50E3-1225-4328-8D0A-27F55EBCCE8A}" type="slidenum">
              <a:rPr lang="en-GB"/>
              <a:pPr>
                <a:defRPr/>
              </a:pPr>
              <a:t>‹#›</a:t>
            </a:fld>
            <a:endParaRPr lang="en-GB"/>
          </a:p>
        </p:txBody>
      </p:sp>
      <p:pic>
        <p:nvPicPr>
          <p:cNvPr id="1031" name="Picture 10" descr="blentarps_bk"/>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6396038" y="8604250"/>
            <a:ext cx="392112" cy="46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rgbClr val="000000"/>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err="1" smtClean="0"/>
              <a:t>Blentarps</a:t>
            </a:r>
            <a:r>
              <a:rPr lang="en-GB" dirty="0" smtClean="0"/>
              <a:t> BK</a:t>
            </a:r>
            <a:endParaRPr lang="en-GB" dirty="0"/>
          </a:p>
        </p:txBody>
      </p:sp>
      <p:sp>
        <p:nvSpPr>
          <p:cNvPr id="3" name="Subtitle 2"/>
          <p:cNvSpPr>
            <a:spLocks noGrp="1"/>
          </p:cNvSpPr>
          <p:nvPr>
            <p:ph type="subTitle" idx="1"/>
          </p:nvPr>
        </p:nvSpPr>
        <p:spPr/>
        <p:txBody>
          <a:bodyPr/>
          <a:lstStyle/>
          <a:p>
            <a:r>
              <a:rPr lang="en-GB" dirty="0" smtClean="0"/>
              <a:t>P -13</a:t>
            </a:r>
          </a:p>
          <a:p>
            <a:r>
              <a:rPr lang="en-GB" dirty="0" smtClean="0"/>
              <a:t>Series 2012</a:t>
            </a:r>
            <a:endParaRPr lang="en-GB" dirty="0"/>
          </a:p>
        </p:txBody>
      </p:sp>
      <p:pic>
        <p:nvPicPr>
          <p:cNvPr id="2050" name="Picture 2" descr="http://old.fagersannaif.com/links/klubbmarken/svenska/b/blentarps_bk.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36912" y="1259632"/>
            <a:ext cx="1538260" cy="18607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26722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4" name="Group 2"/>
          <p:cNvGrpSpPr>
            <a:grpSpLocks/>
          </p:cNvGrpSpPr>
          <p:nvPr/>
        </p:nvGrpSpPr>
        <p:grpSpPr bwMode="auto">
          <a:xfrm>
            <a:off x="501203" y="715897"/>
            <a:ext cx="5857875" cy="7759700"/>
            <a:chOff x="334" y="600"/>
            <a:chExt cx="3937" cy="5133"/>
          </a:xfrm>
        </p:grpSpPr>
        <p:sp>
          <p:nvSpPr>
            <p:cNvPr id="3086" name="Rectangle 3"/>
            <p:cNvSpPr>
              <a:spLocks noChangeArrowheads="1"/>
            </p:cNvSpPr>
            <p:nvPr/>
          </p:nvSpPr>
          <p:spPr bwMode="auto">
            <a:xfrm>
              <a:off x="529" y="789"/>
              <a:ext cx="3552" cy="475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7" name="Arc 4"/>
            <p:cNvSpPr>
              <a:spLocks/>
            </p:cNvSpPr>
            <p:nvPr/>
          </p:nvSpPr>
          <p:spPr bwMode="auto">
            <a:xfrm>
              <a:off x="528" y="5447"/>
              <a:ext cx="99" cy="96"/>
            </a:xfrm>
            <a:custGeom>
              <a:avLst/>
              <a:gdLst>
                <a:gd name="T0" fmla="*/ 0 w 22174"/>
                <a:gd name="T1" fmla="*/ 0 h 21600"/>
                <a:gd name="T2" fmla="*/ 0 w 22174"/>
                <a:gd name="T3" fmla="*/ 0 h 21600"/>
                <a:gd name="T4" fmla="*/ 0 w 22174"/>
                <a:gd name="T5" fmla="*/ 0 h 21600"/>
                <a:gd name="T6" fmla="*/ 0 60000 65536"/>
                <a:gd name="T7" fmla="*/ 0 60000 65536"/>
                <a:gd name="T8" fmla="*/ 0 60000 65536"/>
              </a:gdLst>
              <a:ahLst/>
              <a:cxnLst>
                <a:cxn ang="T6">
                  <a:pos x="T0" y="T1"/>
                </a:cxn>
                <a:cxn ang="T7">
                  <a:pos x="T2" y="T3"/>
                </a:cxn>
                <a:cxn ang="T8">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lnTo>
                    <a:pt x="-1" y="8"/>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8" name="Arc 5"/>
            <p:cNvSpPr>
              <a:spLocks/>
            </p:cNvSpPr>
            <p:nvPr/>
          </p:nvSpPr>
          <p:spPr bwMode="auto">
            <a:xfrm rot="-5400000">
              <a:off x="3983" y="5447"/>
              <a:ext cx="99" cy="96"/>
            </a:xfrm>
            <a:custGeom>
              <a:avLst/>
              <a:gdLst>
                <a:gd name="T0" fmla="*/ 0 w 22174"/>
                <a:gd name="T1" fmla="*/ 0 h 21600"/>
                <a:gd name="T2" fmla="*/ 0 w 22174"/>
                <a:gd name="T3" fmla="*/ 0 h 21600"/>
                <a:gd name="T4" fmla="*/ 0 w 22174"/>
                <a:gd name="T5" fmla="*/ 0 h 21600"/>
                <a:gd name="T6" fmla="*/ 0 60000 65536"/>
                <a:gd name="T7" fmla="*/ 0 60000 65536"/>
                <a:gd name="T8" fmla="*/ 0 60000 65536"/>
              </a:gdLst>
              <a:ahLst/>
              <a:cxnLst>
                <a:cxn ang="T6">
                  <a:pos x="T0" y="T1"/>
                </a:cxn>
                <a:cxn ang="T7">
                  <a:pos x="T2" y="T3"/>
                </a:cxn>
                <a:cxn ang="T8">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lnTo>
                    <a:pt x="-1" y="8"/>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9" name="Arc 6"/>
            <p:cNvSpPr>
              <a:spLocks/>
            </p:cNvSpPr>
            <p:nvPr/>
          </p:nvSpPr>
          <p:spPr bwMode="auto">
            <a:xfrm rot="10800000">
              <a:off x="3985" y="789"/>
              <a:ext cx="99" cy="96"/>
            </a:xfrm>
            <a:custGeom>
              <a:avLst/>
              <a:gdLst>
                <a:gd name="T0" fmla="*/ 0 w 22174"/>
                <a:gd name="T1" fmla="*/ 0 h 21600"/>
                <a:gd name="T2" fmla="*/ 0 w 22174"/>
                <a:gd name="T3" fmla="*/ 0 h 21600"/>
                <a:gd name="T4" fmla="*/ 0 w 22174"/>
                <a:gd name="T5" fmla="*/ 0 h 21600"/>
                <a:gd name="T6" fmla="*/ 0 60000 65536"/>
                <a:gd name="T7" fmla="*/ 0 60000 65536"/>
                <a:gd name="T8" fmla="*/ 0 60000 65536"/>
              </a:gdLst>
              <a:ahLst/>
              <a:cxnLst>
                <a:cxn ang="T6">
                  <a:pos x="T0" y="T1"/>
                </a:cxn>
                <a:cxn ang="T7">
                  <a:pos x="T2" y="T3"/>
                </a:cxn>
                <a:cxn ang="T8">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lnTo>
                    <a:pt x="-1" y="8"/>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0" name="Arc 7"/>
            <p:cNvSpPr>
              <a:spLocks/>
            </p:cNvSpPr>
            <p:nvPr/>
          </p:nvSpPr>
          <p:spPr bwMode="auto">
            <a:xfrm rot="5400000">
              <a:off x="527" y="791"/>
              <a:ext cx="99" cy="96"/>
            </a:xfrm>
            <a:custGeom>
              <a:avLst/>
              <a:gdLst>
                <a:gd name="T0" fmla="*/ 0 w 22174"/>
                <a:gd name="T1" fmla="*/ 0 h 21600"/>
                <a:gd name="T2" fmla="*/ 0 w 22174"/>
                <a:gd name="T3" fmla="*/ 0 h 21600"/>
                <a:gd name="T4" fmla="*/ 0 w 22174"/>
                <a:gd name="T5" fmla="*/ 0 h 21600"/>
                <a:gd name="T6" fmla="*/ 0 60000 65536"/>
                <a:gd name="T7" fmla="*/ 0 60000 65536"/>
                <a:gd name="T8" fmla="*/ 0 60000 65536"/>
              </a:gdLst>
              <a:ahLst/>
              <a:cxnLst>
                <a:cxn ang="T6">
                  <a:pos x="T0" y="T1"/>
                </a:cxn>
                <a:cxn ang="T7">
                  <a:pos x="T2" y="T3"/>
                </a:cxn>
                <a:cxn ang="T8">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lnTo>
                    <a:pt x="-1" y="8"/>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1" name="Oval 8"/>
            <p:cNvSpPr>
              <a:spLocks noChangeArrowheads="1"/>
            </p:cNvSpPr>
            <p:nvPr/>
          </p:nvSpPr>
          <p:spPr bwMode="auto">
            <a:xfrm>
              <a:off x="1788" y="2640"/>
              <a:ext cx="1008" cy="1008"/>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92" name="Line 9"/>
            <p:cNvSpPr>
              <a:spLocks noChangeShapeType="1"/>
            </p:cNvSpPr>
            <p:nvPr/>
          </p:nvSpPr>
          <p:spPr bwMode="auto">
            <a:xfrm>
              <a:off x="528" y="3156"/>
              <a:ext cx="3552"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093" name="Rectangle 10" descr="Large grid"/>
            <p:cNvSpPr>
              <a:spLocks noChangeArrowheads="1"/>
            </p:cNvSpPr>
            <p:nvPr/>
          </p:nvSpPr>
          <p:spPr bwMode="auto">
            <a:xfrm rot="-5400000">
              <a:off x="2220" y="476"/>
              <a:ext cx="144" cy="480"/>
            </a:xfrm>
            <a:prstGeom prst="rect">
              <a:avLst/>
            </a:prstGeom>
            <a:pattFill prst="lgGrid">
              <a:fgClr>
                <a:schemeClr val="tx2"/>
              </a:fgClr>
              <a:bgClr>
                <a:srgbClr val="B2B2B2"/>
              </a:bgClr>
            </a:patt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94" name="Rectangle 11" descr="Large grid"/>
            <p:cNvSpPr>
              <a:spLocks noChangeArrowheads="1"/>
            </p:cNvSpPr>
            <p:nvPr/>
          </p:nvSpPr>
          <p:spPr bwMode="auto">
            <a:xfrm rot="-5400000">
              <a:off x="2219" y="5372"/>
              <a:ext cx="145" cy="480"/>
            </a:xfrm>
            <a:prstGeom prst="rect">
              <a:avLst/>
            </a:prstGeom>
            <a:pattFill prst="lgGrid">
              <a:fgClr>
                <a:schemeClr val="tx2"/>
              </a:fgClr>
              <a:bgClr>
                <a:srgbClr val="B2B2B2"/>
              </a:bgClr>
            </a:patt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3095" name="Group 12"/>
            <p:cNvGrpSpPr>
              <a:grpSpLocks/>
            </p:cNvGrpSpPr>
            <p:nvPr/>
          </p:nvGrpSpPr>
          <p:grpSpPr bwMode="auto">
            <a:xfrm>
              <a:off x="334" y="5544"/>
              <a:ext cx="193" cy="130"/>
              <a:chOff x="328" y="5410"/>
              <a:chExt cx="193" cy="130"/>
            </a:xfrm>
          </p:grpSpPr>
          <p:sp>
            <p:nvSpPr>
              <p:cNvPr id="3119" name="Line 13"/>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20" name="AutoShape 14"/>
              <p:cNvSpPr>
                <a:spLocks noChangeArrowheads="1"/>
              </p:cNvSpPr>
              <p:nvPr/>
            </p:nvSpPr>
            <p:spPr bwMode="auto">
              <a:xfrm rot="-28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6" name="Group 15"/>
            <p:cNvGrpSpPr>
              <a:grpSpLocks/>
            </p:cNvGrpSpPr>
            <p:nvPr/>
          </p:nvGrpSpPr>
          <p:grpSpPr bwMode="auto">
            <a:xfrm rot="-5400000">
              <a:off x="4046" y="5571"/>
              <a:ext cx="194" cy="130"/>
              <a:chOff x="328" y="5410"/>
              <a:chExt cx="193" cy="130"/>
            </a:xfrm>
          </p:grpSpPr>
          <p:sp>
            <p:nvSpPr>
              <p:cNvPr id="3117" name="Line 16"/>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18" name="AutoShape 17"/>
              <p:cNvSpPr>
                <a:spLocks noChangeArrowheads="1"/>
              </p:cNvSpPr>
              <p:nvPr/>
            </p:nvSpPr>
            <p:spPr bwMode="auto">
              <a:xfrm rot="-28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7" name="Group 18"/>
            <p:cNvGrpSpPr>
              <a:grpSpLocks/>
            </p:cNvGrpSpPr>
            <p:nvPr/>
          </p:nvGrpSpPr>
          <p:grpSpPr bwMode="auto">
            <a:xfrm rot="10800000">
              <a:off x="4078" y="660"/>
              <a:ext cx="193" cy="130"/>
              <a:chOff x="328" y="5410"/>
              <a:chExt cx="193" cy="130"/>
            </a:xfrm>
          </p:grpSpPr>
          <p:sp>
            <p:nvSpPr>
              <p:cNvPr id="3115" name="Line 19"/>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16" name="AutoShape 20"/>
              <p:cNvSpPr>
                <a:spLocks noChangeArrowheads="1"/>
              </p:cNvSpPr>
              <p:nvPr/>
            </p:nvSpPr>
            <p:spPr bwMode="auto">
              <a:xfrm rot="-28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8" name="Group 21"/>
            <p:cNvGrpSpPr>
              <a:grpSpLocks/>
            </p:cNvGrpSpPr>
            <p:nvPr/>
          </p:nvGrpSpPr>
          <p:grpSpPr bwMode="auto">
            <a:xfrm rot="5400000">
              <a:off x="368" y="632"/>
              <a:ext cx="194" cy="130"/>
              <a:chOff x="328" y="5410"/>
              <a:chExt cx="193" cy="130"/>
            </a:xfrm>
          </p:grpSpPr>
          <p:sp>
            <p:nvSpPr>
              <p:cNvPr id="3113" name="Line 22"/>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14" name="AutoShape 23"/>
              <p:cNvSpPr>
                <a:spLocks noChangeArrowheads="1"/>
              </p:cNvSpPr>
              <p:nvPr/>
            </p:nvSpPr>
            <p:spPr bwMode="auto">
              <a:xfrm rot="-28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9" name="Group 24"/>
            <p:cNvGrpSpPr>
              <a:grpSpLocks/>
            </p:cNvGrpSpPr>
            <p:nvPr/>
          </p:nvGrpSpPr>
          <p:grpSpPr bwMode="auto">
            <a:xfrm>
              <a:off x="1236" y="4436"/>
              <a:ext cx="2112" cy="1103"/>
              <a:chOff x="1236" y="4304"/>
              <a:chExt cx="2112" cy="1104"/>
            </a:xfrm>
          </p:grpSpPr>
          <p:grpSp>
            <p:nvGrpSpPr>
              <p:cNvPr id="3107" name="Group 25"/>
              <p:cNvGrpSpPr>
                <a:grpSpLocks/>
              </p:cNvGrpSpPr>
              <p:nvPr/>
            </p:nvGrpSpPr>
            <p:grpSpPr bwMode="auto">
              <a:xfrm>
                <a:off x="1788" y="4304"/>
                <a:ext cx="1008" cy="1008"/>
                <a:chOff x="1836" y="4416"/>
                <a:chExt cx="1008" cy="1008"/>
              </a:xfrm>
            </p:grpSpPr>
            <p:sp>
              <p:nvSpPr>
                <p:cNvPr id="3111" name="Oval 26"/>
                <p:cNvSpPr>
                  <a:spLocks noChangeArrowheads="1"/>
                </p:cNvSpPr>
                <p:nvPr/>
              </p:nvSpPr>
              <p:spPr bwMode="auto">
                <a:xfrm>
                  <a:off x="1836" y="4416"/>
                  <a:ext cx="1008" cy="1008"/>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12" name="Line 27"/>
                <p:cNvSpPr>
                  <a:spLocks noChangeShapeType="1"/>
                </p:cNvSpPr>
                <p:nvPr/>
              </p:nvSpPr>
              <p:spPr bwMode="auto">
                <a:xfrm>
                  <a:off x="1920" y="4656"/>
                  <a:ext cx="86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3108" name="Rectangle 28"/>
              <p:cNvSpPr>
                <a:spLocks noChangeArrowheads="1"/>
              </p:cNvSpPr>
              <p:nvPr/>
            </p:nvSpPr>
            <p:spPr bwMode="auto">
              <a:xfrm>
                <a:off x="1236" y="4544"/>
                <a:ext cx="2112" cy="864"/>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9" name="Rectangle 29"/>
              <p:cNvSpPr>
                <a:spLocks noChangeArrowheads="1"/>
              </p:cNvSpPr>
              <p:nvPr/>
            </p:nvSpPr>
            <p:spPr bwMode="auto">
              <a:xfrm>
                <a:off x="1812" y="5120"/>
                <a:ext cx="960" cy="288"/>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10" name="Oval 30"/>
              <p:cNvSpPr>
                <a:spLocks noChangeArrowheads="1"/>
              </p:cNvSpPr>
              <p:nvPr/>
            </p:nvSpPr>
            <p:spPr bwMode="auto">
              <a:xfrm>
                <a:off x="2286" y="4780"/>
                <a:ext cx="35" cy="35"/>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100" name="Group 31"/>
            <p:cNvGrpSpPr>
              <a:grpSpLocks/>
            </p:cNvGrpSpPr>
            <p:nvPr/>
          </p:nvGrpSpPr>
          <p:grpSpPr bwMode="auto">
            <a:xfrm flipV="1">
              <a:off x="1236" y="792"/>
              <a:ext cx="2112" cy="1104"/>
              <a:chOff x="1236" y="4304"/>
              <a:chExt cx="2112" cy="1104"/>
            </a:xfrm>
          </p:grpSpPr>
          <p:grpSp>
            <p:nvGrpSpPr>
              <p:cNvPr id="3101" name="Group 32"/>
              <p:cNvGrpSpPr>
                <a:grpSpLocks/>
              </p:cNvGrpSpPr>
              <p:nvPr/>
            </p:nvGrpSpPr>
            <p:grpSpPr bwMode="auto">
              <a:xfrm>
                <a:off x="1788" y="4304"/>
                <a:ext cx="1008" cy="1008"/>
                <a:chOff x="1836" y="4416"/>
                <a:chExt cx="1008" cy="1008"/>
              </a:xfrm>
            </p:grpSpPr>
            <p:sp>
              <p:nvSpPr>
                <p:cNvPr id="3105" name="Oval 33"/>
                <p:cNvSpPr>
                  <a:spLocks noChangeArrowheads="1"/>
                </p:cNvSpPr>
                <p:nvPr/>
              </p:nvSpPr>
              <p:spPr bwMode="auto">
                <a:xfrm>
                  <a:off x="1836" y="4416"/>
                  <a:ext cx="1008" cy="1008"/>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6" name="Line 34"/>
                <p:cNvSpPr>
                  <a:spLocks noChangeShapeType="1"/>
                </p:cNvSpPr>
                <p:nvPr/>
              </p:nvSpPr>
              <p:spPr bwMode="auto">
                <a:xfrm>
                  <a:off x="1920" y="4656"/>
                  <a:ext cx="86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3102" name="Rectangle 35"/>
              <p:cNvSpPr>
                <a:spLocks noChangeArrowheads="1"/>
              </p:cNvSpPr>
              <p:nvPr/>
            </p:nvSpPr>
            <p:spPr bwMode="auto">
              <a:xfrm>
                <a:off x="1236" y="4544"/>
                <a:ext cx="2112" cy="864"/>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3" name="Rectangle 36"/>
              <p:cNvSpPr>
                <a:spLocks noChangeArrowheads="1"/>
              </p:cNvSpPr>
              <p:nvPr/>
            </p:nvSpPr>
            <p:spPr bwMode="auto">
              <a:xfrm>
                <a:off x="1812" y="5120"/>
                <a:ext cx="960" cy="288"/>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4" name="Oval 37"/>
              <p:cNvSpPr>
                <a:spLocks noChangeArrowheads="1"/>
              </p:cNvSpPr>
              <p:nvPr/>
            </p:nvSpPr>
            <p:spPr bwMode="auto">
              <a:xfrm>
                <a:off x="2286" y="4780"/>
                <a:ext cx="35" cy="35"/>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3075" name="Oval 38"/>
          <p:cNvSpPr>
            <a:spLocks noChangeArrowheads="1"/>
          </p:cNvSpPr>
          <p:nvPr/>
        </p:nvSpPr>
        <p:spPr bwMode="auto">
          <a:xfrm>
            <a:off x="3262716" y="7563562"/>
            <a:ext cx="285750" cy="292100"/>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M</a:t>
            </a:r>
          </a:p>
        </p:txBody>
      </p:sp>
      <p:sp>
        <p:nvSpPr>
          <p:cNvPr id="3076" name="Oval 39"/>
          <p:cNvSpPr>
            <a:spLocks noChangeArrowheads="1"/>
          </p:cNvSpPr>
          <p:nvPr/>
        </p:nvSpPr>
        <p:spPr bwMode="auto">
          <a:xfrm>
            <a:off x="3287266" y="4711948"/>
            <a:ext cx="285750" cy="2921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MT</a:t>
            </a:r>
          </a:p>
        </p:txBody>
      </p:sp>
      <p:sp>
        <p:nvSpPr>
          <p:cNvPr id="3077" name="Oval 40"/>
          <p:cNvSpPr>
            <a:spLocks noChangeArrowheads="1"/>
          </p:cNvSpPr>
          <p:nvPr/>
        </p:nvSpPr>
        <p:spPr bwMode="auto">
          <a:xfrm>
            <a:off x="1991122" y="6960801"/>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VB</a:t>
            </a:r>
          </a:p>
        </p:txBody>
      </p:sp>
      <p:sp>
        <p:nvSpPr>
          <p:cNvPr id="3078" name="Oval 41"/>
          <p:cNvSpPr>
            <a:spLocks noChangeArrowheads="1"/>
          </p:cNvSpPr>
          <p:nvPr/>
        </p:nvSpPr>
        <p:spPr bwMode="auto">
          <a:xfrm>
            <a:off x="4437112" y="6963281"/>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HB</a:t>
            </a:r>
          </a:p>
        </p:txBody>
      </p:sp>
      <p:sp>
        <p:nvSpPr>
          <p:cNvPr id="3079" name="Oval 43"/>
          <p:cNvSpPr>
            <a:spLocks noChangeArrowheads="1"/>
          </p:cNvSpPr>
          <p:nvPr/>
        </p:nvSpPr>
        <p:spPr bwMode="auto">
          <a:xfrm>
            <a:off x="2702157" y="6304501"/>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V</a:t>
            </a:r>
            <a:r>
              <a:rPr lang="en-US" sz="1000" b="1" dirty="0" smtClean="0">
                <a:solidFill>
                  <a:schemeClr val="bg1"/>
                </a:solidFill>
              </a:rPr>
              <a:t>MF</a:t>
            </a:r>
            <a:endParaRPr lang="en-US" sz="1000" b="1" dirty="0">
              <a:solidFill>
                <a:schemeClr val="bg1"/>
              </a:solidFill>
            </a:endParaRPr>
          </a:p>
        </p:txBody>
      </p:sp>
      <p:sp>
        <p:nvSpPr>
          <p:cNvPr id="3080" name="Text Box 46"/>
          <p:cNvSpPr txBox="1">
            <a:spLocks noChangeArrowheads="1"/>
          </p:cNvSpPr>
          <p:nvPr/>
        </p:nvSpPr>
        <p:spPr bwMode="auto">
          <a:xfrm>
            <a:off x="2112530" y="109245"/>
            <a:ext cx="254428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sv-SE" b="1" dirty="0" smtClean="0"/>
              <a:t>Försvara </a:t>
            </a:r>
            <a:r>
              <a:rPr lang="sv-SE" b="1" dirty="0"/>
              <a:t>från vänster</a:t>
            </a:r>
          </a:p>
        </p:txBody>
      </p:sp>
      <p:sp>
        <p:nvSpPr>
          <p:cNvPr id="50" name="Oval 41"/>
          <p:cNvSpPr>
            <a:spLocks noChangeArrowheads="1"/>
          </p:cNvSpPr>
          <p:nvPr/>
        </p:nvSpPr>
        <p:spPr bwMode="auto">
          <a:xfrm>
            <a:off x="3820449" y="6304501"/>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HMF</a:t>
            </a:r>
            <a:endParaRPr lang="en-US" sz="1000" b="1" dirty="0">
              <a:solidFill>
                <a:schemeClr val="bg1"/>
              </a:solidFill>
            </a:endParaRPr>
          </a:p>
        </p:txBody>
      </p:sp>
      <p:sp>
        <p:nvSpPr>
          <p:cNvPr id="51" name="Oval 41"/>
          <p:cNvSpPr>
            <a:spLocks noChangeArrowheads="1"/>
          </p:cNvSpPr>
          <p:nvPr/>
        </p:nvSpPr>
        <p:spPr bwMode="auto">
          <a:xfrm>
            <a:off x="3258767" y="6945784"/>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MB</a:t>
            </a:r>
          </a:p>
        </p:txBody>
      </p:sp>
      <p:sp>
        <p:nvSpPr>
          <p:cNvPr id="52" name="Oval 41"/>
          <p:cNvSpPr>
            <a:spLocks noChangeArrowheads="1"/>
          </p:cNvSpPr>
          <p:nvPr/>
        </p:nvSpPr>
        <p:spPr bwMode="auto">
          <a:xfrm>
            <a:off x="1628800" y="5652120"/>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V</a:t>
            </a:r>
            <a:r>
              <a:rPr lang="en-US" sz="1000" b="1" dirty="0" smtClean="0">
                <a:solidFill>
                  <a:schemeClr val="bg1"/>
                </a:solidFill>
              </a:rPr>
              <a:t>K</a:t>
            </a:r>
            <a:endParaRPr lang="en-US" sz="1000" b="1" dirty="0">
              <a:solidFill>
                <a:schemeClr val="bg1"/>
              </a:solidFill>
            </a:endParaRPr>
          </a:p>
        </p:txBody>
      </p:sp>
      <p:sp>
        <p:nvSpPr>
          <p:cNvPr id="53" name="Oval 41"/>
          <p:cNvSpPr>
            <a:spLocks noChangeArrowheads="1"/>
          </p:cNvSpPr>
          <p:nvPr/>
        </p:nvSpPr>
        <p:spPr bwMode="auto">
          <a:xfrm>
            <a:off x="4889202" y="5652120"/>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H</a:t>
            </a:r>
            <a:r>
              <a:rPr lang="en-US" sz="1000" b="1" dirty="0" smtClean="0">
                <a:solidFill>
                  <a:schemeClr val="bg1"/>
                </a:solidFill>
              </a:rPr>
              <a:t>K</a:t>
            </a:r>
            <a:endParaRPr lang="en-US" sz="1000" b="1" dirty="0">
              <a:solidFill>
                <a:schemeClr val="bg1"/>
              </a:solidFill>
            </a:endParaRPr>
          </a:p>
        </p:txBody>
      </p:sp>
      <p:pic>
        <p:nvPicPr>
          <p:cNvPr id="61" name="Picture 2" descr="http://lionsjfc.co.uk/wp-content/uploads/2011/09/football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21505" y="6416603"/>
            <a:ext cx="401638" cy="30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3" name="Straight Arrow Connector 2"/>
          <p:cNvCxnSpPr>
            <a:stCxn id="3077" idx="1"/>
          </p:cNvCxnSpPr>
          <p:nvPr/>
        </p:nvCxnSpPr>
        <p:spPr>
          <a:xfrm flipH="1" flipV="1">
            <a:off x="1723143" y="6716641"/>
            <a:ext cx="309826" cy="286704"/>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6" name="Straight Arrow Connector 5"/>
          <p:cNvCxnSpPr>
            <a:stCxn id="51" idx="2"/>
          </p:cNvCxnSpPr>
          <p:nvPr/>
        </p:nvCxnSpPr>
        <p:spPr>
          <a:xfrm flipH="1">
            <a:off x="2664614" y="7091040"/>
            <a:ext cx="594153" cy="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56" name="Straight Arrow Connector 55"/>
          <p:cNvCxnSpPr/>
          <p:nvPr/>
        </p:nvCxnSpPr>
        <p:spPr>
          <a:xfrm flipH="1">
            <a:off x="3831634" y="7108537"/>
            <a:ext cx="594153" cy="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57" name="Straight Arrow Connector 56"/>
          <p:cNvCxnSpPr/>
          <p:nvPr/>
        </p:nvCxnSpPr>
        <p:spPr>
          <a:xfrm>
            <a:off x="1843292" y="5922551"/>
            <a:ext cx="269238" cy="465697"/>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59" name="Straight Arrow Connector 58"/>
          <p:cNvCxnSpPr/>
          <p:nvPr/>
        </p:nvCxnSpPr>
        <p:spPr>
          <a:xfrm flipH="1">
            <a:off x="4538298" y="5901947"/>
            <a:ext cx="369127" cy="35756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50425353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4" name="Group 2"/>
          <p:cNvGrpSpPr>
            <a:grpSpLocks/>
          </p:cNvGrpSpPr>
          <p:nvPr/>
        </p:nvGrpSpPr>
        <p:grpSpPr bwMode="auto">
          <a:xfrm>
            <a:off x="504922" y="730129"/>
            <a:ext cx="5857875" cy="7759700"/>
            <a:chOff x="334" y="600"/>
            <a:chExt cx="3937" cy="5133"/>
          </a:xfrm>
        </p:grpSpPr>
        <p:sp>
          <p:nvSpPr>
            <p:cNvPr id="3086" name="Rectangle 3"/>
            <p:cNvSpPr>
              <a:spLocks noChangeArrowheads="1"/>
            </p:cNvSpPr>
            <p:nvPr/>
          </p:nvSpPr>
          <p:spPr bwMode="auto">
            <a:xfrm>
              <a:off x="529" y="789"/>
              <a:ext cx="3552" cy="475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7" name="Arc 4"/>
            <p:cNvSpPr>
              <a:spLocks/>
            </p:cNvSpPr>
            <p:nvPr/>
          </p:nvSpPr>
          <p:spPr bwMode="auto">
            <a:xfrm>
              <a:off x="528" y="5447"/>
              <a:ext cx="99" cy="96"/>
            </a:xfrm>
            <a:custGeom>
              <a:avLst/>
              <a:gdLst>
                <a:gd name="T0" fmla="*/ 0 w 22174"/>
                <a:gd name="T1" fmla="*/ 0 h 21600"/>
                <a:gd name="T2" fmla="*/ 0 w 22174"/>
                <a:gd name="T3" fmla="*/ 0 h 21600"/>
                <a:gd name="T4" fmla="*/ 0 w 22174"/>
                <a:gd name="T5" fmla="*/ 0 h 21600"/>
                <a:gd name="T6" fmla="*/ 0 60000 65536"/>
                <a:gd name="T7" fmla="*/ 0 60000 65536"/>
                <a:gd name="T8" fmla="*/ 0 60000 65536"/>
              </a:gdLst>
              <a:ahLst/>
              <a:cxnLst>
                <a:cxn ang="T6">
                  <a:pos x="T0" y="T1"/>
                </a:cxn>
                <a:cxn ang="T7">
                  <a:pos x="T2" y="T3"/>
                </a:cxn>
                <a:cxn ang="T8">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lnTo>
                    <a:pt x="-1" y="8"/>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8" name="Arc 5"/>
            <p:cNvSpPr>
              <a:spLocks/>
            </p:cNvSpPr>
            <p:nvPr/>
          </p:nvSpPr>
          <p:spPr bwMode="auto">
            <a:xfrm rot="-5400000">
              <a:off x="3983" y="5447"/>
              <a:ext cx="99" cy="96"/>
            </a:xfrm>
            <a:custGeom>
              <a:avLst/>
              <a:gdLst>
                <a:gd name="T0" fmla="*/ 0 w 22174"/>
                <a:gd name="T1" fmla="*/ 0 h 21600"/>
                <a:gd name="T2" fmla="*/ 0 w 22174"/>
                <a:gd name="T3" fmla="*/ 0 h 21600"/>
                <a:gd name="T4" fmla="*/ 0 w 22174"/>
                <a:gd name="T5" fmla="*/ 0 h 21600"/>
                <a:gd name="T6" fmla="*/ 0 60000 65536"/>
                <a:gd name="T7" fmla="*/ 0 60000 65536"/>
                <a:gd name="T8" fmla="*/ 0 60000 65536"/>
              </a:gdLst>
              <a:ahLst/>
              <a:cxnLst>
                <a:cxn ang="T6">
                  <a:pos x="T0" y="T1"/>
                </a:cxn>
                <a:cxn ang="T7">
                  <a:pos x="T2" y="T3"/>
                </a:cxn>
                <a:cxn ang="T8">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lnTo>
                    <a:pt x="-1" y="8"/>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9" name="Arc 6"/>
            <p:cNvSpPr>
              <a:spLocks/>
            </p:cNvSpPr>
            <p:nvPr/>
          </p:nvSpPr>
          <p:spPr bwMode="auto">
            <a:xfrm rot="10800000">
              <a:off x="3985" y="789"/>
              <a:ext cx="99" cy="96"/>
            </a:xfrm>
            <a:custGeom>
              <a:avLst/>
              <a:gdLst>
                <a:gd name="T0" fmla="*/ 0 w 22174"/>
                <a:gd name="T1" fmla="*/ 0 h 21600"/>
                <a:gd name="T2" fmla="*/ 0 w 22174"/>
                <a:gd name="T3" fmla="*/ 0 h 21600"/>
                <a:gd name="T4" fmla="*/ 0 w 22174"/>
                <a:gd name="T5" fmla="*/ 0 h 21600"/>
                <a:gd name="T6" fmla="*/ 0 60000 65536"/>
                <a:gd name="T7" fmla="*/ 0 60000 65536"/>
                <a:gd name="T8" fmla="*/ 0 60000 65536"/>
              </a:gdLst>
              <a:ahLst/>
              <a:cxnLst>
                <a:cxn ang="T6">
                  <a:pos x="T0" y="T1"/>
                </a:cxn>
                <a:cxn ang="T7">
                  <a:pos x="T2" y="T3"/>
                </a:cxn>
                <a:cxn ang="T8">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lnTo>
                    <a:pt x="-1" y="8"/>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0" name="Arc 7"/>
            <p:cNvSpPr>
              <a:spLocks/>
            </p:cNvSpPr>
            <p:nvPr/>
          </p:nvSpPr>
          <p:spPr bwMode="auto">
            <a:xfrm rot="5400000">
              <a:off x="527" y="791"/>
              <a:ext cx="99" cy="96"/>
            </a:xfrm>
            <a:custGeom>
              <a:avLst/>
              <a:gdLst>
                <a:gd name="T0" fmla="*/ 0 w 22174"/>
                <a:gd name="T1" fmla="*/ 0 h 21600"/>
                <a:gd name="T2" fmla="*/ 0 w 22174"/>
                <a:gd name="T3" fmla="*/ 0 h 21600"/>
                <a:gd name="T4" fmla="*/ 0 w 22174"/>
                <a:gd name="T5" fmla="*/ 0 h 21600"/>
                <a:gd name="T6" fmla="*/ 0 60000 65536"/>
                <a:gd name="T7" fmla="*/ 0 60000 65536"/>
                <a:gd name="T8" fmla="*/ 0 60000 65536"/>
              </a:gdLst>
              <a:ahLst/>
              <a:cxnLst>
                <a:cxn ang="T6">
                  <a:pos x="T0" y="T1"/>
                </a:cxn>
                <a:cxn ang="T7">
                  <a:pos x="T2" y="T3"/>
                </a:cxn>
                <a:cxn ang="T8">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lnTo>
                    <a:pt x="-1" y="8"/>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1" name="Oval 8"/>
            <p:cNvSpPr>
              <a:spLocks noChangeArrowheads="1"/>
            </p:cNvSpPr>
            <p:nvPr/>
          </p:nvSpPr>
          <p:spPr bwMode="auto">
            <a:xfrm>
              <a:off x="1788" y="2640"/>
              <a:ext cx="1008" cy="1008"/>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92" name="Line 9"/>
            <p:cNvSpPr>
              <a:spLocks noChangeShapeType="1"/>
            </p:cNvSpPr>
            <p:nvPr/>
          </p:nvSpPr>
          <p:spPr bwMode="auto">
            <a:xfrm>
              <a:off x="528" y="3156"/>
              <a:ext cx="3552"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093" name="Rectangle 10" descr="Large grid"/>
            <p:cNvSpPr>
              <a:spLocks noChangeArrowheads="1"/>
            </p:cNvSpPr>
            <p:nvPr/>
          </p:nvSpPr>
          <p:spPr bwMode="auto">
            <a:xfrm rot="-5400000">
              <a:off x="2220" y="476"/>
              <a:ext cx="144" cy="480"/>
            </a:xfrm>
            <a:prstGeom prst="rect">
              <a:avLst/>
            </a:prstGeom>
            <a:pattFill prst="lgGrid">
              <a:fgClr>
                <a:schemeClr val="tx2"/>
              </a:fgClr>
              <a:bgClr>
                <a:srgbClr val="B2B2B2"/>
              </a:bgClr>
            </a:patt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94" name="Rectangle 11" descr="Large grid"/>
            <p:cNvSpPr>
              <a:spLocks noChangeArrowheads="1"/>
            </p:cNvSpPr>
            <p:nvPr/>
          </p:nvSpPr>
          <p:spPr bwMode="auto">
            <a:xfrm rot="-5400000">
              <a:off x="2219" y="5372"/>
              <a:ext cx="145" cy="480"/>
            </a:xfrm>
            <a:prstGeom prst="rect">
              <a:avLst/>
            </a:prstGeom>
            <a:pattFill prst="lgGrid">
              <a:fgClr>
                <a:schemeClr val="tx2"/>
              </a:fgClr>
              <a:bgClr>
                <a:srgbClr val="B2B2B2"/>
              </a:bgClr>
            </a:patt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3095" name="Group 12"/>
            <p:cNvGrpSpPr>
              <a:grpSpLocks/>
            </p:cNvGrpSpPr>
            <p:nvPr/>
          </p:nvGrpSpPr>
          <p:grpSpPr bwMode="auto">
            <a:xfrm>
              <a:off x="334" y="5544"/>
              <a:ext cx="193" cy="130"/>
              <a:chOff x="328" y="5410"/>
              <a:chExt cx="193" cy="130"/>
            </a:xfrm>
          </p:grpSpPr>
          <p:sp>
            <p:nvSpPr>
              <p:cNvPr id="3119" name="Line 13"/>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20" name="AutoShape 14"/>
              <p:cNvSpPr>
                <a:spLocks noChangeArrowheads="1"/>
              </p:cNvSpPr>
              <p:nvPr/>
            </p:nvSpPr>
            <p:spPr bwMode="auto">
              <a:xfrm rot="-28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6" name="Group 15"/>
            <p:cNvGrpSpPr>
              <a:grpSpLocks/>
            </p:cNvGrpSpPr>
            <p:nvPr/>
          </p:nvGrpSpPr>
          <p:grpSpPr bwMode="auto">
            <a:xfrm rot="-5400000">
              <a:off x="4046" y="5571"/>
              <a:ext cx="194" cy="130"/>
              <a:chOff x="328" y="5410"/>
              <a:chExt cx="193" cy="130"/>
            </a:xfrm>
          </p:grpSpPr>
          <p:sp>
            <p:nvSpPr>
              <p:cNvPr id="3117" name="Line 16"/>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18" name="AutoShape 17"/>
              <p:cNvSpPr>
                <a:spLocks noChangeArrowheads="1"/>
              </p:cNvSpPr>
              <p:nvPr/>
            </p:nvSpPr>
            <p:spPr bwMode="auto">
              <a:xfrm rot="-28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7" name="Group 18"/>
            <p:cNvGrpSpPr>
              <a:grpSpLocks/>
            </p:cNvGrpSpPr>
            <p:nvPr/>
          </p:nvGrpSpPr>
          <p:grpSpPr bwMode="auto">
            <a:xfrm rot="10800000">
              <a:off x="4078" y="660"/>
              <a:ext cx="193" cy="130"/>
              <a:chOff x="328" y="5410"/>
              <a:chExt cx="193" cy="130"/>
            </a:xfrm>
          </p:grpSpPr>
          <p:sp>
            <p:nvSpPr>
              <p:cNvPr id="3115" name="Line 19"/>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16" name="AutoShape 20"/>
              <p:cNvSpPr>
                <a:spLocks noChangeArrowheads="1"/>
              </p:cNvSpPr>
              <p:nvPr/>
            </p:nvSpPr>
            <p:spPr bwMode="auto">
              <a:xfrm rot="-28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8" name="Group 21"/>
            <p:cNvGrpSpPr>
              <a:grpSpLocks/>
            </p:cNvGrpSpPr>
            <p:nvPr/>
          </p:nvGrpSpPr>
          <p:grpSpPr bwMode="auto">
            <a:xfrm rot="5400000">
              <a:off x="368" y="632"/>
              <a:ext cx="194" cy="130"/>
              <a:chOff x="328" y="5410"/>
              <a:chExt cx="193" cy="130"/>
            </a:xfrm>
          </p:grpSpPr>
          <p:sp>
            <p:nvSpPr>
              <p:cNvPr id="3113" name="Line 22"/>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14" name="AutoShape 23"/>
              <p:cNvSpPr>
                <a:spLocks noChangeArrowheads="1"/>
              </p:cNvSpPr>
              <p:nvPr/>
            </p:nvSpPr>
            <p:spPr bwMode="auto">
              <a:xfrm rot="-28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9" name="Group 24"/>
            <p:cNvGrpSpPr>
              <a:grpSpLocks/>
            </p:cNvGrpSpPr>
            <p:nvPr/>
          </p:nvGrpSpPr>
          <p:grpSpPr bwMode="auto">
            <a:xfrm>
              <a:off x="1236" y="4436"/>
              <a:ext cx="2112" cy="1103"/>
              <a:chOff x="1236" y="4304"/>
              <a:chExt cx="2112" cy="1104"/>
            </a:xfrm>
          </p:grpSpPr>
          <p:grpSp>
            <p:nvGrpSpPr>
              <p:cNvPr id="3107" name="Group 25"/>
              <p:cNvGrpSpPr>
                <a:grpSpLocks/>
              </p:cNvGrpSpPr>
              <p:nvPr/>
            </p:nvGrpSpPr>
            <p:grpSpPr bwMode="auto">
              <a:xfrm>
                <a:off x="1788" y="4304"/>
                <a:ext cx="1008" cy="1008"/>
                <a:chOff x="1836" y="4416"/>
                <a:chExt cx="1008" cy="1008"/>
              </a:xfrm>
            </p:grpSpPr>
            <p:sp>
              <p:nvSpPr>
                <p:cNvPr id="3111" name="Oval 26"/>
                <p:cNvSpPr>
                  <a:spLocks noChangeArrowheads="1"/>
                </p:cNvSpPr>
                <p:nvPr/>
              </p:nvSpPr>
              <p:spPr bwMode="auto">
                <a:xfrm>
                  <a:off x="1836" y="4416"/>
                  <a:ext cx="1008" cy="1008"/>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12" name="Line 27"/>
                <p:cNvSpPr>
                  <a:spLocks noChangeShapeType="1"/>
                </p:cNvSpPr>
                <p:nvPr/>
              </p:nvSpPr>
              <p:spPr bwMode="auto">
                <a:xfrm>
                  <a:off x="1920" y="4656"/>
                  <a:ext cx="86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3108" name="Rectangle 28"/>
              <p:cNvSpPr>
                <a:spLocks noChangeArrowheads="1"/>
              </p:cNvSpPr>
              <p:nvPr/>
            </p:nvSpPr>
            <p:spPr bwMode="auto">
              <a:xfrm>
                <a:off x="1236" y="4544"/>
                <a:ext cx="2112" cy="864"/>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9" name="Rectangle 29"/>
              <p:cNvSpPr>
                <a:spLocks noChangeArrowheads="1"/>
              </p:cNvSpPr>
              <p:nvPr/>
            </p:nvSpPr>
            <p:spPr bwMode="auto">
              <a:xfrm>
                <a:off x="1812" y="5120"/>
                <a:ext cx="960" cy="288"/>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10" name="Oval 30"/>
              <p:cNvSpPr>
                <a:spLocks noChangeArrowheads="1"/>
              </p:cNvSpPr>
              <p:nvPr/>
            </p:nvSpPr>
            <p:spPr bwMode="auto">
              <a:xfrm>
                <a:off x="2286" y="4780"/>
                <a:ext cx="35" cy="35"/>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100" name="Group 31"/>
            <p:cNvGrpSpPr>
              <a:grpSpLocks/>
            </p:cNvGrpSpPr>
            <p:nvPr/>
          </p:nvGrpSpPr>
          <p:grpSpPr bwMode="auto">
            <a:xfrm flipV="1">
              <a:off x="1236" y="792"/>
              <a:ext cx="2112" cy="1104"/>
              <a:chOff x="1236" y="4304"/>
              <a:chExt cx="2112" cy="1104"/>
            </a:xfrm>
          </p:grpSpPr>
          <p:grpSp>
            <p:nvGrpSpPr>
              <p:cNvPr id="3101" name="Group 32"/>
              <p:cNvGrpSpPr>
                <a:grpSpLocks/>
              </p:cNvGrpSpPr>
              <p:nvPr/>
            </p:nvGrpSpPr>
            <p:grpSpPr bwMode="auto">
              <a:xfrm>
                <a:off x="1788" y="4304"/>
                <a:ext cx="1008" cy="1008"/>
                <a:chOff x="1836" y="4416"/>
                <a:chExt cx="1008" cy="1008"/>
              </a:xfrm>
            </p:grpSpPr>
            <p:sp>
              <p:nvSpPr>
                <p:cNvPr id="3105" name="Oval 33"/>
                <p:cNvSpPr>
                  <a:spLocks noChangeArrowheads="1"/>
                </p:cNvSpPr>
                <p:nvPr/>
              </p:nvSpPr>
              <p:spPr bwMode="auto">
                <a:xfrm>
                  <a:off x="1836" y="4416"/>
                  <a:ext cx="1008" cy="1008"/>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6" name="Line 34"/>
                <p:cNvSpPr>
                  <a:spLocks noChangeShapeType="1"/>
                </p:cNvSpPr>
                <p:nvPr/>
              </p:nvSpPr>
              <p:spPr bwMode="auto">
                <a:xfrm>
                  <a:off x="1920" y="4656"/>
                  <a:ext cx="86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3102" name="Rectangle 35"/>
              <p:cNvSpPr>
                <a:spLocks noChangeArrowheads="1"/>
              </p:cNvSpPr>
              <p:nvPr/>
            </p:nvSpPr>
            <p:spPr bwMode="auto">
              <a:xfrm>
                <a:off x="1236" y="4544"/>
                <a:ext cx="2112" cy="864"/>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3" name="Rectangle 36"/>
              <p:cNvSpPr>
                <a:spLocks noChangeArrowheads="1"/>
              </p:cNvSpPr>
              <p:nvPr/>
            </p:nvSpPr>
            <p:spPr bwMode="auto">
              <a:xfrm>
                <a:off x="1812" y="5120"/>
                <a:ext cx="960" cy="288"/>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4" name="Oval 37"/>
              <p:cNvSpPr>
                <a:spLocks noChangeArrowheads="1"/>
              </p:cNvSpPr>
              <p:nvPr/>
            </p:nvSpPr>
            <p:spPr bwMode="auto">
              <a:xfrm>
                <a:off x="2286" y="4780"/>
                <a:ext cx="35" cy="35"/>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3075" name="Oval 38"/>
          <p:cNvSpPr>
            <a:spLocks noChangeArrowheads="1"/>
          </p:cNvSpPr>
          <p:nvPr/>
        </p:nvSpPr>
        <p:spPr bwMode="auto">
          <a:xfrm>
            <a:off x="3314793" y="7938568"/>
            <a:ext cx="285750" cy="292100"/>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M</a:t>
            </a:r>
          </a:p>
        </p:txBody>
      </p:sp>
      <p:sp>
        <p:nvSpPr>
          <p:cNvPr id="3076" name="Oval 39"/>
          <p:cNvSpPr>
            <a:spLocks noChangeArrowheads="1"/>
          </p:cNvSpPr>
          <p:nvPr/>
        </p:nvSpPr>
        <p:spPr bwMode="auto">
          <a:xfrm>
            <a:off x="3274617" y="5652120"/>
            <a:ext cx="285750" cy="2921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MT</a:t>
            </a:r>
          </a:p>
        </p:txBody>
      </p:sp>
      <p:sp>
        <p:nvSpPr>
          <p:cNvPr id="3077" name="Oval 40"/>
          <p:cNvSpPr>
            <a:spLocks noChangeArrowheads="1"/>
          </p:cNvSpPr>
          <p:nvPr/>
        </p:nvSpPr>
        <p:spPr bwMode="auto">
          <a:xfrm>
            <a:off x="2507568" y="7489130"/>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VB</a:t>
            </a:r>
          </a:p>
        </p:txBody>
      </p:sp>
      <p:sp>
        <p:nvSpPr>
          <p:cNvPr id="3078" name="Oval 41"/>
          <p:cNvSpPr>
            <a:spLocks noChangeArrowheads="1"/>
          </p:cNvSpPr>
          <p:nvPr/>
        </p:nvSpPr>
        <p:spPr bwMode="auto">
          <a:xfrm>
            <a:off x="3796357" y="8023330"/>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HB</a:t>
            </a:r>
          </a:p>
        </p:txBody>
      </p:sp>
      <p:sp>
        <p:nvSpPr>
          <p:cNvPr id="3079" name="Oval 43"/>
          <p:cNvSpPr>
            <a:spLocks noChangeArrowheads="1"/>
          </p:cNvSpPr>
          <p:nvPr/>
        </p:nvSpPr>
        <p:spPr bwMode="auto">
          <a:xfrm>
            <a:off x="4034918" y="7489130"/>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H</a:t>
            </a:r>
            <a:r>
              <a:rPr lang="en-US" sz="1000" b="1" dirty="0" smtClean="0">
                <a:solidFill>
                  <a:schemeClr val="bg1"/>
                </a:solidFill>
              </a:rPr>
              <a:t>MF</a:t>
            </a:r>
            <a:endParaRPr lang="en-US" sz="1000" b="1" dirty="0">
              <a:solidFill>
                <a:schemeClr val="bg1"/>
              </a:solidFill>
            </a:endParaRPr>
          </a:p>
        </p:txBody>
      </p:sp>
      <p:sp>
        <p:nvSpPr>
          <p:cNvPr id="3080" name="Text Box 46"/>
          <p:cNvSpPr txBox="1">
            <a:spLocks noChangeArrowheads="1"/>
          </p:cNvSpPr>
          <p:nvPr/>
        </p:nvSpPr>
        <p:spPr bwMode="auto">
          <a:xfrm>
            <a:off x="1740634" y="109245"/>
            <a:ext cx="328808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sv-SE" b="1" dirty="0" smtClean="0"/>
              <a:t>Försvara </a:t>
            </a:r>
            <a:r>
              <a:rPr lang="sv-SE" b="1" dirty="0"/>
              <a:t>ett hörn från höger</a:t>
            </a:r>
          </a:p>
        </p:txBody>
      </p:sp>
      <p:sp>
        <p:nvSpPr>
          <p:cNvPr id="50" name="Oval 41"/>
          <p:cNvSpPr>
            <a:spLocks noChangeArrowheads="1"/>
          </p:cNvSpPr>
          <p:nvPr/>
        </p:nvSpPr>
        <p:spPr bwMode="auto">
          <a:xfrm>
            <a:off x="3307442" y="7011367"/>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VMF</a:t>
            </a:r>
            <a:endParaRPr lang="en-US" sz="1000" b="1" dirty="0">
              <a:solidFill>
                <a:schemeClr val="bg1"/>
              </a:solidFill>
            </a:endParaRPr>
          </a:p>
        </p:txBody>
      </p:sp>
      <p:sp>
        <p:nvSpPr>
          <p:cNvPr id="51" name="Oval 41"/>
          <p:cNvSpPr>
            <a:spLocks noChangeArrowheads="1"/>
          </p:cNvSpPr>
          <p:nvPr/>
        </p:nvSpPr>
        <p:spPr bwMode="auto">
          <a:xfrm>
            <a:off x="3319577" y="7489130"/>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MB</a:t>
            </a:r>
          </a:p>
        </p:txBody>
      </p:sp>
      <p:sp>
        <p:nvSpPr>
          <p:cNvPr id="52" name="Oval 41"/>
          <p:cNvSpPr>
            <a:spLocks noChangeArrowheads="1"/>
          </p:cNvSpPr>
          <p:nvPr/>
        </p:nvSpPr>
        <p:spPr bwMode="auto">
          <a:xfrm>
            <a:off x="2561168" y="6746348"/>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V</a:t>
            </a:r>
            <a:r>
              <a:rPr lang="en-US" sz="1000" b="1" dirty="0" smtClean="0">
                <a:solidFill>
                  <a:schemeClr val="bg1"/>
                </a:solidFill>
              </a:rPr>
              <a:t>K</a:t>
            </a:r>
            <a:endParaRPr lang="en-US" sz="1000" b="1" dirty="0">
              <a:solidFill>
                <a:schemeClr val="bg1"/>
              </a:solidFill>
            </a:endParaRPr>
          </a:p>
        </p:txBody>
      </p:sp>
      <p:sp>
        <p:nvSpPr>
          <p:cNvPr id="53" name="Oval 41"/>
          <p:cNvSpPr>
            <a:spLocks noChangeArrowheads="1"/>
          </p:cNvSpPr>
          <p:nvPr/>
        </p:nvSpPr>
        <p:spPr bwMode="auto">
          <a:xfrm>
            <a:off x="4025264" y="6738188"/>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H</a:t>
            </a:r>
            <a:r>
              <a:rPr lang="en-US" sz="1000" b="1" dirty="0" smtClean="0">
                <a:solidFill>
                  <a:schemeClr val="bg1"/>
                </a:solidFill>
              </a:rPr>
              <a:t>K</a:t>
            </a:r>
            <a:endParaRPr lang="en-US" sz="1000" b="1" dirty="0">
              <a:solidFill>
                <a:schemeClr val="bg1"/>
              </a:solidFill>
            </a:endParaRPr>
          </a:p>
        </p:txBody>
      </p:sp>
      <p:pic>
        <p:nvPicPr>
          <p:cNvPr id="61" name="Picture 2" descr="http://lionsjfc.co.uk/wp-content/uploads/2011/09/football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80021" y="7965854"/>
            <a:ext cx="401638" cy="30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9" name="Straight Arrow Connector 18"/>
          <p:cNvCxnSpPr/>
          <p:nvPr/>
        </p:nvCxnSpPr>
        <p:spPr>
          <a:xfrm flipH="1" flipV="1">
            <a:off x="3441013" y="7886349"/>
            <a:ext cx="2422353" cy="177305"/>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598578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4" name="Group 2"/>
          <p:cNvGrpSpPr>
            <a:grpSpLocks/>
          </p:cNvGrpSpPr>
          <p:nvPr/>
        </p:nvGrpSpPr>
        <p:grpSpPr bwMode="auto">
          <a:xfrm>
            <a:off x="493018" y="698758"/>
            <a:ext cx="5857875" cy="7759700"/>
            <a:chOff x="334" y="600"/>
            <a:chExt cx="3937" cy="5133"/>
          </a:xfrm>
        </p:grpSpPr>
        <p:sp>
          <p:nvSpPr>
            <p:cNvPr id="3086" name="Rectangle 3"/>
            <p:cNvSpPr>
              <a:spLocks noChangeArrowheads="1"/>
            </p:cNvSpPr>
            <p:nvPr/>
          </p:nvSpPr>
          <p:spPr bwMode="auto">
            <a:xfrm>
              <a:off x="529" y="789"/>
              <a:ext cx="3552" cy="475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7" name="Arc 4"/>
            <p:cNvSpPr>
              <a:spLocks/>
            </p:cNvSpPr>
            <p:nvPr/>
          </p:nvSpPr>
          <p:spPr bwMode="auto">
            <a:xfrm>
              <a:off x="528" y="5447"/>
              <a:ext cx="99" cy="96"/>
            </a:xfrm>
            <a:custGeom>
              <a:avLst/>
              <a:gdLst>
                <a:gd name="T0" fmla="*/ 0 w 22174"/>
                <a:gd name="T1" fmla="*/ 0 h 21600"/>
                <a:gd name="T2" fmla="*/ 0 w 22174"/>
                <a:gd name="T3" fmla="*/ 0 h 21600"/>
                <a:gd name="T4" fmla="*/ 0 w 22174"/>
                <a:gd name="T5" fmla="*/ 0 h 21600"/>
                <a:gd name="T6" fmla="*/ 0 60000 65536"/>
                <a:gd name="T7" fmla="*/ 0 60000 65536"/>
                <a:gd name="T8" fmla="*/ 0 60000 65536"/>
              </a:gdLst>
              <a:ahLst/>
              <a:cxnLst>
                <a:cxn ang="T6">
                  <a:pos x="T0" y="T1"/>
                </a:cxn>
                <a:cxn ang="T7">
                  <a:pos x="T2" y="T3"/>
                </a:cxn>
                <a:cxn ang="T8">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lnTo>
                    <a:pt x="-1" y="8"/>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8" name="Arc 5"/>
            <p:cNvSpPr>
              <a:spLocks/>
            </p:cNvSpPr>
            <p:nvPr/>
          </p:nvSpPr>
          <p:spPr bwMode="auto">
            <a:xfrm rot="-5400000">
              <a:off x="3983" y="5447"/>
              <a:ext cx="99" cy="96"/>
            </a:xfrm>
            <a:custGeom>
              <a:avLst/>
              <a:gdLst>
                <a:gd name="T0" fmla="*/ 0 w 22174"/>
                <a:gd name="T1" fmla="*/ 0 h 21600"/>
                <a:gd name="T2" fmla="*/ 0 w 22174"/>
                <a:gd name="T3" fmla="*/ 0 h 21600"/>
                <a:gd name="T4" fmla="*/ 0 w 22174"/>
                <a:gd name="T5" fmla="*/ 0 h 21600"/>
                <a:gd name="T6" fmla="*/ 0 60000 65536"/>
                <a:gd name="T7" fmla="*/ 0 60000 65536"/>
                <a:gd name="T8" fmla="*/ 0 60000 65536"/>
              </a:gdLst>
              <a:ahLst/>
              <a:cxnLst>
                <a:cxn ang="T6">
                  <a:pos x="T0" y="T1"/>
                </a:cxn>
                <a:cxn ang="T7">
                  <a:pos x="T2" y="T3"/>
                </a:cxn>
                <a:cxn ang="T8">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lnTo>
                    <a:pt x="-1" y="8"/>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9" name="Arc 6"/>
            <p:cNvSpPr>
              <a:spLocks/>
            </p:cNvSpPr>
            <p:nvPr/>
          </p:nvSpPr>
          <p:spPr bwMode="auto">
            <a:xfrm rot="10800000">
              <a:off x="3985" y="789"/>
              <a:ext cx="99" cy="96"/>
            </a:xfrm>
            <a:custGeom>
              <a:avLst/>
              <a:gdLst>
                <a:gd name="T0" fmla="*/ 0 w 22174"/>
                <a:gd name="T1" fmla="*/ 0 h 21600"/>
                <a:gd name="T2" fmla="*/ 0 w 22174"/>
                <a:gd name="T3" fmla="*/ 0 h 21600"/>
                <a:gd name="T4" fmla="*/ 0 w 22174"/>
                <a:gd name="T5" fmla="*/ 0 h 21600"/>
                <a:gd name="T6" fmla="*/ 0 60000 65536"/>
                <a:gd name="T7" fmla="*/ 0 60000 65536"/>
                <a:gd name="T8" fmla="*/ 0 60000 65536"/>
              </a:gdLst>
              <a:ahLst/>
              <a:cxnLst>
                <a:cxn ang="T6">
                  <a:pos x="T0" y="T1"/>
                </a:cxn>
                <a:cxn ang="T7">
                  <a:pos x="T2" y="T3"/>
                </a:cxn>
                <a:cxn ang="T8">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lnTo>
                    <a:pt x="-1" y="8"/>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0" name="Arc 7"/>
            <p:cNvSpPr>
              <a:spLocks/>
            </p:cNvSpPr>
            <p:nvPr/>
          </p:nvSpPr>
          <p:spPr bwMode="auto">
            <a:xfrm rot="5400000">
              <a:off x="527" y="791"/>
              <a:ext cx="99" cy="96"/>
            </a:xfrm>
            <a:custGeom>
              <a:avLst/>
              <a:gdLst>
                <a:gd name="T0" fmla="*/ 0 w 22174"/>
                <a:gd name="T1" fmla="*/ 0 h 21600"/>
                <a:gd name="T2" fmla="*/ 0 w 22174"/>
                <a:gd name="T3" fmla="*/ 0 h 21600"/>
                <a:gd name="T4" fmla="*/ 0 w 22174"/>
                <a:gd name="T5" fmla="*/ 0 h 21600"/>
                <a:gd name="T6" fmla="*/ 0 60000 65536"/>
                <a:gd name="T7" fmla="*/ 0 60000 65536"/>
                <a:gd name="T8" fmla="*/ 0 60000 65536"/>
              </a:gdLst>
              <a:ahLst/>
              <a:cxnLst>
                <a:cxn ang="T6">
                  <a:pos x="T0" y="T1"/>
                </a:cxn>
                <a:cxn ang="T7">
                  <a:pos x="T2" y="T3"/>
                </a:cxn>
                <a:cxn ang="T8">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lnTo>
                    <a:pt x="-1" y="8"/>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1" name="Oval 8"/>
            <p:cNvSpPr>
              <a:spLocks noChangeArrowheads="1"/>
            </p:cNvSpPr>
            <p:nvPr/>
          </p:nvSpPr>
          <p:spPr bwMode="auto">
            <a:xfrm>
              <a:off x="1788" y="2640"/>
              <a:ext cx="1008" cy="1008"/>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92" name="Line 9"/>
            <p:cNvSpPr>
              <a:spLocks noChangeShapeType="1"/>
            </p:cNvSpPr>
            <p:nvPr/>
          </p:nvSpPr>
          <p:spPr bwMode="auto">
            <a:xfrm>
              <a:off x="528" y="3156"/>
              <a:ext cx="3552"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093" name="Rectangle 10" descr="Large grid"/>
            <p:cNvSpPr>
              <a:spLocks noChangeArrowheads="1"/>
            </p:cNvSpPr>
            <p:nvPr/>
          </p:nvSpPr>
          <p:spPr bwMode="auto">
            <a:xfrm rot="-5400000">
              <a:off x="2220" y="476"/>
              <a:ext cx="144" cy="480"/>
            </a:xfrm>
            <a:prstGeom prst="rect">
              <a:avLst/>
            </a:prstGeom>
            <a:pattFill prst="lgGrid">
              <a:fgClr>
                <a:schemeClr val="tx2"/>
              </a:fgClr>
              <a:bgClr>
                <a:srgbClr val="B2B2B2"/>
              </a:bgClr>
            </a:patt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94" name="Rectangle 11" descr="Large grid"/>
            <p:cNvSpPr>
              <a:spLocks noChangeArrowheads="1"/>
            </p:cNvSpPr>
            <p:nvPr/>
          </p:nvSpPr>
          <p:spPr bwMode="auto">
            <a:xfrm rot="-5400000">
              <a:off x="2219" y="5372"/>
              <a:ext cx="145" cy="480"/>
            </a:xfrm>
            <a:prstGeom prst="rect">
              <a:avLst/>
            </a:prstGeom>
            <a:pattFill prst="lgGrid">
              <a:fgClr>
                <a:schemeClr val="tx2"/>
              </a:fgClr>
              <a:bgClr>
                <a:srgbClr val="B2B2B2"/>
              </a:bgClr>
            </a:patt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3095" name="Group 12"/>
            <p:cNvGrpSpPr>
              <a:grpSpLocks/>
            </p:cNvGrpSpPr>
            <p:nvPr/>
          </p:nvGrpSpPr>
          <p:grpSpPr bwMode="auto">
            <a:xfrm>
              <a:off x="334" y="5544"/>
              <a:ext cx="193" cy="130"/>
              <a:chOff x="328" y="5410"/>
              <a:chExt cx="193" cy="130"/>
            </a:xfrm>
          </p:grpSpPr>
          <p:sp>
            <p:nvSpPr>
              <p:cNvPr id="3119" name="Line 13"/>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20" name="AutoShape 14"/>
              <p:cNvSpPr>
                <a:spLocks noChangeArrowheads="1"/>
              </p:cNvSpPr>
              <p:nvPr/>
            </p:nvSpPr>
            <p:spPr bwMode="auto">
              <a:xfrm rot="-28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6" name="Group 15"/>
            <p:cNvGrpSpPr>
              <a:grpSpLocks/>
            </p:cNvGrpSpPr>
            <p:nvPr/>
          </p:nvGrpSpPr>
          <p:grpSpPr bwMode="auto">
            <a:xfrm rot="-5400000">
              <a:off x="4046" y="5571"/>
              <a:ext cx="194" cy="130"/>
              <a:chOff x="328" y="5410"/>
              <a:chExt cx="193" cy="130"/>
            </a:xfrm>
          </p:grpSpPr>
          <p:sp>
            <p:nvSpPr>
              <p:cNvPr id="3117" name="Line 16"/>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18" name="AutoShape 17"/>
              <p:cNvSpPr>
                <a:spLocks noChangeArrowheads="1"/>
              </p:cNvSpPr>
              <p:nvPr/>
            </p:nvSpPr>
            <p:spPr bwMode="auto">
              <a:xfrm rot="-28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7" name="Group 18"/>
            <p:cNvGrpSpPr>
              <a:grpSpLocks/>
            </p:cNvGrpSpPr>
            <p:nvPr/>
          </p:nvGrpSpPr>
          <p:grpSpPr bwMode="auto">
            <a:xfrm rot="10800000">
              <a:off x="4078" y="660"/>
              <a:ext cx="193" cy="130"/>
              <a:chOff x="328" y="5410"/>
              <a:chExt cx="193" cy="130"/>
            </a:xfrm>
          </p:grpSpPr>
          <p:sp>
            <p:nvSpPr>
              <p:cNvPr id="3115" name="Line 19"/>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16" name="AutoShape 20"/>
              <p:cNvSpPr>
                <a:spLocks noChangeArrowheads="1"/>
              </p:cNvSpPr>
              <p:nvPr/>
            </p:nvSpPr>
            <p:spPr bwMode="auto">
              <a:xfrm rot="-28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8" name="Group 21"/>
            <p:cNvGrpSpPr>
              <a:grpSpLocks/>
            </p:cNvGrpSpPr>
            <p:nvPr/>
          </p:nvGrpSpPr>
          <p:grpSpPr bwMode="auto">
            <a:xfrm rot="5400000">
              <a:off x="368" y="632"/>
              <a:ext cx="194" cy="130"/>
              <a:chOff x="328" y="5410"/>
              <a:chExt cx="193" cy="130"/>
            </a:xfrm>
          </p:grpSpPr>
          <p:sp>
            <p:nvSpPr>
              <p:cNvPr id="3113" name="Line 22"/>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14" name="AutoShape 23"/>
              <p:cNvSpPr>
                <a:spLocks noChangeArrowheads="1"/>
              </p:cNvSpPr>
              <p:nvPr/>
            </p:nvSpPr>
            <p:spPr bwMode="auto">
              <a:xfrm rot="-28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9" name="Group 24"/>
            <p:cNvGrpSpPr>
              <a:grpSpLocks/>
            </p:cNvGrpSpPr>
            <p:nvPr/>
          </p:nvGrpSpPr>
          <p:grpSpPr bwMode="auto">
            <a:xfrm>
              <a:off x="1236" y="4436"/>
              <a:ext cx="2112" cy="1103"/>
              <a:chOff x="1236" y="4304"/>
              <a:chExt cx="2112" cy="1104"/>
            </a:xfrm>
          </p:grpSpPr>
          <p:grpSp>
            <p:nvGrpSpPr>
              <p:cNvPr id="3107" name="Group 25"/>
              <p:cNvGrpSpPr>
                <a:grpSpLocks/>
              </p:cNvGrpSpPr>
              <p:nvPr/>
            </p:nvGrpSpPr>
            <p:grpSpPr bwMode="auto">
              <a:xfrm>
                <a:off x="1788" y="4304"/>
                <a:ext cx="1008" cy="1008"/>
                <a:chOff x="1836" y="4416"/>
                <a:chExt cx="1008" cy="1008"/>
              </a:xfrm>
            </p:grpSpPr>
            <p:sp>
              <p:nvSpPr>
                <p:cNvPr id="3111" name="Oval 26"/>
                <p:cNvSpPr>
                  <a:spLocks noChangeArrowheads="1"/>
                </p:cNvSpPr>
                <p:nvPr/>
              </p:nvSpPr>
              <p:spPr bwMode="auto">
                <a:xfrm>
                  <a:off x="1836" y="4416"/>
                  <a:ext cx="1008" cy="1008"/>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12" name="Line 27"/>
                <p:cNvSpPr>
                  <a:spLocks noChangeShapeType="1"/>
                </p:cNvSpPr>
                <p:nvPr/>
              </p:nvSpPr>
              <p:spPr bwMode="auto">
                <a:xfrm>
                  <a:off x="1920" y="4656"/>
                  <a:ext cx="86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3108" name="Rectangle 28"/>
              <p:cNvSpPr>
                <a:spLocks noChangeArrowheads="1"/>
              </p:cNvSpPr>
              <p:nvPr/>
            </p:nvSpPr>
            <p:spPr bwMode="auto">
              <a:xfrm>
                <a:off x="1236" y="4544"/>
                <a:ext cx="2112" cy="864"/>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9" name="Rectangle 29"/>
              <p:cNvSpPr>
                <a:spLocks noChangeArrowheads="1"/>
              </p:cNvSpPr>
              <p:nvPr/>
            </p:nvSpPr>
            <p:spPr bwMode="auto">
              <a:xfrm>
                <a:off x="1812" y="5120"/>
                <a:ext cx="960" cy="288"/>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10" name="Oval 30"/>
              <p:cNvSpPr>
                <a:spLocks noChangeArrowheads="1"/>
              </p:cNvSpPr>
              <p:nvPr/>
            </p:nvSpPr>
            <p:spPr bwMode="auto">
              <a:xfrm>
                <a:off x="2286" y="4780"/>
                <a:ext cx="35" cy="35"/>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100" name="Group 31"/>
            <p:cNvGrpSpPr>
              <a:grpSpLocks/>
            </p:cNvGrpSpPr>
            <p:nvPr/>
          </p:nvGrpSpPr>
          <p:grpSpPr bwMode="auto">
            <a:xfrm flipV="1">
              <a:off x="1236" y="792"/>
              <a:ext cx="2112" cy="1104"/>
              <a:chOff x="1236" y="4304"/>
              <a:chExt cx="2112" cy="1104"/>
            </a:xfrm>
          </p:grpSpPr>
          <p:grpSp>
            <p:nvGrpSpPr>
              <p:cNvPr id="3101" name="Group 32"/>
              <p:cNvGrpSpPr>
                <a:grpSpLocks/>
              </p:cNvGrpSpPr>
              <p:nvPr/>
            </p:nvGrpSpPr>
            <p:grpSpPr bwMode="auto">
              <a:xfrm>
                <a:off x="1788" y="4304"/>
                <a:ext cx="1008" cy="1008"/>
                <a:chOff x="1836" y="4416"/>
                <a:chExt cx="1008" cy="1008"/>
              </a:xfrm>
            </p:grpSpPr>
            <p:sp>
              <p:nvSpPr>
                <p:cNvPr id="3105" name="Oval 33"/>
                <p:cNvSpPr>
                  <a:spLocks noChangeArrowheads="1"/>
                </p:cNvSpPr>
                <p:nvPr/>
              </p:nvSpPr>
              <p:spPr bwMode="auto">
                <a:xfrm>
                  <a:off x="1836" y="4416"/>
                  <a:ext cx="1008" cy="1008"/>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6" name="Line 34"/>
                <p:cNvSpPr>
                  <a:spLocks noChangeShapeType="1"/>
                </p:cNvSpPr>
                <p:nvPr/>
              </p:nvSpPr>
              <p:spPr bwMode="auto">
                <a:xfrm>
                  <a:off x="1920" y="4656"/>
                  <a:ext cx="86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3102" name="Rectangle 35"/>
              <p:cNvSpPr>
                <a:spLocks noChangeArrowheads="1"/>
              </p:cNvSpPr>
              <p:nvPr/>
            </p:nvSpPr>
            <p:spPr bwMode="auto">
              <a:xfrm>
                <a:off x="1236" y="4544"/>
                <a:ext cx="2112" cy="864"/>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3" name="Rectangle 36"/>
              <p:cNvSpPr>
                <a:spLocks noChangeArrowheads="1"/>
              </p:cNvSpPr>
              <p:nvPr/>
            </p:nvSpPr>
            <p:spPr bwMode="auto">
              <a:xfrm>
                <a:off x="1812" y="5120"/>
                <a:ext cx="960" cy="288"/>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4" name="Oval 37"/>
              <p:cNvSpPr>
                <a:spLocks noChangeArrowheads="1"/>
              </p:cNvSpPr>
              <p:nvPr/>
            </p:nvSpPr>
            <p:spPr bwMode="auto">
              <a:xfrm>
                <a:off x="2286" y="4780"/>
                <a:ext cx="35" cy="35"/>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3075" name="Oval 38"/>
          <p:cNvSpPr>
            <a:spLocks noChangeArrowheads="1"/>
          </p:cNvSpPr>
          <p:nvPr/>
        </p:nvSpPr>
        <p:spPr bwMode="auto">
          <a:xfrm>
            <a:off x="3314793" y="7938568"/>
            <a:ext cx="285750" cy="292100"/>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M</a:t>
            </a:r>
          </a:p>
        </p:txBody>
      </p:sp>
      <p:sp>
        <p:nvSpPr>
          <p:cNvPr id="3076" name="Oval 39"/>
          <p:cNvSpPr>
            <a:spLocks noChangeArrowheads="1"/>
          </p:cNvSpPr>
          <p:nvPr/>
        </p:nvSpPr>
        <p:spPr bwMode="auto">
          <a:xfrm>
            <a:off x="3274617" y="5652120"/>
            <a:ext cx="285750" cy="2921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MT</a:t>
            </a:r>
          </a:p>
        </p:txBody>
      </p:sp>
      <p:sp>
        <p:nvSpPr>
          <p:cNvPr id="3077" name="Oval 40"/>
          <p:cNvSpPr>
            <a:spLocks noChangeArrowheads="1"/>
          </p:cNvSpPr>
          <p:nvPr/>
        </p:nvSpPr>
        <p:spPr bwMode="auto">
          <a:xfrm>
            <a:off x="2793318" y="8034071"/>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VB</a:t>
            </a:r>
          </a:p>
        </p:txBody>
      </p:sp>
      <p:sp>
        <p:nvSpPr>
          <p:cNvPr id="3078" name="Oval 41"/>
          <p:cNvSpPr>
            <a:spLocks noChangeArrowheads="1"/>
          </p:cNvSpPr>
          <p:nvPr/>
        </p:nvSpPr>
        <p:spPr bwMode="auto">
          <a:xfrm>
            <a:off x="4025264" y="7489130"/>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HB</a:t>
            </a:r>
          </a:p>
        </p:txBody>
      </p:sp>
      <p:sp>
        <p:nvSpPr>
          <p:cNvPr id="3079" name="Oval 43"/>
          <p:cNvSpPr>
            <a:spLocks noChangeArrowheads="1"/>
          </p:cNvSpPr>
          <p:nvPr/>
        </p:nvSpPr>
        <p:spPr bwMode="auto">
          <a:xfrm>
            <a:off x="2491756" y="7489130"/>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V</a:t>
            </a:r>
            <a:r>
              <a:rPr lang="en-US" sz="1000" b="1" dirty="0" smtClean="0">
                <a:solidFill>
                  <a:schemeClr val="bg1"/>
                </a:solidFill>
              </a:rPr>
              <a:t>MF</a:t>
            </a:r>
            <a:endParaRPr lang="en-US" sz="1000" b="1" dirty="0">
              <a:solidFill>
                <a:schemeClr val="bg1"/>
              </a:solidFill>
            </a:endParaRPr>
          </a:p>
        </p:txBody>
      </p:sp>
      <p:sp>
        <p:nvSpPr>
          <p:cNvPr id="3080" name="Text Box 46"/>
          <p:cNvSpPr txBox="1">
            <a:spLocks noChangeArrowheads="1"/>
          </p:cNvSpPr>
          <p:nvPr/>
        </p:nvSpPr>
        <p:spPr bwMode="auto">
          <a:xfrm>
            <a:off x="1605983" y="109245"/>
            <a:ext cx="355738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sv-SE" b="1" dirty="0"/>
              <a:t>Försvara ett hörn från </a:t>
            </a:r>
            <a:r>
              <a:rPr lang="sv-SE" b="1" dirty="0" smtClean="0"/>
              <a:t>vänster</a:t>
            </a:r>
            <a:endParaRPr lang="sv-SE" b="1" dirty="0"/>
          </a:p>
        </p:txBody>
      </p:sp>
      <p:sp>
        <p:nvSpPr>
          <p:cNvPr id="50" name="Oval 41"/>
          <p:cNvSpPr>
            <a:spLocks noChangeArrowheads="1"/>
          </p:cNvSpPr>
          <p:nvPr/>
        </p:nvSpPr>
        <p:spPr bwMode="auto">
          <a:xfrm>
            <a:off x="3319577" y="6947659"/>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HMF</a:t>
            </a:r>
            <a:endParaRPr lang="en-US" sz="1000" b="1" dirty="0">
              <a:solidFill>
                <a:schemeClr val="bg1"/>
              </a:solidFill>
            </a:endParaRPr>
          </a:p>
        </p:txBody>
      </p:sp>
      <p:sp>
        <p:nvSpPr>
          <p:cNvPr id="51" name="Oval 41"/>
          <p:cNvSpPr>
            <a:spLocks noChangeArrowheads="1"/>
          </p:cNvSpPr>
          <p:nvPr/>
        </p:nvSpPr>
        <p:spPr bwMode="auto">
          <a:xfrm>
            <a:off x="3319577" y="7489130"/>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MB</a:t>
            </a:r>
          </a:p>
        </p:txBody>
      </p:sp>
      <p:sp>
        <p:nvSpPr>
          <p:cNvPr id="52" name="Oval 41"/>
          <p:cNvSpPr>
            <a:spLocks noChangeArrowheads="1"/>
          </p:cNvSpPr>
          <p:nvPr/>
        </p:nvSpPr>
        <p:spPr bwMode="auto">
          <a:xfrm>
            <a:off x="2561168" y="6746348"/>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V</a:t>
            </a:r>
            <a:r>
              <a:rPr lang="en-US" sz="1000" b="1" dirty="0" smtClean="0">
                <a:solidFill>
                  <a:schemeClr val="bg1"/>
                </a:solidFill>
              </a:rPr>
              <a:t>K</a:t>
            </a:r>
            <a:endParaRPr lang="en-US" sz="1000" b="1" dirty="0">
              <a:solidFill>
                <a:schemeClr val="bg1"/>
              </a:solidFill>
            </a:endParaRPr>
          </a:p>
        </p:txBody>
      </p:sp>
      <p:sp>
        <p:nvSpPr>
          <p:cNvPr id="53" name="Oval 41"/>
          <p:cNvSpPr>
            <a:spLocks noChangeArrowheads="1"/>
          </p:cNvSpPr>
          <p:nvPr/>
        </p:nvSpPr>
        <p:spPr bwMode="auto">
          <a:xfrm>
            <a:off x="4025264" y="6746348"/>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H</a:t>
            </a:r>
            <a:r>
              <a:rPr lang="en-US" sz="1000" b="1" dirty="0" smtClean="0">
                <a:solidFill>
                  <a:schemeClr val="bg1"/>
                </a:solidFill>
              </a:rPr>
              <a:t>K</a:t>
            </a:r>
            <a:endParaRPr lang="en-US" sz="1000" b="1" dirty="0">
              <a:solidFill>
                <a:schemeClr val="bg1"/>
              </a:solidFill>
            </a:endParaRPr>
          </a:p>
        </p:txBody>
      </p:sp>
      <p:pic>
        <p:nvPicPr>
          <p:cNvPr id="61" name="Picture 2" descr="http://lionsjfc.co.uk/wp-content/uploads/2011/09/football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3713" y="7991156"/>
            <a:ext cx="401638" cy="30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3" name="Straight Arrow Connector 2"/>
          <p:cNvCxnSpPr>
            <a:stCxn id="61" idx="3"/>
          </p:cNvCxnSpPr>
          <p:nvPr/>
        </p:nvCxnSpPr>
        <p:spPr>
          <a:xfrm flipV="1">
            <a:off x="1055351" y="7938568"/>
            <a:ext cx="2219266" cy="202607"/>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7284886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4" name="Group 2"/>
          <p:cNvGrpSpPr>
            <a:grpSpLocks/>
          </p:cNvGrpSpPr>
          <p:nvPr/>
        </p:nvGrpSpPr>
        <p:grpSpPr bwMode="auto">
          <a:xfrm>
            <a:off x="501203" y="715897"/>
            <a:ext cx="5857875" cy="7759700"/>
            <a:chOff x="334" y="600"/>
            <a:chExt cx="3937" cy="5133"/>
          </a:xfrm>
        </p:grpSpPr>
        <p:sp>
          <p:nvSpPr>
            <p:cNvPr id="3086" name="Rectangle 3"/>
            <p:cNvSpPr>
              <a:spLocks noChangeArrowheads="1"/>
            </p:cNvSpPr>
            <p:nvPr/>
          </p:nvSpPr>
          <p:spPr bwMode="auto">
            <a:xfrm>
              <a:off x="529" y="789"/>
              <a:ext cx="3552" cy="475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7" name="Arc 4"/>
            <p:cNvSpPr>
              <a:spLocks/>
            </p:cNvSpPr>
            <p:nvPr/>
          </p:nvSpPr>
          <p:spPr bwMode="auto">
            <a:xfrm>
              <a:off x="528" y="5447"/>
              <a:ext cx="99" cy="96"/>
            </a:xfrm>
            <a:custGeom>
              <a:avLst/>
              <a:gdLst>
                <a:gd name="T0" fmla="*/ 0 w 22174"/>
                <a:gd name="T1" fmla="*/ 0 h 21600"/>
                <a:gd name="T2" fmla="*/ 0 w 22174"/>
                <a:gd name="T3" fmla="*/ 0 h 21600"/>
                <a:gd name="T4" fmla="*/ 0 w 22174"/>
                <a:gd name="T5" fmla="*/ 0 h 21600"/>
                <a:gd name="T6" fmla="*/ 0 60000 65536"/>
                <a:gd name="T7" fmla="*/ 0 60000 65536"/>
                <a:gd name="T8" fmla="*/ 0 60000 65536"/>
              </a:gdLst>
              <a:ahLst/>
              <a:cxnLst>
                <a:cxn ang="T6">
                  <a:pos x="T0" y="T1"/>
                </a:cxn>
                <a:cxn ang="T7">
                  <a:pos x="T2" y="T3"/>
                </a:cxn>
                <a:cxn ang="T8">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lnTo>
                    <a:pt x="-1" y="8"/>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8" name="Arc 5"/>
            <p:cNvSpPr>
              <a:spLocks/>
            </p:cNvSpPr>
            <p:nvPr/>
          </p:nvSpPr>
          <p:spPr bwMode="auto">
            <a:xfrm rot="-5400000">
              <a:off x="3983" y="5447"/>
              <a:ext cx="99" cy="96"/>
            </a:xfrm>
            <a:custGeom>
              <a:avLst/>
              <a:gdLst>
                <a:gd name="T0" fmla="*/ 0 w 22174"/>
                <a:gd name="T1" fmla="*/ 0 h 21600"/>
                <a:gd name="T2" fmla="*/ 0 w 22174"/>
                <a:gd name="T3" fmla="*/ 0 h 21600"/>
                <a:gd name="T4" fmla="*/ 0 w 22174"/>
                <a:gd name="T5" fmla="*/ 0 h 21600"/>
                <a:gd name="T6" fmla="*/ 0 60000 65536"/>
                <a:gd name="T7" fmla="*/ 0 60000 65536"/>
                <a:gd name="T8" fmla="*/ 0 60000 65536"/>
              </a:gdLst>
              <a:ahLst/>
              <a:cxnLst>
                <a:cxn ang="T6">
                  <a:pos x="T0" y="T1"/>
                </a:cxn>
                <a:cxn ang="T7">
                  <a:pos x="T2" y="T3"/>
                </a:cxn>
                <a:cxn ang="T8">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lnTo>
                    <a:pt x="-1" y="8"/>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9" name="Arc 6"/>
            <p:cNvSpPr>
              <a:spLocks/>
            </p:cNvSpPr>
            <p:nvPr/>
          </p:nvSpPr>
          <p:spPr bwMode="auto">
            <a:xfrm rot="10800000">
              <a:off x="3985" y="789"/>
              <a:ext cx="99" cy="96"/>
            </a:xfrm>
            <a:custGeom>
              <a:avLst/>
              <a:gdLst>
                <a:gd name="T0" fmla="*/ 0 w 22174"/>
                <a:gd name="T1" fmla="*/ 0 h 21600"/>
                <a:gd name="T2" fmla="*/ 0 w 22174"/>
                <a:gd name="T3" fmla="*/ 0 h 21600"/>
                <a:gd name="T4" fmla="*/ 0 w 22174"/>
                <a:gd name="T5" fmla="*/ 0 h 21600"/>
                <a:gd name="T6" fmla="*/ 0 60000 65536"/>
                <a:gd name="T7" fmla="*/ 0 60000 65536"/>
                <a:gd name="T8" fmla="*/ 0 60000 65536"/>
              </a:gdLst>
              <a:ahLst/>
              <a:cxnLst>
                <a:cxn ang="T6">
                  <a:pos x="T0" y="T1"/>
                </a:cxn>
                <a:cxn ang="T7">
                  <a:pos x="T2" y="T3"/>
                </a:cxn>
                <a:cxn ang="T8">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lnTo>
                    <a:pt x="-1" y="8"/>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0" name="Arc 7"/>
            <p:cNvSpPr>
              <a:spLocks/>
            </p:cNvSpPr>
            <p:nvPr/>
          </p:nvSpPr>
          <p:spPr bwMode="auto">
            <a:xfrm rot="5400000">
              <a:off x="527" y="791"/>
              <a:ext cx="99" cy="96"/>
            </a:xfrm>
            <a:custGeom>
              <a:avLst/>
              <a:gdLst>
                <a:gd name="T0" fmla="*/ 0 w 22174"/>
                <a:gd name="T1" fmla="*/ 0 h 21600"/>
                <a:gd name="T2" fmla="*/ 0 w 22174"/>
                <a:gd name="T3" fmla="*/ 0 h 21600"/>
                <a:gd name="T4" fmla="*/ 0 w 22174"/>
                <a:gd name="T5" fmla="*/ 0 h 21600"/>
                <a:gd name="T6" fmla="*/ 0 60000 65536"/>
                <a:gd name="T7" fmla="*/ 0 60000 65536"/>
                <a:gd name="T8" fmla="*/ 0 60000 65536"/>
              </a:gdLst>
              <a:ahLst/>
              <a:cxnLst>
                <a:cxn ang="T6">
                  <a:pos x="T0" y="T1"/>
                </a:cxn>
                <a:cxn ang="T7">
                  <a:pos x="T2" y="T3"/>
                </a:cxn>
                <a:cxn ang="T8">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lnTo>
                    <a:pt x="-1" y="8"/>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1" name="Oval 8"/>
            <p:cNvSpPr>
              <a:spLocks noChangeArrowheads="1"/>
            </p:cNvSpPr>
            <p:nvPr/>
          </p:nvSpPr>
          <p:spPr bwMode="auto">
            <a:xfrm>
              <a:off x="1788" y="2640"/>
              <a:ext cx="1008" cy="1008"/>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92" name="Line 9"/>
            <p:cNvSpPr>
              <a:spLocks noChangeShapeType="1"/>
            </p:cNvSpPr>
            <p:nvPr/>
          </p:nvSpPr>
          <p:spPr bwMode="auto">
            <a:xfrm>
              <a:off x="528" y="3156"/>
              <a:ext cx="3552"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093" name="Rectangle 10" descr="Large grid"/>
            <p:cNvSpPr>
              <a:spLocks noChangeArrowheads="1"/>
            </p:cNvSpPr>
            <p:nvPr/>
          </p:nvSpPr>
          <p:spPr bwMode="auto">
            <a:xfrm rot="-5400000">
              <a:off x="2220" y="476"/>
              <a:ext cx="144" cy="480"/>
            </a:xfrm>
            <a:prstGeom prst="rect">
              <a:avLst/>
            </a:prstGeom>
            <a:pattFill prst="lgGrid">
              <a:fgClr>
                <a:schemeClr val="tx2"/>
              </a:fgClr>
              <a:bgClr>
                <a:srgbClr val="B2B2B2"/>
              </a:bgClr>
            </a:patt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94" name="Rectangle 11" descr="Large grid"/>
            <p:cNvSpPr>
              <a:spLocks noChangeArrowheads="1"/>
            </p:cNvSpPr>
            <p:nvPr/>
          </p:nvSpPr>
          <p:spPr bwMode="auto">
            <a:xfrm rot="-5400000">
              <a:off x="2219" y="5372"/>
              <a:ext cx="145" cy="480"/>
            </a:xfrm>
            <a:prstGeom prst="rect">
              <a:avLst/>
            </a:prstGeom>
            <a:pattFill prst="lgGrid">
              <a:fgClr>
                <a:schemeClr val="tx2"/>
              </a:fgClr>
              <a:bgClr>
                <a:srgbClr val="B2B2B2"/>
              </a:bgClr>
            </a:patt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3095" name="Group 12"/>
            <p:cNvGrpSpPr>
              <a:grpSpLocks/>
            </p:cNvGrpSpPr>
            <p:nvPr/>
          </p:nvGrpSpPr>
          <p:grpSpPr bwMode="auto">
            <a:xfrm>
              <a:off x="334" y="5544"/>
              <a:ext cx="193" cy="130"/>
              <a:chOff x="328" y="5410"/>
              <a:chExt cx="193" cy="130"/>
            </a:xfrm>
          </p:grpSpPr>
          <p:sp>
            <p:nvSpPr>
              <p:cNvPr id="3119" name="Line 13"/>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20" name="AutoShape 14"/>
              <p:cNvSpPr>
                <a:spLocks noChangeArrowheads="1"/>
              </p:cNvSpPr>
              <p:nvPr/>
            </p:nvSpPr>
            <p:spPr bwMode="auto">
              <a:xfrm rot="-28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6" name="Group 15"/>
            <p:cNvGrpSpPr>
              <a:grpSpLocks/>
            </p:cNvGrpSpPr>
            <p:nvPr/>
          </p:nvGrpSpPr>
          <p:grpSpPr bwMode="auto">
            <a:xfrm rot="-5400000">
              <a:off x="4046" y="5571"/>
              <a:ext cx="194" cy="130"/>
              <a:chOff x="328" y="5410"/>
              <a:chExt cx="193" cy="130"/>
            </a:xfrm>
          </p:grpSpPr>
          <p:sp>
            <p:nvSpPr>
              <p:cNvPr id="3117" name="Line 16"/>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18" name="AutoShape 17"/>
              <p:cNvSpPr>
                <a:spLocks noChangeArrowheads="1"/>
              </p:cNvSpPr>
              <p:nvPr/>
            </p:nvSpPr>
            <p:spPr bwMode="auto">
              <a:xfrm rot="-28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7" name="Group 18"/>
            <p:cNvGrpSpPr>
              <a:grpSpLocks/>
            </p:cNvGrpSpPr>
            <p:nvPr/>
          </p:nvGrpSpPr>
          <p:grpSpPr bwMode="auto">
            <a:xfrm rot="10800000">
              <a:off x="4078" y="660"/>
              <a:ext cx="193" cy="130"/>
              <a:chOff x="328" y="5410"/>
              <a:chExt cx="193" cy="130"/>
            </a:xfrm>
          </p:grpSpPr>
          <p:sp>
            <p:nvSpPr>
              <p:cNvPr id="3115" name="Line 19"/>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16" name="AutoShape 20"/>
              <p:cNvSpPr>
                <a:spLocks noChangeArrowheads="1"/>
              </p:cNvSpPr>
              <p:nvPr/>
            </p:nvSpPr>
            <p:spPr bwMode="auto">
              <a:xfrm rot="-28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8" name="Group 21"/>
            <p:cNvGrpSpPr>
              <a:grpSpLocks/>
            </p:cNvGrpSpPr>
            <p:nvPr/>
          </p:nvGrpSpPr>
          <p:grpSpPr bwMode="auto">
            <a:xfrm rot="5400000">
              <a:off x="368" y="632"/>
              <a:ext cx="194" cy="130"/>
              <a:chOff x="328" y="5410"/>
              <a:chExt cx="193" cy="130"/>
            </a:xfrm>
          </p:grpSpPr>
          <p:sp>
            <p:nvSpPr>
              <p:cNvPr id="3113" name="Line 22"/>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14" name="AutoShape 23"/>
              <p:cNvSpPr>
                <a:spLocks noChangeArrowheads="1"/>
              </p:cNvSpPr>
              <p:nvPr/>
            </p:nvSpPr>
            <p:spPr bwMode="auto">
              <a:xfrm rot="-28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9" name="Group 24"/>
            <p:cNvGrpSpPr>
              <a:grpSpLocks/>
            </p:cNvGrpSpPr>
            <p:nvPr/>
          </p:nvGrpSpPr>
          <p:grpSpPr bwMode="auto">
            <a:xfrm>
              <a:off x="1236" y="4436"/>
              <a:ext cx="2112" cy="1103"/>
              <a:chOff x="1236" y="4304"/>
              <a:chExt cx="2112" cy="1104"/>
            </a:xfrm>
          </p:grpSpPr>
          <p:grpSp>
            <p:nvGrpSpPr>
              <p:cNvPr id="3107" name="Group 25"/>
              <p:cNvGrpSpPr>
                <a:grpSpLocks/>
              </p:cNvGrpSpPr>
              <p:nvPr/>
            </p:nvGrpSpPr>
            <p:grpSpPr bwMode="auto">
              <a:xfrm>
                <a:off x="1788" y="4304"/>
                <a:ext cx="1008" cy="1008"/>
                <a:chOff x="1836" y="4416"/>
                <a:chExt cx="1008" cy="1008"/>
              </a:xfrm>
            </p:grpSpPr>
            <p:sp>
              <p:nvSpPr>
                <p:cNvPr id="3111" name="Oval 26"/>
                <p:cNvSpPr>
                  <a:spLocks noChangeArrowheads="1"/>
                </p:cNvSpPr>
                <p:nvPr/>
              </p:nvSpPr>
              <p:spPr bwMode="auto">
                <a:xfrm>
                  <a:off x="1836" y="4416"/>
                  <a:ext cx="1008" cy="1008"/>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12" name="Line 27"/>
                <p:cNvSpPr>
                  <a:spLocks noChangeShapeType="1"/>
                </p:cNvSpPr>
                <p:nvPr/>
              </p:nvSpPr>
              <p:spPr bwMode="auto">
                <a:xfrm>
                  <a:off x="1920" y="4656"/>
                  <a:ext cx="86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3108" name="Rectangle 28"/>
              <p:cNvSpPr>
                <a:spLocks noChangeArrowheads="1"/>
              </p:cNvSpPr>
              <p:nvPr/>
            </p:nvSpPr>
            <p:spPr bwMode="auto">
              <a:xfrm>
                <a:off x="1236" y="4544"/>
                <a:ext cx="2112" cy="864"/>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9" name="Rectangle 29"/>
              <p:cNvSpPr>
                <a:spLocks noChangeArrowheads="1"/>
              </p:cNvSpPr>
              <p:nvPr/>
            </p:nvSpPr>
            <p:spPr bwMode="auto">
              <a:xfrm>
                <a:off x="1812" y="5120"/>
                <a:ext cx="960" cy="288"/>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10" name="Oval 30"/>
              <p:cNvSpPr>
                <a:spLocks noChangeArrowheads="1"/>
              </p:cNvSpPr>
              <p:nvPr/>
            </p:nvSpPr>
            <p:spPr bwMode="auto">
              <a:xfrm>
                <a:off x="2286" y="4780"/>
                <a:ext cx="35" cy="35"/>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100" name="Group 31"/>
            <p:cNvGrpSpPr>
              <a:grpSpLocks/>
            </p:cNvGrpSpPr>
            <p:nvPr/>
          </p:nvGrpSpPr>
          <p:grpSpPr bwMode="auto">
            <a:xfrm flipV="1">
              <a:off x="1236" y="792"/>
              <a:ext cx="2112" cy="1104"/>
              <a:chOff x="1236" y="4304"/>
              <a:chExt cx="2112" cy="1104"/>
            </a:xfrm>
          </p:grpSpPr>
          <p:grpSp>
            <p:nvGrpSpPr>
              <p:cNvPr id="3101" name="Group 32"/>
              <p:cNvGrpSpPr>
                <a:grpSpLocks/>
              </p:cNvGrpSpPr>
              <p:nvPr/>
            </p:nvGrpSpPr>
            <p:grpSpPr bwMode="auto">
              <a:xfrm>
                <a:off x="1788" y="4304"/>
                <a:ext cx="1008" cy="1008"/>
                <a:chOff x="1836" y="4416"/>
                <a:chExt cx="1008" cy="1008"/>
              </a:xfrm>
            </p:grpSpPr>
            <p:sp>
              <p:nvSpPr>
                <p:cNvPr id="3105" name="Oval 33"/>
                <p:cNvSpPr>
                  <a:spLocks noChangeArrowheads="1"/>
                </p:cNvSpPr>
                <p:nvPr/>
              </p:nvSpPr>
              <p:spPr bwMode="auto">
                <a:xfrm>
                  <a:off x="1836" y="4416"/>
                  <a:ext cx="1008" cy="1008"/>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6" name="Line 34"/>
                <p:cNvSpPr>
                  <a:spLocks noChangeShapeType="1"/>
                </p:cNvSpPr>
                <p:nvPr/>
              </p:nvSpPr>
              <p:spPr bwMode="auto">
                <a:xfrm>
                  <a:off x="1920" y="4656"/>
                  <a:ext cx="86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3102" name="Rectangle 35"/>
              <p:cNvSpPr>
                <a:spLocks noChangeArrowheads="1"/>
              </p:cNvSpPr>
              <p:nvPr/>
            </p:nvSpPr>
            <p:spPr bwMode="auto">
              <a:xfrm>
                <a:off x="1236" y="4544"/>
                <a:ext cx="2112" cy="864"/>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3" name="Rectangle 36"/>
              <p:cNvSpPr>
                <a:spLocks noChangeArrowheads="1"/>
              </p:cNvSpPr>
              <p:nvPr/>
            </p:nvSpPr>
            <p:spPr bwMode="auto">
              <a:xfrm>
                <a:off x="1812" y="5120"/>
                <a:ext cx="960" cy="288"/>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4" name="Oval 37"/>
              <p:cNvSpPr>
                <a:spLocks noChangeArrowheads="1"/>
              </p:cNvSpPr>
              <p:nvPr/>
            </p:nvSpPr>
            <p:spPr bwMode="auto">
              <a:xfrm>
                <a:off x="2286" y="4780"/>
                <a:ext cx="35" cy="35"/>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3075" name="Oval 38"/>
          <p:cNvSpPr>
            <a:spLocks noChangeArrowheads="1"/>
          </p:cNvSpPr>
          <p:nvPr/>
        </p:nvSpPr>
        <p:spPr bwMode="auto">
          <a:xfrm>
            <a:off x="3262716" y="7563562"/>
            <a:ext cx="285750" cy="292100"/>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M</a:t>
            </a:r>
          </a:p>
        </p:txBody>
      </p:sp>
      <p:sp>
        <p:nvSpPr>
          <p:cNvPr id="3076" name="Oval 39"/>
          <p:cNvSpPr>
            <a:spLocks noChangeArrowheads="1"/>
          </p:cNvSpPr>
          <p:nvPr/>
        </p:nvSpPr>
        <p:spPr bwMode="auto">
          <a:xfrm>
            <a:off x="3287266" y="4711948"/>
            <a:ext cx="285750" cy="2921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MT</a:t>
            </a:r>
          </a:p>
        </p:txBody>
      </p:sp>
      <p:sp>
        <p:nvSpPr>
          <p:cNvPr id="3077" name="Oval 40"/>
          <p:cNvSpPr>
            <a:spLocks noChangeArrowheads="1"/>
          </p:cNvSpPr>
          <p:nvPr/>
        </p:nvSpPr>
        <p:spPr bwMode="auto">
          <a:xfrm>
            <a:off x="1991122" y="6960801"/>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VB</a:t>
            </a:r>
          </a:p>
        </p:txBody>
      </p:sp>
      <p:sp>
        <p:nvSpPr>
          <p:cNvPr id="3078" name="Oval 41"/>
          <p:cNvSpPr>
            <a:spLocks noChangeArrowheads="1"/>
          </p:cNvSpPr>
          <p:nvPr/>
        </p:nvSpPr>
        <p:spPr bwMode="auto">
          <a:xfrm>
            <a:off x="4437112" y="6963281"/>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HB</a:t>
            </a:r>
          </a:p>
        </p:txBody>
      </p:sp>
      <p:sp>
        <p:nvSpPr>
          <p:cNvPr id="3079" name="Oval 43"/>
          <p:cNvSpPr>
            <a:spLocks noChangeArrowheads="1"/>
          </p:cNvSpPr>
          <p:nvPr/>
        </p:nvSpPr>
        <p:spPr bwMode="auto">
          <a:xfrm>
            <a:off x="2664615" y="6369630"/>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V</a:t>
            </a:r>
            <a:r>
              <a:rPr lang="en-US" sz="1000" b="1" dirty="0" smtClean="0">
                <a:solidFill>
                  <a:schemeClr val="bg1"/>
                </a:solidFill>
              </a:rPr>
              <a:t>MF</a:t>
            </a:r>
            <a:endParaRPr lang="en-US" sz="1000" b="1" dirty="0">
              <a:solidFill>
                <a:schemeClr val="bg1"/>
              </a:solidFill>
            </a:endParaRPr>
          </a:p>
        </p:txBody>
      </p:sp>
      <p:sp>
        <p:nvSpPr>
          <p:cNvPr id="3080" name="Text Box 46"/>
          <p:cNvSpPr txBox="1">
            <a:spLocks noChangeArrowheads="1"/>
          </p:cNvSpPr>
          <p:nvPr/>
        </p:nvSpPr>
        <p:spPr bwMode="auto">
          <a:xfrm>
            <a:off x="2734495" y="109245"/>
            <a:ext cx="130035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sv-SE" b="1" dirty="0" smtClean="0"/>
              <a:t>Målvakten</a:t>
            </a:r>
            <a:endParaRPr lang="sv-SE" b="1" dirty="0"/>
          </a:p>
        </p:txBody>
      </p:sp>
      <p:sp>
        <p:nvSpPr>
          <p:cNvPr id="50" name="Oval 41"/>
          <p:cNvSpPr>
            <a:spLocks noChangeArrowheads="1"/>
          </p:cNvSpPr>
          <p:nvPr/>
        </p:nvSpPr>
        <p:spPr bwMode="auto">
          <a:xfrm>
            <a:off x="3842961" y="6369630"/>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HMF</a:t>
            </a:r>
            <a:endParaRPr lang="en-US" sz="1000" b="1" dirty="0">
              <a:solidFill>
                <a:schemeClr val="bg1"/>
              </a:solidFill>
            </a:endParaRPr>
          </a:p>
        </p:txBody>
      </p:sp>
      <p:sp>
        <p:nvSpPr>
          <p:cNvPr id="51" name="Oval 41"/>
          <p:cNvSpPr>
            <a:spLocks noChangeArrowheads="1"/>
          </p:cNvSpPr>
          <p:nvPr/>
        </p:nvSpPr>
        <p:spPr bwMode="auto">
          <a:xfrm>
            <a:off x="3258767" y="6945784"/>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MB</a:t>
            </a:r>
          </a:p>
        </p:txBody>
      </p:sp>
      <p:sp>
        <p:nvSpPr>
          <p:cNvPr id="52" name="Oval 41"/>
          <p:cNvSpPr>
            <a:spLocks noChangeArrowheads="1"/>
          </p:cNvSpPr>
          <p:nvPr/>
        </p:nvSpPr>
        <p:spPr bwMode="auto">
          <a:xfrm>
            <a:off x="1628800" y="5652120"/>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V</a:t>
            </a:r>
            <a:r>
              <a:rPr lang="en-US" sz="1000" b="1" dirty="0" smtClean="0">
                <a:solidFill>
                  <a:schemeClr val="bg1"/>
                </a:solidFill>
              </a:rPr>
              <a:t>K</a:t>
            </a:r>
            <a:endParaRPr lang="en-US" sz="1000" b="1" dirty="0">
              <a:solidFill>
                <a:schemeClr val="bg1"/>
              </a:solidFill>
            </a:endParaRPr>
          </a:p>
        </p:txBody>
      </p:sp>
      <p:sp>
        <p:nvSpPr>
          <p:cNvPr id="53" name="Oval 41"/>
          <p:cNvSpPr>
            <a:spLocks noChangeArrowheads="1"/>
          </p:cNvSpPr>
          <p:nvPr/>
        </p:nvSpPr>
        <p:spPr bwMode="auto">
          <a:xfrm>
            <a:off x="4889202" y="5652120"/>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H</a:t>
            </a:r>
            <a:r>
              <a:rPr lang="en-US" sz="1000" b="1" dirty="0" smtClean="0">
                <a:solidFill>
                  <a:schemeClr val="bg1"/>
                </a:solidFill>
              </a:rPr>
              <a:t>K</a:t>
            </a:r>
            <a:endParaRPr lang="en-US" sz="1000" b="1" dirty="0">
              <a:solidFill>
                <a:schemeClr val="bg1"/>
              </a:solidFill>
            </a:endParaRPr>
          </a:p>
        </p:txBody>
      </p:sp>
      <p:pic>
        <p:nvPicPr>
          <p:cNvPr id="61" name="Picture 2" descr="http://lionsjfc.co.uk/wp-content/uploads/2011/09/football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0686" y="6088210"/>
            <a:ext cx="401638" cy="30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4" name="Picture 2" descr="http://lionsjfc.co.uk/wp-content/uploads/2011/09/football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01208" y="6090591"/>
            <a:ext cx="401638" cy="30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 name="Straight Arrow Connector 3"/>
          <p:cNvCxnSpPr>
            <a:endCxn id="61" idx="3"/>
          </p:cNvCxnSpPr>
          <p:nvPr/>
        </p:nvCxnSpPr>
        <p:spPr>
          <a:xfrm flipH="1" flipV="1">
            <a:off x="1522324" y="6238229"/>
            <a:ext cx="1736443" cy="1471383"/>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7" name="Straight Arrow Connector 6"/>
          <p:cNvCxnSpPr>
            <a:stCxn id="3075" idx="6"/>
            <a:endCxn id="54" idx="1"/>
          </p:cNvCxnSpPr>
          <p:nvPr/>
        </p:nvCxnSpPr>
        <p:spPr>
          <a:xfrm flipV="1">
            <a:off x="3548466" y="6240610"/>
            <a:ext cx="1752742" cy="1469002"/>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4380275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err="1" smtClean="0"/>
              <a:t>Personligt</a:t>
            </a:r>
            <a:r>
              <a:rPr lang="en-GB" sz="2800" dirty="0" smtClean="0"/>
              <a:t> </a:t>
            </a:r>
            <a:r>
              <a:rPr lang="en-GB" sz="2800" dirty="0" err="1"/>
              <a:t>ansvar</a:t>
            </a:r>
            <a:endParaRPr lang="en-GB" sz="2800"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404664" y="2834425"/>
            <a:ext cx="298730" cy="3048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980728" y="2563187"/>
            <a:ext cx="5391219" cy="923330"/>
          </a:xfrm>
          <a:prstGeom prst="rect">
            <a:avLst/>
          </a:prstGeom>
          <a:noFill/>
        </p:spPr>
        <p:txBody>
          <a:bodyPr wrap="none" rtlCol="0">
            <a:spAutoFit/>
          </a:bodyPr>
          <a:lstStyle/>
          <a:p>
            <a:pPr marL="342900" indent="-342900">
              <a:buAutoNum type="arabicPeriod"/>
            </a:pPr>
            <a:r>
              <a:rPr lang="sv-SE" dirty="0" smtClean="0"/>
              <a:t>Att </a:t>
            </a:r>
            <a:r>
              <a:rPr lang="sv-SE" dirty="0"/>
              <a:t>organisera försvar - positioner och </a:t>
            </a:r>
            <a:r>
              <a:rPr lang="sv-SE" dirty="0" smtClean="0"/>
              <a:t>märkning</a:t>
            </a:r>
          </a:p>
          <a:p>
            <a:pPr marL="342900" indent="-342900">
              <a:buAutoNum type="arabicPeriod"/>
            </a:pPr>
            <a:r>
              <a:rPr lang="en-GB" dirty="0" err="1" smtClean="0"/>
              <a:t>Alltid</a:t>
            </a:r>
            <a:r>
              <a:rPr lang="en-GB" dirty="0" smtClean="0"/>
              <a:t> </a:t>
            </a:r>
            <a:r>
              <a:rPr lang="en-GB" dirty="0" err="1"/>
              <a:t>prata</a:t>
            </a:r>
            <a:r>
              <a:rPr lang="en-GB" dirty="0"/>
              <a:t> med </a:t>
            </a:r>
            <a:r>
              <a:rPr lang="en-GB" dirty="0" err="1" smtClean="0"/>
              <a:t>försvararna</a:t>
            </a:r>
            <a:endParaRPr lang="en-GB" dirty="0" smtClean="0"/>
          </a:p>
          <a:p>
            <a:pPr marL="342900" indent="-342900">
              <a:buAutoNum type="arabicPeriod"/>
            </a:pPr>
            <a:r>
              <a:rPr lang="en-GB" dirty="0" err="1" smtClean="0"/>
              <a:t>Straffområdet</a:t>
            </a:r>
            <a:r>
              <a:rPr lang="en-GB" dirty="0" smtClean="0"/>
              <a:t> </a:t>
            </a:r>
            <a:r>
              <a:rPr lang="en-GB" dirty="0" err="1"/>
              <a:t>tillhör</a:t>
            </a:r>
            <a:r>
              <a:rPr lang="en-GB" dirty="0"/>
              <a:t> dig!</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656" y="3930288"/>
            <a:ext cx="354013"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Box 7"/>
          <p:cNvSpPr txBox="1"/>
          <p:nvPr/>
        </p:nvSpPr>
        <p:spPr>
          <a:xfrm>
            <a:off x="980728" y="3643307"/>
            <a:ext cx="5391219" cy="923330"/>
          </a:xfrm>
          <a:prstGeom prst="rect">
            <a:avLst/>
          </a:prstGeom>
          <a:noFill/>
        </p:spPr>
        <p:txBody>
          <a:bodyPr wrap="none" rtlCol="0">
            <a:spAutoFit/>
          </a:bodyPr>
          <a:lstStyle/>
          <a:p>
            <a:pPr marL="342900" indent="-342900">
              <a:buAutoNum type="arabicPeriod"/>
            </a:pPr>
            <a:r>
              <a:rPr lang="sv-SE" dirty="0"/>
              <a:t>Att organisera försvar - positioner och </a:t>
            </a:r>
            <a:r>
              <a:rPr lang="sv-SE" dirty="0" smtClean="0"/>
              <a:t>märkning</a:t>
            </a:r>
            <a:endParaRPr lang="en-GB" dirty="0" smtClean="0"/>
          </a:p>
          <a:p>
            <a:pPr marL="342900" indent="-342900">
              <a:buAutoNum type="arabicPeriod"/>
            </a:pPr>
            <a:r>
              <a:rPr lang="en-GB" dirty="0" err="1" smtClean="0"/>
              <a:t>Täcka</a:t>
            </a:r>
            <a:r>
              <a:rPr lang="en-GB" dirty="0" smtClean="0"/>
              <a:t> </a:t>
            </a:r>
            <a:r>
              <a:rPr lang="en-GB" dirty="0" err="1"/>
              <a:t>luckor</a:t>
            </a:r>
            <a:r>
              <a:rPr lang="en-GB" dirty="0"/>
              <a:t> </a:t>
            </a:r>
            <a:r>
              <a:rPr lang="en-GB" dirty="0" err="1"/>
              <a:t>i</a:t>
            </a:r>
            <a:r>
              <a:rPr lang="en-GB" dirty="0"/>
              <a:t> </a:t>
            </a:r>
            <a:r>
              <a:rPr lang="en-GB" dirty="0" err="1" smtClean="0"/>
              <a:t>straffområdet</a:t>
            </a:r>
            <a:endParaRPr lang="en-GB" dirty="0" smtClean="0"/>
          </a:p>
          <a:p>
            <a:pPr marL="342900" indent="-342900">
              <a:buAutoNum type="arabicPeriod"/>
            </a:pPr>
            <a:r>
              <a:rPr lang="sv-SE" dirty="0" smtClean="0"/>
              <a:t>Hålla </a:t>
            </a:r>
            <a:r>
              <a:rPr lang="sv-SE" dirty="0"/>
              <a:t>försvarslinjen upp för </a:t>
            </a:r>
            <a:r>
              <a:rPr lang="sv-SE" dirty="0" smtClean="0"/>
              <a:t>offside</a:t>
            </a:r>
          </a:p>
        </p:txBody>
      </p:sp>
      <p:pic>
        <p:nvPicPr>
          <p:cNvPr id="1029"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2656" y="4907176"/>
            <a:ext cx="328613"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2656" y="5354731"/>
            <a:ext cx="334963"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TextBox 11"/>
          <p:cNvSpPr txBox="1"/>
          <p:nvPr/>
        </p:nvSpPr>
        <p:spPr>
          <a:xfrm>
            <a:off x="980728" y="4795435"/>
            <a:ext cx="5391219" cy="923330"/>
          </a:xfrm>
          <a:prstGeom prst="rect">
            <a:avLst/>
          </a:prstGeom>
          <a:noFill/>
        </p:spPr>
        <p:txBody>
          <a:bodyPr wrap="none" rtlCol="0">
            <a:spAutoFit/>
          </a:bodyPr>
          <a:lstStyle/>
          <a:p>
            <a:pPr marL="342900" indent="-342900">
              <a:buAutoNum type="arabicPeriod"/>
            </a:pPr>
            <a:r>
              <a:rPr lang="sv-SE" dirty="0"/>
              <a:t>Att organisera försvar - positioner och </a:t>
            </a:r>
            <a:r>
              <a:rPr lang="sv-SE" dirty="0" smtClean="0"/>
              <a:t>märkning</a:t>
            </a:r>
            <a:endParaRPr lang="en-GB" dirty="0" smtClean="0"/>
          </a:p>
          <a:p>
            <a:pPr marL="342900" indent="-342900">
              <a:buAutoNum type="arabicPeriod"/>
            </a:pPr>
            <a:r>
              <a:rPr lang="sv-SE" dirty="0" smtClean="0"/>
              <a:t>Skyddar </a:t>
            </a:r>
            <a:r>
              <a:rPr lang="sv-SE" dirty="0"/>
              <a:t>din sida av straffområdet</a:t>
            </a:r>
          </a:p>
          <a:p>
            <a:pPr marL="342900" indent="-342900">
              <a:buAutoNum type="arabicPeriod"/>
            </a:pPr>
            <a:r>
              <a:rPr lang="sv-SE" dirty="0"/>
              <a:t>P</a:t>
            </a:r>
            <a:r>
              <a:rPr lang="sv-SE" dirty="0" smtClean="0"/>
              <a:t>assa </a:t>
            </a:r>
            <a:r>
              <a:rPr lang="sv-SE" dirty="0"/>
              <a:t>bollen till vänster och höger </a:t>
            </a:r>
            <a:r>
              <a:rPr lang="sv-SE" dirty="0" smtClean="0"/>
              <a:t>kant</a:t>
            </a:r>
          </a:p>
        </p:txBody>
      </p:sp>
      <p:sp>
        <p:nvSpPr>
          <p:cNvPr id="14" name="TextBox 13"/>
          <p:cNvSpPr txBox="1"/>
          <p:nvPr/>
        </p:nvSpPr>
        <p:spPr>
          <a:xfrm>
            <a:off x="980728" y="6024934"/>
            <a:ext cx="5391219" cy="923330"/>
          </a:xfrm>
          <a:prstGeom prst="rect">
            <a:avLst/>
          </a:prstGeom>
          <a:noFill/>
        </p:spPr>
        <p:txBody>
          <a:bodyPr wrap="none" rtlCol="0">
            <a:spAutoFit/>
          </a:bodyPr>
          <a:lstStyle/>
          <a:p>
            <a:pPr marL="342900" indent="-342900">
              <a:buAutoNum type="arabicPeriod"/>
            </a:pPr>
            <a:r>
              <a:rPr lang="sv-SE" dirty="0"/>
              <a:t>Att organisera försvar - positioner och </a:t>
            </a:r>
            <a:r>
              <a:rPr lang="sv-SE" dirty="0" smtClean="0"/>
              <a:t>märkning</a:t>
            </a:r>
            <a:endParaRPr lang="en-GB" dirty="0" smtClean="0"/>
          </a:p>
          <a:p>
            <a:pPr marL="342900" indent="-342900">
              <a:buAutoNum type="arabicPeriod"/>
            </a:pPr>
            <a:r>
              <a:rPr lang="sv-SE" dirty="0" smtClean="0"/>
              <a:t>Skydda försvarslinjen hela </a:t>
            </a:r>
            <a:r>
              <a:rPr lang="sv-SE" dirty="0"/>
              <a:t>tiden</a:t>
            </a:r>
            <a:r>
              <a:rPr lang="sv-SE" dirty="0" smtClean="0"/>
              <a:t>!</a:t>
            </a:r>
          </a:p>
          <a:p>
            <a:pPr marL="342900" indent="-342900">
              <a:buAutoNum type="arabicPeriod"/>
            </a:pPr>
            <a:r>
              <a:rPr lang="sv-SE" dirty="0"/>
              <a:t>Pass bollen till mittfältet och kanterna</a:t>
            </a:r>
            <a:endParaRPr lang="sv-SE" dirty="0" smtClean="0"/>
          </a:p>
        </p:txBody>
      </p:sp>
      <p:sp>
        <p:nvSpPr>
          <p:cNvPr id="13" name="Oval 43"/>
          <p:cNvSpPr>
            <a:spLocks noChangeArrowheads="1"/>
          </p:cNvSpPr>
          <p:nvPr/>
        </p:nvSpPr>
        <p:spPr bwMode="auto">
          <a:xfrm>
            <a:off x="357262" y="6079118"/>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V</a:t>
            </a:r>
            <a:r>
              <a:rPr lang="en-US" sz="1000" b="1" dirty="0" smtClean="0">
                <a:solidFill>
                  <a:schemeClr val="bg1"/>
                </a:solidFill>
              </a:rPr>
              <a:t>MF</a:t>
            </a:r>
            <a:endParaRPr lang="en-US" sz="1000" b="1" dirty="0">
              <a:solidFill>
                <a:schemeClr val="bg1"/>
              </a:solidFill>
            </a:endParaRPr>
          </a:p>
        </p:txBody>
      </p:sp>
      <p:sp>
        <p:nvSpPr>
          <p:cNvPr id="15" name="Oval 41"/>
          <p:cNvSpPr>
            <a:spLocks noChangeArrowheads="1"/>
          </p:cNvSpPr>
          <p:nvPr/>
        </p:nvSpPr>
        <p:spPr bwMode="auto">
          <a:xfrm>
            <a:off x="366787" y="6497364"/>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HMF</a:t>
            </a:r>
            <a:endParaRPr lang="en-US" sz="1000" b="1" dirty="0">
              <a:solidFill>
                <a:schemeClr val="bg1"/>
              </a:solidFill>
            </a:endParaRPr>
          </a:p>
        </p:txBody>
      </p:sp>
    </p:spTree>
    <p:extLst>
      <p:ext uri="{BB962C8B-B14F-4D97-AF65-F5344CB8AC3E}">
        <p14:creationId xmlns:p14="http://schemas.microsoft.com/office/powerpoint/2010/main" val="100108671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err="1" smtClean="0"/>
              <a:t>Personligt</a:t>
            </a:r>
            <a:r>
              <a:rPr lang="en-GB" sz="2800" dirty="0" smtClean="0"/>
              <a:t> </a:t>
            </a:r>
            <a:r>
              <a:rPr lang="en-GB" sz="2800" dirty="0" err="1"/>
              <a:t>ansvar</a:t>
            </a:r>
            <a:endParaRPr lang="en-GB" sz="2800" dirty="0"/>
          </a:p>
        </p:txBody>
      </p:sp>
      <p:sp>
        <p:nvSpPr>
          <p:cNvPr id="5" name="TextBox 4"/>
          <p:cNvSpPr txBox="1"/>
          <p:nvPr/>
        </p:nvSpPr>
        <p:spPr>
          <a:xfrm>
            <a:off x="980728" y="3923928"/>
            <a:ext cx="5750292" cy="923330"/>
          </a:xfrm>
          <a:prstGeom prst="rect">
            <a:avLst/>
          </a:prstGeom>
          <a:noFill/>
        </p:spPr>
        <p:txBody>
          <a:bodyPr wrap="none" rtlCol="0">
            <a:spAutoFit/>
          </a:bodyPr>
          <a:lstStyle/>
          <a:p>
            <a:pPr marL="342900" indent="-342900">
              <a:buAutoNum type="arabicPeriod"/>
            </a:pPr>
            <a:r>
              <a:rPr lang="sv-SE" dirty="0" smtClean="0"/>
              <a:t>Passerar </a:t>
            </a:r>
            <a:r>
              <a:rPr lang="sv-SE" dirty="0"/>
              <a:t>och springa hela tiden</a:t>
            </a:r>
          </a:p>
          <a:p>
            <a:pPr marL="342900" indent="-342900">
              <a:buAutoNum type="arabicPeriod"/>
            </a:pPr>
            <a:r>
              <a:rPr lang="sv-SE" dirty="0" smtClean="0"/>
              <a:t>Springa </a:t>
            </a:r>
            <a:r>
              <a:rPr lang="sv-SE" dirty="0"/>
              <a:t>längs kanterna och passa bollen till </a:t>
            </a:r>
            <a:r>
              <a:rPr lang="sv-SE" dirty="0" smtClean="0"/>
              <a:t>toppen</a:t>
            </a:r>
          </a:p>
          <a:p>
            <a:pPr marL="342900" indent="-342900">
              <a:buAutoNum type="arabicPeriod"/>
            </a:pPr>
            <a:r>
              <a:rPr lang="sv-SE" dirty="0" smtClean="0"/>
              <a:t>Springa </a:t>
            </a:r>
            <a:r>
              <a:rPr lang="sv-SE" dirty="0"/>
              <a:t>tillbaka för att hjälpa </a:t>
            </a:r>
            <a:r>
              <a:rPr lang="sv-SE" dirty="0" smtClean="0"/>
              <a:t>försvararna</a:t>
            </a:r>
          </a:p>
        </p:txBody>
      </p:sp>
      <p:sp>
        <p:nvSpPr>
          <p:cNvPr id="15" name="Oval 41"/>
          <p:cNvSpPr>
            <a:spLocks noChangeArrowheads="1"/>
          </p:cNvSpPr>
          <p:nvPr/>
        </p:nvSpPr>
        <p:spPr bwMode="auto">
          <a:xfrm>
            <a:off x="400919" y="3939523"/>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HK</a:t>
            </a:r>
            <a:endParaRPr lang="en-US" sz="1000" b="1" dirty="0">
              <a:solidFill>
                <a:schemeClr val="bg1"/>
              </a:solidFill>
            </a:endParaRPr>
          </a:p>
        </p:txBody>
      </p:sp>
      <p:sp>
        <p:nvSpPr>
          <p:cNvPr id="17" name="Oval 41"/>
          <p:cNvSpPr>
            <a:spLocks noChangeArrowheads="1"/>
          </p:cNvSpPr>
          <p:nvPr/>
        </p:nvSpPr>
        <p:spPr bwMode="auto">
          <a:xfrm>
            <a:off x="400919" y="4556746"/>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VK</a:t>
            </a:r>
            <a:endParaRPr lang="en-US" sz="1000" b="1" dirty="0">
              <a:solidFill>
                <a:schemeClr val="bg1"/>
              </a:solidFill>
            </a:endParaRPr>
          </a:p>
        </p:txBody>
      </p:sp>
      <p:sp>
        <p:nvSpPr>
          <p:cNvPr id="18" name="TextBox 17"/>
          <p:cNvSpPr txBox="1"/>
          <p:nvPr/>
        </p:nvSpPr>
        <p:spPr>
          <a:xfrm>
            <a:off x="949561" y="2699792"/>
            <a:ext cx="4339650" cy="923330"/>
          </a:xfrm>
          <a:prstGeom prst="rect">
            <a:avLst/>
          </a:prstGeom>
          <a:noFill/>
        </p:spPr>
        <p:txBody>
          <a:bodyPr wrap="none" rtlCol="0">
            <a:spAutoFit/>
          </a:bodyPr>
          <a:lstStyle/>
          <a:p>
            <a:pPr marL="342900" indent="-342900">
              <a:buAutoNum type="arabicPeriod"/>
            </a:pPr>
            <a:r>
              <a:rPr lang="sv-SE" dirty="0" smtClean="0"/>
              <a:t>Att </a:t>
            </a:r>
            <a:r>
              <a:rPr lang="sv-SE" dirty="0"/>
              <a:t>ta bollen från försvar till </a:t>
            </a:r>
            <a:r>
              <a:rPr lang="sv-SE" dirty="0" smtClean="0"/>
              <a:t>attackera</a:t>
            </a:r>
          </a:p>
          <a:p>
            <a:pPr marL="342900" indent="-342900">
              <a:buAutoNum type="arabicPeriod"/>
            </a:pPr>
            <a:r>
              <a:rPr lang="sv-SE" dirty="0" smtClean="0"/>
              <a:t>För </a:t>
            </a:r>
            <a:r>
              <a:rPr lang="sv-SE" dirty="0"/>
              <a:t>att hjälpa mitt </a:t>
            </a:r>
            <a:r>
              <a:rPr lang="sv-SE" dirty="0" smtClean="0"/>
              <a:t>topp</a:t>
            </a:r>
          </a:p>
          <a:p>
            <a:pPr marL="342900" indent="-342900">
              <a:buAutoNum type="arabicPeriod"/>
            </a:pPr>
            <a:r>
              <a:rPr lang="sv-SE" dirty="0"/>
              <a:t>Pass bollen till </a:t>
            </a:r>
            <a:r>
              <a:rPr lang="sv-SE" dirty="0" smtClean="0"/>
              <a:t>kanterna</a:t>
            </a:r>
            <a:endParaRPr lang="sv-SE" dirty="0"/>
          </a:p>
        </p:txBody>
      </p:sp>
      <p:sp>
        <p:nvSpPr>
          <p:cNvPr id="19" name="Oval 41"/>
          <p:cNvSpPr>
            <a:spLocks noChangeArrowheads="1"/>
          </p:cNvSpPr>
          <p:nvPr/>
        </p:nvSpPr>
        <p:spPr bwMode="auto">
          <a:xfrm>
            <a:off x="406946" y="2870945"/>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MF</a:t>
            </a:r>
            <a:endParaRPr lang="en-US" sz="1000" b="1" dirty="0">
              <a:solidFill>
                <a:schemeClr val="bg1"/>
              </a:solidFill>
            </a:endParaRPr>
          </a:p>
        </p:txBody>
      </p:sp>
      <p:sp>
        <p:nvSpPr>
          <p:cNvPr id="20" name="Oval 39"/>
          <p:cNvSpPr>
            <a:spLocks noChangeArrowheads="1"/>
          </p:cNvSpPr>
          <p:nvPr/>
        </p:nvSpPr>
        <p:spPr bwMode="auto">
          <a:xfrm>
            <a:off x="405448" y="5679703"/>
            <a:ext cx="285750" cy="2921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MT</a:t>
            </a:r>
          </a:p>
        </p:txBody>
      </p:sp>
      <p:sp>
        <p:nvSpPr>
          <p:cNvPr id="21" name="TextBox 20"/>
          <p:cNvSpPr txBox="1"/>
          <p:nvPr/>
        </p:nvSpPr>
        <p:spPr>
          <a:xfrm>
            <a:off x="980728" y="5364088"/>
            <a:ext cx="2095445" cy="923330"/>
          </a:xfrm>
          <a:prstGeom prst="rect">
            <a:avLst/>
          </a:prstGeom>
          <a:noFill/>
        </p:spPr>
        <p:txBody>
          <a:bodyPr wrap="none" rtlCol="0">
            <a:spAutoFit/>
          </a:bodyPr>
          <a:lstStyle/>
          <a:p>
            <a:pPr marL="342900" indent="-342900">
              <a:buAutoNum type="arabicPeriod"/>
            </a:pPr>
            <a:r>
              <a:rPr lang="sv-SE" dirty="0" smtClean="0"/>
              <a:t>Var </a:t>
            </a:r>
            <a:r>
              <a:rPr lang="sv-SE" dirty="0"/>
              <a:t>inte </a:t>
            </a:r>
            <a:r>
              <a:rPr lang="sv-SE" dirty="0" smtClean="0"/>
              <a:t>offside</a:t>
            </a:r>
          </a:p>
          <a:p>
            <a:pPr marL="342900" indent="-342900">
              <a:buAutoNum type="arabicPeriod"/>
            </a:pPr>
            <a:r>
              <a:rPr lang="sv-SE" dirty="0" smtClean="0"/>
              <a:t>Alltid </a:t>
            </a:r>
            <a:r>
              <a:rPr lang="sv-SE" dirty="0"/>
              <a:t>se </a:t>
            </a:r>
            <a:r>
              <a:rPr lang="sv-SE" dirty="0" smtClean="0"/>
              <a:t>bollen</a:t>
            </a:r>
          </a:p>
          <a:p>
            <a:pPr marL="342900" indent="-342900">
              <a:buAutoNum type="arabicPeriod"/>
            </a:pPr>
            <a:r>
              <a:rPr lang="sv-SE" dirty="0" smtClean="0"/>
              <a:t>Få </a:t>
            </a:r>
            <a:r>
              <a:rPr lang="sv-SE" dirty="0"/>
              <a:t>bollen i mål!</a:t>
            </a:r>
            <a:endParaRPr lang="sv-SE" dirty="0" smtClean="0"/>
          </a:p>
        </p:txBody>
      </p:sp>
    </p:spTree>
    <p:extLst>
      <p:ext uri="{BB962C8B-B14F-4D97-AF65-F5344CB8AC3E}">
        <p14:creationId xmlns:p14="http://schemas.microsoft.com/office/powerpoint/2010/main" val="156841340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P13 </a:t>
            </a:r>
            <a:r>
              <a:rPr lang="en-GB" sz="3200" dirty="0" err="1"/>
              <a:t>Sanktan</a:t>
            </a:r>
            <a:r>
              <a:rPr lang="en-GB" sz="3200" dirty="0"/>
              <a:t> </a:t>
            </a:r>
            <a:r>
              <a:rPr lang="en-GB" sz="3200" dirty="0" err="1"/>
              <a:t>Sydöstra</a:t>
            </a:r>
            <a:r>
              <a:rPr lang="en-GB" sz="3200" dirty="0"/>
              <a:t>, </a:t>
            </a:r>
            <a:r>
              <a:rPr lang="en-GB" sz="3200" dirty="0" err="1" smtClean="0"/>
              <a:t>vår</a:t>
            </a:r>
            <a:endParaRPr lang="en-GB" sz="3200" dirty="0"/>
          </a:p>
        </p:txBody>
      </p:sp>
      <p:pic>
        <p:nvPicPr>
          <p:cNvPr id="307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4930" t="27052" r="19337" b="19311"/>
          <a:stretch/>
        </p:blipFill>
        <p:spPr bwMode="auto">
          <a:xfrm>
            <a:off x="187792" y="3635896"/>
            <a:ext cx="6553576" cy="26095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3383537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pSp>
        <p:nvGrpSpPr>
          <p:cNvPr id="3074" name="Group 2"/>
          <p:cNvGrpSpPr>
            <a:grpSpLocks/>
          </p:cNvGrpSpPr>
          <p:nvPr/>
        </p:nvGrpSpPr>
        <p:grpSpPr bwMode="auto">
          <a:xfrm>
            <a:off x="501203" y="715897"/>
            <a:ext cx="5857875" cy="7759700"/>
            <a:chOff x="334" y="600"/>
            <a:chExt cx="3937" cy="5133"/>
          </a:xfrm>
        </p:grpSpPr>
        <p:sp>
          <p:nvSpPr>
            <p:cNvPr id="3086" name="Rectangle 3"/>
            <p:cNvSpPr>
              <a:spLocks noChangeArrowheads="1"/>
            </p:cNvSpPr>
            <p:nvPr/>
          </p:nvSpPr>
          <p:spPr bwMode="auto">
            <a:xfrm>
              <a:off x="529" y="789"/>
              <a:ext cx="3552" cy="475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7" name="Arc 4"/>
            <p:cNvSpPr>
              <a:spLocks/>
            </p:cNvSpPr>
            <p:nvPr/>
          </p:nvSpPr>
          <p:spPr bwMode="auto">
            <a:xfrm>
              <a:off x="528" y="5447"/>
              <a:ext cx="99" cy="96"/>
            </a:xfrm>
            <a:custGeom>
              <a:avLst/>
              <a:gdLst>
                <a:gd name="T0" fmla="*/ 0 w 22174"/>
                <a:gd name="T1" fmla="*/ 0 h 21600"/>
                <a:gd name="T2" fmla="*/ 0 w 22174"/>
                <a:gd name="T3" fmla="*/ 0 h 21600"/>
                <a:gd name="T4" fmla="*/ 0 w 22174"/>
                <a:gd name="T5" fmla="*/ 0 h 21600"/>
                <a:gd name="T6" fmla="*/ 0 60000 65536"/>
                <a:gd name="T7" fmla="*/ 0 60000 65536"/>
                <a:gd name="T8" fmla="*/ 0 60000 65536"/>
              </a:gdLst>
              <a:ahLst/>
              <a:cxnLst>
                <a:cxn ang="T6">
                  <a:pos x="T0" y="T1"/>
                </a:cxn>
                <a:cxn ang="T7">
                  <a:pos x="T2" y="T3"/>
                </a:cxn>
                <a:cxn ang="T8">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lnTo>
                    <a:pt x="-1" y="8"/>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8" name="Arc 5"/>
            <p:cNvSpPr>
              <a:spLocks/>
            </p:cNvSpPr>
            <p:nvPr/>
          </p:nvSpPr>
          <p:spPr bwMode="auto">
            <a:xfrm rot="-5400000">
              <a:off x="3983" y="5447"/>
              <a:ext cx="99" cy="96"/>
            </a:xfrm>
            <a:custGeom>
              <a:avLst/>
              <a:gdLst>
                <a:gd name="T0" fmla="*/ 0 w 22174"/>
                <a:gd name="T1" fmla="*/ 0 h 21600"/>
                <a:gd name="T2" fmla="*/ 0 w 22174"/>
                <a:gd name="T3" fmla="*/ 0 h 21600"/>
                <a:gd name="T4" fmla="*/ 0 w 22174"/>
                <a:gd name="T5" fmla="*/ 0 h 21600"/>
                <a:gd name="T6" fmla="*/ 0 60000 65536"/>
                <a:gd name="T7" fmla="*/ 0 60000 65536"/>
                <a:gd name="T8" fmla="*/ 0 60000 65536"/>
              </a:gdLst>
              <a:ahLst/>
              <a:cxnLst>
                <a:cxn ang="T6">
                  <a:pos x="T0" y="T1"/>
                </a:cxn>
                <a:cxn ang="T7">
                  <a:pos x="T2" y="T3"/>
                </a:cxn>
                <a:cxn ang="T8">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lnTo>
                    <a:pt x="-1" y="8"/>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9" name="Arc 6"/>
            <p:cNvSpPr>
              <a:spLocks/>
            </p:cNvSpPr>
            <p:nvPr/>
          </p:nvSpPr>
          <p:spPr bwMode="auto">
            <a:xfrm rot="10800000">
              <a:off x="3985" y="789"/>
              <a:ext cx="99" cy="96"/>
            </a:xfrm>
            <a:custGeom>
              <a:avLst/>
              <a:gdLst>
                <a:gd name="T0" fmla="*/ 0 w 22174"/>
                <a:gd name="T1" fmla="*/ 0 h 21600"/>
                <a:gd name="T2" fmla="*/ 0 w 22174"/>
                <a:gd name="T3" fmla="*/ 0 h 21600"/>
                <a:gd name="T4" fmla="*/ 0 w 22174"/>
                <a:gd name="T5" fmla="*/ 0 h 21600"/>
                <a:gd name="T6" fmla="*/ 0 60000 65536"/>
                <a:gd name="T7" fmla="*/ 0 60000 65536"/>
                <a:gd name="T8" fmla="*/ 0 60000 65536"/>
              </a:gdLst>
              <a:ahLst/>
              <a:cxnLst>
                <a:cxn ang="T6">
                  <a:pos x="T0" y="T1"/>
                </a:cxn>
                <a:cxn ang="T7">
                  <a:pos x="T2" y="T3"/>
                </a:cxn>
                <a:cxn ang="T8">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lnTo>
                    <a:pt x="-1" y="8"/>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0" name="Arc 7"/>
            <p:cNvSpPr>
              <a:spLocks/>
            </p:cNvSpPr>
            <p:nvPr/>
          </p:nvSpPr>
          <p:spPr bwMode="auto">
            <a:xfrm rot="5400000">
              <a:off x="527" y="791"/>
              <a:ext cx="99" cy="96"/>
            </a:xfrm>
            <a:custGeom>
              <a:avLst/>
              <a:gdLst>
                <a:gd name="T0" fmla="*/ 0 w 22174"/>
                <a:gd name="T1" fmla="*/ 0 h 21600"/>
                <a:gd name="T2" fmla="*/ 0 w 22174"/>
                <a:gd name="T3" fmla="*/ 0 h 21600"/>
                <a:gd name="T4" fmla="*/ 0 w 22174"/>
                <a:gd name="T5" fmla="*/ 0 h 21600"/>
                <a:gd name="T6" fmla="*/ 0 60000 65536"/>
                <a:gd name="T7" fmla="*/ 0 60000 65536"/>
                <a:gd name="T8" fmla="*/ 0 60000 65536"/>
              </a:gdLst>
              <a:ahLst/>
              <a:cxnLst>
                <a:cxn ang="T6">
                  <a:pos x="T0" y="T1"/>
                </a:cxn>
                <a:cxn ang="T7">
                  <a:pos x="T2" y="T3"/>
                </a:cxn>
                <a:cxn ang="T8">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lnTo>
                    <a:pt x="-1" y="8"/>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1" name="Oval 8"/>
            <p:cNvSpPr>
              <a:spLocks noChangeArrowheads="1"/>
            </p:cNvSpPr>
            <p:nvPr/>
          </p:nvSpPr>
          <p:spPr bwMode="auto">
            <a:xfrm>
              <a:off x="1788" y="2640"/>
              <a:ext cx="1008" cy="1008"/>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92" name="Line 9"/>
            <p:cNvSpPr>
              <a:spLocks noChangeShapeType="1"/>
            </p:cNvSpPr>
            <p:nvPr/>
          </p:nvSpPr>
          <p:spPr bwMode="auto">
            <a:xfrm>
              <a:off x="528" y="3156"/>
              <a:ext cx="3552"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093" name="Rectangle 10" descr="Large grid"/>
            <p:cNvSpPr>
              <a:spLocks noChangeArrowheads="1"/>
            </p:cNvSpPr>
            <p:nvPr/>
          </p:nvSpPr>
          <p:spPr bwMode="auto">
            <a:xfrm rot="-5400000">
              <a:off x="2220" y="476"/>
              <a:ext cx="144" cy="480"/>
            </a:xfrm>
            <a:prstGeom prst="rect">
              <a:avLst/>
            </a:prstGeom>
            <a:pattFill prst="lgGrid">
              <a:fgClr>
                <a:schemeClr val="tx2"/>
              </a:fgClr>
              <a:bgClr>
                <a:srgbClr val="B2B2B2"/>
              </a:bgClr>
            </a:patt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94" name="Rectangle 11" descr="Large grid"/>
            <p:cNvSpPr>
              <a:spLocks noChangeArrowheads="1"/>
            </p:cNvSpPr>
            <p:nvPr/>
          </p:nvSpPr>
          <p:spPr bwMode="auto">
            <a:xfrm rot="-5400000">
              <a:off x="2219" y="5372"/>
              <a:ext cx="145" cy="480"/>
            </a:xfrm>
            <a:prstGeom prst="rect">
              <a:avLst/>
            </a:prstGeom>
            <a:pattFill prst="lgGrid">
              <a:fgClr>
                <a:schemeClr val="tx2"/>
              </a:fgClr>
              <a:bgClr>
                <a:srgbClr val="B2B2B2"/>
              </a:bgClr>
            </a:patt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3095" name="Group 12"/>
            <p:cNvGrpSpPr>
              <a:grpSpLocks/>
            </p:cNvGrpSpPr>
            <p:nvPr/>
          </p:nvGrpSpPr>
          <p:grpSpPr bwMode="auto">
            <a:xfrm>
              <a:off x="334" y="5544"/>
              <a:ext cx="193" cy="130"/>
              <a:chOff x="328" y="5410"/>
              <a:chExt cx="193" cy="130"/>
            </a:xfrm>
          </p:grpSpPr>
          <p:sp>
            <p:nvSpPr>
              <p:cNvPr id="3119" name="Line 13"/>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20" name="AutoShape 14"/>
              <p:cNvSpPr>
                <a:spLocks noChangeArrowheads="1"/>
              </p:cNvSpPr>
              <p:nvPr/>
            </p:nvSpPr>
            <p:spPr bwMode="auto">
              <a:xfrm rot="-28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6" name="Group 15"/>
            <p:cNvGrpSpPr>
              <a:grpSpLocks/>
            </p:cNvGrpSpPr>
            <p:nvPr/>
          </p:nvGrpSpPr>
          <p:grpSpPr bwMode="auto">
            <a:xfrm rot="-5400000">
              <a:off x="4046" y="5571"/>
              <a:ext cx="194" cy="130"/>
              <a:chOff x="328" y="5410"/>
              <a:chExt cx="193" cy="130"/>
            </a:xfrm>
          </p:grpSpPr>
          <p:sp>
            <p:nvSpPr>
              <p:cNvPr id="3117" name="Line 16"/>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18" name="AutoShape 17"/>
              <p:cNvSpPr>
                <a:spLocks noChangeArrowheads="1"/>
              </p:cNvSpPr>
              <p:nvPr/>
            </p:nvSpPr>
            <p:spPr bwMode="auto">
              <a:xfrm rot="-28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7" name="Group 18"/>
            <p:cNvGrpSpPr>
              <a:grpSpLocks/>
            </p:cNvGrpSpPr>
            <p:nvPr/>
          </p:nvGrpSpPr>
          <p:grpSpPr bwMode="auto">
            <a:xfrm rot="10800000">
              <a:off x="4078" y="660"/>
              <a:ext cx="193" cy="130"/>
              <a:chOff x="328" y="5410"/>
              <a:chExt cx="193" cy="130"/>
            </a:xfrm>
          </p:grpSpPr>
          <p:sp>
            <p:nvSpPr>
              <p:cNvPr id="3115" name="Line 19"/>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16" name="AutoShape 20"/>
              <p:cNvSpPr>
                <a:spLocks noChangeArrowheads="1"/>
              </p:cNvSpPr>
              <p:nvPr/>
            </p:nvSpPr>
            <p:spPr bwMode="auto">
              <a:xfrm rot="-28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8" name="Group 21"/>
            <p:cNvGrpSpPr>
              <a:grpSpLocks/>
            </p:cNvGrpSpPr>
            <p:nvPr/>
          </p:nvGrpSpPr>
          <p:grpSpPr bwMode="auto">
            <a:xfrm rot="5400000">
              <a:off x="368" y="632"/>
              <a:ext cx="194" cy="130"/>
              <a:chOff x="328" y="5410"/>
              <a:chExt cx="193" cy="130"/>
            </a:xfrm>
          </p:grpSpPr>
          <p:sp>
            <p:nvSpPr>
              <p:cNvPr id="3113" name="Line 22"/>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14" name="AutoShape 23"/>
              <p:cNvSpPr>
                <a:spLocks noChangeArrowheads="1"/>
              </p:cNvSpPr>
              <p:nvPr/>
            </p:nvSpPr>
            <p:spPr bwMode="auto">
              <a:xfrm rot="-28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9" name="Group 24"/>
            <p:cNvGrpSpPr>
              <a:grpSpLocks/>
            </p:cNvGrpSpPr>
            <p:nvPr/>
          </p:nvGrpSpPr>
          <p:grpSpPr bwMode="auto">
            <a:xfrm>
              <a:off x="1236" y="4436"/>
              <a:ext cx="2112" cy="1103"/>
              <a:chOff x="1236" y="4304"/>
              <a:chExt cx="2112" cy="1104"/>
            </a:xfrm>
          </p:grpSpPr>
          <p:grpSp>
            <p:nvGrpSpPr>
              <p:cNvPr id="3107" name="Group 25"/>
              <p:cNvGrpSpPr>
                <a:grpSpLocks/>
              </p:cNvGrpSpPr>
              <p:nvPr/>
            </p:nvGrpSpPr>
            <p:grpSpPr bwMode="auto">
              <a:xfrm>
                <a:off x="1788" y="4304"/>
                <a:ext cx="1008" cy="1008"/>
                <a:chOff x="1836" y="4416"/>
                <a:chExt cx="1008" cy="1008"/>
              </a:xfrm>
            </p:grpSpPr>
            <p:sp>
              <p:nvSpPr>
                <p:cNvPr id="3111" name="Oval 26"/>
                <p:cNvSpPr>
                  <a:spLocks noChangeArrowheads="1"/>
                </p:cNvSpPr>
                <p:nvPr/>
              </p:nvSpPr>
              <p:spPr bwMode="auto">
                <a:xfrm>
                  <a:off x="1836" y="4416"/>
                  <a:ext cx="1008" cy="1008"/>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12" name="Line 27"/>
                <p:cNvSpPr>
                  <a:spLocks noChangeShapeType="1"/>
                </p:cNvSpPr>
                <p:nvPr/>
              </p:nvSpPr>
              <p:spPr bwMode="auto">
                <a:xfrm>
                  <a:off x="1920" y="4656"/>
                  <a:ext cx="86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3108" name="Rectangle 28"/>
              <p:cNvSpPr>
                <a:spLocks noChangeArrowheads="1"/>
              </p:cNvSpPr>
              <p:nvPr/>
            </p:nvSpPr>
            <p:spPr bwMode="auto">
              <a:xfrm>
                <a:off x="1236" y="4544"/>
                <a:ext cx="2112" cy="864"/>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9" name="Rectangle 29"/>
              <p:cNvSpPr>
                <a:spLocks noChangeArrowheads="1"/>
              </p:cNvSpPr>
              <p:nvPr/>
            </p:nvSpPr>
            <p:spPr bwMode="auto">
              <a:xfrm>
                <a:off x="1812" y="5120"/>
                <a:ext cx="960" cy="288"/>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10" name="Oval 30"/>
              <p:cNvSpPr>
                <a:spLocks noChangeArrowheads="1"/>
              </p:cNvSpPr>
              <p:nvPr/>
            </p:nvSpPr>
            <p:spPr bwMode="auto">
              <a:xfrm>
                <a:off x="2286" y="4780"/>
                <a:ext cx="35" cy="35"/>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100" name="Group 31"/>
            <p:cNvGrpSpPr>
              <a:grpSpLocks/>
            </p:cNvGrpSpPr>
            <p:nvPr/>
          </p:nvGrpSpPr>
          <p:grpSpPr bwMode="auto">
            <a:xfrm flipV="1">
              <a:off x="1236" y="792"/>
              <a:ext cx="2112" cy="1104"/>
              <a:chOff x="1236" y="4304"/>
              <a:chExt cx="2112" cy="1104"/>
            </a:xfrm>
          </p:grpSpPr>
          <p:grpSp>
            <p:nvGrpSpPr>
              <p:cNvPr id="3101" name="Group 32"/>
              <p:cNvGrpSpPr>
                <a:grpSpLocks/>
              </p:cNvGrpSpPr>
              <p:nvPr/>
            </p:nvGrpSpPr>
            <p:grpSpPr bwMode="auto">
              <a:xfrm>
                <a:off x="1788" y="4304"/>
                <a:ext cx="1008" cy="1008"/>
                <a:chOff x="1836" y="4416"/>
                <a:chExt cx="1008" cy="1008"/>
              </a:xfrm>
            </p:grpSpPr>
            <p:sp>
              <p:nvSpPr>
                <p:cNvPr id="3105" name="Oval 33"/>
                <p:cNvSpPr>
                  <a:spLocks noChangeArrowheads="1"/>
                </p:cNvSpPr>
                <p:nvPr/>
              </p:nvSpPr>
              <p:spPr bwMode="auto">
                <a:xfrm>
                  <a:off x="1836" y="4416"/>
                  <a:ext cx="1008" cy="1008"/>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6" name="Line 34"/>
                <p:cNvSpPr>
                  <a:spLocks noChangeShapeType="1"/>
                </p:cNvSpPr>
                <p:nvPr/>
              </p:nvSpPr>
              <p:spPr bwMode="auto">
                <a:xfrm>
                  <a:off x="1920" y="4656"/>
                  <a:ext cx="86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3102" name="Rectangle 35"/>
              <p:cNvSpPr>
                <a:spLocks noChangeArrowheads="1"/>
              </p:cNvSpPr>
              <p:nvPr/>
            </p:nvSpPr>
            <p:spPr bwMode="auto">
              <a:xfrm>
                <a:off x="1236" y="4544"/>
                <a:ext cx="2112" cy="864"/>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3" name="Rectangle 36"/>
              <p:cNvSpPr>
                <a:spLocks noChangeArrowheads="1"/>
              </p:cNvSpPr>
              <p:nvPr/>
            </p:nvSpPr>
            <p:spPr bwMode="auto">
              <a:xfrm>
                <a:off x="1812" y="5120"/>
                <a:ext cx="960" cy="288"/>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4" name="Oval 37"/>
              <p:cNvSpPr>
                <a:spLocks noChangeArrowheads="1"/>
              </p:cNvSpPr>
              <p:nvPr/>
            </p:nvSpPr>
            <p:spPr bwMode="auto">
              <a:xfrm>
                <a:off x="2286" y="4780"/>
                <a:ext cx="35" cy="35"/>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3075" name="Oval 38"/>
          <p:cNvSpPr>
            <a:spLocks noChangeArrowheads="1"/>
          </p:cNvSpPr>
          <p:nvPr/>
        </p:nvSpPr>
        <p:spPr bwMode="auto">
          <a:xfrm>
            <a:off x="3262716" y="7563562"/>
            <a:ext cx="285750" cy="292100"/>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a:solidFill>
                  <a:schemeClr val="bg1"/>
                </a:solidFill>
              </a:rPr>
              <a:t>M</a:t>
            </a:r>
          </a:p>
        </p:txBody>
      </p:sp>
      <p:sp>
        <p:nvSpPr>
          <p:cNvPr id="3076" name="Oval 39"/>
          <p:cNvSpPr>
            <a:spLocks noChangeArrowheads="1"/>
          </p:cNvSpPr>
          <p:nvPr/>
        </p:nvSpPr>
        <p:spPr bwMode="auto">
          <a:xfrm>
            <a:off x="3271643" y="4788024"/>
            <a:ext cx="285750" cy="2921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MT</a:t>
            </a:r>
          </a:p>
        </p:txBody>
      </p:sp>
      <p:sp>
        <p:nvSpPr>
          <p:cNvPr id="3077" name="Oval 40"/>
          <p:cNvSpPr>
            <a:spLocks noChangeArrowheads="1"/>
          </p:cNvSpPr>
          <p:nvPr/>
        </p:nvSpPr>
        <p:spPr bwMode="auto">
          <a:xfrm>
            <a:off x="1991122" y="6960801"/>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VB</a:t>
            </a:r>
          </a:p>
        </p:txBody>
      </p:sp>
      <p:sp>
        <p:nvSpPr>
          <p:cNvPr id="3078" name="Oval 41"/>
          <p:cNvSpPr>
            <a:spLocks noChangeArrowheads="1"/>
          </p:cNvSpPr>
          <p:nvPr/>
        </p:nvSpPr>
        <p:spPr bwMode="auto">
          <a:xfrm>
            <a:off x="4437112" y="6963281"/>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HB</a:t>
            </a:r>
          </a:p>
        </p:txBody>
      </p:sp>
      <p:sp>
        <p:nvSpPr>
          <p:cNvPr id="3079" name="Oval 43"/>
          <p:cNvSpPr>
            <a:spLocks noChangeArrowheads="1"/>
          </p:cNvSpPr>
          <p:nvPr/>
        </p:nvSpPr>
        <p:spPr bwMode="auto">
          <a:xfrm>
            <a:off x="3755511" y="6429176"/>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H</a:t>
            </a:r>
            <a:r>
              <a:rPr lang="en-US" sz="1000" b="1" dirty="0" smtClean="0">
                <a:solidFill>
                  <a:schemeClr val="bg1"/>
                </a:solidFill>
              </a:rPr>
              <a:t>MF</a:t>
            </a:r>
            <a:endParaRPr lang="en-US" sz="1000" b="1" dirty="0">
              <a:solidFill>
                <a:schemeClr val="bg1"/>
              </a:solidFill>
            </a:endParaRPr>
          </a:p>
        </p:txBody>
      </p:sp>
      <p:sp>
        <p:nvSpPr>
          <p:cNvPr id="3080" name="Text Box 46"/>
          <p:cNvSpPr txBox="1">
            <a:spLocks noChangeArrowheads="1"/>
          </p:cNvSpPr>
          <p:nvPr/>
        </p:nvSpPr>
        <p:spPr bwMode="auto">
          <a:xfrm>
            <a:off x="2728081" y="109245"/>
            <a:ext cx="131318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sv-SE" b="1" dirty="0" smtClean="0"/>
              <a:t>Positioner</a:t>
            </a:r>
            <a:endParaRPr lang="sv-SE" b="1" dirty="0"/>
          </a:p>
        </p:txBody>
      </p:sp>
      <p:sp>
        <p:nvSpPr>
          <p:cNvPr id="50" name="Oval 41"/>
          <p:cNvSpPr>
            <a:spLocks noChangeArrowheads="1"/>
          </p:cNvSpPr>
          <p:nvPr/>
        </p:nvSpPr>
        <p:spPr bwMode="auto">
          <a:xfrm>
            <a:off x="2728081" y="6441728"/>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VMF</a:t>
            </a:r>
            <a:endParaRPr lang="en-US" sz="1000" b="1" dirty="0">
              <a:solidFill>
                <a:schemeClr val="bg1"/>
              </a:solidFill>
            </a:endParaRPr>
          </a:p>
        </p:txBody>
      </p:sp>
      <p:sp>
        <p:nvSpPr>
          <p:cNvPr id="51" name="Oval 41"/>
          <p:cNvSpPr>
            <a:spLocks noChangeArrowheads="1"/>
          </p:cNvSpPr>
          <p:nvPr/>
        </p:nvSpPr>
        <p:spPr bwMode="auto">
          <a:xfrm>
            <a:off x="3258767" y="6945784"/>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MB</a:t>
            </a:r>
          </a:p>
        </p:txBody>
      </p:sp>
      <p:sp>
        <p:nvSpPr>
          <p:cNvPr id="52" name="Oval 41"/>
          <p:cNvSpPr>
            <a:spLocks noChangeArrowheads="1"/>
          </p:cNvSpPr>
          <p:nvPr/>
        </p:nvSpPr>
        <p:spPr bwMode="auto">
          <a:xfrm>
            <a:off x="1628800" y="5850856"/>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V</a:t>
            </a:r>
            <a:r>
              <a:rPr lang="en-US" sz="1000" b="1" dirty="0" smtClean="0">
                <a:solidFill>
                  <a:schemeClr val="bg1"/>
                </a:solidFill>
              </a:rPr>
              <a:t>K</a:t>
            </a:r>
            <a:endParaRPr lang="en-US" sz="1000" b="1" dirty="0">
              <a:solidFill>
                <a:schemeClr val="bg1"/>
              </a:solidFill>
            </a:endParaRPr>
          </a:p>
        </p:txBody>
      </p:sp>
      <p:sp>
        <p:nvSpPr>
          <p:cNvPr id="53" name="Oval 41"/>
          <p:cNvSpPr>
            <a:spLocks noChangeArrowheads="1"/>
          </p:cNvSpPr>
          <p:nvPr/>
        </p:nvSpPr>
        <p:spPr bwMode="auto">
          <a:xfrm>
            <a:off x="4842869" y="5850856"/>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H</a:t>
            </a:r>
            <a:r>
              <a:rPr lang="en-US" sz="1000" b="1" dirty="0" smtClean="0">
                <a:solidFill>
                  <a:schemeClr val="bg1"/>
                </a:solidFill>
              </a:rPr>
              <a:t>K</a:t>
            </a:r>
            <a:endParaRPr lang="en-US" sz="1000" b="1" dirty="0">
              <a:solidFill>
                <a:schemeClr val="bg1"/>
              </a:solidFill>
            </a:endParaRPr>
          </a:p>
        </p:txBody>
      </p:sp>
    </p:spTree>
    <p:extLst>
      <p:ext uri="{BB962C8B-B14F-4D97-AF65-F5344CB8AC3E}">
        <p14:creationId xmlns:p14="http://schemas.microsoft.com/office/powerpoint/2010/main" val="22653496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4" name="Group 2"/>
          <p:cNvGrpSpPr>
            <a:grpSpLocks/>
          </p:cNvGrpSpPr>
          <p:nvPr/>
        </p:nvGrpSpPr>
        <p:grpSpPr bwMode="auto">
          <a:xfrm>
            <a:off x="501203" y="715897"/>
            <a:ext cx="5857875" cy="7759700"/>
            <a:chOff x="334" y="600"/>
            <a:chExt cx="3937" cy="5133"/>
          </a:xfrm>
        </p:grpSpPr>
        <p:sp>
          <p:nvSpPr>
            <p:cNvPr id="3086" name="Rectangle 3"/>
            <p:cNvSpPr>
              <a:spLocks noChangeArrowheads="1"/>
            </p:cNvSpPr>
            <p:nvPr/>
          </p:nvSpPr>
          <p:spPr bwMode="auto">
            <a:xfrm>
              <a:off x="529" y="789"/>
              <a:ext cx="3552" cy="475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7" name="Arc 4"/>
            <p:cNvSpPr>
              <a:spLocks/>
            </p:cNvSpPr>
            <p:nvPr/>
          </p:nvSpPr>
          <p:spPr bwMode="auto">
            <a:xfrm>
              <a:off x="528" y="5447"/>
              <a:ext cx="99" cy="96"/>
            </a:xfrm>
            <a:custGeom>
              <a:avLst/>
              <a:gdLst>
                <a:gd name="T0" fmla="*/ 0 w 22174"/>
                <a:gd name="T1" fmla="*/ 0 h 21600"/>
                <a:gd name="T2" fmla="*/ 0 w 22174"/>
                <a:gd name="T3" fmla="*/ 0 h 21600"/>
                <a:gd name="T4" fmla="*/ 0 w 22174"/>
                <a:gd name="T5" fmla="*/ 0 h 21600"/>
                <a:gd name="T6" fmla="*/ 0 60000 65536"/>
                <a:gd name="T7" fmla="*/ 0 60000 65536"/>
                <a:gd name="T8" fmla="*/ 0 60000 65536"/>
              </a:gdLst>
              <a:ahLst/>
              <a:cxnLst>
                <a:cxn ang="T6">
                  <a:pos x="T0" y="T1"/>
                </a:cxn>
                <a:cxn ang="T7">
                  <a:pos x="T2" y="T3"/>
                </a:cxn>
                <a:cxn ang="T8">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lnTo>
                    <a:pt x="-1" y="8"/>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8" name="Arc 5"/>
            <p:cNvSpPr>
              <a:spLocks/>
            </p:cNvSpPr>
            <p:nvPr/>
          </p:nvSpPr>
          <p:spPr bwMode="auto">
            <a:xfrm rot="-5400000">
              <a:off x="3983" y="5447"/>
              <a:ext cx="99" cy="96"/>
            </a:xfrm>
            <a:custGeom>
              <a:avLst/>
              <a:gdLst>
                <a:gd name="T0" fmla="*/ 0 w 22174"/>
                <a:gd name="T1" fmla="*/ 0 h 21600"/>
                <a:gd name="T2" fmla="*/ 0 w 22174"/>
                <a:gd name="T3" fmla="*/ 0 h 21600"/>
                <a:gd name="T4" fmla="*/ 0 w 22174"/>
                <a:gd name="T5" fmla="*/ 0 h 21600"/>
                <a:gd name="T6" fmla="*/ 0 60000 65536"/>
                <a:gd name="T7" fmla="*/ 0 60000 65536"/>
                <a:gd name="T8" fmla="*/ 0 60000 65536"/>
              </a:gdLst>
              <a:ahLst/>
              <a:cxnLst>
                <a:cxn ang="T6">
                  <a:pos x="T0" y="T1"/>
                </a:cxn>
                <a:cxn ang="T7">
                  <a:pos x="T2" y="T3"/>
                </a:cxn>
                <a:cxn ang="T8">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lnTo>
                    <a:pt x="-1" y="8"/>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9" name="Arc 6"/>
            <p:cNvSpPr>
              <a:spLocks/>
            </p:cNvSpPr>
            <p:nvPr/>
          </p:nvSpPr>
          <p:spPr bwMode="auto">
            <a:xfrm rot="10800000">
              <a:off x="3985" y="789"/>
              <a:ext cx="99" cy="96"/>
            </a:xfrm>
            <a:custGeom>
              <a:avLst/>
              <a:gdLst>
                <a:gd name="T0" fmla="*/ 0 w 22174"/>
                <a:gd name="T1" fmla="*/ 0 h 21600"/>
                <a:gd name="T2" fmla="*/ 0 w 22174"/>
                <a:gd name="T3" fmla="*/ 0 h 21600"/>
                <a:gd name="T4" fmla="*/ 0 w 22174"/>
                <a:gd name="T5" fmla="*/ 0 h 21600"/>
                <a:gd name="T6" fmla="*/ 0 60000 65536"/>
                <a:gd name="T7" fmla="*/ 0 60000 65536"/>
                <a:gd name="T8" fmla="*/ 0 60000 65536"/>
              </a:gdLst>
              <a:ahLst/>
              <a:cxnLst>
                <a:cxn ang="T6">
                  <a:pos x="T0" y="T1"/>
                </a:cxn>
                <a:cxn ang="T7">
                  <a:pos x="T2" y="T3"/>
                </a:cxn>
                <a:cxn ang="T8">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lnTo>
                    <a:pt x="-1" y="8"/>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0" name="Arc 7"/>
            <p:cNvSpPr>
              <a:spLocks/>
            </p:cNvSpPr>
            <p:nvPr/>
          </p:nvSpPr>
          <p:spPr bwMode="auto">
            <a:xfrm rot="5400000">
              <a:off x="527" y="791"/>
              <a:ext cx="99" cy="96"/>
            </a:xfrm>
            <a:custGeom>
              <a:avLst/>
              <a:gdLst>
                <a:gd name="T0" fmla="*/ 0 w 22174"/>
                <a:gd name="T1" fmla="*/ 0 h 21600"/>
                <a:gd name="T2" fmla="*/ 0 w 22174"/>
                <a:gd name="T3" fmla="*/ 0 h 21600"/>
                <a:gd name="T4" fmla="*/ 0 w 22174"/>
                <a:gd name="T5" fmla="*/ 0 h 21600"/>
                <a:gd name="T6" fmla="*/ 0 60000 65536"/>
                <a:gd name="T7" fmla="*/ 0 60000 65536"/>
                <a:gd name="T8" fmla="*/ 0 60000 65536"/>
              </a:gdLst>
              <a:ahLst/>
              <a:cxnLst>
                <a:cxn ang="T6">
                  <a:pos x="T0" y="T1"/>
                </a:cxn>
                <a:cxn ang="T7">
                  <a:pos x="T2" y="T3"/>
                </a:cxn>
                <a:cxn ang="T8">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lnTo>
                    <a:pt x="-1" y="8"/>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1" name="Oval 8"/>
            <p:cNvSpPr>
              <a:spLocks noChangeArrowheads="1"/>
            </p:cNvSpPr>
            <p:nvPr/>
          </p:nvSpPr>
          <p:spPr bwMode="auto">
            <a:xfrm>
              <a:off x="1788" y="2640"/>
              <a:ext cx="1008" cy="1008"/>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92" name="Line 9"/>
            <p:cNvSpPr>
              <a:spLocks noChangeShapeType="1"/>
            </p:cNvSpPr>
            <p:nvPr/>
          </p:nvSpPr>
          <p:spPr bwMode="auto">
            <a:xfrm>
              <a:off x="528" y="3156"/>
              <a:ext cx="3552"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093" name="Rectangle 10" descr="Large grid"/>
            <p:cNvSpPr>
              <a:spLocks noChangeArrowheads="1"/>
            </p:cNvSpPr>
            <p:nvPr/>
          </p:nvSpPr>
          <p:spPr bwMode="auto">
            <a:xfrm rot="-5400000">
              <a:off x="2220" y="476"/>
              <a:ext cx="144" cy="480"/>
            </a:xfrm>
            <a:prstGeom prst="rect">
              <a:avLst/>
            </a:prstGeom>
            <a:pattFill prst="lgGrid">
              <a:fgClr>
                <a:schemeClr val="tx2"/>
              </a:fgClr>
              <a:bgClr>
                <a:srgbClr val="B2B2B2"/>
              </a:bgClr>
            </a:patt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94" name="Rectangle 11" descr="Large grid"/>
            <p:cNvSpPr>
              <a:spLocks noChangeArrowheads="1"/>
            </p:cNvSpPr>
            <p:nvPr/>
          </p:nvSpPr>
          <p:spPr bwMode="auto">
            <a:xfrm rot="-5400000">
              <a:off x="2219" y="5372"/>
              <a:ext cx="145" cy="480"/>
            </a:xfrm>
            <a:prstGeom prst="rect">
              <a:avLst/>
            </a:prstGeom>
            <a:pattFill prst="lgGrid">
              <a:fgClr>
                <a:schemeClr val="tx2"/>
              </a:fgClr>
              <a:bgClr>
                <a:srgbClr val="B2B2B2"/>
              </a:bgClr>
            </a:patt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3095" name="Group 12"/>
            <p:cNvGrpSpPr>
              <a:grpSpLocks/>
            </p:cNvGrpSpPr>
            <p:nvPr/>
          </p:nvGrpSpPr>
          <p:grpSpPr bwMode="auto">
            <a:xfrm>
              <a:off x="334" y="5544"/>
              <a:ext cx="193" cy="130"/>
              <a:chOff x="328" y="5410"/>
              <a:chExt cx="193" cy="130"/>
            </a:xfrm>
          </p:grpSpPr>
          <p:sp>
            <p:nvSpPr>
              <p:cNvPr id="3119" name="Line 13"/>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20" name="AutoShape 14"/>
              <p:cNvSpPr>
                <a:spLocks noChangeArrowheads="1"/>
              </p:cNvSpPr>
              <p:nvPr/>
            </p:nvSpPr>
            <p:spPr bwMode="auto">
              <a:xfrm rot="-28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6" name="Group 15"/>
            <p:cNvGrpSpPr>
              <a:grpSpLocks/>
            </p:cNvGrpSpPr>
            <p:nvPr/>
          </p:nvGrpSpPr>
          <p:grpSpPr bwMode="auto">
            <a:xfrm rot="-5400000">
              <a:off x="4046" y="5571"/>
              <a:ext cx="194" cy="130"/>
              <a:chOff x="328" y="5410"/>
              <a:chExt cx="193" cy="130"/>
            </a:xfrm>
          </p:grpSpPr>
          <p:sp>
            <p:nvSpPr>
              <p:cNvPr id="3117" name="Line 16"/>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18" name="AutoShape 17"/>
              <p:cNvSpPr>
                <a:spLocks noChangeArrowheads="1"/>
              </p:cNvSpPr>
              <p:nvPr/>
            </p:nvSpPr>
            <p:spPr bwMode="auto">
              <a:xfrm rot="-28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7" name="Group 18"/>
            <p:cNvGrpSpPr>
              <a:grpSpLocks/>
            </p:cNvGrpSpPr>
            <p:nvPr/>
          </p:nvGrpSpPr>
          <p:grpSpPr bwMode="auto">
            <a:xfrm rot="10800000">
              <a:off x="4078" y="660"/>
              <a:ext cx="193" cy="130"/>
              <a:chOff x="328" y="5410"/>
              <a:chExt cx="193" cy="130"/>
            </a:xfrm>
          </p:grpSpPr>
          <p:sp>
            <p:nvSpPr>
              <p:cNvPr id="3115" name="Line 19"/>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16" name="AutoShape 20"/>
              <p:cNvSpPr>
                <a:spLocks noChangeArrowheads="1"/>
              </p:cNvSpPr>
              <p:nvPr/>
            </p:nvSpPr>
            <p:spPr bwMode="auto">
              <a:xfrm rot="-28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8" name="Group 21"/>
            <p:cNvGrpSpPr>
              <a:grpSpLocks/>
            </p:cNvGrpSpPr>
            <p:nvPr/>
          </p:nvGrpSpPr>
          <p:grpSpPr bwMode="auto">
            <a:xfrm rot="5400000">
              <a:off x="368" y="632"/>
              <a:ext cx="194" cy="130"/>
              <a:chOff x="328" y="5410"/>
              <a:chExt cx="193" cy="130"/>
            </a:xfrm>
          </p:grpSpPr>
          <p:sp>
            <p:nvSpPr>
              <p:cNvPr id="3113" name="Line 22"/>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14" name="AutoShape 23"/>
              <p:cNvSpPr>
                <a:spLocks noChangeArrowheads="1"/>
              </p:cNvSpPr>
              <p:nvPr/>
            </p:nvSpPr>
            <p:spPr bwMode="auto">
              <a:xfrm rot="-28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9" name="Group 24"/>
            <p:cNvGrpSpPr>
              <a:grpSpLocks/>
            </p:cNvGrpSpPr>
            <p:nvPr/>
          </p:nvGrpSpPr>
          <p:grpSpPr bwMode="auto">
            <a:xfrm>
              <a:off x="1236" y="4436"/>
              <a:ext cx="2112" cy="1103"/>
              <a:chOff x="1236" y="4304"/>
              <a:chExt cx="2112" cy="1104"/>
            </a:xfrm>
          </p:grpSpPr>
          <p:grpSp>
            <p:nvGrpSpPr>
              <p:cNvPr id="3107" name="Group 25"/>
              <p:cNvGrpSpPr>
                <a:grpSpLocks/>
              </p:cNvGrpSpPr>
              <p:nvPr/>
            </p:nvGrpSpPr>
            <p:grpSpPr bwMode="auto">
              <a:xfrm>
                <a:off x="1788" y="4304"/>
                <a:ext cx="1008" cy="1008"/>
                <a:chOff x="1836" y="4416"/>
                <a:chExt cx="1008" cy="1008"/>
              </a:xfrm>
            </p:grpSpPr>
            <p:sp>
              <p:nvSpPr>
                <p:cNvPr id="3111" name="Oval 26"/>
                <p:cNvSpPr>
                  <a:spLocks noChangeArrowheads="1"/>
                </p:cNvSpPr>
                <p:nvPr/>
              </p:nvSpPr>
              <p:spPr bwMode="auto">
                <a:xfrm>
                  <a:off x="1836" y="4416"/>
                  <a:ext cx="1008" cy="1008"/>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12" name="Line 27"/>
                <p:cNvSpPr>
                  <a:spLocks noChangeShapeType="1"/>
                </p:cNvSpPr>
                <p:nvPr/>
              </p:nvSpPr>
              <p:spPr bwMode="auto">
                <a:xfrm>
                  <a:off x="1920" y="4656"/>
                  <a:ext cx="86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3108" name="Rectangle 28"/>
              <p:cNvSpPr>
                <a:spLocks noChangeArrowheads="1"/>
              </p:cNvSpPr>
              <p:nvPr/>
            </p:nvSpPr>
            <p:spPr bwMode="auto">
              <a:xfrm>
                <a:off x="1236" y="4544"/>
                <a:ext cx="2112" cy="864"/>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9" name="Rectangle 29"/>
              <p:cNvSpPr>
                <a:spLocks noChangeArrowheads="1"/>
              </p:cNvSpPr>
              <p:nvPr/>
            </p:nvSpPr>
            <p:spPr bwMode="auto">
              <a:xfrm>
                <a:off x="1812" y="5120"/>
                <a:ext cx="960" cy="288"/>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10" name="Oval 30"/>
              <p:cNvSpPr>
                <a:spLocks noChangeArrowheads="1"/>
              </p:cNvSpPr>
              <p:nvPr/>
            </p:nvSpPr>
            <p:spPr bwMode="auto">
              <a:xfrm>
                <a:off x="2286" y="4780"/>
                <a:ext cx="35" cy="35"/>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100" name="Group 31"/>
            <p:cNvGrpSpPr>
              <a:grpSpLocks/>
            </p:cNvGrpSpPr>
            <p:nvPr/>
          </p:nvGrpSpPr>
          <p:grpSpPr bwMode="auto">
            <a:xfrm flipV="1">
              <a:off x="1236" y="792"/>
              <a:ext cx="2112" cy="1104"/>
              <a:chOff x="1236" y="4304"/>
              <a:chExt cx="2112" cy="1104"/>
            </a:xfrm>
          </p:grpSpPr>
          <p:grpSp>
            <p:nvGrpSpPr>
              <p:cNvPr id="3101" name="Group 32"/>
              <p:cNvGrpSpPr>
                <a:grpSpLocks/>
              </p:cNvGrpSpPr>
              <p:nvPr/>
            </p:nvGrpSpPr>
            <p:grpSpPr bwMode="auto">
              <a:xfrm>
                <a:off x="1788" y="4304"/>
                <a:ext cx="1008" cy="1008"/>
                <a:chOff x="1836" y="4416"/>
                <a:chExt cx="1008" cy="1008"/>
              </a:xfrm>
            </p:grpSpPr>
            <p:sp>
              <p:nvSpPr>
                <p:cNvPr id="3105" name="Oval 33"/>
                <p:cNvSpPr>
                  <a:spLocks noChangeArrowheads="1"/>
                </p:cNvSpPr>
                <p:nvPr/>
              </p:nvSpPr>
              <p:spPr bwMode="auto">
                <a:xfrm>
                  <a:off x="1836" y="4416"/>
                  <a:ext cx="1008" cy="1008"/>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6" name="Line 34"/>
                <p:cNvSpPr>
                  <a:spLocks noChangeShapeType="1"/>
                </p:cNvSpPr>
                <p:nvPr/>
              </p:nvSpPr>
              <p:spPr bwMode="auto">
                <a:xfrm>
                  <a:off x="1920" y="4656"/>
                  <a:ext cx="86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3102" name="Rectangle 35"/>
              <p:cNvSpPr>
                <a:spLocks noChangeArrowheads="1"/>
              </p:cNvSpPr>
              <p:nvPr/>
            </p:nvSpPr>
            <p:spPr bwMode="auto">
              <a:xfrm>
                <a:off x="1236" y="4544"/>
                <a:ext cx="2112" cy="864"/>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3" name="Rectangle 36"/>
              <p:cNvSpPr>
                <a:spLocks noChangeArrowheads="1"/>
              </p:cNvSpPr>
              <p:nvPr/>
            </p:nvSpPr>
            <p:spPr bwMode="auto">
              <a:xfrm>
                <a:off x="1812" y="5120"/>
                <a:ext cx="960" cy="288"/>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4" name="Oval 37"/>
              <p:cNvSpPr>
                <a:spLocks noChangeArrowheads="1"/>
              </p:cNvSpPr>
              <p:nvPr/>
            </p:nvSpPr>
            <p:spPr bwMode="auto">
              <a:xfrm>
                <a:off x="2286" y="4780"/>
                <a:ext cx="35" cy="35"/>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3075" name="Oval 38"/>
          <p:cNvSpPr>
            <a:spLocks noChangeArrowheads="1"/>
          </p:cNvSpPr>
          <p:nvPr/>
        </p:nvSpPr>
        <p:spPr bwMode="auto">
          <a:xfrm>
            <a:off x="3262716" y="7563562"/>
            <a:ext cx="285750" cy="292100"/>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M</a:t>
            </a:r>
          </a:p>
        </p:txBody>
      </p:sp>
      <p:sp>
        <p:nvSpPr>
          <p:cNvPr id="3076" name="Oval 39"/>
          <p:cNvSpPr>
            <a:spLocks noChangeArrowheads="1"/>
          </p:cNvSpPr>
          <p:nvPr/>
        </p:nvSpPr>
        <p:spPr bwMode="auto">
          <a:xfrm>
            <a:off x="3287266" y="4711948"/>
            <a:ext cx="285750" cy="2921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MT</a:t>
            </a:r>
          </a:p>
        </p:txBody>
      </p:sp>
      <p:sp>
        <p:nvSpPr>
          <p:cNvPr id="3077" name="Oval 40"/>
          <p:cNvSpPr>
            <a:spLocks noChangeArrowheads="1"/>
          </p:cNvSpPr>
          <p:nvPr/>
        </p:nvSpPr>
        <p:spPr bwMode="auto">
          <a:xfrm>
            <a:off x="1991122" y="6960801"/>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VB</a:t>
            </a:r>
          </a:p>
        </p:txBody>
      </p:sp>
      <p:sp>
        <p:nvSpPr>
          <p:cNvPr id="3078" name="Oval 41"/>
          <p:cNvSpPr>
            <a:spLocks noChangeArrowheads="1"/>
          </p:cNvSpPr>
          <p:nvPr/>
        </p:nvSpPr>
        <p:spPr bwMode="auto">
          <a:xfrm>
            <a:off x="4437112" y="6963281"/>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HB</a:t>
            </a:r>
          </a:p>
        </p:txBody>
      </p:sp>
      <p:sp>
        <p:nvSpPr>
          <p:cNvPr id="3079" name="Oval 43"/>
          <p:cNvSpPr>
            <a:spLocks noChangeArrowheads="1"/>
          </p:cNvSpPr>
          <p:nvPr/>
        </p:nvSpPr>
        <p:spPr bwMode="auto">
          <a:xfrm>
            <a:off x="3816720" y="6242992"/>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H</a:t>
            </a:r>
            <a:r>
              <a:rPr lang="en-US" sz="1000" b="1" dirty="0" smtClean="0">
                <a:solidFill>
                  <a:schemeClr val="bg1"/>
                </a:solidFill>
              </a:rPr>
              <a:t>MF</a:t>
            </a:r>
            <a:endParaRPr lang="en-US" sz="1000" b="1" dirty="0">
              <a:solidFill>
                <a:schemeClr val="bg1"/>
              </a:solidFill>
            </a:endParaRPr>
          </a:p>
        </p:txBody>
      </p:sp>
      <p:sp>
        <p:nvSpPr>
          <p:cNvPr id="3080" name="Text Box 46"/>
          <p:cNvSpPr txBox="1">
            <a:spLocks noChangeArrowheads="1"/>
          </p:cNvSpPr>
          <p:nvPr/>
        </p:nvSpPr>
        <p:spPr bwMode="auto">
          <a:xfrm>
            <a:off x="2394657" y="109245"/>
            <a:ext cx="198002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sv-SE" b="1" dirty="0" smtClean="0"/>
              <a:t>Attackerande - 1</a:t>
            </a:r>
            <a:endParaRPr lang="sv-SE" b="1" dirty="0"/>
          </a:p>
        </p:txBody>
      </p:sp>
      <p:sp>
        <p:nvSpPr>
          <p:cNvPr id="50" name="Oval 41"/>
          <p:cNvSpPr>
            <a:spLocks noChangeArrowheads="1"/>
          </p:cNvSpPr>
          <p:nvPr/>
        </p:nvSpPr>
        <p:spPr bwMode="auto">
          <a:xfrm>
            <a:off x="2767295" y="6258040"/>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VMF</a:t>
            </a:r>
            <a:endParaRPr lang="en-US" sz="1000" b="1" dirty="0">
              <a:solidFill>
                <a:schemeClr val="bg1"/>
              </a:solidFill>
            </a:endParaRPr>
          </a:p>
        </p:txBody>
      </p:sp>
      <p:sp>
        <p:nvSpPr>
          <p:cNvPr id="51" name="Oval 41"/>
          <p:cNvSpPr>
            <a:spLocks noChangeArrowheads="1"/>
          </p:cNvSpPr>
          <p:nvPr/>
        </p:nvSpPr>
        <p:spPr bwMode="auto">
          <a:xfrm>
            <a:off x="3258767" y="6945784"/>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MB</a:t>
            </a:r>
          </a:p>
        </p:txBody>
      </p:sp>
      <p:sp>
        <p:nvSpPr>
          <p:cNvPr id="52" name="Oval 41"/>
          <p:cNvSpPr>
            <a:spLocks noChangeArrowheads="1"/>
          </p:cNvSpPr>
          <p:nvPr/>
        </p:nvSpPr>
        <p:spPr bwMode="auto">
          <a:xfrm>
            <a:off x="1628800" y="5652120"/>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V</a:t>
            </a:r>
            <a:r>
              <a:rPr lang="en-US" sz="1000" b="1" dirty="0" smtClean="0">
                <a:solidFill>
                  <a:schemeClr val="bg1"/>
                </a:solidFill>
              </a:rPr>
              <a:t>K</a:t>
            </a:r>
            <a:endParaRPr lang="en-US" sz="1000" b="1" dirty="0">
              <a:solidFill>
                <a:schemeClr val="bg1"/>
              </a:solidFill>
            </a:endParaRPr>
          </a:p>
        </p:txBody>
      </p:sp>
      <p:sp>
        <p:nvSpPr>
          <p:cNvPr id="53" name="Oval 41"/>
          <p:cNvSpPr>
            <a:spLocks noChangeArrowheads="1"/>
          </p:cNvSpPr>
          <p:nvPr/>
        </p:nvSpPr>
        <p:spPr bwMode="auto">
          <a:xfrm>
            <a:off x="4889202" y="5652120"/>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H</a:t>
            </a:r>
            <a:r>
              <a:rPr lang="en-US" sz="1000" b="1" dirty="0" smtClean="0">
                <a:solidFill>
                  <a:schemeClr val="bg1"/>
                </a:solidFill>
              </a:rPr>
              <a:t>K</a:t>
            </a:r>
            <a:endParaRPr lang="en-US" sz="1000" b="1" dirty="0">
              <a:solidFill>
                <a:schemeClr val="bg1"/>
              </a:solidFill>
            </a:endParaRPr>
          </a:p>
        </p:txBody>
      </p:sp>
      <p:cxnSp>
        <p:nvCxnSpPr>
          <p:cNvPr id="6" name="Straight Arrow Connector 5"/>
          <p:cNvCxnSpPr>
            <a:stCxn id="3079" idx="7"/>
          </p:cNvCxnSpPr>
          <p:nvPr/>
        </p:nvCxnSpPr>
        <p:spPr>
          <a:xfrm flipV="1">
            <a:off x="4060623" y="6012160"/>
            <a:ext cx="972967" cy="273376"/>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8" name="Straight Arrow Connector 7"/>
          <p:cNvCxnSpPr>
            <a:stCxn id="50" idx="1"/>
          </p:cNvCxnSpPr>
          <p:nvPr/>
        </p:nvCxnSpPr>
        <p:spPr>
          <a:xfrm flipH="1" flipV="1">
            <a:off x="1773192" y="6015557"/>
            <a:ext cx="1035950" cy="285027"/>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2" name="Straight Arrow Connector 11"/>
          <p:cNvCxnSpPr>
            <a:stCxn id="53" idx="0"/>
          </p:cNvCxnSpPr>
          <p:nvPr/>
        </p:nvCxnSpPr>
        <p:spPr>
          <a:xfrm flipV="1">
            <a:off x="5032077" y="3799822"/>
            <a:ext cx="1513" cy="185229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4" name="Straight Arrow Connector 13"/>
          <p:cNvCxnSpPr>
            <a:stCxn id="52" idx="0"/>
          </p:cNvCxnSpPr>
          <p:nvPr/>
        </p:nvCxnSpPr>
        <p:spPr>
          <a:xfrm flipV="1">
            <a:off x="1771675" y="3799822"/>
            <a:ext cx="0" cy="185229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6" name="Straight Arrow Connector 15"/>
          <p:cNvCxnSpPr>
            <a:stCxn id="3076" idx="0"/>
          </p:cNvCxnSpPr>
          <p:nvPr/>
        </p:nvCxnSpPr>
        <p:spPr>
          <a:xfrm flipH="1" flipV="1">
            <a:off x="3413773" y="3131840"/>
            <a:ext cx="16368" cy="158010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5" name="Straight Arrow Connector 4"/>
          <p:cNvCxnSpPr>
            <a:endCxn id="3111" idx="0"/>
          </p:cNvCxnSpPr>
          <p:nvPr/>
        </p:nvCxnSpPr>
        <p:spPr>
          <a:xfrm flipV="1">
            <a:off x="2394657" y="6514886"/>
            <a:ext cx="1019862" cy="576154"/>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9" name="Straight Arrow Connector 8"/>
          <p:cNvCxnSpPr>
            <a:stCxn id="3078" idx="2"/>
            <a:endCxn id="3111" idx="0"/>
          </p:cNvCxnSpPr>
          <p:nvPr/>
        </p:nvCxnSpPr>
        <p:spPr>
          <a:xfrm flipH="1" flipV="1">
            <a:off x="3414519" y="6514886"/>
            <a:ext cx="1022593" cy="593651"/>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1" name="Straight Arrow Connector 10"/>
          <p:cNvCxnSpPr>
            <a:stCxn id="3108" idx="0"/>
          </p:cNvCxnSpPr>
          <p:nvPr/>
        </p:nvCxnSpPr>
        <p:spPr>
          <a:xfrm flipH="1" flipV="1">
            <a:off x="3401642" y="6660232"/>
            <a:ext cx="12876" cy="21714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8505596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4" name="Group 2"/>
          <p:cNvGrpSpPr>
            <a:grpSpLocks/>
          </p:cNvGrpSpPr>
          <p:nvPr/>
        </p:nvGrpSpPr>
        <p:grpSpPr bwMode="auto">
          <a:xfrm>
            <a:off x="501203" y="715897"/>
            <a:ext cx="5857875" cy="7759700"/>
            <a:chOff x="334" y="600"/>
            <a:chExt cx="3937" cy="5133"/>
          </a:xfrm>
        </p:grpSpPr>
        <p:sp>
          <p:nvSpPr>
            <p:cNvPr id="3086" name="Rectangle 3"/>
            <p:cNvSpPr>
              <a:spLocks noChangeArrowheads="1"/>
            </p:cNvSpPr>
            <p:nvPr/>
          </p:nvSpPr>
          <p:spPr bwMode="auto">
            <a:xfrm>
              <a:off x="529" y="789"/>
              <a:ext cx="3552" cy="475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7" name="Arc 4"/>
            <p:cNvSpPr>
              <a:spLocks/>
            </p:cNvSpPr>
            <p:nvPr/>
          </p:nvSpPr>
          <p:spPr bwMode="auto">
            <a:xfrm>
              <a:off x="528" y="5447"/>
              <a:ext cx="99" cy="96"/>
            </a:xfrm>
            <a:custGeom>
              <a:avLst/>
              <a:gdLst>
                <a:gd name="T0" fmla="*/ 0 w 22174"/>
                <a:gd name="T1" fmla="*/ 0 h 21600"/>
                <a:gd name="T2" fmla="*/ 0 w 22174"/>
                <a:gd name="T3" fmla="*/ 0 h 21600"/>
                <a:gd name="T4" fmla="*/ 0 w 22174"/>
                <a:gd name="T5" fmla="*/ 0 h 21600"/>
                <a:gd name="T6" fmla="*/ 0 60000 65536"/>
                <a:gd name="T7" fmla="*/ 0 60000 65536"/>
                <a:gd name="T8" fmla="*/ 0 60000 65536"/>
              </a:gdLst>
              <a:ahLst/>
              <a:cxnLst>
                <a:cxn ang="T6">
                  <a:pos x="T0" y="T1"/>
                </a:cxn>
                <a:cxn ang="T7">
                  <a:pos x="T2" y="T3"/>
                </a:cxn>
                <a:cxn ang="T8">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lnTo>
                    <a:pt x="-1" y="8"/>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8" name="Arc 5"/>
            <p:cNvSpPr>
              <a:spLocks/>
            </p:cNvSpPr>
            <p:nvPr/>
          </p:nvSpPr>
          <p:spPr bwMode="auto">
            <a:xfrm rot="-5400000">
              <a:off x="3983" y="5447"/>
              <a:ext cx="99" cy="96"/>
            </a:xfrm>
            <a:custGeom>
              <a:avLst/>
              <a:gdLst>
                <a:gd name="T0" fmla="*/ 0 w 22174"/>
                <a:gd name="T1" fmla="*/ 0 h 21600"/>
                <a:gd name="T2" fmla="*/ 0 w 22174"/>
                <a:gd name="T3" fmla="*/ 0 h 21600"/>
                <a:gd name="T4" fmla="*/ 0 w 22174"/>
                <a:gd name="T5" fmla="*/ 0 h 21600"/>
                <a:gd name="T6" fmla="*/ 0 60000 65536"/>
                <a:gd name="T7" fmla="*/ 0 60000 65536"/>
                <a:gd name="T8" fmla="*/ 0 60000 65536"/>
              </a:gdLst>
              <a:ahLst/>
              <a:cxnLst>
                <a:cxn ang="T6">
                  <a:pos x="T0" y="T1"/>
                </a:cxn>
                <a:cxn ang="T7">
                  <a:pos x="T2" y="T3"/>
                </a:cxn>
                <a:cxn ang="T8">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lnTo>
                    <a:pt x="-1" y="8"/>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9" name="Arc 6"/>
            <p:cNvSpPr>
              <a:spLocks/>
            </p:cNvSpPr>
            <p:nvPr/>
          </p:nvSpPr>
          <p:spPr bwMode="auto">
            <a:xfrm rot="10800000">
              <a:off x="3985" y="789"/>
              <a:ext cx="99" cy="96"/>
            </a:xfrm>
            <a:custGeom>
              <a:avLst/>
              <a:gdLst>
                <a:gd name="T0" fmla="*/ 0 w 22174"/>
                <a:gd name="T1" fmla="*/ 0 h 21600"/>
                <a:gd name="T2" fmla="*/ 0 w 22174"/>
                <a:gd name="T3" fmla="*/ 0 h 21600"/>
                <a:gd name="T4" fmla="*/ 0 w 22174"/>
                <a:gd name="T5" fmla="*/ 0 h 21600"/>
                <a:gd name="T6" fmla="*/ 0 60000 65536"/>
                <a:gd name="T7" fmla="*/ 0 60000 65536"/>
                <a:gd name="T8" fmla="*/ 0 60000 65536"/>
              </a:gdLst>
              <a:ahLst/>
              <a:cxnLst>
                <a:cxn ang="T6">
                  <a:pos x="T0" y="T1"/>
                </a:cxn>
                <a:cxn ang="T7">
                  <a:pos x="T2" y="T3"/>
                </a:cxn>
                <a:cxn ang="T8">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lnTo>
                    <a:pt x="-1" y="8"/>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0" name="Arc 7"/>
            <p:cNvSpPr>
              <a:spLocks/>
            </p:cNvSpPr>
            <p:nvPr/>
          </p:nvSpPr>
          <p:spPr bwMode="auto">
            <a:xfrm rot="5400000">
              <a:off x="527" y="791"/>
              <a:ext cx="99" cy="96"/>
            </a:xfrm>
            <a:custGeom>
              <a:avLst/>
              <a:gdLst>
                <a:gd name="T0" fmla="*/ 0 w 22174"/>
                <a:gd name="T1" fmla="*/ 0 h 21600"/>
                <a:gd name="T2" fmla="*/ 0 w 22174"/>
                <a:gd name="T3" fmla="*/ 0 h 21600"/>
                <a:gd name="T4" fmla="*/ 0 w 22174"/>
                <a:gd name="T5" fmla="*/ 0 h 21600"/>
                <a:gd name="T6" fmla="*/ 0 60000 65536"/>
                <a:gd name="T7" fmla="*/ 0 60000 65536"/>
                <a:gd name="T8" fmla="*/ 0 60000 65536"/>
              </a:gdLst>
              <a:ahLst/>
              <a:cxnLst>
                <a:cxn ang="T6">
                  <a:pos x="T0" y="T1"/>
                </a:cxn>
                <a:cxn ang="T7">
                  <a:pos x="T2" y="T3"/>
                </a:cxn>
                <a:cxn ang="T8">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lnTo>
                    <a:pt x="-1" y="8"/>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1" name="Oval 8"/>
            <p:cNvSpPr>
              <a:spLocks noChangeArrowheads="1"/>
            </p:cNvSpPr>
            <p:nvPr/>
          </p:nvSpPr>
          <p:spPr bwMode="auto">
            <a:xfrm>
              <a:off x="1788" y="2640"/>
              <a:ext cx="1008" cy="1008"/>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92" name="Line 9"/>
            <p:cNvSpPr>
              <a:spLocks noChangeShapeType="1"/>
            </p:cNvSpPr>
            <p:nvPr/>
          </p:nvSpPr>
          <p:spPr bwMode="auto">
            <a:xfrm>
              <a:off x="528" y="3156"/>
              <a:ext cx="3552"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093" name="Rectangle 10" descr="Large grid"/>
            <p:cNvSpPr>
              <a:spLocks noChangeArrowheads="1"/>
            </p:cNvSpPr>
            <p:nvPr/>
          </p:nvSpPr>
          <p:spPr bwMode="auto">
            <a:xfrm rot="-5400000">
              <a:off x="2220" y="476"/>
              <a:ext cx="144" cy="480"/>
            </a:xfrm>
            <a:prstGeom prst="rect">
              <a:avLst/>
            </a:prstGeom>
            <a:pattFill prst="lgGrid">
              <a:fgClr>
                <a:schemeClr val="tx2"/>
              </a:fgClr>
              <a:bgClr>
                <a:srgbClr val="B2B2B2"/>
              </a:bgClr>
            </a:patt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94" name="Rectangle 11" descr="Large grid"/>
            <p:cNvSpPr>
              <a:spLocks noChangeArrowheads="1"/>
            </p:cNvSpPr>
            <p:nvPr/>
          </p:nvSpPr>
          <p:spPr bwMode="auto">
            <a:xfrm rot="-5400000">
              <a:off x="2219" y="5372"/>
              <a:ext cx="145" cy="480"/>
            </a:xfrm>
            <a:prstGeom prst="rect">
              <a:avLst/>
            </a:prstGeom>
            <a:pattFill prst="lgGrid">
              <a:fgClr>
                <a:schemeClr val="tx2"/>
              </a:fgClr>
              <a:bgClr>
                <a:srgbClr val="B2B2B2"/>
              </a:bgClr>
            </a:patt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3095" name="Group 12"/>
            <p:cNvGrpSpPr>
              <a:grpSpLocks/>
            </p:cNvGrpSpPr>
            <p:nvPr/>
          </p:nvGrpSpPr>
          <p:grpSpPr bwMode="auto">
            <a:xfrm>
              <a:off x="334" y="5544"/>
              <a:ext cx="193" cy="130"/>
              <a:chOff x="328" y="5410"/>
              <a:chExt cx="193" cy="130"/>
            </a:xfrm>
          </p:grpSpPr>
          <p:sp>
            <p:nvSpPr>
              <p:cNvPr id="3119" name="Line 13"/>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20" name="AutoShape 14"/>
              <p:cNvSpPr>
                <a:spLocks noChangeArrowheads="1"/>
              </p:cNvSpPr>
              <p:nvPr/>
            </p:nvSpPr>
            <p:spPr bwMode="auto">
              <a:xfrm rot="-28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6" name="Group 15"/>
            <p:cNvGrpSpPr>
              <a:grpSpLocks/>
            </p:cNvGrpSpPr>
            <p:nvPr/>
          </p:nvGrpSpPr>
          <p:grpSpPr bwMode="auto">
            <a:xfrm rot="-5400000">
              <a:off x="4046" y="5571"/>
              <a:ext cx="194" cy="130"/>
              <a:chOff x="328" y="5410"/>
              <a:chExt cx="193" cy="130"/>
            </a:xfrm>
          </p:grpSpPr>
          <p:sp>
            <p:nvSpPr>
              <p:cNvPr id="3117" name="Line 16"/>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18" name="AutoShape 17"/>
              <p:cNvSpPr>
                <a:spLocks noChangeArrowheads="1"/>
              </p:cNvSpPr>
              <p:nvPr/>
            </p:nvSpPr>
            <p:spPr bwMode="auto">
              <a:xfrm rot="-28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7" name="Group 18"/>
            <p:cNvGrpSpPr>
              <a:grpSpLocks/>
            </p:cNvGrpSpPr>
            <p:nvPr/>
          </p:nvGrpSpPr>
          <p:grpSpPr bwMode="auto">
            <a:xfrm rot="10800000">
              <a:off x="4078" y="660"/>
              <a:ext cx="193" cy="130"/>
              <a:chOff x="328" y="5410"/>
              <a:chExt cx="193" cy="130"/>
            </a:xfrm>
          </p:grpSpPr>
          <p:sp>
            <p:nvSpPr>
              <p:cNvPr id="3115" name="Line 19"/>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16" name="AutoShape 20"/>
              <p:cNvSpPr>
                <a:spLocks noChangeArrowheads="1"/>
              </p:cNvSpPr>
              <p:nvPr/>
            </p:nvSpPr>
            <p:spPr bwMode="auto">
              <a:xfrm rot="-28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8" name="Group 21"/>
            <p:cNvGrpSpPr>
              <a:grpSpLocks/>
            </p:cNvGrpSpPr>
            <p:nvPr/>
          </p:nvGrpSpPr>
          <p:grpSpPr bwMode="auto">
            <a:xfrm rot="5400000">
              <a:off x="368" y="632"/>
              <a:ext cx="194" cy="130"/>
              <a:chOff x="328" y="5410"/>
              <a:chExt cx="193" cy="130"/>
            </a:xfrm>
          </p:grpSpPr>
          <p:sp>
            <p:nvSpPr>
              <p:cNvPr id="3113" name="Line 22"/>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14" name="AutoShape 23"/>
              <p:cNvSpPr>
                <a:spLocks noChangeArrowheads="1"/>
              </p:cNvSpPr>
              <p:nvPr/>
            </p:nvSpPr>
            <p:spPr bwMode="auto">
              <a:xfrm rot="-28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9" name="Group 24"/>
            <p:cNvGrpSpPr>
              <a:grpSpLocks/>
            </p:cNvGrpSpPr>
            <p:nvPr/>
          </p:nvGrpSpPr>
          <p:grpSpPr bwMode="auto">
            <a:xfrm>
              <a:off x="1236" y="4436"/>
              <a:ext cx="2112" cy="1103"/>
              <a:chOff x="1236" y="4304"/>
              <a:chExt cx="2112" cy="1104"/>
            </a:xfrm>
          </p:grpSpPr>
          <p:grpSp>
            <p:nvGrpSpPr>
              <p:cNvPr id="3107" name="Group 25"/>
              <p:cNvGrpSpPr>
                <a:grpSpLocks/>
              </p:cNvGrpSpPr>
              <p:nvPr/>
            </p:nvGrpSpPr>
            <p:grpSpPr bwMode="auto">
              <a:xfrm>
                <a:off x="1788" y="4304"/>
                <a:ext cx="1008" cy="1008"/>
                <a:chOff x="1836" y="4416"/>
                <a:chExt cx="1008" cy="1008"/>
              </a:xfrm>
            </p:grpSpPr>
            <p:sp>
              <p:nvSpPr>
                <p:cNvPr id="3111" name="Oval 26"/>
                <p:cNvSpPr>
                  <a:spLocks noChangeArrowheads="1"/>
                </p:cNvSpPr>
                <p:nvPr/>
              </p:nvSpPr>
              <p:spPr bwMode="auto">
                <a:xfrm>
                  <a:off x="1836" y="4416"/>
                  <a:ext cx="1008" cy="1008"/>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12" name="Line 27"/>
                <p:cNvSpPr>
                  <a:spLocks noChangeShapeType="1"/>
                </p:cNvSpPr>
                <p:nvPr/>
              </p:nvSpPr>
              <p:spPr bwMode="auto">
                <a:xfrm>
                  <a:off x="1920" y="4656"/>
                  <a:ext cx="86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3108" name="Rectangle 28"/>
              <p:cNvSpPr>
                <a:spLocks noChangeArrowheads="1"/>
              </p:cNvSpPr>
              <p:nvPr/>
            </p:nvSpPr>
            <p:spPr bwMode="auto">
              <a:xfrm>
                <a:off x="1236" y="4544"/>
                <a:ext cx="2112" cy="864"/>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9" name="Rectangle 29"/>
              <p:cNvSpPr>
                <a:spLocks noChangeArrowheads="1"/>
              </p:cNvSpPr>
              <p:nvPr/>
            </p:nvSpPr>
            <p:spPr bwMode="auto">
              <a:xfrm>
                <a:off x="1812" y="5120"/>
                <a:ext cx="960" cy="288"/>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10" name="Oval 30"/>
              <p:cNvSpPr>
                <a:spLocks noChangeArrowheads="1"/>
              </p:cNvSpPr>
              <p:nvPr/>
            </p:nvSpPr>
            <p:spPr bwMode="auto">
              <a:xfrm>
                <a:off x="2286" y="4780"/>
                <a:ext cx="35" cy="35"/>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100" name="Group 31"/>
            <p:cNvGrpSpPr>
              <a:grpSpLocks/>
            </p:cNvGrpSpPr>
            <p:nvPr/>
          </p:nvGrpSpPr>
          <p:grpSpPr bwMode="auto">
            <a:xfrm flipV="1">
              <a:off x="1236" y="792"/>
              <a:ext cx="2112" cy="1104"/>
              <a:chOff x="1236" y="4304"/>
              <a:chExt cx="2112" cy="1104"/>
            </a:xfrm>
          </p:grpSpPr>
          <p:grpSp>
            <p:nvGrpSpPr>
              <p:cNvPr id="3101" name="Group 32"/>
              <p:cNvGrpSpPr>
                <a:grpSpLocks/>
              </p:cNvGrpSpPr>
              <p:nvPr/>
            </p:nvGrpSpPr>
            <p:grpSpPr bwMode="auto">
              <a:xfrm>
                <a:off x="1788" y="4304"/>
                <a:ext cx="1008" cy="1008"/>
                <a:chOff x="1836" y="4416"/>
                <a:chExt cx="1008" cy="1008"/>
              </a:xfrm>
            </p:grpSpPr>
            <p:sp>
              <p:nvSpPr>
                <p:cNvPr id="3105" name="Oval 33"/>
                <p:cNvSpPr>
                  <a:spLocks noChangeArrowheads="1"/>
                </p:cNvSpPr>
                <p:nvPr/>
              </p:nvSpPr>
              <p:spPr bwMode="auto">
                <a:xfrm>
                  <a:off x="1836" y="4416"/>
                  <a:ext cx="1008" cy="1008"/>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6" name="Line 34"/>
                <p:cNvSpPr>
                  <a:spLocks noChangeShapeType="1"/>
                </p:cNvSpPr>
                <p:nvPr/>
              </p:nvSpPr>
              <p:spPr bwMode="auto">
                <a:xfrm>
                  <a:off x="1920" y="4656"/>
                  <a:ext cx="86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3102" name="Rectangle 35"/>
              <p:cNvSpPr>
                <a:spLocks noChangeArrowheads="1"/>
              </p:cNvSpPr>
              <p:nvPr/>
            </p:nvSpPr>
            <p:spPr bwMode="auto">
              <a:xfrm>
                <a:off x="1236" y="4544"/>
                <a:ext cx="2112" cy="864"/>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3" name="Rectangle 36"/>
              <p:cNvSpPr>
                <a:spLocks noChangeArrowheads="1"/>
              </p:cNvSpPr>
              <p:nvPr/>
            </p:nvSpPr>
            <p:spPr bwMode="auto">
              <a:xfrm>
                <a:off x="1812" y="5120"/>
                <a:ext cx="960" cy="288"/>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4" name="Oval 37"/>
              <p:cNvSpPr>
                <a:spLocks noChangeArrowheads="1"/>
              </p:cNvSpPr>
              <p:nvPr/>
            </p:nvSpPr>
            <p:spPr bwMode="auto">
              <a:xfrm>
                <a:off x="2286" y="4780"/>
                <a:ext cx="35" cy="35"/>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3075" name="Oval 38"/>
          <p:cNvSpPr>
            <a:spLocks noChangeArrowheads="1"/>
          </p:cNvSpPr>
          <p:nvPr/>
        </p:nvSpPr>
        <p:spPr bwMode="auto">
          <a:xfrm>
            <a:off x="3262716" y="7563562"/>
            <a:ext cx="285750" cy="292100"/>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M</a:t>
            </a:r>
          </a:p>
        </p:txBody>
      </p:sp>
      <p:sp>
        <p:nvSpPr>
          <p:cNvPr id="3076" name="Oval 39"/>
          <p:cNvSpPr>
            <a:spLocks noChangeArrowheads="1"/>
          </p:cNvSpPr>
          <p:nvPr/>
        </p:nvSpPr>
        <p:spPr bwMode="auto">
          <a:xfrm>
            <a:off x="3287266" y="4711948"/>
            <a:ext cx="285750" cy="2921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MT</a:t>
            </a:r>
          </a:p>
        </p:txBody>
      </p:sp>
      <p:sp>
        <p:nvSpPr>
          <p:cNvPr id="3077" name="Oval 40"/>
          <p:cNvSpPr>
            <a:spLocks noChangeArrowheads="1"/>
          </p:cNvSpPr>
          <p:nvPr/>
        </p:nvSpPr>
        <p:spPr bwMode="auto">
          <a:xfrm>
            <a:off x="1991122" y="6960801"/>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VB</a:t>
            </a:r>
          </a:p>
        </p:txBody>
      </p:sp>
      <p:sp>
        <p:nvSpPr>
          <p:cNvPr id="3078" name="Oval 41"/>
          <p:cNvSpPr>
            <a:spLocks noChangeArrowheads="1"/>
          </p:cNvSpPr>
          <p:nvPr/>
        </p:nvSpPr>
        <p:spPr bwMode="auto">
          <a:xfrm>
            <a:off x="4437112" y="6963281"/>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HB</a:t>
            </a:r>
          </a:p>
        </p:txBody>
      </p:sp>
      <p:sp>
        <p:nvSpPr>
          <p:cNvPr id="3079" name="Oval 43"/>
          <p:cNvSpPr>
            <a:spLocks noChangeArrowheads="1"/>
          </p:cNvSpPr>
          <p:nvPr/>
        </p:nvSpPr>
        <p:spPr bwMode="auto">
          <a:xfrm>
            <a:off x="2700324" y="6184333"/>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VMF</a:t>
            </a:r>
            <a:endParaRPr lang="en-US" sz="1000" b="1" dirty="0">
              <a:solidFill>
                <a:schemeClr val="bg1"/>
              </a:solidFill>
            </a:endParaRPr>
          </a:p>
        </p:txBody>
      </p:sp>
      <p:sp>
        <p:nvSpPr>
          <p:cNvPr id="3080" name="Text Box 46"/>
          <p:cNvSpPr txBox="1">
            <a:spLocks noChangeArrowheads="1"/>
          </p:cNvSpPr>
          <p:nvPr/>
        </p:nvSpPr>
        <p:spPr bwMode="auto">
          <a:xfrm>
            <a:off x="2394658" y="109245"/>
            <a:ext cx="198002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sv-SE" b="1" dirty="0" smtClean="0"/>
              <a:t>Attackerande - 2</a:t>
            </a:r>
            <a:endParaRPr lang="sv-SE" b="1" dirty="0"/>
          </a:p>
        </p:txBody>
      </p:sp>
      <p:sp>
        <p:nvSpPr>
          <p:cNvPr id="50" name="Oval 41"/>
          <p:cNvSpPr>
            <a:spLocks noChangeArrowheads="1"/>
          </p:cNvSpPr>
          <p:nvPr/>
        </p:nvSpPr>
        <p:spPr bwMode="auto">
          <a:xfrm>
            <a:off x="3831031" y="6172582"/>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HMF</a:t>
            </a:r>
            <a:endParaRPr lang="en-US" sz="1000" b="1" dirty="0">
              <a:solidFill>
                <a:schemeClr val="bg1"/>
              </a:solidFill>
            </a:endParaRPr>
          </a:p>
        </p:txBody>
      </p:sp>
      <p:sp>
        <p:nvSpPr>
          <p:cNvPr id="51" name="Oval 41"/>
          <p:cNvSpPr>
            <a:spLocks noChangeArrowheads="1"/>
          </p:cNvSpPr>
          <p:nvPr/>
        </p:nvSpPr>
        <p:spPr bwMode="auto">
          <a:xfrm>
            <a:off x="3258767" y="6945784"/>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MB</a:t>
            </a:r>
          </a:p>
        </p:txBody>
      </p:sp>
      <p:sp>
        <p:nvSpPr>
          <p:cNvPr id="52" name="Oval 41"/>
          <p:cNvSpPr>
            <a:spLocks noChangeArrowheads="1"/>
          </p:cNvSpPr>
          <p:nvPr/>
        </p:nvSpPr>
        <p:spPr bwMode="auto">
          <a:xfrm>
            <a:off x="1628800" y="5652120"/>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V</a:t>
            </a:r>
            <a:r>
              <a:rPr lang="en-US" sz="1000" b="1" dirty="0" smtClean="0">
                <a:solidFill>
                  <a:schemeClr val="bg1"/>
                </a:solidFill>
              </a:rPr>
              <a:t>K</a:t>
            </a:r>
            <a:endParaRPr lang="en-US" sz="1000" b="1" dirty="0">
              <a:solidFill>
                <a:schemeClr val="bg1"/>
              </a:solidFill>
            </a:endParaRPr>
          </a:p>
        </p:txBody>
      </p:sp>
      <p:sp>
        <p:nvSpPr>
          <p:cNvPr id="53" name="Oval 41"/>
          <p:cNvSpPr>
            <a:spLocks noChangeArrowheads="1"/>
          </p:cNvSpPr>
          <p:nvPr/>
        </p:nvSpPr>
        <p:spPr bwMode="auto">
          <a:xfrm>
            <a:off x="4889202" y="5652120"/>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H</a:t>
            </a:r>
            <a:r>
              <a:rPr lang="en-US" sz="1000" b="1" dirty="0" smtClean="0">
                <a:solidFill>
                  <a:schemeClr val="bg1"/>
                </a:solidFill>
              </a:rPr>
              <a:t>K</a:t>
            </a:r>
            <a:endParaRPr lang="en-US" sz="1000" b="1" dirty="0">
              <a:solidFill>
                <a:schemeClr val="bg1"/>
              </a:solidFill>
            </a:endParaRPr>
          </a:p>
        </p:txBody>
      </p:sp>
      <p:cxnSp>
        <p:nvCxnSpPr>
          <p:cNvPr id="3" name="Straight Arrow Connector 2"/>
          <p:cNvCxnSpPr/>
          <p:nvPr/>
        </p:nvCxnSpPr>
        <p:spPr>
          <a:xfrm flipV="1">
            <a:off x="2843199" y="5190609"/>
            <a:ext cx="1" cy="1024517"/>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9" name="Straight Arrow Connector 8"/>
          <p:cNvCxnSpPr/>
          <p:nvPr/>
        </p:nvCxnSpPr>
        <p:spPr>
          <a:xfrm flipV="1">
            <a:off x="4005064" y="5148064"/>
            <a:ext cx="0" cy="102451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0" name="Straight Arrow Connector 19"/>
          <p:cNvCxnSpPr>
            <a:stCxn id="3077" idx="7"/>
            <a:endCxn id="3111" idx="0"/>
          </p:cNvCxnSpPr>
          <p:nvPr/>
        </p:nvCxnSpPr>
        <p:spPr>
          <a:xfrm flipV="1">
            <a:off x="2235025" y="6514886"/>
            <a:ext cx="1179494" cy="488459"/>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2" name="Straight Arrow Connector 21"/>
          <p:cNvCxnSpPr>
            <a:stCxn id="3078" idx="1"/>
            <a:endCxn id="3111" idx="0"/>
          </p:cNvCxnSpPr>
          <p:nvPr/>
        </p:nvCxnSpPr>
        <p:spPr>
          <a:xfrm flipH="1" flipV="1">
            <a:off x="3414519" y="6514886"/>
            <a:ext cx="1064440" cy="490939"/>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4" name="Straight Arrow Connector 23"/>
          <p:cNvCxnSpPr>
            <a:endCxn id="3111" idx="0"/>
          </p:cNvCxnSpPr>
          <p:nvPr/>
        </p:nvCxnSpPr>
        <p:spPr>
          <a:xfrm flipH="1" flipV="1">
            <a:off x="3414519" y="6514886"/>
            <a:ext cx="15622" cy="362486"/>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7954518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4" name="Group 2"/>
          <p:cNvGrpSpPr>
            <a:grpSpLocks/>
          </p:cNvGrpSpPr>
          <p:nvPr/>
        </p:nvGrpSpPr>
        <p:grpSpPr bwMode="auto">
          <a:xfrm>
            <a:off x="501203" y="715897"/>
            <a:ext cx="5857875" cy="7759700"/>
            <a:chOff x="334" y="600"/>
            <a:chExt cx="3937" cy="5133"/>
          </a:xfrm>
        </p:grpSpPr>
        <p:sp>
          <p:nvSpPr>
            <p:cNvPr id="3086" name="Rectangle 3"/>
            <p:cNvSpPr>
              <a:spLocks noChangeArrowheads="1"/>
            </p:cNvSpPr>
            <p:nvPr/>
          </p:nvSpPr>
          <p:spPr bwMode="auto">
            <a:xfrm>
              <a:off x="529" y="789"/>
              <a:ext cx="3552" cy="475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7" name="Arc 4"/>
            <p:cNvSpPr>
              <a:spLocks/>
            </p:cNvSpPr>
            <p:nvPr/>
          </p:nvSpPr>
          <p:spPr bwMode="auto">
            <a:xfrm>
              <a:off x="528" y="5447"/>
              <a:ext cx="99" cy="96"/>
            </a:xfrm>
            <a:custGeom>
              <a:avLst/>
              <a:gdLst>
                <a:gd name="T0" fmla="*/ 0 w 22174"/>
                <a:gd name="T1" fmla="*/ 0 h 21600"/>
                <a:gd name="T2" fmla="*/ 0 w 22174"/>
                <a:gd name="T3" fmla="*/ 0 h 21600"/>
                <a:gd name="T4" fmla="*/ 0 w 22174"/>
                <a:gd name="T5" fmla="*/ 0 h 21600"/>
                <a:gd name="T6" fmla="*/ 0 60000 65536"/>
                <a:gd name="T7" fmla="*/ 0 60000 65536"/>
                <a:gd name="T8" fmla="*/ 0 60000 65536"/>
              </a:gdLst>
              <a:ahLst/>
              <a:cxnLst>
                <a:cxn ang="T6">
                  <a:pos x="T0" y="T1"/>
                </a:cxn>
                <a:cxn ang="T7">
                  <a:pos x="T2" y="T3"/>
                </a:cxn>
                <a:cxn ang="T8">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lnTo>
                    <a:pt x="-1" y="8"/>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8" name="Arc 5"/>
            <p:cNvSpPr>
              <a:spLocks/>
            </p:cNvSpPr>
            <p:nvPr/>
          </p:nvSpPr>
          <p:spPr bwMode="auto">
            <a:xfrm rot="-5400000">
              <a:off x="3983" y="5447"/>
              <a:ext cx="99" cy="96"/>
            </a:xfrm>
            <a:custGeom>
              <a:avLst/>
              <a:gdLst>
                <a:gd name="T0" fmla="*/ 0 w 22174"/>
                <a:gd name="T1" fmla="*/ 0 h 21600"/>
                <a:gd name="T2" fmla="*/ 0 w 22174"/>
                <a:gd name="T3" fmla="*/ 0 h 21600"/>
                <a:gd name="T4" fmla="*/ 0 w 22174"/>
                <a:gd name="T5" fmla="*/ 0 h 21600"/>
                <a:gd name="T6" fmla="*/ 0 60000 65536"/>
                <a:gd name="T7" fmla="*/ 0 60000 65536"/>
                <a:gd name="T8" fmla="*/ 0 60000 65536"/>
              </a:gdLst>
              <a:ahLst/>
              <a:cxnLst>
                <a:cxn ang="T6">
                  <a:pos x="T0" y="T1"/>
                </a:cxn>
                <a:cxn ang="T7">
                  <a:pos x="T2" y="T3"/>
                </a:cxn>
                <a:cxn ang="T8">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lnTo>
                    <a:pt x="-1" y="8"/>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9" name="Arc 6"/>
            <p:cNvSpPr>
              <a:spLocks/>
            </p:cNvSpPr>
            <p:nvPr/>
          </p:nvSpPr>
          <p:spPr bwMode="auto">
            <a:xfrm rot="10800000">
              <a:off x="3985" y="789"/>
              <a:ext cx="99" cy="96"/>
            </a:xfrm>
            <a:custGeom>
              <a:avLst/>
              <a:gdLst>
                <a:gd name="T0" fmla="*/ 0 w 22174"/>
                <a:gd name="T1" fmla="*/ 0 h 21600"/>
                <a:gd name="T2" fmla="*/ 0 w 22174"/>
                <a:gd name="T3" fmla="*/ 0 h 21600"/>
                <a:gd name="T4" fmla="*/ 0 w 22174"/>
                <a:gd name="T5" fmla="*/ 0 h 21600"/>
                <a:gd name="T6" fmla="*/ 0 60000 65536"/>
                <a:gd name="T7" fmla="*/ 0 60000 65536"/>
                <a:gd name="T8" fmla="*/ 0 60000 65536"/>
              </a:gdLst>
              <a:ahLst/>
              <a:cxnLst>
                <a:cxn ang="T6">
                  <a:pos x="T0" y="T1"/>
                </a:cxn>
                <a:cxn ang="T7">
                  <a:pos x="T2" y="T3"/>
                </a:cxn>
                <a:cxn ang="T8">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lnTo>
                    <a:pt x="-1" y="8"/>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0" name="Arc 7"/>
            <p:cNvSpPr>
              <a:spLocks/>
            </p:cNvSpPr>
            <p:nvPr/>
          </p:nvSpPr>
          <p:spPr bwMode="auto">
            <a:xfrm rot="5400000">
              <a:off x="527" y="791"/>
              <a:ext cx="99" cy="96"/>
            </a:xfrm>
            <a:custGeom>
              <a:avLst/>
              <a:gdLst>
                <a:gd name="T0" fmla="*/ 0 w 22174"/>
                <a:gd name="T1" fmla="*/ 0 h 21600"/>
                <a:gd name="T2" fmla="*/ 0 w 22174"/>
                <a:gd name="T3" fmla="*/ 0 h 21600"/>
                <a:gd name="T4" fmla="*/ 0 w 22174"/>
                <a:gd name="T5" fmla="*/ 0 h 21600"/>
                <a:gd name="T6" fmla="*/ 0 60000 65536"/>
                <a:gd name="T7" fmla="*/ 0 60000 65536"/>
                <a:gd name="T8" fmla="*/ 0 60000 65536"/>
              </a:gdLst>
              <a:ahLst/>
              <a:cxnLst>
                <a:cxn ang="T6">
                  <a:pos x="T0" y="T1"/>
                </a:cxn>
                <a:cxn ang="T7">
                  <a:pos x="T2" y="T3"/>
                </a:cxn>
                <a:cxn ang="T8">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lnTo>
                    <a:pt x="-1" y="8"/>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1" name="Oval 8"/>
            <p:cNvSpPr>
              <a:spLocks noChangeArrowheads="1"/>
            </p:cNvSpPr>
            <p:nvPr/>
          </p:nvSpPr>
          <p:spPr bwMode="auto">
            <a:xfrm>
              <a:off x="1788" y="2640"/>
              <a:ext cx="1008" cy="1008"/>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92" name="Line 9"/>
            <p:cNvSpPr>
              <a:spLocks noChangeShapeType="1"/>
            </p:cNvSpPr>
            <p:nvPr/>
          </p:nvSpPr>
          <p:spPr bwMode="auto">
            <a:xfrm>
              <a:off x="528" y="3156"/>
              <a:ext cx="3552"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093" name="Rectangle 10" descr="Large grid"/>
            <p:cNvSpPr>
              <a:spLocks noChangeArrowheads="1"/>
            </p:cNvSpPr>
            <p:nvPr/>
          </p:nvSpPr>
          <p:spPr bwMode="auto">
            <a:xfrm rot="-5400000">
              <a:off x="2220" y="476"/>
              <a:ext cx="144" cy="480"/>
            </a:xfrm>
            <a:prstGeom prst="rect">
              <a:avLst/>
            </a:prstGeom>
            <a:pattFill prst="lgGrid">
              <a:fgClr>
                <a:schemeClr val="tx2"/>
              </a:fgClr>
              <a:bgClr>
                <a:srgbClr val="B2B2B2"/>
              </a:bgClr>
            </a:patt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94" name="Rectangle 11" descr="Large grid"/>
            <p:cNvSpPr>
              <a:spLocks noChangeArrowheads="1"/>
            </p:cNvSpPr>
            <p:nvPr/>
          </p:nvSpPr>
          <p:spPr bwMode="auto">
            <a:xfrm rot="-5400000">
              <a:off x="2219" y="5372"/>
              <a:ext cx="145" cy="480"/>
            </a:xfrm>
            <a:prstGeom prst="rect">
              <a:avLst/>
            </a:prstGeom>
            <a:pattFill prst="lgGrid">
              <a:fgClr>
                <a:schemeClr val="tx2"/>
              </a:fgClr>
              <a:bgClr>
                <a:srgbClr val="B2B2B2"/>
              </a:bgClr>
            </a:patt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3095" name="Group 12"/>
            <p:cNvGrpSpPr>
              <a:grpSpLocks/>
            </p:cNvGrpSpPr>
            <p:nvPr/>
          </p:nvGrpSpPr>
          <p:grpSpPr bwMode="auto">
            <a:xfrm>
              <a:off x="334" y="5544"/>
              <a:ext cx="193" cy="130"/>
              <a:chOff x="328" y="5410"/>
              <a:chExt cx="193" cy="130"/>
            </a:xfrm>
          </p:grpSpPr>
          <p:sp>
            <p:nvSpPr>
              <p:cNvPr id="3119" name="Line 13"/>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20" name="AutoShape 14"/>
              <p:cNvSpPr>
                <a:spLocks noChangeArrowheads="1"/>
              </p:cNvSpPr>
              <p:nvPr/>
            </p:nvSpPr>
            <p:spPr bwMode="auto">
              <a:xfrm rot="-28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6" name="Group 15"/>
            <p:cNvGrpSpPr>
              <a:grpSpLocks/>
            </p:cNvGrpSpPr>
            <p:nvPr/>
          </p:nvGrpSpPr>
          <p:grpSpPr bwMode="auto">
            <a:xfrm rot="-5400000">
              <a:off x="4046" y="5571"/>
              <a:ext cx="194" cy="130"/>
              <a:chOff x="328" y="5410"/>
              <a:chExt cx="193" cy="130"/>
            </a:xfrm>
          </p:grpSpPr>
          <p:sp>
            <p:nvSpPr>
              <p:cNvPr id="3117" name="Line 16"/>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18" name="AutoShape 17"/>
              <p:cNvSpPr>
                <a:spLocks noChangeArrowheads="1"/>
              </p:cNvSpPr>
              <p:nvPr/>
            </p:nvSpPr>
            <p:spPr bwMode="auto">
              <a:xfrm rot="-28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7" name="Group 18"/>
            <p:cNvGrpSpPr>
              <a:grpSpLocks/>
            </p:cNvGrpSpPr>
            <p:nvPr/>
          </p:nvGrpSpPr>
          <p:grpSpPr bwMode="auto">
            <a:xfrm rot="10800000">
              <a:off x="4078" y="660"/>
              <a:ext cx="193" cy="130"/>
              <a:chOff x="328" y="5410"/>
              <a:chExt cx="193" cy="130"/>
            </a:xfrm>
          </p:grpSpPr>
          <p:sp>
            <p:nvSpPr>
              <p:cNvPr id="3115" name="Line 19"/>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16" name="AutoShape 20"/>
              <p:cNvSpPr>
                <a:spLocks noChangeArrowheads="1"/>
              </p:cNvSpPr>
              <p:nvPr/>
            </p:nvSpPr>
            <p:spPr bwMode="auto">
              <a:xfrm rot="-28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8" name="Group 21"/>
            <p:cNvGrpSpPr>
              <a:grpSpLocks/>
            </p:cNvGrpSpPr>
            <p:nvPr/>
          </p:nvGrpSpPr>
          <p:grpSpPr bwMode="auto">
            <a:xfrm rot="5400000">
              <a:off x="368" y="632"/>
              <a:ext cx="194" cy="130"/>
              <a:chOff x="328" y="5410"/>
              <a:chExt cx="193" cy="130"/>
            </a:xfrm>
          </p:grpSpPr>
          <p:sp>
            <p:nvSpPr>
              <p:cNvPr id="3113" name="Line 22"/>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14" name="AutoShape 23"/>
              <p:cNvSpPr>
                <a:spLocks noChangeArrowheads="1"/>
              </p:cNvSpPr>
              <p:nvPr/>
            </p:nvSpPr>
            <p:spPr bwMode="auto">
              <a:xfrm rot="-28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9" name="Group 24"/>
            <p:cNvGrpSpPr>
              <a:grpSpLocks/>
            </p:cNvGrpSpPr>
            <p:nvPr/>
          </p:nvGrpSpPr>
          <p:grpSpPr bwMode="auto">
            <a:xfrm>
              <a:off x="1236" y="4436"/>
              <a:ext cx="2112" cy="1103"/>
              <a:chOff x="1236" y="4304"/>
              <a:chExt cx="2112" cy="1104"/>
            </a:xfrm>
          </p:grpSpPr>
          <p:grpSp>
            <p:nvGrpSpPr>
              <p:cNvPr id="3107" name="Group 25"/>
              <p:cNvGrpSpPr>
                <a:grpSpLocks/>
              </p:cNvGrpSpPr>
              <p:nvPr/>
            </p:nvGrpSpPr>
            <p:grpSpPr bwMode="auto">
              <a:xfrm>
                <a:off x="1788" y="4304"/>
                <a:ext cx="1008" cy="1008"/>
                <a:chOff x="1836" y="4416"/>
                <a:chExt cx="1008" cy="1008"/>
              </a:xfrm>
            </p:grpSpPr>
            <p:sp>
              <p:nvSpPr>
                <p:cNvPr id="3111" name="Oval 26"/>
                <p:cNvSpPr>
                  <a:spLocks noChangeArrowheads="1"/>
                </p:cNvSpPr>
                <p:nvPr/>
              </p:nvSpPr>
              <p:spPr bwMode="auto">
                <a:xfrm>
                  <a:off x="1836" y="4416"/>
                  <a:ext cx="1008" cy="1008"/>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12" name="Line 27"/>
                <p:cNvSpPr>
                  <a:spLocks noChangeShapeType="1"/>
                </p:cNvSpPr>
                <p:nvPr/>
              </p:nvSpPr>
              <p:spPr bwMode="auto">
                <a:xfrm>
                  <a:off x="1920" y="4656"/>
                  <a:ext cx="86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3108" name="Rectangle 28"/>
              <p:cNvSpPr>
                <a:spLocks noChangeArrowheads="1"/>
              </p:cNvSpPr>
              <p:nvPr/>
            </p:nvSpPr>
            <p:spPr bwMode="auto">
              <a:xfrm>
                <a:off x="1236" y="4544"/>
                <a:ext cx="2112" cy="864"/>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9" name="Rectangle 29"/>
              <p:cNvSpPr>
                <a:spLocks noChangeArrowheads="1"/>
              </p:cNvSpPr>
              <p:nvPr/>
            </p:nvSpPr>
            <p:spPr bwMode="auto">
              <a:xfrm>
                <a:off x="1812" y="5120"/>
                <a:ext cx="960" cy="288"/>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10" name="Oval 30"/>
              <p:cNvSpPr>
                <a:spLocks noChangeArrowheads="1"/>
              </p:cNvSpPr>
              <p:nvPr/>
            </p:nvSpPr>
            <p:spPr bwMode="auto">
              <a:xfrm>
                <a:off x="2286" y="4780"/>
                <a:ext cx="35" cy="35"/>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100" name="Group 31"/>
            <p:cNvGrpSpPr>
              <a:grpSpLocks/>
            </p:cNvGrpSpPr>
            <p:nvPr/>
          </p:nvGrpSpPr>
          <p:grpSpPr bwMode="auto">
            <a:xfrm flipV="1">
              <a:off x="1236" y="792"/>
              <a:ext cx="2112" cy="1104"/>
              <a:chOff x="1236" y="4304"/>
              <a:chExt cx="2112" cy="1104"/>
            </a:xfrm>
          </p:grpSpPr>
          <p:grpSp>
            <p:nvGrpSpPr>
              <p:cNvPr id="3101" name="Group 32"/>
              <p:cNvGrpSpPr>
                <a:grpSpLocks/>
              </p:cNvGrpSpPr>
              <p:nvPr/>
            </p:nvGrpSpPr>
            <p:grpSpPr bwMode="auto">
              <a:xfrm>
                <a:off x="1788" y="4304"/>
                <a:ext cx="1008" cy="1008"/>
                <a:chOff x="1836" y="4416"/>
                <a:chExt cx="1008" cy="1008"/>
              </a:xfrm>
            </p:grpSpPr>
            <p:sp>
              <p:nvSpPr>
                <p:cNvPr id="3105" name="Oval 33"/>
                <p:cNvSpPr>
                  <a:spLocks noChangeArrowheads="1"/>
                </p:cNvSpPr>
                <p:nvPr/>
              </p:nvSpPr>
              <p:spPr bwMode="auto">
                <a:xfrm>
                  <a:off x="1836" y="4416"/>
                  <a:ext cx="1008" cy="1008"/>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6" name="Line 34"/>
                <p:cNvSpPr>
                  <a:spLocks noChangeShapeType="1"/>
                </p:cNvSpPr>
                <p:nvPr/>
              </p:nvSpPr>
              <p:spPr bwMode="auto">
                <a:xfrm>
                  <a:off x="1920" y="4656"/>
                  <a:ext cx="86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3102" name="Rectangle 35"/>
              <p:cNvSpPr>
                <a:spLocks noChangeArrowheads="1"/>
              </p:cNvSpPr>
              <p:nvPr/>
            </p:nvSpPr>
            <p:spPr bwMode="auto">
              <a:xfrm>
                <a:off x="1236" y="4544"/>
                <a:ext cx="2112" cy="864"/>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3" name="Rectangle 36"/>
              <p:cNvSpPr>
                <a:spLocks noChangeArrowheads="1"/>
              </p:cNvSpPr>
              <p:nvPr/>
            </p:nvSpPr>
            <p:spPr bwMode="auto">
              <a:xfrm>
                <a:off x="1812" y="5120"/>
                <a:ext cx="960" cy="288"/>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4" name="Oval 37"/>
              <p:cNvSpPr>
                <a:spLocks noChangeArrowheads="1"/>
              </p:cNvSpPr>
              <p:nvPr/>
            </p:nvSpPr>
            <p:spPr bwMode="auto">
              <a:xfrm>
                <a:off x="2286" y="4780"/>
                <a:ext cx="35" cy="35"/>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3075" name="Oval 38"/>
          <p:cNvSpPr>
            <a:spLocks noChangeArrowheads="1"/>
          </p:cNvSpPr>
          <p:nvPr/>
        </p:nvSpPr>
        <p:spPr bwMode="auto">
          <a:xfrm>
            <a:off x="3278941" y="6968148"/>
            <a:ext cx="285750" cy="292100"/>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M</a:t>
            </a:r>
          </a:p>
        </p:txBody>
      </p:sp>
      <p:sp>
        <p:nvSpPr>
          <p:cNvPr id="3076" name="Oval 39"/>
          <p:cNvSpPr>
            <a:spLocks noChangeArrowheads="1"/>
          </p:cNvSpPr>
          <p:nvPr/>
        </p:nvSpPr>
        <p:spPr bwMode="auto">
          <a:xfrm>
            <a:off x="3287266" y="1331640"/>
            <a:ext cx="285750" cy="2921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MT</a:t>
            </a:r>
          </a:p>
        </p:txBody>
      </p:sp>
      <p:sp>
        <p:nvSpPr>
          <p:cNvPr id="3077" name="Oval 40"/>
          <p:cNvSpPr>
            <a:spLocks noChangeArrowheads="1"/>
          </p:cNvSpPr>
          <p:nvPr/>
        </p:nvSpPr>
        <p:spPr bwMode="auto">
          <a:xfrm>
            <a:off x="2075997" y="2987824"/>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VB</a:t>
            </a:r>
          </a:p>
        </p:txBody>
      </p:sp>
      <p:sp>
        <p:nvSpPr>
          <p:cNvPr id="3078" name="Oval 41"/>
          <p:cNvSpPr>
            <a:spLocks noChangeArrowheads="1"/>
          </p:cNvSpPr>
          <p:nvPr/>
        </p:nvSpPr>
        <p:spPr bwMode="auto">
          <a:xfrm>
            <a:off x="4511402" y="2993688"/>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HB</a:t>
            </a:r>
          </a:p>
        </p:txBody>
      </p:sp>
      <p:sp>
        <p:nvSpPr>
          <p:cNvPr id="3079" name="Oval 43"/>
          <p:cNvSpPr>
            <a:spLocks noChangeArrowheads="1"/>
          </p:cNvSpPr>
          <p:nvPr/>
        </p:nvSpPr>
        <p:spPr bwMode="auto">
          <a:xfrm>
            <a:off x="3842961" y="2167026"/>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H</a:t>
            </a:r>
            <a:r>
              <a:rPr lang="en-US" sz="1000" b="1" dirty="0" smtClean="0">
                <a:solidFill>
                  <a:schemeClr val="bg1"/>
                </a:solidFill>
              </a:rPr>
              <a:t>MF</a:t>
            </a:r>
            <a:endParaRPr lang="en-US" sz="1000" b="1" dirty="0">
              <a:solidFill>
                <a:schemeClr val="bg1"/>
              </a:solidFill>
            </a:endParaRPr>
          </a:p>
        </p:txBody>
      </p:sp>
      <p:sp>
        <p:nvSpPr>
          <p:cNvPr id="3080" name="Text Box 46"/>
          <p:cNvSpPr txBox="1">
            <a:spLocks noChangeArrowheads="1"/>
          </p:cNvSpPr>
          <p:nvPr/>
        </p:nvSpPr>
        <p:spPr bwMode="auto">
          <a:xfrm>
            <a:off x="2394658" y="109245"/>
            <a:ext cx="198002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sv-SE" b="1" dirty="0" smtClean="0"/>
              <a:t>Attackerande - 3</a:t>
            </a:r>
            <a:endParaRPr lang="sv-SE" b="1" dirty="0"/>
          </a:p>
        </p:txBody>
      </p:sp>
      <p:sp>
        <p:nvSpPr>
          <p:cNvPr id="50" name="Oval 41"/>
          <p:cNvSpPr>
            <a:spLocks noChangeArrowheads="1"/>
          </p:cNvSpPr>
          <p:nvPr/>
        </p:nvSpPr>
        <p:spPr bwMode="auto">
          <a:xfrm>
            <a:off x="2778968" y="2167026"/>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VMF</a:t>
            </a:r>
            <a:endParaRPr lang="en-US" sz="1000" b="1" dirty="0">
              <a:solidFill>
                <a:schemeClr val="bg1"/>
              </a:solidFill>
            </a:endParaRPr>
          </a:p>
        </p:txBody>
      </p:sp>
      <p:sp>
        <p:nvSpPr>
          <p:cNvPr id="51" name="Oval 41"/>
          <p:cNvSpPr>
            <a:spLocks noChangeArrowheads="1"/>
          </p:cNvSpPr>
          <p:nvPr/>
        </p:nvSpPr>
        <p:spPr bwMode="auto">
          <a:xfrm>
            <a:off x="3290985" y="4427984"/>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MB</a:t>
            </a:r>
          </a:p>
        </p:txBody>
      </p:sp>
      <p:sp>
        <p:nvSpPr>
          <p:cNvPr id="52" name="Oval 41"/>
          <p:cNvSpPr>
            <a:spLocks noChangeArrowheads="1"/>
          </p:cNvSpPr>
          <p:nvPr/>
        </p:nvSpPr>
        <p:spPr bwMode="auto">
          <a:xfrm>
            <a:off x="1628800" y="1835696"/>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V</a:t>
            </a:r>
            <a:r>
              <a:rPr lang="en-US" sz="1000" b="1" dirty="0" smtClean="0">
                <a:solidFill>
                  <a:schemeClr val="bg1"/>
                </a:solidFill>
              </a:rPr>
              <a:t>K</a:t>
            </a:r>
            <a:endParaRPr lang="en-US" sz="1000" b="1" dirty="0">
              <a:solidFill>
                <a:schemeClr val="bg1"/>
              </a:solidFill>
            </a:endParaRPr>
          </a:p>
        </p:txBody>
      </p:sp>
      <p:sp>
        <p:nvSpPr>
          <p:cNvPr id="53" name="Oval 41"/>
          <p:cNvSpPr>
            <a:spLocks noChangeArrowheads="1"/>
          </p:cNvSpPr>
          <p:nvPr/>
        </p:nvSpPr>
        <p:spPr bwMode="auto">
          <a:xfrm>
            <a:off x="4889202" y="1835696"/>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H</a:t>
            </a:r>
            <a:r>
              <a:rPr lang="en-US" sz="1000" b="1" dirty="0" smtClean="0">
                <a:solidFill>
                  <a:schemeClr val="bg1"/>
                </a:solidFill>
              </a:rPr>
              <a:t>K</a:t>
            </a:r>
            <a:endParaRPr lang="en-US" sz="1000" b="1" dirty="0">
              <a:solidFill>
                <a:schemeClr val="bg1"/>
              </a:solidFill>
            </a:endParaRPr>
          </a:p>
        </p:txBody>
      </p:sp>
      <p:sp>
        <p:nvSpPr>
          <p:cNvPr id="2" name="TextBox 1"/>
          <p:cNvSpPr txBox="1"/>
          <p:nvPr/>
        </p:nvSpPr>
        <p:spPr>
          <a:xfrm>
            <a:off x="2708920" y="4751508"/>
            <a:ext cx="1462260" cy="276999"/>
          </a:xfrm>
          <a:prstGeom prst="rect">
            <a:avLst/>
          </a:prstGeom>
          <a:noFill/>
        </p:spPr>
        <p:txBody>
          <a:bodyPr wrap="none" rtlCol="0">
            <a:spAutoFit/>
          </a:bodyPr>
          <a:lstStyle/>
          <a:p>
            <a:r>
              <a:rPr lang="en-GB" sz="1200" dirty="0" err="1" smtClean="0"/>
              <a:t>Alltid</a:t>
            </a:r>
            <a:r>
              <a:rPr lang="en-GB" sz="1200" dirty="0" smtClean="0"/>
              <a:t> </a:t>
            </a:r>
            <a:r>
              <a:rPr lang="en-GB" sz="1200" dirty="0"/>
              <a:t>den </a:t>
            </a:r>
            <a:r>
              <a:rPr lang="en-GB" sz="1200" dirty="0" err="1" smtClean="0"/>
              <a:t>mittlinjen</a:t>
            </a:r>
            <a:endParaRPr lang="en-GB" sz="1200" dirty="0"/>
          </a:p>
        </p:txBody>
      </p:sp>
    </p:spTree>
    <p:extLst>
      <p:ext uri="{BB962C8B-B14F-4D97-AF65-F5344CB8AC3E}">
        <p14:creationId xmlns:p14="http://schemas.microsoft.com/office/powerpoint/2010/main" val="21974716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4" name="Group 2"/>
          <p:cNvGrpSpPr>
            <a:grpSpLocks/>
          </p:cNvGrpSpPr>
          <p:nvPr/>
        </p:nvGrpSpPr>
        <p:grpSpPr bwMode="auto">
          <a:xfrm>
            <a:off x="501203" y="713630"/>
            <a:ext cx="5857875" cy="7759700"/>
            <a:chOff x="334" y="600"/>
            <a:chExt cx="3937" cy="5133"/>
          </a:xfrm>
        </p:grpSpPr>
        <p:sp>
          <p:nvSpPr>
            <p:cNvPr id="3086" name="Rectangle 3"/>
            <p:cNvSpPr>
              <a:spLocks noChangeArrowheads="1"/>
            </p:cNvSpPr>
            <p:nvPr/>
          </p:nvSpPr>
          <p:spPr bwMode="auto">
            <a:xfrm>
              <a:off x="529" y="789"/>
              <a:ext cx="3552" cy="475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7" name="Arc 4"/>
            <p:cNvSpPr>
              <a:spLocks/>
            </p:cNvSpPr>
            <p:nvPr/>
          </p:nvSpPr>
          <p:spPr bwMode="auto">
            <a:xfrm>
              <a:off x="528" y="5447"/>
              <a:ext cx="99" cy="96"/>
            </a:xfrm>
            <a:custGeom>
              <a:avLst/>
              <a:gdLst>
                <a:gd name="T0" fmla="*/ 0 w 22174"/>
                <a:gd name="T1" fmla="*/ 0 h 21600"/>
                <a:gd name="T2" fmla="*/ 0 w 22174"/>
                <a:gd name="T3" fmla="*/ 0 h 21600"/>
                <a:gd name="T4" fmla="*/ 0 w 22174"/>
                <a:gd name="T5" fmla="*/ 0 h 21600"/>
                <a:gd name="T6" fmla="*/ 0 60000 65536"/>
                <a:gd name="T7" fmla="*/ 0 60000 65536"/>
                <a:gd name="T8" fmla="*/ 0 60000 65536"/>
              </a:gdLst>
              <a:ahLst/>
              <a:cxnLst>
                <a:cxn ang="T6">
                  <a:pos x="T0" y="T1"/>
                </a:cxn>
                <a:cxn ang="T7">
                  <a:pos x="T2" y="T3"/>
                </a:cxn>
                <a:cxn ang="T8">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lnTo>
                    <a:pt x="-1" y="8"/>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8" name="Arc 5"/>
            <p:cNvSpPr>
              <a:spLocks/>
            </p:cNvSpPr>
            <p:nvPr/>
          </p:nvSpPr>
          <p:spPr bwMode="auto">
            <a:xfrm rot="-5400000">
              <a:off x="3983" y="5447"/>
              <a:ext cx="99" cy="96"/>
            </a:xfrm>
            <a:custGeom>
              <a:avLst/>
              <a:gdLst>
                <a:gd name="T0" fmla="*/ 0 w 22174"/>
                <a:gd name="T1" fmla="*/ 0 h 21600"/>
                <a:gd name="T2" fmla="*/ 0 w 22174"/>
                <a:gd name="T3" fmla="*/ 0 h 21600"/>
                <a:gd name="T4" fmla="*/ 0 w 22174"/>
                <a:gd name="T5" fmla="*/ 0 h 21600"/>
                <a:gd name="T6" fmla="*/ 0 60000 65536"/>
                <a:gd name="T7" fmla="*/ 0 60000 65536"/>
                <a:gd name="T8" fmla="*/ 0 60000 65536"/>
              </a:gdLst>
              <a:ahLst/>
              <a:cxnLst>
                <a:cxn ang="T6">
                  <a:pos x="T0" y="T1"/>
                </a:cxn>
                <a:cxn ang="T7">
                  <a:pos x="T2" y="T3"/>
                </a:cxn>
                <a:cxn ang="T8">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lnTo>
                    <a:pt x="-1" y="8"/>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9" name="Arc 6"/>
            <p:cNvSpPr>
              <a:spLocks/>
            </p:cNvSpPr>
            <p:nvPr/>
          </p:nvSpPr>
          <p:spPr bwMode="auto">
            <a:xfrm rot="10800000">
              <a:off x="3985" y="789"/>
              <a:ext cx="99" cy="96"/>
            </a:xfrm>
            <a:custGeom>
              <a:avLst/>
              <a:gdLst>
                <a:gd name="T0" fmla="*/ 0 w 22174"/>
                <a:gd name="T1" fmla="*/ 0 h 21600"/>
                <a:gd name="T2" fmla="*/ 0 w 22174"/>
                <a:gd name="T3" fmla="*/ 0 h 21600"/>
                <a:gd name="T4" fmla="*/ 0 w 22174"/>
                <a:gd name="T5" fmla="*/ 0 h 21600"/>
                <a:gd name="T6" fmla="*/ 0 60000 65536"/>
                <a:gd name="T7" fmla="*/ 0 60000 65536"/>
                <a:gd name="T8" fmla="*/ 0 60000 65536"/>
              </a:gdLst>
              <a:ahLst/>
              <a:cxnLst>
                <a:cxn ang="T6">
                  <a:pos x="T0" y="T1"/>
                </a:cxn>
                <a:cxn ang="T7">
                  <a:pos x="T2" y="T3"/>
                </a:cxn>
                <a:cxn ang="T8">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lnTo>
                    <a:pt x="-1" y="8"/>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0" name="Arc 7"/>
            <p:cNvSpPr>
              <a:spLocks/>
            </p:cNvSpPr>
            <p:nvPr/>
          </p:nvSpPr>
          <p:spPr bwMode="auto">
            <a:xfrm rot="5400000">
              <a:off x="527" y="791"/>
              <a:ext cx="99" cy="96"/>
            </a:xfrm>
            <a:custGeom>
              <a:avLst/>
              <a:gdLst>
                <a:gd name="T0" fmla="*/ 0 w 22174"/>
                <a:gd name="T1" fmla="*/ 0 h 21600"/>
                <a:gd name="T2" fmla="*/ 0 w 22174"/>
                <a:gd name="T3" fmla="*/ 0 h 21600"/>
                <a:gd name="T4" fmla="*/ 0 w 22174"/>
                <a:gd name="T5" fmla="*/ 0 h 21600"/>
                <a:gd name="T6" fmla="*/ 0 60000 65536"/>
                <a:gd name="T7" fmla="*/ 0 60000 65536"/>
                <a:gd name="T8" fmla="*/ 0 60000 65536"/>
              </a:gdLst>
              <a:ahLst/>
              <a:cxnLst>
                <a:cxn ang="T6">
                  <a:pos x="T0" y="T1"/>
                </a:cxn>
                <a:cxn ang="T7">
                  <a:pos x="T2" y="T3"/>
                </a:cxn>
                <a:cxn ang="T8">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lnTo>
                    <a:pt x="-1" y="8"/>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1" name="Oval 8"/>
            <p:cNvSpPr>
              <a:spLocks noChangeArrowheads="1"/>
            </p:cNvSpPr>
            <p:nvPr/>
          </p:nvSpPr>
          <p:spPr bwMode="auto">
            <a:xfrm>
              <a:off x="1788" y="2640"/>
              <a:ext cx="1008" cy="1008"/>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92" name="Line 9"/>
            <p:cNvSpPr>
              <a:spLocks noChangeShapeType="1"/>
            </p:cNvSpPr>
            <p:nvPr/>
          </p:nvSpPr>
          <p:spPr bwMode="auto">
            <a:xfrm>
              <a:off x="528" y="3156"/>
              <a:ext cx="3552"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093" name="Rectangle 10" descr="Large grid"/>
            <p:cNvSpPr>
              <a:spLocks noChangeArrowheads="1"/>
            </p:cNvSpPr>
            <p:nvPr/>
          </p:nvSpPr>
          <p:spPr bwMode="auto">
            <a:xfrm rot="-5400000">
              <a:off x="2220" y="476"/>
              <a:ext cx="144" cy="480"/>
            </a:xfrm>
            <a:prstGeom prst="rect">
              <a:avLst/>
            </a:prstGeom>
            <a:pattFill prst="lgGrid">
              <a:fgClr>
                <a:schemeClr val="tx2"/>
              </a:fgClr>
              <a:bgClr>
                <a:srgbClr val="B2B2B2"/>
              </a:bgClr>
            </a:patt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94" name="Rectangle 11" descr="Large grid"/>
            <p:cNvSpPr>
              <a:spLocks noChangeArrowheads="1"/>
            </p:cNvSpPr>
            <p:nvPr/>
          </p:nvSpPr>
          <p:spPr bwMode="auto">
            <a:xfrm rot="-5400000">
              <a:off x="2219" y="5372"/>
              <a:ext cx="145" cy="480"/>
            </a:xfrm>
            <a:prstGeom prst="rect">
              <a:avLst/>
            </a:prstGeom>
            <a:pattFill prst="lgGrid">
              <a:fgClr>
                <a:schemeClr val="tx2"/>
              </a:fgClr>
              <a:bgClr>
                <a:srgbClr val="B2B2B2"/>
              </a:bgClr>
            </a:patt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3095" name="Group 12"/>
            <p:cNvGrpSpPr>
              <a:grpSpLocks/>
            </p:cNvGrpSpPr>
            <p:nvPr/>
          </p:nvGrpSpPr>
          <p:grpSpPr bwMode="auto">
            <a:xfrm>
              <a:off x="334" y="5544"/>
              <a:ext cx="193" cy="130"/>
              <a:chOff x="328" y="5410"/>
              <a:chExt cx="193" cy="130"/>
            </a:xfrm>
          </p:grpSpPr>
          <p:sp>
            <p:nvSpPr>
              <p:cNvPr id="3119" name="Line 13"/>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20" name="AutoShape 14"/>
              <p:cNvSpPr>
                <a:spLocks noChangeArrowheads="1"/>
              </p:cNvSpPr>
              <p:nvPr/>
            </p:nvSpPr>
            <p:spPr bwMode="auto">
              <a:xfrm rot="-28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6" name="Group 15"/>
            <p:cNvGrpSpPr>
              <a:grpSpLocks/>
            </p:cNvGrpSpPr>
            <p:nvPr/>
          </p:nvGrpSpPr>
          <p:grpSpPr bwMode="auto">
            <a:xfrm rot="-5400000">
              <a:off x="4046" y="5571"/>
              <a:ext cx="194" cy="130"/>
              <a:chOff x="328" y="5410"/>
              <a:chExt cx="193" cy="130"/>
            </a:xfrm>
          </p:grpSpPr>
          <p:sp>
            <p:nvSpPr>
              <p:cNvPr id="3117" name="Line 16"/>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18" name="AutoShape 17"/>
              <p:cNvSpPr>
                <a:spLocks noChangeArrowheads="1"/>
              </p:cNvSpPr>
              <p:nvPr/>
            </p:nvSpPr>
            <p:spPr bwMode="auto">
              <a:xfrm rot="-28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7" name="Group 18"/>
            <p:cNvGrpSpPr>
              <a:grpSpLocks/>
            </p:cNvGrpSpPr>
            <p:nvPr/>
          </p:nvGrpSpPr>
          <p:grpSpPr bwMode="auto">
            <a:xfrm rot="10800000">
              <a:off x="4078" y="660"/>
              <a:ext cx="193" cy="130"/>
              <a:chOff x="328" y="5410"/>
              <a:chExt cx="193" cy="130"/>
            </a:xfrm>
          </p:grpSpPr>
          <p:sp>
            <p:nvSpPr>
              <p:cNvPr id="3115" name="Line 19"/>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16" name="AutoShape 20"/>
              <p:cNvSpPr>
                <a:spLocks noChangeArrowheads="1"/>
              </p:cNvSpPr>
              <p:nvPr/>
            </p:nvSpPr>
            <p:spPr bwMode="auto">
              <a:xfrm rot="-28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8" name="Group 21"/>
            <p:cNvGrpSpPr>
              <a:grpSpLocks/>
            </p:cNvGrpSpPr>
            <p:nvPr/>
          </p:nvGrpSpPr>
          <p:grpSpPr bwMode="auto">
            <a:xfrm rot="5400000">
              <a:off x="368" y="632"/>
              <a:ext cx="194" cy="130"/>
              <a:chOff x="328" y="5410"/>
              <a:chExt cx="193" cy="130"/>
            </a:xfrm>
          </p:grpSpPr>
          <p:sp>
            <p:nvSpPr>
              <p:cNvPr id="3113" name="Line 22"/>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14" name="AutoShape 23"/>
              <p:cNvSpPr>
                <a:spLocks noChangeArrowheads="1"/>
              </p:cNvSpPr>
              <p:nvPr/>
            </p:nvSpPr>
            <p:spPr bwMode="auto">
              <a:xfrm rot="-28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9" name="Group 24"/>
            <p:cNvGrpSpPr>
              <a:grpSpLocks/>
            </p:cNvGrpSpPr>
            <p:nvPr/>
          </p:nvGrpSpPr>
          <p:grpSpPr bwMode="auto">
            <a:xfrm>
              <a:off x="1236" y="4436"/>
              <a:ext cx="2112" cy="1103"/>
              <a:chOff x="1236" y="4304"/>
              <a:chExt cx="2112" cy="1104"/>
            </a:xfrm>
          </p:grpSpPr>
          <p:grpSp>
            <p:nvGrpSpPr>
              <p:cNvPr id="3107" name="Group 25"/>
              <p:cNvGrpSpPr>
                <a:grpSpLocks/>
              </p:cNvGrpSpPr>
              <p:nvPr/>
            </p:nvGrpSpPr>
            <p:grpSpPr bwMode="auto">
              <a:xfrm>
                <a:off x="1788" y="4304"/>
                <a:ext cx="1008" cy="1008"/>
                <a:chOff x="1836" y="4416"/>
                <a:chExt cx="1008" cy="1008"/>
              </a:xfrm>
            </p:grpSpPr>
            <p:sp>
              <p:nvSpPr>
                <p:cNvPr id="3111" name="Oval 26"/>
                <p:cNvSpPr>
                  <a:spLocks noChangeArrowheads="1"/>
                </p:cNvSpPr>
                <p:nvPr/>
              </p:nvSpPr>
              <p:spPr bwMode="auto">
                <a:xfrm>
                  <a:off x="1836" y="4416"/>
                  <a:ext cx="1008" cy="1008"/>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12" name="Line 27"/>
                <p:cNvSpPr>
                  <a:spLocks noChangeShapeType="1"/>
                </p:cNvSpPr>
                <p:nvPr/>
              </p:nvSpPr>
              <p:spPr bwMode="auto">
                <a:xfrm>
                  <a:off x="1920" y="4656"/>
                  <a:ext cx="86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3108" name="Rectangle 28"/>
              <p:cNvSpPr>
                <a:spLocks noChangeArrowheads="1"/>
              </p:cNvSpPr>
              <p:nvPr/>
            </p:nvSpPr>
            <p:spPr bwMode="auto">
              <a:xfrm>
                <a:off x="1236" y="4544"/>
                <a:ext cx="2112" cy="864"/>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9" name="Rectangle 29"/>
              <p:cNvSpPr>
                <a:spLocks noChangeArrowheads="1"/>
              </p:cNvSpPr>
              <p:nvPr/>
            </p:nvSpPr>
            <p:spPr bwMode="auto">
              <a:xfrm>
                <a:off x="1812" y="5120"/>
                <a:ext cx="960" cy="288"/>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10" name="Oval 30"/>
              <p:cNvSpPr>
                <a:spLocks noChangeArrowheads="1"/>
              </p:cNvSpPr>
              <p:nvPr/>
            </p:nvSpPr>
            <p:spPr bwMode="auto">
              <a:xfrm>
                <a:off x="2286" y="4780"/>
                <a:ext cx="35" cy="35"/>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100" name="Group 31"/>
            <p:cNvGrpSpPr>
              <a:grpSpLocks/>
            </p:cNvGrpSpPr>
            <p:nvPr/>
          </p:nvGrpSpPr>
          <p:grpSpPr bwMode="auto">
            <a:xfrm flipV="1">
              <a:off x="1236" y="792"/>
              <a:ext cx="2112" cy="1104"/>
              <a:chOff x="1236" y="4304"/>
              <a:chExt cx="2112" cy="1104"/>
            </a:xfrm>
          </p:grpSpPr>
          <p:grpSp>
            <p:nvGrpSpPr>
              <p:cNvPr id="3101" name="Group 32"/>
              <p:cNvGrpSpPr>
                <a:grpSpLocks/>
              </p:cNvGrpSpPr>
              <p:nvPr/>
            </p:nvGrpSpPr>
            <p:grpSpPr bwMode="auto">
              <a:xfrm>
                <a:off x="1788" y="4304"/>
                <a:ext cx="1008" cy="1008"/>
                <a:chOff x="1836" y="4416"/>
                <a:chExt cx="1008" cy="1008"/>
              </a:xfrm>
            </p:grpSpPr>
            <p:sp>
              <p:nvSpPr>
                <p:cNvPr id="3105" name="Oval 33"/>
                <p:cNvSpPr>
                  <a:spLocks noChangeArrowheads="1"/>
                </p:cNvSpPr>
                <p:nvPr/>
              </p:nvSpPr>
              <p:spPr bwMode="auto">
                <a:xfrm>
                  <a:off x="1836" y="4416"/>
                  <a:ext cx="1008" cy="1008"/>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6" name="Line 34"/>
                <p:cNvSpPr>
                  <a:spLocks noChangeShapeType="1"/>
                </p:cNvSpPr>
                <p:nvPr/>
              </p:nvSpPr>
              <p:spPr bwMode="auto">
                <a:xfrm>
                  <a:off x="1920" y="4656"/>
                  <a:ext cx="86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3102" name="Rectangle 35"/>
              <p:cNvSpPr>
                <a:spLocks noChangeArrowheads="1"/>
              </p:cNvSpPr>
              <p:nvPr/>
            </p:nvSpPr>
            <p:spPr bwMode="auto">
              <a:xfrm>
                <a:off x="1236" y="4544"/>
                <a:ext cx="2112" cy="864"/>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3" name="Rectangle 36"/>
              <p:cNvSpPr>
                <a:spLocks noChangeArrowheads="1"/>
              </p:cNvSpPr>
              <p:nvPr/>
            </p:nvSpPr>
            <p:spPr bwMode="auto">
              <a:xfrm>
                <a:off x="1812" y="5120"/>
                <a:ext cx="960" cy="288"/>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4" name="Oval 37"/>
              <p:cNvSpPr>
                <a:spLocks noChangeArrowheads="1"/>
              </p:cNvSpPr>
              <p:nvPr/>
            </p:nvSpPr>
            <p:spPr bwMode="auto">
              <a:xfrm>
                <a:off x="2286" y="4780"/>
                <a:ext cx="35" cy="35"/>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3075" name="Oval 38"/>
          <p:cNvSpPr>
            <a:spLocks noChangeArrowheads="1"/>
          </p:cNvSpPr>
          <p:nvPr/>
        </p:nvSpPr>
        <p:spPr bwMode="auto">
          <a:xfrm>
            <a:off x="3278941" y="6968148"/>
            <a:ext cx="285750" cy="292100"/>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M</a:t>
            </a:r>
          </a:p>
        </p:txBody>
      </p:sp>
      <p:sp>
        <p:nvSpPr>
          <p:cNvPr id="3076" name="Oval 39"/>
          <p:cNvSpPr>
            <a:spLocks noChangeArrowheads="1"/>
          </p:cNvSpPr>
          <p:nvPr/>
        </p:nvSpPr>
        <p:spPr bwMode="auto">
          <a:xfrm>
            <a:off x="3273247" y="1039540"/>
            <a:ext cx="285750" cy="2921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MT</a:t>
            </a:r>
          </a:p>
        </p:txBody>
      </p:sp>
      <p:sp>
        <p:nvSpPr>
          <p:cNvPr id="3077" name="Oval 40"/>
          <p:cNvSpPr>
            <a:spLocks noChangeArrowheads="1"/>
          </p:cNvSpPr>
          <p:nvPr/>
        </p:nvSpPr>
        <p:spPr bwMode="auto">
          <a:xfrm>
            <a:off x="2075997" y="2650363"/>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VB</a:t>
            </a:r>
          </a:p>
        </p:txBody>
      </p:sp>
      <p:sp>
        <p:nvSpPr>
          <p:cNvPr id="3078" name="Oval 41"/>
          <p:cNvSpPr>
            <a:spLocks noChangeArrowheads="1"/>
          </p:cNvSpPr>
          <p:nvPr/>
        </p:nvSpPr>
        <p:spPr bwMode="auto">
          <a:xfrm>
            <a:off x="4470849" y="2629674"/>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HB</a:t>
            </a:r>
          </a:p>
        </p:txBody>
      </p:sp>
      <p:sp>
        <p:nvSpPr>
          <p:cNvPr id="3079" name="Oval 43"/>
          <p:cNvSpPr>
            <a:spLocks noChangeArrowheads="1"/>
          </p:cNvSpPr>
          <p:nvPr/>
        </p:nvSpPr>
        <p:spPr bwMode="auto">
          <a:xfrm>
            <a:off x="3278941" y="1719765"/>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V</a:t>
            </a:r>
            <a:r>
              <a:rPr lang="en-US" sz="1000" b="1" dirty="0" smtClean="0">
                <a:solidFill>
                  <a:schemeClr val="bg1"/>
                </a:solidFill>
              </a:rPr>
              <a:t>MF</a:t>
            </a:r>
            <a:endParaRPr lang="en-US" sz="1000" b="1" dirty="0">
              <a:solidFill>
                <a:schemeClr val="bg1"/>
              </a:solidFill>
            </a:endParaRPr>
          </a:p>
        </p:txBody>
      </p:sp>
      <p:sp>
        <p:nvSpPr>
          <p:cNvPr id="3080" name="Text Box 46"/>
          <p:cNvSpPr txBox="1">
            <a:spLocks noChangeArrowheads="1"/>
          </p:cNvSpPr>
          <p:nvPr/>
        </p:nvSpPr>
        <p:spPr bwMode="auto">
          <a:xfrm>
            <a:off x="1702161" y="109245"/>
            <a:ext cx="336502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sv-SE" b="1" dirty="0" smtClean="0"/>
              <a:t>Attackera </a:t>
            </a:r>
            <a:r>
              <a:rPr lang="sv-SE" b="1" dirty="0"/>
              <a:t>ett hörn från höger</a:t>
            </a:r>
          </a:p>
        </p:txBody>
      </p:sp>
      <p:sp>
        <p:nvSpPr>
          <p:cNvPr id="51" name="Oval 41"/>
          <p:cNvSpPr>
            <a:spLocks noChangeArrowheads="1"/>
          </p:cNvSpPr>
          <p:nvPr/>
        </p:nvSpPr>
        <p:spPr bwMode="auto">
          <a:xfrm>
            <a:off x="3290985" y="4427984"/>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MB</a:t>
            </a:r>
          </a:p>
        </p:txBody>
      </p:sp>
      <p:sp>
        <p:nvSpPr>
          <p:cNvPr id="52" name="Oval 41"/>
          <p:cNvSpPr>
            <a:spLocks noChangeArrowheads="1"/>
          </p:cNvSpPr>
          <p:nvPr/>
        </p:nvSpPr>
        <p:spPr bwMode="auto">
          <a:xfrm>
            <a:off x="2521740" y="1294004"/>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V</a:t>
            </a:r>
            <a:r>
              <a:rPr lang="en-US" sz="1000" b="1" dirty="0" smtClean="0">
                <a:solidFill>
                  <a:schemeClr val="bg1"/>
                </a:solidFill>
              </a:rPr>
              <a:t>K</a:t>
            </a:r>
            <a:endParaRPr lang="en-US" sz="1000" b="1" dirty="0">
              <a:solidFill>
                <a:schemeClr val="bg1"/>
              </a:solidFill>
            </a:endParaRPr>
          </a:p>
        </p:txBody>
      </p:sp>
      <p:sp>
        <p:nvSpPr>
          <p:cNvPr id="53" name="Oval 41"/>
          <p:cNvSpPr>
            <a:spLocks noChangeArrowheads="1"/>
          </p:cNvSpPr>
          <p:nvPr/>
        </p:nvSpPr>
        <p:spPr bwMode="auto">
          <a:xfrm>
            <a:off x="5926122" y="882214"/>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H</a:t>
            </a:r>
            <a:r>
              <a:rPr lang="en-US" sz="1000" b="1" dirty="0" smtClean="0">
                <a:solidFill>
                  <a:schemeClr val="bg1"/>
                </a:solidFill>
              </a:rPr>
              <a:t>K</a:t>
            </a:r>
            <a:endParaRPr lang="en-US" sz="1000" b="1" dirty="0">
              <a:solidFill>
                <a:schemeClr val="bg1"/>
              </a:solidFill>
            </a:endParaRPr>
          </a:p>
        </p:txBody>
      </p:sp>
      <p:sp>
        <p:nvSpPr>
          <p:cNvPr id="2" name="TextBox 1"/>
          <p:cNvSpPr txBox="1"/>
          <p:nvPr/>
        </p:nvSpPr>
        <p:spPr>
          <a:xfrm>
            <a:off x="2708920" y="4751508"/>
            <a:ext cx="1462260" cy="276999"/>
          </a:xfrm>
          <a:prstGeom prst="rect">
            <a:avLst/>
          </a:prstGeom>
          <a:noFill/>
        </p:spPr>
        <p:txBody>
          <a:bodyPr wrap="none" rtlCol="0">
            <a:spAutoFit/>
          </a:bodyPr>
          <a:lstStyle/>
          <a:p>
            <a:r>
              <a:rPr lang="en-GB" sz="1200" dirty="0" err="1" smtClean="0"/>
              <a:t>Alltid</a:t>
            </a:r>
            <a:r>
              <a:rPr lang="en-GB" sz="1200" dirty="0" smtClean="0"/>
              <a:t> </a:t>
            </a:r>
            <a:r>
              <a:rPr lang="en-GB" sz="1200" dirty="0"/>
              <a:t>den </a:t>
            </a:r>
            <a:r>
              <a:rPr lang="en-GB" sz="1200" dirty="0" err="1" smtClean="0"/>
              <a:t>mittlinjen</a:t>
            </a:r>
            <a:endParaRPr lang="en-GB" sz="1200" dirty="0"/>
          </a:p>
        </p:txBody>
      </p:sp>
      <p:pic>
        <p:nvPicPr>
          <p:cNvPr id="49" name="Picture 2" descr="http://lionsjfc.co.uk/wp-content/uploads/2011/09/football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56849" y="1375793"/>
            <a:ext cx="401638" cy="30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 name="Straight Arrow Connector 3"/>
          <p:cNvCxnSpPr/>
          <p:nvPr/>
        </p:nvCxnSpPr>
        <p:spPr>
          <a:xfrm flipH="1">
            <a:off x="3600543" y="1074933"/>
            <a:ext cx="2305974" cy="450879"/>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50" name="Oval 41"/>
          <p:cNvSpPr>
            <a:spLocks noChangeArrowheads="1"/>
          </p:cNvSpPr>
          <p:nvPr/>
        </p:nvSpPr>
        <p:spPr bwMode="auto">
          <a:xfrm>
            <a:off x="3932273" y="1329160"/>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HMF</a:t>
            </a:r>
            <a:endParaRPr lang="en-US" sz="1000" b="1" dirty="0">
              <a:solidFill>
                <a:schemeClr val="bg1"/>
              </a:solidFill>
            </a:endParaRPr>
          </a:p>
        </p:txBody>
      </p:sp>
    </p:spTree>
    <p:extLst>
      <p:ext uri="{BB962C8B-B14F-4D97-AF65-F5344CB8AC3E}">
        <p14:creationId xmlns:p14="http://schemas.microsoft.com/office/powerpoint/2010/main" val="21176006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4" name="Group 2"/>
          <p:cNvGrpSpPr>
            <a:grpSpLocks/>
          </p:cNvGrpSpPr>
          <p:nvPr/>
        </p:nvGrpSpPr>
        <p:grpSpPr bwMode="auto">
          <a:xfrm>
            <a:off x="501203" y="713630"/>
            <a:ext cx="5857875" cy="7759700"/>
            <a:chOff x="334" y="600"/>
            <a:chExt cx="3937" cy="5133"/>
          </a:xfrm>
        </p:grpSpPr>
        <p:sp>
          <p:nvSpPr>
            <p:cNvPr id="3086" name="Rectangle 3"/>
            <p:cNvSpPr>
              <a:spLocks noChangeArrowheads="1"/>
            </p:cNvSpPr>
            <p:nvPr/>
          </p:nvSpPr>
          <p:spPr bwMode="auto">
            <a:xfrm>
              <a:off x="529" y="789"/>
              <a:ext cx="3552" cy="475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7" name="Arc 4"/>
            <p:cNvSpPr>
              <a:spLocks/>
            </p:cNvSpPr>
            <p:nvPr/>
          </p:nvSpPr>
          <p:spPr bwMode="auto">
            <a:xfrm>
              <a:off x="528" y="5447"/>
              <a:ext cx="99" cy="96"/>
            </a:xfrm>
            <a:custGeom>
              <a:avLst/>
              <a:gdLst>
                <a:gd name="T0" fmla="*/ 0 w 22174"/>
                <a:gd name="T1" fmla="*/ 0 h 21600"/>
                <a:gd name="T2" fmla="*/ 0 w 22174"/>
                <a:gd name="T3" fmla="*/ 0 h 21600"/>
                <a:gd name="T4" fmla="*/ 0 w 22174"/>
                <a:gd name="T5" fmla="*/ 0 h 21600"/>
                <a:gd name="T6" fmla="*/ 0 60000 65536"/>
                <a:gd name="T7" fmla="*/ 0 60000 65536"/>
                <a:gd name="T8" fmla="*/ 0 60000 65536"/>
              </a:gdLst>
              <a:ahLst/>
              <a:cxnLst>
                <a:cxn ang="T6">
                  <a:pos x="T0" y="T1"/>
                </a:cxn>
                <a:cxn ang="T7">
                  <a:pos x="T2" y="T3"/>
                </a:cxn>
                <a:cxn ang="T8">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lnTo>
                    <a:pt x="-1" y="8"/>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8" name="Arc 5"/>
            <p:cNvSpPr>
              <a:spLocks/>
            </p:cNvSpPr>
            <p:nvPr/>
          </p:nvSpPr>
          <p:spPr bwMode="auto">
            <a:xfrm rot="-5400000">
              <a:off x="3983" y="5447"/>
              <a:ext cx="99" cy="96"/>
            </a:xfrm>
            <a:custGeom>
              <a:avLst/>
              <a:gdLst>
                <a:gd name="T0" fmla="*/ 0 w 22174"/>
                <a:gd name="T1" fmla="*/ 0 h 21600"/>
                <a:gd name="T2" fmla="*/ 0 w 22174"/>
                <a:gd name="T3" fmla="*/ 0 h 21600"/>
                <a:gd name="T4" fmla="*/ 0 w 22174"/>
                <a:gd name="T5" fmla="*/ 0 h 21600"/>
                <a:gd name="T6" fmla="*/ 0 60000 65536"/>
                <a:gd name="T7" fmla="*/ 0 60000 65536"/>
                <a:gd name="T8" fmla="*/ 0 60000 65536"/>
              </a:gdLst>
              <a:ahLst/>
              <a:cxnLst>
                <a:cxn ang="T6">
                  <a:pos x="T0" y="T1"/>
                </a:cxn>
                <a:cxn ang="T7">
                  <a:pos x="T2" y="T3"/>
                </a:cxn>
                <a:cxn ang="T8">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lnTo>
                    <a:pt x="-1" y="8"/>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9" name="Arc 6"/>
            <p:cNvSpPr>
              <a:spLocks/>
            </p:cNvSpPr>
            <p:nvPr/>
          </p:nvSpPr>
          <p:spPr bwMode="auto">
            <a:xfrm rot="10800000">
              <a:off x="3985" y="789"/>
              <a:ext cx="99" cy="96"/>
            </a:xfrm>
            <a:custGeom>
              <a:avLst/>
              <a:gdLst>
                <a:gd name="T0" fmla="*/ 0 w 22174"/>
                <a:gd name="T1" fmla="*/ 0 h 21600"/>
                <a:gd name="T2" fmla="*/ 0 w 22174"/>
                <a:gd name="T3" fmla="*/ 0 h 21600"/>
                <a:gd name="T4" fmla="*/ 0 w 22174"/>
                <a:gd name="T5" fmla="*/ 0 h 21600"/>
                <a:gd name="T6" fmla="*/ 0 60000 65536"/>
                <a:gd name="T7" fmla="*/ 0 60000 65536"/>
                <a:gd name="T8" fmla="*/ 0 60000 65536"/>
              </a:gdLst>
              <a:ahLst/>
              <a:cxnLst>
                <a:cxn ang="T6">
                  <a:pos x="T0" y="T1"/>
                </a:cxn>
                <a:cxn ang="T7">
                  <a:pos x="T2" y="T3"/>
                </a:cxn>
                <a:cxn ang="T8">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lnTo>
                    <a:pt x="-1" y="8"/>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0" name="Arc 7"/>
            <p:cNvSpPr>
              <a:spLocks/>
            </p:cNvSpPr>
            <p:nvPr/>
          </p:nvSpPr>
          <p:spPr bwMode="auto">
            <a:xfrm rot="5400000">
              <a:off x="527" y="791"/>
              <a:ext cx="99" cy="96"/>
            </a:xfrm>
            <a:custGeom>
              <a:avLst/>
              <a:gdLst>
                <a:gd name="T0" fmla="*/ 0 w 22174"/>
                <a:gd name="T1" fmla="*/ 0 h 21600"/>
                <a:gd name="T2" fmla="*/ 0 w 22174"/>
                <a:gd name="T3" fmla="*/ 0 h 21600"/>
                <a:gd name="T4" fmla="*/ 0 w 22174"/>
                <a:gd name="T5" fmla="*/ 0 h 21600"/>
                <a:gd name="T6" fmla="*/ 0 60000 65536"/>
                <a:gd name="T7" fmla="*/ 0 60000 65536"/>
                <a:gd name="T8" fmla="*/ 0 60000 65536"/>
              </a:gdLst>
              <a:ahLst/>
              <a:cxnLst>
                <a:cxn ang="T6">
                  <a:pos x="T0" y="T1"/>
                </a:cxn>
                <a:cxn ang="T7">
                  <a:pos x="T2" y="T3"/>
                </a:cxn>
                <a:cxn ang="T8">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lnTo>
                    <a:pt x="-1" y="8"/>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1" name="Oval 8"/>
            <p:cNvSpPr>
              <a:spLocks noChangeArrowheads="1"/>
            </p:cNvSpPr>
            <p:nvPr/>
          </p:nvSpPr>
          <p:spPr bwMode="auto">
            <a:xfrm>
              <a:off x="1788" y="2640"/>
              <a:ext cx="1008" cy="1008"/>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92" name="Line 9"/>
            <p:cNvSpPr>
              <a:spLocks noChangeShapeType="1"/>
            </p:cNvSpPr>
            <p:nvPr/>
          </p:nvSpPr>
          <p:spPr bwMode="auto">
            <a:xfrm>
              <a:off x="528" y="3156"/>
              <a:ext cx="3552"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093" name="Rectangle 10" descr="Large grid"/>
            <p:cNvSpPr>
              <a:spLocks noChangeArrowheads="1"/>
            </p:cNvSpPr>
            <p:nvPr/>
          </p:nvSpPr>
          <p:spPr bwMode="auto">
            <a:xfrm rot="-5400000">
              <a:off x="2220" y="476"/>
              <a:ext cx="144" cy="480"/>
            </a:xfrm>
            <a:prstGeom prst="rect">
              <a:avLst/>
            </a:prstGeom>
            <a:pattFill prst="lgGrid">
              <a:fgClr>
                <a:schemeClr val="tx2"/>
              </a:fgClr>
              <a:bgClr>
                <a:srgbClr val="B2B2B2"/>
              </a:bgClr>
            </a:patt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94" name="Rectangle 11" descr="Large grid"/>
            <p:cNvSpPr>
              <a:spLocks noChangeArrowheads="1"/>
            </p:cNvSpPr>
            <p:nvPr/>
          </p:nvSpPr>
          <p:spPr bwMode="auto">
            <a:xfrm rot="-5400000">
              <a:off x="2219" y="5372"/>
              <a:ext cx="145" cy="480"/>
            </a:xfrm>
            <a:prstGeom prst="rect">
              <a:avLst/>
            </a:prstGeom>
            <a:pattFill prst="lgGrid">
              <a:fgClr>
                <a:schemeClr val="tx2"/>
              </a:fgClr>
              <a:bgClr>
                <a:srgbClr val="B2B2B2"/>
              </a:bgClr>
            </a:patt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3095" name="Group 12"/>
            <p:cNvGrpSpPr>
              <a:grpSpLocks/>
            </p:cNvGrpSpPr>
            <p:nvPr/>
          </p:nvGrpSpPr>
          <p:grpSpPr bwMode="auto">
            <a:xfrm>
              <a:off x="334" y="5544"/>
              <a:ext cx="193" cy="130"/>
              <a:chOff x="328" y="5410"/>
              <a:chExt cx="193" cy="130"/>
            </a:xfrm>
          </p:grpSpPr>
          <p:sp>
            <p:nvSpPr>
              <p:cNvPr id="3119" name="Line 13"/>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20" name="AutoShape 14"/>
              <p:cNvSpPr>
                <a:spLocks noChangeArrowheads="1"/>
              </p:cNvSpPr>
              <p:nvPr/>
            </p:nvSpPr>
            <p:spPr bwMode="auto">
              <a:xfrm rot="-28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6" name="Group 15"/>
            <p:cNvGrpSpPr>
              <a:grpSpLocks/>
            </p:cNvGrpSpPr>
            <p:nvPr/>
          </p:nvGrpSpPr>
          <p:grpSpPr bwMode="auto">
            <a:xfrm rot="-5400000">
              <a:off x="4046" y="5571"/>
              <a:ext cx="194" cy="130"/>
              <a:chOff x="328" y="5410"/>
              <a:chExt cx="193" cy="130"/>
            </a:xfrm>
          </p:grpSpPr>
          <p:sp>
            <p:nvSpPr>
              <p:cNvPr id="3117" name="Line 16"/>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18" name="AutoShape 17"/>
              <p:cNvSpPr>
                <a:spLocks noChangeArrowheads="1"/>
              </p:cNvSpPr>
              <p:nvPr/>
            </p:nvSpPr>
            <p:spPr bwMode="auto">
              <a:xfrm rot="-28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7" name="Group 18"/>
            <p:cNvGrpSpPr>
              <a:grpSpLocks/>
            </p:cNvGrpSpPr>
            <p:nvPr/>
          </p:nvGrpSpPr>
          <p:grpSpPr bwMode="auto">
            <a:xfrm rot="10800000">
              <a:off x="4078" y="660"/>
              <a:ext cx="193" cy="130"/>
              <a:chOff x="328" y="5410"/>
              <a:chExt cx="193" cy="130"/>
            </a:xfrm>
          </p:grpSpPr>
          <p:sp>
            <p:nvSpPr>
              <p:cNvPr id="3115" name="Line 19"/>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16" name="AutoShape 20"/>
              <p:cNvSpPr>
                <a:spLocks noChangeArrowheads="1"/>
              </p:cNvSpPr>
              <p:nvPr/>
            </p:nvSpPr>
            <p:spPr bwMode="auto">
              <a:xfrm rot="-28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8" name="Group 21"/>
            <p:cNvGrpSpPr>
              <a:grpSpLocks/>
            </p:cNvGrpSpPr>
            <p:nvPr/>
          </p:nvGrpSpPr>
          <p:grpSpPr bwMode="auto">
            <a:xfrm rot="5400000">
              <a:off x="368" y="632"/>
              <a:ext cx="194" cy="130"/>
              <a:chOff x="328" y="5410"/>
              <a:chExt cx="193" cy="130"/>
            </a:xfrm>
          </p:grpSpPr>
          <p:sp>
            <p:nvSpPr>
              <p:cNvPr id="3113" name="Line 22"/>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14" name="AutoShape 23"/>
              <p:cNvSpPr>
                <a:spLocks noChangeArrowheads="1"/>
              </p:cNvSpPr>
              <p:nvPr/>
            </p:nvSpPr>
            <p:spPr bwMode="auto">
              <a:xfrm rot="-28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9" name="Group 24"/>
            <p:cNvGrpSpPr>
              <a:grpSpLocks/>
            </p:cNvGrpSpPr>
            <p:nvPr/>
          </p:nvGrpSpPr>
          <p:grpSpPr bwMode="auto">
            <a:xfrm>
              <a:off x="1236" y="4436"/>
              <a:ext cx="2112" cy="1103"/>
              <a:chOff x="1236" y="4304"/>
              <a:chExt cx="2112" cy="1104"/>
            </a:xfrm>
          </p:grpSpPr>
          <p:grpSp>
            <p:nvGrpSpPr>
              <p:cNvPr id="3107" name="Group 25"/>
              <p:cNvGrpSpPr>
                <a:grpSpLocks/>
              </p:cNvGrpSpPr>
              <p:nvPr/>
            </p:nvGrpSpPr>
            <p:grpSpPr bwMode="auto">
              <a:xfrm>
                <a:off x="1788" y="4304"/>
                <a:ext cx="1008" cy="1008"/>
                <a:chOff x="1836" y="4416"/>
                <a:chExt cx="1008" cy="1008"/>
              </a:xfrm>
            </p:grpSpPr>
            <p:sp>
              <p:nvSpPr>
                <p:cNvPr id="3111" name="Oval 26"/>
                <p:cNvSpPr>
                  <a:spLocks noChangeArrowheads="1"/>
                </p:cNvSpPr>
                <p:nvPr/>
              </p:nvSpPr>
              <p:spPr bwMode="auto">
                <a:xfrm>
                  <a:off x="1836" y="4416"/>
                  <a:ext cx="1008" cy="1008"/>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12" name="Line 27"/>
                <p:cNvSpPr>
                  <a:spLocks noChangeShapeType="1"/>
                </p:cNvSpPr>
                <p:nvPr/>
              </p:nvSpPr>
              <p:spPr bwMode="auto">
                <a:xfrm>
                  <a:off x="1920" y="4656"/>
                  <a:ext cx="86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3108" name="Rectangle 28"/>
              <p:cNvSpPr>
                <a:spLocks noChangeArrowheads="1"/>
              </p:cNvSpPr>
              <p:nvPr/>
            </p:nvSpPr>
            <p:spPr bwMode="auto">
              <a:xfrm>
                <a:off x="1236" y="4544"/>
                <a:ext cx="2112" cy="864"/>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9" name="Rectangle 29"/>
              <p:cNvSpPr>
                <a:spLocks noChangeArrowheads="1"/>
              </p:cNvSpPr>
              <p:nvPr/>
            </p:nvSpPr>
            <p:spPr bwMode="auto">
              <a:xfrm>
                <a:off x="1812" y="5120"/>
                <a:ext cx="960" cy="288"/>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10" name="Oval 30"/>
              <p:cNvSpPr>
                <a:spLocks noChangeArrowheads="1"/>
              </p:cNvSpPr>
              <p:nvPr/>
            </p:nvSpPr>
            <p:spPr bwMode="auto">
              <a:xfrm>
                <a:off x="2286" y="4780"/>
                <a:ext cx="35" cy="35"/>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100" name="Group 31"/>
            <p:cNvGrpSpPr>
              <a:grpSpLocks/>
            </p:cNvGrpSpPr>
            <p:nvPr/>
          </p:nvGrpSpPr>
          <p:grpSpPr bwMode="auto">
            <a:xfrm flipV="1">
              <a:off x="1236" y="792"/>
              <a:ext cx="2112" cy="1104"/>
              <a:chOff x="1236" y="4304"/>
              <a:chExt cx="2112" cy="1104"/>
            </a:xfrm>
          </p:grpSpPr>
          <p:grpSp>
            <p:nvGrpSpPr>
              <p:cNvPr id="3101" name="Group 32"/>
              <p:cNvGrpSpPr>
                <a:grpSpLocks/>
              </p:cNvGrpSpPr>
              <p:nvPr/>
            </p:nvGrpSpPr>
            <p:grpSpPr bwMode="auto">
              <a:xfrm>
                <a:off x="1788" y="4304"/>
                <a:ext cx="1008" cy="1008"/>
                <a:chOff x="1836" y="4416"/>
                <a:chExt cx="1008" cy="1008"/>
              </a:xfrm>
            </p:grpSpPr>
            <p:sp>
              <p:nvSpPr>
                <p:cNvPr id="3105" name="Oval 33"/>
                <p:cNvSpPr>
                  <a:spLocks noChangeArrowheads="1"/>
                </p:cNvSpPr>
                <p:nvPr/>
              </p:nvSpPr>
              <p:spPr bwMode="auto">
                <a:xfrm>
                  <a:off x="1836" y="4416"/>
                  <a:ext cx="1008" cy="1008"/>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6" name="Line 34"/>
                <p:cNvSpPr>
                  <a:spLocks noChangeShapeType="1"/>
                </p:cNvSpPr>
                <p:nvPr/>
              </p:nvSpPr>
              <p:spPr bwMode="auto">
                <a:xfrm>
                  <a:off x="1920" y="4656"/>
                  <a:ext cx="86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3102" name="Rectangle 35"/>
              <p:cNvSpPr>
                <a:spLocks noChangeArrowheads="1"/>
              </p:cNvSpPr>
              <p:nvPr/>
            </p:nvSpPr>
            <p:spPr bwMode="auto">
              <a:xfrm>
                <a:off x="1236" y="4544"/>
                <a:ext cx="2112" cy="864"/>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3" name="Rectangle 36"/>
              <p:cNvSpPr>
                <a:spLocks noChangeArrowheads="1"/>
              </p:cNvSpPr>
              <p:nvPr/>
            </p:nvSpPr>
            <p:spPr bwMode="auto">
              <a:xfrm>
                <a:off x="1812" y="5120"/>
                <a:ext cx="960" cy="288"/>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4" name="Oval 37"/>
              <p:cNvSpPr>
                <a:spLocks noChangeArrowheads="1"/>
              </p:cNvSpPr>
              <p:nvPr/>
            </p:nvSpPr>
            <p:spPr bwMode="auto">
              <a:xfrm>
                <a:off x="2286" y="4780"/>
                <a:ext cx="35" cy="35"/>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3075" name="Oval 38"/>
          <p:cNvSpPr>
            <a:spLocks noChangeArrowheads="1"/>
          </p:cNvSpPr>
          <p:nvPr/>
        </p:nvSpPr>
        <p:spPr bwMode="auto">
          <a:xfrm>
            <a:off x="3278941" y="6968148"/>
            <a:ext cx="285750" cy="292100"/>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M</a:t>
            </a:r>
          </a:p>
        </p:txBody>
      </p:sp>
      <p:sp>
        <p:nvSpPr>
          <p:cNvPr id="3076" name="Oval 39"/>
          <p:cNvSpPr>
            <a:spLocks noChangeArrowheads="1"/>
          </p:cNvSpPr>
          <p:nvPr/>
        </p:nvSpPr>
        <p:spPr bwMode="auto">
          <a:xfrm>
            <a:off x="3273247" y="1039540"/>
            <a:ext cx="285750" cy="2921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MT</a:t>
            </a:r>
          </a:p>
        </p:txBody>
      </p:sp>
      <p:sp>
        <p:nvSpPr>
          <p:cNvPr id="3077" name="Oval 40"/>
          <p:cNvSpPr>
            <a:spLocks noChangeArrowheads="1"/>
          </p:cNvSpPr>
          <p:nvPr/>
        </p:nvSpPr>
        <p:spPr bwMode="auto">
          <a:xfrm>
            <a:off x="2075997" y="2650363"/>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VB</a:t>
            </a:r>
          </a:p>
        </p:txBody>
      </p:sp>
      <p:sp>
        <p:nvSpPr>
          <p:cNvPr id="3078" name="Oval 41"/>
          <p:cNvSpPr>
            <a:spLocks noChangeArrowheads="1"/>
          </p:cNvSpPr>
          <p:nvPr/>
        </p:nvSpPr>
        <p:spPr bwMode="auto">
          <a:xfrm>
            <a:off x="4470849" y="2629674"/>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HB</a:t>
            </a:r>
          </a:p>
        </p:txBody>
      </p:sp>
      <p:sp>
        <p:nvSpPr>
          <p:cNvPr id="3079" name="Oval 43"/>
          <p:cNvSpPr>
            <a:spLocks noChangeArrowheads="1"/>
          </p:cNvSpPr>
          <p:nvPr/>
        </p:nvSpPr>
        <p:spPr bwMode="auto">
          <a:xfrm>
            <a:off x="3278941" y="1719765"/>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H</a:t>
            </a:r>
            <a:r>
              <a:rPr lang="en-US" sz="1000" b="1" dirty="0" smtClean="0">
                <a:solidFill>
                  <a:schemeClr val="bg1"/>
                </a:solidFill>
              </a:rPr>
              <a:t>MF</a:t>
            </a:r>
            <a:endParaRPr lang="en-US" sz="1000" b="1" dirty="0">
              <a:solidFill>
                <a:schemeClr val="bg1"/>
              </a:solidFill>
            </a:endParaRPr>
          </a:p>
        </p:txBody>
      </p:sp>
      <p:sp>
        <p:nvSpPr>
          <p:cNvPr id="3080" name="Text Box 46"/>
          <p:cNvSpPr txBox="1">
            <a:spLocks noChangeArrowheads="1"/>
          </p:cNvSpPr>
          <p:nvPr/>
        </p:nvSpPr>
        <p:spPr bwMode="auto">
          <a:xfrm>
            <a:off x="1612394" y="109245"/>
            <a:ext cx="354456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sv-SE" b="1" dirty="0" smtClean="0"/>
              <a:t>Attackera </a:t>
            </a:r>
            <a:r>
              <a:rPr lang="sv-SE" b="1" dirty="0"/>
              <a:t>ett hörn från </a:t>
            </a:r>
            <a:r>
              <a:rPr lang="sv-SE" b="1" dirty="0" smtClean="0"/>
              <a:t>vänster</a:t>
            </a:r>
            <a:endParaRPr lang="sv-SE" b="1" dirty="0"/>
          </a:p>
        </p:txBody>
      </p:sp>
      <p:sp>
        <p:nvSpPr>
          <p:cNvPr id="51" name="Oval 41"/>
          <p:cNvSpPr>
            <a:spLocks noChangeArrowheads="1"/>
          </p:cNvSpPr>
          <p:nvPr/>
        </p:nvSpPr>
        <p:spPr bwMode="auto">
          <a:xfrm>
            <a:off x="3290985" y="4427984"/>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MB</a:t>
            </a:r>
          </a:p>
        </p:txBody>
      </p:sp>
      <p:sp>
        <p:nvSpPr>
          <p:cNvPr id="52" name="Oval 41"/>
          <p:cNvSpPr>
            <a:spLocks noChangeArrowheads="1"/>
          </p:cNvSpPr>
          <p:nvPr/>
        </p:nvSpPr>
        <p:spPr bwMode="auto">
          <a:xfrm>
            <a:off x="716948" y="882214"/>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V</a:t>
            </a:r>
            <a:r>
              <a:rPr lang="en-US" sz="1000" b="1" dirty="0" smtClean="0">
                <a:solidFill>
                  <a:schemeClr val="bg1"/>
                </a:solidFill>
              </a:rPr>
              <a:t>K</a:t>
            </a:r>
            <a:endParaRPr lang="en-US" sz="1000" b="1" dirty="0">
              <a:solidFill>
                <a:schemeClr val="bg1"/>
              </a:solidFill>
            </a:endParaRPr>
          </a:p>
        </p:txBody>
      </p:sp>
      <p:sp>
        <p:nvSpPr>
          <p:cNvPr id="53" name="Oval 41"/>
          <p:cNvSpPr>
            <a:spLocks noChangeArrowheads="1"/>
          </p:cNvSpPr>
          <p:nvPr/>
        </p:nvSpPr>
        <p:spPr bwMode="auto">
          <a:xfrm>
            <a:off x="4028305" y="1294004"/>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H</a:t>
            </a:r>
            <a:r>
              <a:rPr lang="en-US" sz="1000" b="1" dirty="0" smtClean="0">
                <a:solidFill>
                  <a:schemeClr val="bg1"/>
                </a:solidFill>
              </a:rPr>
              <a:t>K</a:t>
            </a:r>
            <a:endParaRPr lang="en-US" sz="1000" b="1" dirty="0">
              <a:solidFill>
                <a:schemeClr val="bg1"/>
              </a:solidFill>
            </a:endParaRPr>
          </a:p>
        </p:txBody>
      </p:sp>
      <p:sp>
        <p:nvSpPr>
          <p:cNvPr id="2" name="TextBox 1"/>
          <p:cNvSpPr txBox="1"/>
          <p:nvPr/>
        </p:nvSpPr>
        <p:spPr>
          <a:xfrm>
            <a:off x="2708920" y="4751508"/>
            <a:ext cx="1462260" cy="276999"/>
          </a:xfrm>
          <a:prstGeom prst="rect">
            <a:avLst/>
          </a:prstGeom>
          <a:noFill/>
        </p:spPr>
        <p:txBody>
          <a:bodyPr wrap="none" rtlCol="0">
            <a:spAutoFit/>
          </a:bodyPr>
          <a:lstStyle/>
          <a:p>
            <a:r>
              <a:rPr lang="en-GB" sz="1200" dirty="0" err="1" smtClean="0"/>
              <a:t>Alltid</a:t>
            </a:r>
            <a:r>
              <a:rPr lang="en-GB" sz="1200" dirty="0" smtClean="0"/>
              <a:t> </a:t>
            </a:r>
            <a:r>
              <a:rPr lang="en-GB" sz="1200" dirty="0"/>
              <a:t>den </a:t>
            </a:r>
            <a:r>
              <a:rPr lang="en-GB" sz="1200" dirty="0" err="1" smtClean="0"/>
              <a:t>mittlinjen</a:t>
            </a:r>
            <a:endParaRPr lang="en-GB" sz="1200" dirty="0"/>
          </a:p>
        </p:txBody>
      </p:sp>
      <p:pic>
        <p:nvPicPr>
          <p:cNvPr id="49" name="Picture 2" descr="http://lionsjfc.co.uk/wp-content/uploads/2011/09/football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56849" y="1375793"/>
            <a:ext cx="401638" cy="30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Arrow Connector 4"/>
          <p:cNvCxnSpPr>
            <a:stCxn id="52" idx="5"/>
          </p:cNvCxnSpPr>
          <p:nvPr/>
        </p:nvCxnSpPr>
        <p:spPr>
          <a:xfrm>
            <a:off x="960851" y="1130182"/>
            <a:ext cx="2295998" cy="30907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50" name="Oval 41"/>
          <p:cNvSpPr>
            <a:spLocks noChangeArrowheads="1"/>
          </p:cNvSpPr>
          <p:nvPr/>
        </p:nvSpPr>
        <p:spPr bwMode="auto">
          <a:xfrm>
            <a:off x="2566045" y="1294004"/>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VMF</a:t>
            </a:r>
            <a:endParaRPr lang="en-US" sz="1000" b="1" dirty="0">
              <a:solidFill>
                <a:schemeClr val="bg1"/>
              </a:solidFill>
            </a:endParaRPr>
          </a:p>
        </p:txBody>
      </p:sp>
    </p:spTree>
    <p:extLst>
      <p:ext uri="{BB962C8B-B14F-4D97-AF65-F5344CB8AC3E}">
        <p14:creationId xmlns:p14="http://schemas.microsoft.com/office/powerpoint/2010/main" val="28712439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4" name="Group 2"/>
          <p:cNvGrpSpPr>
            <a:grpSpLocks/>
          </p:cNvGrpSpPr>
          <p:nvPr/>
        </p:nvGrpSpPr>
        <p:grpSpPr bwMode="auto">
          <a:xfrm>
            <a:off x="501203" y="715897"/>
            <a:ext cx="5857875" cy="7759700"/>
            <a:chOff x="334" y="600"/>
            <a:chExt cx="3937" cy="5133"/>
          </a:xfrm>
        </p:grpSpPr>
        <p:sp>
          <p:nvSpPr>
            <p:cNvPr id="3086" name="Rectangle 3"/>
            <p:cNvSpPr>
              <a:spLocks noChangeArrowheads="1"/>
            </p:cNvSpPr>
            <p:nvPr/>
          </p:nvSpPr>
          <p:spPr bwMode="auto">
            <a:xfrm>
              <a:off x="529" y="789"/>
              <a:ext cx="3552" cy="475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7" name="Arc 4"/>
            <p:cNvSpPr>
              <a:spLocks/>
            </p:cNvSpPr>
            <p:nvPr/>
          </p:nvSpPr>
          <p:spPr bwMode="auto">
            <a:xfrm>
              <a:off x="528" y="5447"/>
              <a:ext cx="99" cy="96"/>
            </a:xfrm>
            <a:custGeom>
              <a:avLst/>
              <a:gdLst>
                <a:gd name="T0" fmla="*/ 0 w 22174"/>
                <a:gd name="T1" fmla="*/ 0 h 21600"/>
                <a:gd name="T2" fmla="*/ 0 w 22174"/>
                <a:gd name="T3" fmla="*/ 0 h 21600"/>
                <a:gd name="T4" fmla="*/ 0 w 22174"/>
                <a:gd name="T5" fmla="*/ 0 h 21600"/>
                <a:gd name="T6" fmla="*/ 0 60000 65536"/>
                <a:gd name="T7" fmla="*/ 0 60000 65536"/>
                <a:gd name="T8" fmla="*/ 0 60000 65536"/>
              </a:gdLst>
              <a:ahLst/>
              <a:cxnLst>
                <a:cxn ang="T6">
                  <a:pos x="T0" y="T1"/>
                </a:cxn>
                <a:cxn ang="T7">
                  <a:pos x="T2" y="T3"/>
                </a:cxn>
                <a:cxn ang="T8">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lnTo>
                    <a:pt x="-1" y="8"/>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8" name="Arc 5"/>
            <p:cNvSpPr>
              <a:spLocks/>
            </p:cNvSpPr>
            <p:nvPr/>
          </p:nvSpPr>
          <p:spPr bwMode="auto">
            <a:xfrm rot="-5400000">
              <a:off x="3983" y="5447"/>
              <a:ext cx="99" cy="96"/>
            </a:xfrm>
            <a:custGeom>
              <a:avLst/>
              <a:gdLst>
                <a:gd name="T0" fmla="*/ 0 w 22174"/>
                <a:gd name="T1" fmla="*/ 0 h 21600"/>
                <a:gd name="T2" fmla="*/ 0 w 22174"/>
                <a:gd name="T3" fmla="*/ 0 h 21600"/>
                <a:gd name="T4" fmla="*/ 0 w 22174"/>
                <a:gd name="T5" fmla="*/ 0 h 21600"/>
                <a:gd name="T6" fmla="*/ 0 60000 65536"/>
                <a:gd name="T7" fmla="*/ 0 60000 65536"/>
                <a:gd name="T8" fmla="*/ 0 60000 65536"/>
              </a:gdLst>
              <a:ahLst/>
              <a:cxnLst>
                <a:cxn ang="T6">
                  <a:pos x="T0" y="T1"/>
                </a:cxn>
                <a:cxn ang="T7">
                  <a:pos x="T2" y="T3"/>
                </a:cxn>
                <a:cxn ang="T8">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lnTo>
                    <a:pt x="-1" y="8"/>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9" name="Arc 6"/>
            <p:cNvSpPr>
              <a:spLocks/>
            </p:cNvSpPr>
            <p:nvPr/>
          </p:nvSpPr>
          <p:spPr bwMode="auto">
            <a:xfrm rot="10800000">
              <a:off x="3985" y="789"/>
              <a:ext cx="99" cy="96"/>
            </a:xfrm>
            <a:custGeom>
              <a:avLst/>
              <a:gdLst>
                <a:gd name="T0" fmla="*/ 0 w 22174"/>
                <a:gd name="T1" fmla="*/ 0 h 21600"/>
                <a:gd name="T2" fmla="*/ 0 w 22174"/>
                <a:gd name="T3" fmla="*/ 0 h 21600"/>
                <a:gd name="T4" fmla="*/ 0 w 22174"/>
                <a:gd name="T5" fmla="*/ 0 h 21600"/>
                <a:gd name="T6" fmla="*/ 0 60000 65536"/>
                <a:gd name="T7" fmla="*/ 0 60000 65536"/>
                <a:gd name="T8" fmla="*/ 0 60000 65536"/>
              </a:gdLst>
              <a:ahLst/>
              <a:cxnLst>
                <a:cxn ang="T6">
                  <a:pos x="T0" y="T1"/>
                </a:cxn>
                <a:cxn ang="T7">
                  <a:pos x="T2" y="T3"/>
                </a:cxn>
                <a:cxn ang="T8">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lnTo>
                    <a:pt x="-1" y="8"/>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0" name="Arc 7"/>
            <p:cNvSpPr>
              <a:spLocks/>
            </p:cNvSpPr>
            <p:nvPr/>
          </p:nvSpPr>
          <p:spPr bwMode="auto">
            <a:xfrm rot="5400000">
              <a:off x="527" y="791"/>
              <a:ext cx="99" cy="96"/>
            </a:xfrm>
            <a:custGeom>
              <a:avLst/>
              <a:gdLst>
                <a:gd name="T0" fmla="*/ 0 w 22174"/>
                <a:gd name="T1" fmla="*/ 0 h 21600"/>
                <a:gd name="T2" fmla="*/ 0 w 22174"/>
                <a:gd name="T3" fmla="*/ 0 h 21600"/>
                <a:gd name="T4" fmla="*/ 0 w 22174"/>
                <a:gd name="T5" fmla="*/ 0 h 21600"/>
                <a:gd name="T6" fmla="*/ 0 60000 65536"/>
                <a:gd name="T7" fmla="*/ 0 60000 65536"/>
                <a:gd name="T8" fmla="*/ 0 60000 65536"/>
              </a:gdLst>
              <a:ahLst/>
              <a:cxnLst>
                <a:cxn ang="T6">
                  <a:pos x="T0" y="T1"/>
                </a:cxn>
                <a:cxn ang="T7">
                  <a:pos x="T2" y="T3"/>
                </a:cxn>
                <a:cxn ang="T8">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lnTo>
                    <a:pt x="-1" y="8"/>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1" name="Oval 8"/>
            <p:cNvSpPr>
              <a:spLocks noChangeArrowheads="1"/>
            </p:cNvSpPr>
            <p:nvPr/>
          </p:nvSpPr>
          <p:spPr bwMode="auto">
            <a:xfrm>
              <a:off x="1788" y="2640"/>
              <a:ext cx="1008" cy="1008"/>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92" name="Line 9"/>
            <p:cNvSpPr>
              <a:spLocks noChangeShapeType="1"/>
            </p:cNvSpPr>
            <p:nvPr/>
          </p:nvSpPr>
          <p:spPr bwMode="auto">
            <a:xfrm>
              <a:off x="528" y="3156"/>
              <a:ext cx="3552"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093" name="Rectangle 10" descr="Large grid"/>
            <p:cNvSpPr>
              <a:spLocks noChangeArrowheads="1"/>
            </p:cNvSpPr>
            <p:nvPr/>
          </p:nvSpPr>
          <p:spPr bwMode="auto">
            <a:xfrm rot="-5400000">
              <a:off x="2220" y="476"/>
              <a:ext cx="144" cy="480"/>
            </a:xfrm>
            <a:prstGeom prst="rect">
              <a:avLst/>
            </a:prstGeom>
            <a:pattFill prst="lgGrid">
              <a:fgClr>
                <a:schemeClr val="tx2"/>
              </a:fgClr>
              <a:bgClr>
                <a:srgbClr val="B2B2B2"/>
              </a:bgClr>
            </a:patt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94" name="Rectangle 11" descr="Large grid"/>
            <p:cNvSpPr>
              <a:spLocks noChangeArrowheads="1"/>
            </p:cNvSpPr>
            <p:nvPr/>
          </p:nvSpPr>
          <p:spPr bwMode="auto">
            <a:xfrm rot="-5400000">
              <a:off x="2219" y="5372"/>
              <a:ext cx="145" cy="480"/>
            </a:xfrm>
            <a:prstGeom prst="rect">
              <a:avLst/>
            </a:prstGeom>
            <a:pattFill prst="lgGrid">
              <a:fgClr>
                <a:schemeClr val="tx2"/>
              </a:fgClr>
              <a:bgClr>
                <a:srgbClr val="B2B2B2"/>
              </a:bgClr>
            </a:patt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3095" name="Group 12"/>
            <p:cNvGrpSpPr>
              <a:grpSpLocks/>
            </p:cNvGrpSpPr>
            <p:nvPr/>
          </p:nvGrpSpPr>
          <p:grpSpPr bwMode="auto">
            <a:xfrm>
              <a:off x="334" y="5544"/>
              <a:ext cx="193" cy="130"/>
              <a:chOff x="328" y="5410"/>
              <a:chExt cx="193" cy="130"/>
            </a:xfrm>
          </p:grpSpPr>
          <p:sp>
            <p:nvSpPr>
              <p:cNvPr id="3119" name="Line 13"/>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20" name="AutoShape 14"/>
              <p:cNvSpPr>
                <a:spLocks noChangeArrowheads="1"/>
              </p:cNvSpPr>
              <p:nvPr/>
            </p:nvSpPr>
            <p:spPr bwMode="auto">
              <a:xfrm rot="-28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6" name="Group 15"/>
            <p:cNvGrpSpPr>
              <a:grpSpLocks/>
            </p:cNvGrpSpPr>
            <p:nvPr/>
          </p:nvGrpSpPr>
          <p:grpSpPr bwMode="auto">
            <a:xfrm rot="-5400000">
              <a:off x="4046" y="5571"/>
              <a:ext cx="194" cy="130"/>
              <a:chOff x="328" y="5410"/>
              <a:chExt cx="193" cy="130"/>
            </a:xfrm>
          </p:grpSpPr>
          <p:sp>
            <p:nvSpPr>
              <p:cNvPr id="3117" name="Line 16"/>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18" name="AutoShape 17"/>
              <p:cNvSpPr>
                <a:spLocks noChangeArrowheads="1"/>
              </p:cNvSpPr>
              <p:nvPr/>
            </p:nvSpPr>
            <p:spPr bwMode="auto">
              <a:xfrm rot="-28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7" name="Group 18"/>
            <p:cNvGrpSpPr>
              <a:grpSpLocks/>
            </p:cNvGrpSpPr>
            <p:nvPr/>
          </p:nvGrpSpPr>
          <p:grpSpPr bwMode="auto">
            <a:xfrm rot="10800000">
              <a:off x="4078" y="660"/>
              <a:ext cx="193" cy="130"/>
              <a:chOff x="328" y="5410"/>
              <a:chExt cx="193" cy="130"/>
            </a:xfrm>
          </p:grpSpPr>
          <p:sp>
            <p:nvSpPr>
              <p:cNvPr id="3115" name="Line 19"/>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16" name="AutoShape 20"/>
              <p:cNvSpPr>
                <a:spLocks noChangeArrowheads="1"/>
              </p:cNvSpPr>
              <p:nvPr/>
            </p:nvSpPr>
            <p:spPr bwMode="auto">
              <a:xfrm rot="-28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8" name="Group 21"/>
            <p:cNvGrpSpPr>
              <a:grpSpLocks/>
            </p:cNvGrpSpPr>
            <p:nvPr/>
          </p:nvGrpSpPr>
          <p:grpSpPr bwMode="auto">
            <a:xfrm rot="5400000">
              <a:off x="368" y="632"/>
              <a:ext cx="194" cy="130"/>
              <a:chOff x="328" y="5410"/>
              <a:chExt cx="193" cy="130"/>
            </a:xfrm>
          </p:grpSpPr>
          <p:sp>
            <p:nvSpPr>
              <p:cNvPr id="3113" name="Line 22"/>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14" name="AutoShape 23"/>
              <p:cNvSpPr>
                <a:spLocks noChangeArrowheads="1"/>
              </p:cNvSpPr>
              <p:nvPr/>
            </p:nvSpPr>
            <p:spPr bwMode="auto">
              <a:xfrm rot="-28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9" name="Group 24"/>
            <p:cNvGrpSpPr>
              <a:grpSpLocks/>
            </p:cNvGrpSpPr>
            <p:nvPr/>
          </p:nvGrpSpPr>
          <p:grpSpPr bwMode="auto">
            <a:xfrm>
              <a:off x="1236" y="4436"/>
              <a:ext cx="2112" cy="1103"/>
              <a:chOff x="1236" y="4304"/>
              <a:chExt cx="2112" cy="1104"/>
            </a:xfrm>
          </p:grpSpPr>
          <p:grpSp>
            <p:nvGrpSpPr>
              <p:cNvPr id="3107" name="Group 25"/>
              <p:cNvGrpSpPr>
                <a:grpSpLocks/>
              </p:cNvGrpSpPr>
              <p:nvPr/>
            </p:nvGrpSpPr>
            <p:grpSpPr bwMode="auto">
              <a:xfrm>
                <a:off x="1788" y="4304"/>
                <a:ext cx="1008" cy="1008"/>
                <a:chOff x="1836" y="4416"/>
                <a:chExt cx="1008" cy="1008"/>
              </a:xfrm>
            </p:grpSpPr>
            <p:sp>
              <p:nvSpPr>
                <p:cNvPr id="3111" name="Oval 26"/>
                <p:cNvSpPr>
                  <a:spLocks noChangeArrowheads="1"/>
                </p:cNvSpPr>
                <p:nvPr/>
              </p:nvSpPr>
              <p:spPr bwMode="auto">
                <a:xfrm>
                  <a:off x="1836" y="4416"/>
                  <a:ext cx="1008" cy="1008"/>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12" name="Line 27"/>
                <p:cNvSpPr>
                  <a:spLocks noChangeShapeType="1"/>
                </p:cNvSpPr>
                <p:nvPr/>
              </p:nvSpPr>
              <p:spPr bwMode="auto">
                <a:xfrm>
                  <a:off x="1920" y="4656"/>
                  <a:ext cx="86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3108" name="Rectangle 28"/>
              <p:cNvSpPr>
                <a:spLocks noChangeArrowheads="1"/>
              </p:cNvSpPr>
              <p:nvPr/>
            </p:nvSpPr>
            <p:spPr bwMode="auto">
              <a:xfrm>
                <a:off x="1236" y="4544"/>
                <a:ext cx="2112" cy="864"/>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9" name="Rectangle 29"/>
              <p:cNvSpPr>
                <a:spLocks noChangeArrowheads="1"/>
              </p:cNvSpPr>
              <p:nvPr/>
            </p:nvSpPr>
            <p:spPr bwMode="auto">
              <a:xfrm>
                <a:off x="1812" y="5120"/>
                <a:ext cx="960" cy="288"/>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10" name="Oval 30"/>
              <p:cNvSpPr>
                <a:spLocks noChangeArrowheads="1"/>
              </p:cNvSpPr>
              <p:nvPr/>
            </p:nvSpPr>
            <p:spPr bwMode="auto">
              <a:xfrm>
                <a:off x="2286" y="4780"/>
                <a:ext cx="35" cy="35"/>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100" name="Group 31"/>
            <p:cNvGrpSpPr>
              <a:grpSpLocks/>
            </p:cNvGrpSpPr>
            <p:nvPr/>
          </p:nvGrpSpPr>
          <p:grpSpPr bwMode="auto">
            <a:xfrm flipV="1">
              <a:off x="1236" y="792"/>
              <a:ext cx="2112" cy="1104"/>
              <a:chOff x="1236" y="4304"/>
              <a:chExt cx="2112" cy="1104"/>
            </a:xfrm>
          </p:grpSpPr>
          <p:grpSp>
            <p:nvGrpSpPr>
              <p:cNvPr id="3101" name="Group 32"/>
              <p:cNvGrpSpPr>
                <a:grpSpLocks/>
              </p:cNvGrpSpPr>
              <p:nvPr/>
            </p:nvGrpSpPr>
            <p:grpSpPr bwMode="auto">
              <a:xfrm>
                <a:off x="1788" y="4304"/>
                <a:ext cx="1008" cy="1008"/>
                <a:chOff x="1836" y="4416"/>
                <a:chExt cx="1008" cy="1008"/>
              </a:xfrm>
            </p:grpSpPr>
            <p:sp>
              <p:nvSpPr>
                <p:cNvPr id="3105" name="Oval 33"/>
                <p:cNvSpPr>
                  <a:spLocks noChangeArrowheads="1"/>
                </p:cNvSpPr>
                <p:nvPr/>
              </p:nvSpPr>
              <p:spPr bwMode="auto">
                <a:xfrm>
                  <a:off x="1836" y="4416"/>
                  <a:ext cx="1008" cy="1008"/>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6" name="Line 34"/>
                <p:cNvSpPr>
                  <a:spLocks noChangeShapeType="1"/>
                </p:cNvSpPr>
                <p:nvPr/>
              </p:nvSpPr>
              <p:spPr bwMode="auto">
                <a:xfrm>
                  <a:off x="1920" y="4656"/>
                  <a:ext cx="86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3102" name="Rectangle 35"/>
              <p:cNvSpPr>
                <a:spLocks noChangeArrowheads="1"/>
              </p:cNvSpPr>
              <p:nvPr/>
            </p:nvSpPr>
            <p:spPr bwMode="auto">
              <a:xfrm>
                <a:off x="1236" y="4544"/>
                <a:ext cx="2112" cy="864"/>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3" name="Rectangle 36"/>
              <p:cNvSpPr>
                <a:spLocks noChangeArrowheads="1"/>
              </p:cNvSpPr>
              <p:nvPr/>
            </p:nvSpPr>
            <p:spPr bwMode="auto">
              <a:xfrm>
                <a:off x="1812" y="5120"/>
                <a:ext cx="960" cy="288"/>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4" name="Oval 37"/>
              <p:cNvSpPr>
                <a:spLocks noChangeArrowheads="1"/>
              </p:cNvSpPr>
              <p:nvPr/>
            </p:nvSpPr>
            <p:spPr bwMode="auto">
              <a:xfrm>
                <a:off x="2286" y="4780"/>
                <a:ext cx="35" cy="35"/>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3075" name="Oval 38"/>
          <p:cNvSpPr>
            <a:spLocks noChangeArrowheads="1"/>
          </p:cNvSpPr>
          <p:nvPr/>
        </p:nvSpPr>
        <p:spPr bwMode="auto">
          <a:xfrm>
            <a:off x="3262716" y="7563562"/>
            <a:ext cx="285750" cy="292100"/>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M</a:t>
            </a:r>
          </a:p>
        </p:txBody>
      </p:sp>
      <p:sp>
        <p:nvSpPr>
          <p:cNvPr id="3076" name="Oval 39"/>
          <p:cNvSpPr>
            <a:spLocks noChangeArrowheads="1"/>
          </p:cNvSpPr>
          <p:nvPr/>
        </p:nvSpPr>
        <p:spPr bwMode="auto">
          <a:xfrm>
            <a:off x="3287266" y="4711948"/>
            <a:ext cx="285750" cy="2921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MT</a:t>
            </a:r>
          </a:p>
        </p:txBody>
      </p:sp>
      <p:sp>
        <p:nvSpPr>
          <p:cNvPr id="3077" name="Oval 40"/>
          <p:cNvSpPr>
            <a:spLocks noChangeArrowheads="1"/>
          </p:cNvSpPr>
          <p:nvPr/>
        </p:nvSpPr>
        <p:spPr bwMode="auto">
          <a:xfrm>
            <a:off x="1991122" y="6960801"/>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VB</a:t>
            </a:r>
          </a:p>
        </p:txBody>
      </p:sp>
      <p:sp>
        <p:nvSpPr>
          <p:cNvPr id="3078" name="Oval 41"/>
          <p:cNvSpPr>
            <a:spLocks noChangeArrowheads="1"/>
          </p:cNvSpPr>
          <p:nvPr/>
        </p:nvSpPr>
        <p:spPr bwMode="auto">
          <a:xfrm>
            <a:off x="4437112" y="6963281"/>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HB</a:t>
            </a:r>
          </a:p>
        </p:txBody>
      </p:sp>
      <p:sp>
        <p:nvSpPr>
          <p:cNvPr id="3079" name="Oval 43"/>
          <p:cNvSpPr>
            <a:spLocks noChangeArrowheads="1"/>
          </p:cNvSpPr>
          <p:nvPr/>
        </p:nvSpPr>
        <p:spPr bwMode="auto">
          <a:xfrm>
            <a:off x="3770899" y="6357078"/>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H</a:t>
            </a:r>
            <a:r>
              <a:rPr lang="en-US" sz="1000" b="1" dirty="0" smtClean="0">
                <a:solidFill>
                  <a:schemeClr val="bg1"/>
                </a:solidFill>
              </a:rPr>
              <a:t>MF</a:t>
            </a:r>
            <a:endParaRPr lang="en-US" sz="1000" b="1" dirty="0">
              <a:solidFill>
                <a:schemeClr val="bg1"/>
              </a:solidFill>
            </a:endParaRPr>
          </a:p>
        </p:txBody>
      </p:sp>
      <p:sp>
        <p:nvSpPr>
          <p:cNvPr id="3080" name="Text Box 46"/>
          <p:cNvSpPr txBox="1">
            <a:spLocks noChangeArrowheads="1"/>
          </p:cNvSpPr>
          <p:nvPr/>
        </p:nvSpPr>
        <p:spPr bwMode="auto">
          <a:xfrm>
            <a:off x="2202298" y="109245"/>
            <a:ext cx="236475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sv-SE" b="1" dirty="0" smtClean="0"/>
              <a:t>Försvara </a:t>
            </a:r>
            <a:r>
              <a:rPr lang="sv-SE" b="1" dirty="0"/>
              <a:t>från </a:t>
            </a:r>
            <a:r>
              <a:rPr lang="sv-SE" b="1" dirty="0" smtClean="0"/>
              <a:t>höger</a:t>
            </a:r>
            <a:endParaRPr lang="sv-SE" b="1" dirty="0"/>
          </a:p>
        </p:txBody>
      </p:sp>
      <p:sp>
        <p:nvSpPr>
          <p:cNvPr id="50" name="Oval 41"/>
          <p:cNvSpPr>
            <a:spLocks noChangeArrowheads="1"/>
          </p:cNvSpPr>
          <p:nvPr/>
        </p:nvSpPr>
        <p:spPr bwMode="auto">
          <a:xfrm>
            <a:off x="2791432" y="6369630"/>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VMF</a:t>
            </a:r>
            <a:endParaRPr lang="en-US" sz="1000" b="1" dirty="0">
              <a:solidFill>
                <a:schemeClr val="bg1"/>
              </a:solidFill>
            </a:endParaRPr>
          </a:p>
        </p:txBody>
      </p:sp>
      <p:sp>
        <p:nvSpPr>
          <p:cNvPr id="51" name="Oval 41"/>
          <p:cNvSpPr>
            <a:spLocks noChangeArrowheads="1"/>
          </p:cNvSpPr>
          <p:nvPr/>
        </p:nvSpPr>
        <p:spPr bwMode="auto">
          <a:xfrm>
            <a:off x="3258767" y="6945784"/>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MB</a:t>
            </a:r>
          </a:p>
        </p:txBody>
      </p:sp>
      <p:sp>
        <p:nvSpPr>
          <p:cNvPr id="52" name="Oval 41"/>
          <p:cNvSpPr>
            <a:spLocks noChangeArrowheads="1"/>
          </p:cNvSpPr>
          <p:nvPr/>
        </p:nvSpPr>
        <p:spPr bwMode="auto">
          <a:xfrm>
            <a:off x="1628800" y="5652120"/>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smtClean="0">
                <a:solidFill>
                  <a:schemeClr val="bg1"/>
                </a:solidFill>
              </a:rPr>
              <a:t>VK</a:t>
            </a:r>
            <a:endParaRPr lang="en-US" sz="1000" b="1" dirty="0">
              <a:solidFill>
                <a:schemeClr val="bg1"/>
              </a:solidFill>
            </a:endParaRPr>
          </a:p>
        </p:txBody>
      </p:sp>
      <p:sp>
        <p:nvSpPr>
          <p:cNvPr id="53" name="Oval 41"/>
          <p:cNvSpPr>
            <a:spLocks noChangeArrowheads="1"/>
          </p:cNvSpPr>
          <p:nvPr/>
        </p:nvSpPr>
        <p:spPr bwMode="auto">
          <a:xfrm>
            <a:off x="4889202" y="5652120"/>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dirty="0">
                <a:solidFill>
                  <a:schemeClr val="bg1"/>
                </a:solidFill>
              </a:rPr>
              <a:t>H</a:t>
            </a:r>
            <a:r>
              <a:rPr lang="en-US" sz="1000" b="1" dirty="0" smtClean="0">
                <a:solidFill>
                  <a:schemeClr val="bg1"/>
                </a:solidFill>
              </a:rPr>
              <a:t>K</a:t>
            </a:r>
            <a:endParaRPr lang="en-US" sz="1000" b="1" dirty="0">
              <a:solidFill>
                <a:schemeClr val="bg1"/>
              </a:solidFill>
            </a:endParaRPr>
          </a:p>
        </p:txBody>
      </p:sp>
      <p:pic>
        <p:nvPicPr>
          <p:cNvPr id="61" name="Picture 2" descr="http://lionsjfc.co.uk/wp-content/uploads/2011/09/football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0443" y="6416603"/>
            <a:ext cx="401638" cy="30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 name="Straight Arrow Connector 3"/>
          <p:cNvCxnSpPr>
            <a:stCxn id="3078" idx="7"/>
          </p:cNvCxnSpPr>
          <p:nvPr/>
        </p:nvCxnSpPr>
        <p:spPr>
          <a:xfrm flipV="1">
            <a:off x="4681015" y="6678760"/>
            <a:ext cx="493937" cy="327065"/>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7" name="Straight Arrow Connector 6"/>
          <p:cNvCxnSpPr/>
          <p:nvPr/>
        </p:nvCxnSpPr>
        <p:spPr>
          <a:xfrm>
            <a:off x="2276872" y="7091040"/>
            <a:ext cx="423452" cy="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9" name="Straight Arrow Connector 8"/>
          <p:cNvCxnSpPr>
            <a:stCxn id="51" idx="6"/>
          </p:cNvCxnSpPr>
          <p:nvPr/>
        </p:nvCxnSpPr>
        <p:spPr>
          <a:xfrm>
            <a:off x="3544517" y="7091040"/>
            <a:ext cx="530631" cy="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1" name="Straight Arrow Connector 10"/>
          <p:cNvCxnSpPr>
            <a:stCxn id="52" idx="5"/>
          </p:cNvCxnSpPr>
          <p:nvPr/>
        </p:nvCxnSpPr>
        <p:spPr>
          <a:xfrm>
            <a:off x="1872703" y="5900088"/>
            <a:ext cx="615895" cy="400104"/>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3" name="Straight Arrow Connector 12"/>
          <p:cNvCxnSpPr>
            <a:stCxn id="53" idx="3"/>
          </p:cNvCxnSpPr>
          <p:nvPr/>
        </p:nvCxnSpPr>
        <p:spPr>
          <a:xfrm flipH="1">
            <a:off x="4437112" y="5900088"/>
            <a:ext cx="493937" cy="400104"/>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516617067"/>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286</TotalTime>
  <Words>996</Words>
  <Application>Microsoft Office PowerPoint</Application>
  <PresentationFormat>On-screen Show (4:3)</PresentationFormat>
  <Paragraphs>168</Paragraphs>
  <Slides>15</Slides>
  <Notes>11</Notes>
  <HiddenSlides>1</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Default Design</vt:lpstr>
      <vt:lpstr>Blentarps BK</vt:lpstr>
      <vt:lpstr>P13 Sanktan Sydöstra, vår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Personligt ansvar</vt:lpstr>
      <vt:lpstr>Personligt ansvar</vt:lpstr>
    </vt:vector>
  </TitlesOfParts>
  <Company>ALK-Abelló</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Träningsmatch   mot Ystad</dc:title>
  <dc:creator>SRMDK</dc:creator>
  <cp:lastModifiedBy>Sunil Ramkali</cp:lastModifiedBy>
  <cp:revision>64</cp:revision>
  <cp:lastPrinted>2012-04-12T10:17:01Z</cp:lastPrinted>
  <dcterms:created xsi:type="dcterms:W3CDTF">2011-04-06T09:13:24Z</dcterms:created>
  <dcterms:modified xsi:type="dcterms:W3CDTF">2012-04-26T10:47:15Z</dcterms:modified>
</cp:coreProperties>
</file>