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75" r:id="rId3"/>
    <p:sldId id="293" r:id="rId4"/>
    <p:sldId id="294" r:id="rId5"/>
    <p:sldId id="295" r:id="rId6"/>
    <p:sldId id="274" r:id="rId7"/>
    <p:sldId id="299" r:id="rId8"/>
    <p:sldId id="296" r:id="rId9"/>
    <p:sldId id="297" r:id="rId10"/>
    <p:sldId id="298" r:id="rId11"/>
    <p:sldId id="288" r:id="rId12"/>
    <p:sldId id="300" r:id="rId13"/>
  </p:sldIdLst>
  <p:sldSz cx="6858000" cy="9144000" type="screen4x3"/>
  <p:notesSz cx="6781800" cy="9920288"/>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9810" autoAdjust="0"/>
  </p:normalViewPr>
  <p:slideViewPr>
    <p:cSldViewPr>
      <p:cViewPr>
        <p:scale>
          <a:sx n="75" d="100"/>
          <a:sy n="75" d="100"/>
        </p:scale>
        <p:origin x="-1692" y="900"/>
      </p:cViewPr>
      <p:guideLst>
        <p:guide orient="horz" pos="2971"/>
        <p:guide pos="216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38780" cy="496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GB"/>
          </a:p>
        </p:txBody>
      </p:sp>
      <p:sp>
        <p:nvSpPr>
          <p:cNvPr id="4099" name="Rectangle 3"/>
          <p:cNvSpPr>
            <a:spLocks noGrp="1" noChangeArrowheads="1"/>
          </p:cNvSpPr>
          <p:nvPr>
            <p:ph type="dt" idx="1"/>
          </p:nvPr>
        </p:nvSpPr>
        <p:spPr bwMode="auto">
          <a:xfrm>
            <a:off x="3841451" y="0"/>
            <a:ext cx="2938780" cy="496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GB"/>
          </a:p>
        </p:txBody>
      </p:sp>
      <p:sp>
        <p:nvSpPr>
          <p:cNvPr id="4100" name="Rectangle 4"/>
          <p:cNvSpPr>
            <a:spLocks noGrp="1" noRot="1" noChangeAspect="1" noChangeArrowheads="1" noTextEdit="1"/>
          </p:cNvSpPr>
          <p:nvPr>
            <p:ph type="sldImg" idx="2"/>
          </p:nvPr>
        </p:nvSpPr>
        <p:spPr bwMode="auto">
          <a:xfrm>
            <a:off x="1997075" y="744538"/>
            <a:ext cx="2787650" cy="3719512"/>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78180" y="4712137"/>
            <a:ext cx="5425440" cy="44641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4102" name="Rectangle 6"/>
          <p:cNvSpPr>
            <a:spLocks noGrp="1" noChangeArrowheads="1"/>
          </p:cNvSpPr>
          <p:nvPr>
            <p:ph type="ftr" sz="quarter" idx="4"/>
          </p:nvPr>
        </p:nvSpPr>
        <p:spPr bwMode="auto">
          <a:xfrm>
            <a:off x="0" y="9422552"/>
            <a:ext cx="2938780" cy="496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GB"/>
          </a:p>
        </p:txBody>
      </p:sp>
      <p:sp>
        <p:nvSpPr>
          <p:cNvPr id="4103" name="Rectangle 7"/>
          <p:cNvSpPr>
            <a:spLocks noGrp="1" noChangeArrowheads="1"/>
          </p:cNvSpPr>
          <p:nvPr>
            <p:ph type="sldNum" sz="quarter" idx="5"/>
          </p:nvPr>
        </p:nvSpPr>
        <p:spPr bwMode="auto">
          <a:xfrm>
            <a:off x="3841451" y="9422552"/>
            <a:ext cx="2938780" cy="496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9CCCE09E-C4C1-4F64-AF67-E0E30F80205D}" type="slidenum">
              <a:rPr lang="en-GB"/>
              <a:pPr/>
              <a:t>‹#›</a:t>
            </a:fld>
            <a:endParaRPr lang="en-GB"/>
          </a:p>
        </p:txBody>
      </p:sp>
    </p:spTree>
    <p:extLst>
      <p:ext uri="{BB962C8B-B14F-4D97-AF65-F5344CB8AC3E}">
        <p14:creationId xmlns:p14="http://schemas.microsoft.com/office/powerpoint/2010/main" val="255092565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4CA8AA-0356-4CA5-8803-F3A404742499}" type="slidenum">
              <a:rPr lang="en-GB"/>
              <a:pPr/>
              <a:t>2</a:t>
            </a:fld>
            <a:endParaRPr lang="en-GB"/>
          </a:p>
        </p:txBody>
      </p:sp>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p:txBody>
          <a:bodyPr/>
          <a:lstStyle/>
          <a:p>
            <a:r>
              <a:rPr lang="en-US"/>
              <a:t>Items on this page are all PowerPoint objects that have been grouped.  To manipulate individual items one should ungroup the objects.  This is done in PowerPoint by selecting the primary object, then click on draw and then click on ungroup.  To regroup, select all items that need to be included, click on draw and click on group.</a:t>
            </a:r>
          </a:p>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4CA8AA-0356-4CA5-8803-F3A404742499}" type="slidenum">
              <a:rPr lang="en-GB"/>
              <a:pPr/>
              <a:t>3</a:t>
            </a:fld>
            <a:endParaRPr lang="en-GB"/>
          </a:p>
        </p:txBody>
      </p:sp>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p:txBody>
          <a:bodyPr/>
          <a:lstStyle/>
          <a:p>
            <a:r>
              <a:rPr lang="en-US"/>
              <a:t>Items on this page are all PowerPoint objects that have been grouped.  To manipulate individual items one should ungroup the objects.  This is done in PowerPoint by selecting the primary object, then click on draw and then click on ungroup.  To regroup, select all items that need to be included, click on draw and click on group.</a:t>
            </a:r>
          </a:p>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4CA8AA-0356-4CA5-8803-F3A404742499}" type="slidenum">
              <a:rPr lang="en-GB"/>
              <a:pPr/>
              <a:t>4</a:t>
            </a:fld>
            <a:endParaRPr lang="en-GB"/>
          </a:p>
        </p:txBody>
      </p:sp>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p:txBody>
          <a:bodyPr/>
          <a:lstStyle/>
          <a:p>
            <a:r>
              <a:rPr lang="en-US"/>
              <a:t>Items on this page are all PowerPoint objects that have been grouped.  To manipulate individual items one should ungroup the objects.  This is done in PowerPoint by selecting the primary object, then click on draw and then click on ungroup.  To regroup, select all items that need to be included, click on draw and click on group.</a:t>
            </a:r>
          </a:p>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4CA8AA-0356-4CA5-8803-F3A404742499}" type="slidenum">
              <a:rPr lang="en-GB"/>
              <a:pPr/>
              <a:t>6</a:t>
            </a:fld>
            <a:endParaRPr lang="en-GB"/>
          </a:p>
        </p:txBody>
      </p:sp>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p:txBody>
          <a:bodyPr/>
          <a:lstStyle/>
          <a:p>
            <a:r>
              <a:rPr lang="en-US"/>
              <a:t>Items on this page are all PowerPoint objects that have been grouped.  To manipulate individual items one should ungroup the objects.  This is done in PowerPoint by selecting the primary object, then click on draw and then click on ungroup.  To regroup, select all items that need to be included, click on draw and click on group.</a:t>
            </a:r>
          </a:p>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4CA8AA-0356-4CA5-8803-F3A404742499}" type="slidenum">
              <a:rPr lang="en-GB"/>
              <a:pPr/>
              <a:t>7</a:t>
            </a:fld>
            <a:endParaRPr lang="en-GB"/>
          </a:p>
        </p:txBody>
      </p:sp>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p:txBody>
          <a:bodyPr/>
          <a:lstStyle/>
          <a:p>
            <a:r>
              <a:rPr lang="en-US"/>
              <a:t>Items on this page are all PowerPoint objects that have been grouped.  To manipulate individual items one should ungroup the objects.  This is done in PowerPoint by selecting the primary object, then click on draw and then click on ungroup.  To regroup, select all items that need to be included, click on draw and click on group.</a:t>
            </a:r>
          </a:p>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4CA8AA-0356-4CA5-8803-F3A404742499}" type="slidenum">
              <a:rPr lang="en-GB"/>
              <a:pPr/>
              <a:t>8</a:t>
            </a:fld>
            <a:endParaRPr lang="en-GB"/>
          </a:p>
        </p:txBody>
      </p:sp>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p:txBody>
          <a:bodyPr/>
          <a:lstStyle/>
          <a:p>
            <a:r>
              <a:rPr lang="en-US"/>
              <a:t>Items on this page are all PowerPoint objects that have been grouped.  To manipulate individual items one should ungroup the objects.  This is done in PowerPoint by selecting the primary object, then click on draw and then click on ungroup.  To regroup, select all items that need to be included, click on draw and click on group.</a:t>
            </a:r>
          </a:p>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4CA8AA-0356-4CA5-8803-F3A404742499}" type="slidenum">
              <a:rPr lang="en-GB"/>
              <a:pPr/>
              <a:t>9</a:t>
            </a:fld>
            <a:endParaRPr lang="en-GB"/>
          </a:p>
        </p:txBody>
      </p:sp>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p:txBody>
          <a:bodyPr/>
          <a:lstStyle/>
          <a:p>
            <a:r>
              <a:rPr lang="en-US"/>
              <a:t>Items on this page are all PowerPoint objects that have been grouped.  To manipulate individual items one should ungroup the objects.  This is done in PowerPoint by selecting the primary object, then click on draw and then click on ungroup.  To regroup, select all items that need to be included, click on draw and click on group.</a:t>
            </a:r>
          </a:p>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4CA8AA-0356-4CA5-8803-F3A404742499}" type="slidenum">
              <a:rPr lang="en-GB"/>
              <a:pPr/>
              <a:t>10</a:t>
            </a:fld>
            <a:endParaRPr lang="en-GB"/>
          </a:p>
        </p:txBody>
      </p:sp>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p:txBody>
          <a:bodyPr/>
          <a:lstStyle/>
          <a:p>
            <a:r>
              <a:rPr lang="en-US"/>
              <a:t>Items on this page are all PowerPoint objects that have been grouped.  To manipulate individual items one should ungroup the objects.  This is done in PowerPoint by selecting the primary object, then click on draw and then click on ungroup.  To regroup, select all items that need to be included, click on draw and click on group.</a:t>
            </a:r>
          </a:p>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4CA8AA-0356-4CA5-8803-F3A404742499}" type="slidenum">
              <a:rPr lang="en-GB"/>
              <a:pPr/>
              <a:t>11</a:t>
            </a:fld>
            <a:endParaRPr lang="en-GB"/>
          </a:p>
        </p:txBody>
      </p:sp>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p:txBody>
          <a:bodyPr/>
          <a:lstStyle/>
          <a:p>
            <a:r>
              <a:rPr lang="en-US"/>
              <a:t>Items on this page are all PowerPoint objects that have been grouped.  To manipulate individual items one should ungroup the objects.  This is done in PowerPoint by selecting the primary object, then click on draw and then click on ungroup.  To regroup, select all items that need to be included, click on draw and click on group.</a:t>
            </a:r>
          </a:p>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038"/>
            <a:ext cx="5829300" cy="1960562"/>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6025ABEF-5860-4279-A38C-33510075E2FF}" type="slidenum">
              <a:rPr lang="en-GB"/>
              <a:pPr/>
              <a:t>‹#›</a:t>
            </a:fld>
            <a:endParaRPr lang="en-GB"/>
          </a:p>
        </p:txBody>
      </p:sp>
    </p:spTree>
    <p:extLst>
      <p:ext uri="{BB962C8B-B14F-4D97-AF65-F5344CB8AC3E}">
        <p14:creationId xmlns:p14="http://schemas.microsoft.com/office/powerpoint/2010/main" val="25181325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FE3E394F-8B8B-4704-BF5E-95B599974BA5}" type="slidenum">
              <a:rPr lang="en-GB"/>
              <a:pPr/>
              <a:t>‹#›</a:t>
            </a:fld>
            <a:endParaRPr lang="en-GB"/>
          </a:p>
        </p:txBody>
      </p:sp>
    </p:spTree>
    <p:extLst>
      <p:ext uri="{BB962C8B-B14F-4D97-AF65-F5344CB8AC3E}">
        <p14:creationId xmlns:p14="http://schemas.microsoft.com/office/powerpoint/2010/main" val="417783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3638" y="366713"/>
            <a:ext cx="1543050" cy="78009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713"/>
            <a:ext cx="4478338" cy="7800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954EE18F-DBED-417D-957D-F21B8EBA9C5A}" type="slidenum">
              <a:rPr lang="en-GB"/>
              <a:pPr/>
              <a:t>‹#›</a:t>
            </a:fld>
            <a:endParaRPr lang="en-GB"/>
          </a:p>
        </p:txBody>
      </p:sp>
    </p:spTree>
    <p:extLst>
      <p:ext uri="{BB962C8B-B14F-4D97-AF65-F5344CB8AC3E}">
        <p14:creationId xmlns:p14="http://schemas.microsoft.com/office/powerpoint/2010/main" val="3241532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87F489ED-7C8E-41F6-8974-E516436AF17B}" type="slidenum">
              <a:rPr lang="en-GB"/>
              <a:pPr/>
              <a:t>‹#›</a:t>
            </a:fld>
            <a:endParaRPr lang="en-GB"/>
          </a:p>
        </p:txBody>
      </p:sp>
    </p:spTree>
    <p:extLst>
      <p:ext uri="{BB962C8B-B14F-4D97-AF65-F5344CB8AC3E}">
        <p14:creationId xmlns:p14="http://schemas.microsoft.com/office/powerpoint/2010/main" val="1885870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338" y="5875338"/>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6971C518-D545-46EB-AAAF-FC774C2FB37D}" type="slidenum">
              <a:rPr lang="en-GB"/>
              <a:pPr/>
              <a:t>‹#›</a:t>
            </a:fld>
            <a:endParaRPr lang="en-GB"/>
          </a:p>
        </p:txBody>
      </p:sp>
    </p:spTree>
    <p:extLst>
      <p:ext uri="{BB962C8B-B14F-4D97-AF65-F5344CB8AC3E}">
        <p14:creationId xmlns:p14="http://schemas.microsoft.com/office/powerpoint/2010/main" val="3812460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505200" y="2133600"/>
            <a:ext cx="3011488"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852375D3-82A9-46FC-8628-26C501573DDD}" type="slidenum">
              <a:rPr lang="en-GB"/>
              <a:pPr/>
              <a:t>‹#›</a:t>
            </a:fld>
            <a:endParaRPr lang="en-GB"/>
          </a:p>
        </p:txBody>
      </p:sp>
    </p:spTree>
    <p:extLst>
      <p:ext uri="{BB962C8B-B14F-4D97-AF65-F5344CB8AC3E}">
        <p14:creationId xmlns:p14="http://schemas.microsoft.com/office/powerpoint/2010/main" val="763365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718E05E0-962C-42F8-975D-C06CDFF0A74B}" type="slidenum">
              <a:rPr lang="en-GB"/>
              <a:pPr/>
              <a:t>‹#›</a:t>
            </a:fld>
            <a:endParaRPr lang="en-GB"/>
          </a:p>
        </p:txBody>
      </p:sp>
    </p:spTree>
    <p:extLst>
      <p:ext uri="{BB962C8B-B14F-4D97-AF65-F5344CB8AC3E}">
        <p14:creationId xmlns:p14="http://schemas.microsoft.com/office/powerpoint/2010/main" val="2587250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3905BB78-BEAF-4057-A308-2FAF6230C5B2}" type="slidenum">
              <a:rPr lang="en-GB"/>
              <a:pPr/>
              <a:t>‹#›</a:t>
            </a:fld>
            <a:endParaRPr lang="en-GB"/>
          </a:p>
        </p:txBody>
      </p:sp>
    </p:spTree>
    <p:extLst>
      <p:ext uri="{BB962C8B-B14F-4D97-AF65-F5344CB8AC3E}">
        <p14:creationId xmlns:p14="http://schemas.microsoft.com/office/powerpoint/2010/main" val="494684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A09EF8D6-0784-4581-BD3E-5FE99A151337}" type="slidenum">
              <a:rPr lang="en-GB"/>
              <a:pPr/>
              <a:t>‹#›</a:t>
            </a:fld>
            <a:endParaRPr lang="en-GB"/>
          </a:p>
        </p:txBody>
      </p:sp>
    </p:spTree>
    <p:extLst>
      <p:ext uri="{BB962C8B-B14F-4D97-AF65-F5344CB8AC3E}">
        <p14:creationId xmlns:p14="http://schemas.microsoft.com/office/powerpoint/2010/main" val="3137131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3538"/>
            <a:ext cx="2255838"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4D6D277F-0191-4E57-BA22-82D0E3001C51}" type="slidenum">
              <a:rPr lang="en-GB"/>
              <a:pPr/>
              <a:t>‹#›</a:t>
            </a:fld>
            <a:endParaRPr lang="en-GB"/>
          </a:p>
        </p:txBody>
      </p:sp>
    </p:spTree>
    <p:extLst>
      <p:ext uri="{BB962C8B-B14F-4D97-AF65-F5344CB8AC3E}">
        <p14:creationId xmlns:p14="http://schemas.microsoft.com/office/powerpoint/2010/main" val="1611320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613" y="6400800"/>
            <a:ext cx="4114800" cy="7556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603DA0F2-EA27-40ED-BFA1-32415E6E7329}" type="slidenum">
              <a:rPr lang="en-GB"/>
              <a:pPr/>
              <a:t>‹#›</a:t>
            </a:fld>
            <a:endParaRPr lang="en-GB"/>
          </a:p>
        </p:txBody>
      </p:sp>
    </p:spTree>
    <p:extLst>
      <p:ext uri="{BB962C8B-B14F-4D97-AF65-F5344CB8AC3E}">
        <p14:creationId xmlns:p14="http://schemas.microsoft.com/office/powerpoint/2010/main" val="3483367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66713"/>
            <a:ext cx="6173788"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342900" y="2133600"/>
            <a:ext cx="6173788" cy="603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342900" y="8326438"/>
            <a:ext cx="1601788"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GB"/>
          </a:p>
        </p:txBody>
      </p:sp>
      <p:sp>
        <p:nvSpPr>
          <p:cNvPr id="1029" name="Rectangle 5"/>
          <p:cNvSpPr>
            <a:spLocks noGrp="1" noChangeArrowheads="1"/>
          </p:cNvSpPr>
          <p:nvPr>
            <p:ph type="ftr" sz="quarter" idx="3"/>
          </p:nvPr>
        </p:nvSpPr>
        <p:spPr bwMode="auto">
          <a:xfrm>
            <a:off x="2343150" y="8326438"/>
            <a:ext cx="2173288"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GB"/>
          </a:p>
        </p:txBody>
      </p:sp>
      <p:sp>
        <p:nvSpPr>
          <p:cNvPr id="1030" name="Rectangle 6"/>
          <p:cNvSpPr>
            <a:spLocks noGrp="1" noChangeArrowheads="1"/>
          </p:cNvSpPr>
          <p:nvPr>
            <p:ph type="sldNum" sz="quarter" idx="4"/>
          </p:nvPr>
        </p:nvSpPr>
        <p:spPr bwMode="auto">
          <a:xfrm>
            <a:off x="4914900" y="8326438"/>
            <a:ext cx="1601788"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0FFF34C7-AE10-4224-9F3D-7EB4CF668D63}" type="slidenum">
              <a:rPr lang="en-GB"/>
              <a:pPr/>
              <a:t>‹#›</a:t>
            </a:fld>
            <a:endParaRPr lang="en-GB"/>
          </a:p>
        </p:txBody>
      </p:sp>
      <p:pic>
        <p:nvPicPr>
          <p:cNvPr id="1034" name="Picture 10" descr="blentarps_bk"/>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6396038" y="8604250"/>
            <a:ext cx="392112" cy="466725"/>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rgbClr val="000000"/>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32656" y="2840038"/>
            <a:ext cx="6192688" cy="1960562"/>
          </a:xfrm>
        </p:spPr>
        <p:txBody>
          <a:bodyPr/>
          <a:lstStyle/>
          <a:p>
            <a:r>
              <a:rPr lang="en-GB" sz="4000" b="1" dirty="0"/>
              <a:t>Blentarps BK </a:t>
            </a:r>
            <a:r>
              <a:rPr lang="en-GB" sz="4000" b="1" dirty="0" smtClean="0"/>
              <a:t>–</a:t>
            </a:r>
            <a:br>
              <a:rPr lang="en-GB" sz="4000" b="1" dirty="0" smtClean="0"/>
            </a:br>
            <a:r>
              <a:rPr lang="en-GB" sz="4000" b="1" dirty="0" err="1" smtClean="0"/>
              <a:t>Skurups</a:t>
            </a:r>
            <a:r>
              <a:rPr lang="en-GB" sz="4000" b="1" dirty="0" smtClean="0"/>
              <a:t> AIF</a:t>
            </a:r>
            <a:r>
              <a:rPr lang="en-GB" sz="4000" b="1" dirty="0"/>
              <a:t/>
            </a:r>
            <a:br>
              <a:rPr lang="en-GB" sz="4000" b="1" dirty="0"/>
            </a:br>
            <a:endParaRPr lang="en-GB" sz="4000" b="1" dirty="0"/>
          </a:p>
        </p:txBody>
      </p:sp>
      <p:pic>
        <p:nvPicPr>
          <p:cNvPr id="1026" name="Picture 2" descr="http://cdn.laget.se/275683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33" y="1835"/>
            <a:ext cx="6945833" cy="850511"/>
          </a:xfrm>
          <a:prstGeom prst="rect">
            <a:avLst/>
          </a:prstGeom>
          <a:noFill/>
          <a:extLst>
            <a:ext uri="{909E8E84-426E-40DD-AFC4-6F175D3DCCD1}">
              <a14:hiddenFill xmlns:a14="http://schemas.microsoft.com/office/drawing/2010/main">
                <a:solidFill>
                  <a:srgbClr val="FFFFFF"/>
                </a:solidFill>
              </a14:hiddenFill>
            </a:ext>
          </a:extLst>
        </p:spPr>
      </p:pic>
      <p:sp>
        <p:nvSpPr>
          <p:cNvPr id="2" name="Subtitle 1"/>
          <p:cNvSpPr>
            <a:spLocks noGrp="1"/>
          </p:cNvSpPr>
          <p:nvPr>
            <p:ph type="subTitle" idx="1"/>
          </p:nvPr>
        </p:nvSpPr>
        <p:spPr/>
        <p:txBody>
          <a:bodyPr/>
          <a:lstStyle/>
          <a:p>
            <a:r>
              <a:rPr lang="en-GB" dirty="0" smtClean="0"/>
              <a:t>2013-06-08</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Group 2"/>
          <p:cNvGrpSpPr>
            <a:grpSpLocks/>
          </p:cNvGrpSpPr>
          <p:nvPr/>
        </p:nvGrpSpPr>
        <p:grpSpPr bwMode="auto">
          <a:xfrm>
            <a:off x="500063" y="900113"/>
            <a:ext cx="5857875" cy="7759700"/>
            <a:chOff x="334" y="600"/>
            <a:chExt cx="3937" cy="5133"/>
          </a:xfrm>
        </p:grpSpPr>
        <p:sp>
          <p:nvSpPr>
            <p:cNvPr id="3075" name="Rectangle 3"/>
            <p:cNvSpPr>
              <a:spLocks noChangeArrowheads="1"/>
            </p:cNvSpPr>
            <p:nvPr/>
          </p:nvSpPr>
          <p:spPr bwMode="auto">
            <a:xfrm>
              <a:off x="529" y="789"/>
              <a:ext cx="3552" cy="475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6" name="Arc 4"/>
            <p:cNvSpPr>
              <a:spLocks/>
            </p:cNvSpPr>
            <p:nvPr/>
          </p:nvSpPr>
          <p:spPr bwMode="auto">
            <a:xfrm>
              <a:off x="528" y="5447"/>
              <a:ext cx="99" cy="96"/>
            </a:xfrm>
            <a:custGeom>
              <a:avLst/>
              <a:gdLst>
                <a:gd name="G0" fmla="+- 608 0 0"/>
                <a:gd name="G1" fmla="+- 21600 0 0"/>
                <a:gd name="G2" fmla="+- 21600 0 0"/>
                <a:gd name="T0" fmla="*/ 0 w 22174"/>
                <a:gd name="T1" fmla="*/ 9 h 21600"/>
                <a:gd name="T2" fmla="*/ 22174 w 22174"/>
                <a:gd name="T3" fmla="*/ 20392 h 21600"/>
                <a:gd name="T4" fmla="*/ 608 w 22174"/>
                <a:gd name="T5" fmla="*/ 21600 h 21600"/>
              </a:gdLst>
              <a:ahLst/>
              <a:cxnLst>
                <a:cxn ang="0">
                  <a:pos x="T0" y="T1"/>
                </a:cxn>
                <a:cxn ang="0">
                  <a:pos x="T2" y="T3"/>
                </a:cxn>
                <a:cxn ang="0">
                  <a:pos x="T4" y="T5"/>
                </a:cxn>
              </a:cxnLst>
              <a:rect l="0" t="0" r="r" b="b"/>
              <a:pathLst>
                <a:path w="22174" h="21600" fill="none" extrusionOk="0">
                  <a:moveTo>
                    <a:pt x="-1" y="8"/>
                  </a:moveTo>
                  <a:cubicBezTo>
                    <a:pt x="202" y="2"/>
                    <a:pt x="405" y="-1"/>
                    <a:pt x="608" y="0"/>
                  </a:cubicBezTo>
                  <a:cubicBezTo>
                    <a:pt x="12068" y="0"/>
                    <a:pt x="21533" y="8949"/>
                    <a:pt x="22174" y="20391"/>
                  </a:cubicBezTo>
                </a:path>
                <a:path w="22174" h="21600" stroke="0" extrusionOk="0">
                  <a:moveTo>
                    <a:pt x="-1" y="8"/>
                  </a:moveTo>
                  <a:cubicBezTo>
                    <a:pt x="202" y="2"/>
                    <a:pt x="405" y="-1"/>
                    <a:pt x="608" y="0"/>
                  </a:cubicBezTo>
                  <a:cubicBezTo>
                    <a:pt x="12068" y="0"/>
                    <a:pt x="21533" y="8949"/>
                    <a:pt x="22174" y="20391"/>
                  </a:cubicBezTo>
                  <a:lnTo>
                    <a:pt x="608"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7" name="Arc 5"/>
            <p:cNvSpPr>
              <a:spLocks/>
            </p:cNvSpPr>
            <p:nvPr/>
          </p:nvSpPr>
          <p:spPr bwMode="auto">
            <a:xfrm rot="-5400000">
              <a:off x="3983" y="5447"/>
              <a:ext cx="99" cy="96"/>
            </a:xfrm>
            <a:custGeom>
              <a:avLst/>
              <a:gdLst>
                <a:gd name="G0" fmla="+- 608 0 0"/>
                <a:gd name="G1" fmla="+- 21600 0 0"/>
                <a:gd name="G2" fmla="+- 21600 0 0"/>
                <a:gd name="T0" fmla="*/ 0 w 22174"/>
                <a:gd name="T1" fmla="*/ 9 h 21600"/>
                <a:gd name="T2" fmla="*/ 22174 w 22174"/>
                <a:gd name="T3" fmla="*/ 20392 h 21600"/>
                <a:gd name="T4" fmla="*/ 608 w 22174"/>
                <a:gd name="T5" fmla="*/ 21600 h 21600"/>
              </a:gdLst>
              <a:ahLst/>
              <a:cxnLst>
                <a:cxn ang="0">
                  <a:pos x="T0" y="T1"/>
                </a:cxn>
                <a:cxn ang="0">
                  <a:pos x="T2" y="T3"/>
                </a:cxn>
                <a:cxn ang="0">
                  <a:pos x="T4" y="T5"/>
                </a:cxn>
              </a:cxnLst>
              <a:rect l="0" t="0" r="r" b="b"/>
              <a:pathLst>
                <a:path w="22174" h="21600" fill="none" extrusionOk="0">
                  <a:moveTo>
                    <a:pt x="-1" y="8"/>
                  </a:moveTo>
                  <a:cubicBezTo>
                    <a:pt x="202" y="2"/>
                    <a:pt x="405" y="-1"/>
                    <a:pt x="608" y="0"/>
                  </a:cubicBezTo>
                  <a:cubicBezTo>
                    <a:pt x="12068" y="0"/>
                    <a:pt x="21533" y="8949"/>
                    <a:pt x="22174" y="20391"/>
                  </a:cubicBezTo>
                </a:path>
                <a:path w="22174" h="21600" stroke="0" extrusionOk="0">
                  <a:moveTo>
                    <a:pt x="-1" y="8"/>
                  </a:moveTo>
                  <a:cubicBezTo>
                    <a:pt x="202" y="2"/>
                    <a:pt x="405" y="-1"/>
                    <a:pt x="608" y="0"/>
                  </a:cubicBezTo>
                  <a:cubicBezTo>
                    <a:pt x="12068" y="0"/>
                    <a:pt x="21533" y="8949"/>
                    <a:pt x="22174" y="20391"/>
                  </a:cubicBezTo>
                  <a:lnTo>
                    <a:pt x="608"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8" name="Arc 6"/>
            <p:cNvSpPr>
              <a:spLocks/>
            </p:cNvSpPr>
            <p:nvPr/>
          </p:nvSpPr>
          <p:spPr bwMode="auto">
            <a:xfrm rot="-10800000">
              <a:off x="3985" y="789"/>
              <a:ext cx="99" cy="96"/>
            </a:xfrm>
            <a:custGeom>
              <a:avLst/>
              <a:gdLst>
                <a:gd name="G0" fmla="+- 608 0 0"/>
                <a:gd name="G1" fmla="+- 21600 0 0"/>
                <a:gd name="G2" fmla="+- 21600 0 0"/>
                <a:gd name="T0" fmla="*/ 0 w 22174"/>
                <a:gd name="T1" fmla="*/ 9 h 21600"/>
                <a:gd name="T2" fmla="*/ 22174 w 22174"/>
                <a:gd name="T3" fmla="*/ 20392 h 21600"/>
                <a:gd name="T4" fmla="*/ 608 w 22174"/>
                <a:gd name="T5" fmla="*/ 21600 h 21600"/>
              </a:gdLst>
              <a:ahLst/>
              <a:cxnLst>
                <a:cxn ang="0">
                  <a:pos x="T0" y="T1"/>
                </a:cxn>
                <a:cxn ang="0">
                  <a:pos x="T2" y="T3"/>
                </a:cxn>
                <a:cxn ang="0">
                  <a:pos x="T4" y="T5"/>
                </a:cxn>
              </a:cxnLst>
              <a:rect l="0" t="0" r="r" b="b"/>
              <a:pathLst>
                <a:path w="22174" h="21600" fill="none" extrusionOk="0">
                  <a:moveTo>
                    <a:pt x="-1" y="8"/>
                  </a:moveTo>
                  <a:cubicBezTo>
                    <a:pt x="202" y="2"/>
                    <a:pt x="405" y="-1"/>
                    <a:pt x="608" y="0"/>
                  </a:cubicBezTo>
                  <a:cubicBezTo>
                    <a:pt x="12068" y="0"/>
                    <a:pt x="21533" y="8949"/>
                    <a:pt x="22174" y="20391"/>
                  </a:cubicBezTo>
                </a:path>
                <a:path w="22174" h="21600" stroke="0" extrusionOk="0">
                  <a:moveTo>
                    <a:pt x="-1" y="8"/>
                  </a:moveTo>
                  <a:cubicBezTo>
                    <a:pt x="202" y="2"/>
                    <a:pt x="405" y="-1"/>
                    <a:pt x="608" y="0"/>
                  </a:cubicBezTo>
                  <a:cubicBezTo>
                    <a:pt x="12068" y="0"/>
                    <a:pt x="21533" y="8949"/>
                    <a:pt x="22174" y="20391"/>
                  </a:cubicBezTo>
                  <a:lnTo>
                    <a:pt x="608"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Arc 7"/>
            <p:cNvSpPr>
              <a:spLocks/>
            </p:cNvSpPr>
            <p:nvPr/>
          </p:nvSpPr>
          <p:spPr bwMode="auto">
            <a:xfrm rot="-16200000">
              <a:off x="527" y="791"/>
              <a:ext cx="99" cy="96"/>
            </a:xfrm>
            <a:custGeom>
              <a:avLst/>
              <a:gdLst>
                <a:gd name="G0" fmla="+- 608 0 0"/>
                <a:gd name="G1" fmla="+- 21600 0 0"/>
                <a:gd name="G2" fmla="+- 21600 0 0"/>
                <a:gd name="T0" fmla="*/ 0 w 22174"/>
                <a:gd name="T1" fmla="*/ 9 h 21600"/>
                <a:gd name="T2" fmla="*/ 22174 w 22174"/>
                <a:gd name="T3" fmla="*/ 20392 h 21600"/>
                <a:gd name="T4" fmla="*/ 608 w 22174"/>
                <a:gd name="T5" fmla="*/ 21600 h 21600"/>
              </a:gdLst>
              <a:ahLst/>
              <a:cxnLst>
                <a:cxn ang="0">
                  <a:pos x="T0" y="T1"/>
                </a:cxn>
                <a:cxn ang="0">
                  <a:pos x="T2" y="T3"/>
                </a:cxn>
                <a:cxn ang="0">
                  <a:pos x="T4" y="T5"/>
                </a:cxn>
              </a:cxnLst>
              <a:rect l="0" t="0" r="r" b="b"/>
              <a:pathLst>
                <a:path w="22174" h="21600" fill="none" extrusionOk="0">
                  <a:moveTo>
                    <a:pt x="-1" y="8"/>
                  </a:moveTo>
                  <a:cubicBezTo>
                    <a:pt x="202" y="2"/>
                    <a:pt x="405" y="-1"/>
                    <a:pt x="608" y="0"/>
                  </a:cubicBezTo>
                  <a:cubicBezTo>
                    <a:pt x="12068" y="0"/>
                    <a:pt x="21533" y="8949"/>
                    <a:pt x="22174" y="20391"/>
                  </a:cubicBezTo>
                </a:path>
                <a:path w="22174" h="21600" stroke="0" extrusionOk="0">
                  <a:moveTo>
                    <a:pt x="-1" y="8"/>
                  </a:moveTo>
                  <a:cubicBezTo>
                    <a:pt x="202" y="2"/>
                    <a:pt x="405" y="-1"/>
                    <a:pt x="608" y="0"/>
                  </a:cubicBezTo>
                  <a:cubicBezTo>
                    <a:pt x="12068" y="0"/>
                    <a:pt x="21533" y="8949"/>
                    <a:pt x="22174" y="20391"/>
                  </a:cubicBezTo>
                  <a:lnTo>
                    <a:pt x="608"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0" name="Oval 8"/>
            <p:cNvSpPr>
              <a:spLocks noChangeArrowheads="1"/>
            </p:cNvSpPr>
            <p:nvPr/>
          </p:nvSpPr>
          <p:spPr bwMode="auto">
            <a:xfrm>
              <a:off x="1788" y="2640"/>
              <a:ext cx="1008" cy="1008"/>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1" name="Line 9"/>
            <p:cNvSpPr>
              <a:spLocks noChangeShapeType="1"/>
            </p:cNvSpPr>
            <p:nvPr/>
          </p:nvSpPr>
          <p:spPr bwMode="auto">
            <a:xfrm>
              <a:off x="528" y="3156"/>
              <a:ext cx="355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2" name="Rectangle 10" descr="Large grid"/>
            <p:cNvSpPr>
              <a:spLocks noChangeArrowheads="1"/>
            </p:cNvSpPr>
            <p:nvPr/>
          </p:nvSpPr>
          <p:spPr bwMode="auto">
            <a:xfrm rot="-5400000">
              <a:off x="2220" y="476"/>
              <a:ext cx="144" cy="480"/>
            </a:xfrm>
            <a:prstGeom prst="rect">
              <a:avLst/>
            </a:prstGeom>
            <a:pattFill prst="lgGrid">
              <a:fgClr>
                <a:schemeClr val="tx2"/>
              </a:fgClr>
              <a:bgClr>
                <a:srgbClr val="B2B2B2"/>
              </a:bgClr>
            </a:patt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3" name="Rectangle 11" descr="Large grid"/>
            <p:cNvSpPr>
              <a:spLocks noChangeArrowheads="1"/>
            </p:cNvSpPr>
            <p:nvPr/>
          </p:nvSpPr>
          <p:spPr bwMode="auto">
            <a:xfrm rot="-5400000">
              <a:off x="2219" y="5372"/>
              <a:ext cx="145" cy="480"/>
            </a:xfrm>
            <a:prstGeom prst="rect">
              <a:avLst/>
            </a:prstGeom>
            <a:pattFill prst="lgGrid">
              <a:fgClr>
                <a:schemeClr val="tx2"/>
              </a:fgClr>
              <a:bgClr>
                <a:srgbClr val="B2B2B2"/>
              </a:bgClr>
            </a:patt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084" name="Group 12"/>
            <p:cNvGrpSpPr>
              <a:grpSpLocks/>
            </p:cNvGrpSpPr>
            <p:nvPr/>
          </p:nvGrpSpPr>
          <p:grpSpPr bwMode="auto">
            <a:xfrm>
              <a:off x="334" y="5544"/>
              <a:ext cx="193" cy="130"/>
              <a:chOff x="328" y="5410"/>
              <a:chExt cx="193" cy="130"/>
            </a:xfrm>
          </p:grpSpPr>
          <p:sp>
            <p:nvSpPr>
              <p:cNvPr id="3085" name="Line 13"/>
              <p:cNvSpPr>
                <a:spLocks noChangeShapeType="1"/>
              </p:cNvSpPr>
              <p:nvPr/>
            </p:nvSpPr>
            <p:spPr bwMode="auto">
              <a:xfrm flipH="1">
                <a:off x="425" y="5410"/>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6" name="AutoShape 14"/>
              <p:cNvSpPr>
                <a:spLocks noChangeArrowheads="1"/>
              </p:cNvSpPr>
              <p:nvPr/>
            </p:nvSpPr>
            <p:spPr bwMode="auto">
              <a:xfrm rot="-46031887">
                <a:off x="328" y="5444"/>
                <a:ext cx="96" cy="96"/>
              </a:xfrm>
              <a:prstGeom prst="parallelogram">
                <a:avLst>
                  <a:gd name="adj" fmla="val 25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87" name="Group 15"/>
            <p:cNvGrpSpPr>
              <a:grpSpLocks/>
            </p:cNvGrpSpPr>
            <p:nvPr/>
          </p:nvGrpSpPr>
          <p:grpSpPr bwMode="auto">
            <a:xfrm rot="-5400000">
              <a:off x="4046" y="5571"/>
              <a:ext cx="194" cy="130"/>
              <a:chOff x="328" y="5410"/>
              <a:chExt cx="193" cy="130"/>
            </a:xfrm>
          </p:grpSpPr>
          <p:sp>
            <p:nvSpPr>
              <p:cNvPr id="3088" name="Line 16"/>
              <p:cNvSpPr>
                <a:spLocks noChangeShapeType="1"/>
              </p:cNvSpPr>
              <p:nvPr/>
            </p:nvSpPr>
            <p:spPr bwMode="auto">
              <a:xfrm flipH="1">
                <a:off x="425" y="5410"/>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9" name="AutoShape 17"/>
              <p:cNvSpPr>
                <a:spLocks noChangeArrowheads="1"/>
              </p:cNvSpPr>
              <p:nvPr/>
            </p:nvSpPr>
            <p:spPr bwMode="auto">
              <a:xfrm rot="-46031887">
                <a:off x="328" y="5444"/>
                <a:ext cx="96" cy="96"/>
              </a:xfrm>
              <a:prstGeom prst="parallelogram">
                <a:avLst>
                  <a:gd name="adj" fmla="val 25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90" name="Group 18"/>
            <p:cNvGrpSpPr>
              <a:grpSpLocks/>
            </p:cNvGrpSpPr>
            <p:nvPr/>
          </p:nvGrpSpPr>
          <p:grpSpPr bwMode="auto">
            <a:xfrm rot="-10800000">
              <a:off x="4078" y="660"/>
              <a:ext cx="193" cy="130"/>
              <a:chOff x="328" y="5410"/>
              <a:chExt cx="193" cy="130"/>
            </a:xfrm>
          </p:grpSpPr>
          <p:sp>
            <p:nvSpPr>
              <p:cNvPr id="3091" name="Line 19"/>
              <p:cNvSpPr>
                <a:spLocks noChangeShapeType="1"/>
              </p:cNvSpPr>
              <p:nvPr/>
            </p:nvSpPr>
            <p:spPr bwMode="auto">
              <a:xfrm flipH="1">
                <a:off x="425" y="5410"/>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92" name="AutoShape 20"/>
              <p:cNvSpPr>
                <a:spLocks noChangeArrowheads="1"/>
              </p:cNvSpPr>
              <p:nvPr/>
            </p:nvSpPr>
            <p:spPr bwMode="auto">
              <a:xfrm rot="-46031887">
                <a:off x="328" y="5444"/>
                <a:ext cx="96" cy="96"/>
              </a:xfrm>
              <a:prstGeom prst="parallelogram">
                <a:avLst>
                  <a:gd name="adj" fmla="val 25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93" name="Group 21"/>
            <p:cNvGrpSpPr>
              <a:grpSpLocks/>
            </p:cNvGrpSpPr>
            <p:nvPr/>
          </p:nvGrpSpPr>
          <p:grpSpPr bwMode="auto">
            <a:xfrm rot="-16200000">
              <a:off x="368" y="632"/>
              <a:ext cx="194" cy="130"/>
              <a:chOff x="328" y="5410"/>
              <a:chExt cx="193" cy="130"/>
            </a:xfrm>
          </p:grpSpPr>
          <p:sp>
            <p:nvSpPr>
              <p:cNvPr id="3094" name="Line 22"/>
              <p:cNvSpPr>
                <a:spLocks noChangeShapeType="1"/>
              </p:cNvSpPr>
              <p:nvPr/>
            </p:nvSpPr>
            <p:spPr bwMode="auto">
              <a:xfrm flipH="1">
                <a:off x="425" y="5410"/>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95" name="AutoShape 23"/>
              <p:cNvSpPr>
                <a:spLocks noChangeArrowheads="1"/>
              </p:cNvSpPr>
              <p:nvPr/>
            </p:nvSpPr>
            <p:spPr bwMode="auto">
              <a:xfrm rot="-46031887">
                <a:off x="328" y="5444"/>
                <a:ext cx="96" cy="96"/>
              </a:xfrm>
              <a:prstGeom prst="parallelogram">
                <a:avLst>
                  <a:gd name="adj" fmla="val 25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96" name="Group 24"/>
            <p:cNvGrpSpPr>
              <a:grpSpLocks/>
            </p:cNvGrpSpPr>
            <p:nvPr/>
          </p:nvGrpSpPr>
          <p:grpSpPr bwMode="auto">
            <a:xfrm>
              <a:off x="1236" y="4436"/>
              <a:ext cx="2112" cy="1103"/>
              <a:chOff x="1236" y="4304"/>
              <a:chExt cx="2112" cy="1104"/>
            </a:xfrm>
          </p:grpSpPr>
          <p:grpSp>
            <p:nvGrpSpPr>
              <p:cNvPr id="3097" name="Group 25"/>
              <p:cNvGrpSpPr>
                <a:grpSpLocks/>
              </p:cNvGrpSpPr>
              <p:nvPr/>
            </p:nvGrpSpPr>
            <p:grpSpPr bwMode="auto">
              <a:xfrm>
                <a:off x="1788" y="4304"/>
                <a:ext cx="1008" cy="1008"/>
                <a:chOff x="1836" y="4416"/>
                <a:chExt cx="1008" cy="1008"/>
              </a:xfrm>
            </p:grpSpPr>
            <p:sp>
              <p:nvSpPr>
                <p:cNvPr id="3098" name="Oval 26"/>
                <p:cNvSpPr>
                  <a:spLocks noChangeArrowheads="1"/>
                </p:cNvSpPr>
                <p:nvPr/>
              </p:nvSpPr>
              <p:spPr bwMode="auto">
                <a:xfrm>
                  <a:off x="1836" y="4416"/>
                  <a:ext cx="1008" cy="1008"/>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99" name="Line 27"/>
                <p:cNvSpPr>
                  <a:spLocks noChangeShapeType="1"/>
                </p:cNvSpPr>
                <p:nvPr/>
              </p:nvSpPr>
              <p:spPr bwMode="auto">
                <a:xfrm>
                  <a:off x="1920" y="4656"/>
                  <a:ext cx="86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100" name="Rectangle 28"/>
              <p:cNvSpPr>
                <a:spLocks noChangeArrowheads="1"/>
              </p:cNvSpPr>
              <p:nvPr/>
            </p:nvSpPr>
            <p:spPr bwMode="auto">
              <a:xfrm>
                <a:off x="1236" y="4544"/>
                <a:ext cx="2112" cy="86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1" name="Rectangle 29"/>
              <p:cNvSpPr>
                <a:spLocks noChangeArrowheads="1"/>
              </p:cNvSpPr>
              <p:nvPr/>
            </p:nvSpPr>
            <p:spPr bwMode="auto">
              <a:xfrm>
                <a:off x="1812" y="5120"/>
                <a:ext cx="960" cy="288"/>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2" name="Oval 30"/>
              <p:cNvSpPr>
                <a:spLocks noChangeArrowheads="1"/>
              </p:cNvSpPr>
              <p:nvPr/>
            </p:nvSpPr>
            <p:spPr bwMode="auto">
              <a:xfrm>
                <a:off x="2286" y="4780"/>
                <a:ext cx="35" cy="35"/>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103" name="Group 31"/>
            <p:cNvGrpSpPr>
              <a:grpSpLocks/>
            </p:cNvGrpSpPr>
            <p:nvPr/>
          </p:nvGrpSpPr>
          <p:grpSpPr bwMode="auto">
            <a:xfrm flipV="1">
              <a:off x="1236" y="792"/>
              <a:ext cx="2112" cy="1104"/>
              <a:chOff x="1236" y="4304"/>
              <a:chExt cx="2112" cy="1104"/>
            </a:xfrm>
          </p:grpSpPr>
          <p:grpSp>
            <p:nvGrpSpPr>
              <p:cNvPr id="3104" name="Group 32"/>
              <p:cNvGrpSpPr>
                <a:grpSpLocks/>
              </p:cNvGrpSpPr>
              <p:nvPr/>
            </p:nvGrpSpPr>
            <p:grpSpPr bwMode="auto">
              <a:xfrm>
                <a:off x="1788" y="4304"/>
                <a:ext cx="1008" cy="1008"/>
                <a:chOff x="1836" y="4416"/>
                <a:chExt cx="1008" cy="1008"/>
              </a:xfrm>
            </p:grpSpPr>
            <p:sp>
              <p:nvSpPr>
                <p:cNvPr id="3105" name="Oval 33"/>
                <p:cNvSpPr>
                  <a:spLocks noChangeArrowheads="1"/>
                </p:cNvSpPr>
                <p:nvPr/>
              </p:nvSpPr>
              <p:spPr bwMode="auto">
                <a:xfrm>
                  <a:off x="1836" y="4416"/>
                  <a:ext cx="1008" cy="1008"/>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6" name="Line 34"/>
                <p:cNvSpPr>
                  <a:spLocks noChangeShapeType="1"/>
                </p:cNvSpPr>
                <p:nvPr/>
              </p:nvSpPr>
              <p:spPr bwMode="auto">
                <a:xfrm>
                  <a:off x="1920" y="4656"/>
                  <a:ext cx="86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107" name="Rectangle 35"/>
              <p:cNvSpPr>
                <a:spLocks noChangeArrowheads="1"/>
              </p:cNvSpPr>
              <p:nvPr/>
            </p:nvSpPr>
            <p:spPr bwMode="auto">
              <a:xfrm>
                <a:off x="1236" y="4544"/>
                <a:ext cx="2112" cy="86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8" name="Rectangle 36"/>
              <p:cNvSpPr>
                <a:spLocks noChangeArrowheads="1"/>
              </p:cNvSpPr>
              <p:nvPr/>
            </p:nvSpPr>
            <p:spPr bwMode="auto">
              <a:xfrm>
                <a:off x="1812" y="5120"/>
                <a:ext cx="960" cy="288"/>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9" name="Oval 37"/>
              <p:cNvSpPr>
                <a:spLocks noChangeArrowheads="1"/>
              </p:cNvSpPr>
              <p:nvPr/>
            </p:nvSpPr>
            <p:spPr bwMode="auto">
              <a:xfrm>
                <a:off x="2286" y="4780"/>
                <a:ext cx="35" cy="35"/>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3110" name="Oval 38"/>
          <p:cNvSpPr>
            <a:spLocks noChangeArrowheads="1"/>
          </p:cNvSpPr>
          <p:nvPr/>
        </p:nvSpPr>
        <p:spPr bwMode="auto">
          <a:xfrm>
            <a:off x="3286125" y="7981950"/>
            <a:ext cx="285750" cy="292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smtClean="0">
                <a:solidFill>
                  <a:schemeClr val="bg1"/>
                </a:solidFill>
              </a:rPr>
              <a:t>MV</a:t>
            </a:r>
            <a:endParaRPr lang="en-US" sz="1000" b="1" dirty="0">
              <a:solidFill>
                <a:schemeClr val="bg1"/>
              </a:solidFill>
            </a:endParaRPr>
          </a:p>
        </p:txBody>
      </p:sp>
      <p:sp>
        <p:nvSpPr>
          <p:cNvPr id="3111" name="Oval 39"/>
          <p:cNvSpPr>
            <a:spLocks noChangeArrowheads="1"/>
          </p:cNvSpPr>
          <p:nvPr/>
        </p:nvSpPr>
        <p:spPr bwMode="auto">
          <a:xfrm>
            <a:off x="3164498" y="1983780"/>
            <a:ext cx="285750" cy="2921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smtClean="0">
                <a:solidFill>
                  <a:schemeClr val="bg1"/>
                </a:solidFill>
              </a:rPr>
              <a:t>MT</a:t>
            </a:r>
            <a:endParaRPr lang="en-US" sz="1000" b="1" dirty="0">
              <a:solidFill>
                <a:schemeClr val="bg1"/>
              </a:solidFill>
            </a:endParaRPr>
          </a:p>
        </p:txBody>
      </p:sp>
      <p:sp>
        <p:nvSpPr>
          <p:cNvPr id="3112" name="Oval 40"/>
          <p:cNvSpPr>
            <a:spLocks noChangeArrowheads="1"/>
          </p:cNvSpPr>
          <p:nvPr/>
        </p:nvSpPr>
        <p:spPr bwMode="auto">
          <a:xfrm>
            <a:off x="1323421" y="2699792"/>
            <a:ext cx="285750" cy="290513"/>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a:solidFill>
                  <a:schemeClr val="bg1"/>
                </a:solidFill>
              </a:rPr>
              <a:t>VB</a:t>
            </a:r>
          </a:p>
        </p:txBody>
      </p:sp>
      <p:sp>
        <p:nvSpPr>
          <p:cNvPr id="3113" name="Oval 41"/>
          <p:cNvSpPr>
            <a:spLocks noChangeArrowheads="1"/>
          </p:cNvSpPr>
          <p:nvPr/>
        </p:nvSpPr>
        <p:spPr bwMode="auto">
          <a:xfrm>
            <a:off x="5163335" y="2771800"/>
            <a:ext cx="285750" cy="290513"/>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a:solidFill>
                  <a:schemeClr val="bg1"/>
                </a:solidFill>
              </a:rPr>
              <a:t>HB</a:t>
            </a:r>
          </a:p>
        </p:txBody>
      </p:sp>
      <p:sp>
        <p:nvSpPr>
          <p:cNvPr id="3114" name="Oval 42"/>
          <p:cNvSpPr>
            <a:spLocks noChangeArrowheads="1"/>
          </p:cNvSpPr>
          <p:nvPr/>
        </p:nvSpPr>
        <p:spPr bwMode="auto">
          <a:xfrm>
            <a:off x="2645584" y="4785543"/>
            <a:ext cx="285750" cy="290513"/>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smtClean="0">
                <a:solidFill>
                  <a:schemeClr val="bg1"/>
                </a:solidFill>
              </a:rPr>
              <a:t>VMB</a:t>
            </a:r>
            <a:endParaRPr lang="en-US" sz="1000" b="1" dirty="0">
              <a:solidFill>
                <a:schemeClr val="bg1"/>
              </a:solidFill>
            </a:endParaRPr>
          </a:p>
        </p:txBody>
      </p:sp>
      <p:sp>
        <p:nvSpPr>
          <p:cNvPr id="3115" name="Oval 43"/>
          <p:cNvSpPr>
            <a:spLocks noChangeArrowheads="1"/>
          </p:cNvSpPr>
          <p:nvPr/>
        </p:nvSpPr>
        <p:spPr bwMode="auto">
          <a:xfrm>
            <a:off x="5137935" y="1907704"/>
            <a:ext cx="285750" cy="290513"/>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a:solidFill>
                  <a:schemeClr val="bg1"/>
                </a:solidFill>
              </a:rPr>
              <a:t>HK</a:t>
            </a:r>
          </a:p>
        </p:txBody>
      </p:sp>
      <p:sp>
        <p:nvSpPr>
          <p:cNvPr id="3116" name="Oval 44"/>
          <p:cNvSpPr>
            <a:spLocks noChangeArrowheads="1"/>
          </p:cNvSpPr>
          <p:nvPr/>
        </p:nvSpPr>
        <p:spPr bwMode="auto">
          <a:xfrm>
            <a:off x="1376478" y="1907704"/>
            <a:ext cx="285750" cy="290513"/>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a:solidFill>
                  <a:schemeClr val="bg1"/>
                </a:solidFill>
              </a:rPr>
              <a:t>VK</a:t>
            </a:r>
          </a:p>
        </p:txBody>
      </p:sp>
      <p:sp>
        <p:nvSpPr>
          <p:cNvPr id="3118" name="Text Box 46"/>
          <p:cNvSpPr txBox="1">
            <a:spLocks noChangeArrowheads="1"/>
          </p:cNvSpPr>
          <p:nvPr/>
        </p:nvSpPr>
        <p:spPr bwMode="auto">
          <a:xfrm>
            <a:off x="2815436" y="209550"/>
            <a:ext cx="123623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v-SE" b="1" dirty="0" smtClean="0"/>
              <a:t>Attacking</a:t>
            </a:r>
            <a:endParaRPr lang="en-GB" b="1" dirty="0"/>
          </a:p>
        </p:txBody>
      </p:sp>
      <p:sp>
        <p:nvSpPr>
          <p:cNvPr id="56" name="Oval 42"/>
          <p:cNvSpPr>
            <a:spLocks noChangeArrowheads="1"/>
          </p:cNvSpPr>
          <p:nvPr/>
        </p:nvSpPr>
        <p:spPr bwMode="auto">
          <a:xfrm>
            <a:off x="3931133" y="4769684"/>
            <a:ext cx="285750" cy="290513"/>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a:solidFill>
                  <a:schemeClr val="bg1"/>
                </a:solidFill>
              </a:rPr>
              <a:t>MB</a:t>
            </a:r>
          </a:p>
        </p:txBody>
      </p:sp>
      <p:cxnSp>
        <p:nvCxnSpPr>
          <p:cNvPr id="59" name="Straight Arrow Connector 58"/>
          <p:cNvCxnSpPr/>
          <p:nvPr/>
        </p:nvCxnSpPr>
        <p:spPr>
          <a:xfrm>
            <a:off x="3401640" y="3222305"/>
            <a:ext cx="0" cy="761733"/>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61" name="Oval 39"/>
          <p:cNvSpPr>
            <a:spLocks noChangeArrowheads="1"/>
          </p:cNvSpPr>
          <p:nvPr/>
        </p:nvSpPr>
        <p:spPr bwMode="auto">
          <a:xfrm>
            <a:off x="3258388" y="2990305"/>
            <a:ext cx="285750" cy="2921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a:solidFill>
                  <a:schemeClr val="bg1"/>
                </a:solidFill>
              </a:rPr>
              <a:t>C</a:t>
            </a:r>
            <a:r>
              <a:rPr lang="en-US" sz="1000" b="1" dirty="0" smtClean="0">
                <a:solidFill>
                  <a:schemeClr val="bg1"/>
                </a:solidFill>
              </a:rPr>
              <a:t>MF</a:t>
            </a:r>
            <a:endParaRPr lang="en-US" sz="1000" b="1" dirty="0">
              <a:solidFill>
                <a:schemeClr val="bg1"/>
              </a:solidFill>
            </a:endParaRPr>
          </a:p>
        </p:txBody>
      </p:sp>
      <p:cxnSp>
        <p:nvCxnSpPr>
          <p:cNvPr id="62" name="Straight Arrow Connector 61"/>
          <p:cNvCxnSpPr/>
          <p:nvPr/>
        </p:nvCxnSpPr>
        <p:spPr>
          <a:xfrm flipH="1" flipV="1">
            <a:off x="3307373" y="2600848"/>
            <a:ext cx="751619" cy="339995"/>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63" name="Straight Arrow Connector 62"/>
          <p:cNvCxnSpPr/>
          <p:nvPr/>
        </p:nvCxnSpPr>
        <p:spPr>
          <a:xfrm flipV="1">
            <a:off x="2603725" y="1983780"/>
            <a:ext cx="211711" cy="61706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58" name="Oval 39"/>
          <p:cNvSpPr>
            <a:spLocks noChangeArrowheads="1"/>
          </p:cNvSpPr>
          <p:nvPr/>
        </p:nvSpPr>
        <p:spPr bwMode="auto">
          <a:xfrm>
            <a:off x="2378943" y="2471423"/>
            <a:ext cx="285750" cy="2921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smtClean="0">
                <a:solidFill>
                  <a:schemeClr val="bg1"/>
                </a:solidFill>
              </a:rPr>
              <a:t>VMF</a:t>
            </a:r>
            <a:endParaRPr lang="en-US" sz="1000" b="1" dirty="0">
              <a:solidFill>
                <a:schemeClr val="bg1"/>
              </a:solidFill>
            </a:endParaRPr>
          </a:p>
        </p:txBody>
      </p:sp>
      <p:sp>
        <p:nvSpPr>
          <p:cNvPr id="60" name="Oval 39"/>
          <p:cNvSpPr>
            <a:spLocks noChangeArrowheads="1"/>
          </p:cNvSpPr>
          <p:nvPr/>
        </p:nvSpPr>
        <p:spPr bwMode="auto">
          <a:xfrm>
            <a:off x="3931133" y="2917056"/>
            <a:ext cx="285750" cy="2921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smtClean="0">
                <a:solidFill>
                  <a:schemeClr val="bg1"/>
                </a:solidFill>
              </a:rPr>
              <a:t>HMF</a:t>
            </a:r>
            <a:endParaRPr lang="en-US" sz="1000" b="1" dirty="0">
              <a:solidFill>
                <a:schemeClr val="bg1"/>
              </a:solidFill>
            </a:endParaRPr>
          </a:p>
        </p:txBody>
      </p:sp>
      <p:sp>
        <p:nvSpPr>
          <p:cNvPr id="16" name="TextBox 15"/>
          <p:cNvSpPr txBox="1"/>
          <p:nvPr/>
        </p:nvSpPr>
        <p:spPr>
          <a:xfrm>
            <a:off x="3088357" y="3408010"/>
            <a:ext cx="312906" cy="369332"/>
          </a:xfrm>
          <a:prstGeom prst="rect">
            <a:avLst/>
          </a:prstGeom>
          <a:noFill/>
        </p:spPr>
        <p:txBody>
          <a:bodyPr wrap="none" rtlCol="0">
            <a:spAutoFit/>
          </a:bodyPr>
          <a:lstStyle/>
          <a:p>
            <a:r>
              <a:rPr lang="en-GB" dirty="0"/>
              <a:t>3</a:t>
            </a:r>
          </a:p>
        </p:txBody>
      </p:sp>
      <p:sp>
        <p:nvSpPr>
          <p:cNvPr id="70" name="TextBox 69"/>
          <p:cNvSpPr txBox="1"/>
          <p:nvPr/>
        </p:nvSpPr>
        <p:spPr>
          <a:xfrm>
            <a:off x="2291657" y="2067228"/>
            <a:ext cx="312906" cy="369332"/>
          </a:xfrm>
          <a:prstGeom prst="rect">
            <a:avLst/>
          </a:prstGeom>
          <a:noFill/>
        </p:spPr>
        <p:txBody>
          <a:bodyPr wrap="none" rtlCol="0">
            <a:spAutoFit/>
          </a:bodyPr>
          <a:lstStyle/>
          <a:p>
            <a:r>
              <a:rPr lang="en-GB" dirty="0" smtClean="0"/>
              <a:t>1</a:t>
            </a:r>
            <a:endParaRPr lang="en-GB" dirty="0"/>
          </a:p>
        </p:txBody>
      </p:sp>
      <p:sp>
        <p:nvSpPr>
          <p:cNvPr id="71" name="TextBox 70"/>
          <p:cNvSpPr txBox="1"/>
          <p:nvPr/>
        </p:nvSpPr>
        <p:spPr>
          <a:xfrm>
            <a:off x="3895219" y="2515126"/>
            <a:ext cx="312906" cy="369332"/>
          </a:xfrm>
          <a:prstGeom prst="rect">
            <a:avLst/>
          </a:prstGeom>
          <a:noFill/>
        </p:spPr>
        <p:txBody>
          <a:bodyPr wrap="none" rtlCol="0">
            <a:spAutoFit/>
          </a:bodyPr>
          <a:lstStyle/>
          <a:p>
            <a:r>
              <a:rPr lang="en-GB" dirty="0" smtClean="0"/>
              <a:t>2</a:t>
            </a:r>
            <a:endParaRPr lang="en-GB" dirty="0"/>
          </a:p>
        </p:txBody>
      </p:sp>
      <p:sp>
        <p:nvSpPr>
          <p:cNvPr id="72" name="TextBox 71"/>
          <p:cNvSpPr txBox="1"/>
          <p:nvPr/>
        </p:nvSpPr>
        <p:spPr>
          <a:xfrm>
            <a:off x="1172392" y="5593374"/>
            <a:ext cx="4560864" cy="830997"/>
          </a:xfrm>
          <a:prstGeom prst="rect">
            <a:avLst/>
          </a:prstGeom>
          <a:noFill/>
        </p:spPr>
        <p:txBody>
          <a:bodyPr wrap="none" rtlCol="0">
            <a:spAutoFit/>
          </a:bodyPr>
          <a:lstStyle/>
          <a:p>
            <a:pPr marL="228600" indent="-228600">
              <a:buAutoNum type="arabicPeriod"/>
            </a:pPr>
            <a:r>
              <a:rPr lang="en-GB" sz="1200" dirty="0" smtClean="0"/>
              <a:t>If the VMF joins the attack, the HMF must drop in behind the </a:t>
            </a:r>
            <a:br>
              <a:rPr lang="en-GB" sz="1200" dirty="0" smtClean="0"/>
            </a:br>
            <a:r>
              <a:rPr lang="en-GB" sz="1200" dirty="0" smtClean="0"/>
              <a:t>front two attackers</a:t>
            </a:r>
          </a:p>
          <a:p>
            <a:pPr marL="228600" indent="-228600">
              <a:buFont typeface="+mj-lt"/>
              <a:buAutoNum type="arabicPeriod" startAt="2"/>
            </a:pPr>
            <a:r>
              <a:rPr lang="en-GB" sz="1200" dirty="0" smtClean="0"/>
              <a:t>The CMF must drop back &amp; provide extra cover for the </a:t>
            </a:r>
            <a:br>
              <a:rPr lang="en-GB" sz="1200" dirty="0" smtClean="0"/>
            </a:br>
            <a:r>
              <a:rPr lang="en-GB" sz="1200" dirty="0" smtClean="0"/>
              <a:t>central defenders</a:t>
            </a:r>
            <a:endParaRPr lang="en-GB" sz="1200" dirty="0"/>
          </a:p>
        </p:txBody>
      </p:sp>
    </p:spTree>
    <p:extLst>
      <p:ext uri="{BB962C8B-B14F-4D97-AF65-F5344CB8AC3E}">
        <p14:creationId xmlns:p14="http://schemas.microsoft.com/office/powerpoint/2010/main" val="2420851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 presetClass="path" presetSubtype="0" accel="50000" decel="50000" fill="hold" grpId="0" nodeType="clickEffect">
                                  <p:stCondLst>
                                    <p:cond delay="0"/>
                                  </p:stCondLst>
                                  <p:childTnLst>
                                    <p:animMotion origin="layout" path="M -4.07407E-6 -4.72222E-6 L 0.06922 -0.0934 " pathEditMode="relative" rAng="0" ptsTypes="AA">
                                      <p:cBhvr>
                                        <p:cTn id="6" dur="2000" fill="hold"/>
                                        <p:tgtEl>
                                          <p:spTgt spid="58"/>
                                        </p:tgtEl>
                                        <p:attrNameLst>
                                          <p:attrName>ppt_x</p:attrName>
                                          <p:attrName>ppt_y</p:attrName>
                                        </p:attrNameLst>
                                      </p:cBhvr>
                                      <p:rCtr x="3449" y="-4670"/>
                                    </p:animMotion>
                                  </p:childTnLst>
                                </p:cTn>
                              </p:par>
                            </p:childTnLst>
                          </p:cTn>
                        </p:par>
                      </p:childTnLst>
                    </p:cTn>
                  </p:par>
                  <p:par>
                    <p:cTn id="7" fill="hold">
                      <p:stCondLst>
                        <p:cond delay="indefinite"/>
                      </p:stCondLst>
                      <p:childTnLst>
                        <p:par>
                          <p:cTn id="8" fill="hold">
                            <p:stCondLst>
                              <p:cond delay="0"/>
                            </p:stCondLst>
                            <p:childTnLst>
                              <p:par>
                                <p:cTn id="9" presetID="64" presetClass="path" presetSubtype="0" accel="50000" decel="50000" fill="hold" grpId="0" nodeType="clickEffect">
                                  <p:stCondLst>
                                    <p:cond delay="0"/>
                                  </p:stCondLst>
                                  <p:childTnLst>
                                    <p:animMotion origin="layout" path="M -1.48148E-6 5.55556E-7 L -0.09398 -0.04774 " pathEditMode="relative" rAng="0" ptsTypes="AA">
                                      <p:cBhvr>
                                        <p:cTn id="10" dur="2000" fill="hold"/>
                                        <p:tgtEl>
                                          <p:spTgt spid="60"/>
                                        </p:tgtEl>
                                        <p:attrNameLst>
                                          <p:attrName>ppt_x</p:attrName>
                                          <p:attrName>ppt_y</p:attrName>
                                        </p:attrNameLst>
                                      </p:cBhvr>
                                      <p:rCtr x="-4699" y="-2396"/>
                                    </p:animMotion>
                                  </p:childTnLst>
                                </p:cTn>
                              </p:par>
                            </p:childTnLst>
                          </p:cTn>
                        </p:par>
                      </p:childTnLst>
                    </p:cTn>
                  </p:par>
                  <p:par>
                    <p:cTn id="11" fill="hold">
                      <p:stCondLst>
                        <p:cond delay="indefinite"/>
                      </p:stCondLst>
                      <p:childTnLst>
                        <p:par>
                          <p:cTn id="12" fill="hold">
                            <p:stCondLst>
                              <p:cond delay="0"/>
                            </p:stCondLst>
                            <p:childTnLst>
                              <p:par>
                                <p:cTn id="13" presetID="42" presetClass="path" presetSubtype="0" accel="50000" decel="50000" fill="hold" grpId="0" nodeType="clickEffect">
                                  <p:stCondLst>
                                    <p:cond delay="0"/>
                                  </p:stCondLst>
                                  <p:childTnLst>
                                    <p:animMotion origin="layout" path="M -4.81481E-6 4.44444E-6 L 0.00394 0.08611 " pathEditMode="relative" rAng="0" ptsTypes="AA">
                                      <p:cBhvr>
                                        <p:cTn id="14" dur="2000" fill="hold"/>
                                        <p:tgtEl>
                                          <p:spTgt spid="61"/>
                                        </p:tgtEl>
                                        <p:attrNameLst>
                                          <p:attrName>ppt_x</p:attrName>
                                          <p:attrName>ppt_y</p:attrName>
                                        </p:attrNameLst>
                                      </p:cBhvr>
                                      <p:rCtr x="185" y="4306"/>
                                    </p:animMotion>
                                  </p:childTnLst>
                                </p:cTn>
                              </p:par>
                              <p:par>
                                <p:cTn id="15" presetID="10" presetClass="entr" presetSubtype="0" fill="hold" nodeType="withEffect">
                                  <p:stCondLst>
                                    <p:cond delay="0"/>
                                  </p:stCondLst>
                                  <p:childTnLst>
                                    <p:set>
                                      <p:cBhvr>
                                        <p:cTn id="16" dur="1" fill="hold">
                                          <p:stCondLst>
                                            <p:cond delay="0"/>
                                          </p:stCondLst>
                                        </p:cTn>
                                        <p:tgtEl>
                                          <p:spTgt spid="59"/>
                                        </p:tgtEl>
                                        <p:attrNameLst>
                                          <p:attrName>style.visibility</p:attrName>
                                        </p:attrNameLst>
                                      </p:cBhvr>
                                      <p:to>
                                        <p:strVal val="visible"/>
                                      </p:to>
                                    </p:set>
                                    <p:animEffect transition="in" filter="fade">
                                      <p:cBhvr>
                                        <p:cTn id="17" dur="500"/>
                                        <p:tgtEl>
                                          <p:spTgt spid="59"/>
                                        </p:tgtEl>
                                      </p:cBhvr>
                                    </p:animEffect>
                                  </p:childTnLst>
                                </p:cTn>
                              </p:par>
                              <p:par>
                                <p:cTn id="18" presetID="10" presetClass="entr" presetSubtype="0" fill="hold" nodeType="withEffect">
                                  <p:stCondLst>
                                    <p:cond delay="0"/>
                                  </p:stCondLst>
                                  <p:childTnLst>
                                    <p:set>
                                      <p:cBhvr>
                                        <p:cTn id="19" dur="1" fill="hold">
                                          <p:stCondLst>
                                            <p:cond delay="0"/>
                                          </p:stCondLst>
                                        </p:cTn>
                                        <p:tgtEl>
                                          <p:spTgt spid="62"/>
                                        </p:tgtEl>
                                        <p:attrNameLst>
                                          <p:attrName>style.visibility</p:attrName>
                                        </p:attrNameLst>
                                      </p:cBhvr>
                                      <p:to>
                                        <p:strVal val="visible"/>
                                      </p:to>
                                    </p:set>
                                    <p:animEffect transition="in" filter="fade">
                                      <p:cBhvr>
                                        <p:cTn id="20" dur="500"/>
                                        <p:tgtEl>
                                          <p:spTgt spid="62"/>
                                        </p:tgtEl>
                                      </p:cBhvr>
                                    </p:animEffect>
                                  </p:childTnLst>
                                </p:cTn>
                              </p:par>
                              <p:par>
                                <p:cTn id="21" presetID="10" presetClass="entr" presetSubtype="0" fill="hold" nodeType="withEffect">
                                  <p:stCondLst>
                                    <p:cond delay="0"/>
                                  </p:stCondLst>
                                  <p:childTnLst>
                                    <p:set>
                                      <p:cBhvr>
                                        <p:cTn id="22" dur="1" fill="hold">
                                          <p:stCondLst>
                                            <p:cond delay="0"/>
                                          </p:stCondLst>
                                        </p:cTn>
                                        <p:tgtEl>
                                          <p:spTgt spid="63"/>
                                        </p:tgtEl>
                                        <p:attrNameLst>
                                          <p:attrName>style.visibility</p:attrName>
                                        </p:attrNameLst>
                                      </p:cBhvr>
                                      <p:to>
                                        <p:strVal val="visible"/>
                                      </p:to>
                                    </p:set>
                                    <p:animEffect transition="in" filter="fade">
                                      <p:cBhvr>
                                        <p:cTn id="23"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animBg="1"/>
      <p:bldP spid="58" grpId="0" animBg="1"/>
      <p:bldP spid="6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Group 2"/>
          <p:cNvGrpSpPr>
            <a:grpSpLocks/>
          </p:cNvGrpSpPr>
          <p:nvPr/>
        </p:nvGrpSpPr>
        <p:grpSpPr bwMode="auto">
          <a:xfrm>
            <a:off x="500063" y="900113"/>
            <a:ext cx="5857875" cy="7759700"/>
            <a:chOff x="334" y="600"/>
            <a:chExt cx="3937" cy="5133"/>
          </a:xfrm>
        </p:grpSpPr>
        <p:sp>
          <p:nvSpPr>
            <p:cNvPr id="3075" name="Rectangle 3"/>
            <p:cNvSpPr>
              <a:spLocks noChangeArrowheads="1"/>
            </p:cNvSpPr>
            <p:nvPr/>
          </p:nvSpPr>
          <p:spPr bwMode="auto">
            <a:xfrm>
              <a:off x="529" y="789"/>
              <a:ext cx="3552" cy="475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6" name="Arc 4"/>
            <p:cNvSpPr>
              <a:spLocks/>
            </p:cNvSpPr>
            <p:nvPr/>
          </p:nvSpPr>
          <p:spPr bwMode="auto">
            <a:xfrm>
              <a:off x="528" y="5447"/>
              <a:ext cx="99" cy="96"/>
            </a:xfrm>
            <a:custGeom>
              <a:avLst/>
              <a:gdLst>
                <a:gd name="G0" fmla="+- 608 0 0"/>
                <a:gd name="G1" fmla="+- 21600 0 0"/>
                <a:gd name="G2" fmla="+- 21600 0 0"/>
                <a:gd name="T0" fmla="*/ 0 w 22174"/>
                <a:gd name="T1" fmla="*/ 9 h 21600"/>
                <a:gd name="T2" fmla="*/ 22174 w 22174"/>
                <a:gd name="T3" fmla="*/ 20392 h 21600"/>
                <a:gd name="T4" fmla="*/ 608 w 22174"/>
                <a:gd name="T5" fmla="*/ 21600 h 21600"/>
              </a:gdLst>
              <a:ahLst/>
              <a:cxnLst>
                <a:cxn ang="0">
                  <a:pos x="T0" y="T1"/>
                </a:cxn>
                <a:cxn ang="0">
                  <a:pos x="T2" y="T3"/>
                </a:cxn>
                <a:cxn ang="0">
                  <a:pos x="T4" y="T5"/>
                </a:cxn>
              </a:cxnLst>
              <a:rect l="0" t="0" r="r" b="b"/>
              <a:pathLst>
                <a:path w="22174" h="21600" fill="none" extrusionOk="0">
                  <a:moveTo>
                    <a:pt x="-1" y="8"/>
                  </a:moveTo>
                  <a:cubicBezTo>
                    <a:pt x="202" y="2"/>
                    <a:pt x="405" y="-1"/>
                    <a:pt x="608" y="0"/>
                  </a:cubicBezTo>
                  <a:cubicBezTo>
                    <a:pt x="12068" y="0"/>
                    <a:pt x="21533" y="8949"/>
                    <a:pt x="22174" y="20391"/>
                  </a:cubicBezTo>
                </a:path>
                <a:path w="22174" h="21600" stroke="0" extrusionOk="0">
                  <a:moveTo>
                    <a:pt x="-1" y="8"/>
                  </a:moveTo>
                  <a:cubicBezTo>
                    <a:pt x="202" y="2"/>
                    <a:pt x="405" y="-1"/>
                    <a:pt x="608" y="0"/>
                  </a:cubicBezTo>
                  <a:cubicBezTo>
                    <a:pt x="12068" y="0"/>
                    <a:pt x="21533" y="8949"/>
                    <a:pt x="22174" y="20391"/>
                  </a:cubicBezTo>
                  <a:lnTo>
                    <a:pt x="608"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7" name="Arc 5"/>
            <p:cNvSpPr>
              <a:spLocks/>
            </p:cNvSpPr>
            <p:nvPr/>
          </p:nvSpPr>
          <p:spPr bwMode="auto">
            <a:xfrm rot="-5400000">
              <a:off x="3983" y="5447"/>
              <a:ext cx="99" cy="96"/>
            </a:xfrm>
            <a:custGeom>
              <a:avLst/>
              <a:gdLst>
                <a:gd name="G0" fmla="+- 608 0 0"/>
                <a:gd name="G1" fmla="+- 21600 0 0"/>
                <a:gd name="G2" fmla="+- 21600 0 0"/>
                <a:gd name="T0" fmla="*/ 0 w 22174"/>
                <a:gd name="T1" fmla="*/ 9 h 21600"/>
                <a:gd name="T2" fmla="*/ 22174 w 22174"/>
                <a:gd name="T3" fmla="*/ 20392 h 21600"/>
                <a:gd name="T4" fmla="*/ 608 w 22174"/>
                <a:gd name="T5" fmla="*/ 21600 h 21600"/>
              </a:gdLst>
              <a:ahLst/>
              <a:cxnLst>
                <a:cxn ang="0">
                  <a:pos x="T0" y="T1"/>
                </a:cxn>
                <a:cxn ang="0">
                  <a:pos x="T2" y="T3"/>
                </a:cxn>
                <a:cxn ang="0">
                  <a:pos x="T4" y="T5"/>
                </a:cxn>
              </a:cxnLst>
              <a:rect l="0" t="0" r="r" b="b"/>
              <a:pathLst>
                <a:path w="22174" h="21600" fill="none" extrusionOk="0">
                  <a:moveTo>
                    <a:pt x="-1" y="8"/>
                  </a:moveTo>
                  <a:cubicBezTo>
                    <a:pt x="202" y="2"/>
                    <a:pt x="405" y="-1"/>
                    <a:pt x="608" y="0"/>
                  </a:cubicBezTo>
                  <a:cubicBezTo>
                    <a:pt x="12068" y="0"/>
                    <a:pt x="21533" y="8949"/>
                    <a:pt x="22174" y="20391"/>
                  </a:cubicBezTo>
                </a:path>
                <a:path w="22174" h="21600" stroke="0" extrusionOk="0">
                  <a:moveTo>
                    <a:pt x="-1" y="8"/>
                  </a:moveTo>
                  <a:cubicBezTo>
                    <a:pt x="202" y="2"/>
                    <a:pt x="405" y="-1"/>
                    <a:pt x="608" y="0"/>
                  </a:cubicBezTo>
                  <a:cubicBezTo>
                    <a:pt x="12068" y="0"/>
                    <a:pt x="21533" y="8949"/>
                    <a:pt x="22174" y="20391"/>
                  </a:cubicBezTo>
                  <a:lnTo>
                    <a:pt x="608"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8" name="Arc 6"/>
            <p:cNvSpPr>
              <a:spLocks/>
            </p:cNvSpPr>
            <p:nvPr/>
          </p:nvSpPr>
          <p:spPr bwMode="auto">
            <a:xfrm rot="-10800000">
              <a:off x="3985" y="789"/>
              <a:ext cx="99" cy="96"/>
            </a:xfrm>
            <a:custGeom>
              <a:avLst/>
              <a:gdLst>
                <a:gd name="G0" fmla="+- 608 0 0"/>
                <a:gd name="G1" fmla="+- 21600 0 0"/>
                <a:gd name="G2" fmla="+- 21600 0 0"/>
                <a:gd name="T0" fmla="*/ 0 w 22174"/>
                <a:gd name="T1" fmla="*/ 9 h 21600"/>
                <a:gd name="T2" fmla="*/ 22174 w 22174"/>
                <a:gd name="T3" fmla="*/ 20392 h 21600"/>
                <a:gd name="T4" fmla="*/ 608 w 22174"/>
                <a:gd name="T5" fmla="*/ 21600 h 21600"/>
              </a:gdLst>
              <a:ahLst/>
              <a:cxnLst>
                <a:cxn ang="0">
                  <a:pos x="T0" y="T1"/>
                </a:cxn>
                <a:cxn ang="0">
                  <a:pos x="T2" y="T3"/>
                </a:cxn>
                <a:cxn ang="0">
                  <a:pos x="T4" y="T5"/>
                </a:cxn>
              </a:cxnLst>
              <a:rect l="0" t="0" r="r" b="b"/>
              <a:pathLst>
                <a:path w="22174" h="21600" fill="none" extrusionOk="0">
                  <a:moveTo>
                    <a:pt x="-1" y="8"/>
                  </a:moveTo>
                  <a:cubicBezTo>
                    <a:pt x="202" y="2"/>
                    <a:pt x="405" y="-1"/>
                    <a:pt x="608" y="0"/>
                  </a:cubicBezTo>
                  <a:cubicBezTo>
                    <a:pt x="12068" y="0"/>
                    <a:pt x="21533" y="8949"/>
                    <a:pt x="22174" y="20391"/>
                  </a:cubicBezTo>
                </a:path>
                <a:path w="22174" h="21600" stroke="0" extrusionOk="0">
                  <a:moveTo>
                    <a:pt x="-1" y="8"/>
                  </a:moveTo>
                  <a:cubicBezTo>
                    <a:pt x="202" y="2"/>
                    <a:pt x="405" y="-1"/>
                    <a:pt x="608" y="0"/>
                  </a:cubicBezTo>
                  <a:cubicBezTo>
                    <a:pt x="12068" y="0"/>
                    <a:pt x="21533" y="8949"/>
                    <a:pt x="22174" y="20391"/>
                  </a:cubicBezTo>
                  <a:lnTo>
                    <a:pt x="608"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Arc 7"/>
            <p:cNvSpPr>
              <a:spLocks/>
            </p:cNvSpPr>
            <p:nvPr/>
          </p:nvSpPr>
          <p:spPr bwMode="auto">
            <a:xfrm rot="-16200000">
              <a:off x="527" y="791"/>
              <a:ext cx="99" cy="96"/>
            </a:xfrm>
            <a:custGeom>
              <a:avLst/>
              <a:gdLst>
                <a:gd name="G0" fmla="+- 608 0 0"/>
                <a:gd name="G1" fmla="+- 21600 0 0"/>
                <a:gd name="G2" fmla="+- 21600 0 0"/>
                <a:gd name="T0" fmla="*/ 0 w 22174"/>
                <a:gd name="T1" fmla="*/ 9 h 21600"/>
                <a:gd name="T2" fmla="*/ 22174 w 22174"/>
                <a:gd name="T3" fmla="*/ 20392 h 21600"/>
                <a:gd name="T4" fmla="*/ 608 w 22174"/>
                <a:gd name="T5" fmla="*/ 21600 h 21600"/>
              </a:gdLst>
              <a:ahLst/>
              <a:cxnLst>
                <a:cxn ang="0">
                  <a:pos x="T0" y="T1"/>
                </a:cxn>
                <a:cxn ang="0">
                  <a:pos x="T2" y="T3"/>
                </a:cxn>
                <a:cxn ang="0">
                  <a:pos x="T4" y="T5"/>
                </a:cxn>
              </a:cxnLst>
              <a:rect l="0" t="0" r="r" b="b"/>
              <a:pathLst>
                <a:path w="22174" h="21600" fill="none" extrusionOk="0">
                  <a:moveTo>
                    <a:pt x="-1" y="8"/>
                  </a:moveTo>
                  <a:cubicBezTo>
                    <a:pt x="202" y="2"/>
                    <a:pt x="405" y="-1"/>
                    <a:pt x="608" y="0"/>
                  </a:cubicBezTo>
                  <a:cubicBezTo>
                    <a:pt x="12068" y="0"/>
                    <a:pt x="21533" y="8949"/>
                    <a:pt x="22174" y="20391"/>
                  </a:cubicBezTo>
                </a:path>
                <a:path w="22174" h="21600" stroke="0" extrusionOk="0">
                  <a:moveTo>
                    <a:pt x="-1" y="8"/>
                  </a:moveTo>
                  <a:cubicBezTo>
                    <a:pt x="202" y="2"/>
                    <a:pt x="405" y="-1"/>
                    <a:pt x="608" y="0"/>
                  </a:cubicBezTo>
                  <a:cubicBezTo>
                    <a:pt x="12068" y="0"/>
                    <a:pt x="21533" y="8949"/>
                    <a:pt x="22174" y="20391"/>
                  </a:cubicBezTo>
                  <a:lnTo>
                    <a:pt x="608"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0" name="Oval 8"/>
            <p:cNvSpPr>
              <a:spLocks noChangeArrowheads="1"/>
            </p:cNvSpPr>
            <p:nvPr/>
          </p:nvSpPr>
          <p:spPr bwMode="auto">
            <a:xfrm>
              <a:off x="1788" y="2640"/>
              <a:ext cx="1008" cy="1008"/>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1" name="Line 9"/>
            <p:cNvSpPr>
              <a:spLocks noChangeShapeType="1"/>
            </p:cNvSpPr>
            <p:nvPr/>
          </p:nvSpPr>
          <p:spPr bwMode="auto">
            <a:xfrm>
              <a:off x="528" y="3156"/>
              <a:ext cx="355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2" name="Rectangle 10" descr="Large grid"/>
            <p:cNvSpPr>
              <a:spLocks noChangeArrowheads="1"/>
            </p:cNvSpPr>
            <p:nvPr/>
          </p:nvSpPr>
          <p:spPr bwMode="auto">
            <a:xfrm rot="-5400000">
              <a:off x="2220" y="476"/>
              <a:ext cx="144" cy="480"/>
            </a:xfrm>
            <a:prstGeom prst="rect">
              <a:avLst/>
            </a:prstGeom>
            <a:pattFill prst="lgGrid">
              <a:fgClr>
                <a:schemeClr val="tx2"/>
              </a:fgClr>
              <a:bgClr>
                <a:srgbClr val="B2B2B2"/>
              </a:bgClr>
            </a:patt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3" name="Rectangle 11" descr="Large grid"/>
            <p:cNvSpPr>
              <a:spLocks noChangeArrowheads="1"/>
            </p:cNvSpPr>
            <p:nvPr/>
          </p:nvSpPr>
          <p:spPr bwMode="auto">
            <a:xfrm rot="-5400000">
              <a:off x="2219" y="5372"/>
              <a:ext cx="145" cy="480"/>
            </a:xfrm>
            <a:prstGeom prst="rect">
              <a:avLst/>
            </a:prstGeom>
            <a:pattFill prst="lgGrid">
              <a:fgClr>
                <a:schemeClr val="tx2"/>
              </a:fgClr>
              <a:bgClr>
                <a:srgbClr val="B2B2B2"/>
              </a:bgClr>
            </a:patt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084" name="Group 12"/>
            <p:cNvGrpSpPr>
              <a:grpSpLocks/>
            </p:cNvGrpSpPr>
            <p:nvPr/>
          </p:nvGrpSpPr>
          <p:grpSpPr bwMode="auto">
            <a:xfrm>
              <a:off x="334" y="5544"/>
              <a:ext cx="193" cy="130"/>
              <a:chOff x="328" y="5410"/>
              <a:chExt cx="193" cy="130"/>
            </a:xfrm>
          </p:grpSpPr>
          <p:sp>
            <p:nvSpPr>
              <p:cNvPr id="3085" name="Line 13"/>
              <p:cNvSpPr>
                <a:spLocks noChangeShapeType="1"/>
              </p:cNvSpPr>
              <p:nvPr/>
            </p:nvSpPr>
            <p:spPr bwMode="auto">
              <a:xfrm flipH="1">
                <a:off x="425" y="5410"/>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6" name="AutoShape 14"/>
              <p:cNvSpPr>
                <a:spLocks noChangeArrowheads="1"/>
              </p:cNvSpPr>
              <p:nvPr/>
            </p:nvSpPr>
            <p:spPr bwMode="auto">
              <a:xfrm rot="-46031887">
                <a:off x="328" y="5444"/>
                <a:ext cx="96" cy="96"/>
              </a:xfrm>
              <a:prstGeom prst="parallelogram">
                <a:avLst>
                  <a:gd name="adj" fmla="val 25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87" name="Group 15"/>
            <p:cNvGrpSpPr>
              <a:grpSpLocks/>
            </p:cNvGrpSpPr>
            <p:nvPr/>
          </p:nvGrpSpPr>
          <p:grpSpPr bwMode="auto">
            <a:xfrm rot="-5400000">
              <a:off x="4046" y="5571"/>
              <a:ext cx="194" cy="130"/>
              <a:chOff x="328" y="5410"/>
              <a:chExt cx="193" cy="130"/>
            </a:xfrm>
          </p:grpSpPr>
          <p:sp>
            <p:nvSpPr>
              <p:cNvPr id="3088" name="Line 16"/>
              <p:cNvSpPr>
                <a:spLocks noChangeShapeType="1"/>
              </p:cNvSpPr>
              <p:nvPr/>
            </p:nvSpPr>
            <p:spPr bwMode="auto">
              <a:xfrm flipH="1">
                <a:off x="425" y="5410"/>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9" name="AutoShape 17"/>
              <p:cNvSpPr>
                <a:spLocks noChangeArrowheads="1"/>
              </p:cNvSpPr>
              <p:nvPr/>
            </p:nvSpPr>
            <p:spPr bwMode="auto">
              <a:xfrm rot="-46031887">
                <a:off x="328" y="5444"/>
                <a:ext cx="96" cy="96"/>
              </a:xfrm>
              <a:prstGeom prst="parallelogram">
                <a:avLst>
                  <a:gd name="adj" fmla="val 25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90" name="Group 18"/>
            <p:cNvGrpSpPr>
              <a:grpSpLocks/>
            </p:cNvGrpSpPr>
            <p:nvPr/>
          </p:nvGrpSpPr>
          <p:grpSpPr bwMode="auto">
            <a:xfrm rot="-10800000">
              <a:off x="4078" y="660"/>
              <a:ext cx="193" cy="130"/>
              <a:chOff x="328" y="5410"/>
              <a:chExt cx="193" cy="130"/>
            </a:xfrm>
          </p:grpSpPr>
          <p:sp>
            <p:nvSpPr>
              <p:cNvPr id="3091" name="Line 19"/>
              <p:cNvSpPr>
                <a:spLocks noChangeShapeType="1"/>
              </p:cNvSpPr>
              <p:nvPr/>
            </p:nvSpPr>
            <p:spPr bwMode="auto">
              <a:xfrm flipH="1">
                <a:off x="425" y="5410"/>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92" name="AutoShape 20"/>
              <p:cNvSpPr>
                <a:spLocks noChangeArrowheads="1"/>
              </p:cNvSpPr>
              <p:nvPr/>
            </p:nvSpPr>
            <p:spPr bwMode="auto">
              <a:xfrm rot="-46031887">
                <a:off x="328" y="5444"/>
                <a:ext cx="96" cy="96"/>
              </a:xfrm>
              <a:prstGeom prst="parallelogram">
                <a:avLst>
                  <a:gd name="adj" fmla="val 25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93" name="Group 21"/>
            <p:cNvGrpSpPr>
              <a:grpSpLocks/>
            </p:cNvGrpSpPr>
            <p:nvPr/>
          </p:nvGrpSpPr>
          <p:grpSpPr bwMode="auto">
            <a:xfrm rot="-16200000">
              <a:off x="368" y="632"/>
              <a:ext cx="194" cy="130"/>
              <a:chOff x="328" y="5410"/>
              <a:chExt cx="193" cy="130"/>
            </a:xfrm>
          </p:grpSpPr>
          <p:sp>
            <p:nvSpPr>
              <p:cNvPr id="3094" name="Line 22"/>
              <p:cNvSpPr>
                <a:spLocks noChangeShapeType="1"/>
              </p:cNvSpPr>
              <p:nvPr/>
            </p:nvSpPr>
            <p:spPr bwMode="auto">
              <a:xfrm flipH="1">
                <a:off x="425" y="5410"/>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95" name="AutoShape 23"/>
              <p:cNvSpPr>
                <a:spLocks noChangeArrowheads="1"/>
              </p:cNvSpPr>
              <p:nvPr/>
            </p:nvSpPr>
            <p:spPr bwMode="auto">
              <a:xfrm rot="-46031887">
                <a:off x="328" y="5444"/>
                <a:ext cx="96" cy="96"/>
              </a:xfrm>
              <a:prstGeom prst="parallelogram">
                <a:avLst>
                  <a:gd name="adj" fmla="val 25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96" name="Group 24"/>
            <p:cNvGrpSpPr>
              <a:grpSpLocks/>
            </p:cNvGrpSpPr>
            <p:nvPr/>
          </p:nvGrpSpPr>
          <p:grpSpPr bwMode="auto">
            <a:xfrm>
              <a:off x="1236" y="4436"/>
              <a:ext cx="2112" cy="1103"/>
              <a:chOff x="1236" y="4304"/>
              <a:chExt cx="2112" cy="1104"/>
            </a:xfrm>
          </p:grpSpPr>
          <p:grpSp>
            <p:nvGrpSpPr>
              <p:cNvPr id="3097" name="Group 25"/>
              <p:cNvGrpSpPr>
                <a:grpSpLocks/>
              </p:cNvGrpSpPr>
              <p:nvPr/>
            </p:nvGrpSpPr>
            <p:grpSpPr bwMode="auto">
              <a:xfrm>
                <a:off x="1788" y="4304"/>
                <a:ext cx="1008" cy="1008"/>
                <a:chOff x="1836" y="4416"/>
                <a:chExt cx="1008" cy="1008"/>
              </a:xfrm>
            </p:grpSpPr>
            <p:sp>
              <p:nvSpPr>
                <p:cNvPr id="3098" name="Oval 26"/>
                <p:cNvSpPr>
                  <a:spLocks noChangeArrowheads="1"/>
                </p:cNvSpPr>
                <p:nvPr/>
              </p:nvSpPr>
              <p:spPr bwMode="auto">
                <a:xfrm>
                  <a:off x="1836" y="4416"/>
                  <a:ext cx="1008" cy="1008"/>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99" name="Line 27"/>
                <p:cNvSpPr>
                  <a:spLocks noChangeShapeType="1"/>
                </p:cNvSpPr>
                <p:nvPr/>
              </p:nvSpPr>
              <p:spPr bwMode="auto">
                <a:xfrm>
                  <a:off x="1920" y="4656"/>
                  <a:ext cx="86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100" name="Rectangle 28"/>
              <p:cNvSpPr>
                <a:spLocks noChangeArrowheads="1"/>
              </p:cNvSpPr>
              <p:nvPr/>
            </p:nvSpPr>
            <p:spPr bwMode="auto">
              <a:xfrm>
                <a:off x="1236" y="4544"/>
                <a:ext cx="2112" cy="86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1" name="Rectangle 29"/>
              <p:cNvSpPr>
                <a:spLocks noChangeArrowheads="1"/>
              </p:cNvSpPr>
              <p:nvPr/>
            </p:nvSpPr>
            <p:spPr bwMode="auto">
              <a:xfrm>
                <a:off x="1812" y="5120"/>
                <a:ext cx="960" cy="288"/>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2" name="Oval 30"/>
              <p:cNvSpPr>
                <a:spLocks noChangeArrowheads="1"/>
              </p:cNvSpPr>
              <p:nvPr/>
            </p:nvSpPr>
            <p:spPr bwMode="auto">
              <a:xfrm>
                <a:off x="2286" y="4780"/>
                <a:ext cx="35" cy="35"/>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103" name="Group 31"/>
            <p:cNvGrpSpPr>
              <a:grpSpLocks/>
            </p:cNvGrpSpPr>
            <p:nvPr/>
          </p:nvGrpSpPr>
          <p:grpSpPr bwMode="auto">
            <a:xfrm flipV="1">
              <a:off x="1236" y="792"/>
              <a:ext cx="2112" cy="1104"/>
              <a:chOff x="1236" y="4304"/>
              <a:chExt cx="2112" cy="1104"/>
            </a:xfrm>
          </p:grpSpPr>
          <p:grpSp>
            <p:nvGrpSpPr>
              <p:cNvPr id="3104" name="Group 32"/>
              <p:cNvGrpSpPr>
                <a:grpSpLocks/>
              </p:cNvGrpSpPr>
              <p:nvPr/>
            </p:nvGrpSpPr>
            <p:grpSpPr bwMode="auto">
              <a:xfrm>
                <a:off x="1788" y="4304"/>
                <a:ext cx="1008" cy="1008"/>
                <a:chOff x="1836" y="4416"/>
                <a:chExt cx="1008" cy="1008"/>
              </a:xfrm>
            </p:grpSpPr>
            <p:sp>
              <p:nvSpPr>
                <p:cNvPr id="3105" name="Oval 33"/>
                <p:cNvSpPr>
                  <a:spLocks noChangeArrowheads="1"/>
                </p:cNvSpPr>
                <p:nvPr/>
              </p:nvSpPr>
              <p:spPr bwMode="auto">
                <a:xfrm>
                  <a:off x="1836" y="4416"/>
                  <a:ext cx="1008" cy="1008"/>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6" name="Line 34"/>
                <p:cNvSpPr>
                  <a:spLocks noChangeShapeType="1"/>
                </p:cNvSpPr>
                <p:nvPr/>
              </p:nvSpPr>
              <p:spPr bwMode="auto">
                <a:xfrm>
                  <a:off x="1920" y="4656"/>
                  <a:ext cx="86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107" name="Rectangle 35"/>
              <p:cNvSpPr>
                <a:spLocks noChangeArrowheads="1"/>
              </p:cNvSpPr>
              <p:nvPr/>
            </p:nvSpPr>
            <p:spPr bwMode="auto">
              <a:xfrm>
                <a:off x="1236" y="4544"/>
                <a:ext cx="2112" cy="86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8" name="Rectangle 36"/>
              <p:cNvSpPr>
                <a:spLocks noChangeArrowheads="1"/>
              </p:cNvSpPr>
              <p:nvPr/>
            </p:nvSpPr>
            <p:spPr bwMode="auto">
              <a:xfrm>
                <a:off x="1812" y="5120"/>
                <a:ext cx="960" cy="288"/>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9" name="Oval 37"/>
              <p:cNvSpPr>
                <a:spLocks noChangeArrowheads="1"/>
              </p:cNvSpPr>
              <p:nvPr/>
            </p:nvSpPr>
            <p:spPr bwMode="auto">
              <a:xfrm>
                <a:off x="2286" y="4780"/>
                <a:ext cx="35" cy="35"/>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3110" name="Oval 38"/>
          <p:cNvSpPr>
            <a:spLocks noChangeArrowheads="1"/>
          </p:cNvSpPr>
          <p:nvPr/>
        </p:nvSpPr>
        <p:spPr bwMode="auto">
          <a:xfrm>
            <a:off x="3286125" y="7981950"/>
            <a:ext cx="285750" cy="292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smtClean="0">
                <a:solidFill>
                  <a:schemeClr val="bg1"/>
                </a:solidFill>
              </a:rPr>
              <a:t>MV</a:t>
            </a:r>
            <a:endParaRPr lang="en-US" sz="1000" b="1" dirty="0">
              <a:solidFill>
                <a:schemeClr val="bg1"/>
              </a:solidFill>
            </a:endParaRPr>
          </a:p>
        </p:txBody>
      </p:sp>
      <p:sp>
        <p:nvSpPr>
          <p:cNvPr id="3111" name="Oval 39"/>
          <p:cNvSpPr>
            <a:spLocks noChangeArrowheads="1"/>
          </p:cNvSpPr>
          <p:nvPr/>
        </p:nvSpPr>
        <p:spPr bwMode="auto">
          <a:xfrm>
            <a:off x="2859153" y="1691680"/>
            <a:ext cx="285750" cy="2921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smtClean="0">
                <a:solidFill>
                  <a:schemeClr val="bg1"/>
                </a:solidFill>
              </a:rPr>
              <a:t>MT</a:t>
            </a:r>
            <a:endParaRPr lang="en-US" sz="1000" b="1" dirty="0">
              <a:solidFill>
                <a:schemeClr val="bg1"/>
              </a:solidFill>
            </a:endParaRPr>
          </a:p>
        </p:txBody>
      </p:sp>
      <p:sp>
        <p:nvSpPr>
          <p:cNvPr id="3112" name="Oval 40"/>
          <p:cNvSpPr>
            <a:spLocks noChangeArrowheads="1"/>
          </p:cNvSpPr>
          <p:nvPr/>
        </p:nvSpPr>
        <p:spPr bwMode="auto">
          <a:xfrm>
            <a:off x="1323421" y="2699792"/>
            <a:ext cx="285750" cy="290513"/>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a:solidFill>
                  <a:schemeClr val="bg1"/>
                </a:solidFill>
              </a:rPr>
              <a:t>VB</a:t>
            </a:r>
          </a:p>
        </p:txBody>
      </p:sp>
      <p:sp>
        <p:nvSpPr>
          <p:cNvPr id="3113" name="Oval 41"/>
          <p:cNvSpPr>
            <a:spLocks noChangeArrowheads="1"/>
          </p:cNvSpPr>
          <p:nvPr/>
        </p:nvSpPr>
        <p:spPr bwMode="auto">
          <a:xfrm>
            <a:off x="5163335" y="2771800"/>
            <a:ext cx="285750" cy="290513"/>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a:solidFill>
                  <a:schemeClr val="bg1"/>
                </a:solidFill>
              </a:rPr>
              <a:t>HB</a:t>
            </a:r>
          </a:p>
        </p:txBody>
      </p:sp>
      <p:sp>
        <p:nvSpPr>
          <p:cNvPr id="3114" name="Oval 42"/>
          <p:cNvSpPr>
            <a:spLocks noChangeArrowheads="1"/>
          </p:cNvSpPr>
          <p:nvPr/>
        </p:nvSpPr>
        <p:spPr bwMode="auto">
          <a:xfrm>
            <a:off x="2645584" y="4443843"/>
            <a:ext cx="285750" cy="290513"/>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smtClean="0">
                <a:solidFill>
                  <a:schemeClr val="bg1"/>
                </a:solidFill>
              </a:rPr>
              <a:t>VMB</a:t>
            </a:r>
            <a:endParaRPr lang="en-US" sz="1000" b="1" dirty="0">
              <a:solidFill>
                <a:schemeClr val="bg1"/>
              </a:solidFill>
            </a:endParaRPr>
          </a:p>
        </p:txBody>
      </p:sp>
      <p:sp>
        <p:nvSpPr>
          <p:cNvPr id="3115" name="Oval 43"/>
          <p:cNvSpPr>
            <a:spLocks noChangeArrowheads="1"/>
          </p:cNvSpPr>
          <p:nvPr/>
        </p:nvSpPr>
        <p:spPr bwMode="auto">
          <a:xfrm>
            <a:off x="5137935" y="1907704"/>
            <a:ext cx="285750" cy="290513"/>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a:solidFill>
                  <a:schemeClr val="bg1"/>
                </a:solidFill>
              </a:rPr>
              <a:t>HK</a:t>
            </a:r>
          </a:p>
        </p:txBody>
      </p:sp>
      <p:sp>
        <p:nvSpPr>
          <p:cNvPr id="3116" name="Oval 44"/>
          <p:cNvSpPr>
            <a:spLocks noChangeArrowheads="1"/>
          </p:cNvSpPr>
          <p:nvPr/>
        </p:nvSpPr>
        <p:spPr bwMode="auto">
          <a:xfrm>
            <a:off x="1376478" y="1907704"/>
            <a:ext cx="285750" cy="290513"/>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a:solidFill>
                  <a:schemeClr val="bg1"/>
                </a:solidFill>
              </a:rPr>
              <a:t>VK</a:t>
            </a:r>
          </a:p>
        </p:txBody>
      </p:sp>
      <p:sp>
        <p:nvSpPr>
          <p:cNvPr id="3118" name="Text Box 46"/>
          <p:cNvSpPr txBox="1">
            <a:spLocks noChangeArrowheads="1"/>
          </p:cNvSpPr>
          <p:nvPr/>
        </p:nvSpPr>
        <p:spPr bwMode="auto">
          <a:xfrm>
            <a:off x="2815436" y="209550"/>
            <a:ext cx="123623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v-SE" b="1" dirty="0" smtClean="0"/>
              <a:t>Attacking</a:t>
            </a:r>
            <a:endParaRPr lang="en-GB" b="1" dirty="0"/>
          </a:p>
        </p:txBody>
      </p:sp>
      <p:sp>
        <p:nvSpPr>
          <p:cNvPr id="56" name="Oval 42"/>
          <p:cNvSpPr>
            <a:spLocks noChangeArrowheads="1"/>
          </p:cNvSpPr>
          <p:nvPr/>
        </p:nvSpPr>
        <p:spPr bwMode="auto">
          <a:xfrm>
            <a:off x="3931133" y="4427984"/>
            <a:ext cx="285750" cy="290513"/>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smtClean="0">
                <a:solidFill>
                  <a:schemeClr val="bg1"/>
                </a:solidFill>
              </a:rPr>
              <a:t>HMB</a:t>
            </a:r>
            <a:endParaRPr lang="en-US" sz="1000" b="1" dirty="0">
              <a:solidFill>
                <a:schemeClr val="bg1"/>
              </a:solidFill>
            </a:endParaRPr>
          </a:p>
        </p:txBody>
      </p:sp>
      <p:sp>
        <p:nvSpPr>
          <p:cNvPr id="58" name="Oval 39"/>
          <p:cNvSpPr>
            <a:spLocks noChangeArrowheads="1"/>
          </p:cNvSpPr>
          <p:nvPr/>
        </p:nvSpPr>
        <p:spPr bwMode="auto">
          <a:xfrm>
            <a:off x="2699184" y="2307817"/>
            <a:ext cx="285750" cy="2921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smtClean="0">
                <a:solidFill>
                  <a:schemeClr val="bg1"/>
                </a:solidFill>
              </a:rPr>
              <a:t>VMF</a:t>
            </a:r>
            <a:endParaRPr lang="en-US" sz="1000" b="1" dirty="0">
              <a:solidFill>
                <a:schemeClr val="bg1"/>
              </a:solidFill>
            </a:endParaRPr>
          </a:p>
        </p:txBody>
      </p:sp>
      <p:sp>
        <p:nvSpPr>
          <p:cNvPr id="60" name="Oval 39"/>
          <p:cNvSpPr>
            <a:spLocks noChangeArrowheads="1"/>
          </p:cNvSpPr>
          <p:nvPr/>
        </p:nvSpPr>
        <p:spPr bwMode="auto">
          <a:xfrm>
            <a:off x="3468430" y="2051720"/>
            <a:ext cx="285750" cy="2921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smtClean="0">
                <a:solidFill>
                  <a:schemeClr val="bg1"/>
                </a:solidFill>
              </a:rPr>
              <a:t>HMF</a:t>
            </a:r>
            <a:endParaRPr lang="en-US" sz="1000" b="1" dirty="0">
              <a:solidFill>
                <a:schemeClr val="bg1"/>
              </a:solidFill>
            </a:endParaRPr>
          </a:p>
        </p:txBody>
      </p:sp>
      <p:sp>
        <p:nvSpPr>
          <p:cNvPr id="61" name="Oval 39"/>
          <p:cNvSpPr>
            <a:spLocks noChangeArrowheads="1"/>
          </p:cNvSpPr>
          <p:nvPr/>
        </p:nvSpPr>
        <p:spPr bwMode="auto">
          <a:xfrm>
            <a:off x="3287614" y="2806317"/>
            <a:ext cx="285750" cy="2921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a:solidFill>
                  <a:schemeClr val="bg1"/>
                </a:solidFill>
              </a:rPr>
              <a:t>C</a:t>
            </a:r>
            <a:r>
              <a:rPr lang="en-US" sz="1000" b="1" dirty="0" smtClean="0">
                <a:solidFill>
                  <a:schemeClr val="bg1"/>
                </a:solidFill>
              </a:rPr>
              <a:t>MF</a:t>
            </a:r>
            <a:endParaRPr lang="en-US" sz="1000" b="1" dirty="0">
              <a:solidFill>
                <a:schemeClr val="bg1"/>
              </a:solidFill>
            </a:endParaRPr>
          </a:p>
        </p:txBody>
      </p:sp>
      <p:cxnSp>
        <p:nvCxnSpPr>
          <p:cNvPr id="5" name="Curved Connector 4"/>
          <p:cNvCxnSpPr>
            <a:stCxn id="3115" idx="6"/>
          </p:cNvCxnSpPr>
          <p:nvPr/>
        </p:nvCxnSpPr>
        <p:spPr>
          <a:xfrm>
            <a:off x="5423685" y="2052961"/>
            <a:ext cx="237563" cy="1726951"/>
          </a:xfrm>
          <a:prstGeom prst="curvedConnector2">
            <a:avLst/>
          </a:prstGeom>
          <a:ln>
            <a:tailEnd type="arrow"/>
          </a:ln>
        </p:spPr>
        <p:style>
          <a:lnRef idx="3">
            <a:schemeClr val="dk1"/>
          </a:lnRef>
          <a:fillRef idx="0">
            <a:schemeClr val="dk1"/>
          </a:fillRef>
          <a:effectRef idx="2">
            <a:schemeClr val="dk1"/>
          </a:effectRef>
          <a:fontRef idx="minor">
            <a:schemeClr val="tx1"/>
          </a:fontRef>
        </p:style>
      </p:cxnSp>
      <p:cxnSp>
        <p:nvCxnSpPr>
          <p:cNvPr id="57" name="Straight Arrow Connector 56"/>
          <p:cNvCxnSpPr/>
          <p:nvPr/>
        </p:nvCxnSpPr>
        <p:spPr>
          <a:xfrm flipH="1" flipV="1">
            <a:off x="4686221" y="2232734"/>
            <a:ext cx="581066" cy="573583"/>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54" name="Straight Arrow Connector 53"/>
          <p:cNvCxnSpPr/>
          <p:nvPr/>
        </p:nvCxnSpPr>
        <p:spPr>
          <a:xfrm flipV="1">
            <a:off x="1573495" y="2197770"/>
            <a:ext cx="703377" cy="58552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9" name="Curved Connector 8"/>
          <p:cNvCxnSpPr>
            <a:stCxn id="3116" idx="2"/>
          </p:cNvCxnSpPr>
          <p:nvPr/>
        </p:nvCxnSpPr>
        <p:spPr>
          <a:xfrm rot="10800000" flipV="1">
            <a:off x="1124744" y="2052960"/>
            <a:ext cx="251734" cy="1654943"/>
          </a:xfrm>
          <a:prstGeom prst="curvedConnector2">
            <a:avLst/>
          </a:prstGeom>
          <a:ln>
            <a:tailEnd type="arrow"/>
          </a:ln>
        </p:spPr>
        <p:style>
          <a:lnRef idx="3">
            <a:schemeClr val="dk1"/>
          </a:lnRef>
          <a:fillRef idx="0">
            <a:schemeClr val="dk1"/>
          </a:fillRef>
          <a:effectRef idx="2">
            <a:schemeClr val="dk1"/>
          </a:effectRef>
          <a:fontRef idx="minor">
            <a:schemeClr val="tx1"/>
          </a:fontRef>
        </p:style>
      </p:cxnSp>
      <p:sp>
        <p:nvSpPr>
          <p:cNvPr id="62" name="TextBox 61"/>
          <p:cNvSpPr txBox="1"/>
          <p:nvPr/>
        </p:nvSpPr>
        <p:spPr>
          <a:xfrm>
            <a:off x="1260660" y="3229588"/>
            <a:ext cx="312906" cy="369332"/>
          </a:xfrm>
          <a:prstGeom prst="rect">
            <a:avLst/>
          </a:prstGeom>
          <a:noFill/>
        </p:spPr>
        <p:txBody>
          <a:bodyPr wrap="none" rtlCol="0">
            <a:spAutoFit/>
          </a:bodyPr>
          <a:lstStyle/>
          <a:p>
            <a:r>
              <a:rPr lang="en-GB" dirty="0" smtClean="0"/>
              <a:t>2</a:t>
            </a:r>
            <a:endParaRPr lang="en-GB" dirty="0"/>
          </a:p>
        </p:txBody>
      </p:sp>
      <p:sp>
        <p:nvSpPr>
          <p:cNvPr id="63" name="TextBox 62"/>
          <p:cNvSpPr txBox="1"/>
          <p:nvPr/>
        </p:nvSpPr>
        <p:spPr>
          <a:xfrm>
            <a:off x="1937954" y="2539949"/>
            <a:ext cx="312906" cy="369332"/>
          </a:xfrm>
          <a:prstGeom prst="rect">
            <a:avLst/>
          </a:prstGeom>
          <a:noFill/>
        </p:spPr>
        <p:txBody>
          <a:bodyPr wrap="none" rtlCol="0">
            <a:spAutoFit/>
          </a:bodyPr>
          <a:lstStyle/>
          <a:p>
            <a:r>
              <a:rPr lang="en-GB" dirty="0"/>
              <a:t>1</a:t>
            </a:r>
          </a:p>
        </p:txBody>
      </p:sp>
      <p:sp>
        <p:nvSpPr>
          <p:cNvPr id="64" name="TextBox 63"/>
          <p:cNvSpPr txBox="1"/>
          <p:nvPr/>
        </p:nvSpPr>
        <p:spPr>
          <a:xfrm>
            <a:off x="5229560" y="3270017"/>
            <a:ext cx="312906" cy="369332"/>
          </a:xfrm>
          <a:prstGeom prst="rect">
            <a:avLst/>
          </a:prstGeom>
          <a:noFill/>
        </p:spPr>
        <p:txBody>
          <a:bodyPr wrap="none" rtlCol="0">
            <a:spAutoFit/>
          </a:bodyPr>
          <a:lstStyle/>
          <a:p>
            <a:r>
              <a:rPr lang="en-GB" dirty="0" smtClean="0"/>
              <a:t>2</a:t>
            </a:r>
            <a:endParaRPr lang="en-GB" dirty="0"/>
          </a:p>
        </p:txBody>
      </p:sp>
      <p:sp>
        <p:nvSpPr>
          <p:cNvPr id="65" name="TextBox 64"/>
          <p:cNvSpPr txBox="1"/>
          <p:nvPr/>
        </p:nvSpPr>
        <p:spPr>
          <a:xfrm>
            <a:off x="4671698" y="2539949"/>
            <a:ext cx="312906" cy="369332"/>
          </a:xfrm>
          <a:prstGeom prst="rect">
            <a:avLst/>
          </a:prstGeom>
          <a:noFill/>
        </p:spPr>
        <p:txBody>
          <a:bodyPr wrap="none" rtlCol="0">
            <a:spAutoFit/>
          </a:bodyPr>
          <a:lstStyle/>
          <a:p>
            <a:r>
              <a:rPr lang="en-GB" dirty="0"/>
              <a:t>1</a:t>
            </a:r>
          </a:p>
        </p:txBody>
      </p:sp>
      <p:cxnSp>
        <p:nvCxnSpPr>
          <p:cNvPr id="67" name="Straight Arrow Connector 66"/>
          <p:cNvCxnSpPr/>
          <p:nvPr/>
        </p:nvCxnSpPr>
        <p:spPr>
          <a:xfrm>
            <a:off x="3424649" y="3090852"/>
            <a:ext cx="8905" cy="68906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70" name="TextBox 69"/>
          <p:cNvSpPr txBox="1"/>
          <p:nvPr/>
        </p:nvSpPr>
        <p:spPr>
          <a:xfrm>
            <a:off x="3474155" y="3105232"/>
            <a:ext cx="312906" cy="369332"/>
          </a:xfrm>
          <a:prstGeom prst="rect">
            <a:avLst/>
          </a:prstGeom>
          <a:noFill/>
        </p:spPr>
        <p:txBody>
          <a:bodyPr wrap="none" rtlCol="0">
            <a:spAutoFit/>
          </a:bodyPr>
          <a:lstStyle/>
          <a:p>
            <a:r>
              <a:rPr lang="en-GB" dirty="0" smtClean="0"/>
              <a:t>3</a:t>
            </a:r>
            <a:endParaRPr lang="en-GB" dirty="0"/>
          </a:p>
        </p:txBody>
      </p:sp>
      <p:sp>
        <p:nvSpPr>
          <p:cNvPr id="71" name="TextBox 70"/>
          <p:cNvSpPr txBox="1"/>
          <p:nvPr/>
        </p:nvSpPr>
        <p:spPr>
          <a:xfrm>
            <a:off x="1337740" y="5584337"/>
            <a:ext cx="4344459" cy="646331"/>
          </a:xfrm>
          <a:prstGeom prst="rect">
            <a:avLst/>
          </a:prstGeom>
          <a:noFill/>
        </p:spPr>
        <p:txBody>
          <a:bodyPr wrap="none" rtlCol="0">
            <a:spAutoFit/>
          </a:bodyPr>
          <a:lstStyle/>
          <a:p>
            <a:pPr marL="228600" indent="-228600">
              <a:buAutoNum type="arabicPeriod"/>
            </a:pPr>
            <a:r>
              <a:rPr lang="en-GB" sz="1200" dirty="0" smtClean="0"/>
              <a:t>When the left/right back join the attack, the left/right wings</a:t>
            </a:r>
          </a:p>
          <a:p>
            <a:pPr indent="266700"/>
            <a:r>
              <a:rPr lang="en-GB" sz="1200" dirty="0" smtClean="0"/>
              <a:t>must drop back and cover their position.</a:t>
            </a:r>
          </a:p>
          <a:p>
            <a:pPr marL="228600" indent="-228600">
              <a:buFont typeface="+mj-lt"/>
              <a:buAutoNum type="arabicPeriod" startAt="2"/>
            </a:pPr>
            <a:r>
              <a:rPr lang="en-GB" sz="1200" dirty="0" smtClean="0"/>
              <a:t>CMF must drop back and cover the central defenders</a:t>
            </a:r>
            <a:endParaRPr lang="en-GB" sz="1200" dirty="0"/>
          </a:p>
        </p:txBody>
      </p:sp>
    </p:spTree>
    <p:extLst>
      <p:ext uri="{BB962C8B-B14F-4D97-AF65-F5344CB8AC3E}">
        <p14:creationId xmlns:p14="http://schemas.microsoft.com/office/powerpoint/2010/main" val="1984330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grpId="0" nodeType="clickEffect">
                                  <p:stCondLst>
                                    <p:cond delay="0"/>
                                  </p:stCondLst>
                                  <p:childTnLst>
                                    <p:animMotion origin="layout" path="M 1.11111E-6 -1.11111E-6 L 0.10764 -0.07882 " pathEditMode="relative" rAng="0" ptsTypes="AA">
                                      <p:cBhvr>
                                        <p:cTn id="6" dur="2000" fill="hold"/>
                                        <p:tgtEl>
                                          <p:spTgt spid="3112"/>
                                        </p:tgtEl>
                                        <p:attrNameLst>
                                          <p:attrName>ppt_x</p:attrName>
                                          <p:attrName>ppt_y</p:attrName>
                                        </p:attrNameLst>
                                      </p:cBhvr>
                                      <p:rCtr x="5370" y="-3941"/>
                                    </p:animMotion>
                                  </p:childTnLst>
                                </p:cTn>
                              </p:par>
                            </p:childTnLst>
                          </p:cTn>
                        </p:par>
                      </p:childTnLst>
                    </p:cTn>
                  </p:par>
                  <p:par>
                    <p:cTn id="7" fill="hold">
                      <p:stCondLst>
                        <p:cond delay="indefinite"/>
                      </p:stCondLst>
                      <p:childTnLst>
                        <p:par>
                          <p:cTn id="8" fill="hold">
                            <p:stCondLst>
                              <p:cond delay="0"/>
                            </p:stCondLst>
                            <p:childTnLst>
                              <p:par>
                                <p:cTn id="9" presetID="58" presetClass="path" presetSubtype="0" accel="50000" decel="50000" fill="hold" grpId="0" nodeType="clickEffect">
                                  <p:stCondLst>
                                    <p:cond delay="0"/>
                                  </p:stCondLst>
                                  <p:childTnLst>
                                    <p:animMotion origin="layout" path="M 2.22222E-6 8.33333E-7 L -0.01181 0.03785 C -0.01435 0.04583 -0.01551 0.05781 -0.01551 0.07014 C -0.01551 0.08437 -0.01435 0.09549 -0.01181 0.10347 L 2.22222E-6 0.14167 " pathEditMode="relative" rAng="0" ptsTypes="FffFF">
                                      <p:cBhvr>
                                        <p:cTn id="10" dur="2000" fill="hold"/>
                                        <p:tgtEl>
                                          <p:spTgt spid="3116"/>
                                        </p:tgtEl>
                                        <p:attrNameLst>
                                          <p:attrName>ppt_x</p:attrName>
                                          <p:attrName>ppt_y</p:attrName>
                                        </p:attrNameLst>
                                      </p:cBhvr>
                                      <p:rCtr x="-787" y="7083"/>
                                    </p:animMotion>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57"/>
                                        </p:tgtEl>
                                        <p:attrNameLst>
                                          <p:attrName>style.visibility</p:attrName>
                                        </p:attrNameLst>
                                      </p:cBhvr>
                                      <p:to>
                                        <p:strVal val="visible"/>
                                      </p:to>
                                    </p:set>
                                    <p:animEffect transition="in" filter="fade">
                                      <p:cBhvr>
                                        <p:cTn id="15" dur="500"/>
                                        <p:tgtEl>
                                          <p:spTgt spid="57"/>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54"/>
                                        </p:tgtEl>
                                        <p:attrNameLst>
                                          <p:attrName>style.visibility</p:attrName>
                                        </p:attrNameLst>
                                      </p:cBhvr>
                                      <p:to>
                                        <p:strVal val="visible"/>
                                      </p:to>
                                    </p:set>
                                    <p:animEffect transition="in" filter="fade">
                                      <p:cBhvr>
                                        <p:cTn id="25" dur="500"/>
                                        <p:tgtEl>
                                          <p:spTgt spid="54"/>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67"/>
                                        </p:tgtEl>
                                        <p:attrNameLst>
                                          <p:attrName>style.visibility</p:attrName>
                                        </p:attrNameLst>
                                      </p:cBhvr>
                                      <p:to>
                                        <p:strVal val="visible"/>
                                      </p:to>
                                    </p:set>
                                    <p:animEffect transition="in" filter="fade">
                                      <p:cBhvr>
                                        <p:cTn id="30" dur="5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12" grpId="0" animBg="1"/>
      <p:bldP spid="311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107504"/>
            <a:ext cx="6173788" cy="1252959"/>
          </a:xfrm>
        </p:spPr>
        <p:txBody>
          <a:bodyPr/>
          <a:lstStyle/>
          <a:p>
            <a:r>
              <a:rPr lang="en-GB" sz="3200" dirty="0" smtClean="0"/>
              <a:t>Roles and responsibilities in</a:t>
            </a:r>
            <a:br>
              <a:rPr lang="en-GB" sz="3200" dirty="0" smtClean="0"/>
            </a:br>
            <a:r>
              <a:rPr lang="en-GB" sz="3200" dirty="0" smtClean="0"/>
              <a:t>4-5-1</a:t>
            </a:r>
            <a:endParaRPr lang="en-GB" sz="3200" dirty="0"/>
          </a:p>
        </p:txBody>
      </p:sp>
      <p:sp>
        <p:nvSpPr>
          <p:cNvPr id="3" name="Content Placeholder 2"/>
          <p:cNvSpPr>
            <a:spLocks noGrp="1"/>
          </p:cNvSpPr>
          <p:nvPr>
            <p:ph idx="1"/>
          </p:nvPr>
        </p:nvSpPr>
        <p:spPr>
          <a:xfrm>
            <a:off x="342900" y="1187624"/>
            <a:ext cx="6173788" cy="7776864"/>
          </a:xfrm>
        </p:spPr>
        <p:txBody>
          <a:bodyPr/>
          <a:lstStyle/>
          <a:p>
            <a:r>
              <a:rPr lang="en-GB" sz="1800" smtClean="0"/>
              <a:t>Forward </a:t>
            </a:r>
            <a:r>
              <a:rPr lang="en-GB" sz="1800" dirty="0" smtClean="0"/>
              <a:t>/ striker</a:t>
            </a:r>
          </a:p>
          <a:p>
            <a:pPr lvl="1"/>
            <a:r>
              <a:rPr lang="en-GB" sz="1050" dirty="0" smtClean="0"/>
              <a:t>With </a:t>
            </a:r>
            <a:r>
              <a:rPr lang="en-GB" sz="1050" dirty="0"/>
              <a:t>only one player up top, </a:t>
            </a:r>
            <a:r>
              <a:rPr lang="en-GB" sz="1050" dirty="0" smtClean="0"/>
              <a:t>there is a lot of focus on this player.</a:t>
            </a:r>
            <a:endParaRPr lang="en-GB" sz="1050" dirty="0"/>
          </a:p>
          <a:p>
            <a:pPr lvl="1"/>
            <a:r>
              <a:rPr lang="en-GB" sz="1050" dirty="0"/>
              <a:t>It is crucial that he holds the ball up and brings others into play. </a:t>
            </a:r>
            <a:endParaRPr lang="en-GB" sz="1050" dirty="0" smtClean="0"/>
          </a:p>
          <a:p>
            <a:pPr lvl="1"/>
            <a:r>
              <a:rPr lang="en-GB" sz="1050" dirty="0" smtClean="0"/>
              <a:t>The top player must  run </a:t>
            </a:r>
            <a:r>
              <a:rPr lang="en-GB" sz="1050" dirty="0"/>
              <a:t>on to balls from the midfield.</a:t>
            </a:r>
          </a:p>
          <a:p>
            <a:pPr lvl="1"/>
            <a:r>
              <a:rPr lang="en-GB" sz="1050" dirty="0" smtClean="0"/>
              <a:t>His is a target man </a:t>
            </a:r>
            <a:r>
              <a:rPr lang="en-GB" sz="1050" dirty="0"/>
              <a:t>with good control, heading ability and upper body </a:t>
            </a:r>
            <a:r>
              <a:rPr lang="en-GB" sz="1050" dirty="0" smtClean="0"/>
              <a:t>strength</a:t>
            </a:r>
            <a:endParaRPr lang="en-GB" sz="1050" dirty="0"/>
          </a:p>
          <a:p>
            <a:pPr lvl="1"/>
            <a:r>
              <a:rPr lang="en-GB" sz="1050" dirty="0"/>
              <a:t>Playing against an entire </a:t>
            </a:r>
            <a:r>
              <a:rPr lang="en-GB" sz="1050" dirty="0" smtClean="0"/>
              <a:t>defence </a:t>
            </a:r>
            <a:r>
              <a:rPr lang="en-GB" sz="1050" dirty="0"/>
              <a:t>alone </a:t>
            </a:r>
            <a:r>
              <a:rPr lang="en-GB" sz="1050" dirty="0" smtClean="0"/>
              <a:t>will be tiring, so </a:t>
            </a:r>
            <a:r>
              <a:rPr lang="en-GB" sz="1050" dirty="0"/>
              <a:t>it is important that he is fully </a:t>
            </a:r>
            <a:r>
              <a:rPr lang="en-GB" sz="1050" dirty="0" smtClean="0"/>
              <a:t>fit.</a:t>
            </a:r>
          </a:p>
          <a:p>
            <a:pPr marL="457200" lvl="1" indent="0">
              <a:buNone/>
            </a:pPr>
            <a:endParaRPr lang="en-GB" sz="1800" dirty="0" smtClean="0"/>
          </a:p>
          <a:p>
            <a:r>
              <a:rPr lang="en-GB" sz="1800" dirty="0" smtClean="0"/>
              <a:t>Central midfielders</a:t>
            </a:r>
          </a:p>
          <a:p>
            <a:pPr lvl="1"/>
            <a:r>
              <a:rPr lang="en-GB" sz="1050" dirty="0" smtClean="0"/>
              <a:t>The midfielders </a:t>
            </a:r>
            <a:r>
              <a:rPr lang="en-GB" sz="1050" dirty="0"/>
              <a:t>go forward at regular intervals to support the </a:t>
            </a:r>
            <a:r>
              <a:rPr lang="en-GB" sz="1050" dirty="0" smtClean="0"/>
              <a:t>striker, however there should always be a defensive minded midfielder.</a:t>
            </a:r>
            <a:endParaRPr lang="en-GB" sz="1050" dirty="0"/>
          </a:p>
          <a:p>
            <a:pPr lvl="1"/>
            <a:r>
              <a:rPr lang="en-GB" sz="1050" dirty="0" smtClean="0"/>
              <a:t>This </a:t>
            </a:r>
            <a:r>
              <a:rPr lang="en-GB" sz="1050" dirty="0"/>
              <a:t>defensive midfielder will sit back </a:t>
            </a:r>
            <a:r>
              <a:rPr lang="en-GB" sz="1050" dirty="0" smtClean="0"/>
              <a:t>and protect the </a:t>
            </a:r>
            <a:r>
              <a:rPr lang="en-GB" sz="1050" dirty="0"/>
              <a:t>back four. This player </a:t>
            </a:r>
            <a:r>
              <a:rPr lang="en-GB" sz="1050" dirty="0" smtClean="0"/>
              <a:t>must break </a:t>
            </a:r>
            <a:r>
              <a:rPr lang="en-GB" sz="1050" dirty="0"/>
              <a:t>up opposition </a:t>
            </a:r>
            <a:r>
              <a:rPr lang="en-GB" sz="1050" dirty="0" smtClean="0"/>
              <a:t>attacks.</a:t>
            </a:r>
          </a:p>
          <a:p>
            <a:pPr lvl="1"/>
            <a:r>
              <a:rPr lang="en-GB" sz="1050" dirty="0" smtClean="0"/>
              <a:t>When </a:t>
            </a:r>
            <a:r>
              <a:rPr lang="en-GB" sz="1050" dirty="0"/>
              <a:t>the team is </a:t>
            </a:r>
            <a:r>
              <a:rPr lang="en-GB" sz="1050" dirty="0" smtClean="0"/>
              <a:t>defending he must act as </a:t>
            </a:r>
            <a:r>
              <a:rPr lang="en-GB" sz="1050" dirty="0"/>
              <a:t>an extra member of the </a:t>
            </a:r>
            <a:r>
              <a:rPr lang="en-GB" sz="1050" dirty="0" smtClean="0"/>
              <a:t>defence, with the other two midfielders around him looking </a:t>
            </a:r>
            <a:r>
              <a:rPr lang="en-GB" sz="1050" dirty="0"/>
              <a:t>to attack as well as defend</a:t>
            </a:r>
            <a:r>
              <a:rPr lang="en-GB" sz="1050" dirty="0" smtClean="0"/>
              <a:t>.</a:t>
            </a:r>
          </a:p>
          <a:p>
            <a:pPr lvl="1"/>
            <a:r>
              <a:rPr lang="en-GB" sz="1050" dirty="0" smtClean="0"/>
              <a:t>The two attacking midfielder must support the lone striker, where possible.</a:t>
            </a:r>
            <a:endParaRPr lang="en-GB" sz="1050" dirty="0"/>
          </a:p>
          <a:p>
            <a:endParaRPr lang="en-GB" sz="1800" dirty="0" smtClean="0"/>
          </a:p>
          <a:p>
            <a:r>
              <a:rPr lang="en-GB" sz="1800" dirty="0" smtClean="0"/>
              <a:t>Left / right wingers </a:t>
            </a:r>
            <a:endParaRPr lang="en-GB" sz="1800" dirty="0"/>
          </a:p>
          <a:p>
            <a:pPr lvl="1"/>
            <a:r>
              <a:rPr lang="en-GB" sz="1050" dirty="0" smtClean="0"/>
              <a:t>The </a:t>
            </a:r>
            <a:r>
              <a:rPr lang="en-GB" sz="1050" dirty="0"/>
              <a:t>two wingers </a:t>
            </a:r>
            <a:r>
              <a:rPr lang="en-GB" sz="1050" dirty="0" smtClean="0"/>
              <a:t>must play down the wings and look to support the striker by running into the box.</a:t>
            </a:r>
            <a:endParaRPr lang="en-GB" sz="1050" dirty="0"/>
          </a:p>
          <a:p>
            <a:pPr lvl="1"/>
            <a:r>
              <a:rPr lang="en-GB" sz="1050" dirty="0"/>
              <a:t>The </a:t>
            </a:r>
            <a:r>
              <a:rPr lang="en-GB" sz="1050" dirty="0" smtClean="0"/>
              <a:t>winger's </a:t>
            </a:r>
            <a:r>
              <a:rPr lang="en-GB" sz="1050" dirty="0"/>
              <a:t>job </a:t>
            </a:r>
            <a:r>
              <a:rPr lang="en-GB" sz="1050" dirty="0" smtClean="0"/>
              <a:t>is also </a:t>
            </a:r>
            <a:r>
              <a:rPr lang="en-GB" sz="1050" dirty="0"/>
              <a:t>to run the line and look to get crosses into the box, but for </a:t>
            </a:r>
            <a:r>
              <a:rPr lang="en-GB" sz="1050" dirty="0" smtClean="0"/>
              <a:t>this to work the midfielders </a:t>
            </a:r>
            <a:r>
              <a:rPr lang="en-GB" sz="1050" dirty="0"/>
              <a:t>must </a:t>
            </a:r>
            <a:r>
              <a:rPr lang="en-GB" sz="1050" dirty="0" smtClean="0"/>
              <a:t>run into </a:t>
            </a:r>
            <a:r>
              <a:rPr lang="en-GB" sz="1050" dirty="0"/>
              <a:t>the penalty area.</a:t>
            </a:r>
          </a:p>
          <a:p>
            <a:pPr lvl="1"/>
            <a:r>
              <a:rPr lang="en-GB" sz="1050" dirty="0"/>
              <a:t>A winger must </a:t>
            </a:r>
            <a:r>
              <a:rPr lang="en-GB" sz="1050" dirty="0" smtClean="0"/>
              <a:t>remember his defensive </a:t>
            </a:r>
            <a:r>
              <a:rPr lang="en-GB" sz="1050" dirty="0"/>
              <a:t>responsibilities, </a:t>
            </a:r>
            <a:r>
              <a:rPr lang="en-GB" sz="1050" dirty="0" smtClean="0"/>
              <a:t>by running back with the other team’s wingers.</a:t>
            </a:r>
            <a:endParaRPr lang="en-GB" sz="1050" dirty="0"/>
          </a:p>
          <a:p>
            <a:endParaRPr lang="en-GB" sz="1800" dirty="0" smtClean="0"/>
          </a:p>
          <a:p>
            <a:r>
              <a:rPr lang="en-GB" sz="1800" dirty="0" smtClean="0"/>
              <a:t>Left / right wing defenders</a:t>
            </a:r>
          </a:p>
          <a:p>
            <a:pPr lvl="1"/>
            <a:r>
              <a:rPr lang="en-GB" sz="1050" dirty="0" smtClean="0"/>
              <a:t>The main job of the two wing defenders is to defend </a:t>
            </a:r>
            <a:r>
              <a:rPr lang="en-GB" sz="1050" dirty="0"/>
              <a:t>against wingers and </a:t>
            </a:r>
            <a:r>
              <a:rPr lang="en-GB" sz="1050" dirty="0" smtClean="0"/>
              <a:t>help out </a:t>
            </a:r>
            <a:r>
              <a:rPr lang="en-GB" sz="1050" dirty="0"/>
              <a:t>the central defenders.</a:t>
            </a:r>
          </a:p>
          <a:p>
            <a:endParaRPr lang="en-GB" sz="1800" dirty="0" smtClean="0"/>
          </a:p>
          <a:p>
            <a:r>
              <a:rPr lang="en-GB" sz="1800" dirty="0" smtClean="0"/>
              <a:t>Centre backs / defenders</a:t>
            </a:r>
            <a:endParaRPr lang="en-GB" sz="1800" dirty="0"/>
          </a:p>
          <a:p>
            <a:pPr lvl="1"/>
            <a:r>
              <a:rPr lang="en-GB" sz="1050" dirty="0" smtClean="0"/>
              <a:t>Centre-backs must head the </a:t>
            </a:r>
            <a:r>
              <a:rPr lang="en-GB" sz="1050" dirty="0"/>
              <a:t>ball away, </a:t>
            </a:r>
            <a:r>
              <a:rPr lang="en-GB" sz="1050" dirty="0" smtClean="0"/>
              <a:t>tackle and block attack either from the wings or central attacks.</a:t>
            </a:r>
          </a:p>
          <a:p>
            <a:pPr lvl="1"/>
            <a:r>
              <a:rPr lang="en-GB" sz="1050" dirty="0" smtClean="0"/>
              <a:t>They should also go up for corners &amp; free-kicks </a:t>
            </a:r>
            <a:r>
              <a:rPr lang="en-GB" sz="1050" dirty="0"/>
              <a:t>in the hope of heading </a:t>
            </a:r>
            <a:r>
              <a:rPr lang="en-GB" sz="1050" dirty="0" smtClean="0"/>
              <a:t>a goal.</a:t>
            </a:r>
          </a:p>
          <a:p>
            <a:pPr lvl="1"/>
            <a:r>
              <a:rPr lang="en-GB" sz="1050" dirty="0" smtClean="0"/>
              <a:t>Their main job is to stop </a:t>
            </a:r>
            <a:r>
              <a:rPr lang="en-GB" sz="1050" dirty="0"/>
              <a:t>the </a:t>
            </a:r>
            <a:r>
              <a:rPr lang="en-GB" sz="1050" dirty="0" smtClean="0"/>
              <a:t>strikers </a:t>
            </a:r>
            <a:r>
              <a:rPr lang="en-GB" sz="1050" dirty="0"/>
              <a:t>and midfielders.</a:t>
            </a:r>
          </a:p>
          <a:p>
            <a:pPr lvl="1"/>
            <a:r>
              <a:rPr lang="en-GB" sz="1050" dirty="0"/>
              <a:t>The two central defenders can mark zonally (</a:t>
            </a:r>
            <a:r>
              <a:rPr lang="en-GB" sz="1050" dirty="0" err="1"/>
              <a:t>zonal</a:t>
            </a:r>
            <a:r>
              <a:rPr lang="en-GB" sz="1050" dirty="0"/>
              <a:t> marking) or take on </a:t>
            </a:r>
            <a:r>
              <a:rPr lang="en-GB" sz="1050" dirty="0" smtClean="0"/>
              <a:t>man-to-man marking of any attacker in a central position in the penalty box.</a:t>
            </a:r>
            <a:endParaRPr lang="en-GB" sz="1050" dirty="0"/>
          </a:p>
        </p:txBody>
      </p:sp>
    </p:spTree>
    <p:extLst>
      <p:ext uri="{BB962C8B-B14F-4D97-AF65-F5344CB8AC3E}">
        <p14:creationId xmlns:p14="http://schemas.microsoft.com/office/powerpoint/2010/main" val="2483791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Group 2"/>
          <p:cNvGrpSpPr>
            <a:grpSpLocks/>
          </p:cNvGrpSpPr>
          <p:nvPr/>
        </p:nvGrpSpPr>
        <p:grpSpPr bwMode="auto">
          <a:xfrm>
            <a:off x="500063" y="900113"/>
            <a:ext cx="5857875" cy="7759700"/>
            <a:chOff x="334" y="600"/>
            <a:chExt cx="3937" cy="5133"/>
          </a:xfrm>
        </p:grpSpPr>
        <p:sp>
          <p:nvSpPr>
            <p:cNvPr id="3075" name="Rectangle 3"/>
            <p:cNvSpPr>
              <a:spLocks noChangeArrowheads="1"/>
            </p:cNvSpPr>
            <p:nvPr/>
          </p:nvSpPr>
          <p:spPr bwMode="auto">
            <a:xfrm>
              <a:off x="529" y="789"/>
              <a:ext cx="3552" cy="475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6" name="Arc 4"/>
            <p:cNvSpPr>
              <a:spLocks/>
            </p:cNvSpPr>
            <p:nvPr/>
          </p:nvSpPr>
          <p:spPr bwMode="auto">
            <a:xfrm>
              <a:off x="528" y="5447"/>
              <a:ext cx="99" cy="96"/>
            </a:xfrm>
            <a:custGeom>
              <a:avLst/>
              <a:gdLst>
                <a:gd name="G0" fmla="+- 608 0 0"/>
                <a:gd name="G1" fmla="+- 21600 0 0"/>
                <a:gd name="G2" fmla="+- 21600 0 0"/>
                <a:gd name="T0" fmla="*/ 0 w 22174"/>
                <a:gd name="T1" fmla="*/ 9 h 21600"/>
                <a:gd name="T2" fmla="*/ 22174 w 22174"/>
                <a:gd name="T3" fmla="*/ 20392 h 21600"/>
                <a:gd name="T4" fmla="*/ 608 w 22174"/>
                <a:gd name="T5" fmla="*/ 21600 h 21600"/>
              </a:gdLst>
              <a:ahLst/>
              <a:cxnLst>
                <a:cxn ang="0">
                  <a:pos x="T0" y="T1"/>
                </a:cxn>
                <a:cxn ang="0">
                  <a:pos x="T2" y="T3"/>
                </a:cxn>
                <a:cxn ang="0">
                  <a:pos x="T4" y="T5"/>
                </a:cxn>
              </a:cxnLst>
              <a:rect l="0" t="0" r="r" b="b"/>
              <a:pathLst>
                <a:path w="22174" h="21600" fill="none" extrusionOk="0">
                  <a:moveTo>
                    <a:pt x="-1" y="8"/>
                  </a:moveTo>
                  <a:cubicBezTo>
                    <a:pt x="202" y="2"/>
                    <a:pt x="405" y="-1"/>
                    <a:pt x="608" y="0"/>
                  </a:cubicBezTo>
                  <a:cubicBezTo>
                    <a:pt x="12068" y="0"/>
                    <a:pt x="21533" y="8949"/>
                    <a:pt x="22174" y="20391"/>
                  </a:cubicBezTo>
                </a:path>
                <a:path w="22174" h="21600" stroke="0" extrusionOk="0">
                  <a:moveTo>
                    <a:pt x="-1" y="8"/>
                  </a:moveTo>
                  <a:cubicBezTo>
                    <a:pt x="202" y="2"/>
                    <a:pt x="405" y="-1"/>
                    <a:pt x="608" y="0"/>
                  </a:cubicBezTo>
                  <a:cubicBezTo>
                    <a:pt x="12068" y="0"/>
                    <a:pt x="21533" y="8949"/>
                    <a:pt x="22174" y="20391"/>
                  </a:cubicBezTo>
                  <a:lnTo>
                    <a:pt x="608"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7" name="Arc 5"/>
            <p:cNvSpPr>
              <a:spLocks/>
            </p:cNvSpPr>
            <p:nvPr/>
          </p:nvSpPr>
          <p:spPr bwMode="auto">
            <a:xfrm rot="-5400000">
              <a:off x="3983" y="5447"/>
              <a:ext cx="99" cy="96"/>
            </a:xfrm>
            <a:custGeom>
              <a:avLst/>
              <a:gdLst>
                <a:gd name="G0" fmla="+- 608 0 0"/>
                <a:gd name="G1" fmla="+- 21600 0 0"/>
                <a:gd name="G2" fmla="+- 21600 0 0"/>
                <a:gd name="T0" fmla="*/ 0 w 22174"/>
                <a:gd name="T1" fmla="*/ 9 h 21600"/>
                <a:gd name="T2" fmla="*/ 22174 w 22174"/>
                <a:gd name="T3" fmla="*/ 20392 h 21600"/>
                <a:gd name="T4" fmla="*/ 608 w 22174"/>
                <a:gd name="T5" fmla="*/ 21600 h 21600"/>
              </a:gdLst>
              <a:ahLst/>
              <a:cxnLst>
                <a:cxn ang="0">
                  <a:pos x="T0" y="T1"/>
                </a:cxn>
                <a:cxn ang="0">
                  <a:pos x="T2" y="T3"/>
                </a:cxn>
                <a:cxn ang="0">
                  <a:pos x="T4" y="T5"/>
                </a:cxn>
              </a:cxnLst>
              <a:rect l="0" t="0" r="r" b="b"/>
              <a:pathLst>
                <a:path w="22174" h="21600" fill="none" extrusionOk="0">
                  <a:moveTo>
                    <a:pt x="-1" y="8"/>
                  </a:moveTo>
                  <a:cubicBezTo>
                    <a:pt x="202" y="2"/>
                    <a:pt x="405" y="-1"/>
                    <a:pt x="608" y="0"/>
                  </a:cubicBezTo>
                  <a:cubicBezTo>
                    <a:pt x="12068" y="0"/>
                    <a:pt x="21533" y="8949"/>
                    <a:pt x="22174" y="20391"/>
                  </a:cubicBezTo>
                </a:path>
                <a:path w="22174" h="21600" stroke="0" extrusionOk="0">
                  <a:moveTo>
                    <a:pt x="-1" y="8"/>
                  </a:moveTo>
                  <a:cubicBezTo>
                    <a:pt x="202" y="2"/>
                    <a:pt x="405" y="-1"/>
                    <a:pt x="608" y="0"/>
                  </a:cubicBezTo>
                  <a:cubicBezTo>
                    <a:pt x="12068" y="0"/>
                    <a:pt x="21533" y="8949"/>
                    <a:pt x="22174" y="20391"/>
                  </a:cubicBezTo>
                  <a:lnTo>
                    <a:pt x="608"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8" name="Arc 6"/>
            <p:cNvSpPr>
              <a:spLocks/>
            </p:cNvSpPr>
            <p:nvPr/>
          </p:nvSpPr>
          <p:spPr bwMode="auto">
            <a:xfrm rot="-10800000">
              <a:off x="3985" y="789"/>
              <a:ext cx="99" cy="96"/>
            </a:xfrm>
            <a:custGeom>
              <a:avLst/>
              <a:gdLst>
                <a:gd name="G0" fmla="+- 608 0 0"/>
                <a:gd name="G1" fmla="+- 21600 0 0"/>
                <a:gd name="G2" fmla="+- 21600 0 0"/>
                <a:gd name="T0" fmla="*/ 0 w 22174"/>
                <a:gd name="T1" fmla="*/ 9 h 21600"/>
                <a:gd name="T2" fmla="*/ 22174 w 22174"/>
                <a:gd name="T3" fmla="*/ 20392 h 21600"/>
                <a:gd name="T4" fmla="*/ 608 w 22174"/>
                <a:gd name="T5" fmla="*/ 21600 h 21600"/>
              </a:gdLst>
              <a:ahLst/>
              <a:cxnLst>
                <a:cxn ang="0">
                  <a:pos x="T0" y="T1"/>
                </a:cxn>
                <a:cxn ang="0">
                  <a:pos x="T2" y="T3"/>
                </a:cxn>
                <a:cxn ang="0">
                  <a:pos x="T4" y="T5"/>
                </a:cxn>
              </a:cxnLst>
              <a:rect l="0" t="0" r="r" b="b"/>
              <a:pathLst>
                <a:path w="22174" h="21600" fill="none" extrusionOk="0">
                  <a:moveTo>
                    <a:pt x="-1" y="8"/>
                  </a:moveTo>
                  <a:cubicBezTo>
                    <a:pt x="202" y="2"/>
                    <a:pt x="405" y="-1"/>
                    <a:pt x="608" y="0"/>
                  </a:cubicBezTo>
                  <a:cubicBezTo>
                    <a:pt x="12068" y="0"/>
                    <a:pt x="21533" y="8949"/>
                    <a:pt x="22174" y="20391"/>
                  </a:cubicBezTo>
                </a:path>
                <a:path w="22174" h="21600" stroke="0" extrusionOk="0">
                  <a:moveTo>
                    <a:pt x="-1" y="8"/>
                  </a:moveTo>
                  <a:cubicBezTo>
                    <a:pt x="202" y="2"/>
                    <a:pt x="405" y="-1"/>
                    <a:pt x="608" y="0"/>
                  </a:cubicBezTo>
                  <a:cubicBezTo>
                    <a:pt x="12068" y="0"/>
                    <a:pt x="21533" y="8949"/>
                    <a:pt x="22174" y="20391"/>
                  </a:cubicBezTo>
                  <a:lnTo>
                    <a:pt x="608"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Arc 7"/>
            <p:cNvSpPr>
              <a:spLocks/>
            </p:cNvSpPr>
            <p:nvPr/>
          </p:nvSpPr>
          <p:spPr bwMode="auto">
            <a:xfrm rot="-16200000">
              <a:off x="527" y="791"/>
              <a:ext cx="99" cy="96"/>
            </a:xfrm>
            <a:custGeom>
              <a:avLst/>
              <a:gdLst>
                <a:gd name="G0" fmla="+- 608 0 0"/>
                <a:gd name="G1" fmla="+- 21600 0 0"/>
                <a:gd name="G2" fmla="+- 21600 0 0"/>
                <a:gd name="T0" fmla="*/ 0 w 22174"/>
                <a:gd name="T1" fmla="*/ 9 h 21600"/>
                <a:gd name="T2" fmla="*/ 22174 w 22174"/>
                <a:gd name="T3" fmla="*/ 20392 h 21600"/>
                <a:gd name="T4" fmla="*/ 608 w 22174"/>
                <a:gd name="T5" fmla="*/ 21600 h 21600"/>
              </a:gdLst>
              <a:ahLst/>
              <a:cxnLst>
                <a:cxn ang="0">
                  <a:pos x="T0" y="T1"/>
                </a:cxn>
                <a:cxn ang="0">
                  <a:pos x="T2" y="T3"/>
                </a:cxn>
                <a:cxn ang="0">
                  <a:pos x="T4" y="T5"/>
                </a:cxn>
              </a:cxnLst>
              <a:rect l="0" t="0" r="r" b="b"/>
              <a:pathLst>
                <a:path w="22174" h="21600" fill="none" extrusionOk="0">
                  <a:moveTo>
                    <a:pt x="-1" y="8"/>
                  </a:moveTo>
                  <a:cubicBezTo>
                    <a:pt x="202" y="2"/>
                    <a:pt x="405" y="-1"/>
                    <a:pt x="608" y="0"/>
                  </a:cubicBezTo>
                  <a:cubicBezTo>
                    <a:pt x="12068" y="0"/>
                    <a:pt x="21533" y="8949"/>
                    <a:pt x="22174" y="20391"/>
                  </a:cubicBezTo>
                </a:path>
                <a:path w="22174" h="21600" stroke="0" extrusionOk="0">
                  <a:moveTo>
                    <a:pt x="-1" y="8"/>
                  </a:moveTo>
                  <a:cubicBezTo>
                    <a:pt x="202" y="2"/>
                    <a:pt x="405" y="-1"/>
                    <a:pt x="608" y="0"/>
                  </a:cubicBezTo>
                  <a:cubicBezTo>
                    <a:pt x="12068" y="0"/>
                    <a:pt x="21533" y="8949"/>
                    <a:pt x="22174" y="20391"/>
                  </a:cubicBezTo>
                  <a:lnTo>
                    <a:pt x="608"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0" name="Oval 8"/>
            <p:cNvSpPr>
              <a:spLocks noChangeArrowheads="1"/>
            </p:cNvSpPr>
            <p:nvPr/>
          </p:nvSpPr>
          <p:spPr bwMode="auto">
            <a:xfrm>
              <a:off x="1788" y="2640"/>
              <a:ext cx="1008" cy="1008"/>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1" name="Line 9"/>
            <p:cNvSpPr>
              <a:spLocks noChangeShapeType="1"/>
            </p:cNvSpPr>
            <p:nvPr/>
          </p:nvSpPr>
          <p:spPr bwMode="auto">
            <a:xfrm>
              <a:off x="528" y="3156"/>
              <a:ext cx="355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2" name="Rectangle 10" descr="Large grid"/>
            <p:cNvSpPr>
              <a:spLocks noChangeArrowheads="1"/>
            </p:cNvSpPr>
            <p:nvPr/>
          </p:nvSpPr>
          <p:spPr bwMode="auto">
            <a:xfrm rot="-5400000">
              <a:off x="2220" y="476"/>
              <a:ext cx="144" cy="480"/>
            </a:xfrm>
            <a:prstGeom prst="rect">
              <a:avLst/>
            </a:prstGeom>
            <a:pattFill prst="lgGrid">
              <a:fgClr>
                <a:schemeClr val="tx2"/>
              </a:fgClr>
              <a:bgClr>
                <a:srgbClr val="B2B2B2"/>
              </a:bgClr>
            </a:patt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3" name="Rectangle 11" descr="Large grid"/>
            <p:cNvSpPr>
              <a:spLocks noChangeArrowheads="1"/>
            </p:cNvSpPr>
            <p:nvPr/>
          </p:nvSpPr>
          <p:spPr bwMode="auto">
            <a:xfrm rot="-5400000">
              <a:off x="2219" y="5372"/>
              <a:ext cx="145" cy="480"/>
            </a:xfrm>
            <a:prstGeom prst="rect">
              <a:avLst/>
            </a:prstGeom>
            <a:pattFill prst="lgGrid">
              <a:fgClr>
                <a:schemeClr val="tx2"/>
              </a:fgClr>
              <a:bgClr>
                <a:srgbClr val="B2B2B2"/>
              </a:bgClr>
            </a:patt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084" name="Group 12"/>
            <p:cNvGrpSpPr>
              <a:grpSpLocks/>
            </p:cNvGrpSpPr>
            <p:nvPr/>
          </p:nvGrpSpPr>
          <p:grpSpPr bwMode="auto">
            <a:xfrm>
              <a:off x="334" y="5544"/>
              <a:ext cx="193" cy="130"/>
              <a:chOff x="328" y="5410"/>
              <a:chExt cx="193" cy="130"/>
            </a:xfrm>
          </p:grpSpPr>
          <p:sp>
            <p:nvSpPr>
              <p:cNvPr id="3085" name="Line 13"/>
              <p:cNvSpPr>
                <a:spLocks noChangeShapeType="1"/>
              </p:cNvSpPr>
              <p:nvPr/>
            </p:nvSpPr>
            <p:spPr bwMode="auto">
              <a:xfrm flipH="1">
                <a:off x="425" y="5410"/>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6" name="AutoShape 14"/>
              <p:cNvSpPr>
                <a:spLocks noChangeArrowheads="1"/>
              </p:cNvSpPr>
              <p:nvPr/>
            </p:nvSpPr>
            <p:spPr bwMode="auto">
              <a:xfrm rot="-46031887">
                <a:off x="328" y="5444"/>
                <a:ext cx="96" cy="96"/>
              </a:xfrm>
              <a:prstGeom prst="parallelogram">
                <a:avLst>
                  <a:gd name="adj" fmla="val 25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87" name="Group 15"/>
            <p:cNvGrpSpPr>
              <a:grpSpLocks/>
            </p:cNvGrpSpPr>
            <p:nvPr/>
          </p:nvGrpSpPr>
          <p:grpSpPr bwMode="auto">
            <a:xfrm rot="-5400000">
              <a:off x="4046" y="5571"/>
              <a:ext cx="194" cy="130"/>
              <a:chOff x="328" y="5410"/>
              <a:chExt cx="193" cy="130"/>
            </a:xfrm>
          </p:grpSpPr>
          <p:sp>
            <p:nvSpPr>
              <p:cNvPr id="3088" name="Line 16"/>
              <p:cNvSpPr>
                <a:spLocks noChangeShapeType="1"/>
              </p:cNvSpPr>
              <p:nvPr/>
            </p:nvSpPr>
            <p:spPr bwMode="auto">
              <a:xfrm flipH="1">
                <a:off x="425" y="5410"/>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9" name="AutoShape 17"/>
              <p:cNvSpPr>
                <a:spLocks noChangeArrowheads="1"/>
              </p:cNvSpPr>
              <p:nvPr/>
            </p:nvSpPr>
            <p:spPr bwMode="auto">
              <a:xfrm rot="-46031887">
                <a:off x="328" y="5444"/>
                <a:ext cx="96" cy="96"/>
              </a:xfrm>
              <a:prstGeom prst="parallelogram">
                <a:avLst>
                  <a:gd name="adj" fmla="val 25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90" name="Group 18"/>
            <p:cNvGrpSpPr>
              <a:grpSpLocks/>
            </p:cNvGrpSpPr>
            <p:nvPr/>
          </p:nvGrpSpPr>
          <p:grpSpPr bwMode="auto">
            <a:xfrm rot="-10800000">
              <a:off x="4078" y="660"/>
              <a:ext cx="193" cy="130"/>
              <a:chOff x="328" y="5410"/>
              <a:chExt cx="193" cy="130"/>
            </a:xfrm>
          </p:grpSpPr>
          <p:sp>
            <p:nvSpPr>
              <p:cNvPr id="3091" name="Line 19"/>
              <p:cNvSpPr>
                <a:spLocks noChangeShapeType="1"/>
              </p:cNvSpPr>
              <p:nvPr/>
            </p:nvSpPr>
            <p:spPr bwMode="auto">
              <a:xfrm flipH="1">
                <a:off x="425" y="5410"/>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92" name="AutoShape 20"/>
              <p:cNvSpPr>
                <a:spLocks noChangeArrowheads="1"/>
              </p:cNvSpPr>
              <p:nvPr/>
            </p:nvSpPr>
            <p:spPr bwMode="auto">
              <a:xfrm rot="-46031887">
                <a:off x="328" y="5444"/>
                <a:ext cx="96" cy="96"/>
              </a:xfrm>
              <a:prstGeom prst="parallelogram">
                <a:avLst>
                  <a:gd name="adj" fmla="val 25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93" name="Group 21"/>
            <p:cNvGrpSpPr>
              <a:grpSpLocks/>
            </p:cNvGrpSpPr>
            <p:nvPr/>
          </p:nvGrpSpPr>
          <p:grpSpPr bwMode="auto">
            <a:xfrm rot="-16200000">
              <a:off x="368" y="632"/>
              <a:ext cx="194" cy="130"/>
              <a:chOff x="328" y="5410"/>
              <a:chExt cx="193" cy="130"/>
            </a:xfrm>
          </p:grpSpPr>
          <p:sp>
            <p:nvSpPr>
              <p:cNvPr id="3094" name="Line 22"/>
              <p:cNvSpPr>
                <a:spLocks noChangeShapeType="1"/>
              </p:cNvSpPr>
              <p:nvPr/>
            </p:nvSpPr>
            <p:spPr bwMode="auto">
              <a:xfrm flipH="1">
                <a:off x="425" y="5410"/>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95" name="AutoShape 23"/>
              <p:cNvSpPr>
                <a:spLocks noChangeArrowheads="1"/>
              </p:cNvSpPr>
              <p:nvPr/>
            </p:nvSpPr>
            <p:spPr bwMode="auto">
              <a:xfrm rot="-46031887">
                <a:off x="328" y="5444"/>
                <a:ext cx="96" cy="96"/>
              </a:xfrm>
              <a:prstGeom prst="parallelogram">
                <a:avLst>
                  <a:gd name="adj" fmla="val 25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96" name="Group 24"/>
            <p:cNvGrpSpPr>
              <a:grpSpLocks/>
            </p:cNvGrpSpPr>
            <p:nvPr/>
          </p:nvGrpSpPr>
          <p:grpSpPr bwMode="auto">
            <a:xfrm>
              <a:off x="1236" y="4436"/>
              <a:ext cx="2112" cy="1103"/>
              <a:chOff x="1236" y="4304"/>
              <a:chExt cx="2112" cy="1104"/>
            </a:xfrm>
          </p:grpSpPr>
          <p:grpSp>
            <p:nvGrpSpPr>
              <p:cNvPr id="3097" name="Group 25"/>
              <p:cNvGrpSpPr>
                <a:grpSpLocks/>
              </p:cNvGrpSpPr>
              <p:nvPr/>
            </p:nvGrpSpPr>
            <p:grpSpPr bwMode="auto">
              <a:xfrm>
                <a:off x="1788" y="4304"/>
                <a:ext cx="1008" cy="1008"/>
                <a:chOff x="1836" y="4416"/>
                <a:chExt cx="1008" cy="1008"/>
              </a:xfrm>
            </p:grpSpPr>
            <p:sp>
              <p:nvSpPr>
                <p:cNvPr id="3098" name="Oval 26"/>
                <p:cNvSpPr>
                  <a:spLocks noChangeArrowheads="1"/>
                </p:cNvSpPr>
                <p:nvPr/>
              </p:nvSpPr>
              <p:spPr bwMode="auto">
                <a:xfrm>
                  <a:off x="1836" y="4416"/>
                  <a:ext cx="1008" cy="1008"/>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99" name="Line 27"/>
                <p:cNvSpPr>
                  <a:spLocks noChangeShapeType="1"/>
                </p:cNvSpPr>
                <p:nvPr/>
              </p:nvSpPr>
              <p:spPr bwMode="auto">
                <a:xfrm>
                  <a:off x="1920" y="4656"/>
                  <a:ext cx="86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100" name="Rectangle 28"/>
              <p:cNvSpPr>
                <a:spLocks noChangeArrowheads="1"/>
              </p:cNvSpPr>
              <p:nvPr/>
            </p:nvSpPr>
            <p:spPr bwMode="auto">
              <a:xfrm>
                <a:off x="1236" y="4544"/>
                <a:ext cx="2112" cy="86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1" name="Rectangle 29"/>
              <p:cNvSpPr>
                <a:spLocks noChangeArrowheads="1"/>
              </p:cNvSpPr>
              <p:nvPr/>
            </p:nvSpPr>
            <p:spPr bwMode="auto">
              <a:xfrm>
                <a:off x="1812" y="5120"/>
                <a:ext cx="960" cy="288"/>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2" name="Oval 30"/>
              <p:cNvSpPr>
                <a:spLocks noChangeArrowheads="1"/>
              </p:cNvSpPr>
              <p:nvPr/>
            </p:nvSpPr>
            <p:spPr bwMode="auto">
              <a:xfrm>
                <a:off x="2286" y="4780"/>
                <a:ext cx="35" cy="35"/>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103" name="Group 31"/>
            <p:cNvGrpSpPr>
              <a:grpSpLocks/>
            </p:cNvGrpSpPr>
            <p:nvPr/>
          </p:nvGrpSpPr>
          <p:grpSpPr bwMode="auto">
            <a:xfrm flipV="1">
              <a:off x="1236" y="792"/>
              <a:ext cx="2112" cy="1104"/>
              <a:chOff x="1236" y="4304"/>
              <a:chExt cx="2112" cy="1104"/>
            </a:xfrm>
          </p:grpSpPr>
          <p:grpSp>
            <p:nvGrpSpPr>
              <p:cNvPr id="3104" name="Group 32"/>
              <p:cNvGrpSpPr>
                <a:grpSpLocks/>
              </p:cNvGrpSpPr>
              <p:nvPr/>
            </p:nvGrpSpPr>
            <p:grpSpPr bwMode="auto">
              <a:xfrm>
                <a:off x="1788" y="4304"/>
                <a:ext cx="1008" cy="1008"/>
                <a:chOff x="1836" y="4416"/>
                <a:chExt cx="1008" cy="1008"/>
              </a:xfrm>
            </p:grpSpPr>
            <p:sp>
              <p:nvSpPr>
                <p:cNvPr id="3105" name="Oval 33"/>
                <p:cNvSpPr>
                  <a:spLocks noChangeArrowheads="1"/>
                </p:cNvSpPr>
                <p:nvPr/>
              </p:nvSpPr>
              <p:spPr bwMode="auto">
                <a:xfrm>
                  <a:off x="1836" y="4416"/>
                  <a:ext cx="1008" cy="1008"/>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6" name="Line 34"/>
                <p:cNvSpPr>
                  <a:spLocks noChangeShapeType="1"/>
                </p:cNvSpPr>
                <p:nvPr/>
              </p:nvSpPr>
              <p:spPr bwMode="auto">
                <a:xfrm>
                  <a:off x="1920" y="4656"/>
                  <a:ext cx="86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107" name="Rectangle 35"/>
              <p:cNvSpPr>
                <a:spLocks noChangeArrowheads="1"/>
              </p:cNvSpPr>
              <p:nvPr/>
            </p:nvSpPr>
            <p:spPr bwMode="auto">
              <a:xfrm>
                <a:off x="1236" y="4544"/>
                <a:ext cx="2112" cy="86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8" name="Rectangle 36"/>
              <p:cNvSpPr>
                <a:spLocks noChangeArrowheads="1"/>
              </p:cNvSpPr>
              <p:nvPr/>
            </p:nvSpPr>
            <p:spPr bwMode="auto">
              <a:xfrm>
                <a:off x="1812" y="5120"/>
                <a:ext cx="960" cy="288"/>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9" name="Oval 37"/>
              <p:cNvSpPr>
                <a:spLocks noChangeArrowheads="1"/>
              </p:cNvSpPr>
              <p:nvPr/>
            </p:nvSpPr>
            <p:spPr bwMode="auto">
              <a:xfrm>
                <a:off x="2286" y="4780"/>
                <a:ext cx="35" cy="35"/>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3110" name="Oval 38"/>
          <p:cNvSpPr>
            <a:spLocks noChangeArrowheads="1"/>
          </p:cNvSpPr>
          <p:nvPr/>
        </p:nvSpPr>
        <p:spPr bwMode="auto">
          <a:xfrm>
            <a:off x="3286125" y="7981950"/>
            <a:ext cx="285750" cy="292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smtClean="0">
                <a:solidFill>
                  <a:schemeClr val="bg1"/>
                </a:solidFill>
              </a:rPr>
              <a:t>MV</a:t>
            </a:r>
            <a:endParaRPr lang="en-US" sz="1000" b="1" dirty="0">
              <a:solidFill>
                <a:schemeClr val="bg1"/>
              </a:solidFill>
            </a:endParaRPr>
          </a:p>
        </p:txBody>
      </p:sp>
      <p:sp>
        <p:nvSpPr>
          <p:cNvPr id="3111" name="Oval 39"/>
          <p:cNvSpPr>
            <a:spLocks noChangeArrowheads="1"/>
          </p:cNvSpPr>
          <p:nvPr/>
        </p:nvSpPr>
        <p:spPr bwMode="auto">
          <a:xfrm>
            <a:off x="3261576" y="4618040"/>
            <a:ext cx="285750" cy="2921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smtClean="0">
                <a:solidFill>
                  <a:schemeClr val="bg1"/>
                </a:solidFill>
              </a:rPr>
              <a:t>MT</a:t>
            </a:r>
            <a:endParaRPr lang="en-US" sz="1000" b="1" dirty="0">
              <a:solidFill>
                <a:schemeClr val="bg1"/>
              </a:solidFill>
            </a:endParaRPr>
          </a:p>
        </p:txBody>
      </p:sp>
      <p:sp>
        <p:nvSpPr>
          <p:cNvPr id="3112" name="Oval 40"/>
          <p:cNvSpPr>
            <a:spLocks noChangeArrowheads="1"/>
          </p:cNvSpPr>
          <p:nvPr/>
        </p:nvSpPr>
        <p:spPr bwMode="auto">
          <a:xfrm>
            <a:off x="1340768" y="7315066"/>
            <a:ext cx="285750" cy="290513"/>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a:solidFill>
                  <a:schemeClr val="bg1"/>
                </a:solidFill>
              </a:rPr>
              <a:t>VB</a:t>
            </a:r>
          </a:p>
        </p:txBody>
      </p:sp>
      <p:sp>
        <p:nvSpPr>
          <p:cNvPr id="3113" name="Oval 41"/>
          <p:cNvSpPr>
            <a:spLocks noChangeArrowheads="1"/>
          </p:cNvSpPr>
          <p:nvPr/>
        </p:nvSpPr>
        <p:spPr bwMode="auto">
          <a:xfrm>
            <a:off x="5165725" y="7311773"/>
            <a:ext cx="285750" cy="290513"/>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a:solidFill>
                  <a:schemeClr val="bg1"/>
                </a:solidFill>
              </a:rPr>
              <a:t>HB</a:t>
            </a:r>
          </a:p>
        </p:txBody>
      </p:sp>
      <p:sp>
        <p:nvSpPr>
          <p:cNvPr id="3114" name="Oval 42"/>
          <p:cNvSpPr>
            <a:spLocks noChangeArrowheads="1"/>
          </p:cNvSpPr>
          <p:nvPr/>
        </p:nvSpPr>
        <p:spPr bwMode="auto">
          <a:xfrm>
            <a:off x="2696384" y="7315066"/>
            <a:ext cx="285750" cy="290513"/>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smtClean="0">
                <a:solidFill>
                  <a:schemeClr val="bg1"/>
                </a:solidFill>
              </a:rPr>
              <a:t>VMB</a:t>
            </a:r>
            <a:endParaRPr lang="en-US" sz="1000" b="1" dirty="0">
              <a:solidFill>
                <a:schemeClr val="bg1"/>
              </a:solidFill>
            </a:endParaRPr>
          </a:p>
        </p:txBody>
      </p:sp>
      <p:sp>
        <p:nvSpPr>
          <p:cNvPr id="3115" name="Oval 43"/>
          <p:cNvSpPr>
            <a:spLocks noChangeArrowheads="1"/>
          </p:cNvSpPr>
          <p:nvPr/>
        </p:nvSpPr>
        <p:spPr bwMode="auto">
          <a:xfrm>
            <a:off x="5407025" y="5847824"/>
            <a:ext cx="285750" cy="290513"/>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a:solidFill>
                  <a:schemeClr val="bg1"/>
                </a:solidFill>
              </a:rPr>
              <a:t>HK</a:t>
            </a:r>
          </a:p>
        </p:txBody>
      </p:sp>
      <p:sp>
        <p:nvSpPr>
          <p:cNvPr id="3116" name="Oval 44"/>
          <p:cNvSpPr>
            <a:spLocks noChangeArrowheads="1"/>
          </p:cNvSpPr>
          <p:nvPr/>
        </p:nvSpPr>
        <p:spPr bwMode="auto">
          <a:xfrm>
            <a:off x="1118518" y="5853646"/>
            <a:ext cx="285750" cy="290513"/>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a:solidFill>
                  <a:schemeClr val="bg1"/>
                </a:solidFill>
              </a:rPr>
              <a:t>VK</a:t>
            </a:r>
          </a:p>
        </p:txBody>
      </p:sp>
      <p:sp>
        <p:nvSpPr>
          <p:cNvPr id="3118" name="Text Box 46"/>
          <p:cNvSpPr txBox="1">
            <a:spLocks noChangeArrowheads="1"/>
          </p:cNvSpPr>
          <p:nvPr/>
        </p:nvSpPr>
        <p:spPr bwMode="auto">
          <a:xfrm>
            <a:off x="2924944" y="200025"/>
            <a:ext cx="1026243"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v-SE" sz="2800" b="1" dirty="0" smtClean="0"/>
              <a:t>4-5-1</a:t>
            </a:r>
            <a:endParaRPr lang="en-GB" sz="2800" b="1" dirty="0"/>
          </a:p>
        </p:txBody>
      </p:sp>
      <p:sp>
        <p:nvSpPr>
          <p:cNvPr id="56" name="Oval 42"/>
          <p:cNvSpPr>
            <a:spLocks noChangeArrowheads="1"/>
          </p:cNvSpPr>
          <p:nvPr/>
        </p:nvSpPr>
        <p:spPr bwMode="auto">
          <a:xfrm>
            <a:off x="3893033" y="7299207"/>
            <a:ext cx="285750" cy="290513"/>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a:solidFill>
                  <a:schemeClr val="bg1"/>
                </a:solidFill>
              </a:rPr>
              <a:t>H</a:t>
            </a:r>
            <a:r>
              <a:rPr lang="en-US" sz="1000" b="1" dirty="0" smtClean="0">
                <a:solidFill>
                  <a:schemeClr val="bg1"/>
                </a:solidFill>
              </a:rPr>
              <a:t>MB</a:t>
            </a:r>
            <a:endParaRPr lang="en-US" sz="1000" b="1" dirty="0">
              <a:solidFill>
                <a:schemeClr val="bg1"/>
              </a:solidFill>
            </a:endParaRPr>
          </a:p>
        </p:txBody>
      </p:sp>
      <p:sp>
        <p:nvSpPr>
          <p:cNvPr id="58" name="Oval 39"/>
          <p:cNvSpPr>
            <a:spLocks noChangeArrowheads="1"/>
          </p:cNvSpPr>
          <p:nvPr/>
        </p:nvSpPr>
        <p:spPr bwMode="auto">
          <a:xfrm>
            <a:off x="2195513" y="5856188"/>
            <a:ext cx="285750" cy="2921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smtClean="0">
                <a:solidFill>
                  <a:schemeClr val="bg1"/>
                </a:solidFill>
              </a:rPr>
              <a:t>VMF</a:t>
            </a:r>
            <a:endParaRPr lang="en-US" sz="1000" b="1" dirty="0">
              <a:solidFill>
                <a:schemeClr val="bg1"/>
              </a:solidFill>
            </a:endParaRPr>
          </a:p>
        </p:txBody>
      </p:sp>
      <p:sp>
        <p:nvSpPr>
          <p:cNvPr id="60" name="Oval 39"/>
          <p:cNvSpPr>
            <a:spLocks noChangeArrowheads="1"/>
          </p:cNvSpPr>
          <p:nvPr/>
        </p:nvSpPr>
        <p:spPr bwMode="auto">
          <a:xfrm>
            <a:off x="3286125" y="5855444"/>
            <a:ext cx="285750" cy="2921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smtClean="0">
                <a:solidFill>
                  <a:schemeClr val="bg1"/>
                </a:solidFill>
              </a:rPr>
              <a:t>CMF</a:t>
            </a:r>
            <a:endParaRPr lang="en-US" sz="1000" b="1" dirty="0">
              <a:solidFill>
                <a:schemeClr val="bg1"/>
              </a:solidFill>
            </a:endParaRPr>
          </a:p>
        </p:txBody>
      </p:sp>
      <p:sp>
        <p:nvSpPr>
          <p:cNvPr id="61" name="Oval 39"/>
          <p:cNvSpPr>
            <a:spLocks noChangeArrowheads="1"/>
          </p:cNvSpPr>
          <p:nvPr/>
        </p:nvSpPr>
        <p:spPr bwMode="auto">
          <a:xfrm>
            <a:off x="4367213" y="5844543"/>
            <a:ext cx="285750" cy="2921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a:solidFill>
                  <a:schemeClr val="bg1"/>
                </a:solidFill>
              </a:rPr>
              <a:t>H</a:t>
            </a:r>
            <a:r>
              <a:rPr lang="en-US" sz="1000" b="1" dirty="0" smtClean="0">
                <a:solidFill>
                  <a:schemeClr val="bg1"/>
                </a:solidFill>
              </a:rPr>
              <a:t>MF</a:t>
            </a:r>
            <a:endParaRPr lang="en-US" sz="1000" b="1" dirty="0">
              <a:solidFill>
                <a:schemeClr val="bg1"/>
              </a:solidFill>
            </a:endParaRPr>
          </a:p>
        </p:txBody>
      </p:sp>
    </p:spTree>
    <p:extLst>
      <p:ext uri="{BB962C8B-B14F-4D97-AF65-F5344CB8AC3E}">
        <p14:creationId xmlns:p14="http://schemas.microsoft.com/office/powerpoint/2010/main" val="8000204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Group 2"/>
          <p:cNvGrpSpPr>
            <a:grpSpLocks/>
          </p:cNvGrpSpPr>
          <p:nvPr/>
        </p:nvGrpSpPr>
        <p:grpSpPr bwMode="auto">
          <a:xfrm>
            <a:off x="500063" y="900113"/>
            <a:ext cx="5857875" cy="7759700"/>
            <a:chOff x="334" y="600"/>
            <a:chExt cx="3937" cy="5133"/>
          </a:xfrm>
        </p:grpSpPr>
        <p:sp>
          <p:nvSpPr>
            <p:cNvPr id="3075" name="Rectangle 3"/>
            <p:cNvSpPr>
              <a:spLocks noChangeArrowheads="1"/>
            </p:cNvSpPr>
            <p:nvPr/>
          </p:nvSpPr>
          <p:spPr bwMode="auto">
            <a:xfrm>
              <a:off x="529" y="789"/>
              <a:ext cx="3552" cy="475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6" name="Arc 4"/>
            <p:cNvSpPr>
              <a:spLocks/>
            </p:cNvSpPr>
            <p:nvPr/>
          </p:nvSpPr>
          <p:spPr bwMode="auto">
            <a:xfrm>
              <a:off x="528" y="5447"/>
              <a:ext cx="99" cy="96"/>
            </a:xfrm>
            <a:custGeom>
              <a:avLst/>
              <a:gdLst>
                <a:gd name="G0" fmla="+- 608 0 0"/>
                <a:gd name="G1" fmla="+- 21600 0 0"/>
                <a:gd name="G2" fmla="+- 21600 0 0"/>
                <a:gd name="T0" fmla="*/ 0 w 22174"/>
                <a:gd name="T1" fmla="*/ 9 h 21600"/>
                <a:gd name="T2" fmla="*/ 22174 w 22174"/>
                <a:gd name="T3" fmla="*/ 20392 h 21600"/>
                <a:gd name="T4" fmla="*/ 608 w 22174"/>
                <a:gd name="T5" fmla="*/ 21600 h 21600"/>
              </a:gdLst>
              <a:ahLst/>
              <a:cxnLst>
                <a:cxn ang="0">
                  <a:pos x="T0" y="T1"/>
                </a:cxn>
                <a:cxn ang="0">
                  <a:pos x="T2" y="T3"/>
                </a:cxn>
                <a:cxn ang="0">
                  <a:pos x="T4" y="T5"/>
                </a:cxn>
              </a:cxnLst>
              <a:rect l="0" t="0" r="r" b="b"/>
              <a:pathLst>
                <a:path w="22174" h="21600" fill="none" extrusionOk="0">
                  <a:moveTo>
                    <a:pt x="-1" y="8"/>
                  </a:moveTo>
                  <a:cubicBezTo>
                    <a:pt x="202" y="2"/>
                    <a:pt x="405" y="-1"/>
                    <a:pt x="608" y="0"/>
                  </a:cubicBezTo>
                  <a:cubicBezTo>
                    <a:pt x="12068" y="0"/>
                    <a:pt x="21533" y="8949"/>
                    <a:pt x="22174" y="20391"/>
                  </a:cubicBezTo>
                </a:path>
                <a:path w="22174" h="21600" stroke="0" extrusionOk="0">
                  <a:moveTo>
                    <a:pt x="-1" y="8"/>
                  </a:moveTo>
                  <a:cubicBezTo>
                    <a:pt x="202" y="2"/>
                    <a:pt x="405" y="-1"/>
                    <a:pt x="608" y="0"/>
                  </a:cubicBezTo>
                  <a:cubicBezTo>
                    <a:pt x="12068" y="0"/>
                    <a:pt x="21533" y="8949"/>
                    <a:pt x="22174" y="20391"/>
                  </a:cubicBezTo>
                  <a:lnTo>
                    <a:pt x="608"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7" name="Arc 5"/>
            <p:cNvSpPr>
              <a:spLocks/>
            </p:cNvSpPr>
            <p:nvPr/>
          </p:nvSpPr>
          <p:spPr bwMode="auto">
            <a:xfrm rot="-5400000">
              <a:off x="3983" y="5447"/>
              <a:ext cx="99" cy="96"/>
            </a:xfrm>
            <a:custGeom>
              <a:avLst/>
              <a:gdLst>
                <a:gd name="G0" fmla="+- 608 0 0"/>
                <a:gd name="G1" fmla="+- 21600 0 0"/>
                <a:gd name="G2" fmla="+- 21600 0 0"/>
                <a:gd name="T0" fmla="*/ 0 w 22174"/>
                <a:gd name="T1" fmla="*/ 9 h 21600"/>
                <a:gd name="T2" fmla="*/ 22174 w 22174"/>
                <a:gd name="T3" fmla="*/ 20392 h 21600"/>
                <a:gd name="T4" fmla="*/ 608 w 22174"/>
                <a:gd name="T5" fmla="*/ 21600 h 21600"/>
              </a:gdLst>
              <a:ahLst/>
              <a:cxnLst>
                <a:cxn ang="0">
                  <a:pos x="T0" y="T1"/>
                </a:cxn>
                <a:cxn ang="0">
                  <a:pos x="T2" y="T3"/>
                </a:cxn>
                <a:cxn ang="0">
                  <a:pos x="T4" y="T5"/>
                </a:cxn>
              </a:cxnLst>
              <a:rect l="0" t="0" r="r" b="b"/>
              <a:pathLst>
                <a:path w="22174" h="21600" fill="none" extrusionOk="0">
                  <a:moveTo>
                    <a:pt x="-1" y="8"/>
                  </a:moveTo>
                  <a:cubicBezTo>
                    <a:pt x="202" y="2"/>
                    <a:pt x="405" y="-1"/>
                    <a:pt x="608" y="0"/>
                  </a:cubicBezTo>
                  <a:cubicBezTo>
                    <a:pt x="12068" y="0"/>
                    <a:pt x="21533" y="8949"/>
                    <a:pt x="22174" y="20391"/>
                  </a:cubicBezTo>
                </a:path>
                <a:path w="22174" h="21600" stroke="0" extrusionOk="0">
                  <a:moveTo>
                    <a:pt x="-1" y="8"/>
                  </a:moveTo>
                  <a:cubicBezTo>
                    <a:pt x="202" y="2"/>
                    <a:pt x="405" y="-1"/>
                    <a:pt x="608" y="0"/>
                  </a:cubicBezTo>
                  <a:cubicBezTo>
                    <a:pt x="12068" y="0"/>
                    <a:pt x="21533" y="8949"/>
                    <a:pt x="22174" y="20391"/>
                  </a:cubicBezTo>
                  <a:lnTo>
                    <a:pt x="608"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8" name="Arc 6"/>
            <p:cNvSpPr>
              <a:spLocks/>
            </p:cNvSpPr>
            <p:nvPr/>
          </p:nvSpPr>
          <p:spPr bwMode="auto">
            <a:xfrm rot="-10800000">
              <a:off x="3985" y="789"/>
              <a:ext cx="99" cy="96"/>
            </a:xfrm>
            <a:custGeom>
              <a:avLst/>
              <a:gdLst>
                <a:gd name="G0" fmla="+- 608 0 0"/>
                <a:gd name="G1" fmla="+- 21600 0 0"/>
                <a:gd name="G2" fmla="+- 21600 0 0"/>
                <a:gd name="T0" fmla="*/ 0 w 22174"/>
                <a:gd name="T1" fmla="*/ 9 h 21600"/>
                <a:gd name="T2" fmla="*/ 22174 w 22174"/>
                <a:gd name="T3" fmla="*/ 20392 h 21600"/>
                <a:gd name="T4" fmla="*/ 608 w 22174"/>
                <a:gd name="T5" fmla="*/ 21600 h 21600"/>
              </a:gdLst>
              <a:ahLst/>
              <a:cxnLst>
                <a:cxn ang="0">
                  <a:pos x="T0" y="T1"/>
                </a:cxn>
                <a:cxn ang="0">
                  <a:pos x="T2" y="T3"/>
                </a:cxn>
                <a:cxn ang="0">
                  <a:pos x="T4" y="T5"/>
                </a:cxn>
              </a:cxnLst>
              <a:rect l="0" t="0" r="r" b="b"/>
              <a:pathLst>
                <a:path w="22174" h="21600" fill="none" extrusionOk="0">
                  <a:moveTo>
                    <a:pt x="-1" y="8"/>
                  </a:moveTo>
                  <a:cubicBezTo>
                    <a:pt x="202" y="2"/>
                    <a:pt x="405" y="-1"/>
                    <a:pt x="608" y="0"/>
                  </a:cubicBezTo>
                  <a:cubicBezTo>
                    <a:pt x="12068" y="0"/>
                    <a:pt x="21533" y="8949"/>
                    <a:pt x="22174" y="20391"/>
                  </a:cubicBezTo>
                </a:path>
                <a:path w="22174" h="21600" stroke="0" extrusionOk="0">
                  <a:moveTo>
                    <a:pt x="-1" y="8"/>
                  </a:moveTo>
                  <a:cubicBezTo>
                    <a:pt x="202" y="2"/>
                    <a:pt x="405" y="-1"/>
                    <a:pt x="608" y="0"/>
                  </a:cubicBezTo>
                  <a:cubicBezTo>
                    <a:pt x="12068" y="0"/>
                    <a:pt x="21533" y="8949"/>
                    <a:pt x="22174" y="20391"/>
                  </a:cubicBezTo>
                  <a:lnTo>
                    <a:pt x="608"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Arc 7"/>
            <p:cNvSpPr>
              <a:spLocks/>
            </p:cNvSpPr>
            <p:nvPr/>
          </p:nvSpPr>
          <p:spPr bwMode="auto">
            <a:xfrm rot="-16200000">
              <a:off x="527" y="791"/>
              <a:ext cx="99" cy="96"/>
            </a:xfrm>
            <a:custGeom>
              <a:avLst/>
              <a:gdLst>
                <a:gd name="G0" fmla="+- 608 0 0"/>
                <a:gd name="G1" fmla="+- 21600 0 0"/>
                <a:gd name="G2" fmla="+- 21600 0 0"/>
                <a:gd name="T0" fmla="*/ 0 w 22174"/>
                <a:gd name="T1" fmla="*/ 9 h 21600"/>
                <a:gd name="T2" fmla="*/ 22174 w 22174"/>
                <a:gd name="T3" fmla="*/ 20392 h 21600"/>
                <a:gd name="T4" fmla="*/ 608 w 22174"/>
                <a:gd name="T5" fmla="*/ 21600 h 21600"/>
              </a:gdLst>
              <a:ahLst/>
              <a:cxnLst>
                <a:cxn ang="0">
                  <a:pos x="T0" y="T1"/>
                </a:cxn>
                <a:cxn ang="0">
                  <a:pos x="T2" y="T3"/>
                </a:cxn>
                <a:cxn ang="0">
                  <a:pos x="T4" y="T5"/>
                </a:cxn>
              </a:cxnLst>
              <a:rect l="0" t="0" r="r" b="b"/>
              <a:pathLst>
                <a:path w="22174" h="21600" fill="none" extrusionOk="0">
                  <a:moveTo>
                    <a:pt x="-1" y="8"/>
                  </a:moveTo>
                  <a:cubicBezTo>
                    <a:pt x="202" y="2"/>
                    <a:pt x="405" y="-1"/>
                    <a:pt x="608" y="0"/>
                  </a:cubicBezTo>
                  <a:cubicBezTo>
                    <a:pt x="12068" y="0"/>
                    <a:pt x="21533" y="8949"/>
                    <a:pt x="22174" y="20391"/>
                  </a:cubicBezTo>
                </a:path>
                <a:path w="22174" h="21600" stroke="0" extrusionOk="0">
                  <a:moveTo>
                    <a:pt x="-1" y="8"/>
                  </a:moveTo>
                  <a:cubicBezTo>
                    <a:pt x="202" y="2"/>
                    <a:pt x="405" y="-1"/>
                    <a:pt x="608" y="0"/>
                  </a:cubicBezTo>
                  <a:cubicBezTo>
                    <a:pt x="12068" y="0"/>
                    <a:pt x="21533" y="8949"/>
                    <a:pt x="22174" y="20391"/>
                  </a:cubicBezTo>
                  <a:lnTo>
                    <a:pt x="608"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0" name="Oval 8"/>
            <p:cNvSpPr>
              <a:spLocks noChangeArrowheads="1"/>
            </p:cNvSpPr>
            <p:nvPr/>
          </p:nvSpPr>
          <p:spPr bwMode="auto">
            <a:xfrm>
              <a:off x="1788" y="2640"/>
              <a:ext cx="1008" cy="1008"/>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1" name="Line 9"/>
            <p:cNvSpPr>
              <a:spLocks noChangeShapeType="1"/>
            </p:cNvSpPr>
            <p:nvPr/>
          </p:nvSpPr>
          <p:spPr bwMode="auto">
            <a:xfrm>
              <a:off x="528" y="3156"/>
              <a:ext cx="355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2" name="Rectangle 10" descr="Large grid"/>
            <p:cNvSpPr>
              <a:spLocks noChangeArrowheads="1"/>
            </p:cNvSpPr>
            <p:nvPr/>
          </p:nvSpPr>
          <p:spPr bwMode="auto">
            <a:xfrm rot="-5400000">
              <a:off x="2220" y="476"/>
              <a:ext cx="144" cy="480"/>
            </a:xfrm>
            <a:prstGeom prst="rect">
              <a:avLst/>
            </a:prstGeom>
            <a:pattFill prst="lgGrid">
              <a:fgClr>
                <a:schemeClr val="tx2"/>
              </a:fgClr>
              <a:bgClr>
                <a:srgbClr val="B2B2B2"/>
              </a:bgClr>
            </a:patt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3" name="Rectangle 11" descr="Large grid"/>
            <p:cNvSpPr>
              <a:spLocks noChangeArrowheads="1"/>
            </p:cNvSpPr>
            <p:nvPr/>
          </p:nvSpPr>
          <p:spPr bwMode="auto">
            <a:xfrm rot="-5400000">
              <a:off x="2219" y="5372"/>
              <a:ext cx="145" cy="480"/>
            </a:xfrm>
            <a:prstGeom prst="rect">
              <a:avLst/>
            </a:prstGeom>
            <a:pattFill prst="lgGrid">
              <a:fgClr>
                <a:schemeClr val="tx2"/>
              </a:fgClr>
              <a:bgClr>
                <a:srgbClr val="B2B2B2"/>
              </a:bgClr>
            </a:patt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084" name="Group 12"/>
            <p:cNvGrpSpPr>
              <a:grpSpLocks/>
            </p:cNvGrpSpPr>
            <p:nvPr/>
          </p:nvGrpSpPr>
          <p:grpSpPr bwMode="auto">
            <a:xfrm>
              <a:off x="334" y="5544"/>
              <a:ext cx="193" cy="130"/>
              <a:chOff x="328" y="5410"/>
              <a:chExt cx="193" cy="130"/>
            </a:xfrm>
          </p:grpSpPr>
          <p:sp>
            <p:nvSpPr>
              <p:cNvPr id="3085" name="Line 13"/>
              <p:cNvSpPr>
                <a:spLocks noChangeShapeType="1"/>
              </p:cNvSpPr>
              <p:nvPr/>
            </p:nvSpPr>
            <p:spPr bwMode="auto">
              <a:xfrm flipH="1">
                <a:off x="425" y="5410"/>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6" name="AutoShape 14"/>
              <p:cNvSpPr>
                <a:spLocks noChangeArrowheads="1"/>
              </p:cNvSpPr>
              <p:nvPr/>
            </p:nvSpPr>
            <p:spPr bwMode="auto">
              <a:xfrm rot="-46031887">
                <a:off x="328" y="5444"/>
                <a:ext cx="96" cy="96"/>
              </a:xfrm>
              <a:prstGeom prst="parallelogram">
                <a:avLst>
                  <a:gd name="adj" fmla="val 25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87" name="Group 15"/>
            <p:cNvGrpSpPr>
              <a:grpSpLocks/>
            </p:cNvGrpSpPr>
            <p:nvPr/>
          </p:nvGrpSpPr>
          <p:grpSpPr bwMode="auto">
            <a:xfrm rot="-5400000">
              <a:off x="4046" y="5571"/>
              <a:ext cx="194" cy="130"/>
              <a:chOff x="328" y="5410"/>
              <a:chExt cx="193" cy="130"/>
            </a:xfrm>
          </p:grpSpPr>
          <p:sp>
            <p:nvSpPr>
              <p:cNvPr id="3088" name="Line 16"/>
              <p:cNvSpPr>
                <a:spLocks noChangeShapeType="1"/>
              </p:cNvSpPr>
              <p:nvPr/>
            </p:nvSpPr>
            <p:spPr bwMode="auto">
              <a:xfrm flipH="1">
                <a:off x="425" y="5410"/>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9" name="AutoShape 17"/>
              <p:cNvSpPr>
                <a:spLocks noChangeArrowheads="1"/>
              </p:cNvSpPr>
              <p:nvPr/>
            </p:nvSpPr>
            <p:spPr bwMode="auto">
              <a:xfrm rot="-46031887">
                <a:off x="328" y="5444"/>
                <a:ext cx="96" cy="96"/>
              </a:xfrm>
              <a:prstGeom prst="parallelogram">
                <a:avLst>
                  <a:gd name="adj" fmla="val 25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90" name="Group 18"/>
            <p:cNvGrpSpPr>
              <a:grpSpLocks/>
            </p:cNvGrpSpPr>
            <p:nvPr/>
          </p:nvGrpSpPr>
          <p:grpSpPr bwMode="auto">
            <a:xfrm rot="-10800000">
              <a:off x="4078" y="660"/>
              <a:ext cx="193" cy="130"/>
              <a:chOff x="328" y="5410"/>
              <a:chExt cx="193" cy="130"/>
            </a:xfrm>
          </p:grpSpPr>
          <p:sp>
            <p:nvSpPr>
              <p:cNvPr id="3091" name="Line 19"/>
              <p:cNvSpPr>
                <a:spLocks noChangeShapeType="1"/>
              </p:cNvSpPr>
              <p:nvPr/>
            </p:nvSpPr>
            <p:spPr bwMode="auto">
              <a:xfrm flipH="1">
                <a:off x="425" y="5410"/>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92" name="AutoShape 20"/>
              <p:cNvSpPr>
                <a:spLocks noChangeArrowheads="1"/>
              </p:cNvSpPr>
              <p:nvPr/>
            </p:nvSpPr>
            <p:spPr bwMode="auto">
              <a:xfrm rot="-46031887">
                <a:off x="328" y="5444"/>
                <a:ext cx="96" cy="96"/>
              </a:xfrm>
              <a:prstGeom prst="parallelogram">
                <a:avLst>
                  <a:gd name="adj" fmla="val 25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93" name="Group 21"/>
            <p:cNvGrpSpPr>
              <a:grpSpLocks/>
            </p:cNvGrpSpPr>
            <p:nvPr/>
          </p:nvGrpSpPr>
          <p:grpSpPr bwMode="auto">
            <a:xfrm rot="-16200000">
              <a:off x="368" y="632"/>
              <a:ext cx="194" cy="130"/>
              <a:chOff x="328" y="5410"/>
              <a:chExt cx="193" cy="130"/>
            </a:xfrm>
          </p:grpSpPr>
          <p:sp>
            <p:nvSpPr>
              <p:cNvPr id="3094" name="Line 22"/>
              <p:cNvSpPr>
                <a:spLocks noChangeShapeType="1"/>
              </p:cNvSpPr>
              <p:nvPr/>
            </p:nvSpPr>
            <p:spPr bwMode="auto">
              <a:xfrm flipH="1">
                <a:off x="425" y="5410"/>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95" name="AutoShape 23"/>
              <p:cNvSpPr>
                <a:spLocks noChangeArrowheads="1"/>
              </p:cNvSpPr>
              <p:nvPr/>
            </p:nvSpPr>
            <p:spPr bwMode="auto">
              <a:xfrm rot="-46031887">
                <a:off x="328" y="5444"/>
                <a:ext cx="96" cy="96"/>
              </a:xfrm>
              <a:prstGeom prst="parallelogram">
                <a:avLst>
                  <a:gd name="adj" fmla="val 25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96" name="Group 24"/>
            <p:cNvGrpSpPr>
              <a:grpSpLocks/>
            </p:cNvGrpSpPr>
            <p:nvPr/>
          </p:nvGrpSpPr>
          <p:grpSpPr bwMode="auto">
            <a:xfrm>
              <a:off x="1236" y="4436"/>
              <a:ext cx="2112" cy="1103"/>
              <a:chOff x="1236" y="4304"/>
              <a:chExt cx="2112" cy="1104"/>
            </a:xfrm>
          </p:grpSpPr>
          <p:grpSp>
            <p:nvGrpSpPr>
              <p:cNvPr id="3097" name="Group 25"/>
              <p:cNvGrpSpPr>
                <a:grpSpLocks/>
              </p:cNvGrpSpPr>
              <p:nvPr/>
            </p:nvGrpSpPr>
            <p:grpSpPr bwMode="auto">
              <a:xfrm>
                <a:off x="1788" y="4304"/>
                <a:ext cx="1008" cy="1008"/>
                <a:chOff x="1836" y="4416"/>
                <a:chExt cx="1008" cy="1008"/>
              </a:xfrm>
            </p:grpSpPr>
            <p:sp>
              <p:nvSpPr>
                <p:cNvPr id="3098" name="Oval 26"/>
                <p:cNvSpPr>
                  <a:spLocks noChangeArrowheads="1"/>
                </p:cNvSpPr>
                <p:nvPr/>
              </p:nvSpPr>
              <p:spPr bwMode="auto">
                <a:xfrm>
                  <a:off x="1836" y="4416"/>
                  <a:ext cx="1008" cy="1008"/>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99" name="Line 27"/>
                <p:cNvSpPr>
                  <a:spLocks noChangeShapeType="1"/>
                </p:cNvSpPr>
                <p:nvPr/>
              </p:nvSpPr>
              <p:spPr bwMode="auto">
                <a:xfrm>
                  <a:off x="1920" y="4656"/>
                  <a:ext cx="86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100" name="Rectangle 28"/>
              <p:cNvSpPr>
                <a:spLocks noChangeArrowheads="1"/>
              </p:cNvSpPr>
              <p:nvPr/>
            </p:nvSpPr>
            <p:spPr bwMode="auto">
              <a:xfrm>
                <a:off x="1236" y="4544"/>
                <a:ext cx="2112" cy="86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1" name="Rectangle 29"/>
              <p:cNvSpPr>
                <a:spLocks noChangeArrowheads="1"/>
              </p:cNvSpPr>
              <p:nvPr/>
            </p:nvSpPr>
            <p:spPr bwMode="auto">
              <a:xfrm>
                <a:off x="1812" y="5120"/>
                <a:ext cx="960" cy="288"/>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2" name="Oval 30"/>
              <p:cNvSpPr>
                <a:spLocks noChangeArrowheads="1"/>
              </p:cNvSpPr>
              <p:nvPr/>
            </p:nvSpPr>
            <p:spPr bwMode="auto">
              <a:xfrm>
                <a:off x="2286" y="4780"/>
                <a:ext cx="35" cy="35"/>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103" name="Group 31"/>
            <p:cNvGrpSpPr>
              <a:grpSpLocks/>
            </p:cNvGrpSpPr>
            <p:nvPr/>
          </p:nvGrpSpPr>
          <p:grpSpPr bwMode="auto">
            <a:xfrm flipV="1">
              <a:off x="1236" y="792"/>
              <a:ext cx="2112" cy="1104"/>
              <a:chOff x="1236" y="4304"/>
              <a:chExt cx="2112" cy="1104"/>
            </a:xfrm>
          </p:grpSpPr>
          <p:grpSp>
            <p:nvGrpSpPr>
              <p:cNvPr id="3104" name="Group 32"/>
              <p:cNvGrpSpPr>
                <a:grpSpLocks/>
              </p:cNvGrpSpPr>
              <p:nvPr/>
            </p:nvGrpSpPr>
            <p:grpSpPr bwMode="auto">
              <a:xfrm>
                <a:off x="1788" y="4304"/>
                <a:ext cx="1008" cy="1008"/>
                <a:chOff x="1836" y="4416"/>
                <a:chExt cx="1008" cy="1008"/>
              </a:xfrm>
            </p:grpSpPr>
            <p:sp>
              <p:nvSpPr>
                <p:cNvPr id="3105" name="Oval 33"/>
                <p:cNvSpPr>
                  <a:spLocks noChangeArrowheads="1"/>
                </p:cNvSpPr>
                <p:nvPr/>
              </p:nvSpPr>
              <p:spPr bwMode="auto">
                <a:xfrm>
                  <a:off x="1836" y="4416"/>
                  <a:ext cx="1008" cy="1008"/>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6" name="Line 34"/>
                <p:cNvSpPr>
                  <a:spLocks noChangeShapeType="1"/>
                </p:cNvSpPr>
                <p:nvPr/>
              </p:nvSpPr>
              <p:spPr bwMode="auto">
                <a:xfrm>
                  <a:off x="1920" y="4656"/>
                  <a:ext cx="86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107" name="Rectangle 35"/>
              <p:cNvSpPr>
                <a:spLocks noChangeArrowheads="1"/>
              </p:cNvSpPr>
              <p:nvPr/>
            </p:nvSpPr>
            <p:spPr bwMode="auto">
              <a:xfrm>
                <a:off x="1236" y="4544"/>
                <a:ext cx="2112" cy="86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8" name="Rectangle 36"/>
              <p:cNvSpPr>
                <a:spLocks noChangeArrowheads="1"/>
              </p:cNvSpPr>
              <p:nvPr/>
            </p:nvSpPr>
            <p:spPr bwMode="auto">
              <a:xfrm>
                <a:off x="1812" y="5120"/>
                <a:ext cx="960" cy="288"/>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9" name="Oval 37"/>
              <p:cNvSpPr>
                <a:spLocks noChangeArrowheads="1"/>
              </p:cNvSpPr>
              <p:nvPr/>
            </p:nvSpPr>
            <p:spPr bwMode="auto">
              <a:xfrm>
                <a:off x="2286" y="4780"/>
                <a:ext cx="35" cy="35"/>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3110" name="Oval 38"/>
          <p:cNvSpPr>
            <a:spLocks noChangeArrowheads="1"/>
          </p:cNvSpPr>
          <p:nvPr/>
        </p:nvSpPr>
        <p:spPr bwMode="auto">
          <a:xfrm>
            <a:off x="3286125" y="7981950"/>
            <a:ext cx="285750" cy="292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smtClean="0">
                <a:solidFill>
                  <a:schemeClr val="bg1"/>
                </a:solidFill>
              </a:rPr>
              <a:t>MV</a:t>
            </a:r>
            <a:endParaRPr lang="en-US" sz="1000" b="1" dirty="0">
              <a:solidFill>
                <a:schemeClr val="bg1"/>
              </a:solidFill>
            </a:endParaRPr>
          </a:p>
        </p:txBody>
      </p:sp>
      <p:sp>
        <p:nvSpPr>
          <p:cNvPr id="3111" name="Oval 39"/>
          <p:cNvSpPr>
            <a:spLocks noChangeArrowheads="1"/>
          </p:cNvSpPr>
          <p:nvPr/>
        </p:nvSpPr>
        <p:spPr bwMode="auto">
          <a:xfrm>
            <a:off x="3261576" y="4618040"/>
            <a:ext cx="285750" cy="2921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smtClean="0">
                <a:solidFill>
                  <a:schemeClr val="bg1"/>
                </a:solidFill>
              </a:rPr>
              <a:t>VMT</a:t>
            </a:r>
            <a:endParaRPr lang="en-US" sz="1000" b="1" dirty="0">
              <a:solidFill>
                <a:schemeClr val="bg1"/>
              </a:solidFill>
            </a:endParaRPr>
          </a:p>
        </p:txBody>
      </p:sp>
      <p:sp>
        <p:nvSpPr>
          <p:cNvPr id="3112" name="Oval 40"/>
          <p:cNvSpPr>
            <a:spLocks noChangeArrowheads="1"/>
          </p:cNvSpPr>
          <p:nvPr/>
        </p:nvSpPr>
        <p:spPr bwMode="auto">
          <a:xfrm>
            <a:off x="1340768" y="7315066"/>
            <a:ext cx="285750" cy="290513"/>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a:solidFill>
                  <a:schemeClr val="bg1"/>
                </a:solidFill>
              </a:rPr>
              <a:t>VB</a:t>
            </a:r>
          </a:p>
        </p:txBody>
      </p:sp>
      <p:sp>
        <p:nvSpPr>
          <p:cNvPr id="3113" name="Oval 41"/>
          <p:cNvSpPr>
            <a:spLocks noChangeArrowheads="1"/>
          </p:cNvSpPr>
          <p:nvPr/>
        </p:nvSpPr>
        <p:spPr bwMode="auto">
          <a:xfrm>
            <a:off x="5165725" y="7311773"/>
            <a:ext cx="285750" cy="290513"/>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a:solidFill>
                  <a:schemeClr val="bg1"/>
                </a:solidFill>
              </a:rPr>
              <a:t>HB</a:t>
            </a:r>
          </a:p>
        </p:txBody>
      </p:sp>
      <p:sp>
        <p:nvSpPr>
          <p:cNvPr id="3114" name="Oval 42"/>
          <p:cNvSpPr>
            <a:spLocks noChangeArrowheads="1"/>
          </p:cNvSpPr>
          <p:nvPr/>
        </p:nvSpPr>
        <p:spPr bwMode="auto">
          <a:xfrm>
            <a:off x="2696384" y="7315066"/>
            <a:ext cx="285750" cy="290513"/>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smtClean="0">
                <a:solidFill>
                  <a:schemeClr val="bg1"/>
                </a:solidFill>
              </a:rPr>
              <a:t>VMB</a:t>
            </a:r>
            <a:endParaRPr lang="en-US" sz="1000" b="1" dirty="0">
              <a:solidFill>
                <a:schemeClr val="bg1"/>
              </a:solidFill>
            </a:endParaRPr>
          </a:p>
        </p:txBody>
      </p:sp>
      <p:sp>
        <p:nvSpPr>
          <p:cNvPr id="3115" name="Oval 43"/>
          <p:cNvSpPr>
            <a:spLocks noChangeArrowheads="1"/>
          </p:cNvSpPr>
          <p:nvPr/>
        </p:nvSpPr>
        <p:spPr bwMode="auto">
          <a:xfrm>
            <a:off x="5407025" y="5847824"/>
            <a:ext cx="285750" cy="290513"/>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a:solidFill>
                  <a:schemeClr val="bg1"/>
                </a:solidFill>
              </a:rPr>
              <a:t>HK</a:t>
            </a:r>
          </a:p>
        </p:txBody>
      </p:sp>
      <p:sp>
        <p:nvSpPr>
          <p:cNvPr id="3116" name="Oval 44"/>
          <p:cNvSpPr>
            <a:spLocks noChangeArrowheads="1"/>
          </p:cNvSpPr>
          <p:nvPr/>
        </p:nvSpPr>
        <p:spPr bwMode="auto">
          <a:xfrm>
            <a:off x="1118518" y="5853646"/>
            <a:ext cx="285750" cy="290513"/>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a:solidFill>
                  <a:schemeClr val="bg1"/>
                </a:solidFill>
              </a:rPr>
              <a:t>VK</a:t>
            </a:r>
          </a:p>
        </p:txBody>
      </p:sp>
      <p:sp>
        <p:nvSpPr>
          <p:cNvPr id="3118" name="Text Box 46"/>
          <p:cNvSpPr txBox="1">
            <a:spLocks noChangeArrowheads="1"/>
          </p:cNvSpPr>
          <p:nvPr/>
        </p:nvSpPr>
        <p:spPr bwMode="auto">
          <a:xfrm>
            <a:off x="2595567" y="200025"/>
            <a:ext cx="165942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v-SE" b="1" dirty="0" smtClean="0"/>
              <a:t>Starting team</a:t>
            </a:r>
            <a:endParaRPr lang="en-GB" b="1" dirty="0"/>
          </a:p>
        </p:txBody>
      </p:sp>
      <p:sp>
        <p:nvSpPr>
          <p:cNvPr id="56" name="Oval 42"/>
          <p:cNvSpPr>
            <a:spLocks noChangeArrowheads="1"/>
          </p:cNvSpPr>
          <p:nvPr/>
        </p:nvSpPr>
        <p:spPr bwMode="auto">
          <a:xfrm>
            <a:off x="3893033" y="7299207"/>
            <a:ext cx="285750" cy="290513"/>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smtClean="0">
                <a:solidFill>
                  <a:schemeClr val="bg1"/>
                </a:solidFill>
              </a:rPr>
              <a:t>HMB</a:t>
            </a:r>
            <a:endParaRPr lang="en-US" sz="1000" b="1" dirty="0">
              <a:solidFill>
                <a:schemeClr val="bg1"/>
              </a:solidFill>
            </a:endParaRPr>
          </a:p>
        </p:txBody>
      </p:sp>
      <p:sp>
        <p:nvSpPr>
          <p:cNvPr id="58" name="Oval 39"/>
          <p:cNvSpPr>
            <a:spLocks noChangeArrowheads="1"/>
          </p:cNvSpPr>
          <p:nvPr/>
        </p:nvSpPr>
        <p:spPr bwMode="auto">
          <a:xfrm>
            <a:off x="2195513" y="5856188"/>
            <a:ext cx="285750" cy="2921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smtClean="0">
                <a:solidFill>
                  <a:schemeClr val="bg1"/>
                </a:solidFill>
              </a:rPr>
              <a:t>VMF</a:t>
            </a:r>
            <a:endParaRPr lang="en-US" sz="1000" b="1" dirty="0">
              <a:solidFill>
                <a:schemeClr val="bg1"/>
              </a:solidFill>
            </a:endParaRPr>
          </a:p>
        </p:txBody>
      </p:sp>
      <p:sp>
        <p:nvSpPr>
          <p:cNvPr id="60" name="Oval 39"/>
          <p:cNvSpPr>
            <a:spLocks noChangeArrowheads="1"/>
          </p:cNvSpPr>
          <p:nvPr/>
        </p:nvSpPr>
        <p:spPr bwMode="auto">
          <a:xfrm>
            <a:off x="3286125" y="5855444"/>
            <a:ext cx="285750" cy="2921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smtClean="0">
                <a:solidFill>
                  <a:schemeClr val="bg1"/>
                </a:solidFill>
              </a:rPr>
              <a:t>CMF</a:t>
            </a:r>
            <a:endParaRPr lang="en-US" sz="1000" b="1" dirty="0">
              <a:solidFill>
                <a:schemeClr val="bg1"/>
              </a:solidFill>
            </a:endParaRPr>
          </a:p>
        </p:txBody>
      </p:sp>
      <p:sp>
        <p:nvSpPr>
          <p:cNvPr id="61" name="Oval 39"/>
          <p:cNvSpPr>
            <a:spLocks noChangeArrowheads="1"/>
          </p:cNvSpPr>
          <p:nvPr/>
        </p:nvSpPr>
        <p:spPr bwMode="auto">
          <a:xfrm>
            <a:off x="4367213" y="5844543"/>
            <a:ext cx="285750" cy="2921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a:solidFill>
                  <a:schemeClr val="bg1"/>
                </a:solidFill>
              </a:rPr>
              <a:t>H</a:t>
            </a:r>
            <a:r>
              <a:rPr lang="en-US" sz="1000" b="1" dirty="0" smtClean="0">
                <a:solidFill>
                  <a:schemeClr val="bg1"/>
                </a:solidFill>
              </a:rPr>
              <a:t>MF</a:t>
            </a:r>
            <a:endParaRPr lang="en-US" sz="1000" b="1" dirty="0">
              <a:solidFill>
                <a:schemeClr val="bg1"/>
              </a:solidFill>
            </a:endParaRPr>
          </a:p>
        </p:txBody>
      </p:sp>
      <p:sp>
        <p:nvSpPr>
          <p:cNvPr id="50" name="TextBox 49"/>
          <p:cNvSpPr txBox="1"/>
          <p:nvPr/>
        </p:nvSpPr>
        <p:spPr>
          <a:xfrm>
            <a:off x="1960549" y="6245194"/>
            <a:ext cx="720069" cy="338554"/>
          </a:xfrm>
          <a:prstGeom prst="rect">
            <a:avLst/>
          </a:prstGeom>
          <a:noFill/>
        </p:spPr>
        <p:txBody>
          <a:bodyPr wrap="none" rtlCol="0">
            <a:spAutoFit/>
          </a:bodyPr>
          <a:lstStyle/>
          <a:p>
            <a:r>
              <a:rPr lang="en-GB" sz="1600" dirty="0" smtClean="0"/>
              <a:t>Oliver</a:t>
            </a:r>
            <a:endParaRPr lang="en-GB" sz="1600" dirty="0"/>
          </a:p>
        </p:txBody>
      </p:sp>
      <p:sp>
        <p:nvSpPr>
          <p:cNvPr id="51" name="TextBox 50"/>
          <p:cNvSpPr txBox="1"/>
          <p:nvPr/>
        </p:nvSpPr>
        <p:spPr>
          <a:xfrm>
            <a:off x="3068960" y="6256291"/>
            <a:ext cx="764953" cy="338554"/>
          </a:xfrm>
          <a:prstGeom prst="rect">
            <a:avLst/>
          </a:prstGeom>
          <a:noFill/>
        </p:spPr>
        <p:txBody>
          <a:bodyPr wrap="none" rtlCol="0">
            <a:spAutoFit/>
          </a:bodyPr>
          <a:lstStyle/>
          <a:p>
            <a:r>
              <a:rPr lang="en-GB" sz="1600" dirty="0" smtClean="0"/>
              <a:t>Simon</a:t>
            </a:r>
            <a:endParaRPr lang="en-GB" sz="1600" dirty="0"/>
          </a:p>
        </p:txBody>
      </p:sp>
      <p:sp>
        <p:nvSpPr>
          <p:cNvPr id="52" name="TextBox 51"/>
          <p:cNvSpPr txBox="1"/>
          <p:nvPr/>
        </p:nvSpPr>
        <p:spPr>
          <a:xfrm>
            <a:off x="5099338" y="6243591"/>
            <a:ext cx="947695" cy="338554"/>
          </a:xfrm>
          <a:prstGeom prst="rect">
            <a:avLst/>
          </a:prstGeom>
          <a:noFill/>
        </p:spPr>
        <p:txBody>
          <a:bodyPr wrap="none" rtlCol="0">
            <a:spAutoFit/>
          </a:bodyPr>
          <a:lstStyle/>
          <a:p>
            <a:r>
              <a:rPr lang="en-GB" sz="1600" dirty="0" err="1" smtClean="0"/>
              <a:t>Hampus</a:t>
            </a:r>
            <a:endParaRPr lang="en-GB" sz="1600" dirty="0"/>
          </a:p>
        </p:txBody>
      </p:sp>
      <p:sp>
        <p:nvSpPr>
          <p:cNvPr id="53" name="TextBox 52"/>
          <p:cNvSpPr txBox="1"/>
          <p:nvPr/>
        </p:nvSpPr>
        <p:spPr>
          <a:xfrm>
            <a:off x="952185" y="6246797"/>
            <a:ext cx="639919" cy="338554"/>
          </a:xfrm>
          <a:prstGeom prst="rect">
            <a:avLst/>
          </a:prstGeom>
          <a:noFill/>
        </p:spPr>
        <p:txBody>
          <a:bodyPr wrap="none" rtlCol="0">
            <a:spAutoFit/>
          </a:bodyPr>
          <a:lstStyle/>
          <a:p>
            <a:r>
              <a:rPr lang="en-GB" sz="1600" dirty="0" err="1" smtClean="0"/>
              <a:t>Zaak</a:t>
            </a:r>
            <a:endParaRPr lang="en-GB" sz="1600" dirty="0"/>
          </a:p>
        </p:txBody>
      </p:sp>
      <p:sp>
        <p:nvSpPr>
          <p:cNvPr id="54" name="TextBox 53"/>
          <p:cNvSpPr txBox="1"/>
          <p:nvPr/>
        </p:nvSpPr>
        <p:spPr>
          <a:xfrm>
            <a:off x="4203771" y="6243591"/>
            <a:ext cx="627095" cy="338554"/>
          </a:xfrm>
          <a:prstGeom prst="rect">
            <a:avLst/>
          </a:prstGeom>
          <a:noFill/>
        </p:spPr>
        <p:txBody>
          <a:bodyPr wrap="none" rtlCol="0">
            <a:spAutoFit/>
          </a:bodyPr>
          <a:lstStyle/>
          <a:p>
            <a:r>
              <a:rPr lang="en-GB" sz="1600" dirty="0" smtClean="0"/>
              <a:t>Elias</a:t>
            </a:r>
            <a:endParaRPr lang="en-GB" sz="1600" dirty="0"/>
          </a:p>
        </p:txBody>
      </p:sp>
      <p:sp>
        <p:nvSpPr>
          <p:cNvPr id="55" name="TextBox 54"/>
          <p:cNvSpPr txBox="1"/>
          <p:nvPr/>
        </p:nvSpPr>
        <p:spPr>
          <a:xfrm>
            <a:off x="3119780" y="4943431"/>
            <a:ext cx="582211" cy="338554"/>
          </a:xfrm>
          <a:prstGeom prst="rect">
            <a:avLst/>
          </a:prstGeom>
          <a:noFill/>
        </p:spPr>
        <p:txBody>
          <a:bodyPr wrap="none" rtlCol="0">
            <a:spAutoFit/>
          </a:bodyPr>
          <a:lstStyle/>
          <a:p>
            <a:r>
              <a:rPr lang="en-GB" sz="1600" dirty="0" smtClean="0"/>
              <a:t>Emil</a:t>
            </a:r>
            <a:endParaRPr lang="en-GB" sz="1600" dirty="0"/>
          </a:p>
        </p:txBody>
      </p:sp>
      <p:sp>
        <p:nvSpPr>
          <p:cNvPr id="57" name="TextBox 56"/>
          <p:cNvSpPr txBox="1"/>
          <p:nvPr/>
        </p:nvSpPr>
        <p:spPr>
          <a:xfrm>
            <a:off x="1118518" y="7643396"/>
            <a:ext cx="720069" cy="338554"/>
          </a:xfrm>
          <a:prstGeom prst="rect">
            <a:avLst/>
          </a:prstGeom>
          <a:noFill/>
        </p:spPr>
        <p:txBody>
          <a:bodyPr wrap="none" rtlCol="0">
            <a:spAutoFit/>
          </a:bodyPr>
          <a:lstStyle/>
          <a:p>
            <a:r>
              <a:rPr lang="en-GB" sz="1600" dirty="0" smtClean="0"/>
              <a:t>Adam</a:t>
            </a:r>
            <a:endParaRPr lang="en-GB" sz="1600" dirty="0"/>
          </a:p>
        </p:txBody>
      </p:sp>
      <p:sp>
        <p:nvSpPr>
          <p:cNvPr id="59" name="TextBox 58"/>
          <p:cNvSpPr txBox="1"/>
          <p:nvPr/>
        </p:nvSpPr>
        <p:spPr>
          <a:xfrm>
            <a:off x="2557463" y="7638587"/>
            <a:ext cx="537327" cy="338554"/>
          </a:xfrm>
          <a:prstGeom prst="rect">
            <a:avLst/>
          </a:prstGeom>
          <a:noFill/>
        </p:spPr>
        <p:txBody>
          <a:bodyPr wrap="none" rtlCol="0">
            <a:spAutoFit/>
          </a:bodyPr>
          <a:lstStyle/>
          <a:p>
            <a:r>
              <a:rPr lang="en-GB" sz="1600" dirty="0" smtClean="0"/>
              <a:t>Erik</a:t>
            </a:r>
            <a:endParaRPr lang="en-GB" sz="1600" dirty="0"/>
          </a:p>
        </p:txBody>
      </p:sp>
      <p:sp>
        <p:nvSpPr>
          <p:cNvPr id="62" name="TextBox 61"/>
          <p:cNvSpPr txBox="1"/>
          <p:nvPr/>
        </p:nvSpPr>
        <p:spPr>
          <a:xfrm>
            <a:off x="3689291" y="7605579"/>
            <a:ext cx="707245" cy="338554"/>
          </a:xfrm>
          <a:prstGeom prst="rect">
            <a:avLst/>
          </a:prstGeom>
          <a:noFill/>
        </p:spPr>
        <p:txBody>
          <a:bodyPr wrap="none" rtlCol="0">
            <a:spAutoFit/>
          </a:bodyPr>
          <a:lstStyle/>
          <a:p>
            <a:r>
              <a:rPr lang="en-GB" sz="1600" dirty="0" smtClean="0"/>
              <a:t>David</a:t>
            </a:r>
            <a:endParaRPr lang="en-GB" sz="1600" dirty="0"/>
          </a:p>
        </p:txBody>
      </p:sp>
      <p:sp>
        <p:nvSpPr>
          <p:cNvPr id="63" name="TextBox 62"/>
          <p:cNvSpPr txBox="1"/>
          <p:nvPr/>
        </p:nvSpPr>
        <p:spPr>
          <a:xfrm>
            <a:off x="4947932" y="7625887"/>
            <a:ext cx="742511" cy="338554"/>
          </a:xfrm>
          <a:prstGeom prst="rect">
            <a:avLst/>
          </a:prstGeom>
          <a:noFill/>
        </p:spPr>
        <p:txBody>
          <a:bodyPr wrap="none" rtlCol="0">
            <a:spAutoFit/>
          </a:bodyPr>
          <a:lstStyle/>
          <a:p>
            <a:r>
              <a:rPr lang="en-GB" sz="1600" dirty="0" smtClean="0"/>
              <a:t>Johan</a:t>
            </a:r>
            <a:endParaRPr lang="en-GB" sz="1600" dirty="0"/>
          </a:p>
        </p:txBody>
      </p:sp>
      <p:sp>
        <p:nvSpPr>
          <p:cNvPr id="64" name="TextBox 63"/>
          <p:cNvSpPr txBox="1"/>
          <p:nvPr/>
        </p:nvSpPr>
        <p:spPr>
          <a:xfrm>
            <a:off x="3107978" y="8595017"/>
            <a:ext cx="638316" cy="338554"/>
          </a:xfrm>
          <a:prstGeom prst="rect">
            <a:avLst/>
          </a:prstGeom>
          <a:noFill/>
        </p:spPr>
        <p:txBody>
          <a:bodyPr wrap="none" rtlCol="0">
            <a:spAutoFit/>
          </a:bodyPr>
          <a:lstStyle/>
          <a:p>
            <a:r>
              <a:rPr lang="en-GB" sz="1600" dirty="0" err="1" smtClean="0"/>
              <a:t>Kalle</a:t>
            </a:r>
            <a:endParaRPr lang="en-GB" sz="1600" dirty="0"/>
          </a:p>
        </p:txBody>
      </p:sp>
      <p:sp>
        <p:nvSpPr>
          <p:cNvPr id="65" name="TextBox 64"/>
          <p:cNvSpPr txBox="1"/>
          <p:nvPr/>
        </p:nvSpPr>
        <p:spPr>
          <a:xfrm>
            <a:off x="6075280" y="4334768"/>
            <a:ext cx="833883" cy="830997"/>
          </a:xfrm>
          <a:prstGeom prst="rect">
            <a:avLst/>
          </a:prstGeom>
          <a:noFill/>
        </p:spPr>
        <p:txBody>
          <a:bodyPr wrap="none" rtlCol="0">
            <a:spAutoFit/>
          </a:bodyPr>
          <a:lstStyle/>
          <a:p>
            <a:r>
              <a:rPr lang="en-GB" sz="1600" dirty="0" err="1" smtClean="0"/>
              <a:t>Joakim</a:t>
            </a:r>
            <a:endParaRPr lang="en-GB" sz="1600" dirty="0" smtClean="0"/>
          </a:p>
          <a:p>
            <a:r>
              <a:rPr lang="en-GB" sz="1600" dirty="0" smtClean="0"/>
              <a:t>Victor</a:t>
            </a:r>
          </a:p>
          <a:p>
            <a:r>
              <a:rPr lang="en-GB" sz="1600" dirty="0" smtClean="0"/>
              <a:t>Toby</a:t>
            </a:r>
            <a:endParaRPr lang="en-GB" sz="1600" dirty="0"/>
          </a:p>
        </p:txBody>
      </p:sp>
    </p:spTree>
    <p:extLst>
      <p:ext uri="{BB962C8B-B14F-4D97-AF65-F5344CB8AC3E}">
        <p14:creationId xmlns:p14="http://schemas.microsoft.com/office/powerpoint/2010/main" val="11634188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4704" y="5652120"/>
            <a:ext cx="5279081"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3074" name="Group 2"/>
          <p:cNvGrpSpPr>
            <a:grpSpLocks/>
          </p:cNvGrpSpPr>
          <p:nvPr/>
        </p:nvGrpSpPr>
        <p:grpSpPr bwMode="auto">
          <a:xfrm>
            <a:off x="500063" y="900113"/>
            <a:ext cx="5857875" cy="7759700"/>
            <a:chOff x="334" y="600"/>
            <a:chExt cx="3937" cy="5133"/>
          </a:xfrm>
        </p:grpSpPr>
        <p:sp>
          <p:nvSpPr>
            <p:cNvPr id="3075" name="Rectangle 3"/>
            <p:cNvSpPr>
              <a:spLocks noChangeArrowheads="1"/>
            </p:cNvSpPr>
            <p:nvPr/>
          </p:nvSpPr>
          <p:spPr bwMode="auto">
            <a:xfrm>
              <a:off x="529" y="789"/>
              <a:ext cx="3552" cy="475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6" name="Arc 4"/>
            <p:cNvSpPr>
              <a:spLocks/>
            </p:cNvSpPr>
            <p:nvPr/>
          </p:nvSpPr>
          <p:spPr bwMode="auto">
            <a:xfrm>
              <a:off x="528" y="5447"/>
              <a:ext cx="99" cy="96"/>
            </a:xfrm>
            <a:custGeom>
              <a:avLst/>
              <a:gdLst>
                <a:gd name="G0" fmla="+- 608 0 0"/>
                <a:gd name="G1" fmla="+- 21600 0 0"/>
                <a:gd name="G2" fmla="+- 21600 0 0"/>
                <a:gd name="T0" fmla="*/ 0 w 22174"/>
                <a:gd name="T1" fmla="*/ 9 h 21600"/>
                <a:gd name="T2" fmla="*/ 22174 w 22174"/>
                <a:gd name="T3" fmla="*/ 20392 h 21600"/>
                <a:gd name="T4" fmla="*/ 608 w 22174"/>
                <a:gd name="T5" fmla="*/ 21600 h 21600"/>
              </a:gdLst>
              <a:ahLst/>
              <a:cxnLst>
                <a:cxn ang="0">
                  <a:pos x="T0" y="T1"/>
                </a:cxn>
                <a:cxn ang="0">
                  <a:pos x="T2" y="T3"/>
                </a:cxn>
                <a:cxn ang="0">
                  <a:pos x="T4" y="T5"/>
                </a:cxn>
              </a:cxnLst>
              <a:rect l="0" t="0" r="r" b="b"/>
              <a:pathLst>
                <a:path w="22174" h="21600" fill="none" extrusionOk="0">
                  <a:moveTo>
                    <a:pt x="-1" y="8"/>
                  </a:moveTo>
                  <a:cubicBezTo>
                    <a:pt x="202" y="2"/>
                    <a:pt x="405" y="-1"/>
                    <a:pt x="608" y="0"/>
                  </a:cubicBezTo>
                  <a:cubicBezTo>
                    <a:pt x="12068" y="0"/>
                    <a:pt x="21533" y="8949"/>
                    <a:pt x="22174" y="20391"/>
                  </a:cubicBezTo>
                </a:path>
                <a:path w="22174" h="21600" stroke="0" extrusionOk="0">
                  <a:moveTo>
                    <a:pt x="-1" y="8"/>
                  </a:moveTo>
                  <a:cubicBezTo>
                    <a:pt x="202" y="2"/>
                    <a:pt x="405" y="-1"/>
                    <a:pt x="608" y="0"/>
                  </a:cubicBezTo>
                  <a:cubicBezTo>
                    <a:pt x="12068" y="0"/>
                    <a:pt x="21533" y="8949"/>
                    <a:pt x="22174" y="20391"/>
                  </a:cubicBezTo>
                  <a:lnTo>
                    <a:pt x="608"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7" name="Arc 5"/>
            <p:cNvSpPr>
              <a:spLocks/>
            </p:cNvSpPr>
            <p:nvPr/>
          </p:nvSpPr>
          <p:spPr bwMode="auto">
            <a:xfrm rot="-5400000">
              <a:off x="3983" y="5447"/>
              <a:ext cx="99" cy="96"/>
            </a:xfrm>
            <a:custGeom>
              <a:avLst/>
              <a:gdLst>
                <a:gd name="G0" fmla="+- 608 0 0"/>
                <a:gd name="G1" fmla="+- 21600 0 0"/>
                <a:gd name="G2" fmla="+- 21600 0 0"/>
                <a:gd name="T0" fmla="*/ 0 w 22174"/>
                <a:gd name="T1" fmla="*/ 9 h 21600"/>
                <a:gd name="T2" fmla="*/ 22174 w 22174"/>
                <a:gd name="T3" fmla="*/ 20392 h 21600"/>
                <a:gd name="T4" fmla="*/ 608 w 22174"/>
                <a:gd name="T5" fmla="*/ 21600 h 21600"/>
              </a:gdLst>
              <a:ahLst/>
              <a:cxnLst>
                <a:cxn ang="0">
                  <a:pos x="T0" y="T1"/>
                </a:cxn>
                <a:cxn ang="0">
                  <a:pos x="T2" y="T3"/>
                </a:cxn>
                <a:cxn ang="0">
                  <a:pos x="T4" y="T5"/>
                </a:cxn>
              </a:cxnLst>
              <a:rect l="0" t="0" r="r" b="b"/>
              <a:pathLst>
                <a:path w="22174" h="21600" fill="none" extrusionOk="0">
                  <a:moveTo>
                    <a:pt x="-1" y="8"/>
                  </a:moveTo>
                  <a:cubicBezTo>
                    <a:pt x="202" y="2"/>
                    <a:pt x="405" y="-1"/>
                    <a:pt x="608" y="0"/>
                  </a:cubicBezTo>
                  <a:cubicBezTo>
                    <a:pt x="12068" y="0"/>
                    <a:pt x="21533" y="8949"/>
                    <a:pt x="22174" y="20391"/>
                  </a:cubicBezTo>
                </a:path>
                <a:path w="22174" h="21600" stroke="0" extrusionOk="0">
                  <a:moveTo>
                    <a:pt x="-1" y="8"/>
                  </a:moveTo>
                  <a:cubicBezTo>
                    <a:pt x="202" y="2"/>
                    <a:pt x="405" y="-1"/>
                    <a:pt x="608" y="0"/>
                  </a:cubicBezTo>
                  <a:cubicBezTo>
                    <a:pt x="12068" y="0"/>
                    <a:pt x="21533" y="8949"/>
                    <a:pt x="22174" y="20391"/>
                  </a:cubicBezTo>
                  <a:lnTo>
                    <a:pt x="608"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8" name="Arc 6"/>
            <p:cNvSpPr>
              <a:spLocks/>
            </p:cNvSpPr>
            <p:nvPr/>
          </p:nvSpPr>
          <p:spPr bwMode="auto">
            <a:xfrm rot="-10800000">
              <a:off x="3985" y="789"/>
              <a:ext cx="99" cy="96"/>
            </a:xfrm>
            <a:custGeom>
              <a:avLst/>
              <a:gdLst>
                <a:gd name="G0" fmla="+- 608 0 0"/>
                <a:gd name="G1" fmla="+- 21600 0 0"/>
                <a:gd name="G2" fmla="+- 21600 0 0"/>
                <a:gd name="T0" fmla="*/ 0 w 22174"/>
                <a:gd name="T1" fmla="*/ 9 h 21600"/>
                <a:gd name="T2" fmla="*/ 22174 w 22174"/>
                <a:gd name="T3" fmla="*/ 20392 h 21600"/>
                <a:gd name="T4" fmla="*/ 608 w 22174"/>
                <a:gd name="T5" fmla="*/ 21600 h 21600"/>
              </a:gdLst>
              <a:ahLst/>
              <a:cxnLst>
                <a:cxn ang="0">
                  <a:pos x="T0" y="T1"/>
                </a:cxn>
                <a:cxn ang="0">
                  <a:pos x="T2" y="T3"/>
                </a:cxn>
                <a:cxn ang="0">
                  <a:pos x="T4" y="T5"/>
                </a:cxn>
              </a:cxnLst>
              <a:rect l="0" t="0" r="r" b="b"/>
              <a:pathLst>
                <a:path w="22174" h="21600" fill="none" extrusionOk="0">
                  <a:moveTo>
                    <a:pt x="-1" y="8"/>
                  </a:moveTo>
                  <a:cubicBezTo>
                    <a:pt x="202" y="2"/>
                    <a:pt x="405" y="-1"/>
                    <a:pt x="608" y="0"/>
                  </a:cubicBezTo>
                  <a:cubicBezTo>
                    <a:pt x="12068" y="0"/>
                    <a:pt x="21533" y="8949"/>
                    <a:pt x="22174" y="20391"/>
                  </a:cubicBezTo>
                </a:path>
                <a:path w="22174" h="21600" stroke="0" extrusionOk="0">
                  <a:moveTo>
                    <a:pt x="-1" y="8"/>
                  </a:moveTo>
                  <a:cubicBezTo>
                    <a:pt x="202" y="2"/>
                    <a:pt x="405" y="-1"/>
                    <a:pt x="608" y="0"/>
                  </a:cubicBezTo>
                  <a:cubicBezTo>
                    <a:pt x="12068" y="0"/>
                    <a:pt x="21533" y="8949"/>
                    <a:pt x="22174" y="20391"/>
                  </a:cubicBezTo>
                  <a:lnTo>
                    <a:pt x="608"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Arc 7"/>
            <p:cNvSpPr>
              <a:spLocks/>
            </p:cNvSpPr>
            <p:nvPr/>
          </p:nvSpPr>
          <p:spPr bwMode="auto">
            <a:xfrm rot="-16200000">
              <a:off x="527" y="791"/>
              <a:ext cx="99" cy="96"/>
            </a:xfrm>
            <a:custGeom>
              <a:avLst/>
              <a:gdLst>
                <a:gd name="G0" fmla="+- 608 0 0"/>
                <a:gd name="G1" fmla="+- 21600 0 0"/>
                <a:gd name="G2" fmla="+- 21600 0 0"/>
                <a:gd name="T0" fmla="*/ 0 w 22174"/>
                <a:gd name="T1" fmla="*/ 9 h 21600"/>
                <a:gd name="T2" fmla="*/ 22174 w 22174"/>
                <a:gd name="T3" fmla="*/ 20392 h 21600"/>
                <a:gd name="T4" fmla="*/ 608 w 22174"/>
                <a:gd name="T5" fmla="*/ 21600 h 21600"/>
              </a:gdLst>
              <a:ahLst/>
              <a:cxnLst>
                <a:cxn ang="0">
                  <a:pos x="T0" y="T1"/>
                </a:cxn>
                <a:cxn ang="0">
                  <a:pos x="T2" y="T3"/>
                </a:cxn>
                <a:cxn ang="0">
                  <a:pos x="T4" y="T5"/>
                </a:cxn>
              </a:cxnLst>
              <a:rect l="0" t="0" r="r" b="b"/>
              <a:pathLst>
                <a:path w="22174" h="21600" fill="none" extrusionOk="0">
                  <a:moveTo>
                    <a:pt x="-1" y="8"/>
                  </a:moveTo>
                  <a:cubicBezTo>
                    <a:pt x="202" y="2"/>
                    <a:pt x="405" y="-1"/>
                    <a:pt x="608" y="0"/>
                  </a:cubicBezTo>
                  <a:cubicBezTo>
                    <a:pt x="12068" y="0"/>
                    <a:pt x="21533" y="8949"/>
                    <a:pt x="22174" y="20391"/>
                  </a:cubicBezTo>
                </a:path>
                <a:path w="22174" h="21600" stroke="0" extrusionOk="0">
                  <a:moveTo>
                    <a:pt x="-1" y="8"/>
                  </a:moveTo>
                  <a:cubicBezTo>
                    <a:pt x="202" y="2"/>
                    <a:pt x="405" y="-1"/>
                    <a:pt x="608" y="0"/>
                  </a:cubicBezTo>
                  <a:cubicBezTo>
                    <a:pt x="12068" y="0"/>
                    <a:pt x="21533" y="8949"/>
                    <a:pt x="22174" y="20391"/>
                  </a:cubicBezTo>
                  <a:lnTo>
                    <a:pt x="608"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0" name="Oval 8"/>
            <p:cNvSpPr>
              <a:spLocks noChangeArrowheads="1"/>
            </p:cNvSpPr>
            <p:nvPr/>
          </p:nvSpPr>
          <p:spPr bwMode="auto">
            <a:xfrm>
              <a:off x="1788" y="2640"/>
              <a:ext cx="1008" cy="1008"/>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1" name="Line 9"/>
            <p:cNvSpPr>
              <a:spLocks noChangeShapeType="1"/>
            </p:cNvSpPr>
            <p:nvPr/>
          </p:nvSpPr>
          <p:spPr bwMode="auto">
            <a:xfrm>
              <a:off x="528" y="3156"/>
              <a:ext cx="355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2" name="Rectangle 10" descr="Large grid"/>
            <p:cNvSpPr>
              <a:spLocks noChangeArrowheads="1"/>
            </p:cNvSpPr>
            <p:nvPr/>
          </p:nvSpPr>
          <p:spPr bwMode="auto">
            <a:xfrm rot="-5400000">
              <a:off x="2220" y="476"/>
              <a:ext cx="144" cy="480"/>
            </a:xfrm>
            <a:prstGeom prst="rect">
              <a:avLst/>
            </a:prstGeom>
            <a:pattFill prst="lgGrid">
              <a:fgClr>
                <a:schemeClr val="tx2"/>
              </a:fgClr>
              <a:bgClr>
                <a:srgbClr val="B2B2B2"/>
              </a:bgClr>
            </a:patt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3" name="Rectangle 11" descr="Large grid"/>
            <p:cNvSpPr>
              <a:spLocks noChangeArrowheads="1"/>
            </p:cNvSpPr>
            <p:nvPr/>
          </p:nvSpPr>
          <p:spPr bwMode="auto">
            <a:xfrm rot="-5400000">
              <a:off x="2219" y="5372"/>
              <a:ext cx="145" cy="480"/>
            </a:xfrm>
            <a:prstGeom prst="rect">
              <a:avLst/>
            </a:prstGeom>
            <a:pattFill prst="lgGrid">
              <a:fgClr>
                <a:schemeClr val="tx2"/>
              </a:fgClr>
              <a:bgClr>
                <a:srgbClr val="B2B2B2"/>
              </a:bgClr>
            </a:patt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084" name="Group 12"/>
            <p:cNvGrpSpPr>
              <a:grpSpLocks/>
            </p:cNvGrpSpPr>
            <p:nvPr/>
          </p:nvGrpSpPr>
          <p:grpSpPr bwMode="auto">
            <a:xfrm>
              <a:off x="334" y="5544"/>
              <a:ext cx="193" cy="130"/>
              <a:chOff x="328" y="5410"/>
              <a:chExt cx="193" cy="130"/>
            </a:xfrm>
          </p:grpSpPr>
          <p:sp>
            <p:nvSpPr>
              <p:cNvPr id="3085" name="Line 13"/>
              <p:cNvSpPr>
                <a:spLocks noChangeShapeType="1"/>
              </p:cNvSpPr>
              <p:nvPr/>
            </p:nvSpPr>
            <p:spPr bwMode="auto">
              <a:xfrm flipH="1">
                <a:off x="425" y="5410"/>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6" name="AutoShape 14"/>
              <p:cNvSpPr>
                <a:spLocks noChangeArrowheads="1"/>
              </p:cNvSpPr>
              <p:nvPr/>
            </p:nvSpPr>
            <p:spPr bwMode="auto">
              <a:xfrm rot="-46031887">
                <a:off x="328" y="5444"/>
                <a:ext cx="96" cy="96"/>
              </a:xfrm>
              <a:prstGeom prst="parallelogram">
                <a:avLst>
                  <a:gd name="adj" fmla="val 25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87" name="Group 15"/>
            <p:cNvGrpSpPr>
              <a:grpSpLocks/>
            </p:cNvGrpSpPr>
            <p:nvPr/>
          </p:nvGrpSpPr>
          <p:grpSpPr bwMode="auto">
            <a:xfrm rot="-5400000">
              <a:off x="4046" y="5571"/>
              <a:ext cx="194" cy="130"/>
              <a:chOff x="328" y="5410"/>
              <a:chExt cx="193" cy="130"/>
            </a:xfrm>
          </p:grpSpPr>
          <p:sp>
            <p:nvSpPr>
              <p:cNvPr id="3088" name="Line 16"/>
              <p:cNvSpPr>
                <a:spLocks noChangeShapeType="1"/>
              </p:cNvSpPr>
              <p:nvPr/>
            </p:nvSpPr>
            <p:spPr bwMode="auto">
              <a:xfrm flipH="1">
                <a:off x="425" y="5410"/>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9" name="AutoShape 17"/>
              <p:cNvSpPr>
                <a:spLocks noChangeArrowheads="1"/>
              </p:cNvSpPr>
              <p:nvPr/>
            </p:nvSpPr>
            <p:spPr bwMode="auto">
              <a:xfrm rot="-46031887">
                <a:off x="328" y="5444"/>
                <a:ext cx="96" cy="96"/>
              </a:xfrm>
              <a:prstGeom prst="parallelogram">
                <a:avLst>
                  <a:gd name="adj" fmla="val 25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90" name="Group 18"/>
            <p:cNvGrpSpPr>
              <a:grpSpLocks/>
            </p:cNvGrpSpPr>
            <p:nvPr/>
          </p:nvGrpSpPr>
          <p:grpSpPr bwMode="auto">
            <a:xfrm rot="-10800000">
              <a:off x="4078" y="660"/>
              <a:ext cx="193" cy="130"/>
              <a:chOff x="328" y="5410"/>
              <a:chExt cx="193" cy="130"/>
            </a:xfrm>
          </p:grpSpPr>
          <p:sp>
            <p:nvSpPr>
              <p:cNvPr id="3091" name="Line 19"/>
              <p:cNvSpPr>
                <a:spLocks noChangeShapeType="1"/>
              </p:cNvSpPr>
              <p:nvPr/>
            </p:nvSpPr>
            <p:spPr bwMode="auto">
              <a:xfrm flipH="1">
                <a:off x="425" y="5410"/>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92" name="AutoShape 20"/>
              <p:cNvSpPr>
                <a:spLocks noChangeArrowheads="1"/>
              </p:cNvSpPr>
              <p:nvPr/>
            </p:nvSpPr>
            <p:spPr bwMode="auto">
              <a:xfrm rot="-46031887">
                <a:off x="328" y="5444"/>
                <a:ext cx="96" cy="96"/>
              </a:xfrm>
              <a:prstGeom prst="parallelogram">
                <a:avLst>
                  <a:gd name="adj" fmla="val 25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93" name="Group 21"/>
            <p:cNvGrpSpPr>
              <a:grpSpLocks/>
            </p:cNvGrpSpPr>
            <p:nvPr/>
          </p:nvGrpSpPr>
          <p:grpSpPr bwMode="auto">
            <a:xfrm rot="-16200000">
              <a:off x="368" y="632"/>
              <a:ext cx="194" cy="130"/>
              <a:chOff x="328" y="5410"/>
              <a:chExt cx="193" cy="130"/>
            </a:xfrm>
          </p:grpSpPr>
          <p:sp>
            <p:nvSpPr>
              <p:cNvPr id="3094" name="Line 22"/>
              <p:cNvSpPr>
                <a:spLocks noChangeShapeType="1"/>
              </p:cNvSpPr>
              <p:nvPr/>
            </p:nvSpPr>
            <p:spPr bwMode="auto">
              <a:xfrm flipH="1">
                <a:off x="425" y="5410"/>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95" name="AutoShape 23"/>
              <p:cNvSpPr>
                <a:spLocks noChangeArrowheads="1"/>
              </p:cNvSpPr>
              <p:nvPr/>
            </p:nvSpPr>
            <p:spPr bwMode="auto">
              <a:xfrm rot="-46031887">
                <a:off x="328" y="5444"/>
                <a:ext cx="96" cy="96"/>
              </a:xfrm>
              <a:prstGeom prst="parallelogram">
                <a:avLst>
                  <a:gd name="adj" fmla="val 25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96" name="Group 24"/>
            <p:cNvGrpSpPr>
              <a:grpSpLocks/>
            </p:cNvGrpSpPr>
            <p:nvPr/>
          </p:nvGrpSpPr>
          <p:grpSpPr bwMode="auto">
            <a:xfrm>
              <a:off x="1236" y="4436"/>
              <a:ext cx="2112" cy="1103"/>
              <a:chOff x="1236" y="4304"/>
              <a:chExt cx="2112" cy="1104"/>
            </a:xfrm>
          </p:grpSpPr>
          <p:grpSp>
            <p:nvGrpSpPr>
              <p:cNvPr id="3097" name="Group 25"/>
              <p:cNvGrpSpPr>
                <a:grpSpLocks/>
              </p:cNvGrpSpPr>
              <p:nvPr/>
            </p:nvGrpSpPr>
            <p:grpSpPr bwMode="auto">
              <a:xfrm>
                <a:off x="1788" y="4304"/>
                <a:ext cx="1008" cy="1008"/>
                <a:chOff x="1836" y="4416"/>
                <a:chExt cx="1008" cy="1008"/>
              </a:xfrm>
            </p:grpSpPr>
            <p:sp>
              <p:nvSpPr>
                <p:cNvPr id="3098" name="Oval 26"/>
                <p:cNvSpPr>
                  <a:spLocks noChangeArrowheads="1"/>
                </p:cNvSpPr>
                <p:nvPr/>
              </p:nvSpPr>
              <p:spPr bwMode="auto">
                <a:xfrm>
                  <a:off x="1836" y="4416"/>
                  <a:ext cx="1008" cy="1008"/>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99" name="Line 27"/>
                <p:cNvSpPr>
                  <a:spLocks noChangeShapeType="1"/>
                </p:cNvSpPr>
                <p:nvPr/>
              </p:nvSpPr>
              <p:spPr bwMode="auto">
                <a:xfrm>
                  <a:off x="1920" y="4656"/>
                  <a:ext cx="86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100" name="Rectangle 28"/>
              <p:cNvSpPr>
                <a:spLocks noChangeArrowheads="1"/>
              </p:cNvSpPr>
              <p:nvPr/>
            </p:nvSpPr>
            <p:spPr bwMode="auto">
              <a:xfrm>
                <a:off x="1236" y="4544"/>
                <a:ext cx="2112" cy="86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1" name="Rectangle 29"/>
              <p:cNvSpPr>
                <a:spLocks noChangeArrowheads="1"/>
              </p:cNvSpPr>
              <p:nvPr/>
            </p:nvSpPr>
            <p:spPr bwMode="auto">
              <a:xfrm>
                <a:off x="1812" y="5120"/>
                <a:ext cx="960" cy="288"/>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2" name="Oval 30"/>
              <p:cNvSpPr>
                <a:spLocks noChangeArrowheads="1"/>
              </p:cNvSpPr>
              <p:nvPr/>
            </p:nvSpPr>
            <p:spPr bwMode="auto">
              <a:xfrm>
                <a:off x="2286" y="4780"/>
                <a:ext cx="35" cy="35"/>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103" name="Group 31"/>
            <p:cNvGrpSpPr>
              <a:grpSpLocks/>
            </p:cNvGrpSpPr>
            <p:nvPr/>
          </p:nvGrpSpPr>
          <p:grpSpPr bwMode="auto">
            <a:xfrm flipV="1">
              <a:off x="1236" y="792"/>
              <a:ext cx="2112" cy="1104"/>
              <a:chOff x="1236" y="4304"/>
              <a:chExt cx="2112" cy="1104"/>
            </a:xfrm>
          </p:grpSpPr>
          <p:grpSp>
            <p:nvGrpSpPr>
              <p:cNvPr id="3104" name="Group 32"/>
              <p:cNvGrpSpPr>
                <a:grpSpLocks/>
              </p:cNvGrpSpPr>
              <p:nvPr/>
            </p:nvGrpSpPr>
            <p:grpSpPr bwMode="auto">
              <a:xfrm>
                <a:off x="1788" y="4304"/>
                <a:ext cx="1008" cy="1008"/>
                <a:chOff x="1836" y="4416"/>
                <a:chExt cx="1008" cy="1008"/>
              </a:xfrm>
            </p:grpSpPr>
            <p:sp>
              <p:nvSpPr>
                <p:cNvPr id="3105" name="Oval 33"/>
                <p:cNvSpPr>
                  <a:spLocks noChangeArrowheads="1"/>
                </p:cNvSpPr>
                <p:nvPr/>
              </p:nvSpPr>
              <p:spPr bwMode="auto">
                <a:xfrm>
                  <a:off x="1836" y="4416"/>
                  <a:ext cx="1008" cy="1008"/>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6" name="Line 34"/>
                <p:cNvSpPr>
                  <a:spLocks noChangeShapeType="1"/>
                </p:cNvSpPr>
                <p:nvPr/>
              </p:nvSpPr>
              <p:spPr bwMode="auto">
                <a:xfrm>
                  <a:off x="1920" y="4656"/>
                  <a:ext cx="86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107" name="Rectangle 35"/>
              <p:cNvSpPr>
                <a:spLocks noChangeArrowheads="1"/>
              </p:cNvSpPr>
              <p:nvPr/>
            </p:nvSpPr>
            <p:spPr bwMode="auto">
              <a:xfrm>
                <a:off x="1236" y="4544"/>
                <a:ext cx="2112" cy="86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8" name="Rectangle 36"/>
              <p:cNvSpPr>
                <a:spLocks noChangeArrowheads="1"/>
              </p:cNvSpPr>
              <p:nvPr/>
            </p:nvSpPr>
            <p:spPr bwMode="auto">
              <a:xfrm>
                <a:off x="1812" y="5120"/>
                <a:ext cx="960" cy="288"/>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9" name="Oval 37"/>
              <p:cNvSpPr>
                <a:spLocks noChangeArrowheads="1"/>
              </p:cNvSpPr>
              <p:nvPr/>
            </p:nvSpPr>
            <p:spPr bwMode="auto">
              <a:xfrm>
                <a:off x="2286" y="4780"/>
                <a:ext cx="35" cy="35"/>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3110" name="Oval 38"/>
          <p:cNvSpPr>
            <a:spLocks noChangeArrowheads="1"/>
          </p:cNvSpPr>
          <p:nvPr/>
        </p:nvSpPr>
        <p:spPr bwMode="auto">
          <a:xfrm>
            <a:off x="3286125" y="7981950"/>
            <a:ext cx="285750" cy="292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smtClean="0">
                <a:solidFill>
                  <a:schemeClr val="bg1"/>
                </a:solidFill>
              </a:rPr>
              <a:t>MV</a:t>
            </a:r>
            <a:endParaRPr lang="en-US" sz="1000" b="1" dirty="0">
              <a:solidFill>
                <a:schemeClr val="bg1"/>
              </a:solidFill>
            </a:endParaRPr>
          </a:p>
        </p:txBody>
      </p:sp>
      <p:sp>
        <p:nvSpPr>
          <p:cNvPr id="3111" name="Oval 39"/>
          <p:cNvSpPr>
            <a:spLocks noChangeArrowheads="1"/>
          </p:cNvSpPr>
          <p:nvPr/>
        </p:nvSpPr>
        <p:spPr bwMode="auto">
          <a:xfrm>
            <a:off x="3286769" y="4308480"/>
            <a:ext cx="285750" cy="2921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smtClean="0">
                <a:solidFill>
                  <a:schemeClr val="bg1"/>
                </a:solidFill>
              </a:rPr>
              <a:t>MT</a:t>
            </a:r>
            <a:endParaRPr lang="en-US" sz="1000" b="1" dirty="0">
              <a:solidFill>
                <a:schemeClr val="bg1"/>
              </a:solidFill>
            </a:endParaRPr>
          </a:p>
        </p:txBody>
      </p:sp>
      <p:sp>
        <p:nvSpPr>
          <p:cNvPr id="3115" name="Oval 43"/>
          <p:cNvSpPr>
            <a:spLocks noChangeArrowheads="1"/>
          </p:cNvSpPr>
          <p:nvPr/>
        </p:nvSpPr>
        <p:spPr bwMode="auto">
          <a:xfrm>
            <a:off x="5407025" y="5847824"/>
            <a:ext cx="285750" cy="290513"/>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a:solidFill>
                  <a:schemeClr val="bg1"/>
                </a:solidFill>
              </a:rPr>
              <a:t>HK</a:t>
            </a:r>
          </a:p>
        </p:txBody>
      </p:sp>
      <p:sp>
        <p:nvSpPr>
          <p:cNvPr id="3116" name="Oval 44"/>
          <p:cNvSpPr>
            <a:spLocks noChangeArrowheads="1"/>
          </p:cNvSpPr>
          <p:nvPr/>
        </p:nvSpPr>
        <p:spPr bwMode="auto">
          <a:xfrm>
            <a:off x="1118518" y="5853646"/>
            <a:ext cx="285750" cy="290513"/>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a:solidFill>
                  <a:schemeClr val="bg1"/>
                </a:solidFill>
              </a:rPr>
              <a:t>VK</a:t>
            </a:r>
          </a:p>
        </p:txBody>
      </p:sp>
      <p:sp>
        <p:nvSpPr>
          <p:cNvPr id="3118" name="Text Box 46"/>
          <p:cNvSpPr txBox="1">
            <a:spLocks noChangeArrowheads="1"/>
          </p:cNvSpPr>
          <p:nvPr/>
        </p:nvSpPr>
        <p:spPr bwMode="auto">
          <a:xfrm>
            <a:off x="2157413" y="200025"/>
            <a:ext cx="2495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v-SE" b="1" dirty="0"/>
              <a:t>Positioner på planen</a:t>
            </a:r>
            <a:r>
              <a:rPr lang="en-GB" b="1" dirty="0"/>
              <a:t> </a:t>
            </a:r>
          </a:p>
        </p:txBody>
      </p:sp>
      <p:sp>
        <p:nvSpPr>
          <p:cNvPr id="58" name="Oval 39"/>
          <p:cNvSpPr>
            <a:spLocks noChangeArrowheads="1"/>
          </p:cNvSpPr>
          <p:nvPr/>
        </p:nvSpPr>
        <p:spPr bwMode="auto">
          <a:xfrm>
            <a:off x="2195513" y="5856188"/>
            <a:ext cx="285750" cy="2921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smtClean="0">
                <a:solidFill>
                  <a:schemeClr val="bg1"/>
                </a:solidFill>
              </a:rPr>
              <a:t>VMF</a:t>
            </a:r>
            <a:endParaRPr lang="en-US" sz="1000" b="1" dirty="0">
              <a:solidFill>
                <a:schemeClr val="bg1"/>
              </a:solidFill>
            </a:endParaRPr>
          </a:p>
        </p:txBody>
      </p:sp>
      <p:sp>
        <p:nvSpPr>
          <p:cNvPr id="60" name="Oval 39"/>
          <p:cNvSpPr>
            <a:spLocks noChangeArrowheads="1"/>
          </p:cNvSpPr>
          <p:nvPr/>
        </p:nvSpPr>
        <p:spPr bwMode="auto">
          <a:xfrm>
            <a:off x="3286125" y="5855444"/>
            <a:ext cx="285750" cy="2921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smtClean="0">
                <a:solidFill>
                  <a:schemeClr val="bg1"/>
                </a:solidFill>
              </a:rPr>
              <a:t>CMF</a:t>
            </a:r>
            <a:endParaRPr lang="en-US" sz="1000" b="1" dirty="0">
              <a:solidFill>
                <a:schemeClr val="bg1"/>
              </a:solidFill>
            </a:endParaRPr>
          </a:p>
        </p:txBody>
      </p:sp>
      <p:sp>
        <p:nvSpPr>
          <p:cNvPr id="61" name="Oval 39"/>
          <p:cNvSpPr>
            <a:spLocks noChangeArrowheads="1"/>
          </p:cNvSpPr>
          <p:nvPr/>
        </p:nvSpPr>
        <p:spPr bwMode="auto">
          <a:xfrm>
            <a:off x="4367213" y="5844543"/>
            <a:ext cx="285750" cy="2921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a:solidFill>
                  <a:schemeClr val="bg1"/>
                </a:solidFill>
              </a:rPr>
              <a:t>H</a:t>
            </a:r>
            <a:r>
              <a:rPr lang="en-US" sz="1000" b="1" dirty="0" smtClean="0">
                <a:solidFill>
                  <a:schemeClr val="bg1"/>
                </a:solidFill>
              </a:rPr>
              <a:t>MF</a:t>
            </a:r>
            <a:endParaRPr lang="en-US" sz="1000" b="1" dirty="0">
              <a:solidFill>
                <a:schemeClr val="bg1"/>
              </a:solidFill>
            </a:endParaRPr>
          </a:p>
        </p:txBody>
      </p:sp>
      <p:cxnSp>
        <p:nvCxnSpPr>
          <p:cNvPr id="4" name="Straight Arrow Connector 3"/>
          <p:cNvCxnSpPr>
            <a:stCxn id="1026" idx="1"/>
          </p:cNvCxnSpPr>
          <p:nvPr/>
        </p:nvCxnSpPr>
        <p:spPr>
          <a:xfrm flipH="1">
            <a:off x="2663474" y="5036136"/>
            <a:ext cx="620651" cy="61598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54" name="Straight Arrow Connector 53"/>
          <p:cNvCxnSpPr>
            <a:stCxn id="1026" idx="3"/>
          </p:cNvCxnSpPr>
          <p:nvPr/>
        </p:nvCxnSpPr>
        <p:spPr>
          <a:xfrm>
            <a:off x="3541141" y="5036136"/>
            <a:ext cx="586430" cy="61598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57" name="Straight Arrow Connector 56"/>
          <p:cNvCxnSpPr/>
          <p:nvPr/>
        </p:nvCxnSpPr>
        <p:spPr>
          <a:xfrm flipH="1">
            <a:off x="3409625" y="5070295"/>
            <a:ext cx="7526" cy="581825"/>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pic>
        <p:nvPicPr>
          <p:cNvPr id="1026" name="Picture 2" descr="http://0.tqn.com/d/rubberstamping/1/0/n/q/-/-/football_soccer_ball.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84125" y="4910140"/>
            <a:ext cx="257016" cy="251991"/>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962070" y="5333235"/>
            <a:ext cx="1590500" cy="307777"/>
          </a:xfrm>
          <a:prstGeom prst="rect">
            <a:avLst/>
          </a:prstGeom>
          <a:noFill/>
        </p:spPr>
        <p:txBody>
          <a:bodyPr wrap="none" rtlCol="0">
            <a:spAutoFit/>
          </a:bodyPr>
          <a:lstStyle/>
          <a:p>
            <a:r>
              <a:rPr lang="en-GB" sz="1400" dirty="0" smtClean="0"/>
              <a:t>1</a:t>
            </a:r>
            <a:r>
              <a:rPr lang="en-GB" sz="1400" baseline="30000" dirty="0" smtClean="0"/>
              <a:t>st</a:t>
            </a:r>
            <a:r>
              <a:rPr lang="en-GB" sz="1400" dirty="0" smtClean="0"/>
              <a:t> line of defence</a:t>
            </a:r>
            <a:endParaRPr lang="en-GB" sz="1400" dirty="0"/>
          </a:p>
        </p:txBody>
      </p:sp>
      <p:sp>
        <p:nvSpPr>
          <p:cNvPr id="64" name="Rectangle 63"/>
          <p:cNvSpPr/>
          <p:nvPr/>
        </p:nvSpPr>
        <p:spPr>
          <a:xfrm>
            <a:off x="764704" y="7164288"/>
            <a:ext cx="5279081" cy="5506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12" name="Oval 40"/>
          <p:cNvSpPr>
            <a:spLocks noChangeArrowheads="1"/>
          </p:cNvSpPr>
          <p:nvPr/>
        </p:nvSpPr>
        <p:spPr bwMode="auto">
          <a:xfrm>
            <a:off x="1340768" y="7315066"/>
            <a:ext cx="285750" cy="290513"/>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a:solidFill>
                  <a:schemeClr val="bg1"/>
                </a:solidFill>
              </a:rPr>
              <a:t>VB</a:t>
            </a:r>
          </a:p>
        </p:txBody>
      </p:sp>
      <p:sp>
        <p:nvSpPr>
          <p:cNvPr id="3113" name="Oval 41"/>
          <p:cNvSpPr>
            <a:spLocks noChangeArrowheads="1"/>
          </p:cNvSpPr>
          <p:nvPr/>
        </p:nvSpPr>
        <p:spPr bwMode="auto">
          <a:xfrm>
            <a:off x="5165725" y="7286373"/>
            <a:ext cx="285750" cy="290513"/>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a:solidFill>
                  <a:schemeClr val="bg1"/>
                </a:solidFill>
              </a:rPr>
              <a:t>HB</a:t>
            </a:r>
          </a:p>
        </p:txBody>
      </p:sp>
      <p:sp>
        <p:nvSpPr>
          <p:cNvPr id="3114" name="Oval 42"/>
          <p:cNvSpPr>
            <a:spLocks noChangeArrowheads="1"/>
          </p:cNvSpPr>
          <p:nvPr/>
        </p:nvSpPr>
        <p:spPr bwMode="auto">
          <a:xfrm>
            <a:off x="2696384" y="7289666"/>
            <a:ext cx="285750" cy="290513"/>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smtClean="0">
                <a:solidFill>
                  <a:schemeClr val="bg1"/>
                </a:solidFill>
              </a:rPr>
              <a:t>VMB</a:t>
            </a:r>
            <a:endParaRPr lang="en-US" sz="1000" b="1" dirty="0">
              <a:solidFill>
                <a:schemeClr val="bg1"/>
              </a:solidFill>
            </a:endParaRPr>
          </a:p>
        </p:txBody>
      </p:sp>
      <p:sp>
        <p:nvSpPr>
          <p:cNvPr id="56" name="Oval 42"/>
          <p:cNvSpPr>
            <a:spLocks noChangeArrowheads="1"/>
          </p:cNvSpPr>
          <p:nvPr/>
        </p:nvSpPr>
        <p:spPr bwMode="auto">
          <a:xfrm>
            <a:off x="3893033" y="7286507"/>
            <a:ext cx="285750" cy="290513"/>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a:solidFill>
                  <a:schemeClr val="bg1"/>
                </a:solidFill>
              </a:rPr>
              <a:t>MB</a:t>
            </a:r>
          </a:p>
        </p:txBody>
      </p:sp>
      <p:sp>
        <p:nvSpPr>
          <p:cNvPr id="65" name="TextBox 64"/>
          <p:cNvSpPr txBox="1"/>
          <p:nvPr/>
        </p:nvSpPr>
        <p:spPr>
          <a:xfrm>
            <a:off x="949370" y="6783040"/>
            <a:ext cx="1696298" cy="307777"/>
          </a:xfrm>
          <a:prstGeom prst="rect">
            <a:avLst/>
          </a:prstGeom>
          <a:noFill/>
        </p:spPr>
        <p:txBody>
          <a:bodyPr wrap="none" rtlCol="0">
            <a:spAutoFit/>
          </a:bodyPr>
          <a:lstStyle/>
          <a:p>
            <a:r>
              <a:rPr lang="en-GB" sz="1400" dirty="0" smtClean="0"/>
              <a:t>2</a:t>
            </a:r>
            <a:r>
              <a:rPr lang="en-GB" sz="1400" baseline="30000" dirty="0" smtClean="0"/>
              <a:t>nd</a:t>
            </a:r>
            <a:r>
              <a:rPr lang="en-GB" sz="1400" dirty="0" smtClean="0"/>
              <a:t> line of defence</a:t>
            </a:r>
            <a:endParaRPr lang="en-GB" sz="1400" dirty="0"/>
          </a:p>
        </p:txBody>
      </p:sp>
    </p:spTree>
    <p:extLst>
      <p:ext uri="{BB962C8B-B14F-4D97-AF65-F5344CB8AC3E}">
        <p14:creationId xmlns:p14="http://schemas.microsoft.com/office/powerpoint/2010/main" val="3550748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4"/>
                                        </p:tgtEl>
                                        <p:attrNameLst>
                                          <p:attrName>style.visibility</p:attrName>
                                        </p:attrNameLst>
                                      </p:cBhvr>
                                      <p:to>
                                        <p:strVal val="visible"/>
                                      </p:to>
                                    </p:set>
                                    <p:animEffect transition="in" filter="fade">
                                      <p:cBhvr>
                                        <p:cTn id="15" dur="500"/>
                                        <p:tgtEl>
                                          <p:spTgt spid="64"/>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65"/>
                                        </p:tgtEl>
                                        <p:attrNameLst>
                                          <p:attrName>style.visibility</p:attrName>
                                        </p:attrNameLst>
                                      </p:cBhvr>
                                      <p:to>
                                        <p:strVal val="visible"/>
                                      </p:to>
                                    </p:set>
                                    <p:animEffect transition="in" filter="fade">
                                      <p:cBhvr>
                                        <p:cTn id="18" dur="5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2" grpId="0"/>
      <p:bldP spid="64" grpId="0" animBg="1"/>
      <p:bldP spid="6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b="1" dirty="0" smtClean="0"/>
              <a:t>4-5-1</a:t>
            </a:r>
            <a:r>
              <a:rPr lang="en-GB" sz="3200" dirty="0" smtClean="0"/>
              <a:t/>
            </a:r>
            <a:br>
              <a:rPr lang="en-GB" sz="3200" dirty="0" smtClean="0"/>
            </a:br>
            <a:r>
              <a:rPr lang="en-GB" sz="2800" dirty="0" smtClean="0"/>
              <a:t>If </a:t>
            </a:r>
            <a:r>
              <a:rPr lang="en-GB" sz="2800" dirty="0"/>
              <a:t>we control the </a:t>
            </a:r>
            <a:r>
              <a:rPr lang="en-GB" sz="2800" dirty="0" smtClean="0"/>
              <a:t>midfield,</a:t>
            </a:r>
            <a:br>
              <a:rPr lang="en-GB" sz="2800" dirty="0" smtClean="0"/>
            </a:br>
            <a:r>
              <a:rPr lang="en-GB" sz="2800" dirty="0" smtClean="0"/>
              <a:t>we </a:t>
            </a:r>
            <a:r>
              <a:rPr lang="en-GB" sz="2800" dirty="0"/>
              <a:t>control the </a:t>
            </a:r>
            <a:r>
              <a:rPr lang="en-GB" sz="2800" dirty="0" smtClean="0"/>
              <a:t>game!</a:t>
            </a:r>
            <a:endParaRPr lang="en-GB" sz="2800" dirty="0"/>
          </a:p>
        </p:txBody>
      </p:sp>
      <p:sp>
        <p:nvSpPr>
          <p:cNvPr id="3" name="Content Placeholder 2"/>
          <p:cNvSpPr>
            <a:spLocks noGrp="1"/>
          </p:cNvSpPr>
          <p:nvPr>
            <p:ph idx="1"/>
          </p:nvPr>
        </p:nvSpPr>
        <p:spPr/>
        <p:txBody>
          <a:bodyPr/>
          <a:lstStyle/>
          <a:p>
            <a:r>
              <a:rPr lang="en-GB" sz="2400" dirty="0"/>
              <a:t>4-5-1 is based upon ‘packing’ the midfield to give a more defensive formulation.</a:t>
            </a:r>
          </a:p>
          <a:p>
            <a:pPr lvl="1"/>
            <a:r>
              <a:rPr lang="en-GB" sz="2000" dirty="0"/>
              <a:t>CMF is defensive ‘minded’, but can support the attack, if needed.</a:t>
            </a:r>
          </a:p>
          <a:p>
            <a:endParaRPr lang="en-GB" sz="2400" dirty="0" smtClean="0"/>
          </a:p>
          <a:p>
            <a:r>
              <a:rPr lang="en-GB" sz="2400" dirty="0"/>
              <a:t>Increases our ability to cut out the passes through the centre</a:t>
            </a:r>
            <a:r>
              <a:rPr lang="en-GB" sz="2400" dirty="0" smtClean="0"/>
              <a:t>.</a:t>
            </a:r>
          </a:p>
          <a:p>
            <a:pPr lvl="1"/>
            <a:r>
              <a:rPr lang="en-GB" sz="2000" dirty="0" smtClean="0"/>
              <a:t>CMF provides ‘extra’ cover for the 4 defenders.</a:t>
            </a:r>
            <a:endParaRPr lang="en-GB" sz="2400" dirty="0" smtClean="0"/>
          </a:p>
          <a:p>
            <a:pPr lvl="1"/>
            <a:endParaRPr lang="en-GB" sz="2000" dirty="0"/>
          </a:p>
          <a:p>
            <a:r>
              <a:rPr lang="en-GB" sz="2400" dirty="0" smtClean="0"/>
              <a:t>However, it requires the MT to hold the ball and wait for support.</a:t>
            </a:r>
            <a:endParaRPr lang="en-GB" sz="2400" dirty="0"/>
          </a:p>
          <a:p>
            <a:endParaRPr lang="en-GB" sz="2800" dirty="0"/>
          </a:p>
        </p:txBody>
      </p:sp>
    </p:spTree>
    <p:extLst>
      <p:ext uri="{BB962C8B-B14F-4D97-AF65-F5344CB8AC3E}">
        <p14:creationId xmlns:p14="http://schemas.microsoft.com/office/powerpoint/2010/main" val="1396651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Group 2"/>
          <p:cNvGrpSpPr>
            <a:grpSpLocks/>
          </p:cNvGrpSpPr>
          <p:nvPr/>
        </p:nvGrpSpPr>
        <p:grpSpPr bwMode="auto">
          <a:xfrm>
            <a:off x="500063" y="900113"/>
            <a:ext cx="5857875" cy="7759700"/>
            <a:chOff x="334" y="600"/>
            <a:chExt cx="3937" cy="5133"/>
          </a:xfrm>
        </p:grpSpPr>
        <p:sp>
          <p:nvSpPr>
            <p:cNvPr id="3075" name="Rectangle 3"/>
            <p:cNvSpPr>
              <a:spLocks noChangeArrowheads="1"/>
            </p:cNvSpPr>
            <p:nvPr/>
          </p:nvSpPr>
          <p:spPr bwMode="auto">
            <a:xfrm>
              <a:off x="529" y="789"/>
              <a:ext cx="3552" cy="475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6" name="Arc 4"/>
            <p:cNvSpPr>
              <a:spLocks/>
            </p:cNvSpPr>
            <p:nvPr/>
          </p:nvSpPr>
          <p:spPr bwMode="auto">
            <a:xfrm>
              <a:off x="528" y="5447"/>
              <a:ext cx="99" cy="96"/>
            </a:xfrm>
            <a:custGeom>
              <a:avLst/>
              <a:gdLst>
                <a:gd name="G0" fmla="+- 608 0 0"/>
                <a:gd name="G1" fmla="+- 21600 0 0"/>
                <a:gd name="G2" fmla="+- 21600 0 0"/>
                <a:gd name="T0" fmla="*/ 0 w 22174"/>
                <a:gd name="T1" fmla="*/ 9 h 21600"/>
                <a:gd name="T2" fmla="*/ 22174 w 22174"/>
                <a:gd name="T3" fmla="*/ 20392 h 21600"/>
                <a:gd name="T4" fmla="*/ 608 w 22174"/>
                <a:gd name="T5" fmla="*/ 21600 h 21600"/>
              </a:gdLst>
              <a:ahLst/>
              <a:cxnLst>
                <a:cxn ang="0">
                  <a:pos x="T0" y="T1"/>
                </a:cxn>
                <a:cxn ang="0">
                  <a:pos x="T2" y="T3"/>
                </a:cxn>
                <a:cxn ang="0">
                  <a:pos x="T4" y="T5"/>
                </a:cxn>
              </a:cxnLst>
              <a:rect l="0" t="0" r="r" b="b"/>
              <a:pathLst>
                <a:path w="22174" h="21600" fill="none" extrusionOk="0">
                  <a:moveTo>
                    <a:pt x="-1" y="8"/>
                  </a:moveTo>
                  <a:cubicBezTo>
                    <a:pt x="202" y="2"/>
                    <a:pt x="405" y="-1"/>
                    <a:pt x="608" y="0"/>
                  </a:cubicBezTo>
                  <a:cubicBezTo>
                    <a:pt x="12068" y="0"/>
                    <a:pt x="21533" y="8949"/>
                    <a:pt x="22174" y="20391"/>
                  </a:cubicBezTo>
                </a:path>
                <a:path w="22174" h="21600" stroke="0" extrusionOk="0">
                  <a:moveTo>
                    <a:pt x="-1" y="8"/>
                  </a:moveTo>
                  <a:cubicBezTo>
                    <a:pt x="202" y="2"/>
                    <a:pt x="405" y="-1"/>
                    <a:pt x="608" y="0"/>
                  </a:cubicBezTo>
                  <a:cubicBezTo>
                    <a:pt x="12068" y="0"/>
                    <a:pt x="21533" y="8949"/>
                    <a:pt x="22174" y="20391"/>
                  </a:cubicBezTo>
                  <a:lnTo>
                    <a:pt x="608"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7" name="Arc 5"/>
            <p:cNvSpPr>
              <a:spLocks/>
            </p:cNvSpPr>
            <p:nvPr/>
          </p:nvSpPr>
          <p:spPr bwMode="auto">
            <a:xfrm rot="-5400000">
              <a:off x="3983" y="5447"/>
              <a:ext cx="99" cy="96"/>
            </a:xfrm>
            <a:custGeom>
              <a:avLst/>
              <a:gdLst>
                <a:gd name="G0" fmla="+- 608 0 0"/>
                <a:gd name="G1" fmla="+- 21600 0 0"/>
                <a:gd name="G2" fmla="+- 21600 0 0"/>
                <a:gd name="T0" fmla="*/ 0 w 22174"/>
                <a:gd name="T1" fmla="*/ 9 h 21600"/>
                <a:gd name="T2" fmla="*/ 22174 w 22174"/>
                <a:gd name="T3" fmla="*/ 20392 h 21600"/>
                <a:gd name="T4" fmla="*/ 608 w 22174"/>
                <a:gd name="T5" fmla="*/ 21600 h 21600"/>
              </a:gdLst>
              <a:ahLst/>
              <a:cxnLst>
                <a:cxn ang="0">
                  <a:pos x="T0" y="T1"/>
                </a:cxn>
                <a:cxn ang="0">
                  <a:pos x="T2" y="T3"/>
                </a:cxn>
                <a:cxn ang="0">
                  <a:pos x="T4" y="T5"/>
                </a:cxn>
              </a:cxnLst>
              <a:rect l="0" t="0" r="r" b="b"/>
              <a:pathLst>
                <a:path w="22174" h="21600" fill="none" extrusionOk="0">
                  <a:moveTo>
                    <a:pt x="-1" y="8"/>
                  </a:moveTo>
                  <a:cubicBezTo>
                    <a:pt x="202" y="2"/>
                    <a:pt x="405" y="-1"/>
                    <a:pt x="608" y="0"/>
                  </a:cubicBezTo>
                  <a:cubicBezTo>
                    <a:pt x="12068" y="0"/>
                    <a:pt x="21533" y="8949"/>
                    <a:pt x="22174" y="20391"/>
                  </a:cubicBezTo>
                </a:path>
                <a:path w="22174" h="21600" stroke="0" extrusionOk="0">
                  <a:moveTo>
                    <a:pt x="-1" y="8"/>
                  </a:moveTo>
                  <a:cubicBezTo>
                    <a:pt x="202" y="2"/>
                    <a:pt x="405" y="-1"/>
                    <a:pt x="608" y="0"/>
                  </a:cubicBezTo>
                  <a:cubicBezTo>
                    <a:pt x="12068" y="0"/>
                    <a:pt x="21533" y="8949"/>
                    <a:pt x="22174" y="20391"/>
                  </a:cubicBezTo>
                  <a:lnTo>
                    <a:pt x="608"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8" name="Arc 6"/>
            <p:cNvSpPr>
              <a:spLocks/>
            </p:cNvSpPr>
            <p:nvPr/>
          </p:nvSpPr>
          <p:spPr bwMode="auto">
            <a:xfrm rot="-10800000">
              <a:off x="3985" y="789"/>
              <a:ext cx="99" cy="96"/>
            </a:xfrm>
            <a:custGeom>
              <a:avLst/>
              <a:gdLst>
                <a:gd name="G0" fmla="+- 608 0 0"/>
                <a:gd name="G1" fmla="+- 21600 0 0"/>
                <a:gd name="G2" fmla="+- 21600 0 0"/>
                <a:gd name="T0" fmla="*/ 0 w 22174"/>
                <a:gd name="T1" fmla="*/ 9 h 21600"/>
                <a:gd name="T2" fmla="*/ 22174 w 22174"/>
                <a:gd name="T3" fmla="*/ 20392 h 21600"/>
                <a:gd name="T4" fmla="*/ 608 w 22174"/>
                <a:gd name="T5" fmla="*/ 21600 h 21600"/>
              </a:gdLst>
              <a:ahLst/>
              <a:cxnLst>
                <a:cxn ang="0">
                  <a:pos x="T0" y="T1"/>
                </a:cxn>
                <a:cxn ang="0">
                  <a:pos x="T2" y="T3"/>
                </a:cxn>
                <a:cxn ang="0">
                  <a:pos x="T4" y="T5"/>
                </a:cxn>
              </a:cxnLst>
              <a:rect l="0" t="0" r="r" b="b"/>
              <a:pathLst>
                <a:path w="22174" h="21600" fill="none" extrusionOk="0">
                  <a:moveTo>
                    <a:pt x="-1" y="8"/>
                  </a:moveTo>
                  <a:cubicBezTo>
                    <a:pt x="202" y="2"/>
                    <a:pt x="405" y="-1"/>
                    <a:pt x="608" y="0"/>
                  </a:cubicBezTo>
                  <a:cubicBezTo>
                    <a:pt x="12068" y="0"/>
                    <a:pt x="21533" y="8949"/>
                    <a:pt x="22174" y="20391"/>
                  </a:cubicBezTo>
                </a:path>
                <a:path w="22174" h="21600" stroke="0" extrusionOk="0">
                  <a:moveTo>
                    <a:pt x="-1" y="8"/>
                  </a:moveTo>
                  <a:cubicBezTo>
                    <a:pt x="202" y="2"/>
                    <a:pt x="405" y="-1"/>
                    <a:pt x="608" y="0"/>
                  </a:cubicBezTo>
                  <a:cubicBezTo>
                    <a:pt x="12068" y="0"/>
                    <a:pt x="21533" y="8949"/>
                    <a:pt x="22174" y="20391"/>
                  </a:cubicBezTo>
                  <a:lnTo>
                    <a:pt x="608"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Arc 7"/>
            <p:cNvSpPr>
              <a:spLocks/>
            </p:cNvSpPr>
            <p:nvPr/>
          </p:nvSpPr>
          <p:spPr bwMode="auto">
            <a:xfrm rot="-16200000">
              <a:off x="527" y="791"/>
              <a:ext cx="99" cy="96"/>
            </a:xfrm>
            <a:custGeom>
              <a:avLst/>
              <a:gdLst>
                <a:gd name="G0" fmla="+- 608 0 0"/>
                <a:gd name="G1" fmla="+- 21600 0 0"/>
                <a:gd name="G2" fmla="+- 21600 0 0"/>
                <a:gd name="T0" fmla="*/ 0 w 22174"/>
                <a:gd name="T1" fmla="*/ 9 h 21600"/>
                <a:gd name="T2" fmla="*/ 22174 w 22174"/>
                <a:gd name="T3" fmla="*/ 20392 h 21600"/>
                <a:gd name="T4" fmla="*/ 608 w 22174"/>
                <a:gd name="T5" fmla="*/ 21600 h 21600"/>
              </a:gdLst>
              <a:ahLst/>
              <a:cxnLst>
                <a:cxn ang="0">
                  <a:pos x="T0" y="T1"/>
                </a:cxn>
                <a:cxn ang="0">
                  <a:pos x="T2" y="T3"/>
                </a:cxn>
                <a:cxn ang="0">
                  <a:pos x="T4" y="T5"/>
                </a:cxn>
              </a:cxnLst>
              <a:rect l="0" t="0" r="r" b="b"/>
              <a:pathLst>
                <a:path w="22174" h="21600" fill="none" extrusionOk="0">
                  <a:moveTo>
                    <a:pt x="-1" y="8"/>
                  </a:moveTo>
                  <a:cubicBezTo>
                    <a:pt x="202" y="2"/>
                    <a:pt x="405" y="-1"/>
                    <a:pt x="608" y="0"/>
                  </a:cubicBezTo>
                  <a:cubicBezTo>
                    <a:pt x="12068" y="0"/>
                    <a:pt x="21533" y="8949"/>
                    <a:pt x="22174" y="20391"/>
                  </a:cubicBezTo>
                </a:path>
                <a:path w="22174" h="21600" stroke="0" extrusionOk="0">
                  <a:moveTo>
                    <a:pt x="-1" y="8"/>
                  </a:moveTo>
                  <a:cubicBezTo>
                    <a:pt x="202" y="2"/>
                    <a:pt x="405" y="-1"/>
                    <a:pt x="608" y="0"/>
                  </a:cubicBezTo>
                  <a:cubicBezTo>
                    <a:pt x="12068" y="0"/>
                    <a:pt x="21533" y="8949"/>
                    <a:pt x="22174" y="20391"/>
                  </a:cubicBezTo>
                  <a:lnTo>
                    <a:pt x="608"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0" name="Oval 8"/>
            <p:cNvSpPr>
              <a:spLocks noChangeArrowheads="1"/>
            </p:cNvSpPr>
            <p:nvPr/>
          </p:nvSpPr>
          <p:spPr bwMode="auto">
            <a:xfrm>
              <a:off x="1788" y="2640"/>
              <a:ext cx="1008" cy="1008"/>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1" name="Line 9"/>
            <p:cNvSpPr>
              <a:spLocks noChangeShapeType="1"/>
            </p:cNvSpPr>
            <p:nvPr/>
          </p:nvSpPr>
          <p:spPr bwMode="auto">
            <a:xfrm>
              <a:off x="528" y="3156"/>
              <a:ext cx="355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2" name="Rectangle 10" descr="Large grid"/>
            <p:cNvSpPr>
              <a:spLocks noChangeArrowheads="1"/>
            </p:cNvSpPr>
            <p:nvPr/>
          </p:nvSpPr>
          <p:spPr bwMode="auto">
            <a:xfrm rot="-5400000">
              <a:off x="2220" y="476"/>
              <a:ext cx="144" cy="480"/>
            </a:xfrm>
            <a:prstGeom prst="rect">
              <a:avLst/>
            </a:prstGeom>
            <a:pattFill prst="lgGrid">
              <a:fgClr>
                <a:schemeClr val="tx2"/>
              </a:fgClr>
              <a:bgClr>
                <a:srgbClr val="B2B2B2"/>
              </a:bgClr>
            </a:patt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3" name="Rectangle 11" descr="Large grid"/>
            <p:cNvSpPr>
              <a:spLocks noChangeArrowheads="1"/>
            </p:cNvSpPr>
            <p:nvPr/>
          </p:nvSpPr>
          <p:spPr bwMode="auto">
            <a:xfrm rot="-5400000">
              <a:off x="2219" y="5372"/>
              <a:ext cx="145" cy="480"/>
            </a:xfrm>
            <a:prstGeom prst="rect">
              <a:avLst/>
            </a:prstGeom>
            <a:pattFill prst="lgGrid">
              <a:fgClr>
                <a:schemeClr val="tx2"/>
              </a:fgClr>
              <a:bgClr>
                <a:srgbClr val="B2B2B2"/>
              </a:bgClr>
            </a:patt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084" name="Group 12"/>
            <p:cNvGrpSpPr>
              <a:grpSpLocks/>
            </p:cNvGrpSpPr>
            <p:nvPr/>
          </p:nvGrpSpPr>
          <p:grpSpPr bwMode="auto">
            <a:xfrm>
              <a:off x="334" y="5544"/>
              <a:ext cx="193" cy="130"/>
              <a:chOff x="328" y="5410"/>
              <a:chExt cx="193" cy="130"/>
            </a:xfrm>
          </p:grpSpPr>
          <p:sp>
            <p:nvSpPr>
              <p:cNvPr id="3085" name="Line 13"/>
              <p:cNvSpPr>
                <a:spLocks noChangeShapeType="1"/>
              </p:cNvSpPr>
              <p:nvPr/>
            </p:nvSpPr>
            <p:spPr bwMode="auto">
              <a:xfrm flipH="1">
                <a:off x="425" y="5410"/>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6" name="AutoShape 14"/>
              <p:cNvSpPr>
                <a:spLocks noChangeArrowheads="1"/>
              </p:cNvSpPr>
              <p:nvPr/>
            </p:nvSpPr>
            <p:spPr bwMode="auto">
              <a:xfrm rot="-46031887">
                <a:off x="328" y="5444"/>
                <a:ext cx="96" cy="96"/>
              </a:xfrm>
              <a:prstGeom prst="parallelogram">
                <a:avLst>
                  <a:gd name="adj" fmla="val 25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87" name="Group 15"/>
            <p:cNvGrpSpPr>
              <a:grpSpLocks/>
            </p:cNvGrpSpPr>
            <p:nvPr/>
          </p:nvGrpSpPr>
          <p:grpSpPr bwMode="auto">
            <a:xfrm rot="-5400000">
              <a:off x="4046" y="5571"/>
              <a:ext cx="194" cy="130"/>
              <a:chOff x="328" y="5410"/>
              <a:chExt cx="193" cy="130"/>
            </a:xfrm>
          </p:grpSpPr>
          <p:sp>
            <p:nvSpPr>
              <p:cNvPr id="3088" name="Line 16"/>
              <p:cNvSpPr>
                <a:spLocks noChangeShapeType="1"/>
              </p:cNvSpPr>
              <p:nvPr/>
            </p:nvSpPr>
            <p:spPr bwMode="auto">
              <a:xfrm flipH="1">
                <a:off x="425" y="5410"/>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9" name="AutoShape 17"/>
              <p:cNvSpPr>
                <a:spLocks noChangeArrowheads="1"/>
              </p:cNvSpPr>
              <p:nvPr/>
            </p:nvSpPr>
            <p:spPr bwMode="auto">
              <a:xfrm rot="-46031887">
                <a:off x="328" y="5444"/>
                <a:ext cx="96" cy="96"/>
              </a:xfrm>
              <a:prstGeom prst="parallelogram">
                <a:avLst>
                  <a:gd name="adj" fmla="val 25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90" name="Group 18"/>
            <p:cNvGrpSpPr>
              <a:grpSpLocks/>
            </p:cNvGrpSpPr>
            <p:nvPr/>
          </p:nvGrpSpPr>
          <p:grpSpPr bwMode="auto">
            <a:xfrm rot="-10800000">
              <a:off x="4078" y="660"/>
              <a:ext cx="193" cy="130"/>
              <a:chOff x="328" y="5410"/>
              <a:chExt cx="193" cy="130"/>
            </a:xfrm>
          </p:grpSpPr>
          <p:sp>
            <p:nvSpPr>
              <p:cNvPr id="3091" name="Line 19"/>
              <p:cNvSpPr>
                <a:spLocks noChangeShapeType="1"/>
              </p:cNvSpPr>
              <p:nvPr/>
            </p:nvSpPr>
            <p:spPr bwMode="auto">
              <a:xfrm flipH="1">
                <a:off x="425" y="5410"/>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92" name="AutoShape 20"/>
              <p:cNvSpPr>
                <a:spLocks noChangeArrowheads="1"/>
              </p:cNvSpPr>
              <p:nvPr/>
            </p:nvSpPr>
            <p:spPr bwMode="auto">
              <a:xfrm rot="-46031887">
                <a:off x="328" y="5444"/>
                <a:ext cx="96" cy="96"/>
              </a:xfrm>
              <a:prstGeom prst="parallelogram">
                <a:avLst>
                  <a:gd name="adj" fmla="val 25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93" name="Group 21"/>
            <p:cNvGrpSpPr>
              <a:grpSpLocks/>
            </p:cNvGrpSpPr>
            <p:nvPr/>
          </p:nvGrpSpPr>
          <p:grpSpPr bwMode="auto">
            <a:xfrm rot="-16200000">
              <a:off x="368" y="632"/>
              <a:ext cx="194" cy="130"/>
              <a:chOff x="328" y="5410"/>
              <a:chExt cx="193" cy="130"/>
            </a:xfrm>
          </p:grpSpPr>
          <p:sp>
            <p:nvSpPr>
              <p:cNvPr id="3094" name="Line 22"/>
              <p:cNvSpPr>
                <a:spLocks noChangeShapeType="1"/>
              </p:cNvSpPr>
              <p:nvPr/>
            </p:nvSpPr>
            <p:spPr bwMode="auto">
              <a:xfrm flipH="1">
                <a:off x="425" y="5410"/>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95" name="AutoShape 23"/>
              <p:cNvSpPr>
                <a:spLocks noChangeArrowheads="1"/>
              </p:cNvSpPr>
              <p:nvPr/>
            </p:nvSpPr>
            <p:spPr bwMode="auto">
              <a:xfrm rot="-46031887">
                <a:off x="328" y="5444"/>
                <a:ext cx="96" cy="96"/>
              </a:xfrm>
              <a:prstGeom prst="parallelogram">
                <a:avLst>
                  <a:gd name="adj" fmla="val 25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96" name="Group 24"/>
            <p:cNvGrpSpPr>
              <a:grpSpLocks/>
            </p:cNvGrpSpPr>
            <p:nvPr/>
          </p:nvGrpSpPr>
          <p:grpSpPr bwMode="auto">
            <a:xfrm>
              <a:off x="1236" y="4436"/>
              <a:ext cx="2112" cy="1103"/>
              <a:chOff x="1236" y="4304"/>
              <a:chExt cx="2112" cy="1104"/>
            </a:xfrm>
          </p:grpSpPr>
          <p:grpSp>
            <p:nvGrpSpPr>
              <p:cNvPr id="3097" name="Group 25"/>
              <p:cNvGrpSpPr>
                <a:grpSpLocks/>
              </p:cNvGrpSpPr>
              <p:nvPr/>
            </p:nvGrpSpPr>
            <p:grpSpPr bwMode="auto">
              <a:xfrm>
                <a:off x="1788" y="4304"/>
                <a:ext cx="1008" cy="1008"/>
                <a:chOff x="1836" y="4416"/>
                <a:chExt cx="1008" cy="1008"/>
              </a:xfrm>
            </p:grpSpPr>
            <p:sp>
              <p:nvSpPr>
                <p:cNvPr id="3098" name="Oval 26"/>
                <p:cNvSpPr>
                  <a:spLocks noChangeArrowheads="1"/>
                </p:cNvSpPr>
                <p:nvPr/>
              </p:nvSpPr>
              <p:spPr bwMode="auto">
                <a:xfrm>
                  <a:off x="1836" y="4416"/>
                  <a:ext cx="1008" cy="1008"/>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99" name="Line 27"/>
                <p:cNvSpPr>
                  <a:spLocks noChangeShapeType="1"/>
                </p:cNvSpPr>
                <p:nvPr/>
              </p:nvSpPr>
              <p:spPr bwMode="auto">
                <a:xfrm>
                  <a:off x="1920" y="4656"/>
                  <a:ext cx="86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100" name="Rectangle 28"/>
              <p:cNvSpPr>
                <a:spLocks noChangeArrowheads="1"/>
              </p:cNvSpPr>
              <p:nvPr/>
            </p:nvSpPr>
            <p:spPr bwMode="auto">
              <a:xfrm>
                <a:off x="1236" y="4544"/>
                <a:ext cx="2112" cy="86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1" name="Rectangle 29"/>
              <p:cNvSpPr>
                <a:spLocks noChangeArrowheads="1"/>
              </p:cNvSpPr>
              <p:nvPr/>
            </p:nvSpPr>
            <p:spPr bwMode="auto">
              <a:xfrm>
                <a:off x="1812" y="5120"/>
                <a:ext cx="960" cy="288"/>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2" name="Oval 30"/>
              <p:cNvSpPr>
                <a:spLocks noChangeArrowheads="1"/>
              </p:cNvSpPr>
              <p:nvPr/>
            </p:nvSpPr>
            <p:spPr bwMode="auto">
              <a:xfrm>
                <a:off x="2286" y="4780"/>
                <a:ext cx="35" cy="35"/>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103" name="Group 31"/>
            <p:cNvGrpSpPr>
              <a:grpSpLocks/>
            </p:cNvGrpSpPr>
            <p:nvPr/>
          </p:nvGrpSpPr>
          <p:grpSpPr bwMode="auto">
            <a:xfrm flipV="1">
              <a:off x="1236" y="792"/>
              <a:ext cx="2112" cy="1104"/>
              <a:chOff x="1236" y="4304"/>
              <a:chExt cx="2112" cy="1104"/>
            </a:xfrm>
          </p:grpSpPr>
          <p:grpSp>
            <p:nvGrpSpPr>
              <p:cNvPr id="3104" name="Group 32"/>
              <p:cNvGrpSpPr>
                <a:grpSpLocks/>
              </p:cNvGrpSpPr>
              <p:nvPr/>
            </p:nvGrpSpPr>
            <p:grpSpPr bwMode="auto">
              <a:xfrm>
                <a:off x="1788" y="4304"/>
                <a:ext cx="1008" cy="1008"/>
                <a:chOff x="1836" y="4416"/>
                <a:chExt cx="1008" cy="1008"/>
              </a:xfrm>
            </p:grpSpPr>
            <p:sp>
              <p:nvSpPr>
                <p:cNvPr id="3105" name="Oval 33"/>
                <p:cNvSpPr>
                  <a:spLocks noChangeArrowheads="1"/>
                </p:cNvSpPr>
                <p:nvPr/>
              </p:nvSpPr>
              <p:spPr bwMode="auto">
                <a:xfrm>
                  <a:off x="1836" y="4416"/>
                  <a:ext cx="1008" cy="1008"/>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6" name="Line 34"/>
                <p:cNvSpPr>
                  <a:spLocks noChangeShapeType="1"/>
                </p:cNvSpPr>
                <p:nvPr/>
              </p:nvSpPr>
              <p:spPr bwMode="auto">
                <a:xfrm>
                  <a:off x="1920" y="4656"/>
                  <a:ext cx="86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107" name="Rectangle 35"/>
              <p:cNvSpPr>
                <a:spLocks noChangeArrowheads="1"/>
              </p:cNvSpPr>
              <p:nvPr/>
            </p:nvSpPr>
            <p:spPr bwMode="auto">
              <a:xfrm>
                <a:off x="1236" y="4544"/>
                <a:ext cx="2112" cy="86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8" name="Rectangle 36"/>
              <p:cNvSpPr>
                <a:spLocks noChangeArrowheads="1"/>
              </p:cNvSpPr>
              <p:nvPr/>
            </p:nvSpPr>
            <p:spPr bwMode="auto">
              <a:xfrm>
                <a:off x="1812" y="5120"/>
                <a:ext cx="960" cy="288"/>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9" name="Oval 37"/>
              <p:cNvSpPr>
                <a:spLocks noChangeArrowheads="1"/>
              </p:cNvSpPr>
              <p:nvPr/>
            </p:nvSpPr>
            <p:spPr bwMode="auto">
              <a:xfrm>
                <a:off x="2286" y="4780"/>
                <a:ext cx="35" cy="35"/>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3110" name="Oval 38"/>
          <p:cNvSpPr>
            <a:spLocks noChangeArrowheads="1"/>
          </p:cNvSpPr>
          <p:nvPr/>
        </p:nvSpPr>
        <p:spPr bwMode="auto">
          <a:xfrm>
            <a:off x="3286125" y="7981950"/>
            <a:ext cx="285750" cy="292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smtClean="0">
                <a:solidFill>
                  <a:schemeClr val="bg1"/>
                </a:solidFill>
              </a:rPr>
              <a:t>MV</a:t>
            </a:r>
            <a:endParaRPr lang="en-US" sz="1000" b="1" dirty="0">
              <a:solidFill>
                <a:schemeClr val="bg1"/>
              </a:solidFill>
            </a:endParaRPr>
          </a:p>
        </p:txBody>
      </p:sp>
      <p:sp>
        <p:nvSpPr>
          <p:cNvPr id="3111" name="Oval 39"/>
          <p:cNvSpPr>
            <a:spLocks noChangeArrowheads="1"/>
          </p:cNvSpPr>
          <p:nvPr/>
        </p:nvSpPr>
        <p:spPr bwMode="auto">
          <a:xfrm>
            <a:off x="3269758" y="4631646"/>
            <a:ext cx="285750" cy="2921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smtClean="0">
                <a:solidFill>
                  <a:schemeClr val="bg1"/>
                </a:solidFill>
              </a:rPr>
              <a:t>MT</a:t>
            </a:r>
            <a:endParaRPr lang="en-US" sz="1000" b="1" dirty="0">
              <a:solidFill>
                <a:schemeClr val="bg1"/>
              </a:solidFill>
            </a:endParaRPr>
          </a:p>
        </p:txBody>
      </p:sp>
      <p:sp>
        <p:nvSpPr>
          <p:cNvPr id="3115" name="Oval 43"/>
          <p:cNvSpPr>
            <a:spLocks noChangeArrowheads="1"/>
          </p:cNvSpPr>
          <p:nvPr/>
        </p:nvSpPr>
        <p:spPr bwMode="auto">
          <a:xfrm>
            <a:off x="5102225" y="5071368"/>
            <a:ext cx="285750" cy="290513"/>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a:solidFill>
                  <a:schemeClr val="bg1"/>
                </a:solidFill>
              </a:rPr>
              <a:t>HK</a:t>
            </a:r>
          </a:p>
        </p:txBody>
      </p:sp>
      <p:sp>
        <p:nvSpPr>
          <p:cNvPr id="3116" name="Oval 44"/>
          <p:cNvSpPr>
            <a:spLocks noChangeArrowheads="1"/>
          </p:cNvSpPr>
          <p:nvPr/>
        </p:nvSpPr>
        <p:spPr bwMode="auto">
          <a:xfrm>
            <a:off x="1340768" y="5148064"/>
            <a:ext cx="285750" cy="290513"/>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a:solidFill>
                  <a:schemeClr val="bg1"/>
                </a:solidFill>
              </a:rPr>
              <a:t>VK</a:t>
            </a:r>
          </a:p>
        </p:txBody>
      </p:sp>
      <p:sp>
        <p:nvSpPr>
          <p:cNvPr id="3118" name="Text Box 46"/>
          <p:cNvSpPr txBox="1">
            <a:spLocks noChangeArrowheads="1"/>
          </p:cNvSpPr>
          <p:nvPr/>
        </p:nvSpPr>
        <p:spPr bwMode="auto">
          <a:xfrm>
            <a:off x="2762906" y="200025"/>
            <a:ext cx="131318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v-SE" b="1" dirty="0" smtClean="0"/>
              <a:t>Defending</a:t>
            </a:r>
            <a:endParaRPr lang="en-GB" b="1" dirty="0"/>
          </a:p>
        </p:txBody>
      </p:sp>
      <p:sp>
        <p:nvSpPr>
          <p:cNvPr id="58" name="Oval 39"/>
          <p:cNvSpPr>
            <a:spLocks noChangeArrowheads="1"/>
          </p:cNvSpPr>
          <p:nvPr/>
        </p:nvSpPr>
        <p:spPr bwMode="auto">
          <a:xfrm>
            <a:off x="2348880" y="5150271"/>
            <a:ext cx="285750" cy="2921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smtClean="0">
                <a:solidFill>
                  <a:schemeClr val="bg1"/>
                </a:solidFill>
              </a:rPr>
              <a:t>VMF</a:t>
            </a:r>
            <a:endParaRPr lang="en-US" sz="1000" b="1" dirty="0">
              <a:solidFill>
                <a:schemeClr val="bg1"/>
              </a:solidFill>
            </a:endParaRPr>
          </a:p>
        </p:txBody>
      </p:sp>
      <p:sp>
        <p:nvSpPr>
          <p:cNvPr id="61" name="Oval 39"/>
          <p:cNvSpPr>
            <a:spLocks noChangeArrowheads="1"/>
          </p:cNvSpPr>
          <p:nvPr/>
        </p:nvSpPr>
        <p:spPr bwMode="auto">
          <a:xfrm>
            <a:off x="4079354" y="5071988"/>
            <a:ext cx="285750" cy="2921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a:solidFill>
                  <a:schemeClr val="bg1"/>
                </a:solidFill>
              </a:rPr>
              <a:t>H</a:t>
            </a:r>
            <a:r>
              <a:rPr lang="en-US" sz="1000" b="1" dirty="0" smtClean="0">
                <a:solidFill>
                  <a:schemeClr val="bg1"/>
                </a:solidFill>
              </a:rPr>
              <a:t>MF</a:t>
            </a:r>
            <a:endParaRPr lang="en-US" sz="1000" b="1" dirty="0">
              <a:solidFill>
                <a:schemeClr val="bg1"/>
              </a:solidFill>
            </a:endParaRPr>
          </a:p>
        </p:txBody>
      </p:sp>
      <p:sp>
        <p:nvSpPr>
          <p:cNvPr id="3112" name="Oval 40"/>
          <p:cNvSpPr>
            <a:spLocks noChangeArrowheads="1"/>
          </p:cNvSpPr>
          <p:nvPr/>
        </p:nvSpPr>
        <p:spPr bwMode="auto">
          <a:xfrm>
            <a:off x="1340768" y="7315066"/>
            <a:ext cx="285750" cy="290513"/>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a:solidFill>
                  <a:schemeClr val="bg1"/>
                </a:solidFill>
              </a:rPr>
              <a:t>VB</a:t>
            </a:r>
          </a:p>
        </p:txBody>
      </p:sp>
      <p:sp>
        <p:nvSpPr>
          <p:cNvPr id="3113" name="Oval 41"/>
          <p:cNvSpPr>
            <a:spLocks noChangeArrowheads="1"/>
          </p:cNvSpPr>
          <p:nvPr/>
        </p:nvSpPr>
        <p:spPr bwMode="auto">
          <a:xfrm>
            <a:off x="5102225" y="7311773"/>
            <a:ext cx="285750" cy="290513"/>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a:solidFill>
                  <a:schemeClr val="bg1"/>
                </a:solidFill>
              </a:rPr>
              <a:t>HB</a:t>
            </a:r>
          </a:p>
        </p:txBody>
      </p:sp>
      <p:cxnSp>
        <p:nvCxnSpPr>
          <p:cNvPr id="3" name="Straight Arrow Connector 2"/>
          <p:cNvCxnSpPr/>
          <p:nvPr/>
        </p:nvCxnSpPr>
        <p:spPr>
          <a:xfrm flipV="1">
            <a:off x="2289448" y="7115315"/>
            <a:ext cx="0" cy="1231567"/>
          </a:xfrm>
          <a:prstGeom prst="straightConnector1">
            <a:avLst/>
          </a:prstGeom>
          <a:ln>
            <a:solidFill>
              <a:srgbClr val="FF0000"/>
            </a:solidFill>
            <a:prstDash val="sysDash"/>
            <a:headEnd type="arrow"/>
            <a:tailEnd type="arrow"/>
          </a:ln>
        </p:spPr>
        <p:style>
          <a:lnRef idx="3">
            <a:schemeClr val="dk1"/>
          </a:lnRef>
          <a:fillRef idx="0">
            <a:schemeClr val="dk1"/>
          </a:fillRef>
          <a:effectRef idx="2">
            <a:schemeClr val="dk1"/>
          </a:effectRef>
          <a:fontRef idx="minor">
            <a:schemeClr val="tx1"/>
          </a:fontRef>
        </p:style>
      </p:cxnSp>
      <p:cxnSp>
        <p:nvCxnSpPr>
          <p:cNvPr id="59" name="Straight Arrow Connector 58"/>
          <p:cNvCxnSpPr>
            <a:endCxn id="3100" idx="0"/>
          </p:cNvCxnSpPr>
          <p:nvPr/>
        </p:nvCxnSpPr>
        <p:spPr>
          <a:xfrm flipH="1" flipV="1">
            <a:off x="3413378" y="7061588"/>
            <a:ext cx="8791" cy="844312"/>
          </a:xfrm>
          <a:prstGeom prst="straightConnector1">
            <a:avLst/>
          </a:prstGeom>
          <a:ln>
            <a:solidFill>
              <a:srgbClr val="FF0000"/>
            </a:solidFill>
            <a:prstDash val="sysDash"/>
            <a:headEnd type="arrow"/>
            <a:tailEnd type="arrow"/>
          </a:ln>
        </p:spPr>
        <p:style>
          <a:lnRef idx="3">
            <a:schemeClr val="dk1"/>
          </a:lnRef>
          <a:fillRef idx="0">
            <a:schemeClr val="dk1"/>
          </a:fillRef>
          <a:effectRef idx="2">
            <a:schemeClr val="dk1"/>
          </a:effectRef>
          <a:fontRef idx="minor">
            <a:schemeClr val="tx1"/>
          </a:fontRef>
        </p:style>
      </p:cxnSp>
      <p:cxnSp>
        <p:nvCxnSpPr>
          <p:cNvPr id="62" name="Straight Arrow Connector 61"/>
          <p:cNvCxnSpPr/>
          <p:nvPr/>
        </p:nvCxnSpPr>
        <p:spPr>
          <a:xfrm flipV="1">
            <a:off x="4543028" y="7115315"/>
            <a:ext cx="0" cy="1197407"/>
          </a:xfrm>
          <a:prstGeom prst="straightConnector1">
            <a:avLst/>
          </a:prstGeom>
          <a:ln>
            <a:solidFill>
              <a:srgbClr val="FF0000"/>
            </a:solidFill>
            <a:prstDash val="sysDash"/>
            <a:headEnd type="arrow"/>
            <a:tailEnd type="arrow"/>
          </a:ln>
        </p:spPr>
        <p:style>
          <a:lnRef idx="3">
            <a:schemeClr val="dk1"/>
          </a:lnRef>
          <a:fillRef idx="0">
            <a:schemeClr val="dk1"/>
          </a:fillRef>
          <a:effectRef idx="2">
            <a:schemeClr val="dk1"/>
          </a:effectRef>
          <a:fontRef idx="minor">
            <a:schemeClr val="tx1"/>
          </a:fontRef>
        </p:style>
      </p:cxnSp>
      <p:sp>
        <p:nvSpPr>
          <p:cNvPr id="5" name="TextBox 4"/>
          <p:cNvSpPr txBox="1"/>
          <p:nvPr/>
        </p:nvSpPr>
        <p:spPr>
          <a:xfrm>
            <a:off x="2608750" y="3275856"/>
            <a:ext cx="1646605" cy="369332"/>
          </a:xfrm>
          <a:prstGeom prst="rect">
            <a:avLst/>
          </a:prstGeom>
          <a:noFill/>
        </p:spPr>
        <p:txBody>
          <a:bodyPr wrap="none" rtlCol="0">
            <a:spAutoFit/>
          </a:bodyPr>
          <a:lstStyle/>
          <a:p>
            <a:r>
              <a:rPr lang="en-GB" dirty="0" err="1" smtClean="0"/>
              <a:t>Zonal</a:t>
            </a:r>
            <a:r>
              <a:rPr lang="en-GB" dirty="0" smtClean="0"/>
              <a:t> marking</a:t>
            </a:r>
            <a:endParaRPr lang="en-GB" dirty="0"/>
          </a:p>
        </p:txBody>
      </p:sp>
      <p:cxnSp>
        <p:nvCxnSpPr>
          <p:cNvPr id="63" name="Straight Arrow Connector 62"/>
          <p:cNvCxnSpPr/>
          <p:nvPr/>
        </p:nvCxnSpPr>
        <p:spPr>
          <a:xfrm>
            <a:off x="791692" y="7115315"/>
            <a:ext cx="5300868" cy="0"/>
          </a:xfrm>
          <a:prstGeom prst="straightConnector1">
            <a:avLst/>
          </a:prstGeom>
          <a:ln>
            <a:solidFill>
              <a:srgbClr val="FF0000"/>
            </a:solidFill>
            <a:prstDash val="sysDash"/>
            <a:headEnd type="arrow"/>
            <a:tailEnd type="arrow"/>
          </a:ln>
        </p:spPr>
        <p:style>
          <a:lnRef idx="3">
            <a:schemeClr val="dk1"/>
          </a:lnRef>
          <a:fillRef idx="0">
            <a:schemeClr val="dk1"/>
          </a:fillRef>
          <a:effectRef idx="2">
            <a:schemeClr val="dk1"/>
          </a:effectRef>
          <a:fontRef idx="minor">
            <a:schemeClr val="tx1"/>
          </a:fontRef>
        </p:style>
      </p:cxnSp>
      <p:sp>
        <p:nvSpPr>
          <p:cNvPr id="3114" name="Oval 42"/>
          <p:cNvSpPr>
            <a:spLocks noChangeArrowheads="1"/>
          </p:cNvSpPr>
          <p:nvPr/>
        </p:nvSpPr>
        <p:spPr bwMode="auto">
          <a:xfrm>
            <a:off x="2620031" y="7587828"/>
            <a:ext cx="285750" cy="290513"/>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smtClean="0">
                <a:solidFill>
                  <a:schemeClr val="bg1"/>
                </a:solidFill>
              </a:rPr>
              <a:t>VMB</a:t>
            </a:r>
            <a:endParaRPr lang="en-US" sz="1000" b="1" dirty="0">
              <a:solidFill>
                <a:schemeClr val="bg1"/>
              </a:solidFill>
            </a:endParaRPr>
          </a:p>
        </p:txBody>
      </p:sp>
      <p:sp>
        <p:nvSpPr>
          <p:cNvPr id="56" name="Oval 42"/>
          <p:cNvSpPr>
            <a:spLocks noChangeArrowheads="1"/>
          </p:cNvSpPr>
          <p:nvPr/>
        </p:nvSpPr>
        <p:spPr bwMode="auto">
          <a:xfrm>
            <a:off x="3890303" y="7547607"/>
            <a:ext cx="285750" cy="290513"/>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smtClean="0">
                <a:solidFill>
                  <a:schemeClr val="bg1"/>
                </a:solidFill>
              </a:rPr>
              <a:t>HMB</a:t>
            </a:r>
            <a:endParaRPr lang="en-US" sz="1000" b="1" dirty="0">
              <a:solidFill>
                <a:schemeClr val="bg1"/>
              </a:solidFill>
            </a:endParaRPr>
          </a:p>
        </p:txBody>
      </p:sp>
      <p:cxnSp>
        <p:nvCxnSpPr>
          <p:cNvPr id="12" name="Straight Arrow Connector 11"/>
          <p:cNvCxnSpPr/>
          <p:nvPr/>
        </p:nvCxnSpPr>
        <p:spPr>
          <a:xfrm flipH="1">
            <a:off x="1986170" y="5910059"/>
            <a:ext cx="2998434" cy="0"/>
          </a:xfrm>
          <a:prstGeom prst="straightConnector1">
            <a:avLst/>
          </a:prstGeom>
          <a:ln>
            <a:headEnd type="arrow"/>
            <a:tailEnd type="arrow"/>
          </a:ln>
        </p:spPr>
        <p:style>
          <a:lnRef idx="2">
            <a:schemeClr val="dk1"/>
          </a:lnRef>
          <a:fillRef idx="0">
            <a:schemeClr val="dk1"/>
          </a:fillRef>
          <a:effectRef idx="1">
            <a:schemeClr val="dk1"/>
          </a:effectRef>
          <a:fontRef idx="minor">
            <a:schemeClr val="tx1"/>
          </a:fontRef>
        </p:style>
      </p:cxnSp>
      <p:sp>
        <p:nvSpPr>
          <p:cNvPr id="60" name="Oval 39"/>
          <p:cNvSpPr>
            <a:spLocks noChangeArrowheads="1"/>
          </p:cNvSpPr>
          <p:nvPr/>
        </p:nvSpPr>
        <p:spPr bwMode="auto">
          <a:xfrm>
            <a:off x="3286551" y="5724128"/>
            <a:ext cx="285750" cy="2921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smtClean="0">
                <a:solidFill>
                  <a:schemeClr val="bg1"/>
                </a:solidFill>
              </a:rPr>
              <a:t>CMF</a:t>
            </a:r>
            <a:endParaRPr lang="en-US" sz="1000" b="1" dirty="0">
              <a:solidFill>
                <a:schemeClr val="bg1"/>
              </a:solidFill>
            </a:endParaRPr>
          </a:p>
        </p:txBody>
      </p:sp>
      <p:sp>
        <p:nvSpPr>
          <p:cNvPr id="15" name="TextBox 14"/>
          <p:cNvSpPr txBox="1"/>
          <p:nvPr/>
        </p:nvSpPr>
        <p:spPr>
          <a:xfrm>
            <a:off x="2658212" y="6027261"/>
            <a:ext cx="1524776" cy="276999"/>
          </a:xfrm>
          <a:prstGeom prst="rect">
            <a:avLst/>
          </a:prstGeom>
          <a:noFill/>
        </p:spPr>
        <p:txBody>
          <a:bodyPr wrap="none" rtlCol="0">
            <a:spAutoFit/>
          </a:bodyPr>
          <a:lstStyle/>
          <a:p>
            <a:r>
              <a:rPr lang="en-GB" sz="1200" dirty="0" smtClean="0"/>
              <a:t>Cover the back four</a:t>
            </a:r>
            <a:endParaRPr lang="en-GB" sz="1200" dirty="0"/>
          </a:p>
        </p:txBody>
      </p:sp>
    </p:spTree>
    <p:extLst>
      <p:ext uri="{BB962C8B-B14F-4D97-AF65-F5344CB8AC3E}">
        <p14:creationId xmlns:p14="http://schemas.microsoft.com/office/powerpoint/2010/main" val="2111222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nodeType="withEffect">
                                  <p:stCondLst>
                                    <p:cond delay="0"/>
                                  </p:stCondLst>
                                  <p:childTnLst>
                                    <p:set>
                                      <p:cBhvr>
                                        <p:cTn id="9" dur="1" fill="hold">
                                          <p:stCondLst>
                                            <p:cond delay="0"/>
                                          </p:stCondLst>
                                        </p:cTn>
                                        <p:tgtEl>
                                          <p:spTgt spid="59"/>
                                        </p:tgtEl>
                                        <p:attrNameLst>
                                          <p:attrName>style.visibility</p:attrName>
                                        </p:attrNameLst>
                                      </p:cBhvr>
                                      <p:to>
                                        <p:strVal val="visible"/>
                                      </p:to>
                                    </p:set>
                                    <p:animEffect transition="in" filter="fade">
                                      <p:cBhvr>
                                        <p:cTn id="10" dur="500"/>
                                        <p:tgtEl>
                                          <p:spTgt spid="59"/>
                                        </p:tgtEl>
                                      </p:cBhvr>
                                    </p:animEffect>
                                  </p:childTnLst>
                                </p:cTn>
                              </p:par>
                              <p:par>
                                <p:cTn id="11" presetID="10" presetClass="entr" presetSubtype="0" fill="hold" nodeType="withEffect">
                                  <p:stCondLst>
                                    <p:cond delay="0"/>
                                  </p:stCondLst>
                                  <p:childTnLst>
                                    <p:set>
                                      <p:cBhvr>
                                        <p:cTn id="12" dur="1" fill="hold">
                                          <p:stCondLst>
                                            <p:cond delay="0"/>
                                          </p:stCondLst>
                                        </p:cTn>
                                        <p:tgtEl>
                                          <p:spTgt spid="62"/>
                                        </p:tgtEl>
                                        <p:attrNameLst>
                                          <p:attrName>style.visibility</p:attrName>
                                        </p:attrNameLst>
                                      </p:cBhvr>
                                      <p:to>
                                        <p:strVal val="visible"/>
                                      </p:to>
                                    </p:set>
                                    <p:animEffect transition="in" filter="fade">
                                      <p:cBhvr>
                                        <p:cTn id="13" dur="500"/>
                                        <p:tgtEl>
                                          <p:spTgt spid="62"/>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63"/>
                                        </p:tgtEl>
                                        <p:attrNameLst>
                                          <p:attrName>style.visibility</p:attrName>
                                        </p:attrNameLst>
                                      </p:cBhvr>
                                      <p:to>
                                        <p:strVal val="visible"/>
                                      </p:to>
                                    </p:set>
                                    <p:animEffect transition="in" filter="fade">
                                      <p:cBhvr>
                                        <p:cTn id="21" dur="500"/>
                                        <p:tgtEl>
                                          <p:spTgt spid="63"/>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fade">
                                      <p:cBhvr>
                                        <p:cTn id="26" dur="500"/>
                                        <p:tgtEl>
                                          <p:spTgt spid="15"/>
                                        </p:tgtEl>
                                      </p:cBhvr>
                                    </p:animEffect>
                                  </p:childTnLst>
                                </p:cTn>
                              </p:par>
                              <p:par>
                                <p:cTn id="27" presetID="10" presetClass="entr" presetSubtype="0" fill="hold" nodeType="with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fade">
                                      <p:cBhvr>
                                        <p:cTn id="2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Group 2"/>
          <p:cNvGrpSpPr>
            <a:grpSpLocks/>
          </p:cNvGrpSpPr>
          <p:nvPr/>
        </p:nvGrpSpPr>
        <p:grpSpPr bwMode="auto">
          <a:xfrm>
            <a:off x="500063" y="900113"/>
            <a:ext cx="5857875" cy="7759700"/>
            <a:chOff x="334" y="600"/>
            <a:chExt cx="3937" cy="5133"/>
          </a:xfrm>
        </p:grpSpPr>
        <p:sp>
          <p:nvSpPr>
            <p:cNvPr id="3075" name="Rectangle 3"/>
            <p:cNvSpPr>
              <a:spLocks noChangeArrowheads="1"/>
            </p:cNvSpPr>
            <p:nvPr/>
          </p:nvSpPr>
          <p:spPr bwMode="auto">
            <a:xfrm>
              <a:off x="529" y="789"/>
              <a:ext cx="3552" cy="475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6" name="Arc 4"/>
            <p:cNvSpPr>
              <a:spLocks/>
            </p:cNvSpPr>
            <p:nvPr/>
          </p:nvSpPr>
          <p:spPr bwMode="auto">
            <a:xfrm>
              <a:off x="528" y="5447"/>
              <a:ext cx="99" cy="96"/>
            </a:xfrm>
            <a:custGeom>
              <a:avLst/>
              <a:gdLst>
                <a:gd name="G0" fmla="+- 608 0 0"/>
                <a:gd name="G1" fmla="+- 21600 0 0"/>
                <a:gd name="G2" fmla="+- 21600 0 0"/>
                <a:gd name="T0" fmla="*/ 0 w 22174"/>
                <a:gd name="T1" fmla="*/ 9 h 21600"/>
                <a:gd name="T2" fmla="*/ 22174 w 22174"/>
                <a:gd name="T3" fmla="*/ 20392 h 21600"/>
                <a:gd name="T4" fmla="*/ 608 w 22174"/>
                <a:gd name="T5" fmla="*/ 21600 h 21600"/>
              </a:gdLst>
              <a:ahLst/>
              <a:cxnLst>
                <a:cxn ang="0">
                  <a:pos x="T0" y="T1"/>
                </a:cxn>
                <a:cxn ang="0">
                  <a:pos x="T2" y="T3"/>
                </a:cxn>
                <a:cxn ang="0">
                  <a:pos x="T4" y="T5"/>
                </a:cxn>
              </a:cxnLst>
              <a:rect l="0" t="0" r="r" b="b"/>
              <a:pathLst>
                <a:path w="22174" h="21600" fill="none" extrusionOk="0">
                  <a:moveTo>
                    <a:pt x="-1" y="8"/>
                  </a:moveTo>
                  <a:cubicBezTo>
                    <a:pt x="202" y="2"/>
                    <a:pt x="405" y="-1"/>
                    <a:pt x="608" y="0"/>
                  </a:cubicBezTo>
                  <a:cubicBezTo>
                    <a:pt x="12068" y="0"/>
                    <a:pt x="21533" y="8949"/>
                    <a:pt x="22174" y="20391"/>
                  </a:cubicBezTo>
                </a:path>
                <a:path w="22174" h="21600" stroke="0" extrusionOk="0">
                  <a:moveTo>
                    <a:pt x="-1" y="8"/>
                  </a:moveTo>
                  <a:cubicBezTo>
                    <a:pt x="202" y="2"/>
                    <a:pt x="405" y="-1"/>
                    <a:pt x="608" y="0"/>
                  </a:cubicBezTo>
                  <a:cubicBezTo>
                    <a:pt x="12068" y="0"/>
                    <a:pt x="21533" y="8949"/>
                    <a:pt x="22174" y="20391"/>
                  </a:cubicBezTo>
                  <a:lnTo>
                    <a:pt x="608"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7" name="Arc 5"/>
            <p:cNvSpPr>
              <a:spLocks/>
            </p:cNvSpPr>
            <p:nvPr/>
          </p:nvSpPr>
          <p:spPr bwMode="auto">
            <a:xfrm rot="-5400000">
              <a:off x="3983" y="5447"/>
              <a:ext cx="99" cy="96"/>
            </a:xfrm>
            <a:custGeom>
              <a:avLst/>
              <a:gdLst>
                <a:gd name="G0" fmla="+- 608 0 0"/>
                <a:gd name="G1" fmla="+- 21600 0 0"/>
                <a:gd name="G2" fmla="+- 21600 0 0"/>
                <a:gd name="T0" fmla="*/ 0 w 22174"/>
                <a:gd name="T1" fmla="*/ 9 h 21600"/>
                <a:gd name="T2" fmla="*/ 22174 w 22174"/>
                <a:gd name="T3" fmla="*/ 20392 h 21600"/>
                <a:gd name="T4" fmla="*/ 608 w 22174"/>
                <a:gd name="T5" fmla="*/ 21600 h 21600"/>
              </a:gdLst>
              <a:ahLst/>
              <a:cxnLst>
                <a:cxn ang="0">
                  <a:pos x="T0" y="T1"/>
                </a:cxn>
                <a:cxn ang="0">
                  <a:pos x="T2" y="T3"/>
                </a:cxn>
                <a:cxn ang="0">
                  <a:pos x="T4" y="T5"/>
                </a:cxn>
              </a:cxnLst>
              <a:rect l="0" t="0" r="r" b="b"/>
              <a:pathLst>
                <a:path w="22174" h="21600" fill="none" extrusionOk="0">
                  <a:moveTo>
                    <a:pt x="-1" y="8"/>
                  </a:moveTo>
                  <a:cubicBezTo>
                    <a:pt x="202" y="2"/>
                    <a:pt x="405" y="-1"/>
                    <a:pt x="608" y="0"/>
                  </a:cubicBezTo>
                  <a:cubicBezTo>
                    <a:pt x="12068" y="0"/>
                    <a:pt x="21533" y="8949"/>
                    <a:pt x="22174" y="20391"/>
                  </a:cubicBezTo>
                </a:path>
                <a:path w="22174" h="21600" stroke="0" extrusionOk="0">
                  <a:moveTo>
                    <a:pt x="-1" y="8"/>
                  </a:moveTo>
                  <a:cubicBezTo>
                    <a:pt x="202" y="2"/>
                    <a:pt x="405" y="-1"/>
                    <a:pt x="608" y="0"/>
                  </a:cubicBezTo>
                  <a:cubicBezTo>
                    <a:pt x="12068" y="0"/>
                    <a:pt x="21533" y="8949"/>
                    <a:pt x="22174" y="20391"/>
                  </a:cubicBezTo>
                  <a:lnTo>
                    <a:pt x="608"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8" name="Arc 6"/>
            <p:cNvSpPr>
              <a:spLocks/>
            </p:cNvSpPr>
            <p:nvPr/>
          </p:nvSpPr>
          <p:spPr bwMode="auto">
            <a:xfrm rot="-10800000">
              <a:off x="3985" y="789"/>
              <a:ext cx="99" cy="96"/>
            </a:xfrm>
            <a:custGeom>
              <a:avLst/>
              <a:gdLst>
                <a:gd name="G0" fmla="+- 608 0 0"/>
                <a:gd name="G1" fmla="+- 21600 0 0"/>
                <a:gd name="G2" fmla="+- 21600 0 0"/>
                <a:gd name="T0" fmla="*/ 0 w 22174"/>
                <a:gd name="T1" fmla="*/ 9 h 21600"/>
                <a:gd name="T2" fmla="*/ 22174 w 22174"/>
                <a:gd name="T3" fmla="*/ 20392 h 21600"/>
                <a:gd name="T4" fmla="*/ 608 w 22174"/>
                <a:gd name="T5" fmla="*/ 21600 h 21600"/>
              </a:gdLst>
              <a:ahLst/>
              <a:cxnLst>
                <a:cxn ang="0">
                  <a:pos x="T0" y="T1"/>
                </a:cxn>
                <a:cxn ang="0">
                  <a:pos x="T2" y="T3"/>
                </a:cxn>
                <a:cxn ang="0">
                  <a:pos x="T4" y="T5"/>
                </a:cxn>
              </a:cxnLst>
              <a:rect l="0" t="0" r="r" b="b"/>
              <a:pathLst>
                <a:path w="22174" h="21600" fill="none" extrusionOk="0">
                  <a:moveTo>
                    <a:pt x="-1" y="8"/>
                  </a:moveTo>
                  <a:cubicBezTo>
                    <a:pt x="202" y="2"/>
                    <a:pt x="405" y="-1"/>
                    <a:pt x="608" y="0"/>
                  </a:cubicBezTo>
                  <a:cubicBezTo>
                    <a:pt x="12068" y="0"/>
                    <a:pt x="21533" y="8949"/>
                    <a:pt x="22174" y="20391"/>
                  </a:cubicBezTo>
                </a:path>
                <a:path w="22174" h="21600" stroke="0" extrusionOk="0">
                  <a:moveTo>
                    <a:pt x="-1" y="8"/>
                  </a:moveTo>
                  <a:cubicBezTo>
                    <a:pt x="202" y="2"/>
                    <a:pt x="405" y="-1"/>
                    <a:pt x="608" y="0"/>
                  </a:cubicBezTo>
                  <a:cubicBezTo>
                    <a:pt x="12068" y="0"/>
                    <a:pt x="21533" y="8949"/>
                    <a:pt x="22174" y="20391"/>
                  </a:cubicBezTo>
                  <a:lnTo>
                    <a:pt x="608"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Arc 7"/>
            <p:cNvSpPr>
              <a:spLocks/>
            </p:cNvSpPr>
            <p:nvPr/>
          </p:nvSpPr>
          <p:spPr bwMode="auto">
            <a:xfrm rot="-16200000">
              <a:off x="527" y="791"/>
              <a:ext cx="99" cy="96"/>
            </a:xfrm>
            <a:custGeom>
              <a:avLst/>
              <a:gdLst>
                <a:gd name="G0" fmla="+- 608 0 0"/>
                <a:gd name="G1" fmla="+- 21600 0 0"/>
                <a:gd name="G2" fmla="+- 21600 0 0"/>
                <a:gd name="T0" fmla="*/ 0 w 22174"/>
                <a:gd name="T1" fmla="*/ 9 h 21600"/>
                <a:gd name="T2" fmla="*/ 22174 w 22174"/>
                <a:gd name="T3" fmla="*/ 20392 h 21600"/>
                <a:gd name="T4" fmla="*/ 608 w 22174"/>
                <a:gd name="T5" fmla="*/ 21600 h 21600"/>
              </a:gdLst>
              <a:ahLst/>
              <a:cxnLst>
                <a:cxn ang="0">
                  <a:pos x="T0" y="T1"/>
                </a:cxn>
                <a:cxn ang="0">
                  <a:pos x="T2" y="T3"/>
                </a:cxn>
                <a:cxn ang="0">
                  <a:pos x="T4" y="T5"/>
                </a:cxn>
              </a:cxnLst>
              <a:rect l="0" t="0" r="r" b="b"/>
              <a:pathLst>
                <a:path w="22174" h="21600" fill="none" extrusionOk="0">
                  <a:moveTo>
                    <a:pt x="-1" y="8"/>
                  </a:moveTo>
                  <a:cubicBezTo>
                    <a:pt x="202" y="2"/>
                    <a:pt x="405" y="-1"/>
                    <a:pt x="608" y="0"/>
                  </a:cubicBezTo>
                  <a:cubicBezTo>
                    <a:pt x="12068" y="0"/>
                    <a:pt x="21533" y="8949"/>
                    <a:pt x="22174" y="20391"/>
                  </a:cubicBezTo>
                </a:path>
                <a:path w="22174" h="21600" stroke="0" extrusionOk="0">
                  <a:moveTo>
                    <a:pt x="-1" y="8"/>
                  </a:moveTo>
                  <a:cubicBezTo>
                    <a:pt x="202" y="2"/>
                    <a:pt x="405" y="-1"/>
                    <a:pt x="608" y="0"/>
                  </a:cubicBezTo>
                  <a:cubicBezTo>
                    <a:pt x="12068" y="0"/>
                    <a:pt x="21533" y="8949"/>
                    <a:pt x="22174" y="20391"/>
                  </a:cubicBezTo>
                  <a:lnTo>
                    <a:pt x="608"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0" name="Oval 8"/>
            <p:cNvSpPr>
              <a:spLocks noChangeArrowheads="1"/>
            </p:cNvSpPr>
            <p:nvPr/>
          </p:nvSpPr>
          <p:spPr bwMode="auto">
            <a:xfrm>
              <a:off x="1788" y="2640"/>
              <a:ext cx="1008" cy="1008"/>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1" name="Line 9"/>
            <p:cNvSpPr>
              <a:spLocks noChangeShapeType="1"/>
            </p:cNvSpPr>
            <p:nvPr/>
          </p:nvSpPr>
          <p:spPr bwMode="auto">
            <a:xfrm>
              <a:off x="528" y="3156"/>
              <a:ext cx="355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2" name="Rectangle 10" descr="Large grid"/>
            <p:cNvSpPr>
              <a:spLocks noChangeArrowheads="1"/>
            </p:cNvSpPr>
            <p:nvPr/>
          </p:nvSpPr>
          <p:spPr bwMode="auto">
            <a:xfrm rot="-5400000">
              <a:off x="2220" y="476"/>
              <a:ext cx="144" cy="480"/>
            </a:xfrm>
            <a:prstGeom prst="rect">
              <a:avLst/>
            </a:prstGeom>
            <a:pattFill prst="lgGrid">
              <a:fgClr>
                <a:schemeClr val="tx2"/>
              </a:fgClr>
              <a:bgClr>
                <a:srgbClr val="B2B2B2"/>
              </a:bgClr>
            </a:patt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3" name="Rectangle 11" descr="Large grid"/>
            <p:cNvSpPr>
              <a:spLocks noChangeArrowheads="1"/>
            </p:cNvSpPr>
            <p:nvPr/>
          </p:nvSpPr>
          <p:spPr bwMode="auto">
            <a:xfrm rot="-5400000">
              <a:off x="2219" y="5372"/>
              <a:ext cx="145" cy="480"/>
            </a:xfrm>
            <a:prstGeom prst="rect">
              <a:avLst/>
            </a:prstGeom>
            <a:pattFill prst="lgGrid">
              <a:fgClr>
                <a:schemeClr val="tx2"/>
              </a:fgClr>
              <a:bgClr>
                <a:srgbClr val="B2B2B2"/>
              </a:bgClr>
            </a:patt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084" name="Group 12"/>
            <p:cNvGrpSpPr>
              <a:grpSpLocks/>
            </p:cNvGrpSpPr>
            <p:nvPr/>
          </p:nvGrpSpPr>
          <p:grpSpPr bwMode="auto">
            <a:xfrm>
              <a:off x="334" y="5544"/>
              <a:ext cx="193" cy="130"/>
              <a:chOff x="328" y="5410"/>
              <a:chExt cx="193" cy="130"/>
            </a:xfrm>
          </p:grpSpPr>
          <p:sp>
            <p:nvSpPr>
              <p:cNvPr id="3085" name="Line 13"/>
              <p:cNvSpPr>
                <a:spLocks noChangeShapeType="1"/>
              </p:cNvSpPr>
              <p:nvPr/>
            </p:nvSpPr>
            <p:spPr bwMode="auto">
              <a:xfrm flipH="1">
                <a:off x="425" y="5410"/>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6" name="AutoShape 14"/>
              <p:cNvSpPr>
                <a:spLocks noChangeArrowheads="1"/>
              </p:cNvSpPr>
              <p:nvPr/>
            </p:nvSpPr>
            <p:spPr bwMode="auto">
              <a:xfrm rot="-46031887">
                <a:off x="328" y="5444"/>
                <a:ext cx="96" cy="96"/>
              </a:xfrm>
              <a:prstGeom prst="parallelogram">
                <a:avLst>
                  <a:gd name="adj" fmla="val 25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87" name="Group 15"/>
            <p:cNvGrpSpPr>
              <a:grpSpLocks/>
            </p:cNvGrpSpPr>
            <p:nvPr/>
          </p:nvGrpSpPr>
          <p:grpSpPr bwMode="auto">
            <a:xfrm rot="-5400000">
              <a:off x="4046" y="5571"/>
              <a:ext cx="194" cy="130"/>
              <a:chOff x="328" y="5410"/>
              <a:chExt cx="193" cy="130"/>
            </a:xfrm>
          </p:grpSpPr>
          <p:sp>
            <p:nvSpPr>
              <p:cNvPr id="3088" name="Line 16"/>
              <p:cNvSpPr>
                <a:spLocks noChangeShapeType="1"/>
              </p:cNvSpPr>
              <p:nvPr/>
            </p:nvSpPr>
            <p:spPr bwMode="auto">
              <a:xfrm flipH="1">
                <a:off x="425" y="5410"/>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9" name="AutoShape 17"/>
              <p:cNvSpPr>
                <a:spLocks noChangeArrowheads="1"/>
              </p:cNvSpPr>
              <p:nvPr/>
            </p:nvSpPr>
            <p:spPr bwMode="auto">
              <a:xfrm rot="-46031887">
                <a:off x="328" y="5444"/>
                <a:ext cx="96" cy="96"/>
              </a:xfrm>
              <a:prstGeom prst="parallelogram">
                <a:avLst>
                  <a:gd name="adj" fmla="val 25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90" name="Group 18"/>
            <p:cNvGrpSpPr>
              <a:grpSpLocks/>
            </p:cNvGrpSpPr>
            <p:nvPr/>
          </p:nvGrpSpPr>
          <p:grpSpPr bwMode="auto">
            <a:xfrm rot="-10800000">
              <a:off x="4078" y="660"/>
              <a:ext cx="193" cy="130"/>
              <a:chOff x="328" y="5410"/>
              <a:chExt cx="193" cy="130"/>
            </a:xfrm>
          </p:grpSpPr>
          <p:sp>
            <p:nvSpPr>
              <p:cNvPr id="3091" name="Line 19"/>
              <p:cNvSpPr>
                <a:spLocks noChangeShapeType="1"/>
              </p:cNvSpPr>
              <p:nvPr/>
            </p:nvSpPr>
            <p:spPr bwMode="auto">
              <a:xfrm flipH="1">
                <a:off x="425" y="5410"/>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92" name="AutoShape 20"/>
              <p:cNvSpPr>
                <a:spLocks noChangeArrowheads="1"/>
              </p:cNvSpPr>
              <p:nvPr/>
            </p:nvSpPr>
            <p:spPr bwMode="auto">
              <a:xfrm rot="-46031887">
                <a:off x="328" y="5444"/>
                <a:ext cx="96" cy="96"/>
              </a:xfrm>
              <a:prstGeom prst="parallelogram">
                <a:avLst>
                  <a:gd name="adj" fmla="val 25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93" name="Group 21"/>
            <p:cNvGrpSpPr>
              <a:grpSpLocks/>
            </p:cNvGrpSpPr>
            <p:nvPr/>
          </p:nvGrpSpPr>
          <p:grpSpPr bwMode="auto">
            <a:xfrm rot="-16200000">
              <a:off x="368" y="632"/>
              <a:ext cx="194" cy="130"/>
              <a:chOff x="328" y="5410"/>
              <a:chExt cx="193" cy="130"/>
            </a:xfrm>
          </p:grpSpPr>
          <p:sp>
            <p:nvSpPr>
              <p:cNvPr id="3094" name="Line 22"/>
              <p:cNvSpPr>
                <a:spLocks noChangeShapeType="1"/>
              </p:cNvSpPr>
              <p:nvPr/>
            </p:nvSpPr>
            <p:spPr bwMode="auto">
              <a:xfrm flipH="1">
                <a:off x="425" y="5410"/>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95" name="AutoShape 23"/>
              <p:cNvSpPr>
                <a:spLocks noChangeArrowheads="1"/>
              </p:cNvSpPr>
              <p:nvPr/>
            </p:nvSpPr>
            <p:spPr bwMode="auto">
              <a:xfrm rot="-46031887">
                <a:off x="328" y="5444"/>
                <a:ext cx="96" cy="96"/>
              </a:xfrm>
              <a:prstGeom prst="parallelogram">
                <a:avLst>
                  <a:gd name="adj" fmla="val 25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96" name="Group 24"/>
            <p:cNvGrpSpPr>
              <a:grpSpLocks/>
            </p:cNvGrpSpPr>
            <p:nvPr/>
          </p:nvGrpSpPr>
          <p:grpSpPr bwMode="auto">
            <a:xfrm>
              <a:off x="1236" y="4436"/>
              <a:ext cx="2112" cy="1103"/>
              <a:chOff x="1236" y="4304"/>
              <a:chExt cx="2112" cy="1104"/>
            </a:xfrm>
          </p:grpSpPr>
          <p:grpSp>
            <p:nvGrpSpPr>
              <p:cNvPr id="3097" name="Group 25"/>
              <p:cNvGrpSpPr>
                <a:grpSpLocks/>
              </p:cNvGrpSpPr>
              <p:nvPr/>
            </p:nvGrpSpPr>
            <p:grpSpPr bwMode="auto">
              <a:xfrm>
                <a:off x="1788" y="4304"/>
                <a:ext cx="1008" cy="1008"/>
                <a:chOff x="1836" y="4416"/>
                <a:chExt cx="1008" cy="1008"/>
              </a:xfrm>
            </p:grpSpPr>
            <p:sp>
              <p:nvSpPr>
                <p:cNvPr id="3098" name="Oval 26"/>
                <p:cNvSpPr>
                  <a:spLocks noChangeArrowheads="1"/>
                </p:cNvSpPr>
                <p:nvPr/>
              </p:nvSpPr>
              <p:spPr bwMode="auto">
                <a:xfrm>
                  <a:off x="1836" y="4416"/>
                  <a:ext cx="1008" cy="1008"/>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99" name="Line 27"/>
                <p:cNvSpPr>
                  <a:spLocks noChangeShapeType="1"/>
                </p:cNvSpPr>
                <p:nvPr/>
              </p:nvSpPr>
              <p:spPr bwMode="auto">
                <a:xfrm>
                  <a:off x="1920" y="4656"/>
                  <a:ext cx="86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100" name="Rectangle 28"/>
              <p:cNvSpPr>
                <a:spLocks noChangeArrowheads="1"/>
              </p:cNvSpPr>
              <p:nvPr/>
            </p:nvSpPr>
            <p:spPr bwMode="auto">
              <a:xfrm>
                <a:off x="1236" y="4544"/>
                <a:ext cx="2112" cy="86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1" name="Rectangle 29"/>
              <p:cNvSpPr>
                <a:spLocks noChangeArrowheads="1"/>
              </p:cNvSpPr>
              <p:nvPr/>
            </p:nvSpPr>
            <p:spPr bwMode="auto">
              <a:xfrm>
                <a:off x="1812" y="5120"/>
                <a:ext cx="960" cy="288"/>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2" name="Oval 30"/>
              <p:cNvSpPr>
                <a:spLocks noChangeArrowheads="1"/>
              </p:cNvSpPr>
              <p:nvPr/>
            </p:nvSpPr>
            <p:spPr bwMode="auto">
              <a:xfrm>
                <a:off x="2286" y="4780"/>
                <a:ext cx="35" cy="35"/>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103" name="Group 31"/>
            <p:cNvGrpSpPr>
              <a:grpSpLocks/>
            </p:cNvGrpSpPr>
            <p:nvPr/>
          </p:nvGrpSpPr>
          <p:grpSpPr bwMode="auto">
            <a:xfrm flipV="1">
              <a:off x="1236" y="792"/>
              <a:ext cx="2112" cy="1104"/>
              <a:chOff x="1236" y="4304"/>
              <a:chExt cx="2112" cy="1104"/>
            </a:xfrm>
          </p:grpSpPr>
          <p:grpSp>
            <p:nvGrpSpPr>
              <p:cNvPr id="3104" name="Group 32"/>
              <p:cNvGrpSpPr>
                <a:grpSpLocks/>
              </p:cNvGrpSpPr>
              <p:nvPr/>
            </p:nvGrpSpPr>
            <p:grpSpPr bwMode="auto">
              <a:xfrm>
                <a:off x="1788" y="4304"/>
                <a:ext cx="1008" cy="1008"/>
                <a:chOff x="1836" y="4416"/>
                <a:chExt cx="1008" cy="1008"/>
              </a:xfrm>
            </p:grpSpPr>
            <p:sp>
              <p:nvSpPr>
                <p:cNvPr id="3105" name="Oval 33"/>
                <p:cNvSpPr>
                  <a:spLocks noChangeArrowheads="1"/>
                </p:cNvSpPr>
                <p:nvPr/>
              </p:nvSpPr>
              <p:spPr bwMode="auto">
                <a:xfrm>
                  <a:off x="1836" y="4416"/>
                  <a:ext cx="1008" cy="1008"/>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6" name="Line 34"/>
                <p:cNvSpPr>
                  <a:spLocks noChangeShapeType="1"/>
                </p:cNvSpPr>
                <p:nvPr/>
              </p:nvSpPr>
              <p:spPr bwMode="auto">
                <a:xfrm>
                  <a:off x="1920" y="4656"/>
                  <a:ext cx="86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107" name="Rectangle 35"/>
              <p:cNvSpPr>
                <a:spLocks noChangeArrowheads="1"/>
              </p:cNvSpPr>
              <p:nvPr/>
            </p:nvSpPr>
            <p:spPr bwMode="auto">
              <a:xfrm>
                <a:off x="1236" y="4544"/>
                <a:ext cx="2112" cy="86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8" name="Rectangle 36"/>
              <p:cNvSpPr>
                <a:spLocks noChangeArrowheads="1"/>
              </p:cNvSpPr>
              <p:nvPr/>
            </p:nvSpPr>
            <p:spPr bwMode="auto">
              <a:xfrm>
                <a:off x="1812" y="5120"/>
                <a:ext cx="960" cy="288"/>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9" name="Oval 37"/>
              <p:cNvSpPr>
                <a:spLocks noChangeArrowheads="1"/>
              </p:cNvSpPr>
              <p:nvPr/>
            </p:nvSpPr>
            <p:spPr bwMode="auto">
              <a:xfrm>
                <a:off x="2286" y="4780"/>
                <a:ext cx="35" cy="35"/>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3110" name="Oval 38"/>
          <p:cNvSpPr>
            <a:spLocks noChangeArrowheads="1"/>
          </p:cNvSpPr>
          <p:nvPr/>
        </p:nvSpPr>
        <p:spPr bwMode="auto">
          <a:xfrm>
            <a:off x="3286125" y="7981950"/>
            <a:ext cx="285750" cy="292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smtClean="0">
                <a:solidFill>
                  <a:schemeClr val="bg1"/>
                </a:solidFill>
              </a:rPr>
              <a:t>MV</a:t>
            </a:r>
            <a:endParaRPr lang="en-US" sz="1000" b="1" dirty="0">
              <a:solidFill>
                <a:schemeClr val="bg1"/>
              </a:solidFill>
            </a:endParaRPr>
          </a:p>
        </p:txBody>
      </p:sp>
      <p:sp>
        <p:nvSpPr>
          <p:cNvPr id="3111" name="Oval 39"/>
          <p:cNvSpPr>
            <a:spLocks noChangeArrowheads="1"/>
          </p:cNvSpPr>
          <p:nvPr/>
        </p:nvSpPr>
        <p:spPr bwMode="auto">
          <a:xfrm>
            <a:off x="3269758" y="4631646"/>
            <a:ext cx="285750" cy="2921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smtClean="0">
                <a:solidFill>
                  <a:schemeClr val="bg1"/>
                </a:solidFill>
              </a:rPr>
              <a:t>MT</a:t>
            </a:r>
            <a:endParaRPr lang="en-US" sz="1000" b="1" dirty="0">
              <a:solidFill>
                <a:schemeClr val="bg1"/>
              </a:solidFill>
            </a:endParaRPr>
          </a:p>
        </p:txBody>
      </p:sp>
      <p:sp>
        <p:nvSpPr>
          <p:cNvPr id="3115" name="Oval 43"/>
          <p:cNvSpPr>
            <a:spLocks noChangeArrowheads="1"/>
          </p:cNvSpPr>
          <p:nvPr/>
        </p:nvSpPr>
        <p:spPr bwMode="auto">
          <a:xfrm>
            <a:off x="5231482" y="5868144"/>
            <a:ext cx="285750" cy="290513"/>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a:solidFill>
                  <a:schemeClr val="bg1"/>
                </a:solidFill>
              </a:rPr>
              <a:t>HK</a:t>
            </a:r>
          </a:p>
        </p:txBody>
      </p:sp>
      <p:sp>
        <p:nvSpPr>
          <p:cNvPr id="3116" name="Oval 44"/>
          <p:cNvSpPr>
            <a:spLocks noChangeArrowheads="1"/>
          </p:cNvSpPr>
          <p:nvPr/>
        </p:nvSpPr>
        <p:spPr bwMode="auto">
          <a:xfrm>
            <a:off x="1340768" y="5865663"/>
            <a:ext cx="285750" cy="290513"/>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a:solidFill>
                  <a:schemeClr val="bg1"/>
                </a:solidFill>
              </a:rPr>
              <a:t>VK</a:t>
            </a:r>
          </a:p>
        </p:txBody>
      </p:sp>
      <p:sp>
        <p:nvSpPr>
          <p:cNvPr id="3118" name="Text Box 46"/>
          <p:cNvSpPr txBox="1">
            <a:spLocks noChangeArrowheads="1"/>
          </p:cNvSpPr>
          <p:nvPr/>
        </p:nvSpPr>
        <p:spPr bwMode="auto">
          <a:xfrm>
            <a:off x="2762906" y="200025"/>
            <a:ext cx="131318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v-SE" b="1" dirty="0" smtClean="0"/>
              <a:t>Defending</a:t>
            </a:r>
            <a:endParaRPr lang="en-GB" b="1" dirty="0"/>
          </a:p>
        </p:txBody>
      </p:sp>
      <p:sp>
        <p:nvSpPr>
          <p:cNvPr id="58" name="Oval 39"/>
          <p:cNvSpPr>
            <a:spLocks noChangeArrowheads="1"/>
          </p:cNvSpPr>
          <p:nvPr/>
        </p:nvSpPr>
        <p:spPr bwMode="auto">
          <a:xfrm>
            <a:off x="2323000" y="5864076"/>
            <a:ext cx="285750" cy="2921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smtClean="0">
                <a:solidFill>
                  <a:schemeClr val="bg1"/>
                </a:solidFill>
              </a:rPr>
              <a:t>VMF</a:t>
            </a:r>
            <a:endParaRPr lang="en-US" sz="1000" b="1" dirty="0">
              <a:solidFill>
                <a:schemeClr val="bg1"/>
              </a:solidFill>
            </a:endParaRPr>
          </a:p>
        </p:txBody>
      </p:sp>
      <p:sp>
        <p:nvSpPr>
          <p:cNvPr id="61" name="Oval 39"/>
          <p:cNvSpPr>
            <a:spLocks noChangeArrowheads="1"/>
          </p:cNvSpPr>
          <p:nvPr/>
        </p:nvSpPr>
        <p:spPr bwMode="auto">
          <a:xfrm>
            <a:off x="4257278" y="5864076"/>
            <a:ext cx="285750" cy="2921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a:solidFill>
                  <a:schemeClr val="bg1"/>
                </a:solidFill>
              </a:rPr>
              <a:t>H</a:t>
            </a:r>
            <a:r>
              <a:rPr lang="en-US" sz="1000" b="1" dirty="0" smtClean="0">
                <a:solidFill>
                  <a:schemeClr val="bg1"/>
                </a:solidFill>
              </a:rPr>
              <a:t>MF</a:t>
            </a:r>
            <a:endParaRPr lang="en-US" sz="1000" b="1" dirty="0">
              <a:solidFill>
                <a:schemeClr val="bg1"/>
              </a:solidFill>
            </a:endParaRPr>
          </a:p>
        </p:txBody>
      </p:sp>
      <p:sp>
        <p:nvSpPr>
          <p:cNvPr id="3112" name="Oval 40"/>
          <p:cNvSpPr>
            <a:spLocks noChangeArrowheads="1"/>
          </p:cNvSpPr>
          <p:nvPr/>
        </p:nvSpPr>
        <p:spPr bwMode="auto">
          <a:xfrm>
            <a:off x="1340768" y="7315066"/>
            <a:ext cx="285750" cy="290513"/>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a:solidFill>
                  <a:schemeClr val="bg1"/>
                </a:solidFill>
              </a:rPr>
              <a:t>VB</a:t>
            </a:r>
          </a:p>
        </p:txBody>
      </p:sp>
      <p:sp>
        <p:nvSpPr>
          <p:cNvPr id="3113" name="Oval 41"/>
          <p:cNvSpPr>
            <a:spLocks noChangeArrowheads="1"/>
          </p:cNvSpPr>
          <p:nvPr/>
        </p:nvSpPr>
        <p:spPr bwMode="auto">
          <a:xfrm>
            <a:off x="5102225" y="7311773"/>
            <a:ext cx="285750" cy="290513"/>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a:solidFill>
                  <a:schemeClr val="bg1"/>
                </a:solidFill>
              </a:rPr>
              <a:t>HB</a:t>
            </a:r>
          </a:p>
        </p:txBody>
      </p:sp>
      <p:cxnSp>
        <p:nvCxnSpPr>
          <p:cNvPr id="3" name="Straight Arrow Connector 2"/>
          <p:cNvCxnSpPr/>
          <p:nvPr/>
        </p:nvCxnSpPr>
        <p:spPr>
          <a:xfrm flipV="1">
            <a:off x="2289448" y="7115315"/>
            <a:ext cx="0" cy="1231567"/>
          </a:xfrm>
          <a:prstGeom prst="straightConnector1">
            <a:avLst/>
          </a:prstGeom>
          <a:ln>
            <a:solidFill>
              <a:srgbClr val="FF0000"/>
            </a:solidFill>
            <a:prstDash val="sysDash"/>
            <a:headEnd type="arrow"/>
            <a:tailEnd type="arrow"/>
          </a:ln>
        </p:spPr>
        <p:style>
          <a:lnRef idx="3">
            <a:schemeClr val="dk1"/>
          </a:lnRef>
          <a:fillRef idx="0">
            <a:schemeClr val="dk1"/>
          </a:fillRef>
          <a:effectRef idx="2">
            <a:schemeClr val="dk1"/>
          </a:effectRef>
          <a:fontRef idx="minor">
            <a:schemeClr val="tx1"/>
          </a:fontRef>
        </p:style>
      </p:cxnSp>
      <p:cxnSp>
        <p:nvCxnSpPr>
          <p:cNvPr id="59" name="Straight Arrow Connector 58"/>
          <p:cNvCxnSpPr>
            <a:endCxn id="3100" idx="0"/>
          </p:cNvCxnSpPr>
          <p:nvPr/>
        </p:nvCxnSpPr>
        <p:spPr>
          <a:xfrm flipH="1" flipV="1">
            <a:off x="3413378" y="7061588"/>
            <a:ext cx="8791" cy="844312"/>
          </a:xfrm>
          <a:prstGeom prst="straightConnector1">
            <a:avLst/>
          </a:prstGeom>
          <a:ln>
            <a:solidFill>
              <a:srgbClr val="FF0000"/>
            </a:solidFill>
            <a:prstDash val="sysDash"/>
            <a:headEnd type="arrow"/>
            <a:tailEnd type="arrow"/>
          </a:ln>
        </p:spPr>
        <p:style>
          <a:lnRef idx="3">
            <a:schemeClr val="dk1"/>
          </a:lnRef>
          <a:fillRef idx="0">
            <a:schemeClr val="dk1"/>
          </a:fillRef>
          <a:effectRef idx="2">
            <a:schemeClr val="dk1"/>
          </a:effectRef>
          <a:fontRef idx="minor">
            <a:schemeClr val="tx1"/>
          </a:fontRef>
        </p:style>
      </p:cxnSp>
      <p:cxnSp>
        <p:nvCxnSpPr>
          <p:cNvPr id="62" name="Straight Arrow Connector 61"/>
          <p:cNvCxnSpPr/>
          <p:nvPr/>
        </p:nvCxnSpPr>
        <p:spPr>
          <a:xfrm flipV="1">
            <a:off x="4543028" y="7115315"/>
            <a:ext cx="0" cy="1197407"/>
          </a:xfrm>
          <a:prstGeom prst="straightConnector1">
            <a:avLst/>
          </a:prstGeom>
          <a:ln>
            <a:solidFill>
              <a:srgbClr val="FF0000"/>
            </a:solidFill>
            <a:prstDash val="sysDash"/>
            <a:headEnd type="arrow"/>
            <a:tailEnd type="arrow"/>
          </a:ln>
        </p:spPr>
        <p:style>
          <a:lnRef idx="3">
            <a:schemeClr val="dk1"/>
          </a:lnRef>
          <a:fillRef idx="0">
            <a:schemeClr val="dk1"/>
          </a:fillRef>
          <a:effectRef idx="2">
            <a:schemeClr val="dk1"/>
          </a:effectRef>
          <a:fontRef idx="minor">
            <a:schemeClr val="tx1"/>
          </a:fontRef>
        </p:style>
      </p:cxnSp>
      <p:sp>
        <p:nvSpPr>
          <p:cNvPr id="5" name="TextBox 4"/>
          <p:cNvSpPr txBox="1"/>
          <p:nvPr/>
        </p:nvSpPr>
        <p:spPr>
          <a:xfrm>
            <a:off x="2608750" y="3275856"/>
            <a:ext cx="1646605" cy="369332"/>
          </a:xfrm>
          <a:prstGeom prst="rect">
            <a:avLst/>
          </a:prstGeom>
          <a:noFill/>
        </p:spPr>
        <p:txBody>
          <a:bodyPr wrap="none" rtlCol="0">
            <a:spAutoFit/>
          </a:bodyPr>
          <a:lstStyle/>
          <a:p>
            <a:r>
              <a:rPr lang="en-GB" dirty="0" err="1" smtClean="0"/>
              <a:t>Zonal</a:t>
            </a:r>
            <a:r>
              <a:rPr lang="en-GB" dirty="0" smtClean="0"/>
              <a:t> marking</a:t>
            </a:r>
            <a:endParaRPr lang="en-GB" dirty="0"/>
          </a:p>
        </p:txBody>
      </p:sp>
      <p:cxnSp>
        <p:nvCxnSpPr>
          <p:cNvPr id="63" name="Straight Arrow Connector 62"/>
          <p:cNvCxnSpPr/>
          <p:nvPr/>
        </p:nvCxnSpPr>
        <p:spPr>
          <a:xfrm>
            <a:off x="791692" y="7115315"/>
            <a:ext cx="5300868" cy="0"/>
          </a:xfrm>
          <a:prstGeom prst="straightConnector1">
            <a:avLst/>
          </a:prstGeom>
          <a:ln>
            <a:solidFill>
              <a:srgbClr val="FF0000"/>
            </a:solidFill>
            <a:prstDash val="sysDash"/>
            <a:headEnd type="arrow"/>
            <a:tailEnd type="arrow"/>
          </a:ln>
        </p:spPr>
        <p:style>
          <a:lnRef idx="3">
            <a:schemeClr val="dk1"/>
          </a:lnRef>
          <a:fillRef idx="0">
            <a:schemeClr val="dk1"/>
          </a:fillRef>
          <a:effectRef idx="2">
            <a:schemeClr val="dk1"/>
          </a:effectRef>
          <a:fontRef idx="minor">
            <a:schemeClr val="tx1"/>
          </a:fontRef>
        </p:style>
      </p:cxnSp>
      <p:cxnSp>
        <p:nvCxnSpPr>
          <p:cNvPr id="12" name="Straight Arrow Connector 11"/>
          <p:cNvCxnSpPr/>
          <p:nvPr/>
        </p:nvCxnSpPr>
        <p:spPr>
          <a:xfrm flipH="1">
            <a:off x="1986170" y="6342107"/>
            <a:ext cx="2998434" cy="0"/>
          </a:xfrm>
          <a:prstGeom prst="straightConnector1">
            <a:avLst/>
          </a:prstGeom>
          <a:ln>
            <a:headEnd type="arrow"/>
            <a:tailEnd type="arrow"/>
          </a:ln>
        </p:spPr>
        <p:style>
          <a:lnRef idx="2">
            <a:schemeClr val="dk1"/>
          </a:lnRef>
          <a:fillRef idx="0">
            <a:schemeClr val="dk1"/>
          </a:fillRef>
          <a:effectRef idx="1">
            <a:schemeClr val="dk1"/>
          </a:effectRef>
          <a:fontRef idx="minor">
            <a:schemeClr val="tx1"/>
          </a:fontRef>
        </p:style>
      </p:cxnSp>
      <p:sp>
        <p:nvSpPr>
          <p:cNvPr id="60" name="Oval 39"/>
          <p:cNvSpPr>
            <a:spLocks noChangeArrowheads="1"/>
          </p:cNvSpPr>
          <p:nvPr/>
        </p:nvSpPr>
        <p:spPr bwMode="auto">
          <a:xfrm>
            <a:off x="3286551" y="6156176"/>
            <a:ext cx="285750" cy="2921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smtClean="0">
                <a:solidFill>
                  <a:schemeClr val="bg1"/>
                </a:solidFill>
              </a:rPr>
              <a:t>CMF</a:t>
            </a:r>
            <a:endParaRPr lang="en-US" sz="1000" b="1" dirty="0">
              <a:solidFill>
                <a:schemeClr val="bg1"/>
              </a:solidFill>
            </a:endParaRPr>
          </a:p>
        </p:txBody>
      </p:sp>
      <p:sp>
        <p:nvSpPr>
          <p:cNvPr id="15" name="TextBox 14"/>
          <p:cNvSpPr txBox="1"/>
          <p:nvPr/>
        </p:nvSpPr>
        <p:spPr>
          <a:xfrm>
            <a:off x="1286940" y="5584337"/>
            <a:ext cx="4291559" cy="276999"/>
          </a:xfrm>
          <a:prstGeom prst="rect">
            <a:avLst/>
          </a:prstGeom>
          <a:noFill/>
        </p:spPr>
        <p:txBody>
          <a:bodyPr wrap="none" rtlCol="0">
            <a:spAutoFit/>
          </a:bodyPr>
          <a:lstStyle/>
          <a:p>
            <a:r>
              <a:rPr lang="en-GB" sz="1200" dirty="0" smtClean="0"/>
              <a:t>Wingers &amp; midfield must drop back and mark extra attackers</a:t>
            </a:r>
            <a:endParaRPr lang="en-GB" sz="1200" dirty="0"/>
          </a:p>
        </p:txBody>
      </p:sp>
      <p:sp>
        <p:nvSpPr>
          <p:cNvPr id="57" name="Oval 41"/>
          <p:cNvSpPr>
            <a:spLocks noChangeArrowheads="1"/>
          </p:cNvSpPr>
          <p:nvPr/>
        </p:nvSpPr>
        <p:spPr bwMode="auto">
          <a:xfrm>
            <a:off x="2556309" y="7397181"/>
            <a:ext cx="285750" cy="290513"/>
          </a:xfrm>
          <a:prstGeom prst="ellipse">
            <a:avLst/>
          </a:prstGeom>
          <a:solidFill>
            <a:srgbClr val="002060"/>
          </a:solidFill>
          <a:ln w="9525">
            <a:solidFill>
              <a:schemeClr val="tx1"/>
            </a:solidFill>
            <a:round/>
            <a:headEnd/>
            <a:tailEnd/>
          </a:ln>
          <a:effectLst/>
          <a:extLst/>
        </p:spPr>
        <p:txBody>
          <a:bodyPr wrap="none" lIns="91432" tIns="45716" rIns="91432" bIns="45716" anchor="ctr"/>
          <a:lstStyle/>
          <a:p>
            <a:pPr algn="ctr"/>
            <a:endParaRPr lang="en-US" sz="1000" b="1" dirty="0">
              <a:solidFill>
                <a:schemeClr val="bg1"/>
              </a:solidFill>
            </a:endParaRPr>
          </a:p>
        </p:txBody>
      </p:sp>
      <p:sp>
        <p:nvSpPr>
          <p:cNvPr id="64" name="Oval 41"/>
          <p:cNvSpPr>
            <a:spLocks noChangeArrowheads="1"/>
          </p:cNvSpPr>
          <p:nvPr/>
        </p:nvSpPr>
        <p:spPr bwMode="auto">
          <a:xfrm>
            <a:off x="3788258" y="7338487"/>
            <a:ext cx="285750" cy="290513"/>
          </a:xfrm>
          <a:prstGeom prst="ellipse">
            <a:avLst/>
          </a:prstGeom>
          <a:solidFill>
            <a:srgbClr val="002060"/>
          </a:solidFill>
          <a:ln w="9525">
            <a:solidFill>
              <a:schemeClr val="tx1"/>
            </a:solidFill>
            <a:round/>
            <a:headEnd/>
            <a:tailEnd/>
          </a:ln>
          <a:effectLst/>
          <a:extLst/>
        </p:spPr>
        <p:txBody>
          <a:bodyPr wrap="none" lIns="91432" tIns="45716" rIns="91432" bIns="45716" anchor="ctr"/>
          <a:lstStyle/>
          <a:p>
            <a:pPr algn="ctr"/>
            <a:endParaRPr lang="en-US" sz="1000" b="1" dirty="0">
              <a:solidFill>
                <a:schemeClr val="bg1"/>
              </a:solidFill>
            </a:endParaRPr>
          </a:p>
        </p:txBody>
      </p:sp>
      <p:sp>
        <p:nvSpPr>
          <p:cNvPr id="56" name="Oval 42"/>
          <p:cNvSpPr>
            <a:spLocks noChangeArrowheads="1"/>
          </p:cNvSpPr>
          <p:nvPr/>
        </p:nvSpPr>
        <p:spPr bwMode="auto">
          <a:xfrm>
            <a:off x="3890303" y="7547607"/>
            <a:ext cx="285750" cy="290513"/>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smtClean="0">
                <a:solidFill>
                  <a:schemeClr val="bg1"/>
                </a:solidFill>
              </a:rPr>
              <a:t>HMB</a:t>
            </a:r>
            <a:endParaRPr lang="en-US" sz="1000" b="1" dirty="0">
              <a:solidFill>
                <a:schemeClr val="bg1"/>
              </a:solidFill>
            </a:endParaRPr>
          </a:p>
        </p:txBody>
      </p:sp>
      <p:sp>
        <p:nvSpPr>
          <p:cNvPr id="3114" name="Oval 42"/>
          <p:cNvSpPr>
            <a:spLocks noChangeArrowheads="1"/>
          </p:cNvSpPr>
          <p:nvPr/>
        </p:nvSpPr>
        <p:spPr bwMode="auto">
          <a:xfrm>
            <a:off x="2620031" y="7587828"/>
            <a:ext cx="285750" cy="290513"/>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smtClean="0">
                <a:solidFill>
                  <a:schemeClr val="bg1"/>
                </a:solidFill>
              </a:rPr>
              <a:t>VMB</a:t>
            </a:r>
            <a:endParaRPr lang="en-US" sz="1000" b="1" dirty="0">
              <a:solidFill>
                <a:schemeClr val="bg1"/>
              </a:solidFill>
            </a:endParaRPr>
          </a:p>
        </p:txBody>
      </p:sp>
      <p:sp>
        <p:nvSpPr>
          <p:cNvPr id="65" name="Oval 41"/>
          <p:cNvSpPr>
            <a:spLocks noChangeArrowheads="1"/>
          </p:cNvSpPr>
          <p:nvPr/>
        </p:nvSpPr>
        <p:spPr bwMode="auto">
          <a:xfrm>
            <a:off x="2624062" y="6916331"/>
            <a:ext cx="285750" cy="290513"/>
          </a:xfrm>
          <a:prstGeom prst="ellipse">
            <a:avLst/>
          </a:prstGeom>
          <a:solidFill>
            <a:srgbClr val="002060"/>
          </a:solidFill>
          <a:ln w="9525">
            <a:solidFill>
              <a:schemeClr val="tx1"/>
            </a:solidFill>
            <a:round/>
            <a:headEnd/>
            <a:tailEnd/>
          </a:ln>
          <a:effectLst/>
          <a:extLst/>
        </p:spPr>
        <p:txBody>
          <a:bodyPr wrap="none" lIns="91432" tIns="45716" rIns="91432" bIns="45716" anchor="ctr"/>
          <a:lstStyle/>
          <a:p>
            <a:pPr algn="ctr"/>
            <a:endParaRPr lang="en-US" sz="1000" b="1" dirty="0">
              <a:solidFill>
                <a:schemeClr val="bg1"/>
              </a:solidFill>
            </a:endParaRPr>
          </a:p>
        </p:txBody>
      </p:sp>
      <p:sp>
        <p:nvSpPr>
          <p:cNvPr id="66" name="Oval 41"/>
          <p:cNvSpPr>
            <a:spLocks noChangeArrowheads="1"/>
          </p:cNvSpPr>
          <p:nvPr/>
        </p:nvSpPr>
        <p:spPr bwMode="auto">
          <a:xfrm>
            <a:off x="3909416" y="6970058"/>
            <a:ext cx="285750" cy="290513"/>
          </a:xfrm>
          <a:prstGeom prst="ellipse">
            <a:avLst/>
          </a:prstGeom>
          <a:solidFill>
            <a:srgbClr val="002060"/>
          </a:solidFill>
          <a:ln w="9525">
            <a:solidFill>
              <a:schemeClr val="tx1"/>
            </a:solidFill>
            <a:round/>
            <a:headEnd/>
            <a:tailEnd/>
          </a:ln>
          <a:effectLst/>
          <a:extLst/>
        </p:spPr>
        <p:txBody>
          <a:bodyPr wrap="none" lIns="91432" tIns="45716" rIns="91432" bIns="45716" anchor="ctr"/>
          <a:lstStyle/>
          <a:p>
            <a:pPr algn="ctr"/>
            <a:endParaRPr lang="en-US" sz="1000" b="1" dirty="0">
              <a:solidFill>
                <a:schemeClr val="bg1"/>
              </a:solidFill>
            </a:endParaRPr>
          </a:p>
        </p:txBody>
      </p:sp>
      <p:cxnSp>
        <p:nvCxnSpPr>
          <p:cNvPr id="4" name="Straight Arrow Connector 3"/>
          <p:cNvCxnSpPr>
            <a:stCxn id="58" idx="4"/>
          </p:cNvCxnSpPr>
          <p:nvPr/>
        </p:nvCxnSpPr>
        <p:spPr>
          <a:xfrm>
            <a:off x="2465875" y="6156176"/>
            <a:ext cx="297031" cy="760155"/>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67" name="Straight Arrow Connector 66"/>
          <p:cNvCxnSpPr/>
          <p:nvPr/>
        </p:nvCxnSpPr>
        <p:spPr>
          <a:xfrm flipH="1">
            <a:off x="4076086" y="6154598"/>
            <a:ext cx="291362" cy="761733"/>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663410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par>
                                <p:cTn id="13" presetID="10" presetClass="entr" presetSubtype="0" fill="hold" nodeType="withEffect">
                                  <p:stCondLst>
                                    <p:cond delay="0"/>
                                  </p:stCondLst>
                                  <p:childTnLst>
                                    <p:set>
                                      <p:cBhvr>
                                        <p:cTn id="14" dur="1" fill="hold">
                                          <p:stCondLst>
                                            <p:cond delay="0"/>
                                          </p:stCondLst>
                                        </p:cTn>
                                        <p:tgtEl>
                                          <p:spTgt spid="67"/>
                                        </p:tgtEl>
                                        <p:attrNameLst>
                                          <p:attrName>style.visibility</p:attrName>
                                        </p:attrNameLst>
                                      </p:cBhvr>
                                      <p:to>
                                        <p:strVal val="visible"/>
                                      </p:to>
                                    </p:set>
                                    <p:animEffect transition="in" filter="fade">
                                      <p:cBhvr>
                                        <p:cTn id="15" dur="5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Group 2"/>
          <p:cNvGrpSpPr>
            <a:grpSpLocks/>
          </p:cNvGrpSpPr>
          <p:nvPr/>
        </p:nvGrpSpPr>
        <p:grpSpPr bwMode="auto">
          <a:xfrm>
            <a:off x="500063" y="900113"/>
            <a:ext cx="5857875" cy="7759700"/>
            <a:chOff x="334" y="600"/>
            <a:chExt cx="3937" cy="5133"/>
          </a:xfrm>
        </p:grpSpPr>
        <p:sp>
          <p:nvSpPr>
            <p:cNvPr id="3075" name="Rectangle 3"/>
            <p:cNvSpPr>
              <a:spLocks noChangeArrowheads="1"/>
            </p:cNvSpPr>
            <p:nvPr/>
          </p:nvSpPr>
          <p:spPr bwMode="auto">
            <a:xfrm>
              <a:off x="529" y="789"/>
              <a:ext cx="3552" cy="475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6" name="Arc 4"/>
            <p:cNvSpPr>
              <a:spLocks/>
            </p:cNvSpPr>
            <p:nvPr/>
          </p:nvSpPr>
          <p:spPr bwMode="auto">
            <a:xfrm>
              <a:off x="528" y="5447"/>
              <a:ext cx="99" cy="96"/>
            </a:xfrm>
            <a:custGeom>
              <a:avLst/>
              <a:gdLst>
                <a:gd name="G0" fmla="+- 608 0 0"/>
                <a:gd name="G1" fmla="+- 21600 0 0"/>
                <a:gd name="G2" fmla="+- 21600 0 0"/>
                <a:gd name="T0" fmla="*/ 0 w 22174"/>
                <a:gd name="T1" fmla="*/ 9 h 21600"/>
                <a:gd name="T2" fmla="*/ 22174 w 22174"/>
                <a:gd name="T3" fmla="*/ 20392 h 21600"/>
                <a:gd name="T4" fmla="*/ 608 w 22174"/>
                <a:gd name="T5" fmla="*/ 21600 h 21600"/>
              </a:gdLst>
              <a:ahLst/>
              <a:cxnLst>
                <a:cxn ang="0">
                  <a:pos x="T0" y="T1"/>
                </a:cxn>
                <a:cxn ang="0">
                  <a:pos x="T2" y="T3"/>
                </a:cxn>
                <a:cxn ang="0">
                  <a:pos x="T4" y="T5"/>
                </a:cxn>
              </a:cxnLst>
              <a:rect l="0" t="0" r="r" b="b"/>
              <a:pathLst>
                <a:path w="22174" h="21600" fill="none" extrusionOk="0">
                  <a:moveTo>
                    <a:pt x="-1" y="8"/>
                  </a:moveTo>
                  <a:cubicBezTo>
                    <a:pt x="202" y="2"/>
                    <a:pt x="405" y="-1"/>
                    <a:pt x="608" y="0"/>
                  </a:cubicBezTo>
                  <a:cubicBezTo>
                    <a:pt x="12068" y="0"/>
                    <a:pt x="21533" y="8949"/>
                    <a:pt x="22174" y="20391"/>
                  </a:cubicBezTo>
                </a:path>
                <a:path w="22174" h="21600" stroke="0" extrusionOk="0">
                  <a:moveTo>
                    <a:pt x="-1" y="8"/>
                  </a:moveTo>
                  <a:cubicBezTo>
                    <a:pt x="202" y="2"/>
                    <a:pt x="405" y="-1"/>
                    <a:pt x="608" y="0"/>
                  </a:cubicBezTo>
                  <a:cubicBezTo>
                    <a:pt x="12068" y="0"/>
                    <a:pt x="21533" y="8949"/>
                    <a:pt x="22174" y="20391"/>
                  </a:cubicBezTo>
                  <a:lnTo>
                    <a:pt x="608"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7" name="Arc 5"/>
            <p:cNvSpPr>
              <a:spLocks/>
            </p:cNvSpPr>
            <p:nvPr/>
          </p:nvSpPr>
          <p:spPr bwMode="auto">
            <a:xfrm rot="-5400000">
              <a:off x="3983" y="5447"/>
              <a:ext cx="99" cy="96"/>
            </a:xfrm>
            <a:custGeom>
              <a:avLst/>
              <a:gdLst>
                <a:gd name="G0" fmla="+- 608 0 0"/>
                <a:gd name="G1" fmla="+- 21600 0 0"/>
                <a:gd name="G2" fmla="+- 21600 0 0"/>
                <a:gd name="T0" fmla="*/ 0 w 22174"/>
                <a:gd name="T1" fmla="*/ 9 h 21600"/>
                <a:gd name="T2" fmla="*/ 22174 w 22174"/>
                <a:gd name="T3" fmla="*/ 20392 h 21600"/>
                <a:gd name="T4" fmla="*/ 608 w 22174"/>
                <a:gd name="T5" fmla="*/ 21600 h 21600"/>
              </a:gdLst>
              <a:ahLst/>
              <a:cxnLst>
                <a:cxn ang="0">
                  <a:pos x="T0" y="T1"/>
                </a:cxn>
                <a:cxn ang="0">
                  <a:pos x="T2" y="T3"/>
                </a:cxn>
                <a:cxn ang="0">
                  <a:pos x="T4" y="T5"/>
                </a:cxn>
              </a:cxnLst>
              <a:rect l="0" t="0" r="r" b="b"/>
              <a:pathLst>
                <a:path w="22174" h="21600" fill="none" extrusionOk="0">
                  <a:moveTo>
                    <a:pt x="-1" y="8"/>
                  </a:moveTo>
                  <a:cubicBezTo>
                    <a:pt x="202" y="2"/>
                    <a:pt x="405" y="-1"/>
                    <a:pt x="608" y="0"/>
                  </a:cubicBezTo>
                  <a:cubicBezTo>
                    <a:pt x="12068" y="0"/>
                    <a:pt x="21533" y="8949"/>
                    <a:pt x="22174" y="20391"/>
                  </a:cubicBezTo>
                </a:path>
                <a:path w="22174" h="21600" stroke="0" extrusionOk="0">
                  <a:moveTo>
                    <a:pt x="-1" y="8"/>
                  </a:moveTo>
                  <a:cubicBezTo>
                    <a:pt x="202" y="2"/>
                    <a:pt x="405" y="-1"/>
                    <a:pt x="608" y="0"/>
                  </a:cubicBezTo>
                  <a:cubicBezTo>
                    <a:pt x="12068" y="0"/>
                    <a:pt x="21533" y="8949"/>
                    <a:pt x="22174" y="20391"/>
                  </a:cubicBezTo>
                  <a:lnTo>
                    <a:pt x="608"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8" name="Arc 6"/>
            <p:cNvSpPr>
              <a:spLocks/>
            </p:cNvSpPr>
            <p:nvPr/>
          </p:nvSpPr>
          <p:spPr bwMode="auto">
            <a:xfrm rot="-10800000">
              <a:off x="3985" y="789"/>
              <a:ext cx="99" cy="96"/>
            </a:xfrm>
            <a:custGeom>
              <a:avLst/>
              <a:gdLst>
                <a:gd name="G0" fmla="+- 608 0 0"/>
                <a:gd name="G1" fmla="+- 21600 0 0"/>
                <a:gd name="G2" fmla="+- 21600 0 0"/>
                <a:gd name="T0" fmla="*/ 0 w 22174"/>
                <a:gd name="T1" fmla="*/ 9 h 21600"/>
                <a:gd name="T2" fmla="*/ 22174 w 22174"/>
                <a:gd name="T3" fmla="*/ 20392 h 21600"/>
                <a:gd name="T4" fmla="*/ 608 w 22174"/>
                <a:gd name="T5" fmla="*/ 21600 h 21600"/>
              </a:gdLst>
              <a:ahLst/>
              <a:cxnLst>
                <a:cxn ang="0">
                  <a:pos x="T0" y="T1"/>
                </a:cxn>
                <a:cxn ang="0">
                  <a:pos x="T2" y="T3"/>
                </a:cxn>
                <a:cxn ang="0">
                  <a:pos x="T4" y="T5"/>
                </a:cxn>
              </a:cxnLst>
              <a:rect l="0" t="0" r="r" b="b"/>
              <a:pathLst>
                <a:path w="22174" h="21600" fill="none" extrusionOk="0">
                  <a:moveTo>
                    <a:pt x="-1" y="8"/>
                  </a:moveTo>
                  <a:cubicBezTo>
                    <a:pt x="202" y="2"/>
                    <a:pt x="405" y="-1"/>
                    <a:pt x="608" y="0"/>
                  </a:cubicBezTo>
                  <a:cubicBezTo>
                    <a:pt x="12068" y="0"/>
                    <a:pt x="21533" y="8949"/>
                    <a:pt x="22174" y="20391"/>
                  </a:cubicBezTo>
                </a:path>
                <a:path w="22174" h="21600" stroke="0" extrusionOk="0">
                  <a:moveTo>
                    <a:pt x="-1" y="8"/>
                  </a:moveTo>
                  <a:cubicBezTo>
                    <a:pt x="202" y="2"/>
                    <a:pt x="405" y="-1"/>
                    <a:pt x="608" y="0"/>
                  </a:cubicBezTo>
                  <a:cubicBezTo>
                    <a:pt x="12068" y="0"/>
                    <a:pt x="21533" y="8949"/>
                    <a:pt x="22174" y="20391"/>
                  </a:cubicBezTo>
                  <a:lnTo>
                    <a:pt x="608"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Arc 7"/>
            <p:cNvSpPr>
              <a:spLocks/>
            </p:cNvSpPr>
            <p:nvPr/>
          </p:nvSpPr>
          <p:spPr bwMode="auto">
            <a:xfrm rot="-16200000">
              <a:off x="527" y="791"/>
              <a:ext cx="99" cy="96"/>
            </a:xfrm>
            <a:custGeom>
              <a:avLst/>
              <a:gdLst>
                <a:gd name="G0" fmla="+- 608 0 0"/>
                <a:gd name="G1" fmla="+- 21600 0 0"/>
                <a:gd name="G2" fmla="+- 21600 0 0"/>
                <a:gd name="T0" fmla="*/ 0 w 22174"/>
                <a:gd name="T1" fmla="*/ 9 h 21600"/>
                <a:gd name="T2" fmla="*/ 22174 w 22174"/>
                <a:gd name="T3" fmla="*/ 20392 h 21600"/>
                <a:gd name="T4" fmla="*/ 608 w 22174"/>
                <a:gd name="T5" fmla="*/ 21600 h 21600"/>
              </a:gdLst>
              <a:ahLst/>
              <a:cxnLst>
                <a:cxn ang="0">
                  <a:pos x="T0" y="T1"/>
                </a:cxn>
                <a:cxn ang="0">
                  <a:pos x="T2" y="T3"/>
                </a:cxn>
                <a:cxn ang="0">
                  <a:pos x="T4" y="T5"/>
                </a:cxn>
              </a:cxnLst>
              <a:rect l="0" t="0" r="r" b="b"/>
              <a:pathLst>
                <a:path w="22174" h="21600" fill="none" extrusionOk="0">
                  <a:moveTo>
                    <a:pt x="-1" y="8"/>
                  </a:moveTo>
                  <a:cubicBezTo>
                    <a:pt x="202" y="2"/>
                    <a:pt x="405" y="-1"/>
                    <a:pt x="608" y="0"/>
                  </a:cubicBezTo>
                  <a:cubicBezTo>
                    <a:pt x="12068" y="0"/>
                    <a:pt x="21533" y="8949"/>
                    <a:pt x="22174" y="20391"/>
                  </a:cubicBezTo>
                </a:path>
                <a:path w="22174" h="21600" stroke="0" extrusionOk="0">
                  <a:moveTo>
                    <a:pt x="-1" y="8"/>
                  </a:moveTo>
                  <a:cubicBezTo>
                    <a:pt x="202" y="2"/>
                    <a:pt x="405" y="-1"/>
                    <a:pt x="608" y="0"/>
                  </a:cubicBezTo>
                  <a:cubicBezTo>
                    <a:pt x="12068" y="0"/>
                    <a:pt x="21533" y="8949"/>
                    <a:pt x="22174" y="20391"/>
                  </a:cubicBezTo>
                  <a:lnTo>
                    <a:pt x="608"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0" name="Oval 8"/>
            <p:cNvSpPr>
              <a:spLocks noChangeArrowheads="1"/>
            </p:cNvSpPr>
            <p:nvPr/>
          </p:nvSpPr>
          <p:spPr bwMode="auto">
            <a:xfrm>
              <a:off x="1788" y="2640"/>
              <a:ext cx="1008" cy="1008"/>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1" name="Line 9"/>
            <p:cNvSpPr>
              <a:spLocks noChangeShapeType="1"/>
            </p:cNvSpPr>
            <p:nvPr/>
          </p:nvSpPr>
          <p:spPr bwMode="auto">
            <a:xfrm>
              <a:off x="528" y="3156"/>
              <a:ext cx="355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2" name="Rectangle 10" descr="Large grid"/>
            <p:cNvSpPr>
              <a:spLocks noChangeArrowheads="1"/>
            </p:cNvSpPr>
            <p:nvPr/>
          </p:nvSpPr>
          <p:spPr bwMode="auto">
            <a:xfrm rot="-5400000">
              <a:off x="2220" y="476"/>
              <a:ext cx="144" cy="480"/>
            </a:xfrm>
            <a:prstGeom prst="rect">
              <a:avLst/>
            </a:prstGeom>
            <a:pattFill prst="lgGrid">
              <a:fgClr>
                <a:schemeClr val="tx2"/>
              </a:fgClr>
              <a:bgClr>
                <a:srgbClr val="B2B2B2"/>
              </a:bgClr>
            </a:patt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3" name="Rectangle 11" descr="Large grid"/>
            <p:cNvSpPr>
              <a:spLocks noChangeArrowheads="1"/>
            </p:cNvSpPr>
            <p:nvPr/>
          </p:nvSpPr>
          <p:spPr bwMode="auto">
            <a:xfrm rot="-5400000">
              <a:off x="2219" y="5372"/>
              <a:ext cx="145" cy="480"/>
            </a:xfrm>
            <a:prstGeom prst="rect">
              <a:avLst/>
            </a:prstGeom>
            <a:pattFill prst="lgGrid">
              <a:fgClr>
                <a:schemeClr val="tx2"/>
              </a:fgClr>
              <a:bgClr>
                <a:srgbClr val="B2B2B2"/>
              </a:bgClr>
            </a:patt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084" name="Group 12"/>
            <p:cNvGrpSpPr>
              <a:grpSpLocks/>
            </p:cNvGrpSpPr>
            <p:nvPr/>
          </p:nvGrpSpPr>
          <p:grpSpPr bwMode="auto">
            <a:xfrm>
              <a:off x="334" y="5544"/>
              <a:ext cx="193" cy="130"/>
              <a:chOff x="328" y="5410"/>
              <a:chExt cx="193" cy="130"/>
            </a:xfrm>
          </p:grpSpPr>
          <p:sp>
            <p:nvSpPr>
              <p:cNvPr id="3085" name="Line 13"/>
              <p:cNvSpPr>
                <a:spLocks noChangeShapeType="1"/>
              </p:cNvSpPr>
              <p:nvPr/>
            </p:nvSpPr>
            <p:spPr bwMode="auto">
              <a:xfrm flipH="1">
                <a:off x="425" y="5410"/>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6" name="AutoShape 14"/>
              <p:cNvSpPr>
                <a:spLocks noChangeArrowheads="1"/>
              </p:cNvSpPr>
              <p:nvPr/>
            </p:nvSpPr>
            <p:spPr bwMode="auto">
              <a:xfrm rot="-46031887">
                <a:off x="328" y="5444"/>
                <a:ext cx="96" cy="96"/>
              </a:xfrm>
              <a:prstGeom prst="parallelogram">
                <a:avLst>
                  <a:gd name="adj" fmla="val 25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87" name="Group 15"/>
            <p:cNvGrpSpPr>
              <a:grpSpLocks/>
            </p:cNvGrpSpPr>
            <p:nvPr/>
          </p:nvGrpSpPr>
          <p:grpSpPr bwMode="auto">
            <a:xfrm rot="-5400000">
              <a:off x="4046" y="5571"/>
              <a:ext cx="194" cy="130"/>
              <a:chOff x="328" y="5410"/>
              <a:chExt cx="193" cy="130"/>
            </a:xfrm>
          </p:grpSpPr>
          <p:sp>
            <p:nvSpPr>
              <p:cNvPr id="3088" name="Line 16"/>
              <p:cNvSpPr>
                <a:spLocks noChangeShapeType="1"/>
              </p:cNvSpPr>
              <p:nvPr/>
            </p:nvSpPr>
            <p:spPr bwMode="auto">
              <a:xfrm flipH="1">
                <a:off x="425" y="5410"/>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9" name="AutoShape 17"/>
              <p:cNvSpPr>
                <a:spLocks noChangeArrowheads="1"/>
              </p:cNvSpPr>
              <p:nvPr/>
            </p:nvSpPr>
            <p:spPr bwMode="auto">
              <a:xfrm rot="-46031887">
                <a:off x="328" y="5444"/>
                <a:ext cx="96" cy="96"/>
              </a:xfrm>
              <a:prstGeom prst="parallelogram">
                <a:avLst>
                  <a:gd name="adj" fmla="val 25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90" name="Group 18"/>
            <p:cNvGrpSpPr>
              <a:grpSpLocks/>
            </p:cNvGrpSpPr>
            <p:nvPr/>
          </p:nvGrpSpPr>
          <p:grpSpPr bwMode="auto">
            <a:xfrm rot="-10800000">
              <a:off x="4078" y="660"/>
              <a:ext cx="193" cy="130"/>
              <a:chOff x="328" y="5410"/>
              <a:chExt cx="193" cy="130"/>
            </a:xfrm>
          </p:grpSpPr>
          <p:sp>
            <p:nvSpPr>
              <p:cNvPr id="3091" name="Line 19"/>
              <p:cNvSpPr>
                <a:spLocks noChangeShapeType="1"/>
              </p:cNvSpPr>
              <p:nvPr/>
            </p:nvSpPr>
            <p:spPr bwMode="auto">
              <a:xfrm flipH="1">
                <a:off x="425" y="5410"/>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92" name="AutoShape 20"/>
              <p:cNvSpPr>
                <a:spLocks noChangeArrowheads="1"/>
              </p:cNvSpPr>
              <p:nvPr/>
            </p:nvSpPr>
            <p:spPr bwMode="auto">
              <a:xfrm rot="-46031887">
                <a:off x="328" y="5444"/>
                <a:ext cx="96" cy="96"/>
              </a:xfrm>
              <a:prstGeom prst="parallelogram">
                <a:avLst>
                  <a:gd name="adj" fmla="val 25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93" name="Group 21"/>
            <p:cNvGrpSpPr>
              <a:grpSpLocks/>
            </p:cNvGrpSpPr>
            <p:nvPr/>
          </p:nvGrpSpPr>
          <p:grpSpPr bwMode="auto">
            <a:xfrm rot="-16200000">
              <a:off x="368" y="632"/>
              <a:ext cx="194" cy="130"/>
              <a:chOff x="328" y="5410"/>
              <a:chExt cx="193" cy="130"/>
            </a:xfrm>
          </p:grpSpPr>
          <p:sp>
            <p:nvSpPr>
              <p:cNvPr id="3094" name="Line 22"/>
              <p:cNvSpPr>
                <a:spLocks noChangeShapeType="1"/>
              </p:cNvSpPr>
              <p:nvPr/>
            </p:nvSpPr>
            <p:spPr bwMode="auto">
              <a:xfrm flipH="1">
                <a:off x="425" y="5410"/>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95" name="AutoShape 23"/>
              <p:cNvSpPr>
                <a:spLocks noChangeArrowheads="1"/>
              </p:cNvSpPr>
              <p:nvPr/>
            </p:nvSpPr>
            <p:spPr bwMode="auto">
              <a:xfrm rot="-46031887">
                <a:off x="328" y="5444"/>
                <a:ext cx="96" cy="96"/>
              </a:xfrm>
              <a:prstGeom prst="parallelogram">
                <a:avLst>
                  <a:gd name="adj" fmla="val 25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96" name="Group 24"/>
            <p:cNvGrpSpPr>
              <a:grpSpLocks/>
            </p:cNvGrpSpPr>
            <p:nvPr/>
          </p:nvGrpSpPr>
          <p:grpSpPr bwMode="auto">
            <a:xfrm>
              <a:off x="1236" y="4436"/>
              <a:ext cx="2112" cy="1103"/>
              <a:chOff x="1236" y="4304"/>
              <a:chExt cx="2112" cy="1104"/>
            </a:xfrm>
          </p:grpSpPr>
          <p:grpSp>
            <p:nvGrpSpPr>
              <p:cNvPr id="3097" name="Group 25"/>
              <p:cNvGrpSpPr>
                <a:grpSpLocks/>
              </p:cNvGrpSpPr>
              <p:nvPr/>
            </p:nvGrpSpPr>
            <p:grpSpPr bwMode="auto">
              <a:xfrm>
                <a:off x="1788" y="4304"/>
                <a:ext cx="1008" cy="1008"/>
                <a:chOff x="1836" y="4416"/>
                <a:chExt cx="1008" cy="1008"/>
              </a:xfrm>
            </p:grpSpPr>
            <p:sp>
              <p:nvSpPr>
                <p:cNvPr id="3098" name="Oval 26"/>
                <p:cNvSpPr>
                  <a:spLocks noChangeArrowheads="1"/>
                </p:cNvSpPr>
                <p:nvPr/>
              </p:nvSpPr>
              <p:spPr bwMode="auto">
                <a:xfrm>
                  <a:off x="1836" y="4416"/>
                  <a:ext cx="1008" cy="1008"/>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99" name="Line 27"/>
                <p:cNvSpPr>
                  <a:spLocks noChangeShapeType="1"/>
                </p:cNvSpPr>
                <p:nvPr/>
              </p:nvSpPr>
              <p:spPr bwMode="auto">
                <a:xfrm>
                  <a:off x="1920" y="4656"/>
                  <a:ext cx="86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100" name="Rectangle 28"/>
              <p:cNvSpPr>
                <a:spLocks noChangeArrowheads="1"/>
              </p:cNvSpPr>
              <p:nvPr/>
            </p:nvSpPr>
            <p:spPr bwMode="auto">
              <a:xfrm>
                <a:off x="1236" y="4544"/>
                <a:ext cx="2112" cy="86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1" name="Rectangle 29"/>
              <p:cNvSpPr>
                <a:spLocks noChangeArrowheads="1"/>
              </p:cNvSpPr>
              <p:nvPr/>
            </p:nvSpPr>
            <p:spPr bwMode="auto">
              <a:xfrm>
                <a:off x="1812" y="5120"/>
                <a:ext cx="960" cy="288"/>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2" name="Oval 30"/>
              <p:cNvSpPr>
                <a:spLocks noChangeArrowheads="1"/>
              </p:cNvSpPr>
              <p:nvPr/>
            </p:nvSpPr>
            <p:spPr bwMode="auto">
              <a:xfrm>
                <a:off x="2286" y="4780"/>
                <a:ext cx="35" cy="35"/>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103" name="Group 31"/>
            <p:cNvGrpSpPr>
              <a:grpSpLocks/>
            </p:cNvGrpSpPr>
            <p:nvPr/>
          </p:nvGrpSpPr>
          <p:grpSpPr bwMode="auto">
            <a:xfrm flipV="1">
              <a:off x="1236" y="792"/>
              <a:ext cx="2112" cy="1104"/>
              <a:chOff x="1236" y="4304"/>
              <a:chExt cx="2112" cy="1104"/>
            </a:xfrm>
          </p:grpSpPr>
          <p:grpSp>
            <p:nvGrpSpPr>
              <p:cNvPr id="3104" name="Group 32"/>
              <p:cNvGrpSpPr>
                <a:grpSpLocks/>
              </p:cNvGrpSpPr>
              <p:nvPr/>
            </p:nvGrpSpPr>
            <p:grpSpPr bwMode="auto">
              <a:xfrm>
                <a:off x="1788" y="4304"/>
                <a:ext cx="1008" cy="1008"/>
                <a:chOff x="1836" y="4416"/>
                <a:chExt cx="1008" cy="1008"/>
              </a:xfrm>
            </p:grpSpPr>
            <p:sp>
              <p:nvSpPr>
                <p:cNvPr id="3105" name="Oval 33"/>
                <p:cNvSpPr>
                  <a:spLocks noChangeArrowheads="1"/>
                </p:cNvSpPr>
                <p:nvPr/>
              </p:nvSpPr>
              <p:spPr bwMode="auto">
                <a:xfrm>
                  <a:off x="1836" y="4416"/>
                  <a:ext cx="1008" cy="1008"/>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6" name="Line 34"/>
                <p:cNvSpPr>
                  <a:spLocks noChangeShapeType="1"/>
                </p:cNvSpPr>
                <p:nvPr/>
              </p:nvSpPr>
              <p:spPr bwMode="auto">
                <a:xfrm>
                  <a:off x="1920" y="4656"/>
                  <a:ext cx="86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107" name="Rectangle 35"/>
              <p:cNvSpPr>
                <a:spLocks noChangeArrowheads="1"/>
              </p:cNvSpPr>
              <p:nvPr/>
            </p:nvSpPr>
            <p:spPr bwMode="auto">
              <a:xfrm>
                <a:off x="1236" y="4544"/>
                <a:ext cx="2112" cy="86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8" name="Rectangle 36"/>
              <p:cNvSpPr>
                <a:spLocks noChangeArrowheads="1"/>
              </p:cNvSpPr>
              <p:nvPr/>
            </p:nvSpPr>
            <p:spPr bwMode="auto">
              <a:xfrm>
                <a:off x="1812" y="5120"/>
                <a:ext cx="960" cy="288"/>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9" name="Oval 37"/>
              <p:cNvSpPr>
                <a:spLocks noChangeArrowheads="1"/>
              </p:cNvSpPr>
              <p:nvPr/>
            </p:nvSpPr>
            <p:spPr bwMode="auto">
              <a:xfrm>
                <a:off x="2286" y="4780"/>
                <a:ext cx="35" cy="35"/>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3110" name="Oval 38"/>
          <p:cNvSpPr>
            <a:spLocks noChangeArrowheads="1"/>
          </p:cNvSpPr>
          <p:nvPr/>
        </p:nvSpPr>
        <p:spPr bwMode="auto">
          <a:xfrm>
            <a:off x="3286125" y="7981950"/>
            <a:ext cx="285750" cy="292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smtClean="0">
                <a:solidFill>
                  <a:schemeClr val="bg1"/>
                </a:solidFill>
              </a:rPr>
              <a:t>MV</a:t>
            </a:r>
            <a:endParaRPr lang="en-US" sz="1000" b="1" dirty="0">
              <a:solidFill>
                <a:schemeClr val="bg1"/>
              </a:solidFill>
            </a:endParaRPr>
          </a:p>
        </p:txBody>
      </p:sp>
      <p:sp>
        <p:nvSpPr>
          <p:cNvPr id="3111" name="Oval 39"/>
          <p:cNvSpPr>
            <a:spLocks noChangeArrowheads="1"/>
          </p:cNvSpPr>
          <p:nvPr/>
        </p:nvSpPr>
        <p:spPr bwMode="auto">
          <a:xfrm>
            <a:off x="3002305" y="1791709"/>
            <a:ext cx="285750" cy="2921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smtClean="0">
                <a:solidFill>
                  <a:schemeClr val="bg1"/>
                </a:solidFill>
              </a:rPr>
              <a:t>MT</a:t>
            </a:r>
            <a:endParaRPr lang="en-US" sz="1000" b="1" dirty="0">
              <a:solidFill>
                <a:schemeClr val="bg1"/>
              </a:solidFill>
            </a:endParaRPr>
          </a:p>
        </p:txBody>
      </p:sp>
      <p:sp>
        <p:nvSpPr>
          <p:cNvPr id="3112" name="Oval 40"/>
          <p:cNvSpPr>
            <a:spLocks noChangeArrowheads="1"/>
          </p:cNvSpPr>
          <p:nvPr/>
        </p:nvSpPr>
        <p:spPr bwMode="auto">
          <a:xfrm>
            <a:off x="1559074" y="3059832"/>
            <a:ext cx="285750" cy="290513"/>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a:solidFill>
                  <a:schemeClr val="bg1"/>
                </a:solidFill>
              </a:rPr>
              <a:t>VB</a:t>
            </a:r>
          </a:p>
        </p:txBody>
      </p:sp>
      <p:sp>
        <p:nvSpPr>
          <p:cNvPr id="3113" name="Oval 41"/>
          <p:cNvSpPr>
            <a:spLocks noChangeArrowheads="1"/>
          </p:cNvSpPr>
          <p:nvPr/>
        </p:nvSpPr>
        <p:spPr bwMode="auto">
          <a:xfrm>
            <a:off x="4859238" y="2915816"/>
            <a:ext cx="285750" cy="290513"/>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a:solidFill>
                  <a:schemeClr val="bg1"/>
                </a:solidFill>
              </a:rPr>
              <a:t>HB</a:t>
            </a:r>
          </a:p>
        </p:txBody>
      </p:sp>
      <p:sp>
        <p:nvSpPr>
          <p:cNvPr id="3115" name="Oval 43"/>
          <p:cNvSpPr>
            <a:spLocks noChangeArrowheads="1"/>
          </p:cNvSpPr>
          <p:nvPr/>
        </p:nvSpPr>
        <p:spPr bwMode="auto">
          <a:xfrm>
            <a:off x="5407025" y="2267744"/>
            <a:ext cx="285750" cy="290513"/>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a:solidFill>
                  <a:schemeClr val="bg1"/>
                </a:solidFill>
              </a:rPr>
              <a:t>HK</a:t>
            </a:r>
          </a:p>
        </p:txBody>
      </p:sp>
      <p:sp>
        <p:nvSpPr>
          <p:cNvPr id="3116" name="Oval 44"/>
          <p:cNvSpPr>
            <a:spLocks noChangeArrowheads="1"/>
          </p:cNvSpPr>
          <p:nvPr/>
        </p:nvSpPr>
        <p:spPr bwMode="auto">
          <a:xfrm>
            <a:off x="1118518" y="2267744"/>
            <a:ext cx="285750" cy="290513"/>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a:solidFill>
                  <a:schemeClr val="bg1"/>
                </a:solidFill>
              </a:rPr>
              <a:t>VK</a:t>
            </a:r>
          </a:p>
        </p:txBody>
      </p:sp>
      <p:sp>
        <p:nvSpPr>
          <p:cNvPr id="3118" name="Text Box 46"/>
          <p:cNvSpPr txBox="1">
            <a:spLocks noChangeArrowheads="1"/>
          </p:cNvSpPr>
          <p:nvPr/>
        </p:nvSpPr>
        <p:spPr bwMode="auto">
          <a:xfrm>
            <a:off x="2157413" y="200025"/>
            <a:ext cx="2495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v-SE" b="1" dirty="0"/>
              <a:t>Positioner på planen</a:t>
            </a:r>
            <a:r>
              <a:rPr lang="en-GB" b="1" dirty="0"/>
              <a:t> </a:t>
            </a:r>
          </a:p>
        </p:txBody>
      </p:sp>
      <p:sp>
        <p:nvSpPr>
          <p:cNvPr id="58" name="Oval 39"/>
          <p:cNvSpPr>
            <a:spLocks noChangeArrowheads="1"/>
          </p:cNvSpPr>
          <p:nvPr/>
        </p:nvSpPr>
        <p:spPr bwMode="auto">
          <a:xfrm>
            <a:off x="3270503" y="3566369"/>
            <a:ext cx="285750" cy="2921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a:solidFill>
                  <a:schemeClr val="bg1"/>
                </a:solidFill>
              </a:rPr>
              <a:t>C</a:t>
            </a:r>
            <a:r>
              <a:rPr lang="en-US" sz="1000" b="1" dirty="0" smtClean="0">
                <a:solidFill>
                  <a:schemeClr val="bg1"/>
                </a:solidFill>
              </a:rPr>
              <a:t>MF</a:t>
            </a:r>
            <a:endParaRPr lang="en-US" sz="1000" b="1" dirty="0">
              <a:solidFill>
                <a:schemeClr val="bg1"/>
              </a:solidFill>
            </a:endParaRPr>
          </a:p>
        </p:txBody>
      </p:sp>
      <p:sp>
        <p:nvSpPr>
          <p:cNvPr id="60" name="Oval 39"/>
          <p:cNvSpPr>
            <a:spLocks noChangeArrowheads="1"/>
          </p:cNvSpPr>
          <p:nvPr/>
        </p:nvSpPr>
        <p:spPr bwMode="auto">
          <a:xfrm>
            <a:off x="3547326" y="1780745"/>
            <a:ext cx="285750" cy="2921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smtClean="0">
                <a:solidFill>
                  <a:schemeClr val="bg1"/>
                </a:solidFill>
              </a:rPr>
              <a:t>HMF</a:t>
            </a:r>
            <a:endParaRPr lang="en-US" sz="1000" b="1" dirty="0">
              <a:solidFill>
                <a:schemeClr val="bg1"/>
              </a:solidFill>
            </a:endParaRPr>
          </a:p>
        </p:txBody>
      </p:sp>
      <p:sp>
        <p:nvSpPr>
          <p:cNvPr id="61" name="Oval 39"/>
          <p:cNvSpPr>
            <a:spLocks noChangeArrowheads="1"/>
          </p:cNvSpPr>
          <p:nvPr/>
        </p:nvSpPr>
        <p:spPr bwMode="auto">
          <a:xfrm>
            <a:off x="3278729" y="2461245"/>
            <a:ext cx="285750" cy="2921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a:solidFill>
                  <a:schemeClr val="bg1"/>
                </a:solidFill>
              </a:rPr>
              <a:t>V</a:t>
            </a:r>
            <a:r>
              <a:rPr lang="en-US" sz="1000" b="1" dirty="0" smtClean="0">
                <a:solidFill>
                  <a:schemeClr val="bg1"/>
                </a:solidFill>
              </a:rPr>
              <a:t>MF</a:t>
            </a:r>
            <a:endParaRPr lang="en-US" sz="1000" b="1" dirty="0">
              <a:solidFill>
                <a:schemeClr val="bg1"/>
              </a:solidFill>
            </a:endParaRPr>
          </a:p>
        </p:txBody>
      </p:sp>
      <p:sp>
        <p:nvSpPr>
          <p:cNvPr id="50" name="Oval 41"/>
          <p:cNvSpPr>
            <a:spLocks noChangeArrowheads="1"/>
          </p:cNvSpPr>
          <p:nvPr/>
        </p:nvSpPr>
        <p:spPr bwMode="auto">
          <a:xfrm>
            <a:off x="1959548" y="4211960"/>
            <a:ext cx="285750" cy="290513"/>
          </a:xfrm>
          <a:prstGeom prst="ellipse">
            <a:avLst/>
          </a:prstGeom>
          <a:solidFill>
            <a:srgbClr val="002060"/>
          </a:solidFill>
          <a:ln w="9525">
            <a:solidFill>
              <a:schemeClr val="tx1"/>
            </a:solidFill>
            <a:round/>
            <a:headEnd/>
            <a:tailEnd/>
          </a:ln>
          <a:effectLst/>
          <a:extLst/>
        </p:spPr>
        <p:txBody>
          <a:bodyPr wrap="none" lIns="91432" tIns="45716" rIns="91432" bIns="45716" anchor="ctr"/>
          <a:lstStyle/>
          <a:p>
            <a:pPr algn="ctr"/>
            <a:endParaRPr lang="en-US" sz="1000" b="1" dirty="0">
              <a:solidFill>
                <a:schemeClr val="bg1"/>
              </a:solidFill>
            </a:endParaRPr>
          </a:p>
        </p:txBody>
      </p:sp>
      <p:sp>
        <p:nvSpPr>
          <p:cNvPr id="51" name="Oval 41"/>
          <p:cNvSpPr>
            <a:spLocks noChangeArrowheads="1"/>
          </p:cNvSpPr>
          <p:nvPr/>
        </p:nvSpPr>
        <p:spPr bwMode="auto">
          <a:xfrm>
            <a:off x="4286733" y="4254505"/>
            <a:ext cx="285750" cy="290513"/>
          </a:xfrm>
          <a:prstGeom prst="ellipse">
            <a:avLst/>
          </a:prstGeom>
          <a:solidFill>
            <a:srgbClr val="002060"/>
          </a:solidFill>
          <a:ln w="9525">
            <a:solidFill>
              <a:schemeClr val="tx1"/>
            </a:solidFill>
            <a:round/>
            <a:headEnd/>
            <a:tailEnd/>
          </a:ln>
          <a:effectLst/>
          <a:extLst/>
        </p:spPr>
        <p:txBody>
          <a:bodyPr wrap="none" lIns="91432" tIns="45716" rIns="91432" bIns="45716" anchor="ctr"/>
          <a:lstStyle/>
          <a:p>
            <a:pPr algn="ctr"/>
            <a:endParaRPr lang="en-US" sz="1000" b="1" dirty="0">
              <a:solidFill>
                <a:schemeClr val="bg1"/>
              </a:solidFill>
            </a:endParaRPr>
          </a:p>
        </p:txBody>
      </p:sp>
      <p:cxnSp>
        <p:nvCxnSpPr>
          <p:cNvPr id="3" name="Straight Arrow Connector 2"/>
          <p:cNvCxnSpPr>
            <a:stCxn id="3114" idx="6"/>
          </p:cNvCxnSpPr>
          <p:nvPr/>
        </p:nvCxnSpPr>
        <p:spPr>
          <a:xfrm flipV="1">
            <a:off x="2300288" y="4743877"/>
            <a:ext cx="363186" cy="281561"/>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5" name="Straight Arrow Connector 4"/>
          <p:cNvCxnSpPr>
            <a:stCxn id="3114" idx="2"/>
          </p:cNvCxnSpPr>
          <p:nvPr/>
        </p:nvCxnSpPr>
        <p:spPr>
          <a:xfrm flipH="1" flipV="1">
            <a:off x="1701949" y="4743877"/>
            <a:ext cx="312589" cy="281561"/>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7" name="Straight Arrow Connector 6"/>
          <p:cNvCxnSpPr>
            <a:stCxn id="3114" idx="0"/>
          </p:cNvCxnSpPr>
          <p:nvPr/>
        </p:nvCxnSpPr>
        <p:spPr>
          <a:xfrm flipV="1">
            <a:off x="2157413" y="4552865"/>
            <a:ext cx="0" cy="327316"/>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67" name="Straight Arrow Connector 66"/>
          <p:cNvCxnSpPr>
            <a:stCxn id="70" idx="6"/>
          </p:cNvCxnSpPr>
          <p:nvPr/>
        </p:nvCxnSpPr>
        <p:spPr>
          <a:xfrm flipV="1">
            <a:off x="4577982" y="4815885"/>
            <a:ext cx="363186" cy="281561"/>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68" name="Straight Arrow Connector 67"/>
          <p:cNvCxnSpPr>
            <a:stCxn id="70" idx="2"/>
          </p:cNvCxnSpPr>
          <p:nvPr/>
        </p:nvCxnSpPr>
        <p:spPr>
          <a:xfrm flipH="1" flipV="1">
            <a:off x="3979643" y="4815885"/>
            <a:ext cx="312589" cy="281561"/>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69" name="Straight Arrow Connector 68"/>
          <p:cNvCxnSpPr>
            <a:stCxn id="70" idx="0"/>
          </p:cNvCxnSpPr>
          <p:nvPr/>
        </p:nvCxnSpPr>
        <p:spPr>
          <a:xfrm flipV="1">
            <a:off x="4435107" y="4624873"/>
            <a:ext cx="0" cy="327316"/>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3" name="Rectangle 12"/>
          <p:cNvSpPr/>
          <p:nvPr/>
        </p:nvSpPr>
        <p:spPr>
          <a:xfrm>
            <a:off x="1086855" y="5534140"/>
            <a:ext cx="4684296" cy="646331"/>
          </a:xfrm>
          <a:prstGeom prst="rect">
            <a:avLst/>
          </a:prstGeom>
        </p:spPr>
        <p:txBody>
          <a:bodyPr wrap="none">
            <a:spAutoFit/>
          </a:bodyPr>
          <a:lstStyle/>
          <a:p>
            <a:pPr marL="228600" indent="-228600" algn="ctr">
              <a:buFont typeface="+mj-lt"/>
              <a:buAutoNum type="arabicPeriod"/>
            </a:pPr>
            <a:r>
              <a:rPr lang="en-GB" sz="1200" dirty="0" smtClean="0"/>
              <a:t>Central defenders must stay goal side of the attackers</a:t>
            </a:r>
          </a:p>
          <a:p>
            <a:pPr marL="228600" indent="-228600" algn="ctr">
              <a:buFont typeface="+mj-lt"/>
              <a:buAutoNum type="arabicPeriod"/>
            </a:pPr>
            <a:r>
              <a:rPr lang="en-GB" sz="1200" dirty="0" smtClean="0"/>
              <a:t>Always have them in your sight, so you can react to their runs</a:t>
            </a:r>
            <a:endParaRPr lang="en-GB" sz="1200" dirty="0"/>
          </a:p>
          <a:p>
            <a:pPr marL="228600" indent="-228600" algn="ctr">
              <a:buFont typeface="+mj-lt"/>
              <a:buAutoNum type="arabicPeriod"/>
            </a:pPr>
            <a:r>
              <a:rPr lang="en-GB" sz="1200" dirty="0" smtClean="0"/>
              <a:t>Drop back if needed to keep goal side</a:t>
            </a:r>
            <a:endParaRPr lang="en-GB" sz="1200" dirty="0"/>
          </a:p>
        </p:txBody>
      </p:sp>
      <p:sp>
        <p:nvSpPr>
          <p:cNvPr id="70" name="Oval 42"/>
          <p:cNvSpPr>
            <a:spLocks noChangeArrowheads="1"/>
          </p:cNvSpPr>
          <p:nvPr/>
        </p:nvSpPr>
        <p:spPr bwMode="auto">
          <a:xfrm>
            <a:off x="4292232" y="4952189"/>
            <a:ext cx="285750" cy="290513"/>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a:solidFill>
                  <a:schemeClr val="bg1"/>
                </a:solidFill>
              </a:rPr>
              <a:t>H</a:t>
            </a:r>
            <a:r>
              <a:rPr lang="en-US" sz="1000" b="1" dirty="0" smtClean="0">
                <a:solidFill>
                  <a:schemeClr val="bg1"/>
                </a:solidFill>
              </a:rPr>
              <a:t>MB</a:t>
            </a:r>
            <a:endParaRPr lang="en-US" sz="1000" b="1" dirty="0">
              <a:solidFill>
                <a:schemeClr val="bg1"/>
              </a:solidFill>
            </a:endParaRPr>
          </a:p>
        </p:txBody>
      </p:sp>
      <p:sp>
        <p:nvSpPr>
          <p:cNvPr id="3114" name="Oval 42"/>
          <p:cNvSpPr>
            <a:spLocks noChangeArrowheads="1"/>
          </p:cNvSpPr>
          <p:nvPr/>
        </p:nvSpPr>
        <p:spPr bwMode="auto">
          <a:xfrm>
            <a:off x="2014538" y="4880181"/>
            <a:ext cx="285750" cy="290513"/>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smtClean="0">
                <a:solidFill>
                  <a:schemeClr val="bg1"/>
                </a:solidFill>
              </a:rPr>
              <a:t>VMB</a:t>
            </a:r>
            <a:endParaRPr lang="en-US" sz="1000" b="1" dirty="0">
              <a:solidFill>
                <a:schemeClr val="bg1"/>
              </a:solidFill>
            </a:endParaRPr>
          </a:p>
        </p:txBody>
      </p:sp>
    </p:spTree>
    <p:extLst>
      <p:ext uri="{BB962C8B-B14F-4D97-AF65-F5344CB8AC3E}">
        <p14:creationId xmlns:p14="http://schemas.microsoft.com/office/powerpoint/2010/main" val="15719680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Group 2"/>
          <p:cNvGrpSpPr>
            <a:grpSpLocks/>
          </p:cNvGrpSpPr>
          <p:nvPr/>
        </p:nvGrpSpPr>
        <p:grpSpPr bwMode="auto">
          <a:xfrm>
            <a:off x="500063" y="900113"/>
            <a:ext cx="5857875" cy="7759700"/>
            <a:chOff x="334" y="600"/>
            <a:chExt cx="3937" cy="5133"/>
          </a:xfrm>
        </p:grpSpPr>
        <p:sp>
          <p:nvSpPr>
            <p:cNvPr id="3075" name="Rectangle 3"/>
            <p:cNvSpPr>
              <a:spLocks noChangeArrowheads="1"/>
            </p:cNvSpPr>
            <p:nvPr/>
          </p:nvSpPr>
          <p:spPr bwMode="auto">
            <a:xfrm>
              <a:off x="529" y="789"/>
              <a:ext cx="3552" cy="475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6" name="Arc 4"/>
            <p:cNvSpPr>
              <a:spLocks/>
            </p:cNvSpPr>
            <p:nvPr/>
          </p:nvSpPr>
          <p:spPr bwMode="auto">
            <a:xfrm>
              <a:off x="528" y="5447"/>
              <a:ext cx="99" cy="96"/>
            </a:xfrm>
            <a:custGeom>
              <a:avLst/>
              <a:gdLst>
                <a:gd name="G0" fmla="+- 608 0 0"/>
                <a:gd name="G1" fmla="+- 21600 0 0"/>
                <a:gd name="G2" fmla="+- 21600 0 0"/>
                <a:gd name="T0" fmla="*/ 0 w 22174"/>
                <a:gd name="T1" fmla="*/ 9 h 21600"/>
                <a:gd name="T2" fmla="*/ 22174 w 22174"/>
                <a:gd name="T3" fmla="*/ 20392 h 21600"/>
                <a:gd name="T4" fmla="*/ 608 w 22174"/>
                <a:gd name="T5" fmla="*/ 21600 h 21600"/>
              </a:gdLst>
              <a:ahLst/>
              <a:cxnLst>
                <a:cxn ang="0">
                  <a:pos x="T0" y="T1"/>
                </a:cxn>
                <a:cxn ang="0">
                  <a:pos x="T2" y="T3"/>
                </a:cxn>
                <a:cxn ang="0">
                  <a:pos x="T4" y="T5"/>
                </a:cxn>
              </a:cxnLst>
              <a:rect l="0" t="0" r="r" b="b"/>
              <a:pathLst>
                <a:path w="22174" h="21600" fill="none" extrusionOk="0">
                  <a:moveTo>
                    <a:pt x="-1" y="8"/>
                  </a:moveTo>
                  <a:cubicBezTo>
                    <a:pt x="202" y="2"/>
                    <a:pt x="405" y="-1"/>
                    <a:pt x="608" y="0"/>
                  </a:cubicBezTo>
                  <a:cubicBezTo>
                    <a:pt x="12068" y="0"/>
                    <a:pt x="21533" y="8949"/>
                    <a:pt x="22174" y="20391"/>
                  </a:cubicBezTo>
                </a:path>
                <a:path w="22174" h="21600" stroke="0" extrusionOk="0">
                  <a:moveTo>
                    <a:pt x="-1" y="8"/>
                  </a:moveTo>
                  <a:cubicBezTo>
                    <a:pt x="202" y="2"/>
                    <a:pt x="405" y="-1"/>
                    <a:pt x="608" y="0"/>
                  </a:cubicBezTo>
                  <a:cubicBezTo>
                    <a:pt x="12068" y="0"/>
                    <a:pt x="21533" y="8949"/>
                    <a:pt x="22174" y="20391"/>
                  </a:cubicBezTo>
                  <a:lnTo>
                    <a:pt x="608"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7" name="Arc 5"/>
            <p:cNvSpPr>
              <a:spLocks/>
            </p:cNvSpPr>
            <p:nvPr/>
          </p:nvSpPr>
          <p:spPr bwMode="auto">
            <a:xfrm rot="-5400000">
              <a:off x="3983" y="5447"/>
              <a:ext cx="99" cy="96"/>
            </a:xfrm>
            <a:custGeom>
              <a:avLst/>
              <a:gdLst>
                <a:gd name="G0" fmla="+- 608 0 0"/>
                <a:gd name="G1" fmla="+- 21600 0 0"/>
                <a:gd name="G2" fmla="+- 21600 0 0"/>
                <a:gd name="T0" fmla="*/ 0 w 22174"/>
                <a:gd name="T1" fmla="*/ 9 h 21600"/>
                <a:gd name="T2" fmla="*/ 22174 w 22174"/>
                <a:gd name="T3" fmla="*/ 20392 h 21600"/>
                <a:gd name="T4" fmla="*/ 608 w 22174"/>
                <a:gd name="T5" fmla="*/ 21600 h 21600"/>
              </a:gdLst>
              <a:ahLst/>
              <a:cxnLst>
                <a:cxn ang="0">
                  <a:pos x="T0" y="T1"/>
                </a:cxn>
                <a:cxn ang="0">
                  <a:pos x="T2" y="T3"/>
                </a:cxn>
                <a:cxn ang="0">
                  <a:pos x="T4" y="T5"/>
                </a:cxn>
              </a:cxnLst>
              <a:rect l="0" t="0" r="r" b="b"/>
              <a:pathLst>
                <a:path w="22174" h="21600" fill="none" extrusionOk="0">
                  <a:moveTo>
                    <a:pt x="-1" y="8"/>
                  </a:moveTo>
                  <a:cubicBezTo>
                    <a:pt x="202" y="2"/>
                    <a:pt x="405" y="-1"/>
                    <a:pt x="608" y="0"/>
                  </a:cubicBezTo>
                  <a:cubicBezTo>
                    <a:pt x="12068" y="0"/>
                    <a:pt x="21533" y="8949"/>
                    <a:pt x="22174" y="20391"/>
                  </a:cubicBezTo>
                </a:path>
                <a:path w="22174" h="21600" stroke="0" extrusionOk="0">
                  <a:moveTo>
                    <a:pt x="-1" y="8"/>
                  </a:moveTo>
                  <a:cubicBezTo>
                    <a:pt x="202" y="2"/>
                    <a:pt x="405" y="-1"/>
                    <a:pt x="608" y="0"/>
                  </a:cubicBezTo>
                  <a:cubicBezTo>
                    <a:pt x="12068" y="0"/>
                    <a:pt x="21533" y="8949"/>
                    <a:pt x="22174" y="20391"/>
                  </a:cubicBezTo>
                  <a:lnTo>
                    <a:pt x="608"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8" name="Arc 6"/>
            <p:cNvSpPr>
              <a:spLocks/>
            </p:cNvSpPr>
            <p:nvPr/>
          </p:nvSpPr>
          <p:spPr bwMode="auto">
            <a:xfrm rot="-10800000">
              <a:off x="3985" y="789"/>
              <a:ext cx="99" cy="96"/>
            </a:xfrm>
            <a:custGeom>
              <a:avLst/>
              <a:gdLst>
                <a:gd name="G0" fmla="+- 608 0 0"/>
                <a:gd name="G1" fmla="+- 21600 0 0"/>
                <a:gd name="G2" fmla="+- 21600 0 0"/>
                <a:gd name="T0" fmla="*/ 0 w 22174"/>
                <a:gd name="T1" fmla="*/ 9 h 21600"/>
                <a:gd name="T2" fmla="*/ 22174 w 22174"/>
                <a:gd name="T3" fmla="*/ 20392 h 21600"/>
                <a:gd name="T4" fmla="*/ 608 w 22174"/>
                <a:gd name="T5" fmla="*/ 21600 h 21600"/>
              </a:gdLst>
              <a:ahLst/>
              <a:cxnLst>
                <a:cxn ang="0">
                  <a:pos x="T0" y="T1"/>
                </a:cxn>
                <a:cxn ang="0">
                  <a:pos x="T2" y="T3"/>
                </a:cxn>
                <a:cxn ang="0">
                  <a:pos x="T4" y="T5"/>
                </a:cxn>
              </a:cxnLst>
              <a:rect l="0" t="0" r="r" b="b"/>
              <a:pathLst>
                <a:path w="22174" h="21600" fill="none" extrusionOk="0">
                  <a:moveTo>
                    <a:pt x="-1" y="8"/>
                  </a:moveTo>
                  <a:cubicBezTo>
                    <a:pt x="202" y="2"/>
                    <a:pt x="405" y="-1"/>
                    <a:pt x="608" y="0"/>
                  </a:cubicBezTo>
                  <a:cubicBezTo>
                    <a:pt x="12068" y="0"/>
                    <a:pt x="21533" y="8949"/>
                    <a:pt x="22174" y="20391"/>
                  </a:cubicBezTo>
                </a:path>
                <a:path w="22174" h="21600" stroke="0" extrusionOk="0">
                  <a:moveTo>
                    <a:pt x="-1" y="8"/>
                  </a:moveTo>
                  <a:cubicBezTo>
                    <a:pt x="202" y="2"/>
                    <a:pt x="405" y="-1"/>
                    <a:pt x="608" y="0"/>
                  </a:cubicBezTo>
                  <a:cubicBezTo>
                    <a:pt x="12068" y="0"/>
                    <a:pt x="21533" y="8949"/>
                    <a:pt x="22174" y="20391"/>
                  </a:cubicBezTo>
                  <a:lnTo>
                    <a:pt x="608"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Arc 7"/>
            <p:cNvSpPr>
              <a:spLocks/>
            </p:cNvSpPr>
            <p:nvPr/>
          </p:nvSpPr>
          <p:spPr bwMode="auto">
            <a:xfrm rot="-16200000">
              <a:off x="527" y="791"/>
              <a:ext cx="99" cy="96"/>
            </a:xfrm>
            <a:custGeom>
              <a:avLst/>
              <a:gdLst>
                <a:gd name="G0" fmla="+- 608 0 0"/>
                <a:gd name="G1" fmla="+- 21600 0 0"/>
                <a:gd name="G2" fmla="+- 21600 0 0"/>
                <a:gd name="T0" fmla="*/ 0 w 22174"/>
                <a:gd name="T1" fmla="*/ 9 h 21600"/>
                <a:gd name="T2" fmla="*/ 22174 w 22174"/>
                <a:gd name="T3" fmla="*/ 20392 h 21600"/>
                <a:gd name="T4" fmla="*/ 608 w 22174"/>
                <a:gd name="T5" fmla="*/ 21600 h 21600"/>
              </a:gdLst>
              <a:ahLst/>
              <a:cxnLst>
                <a:cxn ang="0">
                  <a:pos x="T0" y="T1"/>
                </a:cxn>
                <a:cxn ang="0">
                  <a:pos x="T2" y="T3"/>
                </a:cxn>
                <a:cxn ang="0">
                  <a:pos x="T4" y="T5"/>
                </a:cxn>
              </a:cxnLst>
              <a:rect l="0" t="0" r="r" b="b"/>
              <a:pathLst>
                <a:path w="22174" h="21600" fill="none" extrusionOk="0">
                  <a:moveTo>
                    <a:pt x="-1" y="8"/>
                  </a:moveTo>
                  <a:cubicBezTo>
                    <a:pt x="202" y="2"/>
                    <a:pt x="405" y="-1"/>
                    <a:pt x="608" y="0"/>
                  </a:cubicBezTo>
                  <a:cubicBezTo>
                    <a:pt x="12068" y="0"/>
                    <a:pt x="21533" y="8949"/>
                    <a:pt x="22174" y="20391"/>
                  </a:cubicBezTo>
                </a:path>
                <a:path w="22174" h="21600" stroke="0" extrusionOk="0">
                  <a:moveTo>
                    <a:pt x="-1" y="8"/>
                  </a:moveTo>
                  <a:cubicBezTo>
                    <a:pt x="202" y="2"/>
                    <a:pt x="405" y="-1"/>
                    <a:pt x="608" y="0"/>
                  </a:cubicBezTo>
                  <a:cubicBezTo>
                    <a:pt x="12068" y="0"/>
                    <a:pt x="21533" y="8949"/>
                    <a:pt x="22174" y="20391"/>
                  </a:cubicBezTo>
                  <a:lnTo>
                    <a:pt x="608"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0" name="Oval 8"/>
            <p:cNvSpPr>
              <a:spLocks noChangeArrowheads="1"/>
            </p:cNvSpPr>
            <p:nvPr/>
          </p:nvSpPr>
          <p:spPr bwMode="auto">
            <a:xfrm>
              <a:off x="1788" y="2640"/>
              <a:ext cx="1008" cy="1008"/>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1" name="Line 9"/>
            <p:cNvSpPr>
              <a:spLocks noChangeShapeType="1"/>
            </p:cNvSpPr>
            <p:nvPr/>
          </p:nvSpPr>
          <p:spPr bwMode="auto">
            <a:xfrm>
              <a:off x="528" y="3156"/>
              <a:ext cx="355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2" name="Rectangle 10" descr="Large grid"/>
            <p:cNvSpPr>
              <a:spLocks noChangeArrowheads="1"/>
            </p:cNvSpPr>
            <p:nvPr/>
          </p:nvSpPr>
          <p:spPr bwMode="auto">
            <a:xfrm rot="-5400000">
              <a:off x="2220" y="476"/>
              <a:ext cx="144" cy="480"/>
            </a:xfrm>
            <a:prstGeom prst="rect">
              <a:avLst/>
            </a:prstGeom>
            <a:pattFill prst="lgGrid">
              <a:fgClr>
                <a:schemeClr val="tx2"/>
              </a:fgClr>
              <a:bgClr>
                <a:srgbClr val="B2B2B2"/>
              </a:bgClr>
            </a:patt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3" name="Rectangle 11" descr="Large grid"/>
            <p:cNvSpPr>
              <a:spLocks noChangeArrowheads="1"/>
            </p:cNvSpPr>
            <p:nvPr/>
          </p:nvSpPr>
          <p:spPr bwMode="auto">
            <a:xfrm rot="-5400000">
              <a:off x="2219" y="5372"/>
              <a:ext cx="145" cy="480"/>
            </a:xfrm>
            <a:prstGeom prst="rect">
              <a:avLst/>
            </a:prstGeom>
            <a:pattFill prst="lgGrid">
              <a:fgClr>
                <a:schemeClr val="tx2"/>
              </a:fgClr>
              <a:bgClr>
                <a:srgbClr val="B2B2B2"/>
              </a:bgClr>
            </a:patt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084" name="Group 12"/>
            <p:cNvGrpSpPr>
              <a:grpSpLocks/>
            </p:cNvGrpSpPr>
            <p:nvPr/>
          </p:nvGrpSpPr>
          <p:grpSpPr bwMode="auto">
            <a:xfrm>
              <a:off x="334" y="5544"/>
              <a:ext cx="193" cy="130"/>
              <a:chOff x="328" y="5410"/>
              <a:chExt cx="193" cy="130"/>
            </a:xfrm>
          </p:grpSpPr>
          <p:sp>
            <p:nvSpPr>
              <p:cNvPr id="3085" name="Line 13"/>
              <p:cNvSpPr>
                <a:spLocks noChangeShapeType="1"/>
              </p:cNvSpPr>
              <p:nvPr/>
            </p:nvSpPr>
            <p:spPr bwMode="auto">
              <a:xfrm flipH="1">
                <a:off x="425" y="5410"/>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6" name="AutoShape 14"/>
              <p:cNvSpPr>
                <a:spLocks noChangeArrowheads="1"/>
              </p:cNvSpPr>
              <p:nvPr/>
            </p:nvSpPr>
            <p:spPr bwMode="auto">
              <a:xfrm rot="-46031887">
                <a:off x="328" y="5444"/>
                <a:ext cx="96" cy="96"/>
              </a:xfrm>
              <a:prstGeom prst="parallelogram">
                <a:avLst>
                  <a:gd name="adj" fmla="val 25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87" name="Group 15"/>
            <p:cNvGrpSpPr>
              <a:grpSpLocks/>
            </p:cNvGrpSpPr>
            <p:nvPr/>
          </p:nvGrpSpPr>
          <p:grpSpPr bwMode="auto">
            <a:xfrm rot="-5400000">
              <a:off x="4046" y="5571"/>
              <a:ext cx="194" cy="130"/>
              <a:chOff x="328" y="5410"/>
              <a:chExt cx="193" cy="130"/>
            </a:xfrm>
          </p:grpSpPr>
          <p:sp>
            <p:nvSpPr>
              <p:cNvPr id="3088" name="Line 16"/>
              <p:cNvSpPr>
                <a:spLocks noChangeShapeType="1"/>
              </p:cNvSpPr>
              <p:nvPr/>
            </p:nvSpPr>
            <p:spPr bwMode="auto">
              <a:xfrm flipH="1">
                <a:off x="425" y="5410"/>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9" name="AutoShape 17"/>
              <p:cNvSpPr>
                <a:spLocks noChangeArrowheads="1"/>
              </p:cNvSpPr>
              <p:nvPr/>
            </p:nvSpPr>
            <p:spPr bwMode="auto">
              <a:xfrm rot="-46031887">
                <a:off x="328" y="5444"/>
                <a:ext cx="96" cy="96"/>
              </a:xfrm>
              <a:prstGeom prst="parallelogram">
                <a:avLst>
                  <a:gd name="adj" fmla="val 25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90" name="Group 18"/>
            <p:cNvGrpSpPr>
              <a:grpSpLocks/>
            </p:cNvGrpSpPr>
            <p:nvPr/>
          </p:nvGrpSpPr>
          <p:grpSpPr bwMode="auto">
            <a:xfrm rot="-10800000">
              <a:off x="4078" y="660"/>
              <a:ext cx="193" cy="130"/>
              <a:chOff x="328" y="5410"/>
              <a:chExt cx="193" cy="130"/>
            </a:xfrm>
          </p:grpSpPr>
          <p:sp>
            <p:nvSpPr>
              <p:cNvPr id="3091" name="Line 19"/>
              <p:cNvSpPr>
                <a:spLocks noChangeShapeType="1"/>
              </p:cNvSpPr>
              <p:nvPr/>
            </p:nvSpPr>
            <p:spPr bwMode="auto">
              <a:xfrm flipH="1">
                <a:off x="425" y="5410"/>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92" name="AutoShape 20"/>
              <p:cNvSpPr>
                <a:spLocks noChangeArrowheads="1"/>
              </p:cNvSpPr>
              <p:nvPr/>
            </p:nvSpPr>
            <p:spPr bwMode="auto">
              <a:xfrm rot="-46031887">
                <a:off x="328" y="5444"/>
                <a:ext cx="96" cy="96"/>
              </a:xfrm>
              <a:prstGeom prst="parallelogram">
                <a:avLst>
                  <a:gd name="adj" fmla="val 25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93" name="Group 21"/>
            <p:cNvGrpSpPr>
              <a:grpSpLocks/>
            </p:cNvGrpSpPr>
            <p:nvPr/>
          </p:nvGrpSpPr>
          <p:grpSpPr bwMode="auto">
            <a:xfrm rot="-16200000">
              <a:off x="368" y="632"/>
              <a:ext cx="194" cy="130"/>
              <a:chOff x="328" y="5410"/>
              <a:chExt cx="193" cy="130"/>
            </a:xfrm>
          </p:grpSpPr>
          <p:sp>
            <p:nvSpPr>
              <p:cNvPr id="3094" name="Line 22"/>
              <p:cNvSpPr>
                <a:spLocks noChangeShapeType="1"/>
              </p:cNvSpPr>
              <p:nvPr/>
            </p:nvSpPr>
            <p:spPr bwMode="auto">
              <a:xfrm flipH="1">
                <a:off x="425" y="5410"/>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95" name="AutoShape 23"/>
              <p:cNvSpPr>
                <a:spLocks noChangeArrowheads="1"/>
              </p:cNvSpPr>
              <p:nvPr/>
            </p:nvSpPr>
            <p:spPr bwMode="auto">
              <a:xfrm rot="-46031887">
                <a:off x="328" y="5444"/>
                <a:ext cx="96" cy="96"/>
              </a:xfrm>
              <a:prstGeom prst="parallelogram">
                <a:avLst>
                  <a:gd name="adj" fmla="val 25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96" name="Group 24"/>
            <p:cNvGrpSpPr>
              <a:grpSpLocks/>
            </p:cNvGrpSpPr>
            <p:nvPr/>
          </p:nvGrpSpPr>
          <p:grpSpPr bwMode="auto">
            <a:xfrm>
              <a:off x="1236" y="4436"/>
              <a:ext cx="2112" cy="1103"/>
              <a:chOff x="1236" y="4304"/>
              <a:chExt cx="2112" cy="1104"/>
            </a:xfrm>
          </p:grpSpPr>
          <p:grpSp>
            <p:nvGrpSpPr>
              <p:cNvPr id="3097" name="Group 25"/>
              <p:cNvGrpSpPr>
                <a:grpSpLocks/>
              </p:cNvGrpSpPr>
              <p:nvPr/>
            </p:nvGrpSpPr>
            <p:grpSpPr bwMode="auto">
              <a:xfrm>
                <a:off x="1788" y="4304"/>
                <a:ext cx="1008" cy="1008"/>
                <a:chOff x="1836" y="4416"/>
                <a:chExt cx="1008" cy="1008"/>
              </a:xfrm>
            </p:grpSpPr>
            <p:sp>
              <p:nvSpPr>
                <p:cNvPr id="3098" name="Oval 26"/>
                <p:cNvSpPr>
                  <a:spLocks noChangeArrowheads="1"/>
                </p:cNvSpPr>
                <p:nvPr/>
              </p:nvSpPr>
              <p:spPr bwMode="auto">
                <a:xfrm>
                  <a:off x="1836" y="4416"/>
                  <a:ext cx="1008" cy="1008"/>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99" name="Line 27"/>
                <p:cNvSpPr>
                  <a:spLocks noChangeShapeType="1"/>
                </p:cNvSpPr>
                <p:nvPr/>
              </p:nvSpPr>
              <p:spPr bwMode="auto">
                <a:xfrm>
                  <a:off x="1920" y="4656"/>
                  <a:ext cx="86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100" name="Rectangle 28"/>
              <p:cNvSpPr>
                <a:spLocks noChangeArrowheads="1"/>
              </p:cNvSpPr>
              <p:nvPr/>
            </p:nvSpPr>
            <p:spPr bwMode="auto">
              <a:xfrm>
                <a:off x="1236" y="4544"/>
                <a:ext cx="2112" cy="86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1" name="Rectangle 29"/>
              <p:cNvSpPr>
                <a:spLocks noChangeArrowheads="1"/>
              </p:cNvSpPr>
              <p:nvPr/>
            </p:nvSpPr>
            <p:spPr bwMode="auto">
              <a:xfrm>
                <a:off x="1812" y="5120"/>
                <a:ext cx="960" cy="288"/>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2" name="Oval 30"/>
              <p:cNvSpPr>
                <a:spLocks noChangeArrowheads="1"/>
              </p:cNvSpPr>
              <p:nvPr/>
            </p:nvSpPr>
            <p:spPr bwMode="auto">
              <a:xfrm>
                <a:off x="2286" y="4780"/>
                <a:ext cx="35" cy="35"/>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103" name="Group 31"/>
            <p:cNvGrpSpPr>
              <a:grpSpLocks/>
            </p:cNvGrpSpPr>
            <p:nvPr/>
          </p:nvGrpSpPr>
          <p:grpSpPr bwMode="auto">
            <a:xfrm flipV="1">
              <a:off x="1236" y="792"/>
              <a:ext cx="2112" cy="1104"/>
              <a:chOff x="1236" y="4304"/>
              <a:chExt cx="2112" cy="1104"/>
            </a:xfrm>
          </p:grpSpPr>
          <p:grpSp>
            <p:nvGrpSpPr>
              <p:cNvPr id="3104" name="Group 32"/>
              <p:cNvGrpSpPr>
                <a:grpSpLocks/>
              </p:cNvGrpSpPr>
              <p:nvPr/>
            </p:nvGrpSpPr>
            <p:grpSpPr bwMode="auto">
              <a:xfrm>
                <a:off x="1788" y="4304"/>
                <a:ext cx="1008" cy="1008"/>
                <a:chOff x="1836" y="4416"/>
                <a:chExt cx="1008" cy="1008"/>
              </a:xfrm>
            </p:grpSpPr>
            <p:sp>
              <p:nvSpPr>
                <p:cNvPr id="3105" name="Oval 33"/>
                <p:cNvSpPr>
                  <a:spLocks noChangeArrowheads="1"/>
                </p:cNvSpPr>
                <p:nvPr/>
              </p:nvSpPr>
              <p:spPr bwMode="auto">
                <a:xfrm>
                  <a:off x="1836" y="4416"/>
                  <a:ext cx="1008" cy="1008"/>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6" name="Line 34"/>
                <p:cNvSpPr>
                  <a:spLocks noChangeShapeType="1"/>
                </p:cNvSpPr>
                <p:nvPr/>
              </p:nvSpPr>
              <p:spPr bwMode="auto">
                <a:xfrm>
                  <a:off x="1920" y="4656"/>
                  <a:ext cx="86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107" name="Rectangle 35"/>
              <p:cNvSpPr>
                <a:spLocks noChangeArrowheads="1"/>
              </p:cNvSpPr>
              <p:nvPr/>
            </p:nvSpPr>
            <p:spPr bwMode="auto">
              <a:xfrm>
                <a:off x="1236" y="4544"/>
                <a:ext cx="2112" cy="86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8" name="Rectangle 36"/>
              <p:cNvSpPr>
                <a:spLocks noChangeArrowheads="1"/>
              </p:cNvSpPr>
              <p:nvPr/>
            </p:nvSpPr>
            <p:spPr bwMode="auto">
              <a:xfrm>
                <a:off x="1812" y="5120"/>
                <a:ext cx="960" cy="288"/>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9" name="Oval 37"/>
              <p:cNvSpPr>
                <a:spLocks noChangeArrowheads="1"/>
              </p:cNvSpPr>
              <p:nvPr/>
            </p:nvSpPr>
            <p:spPr bwMode="auto">
              <a:xfrm>
                <a:off x="2286" y="4780"/>
                <a:ext cx="35" cy="35"/>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3110" name="Oval 38"/>
          <p:cNvSpPr>
            <a:spLocks noChangeArrowheads="1"/>
          </p:cNvSpPr>
          <p:nvPr/>
        </p:nvSpPr>
        <p:spPr bwMode="auto">
          <a:xfrm>
            <a:off x="3286125" y="7981950"/>
            <a:ext cx="285750" cy="292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smtClean="0">
                <a:solidFill>
                  <a:schemeClr val="bg1"/>
                </a:solidFill>
              </a:rPr>
              <a:t>MV</a:t>
            </a:r>
            <a:endParaRPr lang="en-US" sz="1000" b="1" dirty="0">
              <a:solidFill>
                <a:schemeClr val="bg1"/>
              </a:solidFill>
            </a:endParaRPr>
          </a:p>
        </p:txBody>
      </p:sp>
      <p:sp>
        <p:nvSpPr>
          <p:cNvPr id="3111" name="Oval 39"/>
          <p:cNvSpPr>
            <a:spLocks noChangeArrowheads="1"/>
          </p:cNvSpPr>
          <p:nvPr/>
        </p:nvSpPr>
        <p:spPr bwMode="auto">
          <a:xfrm>
            <a:off x="3164498" y="1983780"/>
            <a:ext cx="285750" cy="2921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smtClean="0">
                <a:solidFill>
                  <a:schemeClr val="bg1"/>
                </a:solidFill>
              </a:rPr>
              <a:t>MT</a:t>
            </a:r>
            <a:endParaRPr lang="en-US" sz="1000" b="1" dirty="0">
              <a:solidFill>
                <a:schemeClr val="bg1"/>
              </a:solidFill>
            </a:endParaRPr>
          </a:p>
        </p:txBody>
      </p:sp>
      <p:sp>
        <p:nvSpPr>
          <p:cNvPr id="3112" name="Oval 40"/>
          <p:cNvSpPr>
            <a:spLocks noChangeArrowheads="1"/>
          </p:cNvSpPr>
          <p:nvPr/>
        </p:nvSpPr>
        <p:spPr bwMode="auto">
          <a:xfrm>
            <a:off x="1323421" y="2699792"/>
            <a:ext cx="285750" cy="290513"/>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a:solidFill>
                  <a:schemeClr val="bg1"/>
                </a:solidFill>
              </a:rPr>
              <a:t>VB</a:t>
            </a:r>
          </a:p>
        </p:txBody>
      </p:sp>
      <p:sp>
        <p:nvSpPr>
          <p:cNvPr id="3113" name="Oval 41"/>
          <p:cNvSpPr>
            <a:spLocks noChangeArrowheads="1"/>
          </p:cNvSpPr>
          <p:nvPr/>
        </p:nvSpPr>
        <p:spPr bwMode="auto">
          <a:xfrm>
            <a:off x="5163335" y="2771800"/>
            <a:ext cx="285750" cy="290513"/>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a:solidFill>
                  <a:schemeClr val="bg1"/>
                </a:solidFill>
              </a:rPr>
              <a:t>HB</a:t>
            </a:r>
          </a:p>
        </p:txBody>
      </p:sp>
      <p:sp>
        <p:nvSpPr>
          <p:cNvPr id="3114" name="Oval 42"/>
          <p:cNvSpPr>
            <a:spLocks noChangeArrowheads="1"/>
          </p:cNvSpPr>
          <p:nvPr/>
        </p:nvSpPr>
        <p:spPr bwMode="auto">
          <a:xfrm>
            <a:off x="2645584" y="4785543"/>
            <a:ext cx="285750" cy="290513"/>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smtClean="0">
                <a:solidFill>
                  <a:schemeClr val="bg1"/>
                </a:solidFill>
              </a:rPr>
              <a:t>VMB</a:t>
            </a:r>
            <a:endParaRPr lang="en-US" sz="1000" b="1" dirty="0">
              <a:solidFill>
                <a:schemeClr val="bg1"/>
              </a:solidFill>
            </a:endParaRPr>
          </a:p>
        </p:txBody>
      </p:sp>
      <p:sp>
        <p:nvSpPr>
          <p:cNvPr id="3115" name="Oval 43"/>
          <p:cNvSpPr>
            <a:spLocks noChangeArrowheads="1"/>
          </p:cNvSpPr>
          <p:nvPr/>
        </p:nvSpPr>
        <p:spPr bwMode="auto">
          <a:xfrm>
            <a:off x="5137935" y="1907704"/>
            <a:ext cx="285750" cy="290513"/>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a:solidFill>
                  <a:schemeClr val="bg1"/>
                </a:solidFill>
              </a:rPr>
              <a:t>HK</a:t>
            </a:r>
          </a:p>
        </p:txBody>
      </p:sp>
      <p:sp>
        <p:nvSpPr>
          <p:cNvPr id="3116" name="Oval 44"/>
          <p:cNvSpPr>
            <a:spLocks noChangeArrowheads="1"/>
          </p:cNvSpPr>
          <p:nvPr/>
        </p:nvSpPr>
        <p:spPr bwMode="auto">
          <a:xfrm>
            <a:off x="1376478" y="1907704"/>
            <a:ext cx="285750" cy="290513"/>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a:solidFill>
                  <a:schemeClr val="bg1"/>
                </a:solidFill>
              </a:rPr>
              <a:t>VK</a:t>
            </a:r>
          </a:p>
        </p:txBody>
      </p:sp>
      <p:sp>
        <p:nvSpPr>
          <p:cNvPr id="3118" name="Text Box 46"/>
          <p:cNvSpPr txBox="1">
            <a:spLocks noChangeArrowheads="1"/>
          </p:cNvSpPr>
          <p:nvPr/>
        </p:nvSpPr>
        <p:spPr bwMode="auto">
          <a:xfrm>
            <a:off x="2815436" y="209550"/>
            <a:ext cx="123623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v-SE" b="1" dirty="0" smtClean="0"/>
              <a:t>Attacking</a:t>
            </a:r>
            <a:endParaRPr lang="en-GB" b="1" dirty="0"/>
          </a:p>
        </p:txBody>
      </p:sp>
      <p:sp>
        <p:nvSpPr>
          <p:cNvPr id="56" name="Oval 42"/>
          <p:cNvSpPr>
            <a:spLocks noChangeArrowheads="1"/>
          </p:cNvSpPr>
          <p:nvPr/>
        </p:nvSpPr>
        <p:spPr bwMode="auto">
          <a:xfrm>
            <a:off x="3931133" y="4769684"/>
            <a:ext cx="285750" cy="290513"/>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a:solidFill>
                  <a:schemeClr val="bg1"/>
                </a:solidFill>
              </a:rPr>
              <a:t>MB</a:t>
            </a:r>
          </a:p>
        </p:txBody>
      </p:sp>
      <p:sp>
        <p:nvSpPr>
          <p:cNvPr id="59" name="TextBox 58"/>
          <p:cNvSpPr txBox="1"/>
          <p:nvPr/>
        </p:nvSpPr>
        <p:spPr>
          <a:xfrm>
            <a:off x="3822729" y="2013551"/>
            <a:ext cx="312906" cy="369332"/>
          </a:xfrm>
          <a:prstGeom prst="rect">
            <a:avLst/>
          </a:prstGeom>
          <a:noFill/>
        </p:spPr>
        <p:txBody>
          <a:bodyPr wrap="none" rtlCol="0">
            <a:spAutoFit/>
          </a:bodyPr>
          <a:lstStyle/>
          <a:p>
            <a:r>
              <a:rPr lang="en-GB" dirty="0" smtClean="0"/>
              <a:t>1</a:t>
            </a:r>
            <a:endParaRPr lang="en-GB" dirty="0"/>
          </a:p>
        </p:txBody>
      </p:sp>
      <p:sp>
        <p:nvSpPr>
          <p:cNvPr id="62" name="TextBox 61"/>
          <p:cNvSpPr txBox="1"/>
          <p:nvPr/>
        </p:nvSpPr>
        <p:spPr>
          <a:xfrm>
            <a:off x="2507022" y="2547724"/>
            <a:ext cx="312906" cy="369332"/>
          </a:xfrm>
          <a:prstGeom prst="rect">
            <a:avLst/>
          </a:prstGeom>
          <a:noFill/>
        </p:spPr>
        <p:txBody>
          <a:bodyPr wrap="none" rtlCol="0">
            <a:spAutoFit/>
          </a:bodyPr>
          <a:lstStyle/>
          <a:p>
            <a:r>
              <a:rPr lang="en-GB" dirty="0" smtClean="0"/>
              <a:t>2</a:t>
            </a:r>
            <a:endParaRPr lang="en-GB" dirty="0"/>
          </a:p>
        </p:txBody>
      </p:sp>
      <p:sp>
        <p:nvSpPr>
          <p:cNvPr id="63" name="TextBox 62"/>
          <p:cNvSpPr txBox="1"/>
          <p:nvPr/>
        </p:nvSpPr>
        <p:spPr>
          <a:xfrm>
            <a:off x="3429000" y="3418505"/>
            <a:ext cx="312906" cy="369332"/>
          </a:xfrm>
          <a:prstGeom prst="rect">
            <a:avLst/>
          </a:prstGeom>
          <a:noFill/>
        </p:spPr>
        <p:txBody>
          <a:bodyPr wrap="none" rtlCol="0">
            <a:spAutoFit/>
          </a:bodyPr>
          <a:lstStyle/>
          <a:p>
            <a:r>
              <a:rPr lang="en-GB" dirty="0" smtClean="0"/>
              <a:t>3</a:t>
            </a:r>
            <a:endParaRPr lang="en-GB" dirty="0"/>
          </a:p>
        </p:txBody>
      </p:sp>
      <p:cxnSp>
        <p:nvCxnSpPr>
          <p:cNvPr id="64" name="Straight Arrow Connector 63"/>
          <p:cNvCxnSpPr/>
          <p:nvPr/>
        </p:nvCxnSpPr>
        <p:spPr>
          <a:xfrm flipH="1" flipV="1">
            <a:off x="3660226" y="1907704"/>
            <a:ext cx="223122" cy="725807"/>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60" name="Oval 39"/>
          <p:cNvSpPr>
            <a:spLocks noChangeArrowheads="1"/>
          </p:cNvSpPr>
          <p:nvPr/>
        </p:nvSpPr>
        <p:spPr bwMode="auto">
          <a:xfrm>
            <a:off x="3720585" y="2513218"/>
            <a:ext cx="285750" cy="2921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smtClean="0">
                <a:solidFill>
                  <a:schemeClr val="bg1"/>
                </a:solidFill>
              </a:rPr>
              <a:t>HMF</a:t>
            </a:r>
            <a:endParaRPr lang="en-US" sz="1000" b="1" dirty="0">
              <a:solidFill>
                <a:schemeClr val="bg1"/>
              </a:solidFill>
            </a:endParaRPr>
          </a:p>
        </p:txBody>
      </p:sp>
      <p:cxnSp>
        <p:nvCxnSpPr>
          <p:cNvPr id="65" name="Straight Arrow Connector 64"/>
          <p:cNvCxnSpPr/>
          <p:nvPr/>
        </p:nvCxnSpPr>
        <p:spPr>
          <a:xfrm>
            <a:off x="3401640" y="3222305"/>
            <a:ext cx="0" cy="761733"/>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66" name="Straight Arrow Connector 65"/>
          <p:cNvCxnSpPr/>
          <p:nvPr/>
        </p:nvCxnSpPr>
        <p:spPr>
          <a:xfrm flipV="1">
            <a:off x="2625934" y="2633511"/>
            <a:ext cx="538564" cy="45764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58" name="Oval 39"/>
          <p:cNvSpPr>
            <a:spLocks noChangeArrowheads="1"/>
          </p:cNvSpPr>
          <p:nvPr/>
        </p:nvSpPr>
        <p:spPr bwMode="auto">
          <a:xfrm>
            <a:off x="2413434" y="3001623"/>
            <a:ext cx="285750" cy="2921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smtClean="0">
                <a:solidFill>
                  <a:schemeClr val="bg1"/>
                </a:solidFill>
              </a:rPr>
              <a:t>VMF</a:t>
            </a:r>
            <a:endParaRPr lang="en-US" sz="1000" b="1" dirty="0">
              <a:solidFill>
                <a:schemeClr val="bg1"/>
              </a:solidFill>
            </a:endParaRPr>
          </a:p>
        </p:txBody>
      </p:sp>
      <p:sp>
        <p:nvSpPr>
          <p:cNvPr id="61" name="Oval 39"/>
          <p:cNvSpPr>
            <a:spLocks noChangeArrowheads="1"/>
          </p:cNvSpPr>
          <p:nvPr/>
        </p:nvSpPr>
        <p:spPr bwMode="auto">
          <a:xfrm>
            <a:off x="3258388" y="2990305"/>
            <a:ext cx="285750" cy="2921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a:solidFill>
                  <a:schemeClr val="bg1"/>
                </a:solidFill>
              </a:rPr>
              <a:t>C</a:t>
            </a:r>
            <a:r>
              <a:rPr lang="en-US" sz="1000" b="1" dirty="0" smtClean="0">
                <a:solidFill>
                  <a:schemeClr val="bg1"/>
                </a:solidFill>
              </a:rPr>
              <a:t>MF</a:t>
            </a:r>
            <a:endParaRPr lang="en-US" sz="1000" b="1" dirty="0">
              <a:solidFill>
                <a:schemeClr val="bg1"/>
              </a:solidFill>
            </a:endParaRPr>
          </a:p>
        </p:txBody>
      </p:sp>
      <p:sp>
        <p:nvSpPr>
          <p:cNvPr id="68" name="TextBox 67"/>
          <p:cNvSpPr txBox="1"/>
          <p:nvPr/>
        </p:nvSpPr>
        <p:spPr>
          <a:xfrm>
            <a:off x="1172392" y="5593374"/>
            <a:ext cx="4560864" cy="830997"/>
          </a:xfrm>
          <a:prstGeom prst="rect">
            <a:avLst/>
          </a:prstGeom>
          <a:noFill/>
        </p:spPr>
        <p:txBody>
          <a:bodyPr wrap="none" rtlCol="0">
            <a:spAutoFit/>
          </a:bodyPr>
          <a:lstStyle/>
          <a:p>
            <a:pPr marL="228600" indent="-228600">
              <a:buAutoNum type="arabicPeriod"/>
            </a:pPr>
            <a:r>
              <a:rPr lang="en-GB" sz="1200" dirty="0" smtClean="0"/>
              <a:t>If the HMF joins the attack, the VMF must drop in behind the </a:t>
            </a:r>
            <a:br>
              <a:rPr lang="en-GB" sz="1200" dirty="0" smtClean="0"/>
            </a:br>
            <a:r>
              <a:rPr lang="en-GB" sz="1200" dirty="0" smtClean="0"/>
              <a:t>front two attackers</a:t>
            </a:r>
          </a:p>
          <a:p>
            <a:pPr marL="228600" indent="-228600">
              <a:buFont typeface="+mj-lt"/>
              <a:buAutoNum type="arabicPeriod" startAt="2"/>
            </a:pPr>
            <a:r>
              <a:rPr lang="en-GB" sz="1200" dirty="0" smtClean="0"/>
              <a:t>The CMF must drop back &amp; provide extra cover for the </a:t>
            </a:r>
            <a:br>
              <a:rPr lang="en-GB" sz="1200" dirty="0" smtClean="0"/>
            </a:br>
            <a:r>
              <a:rPr lang="en-GB" sz="1200" dirty="0" smtClean="0"/>
              <a:t>central defenders</a:t>
            </a:r>
            <a:endParaRPr lang="en-GB" sz="1200" dirty="0"/>
          </a:p>
        </p:txBody>
      </p:sp>
    </p:spTree>
    <p:extLst>
      <p:ext uri="{BB962C8B-B14F-4D97-AF65-F5344CB8AC3E}">
        <p14:creationId xmlns:p14="http://schemas.microsoft.com/office/powerpoint/2010/main" val="3763565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 presetClass="path" presetSubtype="0" accel="50000" decel="50000" fill="hold" grpId="0" nodeType="clickEffect">
                                  <p:stCondLst>
                                    <p:cond delay="0"/>
                                  </p:stCondLst>
                                  <p:childTnLst>
                                    <p:animMotion origin="layout" path="M 4.07407E-6 1.38889E-6 L -0.00047 -0.09792 " pathEditMode="relative" rAng="0" ptsTypes="AA">
                                      <p:cBhvr>
                                        <p:cTn id="6" dur="2000" fill="hold"/>
                                        <p:tgtEl>
                                          <p:spTgt spid="60"/>
                                        </p:tgtEl>
                                        <p:attrNameLst>
                                          <p:attrName>ppt_x</p:attrName>
                                          <p:attrName>ppt_y</p:attrName>
                                        </p:attrNameLst>
                                      </p:cBhvr>
                                      <p:rCtr x="-23" y="-4896"/>
                                    </p:animMotion>
                                  </p:childTnLst>
                                </p:cTn>
                              </p:par>
                            </p:childTnLst>
                          </p:cTn>
                        </p:par>
                      </p:childTnLst>
                    </p:cTn>
                  </p:par>
                  <p:par>
                    <p:cTn id="7" fill="hold">
                      <p:stCondLst>
                        <p:cond delay="indefinite"/>
                      </p:stCondLst>
                      <p:childTnLst>
                        <p:par>
                          <p:cTn id="8" fill="hold">
                            <p:stCondLst>
                              <p:cond delay="0"/>
                            </p:stCondLst>
                            <p:childTnLst>
                              <p:par>
                                <p:cTn id="9" presetID="64" presetClass="path" presetSubtype="0" accel="50000" decel="50000" fill="hold" grpId="0" nodeType="clickEffect">
                                  <p:stCondLst>
                                    <p:cond delay="0"/>
                                  </p:stCondLst>
                                  <p:childTnLst>
                                    <p:animMotion origin="layout" path="M 4.81481E-6 -8.33333E-7 L 0.12731 -0.04114 " pathEditMode="relative" rAng="0" ptsTypes="AA">
                                      <p:cBhvr>
                                        <p:cTn id="10" dur="2000" fill="hold"/>
                                        <p:tgtEl>
                                          <p:spTgt spid="58"/>
                                        </p:tgtEl>
                                        <p:attrNameLst>
                                          <p:attrName>ppt_x</p:attrName>
                                          <p:attrName>ppt_y</p:attrName>
                                        </p:attrNameLst>
                                      </p:cBhvr>
                                      <p:rCtr x="6366" y="-2066"/>
                                    </p:animMotion>
                                  </p:childTnLst>
                                </p:cTn>
                              </p:par>
                            </p:childTnLst>
                          </p:cTn>
                        </p:par>
                      </p:childTnLst>
                    </p:cTn>
                  </p:par>
                  <p:par>
                    <p:cTn id="11" fill="hold">
                      <p:stCondLst>
                        <p:cond delay="indefinite"/>
                      </p:stCondLst>
                      <p:childTnLst>
                        <p:par>
                          <p:cTn id="12" fill="hold">
                            <p:stCondLst>
                              <p:cond delay="0"/>
                            </p:stCondLst>
                            <p:childTnLst>
                              <p:par>
                                <p:cTn id="13" presetID="42" presetClass="path" presetSubtype="0" accel="50000" decel="50000" fill="hold" grpId="0" nodeType="clickEffect">
                                  <p:stCondLst>
                                    <p:cond delay="0"/>
                                  </p:stCondLst>
                                  <p:childTnLst>
                                    <p:animMotion origin="layout" path="M -4.81481E-6 4.44444E-6 L 0.00394 0.09392 " pathEditMode="relative" rAng="0" ptsTypes="AA">
                                      <p:cBhvr>
                                        <p:cTn id="14" dur="2000" fill="hold"/>
                                        <p:tgtEl>
                                          <p:spTgt spid="61"/>
                                        </p:tgtEl>
                                        <p:attrNameLst>
                                          <p:attrName>ppt_x</p:attrName>
                                          <p:attrName>ppt_y</p:attrName>
                                        </p:attrNameLst>
                                      </p:cBhvr>
                                      <p:rCtr x="185" y="4688"/>
                                    </p:animMotion>
                                  </p:childTnLst>
                                </p:cTn>
                              </p:par>
                              <p:par>
                                <p:cTn id="15" presetID="10" presetClass="entr" presetSubtype="0" fill="hold" nodeType="withEffect">
                                  <p:stCondLst>
                                    <p:cond delay="0"/>
                                  </p:stCondLst>
                                  <p:childTnLst>
                                    <p:set>
                                      <p:cBhvr>
                                        <p:cTn id="16" dur="1" fill="hold">
                                          <p:stCondLst>
                                            <p:cond delay="0"/>
                                          </p:stCondLst>
                                        </p:cTn>
                                        <p:tgtEl>
                                          <p:spTgt spid="64"/>
                                        </p:tgtEl>
                                        <p:attrNameLst>
                                          <p:attrName>style.visibility</p:attrName>
                                        </p:attrNameLst>
                                      </p:cBhvr>
                                      <p:to>
                                        <p:strVal val="visible"/>
                                      </p:to>
                                    </p:set>
                                    <p:animEffect transition="in" filter="fade">
                                      <p:cBhvr>
                                        <p:cTn id="17" dur="500"/>
                                        <p:tgtEl>
                                          <p:spTgt spid="64"/>
                                        </p:tgtEl>
                                      </p:cBhvr>
                                    </p:animEffect>
                                  </p:childTnLst>
                                </p:cTn>
                              </p:par>
                              <p:par>
                                <p:cTn id="18" presetID="10" presetClass="entr" presetSubtype="0" fill="hold" nodeType="withEffect">
                                  <p:stCondLst>
                                    <p:cond delay="0"/>
                                  </p:stCondLst>
                                  <p:childTnLst>
                                    <p:set>
                                      <p:cBhvr>
                                        <p:cTn id="19" dur="1" fill="hold">
                                          <p:stCondLst>
                                            <p:cond delay="0"/>
                                          </p:stCondLst>
                                        </p:cTn>
                                        <p:tgtEl>
                                          <p:spTgt spid="65"/>
                                        </p:tgtEl>
                                        <p:attrNameLst>
                                          <p:attrName>style.visibility</p:attrName>
                                        </p:attrNameLst>
                                      </p:cBhvr>
                                      <p:to>
                                        <p:strVal val="visible"/>
                                      </p:to>
                                    </p:set>
                                    <p:animEffect transition="in" filter="fade">
                                      <p:cBhvr>
                                        <p:cTn id="20" dur="500"/>
                                        <p:tgtEl>
                                          <p:spTgt spid="65"/>
                                        </p:tgtEl>
                                      </p:cBhvr>
                                    </p:animEffect>
                                  </p:childTnLst>
                                </p:cTn>
                              </p:par>
                              <p:par>
                                <p:cTn id="21" presetID="10" presetClass="entr" presetSubtype="0" fill="hold" nodeType="withEffect">
                                  <p:stCondLst>
                                    <p:cond delay="0"/>
                                  </p:stCondLst>
                                  <p:childTnLst>
                                    <p:set>
                                      <p:cBhvr>
                                        <p:cTn id="22" dur="1" fill="hold">
                                          <p:stCondLst>
                                            <p:cond delay="0"/>
                                          </p:stCondLst>
                                        </p:cTn>
                                        <p:tgtEl>
                                          <p:spTgt spid="66"/>
                                        </p:tgtEl>
                                        <p:attrNameLst>
                                          <p:attrName>style.visibility</p:attrName>
                                        </p:attrNameLst>
                                      </p:cBhvr>
                                      <p:to>
                                        <p:strVal val="visible"/>
                                      </p:to>
                                    </p:set>
                                    <p:animEffect transition="in" filter="fade">
                                      <p:cBhvr>
                                        <p:cTn id="23" dur="500"/>
                                        <p:tgtEl>
                                          <p:spTgt spid="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animBg="1"/>
      <p:bldP spid="58" grpId="0" animBg="1"/>
      <p:bldP spid="61"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396</TotalTime>
  <Words>1261</Words>
  <Application>Microsoft Office PowerPoint</Application>
  <PresentationFormat>On-screen Show (4:3)</PresentationFormat>
  <Paragraphs>204</Paragraphs>
  <Slides>12</Slides>
  <Notes>9</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Default Design</vt:lpstr>
      <vt:lpstr>Blentarps BK – Skurups AIF </vt:lpstr>
      <vt:lpstr>PowerPoint Presentation</vt:lpstr>
      <vt:lpstr>PowerPoint Presentation</vt:lpstr>
      <vt:lpstr>PowerPoint Presentation</vt:lpstr>
      <vt:lpstr>4-5-1 If we control the midfield, we control the game!</vt:lpstr>
      <vt:lpstr>PowerPoint Presentation</vt:lpstr>
      <vt:lpstr>PowerPoint Presentation</vt:lpstr>
      <vt:lpstr>PowerPoint Presentation</vt:lpstr>
      <vt:lpstr>PowerPoint Presentation</vt:lpstr>
      <vt:lpstr>PowerPoint Presentation</vt:lpstr>
      <vt:lpstr>PowerPoint Presentation</vt:lpstr>
      <vt:lpstr>Roles and responsibilities in 4-5-1</vt:lpstr>
    </vt:vector>
  </TitlesOfParts>
  <Company>ALK-Abelló</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Träningsmatch   mot Ystad</dc:title>
  <dc:creator>SRMDK</dc:creator>
  <cp:lastModifiedBy>Sunil Ramkali</cp:lastModifiedBy>
  <cp:revision>86</cp:revision>
  <cp:lastPrinted>2013-06-04T09:48:14Z</cp:lastPrinted>
  <dcterms:created xsi:type="dcterms:W3CDTF">2011-04-06T09:13:24Z</dcterms:created>
  <dcterms:modified xsi:type="dcterms:W3CDTF">2013-06-05T06:27:32Z</dcterms:modified>
</cp:coreProperties>
</file>