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75" r:id="rId3"/>
    <p:sldId id="293" r:id="rId4"/>
    <p:sldId id="294" r:id="rId5"/>
    <p:sldId id="295" r:id="rId6"/>
    <p:sldId id="274" r:id="rId7"/>
    <p:sldId id="299" r:id="rId8"/>
    <p:sldId id="296" r:id="rId9"/>
    <p:sldId id="297" r:id="rId10"/>
    <p:sldId id="298" r:id="rId11"/>
    <p:sldId id="288" r:id="rId12"/>
    <p:sldId id="300" r:id="rId13"/>
  </p:sldIdLst>
  <p:sldSz cx="6858000" cy="9144000" type="screen4x3"/>
  <p:notesSz cx="6781800" cy="9920288"/>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9810" autoAdjust="0"/>
  </p:normalViewPr>
  <p:slideViewPr>
    <p:cSldViewPr>
      <p:cViewPr>
        <p:scale>
          <a:sx n="75" d="100"/>
          <a:sy n="75" d="100"/>
        </p:scale>
        <p:origin x="-1692" y="900"/>
      </p:cViewPr>
      <p:guideLst>
        <p:guide orient="horz" pos="2971"/>
        <p:guide pos="216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38780" cy="496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4099" name="Rectangle 3"/>
          <p:cNvSpPr>
            <a:spLocks noGrp="1" noChangeArrowheads="1"/>
          </p:cNvSpPr>
          <p:nvPr>
            <p:ph type="dt" idx="1"/>
          </p:nvPr>
        </p:nvSpPr>
        <p:spPr bwMode="auto">
          <a:xfrm>
            <a:off x="3841451" y="0"/>
            <a:ext cx="2938780" cy="496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4100" name="Rectangle 4"/>
          <p:cNvSpPr>
            <a:spLocks noGrp="1" noRot="1" noChangeAspect="1" noChangeArrowheads="1" noTextEdit="1"/>
          </p:cNvSpPr>
          <p:nvPr>
            <p:ph type="sldImg" idx="2"/>
          </p:nvPr>
        </p:nvSpPr>
        <p:spPr bwMode="auto">
          <a:xfrm>
            <a:off x="1997075" y="744538"/>
            <a:ext cx="2787650" cy="3719512"/>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78180" y="4712137"/>
            <a:ext cx="5425440" cy="4464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4102" name="Rectangle 6"/>
          <p:cNvSpPr>
            <a:spLocks noGrp="1" noChangeArrowheads="1"/>
          </p:cNvSpPr>
          <p:nvPr>
            <p:ph type="ftr" sz="quarter" idx="4"/>
          </p:nvPr>
        </p:nvSpPr>
        <p:spPr bwMode="auto">
          <a:xfrm>
            <a:off x="0" y="9422552"/>
            <a:ext cx="2938780" cy="496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4103" name="Rectangle 7"/>
          <p:cNvSpPr>
            <a:spLocks noGrp="1" noChangeArrowheads="1"/>
          </p:cNvSpPr>
          <p:nvPr>
            <p:ph type="sldNum" sz="quarter" idx="5"/>
          </p:nvPr>
        </p:nvSpPr>
        <p:spPr bwMode="auto">
          <a:xfrm>
            <a:off x="3841451" y="9422552"/>
            <a:ext cx="2938780" cy="496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9CCCE09E-C4C1-4F64-AF67-E0E30F80205D}" type="slidenum">
              <a:rPr lang="en-GB"/>
              <a:pPr/>
              <a:t>‹#›</a:t>
            </a:fld>
            <a:endParaRPr lang="en-GB"/>
          </a:p>
        </p:txBody>
      </p:sp>
    </p:spTree>
    <p:extLst>
      <p:ext uri="{BB962C8B-B14F-4D97-AF65-F5344CB8AC3E}">
        <p14:creationId xmlns:p14="http://schemas.microsoft.com/office/powerpoint/2010/main" val="255092565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4CA8AA-0356-4CA5-8803-F3A404742499}" type="slidenum">
              <a:rPr lang="en-GB"/>
              <a:pPr/>
              <a:t>2</a:t>
            </a:fld>
            <a:endParaRPr lang="en-GB"/>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r>
              <a:rPr lang="en-US"/>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4CA8AA-0356-4CA5-8803-F3A404742499}" type="slidenum">
              <a:rPr lang="en-GB"/>
              <a:pPr/>
              <a:t>3</a:t>
            </a:fld>
            <a:endParaRPr lang="en-GB"/>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r>
              <a:rPr lang="en-US"/>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4CA8AA-0356-4CA5-8803-F3A404742499}" type="slidenum">
              <a:rPr lang="en-GB"/>
              <a:pPr/>
              <a:t>4</a:t>
            </a:fld>
            <a:endParaRPr lang="en-GB"/>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r>
              <a:rPr lang="en-US"/>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4CA8AA-0356-4CA5-8803-F3A404742499}" type="slidenum">
              <a:rPr lang="en-GB"/>
              <a:pPr/>
              <a:t>6</a:t>
            </a:fld>
            <a:endParaRPr lang="en-GB"/>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r>
              <a:rPr lang="en-US"/>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4CA8AA-0356-4CA5-8803-F3A404742499}" type="slidenum">
              <a:rPr lang="en-GB"/>
              <a:pPr/>
              <a:t>7</a:t>
            </a:fld>
            <a:endParaRPr lang="en-GB"/>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r>
              <a:rPr lang="en-US"/>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4CA8AA-0356-4CA5-8803-F3A404742499}" type="slidenum">
              <a:rPr lang="en-GB"/>
              <a:pPr/>
              <a:t>8</a:t>
            </a:fld>
            <a:endParaRPr lang="en-GB"/>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r>
              <a:rPr lang="en-US"/>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4CA8AA-0356-4CA5-8803-F3A404742499}" type="slidenum">
              <a:rPr lang="en-GB"/>
              <a:pPr/>
              <a:t>9</a:t>
            </a:fld>
            <a:endParaRPr lang="en-GB"/>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r>
              <a:rPr lang="en-US"/>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4CA8AA-0356-4CA5-8803-F3A404742499}" type="slidenum">
              <a:rPr lang="en-GB"/>
              <a:pPr/>
              <a:t>10</a:t>
            </a:fld>
            <a:endParaRPr lang="en-GB"/>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r>
              <a:rPr lang="en-US"/>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4CA8AA-0356-4CA5-8803-F3A404742499}" type="slidenum">
              <a:rPr lang="en-GB"/>
              <a:pPr/>
              <a:t>11</a:t>
            </a:fld>
            <a:endParaRPr lang="en-GB"/>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r>
              <a:rPr lang="en-US"/>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038"/>
            <a:ext cx="5829300" cy="1960562"/>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6025ABEF-5860-4279-A38C-33510075E2FF}" type="slidenum">
              <a:rPr lang="en-GB"/>
              <a:pPr/>
              <a:t>‹#›</a:t>
            </a:fld>
            <a:endParaRPr lang="en-GB"/>
          </a:p>
        </p:txBody>
      </p:sp>
    </p:spTree>
    <p:extLst>
      <p:ext uri="{BB962C8B-B14F-4D97-AF65-F5344CB8AC3E}">
        <p14:creationId xmlns:p14="http://schemas.microsoft.com/office/powerpoint/2010/main" val="2518132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FE3E394F-8B8B-4704-BF5E-95B599974BA5}" type="slidenum">
              <a:rPr lang="en-GB"/>
              <a:pPr/>
              <a:t>‹#›</a:t>
            </a:fld>
            <a:endParaRPr lang="en-GB"/>
          </a:p>
        </p:txBody>
      </p:sp>
    </p:spTree>
    <p:extLst>
      <p:ext uri="{BB962C8B-B14F-4D97-AF65-F5344CB8AC3E}">
        <p14:creationId xmlns:p14="http://schemas.microsoft.com/office/powerpoint/2010/main" val="417783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3638" y="366713"/>
            <a:ext cx="1543050" cy="7800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713"/>
            <a:ext cx="4478338" cy="7800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954EE18F-DBED-417D-957D-F21B8EBA9C5A}" type="slidenum">
              <a:rPr lang="en-GB"/>
              <a:pPr/>
              <a:t>‹#›</a:t>
            </a:fld>
            <a:endParaRPr lang="en-GB"/>
          </a:p>
        </p:txBody>
      </p:sp>
    </p:spTree>
    <p:extLst>
      <p:ext uri="{BB962C8B-B14F-4D97-AF65-F5344CB8AC3E}">
        <p14:creationId xmlns:p14="http://schemas.microsoft.com/office/powerpoint/2010/main" val="3241532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87F489ED-7C8E-41F6-8974-E516436AF17B}" type="slidenum">
              <a:rPr lang="en-GB"/>
              <a:pPr/>
              <a:t>‹#›</a:t>
            </a:fld>
            <a:endParaRPr lang="en-GB"/>
          </a:p>
        </p:txBody>
      </p:sp>
    </p:spTree>
    <p:extLst>
      <p:ext uri="{BB962C8B-B14F-4D97-AF65-F5344CB8AC3E}">
        <p14:creationId xmlns:p14="http://schemas.microsoft.com/office/powerpoint/2010/main" val="1885870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5875338"/>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6971C518-D545-46EB-AAAF-FC774C2FB37D}" type="slidenum">
              <a:rPr lang="en-GB"/>
              <a:pPr/>
              <a:t>‹#›</a:t>
            </a:fld>
            <a:endParaRPr lang="en-GB"/>
          </a:p>
        </p:txBody>
      </p:sp>
    </p:spTree>
    <p:extLst>
      <p:ext uri="{BB962C8B-B14F-4D97-AF65-F5344CB8AC3E}">
        <p14:creationId xmlns:p14="http://schemas.microsoft.com/office/powerpoint/2010/main" val="3812460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505200" y="2133600"/>
            <a:ext cx="3011488"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852375D3-82A9-46FC-8628-26C501573DDD}" type="slidenum">
              <a:rPr lang="en-GB"/>
              <a:pPr/>
              <a:t>‹#›</a:t>
            </a:fld>
            <a:endParaRPr lang="en-GB"/>
          </a:p>
        </p:txBody>
      </p:sp>
    </p:spTree>
    <p:extLst>
      <p:ext uri="{BB962C8B-B14F-4D97-AF65-F5344CB8AC3E}">
        <p14:creationId xmlns:p14="http://schemas.microsoft.com/office/powerpoint/2010/main" val="763365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718E05E0-962C-42F8-975D-C06CDFF0A74B}" type="slidenum">
              <a:rPr lang="en-GB"/>
              <a:pPr/>
              <a:t>‹#›</a:t>
            </a:fld>
            <a:endParaRPr lang="en-GB"/>
          </a:p>
        </p:txBody>
      </p:sp>
    </p:spTree>
    <p:extLst>
      <p:ext uri="{BB962C8B-B14F-4D97-AF65-F5344CB8AC3E}">
        <p14:creationId xmlns:p14="http://schemas.microsoft.com/office/powerpoint/2010/main" val="2587250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3905BB78-BEAF-4057-A308-2FAF6230C5B2}" type="slidenum">
              <a:rPr lang="en-GB"/>
              <a:pPr/>
              <a:t>‹#›</a:t>
            </a:fld>
            <a:endParaRPr lang="en-GB"/>
          </a:p>
        </p:txBody>
      </p:sp>
    </p:spTree>
    <p:extLst>
      <p:ext uri="{BB962C8B-B14F-4D97-AF65-F5344CB8AC3E}">
        <p14:creationId xmlns:p14="http://schemas.microsoft.com/office/powerpoint/2010/main" val="494684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A09EF8D6-0784-4581-BD3E-5FE99A151337}" type="slidenum">
              <a:rPr lang="en-GB"/>
              <a:pPr/>
              <a:t>‹#›</a:t>
            </a:fld>
            <a:endParaRPr lang="en-GB"/>
          </a:p>
        </p:txBody>
      </p:sp>
    </p:spTree>
    <p:extLst>
      <p:ext uri="{BB962C8B-B14F-4D97-AF65-F5344CB8AC3E}">
        <p14:creationId xmlns:p14="http://schemas.microsoft.com/office/powerpoint/2010/main" val="3137131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3538"/>
            <a:ext cx="2255838"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4D6D277F-0191-4E57-BA22-82D0E3001C51}" type="slidenum">
              <a:rPr lang="en-GB"/>
              <a:pPr/>
              <a:t>‹#›</a:t>
            </a:fld>
            <a:endParaRPr lang="en-GB"/>
          </a:p>
        </p:txBody>
      </p:sp>
    </p:spTree>
    <p:extLst>
      <p:ext uri="{BB962C8B-B14F-4D97-AF65-F5344CB8AC3E}">
        <p14:creationId xmlns:p14="http://schemas.microsoft.com/office/powerpoint/2010/main" val="1611320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400800"/>
            <a:ext cx="4114800" cy="7556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03DA0F2-EA27-40ED-BFA1-32415E6E7329}" type="slidenum">
              <a:rPr lang="en-GB"/>
              <a:pPr/>
              <a:t>‹#›</a:t>
            </a:fld>
            <a:endParaRPr lang="en-GB"/>
          </a:p>
        </p:txBody>
      </p:sp>
    </p:spTree>
    <p:extLst>
      <p:ext uri="{BB962C8B-B14F-4D97-AF65-F5344CB8AC3E}">
        <p14:creationId xmlns:p14="http://schemas.microsoft.com/office/powerpoint/2010/main" val="3483367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66713"/>
            <a:ext cx="6173788"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342900" y="2133600"/>
            <a:ext cx="6173788"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342900" y="8326438"/>
            <a:ext cx="1601788"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GB"/>
          </a:p>
        </p:txBody>
      </p:sp>
      <p:sp>
        <p:nvSpPr>
          <p:cNvPr id="1029" name="Rectangle 5"/>
          <p:cNvSpPr>
            <a:spLocks noGrp="1" noChangeArrowheads="1"/>
          </p:cNvSpPr>
          <p:nvPr>
            <p:ph type="ftr" sz="quarter" idx="3"/>
          </p:nvPr>
        </p:nvSpPr>
        <p:spPr bwMode="auto">
          <a:xfrm>
            <a:off x="2343150" y="8326438"/>
            <a:ext cx="2173288"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GB"/>
          </a:p>
        </p:txBody>
      </p:sp>
      <p:sp>
        <p:nvSpPr>
          <p:cNvPr id="1030" name="Rectangle 6"/>
          <p:cNvSpPr>
            <a:spLocks noGrp="1" noChangeArrowheads="1"/>
          </p:cNvSpPr>
          <p:nvPr>
            <p:ph type="sldNum" sz="quarter" idx="4"/>
          </p:nvPr>
        </p:nvSpPr>
        <p:spPr bwMode="auto">
          <a:xfrm>
            <a:off x="4914900" y="8326438"/>
            <a:ext cx="1601788"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FFF34C7-AE10-4224-9F3D-7EB4CF668D63}" type="slidenum">
              <a:rPr lang="en-GB"/>
              <a:pPr/>
              <a:t>‹#›</a:t>
            </a:fld>
            <a:endParaRPr lang="en-GB"/>
          </a:p>
        </p:txBody>
      </p:sp>
      <p:pic>
        <p:nvPicPr>
          <p:cNvPr id="1034" name="Picture 10" descr="blentarps_bk"/>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396038" y="8604250"/>
            <a:ext cx="392112" cy="466725"/>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rgbClr val="000000"/>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32656" y="2840038"/>
            <a:ext cx="6192688" cy="1960562"/>
          </a:xfrm>
        </p:spPr>
        <p:txBody>
          <a:bodyPr/>
          <a:lstStyle/>
          <a:p>
            <a:r>
              <a:rPr lang="en-GB" sz="4000" b="1" dirty="0"/>
              <a:t>Blentarps BK </a:t>
            </a:r>
            <a:r>
              <a:rPr lang="en-GB" sz="4000" b="1" dirty="0" smtClean="0"/>
              <a:t>–</a:t>
            </a:r>
            <a:br>
              <a:rPr lang="en-GB" sz="4000" b="1" dirty="0" smtClean="0"/>
            </a:br>
            <a:r>
              <a:rPr lang="en-GB" sz="4000" b="1" dirty="0" err="1" smtClean="0"/>
              <a:t>Skurups</a:t>
            </a:r>
            <a:r>
              <a:rPr lang="en-GB" sz="4000" b="1" dirty="0" smtClean="0"/>
              <a:t> AIF</a:t>
            </a:r>
            <a:r>
              <a:rPr lang="en-GB" sz="4000" b="1" dirty="0"/>
              <a:t/>
            </a:r>
            <a:br>
              <a:rPr lang="en-GB" sz="4000" b="1" dirty="0"/>
            </a:br>
            <a:endParaRPr lang="en-GB" sz="4000" b="1" dirty="0"/>
          </a:p>
        </p:txBody>
      </p:sp>
      <p:pic>
        <p:nvPicPr>
          <p:cNvPr id="1026" name="Picture 2" descr="http://cdn.laget.se/275683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33" y="1835"/>
            <a:ext cx="6945833" cy="850511"/>
          </a:xfrm>
          <a:prstGeom prst="rect">
            <a:avLst/>
          </a:prstGeom>
          <a:noFill/>
          <a:extLst>
            <a:ext uri="{909E8E84-426E-40DD-AFC4-6F175D3DCCD1}">
              <a14:hiddenFill xmlns:a14="http://schemas.microsoft.com/office/drawing/2010/main">
                <a:solidFill>
                  <a:srgbClr val="FFFFFF"/>
                </a:solidFill>
              </a14:hiddenFill>
            </a:ext>
          </a:extLst>
        </p:spPr>
      </p:pic>
      <p:sp>
        <p:nvSpPr>
          <p:cNvPr id="2" name="Subtitle 1"/>
          <p:cNvSpPr>
            <a:spLocks noGrp="1"/>
          </p:cNvSpPr>
          <p:nvPr>
            <p:ph type="subTitle" idx="1"/>
          </p:nvPr>
        </p:nvSpPr>
        <p:spPr/>
        <p:txBody>
          <a:bodyPr/>
          <a:lstStyle/>
          <a:p>
            <a:r>
              <a:rPr lang="en-GB" dirty="0" smtClean="0"/>
              <a:t>2013-06-08</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0063" y="900113"/>
            <a:ext cx="5857875" cy="7759700"/>
            <a:chOff x="334" y="600"/>
            <a:chExt cx="3937" cy="5133"/>
          </a:xfrm>
        </p:grpSpPr>
        <p:sp>
          <p:nvSpPr>
            <p:cNvPr id="3075"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 name="Arc 4"/>
            <p:cNvSpPr>
              <a:spLocks/>
            </p:cNvSpPr>
            <p:nvPr/>
          </p:nvSpPr>
          <p:spPr bwMode="auto">
            <a:xfrm>
              <a:off x="528"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7" name="Arc 5"/>
            <p:cNvSpPr>
              <a:spLocks/>
            </p:cNvSpPr>
            <p:nvPr/>
          </p:nvSpPr>
          <p:spPr bwMode="auto">
            <a:xfrm rot="-5400000">
              <a:off x="3983"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 name="Arc 6"/>
            <p:cNvSpPr>
              <a:spLocks/>
            </p:cNvSpPr>
            <p:nvPr/>
          </p:nvSpPr>
          <p:spPr bwMode="auto">
            <a:xfrm rot="-10800000">
              <a:off x="3985" y="789"/>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 name="Arc 7"/>
            <p:cNvSpPr>
              <a:spLocks/>
            </p:cNvSpPr>
            <p:nvPr/>
          </p:nvSpPr>
          <p:spPr bwMode="auto">
            <a:xfrm rot="-16200000">
              <a:off x="527" y="791"/>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3"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84" name="Group 12"/>
            <p:cNvGrpSpPr>
              <a:grpSpLocks/>
            </p:cNvGrpSpPr>
            <p:nvPr/>
          </p:nvGrpSpPr>
          <p:grpSpPr bwMode="auto">
            <a:xfrm>
              <a:off x="334" y="5544"/>
              <a:ext cx="193" cy="130"/>
              <a:chOff x="328" y="5410"/>
              <a:chExt cx="193" cy="130"/>
            </a:xfrm>
          </p:grpSpPr>
          <p:sp>
            <p:nvSpPr>
              <p:cNvPr id="3085"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AutoShape 14"/>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87" name="Group 15"/>
            <p:cNvGrpSpPr>
              <a:grpSpLocks/>
            </p:cNvGrpSpPr>
            <p:nvPr/>
          </p:nvGrpSpPr>
          <p:grpSpPr bwMode="auto">
            <a:xfrm rot="-5400000">
              <a:off x="4046" y="5571"/>
              <a:ext cx="194" cy="130"/>
              <a:chOff x="328" y="5410"/>
              <a:chExt cx="193" cy="130"/>
            </a:xfrm>
          </p:grpSpPr>
          <p:sp>
            <p:nvSpPr>
              <p:cNvPr id="3088"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9" name="AutoShape 17"/>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0" name="Group 18"/>
            <p:cNvGrpSpPr>
              <a:grpSpLocks/>
            </p:cNvGrpSpPr>
            <p:nvPr/>
          </p:nvGrpSpPr>
          <p:grpSpPr bwMode="auto">
            <a:xfrm rot="-10800000">
              <a:off x="4078" y="660"/>
              <a:ext cx="193" cy="130"/>
              <a:chOff x="328" y="5410"/>
              <a:chExt cx="193" cy="130"/>
            </a:xfrm>
          </p:grpSpPr>
          <p:sp>
            <p:nvSpPr>
              <p:cNvPr id="3091"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2" name="AutoShape 20"/>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3" name="Group 21"/>
            <p:cNvGrpSpPr>
              <a:grpSpLocks/>
            </p:cNvGrpSpPr>
            <p:nvPr/>
          </p:nvGrpSpPr>
          <p:grpSpPr bwMode="auto">
            <a:xfrm rot="-16200000">
              <a:off x="368" y="632"/>
              <a:ext cx="194" cy="130"/>
              <a:chOff x="328" y="5410"/>
              <a:chExt cx="193" cy="130"/>
            </a:xfrm>
          </p:grpSpPr>
          <p:sp>
            <p:nvSpPr>
              <p:cNvPr id="3094"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5" name="AutoShape 23"/>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24"/>
            <p:cNvGrpSpPr>
              <a:grpSpLocks/>
            </p:cNvGrpSpPr>
            <p:nvPr/>
          </p:nvGrpSpPr>
          <p:grpSpPr bwMode="auto">
            <a:xfrm>
              <a:off x="1236" y="4436"/>
              <a:ext cx="2112" cy="1103"/>
              <a:chOff x="1236" y="4304"/>
              <a:chExt cx="2112" cy="1104"/>
            </a:xfrm>
          </p:grpSpPr>
          <p:grpSp>
            <p:nvGrpSpPr>
              <p:cNvPr id="3097" name="Group 25"/>
              <p:cNvGrpSpPr>
                <a:grpSpLocks/>
              </p:cNvGrpSpPr>
              <p:nvPr/>
            </p:nvGrpSpPr>
            <p:grpSpPr bwMode="auto">
              <a:xfrm>
                <a:off x="1788" y="4304"/>
                <a:ext cx="1008" cy="1008"/>
                <a:chOff x="1836" y="4416"/>
                <a:chExt cx="1008" cy="1008"/>
              </a:xfrm>
            </p:grpSpPr>
            <p:sp>
              <p:nvSpPr>
                <p:cNvPr id="3098"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9"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0"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1"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2"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3" name="Group 31"/>
            <p:cNvGrpSpPr>
              <a:grpSpLocks/>
            </p:cNvGrpSpPr>
            <p:nvPr/>
          </p:nvGrpSpPr>
          <p:grpSpPr bwMode="auto">
            <a:xfrm flipV="1">
              <a:off x="1236" y="792"/>
              <a:ext cx="2112" cy="1104"/>
              <a:chOff x="1236" y="4304"/>
              <a:chExt cx="2112" cy="1104"/>
            </a:xfrm>
          </p:grpSpPr>
          <p:grpSp>
            <p:nvGrpSpPr>
              <p:cNvPr id="3104"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7"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8"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110" name="Oval 38"/>
          <p:cNvSpPr>
            <a:spLocks noChangeArrowheads="1"/>
          </p:cNvSpPr>
          <p:nvPr/>
        </p:nvSpPr>
        <p:spPr bwMode="auto">
          <a:xfrm>
            <a:off x="3286125" y="7981950"/>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MV</a:t>
            </a:r>
            <a:endParaRPr lang="en-US" sz="1000" b="1" dirty="0">
              <a:solidFill>
                <a:schemeClr val="bg1"/>
              </a:solidFill>
            </a:endParaRPr>
          </a:p>
        </p:txBody>
      </p:sp>
      <p:sp>
        <p:nvSpPr>
          <p:cNvPr id="3111" name="Oval 39"/>
          <p:cNvSpPr>
            <a:spLocks noChangeArrowheads="1"/>
          </p:cNvSpPr>
          <p:nvPr/>
        </p:nvSpPr>
        <p:spPr bwMode="auto">
          <a:xfrm>
            <a:off x="3164498" y="1983780"/>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MT</a:t>
            </a:r>
            <a:endParaRPr lang="en-US" sz="1000" b="1" dirty="0">
              <a:solidFill>
                <a:schemeClr val="bg1"/>
              </a:solidFill>
            </a:endParaRPr>
          </a:p>
        </p:txBody>
      </p:sp>
      <p:sp>
        <p:nvSpPr>
          <p:cNvPr id="3112" name="Oval 40"/>
          <p:cNvSpPr>
            <a:spLocks noChangeArrowheads="1"/>
          </p:cNvSpPr>
          <p:nvPr/>
        </p:nvSpPr>
        <p:spPr bwMode="auto">
          <a:xfrm>
            <a:off x="1323421" y="2699792"/>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VB</a:t>
            </a:r>
          </a:p>
        </p:txBody>
      </p:sp>
      <p:sp>
        <p:nvSpPr>
          <p:cNvPr id="3113" name="Oval 41"/>
          <p:cNvSpPr>
            <a:spLocks noChangeArrowheads="1"/>
          </p:cNvSpPr>
          <p:nvPr/>
        </p:nvSpPr>
        <p:spPr bwMode="auto">
          <a:xfrm>
            <a:off x="5163335" y="2771800"/>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HB</a:t>
            </a:r>
          </a:p>
        </p:txBody>
      </p:sp>
      <p:sp>
        <p:nvSpPr>
          <p:cNvPr id="3114" name="Oval 42"/>
          <p:cNvSpPr>
            <a:spLocks noChangeArrowheads="1"/>
          </p:cNvSpPr>
          <p:nvPr/>
        </p:nvSpPr>
        <p:spPr bwMode="auto">
          <a:xfrm>
            <a:off x="2645584" y="4785543"/>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VMB</a:t>
            </a:r>
            <a:endParaRPr lang="en-US" sz="1000" b="1" dirty="0">
              <a:solidFill>
                <a:schemeClr val="bg1"/>
              </a:solidFill>
            </a:endParaRPr>
          </a:p>
        </p:txBody>
      </p:sp>
      <p:sp>
        <p:nvSpPr>
          <p:cNvPr id="3115" name="Oval 43"/>
          <p:cNvSpPr>
            <a:spLocks noChangeArrowheads="1"/>
          </p:cNvSpPr>
          <p:nvPr/>
        </p:nvSpPr>
        <p:spPr bwMode="auto">
          <a:xfrm>
            <a:off x="5137935" y="1907704"/>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HK</a:t>
            </a:r>
          </a:p>
        </p:txBody>
      </p:sp>
      <p:sp>
        <p:nvSpPr>
          <p:cNvPr id="3116" name="Oval 44"/>
          <p:cNvSpPr>
            <a:spLocks noChangeArrowheads="1"/>
          </p:cNvSpPr>
          <p:nvPr/>
        </p:nvSpPr>
        <p:spPr bwMode="auto">
          <a:xfrm>
            <a:off x="1376478" y="1907704"/>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VK</a:t>
            </a:r>
          </a:p>
        </p:txBody>
      </p:sp>
      <p:sp>
        <p:nvSpPr>
          <p:cNvPr id="3118" name="Text Box 46"/>
          <p:cNvSpPr txBox="1">
            <a:spLocks noChangeArrowheads="1"/>
          </p:cNvSpPr>
          <p:nvPr/>
        </p:nvSpPr>
        <p:spPr bwMode="auto">
          <a:xfrm>
            <a:off x="2815436" y="209550"/>
            <a:ext cx="123623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sv-SE" b="1" dirty="0" smtClean="0"/>
              <a:t>Attacking</a:t>
            </a:r>
            <a:endParaRPr lang="en-GB" b="1" dirty="0"/>
          </a:p>
        </p:txBody>
      </p:sp>
      <p:sp>
        <p:nvSpPr>
          <p:cNvPr id="56" name="Oval 42"/>
          <p:cNvSpPr>
            <a:spLocks noChangeArrowheads="1"/>
          </p:cNvSpPr>
          <p:nvPr/>
        </p:nvSpPr>
        <p:spPr bwMode="auto">
          <a:xfrm>
            <a:off x="3931133" y="4769684"/>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MB</a:t>
            </a:r>
          </a:p>
        </p:txBody>
      </p:sp>
      <p:cxnSp>
        <p:nvCxnSpPr>
          <p:cNvPr id="59" name="Straight Arrow Connector 58"/>
          <p:cNvCxnSpPr/>
          <p:nvPr/>
        </p:nvCxnSpPr>
        <p:spPr>
          <a:xfrm>
            <a:off x="3401640" y="3222305"/>
            <a:ext cx="0" cy="761733"/>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61" name="Oval 39"/>
          <p:cNvSpPr>
            <a:spLocks noChangeArrowheads="1"/>
          </p:cNvSpPr>
          <p:nvPr/>
        </p:nvSpPr>
        <p:spPr bwMode="auto">
          <a:xfrm>
            <a:off x="3258388" y="2990305"/>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C</a:t>
            </a:r>
            <a:r>
              <a:rPr lang="en-US" sz="1000" b="1" dirty="0" smtClean="0">
                <a:solidFill>
                  <a:schemeClr val="bg1"/>
                </a:solidFill>
              </a:rPr>
              <a:t>MF</a:t>
            </a:r>
            <a:endParaRPr lang="en-US" sz="1000" b="1" dirty="0">
              <a:solidFill>
                <a:schemeClr val="bg1"/>
              </a:solidFill>
            </a:endParaRPr>
          </a:p>
        </p:txBody>
      </p:sp>
      <p:cxnSp>
        <p:nvCxnSpPr>
          <p:cNvPr id="62" name="Straight Arrow Connector 61"/>
          <p:cNvCxnSpPr/>
          <p:nvPr/>
        </p:nvCxnSpPr>
        <p:spPr>
          <a:xfrm flipH="1" flipV="1">
            <a:off x="3307373" y="2600848"/>
            <a:ext cx="751619" cy="33999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3" name="Straight Arrow Connector 62"/>
          <p:cNvCxnSpPr/>
          <p:nvPr/>
        </p:nvCxnSpPr>
        <p:spPr>
          <a:xfrm flipV="1">
            <a:off x="2603725" y="1983780"/>
            <a:ext cx="211711" cy="61706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58" name="Oval 39"/>
          <p:cNvSpPr>
            <a:spLocks noChangeArrowheads="1"/>
          </p:cNvSpPr>
          <p:nvPr/>
        </p:nvSpPr>
        <p:spPr bwMode="auto">
          <a:xfrm>
            <a:off x="2378943" y="2471423"/>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VMF</a:t>
            </a:r>
            <a:endParaRPr lang="en-US" sz="1000" b="1" dirty="0">
              <a:solidFill>
                <a:schemeClr val="bg1"/>
              </a:solidFill>
            </a:endParaRPr>
          </a:p>
        </p:txBody>
      </p:sp>
      <p:sp>
        <p:nvSpPr>
          <p:cNvPr id="60" name="Oval 39"/>
          <p:cNvSpPr>
            <a:spLocks noChangeArrowheads="1"/>
          </p:cNvSpPr>
          <p:nvPr/>
        </p:nvSpPr>
        <p:spPr bwMode="auto">
          <a:xfrm>
            <a:off x="3931133" y="2917056"/>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HMF</a:t>
            </a:r>
            <a:endParaRPr lang="en-US" sz="1000" b="1" dirty="0">
              <a:solidFill>
                <a:schemeClr val="bg1"/>
              </a:solidFill>
            </a:endParaRPr>
          </a:p>
        </p:txBody>
      </p:sp>
      <p:sp>
        <p:nvSpPr>
          <p:cNvPr id="16" name="TextBox 15"/>
          <p:cNvSpPr txBox="1"/>
          <p:nvPr/>
        </p:nvSpPr>
        <p:spPr>
          <a:xfrm>
            <a:off x="3088357" y="3408010"/>
            <a:ext cx="312906" cy="369332"/>
          </a:xfrm>
          <a:prstGeom prst="rect">
            <a:avLst/>
          </a:prstGeom>
          <a:noFill/>
        </p:spPr>
        <p:txBody>
          <a:bodyPr wrap="none" rtlCol="0">
            <a:spAutoFit/>
          </a:bodyPr>
          <a:lstStyle/>
          <a:p>
            <a:r>
              <a:rPr lang="en-GB" dirty="0"/>
              <a:t>3</a:t>
            </a:r>
          </a:p>
        </p:txBody>
      </p:sp>
      <p:sp>
        <p:nvSpPr>
          <p:cNvPr id="70" name="TextBox 69"/>
          <p:cNvSpPr txBox="1"/>
          <p:nvPr/>
        </p:nvSpPr>
        <p:spPr>
          <a:xfrm>
            <a:off x="2291657" y="2067228"/>
            <a:ext cx="312906" cy="369332"/>
          </a:xfrm>
          <a:prstGeom prst="rect">
            <a:avLst/>
          </a:prstGeom>
          <a:noFill/>
        </p:spPr>
        <p:txBody>
          <a:bodyPr wrap="none" rtlCol="0">
            <a:spAutoFit/>
          </a:bodyPr>
          <a:lstStyle/>
          <a:p>
            <a:r>
              <a:rPr lang="en-GB" dirty="0" smtClean="0"/>
              <a:t>1</a:t>
            </a:r>
            <a:endParaRPr lang="en-GB" dirty="0"/>
          </a:p>
        </p:txBody>
      </p:sp>
      <p:sp>
        <p:nvSpPr>
          <p:cNvPr id="71" name="TextBox 70"/>
          <p:cNvSpPr txBox="1"/>
          <p:nvPr/>
        </p:nvSpPr>
        <p:spPr>
          <a:xfrm>
            <a:off x="3895219" y="2515126"/>
            <a:ext cx="312906" cy="369332"/>
          </a:xfrm>
          <a:prstGeom prst="rect">
            <a:avLst/>
          </a:prstGeom>
          <a:noFill/>
        </p:spPr>
        <p:txBody>
          <a:bodyPr wrap="none" rtlCol="0">
            <a:spAutoFit/>
          </a:bodyPr>
          <a:lstStyle/>
          <a:p>
            <a:r>
              <a:rPr lang="en-GB" dirty="0" smtClean="0"/>
              <a:t>2</a:t>
            </a:r>
            <a:endParaRPr lang="en-GB" dirty="0"/>
          </a:p>
        </p:txBody>
      </p:sp>
      <p:sp>
        <p:nvSpPr>
          <p:cNvPr id="72" name="TextBox 71"/>
          <p:cNvSpPr txBox="1"/>
          <p:nvPr/>
        </p:nvSpPr>
        <p:spPr>
          <a:xfrm>
            <a:off x="1172392" y="5593374"/>
            <a:ext cx="4560864" cy="830997"/>
          </a:xfrm>
          <a:prstGeom prst="rect">
            <a:avLst/>
          </a:prstGeom>
          <a:noFill/>
        </p:spPr>
        <p:txBody>
          <a:bodyPr wrap="none" rtlCol="0">
            <a:spAutoFit/>
          </a:bodyPr>
          <a:lstStyle/>
          <a:p>
            <a:pPr marL="228600" indent="-228600">
              <a:buAutoNum type="arabicPeriod"/>
            </a:pPr>
            <a:r>
              <a:rPr lang="en-GB" sz="1200" dirty="0" smtClean="0"/>
              <a:t>If the VMF joins the attack, the HMF must drop in behind the </a:t>
            </a:r>
            <a:br>
              <a:rPr lang="en-GB" sz="1200" dirty="0" smtClean="0"/>
            </a:br>
            <a:r>
              <a:rPr lang="en-GB" sz="1200" dirty="0" smtClean="0"/>
              <a:t>front two attackers</a:t>
            </a:r>
          </a:p>
          <a:p>
            <a:pPr marL="228600" indent="-228600">
              <a:buFont typeface="+mj-lt"/>
              <a:buAutoNum type="arabicPeriod" startAt="2"/>
            </a:pPr>
            <a:r>
              <a:rPr lang="en-GB" sz="1200" dirty="0" smtClean="0"/>
              <a:t>The CMF must drop back &amp; provide extra cover for the </a:t>
            </a:r>
            <a:br>
              <a:rPr lang="en-GB" sz="1200" dirty="0" smtClean="0"/>
            </a:br>
            <a:r>
              <a:rPr lang="en-GB" sz="1200" dirty="0" smtClean="0"/>
              <a:t>central defenders</a:t>
            </a:r>
            <a:endParaRPr lang="en-GB" sz="1200" dirty="0"/>
          </a:p>
        </p:txBody>
      </p:sp>
    </p:spTree>
    <p:extLst>
      <p:ext uri="{BB962C8B-B14F-4D97-AF65-F5344CB8AC3E}">
        <p14:creationId xmlns:p14="http://schemas.microsoft.com/office/powerpoint/2010/main" val="2420851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grpId="0" nodeType="clickEffect">
                                  <p:stCondLst>
                                    <p:cond delay="0"/>
                                  </p:stCondLst>
                                  <p:childTnLst>
                                    <p:animMotion origin="layout" path="M -4.07407E-6 -4.72222E-6 L 0.06922 -0.0934 " pathEditMode="relative" rAng="0" ptsTypes="AA">
                                      <p:cBhvr>
                                        <p:cTn id="6" dur="2000" fill="hold"/>
                                        <p:tgtEl>
                                          <p:spTgt spid="58"/>
                                        </p:tgtEl>
                                        <p:attrNameLst>
                                          <p:attrName>ppt_x</p:attrName>
                                          <p:attrName>ppt_y</p:attrName>
                                        </p:attrNameLst>
                                      </p:cBhvr>
                                      <p:rCtr x="3449" y="-4670"/>
                                    </p:animMotion>
                                  </p:childTnLst>
                                </p:cTn>
                              </p:par>
                            </p:childTnLst>
                          </p:cTn>
                        </p:par>
                      </p:childTnLst>
                    </p:cTn>
                  </p:par>
                  <p:par>
                    <p:cTn id="7" fill="hold">
                      <p:stCondLst>
                        <p:cond delay="indefinite"/>
                      </p:stCondLst>
                      <p:childTnLst>
                        <p:par>
                          <p:cTn id="8" fill="hold">
                            <p:stCondLst>
                              <p:cond delay="0"/>
                            </p:stCondLst>
                            <p:childTnLst>
                              <p:par>
                                <p:cTn id="9" presetID="64" presetClass="path" presetSubtype="0" accel="50000" decel="50000" fill="hold" grpId="0" nodeType="clickEffect">
                                  <p:stCondLst>
                                    <p:cond delay="0"/>
                                  </p:stCondLst>
                                  <p:childTnLst>
                                    <p:animMotion origin="layout" path="M -1.48148E-6 5.55556E-7 L -0.09398 -0.04774 " pathEditMode="relative" rAng="0" ptsTypes="AA">
                                      <p:cBhvr>
                                        <p:cTn id="10" dur="2000" fill="hold"/>
                                        <p:tgtEl>
                                          <p:spTgt spid="60"/>
                                        </p:tgtEl>
                                        <p:attrNameLst>
                                          <p:attrName>ppt_x</p:attrName>
                                          <p:attrName>ppt_y</p:attrName>
                                        </p:attrNameLst>
                                      </p:cBhvr>
                                      <p:rCtr x="-4699" y="-2396"/>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4.81481E-6 4.44444E-6 L 0.00394 0.08611 " pathEditMode="relative" rAng="0" ptsTypes="AA">
                                      <p:cBhvr>
                                        <p:cTn id="14" dur="2000" fill="hold"/>
                                        <p:tgtEl>
                                          <p:spTgt spid="61"/>
                                        </p:tgtEl>
                                        <p:attrNameLst>
                                          <p:attrName>ppt_x</p:attrName>
                                          <p:attrName>ppt_y</p:attrName>
                                        </p:attrNameLst>
                                      </p:cBhvr>
                                      <p:rCtr x="185" y="4306"/>
                                    </p:animMotion>
                                  </p:childTnLst>
                                </p:cTn>
                              </p:par>
                              <p:par>
                                <p:cTn id="15" presetID="10" presetClass="entr" presetSubtype="0" fill="hold" nodeType="withEffect">
                                  <p:stCondLst>
                                    <p:cond delay="0"/>
                                  </p:stCondLst>
                                  <p:childTnLst>
                                    <p:set>
                                      <p:cBhvr>
                                        <p:cTn id="16" dur="1" fill="hold">
                                          <p:stCondLst>
                                            <p:cond delay="0"/>
                                          </p:stCondLst>
                                        </p:cTn>
                                        <p:tgtEl>
                                          <p:spTgt spid="59"/>
                                        </p:tgtEl>
                                        <p:attrNameLst>
                                          <p:attrName>style.visibility</p:attrName>
                                        </p:attrNameLst>
                                      </p:cBhvr>
                                      <p:to>
                                        <p:strVal val="visible"/>
                                      </p:to>
                                    </p:set>
                                    <p:animEffect transition="in" filter="fade">
                                      <p:cBhvr>
                                        <p:cTn id="17" dur="500"/>
                                        <p:tgtEl>
                                          <p:spTgt spid="59"/>
                                        </p:tgtEl>
                                      </p:cBhvr>
                                    </p:animEffect>
                                  </p:childTnLst>
                                </p:cTn>
                              </p:par>
                              <p:par>
                                <p:cTn id="18" presetID="10" presetClass="entr" presetSubtype="0" fill="hold" nodeType="withEffect">
                                  <p:stCondLst>
                                    <p:cond delay="0"/>
                                  </p:stCondLst>
                                  <p:childTnLst>
                                    <p:set>
                                      <p:cBhvr>
                                        <p:cTn id="19" dur="1" fill="hold">
                                          <p:stCondLst>
                                            <p:cond delay="0"/>
                                          </p:stCondLst>
                                        </p:cTn>
                                        <p:tgtEl>
                                          <p:spTgt spid="62"/>
                                        </p:tgtEl>
                                        <p:attrNameLst>
                                          <p:attrName>style.visibility</p:attrName>
                                        </p:attrNameLst>
                                      </p:cBhvr>
                                      <p:to>
                                        <p:strVal val="visible"/>
                                      </p:to>
                                    </p:set>
                                    <p:animEffect transition="in" filter="fade">
                                      <p:cBhvr>
                                        <p:cTn id="20" dur="500"/>
                                        <p:tgtEl>
                                          <p:spTgt spid="62"/>
                                        </p:tgtEl>
                                      </p:cBhvr>
                                    </p:animEffect>
                                  </p:childTnLst>
                                </p:cTn>
                              </p:par>
                              <p:par>
                                <p:cTn id="21" presetID="10" presetClass="entr" presetSubtype="0" fill="hold" nodeType="withEffect">
                                  <p:stCondLst>
                                    <p:cond delay="0"/>
                                  </p:stCondLst>
                                  <p:childTnLst>
                                    <p:set>
                                      <p:cBhvr>
                                        <p:cTn id="22" dur="1" fill="hold">
                                          <p:stCondLst>
                                            <p:cond delay="0"/>
                                          </p:stCondLst>
                                        </p:cTn>
                                        <p:tgtEl>
                                          <p:spTgt spid="63"/>
                                        </p:tgtEl>
                                        <p:attrNameLst>
                                          <p:attrName>style.visibility</p:attrName>
                                        </p:attrNameLst>
                                      </p:cBhvr>
                                      <p:to>
                                        <p:strVal val="visible"/>
                                      </p:to>
                                    </p:set>
                                    <p:animEffect transition="in" filter="fade">
                                      <p:cBhvr>
                                        <p:cTn id="23"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P spid="58" grpId="0" animBg="1"/>
      <p:bldP spid="6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0063" y="900113"/>
            <a:ext cx="5857875" cy="7759700"/>
            <a:chOff x="334" y="600"/>
            <a:chExt cx="3937" cy="5133"/>
          </a:xfrm>
        </p:grpSpPr>
        <p:sp>
          <p:nvSpPr>
            <p:cNvPr id="3075"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 name="Arc 4"/>
            <p:cNvSpPr>
              <a:spLocks/>
            </p:cNvSpPr>
            <p:nvPr/>
          </p:nvSpPr>
          <p:spPr bwMode="auto">
            <a:xfrm>
              <a:off x="528"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7" name="Arc 5"/>
            <p:cNvSpPr>
              <a:spLocks/>
            </p:cNvSpPr>
            <p:nvPr/>
          </p:nvSpPr>
          <p:spPr bwMode="auto">
            <a:xfrm rot="-5400000">
              <a:off x="3983"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 name="Arc 6"/>
            <p:cNvSpPr>
              <a:spLocks/>
            </p:cNvSpPr>
            <p:nvPr/>
          </p:nvSpPr>
          <p:spPr bwMode="auto">
            <a:xfrm rot="-10800000">
              <a:off x="3985" y="789"/>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 name="Arc 7"/>
            <p:cNvSpPr>
              <a:spLocks/>
            </p:cNvSpPr>
            <p:nvPr/>
          </p:nvSpPr>
          <p:spPr bwMode="auto">
            <a:xfrm rot="-16200000">
              <a:off x="527" y="791"/>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3"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84" name="Group 12"/>
            <p:cNvGrpSpPr>
              <a:grpSpLocks/>
            </p:cNvGrpSpPr>
            <p:nvPr/>
          </p:nvGrpSpPr>
          <p:grpSpPr bwMode="auto">
            <a:xfrm>
              <a:off x="334" y="5544"/>
              <a:ext cx="193" cy="130"/>
              <a:chOff x="328" y="5410"/>
              <a:chExt cx="193" cy="130"/>
            </a:xfrm>
          </p:grpSpPr>
          <p:sp>
            <p:nvSpPr>
              <p:cNvPr id="3085"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AutoShape 14"/>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87" name="Group 15"/>
            <p:cNvGrpSpPr>
              <a:grpSpLocks/>
            </p:cNvGrpSpPr>
            <p:nvPr/>
          </p:nvGrpSpPr>
          <p:grpSpPr bwMode="auto">
            <a:xfrm rot="-5400000">
              <a:off x="4046" y="5571"/>
              <a:ext cx="194" cy="130"/>
              <a:chOff x="328" y="5410"/>
              <a:chExt cx="193" cy="130"/>
            </a:xfrm>
          </p:grpSpPr>
          <p:sp>
            <p:nvSpPr>
              <p:cNvPr id="3088"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9" name="AutoShape 17"/>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0" name="Group 18"/>
            <p:cNvGrpSpPr>
              <a:grpSpLocks/>
            </p:cNvGrpSpPr>
            <p:nvPr/>
          </p:nvGrpSpPr>
          <p:grpSpPr bwMode="auto">
            <a:xfrm rot="-10800000">
              <a:off x="4078" y="660"/>
              <a:ext cx="193" cy="130"/>
              <a:chOff x="328" y="5410"/>
              <a:chExt cx="193" cy="130"/>
            </a:xfrm>
          </p:grpSpPr>
          <p:sp>
            <p:nvSpPr>
              <p:cNvPr id="3091"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2" name="AutoShape 20"/>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3" name="Group 21"/>
            <p:cNvGrpSpPr>
              <a:grpSpLocks/>
            </p:cNvGrpSpPr>
            <p:nvPr/>
          </p:nvGrpSpPr>
          <p:grpSpPr bwMode="auto">
            <a:xfrm rot="-16200000">
              <a:off x="368" y="632"/>
              <a:ext cx="194" cy="130"/>
              <a:chOff x="328" y="5410"/>
              <a:chExt cx="193" cy="130"/>
            </a:xfrm>
          </p:grpSpPr>
          <p:sp>
            <p:nvSpPr>
              <p:cNvPr id="3094"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5" name="AutoShape 23"/>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24"/>
            <p:cNvGrpSpPr>
              <a:grpSpLocks/>
            </p:cNvGrpSpPr>
            <p:nvPr/>
          </p:nvGrpSpPr>
          <p:grpSpPr bwMode="auto">
            <a:xfrm>
              <a:off x="1236" y="4436"/>
              <a:ext cx="2112" cy="1103"/>
              <a:chOff x="1236" y="4304"/>
              <a:chExt cx="2112" cy="1104"/>
            </a:xfrm>
          </p:grpSpPr>
          <p:grpSp>
            <p:nvGrpSpPr>
              <p:cNvPr id="3097" name="Group 25"/>
              <p:cNvGrpSpPr>
                <a:grpSpLocks/>
              </p:cNvGrpSpPr>
              <p:nvPr/>
            </p:nvGrpSpPr>
            <p:grpSpPr bwMode="auto">
              <a:xfrm>
                <a:off x="1788" y="4304"/>
                <a:ext cx="1008" cy="1008"/>
                <a:chOff x="1836" y="4416"/>
                <a:chExt cx="1008" cy="1008"/>
              </a:xfrm>
            </p:grpSpPr>
            <p:sp>
              <p:nvSpPr>
                <p:cNvPr id="3098"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9"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0"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1"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2"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3" name="Group 31"/>
            <p:cNvGrpSpPr>
              <a:grpSpLocks/>
            </p:cNvGrpSpPr>
            <p:nvPr/>
          </p:nvGrpSpPr>
          <p:grpSpPr bwMode="auto">
            <a:xfrm flipV="1">
              <a:off x="1236" y="792"/>
              <a:ext cx="2112" cy="1104"/>
              <a:chOff x="1236" y="4304"/>
              <a:chExt cx="2112" cy="1104"/>
            </a:xfrm>
          </p:grpSpPr>
          <p:grpSp>
            <p:nvGrpSpPr>
              <p:cNvPr id="3104"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7"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8"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110" name="Oval 38"/>
          <p:cNvSpPr>
            <a:spLocks noChangeArrowheads="1"/>
          </p:cNvSpPr>
          <p:nvPr/>
        </p:nvSpPr>
        <p:spPr bwMode="auto">
          <a:xfrm>
            <a:off x="3286125" y="7981950"/>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MV</a:t>
            </a:r>
            <a:endParaRPr lang="en-US" sz="1000" b="1" dirty="0">
              <a:solidFill>
                <a:schemeClr val="bg1"/>
              </a:solidFill>
            </a:endParaRPr>
          </a:p>
        </p:txBody>
      </p:sp>
      <p:sp>
        <p:nvSpPr>
          <p:cNvPr id="3111" name="Oval 39"/>
          <p:cNvSpPr>
            <a:spLocks noChangeArrowheads="1"/>
          </p:cNvSpPr>
          <p:nvPr/>
        </p:nvSpPr>
        <p:spPr bwMode="auto">
          <a:xfrm>
            <a:off x="2859153" y="1691680"/>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MT</a:t>
            </a:r>
            <a:endParaRPr lang="en-US" sz="1000" b="1" dirty="0">
              <a:solidFill>
                <a:schemeClr val="bg1"/>
              </a:solidFill>
            </a:endParaRPr>
          </a:p>
        </p:txBody>
      </p:sp>
      <p:sp>
        <p:nvSpPr>
          <p:cNvPr id="3112" name="Oval 40"/>
          <p:cNvSpPr>
            <a:spLocks noChangeArrowheads="1"/>
          </p:cNvSpPr>
          <p:nvPr/>
        </p:nvSpPr>
        <p:spPr bwMode="auto">
          <a:xfrm>
            <a:off x="1323421" y="2699792"/>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VB</a:t>
            </a:r>
          </a:p>
        </p:txBody>
      </p:sp>
      <p:sp>
        <p:nvSpPr>
          <p:cNvPr id="3113" name="Oval 41"/>
          <p:cNvSpPr>
            <a:spLocks noChangeArrowheads="1"/>
          </p:cNvSpPr>
          <p:nvPr/>
        </p:nvSpPr>
        <p:spPr bwMode="auto">
          <a:xfrm>
            <a:off x="5163335" y="2771800"/>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HB</a:t>
            </a:r>
          </a:p>
        </p:txBody>
      </p:sp>
      <p:sp>
        <p:nvSpPr>
          <p:cNvPr id="3114" name="Oval 42"/>
          <p:cNvSpPr>
            <a:spLocks noChangeArrowheads="1"/>
          </p:cNvSpPr>
          <p:nvPr/>
        </p:nvSpPr>
        <p:spPr bwMode="auto">
          <a:xfrm>
            <a:off x="2645584" y="4443843"/>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VMB</a:t>
            </a:r>
            <a:endParaRPr lang="en-US" sz="1000" b="1" dirty="0">
              <a:solidFill>
                <a:schemeClr val="bg1"/>
              </a:solidFill>
            </a:endParaRPr>
          </a:p>
        </p:txBody>
      </p:sp>
      <p:sp>
        <p:nvSpPr>
          <p:cNvPr id="3115" name="Oval 43"/>
          <p:cNvSpPr>
            <a:spLocks noChangeArrowheads="1"/>
          </p:cNvSpPr>
          <p:nvPr/>
        </p:nvSpPr>
        <p:spPr bwMode="auto">
          <a:xfrm>
            <a:off x="5137935" y="1907704"/>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HK</a:t>
            </a:r>
          </a:p>
        </p:txBody>
      </p:sp>
      <p:sp>
        <p:nvSpPr>
          <p:cNvPr id="3116" name="Oval 44"/>
          <p:cNvSpPr>
            <a:spLocks noChangeArrowheads="1"/>
          </p:cNvSpPr>
          <p:nvPr/>
        </p:nvSpPr>
        <p:spPr bwMode="auto">
          <a:xfrm>
            <a:off x="1376478" y="1907704"/>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VK</a:t>
            </a:r>
          </a:p>
        </p:txBody>
      </p:sp>
      <p:sp>
        <p:nvSpPr>
          <p:cNvPr id="3118" name="Text Box 46"/>
          <p:cNvSpPr txBox="1">
            <a:spLocks noChangeArrowheads="1"/>
          </p:cNvSpPr>
          <p:nvPr/>
        </p:nvSpPr>
        <p:spPr bwMode="auto">
          <a:xfrm>
            <a:off x="2815436" y="209550"/>
            <a:ext cx="123623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sv-SE" b="1" dirty="0" smtClean="0"/>
              <a:t>Attacking</a:t>
            </a:r>
            <a:endParaRPr lang="en-GB" b="1" dirty="0"/>
          </a:p>
        </p:txBody>
      </p:sp>
      <p:sp>
        <p:nvSpPr>
          <p:cNvPr id="56" name="Oval 42"/>
          <p:cNvSpPr>
            <a:spLocks noChangeArrowheads="1"/>
          </p:cNvSpPr>
          <p:nvPr/>
        </p:nvSpPr>
        <p:spPr bwMode="auto">
          <a:xfrm>
            <a:off x="3931133" y="4427984"/>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HMB</a:t>
            </a:r>
            <a:endParaRPr lang="en-US" sz="1000" b="1" dirty="0">
              <a:solidFill>
                <a:schemeClr val="bg1"/>
              </a:solidFill>
            </a:endParaRPr>
          </a:p>
        </p:txBody>
      </p:sp>
      <p:sp>
        <p:nvSpPr>
          <p:cNvPr id="58" name="Oval 39"/>
          <p:cNvSpPr>
            <a:spLocks noChangeArrowheads="1"/>
          </p:cNvSpPr>
          <p:nvPr/>
        </p:nvSpPr>
        <p:spPr bwMode="auto">
          <a:xfrm>
            <a:off x="2699184" y="2307817"/>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VMF</a:t>
            </a:r>
            <a:endParaRPr lang="en-US" sz="1000" b="1" dirty="0">
              <a:solidFill>
                <a:schemeClr val="bg1"/>
              </a:solidFill>
            </a:endParaRPr>
          </a:p>
        </p:txBody>
      </p:sp>
      <p:sp>
        <p:nvSpPr>
          <p:cNvPr id="60" name="Oval 39"/>
          <p:cNvSpPr>
            <a:spLocks noChangeArrowheads="1"/>
          </p:cNvSpPr>
          <p:nvPr/>
        </p:nvSpPr>
        <p:spPr bwMode="auto">
          <a:xfrm>
            <a:off x="3468430" y="2051720"/>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HMF</a:t>
            </a:r>
            <a:endParaRPr lang="en-US" sz="1000" b="1" dirty="0">
              <a:solidFill>
                <a:schemeClr val="bg1"/>
              </a:solidFill>
            </a:endParaRPr>
          </a:p>
        </p:txBody>
      </p:sp>
      <p:sp>
        <p:nvSpPr>
          <p:cNvPr id="61" name="Oval 39"/>
          <p:cNvSpPr>
            <a:spLocks noChangeArrowheads="1"/>
          </p:cNvSpPr>
          <p:nvPr/>
        </p:nvSpPr>
        <p:spPr bwMode="auto">
          <a:xfrm>
            <a:off x="3287614" y="2806317"/>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C</a:t>
            </a:r>
            <a:r>
              <a:rPr lang="en-US" sz="1000" b="1" dirty="0" smtClean="0">
                <a:solidFill>
                  <a:schemeClr val="bg1"/>
                </a:solidFill>
              </a:rPr>
              <a:t>MF</a:t>
            </a:r>
            <a:endParaRPr lang="en-US" sz="1000" b="1" dirty="0">
              <a:solidFill>
                <a:schemeClr val="bg1"/>
              </a:solidFill>
            </a:endParaRPr>
          </a:p>
        </p:txBody>
      </p:sp>
      <p:cxnSp>
        <p:nvCxnSpPr>
          <p:cNvPr id="5" name="Curved Connector 4"/>
          <p:cNvCxnSpPr>
            <a:stCxn id="3115" idx="6"/>
          </p:cNvCxnSpPr>
          <p:nvPr/>
        </p:nvCxnSpPr>
        <p:spPr>
          <a:xfrm>
            <a:off x="5423685" y="2052961"/>
            <a:ext cx="237563" cy="1726951"/>
          </a:xfrm>
          <a:prstGeom prst="curvedConnector2">
            <a:avLst/>
          </a:prstGeom>
          <a:ln>
            <a:tailEnd type="arrow"/>
          </a:ln>
        </p:spPr>
        <p:style>
          <a:lnRef idx="3">
            <a:schemeClr val="dk1"/>
          </a:lnRef>
          <a:fillRef idx="0">
            <a:schemeClr val="dk1"/>
          </a:fillRef>
          <a:effectRef idx="2">
            <a:schemeClr val="dk1"/>
          </a:effectRef>
          <a:fontRef idx="minor">
            <a:schemeClr val="tx1"/>
          </a:fontRef>
        </p:style>
      </p:cxnSp>
      <p:cxnSp>
        <p:nvCxnSpPr>
          <p:cNvPr id="57" name="Straight Arrow Connector 56"/>
          <p:cNvCxnSpPr/>
          <p:nvPr/>
        </p:nvCxnSpPr>
        <p:spPr>
          <a:xfrm flipH="1" flipV="1">
            <a:off x="4686221" y="2232734"/>
            <a:ext cx="581066" cy="573583"/>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4" name="Straight Arrow Connector 53"/>
          <p:cNvCxnSpPr/>
          <p:nvPr/>
        </p:nvCxnSpPr>
        <p:spPr>
          <a:xfrm flipV="1">
            <a:off x="1573495" y="2197770"/>
            <a:ext cx="703377" cy="58552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9" name="Curved Connector 8"/>
          <p:cNvCxnSpPr>
            <a:stCxn id="3116" idx="2"/>
          </p:cNvCxnSpPr>
          <p:nvPr/>
        </p:nvCxnSpPr>
        <p:spPr>
          <a:xfrm rot="10800000" flipV="1">
            <a:off x="1124744" y="2052960"/>
            <a:ext cx="251734" cy="1654943"/>
          </a:xfrm>
          <a:prstGeom prst="curvedConnector2">
            <a:avLst/>
          </a:prstGeom>
          <a:ln>
            <a:tailEnd type="arrow"/>
          </a:ln>
        </p:spPr>
        <p:style>
          <a:lnRef idx="3">
            <a:schemeClr val="dk1"/>
          </a:lnRef>
          <a:fillRef idx="0">
            <a:schemeClr val="dk1"/>
          </a:fillRef>
          <a:effectRef idx="2">
            <a:schemeClr val="dk1"/>
          </a:effectRef>
          <a:fontRef idx="minor">
            <a:schemeClr val="tx1"/>
          </a:fontRef>
        </p:style>
      </p:cxnSp>
      <p:sp>
        <p:nvSpPr>
          <p:cNvPr id="62" name="TextBox 61"/>
          <p:cNvSpPr txBox="1"/>
          <p:nvPr/>
        </p:nvSpPr>
        <p:spPr>
          <a:xfrm>
            <a:off x="1260660" y="3229588"/>
            <a:ext cx="312906" cy="369332"/>
          </a:xfrm>
          <a:prstGeom prst="rect">
            <a:avLst/>
          </a:prstGeom>
          <a:noFill/>
        </p:spPr>
        <p:txBody>
          <a:bodyPr wrap="none" rtlCol="0">
            <a:spAutoFit/>
          </a:bodyPr>
          <a:lstStyle/>
          <a:p>
            <a:r>
              <a:rPr lang="en-GB" dirty="0" smtClean="0"/>
              <a:t>2</a:t>
            </a:r>
            <a:endParaRPr lang="en-GB" dirty="0"/>
          </a:p>
        </p:txBody>
      </p:sp>
      <p:sp>
        <p:nvSpPr>
          <p:cNvPr id="63" name="TextBox 62"/>
          <p:cNvSpPr txBox="1"/>
          <p:nvPr/>
        </p:nvSpPr>
        <p:spPr>
          <a:xfrm>
            <a:off x="1937954" y="2539949"/>
            <a:ext cx="312906" cy="369332"/>
          </a:xfrm>
          <a:prstGeom prst="rect">
            <a:avLst/>
          </a:prstGeom>
          <a:noFill/>
        </p:spPr>
        <p:txBody>
          <a:bodyPr wrap="none" rtlCol="0">
            <a:spAutoFit/>
          </a:bodyPr>
          <a:lstStyle/>
          <a:p>
            <a:r>
              <a:rPr lang="en-GB" dirty="0"/>
              <a:t>1</a:t>
            </a:r>
          </a:p>
        </p:txBody>
      </p:sp>
      <p:sp>
        <p:nvSpPr>
          <p:cNvPr id="64" name="TextBox 63"/>
          <p:cNvSpPr txBox="1"/>
          <p:nvPr/>
        </p:nvSpPr>
        <p:spPr>
          <a:xfrm>
            <a:off x="5229560" y="3270017"/>
            <a:ext cx="312906" cy="369332"/>
          </a:xfrm>
          <a:prstGeom prst="rect">
            <a:avLst/>
          </a:prstGeom>
          <a:noFill/>
        </p:spPr>
        <p:txBody>
          <a:bodyPr wrap="none" rtlCol="0">
            <a:spAutoFit/>
          </a:bodyPr>
          <a:lstStyle/>
          <a:p>
            <a:r>
              <a:rPr lang="en-GB" dirty="0" smtClean="0"/>
              <a:t>2</a:t>
            </a:r>
            <a:endParaRPr lang="en-GB" dirty="0"/>
          </a:p>
        </p:txBody>
      </p:sp>
      <p:sp>
        <p:nvSpPr>
          <p:cNvPr id="65" name="TextBox 64"/>
          <p:cNvSpPr txBox="1"/>
          <p:nvPr/>
        </p:nvSpPr>
        <p:spPr>
          <a:xfrm>
            <a:off x="4671698" y="2539949"/>
            <a:ext cx="312906" cy="369332"/>
          </a:xfrm>
          <a:prstGeom prst="rect">
            <a:avLst/>
          </a:prstGeom>
          <a:noFill/>
        </p:spPr>
        <p:txBody>
          <a:bodyPr wrap="none" rtlCol="0">
            <a:spAutoFit/>
          </a:bodyPr>
          <a:lstStyle/>
          <a:p>
            <a:r>
              <a:rPr lang="en-GB" dirty="0"/>
              <a:t>1</a:t>
            </a:r>
          </a:p>
        </p:txBody>
      </p:sp>
      <p:cxnSp>
        <p:nvCxnSpPr>
          <p:cNvPr id="67" name="Straight Arrow Connector 66"/>
          <p:cNvCxnSpPr/>
          <p:nvPr/>
        </p:nvCxnSpPr>
        <p:spPr>
          <a:xfrm>
            <a:off x="3424649" y="3090852"/>
            <a:ext cx="8905" cy="68906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70" name="TextBox 69"/>
          <p:cNvSpPr txBox="1"/>
          <p:nvPr/>
        </p:nvSpPr>
        <p:spPr>
          <a:xfrm>
            <a:off x="3474155" y="3105232"/>
            <a:ext cx="312906" cy="369332"/>
          </a:xfrm>
          <a:prstGeom prst="rect">
            <a:avLst/>
          </a:prstGeom>
          <a:noFill/>
        </p:spPr>
        <p:txBody>
          <a:bodyPr wrap="none" rtlCol="0">
            <a:spAutoFit/>
          </a:bodyPr>
          <a:lstStyle/>
          <a:p>
            <a:r>
              <a:rPr lang="en-GB" dirty="0" smtClean="0"/>
              <a:t>3</a:t>
            </a:r>
            <a:endParaRPr lang="en-GB" dirty="0"/>
          </a:p>
        </p:txBody>
      </p:sp>
      <p:sp>
        <p:nvSpPr>
          <p:cNvPr id="71" name="TextBox 70"/>
          <p:cNvSpPr txBox="1"/>
          <p:nvPr/>
        </p:nvSpPr>
        <p:spPr>
          <a:xfrm>
            <a:off x="1337740" y="5584337"/>
            <a:ext cx="4344459" cy="646331"/>
          </a:xfrm>
          <a:prstGeom prst="rect">
            <a:avLst/>
          </a:prstGeom>
          <a:noFill/>
        </p:spPr>
        <p:txBody>
          <a:bodyPr wrap="none" rtlCol="0">
            <a:spAutoFit/>
          </a:bodyPr>
          <a:lstStyle/>
          <a:p>
            <a:pPr marL="228600" indent="-228600">
              <a:buAutoNum type="arabicPeriod"/>
            </a:pPr>
            <a:r>
              <a:rPr lang="en-GB" sz="1200" dirty="0" smtClean="0"/>
              <a:t>When the left/right back join the attack, the left/right wings</a:t>
            </a:r>
          </a:p>
          <a:p>
            <a:pPr indent="266700"/>
            <a:r>
              <a:rPr lang="en-GB" sz="1200" dirty="0" smtClean="0"/>
              <a:t>must drop back and cover their position.</a:t>
            </a:r>
          </a:p>
          <a:p>
            <a:pPr marL="228600" indent="-228600">
              <a:buFont typeface="+mj-lt"/>
              <a:buAutoNum type="arabicPeriod" startAt="2"/>
            </a:pPr>
            <a:r>
              <a:rPr lang="en-GB" sz="1200" dirty="0" smtClean="0"/>
              <a:t>CMF must drop back and cover the central defenders</a:t>
            </a:r>
            <a:endParaRPr lang="en-GB" sz="1200" dirty="0"/>
          </a:p>
        </p:txBody>
      </p:sp>
    </p:spTree>
    <p:extLst>
      <p:ext uri="{BB962C8B-B14F-4D97-AF65-F5344CB8AC3E}">
        <p14:creationId xmlns:p14="http://schemas.microsoft.com/office/powerpoint/2010/main" val="1984330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1.11111E-6 -1.11111E-6 L 0.10764 -0.07882 " pathEditMode="relative" rAng="0" ptsTypes="AA">
                                      <p:cBhvr>
                                        <p:cTn id="6" dur="2000" fill="hold"/>
                                        <p:tgtEl>
                                          <p:spTgt spid="3112"/>
                                        </p:tgtEl>
                                        <p:attrNameLst>
                                          <p:attrName>ppt_x</p:attrName>
                                          <p:attrName>ppt_y</p:attrName>
                                        </p:attrNameLst>
                                      </p:cBhvr>
                                      <p:rCtr x="5370" y="-3941"/>
                                    </p:animMotion>
                                  </p:childTnLst>
                                </p:cTn>
                              </p:par>
                            </p:childTnLst>
                          </p:cTn>
                        </p:par>
                      </p:childTnLst>
                    </p:cTn>
                  </p:par>
                  <p:par>
                    <p:cTn id="7" fill="hold">
                      <p:stCondLst>
                        <p:cond delay="indefinite"/>
                      </p:stCondLst>
                      <p:childTnLst>
                        <p:par>
                          <p:cTn id="8" fill="hold">
                            <p:stCondLst>
                              <p:cond delay="0"/>
                            </p:stCondLst>
                            <p:childTnLst>
                              <p:par>
                                <p:cTn id="9" presetID="58" presetClass="path" presetSubtype="0" accel="50000" decel="50000" fill="hold" grpId="0" nodeType="clickEffect">
                                  <p:stCondLst>
                                    <p:cond delay="0"/>
                                  </p:stCondLst>
                                  <p:childTnLst>
                                    <p:animMotion origin="layout" path="M 2.22222E-6 8.33333E-7 L -0.01181 0.03785 C -0.01435 0.04583 -0.01551 0.05781 -0.01551 0.07014 C -0.01551 0.08437 -0.01435 0.09549 -0.01181 0.10347 L 2.22222E-6 0.14167 " pathEditMode="relative" rAng="0" ptsTypes="FffFF">
                                      <p:cBhvr>
                                        <p:cTn id="10" dur="2000" fill="hold"/>
                                        <p:tgtEl>
                                          <p:spTgt spid="3116"/>
                                        </p:tgtEl>
                                        <p:attrNameLst>
                                          <p:attrName>ppt_x</p:attrName>
                                          <p:attrName>ppt_y</p:attrName>
                                        </p:attrNameLst>
                                      </p:cBhvr>
                                      <p:rCtr x="-787" y="7083"/>
                                    </p:animMotion>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7"/>
                                        </p:tgtEl>
                                        <p:attrNameLst>
                                          <p:attrName>style.visibility</p:attrName>
                                        </p:attrNameLst>
                                      </p:cBhvr>
                                      <p:to>
                                        <p:strVal val="visible"/>
                                      </p:to>
                                    </p:set>
                                    <p:animEffect transition="in" filter="fade">
                                      <p:cBhvr>
                                        <p:cTn id="15" dur="500"/>
                                        <p:tgtEl>
                                          <p:spTgt spid="5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4"/>
                                        </p:tgtEl>
                                        <p:attrNameLst>
                                          <p:attrName>style.visibility</p:attrName>
                                        </p:attrNameLst>
                                      </p:cBhvr>
                                      <p:to>
                                        <p:strVal val="visible"/>
                                      </p:to>
                                    </p:set>
                                    <p:animEffect transition="in" filter="fade">
                                      <p:cBhvr>
                                        <p:cTn id="25" dur="500"/>
                                        <p:tgtEl>
                                          <p:spTgt spid="5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67"/>
                                        </p:tgtEl>
                                        <p:attrNameLst>
                                          <p:attrName>style.visibility</p:attrName>
                                        </p:attrNameLst>
                                      </p:cBhvr>
                                      <p:to>
                                        <p:strVal val="visible"/>
                                      </p:to>
                                    </p:set>
                                    <p:animEffect transition="in" filter="fade">
                                      <p:cBhvr>
                                        <p:cTn id="30"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 grpId="0" animBg="1"/>
      <p:bldP spid="31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07504"/>
            <a:ext cx="6173788" cy="1252959"/>
          </a:xfrm>
        </p:spPr>
        <p:txBody>
          <a:bodyPr/>
          <a:lstStyle/>
          <a:p>
            <a:r>
              <a:rPr lang="en-GB" sz="3200" dirty="0" smtClean="0"/>
              <a:t>Roles and responsibilities in</a:t>
            </a:r>
            <a:br>
              <a:rPr lang="en-GB" sz="3200" dirty="0" smtClean="0"/>
            </a:br>
            <a:r>
              <a:rPr lang="en-GB" sz="3200" dirty="0" smtClean="0"/>
              <a:t>4-5-1</a:t>
            </a:r>
            <a:endParaRPr lang="en-GB" sz="3200" dirty="0"/>
          </a:p>
        </p:txBody>
      </p:sp>
      <p:sp>
        <p:nvSpPr>
          <p:cNvPr id="3" name="Content Placeholder 2"/>
          <p:cNvSpPr>
            <a:spLocks noGrp="1"/>
          </p:cNvSpPr>
          <p:nvPr>
            <p:ph idx="1"/>
          </p:nvPr>
        </p:nvSpPr>
        <p:spPr>
          <a:xfrm>
            <a:off x="342900" y="1187624"/>
            <a:ext cx="6173788" cy="7776864"/>
          </a:xfrm>
        </p:spPr>
        <p:txBody>
          <a:bodyPr/>
          <a:lstStyle/>
          <a:p>
            <a:r>
              <a:rPr lang="en-GB" sz="1800" smtClean="0"/>
              <a:t>Forward </a:t>
            </a:r>
            <a:r>
              <a:rPr lang="en-GB" sz="1800" dirty="0" smtClean="0"/>
              <a:t>/ striker</a:t>
            </a:r>
          </a:p>
          <a:p>
            <a:pPr lvl="1"/>
            <a:r>
              <a:rPr lang="en-GB" sz="1050" dirty="0" smtClean="0"/>
              <a:t>With </a:t>
            </a:r>
            <a:r>
              <a:rPr lang="en-GB" sz="1050" dirty="0"/>
              <a:t>only one player up top, </a:t>
            </a:r>
            <a:r>
              <a:rPr lang="en-GB" sz="1050" dirty="0" smtClean="0"/>
              <a:t>there is a lot of focus on this player.</a:t>
            </a:r>
            <a:endParaRPr lang="en-GB" sz="1050" dirty="0"/>
          </a:p>
          <a:p>
            <a:pPr lvl="1"/>
            <a:r>
              <a:rPr lang="en-GB" sz="1050" dirty="0"/>
              <a:t>It is crucial that he holds the ball up and brings others into play. </a:t>
            </a:r>
            <a:endParaRPr lang="en-GB" sz="1050" dirty="0" smtClean="0"/>
          </a:p>
          <a:p>
            <a:pPr lvl="1"/>
            <a:r>
              <a:rPr lang="en-GB" sz="1050" dirty="0" smtClean="0"/>
              <a:t>The top player must  run </a:t>
            </a:r>
            <a:r>
              <a:rPr lang="en-GB" sz="1050" dirty="0"/>
              <a:t>on to balls from the midfield.</a:t>
            </a:r>
          </a:p>
          <a:p>
            <a:pPr lvl="1"/>
            <a:r>
              <a:rPr lang="en-GB" sz="1050" dirty="0" smtClean="0"/>
              <a:t>His is a target man </a:t>
            </a:r>
            <a:r>
              <a:rPr lang="en-GB" sz="1050" dirty="0"/>
              <a:t>with good control, heading ability and upper body </a:t>
            </a:r>
            <a:r>
              <a:rPr lang="en-GB" sz="1050" dirty="0" smtClean="0"/>
              <a:t>strength</a:t>
            </a:r>
            <a:endParaRPr lang="en-GB" sz="1050" dirty="0"/>
          </a:p>
          <a:p>
            <a:pPr lvl="1"/>
            <a:r>
              <a:rPr lang="en-GB" sz="1050" dirty="0"/>
              <a:t>Playing against an entire </a:t>
            </a:r>
            <a:r>
              <a:rPr lang="en-GB" sz="1050" dirty="0" smtClean="0"/>
              <a:t>defence </a:t>
            </a:r>
            <a:r>
              <a:rPr lang="en-GB" sz="1050" dirty="0"/>
              <a:t>alone </a:t>
            </a:r>
            <a:r>
              <a:rPr lang="en-GB" sz="1050" dirty="0" smtClean="0"/>
              <a:t>will be tiring, so </a:t>
            </a:r>
            <a:r>
              <a:rPr lang="en-GB" sz="1050" dirty="0"/>
              <a:t>it is important that he is fully </a:t>
            </a:r>
            <a:r>
              <a:rPr lang="en-GB" sz="1050" dirty="0" smtClean="0"/>
              <a:t>fit.</a:t>
            </a:r>
          </a:p>
          <a:p>
            <a:pPr marL="457200" lvl="1" indent="0">
              <a:buNone/>
            </a:pPr>
            <a:endParaRPr lang="en-GB" sz="1800" dirty="0" smtClean="0"/>
          </a:p>
          <a:p>
            <a:r>
              <a:rPr lang="en-GB" sz="1800" dirty="0" smtClean="0"/>
              <a:t>Central midfielders</a:t>
            </a:r>
          </a:p>
          <a:p>
            <a:pPr lvl="1"/>
            <a:r>
              <a:rPr lang="en-GB" sz="1050" dirty="0" smtClean="0"/>
              <a:t>The midfielders </a:t>
            </a:r>
            <a:r>
              <a:rPr lang="en-GB" sz="1050" dirty="0"/>
              <a:t>go forward at regular intervals to support the </a:t>
            </a:r>
            <a:r>
              <a:rPr lang="en-GB" sz="1050" dirty="0" smtClean="0"/>
              <a:t>striker, however there should always be a defensive minded midfielder.</a:t>
            </a:r>
            <a:endParaRPr lang="en-GB" sz="1050" dirty="0"/>
          </a:p>
          <a:p>
            <a:pPr lvl="1"/>
            <a:r>
              <a:rPr lang="en-GB" sz="1050" dirty="0" smtClean="0"/>
              <a:t>This </a:t>
            </a:r>
            <a:r>
              <a:rPr lang="en-GB" sz="1050" dirty="0"/>
              <a:t>defensive midfielder will sit back </a:t>
            </a:r>
            <a:r>
              <a:rPr lang="en-GB" sz="1050" dirty="0" smtClean="0"/>
              <a:t>and protect the </a:t>
            </a:r>
            <a:r>
              <a:rPr lang="en-GB" sz="1050" dirty="0"/>
              <a:t>back four. This player </a:t>
            </a:r>
            <a:r>
              <a:rPr lang="en-GB" sz="1050" dirty="0" smtClean="0"/>
              <a:t>must break </a:t>
            </a:r>
            <a:r>
              <a:rPr lang="en-GB" sz="1050" dirty="0"/>
              <a:t>up opposition </a:t>
            </a:r>
            <a:r>
              <a:rPr lang="en-GB" sz="1050" dirty="0" smtClean="0"/>
              <a:t>attacks.</a:t>
            </a:r>
          </a:p>
          <a:p>
            <a:pPr lvl="1"/>
            <a:r>
              <a:rPr lang="en-GB" sz="1050" dirty="0" smtClean="0"/>
              <a:t>When </a:t>
            </a:r>
            <a:r>
              <a:rPr lang="en-GB" sz="1050" dirty="0"/>
              <a:t>the team is </a:t>
            </a:r>
            <a:r>
              <a:rPr lang="en-GB" sz="1050" dirty="0" smtClean="0"/>
              <a:t>defending he must act as </a:t>
            </a:r>
            <a:r>
              <a:rPr lang="en-GB" sz="1050" dirty="0"/>
              <a:t>an extra member of the </a:t>
            </a:r>
            <a:r>
              <a:rPr lang="en-GB" sz="1050" dirty="0" smtClean="0"/>
              <a:t>defence, with the other two midfielders around him looking </a:t>
            </a:r>
            <a:r>
              <a:rPr lang="en-GB" sz="1050" dirty="0"/>
              <a:t>to attack as well as defend</a:t>
            </a:r>
            <a:r>
              <a:rPr lang="en-GB" sz="1050" dirty="0" smtClean="0"/>
              <a:t>.</a:t>
            </a:r>
          </a:p>
          <a:p>
            <a:pPr lvl="1"/>
            <a:r>
              <a:rPr lang="en-GB" sz="1050" dirty="0" smtClean="0"/>
              <a:t>The two attacking midfielder must support the lone striker, where possible.</a:t>
            </a:r>
            <a:endParaRPr lang="en-GB" sz="1050" dirty="0"/>
          </a:p>
          <a:p>
            <a:endParaRPr lang="en-GB" sz="1800" dirty="0" smtClean="0"/>
          </a:p>
          <a:p>
            <a:r>
              <a:rPr lang="en-GB" sz="1800" dirty="0" smtClean="0"/>
              <a:t>Left / right wingers </a:t>
            </a:r>
            <a:endParaRPr lang="en-GB" sz="1800" dirty="0"/>
          </a:p>
          <a:p>
            <a:pPr lvl="1"/>
            <a:r>
              <a:rPr lang="en-GB" sz="1050" dirty="0" smtClean="0"/>
              <a:t>The </a:t>
            </a:r>
            <a:r>
              <a:rPr lang="en-GB" sz="1050" dirty="0"/>
              <a:t>two wingers </a:t>
            </a:r>
            <a:r>
              <a:rPr lang="en-GB" sz="1050" dirty="0" smtClean="0"/>
              <a:t>must play down the wings and look to support the striker by running into the box.</a:t>
            </a:r>
            <a:endParaRPr lang="en-GB" sz="1050" dirty="0"/>
          </a:p>
          <a:p>
            <a:pPr lvl="1"/>
            <a:r>
              <a:rPr lang="en-GB" sz="1050" dirty="0"/>
              <a:t>The </a:t>
            </a:r>
            <a:r>
              <a:rPr lang="en-GB" sz="1050" dirty="0" smtClean="0"/>
              <a:t>winger's </a:t>
            </a:r>
            <a:r>
              <a:rPr lang="en-GB" sz="1050" dirty="0"/>
              <a:t>job </a:t>
            </a:r>
            <a:r>
              <a:rPr lang="en-GB" sz="1050" dirty="0" smtClean="0"/>
              <a:t>is also </a:t>
            </a:r>
            <a:r>
              <a:rPr lang="en-GB" sz="1050" dirty="0"/>
              <a:t>to run the line and look to get crosses into the box, but for </a:t>
            </a:r>
            <a:r>
              <a:rPr lang="en-GB" sz="1050" dirty="0" smtClean="0"/>
              <a:t>this to work the midfielders </a:t>
            </a:r>
            <a:r>
              <a:rPr lang="en-GB" sz="1050" dirty="0"/>
              <a:t>must </a:t>
            </a:r>
            <a:r>
              <a:rPr lang="en-GB" sz="1050" dirty="0" smtClean="0"/>
              <a:t>run into </a:t>
            </a:r>
            <a:r>
              <a:rPr lang="en-GB" sz="1050" dirty="0"/>
              <a:t>the penalty area.</a:t>
            </a:r>
          </a:p>
          <a:p>
            <a:pPr lvl="1"/>
            <a:r>
              <a:rPr lang="en-GB" sz="1050" dirty="0"/>
              <a:t>A winger must </a:t>
            </a:r>
            <a:r>
              <a:rPr lang="en-GB" sz="1050" dirty="0" smtClean="0"/>
              <a:t>remember his defensive </a:t>
            </a:r>
            <a:r>
              <a:rPr lang="en-GB" sz="1050" dirty="0"/>
              <a:t>responsibilities, </a:t>
            </a:r>
            <a:r>
              <a:rPr lang="en-GB" sz="1050" dirty="0" smtClean="0"/>
              <a:t>by running back with the other team’s wingers.</a:t>
            </a:r>
            <a:endParaRPr lang="en-GB" sz="1050" dirty="0"/>
          </a:p>
          <a:p>
            <a:endParaRPr lang="en-GB" sz="1800" dirty="0" smtClean="0"/>
          </a:p>
          <a:p>
            <a:r>
              <a:rPr lang="en-GB" sz="1800" dirty="0" smtClean="0"/>
              <a:t>Left / right wing defenders</a:t>
            </a:r>
          </a:p>
          <a:p>
            <a:pPr lvl="1"/>
            <a:r>
              <a:rPr lang="en-GB" sz="1050" dirty="0" smtClean="0"/>
              <a:t>The main job of the two wing defenders is to defend </a:t>
            </a:r>
            <a:r>
              <a:rPr lang="en-GB" sz="1050" dirty="0"/>
              <a:t>against wingers and </a:t>
            </a:r>
            <a:r>
              <a:rPr lang="en-GB" sz="1050" dirty="0" smtClean="0"/>
              <a:t>help out </a:t>
            </a:r>
            <a:r>
              <a:rPr lang="en-GB" sz="1050" dirty="0"/>
              <a:t>the central defenders.</a:t>
            </a:r>
          </a:p>
          <a:p>
            <a:endParaRPr lang="en-GB" sz="1800" dirty="0" smtClean="0"/>
          </a:p>
          <a:p>
            <a:r>
              <a:rPr lang="en-GB" sz="1800" dirty="0" smtClean="0"/>
              <a:t>Centre backs / defenders</a:t>
            </a:r>
            <a:endParaRPr lang="en-GB" sz="1800" dirty="0"/>
          </a:p>
          <a:p>
            <a:pPr lvl="1"/>
            <a:r>
              <a:rPr lang="en-GB" sz="1050" dirty="0" smtClean="0"/>
              <a:t>Centre-backs must head the </a:t>
            </a:r>
            <a:r>
              <a:rPr lang="en-GB" sz="1050" dirty="0"/>
              <a:t>ball away, </a:t>
            </a:r>
            <a:r>
              <a:rPr lang="en-GB" sz="1050" dirty="0" smtClean="0"/>
              <a:t>tackle and block attack either from the wings or central attacks.</a:t>
            </a:r>
          </a:p>
          <a:p>
            <a:pPr lvl="1"/>
            <a:r>
              <a:rPr lang="en-GB" sz="1050" dirty="0" smtClean="0"/>
              <a:t>They should also go up for corners &amp; free-kicks </a:t>
            </a:r>
            <a:r>
              <a:rPr lang="en-GB" sz="1050" dirty="0"/>
              <a:t>in the hope of heading </a:t>
            </a:r>
            <a:r>
              <a:rPr lang="en-GB" sz="1050" dirty="0" smtClean="0"/>
              <a:t>a goal.</a:t>
            </a:r>
          </a:p>
          <a:p>
            <a:pPr lvl="1"/>
            <a:r>
              <a:rPr lang="en-GB" sz="1050" dirty="0" smtClean="0"/>
              <a:t>Their main job is to stop </a:t>
            </a:r>
            <a:r>
              <a:rPr lang="en-GB" sz="1050" dirty="0"/>
              <a:t>the </a:t>
            </a:r>
            <a:r>
              <a:rPr lang="en-GB" sz="1050" dirty="0" smtClean="0"/>
              <a:t>strikers </a:t>
            </a:r>
            <a:r>
              <a:rPr lang="en-GB" sz="1050" dirty="0"/>
              <a:t>and midfielders.</a:t>
            </a:r>
          </a:p>
          <a:p>
            <a:pPr lvl="1"/>
            <a:r>
              <a:rPr lang="en-GB" sz="1050" dirty="0"/>
              <a:t>The two central defenders can mark zonally (</a:t>
            </a:r>
            <a:r>
              <a:rPr lang="en-GB" sz="1050" dirty="0" err="1"/>
              <a:t>zonal</a:t>
            </a:r>
            <a:r>
              <a:rPr lang="en-GB" sz="1050" dirty="0"/>
              <a:t> marking) or take on </a:t>
            </a:r>
            <a:r>
              <a:rPr lang="en-GB" sz="1050" dirty="0" smtClean="0"/>
              <a:t>man-to-man marking of any attacker in a central position in the penalty box.</a:t>
            </a:r>
            <a:endParaRPr lang="en-GB" sz="1050" dirty="0"/>
          </a:p>
        </p:txBody>
      </p:sp>
    </p:spTree>
    <p:extLst>
      <p:ext uri="{BB962C8B-B14F-4D97-AF65-F5344CB8AC3E}">
        <p14:creationId xmlns:p14="http://schemas.microsoft.com/office/powerpoint/2010/main" val="2483791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0063" y="900113"/>
            <a:ext cx="5857875" cy="7759700"/>
            <a:chOff x="334" y="600"/>
            <a:chExt cx="3937" cy="5133"/>
          </a:xfrm>
        </p:grpSpPr>
        <p:sp>
          <p:nvSpPr>
            <p:cNvPr id="3075"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 name="Arc 4"/>
            <p:cNvSpPr>
              <a:spLocks/>
            </p:cNvSpPr>
            <p:nvPr/>
          </p:nvSpPr>
          <p:spPr bwMode="auto">
            <a:xfrm>
              <a:off x="528"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7" name="Arc 5"/>
            <p:cNvSpPr>
              <a:spLocks/>
            </p:cNvSpPr>
            <p:nvPr/>
          </p:nvSpPr>
          <p:spPr bwMode="auto">
            <a:xfrm rot="-5400000">
              <a:off x="3983"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 name="Arc 6"/>
            <p:cNvSpPr>
              <a:spLocks/>
            </p:cNvSpPr>
            <p:nvPr/>
          </p:nvSpPr>
          <p:spPr bwMode="auto">
            <a:xfrm rot="-10800000">
              <a:off x="3985" y="789"/>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 name="Arc 7"/>
            <p:cNvSpPr>
              <a:spLocks/>
            </p:cNvSpPr>
            <p:nvPr/>
          </p:nvSpPr>
          <p:spPr bwMode="auto">
            <a:xfrm rot="-16200000">
              <a:off x="527" y="791"/>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3"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84" name="Group 12"/>
            <p:cNvGrpSpPr>
              <a:grpSpLocks/>
            </p:cNvGrpSpPr>
            <p:nvPr/>
          </p:nvGrpSpPr>
          <p:grpSpPr bwMode="auto">
            <a:xfrm>
              <a:off x="334" y="5544"/>
              <a:ext cx="193" cy="130"/>
              <a:chOff x="328" y="5410"/>
              <a:chExt cx="193" cy="130"/>
            </a:xfrm>
          </p:grpSpPr>
          <p:sp>
            <p:nvSpPr>
              <p:cNvPr id="3085"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AutoShape 14"/>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87" name="Group 15"/>
            <p:cNvGrpSpPr>
              <a:grpSpLocks/>
            </p:cNvGrpSpPr>
            <p:nvPr/>
          </p:nvGrpSpPr>
          <p:grpSpPr bwMode="auto">
            <a:xfrm rot="-5400000">
              <a:off x="4046" y="5571"/>
              <a:ext cx="194" cy="130"/>
              <a:chOff x="328" y="5410"/>
              <a:chExt cx="193" cy="130"/>
            </a:xfrm>
          </p:grpSpPr>
          <p:sp>
            <p:nvSpPr>
              <p:cNvPr id="3088"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9" name="AutoShape 17"/>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0" name="Group 18"/>
            <p:cNvGrpSpPr>
              <a:grpSpLocks/>
            </p:cNvGrpSpPr>
            <p:nvPr/>
          </p:nvGrpSpPr>
          <p:grpSpPr bwMode="auto">
            <a:xfrm rot="-10800000">
              <a:off x="4078" y="660"/>
              <a:ext cx="193" cy="130"/>
              <a:chOff x="328" y="5410"/>
              <a:chExt cx="193" cy="130"/>
            </a:xfrm>
          </p:grpSpPr>
          <p:sp>
            <p:nvSpPr>
              <p:cNvPr id="3091"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2" name="AutoShape 20"/>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3" name="Group 21"/>
            <p:cNvGrpSpPr>
              <a:grpSpLocks/>
            </p:cNvGrpSpPr>
            <p:nvPr/>
          </p:nvGrpSpPr>
          <p:grpSpPr bwMode="auto">
            <a:xfrm rot="-16200000">
              <a:off x="368" y="632"/>
              <a:ext cx="194" cy="130"/>
              <a:chOff x="328" y="5410"/>
              <a:chExt cx="193" cy="130"/>
            </a:xfrm>
          </p:grpSpPr>
          <p:sp>
            <p:nvSpPr>
              <p:cNvPr id="3094"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5" name="AutoShape 23"/>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24"/>
            <p:cNvGrpSpPr>
              <a:grpSpLocks/>
            </p:cNvGrpSpPr>
            <p:nvPr/>
          </p:nvGrpSpPr>
          <p:grpSpPr bwMode="auto">
            <a:xfrm>
              <a:off x="1236" y="4436"/>
              <a:ext cx="2112" cy="1103"/>
              <a:chOff x="1236" y="4304"/>
              <a:chExt cx="2112" cy="1104"/>
            </a:xfrm>
          </p:grpSpPr>
          <p:grpSp>
            <p:nvGrpSpPr>
              <p:cNvPr id="3097" name="Group 25"/>
              <p:cNvGrpSpPr>
                <a:grpSpLocks/>
              </p:cNvGrpSpPr>
              <p:nvPr/>
            </p:nvGrpSpPr>
            <p:grpSpPr bwMode="auto">
              <a:xfrm>
                <a:off x="1788" y="4304"/>
                <a:ext cx="1008" cy="1008"/>
                <a:chOff x="1836" y="4416"/>
                <a:chExt cx="1008" cy="1008"/>
              </a:xfrm>
            </p:grpSpPr>
            <p:sp>
              <p:nvSpPr>
                <p:cNvPr id="3098"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9"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0"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1"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2"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3" name="Group 31"/>
            <p:cNvGrpSpPr>
              <a:grpSpLocks/>
            </p:cNvGrpSpPr>
            <p:nvPr/>
          </p:nvGrpSpPr>
          <p:grpSpPr bwMode="auto">
            <a:xfrm flipV="1">
              <a:off x="1236" y="792"/>
              <a:ext cx="2112" cy="1104"/>
              <a:chOff x="1236" y="4304"/>
              <a:chExt cx="2112" cy="1104"/>
            </a:xfrm>
          </p:grpSpPr>
          <p:grpSp>
            <p:nvGrpSpPr>
              <p:cNvPr id="3104"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7"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8"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110" name="Oval 38"/>
          <p:cNvSpPr>
            <a:spLocks noChangeArrowheads="1"/>
          </p:cNvSpPr>
          <p:nvPr/>
        </p:nvSpPr>
        <p:spPr bwMode="auto">
          <a:xfrm>
            <a:off x="3286125" y="7981950"/>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MV</a:t>
            </a:r>
            <a:endParaRPr lang="en-US" sz="1000" b="1" dirty="0">
              <a:solidFill>
                <a:schemeClr val="bg1"/>
              </a:solidFill>
            </a:endParaRPr>
          </a:p>
        </p:txBody>
      </p:sp>
      <p:sp>
        <p:nvSpPr>
          <p:cNvPr id="3111" name="Oval 39"/>
          <p:cNvSpPr>
            <a:spLocks noChangeArrowheads="1"/>
          </p:cNvSpPr>
          <p:nvPr/>
        </p:nvSpPr>
        <p:spPr bwMode="auto">
          <a:xfrm>
            <a:off x="3261576" y="4618040"/>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MT</a:t>
            </a:r>
            <a:endParaRPr lang="en-US" sz="1000" b="1" dirty="0">
              <a:solidFill>
                <a:schemeClr val="bg1"/>
              </a:solidFill>
            </a:endParaRPr>
          </a:p>
        </p:txBody>
      </p:sp>
      <p:sp>
        <p:nvSpPr>
          <p:cNvPr id="3112" name="Oval 40"/>
          <p:cNvSpPr>
            <a:spLocks noChangeArrowheads="1"/>
          </p:cNvSpPr>
          <p:nvPr/>
        </p:nvSpPr>
        <p:spPr bwMode="auto">
          <a:xfrm>
            <a:off x="1340768" y="7315066"/>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VB</a:t>
            </a:r>
          </a:p>
        </p:txBody>
      </p:sp>
      <p:sp>
        <p:nvSpPr>
          <p:cNvPr id="3113" name="Oval 41"/>
          <p:cNvSpPr>
            <a:spLocks noChangeArrowheads="1"/>
          </p:cNvSpPr>
          <p:nvPr/>
        </p:nvSpPr>
        <p:spPr bwMode="auto">
          <a:xfrm>
            <a:off x="5165725" y="7311773"/>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HB</a:t>
            </a:r>
          </a:p>
        </p:txBody>
      </p:sp>
      <p:sp>
        <p:nvSpPr>
          <p:cNvPr id="3114" name="Oval 42"/>
          <p:cNvSpPr>
            <a:spLocks noChangeArrowheads="1"/>
          </p:cNvSpPr>
          <p:nvPr/>
        </p:nvSpPr>
        <p:spPr bwMode="auto">
          <a:xfrm>
            <a:off x="2696384" y="7315066"/>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VMB</a:t>
            </a:r>
            <a:endParaRPr lang="en-US" sz="1000" b="1" dirty="0">
              <a:solidFill>
                <a:schemeClr val="bg1"/>
              </a:solidFill>
            </a:endParaRPr>
          </a:p>
        </p:txBody>
      </p:sp>
      <p:sp>
        <p:nvSpPr>
          <p:cNvPr id="3115" name="Oval 43"/>
          <p:cNvSpPr>
            <a:spLocks noChangeArrowheads="1"/>
          </p:cNvSpPr>
          <p:nvPr/>
        </p:nvSpPr>
        <p:spPr bwMode="auto">
          <a:xfrm>
            <a:off x="5407025" y="5847824"/>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HK</a:t>
            </a:r>
          </a:p>
        </p:txBody>
      </p:sp>
      <p:sp>
        <p:nvSpPr>
          <p:cNvPr id="3116" name="Oval 44"/>
          <p:cNvSpPr>
            <a:spLocks noChangeArrowheads="1"/>
          </p:cNvSpPr>
          <p:nvPr/>
        </p:nvSpPr>
        <p:spPr bwMode="auto">
          <a:xfrm>
            <a:off x="1118518" y="5853646"/>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VK</a:t>
            </a:r>
          </a:p>
        </p:txBody>
      </p:sp>
      <p:sp>
        <p:nvSpPr>
          <p:cNvPr id="3118" name="Text Box 46"/>
          <p:cNvSpPr txBox="1">
            <a:spLocks noChangeArrowheads="1"/>
          </p:cNvSpPr>
          <p:nvPr/>
        </p:nvSpPr>
        <p:spPr bwMode="auto">
          <a:xfrm>
            <a:off x="2924944" y="200025"/>
            <a:ext cx="1026243"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sv-SE" sz="2800" b="1" dirty="0" smtClean="0"/>
              <a:t>4-5-1</a:t>
            </a:r>
            <a:endParaRPr lang="en-GB" sz="2800" b="1" dirty="0"/>
          </a:p>
        </p:txBody>
      </p:sp>
      <p:sp>
        <p:nvSpPr>
          <p:cNvPr id="56" name="Oval 42"/>
          <p:cNvSpPr>
            <a:spLocks noChangeArrowheads="1"/>
          </p:cNvSpPr>
          <p:nvPr/>
        </p:nvSpPr>
        <p:spPr bwMode="auto">
          <a:xfrm>
            <a:off x="3893033" y="7299207"/>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MB</a:t>
            </a:r>
            <a:endParaRPr lang="en-US" sz="1000" b="1" dirty="0">
              <a:solidFill>
                <a:schemeClr val="bg1"/>
              </a:solidFill>
            </a:endParaRPr>
          </a:p>
        </p:txBody>
      </p:sp>
      <p:sp>
        <p:nvSpPr>
          <p:cNvPr id="58" name="Oval 39"/>
          <p:cNvSpPr>
            <a:spLocks noChangeArrowheads="1"/>
          </p:cNvSpPr>
          <p:nvPr/>
        </p:nvSpPr>
        <p:spPr bwMode="auto">
          <a:xfrm>
            <a:off x="2195513" y="5856188"/>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VMF</a:t>
            </a:r>
            <a:endParaRPr lang="en-US" sz="1000" b="1" dirty="0">
              <a:solidFill>
                <a:schemeClr val="bg1"/>
              </a:solidFill>
            </a:endParaRPr>
          </a:p>
        </p:txBody>
      </p:sp>
      <p:sp>
        <p:nvSpPr>
          <p:cNvPr id="60" name="Oval 39"/>
          <p:cNvSpPr>
            <a:spLocks noChangeArrowheads="1"/>
          </p:cNvSpPr>
          <p:nvPr/>
        </p:nvSpPr>
        <p:spPr bwMode="auto">
          <a:xfrm>
            <a:off x="3286125" y="5855444"/>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CMF</a:t>
            </a:r>
            <a:endParaRPr lang="en-US" sz="1000" b="1" dirty="0">
              <a:solidFill>
                <a:schemeClr val="bg1"/>
              </a:solidFill>
            </a:endParaRPr>
          </a:p>
        </p:txBody>
      </p:sp>
      <p:sp>
        <p:nvSpPr>
          <p:cNvPr id="61" name="Oval 39"/>
          <p:cNvSpPr>
            <a:spLocks noChangeArrowheads="1"/>
          </p:cNvSpPr>
          <p:nvPr/>
        </p:nvSpPr>
        <p:spPr bwMode="auto">
          <a:xfrm>
            <a:off x="4367213" y="5844543"/>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MF</a:t>
            </a:r>
            <a:endParaRPr lang="en-US" sz="1000" b="1" dirty="0">
              <a:solidFill>
                <a:schemeClr val="bg1"/>
              </a:solidFill>
            </a:endParaRPr>
          </a:p>
        </p:txBody>
      </p:sp>
    </p:spTree>
    <p:extLst>
      <p:ext uri="{BB962C8B-B14F-4D97-AF65-F5344CB8AC3E}">
        <p14:creationId xmlns:p14="http://schemas.microsoft.com/office/powerpoint/2010/main" val="8000204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0063" y="900113"/>
            <a:ext cx="5857875" cy="7759700"/>
            <a:chOff x="334" y="600"/>
            <a:chExt cx="3937" cy="5133"/>
          </a:xfrm>
        </p:grpSpPr>
        <p:sp>
          <p:nvSpPr>
            <p:cNvPr id="3075"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 name="Arc 4"/>
            <p:cNvSpPr>
              <a:spLocks/>
            </p:cNvSpPr>
            <p:nvPr/>
          </p:nvSpPr>
          <p:spPr bwMode="auto">
            <a:xfrm>
              <a:off x="528"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7" name="Arc 5"/>
            <p:cNvSpPr>
              <a:spLocks/>
            </p:cNvSpPr>
            <p:nvPr/>
          </p:nvSpPr>
          <p:spPr bwMode="auto">
            <a:xfrm rot="-5400000">
              <a:off x="3983"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 name="Arc 6"/>
            <p:cNvSpPr>
              <a:spLocks/>
            </p:cNvSpPr>
            <p:nvPr/>
          </p:nvSpPr>
          <p:spPr bwMode="auto">
            <a:xfrm rot="-10800000">
              <a:off x="3985" y="789"/>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 name="Arc 7"/>
            <p:cNvSpPr>
              <a:spLocks/>
            </p:cNvSpPr>
            <p:nvPr/>
          </p:nvSpPr>
          <p:spPr bwMode="auto">
            <a:xfrm rot="-16200000">
              <a:off x="527" y="791"/>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3"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84" name="Group 12"/>
            <p:cNvGrpSpPr>
              <a:grpSpLocks/>
            </p:cNvGrpSpPr>
            <p:nvPr/>
          </p:nvGrpSpPr>
          <p:grpSpPr bwMode="auto">
            <a:xfrm>
              <a:off x="334" y="5544"/>
              <a:ext cx="193" cy="130"/>
              <a:chOff x="328" y="5410"/>
              <a:chExt cx="193" cy="130"/>
            </a:xfrm>
          </p:grpSpPr>
          <p:sp>
            <p:nvSpPr>
              <p:cNvPr id="3085"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AutoShape 14"/>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87" name="Group 15"/>
            <p:cNvGrpSpPr>
              <a:grpSpLocks/>
            </p:cNvGrpSpPr>
            <p:nvPr/>
          </p:nvGrpSpPr>
          <p:grpSpPr bwMode="auto">
            <a:xfrm rot="-5400000">
              <a:off x="4046" y="5571"/>
              <a:ext cx="194" cy="130"/>
              <a:chOff x="328" y="5410"/>
              <a:chExt cx="193" cy="130"/>
            </a:xfrm>
          </p:grpSpPr>
          <p:sp>
            <p:nvSpPr>
              <p:cNvPr id="3088"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9" name="AutoShape 17"/>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0" name="Group 18"/>
            <p:cNvGrpSpPr>
              <a:grpSpLocks/>
            </p:cNvGrpSpPr>
            <p:nvPr/>
          </p:nvGrpSpPr>
          <p:grpSpPr bwMode="auto">
            <a:xfrm rot="-10800000">
              <a:off x="4078" y="660"/>
              <a:ext cx="193" cy="130"/>
              <a:chOff x="328" y="5410"/>
              <a:chExt cx="193" cy="130"/>
            </a:xfrm>
          </p:grpSpPr>
          <p:sp>
            <p:nvSpPr>
              <p:cNvPr id="3091"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2" name="AutoShape 20"/>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3" name="Group 21"/>
            <p:cNvGrpSpPr>
              <a:grpSpLocks/>
            </p:cNvGrpSpPr>
            <p:nvPr/>
          </p:nvGrpSpPr>
          <p:grpSpPr bwMode="auto">
            <a:xfrm rot="-16200000">
              <a:off x="368" y="632"/>
              <a:ext cx="194" cy="130"/>
              <a:chOff x="328" y="5410"/>
              <a:chExt cx="193" cy="130"/>
            </a:xfrm>
          </p:grpSpPr>
          <p:sp>
            <p:nvSpPr>
              <p:cNvPr id="3094"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5" name="AutoShape 23"/>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24"/>
            <p:cNvGrpSpPr>
              <a:grpSpLocks/>
            </p:cNvGrpSpPr>
            <p:nvPr/>
          </p:nvGrpSpPr>
          <p:grpSpPr bwMode="auto">
            <a:xfrm>
              <a:off x="1236" y="4436"/>
              <a:ext cx="2112" cy="1103"/>
              <a:chOff x="1236" y="4304"/>
              <a:chExt cx="2112" cy="1104"/>
            </a:xfrm>
          </p:grpSpPr>
          <p:grpSp>
            <p:nvGrpSpPr>
              <p:cNvPr id="3097" name="Group 25"/>
              <p:cNvGrpSpPr>
                <a:grpSpLocks/>
              </p:cNvGrpSpPr>
              <p:nvPr/>
            </p:nvGrpSpPr>
            <p:grpSpPr bwMode="auto">
              <a:xfrm>
                <a:off x="1788" y="4304"/>
                <a:ext cx="1008" cy="1008"/>
                <a:chOff x="1836" y="4416"/>
                <a:chExt cx="1008" cy="1008"/>
              </a:xfrm>
            </p:grpSpPr>
            <p:sp>
              <p:nvSpPr>
                <p:cNvPr id="3098"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9"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0"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1"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2"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3" name="Group 31"/>
            <p:cNvGrpSpPr>
              <a:grpSpLocks/>
            </p:cNvGrpSpPr>
            <p:nvPr/>
          </p:nvGrpSpPr>
          <p:grpSpPr bwMode="auto">
            <a:xfrm flipV="1">
              <a:off x="1236" y="792"/>
              <a:ext cx="2112" cy="1104"/>
              <a:chOff x="1236" y="4304"/>
              <a:chExt cx="2112" cy="1104"/>
            </a:xfrm>
          </p:grpSpPr>
          <p:grpSp>
            <p:nvGrpSpPr>
              <p:cNvPr id="3104"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7"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8"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110" name="Oval 38"/>
          <p:cNvSpPr>
            <a:spLocks noChangeArrowheads="1"/>
          </p:cNvSpPr>
          <p:nvPr/>
        </p:nvSpPr>
        <p:spPr bwMode="auto">
          <a:xfrm>
            <a:off x="3286125" y="7981950"/>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MV</a:t>
            </a:r>
            <a:endParaRPr lang="en-US" sz="1000" b="1" dirty="0">
              <a:solidFill>
                <a:schemeClr val="bg1"/>
              </a:solidFill>
            </a:endParaRPr>
          </a:p>
        </p:txBody>
      </p:sp>
      <p:sp>
        <p:nvSpPr>
          <p:cNvPr id="3111" name="Oval 39"/>
          <p:cNvSpPr>
            <a:spLocks noChangeArrowheads="1"/>
          </p:cNvSpPr>
          <p:nvPr/>
        </p:nvSpPr>
        <p:spPr bwMode="auto">
          <a:xfrm>
            <a:off x="3261576" y="4618040"/>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VMT</a:t>
            </a:r>
            <a:endParaRPr lang="en-US" sz="1000" b="1" dirty="0">
              <a:solidFill>
                <a:schemeClr val="bg1"/>
              </a:solidFill>
            </a:endParaRPr>
          </a:p>
        </p:txBody>
      </p:sp>
      <p:sp>
        <p:nvSpPr>
          <p:cNvPr id="3112" name="Oval 40"/>
          <p:cNvSpPr>
            <a:spLocks noChangeArrowheads="1"/>
          </p:cNvSpPr>
          <p:nvPr/>
        </p:nvSpPr>
        <p:spPr bwMode="auto">
          <a:xfrm>
            <a:off x="1340768" y="7315066"/>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VB</a:t>
            </a:r>
          </a:p>
        </p:txBody>
      </p:sp>
      <p:sp>
        <p:nvSpPr>
          <p:cNvPr id="3113" name="Oval 41"/>
          <p:cNvSpPr>
            <a:spLocks noChangeArrowheads="1"/>
          </p:cNvSpPr>
          <p:nvPr/>
        </p:nvSpPr>
        <p:spPr bwMode="auto">
          <a:xfrm>
            <a:off x="5165725" y="7311773"/>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HB</a:t>
            </a:r>
          </a:p>
        </p:txBody>
      </p:sp>
      <p:sp>
        <p:nvSpPr>
          <p:cNvPr id="3114" name="Oval 42"/>
          <p:cNvSpPr>
            <a:spLocks noChangeArrowheads="1"/>
          </p:cNvSpPr>
          <p:nvPr/>
        </p:nvSpPr>
        <p:spPr bwMode="auto">
          <a:xfrm>
            <a:off x="2696384" y="7315066"/>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VMB</a:t>
            </a:r>
            <a:endParaRPr lang="en-US" sz="1000" b="1" dirty="0">
              <a:solidFill>
                <a:schemeClr val="bg1"/>
              </a:solidFill>
            </a:endParaRPr>
          </a:p>
        </p:txBody>
      </p:sp>
      <p:sp>
        <p:nvSpPr>
          <p:cNvPr id="3115" name="Oval 43"/>
          <p:cNvSpPr>
            <a:spLocks noChangeArrowheads="1"/>
          </p:cNvSpPr>
          <p:nvPr/>
        </p:nvSpPr>
        <p:spPr bwMode="auto">
          <a:xfrm>
            <a:off x="5407025" y="5847824"/>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HK</a:t>
            </a:r>
          </a:p>
        </p:txBody>
      </p:sp>
      <p:sp>
        <p:nvSpPr>
          <p:cNvPr id="3116" name="Oval 44"/>
          <p:cNvSpPr>
            <a:spLocks noChangeArrowheads="1"/>
          </p:cNvSpPr>
          <p:nvPr/>
        </p:nvSpPr>
        <p:spPr bwMode="auto">
          <a:xfrm>
            <a:off x="1118518" y="5853646"/>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VK</a:t>
            </a:r>
          </a:p>
        </p:txBody>
      </p:sp>
      <p:sp>
        <p:nvSpPr>
          <p:cNvPr id="3118" name="Text Box 46"/>
          <p:cNvSpPr txBox="1">
            <a:spLocks noChangeArrowheads="1"/>
          </p:cNvSpPr>
          <p:nvPr/>
        </p:nvSpPr>
        <p:spPr bwMode="auto">
          <a:xfrm>
            <a:off x="2595567" y="200025"/>
            <a:ext cx="165942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sv-SE" b="1" dirty="0" smtClean="0"/>
              <a:t>Starting team</a:t>
            </a:r>
            <a:endParaRPr lang="en-GB" b="1" dirty="0"/>
          </a:p>
        </p:txBody>
      </p:sp>
      <p:sp>
        <p:nvSpPr>
          <p:cNvPr id="56" name="Oval 42"/>
          <p:cNvSpPr>
            <a:spLocks noChangeArrowheads="1"/>
          </p:cNvSpPr>
          <p:nvPr/>
        </p:nvSpPr>
        <p:spPr bwMode="auto">
          <a:xfrm>
            <a:off x="3893033" y="7299207"/>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HMB</a:t>
            </a:r>
            <a:endParaRPr lang="en-US" sz="1000" b="1" dirty="0">
              <a:solidFill>
                <a:schemeClr val="bg1"/>
              </a:solidFill>
            </a:endParaRPr>
          </a:p>
        </p:txBody>
      </p:sp>
      <p:sp>
        <p:nvSpPr>
          <p:cNvPr id="58" name="Oval 39"/>
          <p:cNvSpPr>
            <a:spLocks noChangeArrowheads="1"/>
          </p:cNvSpPr>
          <p:nvPr/>
        </p:nvSpPr>
        <p:spPr bwMode="auto">
          <a:xfrm>
            <a:off x="2195513" y="5856188"/>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VMF</a:t>
            </a:r>
            <a:endParaRPr lang="en-US" sz="1000" b="1" dirty="0">
              <a:solidFill>
                <a:schemeClr val="bg1"/>
              </a:solidFill>
            </a:endParaRPr>
          </a:p>
        </p:txBody>
      </p:sp>
      <p:sp>
        <p:nvSpPr>
          <p:cNvPr id="60" name="Oval 39"/>
          <p:cNvSpPr>
            <a:spLocks noChangeArrowheads="1"/>
          </p:cNvSpPr>
          <p:nvPr/>
        </p:nvSpPr>
        <p:spPr bwMode="auto">
          <a:xfrm>
            <a:off x="3286125" y="5855444"/>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CMF</a:t>
            </a:r>
            <a:endParaRPr lang="en-US" sz="1000" b="1" dirty="0">
              <a:solidFill>
                <a:schemeClr val="bg1"/>
              </a:solidFill>
            </a:endParaRPr>
          </a:p>
        </p:txBody>
      </p:sp>
      <p:sp>
        <p:nvSpPr>
          <p:cNvPr id="61" name="Oval 39"/>
          <p:cNvSpPr>
            <a:spLocks noChangeArrowheads="1"/>
          </p:cNvSpPr>
          <p:nvPr/>
        </p:nvSpPr>
        <p:spPr bwMode="auto">
          <a:xfrm>
            <a:off x="4367213" y="5844543"/>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MF</a:t>
            </a:r>
            <a:endParaRPr lang="en-US" sz="1000" b="1" dirty="0">
              <a:solidFill>
                <a:schemeClr val="bg1"/>
              </a:solidFill>
            </a:endParaRPr>
          </a:p>
        </p:txBody>
      </p:sp>
      <p:sp>
        <p:nvSpPr>
          <p:cNvPr id="50" name="TextBox 49"/>
          <p:cNvSpPr txBox="1"/>
          <p:nvPr/>
        </p:nvSpPr>
        <p:spPr>
          <a:xfrm>
            <a:off x="1960549" y="6245194"/>
            <a:ext cx="720069" cy="338554"/>
          </a:xfrm>
          <a:prstGeom prst="rect">
            <a:avLst/>
          </a:prstGeom>
          <a:noFill/>
        </p:spPr>
        <p:txBody>
          <a:bodyPr wrap="none" rtlCol="0">
            <a:spAutoFit/>
          </a:bodyPr>
          <a:lstStyle/>
          <a:p>
            <a:r>
              <a:rPr lang="en-GB" sz="1600" dirty="0" smtClean="0"/>
              <a:t>Oliver</a:t>
            </a:r>
            <a:endParaRPr lang="en-GB" sz="1600" dirty="0"/>
          </a:p>
        </p:txBody>
      </p:sp>
      <p:sp>
        <p:nvSpPr>
          <p:cNvPr id="51" name="TextBox 50"/>
          <p:cNvSpPr txBox="1"/>
          <p:nvPr/>
        </p:nvSpPr>
        <p:spPr>
          <a:xfrm>
            <a:off x="3068960" y="6256291"/>
            <a:ext cx="764953" cy="338554"/>
          </a:xfrm>
          <a:prstGeom prst="rect">
            <a:avLst/>
          </a:prstGeom>
          <a:noFill/>
        </p:spPr>
        <p:txBody>
          <a:bodyPr wrap="none" rtlCol="0">
            <a:spAutoFit/>
          </a:bodyPr>
          <a:lstStyle/>
          <a:p>
            <a:r>
              <a:rPr lang="en-GB" sz="1600" dirty="0" smtClean="0"/>
              <a:t>Simon</a:t>
            </a:r>
            <a:endParaRPr lang="en-GB" sz="1600" dirty="0"/>
          </a:p>
        </p:txBody>
      </p:sp>
      <p:sp>
        <p:nvSpPr>
          <p:cNvPr id="52" name="TextBox 51"/>
          <p:cNvSpPr txBox="1"/>
          <p:nvPr/>
        </p:nvSpPr>
        <p:spPr>
          <a:xfrm>
            <a:off x="5099338" y="6243591"/>
            <a:ext cx="947695" cy="338554"/>
          </a:xfrm>
          <a:prstGeom prst="rect">
            <a:avLst/>
          </a:prstGeom>
          <a:noFill/>
        </p:spPr>
        <p:txBody>
          <a:bodyPr wrap="none" rtlCol="0">
            <a:spAutoFit/>
          </a:bodyPr>
          <a:lstStyle/>
          <a:p>
            <a:r>
              <a:rPr lang="en-GB" sz="1600" dirty="0" err="1" smtClean="0"/>
              <a:t>Hampus</a:t>
            </a:r>
            <a:endParaRPr lang="en-GB" sz="1600" dirty="0"/>
          </a:p>
        </p:txBody>
      </p:sp>
      <p:sp>
        <p:nvSpPr>
          <p:cNvPr id="53" name="TextBox 52"/>
          <p:cNvSpPr txBox="1"/>
          <p:nvPr/>
        </p:nvSpPr>
        <p:spPr>
          <a:xfrm>
            <a:off x="952185" y="6246797"/>
            <a:ext cx="639919" cy="338554"/>
          </a:xfrm>
          <a:prstGeom prst="rect">
            <a:avLst/>
          </a:prstGeom>
          <a:noFill/>
        </p:spPr>
        <p:txBody>
          <a:bodyPr wrap="none" rtlCol="0">
            <a:spAutoFit/>
          </a:bodyPr>
          <a:lstStyle/>
          <a:p>
            <a:r>
              <a:rPr lang="en-GB" sz="1600" dirty="0" err="1" smtClean="0"/>
              <a:t>Zaak</a:t>
            </a:r>
            <a:endParaRPr lang="en-GB" sz="1600" dirty="0"/>
          </a:p>
        </p:txBody>
      </p:sp>
      <p:sp>
        <p:nvSpPr>
          <p:cNvPr id="54" name="TextBox 53"/>
          <p:cNvSpPr txBox="1"/>
          <p:nvPr/>
        </p:nvSpPr>
        <p:spPr>
          <a:xfrm>
            <a:off x="4203771" y="6243591"/>
            <a:ext cx="627095" cy="338554"/>
          </a:xfrm>
          <a:prstGeom prst="rect">
            <a:avLst/>
          </a:prstGeom>
          <a:noFill/>
        </p:spPr>
        <p:txBody>
          <a:bodyPr wrap="none" rtlCol="0">
            <a:spAutoFit/>
          </a:bodyPr>
          <a:lstStyle/>
          <a:p>
            <a:r>
              <a:rPr lang="en-GB" sz="1600" dirty="0" smtClean="0"/>
              <a:t>Elias</a:t>
            </a:r>
            <a:endParaRPr lang="en-GB" sz="1600" dirty="0"/>
          </a:p>
        </p:txBody>
      </p:sp>
      <p:sp>
        <p:nvSpPr>
          <p:cNvPr id="55" name="TextBox 54"/>
          <p:cNvSpPr txBox="1"/>
          <p:nvPr/>
        </p:nvSpPr>
        <p:spPr>
          <a:xfrm>
            <a:off x="3119780" y="4943431"/>
            <a:ext cx="582211" cy="338554"/>
          </a:xfrm>
          <a:prstGeom prst="rect">
            <a:avLst/>
          </a:prstGeom>
          <a:noFill/>
        </p:spPr>
        <p:txBody>
          <a:bodyPr wrap="none" rtlCol="0">
            <a:spAutoFit/>
          </a:bodyPr>
          <a:lstStyle/>
          <a:p>
            <a:r>
              <a:rPr lang="en-GB" sz="1600" dirty="0" smtClean="0"/>
              <a:t>Emil</a:t>
            </a:r>
            <a:endParaRPr lang="en-GB" sz="1600" dirty="0"/>
          </a:p>
        </p:txBody>
      </p:sp>
      <p:sp>
        <p:nvSpPr>
          <p:cNvPr id="57" name="TextBox 56"/>
          <p:cNvSpPr txBox="1"/>
          <p:nvPr/>
        </p:nvSpPr>
        <p:spPr>
          <a:xfrm>
            <a:off x="1118518" y="7643396"/>
            <a:ext cx="720069" cy="338554"/>
          </a:xfrm>
          <a:prstGeom prst="rect">
            <a:avLst/>
          </a:prstGeom>
          <a:noFill/>
        </p:spPr>
        <p:txBody>
          <a:bodyPr wrap="none" rtlCol="0">
            <a:spAutoFit/>
          </a:bodyPr>
          <a:lstStyle/>
          <a:p>
            <a:r>
              <a:rPr lang="en-GB" sz="1600" dirty="0" smtClean="0"/>
              <a:t>Adam</a:t>
            </a:r>
            <a:endParaRPr lang="en-GB" sz="1600" dirty="0"/>
          </a:p>
        </p:txBody>
      </p:sp>
      <p:sp>
        <p:nvSpPr>
          <p:cNvPr id="59" name="TextBox 58"/>
          <p:cNvSpPr txBox="1"/>
          <p:nvPr/>
        </p:nvSpPr>
        <p:spPr>
          <a:xfrm>
            <a:off x="2557463" y="7638587"/>
            <a:ext cx="537327" cy="338554"/>
          </a:xfrm>
          <a:prstGeom prst="rect">
            <a:avLst/>
          </a:prstGeom>
          <a:noFill/>
        </p:spPr>
        <p:txBody>
          <a:bodyPr wrap="none" rtlCol="0">
            <a:spAutoFit/>
          </a:bodyPr>
          <a:lstStyle/>
          <a:p>
            <a:r>
              <a:rPr lang="en-GB" sz="1600" dirty="0" smtClean="0"/>
              <a:t>Erik</a:t>
            </a:r>
            <a:endParaRPr lang="en-GB" sz="1600" dirty="0"/>
          </a:p>
        </p:txBody>
      </p:sp>
      <p:sp>
        <p:nvSpPr>
          <p:cNvPr id="62" name="TextBox 61"/>
          <p:cNvSpPr txBox="1"/>
          <p:nvPr/>
        </p:nvSpPr>
        <p:spPr>
          <a:xfrm>
            <a:off x="3689291" y="7605579"/>
            <a:ext cx="707245" cy="338554"/>
          </a:xfrm>
          <a:prstGeom prst="rect">
            <a:avLst/>
          </a:prstGeom>
          <a:noFill/>
        </p:spPr>
        <p:txBody>
          <a:bodyPr wrap="none" rtlCol="0">
            <a:spAutoFit/>
          </a:bodyPr>
          <a:lstStyle/>
          <a:p>
            <a:r>
              <a:rPr lang="en-GB" sz="1600" dirty="0" smtClean="0"/>
              <a:t>David</a:t>
            </a:r>
            <a:endParaRPr lang="en-GB" sz="1600" dirty="0"/>
          </a:p>
        </p:txBody>
      </p:sp>
      <p:sp>
        <p:nvSpPr>
          <p:cNvPr id="63" name="TextBox 62"/>
          <p:cNvSpPr txBox="1"/>
          <p:nvPr/>
        </p:nvSpPr>
        <p:spPr>
          <a:xfrm>
            <a:off x="4947932" y="7625887"/>
            <a:ext cx="742511" cy="338554"/>
          </a:xfrm>
          <a:prstGeom prst="rect">
            <a:avLst/>
          </a:prstGeom>
          <a:noFill/>
        </p:spPr>
        <p:txBody>
          <a:bodyPr wrap="none" rtlCol="0">
            <a:spAutoFit/>
          </a:bodyPr>
          <a:lstStyle/>
          <a:p>
            <a:r>
              <a:rPr lang="en-GB" sz="1600" dirty="0" smtClean="0"/>
              <a:t>Johan</a:t>
            </a:r>
            <a:endParaRPr lang="en-GB" sz="1600" dirty="0"/>
          </a:p>
        </p:txBody>
      </p:sp>
      <p:sp>
        <p:nvSpPr>
          <p:cNvPr id="64" name="TextBox 63"/>
          <p:cNvSpPr txBox="1"/>
          <p:nvPr/>
        </p:nvSpPr>
        <p:spPr>
          <a:xfrm>
            <a:off x="3107978" y="8595017"/>
            <a:ext cx="638316" cy="338554"/>
          </a:xfrm>
          <a:prstGeom prst="rect">
            <a:avLst/>
          </a:prstGeom>
          <a:noFill/>
        </p:spPr>
        <p:txBody>
          <a:bodyPr wrap="none" rtlCol="0">
            <a:spAutoFit/>
          </a:bodyPr>
          <a:lstStyle/>
          <a:p>
            <a:r>
              <a:rPr lang="en-GB" sz="1600" dirty="0" err="1" smtClean="0"/>
              <a:t>Kalle</a:t>
            </a:r>
            <a:endParaRPr lang="en-GB" sz="1600" dirty="0"/>
          </a:p>
        </p:txBody>
      </p:sp>
      <p:sp>
        <p:nvSpPr>
          <p:cNvPr id="65" name="TextBox 64"/>
          <p:cNvSpPr txBox="1"/>
          <p:nvPr/>
        </p:nvSpPr>
        <p:spPr>
          <a:xfrm>
            <a:off x="6075280" y="4334768"/>
            <a:ext cx="833883" cy="830997"/>
          </a:xfrm>
          <a:prstGeom prst="rect">
            <a:avLst/>
          </a:prstGeom>
          <a:noFill/>
        </p:spPr>
        <p:txBody>
          <a:bodyPr wrap="none" rtlCol="0">
            <a:spAutoFit/>
          </a:bodyPr>
          <a:lstStyle/>
          <a:p>
            <a:r>
              <a:rPr lang="en-GB" sz="1600" dirty="0" err="1" smtClean="0"/>
              <a:t>Joakim</a:t>
            </a:r>
            <a:endParaRPr lang="en-GB" sz="1600" dirty="0" smtClean="0"/>
          </a:p>
          <a:p>
            <a:r>
              <a:rPr lang="en-GB" sz="1600" dirty="0" smtClean="0"/>
              <a:t>Victor</a:t>
            </a:r>
          </a:p>
          <a:p>
            <a:r>
              <a:rPr lang="en-GB" sz="1600" dirty="0" smtClean="0"/>
              <a:t>Toby</a:t>
            </a:r>
            <a:endParaRPr lang="en-GB" sz="1600" dirty="0"/>
          </a:p>
        </p:txBody>
      </p:sp>
    </p:spTree>
    <p:extLst>
      <p:ext uri="{BB962C8B-B14F-4D97-AF65-F5344CB8AC3E}">
        <p14:creationId xmlns:p14="http://schemas.microsoft.com/office/powerpoint/2010/main" val="11634188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4704" y="5652120"/>
            <a:ext cx="5279081"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074" name="Group 2"/>
          <p:cNvGrpSpPr>
            <a:grpSpLocks/>
          </p:cNvGrpSpPr>
          <p:nvPr/>
        </p:nvGrpSpPr>
        <p:grpSpPr bwMode="auto">
          <a:xfrm>
            <a:off x="500063" y="900113"/>
            <a:ext cx="5857875" cy="7759700"/>
            <a:chOff x="334" y="600"/>
            <a:chExt cx="3937" cy="5133"/>
          </a:xfrm>
        </p:grpSpPr>
        <p:sp>
          <p:nvSpPr>
            <p:cNvPr id="3075"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 name="Arc 4"/>
            <p:cNvSpPr>
              <a:spLocks/>
            </p:cNvSpPr>
            <p:nvPr/>
          </p:nvSpPr>
          <p:spPr bwMode="auto">
            <a:xfrm>
              <a:off x="528"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7" name="Arc 5"/>
            <p:cNvSpPr>
              <a:spLocks/>
            </p:cNvSpPr>
            <p:nvPr/>
          </p:nvSpPr>
          <p:spPr bwMode="auto">
            <a:xfrm rot="-5400000">
              <a:off x="3983"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 name="Arc 6"/>
            <p:cNvSpPr>
              <a:spLocks/>
            </p:cNvSpPr>
            <p:nvPr/>
          </p:nvSpPr>
          <p:spPr bwMode="auto">
            <a:xfrm rot="-10800000">
              <a:off x="3985" y="789"/>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 name="Arc 7"/>
            <p:cNvSpPr>
              <a:spLocks/>
            </p:cNvSpPr>
            <p:nvPr/>
          </p:nvSpPr>
          <p:spPr bwMode="auto">
            <a:xfrm rot="-16200000">
              <a:off x="527" y="791"/>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3"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84" name="Group 12"/>
            <p:cNvGrpSpPr>
              <a:grpSpLocks/>
            </p:cNvGrpSpPr>
            <p:nvPr/>
          </p:nvGrpSpPr>
          <p:grpSpPr bwMode="auto">
            <a:xfrm>
              <a:off x="334" y="5544"/>
              <a:ext cx="193" cy="130"/>
              <a:chOff x="328" y="5410"/>
              <a:chExt cx="193" cy="130"/>
            </a:xfrm>
          </p:grpSpPr>
          <p:sp>
            <p:nvSpPr>
              <p:cNvPr id="3085"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AutoShape 14"/>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87" name="Group 15"/>
            <p:cNvGrpSpPr>
              <a:grpSpLocks/>
            </p:cNvGrpSpPr>
            <p:nvPr/>
          </p:nvGrpSpPr>
          <p:grpSpPr bwMode="auto">
            <a:xfrm rot="-5400000">
              <a:off x="4046" y="5571"/>
              <a:ext cx="194" cy="130"/>
              <a:chOff x="328" y="5410"/>
              <a:chExt cx="193" cy="130"/>
            </a:xfrm>
          </p:grpSpPr>
          <p:sp>
            <p:nvSpPr>
              <p:cNvPr id="3088"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9" name="AutoShape 17"/>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0" name="Group 18"/>
            <p:cNvGrpSpPr>
              <a:grpSpLocks/>
            </p:cNvGrpSpPr>
            <p:nvPr/>
          </p:nvGrpSpPr>
          <p:grpSpPr bwMode="auto">
            <a:xfrm rot="-10800000">
              <a:off x="4078" y="660"/>
              <a:ext cx="193" cy="130"/>
              <a:chOff x="328" y="5410"/>
              <a:chExt cx="193" cy="130"/>
            </a:xfrm>
          </p:grpSpPr>
          <p:sp>
            <p:nvSpPr>
              <p:cNvPr id="3091"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2" name="AutoShape 20"/>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3" name="Group 21"/>
            <p:cNvGrpSpPr>
              <a:grpSpLocks/>
            </p:cNvGrpSpPr>
            <p:nvPr/>
          </p:nvGrpSpPr>
          <p:grpSpPr bwMode="auto">
            <a:xfrm rot="-16200000">
              <a:off x="368" y="632"/>
              <a:ext cx="194" cy="130"/>
              <a:chOff x="328" y="5410"/>
              <a:chExt cx="193" cy="130"/>
            </a:xfrm>
          </p:grpSpPr>
          <p:sp>
            <p:nvSpPr>
              <p:cNvPr id="3094"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5" name="AutoShape 23"/>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24"/>
            <p:cNvGrpSpPr>
              <a:grpSpLocks/>
            </p:cNvGrpSpPr>
            <p:nvPr/>
          </p:nvGrpSpPr>
          <p:grpSpPr bwMode="auto">
            <a:xfrm>
              <a:off x="1236" y="4436"/>
              <a:ext cx="2112" cy="1103"/>
              <a:chOff x="1236" y="4304"/>
              <a:chExt cx="2112" cy="1104"/>
            </a:xfrm>
          </p:grpSpPr>
          <p:grpSp>
            <p:nvGrpSpPr>
              <p:cNvPr id="3097" name="Group 25"/>
              <p:cNvGrpSpPr>
                <a:grpSpLocks/>
              </p:cNvGrpSpPr>
              <p:nvPr/>
            </p:nvGrpSpPr>
            <p:grpSpPr bwMode="auto">
              <a:xfrm>
                <a:off x="1788" y="4304"/>
                <a:ext cx="1008" cy="1008"/>
                <a:chOff x="1836" y="4416"/>
                <a:chExt cx="1008" cy="1008"/>
              </a:xfrm>
            </p:grpSpPr>
            <p:sp>
              <p:nvSpPr>
                <p:cNvPr id="3098"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9"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0"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1"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2"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3" name="Group 31"/>
            <p:cNvGrpSpPr>
              <a:grpSpLocks/>
            </p:cNvGrpSpPr>
            <p:nvPr/>
          </p:nvGrpSpPr>
          <p:grpSpPr bwMode="auto">
            <a:xfrm flipV="1">
              <a:off x="1236" y="792"/>
              <a:ext cx="2112" cy="1104"/>
              <a:chOff x="1236" y="4304"/>
              <a:chExt cx="2112" cy="1104"/>
            </a:xfrm>
          </p:grpSpPr>
          <p:grpSp>
            <p:nvGrpSpPr>
              <p:cNvPr id="3104"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7"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8"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110" name="Oval 38"/>
          <p:cNvSpPr>
            <a:spLocks noChangeArrowheads="1"/>
          </p:cNvSpPr>
          <p:nvPr/>
        </p:nvSpPr>
        <p:spPr bwMode="auto">
          <a:xfrm>
            <a:off x="3286125" y="7981950"/>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MV</a:t>
            </a:r>
            <a:endParaRPr lang="en-US" sz="1000" b="1" dirty="0">
              <a:solidFill>
                <a:schemeClr val="bg1"/>
              </a:solidFill>
            </a:endParaRPr>
          </a:p>
        </p:txBody>
      </p:sp>
      <p:sp>
        <p:nvSpPr>
          <p:cNvPr id="3111" name="Oval 39"/>
          <p:cNvSpPr>
            <a:spLocks noChangeArrowheads="1"/>
          </p:cNvSpPr>
          <p:nvPr/>
        </p:nvSpPr>
        <p:spPr bwMode="auto">
          <a:xfrm>
            <a:off x="3286769" y="4308480"/>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MT</a:t>
            </a:r>
            <a:endParaRPr lang="en-US" sz="1000" b="1" dirty="0">
              <a:solidFill>
                <a:schemeClr val="bg1"/>
              </a:solidFill>
            </a:endParaRPr>
          </a:p>
        </p:txBody>
      </p:sp>
      <p:sp>
        <p:nvSpPr>
          <p:cNvPr id="3115" name="Oval 43"/>
          <p:cNvSpPr>
            <a:spLocks noChangeArrowheads="1"/>
          </p:cNvSpPr>
          <p:nvPr/>
        </p:nvSpPr>
        <p:spPr bwMode="auto">
          <a:xfrm>
            <a:off x="5407025" y="5847824"/>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HK</a:t>
            </a:r>
          </a:p>
        </p:txBody>
      </p:sp>
      <p:sp>
        <p:nvSpPr>
          <p:cNvPr id="3116" name="Oval 44"/>
          <p:cNvSpPr>
            <a:spLocks noChangeArrowheads="1"/>
          </p:cNvSpPr>
          <p:nvPr/>
        </p:nvSpPr>
        <p:spPr bwMode="auto">
          <a:xfrm>
            <a:off x="1118518" y="5853646"/>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VK</a:t>
            </a:r>
          </a:p>
        </p:txBody>
      </p:sp>
      <p:sp>
        <p:nvSpPr>
          <p:cNvPr id="3118" name="Text Box 46"/>
          <p:cNvSpPr txBox="1">
            <a:spLocks noChangeArrowheads="1"/>
          </p:cNvSpPr>
          <p:nvPr/>
        </p:nvSpPr>
        <p:spPr bwMode="auto">
          <a:xfrm>
            <a:off x="2157413" y="200025"/>
            <a:ext cx="2495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sv-SE" b="1" dirty="0"/>
              <a:t>Positioner på planen</a:t>
            </a:r>
            <a:r>
              <a:rPr lang="en-GB" b="1" dirty="0"/>
              <a:t> </a:t>
            </a:r>
          </a:p>
        </p:txBody>
      </p:sp>
      <p:sp>
        <p:nvSpPr>
          <p:cNvPr id="58" name="Oval 39"/>
          <p:cNvSpPr>
            <a:spLocks noChangeArrowheads="1"/>
          </p:cNvSpPr>
          <p:nvPr/>
        </p:nvSpPr>
        <p:spPr bwMode="auto">
          <a:xfrm>
            <a:off x="2195513" y="5856188"/>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VMF</a:t>
            </a:r>
            <a:endParaRPr lang="en-US" sz="1000" b="1" dirty="0">
              <a:solidFill>
                <a:schemeClr val="bg1"/>
              </a:solidFill>
            </a:endParaRPr>
          </a:p>
        </p:txBody>
      </p:sp>
      <p:sp>
        <p:nvSpPr>
          <p:cNvPr id="60" name="Oval 39"/>
          <p:cNvSpPr>
            <a:spLocks noChangeArrowheads="1"/>
          </p:cNvSpPr>
          <p:nvPr/>
        </p:nvSpPr>
        <p:spPr bwMode="auto">
          <a:xfrm>
            <a:off x="3286125" y="5855444"/>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CMF</a:t>
            </a:r>
            <a:endParaRPr lang="en-US" sz="1000" b="1" dirty="0">
              <a:solidFill>
                <a:schemeClr val="bg1"/>
              </a:solidFill>
            </a:endParaRPr>
          </a:p>
        </p:txBody>
      </p:sp>
      <p:sp>
        <p:nvSpPr>
          <p:cNvPr id="61" name="Oval 39"/>
          <p:cNvSpPr>
            <a:spLocks noChangeArrowheads="1"/>
          </p:cNvSpPr>
          <p:nvPr/>
        </p:nvSpPr>
        <p:spPr bwMode="auto">
          <a:xfrm>
            <a:off x="4367213" y="5844543"/>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MF</a:t>
            </a:r>
            <a:endParaRPr lang="en-US" sz="1000" b="1" dirty="0">
              <a:solidFill>
                <a:schemeClr val="bg1"/>
              </a:solidFill>
            </a:endParaRPr>
          </a:p>
        </p:txBody>
      </p:sp>
      <p:cxnSp>
        <p:nvCxnSpPr>
          <p:cNvPr id="4" name="Straight Arrow Connector 3"/>
          <p:cNvCxnSpPr>
            <a:stCxn id="1026" idx="1"/>
          </p:cNvCxnSpPr>
          <p:nvPr/>
        </p:nvCxnSpPr>
        <p:spPr>
          <a:xfrm flipH="1">
            <a:off x="2663474" y="5036136"/>
            <a:ext cx="620651" cy="61598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4" name="Straight Arrow Connector 53"/>
          <p:cNvCxnSpPr>
            <a:stCxn id="1026" idx="3"/>
          </p:cNvCxnSpPr>
          <p:nvPr/>
        </p:nvCxnSpPr>
        <p:spPr>
          <a:xfrm>
            <a:off x="3541141" y="5036136"/>
            <a:ext cx="586430" cy="61598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7" name="Straight Arrow Connector 56"/>
          <p:cNvCxnSpPr/>
          <p:nvPr/>
        </p:nvCxnSpPr>
        <p:spPr>
          <a:xfrm flipH="1">
            <a:off x="3409625" y="5070295"/>
            <a:ext cx="7526" cy="58182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pic>
        <p:nvPicPr>
          <p:cNvPr id="1026" name="Picture 2" descr="http://0.tqn.com/d/rubberstamping/1/0/n/q/-/-/football_soccer_ball.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84125" y="4910140"/>
            <a:ext cx="257016" cy="251991"/>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962070" y="5333235"/>
            <a:ext cx="1590500" cy="307777"/>
          </a:xfrm>
          <a:prstGeom prst="rect">
            <a:avLst/>
          </a:prstGeom>
          <a:noFill/>
        </p:spPr>
        <p:txBody>
          <a:bodyPr wrap="none" rtlCol="0">
            <a:spAutoFit/>
          </a:bodyPr>
          <a:lstStyle/>
          <a:p>
            <a:r>
              <a:rPr lang="en-GB" sz="1400" dirty="0" smtClean="0"/>
              <a:t>1</a:t>
            </a:r>
            <a:r>
              <a:rPr lang="en-GB" sz="1400" baseline="30000" dirty="0" smtClean="0"/>
              <a:t>st</a:t>
            </a:r>
            <a:r>
              <a:rPr lang="en-GB" sz="1400" dirty="0" smtClean="0"/>
              <a:t> line of defence</a:t>
            </a:r>
            <a:endParaRPr lang="en-GB" sz="1400" dirty="0"/>
          </a:p>
        </p:txBody>
      </p:sp>
      <p:sp>
        <p:nvSpPr>
          <p:cNvPr id="64" name="Rectangle 63"/>
          <p:cNvSpPr/>
          <p:nvPr/>
        </p:nvSpPr>
        <p:spPr>
          <a:xfrm>
            <a:off x="764704" y="7164288"/>
            <a:ext cx="5279081" cy="550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12" name="Oval 40"/>
          <p:cNvSpPr>
            <a:spLocks noChangeArrowheads="1"/>
          </p:cNvSpPr>
          <p:nvPr/>
        </p:nvSpPr>
        <p:spPr bwMode="auto">
          <a:xfrm>
            <a:off x="1340768" y="7315066"/>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VB</a:t>
            </a:r>
          </a:p>
        </p:txBody>
      </p:sp>
      <p:sp>
        <p:nvSpPr>
          <p:cNvPr id="3113" name="Oval 41"/>
          <p:cNvSpPr>
            <a:spLocks noChangeArrowheads="1"/>
          </p:cNvSpPr>
          <p:nvPr/>
        </p:nvSpPr>
        <p:spPr bwMode="auto">
          <a:xfrm>
            <a:off x="5165725" y="7286373"/>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HB</a:t>
            </a:r>
          </a:p>
        </p:txBody>
      </p:sp>
      <p:sp>
        <p:nvSpPr>
          <p:cNvPr id="3114" name="Oval 42"/>
          <p:cNvSpPr>
            <a:spLocks noChangeArrowheads="1"/>
          </p:cNvSpPr>
          <p:nvPr/>
        </p:nvSpPr>
        <p:spPr bwMode="auto">
          <a:xfrm>
            <a:off x="2696384" y="7289666"/>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VMB</a:t>
            </a:r>
            <a:endParaRPr lang="en-US" sz="1000" b="1" dirty="0">
              <a:solidFill>
                <a:schemeClr val="bg1"/>
              </a:solidFill>
            </a:endParaRPr>
          </a:p>
        </p:txBody>
      </p:sp>
      <p:sp>
        <p:nvSpPr>
          <p:cNvPr id="56" name="Oval 42"/>
          <p:cNvSpPr>
            <a:spLocks noChangeArrowheads="1"/>
          </p:cNvSpPr>
          <p:nvPr/>
        </p:nvSpPr>
        <p:spPr bwMode="auto">
          <a:xfrm>
            <a:off x="3893033" y="7286507"/>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MB</a:t>
            </a:r>
          </a:p>
        </p:txBody>
      </p:sp>
      <p:sp>
        <p:nvSpPr>
          <p:cNvPr id="65" name="TextBox 64"/>
          <p:cNvSpPr txBox="1"/>
          <p:nvPr/>
        </p:nvSpPr>
        <p:spPr>
          <a:xfrm>
            <a:off x="949370" y="6783040"/>
            <a:ext cx="1696298" cy="307777"/>
          </a:xfrm>
          <a:prstGeom prst="rect">
            <a:avLst/>
          </a:prstGeom>
          <a:noFill/>
        </p:spPr>
        <p:txBody>
          <a:bodyPr wrap="none" rtlCol="0">
            <a:spAutoFit/>
          </a:bodyPr>
          <a:lstStyle/>
          <a:p>
            <a:r>
              <a:rPr lang="en-GB" sz="1400" dirty="0" smtClean="0"/>
              <a:t>2</a:t>
            </a:r>
            <a:r>
              <a:rPr lang="en-GB" sz="1400" baseline="30000" dirty="0" smtClean="0"/>
              <a:t>nd</a:t>
            </a:r>
            <a:r>
              <a:rPr lang="en-GB" sz="1400" dirty="0" smtClean="0"/>
              <a:t> line of defence</a:t>
            </a:r>
            <a:endParaRPr lang="en-GB" sz="1400" dirty="0"/>
          </a:p>
        </p:txBody>
      </p:sp>
    </p:spTree>
    <p:extLst>
      <p:ext uri="{BB962C8B-B14F-4D97-AF65-F5344CB8AC3E}">
        <p14:creationId xmlns:p14="http://schemas.microsoft.com/office/powerpoint/2010/main" val="3550748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4"/>
                                        </p:tgtEl>
                                        <p:attrNameLst>
                                          <p:attrName>style.visibility</p:attrName>
                                        </p:attrNameLst>
                                      </p:cBhvr>
                                      <p:to>
                                        <p:strVal val="visible"/>
                                      </p:to>
                                    </p:set>
                                    <p:animEffect transition="in" filter="fade">
                                      <p:cBhvr>
                                        <p:cTn id="15" dur="500"/>
                                        <p:tgtEl>
                                          <p:spTgt spid="64"/>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5"/>
                                        </p:tgtEl>
                                        <p:attrNameLst>
                                          <p:attrName>style.visibility</p:attrName>
                                        </p:attrNameLst>
                                      </p:cBhvr>
                                      <p:to>
                                        <p:strVal val="visible"/>
                                      </p:to>
                                    </p:set>
                                    <p:animEffect transition="in" filter="fade">
                                      <p:cBhvr>
                                        <p:cTn id="18"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p:bldP spid="64" grpId="0" animBg="1"/>
      <p:bldP spid="6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b="1" dirty="0" smtClean="0"/>
              <a:t>4-5-1</a:t>
            </a:r>
            <a:r>
              <a:rPr lang="en-GB" sz="3200" dirty="0" smtClean="0"/>
              <a:t/>
            </a:r>
            <a:br>
              <a:rPr lang="en-GB" sz="3200" dirty="0" smtClean="0"/>
            </a:br>
            <a:r>
              <a:rPr lang="en-GB" sz="2800" dirty="0" smtClean="0"/>
              <a:t>If </a:t>
            </a:r>
            <a:r>
              <a:rPr lang="en-GB" sz="2800" dirty="0"/>
              <a:t>we control the </a:t>
            </a:r>
            <a:r>
              <a:rPr lang="en-GB" sz="2800" dirty="0" smtClean="0"/>
              <a:t>midfield,</a:t>
            </a:r>
            <a:br>
              <a:rPr lang="en-GB" sz="2800" dirty="0" smtClean="0"/>
            </a:br>
            <a:r>
              <a:rPr lang="en-GB" sz="2800" dirty="0" smtClean="0"/>
              <a:t>we </a:t>
            </a:r>
            <a:r>
              <a:rPr lang="en-GB" sz="2800" dirty="0"/>
              <a:t>control the </a:t>
            </a:r>
            <a:r>
              <a:rPr lang="en-GB" sz="2800" dirty="0" smtClean="0"/>
              <a:t>game!</a:t>
            </a:r>
            <a:endParaRPr lang="en-GB" sz="2800" dirty="0"/>
          </a:p>
        </p:txBody>
      </p:sp>
      <p:sp>
        <p:nvSpPr>
          <p:cNvPr id="3" name="Content Placeholder 2"/>
          <p:cNvSpPr>
            <a:spLocks noGrp="1"/>
          </p:cNvSpPr>
          <p:nvPr>
            <p:ph idx="1"/>
          </p:nvPr>
        </p:nvSpPr>
        <p:spPr/>
        <p:txBody>
          <a:bodyPr/>
          <a:lstStyle/>
          <a:p>
            <a:r>
              <a:rPr lang="en-GB" sz="2400" dirty="0"/>
              <a:t>4-5-1 is based upon ‘packing’ the midfield to give a more defensive formulation.</a:t>
            </a:r>
          </a:p>
          <a:p>
            <a:pPr lvl="1"/>
            <a:r>
              <a:rPr lang="en-GB" sz="2000" dirty="0"/>
              <a:t>CMF is defensive ‘minded’, but can support the attack, if needed.</a:t>
            </a:r>
          </a:p>
          <a:p>
            <a:endParaRPr lang="en-GB" sz="2400" dirty="0" smtClean="0"/>
          </a:p>
          <a:p>
            <a:r>
              <a:rPr lang="en-GB" sz="2400" dirty="0"/>
              <a:t>Increases our ability to cut out the passes through the centre</a:t>
            </a:r>
            <a:r>
              <a:rPr lang="en-GB" sz="2400" dirty="0" smtClean="0"/>
              <a:t>.</a:t>
            </a:r>
          </a:p>
          <a:p>
            <a:pPr lvl="1"/>
            <a:r>
              <a:rPr lang="en-GB" sz="2000" dirty="0" smtClean="0"/>
              <a:t>CMF provides ‘extra’ cover for the 4 defenders.</a:t>
            </a:r>
            <a:endParaRPr lang="en-GB" sz="2400" dirty="0" smtClean="0"/>
          </a:p>
          <a:p>
            <a:pPr lvl="1"/>
            <a:endParaRPr lang="en-GB" sz="2000" dirty="0"/>
          </a:p>
          <a:p>
            <a:r>
              <a:rPr lang="en-GB" sz="2400" dirty="0" smtClean="0"/>
              <a:t>However, it requires the MT to hold the ball and wait for support.</a:t>
            </a:r>
            <a:endParaRPr lang="en-GB" sz="2400" dirty="0"/>
          </a:p>
          <a:p>
            <a:endParaRPr lang="en-GB" sz="2800" dirty="0"/>
          </a:p>
        </p:txBody>
      </p:sp>
    </p:spTree>
    <p:extLst>
      <p:ext uri="{BB962C8B-B14F-4D97-AF65-F5344CB8AC3E}">
        <p14:creationId xmlns:p14="http://schemas.microsoft.com/office/powerpoint/2010/main" val="1396651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0063" y="900113"/>
            <a:ext cx="5857875" cy="7759700"/>
            <a:chOff x="334" y="600"/>
            <a:chExt cx="3937" cy="5133"/>
          </a:xfrm>
        </p:grpSpPr>
        <p:sp>
          <p:nvSpPr>
            <p:cNvPr id="3075"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 name="Arc 4"/>
            <p:cNvSpPr>
              <a:spLocks/>
            </p:cNvSpPr>
            <p:nvPr/>
          </p:nvSpPr>
          <p:spPr bwMode="auto">
            <a:xfrm>
              <a:off x="528"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7" name="Arc 5"/>
            <p:cNvSpPr>
              <a:spLocks/>
            </p:cNvSpPr>
            <p:nvPr/>
          </p:nvSpPr>
          <p:spPr bwMode="auto">
            <a:xfrm rot="-5400000">
              <a:off x="3983"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 name="Arc 6"/>
            <p:cNvSpPr>
              <a:spLocks/>
            </p:cNvSpPr>
            <p:nvPr/>
          </p:nvSpPr>
          <p:spPr bwMode="auto">
            <a:xfrm rot="-10800000">
              <a:off x="3985" y="789"/>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 name="Arc 7"/>
            <p:cNvSpPr>
              <a:spLocks/>
            </p:cNvSpPr>
            <p:nvPr/>
          </p:nvSpPr>
          <p:spPr bwMode="auto">
            <a:xfrm rot="-16200000">
              <a:off x="527" y="791"/>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3"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84" name="Group 12"/>
            <p:cNvGrpSpPr>
              <a:grpSpLocks/>
            </p:cNvGrpSpPr>
            <p:nvPr/>
          </p:nvGrpSpPr>
          <p:grpSpPr bwMode="auto">
            <a:xfrm>
              <a:off x="334" y="5544"/>
              <a:ext cx="193" cy="130"/>
              <a:chOff x="328" y="5410"/>
              <a:chExt cx="193" cy="130"/>
            </a:xfrm>
          </p:grpSpPr>
          <p:sp>
            <p:nvSpPr>
              <p:cNvPr id="3085"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AutoShape 14"/>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87" name="Group 15"/>
            <p:cNvGrpSpPr>
              <a:grpSpLocks/>
            </p:cNvGrpSpPr>
            <p:nvPr/>
          </p:nvGrpSpPr>
          <p:grpSpPr bwMode="auto">
            <a:xfrm rot="-5400000">
              <a:off x="4046" y="5571"/>
              <a:ext cx="194" cy="130"/>
              <a:chOff x="328" y="5410"/>
              <a:chExt cx="193" cy="130"/>
            </a:xfrm>
          </p:grpSpPr>
          <p:sp>
            <p:nvSpPr>
              <p:cNvPr id="3088"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9" name="AutoShape 17"/>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0" name="Group 18"/>
            <p:cNvGrpSpPr>
              <a:grpSpLocks/>
            </p:cNvGrpSpPr>
            <p:nvPr/>
          </p:nvGrpSpPr>
          <p:grpSpPr bwMode="auto">
            <a:xfrm rot="-10800000">
              <a:off x="4078" y="660"/>
              <a:ext cx="193" cy="130"/>
              <a:chOff x="328" y="5410"/>
              <a:chExt cx="193" cy="130"/>
            </a:xfrm>
          </p:grpSpPr>
          <p:sp>
            <p:nvSpPr>
              <p:cNvPr id="3091"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2" name="AutoShape 20"/>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3" name="Group 21"/>
            <p:cNvGrpSpPr>
              <a:grpSpLocks/>
            </p:cNvGrpSpPr>
            <p:nvPr/>
          </p:nvGrpSpPr>
          <p:grpSpPr bwMode="auto">
            <a:xfrm rot="-16200000">
              <a:off x="368" y="632"/>
              <a:ext cx="194" cy="130"/>
              <a:chOff x="328" y="5410"/>
              <a:chExt cx="193" cy="130"/>
            </a:xfrm>
          </p:grpSpPr>
          <p:sp>
            <p:nvSpPr>
              <p:cNvPr id="3094"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5" name="AutoShape 23"/>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24"/>
            <p:cNvGrpSpPr>
              <a:grpSpLocks/>
            </p:cNvGrpSpPr>
            <p:nvPr/>
          </p:nvGrpSpPr>
          <p:grpSpPr bwMode="auto">
            <a:xfrm>
              <a:off x="1236" y="4436"/>
              <a:ext cx="2112" cy="1103"/>
              <a:chOff x="1236" y="4304"/>
              <a:chExt cx="2112" cy="1104"/>
            </a:xfrm>
          </p:grpSpPr>
          <p:grpSp>
            <p:nvGrpSpPr>
              <p:cNvPr id="3097" name="Group 25"/>
              <p:cNvGrpSpPr>
                <a:grpSpLocks/>
              </p:cNvGrpSpPr>
              <p:nvPr/>
            </p:nvGrpSpPr>
            <p:grpSpPr bwMode="auto">
              <a:xfrm>
                <a:off x="1788" y="4304"/>
                <a:ext cx="1008" cy="1008"/>
                <a:chOff x="1836" y="4416"/>
                <a:chExt cx="1008" cy="1008"/>
              </a:xfrm>
            </p:grpSpPr>
            <p:sp>
              <p:nvSpPr>
                <p:cNvPr id="3098"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9"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0"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1"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2"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3" name="Group 31"/>
            <p:cNvGrpSpPr>
              <a:grpSpLocks/>
            </p:cNvGrpSpPr>
            <p:nvPr/>
          </p:nvGrpSpPr>
          <p:grpSpPr bwMode="auto">
            <a:xfrm flipV="1">
              <a:off x="1236" y="792"/>
              <a:ext cx="2112" cy="1104"/>
              <a:chOff x="1236" y="4304"/>
              <a:chExt cx="2112" cy="1104"/>
            </a:xfrm>
          </p:grpSpPr>
          <p:grpSp>
            <p:nvGrpSpPr>
              <p:cNvPr id="3104"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7"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8"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110" name="Oval 38"/>
          <p:cNvSpPr>
            <a:spLocks noChangeArrowheads="1"/>
          </p:cNvSpPr>
          <p:nvPr/>
        </p:nvSpPr>
        <p:spPr bwMode="auto">
          <a:xfrm>
            <a:off x="3286125" y="7981950"/>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MV</a:t>
            </a:r>
            <a:endParaRPr lang="en-US" sz="1000" b="1" dirty="0">
              <a:solidFill>
                <a:schemeClr val="bg1"/>
              </a:solidFill>
            </a:endParaRPr>
          </a:p>
        </p:txBody>
      </p:sp>
      <p:sp>
        <p:nvSpPr>
          <p:cNvPr id="3111" name="Oval 39"/>
          <p:cNvSpPr>
            <a:spLocks noChangeArrowheads="1"/>
          </p:cNvSpPr>
          <p:nvPr/>
        </p:nvSpPr>
        <p:spPr bwMode="auto">
          <a:xfrm>
            <a:off x="3269758" y="4631646"/>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MT</a:t>
            </a:r>
            <a:endParaRPr lang="en-US" sz="1000" b="1" dirty="0">
              <a:solidFill>
                <a:schemeClr val="bg1"/>
              </a:solidFill>
            </a:endParaRPr>
          </a:p>
        </p:txBody>
      </p:sp>
      <p:sp>
        <p:nvSpPr>
          <p:cNvPr id="3115" name="Oval 43"/>
          <p:cNvSpPr>
            <a:spLocks noChangeArrowheads="1"/>
          </p:cNvSpPr>
          <p:nvPr/>
        </p:nvSpPr>
        <p:spPr bwMode="auto">
          <a:xfrm>
            <a:off x="5102225" y="5071368"/>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HK</a:t>
            </a:r>
          </a:p>
        </p:txBody>
      </p:sp>
      <p:sp>
        <p:nvSpPr>
          <p:cNvPr id="3116" name="Oval 44"/>
          <p:cNvSpPr>
            <a:spLocks noChangeArrowheads="1"/>
          </p:cNvSpPr>
          <p:nvPr/>
        </p:nvSpPr>
        <p:spPr bwMode="auto">
          <a:xfrm>
            <a:off x="1340768" y="5148064"/>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VK</a:t>
            </a:r>
          </a:p>
        </p:txBody>
      </p:sp>
      <p:sp>
        <p:nvSpPr>
          <p:cNvPr id="3118" name="Text Box 46"/>
          <p:cNvSpPr txBox="1">
            <a:spLocks noChangeArrowheads="1"/>
          </p:cNvSpPr>
          <p:nvPr/>
        </p:nvSpPr>
        <p:spPr bwMode="auto">
          <a:xfrm>
            <a:off x="2762906" y="200025"/>
            <a:ext cx="131318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sv-SE" b="1" dirty="0" smtClean="0"/>
              <a:t>Defending</a:t>
            </a:r>
            <a:endParaRPr lang="en-GB" b="1" dirty="0"/>
          </a:p>
        </p:txBody>
      </p:sp>
      <p:sp>
        <p:nvSpPr>
          <p:cNvPr id="58" name="Oval 39"/>
          <p:cNvSpPr>
            <a:spLocks noChangeArrowheads="1"/>
          </p:cNvSpPr>
          <p:nvPr/>
        </p:nvSpPr>
        <p:spPr bwMode="auto">
          <a:xfrm>
            <a:off x="2348880" y="5150271"/>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VMF</a:t>
            </a:r>
            <a:endParaRPr lang="en-US" sz="1000" b="1" dirty="0">
              <a:solidFill>
                <a:schemeClr val="bg1"/>
              </a:solidFill>
            </a:endParaRPr>
          </a:p>
        </p:txBody>
      </p:sp>
      <p:sp>
        <p:nvSpPr>
          <p:cNvPr id="61" name="Oval 39"/>
          <p:cNvSpPr>
            <a:spLocks noChangeArrowheads="1"/>
          </p:cNvSpPr>
          <p:nvPr/>
        </p:nvSpPr>
        <p:spPr bwMode="auto">
          <a:xfrm>
            <a:off x="4079354" y="5071988"/>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MF</a:t>
            </a:r>
            <a:endParaRPr lang="en-US" sz="1000" b="1" dirty="0">
              <a:solidFill>
                <a:schemeClr val="bg1"/>
              </a:solidFill>
            </a:endParaRPr>
          </a:p>
        </p:txBody>
      </p:sp>
      <p:sp>
        <p:nvSpPr>
          <p:cNvPr id="3112" name="Oval 40"/>
          <p:cNvSpPr>
            <a:spLocks noChangeArrowheads="1"/>
          </p:cNvSpPr>
          <p:nvPr/>
        </p:nvSpPr>
        <p:spPr bwMode="auto">
          <a:xfrm>
            <a:off x="1340768" y="7315066"/>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VB</a:t>
            </a:r>
          </a:p>
        </p:txBody>
      </p:sp>
      <p:sp>
        <p:nvSpPr>
          <p:cNvPr id="3113" name="Oval 41"/>
          <p:cNvSpPr>
            <a:spLocks noChangeArrowheads="1"/>
          </p:cNvSpPr>
          <p:nvPr/>
        </p:nvSpPr>
        <p:spPr bwMode="auto">
          <a:xfrm>
            <a:off x="5102225" y="7311773"/>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HB</a:t>
            </a:r>
          </a:p>
        </p:txBody>
      </p:sp>
      <p:cxnSp>
        <p:nvCxnSpPr>
          <p:cNvPr id="3" name="Straight Arrow Connector 2"/>
          <p:cNvCxnSpPr/>
          <p:nvPr/>
        </p:nvCxnSpPr>
        <p:spPr>
          <a:xfrm flipV="1">
            <a:off x="2289448" y="7115315"/>
            <a:ext cx="0" cy="1231567"/>
          </a:xfrm>
          <a:prstGeom prst="straightConnector1">
            <a:avLst/>
          </a:prstGeom>
          <a:ln>
            <a:solidFill>
              <a:srgbClr val="FF0000"/>
            </a:solidFill>
            <a:prstDash val="sysDash"/>
            <a:headEnd type="arrow"/>
            <a:tailEnd type="arrow"/>
          </a:ln>
        </p:spPr>
        <p:style>
          <a:lnRef idx="3">
            <a:schemeClr val="dk1"/>
          </a:lnRef>
          <a:fillRef idx="0">
            <a:schemeClr val="dk1"/>
          </a:fillRef>
          <a:effectRef idx="2">
            <a:schemeClr val="dk1"/>
          </a:effectRef>
          <a:fontRef idx="minor">
            <a:schemeClr val="tx1"/>
          </a:fontRef>
        </p:style>
      </p:cxnSp>
      <p:cxnSp>
        <p:nvCxnSpPr>
          <p:cNvPr id="59" name="Straight Arrow Connector 58"/>
          <p:cNvCxnSpPr>
            <a:endCxn id="3100" idx="0"/>
          </p:cNvCxnSpPr>
          <p:nvPr/>
        </p:nvCxnSpPr>
        <p:spPr>
          <a:xfrm flipH="1" flipV="1">
            <a:off x="3413378" y="7061588"/>
            <a:ext cx="8791" cy="844312"/>
          </a:xfrm>
          <a:prstGeom prst="straightConnector1">
            <a:avLst/>
          </a:prstGeom>
          <a:ln>
            <a:solidFill>
              <a:srgbClr val="FF0000"/>
            </a:solidFill>
            <a:prstDash val="sysDash"/>
            <a:headEnd type="arrow"/>
            <a:tailEnd type="arrow"/>
          </a:ln>
        </p:spPr>
        <p:style>
          <a:lnRef idx="3">
            <a:schemeClr val="dk1"/>
          </a:lnRef>
          <a:fillRef idx="0">
            <a:schemeClr val="dk1"/>
          </a:fillRef>
          <a:effectRef idx="2">
            <a:schemeClr val="dk1"/>
          </a:effectRef>
          <a:fontRef idx="minor">
            <a:schemeClr val="tx1"/>
          </a:fontRef>
        </p:style>
      </p:cxnSp>
      <p:cxnSp>
        <p:nvCxnSpPr>
          <p:cNvPr id="62" name="Straight Arrow Connector 61"/>
          <p:cNvCxnSpPr/>
          <p:nvPr/>
        </p:nvCxnSpPr>
        <p:spPr>
          <a:xfrm flipV="1">
            <a:off x="4543028" y="7115315"/>
            <a:ext cx="0" cy="1197407"/>
          </a:xfrm>
          <a:prstGeom prst="straightConnector1">
            <a:avLst/>
          </a:prstGeom>
          <a:ln>
            <a:solidFill>
              <a:srgbClr val="FF0000"/>
            </a:solidFill>
            <a:prstDash val="sysDash"/>
            <a:headEnd type="arrow"/>
            <a:tailEnd type="arrow"/>
          </a:ln>
        </p:spPr>
        <p:style>
          <a:lnRef idx="3">
            <a:schemeClr val="dk1"/>
          </a:lnRef>
          <a:fillRef idx="0">
            <a:schemeClr val="dk1"/>
          </a:fillRef>
          <a:effectRef idx="2">
            <a:schemeClr val="dk1"/>
          </a:effectRef>
          <a:fontRef idx="minor">
            <a:schemeClr val="tx1"/>
          </a:fontRef>
        </p:style>
      </p:cxnSp>
      <p:sp>
        <p:nvSpPr>
          <p:cNvPr id="5" name="TextBox 4"/>
          <p:cNvSpPr txBox="1"/>
          <p:nvPr/>
        </p:nvSpPr>
        <p:spPr>
          <a:xfrm>
            <a:off x="2608750" y="3275856"/>
            <a:ext cx="1646605" cy="369332"/>
          </a:xfrm>
          <a:prstGeom prst="rect">
            <a:avLst/>
          </a:prstGeom>
          <a:noFill/>
        </p:spPr>
        <p:txBody>
          <a:bodyPr wrap="none" rtlCol="0">
            <a:spAutoFit/>
          </a:bodyPr>
          <a:lstStyle/>
          <a:p>
            <a:r>
              <a:rPr lang="en-GB" dirty="0" err="1" smtClean="0"/>
              <a:t>Zonal</a:t>
            </a:r>
            <a:r>
              <a:rPr lang="en-GB" dirty="0" smtClean="0"/>
              <a:t> marking</a:t>
            </a:r>
            <a:endParaRPr lang="en-GB" dirty="0"/>
          </a:p>
        </p:txBody>
      </p:sp>
      <p:cxnSp>
        <p:nvCxnSpPr>
          <p:cNvPr id="63" name="Straight Arrow Connector 62"/>
          <p:cNvCxnSpPr/>
          <p:nvPr/>
        </p:nvCxnSpPr>
        <p:spPr>
          <a:xfrm>
            <a:off x="791692" y="7115315"/>
            <a:ext cx="5300868" cy="0"/>
          </a:xfrm>
          <a:prstGeom prst="straightConnector1">
            <a:avLst/>
          </a:prstGeom>
          <a:ln>
            <a:solidFill>
              <a:srgbClr val="FF0000"/>
            </a:solidFill>
            <a:prstDash val="sysDash"/>
            <a:headEnd type="arrow"/>
            <a:tailEnd type="arrow"/>
          </a:ln>
        </p:spPr>
        <p:style>
          <a:lnRef idx="3">
            <a:schemeClr val="dk1"/>
          </a:lnRef>
          <a:fillRef idx="0">
            <a:schemeClr val="dk1"/>
          </a:fillRef>
          <a:effectRef idx="2">
            <a:schemeClr val="dk1"/>
          </a:effectRef>
          <a:fontRef idx="minor">
            <a:schemeClr val="tx1"/>
          </a:fontRef>
        </p:style>
      </p:cxnSp>
      <p:sp>
        <p:nvSpPr>
          <p:cNvPr id="3114" name="Oval 42"/>
          <p:cNvSpPr>
            <a:spLocks noChangeArrowheads="1"/>
          </p:cNvSpPr>
          <p:nvPr/>
        </p:nvSpPr>
        <p:spPr bwMode="auto">
          <a:xfrm>
            <a:off x="2620031" y="7587828"/>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VMB</a:t>
            </a:r>
            <a:endParaRPr lang="en-US" sz="1000" b="1" dirty="0">
              <a:solidFill>
                <a:schemeClr val="bg1"/>
              </a:solidFill>
            </a:endParaRPr>
          </a:p>
        </p:txBody>
      </p:sp>
      <p:sp>
        <p:nvSpPr>
          <p:cNvPr id="56" name="Oval 42"/>
          <p:cNvSpPr>
            <a:spLocks noChangeArrowheads="1"/>
          </p:cNvSpPr>
          <p:nvPr/>
        </p:nvSpPr>
        <p:spPr bwMode="auto">
          <a:xfrm>
            <a:off x="3890303" y="7547607"/>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HMB</a:t>
            </a:r>
            <a:endParaRPr lang="en-US" sz="1000" b="1" dirty="0">
              <a:solidFill>
                <a:schemeClr val="bg1"/>
              </a:solidFill>
            </a:endParaRPr>
          </a:p>
        </p:txBody>
      </p:sp>
      <p:cxnSp>
        <p:nvCxnSpPr>
          <p:cNvPr id="12" name="Straight Arrow Connector 11"/>
          <p:cNvCxnSpPr/>
          <p:nvPr/>
        </p:nvCxnSpPr>
        <p:spPr>
          <a:xfrm flipH="1">
            <a:off x="1986170" y="5910059"/>
            <a:ext cx="2998434" cy="0"/>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60" name="Oval 39"/>
          <p:cNvSpPr>
            <a:spLocks noChangeArrowheads="1"/>
          </p:cNvSpPr>
          <p:nvPr/>
        </p:nvSpPr>
        <p:spPr bwMode="auto">
          <a:xfrm>
            <a:off x="3286551" y="5724128"/>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CMF</a:t>
            </a:r>
            <a:endParaRPr lang="en-US" sz="1000" b="1" dirty="0">
              <a:solidFill>
                <a:schemeClr val="bg1"/>
              </a:solidFill>
            </a:endParaRPr>
          </a:p>
        </p:txBody>
      </p:sp>
      <p:sp>
        <p:nvSpPr>
          <p:cNvPr id="15" name="TextBox 14"/>
          <p:cNvSpPr txBox="1"/>
          <p:nvPr/>
        </p:nvSpPr>
        <p:spPr>
          <a:xfrm>
            <a:off x="2658212" y="6027261"/>
            <a:ext cx="1524776" cy="276999"/>
          </a:xfrm>
          <a:prstGeom prst="rect">
            <a:avLst/>
          </a:prstGeom>
          <a:noFill/>
        </p:spPr>
        <p:txBody>
          <a:bodyPr wrap="none" rtlCol="0">
            <a:spAutoFit/>
          </a:bodyPr>
          <a:lstStyle/>
          <a:p>
            <a:r>
              <a:rPr lang="en-GB" sz="1200" dirty="0" smtClean="0"/>
              <a:t>Cover the back four</a:t>
            </a:r>
            <a:endParaRPr lang="en-GB" sz="1200" dirty="0"/>
          </a:p>
        </p:txBody>
      </p:sp>
    </p:spTree>
    <p:extLst>
      <p:ext uri="{BB962C8B-B14F-4D97-AF65-F5344CB8AC3E}">
        <p14:creationId xmlns:p14="http://schemas.microsoft.com/office/powerpoint/2010/main" val="2111222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59"/>
                                        </p:tgtEl>
                                        <p:attrNameLst>
                                          <p:attrName>style.visibility</p:attrName>
                                        </p:attrNameLst>
                                      </p:cBhvr>
                                      <p:to>
                                        <p:strVal val="visible"/>
                                      </p:to>
                                    </p:set>
                                    <p:animEffect transition="in" filter="fade">
                                      <p:cBhvr>
                                        <p:cTn id="10" dur="500"/>
                                        <p:tgtEl>
                                          <p:spTgt spid="59"/>
                                        </p:tgtEl>
                                      </p:cBhvr>
                                    </p:animEffect>
                                  </p:childTnLst>
                                </p:cTn>
                              </p:par>
                              <p:par>
                                <p:cTn id="11" presetID="10" presetClass="entr" presetSubtype="0" fill="hold" nodeType="withEffect">
                                  <p:stCondLst>
                                    <p:cond delay="0"/>
                                  </p:stCondLst>
                                  <p:childTnLst>
                                    <p:set>
                                      <p:cBhvr>
                                        <p:cTn id="12" dur="1" fill="hold">
                                          <p:stCondLst>
                                            <p:cond delay="0"/>
                                          </p:stCondLst>
                                        </p:cTn>
                                        <p:tgtEl>
                                          <p:spTgt spid="62"/>
                                        </p:tgtEl>
                                        <p:attrNameLst>
                                          <p:attrName>style.visibility</p:attrName>
                                        </p:attrNameLst>
                                      </p:cBhvr>
                                      <p:to>
                                        <p:strVal val="visible"/>
                                      </p:to>
                                    </p:set>
                                    <p:animEffect transition="in" filter="fade">
                                      <p:cBhvr>
                                        <p:cTn id="13" dur="500"/>
                                        <p:tgtEl>
                                          <p:spTgt spid="6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63"/>
                                        </p:tgtEl>
                                        <p:attrNameLst>
                                          <p:attrName>style.visibility</p:attrName>
                                        </p:attrNameLst>
                                      </p:cBhvr>
                                      <p:to>
                                        <p:strVal val="visible"/>
                                      </p:to>
                                    </p:set>
                                    <p:animEffect transition="in" filter="fade">
                                      <p:cBhvr>
                                        <p:cTn id="21" dur="500"/>
                                        <p:tgtEl>
                                          <p:spTgt spid="63"/>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fade">
                                      <p:cBhvr>
                                        <p:cTn id="26" dur="500"/>
                                        <p:tgtEl>
                                          <p:spTgt spid="15"/>
                                        </p:tgtEl>
                                      </p:cBhvr>
                                    </p:animEffect>
                                  </p:childTnLst>
                                </p:cTn>
                              </p:par>
                              <p:par>
                                <p:cTn id="27" presetID="10" presetClass="entr" presetSubtype="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0063" y="900113"/>
            <a:ext cx="5857875" cy="7759700"/>
            <a:chOff x="334" y="600"/>
            <a:chExt cx="3937" cy="5133"/>
          </a:xfrm>
        </p:grpSpPr>
        <p:sp>
          <p:nvSpPr>
            <p:cNvPr id="3075"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 name="Arc 4"/>
            <p:cNvSpPr>
              <a:spLocks/>
            </p:cNvSpPr>
            <p:nvPr/>
          </p:nvSpPr>
          <p:spPr bwMode="auto">
            <a:xfrm>
              <a:off x="528"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7" name="Arc 5"/>
            <p:cNvSpPr>
              <a:spLocks/>
            </p:cNvSpPr>
            <p:nvPr/>
          </p:nvSpPr>
          <p:spPr bwMode="auto">
            <a:xfrm rot="-5400000">
              <a:off x="3983"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 name="Arc 6"/>
            <p:cNvSpPr>
              <a:spLocks/>
            </p:cNvSpPr>
            <p:nvPr/>
          </p:nvSpPr>
          <p:spPr bwMode="auto">
            <a:xfrm rot="-10800000">
              <a:off x="3985" y="789"/>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 name="Arc 7"/>
            <p:cNvSpPr>
              <a:spLocks/>
            </p:cNvSpPr>
            <p:nvPr/>
          </p:nvSpPr>
          <p:spPr bwMode="auto">
            <a:xfrm rot="-16200000">
              <a:off x="527" y="791"/>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3"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84" name="Group 12"/>
            <p:cNvGrpSpPr>
              <a:grpSpLocks/>
            </p:cNvGrpSpPr>
            <p:nvPr/>
          </p:nvGrpSpPr>
          <p:grpSpPr bwMode="auto">
            <a:xfrm>
              <a:off x="334" y="5544"/>
              <a:ext cx="193" cy="130"/>
              <a:chOff x="328" y="5410"/>
              <a:chExt cx="193" cy="130"/>
            </a:xfrm>
          </p:grpSpPr>
          <p:sp>
            <p:nvSpPr>
              <p:cNvPr id="3085"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AutoShape 14"/>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87" name="Group 15"/>
            <p:cNvGrpSpPr>
              <a:grpSpLocks/>
            </p:cNvGrpSpPr>
            <p:nvPr/>
          </p:nvGrpSpPr>
          <p:grpSpPr bwMode="auto">
            <a:xfrm rot="-5400000">
              <a:off x="4046" y="5571"/>
              <a:ext cx="194" cy="130"/>
              <a:chOff x="328" y="5410"/>
              <a:chExt cx="193" cy="130"/>
            </a:xfrm>
          </p:grpSpPr>
          <p:sp>
            <p:nvSpPr>
              <p:cNvPr id="3088"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9" name="AutoShape 17"/>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0" name="Group 18"/>
            <p:cNvGrpSpPr>
              <a:grpSpLocks/>
            </p:cNvGrpSpPr>
            <p:nvPr/>
          </p:nvGrpSpPr>
          <p:grpSpPr bwMode="auto">
            <a:xfrm rot="-10800000">
              <a:off x="4078" y="660"/>
              <a:ext cx="193" cy="130"/>
              <a:chOff x="328" y="5410"/>
              <a:chExt cx="193" cy="130"/>
            </a:xfrm>
          </p:grpSpPr>
          <p:sp>
            <p:nvSpPr>
              <p:cNvPr id="3091"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2" name="AutoShape 20"/>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3" name="Group 21"/>
            <p:cNvGrpSpPr>
              <a:grpSpLocks/>
            </p:cNvGrpSpPr>
            <p:nvPr/>
          </p:nvGrpSpPr>
          <p:grpSpPr bwMode="auto">
            <a:xfrm rot="-16200000">
              <a:off x="368" y="632"/>
              <a:ext cx="194" cy="130"/>
              <a:chOff x="328" y="5410"/>
              <a:chExt cx="193" cy="130"/>
            </a:xfrm>
          </p:grpSpPr>
          <p:sp>
            <p:nvSpPr>
              <p:cNvPr id="3094"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5" name="AutoShape 23"/>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24"/>
            <p:cNvGrpSpPr>
              <a:grpSpLocks/>
            </p:cNvGrpSpPr>
            <p:nvPr/>
          </p:nvGrpSpPr>
          <p:grpSpPr bwMode="auto">
            <a:xfrm>
              <a:off x="1236" y="4436"/>
              <a:ext cx="2112" cy="1103"/>
              <a:chOff x="1236" y="4304"/>
              <a:chExt cx="2112" cy="1104"/>
            </a:xfrm>
          </p:grpSpPr>
          <p:grpSp>
            <p:nvGrpSpPr>
              <p:cNvPr id="3097" name="Group 25"/>
              <p:cNvGrpSpPr>
                <a:grpSpLocks/>
              </p:cNvGrpSpPr>
              <p:nvPr/>
            </p:nvGrpSpPr>
            <p:grpSpPr bwMode="auto">
              <a:xfrm>
                <a:off x="1788" y="4304"/>
                <a:ext cx="1008" cy="1008"/>
                <a:chOff x="1836" y="4416"/>
                <a:chExt cx="1008" cy="1008"/>
              </a:xfrm>
            </p:grpSpPr>
            <p:sp>
              <p:nvSpPr>
                <p:cNvPr id="3098"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9"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0"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1"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2"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3" name="Group 31"/>
            <p:cNvGrpSpPr>
              <a:grpSpLocks/>
            </p:cNvGrpSpPr>
            <p:nvPr/>
          </p:nvGrpSpPr>
          <p:grpSpPr bwMode="auto">
            <a:xfrm flipV="1">
              <a:off x="1236" y="792"/>
              <a:ext cx="2112" cy="1104"/>
              <a:chOff x="1236" y="4304"/>
              <a:chExt cx="2112" cy="1104"/>
            </a:xfrm>
          </p:grpSpPr>
          <p:grpSp>
            <p:nvGrpSpPr>
              <p:cNvPr id="3104"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7"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8"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110" name="Oval 38"/>
          <p:cNvSpPr>
            <a:spLocks noChangeArrowheads="1"/>
          </p:cNvSpPr>
          <p:nvPr/>
        </p:nvSpPr>
        <p:spPr bwMode="auto">
          <a:xfrm>
            <a:off x="3286125" y="7981950"/>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MV</a:t>
            </a:r>
            <a:endParaRPr lang="en-US" sz="1000" b="1" dirty="0">
              <a:solidFill>
                <a:schemeClr val="bg1"/>
              </a:solidFill>
            </a:endParaRPr>
          </a:p>
        </p:txBody>
      </p:sp>
      <p:sp>
        <p:nvSpPr>
          <p:cNvPr id="3111" name="Oval 39"/>
          <p:cNvSpPr>
            <a:spLocks noChangeArrowheads="1"/>
          </p:cNvSpPr>
          <p:nvPr/>
        </p:nvSpPr>
        <p:spPr bwMode="auto">
          <a:xfrm>
            <a:off x="3269758" y="4631646"/>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MT</a:t>
            </a:r>
            <a:endParaRPr lang="en-US" sz="1000" b="1" dirty="0">
              <a:solidFill>
                <a:schemeClr val="bg1"/>
              </a:solidFill>
            </a:endParaRPr>
          </a:p>
        </p:txBody>
      </p:sp>
      <p:sp>
        <p:nvSpPr>
          <p:cNvPr id="3115" name="Oval 43"/>
          <p:cNvSpPr>
            <a:spLocks noChangeArrowheads="1"/>
          </p:cNvSpPr>
          <p:nvPr/>
        </p:nvSpPr>
        <p:spPr bwMode="auto">
          <a:xfrm>
            <a:off x="5231482" y="5868144"/>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HK</a:t>
            </a:r>
          </a:p>
        </p:txBody>
      </p:sp>
      <p:sp>
        <p:nvSpPr>
          <p:cNvPr id="3116" name="Oval 44"/>
          <p:cNvSpPr>
            <a:spLocks noChangeArrowheads="1"/>
          </p:cNvSpPr>
          <p:nvPr/>
        </p:nvSpPr>
        <p:spPr bwMode="auto">
          <a:xfrm>
            <a:off x="1340768" y="5865663"/>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VK</a:t>
            </a:r>
          </a:p>
        </p:txBody>
      </p:sp>
      <p:sp>
        <p:nvSpPr>
          <p:cNvPr id="3118" name="Text Box 46"/>
          <p:cNvSpPr txBox="1">
            <a:spLocks noChangeArrowheads="1"/>
          </p:cNvSpPr>
          <p:nvPr/>
        </p:nvSpPr>
        <p:spPr bwMode="auto">
          <a:xfrm>
            <a:off x="2762906" y="200025"/>
            <a:ext cx="131318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sv-SE" b="1" dirty="0" smtClean="0"/>
              <a:t>Defending</a:t>
            </a:r>
            <a:endParaRPr lang="en-GB" b="1" dirty="0"/>
          </a:p>
        </p:txBody>
      </p:sp>
      <p:sp>
        <p:nvSpPr>
          <p:cNvPr id="58" name="Oval 39"/>
          <p:cNvSpPr>
            <a:spLocks noChangeArrowheads="1"/>
          </p:cNvSpPr>
          <p:nvPr/>
        </p:nvSpPr>
        <p:spPr bwMode="auto">
          <a:xfrm>
            <a:off x="2323000" y="5864076"/>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VMF</a:t>
            </a:r>
            <a:endParaRPr lang="en-US" sz="1000" b="1" dirty="0">
              <a:solidFill>
                <a:schemeClr val="bg1"/>
              </a:solidFill>
            </a:endParaRPr>
          </a:p>
        </p:txBody>
      </p:sp>
      <p:sp>
        <p:nvSpPr>
          <p:cNvPr id="61" name="Oval 39"/>
          <p:cNvSpPr>
            <a:spLocks noChangeArrowheads="1"/>
          </p:cNvSpPr>
          <p:nvPr/>
        </p:nvSpPr>
        <p:spPr bwMode="auto">
          <a:xfrm>
            <a:off x="4257278" y="5864076"/>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MF</a:t>
            </a:r>
            <a:endParaRPr lang="en-US" sz="1000" b="1" dirty="0">
              <a:solidFill>
                <a:schemeClr val="bg1"/>
              </a:solidFill>
            </a:endParaRPr>
          </a:p>
        </p:txBody>
      </p:sp>
      <p:sp>
        <p:nvSpPr>
          <p:cNvPr id="3112" name="Oval 40"/>
          <p:cNvSpPr>
            <a:spLocks noChangeArrowheads="1"/>
          </p:cNvSpPr>
          <p:nvPr/>
        </p:nvSpPr>
        <p:spPr bwMode="auto">
          <a:xfrm>
            <a:off x="1340768" y="7315066"/>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VB</a:t>
            </a:r>
          </a:p>
        </p:txBody>
      </p:sp>
      <p:sp>
        <p:nvSpPr>
          <p:cNvPr id="3113" name="Oval 41"/>
          <p:cNvSpPr>
            <a:spLocks noChangeArrowheads="1"/>
          </p:cNvSpPr>
          <p:nvPr/>
        </p:nvSpPr>
        <p:spPr bwMode="auto">
          <a:xfrm>
            <a:off x="5102225" y="7311773"/>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HB</a:t>
            </a:r>
          </a:p>
        </p:txBody>
      </p:sp>
      <p:cxnSp>
        <p:nvCxnSpPr>
          <p:cNvPr id="3" name="Straight Arrow Connector 2"/>
          <p:cNvCxnSpPr/>
          <p:nvPr/>
        </p:nvCxnSpPr>
        <p:spPr>
          <a:xfrm flipV="1">
            <a:off x="2289448" y="7115315"/>
            <a:ext cx="0" cy="1231567"/>
          </a:xfrm>
          <a:prstGeom prst="straightConnector1">
            <a:avLst/>
          </a:prstGeom>
          <a:ln>
            <a:solidFill>
              <a:srgbClr val="FF0000"/>
            </a:solidFill>
            <a:prstDash val="sysDash"/>
            <a:headEnd type="arrow"/>
            <a:tailEnd type="arrow"/>
          </a:ln>
        </p:spPr>
        <p:style>
          <a:lnRef idx="3">
            <a:schemeClr val="dk1"/>
          </a:lnRef>
          <a:fillRef idx="0">
            <a:schemeClr val="dk1"/>
          </a:fillRef>
          <a:effectRef idx="2">
            <a:schemeClr val="dk1"/>
          </a:effectRef>
          <a:fontRef idx="minor">
            <a:schemeClr val="tx1"/>
          </a:fontRef>
        </p:style>
      </p:cxnSp>
      <p:cxnSp>
        <p:nvCxnSpPr>
          <p:cNvPr id="59" name="Straight Arrow Connector 58"/>
          <p:cNvCxnSpPr>
            <a:endCxn id="3100" idx="0"/>
          </p:cNvCxnSpPr>
          <p:nvPr/>
        </p:nvCxnSpPr>
        <p:spPr>
          <a:xfrm flipH="1" flipV="1">
            <a:off x="3413378" y="7061588"/>
            <a:ext cx="8791" cy="844312"/>
          </a:xfrm>
          <a:prstGeom prst="straightConnector1">
            <a:avLst/>
          </a:prstGeom>
          <a:ln>
            <a:solidFill>
              <a:srgbClr val="FF0000"/>
            </a:solidFill>
            <a:prstDash val="sysDash"/>
            <a:headEnd type="arrow"/>
            <a:tailEnd type="arrow"/>
          </a:ln>
        </p:spPr>
        <p:style>
          <a:lnRef idx="3">
            <a:schemeClr val="dk1"/>
          </a:lnRef>
          <a:fillRef idx="0">
            <a:schemeClr val="dk1"/>
          </a:fillRef>
          <a:effectRef idx="2">
            <a:schemeClr val="dk1"/>
          </a:effectRef>
          <a:fontRef idx="minor">
            <a:schemeClr val="tx1"/>
          </a:fontRef>
        </p:style>
      </p:cxnSp>
      <p:cxnSp>
        <p:nvCxnSpPr>
          <p:cNvPr id="62" name="Straight Arrow Connector 61"/>
          <p:cNvCxnSpPr/>
          <p:nvPr/>
        </p:nvCxnSpPr>
        <p:spPr>
          <a:xfrm flipV="1">
            <a:off x="4543028" y="7115315"/>
            <a:ext cx="0" cy="1197407"/>
          </a:xfrm>
          <a:prstGeom prst="straightConnector1">
            <a:avLst/>
          </a:prstGeom>
          <a:ln>
            <a:solidFill>
              <a:srgbClr val="FF0000"/>
            </a:solidFill>
            <a:prstDash val="sysDash"/>
            <a:headEnd type="arrow"/>
            <a:tailEnd type="arrow"/>
          </a:ln>
        </p:spPr>
        <p:style>
          <a:lnRef idx="3">
            <a:schemeClr val="dk1"/>
          </a:lnRef>
          <a:fillRef idx="0">
            <a:schemeClr val="dk1"/>
          </a:fillRef>
          <a:effectRef idx="2">
            <a:schemeClr val="dk1"/>
          </a:effectRef>
          <a:fontRef idx="minor">
            <a:schemeClr val="tx1"/>
          </a:fontRef>
        </p:style>
      </p:cxnSp>
      <p:sp>
        <p:nvSpPr>
          <p:cNvPr id="5" name="TextBox 4"/>
          <p:cNvSpPr txBox="1"/>
          <p:nvPr/>
        </p:nvSpPr>
        <p:spPr>
          <a:xfrm>
            <a:off x="2608750" y="3275856"/>
            <a:ext cx="1646605" cy="369332"/>
          </a:xfrm>
          <a:prstGeom prst="rect">
            <a:avLst/>
          </a:prstGeom>
          <a:noFill/>
        </p:spPr>
        <p:txBody>
          <a:bodyPr wrap="none" rtlCol="0">
            <a:spAutoFit/>
          </a:bodyPr>
          <a:lstStyle/>
          <a:p>
            <a:r>
              <a:rPr lang="en-GB" dirty="0" err="1" smtClean="0"/>
              <a:t>Zonal</a:t>
            </a:r>
            <a:r>
              <a:rPr lang="en-GB" dirty="0" smtClean="0"/>
              <a:t> marking</a:t>
            </a:r>
            <a:endParaRPr lang="en-GB" dirty="0"/>
          </a:p>
        </p:txBody>
      </p:sp>
      <p:cxnSp>
        <p:nvCxnSpPr>
          <p:cNvPr id="63" name="Straight Arrow Connector 62"/>
          <p:cNvCxnSpPr/>
          <p:nvPr/>
        </p:nvCxnSpPr>
        <p:spPr>
          <a:xfrm>
            <a:off x="791692" y="7115315"/>
            <a:ext cx="5300868" cy="0"/>
          </a:xfrm>
          <a:prstGeom prst="straightConnector1">
            <a:avLst/>
          </a:prstGeom>
          <a:ln>
            <a:solidFill>
              <a:srgbClr val="FF0000"/>
            </a:solidFill>
            <a:prstDash val="sysDash"/>
            <a:headEnd type="arrow"/>
            <a:tailEnd type="arrow"/>
          </a:ln>
        </p:spPr>
        <p:style>
          <a:lnRef idx="3">
            <a:schemeClr val="dk1"/>
          </a:lnRef>
          <a:fillRef idx="0">
            <a:schemeClr val="dk1"/>
          </a:fillRef>
          <a:effectRef idx="2">
            <a:schemeClr val="dk1"/>
          </a:effectRef>
          <a:fontRef idx="minor">
            <a:schemeClr val="tx1"/>
          </a:fontRef>
        </p:style>
      </p:cxnSp>
      <p:cxnSp>
        <p:nvCxnSpPr>
          <p:cNvPr id="12" name="Straight Arrow Connector 11"/>
          <p:cNvCxnSpPr/>
          <p:nvPr/>
        </p:nvCxnSpPr>
        <p:spPr>
          <a:xfrm flipH="1">
            <a:off x="1986170" y="6342107"/>
            <a:ext cx="2998434" cy="0"/>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60" name="Oval 39"/>
          <p:cNvSpPr>
            <a:spLocks noChangeArrowheads="1"/>
          </p:cNvSpPr>
          <p:nvPr/>
        </p:nvSpPr>
        <p:spPr bwMode="auto">
          <a:xfrm>
            <a:off x="3286551" y="6156176"/>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CMF</a:t>
            </a:r>
            <a:endParaRPr lang="en-US" sz="1000" b="1" dirty="0">
              <a:solidFill>
                <a:schemeClr val="bg1"/>
              </a:solidFill>
            </a:endParaRPr>
          </a:p>
        </p:txBody>
      </p:sp>
      <p:sp>
        <p:nvSpPr>
          <p:cNvPr id="15" name="TextBox 14"/>
          <p:cNvSpPr txBox="1"/>
          <p:nvPr/>
        </p:nvSpPr>
        <p:spPr>
          <a:xfrm>
            <a:off x="1286940" y="5584337"/>
            <a:ext cx="4291559" cy="276999"/>
          </a:xfrm>
          <a:prstGeom prst="rect">
            <a:avLst/>
          </a:prstGeom>
          <a:noFill/>
        </p:spPr>
        <p:txBody>
          <a:bodyPr wrap="none" rtlCol="0">
            <a:spAutoFit/>
          </a:bodyPr>
          <a:lstStyle/>
          <a:p>
            <a:r>
              <a:rPr lang="en-GB" sz="1200" dirty="0" smtClean="0"/>
              <a:t>Wingers &amp; midfield must drop back and mark extra attackers</a:t>
            </a:r>
            <a:endParaRPr lang="en-GB" sz="1200" dirty="0"/>
          </a:p>
        </p:txBody>
      </p:sp>
      <p:sp>
        <p:nvSpPr>
          <p:cNvPr id="57" name="Oval 41"/>
          <p:cNvSpPr>
            <a:spLocks noChangeArrowheads="1"/>
          </p:cNvSpPr>
          <p:nvPr/>
        </p:nvSpPr>
        <p:spPr bwMode="auto">
          <a:xfrm>
            <a:off x="2556309" y="7397181"/>
            <a:ext cx="285750" cy="290513"/>
          </a:xfrm>
          <a:prstGeom prst="ellipse">
            <a:avLst/>
          </a:prstGeom>
          <a:solidFill>
            <a:srgbClr val="002060"/>
          </a:solidFill>
          <a:ln w="9525">
            <a:solidFill>
              <a:schemeClr val="tx1"/>
            </a:solidFill>
            <a:round/>
            <a:headEnd/>
            <a:tailEnd/>
          </a:ln>
          <a:effectLst/>
          <a:extLst/>
        </p:spPr>
        <p:txBody>
          <a:bodyPr wrap="none" lIns="91432" tIns="45716" rIns="91432" bIns="45716" anchor="ctr"/>
          <a:lstStyle/>
          <a:p>
            <a:pPr algn="ctr"/>
            <a:endParaRPr lang="en-US" sz="1000" b="1" dirty="0">
              <a:solidFill>
                <a:schemeClr val="bg1"/>
              </a:solidFill>
            </a:endParaRPr>
          </a:p>
        </p:txBody>
      </p:sp>
      <p:sp>
        <p:nvSpPr>
          <p:cNvPr id="64" name="Oval 41"/>
          <p:cNvSpPr>
            <a:spLocks noChangeArrowheads="1"/>
          </p:cNvSpPr>
          <p:nvPr/>
        </p:nvSpPr>
        <p:spPr bwMode="auto">
          <a:xfrm>
            <a:off x="3788258" y="7338487"/>
            <a:ext cx="285750" cy="290513"/>
          </a:xfrm>
          <a:prstGeom prst="ellipse">
            <a:avLst/>
          </a:prstGeom>
          <a:solidFill>
            <a:srgbClr val="002060"/>
          </a:solidFill>
          <a:ln w="9525">
            <a:solidFill>
              <a:schemeClr val="tx1"/>
            </a:solidFill>
            <a:round/>
            <a:headEnd/>
            <a:tailEnd/>
          </a:ln>
          <a:effectLst/>
          <a:extLst/>
        </p:spPr>
        <p:txBody>
          <a:bodyPr wrap="none" lIns="91432" tIns="45716" rIns="91432" bIns="45716" anchor="ctr"/>
          <a:lstStyle/>
          <a:p>
            <a:pPr algn="ctr"/>
            <a:endParaRPr lang="en-US" sz="1000" b="1" dirty="0">
              <a:solidFill>
                <a:schemeClr val="bg1"/>
              </a:solidFill>
            </a:endParaRPr>
          </a:p>
        </p:txBody>
      </p:sp>
      <p:sp>
        <p:nvSpPr>
          <p:cNvPr id="56" name="Oval 42"/>
          <p:cNvSpPr>
            <a:spLocks noChangeArrowheads="1"/>
          </p:cNvSpPr>
          <p:nvPr/>
        </p:nvSpPr>
        <p:spPr bwMode="auto">
          <a:xfrm>
            <a:off x="3890303" y="7547607"/>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HMB</a:t>
            </a:r>
            <a:endParaRPr lang="en-US" sz="1000" b="1" dirty="0">
              <a:solidFill>
                <a:schemeClr val="bg1"/>
              </a:solidFill>
            </a:endParaRPr>
          </a:p>
        </p:txBody>
      </p:sp>
      <p:sp>
        <p:nvSpPr>
          <p:cNvPr id="3114" name="Oval 42"/>
          <p:cNvSpPr>
            <a:spLocks noChangeArrowheads="1"/>
          </p:cNvSpPr>
          <p:nvPr/>
        </p:nvSpPr>
        <p:spPr bwMode="auto">
          <a:xfrm>
            <a:off x="2620031" y="7587828"/>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VMB</a:t>
            </a:r>
            <a:endParaRPr lang="en-US" sz="1000" b="1" dirty="0">
              <a:solidFill>
                <a:schemeClr val="bg1"/>
              </a:solidFill>
            </a:endParaRPr>
          </a:p>
        </p:txBody>
      </p:sp>
      <p:sp>
        <p:nvSpPr>
          <p:cNvPr id="65" name="Oval 41"/>
          <p:cNvSpPr>
            <a:spLocks noChangeArrowheads="1"/>
          </p:cNvSpPr>
          <p:nvPr/>
        </p:nvSpPr>
        <p:spPr bwMode="auto">
          <a:xfrm>
            <a:off x="2624062" y="6916331"/>
            <a:ext cx="285750" cy="290513"/>
          </a:xfrm>
          <a:prstGeom prst="ellipse">
            <a:avLst/>
          </a:prstGeom>
          <a:solidFill>
            <a:srgbClr val="002060"/>
          </a:solidFill>
          <a:ln w="9525">
            <a:solidFill>
              <a:schemeClr val="tx1"/>
            </a:solidFill>
            <a:round/>
            <a:headEnd/>
            <a:tailEnd/>
          </a:ln>
          <a:effectLst/>
          <a:extLst/>
        </p:spPr>
        <p:txBody>
          <a:bodyPr wrap="none" lIns="91432" tIns="45716" rIns="91432" bIns="45716" anchor="ctr"/>
          <a:lstStyle/>
          <a:p>
            <a:pPr algn="ctr"/>
            <a:endParaRPr lang="en-US" sz="1000" b="1" dirty="0">
              <a:solidFill>
                <a:schemeClr val="bg1"/>
              </a:solidFill>
            </a:endParaRPr>
          </a:p>
        </p:txBody>
      </p:sp>
      <p:sp>
        <p:nvSpPr>
          <p:cNvPr id="66" name="Oval 41"/>
          <p:cNvSpPr>
            <a:spLocks noChangeArrowheads="1"/>
          </p:cNvSpPr>
          <p:nvPr/>
        </p:nvSpPr>
        <p:spPr bwMode="auto">
          <a:xfrm>
            <a:off x="3909416" y="6970058"/>
            <a:ext cx="285750" cy="290513"/>
          </a:xfrm>
          <a:prstGeom prst="ellipse">
            <a:avLst/>
          </a:prstGeom>
          <a:solidFill>
            <a:srgbClr val="002060"/>
          </a:solidFill>
          <a:ln w="9525">
            <a:solidFill>
              <a:schemeClr val="tx1"/>
            </a:solidFill>
            <a:round/>
            <a:headEnd/>
            <a:tailEnd/>
          </a:ln>
          <a:effectLst/>
          <a:extLst/>
        </p:spPr>
        <p:txBody>
          <a:bodyPr wrap="none" lIns="91432" tIns="45716" rIns="91432" bIns="45716" anchor="ctr"/>
          <a:lstStyle/>
          <a:p>
            <a:pPr algn="ctr"/>
            <a:endParaRPr lang="en-US" sz="1000" b="1" dirty="0">
              <a:solidFill>
                <a:schemeClr val="bg1"/>
              </a:solidFill>
            </a:endParaRPr>
          </a:p>
        </p:txBody>
      </p:sp>
      <p:cxnSp>
        <p:nvCxnSpPr>
          <p:cNvPr id="4" name="Straight Arrow Connector 3"/>
          <p:cNvCxnSpPr>
            <a:stCxn id="58" idx="4"/>
          </p:cNvCxnSpPr>
          <p:nvPr/>
        </p:nvCxnSpPr>
        <p:spPr>
          <a:xfrm>
            <a:off x="2465875" y="6156176"/>
            <a:ext cx="297031" cy="76015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7" name="Straight Arrow Connector 66"/>
          <p:cNvCxnSpPr/>
          <p:nvPr/>
        </p:nvCxnSpPr>
        <p:spPr>
          <a:xfrm flipH="1">
            <a:off x="4076086" y="6154598"/>
            <a:ext cx="291362" cy="761733"/>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663410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nodeType="withEffect">
                                  <p:stCondLst>
                                    <p:cond delay="0"/>
                                  </p:stCondLst>
                                  <p:childTnLst>
                                    <p:set>
                                      <p:cBhvr>
                                        <p:cTn id="14" dur="1" fill="hold">
                                          <p:stCondLst>
                                            <p:cond delay="0"/>
                                          </p:stCondLst>
                                        </p:cTn>
                                        <p:tgtEl>
                                          <p:spTgt spid="67"/>
                                        </p:tgtEl>
                                        <p:attrNameLst>
                                          <p:attrName>style.visibility</p:attrName>
                                        </p:attrNameLst>
                                      </p:cBhvr>
                                      <p:to>
                                        <p:strVal val="visible"/>
                                      </p:to>
                                    </p:set>
                                    <p:animEffect transition="in" filter="fade">
                                      <p:cBhvr>
                                        <p:cTn id="15"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0063" y="900113"/>
            <a:ext cx="5857875" cy="7759700"/>
            <a:chOff x="334" y="600"/>
            <a:chExt cx="3937" cy="5133"/>
          </a:xfrm>
        </p:grpSpPr>
        <p:sp>
          <p:nvSpPr>
            <p:cNvPr id="3075"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 name="Arc 4"/>
            <p:cNvSpPr>
              <a:spLocks/>
            </p:cNvSpPr>
            <p:nvPr/>
          </p:nvSpPr>
          <p:spPr bwMode="auto">
            <a:xfrm>
              <a:off x="528"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7" name="Arc 5"/>
            <p:cNvSpPr>
              <a:spLocks/>
            </p:cNvSpPr>
            <p:nvPr/>
          </p:nvSpPr>
          <p:spPr bwMode="auto">
            <a:xfrm rot="-5400000">
              <a:off x="3983"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 name="Arc 6"/>
            <p:cNvSpPr>
              <a:spLocks/>
            </p:cNvSpPr>
            <p:nvPr/>
          </p:nvSpPr>
          <p:spPr bwMode="auto">
            <a:xfrm rot="-10800000">
              <a:off x="3985" y="789"/>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 name="Arc 7"/>
            <p:cNvSpPr>
              <a:spLocks/>
            </p:cNvSpPr>
            <p:nvPr/>
          </p:nvSpPr>
          <p:spPr bwMode="auto">
            <a:xfrm rot="-16200000">
              <a:off x="527" y="791"/>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3"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84" name="Group 12"/>
            <p:cNvGrpSpPr>
              <a:grpSpLocks/>
            </p:cNvGrpSpPr>
            <p:nvPr/>
          </p:nvGrpSpPr>
          <p:grpSpPr bwMode="auto">
            <a:xfrm>
              <a:off x="334" y="5544"/>
              <a:ext cx="193" cy="130"/>
              <a:chOff x="328" y="5410"/>
              <a:chExt cx="193" cy="130"/>
            </a:xfrm>
          </p:grpSpPr>
          <p:sp>
            <p:nvSpPr>
              <p:cNvPr id="3085"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AutoShape 14"/>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87" name="Group 15"/>
            <p:cNvGrpSpPr>
              <a:grpSpLocks/>
            </p:cNvGrpSpPr>
            <p:nvPr/>
          </p:nvGrpSpPr>
          <p:grpSpPr bwMode="auto">
            <a:xfrm rot="-5400000">
              <a:off x="4046" y="5571"/>
              <a:ext cx="194" cy="130"/>
              <a:chOff x="328" y="5410"/>
              <a:chExt cx="193" cy="130"/>
            </a:xfrm>
          </p:grpSpPr>
          <p:sp>
            <p:nvSpPr>
              <p:cNvPr id="3088"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9" name="AutoShape 17"/>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0" name="Group 18"/>
            <p:cNvGrpSpPr>
              <a:grpSpLocks/>
            </p:cNvGrpSpPr>
            <p:nvPr/>
          </p:nvGrpSpPr>
          <p:grpSpPr bwMode="auto">
            <a:xfrm rot="-10800000">
              <a:off x="4078" y="660"/>
              <a:ext cx="193" cy="130"/>
              <a:chOff x="328" y="5410"/>
              <a:chExt cx="193" cy="130"/>
            </a:xfrm>
          </p:grpSpPr>
          <p:sp>
            <p:nvSpPr>
              <p:cNvPr id="3091"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2" name="AutoShape 20"/>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3" name="Group 21"/>
            <p:cNvGrpSpPr>
              <a:grpSpLocks/>
            </p:cNvGrpSpPr>
            <p:nvPr/>
          </p:nvGrpSpPr>
          <p:grpSpPr bwMode="auto">
            <a:xfrm rot="-16200000">
              <a:off x="368" y="632"/>
              <a:ext cx="194" cy="130"/>
              <a:chOff x="328" y="5410"/>
              <a:chExt cx="193" cy="130"/>
            </a:xfrm>
          </p:grpSpPr>
          <p:sp>
            <p:nvSpPr>
              <p:cNvPr id="3094"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5" name="AutoShape 23"/>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24"/>
            <p:cNvGrpSpPr>
              <a:grpSpLocks/>
            </p:cNvGrpSpPr>
            <p:nvPr/>
          </p:nvGrpSpPr>
          <p:grpSpPr bwMode="auto">
            <a:xfrm>
              <a:off x="1236" y="4436"/>
              <a:ext cx="2112" cy="1103"/>
              <a:chOff x="1236" y="4304"/>
              <a:chExt cx="2112" cy="1104"/>
            </a:xfrm>
          </p:grpSpPr>
          <p:grpSp>
            <p:nvGrpSpPr>
              <p:cNvPr id="3097" name="Group 25"/>
              <p:cNvGrpSpPr>
                <a:grpSpLocks/>
              </p:cNvGrpSpPr>
              <p:nvPr/>
            </p:nvGrpSpPr>
            <p:grpSpPr bwMode="auto">
              <a:xfrm>
                <a:off x="1788" y="4304"/>
                <a:ext cx="1008" cy="1008"/>
                <a:chOff x="1836" y="4416"/>
                <a:chExt cx="1008" cy="1008"/>
              </a:xfrm>
            </p:grpSpPr>
            <p:sp>
              <p:nvSpPr>
                <p:cNvPr id="3098"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9"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0"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1"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2"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3" name="Group 31"/>
            <p:cNvGrpSpPr>
              <a:grpSpLocks/>
            </p:cNvGrpSpPr>
            <p:nvPr/>
          </p:nvGrpSpPr>
          <p:grpSpPr bwMode="auto">
            <a:xfrm flipV="1">
              <a:off x="1236" y="792"/>
              <a:ext cx="2112" cy="1104"/>
              <a:chOff x="1236" y="4304"/>
              <a:chExt cx="2112" cy="1104"/>
            </a:xfrm>
          </p:grpSpPr>
          <p:grpSp>
            <p:nvGrpSpPr>
              <p:cNvPr id="3104"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7"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8"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110" name="Oval 38"/>
          <p:cNvSpPr>
            <a:spLocks noChangeArrowheads="1"/>
          </p:cNvSpPr>
          <p:nvPr/>
        </p:nvSpPr>
        <p:spPr bwMode="auto">
          <a:xfrm>
            <a:off x="3286125" y="7981950"/>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MV</a:t>
            </a:r>
            <a:endParaRPr lang="en-US" sz="1000" b="1" dirty="0">
              <a:solidFill>
                <a:schemeClr val="bg1"/>
              </a:solidFill>
            </a:endParaRPr>
          </a:p>
        </p:txBody>
      </p:sp>
      <p:sp>
        <p:nvSpPr>
          <p:cNvPr id="3111" name="Oval 39"/>
          <p:cNvSpPr>
            <a:spLocks noChangeArrowheads="1"/>
          </p:cNvSpPr>
          <p:nvPr/>
        </p:nvSpPr>
        <p:spPr bwMode="auto">
          <a:xfrm>
            <a:off x="3002305" y="1791709"/>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MT</a:t>
            </a:r>
            <a:endParaRPr lang="en-US" sz="1000" b="1" dirty="0">
              <a:solidFill>
                <a:schemeClr val="bg1"/>
              </a:solidFill>
            </a:endParaRPr>
          </a:p>
        </p:txBody>
      </p:sp>
      <p:sp>
        <p:nvSpPr>
          <p:cNvPr id="3112" name="Oval 40"/>
          <p:cNvSpPr>
            <a:spLocks noChangeArrowheads="1"/>
          </p:cNvSpPr>
          <p:nvPr/>
        </p:nvSpPr>
        <p:spPr bwMode="auto">
          <a:xfrm>
            <a:off x="1559074" y="3059832"/>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VB</a:t>
            </a:r>
          </a:p>
        </p:txBody>
      </p:sp>
      <p:sp>
        <p:nvSpPr>
          <p:cNvPr id="3113" name="Oval 41"/>
          <p:cNvSpPr>
            <a:spLocks noChangeArrowheads="1"/>
          </p:cNvSpPr>
          <p:nvPr/>
        </p:nvSpPr>
        <p:spPr bwMode="auto">
          <a:xfrm>
            <a:off x="4859238" y="2915816"/>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HB</a:t>
            </a:r>
          </a:p>
        </p:txBody>
      </p:sp>
      <p:sp>
        <p:nvSpPr>
          <p:cNvPr id="3115" name="Oval 43"/>
          <p:cNvSpPr>
            <a:spLocks noChangeArrowheads="1"/>
          </p:cNvSpPr>
          <p:nvPr/>
        </p:nvSpPr>
        <p:spPr bwMode="auto">
          <a:xfrm>
            <a:off x="5407025" y="2267744"/>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HK</a:t>
            </a:r>
          </a:p>
        </p:txBody>
      </p:sp>
      <p:sp>
        <p:nvSpPr>
          <p:cNvPr id="3116" name="Oval 44"/>
          <p:cNvSpPr>
            <a:spLocks noChangeArrowheads="1"/>
          </p:cNvSpPr>
          <p:nvPr/>
        </p:nvSpPr>
        <p:spPr bwMode="auto">
          <a:xfrm>
            <a:off x="1118518" y="2267744"/>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VK</a:t>
            </a:r>
          </a:p>
        </p:txBody>
      </p:sp>
      <p:sp>
        <p:nvSpPr>
          <p:cNvPr id="3118" name="Text Box 46"/>
          <p:cNvSpPr txBox="1">
            <a:spLocks noChangeArrowheads="1"/>
          </p:cNvSpPr>
          <p:nvPr/>
        </p:nvSpPr>
        <p:spPr bwMode="auto">
          <a:xfrm>
            <a:off x="2157413" y="200025"/>
            <a:ext cx="2495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sv-SE" b="1" dirty="0"/>
              <a:t>Positioner på planen</a:t>
            </a:r>
            <a:r>
              <a:rPr lang="en-GB" b="1" dirty="0"/>
              <a:t> </a:t>
            </a:r>
          </a:p>
        </p:txBody>
      </p:sp>
      <p:sp>
        <p:nvSpPr>
          <p:cNvPr id="58" name="Oval 39"/>
          <p:cNvSpPr>
            <a:spLocks noChangeArrowheads="1"/>
          </p:cNvSpPr>
          <p:nvPr/>
        </p:nvSpPr>
        <p:spPr bwMode="auto">
          <a:xfrm>
            <a:off x="3270503" y="3566369"/>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C</a:t>
            </a:r>
            <a:r>
              <a:rPr lang="en-US" sz="1000" b="1" dirty="0" smtClean="0">
                <a:solidFill>
                  <a:schemeClr val="bg1"/>
                </a:solidFill>
              </a:rPr>
              <a:t>MF</a:t>
            </a:r>
            <a:endParaRPr lang="en-US" sz="1000" b="1" dirty="0">
              <a:solidFill>
                <a:schemeClr val="bg1"/>
              </a:solidFill>
            </a:endParaRPr>
          </a:p>
        </p:txBody>
      </p:sp>
      <p:sp>
        <p:nvSpPr>
          <p:cNvPr id="60" name="Oval 39"/>
          <p:cNvSpPr>
            <a:spLocks noChangeArrowheads="1"/>
          </p:cNvSpPr>
          <p:nvPr/>
        </p:nvSpPr>
        <p:spPr bwMode="auto">
          <a:xfrm>
            <a:off x="3547326" y="1780745"/>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HMF</a:t>
            </a:r>
            <a:endParaRPr lang="en-US" sz="1000" b="1" dirty="0">
              <a:solidFill>
                <a:schemeClr val="bg1"/>
              </a:solidFill>
            </a:endParaRPr>
          </a:p>
        </p:txBody>
      </p:sp>
      <p:sp>
        <p:nvSpPr>
          <p:cNvPr id="61" name="Oval 39"/>
          <p:cNvSpPr>
            <a:spLocks noChangeArrowheads="1"/>
          </p:cNvSpPr>
          <p:nvPr/>
        </p:nvSpPr>
        <p:spPr bwMode="auto">
          <a:xfrm>
            <a:off x="3278729" y="2461245"/>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a:t>
            </a:r>
            <a:r>
              <a:rPr lang="en-US" sz="1000" b="1" dirty="0" smtClean="0">
                <a:solidFill>
                  <a:schemeClr val="bg1"/>
                </a:solidFill>
              </a:rPr>
              <a:t>MF</a:t>
            </a:r>
            <a:endParaRPr lang="en-US" sz="1000" b="1" dirty="0">
              <a:solidFill>
                <a:schemeClr val="bg1"/>
              </a:solidFill>
            </a:endParaRPr>
          </a:p>
        </p:txBody>
      </p:sp>
      <p:sp>
        <p:nvSpPr>
          <p:cNvPr id="50" name="Oval 41"/>
          <p:cNvSpPr>
            <a:spLocks noChangeArrowheads="1"/>
          </p:cNvSpPr>
          <p:nvPr/>
        </p:nvSpPr>
        <p:spPr bwMode="auto">
          <a:xfrm>
            <a:off x="1959548" y="4211960"/>
            <a:ext cx="285750" cy="290513"/>
          </a:xfrm>
          <a:prstGeom prst="ellipse">
            <a:avLst/>
          </a:prstGeom>
          <a:solidFill>
            <a:srgbClr val="002060"/>
          </a:solidFill>
          <a:ln w="9525">
            <a:solidFill>
              <a:schemeClr val="tx1"/>
            </a:solidFill>
            <a:round/>
            <a:headEnd/>
            <a:tailEnd/>
          </a:ln>
          <a:effectLst/>
          <a:extLst/>
        </p:spPr>
        <p:txBody>
          <a:bodyPr wrap="none" lIns="91432" tIns="45716" rIns="91432" bIns="45716" anchor="ctr"/>
          <a:lstStyle/>
          <a:p>
            <a:pPr algn="ctr"/>
            <a:endParaRPr lang="en-US" sz="1000" b="1" dirty="0">
              <a:solidFill>
                <a:schemeClr val="bg1"/>
              </a:solidFill>
            </a:endParaRPr>
          </a:p>
        </p:txBody>
      </p:sp>
      <p:sp>
        <p:nvSpPr>
          <p:cNvPr id="51" name="Oval 41"/>
          <p:cNvSpPr>
            <a:spLocks noChangeArrowheads="1"/>
          </p:cNvSpPr>
          <p:nvPr/>
        </p:nvSpPr>
        <p:spPr bwMode="auto">
          <a:xfrm>
            <a:off x="4286733" y="4254505"/>
            <a:ext cx="285750" cy="290513"/>
          </a:xfrm>
          <a:prstGeom prst="ellipse">
            <a:avLst/>
          </a:prstGeom>
          <a:solidFill>
            <a:srgbClr val="002060"/>
          </a:solidFill>
          <a:ln w="9525">
            <a:solidFill>
              <a:schemeClr val="tx1"/>
            </a:solidFill>
            <a:round/>
            <a:headEnd/>
            <a:tailEnd/>
          </a:ln>
          <a:effectLst/>
          <a:extLst/>
        </p:spPr>
        <p:txBody>
          <a:bodyPr wrap="none" lIns="91432" tIns="45716" rIns="91432" bIns="45716" anchor="ctr"/>
          <a:lstStyle/>
          <a:p>
            <a:pPr algn="ctr"/>
            <a:endParaRPr lang="en-US" sz="1000" b="1" dirty="0">
              <a:solidFill>
                <a:schemeClr val="bg1"/>
              </a:solidFill>
            </a:endParaRPr>
          </a:p>
        </p:txBody>
      </p:sp>
      <p:cxnSp>
        <p:nvCxnSpPr>
          <p:cNvPr id="3" name="Straight Arrow Connector 2"/>
          <p:cNvCxnSpPr>
            <a:stCxn id="3114" idx="6"/>
          </p:cNvCxnSpPr>
          <p:nvPr/>
        </p:nvCxnSpPr>
        <p:spPr>
          <a:xfrm flipV="1">
            <a:off x="2300288" y="4743877"/>
            <a:ext cx="363186" cy="28156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 name="Straight Arrow Connector 4"/>
          <p:cNvCxnSpPr>
            <a:stCxn id="3114" idx="2"/>
          </p:cNvCxnSpPr>
          <p:nvPr/>
        </p:nvCxnSpPr>
        <p:spPr>
          <a:xfrm flipH="1" flipV="1">
            <a:off x="1701949" y="4743877"/>
            <a:ext cx="312589" cy="28156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7" name="Straight Arrow Connector 6"/>
          <p:cNvCxnSpPr>
            <a:stCxn id="3114" idx="0"/>
          </p:cNvCxnSpPr>
          <p:nvPr/>
        </p:nvCxnSpPr>
        <p:spPr>
          <a:xfrm flipV="1">
            <a:off x="2157413" y="4552865"/>
            <a:ext cx="0" cy="32731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7" name="Straight Arrow Connector 66"/>
          <p:cNvCxnSpPr>
            <a:stCxn id="70" idx="6"/>
          </p:cNvCxnSpPr>
          <p:nvPr/>
        </p:nvCxnSpPr>
        <p:spPr>
          <a:xfrm flipV="1">
            <a:off x="4577982" y="4815885"/>
            <a:ext cx="363186" cy="28156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8" name="Straight Arrow Connector 67"/>
          <p:cNvCxnSpPr>
            <a:stCxn id="70" idx="2"/>
          </p:cNvCxnSpPr>
          <p:nvPr/>
        </p:nvCxnSpPr>
        <p:spPr>
          <a:xfrm flipH="1" flipV="1">
            <a:off x="3979643" y="4815885"/>
            <a:ext cx="312589" cy="28156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9" name="Straight Arrow Connector 68"/>
          <p:cNvCxnSpPr>
            <a:stCxn id="70" idx="0"/>
          </p:cNvCxnSpPr>
          <p:nvPr/>
        </p:nvCxnSpPr>
        <p:spPr>
          <a:xfrm flipV="1">
            <a:off x="4435107" y="4624873"/>
            <a:ext cx="0" cy="32731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3" name="Rectangle 12"/>
          <p:cNvSpPr/>
          <p:nvPr/>
        </p:nvSpPr>
        <p:spPr>
          <a:xfrm>
            <a:off x="1086855" y="5534140"/>
            <a:ext cx="4684296" cy="646331"/>
          </a:xfrm>
          <a:prstGeom prst="rect">
            <a:avLst/>
          </a:prstGeom>
        </p:spPr>
        <p:txBody>
          <a:bodyPr wrap="none">
            <a:spAutoFit/>
          </a:bodyPr>
          <a:lstStyle/>
          <a:p>
            <a:pPr marL="228600" indent="-228600" algn="ctr">
              <a:buFont typeface="+mj-lt"/>
              <a:buAutoNum type="arabicPeriod"/>
            </a:pPr>
            <a:r>
              <a:rPr lang="en-GB" sz="1200" dirty="0" smtClean="0"/>
              <a:t>Central defenders must stay goal side of the attackers</a:t>
            </a:r>
          </a:p>
          <a:p>
            <a:pPr marL="228600" indent="-228600" algn="ctr">
              <a:buFont typeface="+mj-lt"/>
              <a:buAutoNum type="arabicPeriod"/>
            </a:pPr>
            <a:r>
              <a:rPr lang="en-GB" sz="1200" dirty="0" smtClean="0"/>
              <a:t>Always have them in your sight, so you can react to their runs</a:t>
            </a:r>
            <a:endParaRPr lang="en-GB" sz="1200" dirty="0"/>
          </a:p>
          <a:p>
            <a:pPr marL="228600" indent="-228600" algn="ctr">
              <a:buFont typeface="+mj-lt"/>
              <a:buAutoNum type="arabicPeriod"/>
            </a:pPr>
            <a:r>
              <a:rPr lang="en-GB" sz="1200" dirty="0" smtClean="0"/>
              <a:t>Drop back if needed to keep goal side</a:t>
            </a:r>
            <a:endParaRPr lang="en-GB" sz="1200" dirty="0"/>
          </a:p>
        </p:txBody>
      </p:sp>
      <p:sp>
        <p:nvSpPr>
          <p:cNvPr id="70" name="Oval 42"/>
          <p:cNvSpPr>
            <a:spLocks noChangeArrowheads="1"/>
          </p:cNvSpPr>
          <p:nvPr/>
        </p:nvSpPr>
        <p:spPr bwMode="auto">
          <a:xfrm>
            <a:off x="4292232" y="4952189"/>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MB</a:t>
            </a:r>
            <a:endParaRPr lang="en-US" sz="1000" b="1" dirty="0">
              <a:solidFill>
                <a:schemeClr val="bg1"/>
              </a:solidFill>
            </a:endParaRPr>
          </a:p>
        </p:txBody>
      </p:sp>
      <p:sp>
        <p:nvSpPr>
          <p:cNvPr id="3114" name="Oval 42"/>
          <p:cNvSpPr>
            <a:spLocks noChangeArrowheads="1"/>
          </p:cNvSpPr>
          <p:nvPr/>
        </p:nvSpPr>
        <p:spPr bwMode="auto">
          <a:xfrm>
            <a:off x="2014538" y="4880181"/>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VMB</a:t>
            </a:r>
            <a:endParaRPr lang="en-US" sz="1000" b="1" dirty="0">
              <a:solidFill>
                <a:schemeClr val="bg1"/>
              </a:solidFill>
            </a:endParaRPr>
          </a:p>
        </p:txBody>
      </p:sp>
    </p:spTree>
    <p:extLst>
      <p:ext uri="{BB962C8B-B14F-4D97-AF65-F5344CB8AC3E}">
        <p14:creationId xmlns:p14="http://schemas.microsoft.com/office/powerpoint/2010/main" val="15719680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0063" y="900113"/>
            <a:ext cx="5857875" cy="7759700"/>
            <a:chOff x="334" y="600"/>
            <a:chExt cx="3937" cy="5133"/>
          </a:xfrm>
        </p:grpSpPr>
        <p:sp>
          <p:nvSpPr>
            <p:cNvPr id="3075"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 name="Arc 4"/>
            <p:cNvSpPr>
              <a:spLocks/>
            </p:cNvSpPr>
            <p:nvPr/>
          </p:nvSpPr>
          <p:spPr bwMode="auto">
            <a:xfrm>
              <a:off x="528"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7" name="Arc 5"/>
            <p:cNvSpPr>
              <a:spLocks/>
            </p:cNvSpPr>
            <p:nvPr/>
          </p:nvSpPr>
          <p:spPr bwMode="auto">
            <a:xfrm rot="-5400000">
              <a:off x="3983" y="5447"/>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 name="Arc 6"/>
            <p:cNvSpPr>
              <a:spLocks/>
            </p:cNvSpPr>
            <p:nvPr/>
          </p:nvSpPr>
          <p:spPr bwMode="auto">
            <a:xfrm rot="-10800000">
              <a:off x="3985" y="789"/>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 name="Arc 7"/>
            <p:cNvSpPr>
              <a:spLocks/>
            </p:cNvSpPr>
            <p:nvPr/>
          </p:nvSpPr>
          <p:spPr bwMode="auto">
            <a:xfrm rot="-16200000">
              <a:off x="527" y="791"/>
              <a:ext cx="99" cy="96"/>
            </a:xfrm>
            <a:custGeom>
              <a:avLst/>
              <a:gdLst>
                <a:gd name="G0" fmla="+- 608 0 0"/>
                <a:gd name="G1" fmla="+- 21600 0 0"/>
                <a:gd name="G2" fmla="+- 21600 0 0"/>
                <a:gd name="T0" fmla="*/ 0 w 22174"/>
                <a:gd name="T1" fmla="*/ 9 h 21600"/>
                <a:gd name="T2" fmla="*/ 22174 w 22174"/>
                <a:gd name="T3" fmla="*/ 20392 h 21600"/>
                <a:gd name="T4" fmla="*/ 608 w 22174"/>
                <a:gd name="T5" fmla="*/ 21600 h 21600"/>
              </a:gdLst>
              <a:ahLst/>
              <a:cxnLst>
                <a:cxn ang="0">
                  <a:pos x="T0" y="T1"/>
                </a:cxn>
                <a:cxn ang="0">
                  <a:pos x="T2" y="T3"/>
                </a:cxn>
                <a:cxn ang="0">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3"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84" name="Group 12"/>
            <p:cNvGrpSpPr>
              <a:grpSpLocks/>
            </p:cNvGrpSpPr>
            <p:nvPr/>
          </p:nvGrpSpPr>
          <p:grpSpPr bwMode="auto">
            <a:xfrm>
              <a:off x="334" y="5544"/>
              <a:ext cx="193" cy="130"/>
              <a:chOff x="328" y="5410"/>
              <a:chExt cx="193" cy="130"/>
            </a:xfrm>
          </p:grpSpPr>
          <p:sp>
            <p:nvSpPr>
              <p:cNvPr id="3085"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AutoShape 14"/>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87" name="Group 15"/>
            <p:cNvGrpSpPr>
              <a:grpSpLocks/>
            </p:cNvGrpSpPr>
            <p:nvPr/>
          </p:nvGrpSpPr>
          <p:grpSpPr bwMode="auto">
            <a:xfrm rot="-5400000">
              <a:off x="4046" y="5571"/>
              <a:ext cx="194" cy="130"/>
              <a:chOff x="328" y="5410"/>
              <a:chExt cx="193" cy="130"/>
            </a:xfrm>
          </p:grpSpPr>
          <p:sp>
            <p:nvSpPr>
              <p:cNvPr id="3088"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9" name="AutoShape 17"/>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0" name="Group 18"/>
            <p:cNvGrpSpPr>
              <a:grpSpLocks/>
            </p:cNvGrpSpPr>
            <p:nvPr/>
          </p:nvGrpSpPr>
          <p:grpSpPr bwMode="auto">
            <a:xfrm rot="-10800000">
              <a:off x="4078" y="660"/>
              <a:ext cx="193" cy="130"/>
              <a:chOff x="328" y="5410"/>
              <a:chExt cx="193" cy="130"/>
            </a:xfrm>
          </p:grpSpPr>
          <p:sp>
            <p:nvSpPr>
              <p:cNvPr id="3091"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2" name="AutoShape 20"/>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3" name="Group 21"/>
            <p:cNvGrpSpPr>
              <a:grpSpLocks/>
            </p:cNvGrpSpPr>
            <p:nvPr/>
          </p:nvGrpSpPr>
          <p:grpSpPr bwMode="auto">
            <a:xfrm rot="-16200000">
              <a:off x="368" y="632"/>
              <a:ext cx="194" cy="130"/>
              <a:chOff x="328" y="5410"/>
              <a:chExt cx="193" cy="130"/>
            </a:xfrm>
          </p:grpSpPr>
          <p:sp>
            <p:nvSpPr>
              <p:cNvPr id="3094"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5" name="AutoShape 23"/>
              <p:cNvSpPr>
                <a:spLocks noChangeArrowheads="1"/>
              </p:cNvSpPr>
              <p:nvPr/>
            </p:nvSpPr>
            <p:spPr bwMode="auto">
              <a:xfrm rot="-460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24"/>
            <p:cNvGrpSpPr>
              <a:grpSpLocks/>
            </p:cNvGrpSpPr>
            <p:nvPr/>
          </p:nvGrpSpPr>
          <p:grpSpPr bwMode="auto">
            <a:xfrm>
              <a:off x="1236" y="4436"/>
              <a:ext cx="2112" cy="1103"/>
              <a:chOff x="1236" y="4304"/>
              <a:chExt cx="2112" cy="1104"/>
            </a:xfrm>
          </p:grpSpPr>
          <p:grpSp>
            <p:nvGrpSpPr>
              <p:cNvPr id="3097" name="Group 25"/>
              <p:cNvGrpSpPr>
                <a:grpSpLocks/>
              </p:cNvGrpSpPr>
              <p:nvPr/>
            </p:nvGrpSpPr>
            <p:grpSpPr bwMode="auto">
              <a:xfrm>
                <a:off x="1788" y="4304"/>
                <a:ext cx="1008" cy="1008"/>
                <a:chOff x="1836" y="4416"/>
                <a:chExt cx="1008" cy="1008"/>
              </a:xfrm>
            </p:grpSpPr>
            <p:sp>
              <p:nvSpPr>
                <p:cNvPr id="3098"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9"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0"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1"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2"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3" name="Group 31"/>
            <p:cNvGrpSpPr>
              <a:grpSpLocks/>
            </p:cNvGrpSpPr>
            <p:nvPr/>
          </p:nvGrpSpPr>
          <p:grpSpPr bwMode="auto">
            <a:xfrm flipV="1">
              <a:off x="1236" y="792"/>
              <a:ext cx="2112" cy="1104"/>
              <a:chOff x="1236" y="4304"/>
              <a:chExt cx="2112" cy="1104"/>
            </a:xfrm>
          </p:grpSpPr>
          <p:grpSp>
            <p:nvGrpSpPr>
              <p:cNvPr id="3104"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7"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8"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110" name="Oval 38"/>
          <p:cNvSpPr>
            <a:spLocks noChangeArrowheads="1"/>
          </p:cNvSpPr>
          <p:nvPr/>
        </p:nvSpPr>
        <p:spPr bwMode="auto">
          <a:xfrm>
            <a:off x="3286125" y="7981950"/>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MV</a:t>
            </a:r>
            <a:endParaRPr lang="en-US" sz="1000" b="1" dirty="0">
              <a:solidFill>
                <a:schemeClr val="bg1"/>
              </a:solidFill>
            </a:endParaRPr>
          </a:p>
        </p:txBody>
      </p:sp>
      <p:sp>
        <p:nvSpPr>
          <p:cNvPr id="3111" name="Oval 39"/>
          <p:cNvSpPr>
            <a:spLocks noChangeArrowheads="1"/>
          </p:cNvSpPr>
          <p:nvPr/>
        </p:nvSpPr>
        <p:spPr bwMode="auto">
          <a:xfrm>
            <a:off x="3164498" y="1983780"/>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MT</a:t>
            </a:r>
            <a:endParaRPr lang="en-US" sz="1000" b="1" dirty="0">
              <a:solidFill>
                <a:schemeClr val="bg1"/>
              </a:solidFill>
            </a:endParaRPr>
          </a:p>
        </p:txBody>
      </p:sp>
      <p:sp>
        <p:nvSpPr>
          <p:cNvPr id="3112" name="Oval 40"/>
          <p:cNvSpPr>
            <a:spLocks noChangeArrowheads="1"/>
          </p:cNvSpPr>
          <p:nvPr/>
        </p:nvSpPr>
        <p:spPr bwMode="auto">
          <a:xfrm>
            <a:off x="1323421" y="2699792"/>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VB</a:t>
            </a:r>
          </a:p>
        </p:txBody>
      </p:sp>
      <p:sp>
        <p:nvSpPr>
          <p:cNvPr id="3113" name="Oval 41"/>
          <p:cNvSpPr>
            <a:spLocks noChangeArrowheads="1"/>
          </p:cNvSpPr>
          <p:nvPr/>
        </p:nvSpPr>
        <p:spPr bwMode="auto">
          <a:xfrm>
            <a:off x="5163335" y="2771800"/>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HB</a:t>
            </a:r>
          </a:p>
        </p:txBody>
      </p:sp>
      <p:sp>
        <p:nvSpPr>
          <p:cNvPr id="3114" name="Oval 42"/>
          <p:cNvSpPr>
            <a:spLocks noChangeArrowheads="1"/>
          </p:cNvSpPr>
          <p:nvPr/>
        </p:nvSpPr>
        <p:spPr bwMode="auto">
          <a:xfrm>
            <a:off x="2645584" y="4785543"/>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VMB</a:t>
            </a:r>
            <a:endParaRPr lang="en-US" sz="1000" b="1" dirty="0">
              <a:solidFill>
                <a:schemeClr val="bg1"/>
              </a:solidFill>
            </a:endParaRPr>
          </a:p>
        </p:txBody>
      </p:sp>
      <p:sp>
        <p:nvSpPr>
          <p:cNvPr id="3115" name="Oval 43"/>
          <p:cNvSpPr>
            <a:spLocks noChangeArrowheads="1"/>
          </p:cNvSpPr>
          <p:nvPr/>
        </p:nvSpPr>
        <p:spPr bwMode="auto">
          <a:xfrm>
            <a:off x="5137935" y="1907704"/>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HK</a:t>
            </a:r>
          </a:p>
        </p:txBody>
      </p:sp>
      <p:sp>
        <p:nvSpPr>
          <p:cNvPr id="3116" name="Oval 44"/>
          <p:cNvSpPr>
            <a:spLocks noChangeArrowheads="1"/>
          </p:cNvSpPr>
          <p:nvPr/>
        </p:nvSpPr>
        <p:spPr bwMode="auto">
          <a:xfrm>
            <a:off x="1376478" y="1907704"/>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VK</a:t>
            </a:r>
          </a:p>
        </p:txBody>
      </p:sp>
      <p:sp>
        <p:nvSpPr>
          <p:cNvPr id="3118" name="Text Box 46"/>
          <p:cNvSpPr txBox="1">
            <a:spLocks noChangeArrowheads="1"/>
          </p:cNvSpPr>
          <p:nvPr/>
        </p:nvSpPr>
        <p:spPr bwMode="auto">
          <a:xfrm>
            <a:off x="2815436" y="209550"/>
            <a:ext cx="123623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sv-SE" b="1" dirty="0" smtClean="0"/>
              <a:t>Attacking</a:t>
            </a:r>
            <a:endParaRPr lang="en-GB" b="1" dirty="0"/>
          </a:p>
        </p:txBody>
      </p:sp>
      <p:sp>
        <p:nvSpPr>
          <p:cNvPr id="56" name="Oval 42"/>
          <p:cNvSpPr>
            <a:spLocks noChangeArrowheads="1"/>
          </p:cNvSpPr>
          <p:nvPr/>
        </p:nvSpPr>
        <p:spPr bwMode="auto">
          <a:xfrm>
            <a:off x="3931133" y="4769684"/>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MB</a:t>
            </a:r>
          </a:p>
        </p:txBody>
      </p:sp>
      <p:sp>
        <p:nvSpPr>
          <p:cNvPr id="59" name="TextBox 58"/>
          <p:cNvSpPr txBox="1"/>
          <p:nvPr/>
        </p:nvSpPr>
        <p:spPr>
          <a:xfrm>
            <a:off x="3822729" y="2013551"/>
            <a:ext cx="312906" cy="369332"/>
          </a:xfrm>
          <a:prstGeom prst="rect">
            <a:avLst/>
          </a:prstGeom>
          <a:noFill/>
        </p:spPr>
        <p:txBody>
          <a:bodyPr wrap="none" rtlCol="0">
            <a:spAutoFit/>
          </a:bodyPr>
          <a:lstStyle/>
          <a:p>
            <a:r>
              <a:rPr lang="en-GB" dirty="0" smtClean="0"/>
              <a:t>1</a:t>
            </a:r>
            <a:endParaRPr lang="en-GB" dirty="0"/>
          </a:p>
        </p:txBody>
      </p:sp>
      <p:sp>
        <p:nvSpPr>
          <p:cNvPr id="62" name="TextBox 61"/>
          <p:cNvSpPr txBox="1"/>
          <p:nvPr/>
        </p:nvSpPr>
        <p:spPr>
          <a:xfrm>
            <a:off x="2507022" y="2547724"/>
            <a:ext cx="312906" cy="369332"/>
          </a:xfrm>
          <a:prstGeom prst="rect">
            <a:avLst/>
          </a:prstGeom>
          <a:noFill/>
        </p:spPr>
        <p:txBody>
          <a:bodyPr wrap="none" rtlCol="0">
            <a:spAutoFit/>
          </a:bodyPr>
          <a:lstStyle/>
          <a:p>
            <a:r>
              <a:rPr lang="en-GB" dirty="0" smtClean="0"/>
              <a:t>2</a:t>
            </a:r>
            <a:endParaRPr lang="en-GB" dirty="0"/>
          </a:p>
        </p:txBody>
      </p:sp>
      <p:sp>
        <p:nvSpPr>
          <p:cNvPr id="63" name="TextBox 62"/>
          <p:cNvSpPr txBox="1"/>
          <p:nvPr/>
        </p:nvSpPr>
        <p:spPr>
          <a:xfrm>
            <a:off x="3429000" y="3418505"/>
            <a:ext cx="312906" cy="369332"/>
          </a:xfrm>
          <a:prstGeom prst="rect">
            <a:avLst/>
          </a:prstGeom>
          <a:noFill/>
        </p:spPr>
        <p:txBody>
          <a:bodyPr wrap="none" rtlCol="0">
            <a:spAutoFit/>
          </a:bodyPr>
          <a:lstStyle/>
          <a:p>
            <a:r>
              <a:rPr lang="en-GB" dirty="0" smtClean="0"/>
              <a:t>3</a:t>
            </a:r>
            <a:endParaRPr lang="en-GB" dirty="0"/>
          </a:p>
        </p:txBody>
      </p:sp>
      <p:cxnSp>
        <p:nvCxnSpPr>
          <p:cNvPr id="64" name="Straight Arrow Connector 63"/>
          <p:cNvCxnSpPr/>
          <p:nvPr/>
        </p:nvCxnSpPr>
        <p:spPr>
          <a:xfrm flipH="1" flipV="1">
            <a:off x="3660226" y="1907704"/>
            <a:ext cx="223122" cy="72580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60" name="Oval 39"/>
          <p:cNvSpPr>
            <a:spLocks noChangeArrowheads="1"/>
          </p:cNvSpPr>
          <p:nvPr/>
        </p:nvSpPr>
        <p:spPr bwMode="auto">
          <a:xfrm>
            <a:off x="3720585" y="2513218"/>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HMF</a:t>
            </a:r>
            <a:endParaRPr lang="en-US" sz="1000" b="1" dirty="0">
              <a:solidFill>
                <a:schemeClr val="bg1"/>
              </a:solidFill>
            </a:endParaRPr>
          </a:p>
        </p:txBody>
      </p:sp>
      <p:cxnSp>
        <p:nvCxnSpPr>
          <p:cNvPr id="65" name="Straight Arrow Connector 64"/>
          <p:cNvCxnSpPr/>
          <p:nvPr/>
        </p:nvCxnSpPr>
        <p:spPr>
          <a:xfrm>
            <a:off x="3401640" y="3222305"/>
            <a:ext cx="0" cy="761733"/>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6" name="Straight Arrow Connector 65"/>
          <p:cNvCxnSpPr/>
          <p:nvPr/>
        </p:nvCxnSpPr>
        <p:spPr>
          <a:xfrm flipV="1">
            <a:off x="2625934" y="2633511"/>
            <a:ext cx="538564" cy="45764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58" name="Oval 39"/>
          <p:cNvSpPr>
            <a:spLocks noChangeArrowheads="1"/>
          </p:cNvSpPr>
          <p:nvPr/>
        </p:nvSpPr>
        <p:spPr bwMode="auto">
          <a:xfrm>
            <a:off x="2413434" y="3001623"/>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VMF</a:t>
            </a:r>
            <a:endParaRPr lang="en-US" sz="1000" b="1" dirty="0">
              <a:solidFill>
                <a:schemeClr val="bg1"/>
              </a:solidFill>
            </a:endParaRPr>
          </a:p>
        </p:txBody>
      </p:sp>
      <p:sp>
        <p:nvSpPr>
          <p:cNvPr id="61" name="Oval 39"/>
          <p:cNvSpPr>
            <a:spLocks noChangeArrowheads="1"/>
          </p:cNvSpPr>
          <p:nvPr/>
        </p:nvSpPr>
        <p:spPr bwMode="auto">
          <a:xfrm>
            <a:off x="3258388" y="2990305"/>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C</a:t>
            </a:r>
            <a:r>
              <a:rPr lang="en-US" sz="1000" b="1" dirty="0" smtClean="0">
                <a:solidFill>
                  <a:schemeClr val="bg1"/>
                </a:solidFill>
              </a:rPr>
              <a:t>MF</a:t>
            </a:r>
            <a:endParaRPr lang="en-US" sz="1000" b="1" dirty="0">
              <a:solidFill>
                <a:schemeClr val="bg1"/>
              </a:solidFill>
            </a:endParaRPr>
          </a:p>
        </p:txBody>
      </p:sp>
      <p:sp>
        <p:nvSpPr>
          <p:cNvPr id="68" name="TextBox 67"/>
          <p:cNvSpPr txBox="1"/>
          <p:nvPr/>
        </p:nvSpPr>
        <p:spPr>
          <a:xfrm>
            <a:off x="1172392" y="5593374"/>
            <a:ext cx="4560864" cy="830997"/>
          </a:xfrm>
          <a:prstGeom prst="rect">
            <a:avLst/>
          </a:prstGeom>
          <a:noFill/>
        </p:spPr>
        <p:txBody>
          <a:bodyPr wrap="none" rtlCol="0">
            <a:spAutoFit/>
          </a:bodyPr>
          <a:lstStyle/>
          <a:p>
            <a:pPr marL="228600" indent="-228600">
              <a:buAutoNum type="arabicPeriod"/>
            </a:pPr>
            <a:r>
              <a:rPr lang="en-GB" sz="1200" dirty="0" smtClean="0"/>
              <a:t>If the HMF joins the attack, the VMF must drop in behind the </a:t>
            </a:r>
            <a:br>
              <a:rPr lang="en-GB" sz="1200" dirty="0" smtClean="0"/>
            </a:br>
            <a:r>
              <a:rPr lang="en-GB" sz="1200" dirty="0" smtClean="0"/>
              <a:t>front two attackers</a:t>
            </a:r>
          </a:p>
          <a:p>
            <a:pPr marL="228600" indent="-228600">
              <a:buFont typeface="+mj-lt"/>
              <a:buAutoNum type="arabicPeriod" startAt="2"/>
            </a:pPr>
            <a:r>
              <a:rPr lang="en-GB" sz="1200" dirty="0" smtClean="0"/>
              <a:t>The CMF must drop back &amp; provide extra cover for the </a:t>
            </a:r>
            <a:br>
              <a:rPr lang="en-GB" sz="1200" dirty="0" smtClean="0"/>
            </a:br>
            <a:r>
              <a:rPr lang="en-GB" sz="1200" dirty="0" smtClean="0"/>
              <a:t>central defenders</a:t>
            </a:r>
            <a:endParaRPr lang="en-GB" sz="1200" dirty="0"/>
          </a:p>
        </p:txBody>
      </p:sp>
    </p:spTree>
    <p:extLst>
      <p:ext uri="{BB962C8B-B14F-4D97-AF65-F5344CB8AC3E}">
        <p14:creationId xmlns:p14="http://schemas.microsoft.com/office/powerpoint/2010/main" val="3763565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grpId="0" nodeType="clickEffect">
                                  <p:stCondLst>
                                    <p:cond delay="0"/>
                                  </p:stCondLst>
                                  <p:childTnLst>
                                    <p:animMotion origin="layout" path="M 4.07407E-6 1.38889E-6 L -0.00047 -0.09792 " pathEditMode="relative" rAng="0" ptsTypes="AA">
                                      <p:cBhvr>
                                        <p:cTn id="6" dur="2000" fill="hold"/>
                                        <p:tgtEl>
                                          <p:spTgt spid="60"/>
                                        </p:tgtEl>
                                        <p:attrNameLst>
                                          <p:attrName>ppt_x</p:attrName>
                                          <p:attrName>ppt_y</p:attrName>
                                        </p:attrNameLst>
                                      </p:cBhvr>
                                      <p:rCtr x="-23" y="-4896"/>
                                    </p:animMotion>
                                  </p:childTnLst>
                                </p:cTn>
                              </p:par>
                            </p:childTnLst>
                          </p:cTn>
                        </p:par>
                      </p:childTnLst>
                    </p:cTn>
                  </p:par>
                  <p:par>
                    <p:cTn id="7" fill="hold">
                      <p:stCondLst>
                        <p:cond delay="indefinite"/>
                      </p:stCondLst>
                      <p:childTnLst>
                        <p:par>
                          <p:cTn id="8" fill="hold">
                            <p:stCondLst>
                              <p:cond delay="0"/>
                            </p:stCondLst>
                            <p:childTnLst>
                              <p:par>
                                <p:cTn id="9" presetID="64" presetClass="path" presetSubtype="0" accel="50000" decel="50000" fill="hold" grpId="0" nodeType="clickEffect">
                                  <p:stCondLst>
                                    <p:cond delay="0"/>
                                  </p:stCondLst>
                                  <p:childTnLst>
                                    <p:animMotion origin="layout" path="M 4.81481E-6 -8.33333E-7 L 0.12731 -0.04114 " pathEditMode="relative" rAng="0" ptsTypes="AA">
                                      <p:cBhvr>
                                        <p:cTn id="10" dur="2000" fill="hold"/>
                                        <p:tgtEl>
                                          <p:spTgt spid="58"/>
                                        </p:tgtEl>
                                        <p:attrNameLst>
                                          <p:attrName>ppt_x</p:attrName>
                                          <p:attrName>ppt_y</p:attrName>
                                        </p:attrNameLst>
                                      </p:cBhvr>
                                      <p:rCtr x="6366" y="-2066"/>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4.81481E-6 4.44444E-6 L 0.00394 0.09392 " pathEditMode="relative" rAng="0" ptsTypes="AA">
                                      <p:cBhvr>
                                        <p:cTn id="14" dur="2000" fill="hold"/>
                                        <p:tgtEl>
                                          <p:spTgt spid="61"/>
                                        </p:tgtEl>
                                        <p:attrNameLst>
                                          <p:attrName>ppt_x</p:attrName>
                                          <p:attrName>ppt_y</p:attrName>
                                        </p:attrNameLst>
                                      </p:cBhvr>
                                      <p:rCtr x="185" y="4688"/>
                                    </p:animMotion>
                                  </p:childTnLst>
                                </p:cTn>
                              </p:par>
                              <p:par>
                                <p:cTn id="15" presetID="10" presetClass="entr" presetSubtype="0" fill="hold" nodeType="withEffect">
                                  <p:stCondLst>
                                    <p:cond delay="0"/>
                                  </p:stCondLst>
                                  <p:childTnLst>
                                    <p:set>
                                      <p:cBhvr>
                                        <p:cTn id="16" dur="1" fill="hold">
                                          <p:stCondLst>
                                            <p:cond delay="0"/>
                                          </p:stCondLst>
                                        </p:cTn>
                                        <p:tgtEl>
                                          <p:spTgt spid="64"/>
                                        </p:tgtEl>
                                        <p:attrNameLst>
                                          <p:attrName>style.visibility</p:attrName>
                                        </p:attrNameLst>
                                      </p:cBhvr>
                                      <p:to>
                                        <p:strVal val="visible"/>
                                      </p:to>
                                    </p:set>
                                    <p:animEffect transition="in" filter="fade">
                                      <p:cBhvr>
                                        <p:cTn id="17" dur="500"/>
                                        <p:tgtEl>
                                          <p:spTgt spid="64"/>
                                        </p:tgtEl>
                                      </p:cBhvr>
                                    </p:animEffect>
                                  </p:childTnLst>
                                </p:cTn>
                              </p:par>
                              <p:par>
                                <p:cTn id="18" presetID="10" presetClass="entr" presetSubtype="0" fill="hold" nodeType="withEffect">
                                  <p:stCondLst>
                                    <p:cond delay="0"/>
                                  </p:stCondLst>
                                  <p:childTnLst>
                                    <p:set>
                                      <p:cBhvr>
                                        <p:cTn id="19" dur="1" fill="hold">
                                          <p:stCondLst>
                                            <p:cond delay="0"/>
                                          </p:stCondLst>
                                        </p:cTn>
                                        <p:tgtEl>
                                          <p:spTgt spid="65"/>
                                        </p:tgtEl>
                                        <p:attrNameLst>
                                          <p:attrName>style.visibility</p:attrName>
                                        </p:attrNameLst>
                                      </p:cBhvr>
                                      <p:to>
                                        <p:strVal val="visible"/>
                                      </p:to>
                                    </p:set>
                                    <p:animEffect transition="in" filter="fade">
                                      <p:cBhvr>
                                        <p:cTn id="20" dur="500"/>
                                        <p:tgtEl>
                                          <p:spTgt spid="65"/>
                                        </p:tgtEl>
                                      </p:cBhvr>
                                    </p:animEffect>
                                  </p:childTnLst>
                                </p:cTn>
                              </p:par>
                              <p:par>
                                <p:cTn id="21" presetID="10" presetClass="entr" presetSubtype="0" fill="hold" nodeType="withEffect">
                                  <p:stCondLst>
                                    <p:cond delay="0"/>
                                  </p:stCondLst>
                                  <p:childTnLst>
                                    <p:set>
                                      <p:cBhvr>
                                        <p:cTn id="22" dur="1" fill="hold">
                                          <p:stCondLst>
                                            <p:cond delay="0"/>
                                          </p:stCondLst>
                                        </p:cTn>
                                        <p:tgtEl>
                                          <p:spTgt spid="66"/>
                                        </p:tgtEl>
                                        <p:attrNameLst>
                                          <p:attrName>style.visibility</p:attrName>
                                        </p:attrNameLst>
                                      </p:cBhvr>
                                      <p:to>
                                        <p:strVal val="visible"/>
                                      </p:to>
                                    </p:set>
                                    <p:animEffect transition="in" filter="fade">
                                      <p:cBhvr>
                                        <p:cTn id="23" dur="5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P spid="58" grpId="0" animBg="1"/>
      <p:bldP spid="61"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TotalTime>
  <Words>1261</Words>
  <Application>Microsoft Office PowerPoint</Application>
  <PresentationFormat>On-screen Show (4:3)</PresentationFormat>
  <Paragraphs>204</Paragraphs>
  <Slides>12</Slides>
  <Notes>9</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Default Design</vt:lpstr>
      <vt:lpstr>Blentarps BK – Skurups AIF </vt:lpstr>
      <vt:lpstr>PowerPoint Presentation</vt:lpstr>
      <vt:lpstr>PowerPoint Presentation</vt:lpstr>
      <vt:lpstr>PowerPoint Presentation</vt:lpstr>
      <vt:lpstr>4-5-1 If we control the midfield, we control the game!</vt:lpstr>
      <vt:lpstr>PowerPoint Presentation</vt:lpstr>
      <vt:lpstr>PowerPoint Presentation</vt:lpstr>
      <vt:lpstr>PowerPoint Presentation</vt:lpstr>
      <vt:lpstr>PowerPoint Presentation</vt:lpstr>
      <vt:lpstr>PowerPoint Presentation</vt:lpstr>
      <vt:lpstr>PowerPoint Presentation</vt:lpstr>
      <vt:lpstr>Roles and responsibilities in 4-5-1</vt:lpstr>
    </vt:vector>
  </TitlesOfParts>
  <Company>ALK-Abelló</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Träningsmatch   mot Ystad</dc:title>
  <dc:creator>SRMDK</dc:creator>
  <cp:lastModifiedBy>Sunil Ramkali</cp:lastModifiedBy>
  <cp:revision>86</cp:revision>
  <cp:lastPrinted>2013-06-04T09:48:14Z</cp:lastPrinted>
  <dcterms:created xsi:type="dcterms:W3CDTF">2011-04-06T09:13:24Z</dcterms:created>
  <dcterms:modified xsi:type="dcterms:W3CDTF">2013-06-05T06:27:32Z</dcterms:modified>
</cp:coreProperties>
</file>