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48"/>
  </p:notesMasterIdLst>
  <p:handoutMasterIdLst>
    <p:handoutMasterId r:id="rId49"/>
  </p:handoutMasterIdLst>
  <p:sldIdLst>
    <p:sldId id="287" r:id="rId5"/>
    <p:sldId id="307" r:id="rId6"/>
    <p:sldId id="1625" r:id="rId7"/>
    <p:sldId id="1628" r:id="rId8"/>
    <p:sldId id="1627" r:id="rId9"/>
    <p:sldId id="305" r:id="rId10"/>
    <p:sldId id="1610" r:id="rId11"/>
    <p:sldId id="1635" r:id="rId12"/>
    <p:sldId id="1589" r:id="rId13"/>
    <p:sldId id="310" r:id="rId14"/>
    <p:sldId id="316" r:id="rId15"/>
    <p:sldId id="1600" r:id="rId16"/>
    <p:sldId id="1604" r:id="rId17"/>
    <p:sldId id="1601" r:id="rId18"/>
    <p:sldId id="1642" r:id="rId19"/>
    <p:sldId id="1611" r:id="rId20"/>
    <p:sldId id="1590" r:id="rId21"/>
    <p:sldId id="1639" r:id="rId22"/>
    <p:sldId id="1643" r:id="rId23"/>
    <p:sldId id="318" r:id="rId24"/>
    <p:sldId id="324" r:id="rId25"/>
    <p:sldId id="1630" r:id="rId26"/>
    <p:sldId id="325" r:id="rId27"/>
    <p:sldId id="1631" r:id="rId28"/>
    <p:sldId id="326" r:id="rId29"/>
    <p:sldId id="1633" r:id="rId30"/>
    <p:sldId id="327" r:id="rId31"/>
    <p:sldId id="1632" r:id="rId32"/>
    <p:sldId id="1591" r:id="rId33"/>
    <p:sldId id="323" r:id="rId34"/>
    <p:sldId id="317" r:id="rId35"/>
    <p:sldId id="1621" r:id="rId36"/>
    <p:sldId id="1593" r:id="rId37"/>
    <p:sldId id="1588" r:id="rId38"/>
    <p:sldId id="1629" r:id="rId39"/>
    <p:sldId id="1636" r:id="rId40"/>
    <p:sldId id="1596" r:id="rId41"/>
    <p:sldId id="1617" r:id="rId42"/>
    <p:sldId id="1594" r:id="rId43"/>
    <p:sldId id="1638" r:id="rId44"/>
    <p:sldId id="1598" r:id="rId45"/>
    <p:sldId id="1607" r:id="rId46"/>
    <p:sldId id="292" r:id="rId47"/>
  </p:sldIdLst>
  <p:sldSz cx="12192000" cy="6858000"/>
  <p:notesSz cx="6797675" cy="9926638"/>
  <p:defaultTex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Instruktioner" id="{0332FA32-E790-4CD3-86B6-B248B4EADE8B}">
          <p14:sldIdLst/>
        </p14:section>
        <p14:section name="Presentation" id="{3A8E3980-A42D-493A-9520-B376ACD18F40}">
          <p14:sldIdLst>
            <p14:sldId id="287"/>
            <p14:sldId id="307"/>
            <p14:sldId id="1625"/>
            <p14:sldId id="1628"/>
            <p14:sldId id="1627"/>
            <p14:sldId id="305"/>
            <p14:sldId id="1610"/>
            <p14:sldId id="1635"/>
            <p14:sldId id="1589"/>
          </p14:sldIdLst>
        </p14:section>
        <p14:section name="Avsnitt 1 - Stärkt ledarskap" id="{58855ED3-22C2-4FB3-804D-600E1AF7D352}">
          <p14:sldIdLst>
            <p14:sldId id="310"/>
            <p14:sldId id="316"/>
            <p14:sldId id="1600"/>
            <p14:sldId id="1604"/>
            <p14:sldId id="1601"/>
            <p14:sldId id="1642"/>
            <p14:sldId id="1611"/>
          </p14:sldIdLst>
        </p14:section>
        <p14:section name="Avsnitt 2 - De vanligaste diagnoserna" id="{834DBCB3-3F5D-44AF-9FA8-C827B98716D7}">
          <p14:sldIdLst>
            <p14:sldId id="1590"/>
            <p14:sldId id="1639"/>
            <p14:sldId id="1643"/>
            <p14:sldId id="318"/>
            <p14:sldId id="324"/>
            <p14:sldId id="1630"/>
            <p14:sldId id="325"/>
            <p14:sldId id="1631"/>
            <p14:sldId id="326"/>
            <p14:sldId id="1633"/>
            <p14:sldId id="327"/>
            <p14:sldId id="1632"/>
          </p14:sldIdLst>
        </p14:section>
        <p14:section name="Avsnitt 3 - Vad innebär NPF egentligen?" id="{3903F926-8F53-4D4A-ADFE-D84B76704871}">
          <p14:sldIdLst>
            <p14:sldId id="1591"/>
            <p14:sldId id="323"/>
            <p14:sldId id="317"/>
            <p14:sldId id="1621"/>
          </p14:sldIdLst>
        </p14:section>
        <p14:section name="Avsnitt 5 - Tydliggörande pedagogik" id="{292E9280-E1B7-43E7-9779-14177A3DCD66}">
          <p14:sldIdLst>
            <p14:sldId id="1593"/>
            <p14:sldId id="1588"/>
            <p14:sldId id="1629"/>
            <p14:sldId id="1636"/>
            <p14:sldId id="1596"/>
            <p14:sldId id="1617"/>
          </p14:sldIdLst>
        </p14:section>
        <p14:section name="Fortsättning" id="{2C873052-DF39-4486-BD20-D273F8453327}">
          <p14:sldIdLst>
            <p14:sldId id="1594"/>
            <p14:sldId id="1638"/>
          </p14:sldIdLst>
        </p14:section>
        <p14:section name="Fortsättning" id="{C1D12091-6456-4C45-B244-547293012E87}">
          <p14:sldIdLst>
            <p14:sldId id="1598"/>
            <p14:sldId id="1607"/>
            <p14:sldId id="292"/>
          </p14:sldIdLst>
        </p14:section>
      </p14:sectionLst>
    </p:ex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95D57"/>
    <a:srgbClr val="4BBFB3"/>
    <a:srgbClr val="3087C0"/>
    <a:srgbClr val="CCE1EF"/>
    <a:srgbClr val="D7D6CB"/>
    <a:srgbClr val="FFFFFF"/>
    <a:srgbClr val="B2B4A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4093CC1-F934-4617-A05B-1100906B1966}" v="1893" dt="2025-11-06T10:13:13.699"/>
    <p1510:client id="{E04987A2-C6ED-4E75-BD96-EE802A0CF939}" v="980" dt="2025-11-05T12:58:10.706"/>
  </p1510:revLst>
</p1510:revInfo>
</file>

<file path=ppt/tableStyles.xml><?xml version="1.0" encoding="utf-8"?>
<a:tblStyleLst xmlns:a="http://schemas.openxmlformats.org/drawingml/2006/main" def="{5C22544A-7EE6-4342-B048-85BDC9FD1C3A}">
  <a:tblStyle styleId="{5C22544A-7EE6-4342-B048-85BDC9FD1C3A}" styleName="Mellanmörkt format 2 - Dekorfär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55" d="100"/>
          <a:sy n="55" d="100"/>
        </p:scale>
        <p:origin x="42" y="282"/>
      </p:cViewPr>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presProps" Target="presProp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tableStyles" Target="tableStyles.xml"/><Relationship Id="rId5" Type="http://schemas.openxmlformats.org/officeDocument/2006/relationships/slide" Target="slides/slid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notesMaster" Target="notesMasters/notesMaster1.xml"/><Relationship Id="rId8" Type="http://schemas.openxmlformats.org/officeDocument/2006/relationships/slide" Target="slides/slide4.xml"/><Relationship Id="rId51" Type="http://schemas.openxmlformats.org/officeDocument/2006/relationships/viewProps" Target="viewProps.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20" Type="http://schemas.openxmlformats.org/officeDocument/2006/relationships/slide" Target="slides/slide16.xml"/><Relationship Id="rId41" Type="http://schemas.openxmlformats.org/officeDocument/2006/relationships/slide" Target="slides/slide37.xml"/><Relationship Id="rId54"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sv-SE"/>
          </a:p>
        </p:txBody>
      </p:sp>
      <p:sp>
        <p:nvSpPr>
          <p:cNvPr id="3" name="Platshållare för datum 2"/>
          <p:cNvSpPr>
            <a:spLocks noGrp="1"/>
          </p:cNvSpPr>
          <p:nvPr>
            <p:ph type="dt" sz="quarter" idx="1"/>
          </p:nvPr>
        </p:nvSpPr>
        <p:spPr>
          <a:xfrm>
            <a:off x="3850443" y="0"/>
            <a:ext cx="2945659" cy="498056"/>
          </a:xfrm>
          <a:prstGeom prst="rect">
            <a:avLst/>
          </a:prstGeom>
        </p:spPr>
        <p:txBody>
          <a:bodyPr vert="horz" lIns="91440" tIns="45720" rIns="91440" bIns="45720" rtlCol="0"/>
          <a:lstStyle>
            <a:lvl1pPr algn="r">
              <a:defRPr sz="1200"/>
            </a:lvl1pPr>
          </a:lstStyle>
          <a:p>
            <a:fld id="{2C96ED4D-9974-4266-9636-7DF9434CB37C}" type="datetimeFigureOut">
              <a:rPr lang="sv-SE" smtClean="0"/>
              <a:t>2025-11-06</a:t>
            </a:fld>
            <a:endParaRPr lang="sv-SE"/>
          </a:p>
        </p:txBody>
      </p:sp>
      <p:sp>
        <p:nvSpPr>
          <p:cNvPr id="4" name="Platshållare för sidfot 3"/>
          <p:cNvSpPr>
            <a:spLocks noGrp="1"/>
          </p:cNvSpPr>
          <p:nvPr>
            <p:ph type="ftr" sz="quarter" idx="2"/>
          </p:nvPr>
        </p:nvSpPr>
        <p:spPr>
          <a:xfrm>
            <a:off x="0" y="9428584"/>
            <a:ext cx="2945659" cy="498055"/>
          </a:xfrm>
          <a:prstGeom prst="rect">
            <a:avLst/>
          </a:prstGeom>
        </p:spPr>
        <p:txBody>
          <a:bodyPr vert="horz" lIns="91440" tIns="45720" rIns="91440" bIns="45720" rtlCol="0" anchor="b"/>
          <a:lstStyle>
            <a:lvl1pPr algn="l">
              <a:defRPr sz="1200"/>
            </a:lvl1pPr>
          </a:lstStyle>
          <a:p>
            <a:endParaRPr lang="sv-SE"/>
          </a:p>
        </p:txBody>
      </p:sp>
      <p:sp>
        <p:nvSpPr>
          <p:cNvPr id="5" name="Platshållare för bildnummer 4"/>
          <p:cNvSpPr>
            <a:spLocks noGrp="1"/>
          </p:cNvSpPr>
          <p:nvPr>
            <p:ph type="sldNum" sz="quarter" idx="3"/>
          </p:nvPr>
        </p:nvSpPr>
        <p:spPr>
          <a:xfrm>
            <a:off x="3850443" y="9428584"/>
            <a:ext cx="2945659" cy="498055"/>
          </a:xfrm>
          <a:prstGeom prst="rect">
            <a:avLst/>
          </a:prstGeom>
        </p:spPr>
        <p:txBody>
          <a:bodyPr vert="horz" lIns="91440" tIns="45720" rIns="91440" bIns="45720" rtlCol="0" anchor="b"/>
          <a:lstStyle>
            <a:lvl1pPr algn="r">
              <a:defRPr sz="1200"/>
            </a:lvl1pPr>
          </a:lstStyle>
          <a:p>
            <a:fld id="{6875A873-DB4E-4F59-A8B1-757F0F4852CB}" type="slidenum">
              <a:rPr lang="sv-SE" smtClean="0"/>
              <a:t>‹#›</a:t>
            </a:fld>
            <a:endParaRPr lang="sv-SE"/>
          </a:p>
        </p:txBody>
      </p:sp>
    </p:spTree>
    <p:extLst>
      <p:ext uri="{BB962C8B-B14F-4D97-AF65-F5344CB8AC3E}">
        <p14:creationId xmlns:p14="http://schemas.microsoft.com/office/powerpoint/2010/main" val="401686774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sv-SE"/>
          </a:p>
        </p:txBody>
      </p:sp>
      <p:sp>
        <p:nvSpPr>
          <p:cNvPr id="3" name="Platshållare för datum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E7592141-416E-49B0-82D1-A68B9C506992}" type="datetimeFigureOut">
              <a:rPr lang="sv-SE" smtClean="0"/>
              <a:t>2025-11-06</a:t>
            </a:fld>
            <a:endParaRPr lang="sv-SE"/>
          </a:p>
        </p:txBody>
      </p:sp>
      <p:sp>
        <p:nvSpPr>
          <p:cNvPr id="4" name="Platshållare för bildobjekt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sv-SE"/>
          </a:p>
        </p:txBody>
      </p:sp>
      <p:sp>
        <p:nvSpPr>
          <p:cNvPr id="5" name="Platshållare för anteckningar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6" name="Platshållare för sidfot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sv-SE"/>
          </a:p>
        </p:txBody>
      </p:sp>
      <p:sp>
        <p:nvSpPr>
          <p:cNvPr id="7" name="Platshållare för bildnummer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D0B863A3-F6DA-432C-A68C-0B1EB56ED58E}" type="slidenum">
              <a:rPr lang="sv-SE" smtClean="0"/>
              <a:t>‹#›</a:t>
            </a:fld>
            <a:endParaRPr lang="sv-SE"/>
          </a:p>
        </p:txBody>
      </p:sp>
    </p:spTree>
    <p:extLst>
      <p:ext uri="{BB962C8B-B14F-4D97-AF65-F5344CB8AC3E}">
        <p14:creationId xmlns:p14="http://schemas.microsoft.com/office/powerpoint/2010/main" val="50649330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a:t>Allt det vi kommer att visa bygger på forskning som RF-SISU riks har tagit fram tillsammans med Attention.</a:t>
            </a:r>
          </a:p>
        </p:txBody>
      </p:sp>
      <p:sp>
        <p:nvSpPr>
          <p:cNvPr id="4" name="Platshållare för bildnummer 3"/>
          <p:cNvSpPr>
            <a:spLocks noGrp="1"/>
          </p:cNvSpPr>
          <p:nvPr>
            <p:ph type="sldNum" sz="quarter" idx="5"/>
          </p:nvPr>
        </p:nvSpPr>
        <p:spPr/>
        <p:txBody>
          <a:bodyPr/>
          <a:lstStyle/>
          <a:p>
            <a:fld id="{D0B863A3-F6DA-432C-A68C-0B1EB56ED58E}" type="slidenum">
              <a:rPr lang="sv-SE" smtClean="0"/>
              <a:t>1</a:t>
            </a:fld>
            <a:endParaRPr lang="sv-SE"/>
          </a:p>
        </p:txBody>
      </p:sp>
    </p:spTree>
    <p:extLst>
      <p:ext uri="{BB962C8B-B14F-4D97-AF65-F5344CB8AC3E}">
        <p14:creationId xmlns:p14="http://schemas.microsoft.com/office/powerpoint/2010/main" val="428394170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C85800E-4745-6FA8-29A8-1717FE488BFB}"/>
            </a:ext>
          </a:extLst>
        </p:cNvPr>
        <p:cNvGrpSpPr/>
        <p:nvPr/>
      </p:nvGrpSpPr>
      <p:grpSpPr>
        <a:xfrm>
          <a:off x="0" y="0"/>
          <a:ext cx="0" cy="0"/>
          <a:chOff x="0" y="0"/>
          <a:chExt cx="0" cy="0"/>
        </a:xfrm>
      </p:grpSpPr>
      <p:sp>
        <p:nvSpPr>
          <p:cNvPr id="2" name="Platshållare för bildobjekt 1">
            <a:extLst>
              <a:ext uri="{FF2B5EF4-FFF2-40B4-BE49-F238E27FC236}">
                <a16:creationId xmlns:a16="http://schemas.microsoft.com/office/drawing/2014/main" id="{A960A3E8-D19C-DC24-3252-E6ACA45C697F}"/>
              </a:ext>
            </a:extLst>
          </p:cNvPr>
          <p:cNvSpPr>
            <a:spLocks noGrp="1" noRot="1" noChangeAspect="1"/>
          </p:cNvSpPr>
          <p:nvPr>
            <p:ph type="sldImg"/>
          </p:nvPr>
        </p:nvSpPr>
        <p:spPr/>
      </p:sp>
      <p:sp>
        <p:nvSpPr>
          <p:cNvPr id="3" name="Platshållare för anteckningar 2">
            <a:extLst>
              <a:ext uri="{FF2B5EF4-FFF2-40B4-BE49-F238E27FC236}">
                <a16:creationId xmlns:a16="http://schemas.microsoft.com/office/drawing/2014/main" id="{EFB36EDC-9902-285D-9C9E-B5A3BE4990F9}"/>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1200" b="0" i="1" kern="1200">
                <a:solidFill>
                  <a:schemeClr val="tx1"/>
                </a:solidFill>
                <a:effectLst/>
                <a:latin typeface="+mn-lt"/>
                <a:ea typeface="+mn-ea"/>
                <a:cs typeface="+mn-cs"/>
              </a:rPr>
              <a:t>Ställ frågan till gruppen.</a:t>
            </a:r>
            <a:endParaRPr lang="sv-SE" i="1"/>
          </a:p>
        </p:txBody>
      </p:sp>
      <p:sp>
        <p:nvSpPr>
          <p:cNvPr id="4" name="Platshållare för bildnummer 3">
            <a:extLst>
              <a:ext uri="{FF2B5EF4-FFF2-40B4-BE49-F238E27FC236}">
                <a16:creationId xmlns:a16="http://schemas.microsoft.com/office/drawing/2014/main" id="{9B1F7575-B99E-9076-D9E4-029333940195}"/>
              </a:ext>
            </a:extLst>
          </p:cNvPr>
          <p:cNvSpPr>
            <a:spLocks noGrp="1"/>
          </p:cNvSpPr>
          <p:nvPr>
            <p:ph type="sldNum" sz="quarter" idx="5"/>
          </p:nvPr>
        </p:nvSpPr>
        <p:spPr/>
        <p:txBody>
          <a:bodyPr/>
          <a:lstStyle/>
          <a:p>
            <a:fld id="{D0B863A3-F6DA-432C-A68C-0B1EB56ED58E}" type="slidenum">
              <a:rPr lang="sv-SE" smtClean="0"/>
              <a:t>12</a:t>
            </a:fld>
            <a:endParaRPr lang="sv-SE"/>
          </a:p>
        </p:txBody>
      </p:sp>
    </p:spTree>
    <p:extLst>
      <p:ext uri="{BB962C8B-B14F-4D97-AF65-F5344CB8AC3E}">
        <p14:creationId xmlns:p14="http://schemas.microsoft.com/office/powerpoint/2010/main" val="67233835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E4C8394-BFA3-FBC8-385B-88A1A7F628B4}"/>
            </a:ext>
          </a:extLst>
        </p:cNvPr>
        <p:cNvGrpSpPr/>
        <p:nvPr/>
      </p:nvGrpSpPr>
      <p:grpSpPr>
        <a:xfrm>
          <a:off x="0" y="0"/>
          <a:ext cx="0" cy="0"/>
          <a:chOff x="0" y="0"/>
          <a:chExt cx="0" cy="0"/>
        </a:xfrm>
      </p:grpSpPr>
      <p:sp>
        <p:nvSpPr>
          <p:cNvPr id="2" name="Platshållare för bildobjekt 1">
            <a:extLst>
              <a:ext uri="{FF2B5EF4-FFF2-40B4-BE49-F238E27FC236}">
                <a16:creationId xmlns:a16="http://schemas.microsoft.com/office/drawing/2014/main" id="{65426735-41C8-D263-5F2F-69D95E1F5B03}"/>
              </a:ext>
            </a:extLst>
          </p:cNvPr>
          <p:cNvSpPr>
            <a:spLocks noGrp="1" noRot="1" noChangeAspect="1"/>
          </p:cNvSpPr>
          <p:nvPr>
            <p:ph type="sldImg"/>
          </p:nvPr>
        </p:nvSpPr>
        <p:spPr/>
      </p:sp>
      <p:sp>
        <p:nvSpPr>
          <p:cNvPr id="3" name="Platshållare för anteckningar 2">
            <a:extLst>
              <a:ext uri="{FF2B5EF4-FFF2-40B4-BE49-F238E27FC236}">
                <a16:creationId xmlns:a16="http://schemas.microsoft.com/office/drawing/2014/main" id="{1E7A3D78-0DEF-6A0C-2D46-CAF2703D8F26}"/>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1200" b="0" i="1" kern="1200">
                <a:solidFill>
                  <a:schemeClr val="tx1"/>
                </a:solidFill>
                <a:effectLst/>
                <a:latin typeface="+mn-lt"/>
                <a:ea typeface="+mn-ea"/>
                <a:cs typeface="+mn-cs"/>
              </a:rPr>
              <a:t>Ställ frågan till gruppen.</a:t>
            </a:r>
            <a:endParaRPr lang="sv-SE" i="1"/>
          </a:p>
          <a:p>
            <a:pPr marL="0" marR="0" lvl="0" indent="0" algn="l" defTabSz="914400" rtl="0" eaLnBrk="1" fontAlgn="auto" latinLnBrk="0" hangingPunct="1">
              <a:lnSpc>
                <a:spcPct val="100000"/>
              </a:lnSpc>
              <a:spcBef>
                <a:spcPts val="0"/>
              </a:spcBef>
              <a:spcAft>
                <a:spcPts val="0"/>
              </a:spcAft>
              <a:buClrTx/>
              <a:buSzTx/>
              <a:buFontTx/>
              <a:buNone/>
              <a:tabLst/>
              <a:defRPr/>
            </a:pPr>
            <a:endParaRPr lang="sv-SE"/>
          </a:p>
        </p:txBody>
      </p:sp>
      <p:sp>
        <p:nvSpPr>
          <p:cNvPr id="4" name="Platshållare för bildnummer 3">
            <a:extLst>
              <a:ext uri="{FF2B5EF4-FFF2-40B4-BE49-F238E27FC236}">
                <a16:creationId xmlns:a16="http://schemas.microsoft.com/office/drawing/2014/main" id="{FE7B918A-33DE-B284-DB87-8B364DDCE8C8}"/>
              </a:ext>
            </a:extLst>
          </p:cNvPr>
          <p:cNvSpPr>
            <a:spLocks noGrp="1"/>
          </p:cNvSpPr>
          <p:nvPr>
            <p:ph type="sldNum" sz="quarter" idx="5"/>
          </p:nvPr>
        </p:nvSpPr>
        <p:spPr/>
        <p:txBody>
          <a:bodyPr/>
          <a:lstStyle/>
          <a:p>
            <a:fld id="{D0B863A3-F6DA-432C-A68C-0B1EB56ED58E}" type="slidenum">
              <a:rPr lang="sv-SE" smtClean="0"/>
              <a:t>13</a:t>
            </a:fld>
            <a:endParaRPr lang="sv-SE"/>
          </a:p>
        </p:txBody>
      </p:sp>
    </p:spTree>
    <p:extLst>
      <p:ext uri="{BB962C8B-B14F-4D97-AF65-F5344CB8AC3E}">
        <p14:creationId xmlns:p14="http://schemas.microsoft.com/office/powerpoint/2010/main" val="419339398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0902DA9-9DC9-BF9C-86FE-FA6ABAEF22FD}"/>
            </a:ext>
          </a:extLst>
        </p:cNvPr>
        <p:cNvGrpSpPr/>
        <p:nvPr/>
      </p:nvGrpSpPr>
      <p:grpSpPr>
        <a:xfrm>
          <a:off x="0" y="0"/>
          <a:ext cx="0" cy="0"/>
          <a:chOff x="0" y="0"/>
          <a:chExt cx="0" cy="0"/>
        </a:xfrm>
      </p:grpSpPr>
      <p:sp>
        <p:nvSpPr>
          <p:cNvPr id="2" name="Platshållare för bildobjekt 1">
            <a:extLst>
              <a:ext uri="{FF2B5EF4-FFF2-40B4-BE49-F238E27FC236}">
                <a16:creationId xmlns:a16="http://schemas.microsoft.com/office/drawing/2014/main" id="{199E5E22-ACC7-AC16-A4CF-A24ABD17F162}"/>
              </a:ext>
            </a:extLst>
          </p:cNvPr>
          <p:cNvSpPr>
            <a:spLocks noGrp="1" noRot="1" noChangeAspect="1"/>
          </p:cNvSpPr>
          <p:nvPr>
            <p:ph type="sldImg"/>
          </p:nvPr>
        </p:nvSpPr>
        <p:spPr/>
      </p:sp>
      <p:sp>
        <p:nvSpPr>
          <p:cNvPr id="3" name="Platshållare för anteckningar 2">
            <a:extLst>
              <a:ext uri="{FF2B5EF4-FFF2-40B4-BE49-F238E27FC236}">
                <a16:creationId xmlns:a16="http://schemas.microsoft.com/office/drawing/2014/main" id="{F3559C70-F64C-5F25-725E-9CF5021F64C5}"/>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1200" b="0" i="1" kern="1200">
                <a:solidFill>
                  <a:schemeClr val="tx1"/>
                </a:solidFill>
                <a:effectLst/>
                <a:latin typeface="+mn-lt"/>
                <a:ea typeface="+mn-ea"/>
                <a:cs typeface="+mn-cs"/>
              </a:rPr>
              <a:t>Ställ frågan till gruppen.</a:t>
            </a:r>
          </a:p>
          <a:p>
            <a:pPr marL="0" marR="0" lvl="0" indent="0" algn="l" defTabSz="914400" rtl="0" eaLnBrk="1" fontAlgn="auto" latinLnBrk="0" hangingPunct="1">
              <a:lnSpc>
                <a:spcPct val="100000"/>
              </a:lnSpc>
              <a:spcBef>
                <a:spcPts val="0"/>
              </a:spcBef>
              <a:spcAft>
                <a:spcPts val="0"/>
              </a:spcAft>
              <a:buClrTx/>
              <a:buSzTx/>
              <a:buFontTx/>
              <a:buNone/>
              <a:tabLst/>
              <a:defRPr/>
            </a:pPr>
            <a:endParaRPr lang="sv-SE" sz="1200" b="0" i="1" kern="120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sv-SE" sz="1200" b="0" i="0" kern="1200">
                <a:solidFill>
                  <a:schemeClr val="tx1"/>
                </a:solidFill>
                <a:effectLst/>
                <a:latin typeface="+mn-lt"/>
                <a:ea typeface="+mn-ea"/>
                <a:cs typeface="+mn-cs"/>
              </a:rPr>
              <a:t>Det blir viktigt att komma ihåg föräldrarna kopplat mot NPF som målgrupp just för att de många gånger tvingas bli projektledare.</a:t>
            </a:r>
            <a:endParaRPr lang="sv-SE" b="0" i="0"/>
          </a:p>
        </p:txBody>
      </p:sp>
      <p:sp>
        <p:nvSpPr>
          <p:cNvPr id="4" name="Platshållare för bildnummer 3">
            <a:extLst>
              <a:ext uri="{FF2B5EF4-FFF2-40B4-BE49-F238E27FC236}">
                <a16:creationId xmlns:a16="http://schemas.microsoft.com/office/drawing/2014/main" id="{F398E0ED-0D50-EF03-4435-41E4F8153E3F}"/>
              </a:ext>
            </a:extLst>
          </p:cNvPr>
          <p:cNvSpPr>
            <a:spLocks noGrp="1"/>
          </p:cNvSpPr>
          <p:nvPr>
            <p:ph type="sldNum" sz="quarter" idx="5"/>
          </p:nvPr>
        </p:nvSpPr>
        <p:spPr/>
        <p:txBody>
          <a:bodyPr/>
          <a:lstStyle/>
          <a:p>
            <a:fld id="{D0B863A3-F6DA-432C-A68C-0B1EB56ED58E}" type="slidenum">
              <a:rPr lang="sv-SE" smtClean="0"/>
              <a:t>14</a:t>
            </a:fld>
            <a:endParaRPr lang="sv-SE"/>
          </a:p>
        </p:txBody>
      </p:sp>
    </p:spTree>
    <p:extLst>
      <p:ext uri="{BB962C8B-B14F-4D97-AF65-F5344CB8AC3E}">
        <p14:creationId xmlns:p14="http://schemas.microsoft.com/office/powerpoint/2010/main" val="230436406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a:t>Kom ihåg att snälltolka vuxna och barn med NPF.</a:t>
            </a:r>
          </a:p>
          <a:p>
            <a:endParaRPr lang="sv-SE"/>
          </a:p>
          <a:p>
            <a:r>
              <a:rPr lang="sv-SE"/>
              <a:t>Idag har man minst 1 av 10 barn i en grupp med NPF. NPF är till 70%-90% ärftligt. NPF kan alltså föras över från förälder eller annan släkting alternativt kan något under graviditeten påverka. NPF får man inte av </a:t>
            </a:r>
            <a:r>
              <a:rPr lang="sv-SE" err="1"/>
              <a:t>av</a:t>
            </a:r>
            <a:r>
              <a:rPr lang="sv-SE"/>
              <a:t> dåligt engagemang från </a:t>
            </a:r>
            <a:r>
              <a:rPr lang="sv-SE" err="1"/>
              <a:t>föräldar</a:t>
            </a:r>
            <a:r>
              <a:rPr lang="sv-SE"/>
              <a:t>, dålig miljö osv. </a:t>
            </a:r>
          </a:p>
          <a:p>
            <a:endParaRPr lang="sv-SE"/>
          </a:p>
          <a:p>
            <a:r>
              <a:rPr lang="sv-SE"/>
              <a:t>FÖRÄLDRAR - Tar ofta på sig mer än andra, går in i väggen. Som ledare kan man uppleva att vissa bara dumpar barnen på aktiviteten. men egentligen är de ständiga projektledare. VIKTIGT ATT BYGGA RELATION TILL FÖRÄLDRARNA.</a:t>
            </a:r>
          </a:p>
          <a:p>
            <a:endParaRPr lang="sv-SE"/>
          </a:p>
          <a:p>
            <a:endParaRPr lang="sv-SE"/>
          </a:p>
          <a:p>
            <a:r>
              <a:rPr lang="sv-SE"/>
              <a:t>Inkludera föräldrarna. Mentorer för föräldrar? </a:t>
            </a:r>
          </a:p>
        </p:txBody>
      </p:sp>
      <p:sp>
        <p:nvSpPr>
          <p:cNvPr id="4" name="Platshållare för bildnummer 3"/>
          <p:cNvSpPr>
            <a:spLocks noGrp="1"/>
          </p:cNvSpPr>
          <p:nvPr>
            <p:ph type="sldNum" sz="quarter" idx="5"/>
          </p:nvPr>
        </p:nvSpPr>
        <p:spPr/>
        <p:txBody>
          <a:bodyPr/>
          <a:lstStyle/>
          <a:p>
            <a:fld id="{D0B863A3-F6DA-432C-A68C-0B1EB56ED58E}" type="slidenum">
              <a:rPr lang="sv-SE" smtClean="0"/>
              <a:t>16</a:t>
            </a:fld>
            <a:endParaRPr lang="sv-SE"/>
          </a:p>
        </p:txBody>
      </p:sp>
    </p:spTree>
    <p:extLst>
      <p:ext uri="{BB962C8B-B14F-4D97-AF65-F5344CB8AC3E}">
        <p14:creationId xmlns:p14="http://schemas.microsoft.com/office/powerpoint/2010/main" val="159619333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900E411-6F77-AAE3-5DE1-17A34B2A6EA4}"/>
            </a:ext>
          </a:extLst>
        </p:cNvPr>
        <p:cNvGrpSpPr/>
        <p:nvPr/>
      </p:nvGrpSpPr>
      <p:grpSpPr>
        <a:xfrm>
          <a:off x="0" y="0"/>
          <a:ext cx="0" cy="0"/>
          <a:chOff x="0" y="0"/>
          <a:chExt cx="0" cy="0"/>
        </a:xfrm>
      </p:grpSpPr>
      <p:sp>
        <p:nvSpPr>
          <p:cNvPr id="2" name="Platshållare för bildobjekt 1">
            <a:extLst>
              <a:ext uri="{FF2B5EF4-FFF2-40B4-BE49-F238E27FC236}">
                <a16:creationId xmlns:a16="http://schemas.microsoft.com/office/drawing/2014/main" id="{30850C77-D73D-2883-4D29-2AA2D90FAF4A}"/>
              </a:ext>
            </a:extLst>
          </p:cNvPr>
          <p:cNvSpPr>
            <a:spLocks noGrp="1" noRot="1" noChangeAspect="1"/>
          </p:cNvSpPr>
          <p:nvPr>
            <p:ph type="sldImg"/>
          </p:nvPr>
        </p:nvSpPr>
        <p:spPr/>
      </p:sp>
      <p:sp>
        <p:nvSpPr>
          <p:cNvPr id="3" name="Platshållare för anteckningar 2">
            <a:extLst>
              <a:ext uri="{FF2B5EF4-FFF2-40B4-BE49-F238E27FC236}">
                <a16:creationId xmlns:a16="http://schemas.microsoft.com/office/drawing/2014/main" id="{95704ED7-1C16-C03A-B373-73B53AA14ED4}"/>
              </a:ext>
            </a:extLst>
          </p:cNvPr>
          <p:cNvSpPr>
            <a:spLocks noGrp="1"/>
          </p:cNvSpPr>
          <p:nvPr>
            <p:ph type="body" idx="1"/>
          </p:nvPr>
        </p:nvSpPr>
        <p:spPr/>
        <p:txBody>
          <a:bodyPr/>
          <a:lstStyle/>
          <a:p>
            <a:endParaRPr lang="sv-SE"/>
          </a:p>
        </p:txBody>
      </p:sp>
      <p:sp>
        <p:nvSpPr>
          <p:cNvPr id="4" name="Platshållare för bildnummer 3">
            <a:extLst>
              <a:ext uri="{FF2B5EF4-FFF2-40B4-BE49-F238E27FC236}">
                <a16:creationId xmlns:a16="http://schemas.microsoft.com/office/drawing/2014/main" id="{89C8F937-1D0C-25A9-C631-8F67BE34922B}"/>
              </a:ext>
            </a:extLst>
          </p:cNvPr>
          <p:cNvSpPr>
            <a:spLocks noGrp="1"/>
          </p:cNvSpPr>
          <p:nvPr>
            <p:ph type="sldNum" sz="quarter" idx="5"/>
          </p:nvPr>
        </p:nvSpPr>
        <p:spPr/>
        <p:txBody>
          <a:bodyPr/>
          <a:lstStyle/>
          <a:p>
            <a:fld id="{D0B863A3-F6DA-432C-A68C-0B1EB56ED58E}" type="slidenum">
              <a:rPr lang="sv-SE" smtClean="0"/>
              <a:t>17</a:t>
            </a:fld>
            <a:endParaRPr lang="sv-SE"/>
          </a:p>
        </p:txBody>
      </p:sp>
    </p:spTree>
    <p:extLst>
      <p:ext uri="{BB962C8B-B14F-4D97-AF65-F5344CB8AC3E}">
        <p14:creationId xmlns:p14="http://schemas.microsoft.com/office/powerpoint/2010/main" val="190512302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84D4E3C-56B3-E8E8-5AB8-1CAF4982F462}"/>
            </a:ext>
          </a:extLst>
        </p:cNvPr>
        <p:cNvGrpSpPr/>
        <p:nvPr/>
      </p:nvGrpSpPr>
      <p:grpSpPr>
        <a:xfrm>
          <a:off x="0" y="0"/>
          <a:ext cx="0" cy="0"/>
          <a:chOff x="0" y="0"/>
          <a:chExt cx="0" cy="0"/>
        </a:xfrm>
      </p:grpSpPr>
      <p:sp>
        <p:nvSpPr>
          <p:cNvPr id="2" name="Platshållare för bildobjekt 1">
            <a:extLst>
              <a:ext uri="{FF2B5EF4-FFF2-40B4-BE49-F238E27FC236}">
                <a16:creationId xmlns:a16="http://schemas.microsoft.com/office/drawing/2014/main" id="{A3D6F4DA-7390-828F-018E-D56C2AA25526}"/>
              </a:ext>
            </a:extLst>
          </p:cNvPr>
          <p:cNvSpPr>
            <a:spLocks noGrp="1" noRot="1" noChangeAspect="1"/>
          </p:cNvSpPr>
          <p:nvPr>
            <p:ph type="sldImg"/>
          </p:nvPr>
        </p:nvSpPr>
        <p:spPr/>
      </p:sp>
      <p:sp>
        <p:nvSpPr>
          <p:cNvPr id="3" name="Platshållare för anteckningar 2">
            <a:extLst>
              <a:ext uri="{FF2B5EF4-FFF2-40B4-BE49-F238E27FC236}">
                <a16:creationId xmlns:a16="http://schemas.microsoft.com/office/drawing/2014/main" id="{1778E33F-6C75-E51E-59E0-EA7846A60CB7}"/>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1200" b="0" i="1" kern="1200">
                <a:solidFill>
                  <a:schemeClr val="tx1"/>
                </a:solidFill>
                <a:effectLst/>
                <a:latin typeface="+mn-lt"/>
                <a:ea typeface="+mn-ea"/>
                <a:cs typeface="+mn-cs"/>
              </a:rPr>
              <a:t>Det finns fyra områden som med ökad kunskap och medvetenhet kommer kunna skapa bättre förutsättningar för att inkludera fler med en NPF-diagnos.</a:t>
            </a:r>
          </a:p>
          <a:p>
            <a:pPr marL="0" marR="0" lvl="0" indent="0" algn="l" defTabSz="914400" rtl="0" eaLnBrk="1" fontAlgn="auto" latinLnBrk="0" hangingPunct="1">
              <a:lnSpc>
                <a:spcPct val="100000"/>
              </a:lnSpc>
              <a:spcBef>
                <a:spcPts val="0"/>
              </a:spcBef>
              <a:spcAft>
                <a:spcPts val="0"/>
              </a:spcAft>
              <a:buClrTx/>
              <a:buSzTx/>
              <a:buFontTx/>
              <a:buNone/>
              <a:tabLst/>
              <a:defRPr/>
            </a:pPr>
            <a:endParaRPr lang="sv-SE" sz="1200" b="0" i="1" kern="120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sv-SE" sz="1200" b="1" i="1" kern="120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sv-SE" sz="1200" b="1" i="1" kern="1200">
                <a:solidFill>
                  <a:schemeClr val="tx1"/>
                </a:solidFill>
                <a:effectLst/>
                <a:latin typeface="+mn-lt"/>
                <a:ea typeface="+mn-ea"/>
                <a:cs typeface="+mn-cs"/>
              </a:rPr>
              <a:t>Alla pedagogiska verktyg passar för alla olika NPF-diagnoser och utan diagnos.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sv-SE" sz="1200" b="1" i="1" kern="1200">
              <a:solidFill>
                <a:schemeClr val="tx1"/>
              </a:solidFill>
              <a:effectLst/>
              <a:latin typeface="+mn-lt"/>
              <a:ea typeface="+mn-ea"/>
              <a:cs typeface="+mn-cs"/>
            </a:endParaRPr>
          </a:p>
          <a:p>
            <a:r>
              <a:rPr lang="sv-SE" sz="1200" b="1" i="0" u="none" strike="noStrike" kern="1200">
                <a:solidFill>
                  <a:schemeClr val="tx1"/>
                </a:solidFill>
                <a:effectLst/>
                <a:latin typeface="+mn-lt"/>
                <a:ea typeface="+mn-ea"/>
                <a:cs typeface="+mn-cs"/>
              </a:rPr>
              <a:t>Rutiner och struktur</a:t>
            </a:r>
          </a:p>
          <a:p>
            <a:r>
              <a:rPr lang="sv-SE" sz="1200" b="0" i="0" kern="1200">
                <a:solidFill>
                  <a:schemeClr val="tx1"/>
                </a:solidFill>
                <a:effectLst/>
                <a:latin typeface="+mn-lt"/>
                <a:ea typeface="+mn-ea"/>
                <a:cs typeface="+mn-cs"/>
              </a:rPr>
              <a:t>Tydlig struktur och återkommande rutiner hjälper till att förstå vad som ska hända och vad som förväntas av dig som person. För en person med en NPF-diagnos underlättar det ofta om</a:t>
            </a:r>
          </a:p>
          <a:p>
            <a:pPr marL="171450" indent="-171450">
              <a:buFont typeface="Arial" panose="020B0604020202020204" pitchFamily="34" charset="0"/>
              <a:buChar char="•"/>
            </a:pPr>
            <a:r>
              <a:rPr lang="sv-SE" sz="1200" b="0" i="0" kern="1200">
                <a:solidFill>
                  <a:schemeClr val="tx1"/>
                </a:solidFill>
                <a:effectLst/>
                <a:latin typeface="+mn-lt"/>
                <a:ea typeface="+mn-ea"/>
                <a:cs typeface="+mn-cs"/>
              </a:rPr>
              <a:t>det är en likvärdig struktur varje gång</a:t>
            </a:r>
          </a:p>
          <a:p>
            <a:pPr marL="171450" indent="-171450">
              <a:buFont typeface="Arial" panose="020B0604020202020204" pitchFamily="34" charset="0"/>
              <a:buChar char="•"/>
            </a:pPr>
            <a:r>
              <a:rPr lang="sv-SE" sz="1200" b="0" i="0" kern="1200">
                <a:solidFill>
                  <a:schemeClr val="tx1"/>
                </a:solidFill>
                <a:effectLst/>
                <a:latin typeface="+mn-lt"/>
                <a:ea typeface="+mn-ea"/>
                <a:cs typeface="+mn-cs"/>
              </a:rPr>
              <a:t>det finns en tydlighet i vad som kommer att hända</a:t>
            </a:r>
          </a:p>
          <a:p>
            <a:pPr marL="171450" indent="-171450">
              <a:buFont typeface="Arial" panose="020B0604020202020204" pitchFamily="34" charset="0"/>
              <a:buChar char="•"/>
            </a:pPr>
            <a:r>
              <a:rPr lang="sv-SE" sz="1200" b="0" i="0" kern="1200">
                <a:solidFill>
                  <a:schemeClr val="tx1"/>
                </a:solidFill>
                <a:effectLst/>
                <a:latin typeface="+mn-lt"/>
                <a:ea typeface="+mn-ea"/>
                <a:cs typeface="+mn-cs"/>
              </a:rPr>
              <a:t>det finns möjlighet att kunna förbereda sig innan</a:t>
            </a:r>
          </a:p>
          <a:p>
            <a:pPr marL="171450" indent="-171450">
              <a:buFont typeface="Arial" panose="020B0604020202020204" pitchFamily="34" charset="0"/>
              <a:buChar char="•"/>
            </a:pPr>
            <a:r>
              <a:rPr lang="sv-SE" sz="1200" b="0" i="0" kern="1200">
                <a:solidFill>
                  <a:schemeClr val="tx1"/>
                </a:solidFill>
                <a:effectLst/>
                <a:latin typeface="+mn-lt"/>
                <a:ea typeface="+mn-ea"/>
                <a:cs typeface="+mn-cs"/>
              </a:rPr>
              <a:t>det är korta och tydliga instruktioner</a:t>
            </a:r>
          </a:p>
          <a:p>
            <a:pPr marL="171450" indent="-171450">
              <a:buFont typeface="Arial" panose="020B0604020202020204" pitchFamily="34" charset="0"/>
              <a:buChar char="•"/>
            </a:pPr>
            <a:r>
              <a:rPr lang="sv-SE" sz="1200" b="0" i="0" kern="1200">
                <a:solidFill>
                  <a:schemeClr val="tx1"/>
                </a:solidFill>
                <a:effectLst/>
                <a:latin typeface="+mn-lt"/>
                <a:ea typeface="+mn-ea"/>
                <a:cs typeface="+mn-cs"/>
              </a:rPr>
              <a:t>de får jobba i mindre grupper</a:t>
            </a:r>
          </a:p>
          <a:p>
            <a:pPr marL="171450" indent="-171450">
              <a:buFont typeface="Arial" panose="020B0604020202020204" pitchFamily="34" charset="0"/>
              <a:buChar char="•"/>
            </a:pPr>
            <a:r>
              <a:rPr lang="sv-SE" sz="1200" b="0" i="0" kern="1200">
                <a:solidFill>
                  <a:schemeClr val="tx1"/>
                </a:solidFill>
                <a:effectLst/>
                <a:latin typeface="+mn-lt"/>
                <a:ea typeface="+mn-ea"/>
                <a:cs typeface="+mn-cs"/>
              </a:rPr>
              <a:t>de får informationen kortfattad både i tal och skrift och gärna med bilder, illustrationer eller symboler som förstärker budskapet.</a:t>
            </a:r>
          </a:p>
          <a:p>
            <a:pPr marL="0" marR="0" lvl="0" indent="0" algn="l" defTabSz="914400" rtl="0" eaLnBrk="1" fontAlgn="auto" latinLnBrk="0" hangingPunct="1">
              <a:lnSpc>
                <a:spcPct val="100000"/>
              </a:lnSpc>
              <a:spcBef>
                <a:spcPts val="0"/>
              </a:spcBef>
              <a:spcAft>
                <a:spcPts val="0"/>
              </a:spcAft>
              <a:buClrTx/>
              <a:buSzTx/>
              <a:buFontTx/>
              <a:buNone/>
              <a:tabLst/>
              <a:defRPr/>
            </a:pPr>
            <a:endParaRPr lang="sv-SE"/>
          </a:p>
          <a:p>
            <a:r>
              <a:rPr lang="sv-SE" sz="1200" b="1" i="0" u="none" strike="noStrike" kern="1200">
                <a:solidFill>
                  <a:schemeClr val="tx1"/>
                </a:solidFill>
                <a:effectLst/>
                <a:latin typeface="+mn-lt"/>
                <a:ea typeface="+mn-ea"/>
                <a:cs typeface="+mn-cs"/>
              </a:rPr>
              <a:t>Relationer, bemötande och socialt samspel</a:t>
            </a:r>
          </a:p>
          <a:p>
            <a:r>
              <a:rPr lang="sv-SE" sz="1200" b="0" i="0" kern="1200">
                <a:solidFill>
                  <a:schemeClr val="tx1"/>
                </a:solidFill>
                <a:effectLst/>
                <a:latin typeface="+mn-lt"/>
                <a:ea typeface="+mn-ea"/>
                <a:cs typeface="+mn-cs"/>
              </a:rPr>
              <a:t>Vi vet alla att det sociala samspelet är helt avgörande för att du ska känna dig trygg i ett sammanhang. Bemötande och att känna dig förstådd är viktigt för alla men helt avgörande för en person med en NPF-diagnos. En person med en NPF-diagnos kan också behöva hjälp att tolka sociala situationer och förväntningar samt få information i förväg för att kunna förbereda sig. I filmen nedan får du en bättre bild av viktiga aspekter kopplat till det sociala samspelet.</a:t>
            </a:r>
            <a:endParaRPr lang="sv-SE"/>
          </a:p>
          <a:p>
            <a:endParaRPr lang="sv-SE" sz="1200" b="0" i="0" kern="1200">
              <a:solidFill>
                <a:schemeClr val="tx1"/>
              </a:solidFill>
              <a:effectLst/>
              <a:latin typeface="+mn-lt"/>
              <a:ea typeface="+mn-ea"/>
              <a:cs typeface="+mn-cs"/>
            </a:endParaRPr>
          </a:p>
          <a:p>
            <a:r>
              <a:rPr lang="sv-SE" sz="1200" b="1" i="0" u="none" strike="noStrike" kern="1200">
                <a:solidFill>
                  <a:schemeClr val="tx1"/>
                </a:solidFill>
                <a:effectLst/>
                <a:latin typeface="+mn-lt"/>
                <a:ea typeface="+mn-ea"/>
                <a:cs typeface="+mn-cs"/>
              </a:rPr>
              <a:t>Lågaffektivt bemötande</a:t>
            </a:r>
          </a:p>
          <a:p>
            <a:r>
              <a:rPr lang="sv-SE" sz="1200" b="0" i="0" kern="1200">
                <a:solidFill>
                  <a:schemeClr val="tx1"/>
                </a:solidFill>
                <a:effectLst/>
                <a:latin typeface="+mn-lt"/>
                <a:ea typeface="+mn-ea"/>
                <a:cs typeface="+mn-cs"/>
              </a:rPr>
              <a:t>Affekt</a:t>
            </a:r>
            <a:r>
              <a:rPr lang="sv-SE" sz="1200" b="1" i="0" kern="1200">
                <a:solidFill>
                  <a:schemeClr val="tx1"/>
                </a:solidFill>
                <a:effectLst/>
                <a:latin typeface="+mn-lt"/>
                <a:ea typeface="+mn-ea"/>
                <a:cs typeface="+mn-cs"/>
              </a:rPr>
              <a:t> </a:t>
            </a:r>
            <a:r>
              <a:rPr lang="sv-SE" sz="1200" b="0" i="0" kern="1200">
                <a:solidFill>
                  <a:schemeClr val="tx1"/>
                </a:solidFill>
                <a:effectLst/>
                <a:latin typeface="+mn-lt"/>
                <a:ea typeface="+mn-ea"/>
                <a:cs typeface="+mn-cs"/>
              </a:rPr>
              <a:t>handlar om starka känslor. Ett lågaffektivt bemötande handlar om att medvetet hjälpa till och stötta hanterandet av känslor och ageranden. Det kan till exempel vara situationer där personen känner sig trängd, orättvis behandlad eller upplever att den inte blir förstådd.</a:t>
            </a:r>
          </a:p>
          <a:p>
            <a:r>
              <a:rPr lang="sv-SE" sz="1200" b="0" i="0" kern="1200">
                <a:solidFill>
                  <a:schemeClr val="tx1"/>
                </a:solidFill>
                <a:effectLst/>
                <a:latin typeface="+mn-lt"/>
                <a:ea typeface="+mn-ea"/>
                <a:cs typeface="+mn-cs"/>
              </a:rPr>
              <a:t>Lågaffektivt bemötande är en icke-konfronterande metod som tillämpas i situationer där ett utmanande beteende dyker upp, det vill säga beteende som skadar, skrämmer eller upprör sig själv eller andra personer i situationen.</a:t>
            </a:r>
          </a:p>
          <a:p>
            <a:r>
              <a:rPr lang="sv-SE" sz="1200" b="0" i="0" kern="1200">
                <a:solidFill>
                  <a:schemeClr val="tx1"/>
                </a:solidFill>
                <a:effectLst/>
                <a:latin typeface="+mn-lt"/>
                <a:ea typeface="+mn-ea"/>
                <a:cs typeface="+mn-cs"/>
              </a:rPr>
              <a:t>Arbeta aktivt med att förebygga, så att personen undviker att hamna i situationer som väcker starka känslor och negativt agerande.</a:t>
            </a:r>
          </a:p>
          <a:p>
            <a:r>
              <a:rPr lang="sv-SE" sz="1200" b="0" i="0" kern="1200">
                <a:solidFill>
                  <a:schemeClr val="tx1"/>
                </a:solidFill>
                <a:effectLst/>
                <a:latin typeface="+mn-lt"/>
                <a:ea typeface="+mn-ea"/>
                <a:cs typeface="+mn-cs"/>
              </a:rPr>
              <a:t>I filmen nedan får du en bättre bild av vad lågaffektivt bemötande är och hur du kan använda metoden.</a:t>
            </a:r>
          </a:p>
          <a:p>
            <a:pPr marL="0" marR="0" lvl="0" indent="0" algn="l" defTabSz="914400" rtl="0" eaLnBrk="1" fontAlgn="auto" latinLnBrk="0" hangingPunct="1">
              <a:lnSpc>
                <a:spcPct val="100000"/>
              </a:lnSpc>
              <a:spcBef>
                <a:spcPts val="0"/>
              </a:spcBef>
              <a:spcAft>
                <a:spcPts val="0"/>
              </a:spcAft>
              <a:buClrTx/>
              <a:buSzTx/>
              <a:buFontTx/>
              <a:buNone/>
              <a:tabLst/>
              <a:defRPr/>
            </a:pPr>
            <a:endParaRPr lang="sv-SE"/>
          </a:p>
          <a:p>
            <a:r>
              <a:rPr lang="sv-SE" sz="1200" b="1" i="0" u="none" strike="noStrike" kern="1200">
                <a:solidFill>
                  <a:schemeClr val="tx1"/>
                </a:solidFill>
                <a:effectLst/>
                <a:latin typeface="+mn-lt"/>
                <a:ea typeface="+mn-ea"/>
                <a:cs typeface="+mn-cs"/>
              </a:rPr>
              <a:t>Miljö och perception</a:t>
            </a:r>
          </a:p>
          <a:p>
            <a:r>
              <a:rPr lang="sv-SE" sz="1200" b="0" i="0" kern="1200">
                <a:solidFill>
                  <a:schemeClr val="tx1"/>
                </a:solidFill>
                <a:effectLst/>
                <a:latin typeface="+mn-lt"/>
                <a:ea typeface="+mn-ea"/>
                <a:cs typeface="+mn-cs"/>
              </a:rPr>
              <a:t>När du lever med en NPF-diagnos har du ofta inte samma filter att kunna sortera och sålla bort intryck och information på samma sätt. Detta kan göra att personen kan bli extra trött och ha svårt att koncentrera sig. Försök att stäm av individernas energinivå och låt dem gärna ha möjlighet att ta kortare pauser under vägen och att kunna gå undan.</a:t>
            </a:r>
          </a:p>
          <a:p>
            <a:r>
              <a:rPr lang="sv-SE" sz="1200" b="0" i="0" kern="1200">
                <a:solidFill>
                  <a:schemeClr val="tx1"/>
                </a:solidFill>
                <a:effectLst/>
                <a:latin typeface="+mn-lt"/>
                <a:ea typeface="+mn-ea"/>
                <a:cs typeface="+mn-cs"/>
              </a:rPr>
              <a:t>I filmen nedan får du mer kunskap kring vad som kan vara viktigt att tänka på gällande miljön och hantering sinnesintryck.</a:t>
            </a:r>
          </a:p>
          <a:p>
            <a:pPr marL="0" marR="0" lvl="0" indent="0" algn="l" defTabSz="914400" rtl="0" eaLnBrk="1" fontAlgn="auto" latinLnBrk="0" hangingPunct="1">
              <a:lnSpc>
                <a:spcPct val="100000"/>
              </a:lnSpc>
              <a:spcBef>
                <a:spcPts val="0"/>
              </a:spcBef>
              <a:spcAft>
                <a:spcPts val="0"/>
              </a:spcAft>
              <a:buClrTx/>
              <a:buSzTx/>
              <a:buFontTx/>
              <a:buNone/>
              <a:tabLst/>
              <a:defRPr/>
            </a:pPr>
            <a:endParaRPr lang="sv-SE"/>
          </a:p>
          <a:p>
            <a:r>
              <a:rPr lang="sv-SE" sz="1200" b="1" i="0" u="none" strike="noStrike" kern="1200">
                <a:solidFill>
                  <a:schemeClr val="tx1"/>
                </a:solidFill>
                <a:effectLst/>
                <a:latin typeface="+mn-lt"/>
                <a:ea typeface="+mn-ea"/>
                <a:cs typeface="+mn-cs"/>
              </a:rPr>
              <a:t>Motivation, feedback och känsloärlighet</a:t>
            </a:r>
          </a:p>
          <a:p>
            <a:r>
              <a:rPr lang="sv-SE" sz="1200" b="0" i="0" kern="1200">
                <a:solidFill>
                  <a:schemeClr val="tx1"/>
                </a:solidFill>
                <a:effectLst/>
                <a:latin typeface="+mn-lt"/>
                <a:ea typeface="+mn-ea"/>
                <a:cs typeface="+mn-cs"/>
              </a:rPr>
              <a:t>En person med en NPF-diagnos har ofta en mer ojämn dopaminnivå. Dopamin är en signalsubstans som styr hjärnans belöningssystem. Denna substans har en avgörande betydelse för motivation, viljan och för upplevelsen av njutning. Dopaminet påverkar även vakenhet, koncentration och glädje. Den ojämna dopaminnivån kan bland annat bidra till att det är svårare att komma igång, att hålla på över tid samt känsligare för utebliven uppmärksamhet och förstärkning.  I filmen nedan får mer kunskap kring vad som blir viktigt att tänka på gällande motivation och feedback.</a:t>
            </a:r>
          </a:p>
          <a:p>
            <a:pPr marL="0" marR="0" lvl="0" indent="0" algn="l" defTabSz="914400" rtl="0" eaLnBrk="1" fontAlgn="auto" latinLnBrk="0" hangingPunct="1">
              <a:lnSpc>
                <a:spcPct val="100000"/>
              </a:lnSpc>
              <a:spcBef>
                <a:spcPts val="0"/>
              </a:spcBef>
              <a:spcAft>
                <a:spcPts val="0"/>
              </a:spcAft>
              <a:buClrTx/>
              <a:buSzTx/>
              <a:buFontTx/>
              <a:buNone/>
              <a:tabLst/>
              <a:defRPr/>
            </a:pPr>
            <a:endParaRPr lang="sv-SE"/>
          </a:p>
          <a:p>
            <a:pPr marL="0" marR="0" lvl="0" indent="0" algn="l" defTabSz="914400" rtl="0" eaLnBrk="1" fontAlgn="auto" latinLnBrk="0" hangingPunct="1">
              <a:lnSpc>
                <a:spcPct val="100000"/>
              </a:lnSpc>
              <a:spcBef>
                <a:spcPts val="0"/>
              </a:spcBef>
              <a:spcAft>
                <a:spcPts val="0"/>
              </a:spcAft>
              <a:buClrTx/>
              <a:buSzTx/>
              <a:buFontTx/>
              <a:buNone/>
              <a:tabLst/>
              <a:defRPr/>
            </a:pPr>
            <a:r>
              <a:rPr lang="sv-SE" b="1" i="1"/>
              <a:t>Mer information och video-klipp kring dessa områden:</a:t>
            </a:r>
          </a:p>
          <a:p>
            <a:pPr marL="0" marR="0" lvl="0" indent="0" algn="l" defTabSz="914400" rtl="0" eaLnBrk="1" fontAlgn="auto" latinLnBrk="0" hangingPunct="1">
              <a:lnSpc>
                <a:spcPct val="100000"/>
              </a:lnSpc>
              <a:spcBef>
                <a:spcPts val="0"/>
              </a:spcBef>
              <a:spcAft>
                <a:spcPts val="0"/>
              </a:spcAft>
              <a:buClrTx/>
              <a:buSzTx/>
              <a:buFontTx/>
              <a:buNone/>
              <a:tabLst/>
              <a:defRPr/>
            </a:pPr>
            <a:r>
              <a:rPr lang="sv-SE"/>
              <a:t>https://kunskapsarenan.se/idrottsovergripande/inkludera-fler-med-npf-inom-idrotten/fyra-paverkansomraden#rutiner-och-struktur</a:t>
            </a:r>
          </a:p>
        </p:txBody>
      </p:sp>
      <p:sp>
        <p:nvSpPr>
          <p:cNvPr id="4" name="Platshållare för bildnummer 3">
            <a:extLst>
              <a:ext uri="{FF2B5EF4-FFF2-40B4-BE49-F238E27FC236}">
                <a16:creationId xmlns:a16="http://schemas.microsoft.com/office/drawing/2014/main" id="{9102B4D3-E9D0-7B7A-5F7C-FE1234BB052F}"/>
              </a:ext>
            </a:extLst>
          </p:cNvPr>
          <p:cNvSpPr>
            <a:spLocks noGrp="1"/>
          </p:cNvSpPr>
          <p:nvPr>
            <p:ph type="sldNum" sz="quarter" idx="5"/>
          </p:nvPr>
        </p:nvSpPr>
        <p:spPr/>
        <p:txBody>
          <a:bodyPr/>
          <a:lstStyle/>
          <a:p>
            <a:fld id="{D0B863A3-F6DA-432C-A68C-0B1EB56ED58E}" type="slidenum">
              <a:rPr lang="sv-SE" smtClean="0"/>
              <a:t>18</a:t>
            </a:fld>
            <a:endParaRPr lang="sv-SE"/>
          </a:p>
        </p:txBody>
      </p:sp>
    </p:spTree>
    <p:extLst>
      <p:ext uri="{BB962C8B-B14F-4D97-AF65-F5344CB8AC3E}">
        <p14:creationId xmlns:p14="http://schemas.microsoft.com/office/powerpoint/2010/main" val="235465694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313D509-91A9-66F1-E51A-21A01C0A6488}"/>
            </a:ext>
          </a:extLst>
        </p:cNvPr>
        <p:cNvGrpSpPr/>
        <p:nvPr/>
      </p:nvGrpSpPr>
      <p:grpSpPr>
        <a:xfrm>
          <a:off x="0" y="0"/>
          <a:ext cx="0" cy="0"/>
          <a:chOff x="0" y="0"/>
          <a:chExt cx="0" cy="0"/>
        </a:xfrm>
      </p:grpSpPr>
      <p:sp>
        <p:nvSpPr>
          <p:cNvPr id="2" name="Platshållare för bildobjekt 1">
            <a:extLst>
              <a:ext uri="{FF2B5EF4-FFF2-40B4-BE49-F238E27FC236}">
                <a16:creationId xmlns:a16="http://schemas.microsoft.com/office/drawing/2014/main" id="{D20EB00D-DCAA-3A2B-D761-5C5E240B16CC}"/>
              </a:ext>
            </a:extLst>
          </p:cNvPr>
          <p:cNvSpPr>
            <a:spLocks noGrp="1" noRot="1" noChangeAspect="1"/>
          </p:cNvSpPr>
          <p:nvPr>
            <p:ph type="sldImg"/>
          </p:nvPr>
        </p:nvSpPr>
        <p:spPr/>
      </p:sp>
      <p:sp>
        <p:nvSpPr>
          <p:cNvPr id="3" name="Platshållare för anteckningar 2">
            <a:extLst>
              <a:ext uri="{FF2B5EF4-FFF2-40B4-BE49-F238E27FC236}">
                <a16:creationId xmlns:a16="http://schemas.microsoft.com/office/drawing/2014/main" id="{08023E83-1A61-BE3C-E998-EE59DE7CD539}"/>
              </a:ext>
            </a:extLst>
          </p:cNvPr>
          <p:cNvSpPr>
            <a:spLocks noGrp="1"/>
          </p:cNvSpPr>
          <p:nvPr>
            <p:ph type="body" idx="1"/>
          </p:nvPr>
        </p:nvSpPr>
        <p:spPr/>
        <p:txBody>
          <a:bodyPr/>
          <a:lstStyle/>
          <a:p>
            <a:endParaRPr lang="sv-SE"/>
          </a:p>
        </p:txBody>
      </p:sp>
      <p:sp>
        <p:nvSpPr>
          <p:cNvPr id="4" name="Platshållare för bildnummer 3">
            <a:extLst>
              <a:ext uri="{FF2B5EF4-FFF2-40B4-BE49-F238E27FC236}">
                <a16:creationId xmlns:a16="http://schemas.microsoft.com/office/drawing/2014/main" id="{3F4E73FC-C151-4FC9-258A-5E944B50893C}"/>
              </a:ext>
            </a:extLst>
          </p:cNvPr>
          <p:cNvSpPr>
            <a:spLocks noGrp="1"/>
          </p:cNvSpPr>
          <p:nvPr>
            <p:ph type="sldNum" sz="quarter" idx="5"/>
          </p:nvPr>
        </p:nvSpPr>
        <p:spPr/>
        <p:txBody>
          <a:bodyPr/>
          <a:lstStyle/>
          <a:p>
            <a:fld id="{D0B863A3-F6DA-432C-A68C-0B1EB56ED58E}" type="slidenum">
              <a:rPr lang="sv-SE" smtClean="0"/>
              <a:t>19</a:t>
            </a:fld>
            <a:endParaRPr lang="sv-SE"/>
          </a:p>
        </p:txBody>
      </p:sp>
    </p:spTree>
    <p:extLst>
      <p:ext uri="{BB962C8B-B14F-4D97-AF65-F5344CB8AC3E}">
        <p14:creationId xmlns:p14="http://schemas.microsoft.com/office/powerpoint/2010/main" val="231009372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sz="1200" b="0" i="1" kern="1200" dirty="0">
                <a:solidFill>
                  <a:schemeClr val="tx1"/>
                </a:solidFill>
                <a:effectLst/>
                <a:latin typeface="+mn-lt"/>
                <a:ea typeface="+mn-ea"/>
                <a:cs typeface="+mn-cs"/>
              </a:rPr>
              <a:t>Utbildare – läs text rakt upp och ner för deltagare</a:t>
            </a:r>
          </a:p>
          <a:p>
            <a:endParaRPr lang="sv-SE" sz="1200" b="0" i="0" kern="1200" dirty="0">
              <a:solidFill>
                <a:schemeClr val="tx1"/>
              </a:solidFill>
              <a:effectLst/>
              <a:latin typeface="+mn-lt"/>
              <a:ea typeface="+mn-ea"/>
              <a:cs typeface="+mn-cs"/>
            </a:endParaRPr>
          </a:p>
          <a:p>
            <a:r>
              <a:rPr lang="sv-SE" sz="1200" b="0" i="0" kern="1200" dirty="0">
                <a:solidFill>
                  <a:schemeClr val="tx1"/>
                </a:solidFill>
                <a:effectLst/>
                <a:latin typeface="+mn-lt"/>
                <a:ea typeface="+mn-ea"/>
                <a:cs typeface="+mn-cs"/>
              </a:rPr>
              <a:t>En diagnos är en identifiering av en sjukdom eller tillstånd baserat på dess symtom och tecken. Det är ett avgörande steg för att kunna ge rätt vård och behandling. Diagnosen bygger på vetenskapligt framtagna kriterier som utgår ifrån hur en person fungerar inom vissa områden</a:t>
            </a:r>
          </a:p>
          <a:p>
            <a:endParaRPr lang="sv-SE" sz="1200" b="0" i="0" kern="1200" dirty="0">
              <a:solidFill>
                <a:schemeClr val="tx1"/>
              </a:solidFill>
              <a:effectLst/>
              <a:latin typeface="+mn-lt"/>
              <a:ea typeface="+mn-ea"/>
              <a:cs typeface="+mn-cs"/>
            </a:endParaRPr>
          </a:p>
          <a:p>
            <a:r>
              <a:rPr lang="sv-SE" sz="1200" b="1" i="0" u="none" strike="noStrike" kern="1200" dirty="0">
                <a:solidFill>
                  <a:schemeClr val="tx1"/>
                </a:solidFill>
                <a:effectLst/>
                <a:latin typeface="+mn-lt"/>
                <a:ea typeface="+mn-ea"/>
                <a:cs typeface="+mn-cs"/>
              </a:rPr>
              <a:t>Varför och hur fastställs en diagnos?</a:t>
            </a:r>
          </a:p>
          <a:p>
            <a:r>
              <a:rPr lang="sv-SE" sz="1200" b="0" i="0" kern="1200" dirty="0">
                <a:solidFill>
                  <a:schemeClr val="tx1"/>
                </a:solidFill>
                <a:effectLst/>
                <a:latin typeface="+mn-lt"/>
                <a:ea typeface="+mn-ea"/>
                <a:cs typeface="+mn-cs"/>
              </a:rPr>
              <a:t>Det främsta syftet med utredningen och diagnostiseringen är att skapa förståelse för personens förutsättningar. De kan vara vägledande och hjälpa en person att kartlägga sina styrkor och svagheter och kan begära och få hjälp utifrån sina behov. Det kan också vara lättare för omgivningen att söka kunskap och få förståelse för en persons särskilda livsvillkor om det finns en diagnos. Dock är det ju viktigt att ha med sig att alla naturligtvis ska få hjälp efter sina egna behov, oavsett diagnos eller ej.</a:t>
            </a:r>
          </a:p>
          <a:p>
            <a:endParaRPr lang="sv-SE" sz="1200" b="1" i="0" u="none" strike="noStrike" kern="1200" dirty="0">
              <a:solidFill>
                <a:schemeClr val="tx1"/>
              </a:solidFill>
              <a:effectLst/>
              <a:latin typeface="+mn-lt"/>
              <a:ea typeface="+mn-ea"/>
              <a:cs typeface="+mn-cs"/>
            </a:endParaRPr>
          </a:p>
          <a:p>
            <a:r>
              <a:rPr lang="sv-SE" sz="1200" b="1" i="0" u="none" strike="noStrike" kern="1200" dirty="0">
                <a:solidFill>
                  <a:schemeClr val="tx1"/>
                </a:solidFill>
                <a:effectLst/>
                <a:latin typeface="+mn-lt"/>
                <a:ea typeface="+mn-ea"/>
                <a:cs typeface="+mn-cs"/>
              </a:rPr>
              <a:t>De fyra vanligaste diagnoserna</a:t>
            </a:r>
          </a:p>
          <a:p>
            <a:r>
              <a:rPr lang="sv-SE" sz="1200" b="0" i="0" kern="1200" dirty="0">
                <a:solidFill>
                  <a:schemeClr val="tx1"/>
                </a:solidFill>
                <a:effectLst/>
                <a:latin typeface="+mn-lt"/>
                <a:ea typeface="+mn-ea"/>
                <a:cs typeface="+mn-cs"/>
              </a:rPr>
              <a:t>De fyra vanligaste diagnoserna är </a:t>
            </a:r>
            <a:r>
              <a:rPr lang="sv-SE" sz="1200" b="0" i="0" kern="1200" dirty="0" err="1">
                <a:solidFill>
                  <a:schemeClr val="tx1"/>
                </a:solidFill>
                <a:effectLst/>
                <a:latin typeface="+mn-lt"/>
                <a:ea typeface="+mn-ea"/>
                <a:cs typeface="+mn-cs"/>
              </a:rPr>
              <a:t>adhd</a:t>
            </a:r>
            <a:r>
              <a:rPr lang="sv-SE" sz="1200" b="0" i="0" kern="1200" dirty="0">
                <a:solidFill>
                  <a:schemeClr val="tx1"/>
                </a:solidFill>
                <a:effectLst/>
                <a:latin typeface="+mn-lt"/>
                <a:ea typeface="+mn-ea"/>
                <a:cs typeface="+mn-cs"/>
              </a:rPr>
              <a:t>, autism, språkstörning och </a:t>
            </a:r>
            <a:r>
              <a:rPr lang="sv-SE" sz="1200" b="0" i="0" kern="1200" dirty="0" err="1">
                <a:solidFill>
                  <a:schemeClr val="tx1"/>
                </a:solidFill>
                <a:effectLst/>
                <a:latin typeface="+mn-lt"/>
                <a:ea typeface="+mn-ea"/>
                <a:cs typeface="+mn-cs"/>
              </a:rPr>
              <a:t>Tourettes</a:t>
            </a:r>
            <a:r>
              <a:rPr lang="sv-SE" sz="1200" b="0" i="0" kern="1200" dirty="0">
                <a:solidFill>
                  <a:schemeClr val="tx1"/>
                </a:solidFill>
                <a:effectLst/>
                <a:latin typeface="+mn-lt"/>
                <a:ea typeface="+mn-ea"/>
                <a:cs typeface="+mn-cs"/>
              </a:rPr>
              <a:t> syndrom och utgår ifrån neurologiska nedsättningar som påverkar kognitionen.</a:t>
            </a:r>
          </a:p>
          <a:p>
            <a:endParaRPr lang="sv-SE" sz="1200" b="0" i="0" kern="1200" dirty="0">
              <a:solidFill>
                <a:schemeClr val="tx1"/>
              </a:solidFill>
              <a:effectLst/>
              <a:latin typeface="+mn-lt"/>
              <a:ea typeface="+mn-ea"/>
              <a:cs typeface="+mn-cs"/>
            </a:endParaRPr>
          </a:p>
          <a:p>
            <a:r>
              <a:rPr lang="sv-SE" sz="1200" b="1" i="0" u="none" strike="noStrike" kern="1200" dirty="0">
                <a:solidFill>
                  <a:schemeClr val="tx1"/>
                </a:solidFill>
                <a:effectLst/>
                <a:latin typeface="+mn-lt"/>
                <a:ea typeface="+mn-ea"/>
                <a:cs typeface="+mn-cs"/>
              </a:rPr>
              <a:t>Ojämn funktionsförmåga</a:t>
            </a:r>
          </a:p>
          <a:p>
            <a:r>
              <a:rPr lang="sv-SE" sz="1200" b="0" i="0" kern="1200" dirty="0">
                <a:solidFill>
                  <a:schemeClr val="tx1"/>
                </a:solidFill>
                <a:effectLst/>
                <a:latin typeface="+mn-lt"/>
                <a:ea typeface="+mn-ea"/>
                <a:cs typeface="+mn-cs"/>
              </a:rPr>
              <a:t>En person ned en NPF-diagnos kan många gånger ha en större variation av funktionsförmåga. Det finns vissa områden som de ligger högt över normtypisk nivån och andra områden där personen ligger långt under normtypiska nivån. Dessa ojämna nivå påverkar många gånger personens motivation, intresse och vilja för olika typer av aktiviteter. Detta gör det extra viktigt att uppmärksamma och ge feedback för att förstärka engagemang och försök som görs.</a:t>
            </a:r>
          </a:p>
          <a:p>
            <a:endParaRPr lang="sv-SE" dirty="0"/>
          </a:p>
        </p:txBody>
      </p:sp>
      <p:sp>
        <p:nvSpPr>
          <p:cNvPr id="4" name="Platshållare för bildnummer 3"/>
          <p:cNvSpPr>
            <a:spLocks noGrp="1"/>
          </p:cNvSpPr>
          <p:nvPr>
            <p:ph type="sldNum" sz="quarter" idx="5"/>
          </p:nvPr>
        </p:nvSpPr>
        <p:spPr/>
        <p:txBody>
          <a:bodyPr/>
          <a:lstStyle/>
          <a:p>
            <a:fld id="{D0B863A3-F6DA-432C-A68C-0B1EB56ED58E}" type="slidenum">
              <a:rPr lang="sv-SE" smtClean="0"/>
              <a:t>20</a:t>
            </a:fld>
            <a:endParaRPr lang="sv-SE"/>
          </a:p>
        </p:txBody>
      </p:sp>
    </p:spTree>
    <p:extLst>
      <p:ext uri="{BB962C8B-B14F-4D97-AF65-F5344CB8AC3E}">
        <p14:creationId xmlns:p14="http://schemas.microsoft.com/office/powerpoint/2010/main" val="427163547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sz="1200" b="0" i="0" kern="1200">
                <a:solidFill>
                  <a:schemeClr val="tx1"/>
                </a:solidFill>
                <a:effectLst/>
                <a:latin typeface="+mn-lt"/>
                <a:ea typeface="+mn-ea"/>
                <a:cs typeface="+mn-cs"/>
              </a:rPr>
              <a:t>Ställ frågan till gruppen.</a:t>
            </a:r>
          </a:p>
          <a:p>
            <a:r>
              <a:rPr lang="sv-SE" sz="1200" b="0" i="0" kern="1200">
                <a:solidFill>
                  <a:schemeClr val="tx1"/>
                </a:solidFill>
                <a:effectLst/>
                <a:latin typeface="+mn-lt"/>
                <a:ea typeface="+mn-ea"/>
                <a:cs typeface="+mn-cs"/>
              </a:rPr>
              <a:t>Finns även ADD som är utan den hyperaktiva delen. Ofta har man sett att tjejer kanske är svårare att </a:t>
            </a:r>
            <a:r>
              <a:rPr lang="sv-SE" sz="1200" b="0" i="0" kern="1200" err="1">
                <a:solidFill>
                  <a:schemeClr val="tx1"/>
                </a:solidFill>
                <a:effectLst/>
                <a:latin typeface="+mn-lt"/>
                <a:ea typeface="+mn-ea"/>
                <a:cs typeface="+mn-cs"/>
              </a:rPr>
              <a:t>upptaäcka</a:t>
            </a:r>
            <a:r>
              <a:rPr lang="sv-SE" sz="1200" b="0" i="0" kern="1200">
                <a:solidFill>
                  <a:schemeClr val="tx1"/>
                </a:solidFill>
                <a:effectLst/>
                <a:latin typeface="+mn-lt"/>
                <a:ea typeface="+mn-ea"/>
                <a:cs typeface="+mn-cs"/>
              </a:rPr>
              <a:t> NPF på då de många gånger har just ADD.</a:t>
            </a:r>
          </a:p>
          <a:p>
            <a:r>
              <a:rPr lang="sv-SE" sz="1200" b="1" i="0" kern="1200">
                <a:solidFill>
                  <a:schemeClr val="tx1"/>
                </a:solidFill>
                <a:effectLst/>
                <a:latin typeface="+mn-lt"/>
                <a:ea typeface="+mn-ea"/>
                <a:cs typeface="+mn-cs"/>
              </a:rPr>
              <a:t>Kärnsymptomen för </a:t>
            </a:r>
            <a:r>
              <a:rPr lang="sv-SE" sz="1200" b="1" i="0" kern="1200" err="1">
                <a:solidFill>
                  <a:schemeClr val="tx1"/>
                </a:solidFill>
                <a:effectLst/>
                <a:latin typeface="+mn-lt"/>
                <a:ea typeface="+mn-ea"/>
                <a:cs typeface="+mn-cs"/>
              </a:rPr>
              <a:t>adhd</a:t>
            </a:r>
            <a:endParaRPr lang="sv-SE" sz="1200" b="1" i="0" kern="1200">
              <a:solidFill>
                <a:schemeClr val="tx1"/>
              </a:solidFill>
              <a:effectLst/>
              <a:latin typeface="+mn-lt"/>
              <a:ea typeface="+mn-ea"/>
              <a:cs typeface="+mn-cs"/>
            </a:endParaRPr>
          </a:p>
          <a:p>
            <a:endParaRPr lang="sv-SE" sz="1200" b="0" i="0" kern="1200">
              <a:solidFill>
                <a:schemeClr val="tx1"/>
              </a:solidFill>
              <a:effectLst/>
              <a:latin typeface="+mn-lt"/>
              <a:ea typeface="+mn-ea"/>
              <a:cs typeface="+mn-cs"/>
            </a:endParaRPr>
          </a:p>
          <a:p>
            <a:r>
              <a:rPr lang="sv-SE" sz="1200" b="1" i="0" kern="1200">
                <a:solidFill>
                  <a:schemeClr val="tx1"/>
                </a:solidFill>
                <a:effectLst/>
                <a:latin typeface="+mn-lt"/>
                <a:ea typeface="+mn-ea"/>
                <a:cs typeface="+mn-cs"/>
              </a:rPr>
              <a:t>Uppmärksamhetssvårigheter</a:t>
            </a:r>
          </a:p>
          <a:p>
            <a:r>
              <a:rPr lang="sv-SE" sz="1200" b="0" i="0" kern="1200">
                <a:solidFill>
                  <a:schemeClr val="tx1"/>
                </a:solidFill>
                <a:effectLst/>
                <a:latin typeface="+mn-lt"/>
                <a:ea typeface="+mn-ea"/>
                <a:cs typeface="+mn-cs"/>
              </a:rPr>
              <a:t>Kan visa sig genom till exempel koncentrationssvårigheter, slarvighet, glömskhet och </a:t>
            </a:r>
            <a:r>
              <a:rPr lang="sv-SE" sz="1200" b="0" i="0" kern="1200" err="1">
                <a:solidFill>
                  <a:schemeClr val="tx1"/>
                </a:solidFill>
                <a:effectLst/>
                <a:latin typeface="+mn-lt"/>
                <a:ea typeface="+mn-ea"/>
                <a:cs typeface="+mn-cs"/>
              </a:rPr>
              <a:t>lättstördhet</a:t>
            </a:r>
            <a:r>
              <a:rPr lang="sv-SE" sz="1200" b="0" i="0" kern="1200">
                <a:solidFill>
                  <a:schemeClr val="tx1"/>
                </a:solidFill>
                <a:effectLst/>
                <a:latin typeface="+mn-lt"/>
                <a:ea typeface="+mn-ea"/>
                <a:cs typeface="+mn-cs"/>
              </a:rPr>
              <a:t>. Många blir lätt uttråkade och har svårt att slutföra saker som de inte är väldigt intresserade av.</a:t>
            </a:r>
          </a:p>
          <a:p>
            <a:r>
              <a:rPr lang="sv-SE" sz="1200" b="1" i="0" kern="1200">
                <a:solidFill>
                  <a:schemeClr val="tx1"/>
                </a:solidFill>
                <a:effectLst/>
                <a:latin typeface="+mn-lt"/>
                <a:ea typeface="+mn-ea"/>
                <a:cs typeface="+mn-cs"/>
              </a:rPr>
              <a:t>Impulsivitet</a:t>
            </a:r>
          </a:p>
          <a:p>
            <a:r>
              <a:rPr lang="sv-SE" sz="1200" b="0" i="0" kern="1200">
                <a:solidFill>
                  <a:schemeClr val="tx1"/>
                </a:solidFill>
                <a:effectLst/>
                <a:latin typeface="+mn-lt"/>
                <a:ea typeface="+mn-ea"/>
                <a:cs typeface="+mn-cs"/>
              </a:rPr>
              <a:t>Kan visa sig genom starka och svårkontrollerade känsloreaktioner, dålig förmåga att lyssna på andra och svårigheter att hantera ostrukturerade situationer som kräver reflektion och eftertanke. Hos en del leder impulsiviteten även till motorisk klumpighet.</a:t>
            </a:r>
          </a:p>
          <a:p>
            <a:r>
              <a:rPr lang="sv-SE" sz="1200" b="1" i="0" kern="1200">
                <a:solidFill>
                  <a:schemeClr val="tx1"/>
                </a:solidFill>
                <a:effectLst/>
                <a:latin typeface="+mn-lt"/>
                <a:ea typeface="+mn-ea"/>
                <a:cs typeface="+mn-cs"/>
              </a:rPr>
              <a:t>Överaktivitet</a:t>
            </a:r>
          </a:p>
          <a:p>
            <a:r>
              <a:rPr lang="sv-SE" sz="1200" b="0" i="0" kern="1200">
                <a:solidFill>
                  <a:schemeClr val="tx1"/>
                </a:solidFill>
                <a:effectLst/>
                <a:latin typeface="+mn-lt"/>
                <a:ea typeface="+mn-ea"/>
                <a:cs typeface="+mn-cs"/>
              </a:rPr>
              <a:t>Handlar egentligen om svårigheter med att reglera aktivitetsnivån efter det man gör, så att den antingen är för låg eller för hög. Svårigheter att varva ner och sitta still kan varvas med extrem passivitet och utmattning. Överaktiviteten hos barn är ofta fysisk, hos vuxna visar den sig bland annat genom påtaglig rastlöshet och sömnproblem.</a:t>
            </a:r>
          </a:p>
          <a:p>
            <a:endParaRPr lang="sv-SE"/>
          </a:p>
        </p:txBody>
      </p:sp>
      <p:sp>
        <p:nvSpPr>
          <p:cNvPr id="4" name="Platshållare för bildnummer 3"/>
          <p:cNvSpPr>
            <a:spLocks noGrp="1"/>
          </p:cNvSpPr>
          <p:nvPr>
            <p:ph type="sldNum" sz="quarter" idx="5"/>
          </p:nvPr>
        </p:nvSpPr>
        <p:spPr/>
        <p:txBody>
          <a:bodyPr/>
          <a:lstStyle/>
          <a:p>
            <a:fld id="{D0B863A3-F6DA-432C-A68C-0B1EB56ED58E}" type="slidenum">
              <a:rPr lang="sv-SE" smtClean="0"/>
              <a:t>21</a:t>
            </a:fld>
            <a:endParaRPr lang="sv-SE"/>
          </a:p>
        </p:txBody>
      </p:sp>
    </p:spTree>
    <p:extLst>
      <p:ext uri="{BB962C8B-B14F-4D97-AF65-F5344CB8AC3E}">
        <p14:creationId xmlns:p14="http://schemas.microsoft.com/office/powerpoint/2010/main" val="250496860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508DF03-C651-3F90-D51C-E6E6B445B160}"/>
            </a:ext>
          </a:extLst>
        </p:cNvPr>
        <p:cNvGrpSpPr/>
        <p:nvPr/>
      </p:nvGrpSpPr>
      <p:grpSpPr>
        <a:xfrm>
          <a:off x="0" y="0"/>
          <a:ext cx="0" cy="0"/>
          <a:chOff x="0" y="0"/>
          <a:chExt cx="0" cy="0"/>
        </a:xfrm>
      </p:grpSpPr>
      <p:sp>
        <p:nvSpPr>
          <p:cNvPr id="2" name="Platshållare för bildobjekt 1">
            <a:extLst>
              <a:ext uri="{FF2B5EF4-FFF2-40B4-BE49-F238E27FC236}">
                <a16:creationId xmlns:a16="http://schemas.microsoft.com/office/drawing/2014/main" id="{CEABAB65-C0A5-E807-0952-DAC36906A435}"/>
              </a:ext>
            </a:extLst>
          </p:cNvPr>
          <p:cNvSpPr>
            <a:spLocks noGrp="1" noRot="1" noChangeAspect="1"/>
          </p:cNvSpPr>
          <p:nvPr>
            <p:ph type="sldImg"/>
          </p:nvPr>
        </p:nvSpPr>
        <p:spPr/>
      </p:sp>
      <p:sp>
        <p:nvSpPr>
          <p:cNvPr id="3" name="Platshållare för anteckningar 2">
            <a:extLst>
              <a:ext uri="{FF2B5EF4-FFF2-40B4-BE49-F238E27FC236}">
                <a16:creationId xmlns:a16="http://schemas.microsoft.com/office/drawing/2014/main" id="{C7C032E1-DAE6-C604-1D32-B798A2FB676C}"/>
              </a:ext>
            </a:extLst>
          </p:cNvPr>
          <p:cNvSpPr>
            <a:spLocks noGrp="1"/>
          </p:cNvSpPr>
          <p:nvPr>
            <p:ph type="body" idx="1"/>
          </p:nvPr>
        </p:nvSpPr>
        <p:spPr/>
        <p:txBody>
          <a:bodyPr/>
          <a:lstStyle/>
          <a:p>
            <a:r>
              <a:rPr lang="sv-SE" i="1"/>
              <a:t>Pedagogiken kopplat mot ADHD är från </a:t>
            </a:r>
            <a:r>
              <a:rPr lang="sv-SE" i="1" err="1"/>
              <a:t>Attentions</a:t>
            </a:r>
            <a:r>
              <a:rPr lang="sv-SE" i="1"/>
              <a:t> material.</a:t>
            </a:r>
          </a:p>
          <a:p>
            <a:endParaRPr lang="sv-SE" i="1"/>
          </a:p>
          <a:p>
            <a:r>
              <a:rPr lang="sv-SE" i="1"/>
              <a:t>Feedback till både stor grupp och till person. Ex. DU </a:t>
            </a:r>
            <a:r>
              <a:rPr lang="sv-SE" i="1" err="1"/>
              <a:t>behvöer</a:t>
            </a:r>
            <a:r>
              <a:rPr lang="sv-SE" i="1"/>
              <a:t> tänka på det är.. </a:t>
            </a:r>
          </a:p>
        </p:txBody>
      </p:sp>
      <p:sp>
        <p:nvSpPr>
          <p:cNvPr id="4" name="Platshållare för bildnummer 3">
            <a:extLst>
              <a:ext uri="{FF2B5EF4-FFF2-40B4-BE49-F238E27FC236}">
                <a16:creationId xmlns:a16="http://schemas.microsoft.com/office/drawing/2014/main" id="{8B76D171-7B85-D09F-130D-DCF61F8ABBEC}"/>
              </a:ext>
            </a:extLst>
          </p:cNvPr>
          <p:cNvSpPr>
            <a:spLocks noGrp="1"/>
          </p:cNvSpPr>
          <p:nvPr>
            <p:ph type="sldNum" sz="quarter" idx="5"/>
          </p:nvPr>
        </p:nvSpPr>
        <p:spPr/>
        <p:txBody>
          <a:bodyPr/>
          <a:lstStyle/>
          <a:p>
            <a:fld id="{D0B863A3-F6DA-432C-A68C-0B1EB56ED58E}" type="slidenum">
              <a:rPr lang="sv-SE" smtClean="0"/>
              <a:t>22</a:t>
            </a:fld>
            <a:endParaRPr lang="sv-SE"/>
          </a:p>
        </p:txBody>
      </p:sp>
    </p:spTree>
    <p:extLst>
      <p:ext uri="{BB962C8B-B14F-4D97-AF65-F5344CB8AC3E}">
        <p14:creationId xmlns:p14="http://schemas.microsoft.com/office/powerpoint/2010/main" val="419792017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5"/>
          </p:nvPr>
        </p:nvSpPr>
        <p:spPr/>
        <p:txBody>
          <a:bodyPr/>
          <a:lstStyle/>
          <a:p>
            <a:fld id="{D0B863A3-F6DA-432C-A68C-0B1EB56ED58E}" type="slidenum">
              <a:rPr lang="sv-SE" smtClean="0"/>
              <a:t>2</a:t>
            </a:fld>
            <a:endParaRPr lang="sv-SE"/>
          </a:p>
        </p:txBody>
      </p:sp>
    </p:spTree>
    <p:extLst>
      <p:ext uri="{BB962C8B-B14F-4D97-AF65-F5344CB8AC3E}">
        <p14:creationId xmlns:p14="http://schemas.microsoft.com/office/powerpoint/2010/main" val="238738980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a:t>Nästan alla barn har tick i perioder utan att det är </a:t>
            </a:r>
            <a:r>
              <a:rPr lang="sv-SE" err="1"/>
              <a:t>tourettes</a:t>
            </a:r>
            <a:r>
              <a:rPr lang="sv-SE"/>
              <a:t>. Kan lätt feltolkas som trots. Man har ofta stor oro för att sticka ut eller bli retad.</a:t>
            </a:r>
          </a:p>
        </p:txBody>
      </p:sp>
      <p:sp>
        <p:nvSpPr>
          <p:cNvPr id="4" name="Platshållare för bildnummer 3"/>
          <p:cNvSpPr>
            <a:spLocks noGrp="1"/>
          </p:cNvSpPr>
          <p:nvPr>
            <p:ph type="sldNum" sz="quarter" idx="5"/>
          </p:nvPr>
        </p:nvSpPr>
        <p:spPr/>
        <p:txBody>
          <a:bodyPr/>
          <a:lstStyle/>
          <a:p>
            <a:fld id="{D0B863A3-F6DA-432C-A68C-0B1EB56ED58E}" type="slidenum">
              <a:rPr lang="sv-SE" smtClean="0"/>
              <a:t>23</a:t>
            </a:fld>
            <a:endParaRPr lang="sv-SE"/>
          </a:p>
        </p:txBody>
      </p:sp>
    </p:spTree>
    <p:extLst>
      <p:ext uri="{BB962C8B-B14F-4D97-AF65-F5344CB8AC3E}">
        <p14:creationId xmlns:p14="http://schemas.microsoft.com/office/powerpoint/2010/main" val="427025401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43812C9-E032-CF0F-04B2-576DDB49B553}"/>
            </a:ext>
          </a:extLst>
        </p:cNvPr>
        <p:cNvGrpSpPr/>
        <p:nvPr/>
      </p:nvGrpSpPr>
      <p:grpSpPr>
        <a:xfrm>
          <a:off x="0" y="0"/>
          <a:ext cx="0" cy="0"/>
          <a:chOff x="0" y="0"/>
          <a:chExt cx="0" cy="0"/>
        </a:xfrm>
      </p:grpSpPr>
      <p:sp>
        <p:nvSpPr>
          <p:cNvPr id="2" name="Platshållare för bildobjekt 1">
            <a:extLst>
              <a:ext uri="{FF2B5EF4-FFF2-40B4-BE49-F238E27FC236}">
                <a16:creationId xmlns:a16="http://schemas.microsoft.com/office/drawing/2014/main" id="{3A90DD49-B883-0243-DB3C-8C14A465271D}"/>
              </a:ext>
            </a:extLst>
          </p:cNvPr>
          <p:cNvSpPr>
            <a:spLocks noGrp="1" noRot="1" noChangeAspect="1"/>
          </p:cNvSpPr>
          <p:nvPr>
            <p:ph type="sldImg"/>
          </p:nvPr>
        </p:nvSpPr>
        <p:spPr/>
      </p:sp>
      <p:sp>
        <p:nvSpPr>
          <p:cNvPr id="3" name="Platshållare för anteckningar 2">
            <a:extLst>
              <a:ext uri="{FF2B5EF4-FFF2-40B4-BE49-F238E27FC236}">
                <a16:creationId xmlns:a16="http://schemas.microsoft.com/office/drawing/2014/main" id="{01606874-98A8-F60D-71CE-01AB993ECFF6}"/>
              </a:ext>
            </a:extLst>
          </p:cNvPr>
          <p:cNvSpPr>
            <a:spLocks noGrp="1"/>
          </p:cNvSpPr>
          <p:nvPr>
            <p:ph type="body" idx="1"/>
          </p:nvPr>
        </p:nvSpPr>
        <p:spPr/>
        <p:txBody>
          <a:bodyPr/>
          <a:lstStyle/>
          <a:p>
            <a:r>
              <a:rPr lang="sv-SE" i="1"/>
              <a:t>Pedagogiken kopplat mot ADHD är från </a:t>
            </a:r>
            <a:r>
              <a:rPr lang="sv-SE" i="1" err="1"/>
              <a:t>Attentions</a:t>
            </a:r>
            <a:r>
              <a:rPr lang="sv-SE" i="1"/>
              <a:t> material.</a:t>
            </a:r>
          </a:p>
        </p:txBody>
      </p:sp>
      <p:sp>
        <p:nvSpPr>
          <p:cNvPr id="4" name="Platshållare för bildnummer 3">
            <a:extLst>
              <a:ext uri="{FF2B5EF4-FFF2-40B4-BE49-F238E27FC236}">
                <a16:creationId xmlns:a16="http://schemas.microsoft.com/office/drawing/2014/main" id="{2F47D490-3CDC-7356-2035-B209CDBA6101}"/>
              </a:ext>
            </a:extLst>
          </p:cNvPr>
          <p:cNvSpPr>
            <a:spLocks noGrp="1"/>
          </p:cNvSpPr>
          <p:nvPr>
            <p:ph type="sldNum" sz="quarter" idx="5"/>
          </p:nvPr>
        </p:nvSpPr>
        <p:spPr/>
        <p:txBody>
          <a:bodyPr/>
          <a:lstStyle/>
          <a:p>
            <a:fld id="{D0B863A3-F6DA-432C-A68C-0B1EB56ED58E}" type="slidenum">
              <a:rPr lang="sv-SE" smtClean="0"/>
              <a:t>24</a:t>
            </a:fld>
            <a:endParaRPr lang="sv-SE"/>
          </a:p>
        </p:txBody>
      </p:sp>
    </p:spTree>
    <p:extLst>
      <p:ext uri="{BB962C8B-B14F-4D97-AF65-F5344CB8AC3E}">
        <p14:creationId xmlns:p14="http://schemas.microsoft.com/office/powerpoint/2010/main" val="23382985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i="1"/>
              <a:t>Pedagogiken kopplat mot ADHD är från </a:t>
            </a:r>
            <a:r>
              <a:rPr lang="sv-SE" i="1" err="1"/>
              <a:t>Attentions</a:t>
            </a:r>
            <a:r>
              <a:rPr lang="sv-SE" i="1"/>
              <a:t> material.</a:t>
            </a:r>
          </a:p>
          <a:p>
            <a:endParaRPr lang="sv-SE"/>
          </a:p>
          <a:p>
            <a:endParaRPr lang="sv-SE"/>
          </a:p>
          <a:p>
            <a:r>
              <a:rPr lang="sv-SE"/>
              <a:t>Har man språkstörning har man svårare att framföra vad man faktiskt förstår och kan bygga upp en frustration över vad man kan säga och vad man förstår. </a:t>
            </a:r>
          </a:p>
        </p:txBody>
      </p:sp>
      <p:sp>
        <p:nvSpPr>
          <p:cNvPr id="4" name="Platshållare för bildnummer 3"/>
          <p:cNvSpPr>
            <a:spLocks noGrp="1"/>
          </p:cNvSpPr>
          <p:nvPr>
            <p:ph type="sldNum" sz="quarter" idx="5"/>
          </p:nvPr>
        </p:nvSpPr>
        <p:spPr/>
        <p:txBody>
          <a:bodyPr/>
          <a:lstStyle/>
          <a:p>
            <a:fld id="{D0B863A3-F6DA-432C-A68C-0B1EB56ED58E}" type="slidenum">
              <a:rPr lang="sv-SE" smtClean="0"/>
              <a:t>26</a:t>
            </a:fld>
            <a:endParaRPr lang="sv-SE"/>
          </a:p>
        </p:txBody>
      </p:sp>
    </p:spTree>
    <p:extLst>
      <p:ext uri="{BB962C8B-B14F-4D97-AF65-F5344CB8AC3E}">
        <p14:creationId xmlns:p14="http://schemas.microsoft.com/office/powerpoint/2010/main" val="334444231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i="1"/>
              <a:t>Pedagogiken kopplat mot ADHD är från </a:t>
            </a:r>
            <a:r>
              <a:rPr lang="sv-SE" i="1" err="1"/>
              <a:t>Attentions</a:t>
            </a:r>
            <a:r>
              <a:rPr lang="sv-SE" i="1"/>
              <a:t> material.</a:t>
            </a:r>
          </a:p>
          <a:p>
            <a:endParaRPr lang="sv-SE"/>
          </a:p>
          <a:p>
            <a:r>
              <a:rPr lang="sv-SE"/>
              <a:t>Var uppmärksam på kroppsspråket ibland är det lätt att tyda och ibland svårt.</a:t>
            </a:r>
          </a:p>
        </p:txBody>
      </p:sp>
      <p:sp>
        <p:nvSpPr>
          <p:cNvPr id="4" name="Platshållare för bildnummer 3"/>
          <p:cNvSpPr>
            <a:spLocks noGrp="1"/>
          </p:cNvSpPr>
          <p:nvPr>
            <p:ph type="sldNum" sz="quarter" idx="5"/>
          </p:nvPr>
        </p:nvSpPr>
        <p:spPr/>
        <p:txBody>
          <a:bodyPr/>
          <a:lstStyle/>
          <a:p>
            <a:fld id="{D0B863A3-F6DA-432C-A68C-0B1EB56ED58E}" type="slidenum">
              <a:rPr lang="sv-SE" smtClean="0"/>
              <a:t>28</a:t>
            </a:fld>
            <a:endParaRPr lang="sv-SE"/>
          </a:p>
        </p:txBody>
      </p:sp>
    </p:spTree>
    <p:extLst>
      <p:ext uri="{BB962C8B-B14F-4D97-AF65-F5344CB8AC3E}">
        <p14:creationId xmlns:p14="http://schemas.microsoft.com/office/powerpoint/2010/main" val="123631956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0BB873C-0C90-CFE1-4218-6182360DD3C7}"/>
            </a:ext>
          </a:extLst>
        </p:cNvPr>
        <p:cNvGrpSpPr/>
        <p:nvPr/>
      </p:nvGrpSpPr>
      <p:grpSpPr>
        <a:xfrm>
          <a:off x="0" y="0"/>
          <a:ext cx="0" cy="0"/>
          <a:chOff x="0" y="0"/>
          <a:chExt cx="0" cy="0"/>
        </a:xfrm>
      </p:grpSpPr>
      <p:sp>
        <p:nvSpPr>
          <p:cNvPr id="2" name="Platshållare för bildobjekt 1">
            <a:extLst>
              <a:ext uri="{FF2B5EF4-FFF2-40B4-BE49-F238E27FC236}">
                <a16:creationId xmlns:a16="http://schemas.microsoft.com/office/drawing/2014/main" id="{20979625-5D8F-8C47-DAAC-469DDD03A0FB}"/>
              </a:ext>
            </a:extLst>
          </p:cNvPr>
          <p:cNvSpPr>
            <a:spLocks noGrp="1" noRot="1" noChangeAspect="1"/>
          </p:cNvSpPr>
          <p:nvPr>
            <p:ph type="sldImg"/>
          </p:nvPr>
        </p:nvSpPr>
        <p:spPr/>
      </p:sp>
      <p:sp>
        <p:nvSpPr>
          <p:cNvPr id="3" name="Platshållare för anteckningar 2">
            <a:extLst>
              <a:ext uri="{FF2B5EF4-FFF2-40B4-BE49-F238E27FC236}">
                <a16:creationId xmlns:a16="http://schemas.microsoft.com/office/drawing/2014/main" id="{A3137B3C-A059-0528-75A1-989DF6B40711}"/>
              </a:ext>
            </a:extLst>
          </p:cNvPr>
          <p:cNvSpPr>
            <a:spLocks noGrp="1"/>
          </p:cNvSpPr>
          <p:nvPr>
            <p:ph type="body" idx="1"/>
          </p:nvPr>
        </p:nvSpPr>
        <p:spPr/>
        <p:txBody>
          <a:bodyPr/>
          <a:lstStyle/>
          <a:p>
            <a:endParaRPr lang="sv-SE"/>
          </a:p>
        </p:txBody>
      </p:sp>
      <p:sp>
        <p:nvSpPr>
          <p:cNvPr id="4" name="Platshållare för bildnummer 3">
            <a:extLst>
              <a:ext uri="{FF2B5EF4-FFF2-40B4-BE49-F238E27FC236}">
                <a16:creationId xmlns:a16="http://schemas.microsoft.com/office/drawing/2014/main" id="{A598B403-B34C-CACC-E816-87C86F79B4A4}"/>
              </a:ext>
            </a:extLst>
          </p:cNvPr>
          <p:cNvSpPr>
            <a:spLocks noGrp="1"/>
          </p:cNvSpPr>
          <p:nvPr>
            <p:ph type="sldNum" sz="quarter" idx="5"/>
          </p:nvPr>
        </p:nvSpPr>
        <p:spPr/>
        <p:txBody>
          <a:bodyPr/>
          <a:lstStyle/>
          <a:p>
            <a:fld id="{D0B863A3-F6DA-432C-A68C-0B1EB56ED58E}" type="slidenum">
              <a:rPr lang="sv-SE" smtClean="0"/>
              <a:t>29</a:t>
            </a:fld>
            <a:endParaRPr lang="sv-SE"/>
          </a:p>
        </p:txBody>
      </p:sp>
    </p:spTree>
    <p:extLst>
      <p:ext uri="{BB962C8B-B14F-4D97-AF65-F5344CB8AC3E}">
        <p14:creationId xmlns:p14="http://schemas.microsoft.com/office/powerpoint/2010/main" val="122998305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b="1"/>
              <a:t>Använd länken nedan för att se film:</a:t>
            </a:r>
          </a:p>
          <a:p>
            <a:r>
              <a:rPr lang="sv-SE"/>
              <a:t>https://kunskapsarenan.se/idrottsovergripande/inkludera-fler-med-npf-inom-idrotten/vad-innebar-npf-egentligen#submenu</a:t>
            </a:r>
          </a:p>
          <a:p>
            <a:endParaRPr lang="sv-SE"/>
          </a:p>
          <a:p>
            <a:pPr marL="0" marR="0" lvl="0" indent="0" algn="l" defTabSz="914400" rtl="0" eaLnBrk="1" fontAlgn="auto" latinLnBrk="0" hangingPunct="1">
              <a:lnSpc>
                <a:spcPct val="100000"/>
              </a:lnSpc>
              <a:spcBef>
                <a:spcPts val="0"/>
              </a:spcBef>
              <a:spcAft>
                <a:spcPts val="0"/>
              </a:spcAft>
              <a:buClrTx/>
              <a:buSzTx/>
              <a:buFontTx/>
              <a:buNone/>
              <a:tabLst/>
              <a:defRPr/>
            </a:pPr>
            <a:endParaRPr lang="sv-SE"/>
          </a:p>
          <a:p>
            <a:pPr marL="0" marR="0" lvl="0" indent="0" algn="l" defTabSz="914400" rtl="0" eaLnBrk="1" fontAlgn="auto" latinLnBrk="0" hangingPunct="1">
              <a:lnSpc>
                <a:spcPct val="100000"/>
              </a:lnSpc>
              <a:spcBef>
                <a:spcPts val="0"/>
              </a:spcBef>
              <a:spcAft>
                <a:spcPts val="0"/>
              </a:spcAft>
              <a:buClrTx/>
              <a:buSzTx/>
              <a:buFontTx/>
              <a:buNone/>
              <a:tabLst/>
              <a:defRPr/>
            </a:pPr>
            <a:r>
              <a:rPr lang="sv-SE" b="1" i="1"/>
              <a:t>Mer information och video-klipp kring påverkansområdena som hon nämner:</a:t>
            </a:r>
          </a:p>
          <a:p>
            <a:pPr marL="0" marR="0" lvl="0" indent="0" algn="l" defTabSz="914400" rtl="0" eaLnBrk="1" fontAlgn="auto" latinLnBrk="0" hangingPunct="1">
              <a:lnSpc>
                <a:spcPct val="100000"/>
              </a:lnSpc>
              <a:spcBef>
                <a:spcPts val="0"/>
              </a:spcBef>
              <a:spcAft>
                <a:spcPts val="0"/>
              </a:spcAft>
              <a:buClrTx/>
              <a:buSzTx/>
              <a:buFontTx/>
              <a:buNone/>
              <a:tabLst/>
              <a:defRPr/>
            </a:pPr>
            <a:r>
              <a:rPr lang="sv-SE"/>
              <a:t>https://kunskapsarenan.se/idrottsovergripande/inkludera-fler-med-npf-inom-idrotten/fyra-paverkansomraden#rutiner-och-struktur</a:t>
            </a:r>
          </a:p>
          <a:p>
            <a:endParaRPr lang="sv-SE"/>
          </a:p>
        </p:txBody>
      </p:sp>
      <p:sp>
        <p:nvSpPr>
          <p:cNvPr id="4" name="Platshållare för bildnummer 3"/>
          <p:cNvSpPr>
            <a:spLocks noGrp="1"/>
          </p:cNvSpPr>
          <p:nvPr>
            <p:ph type="sldNum" sz="quarter" idx="5"/>
          </p:nvPr>
        </p:nvSpPr>
        <p:spPr/>
        <p:txBody>
          <a:bodyPr/>
          <a:lstStyle/>
          <a:p>
            <a:fld id="{D0B863A3-F6DA-432C-A68C-0B1EB56ED58E}" type="slidenum">
              <a:rPr lang="sv-SE" smtClean="0"/>
              <a:t>30</a:t>
            </a:fld>
            <a:endParaRPr lang="sv-SE"/>
          </a:p>
        </p:txBody>
      </p:sp>
    </p:spTree>
    <p:extLst>
      <p:ext uri="{BB962C8B-B14F-4D97-AF65-F5344CB8AC3E}">
        <p14:creationId xmlns:p14="http://schemas.microsoft.com/office/powerpoint/2010/main" val="369085833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b="0" i="1"/>
              <a:t>Dessa sex områden tog filmen upp. Samtala kring frågan i den blå rutan.</a:t>
            </a:r>
          </a:p>
          <a:p>
            <a:endParaRPr lang="sv-SE" b="0" i="1"/>
          </a:p>
          <a:p>
            <a:r>
              <a:rPr lang="sv-SE" b="1"/>
              <a:t>kognition = Hjärnans förmåga att ta emot, lagra bearbeta och plocka fram information. </a:t>
            </a:r>
          </a:p>
          <a:p>
            <a:endParaRPr lang="sv-SE" b="1"/>
          </a:p>
          <a:p>
            <a:r>
              <a:rPr lang="sv-SE" b="1"/>
              <a:t>Utmaningar alla kan ha men utan NPF återhämtar man sig i perioder av dessa utmaningar medans med NPF gör man inte det.</a:t>
            </a:r>
          </a:p>
          <a:p>
            <a:endParaRPr lang="sv-SE" b="1"/>
          </a:p>
          <a:p>
            <a:endParaRPr lang="sv-SE" b="1"/>
          </a:p>
          <a:p>
            <a:r>
              <a:rPr lang="sv-SE" b="1"/>
              <a:t>Självreflektion</a:t>
            </a:r>
          </a:p>
          <a:p>
            <a:r>
              <a:rPr lang="sv-SE" b="0"/>
              <a:t>Det är okej att bli arg, ledsen, besviken, less men då är det viktigt att vi är många ledare så man kan bytas av samt arbetar med att jobba med medvetenhet för att kunna bromsa sig själv.  Våga backa och börja om. Nu kommer fyra områden som ni kan påverka för att skapa förutsättningar att möta dessa utmaningar som aktiva kan ha.</a:t>
            </a:r>
            <a:endParaRPr lang="sv-SE"/>
          </a:p>
        </p:txBody>
      </p:sp>
      <p:sp>
        <p:nvSpPr>
          <p:cNvPr id="4" name="Platshållare för bildnummer 3"/>
          <p:cNvSpPr>
            <a:spLocks noGrp="1"/>
          </p:cNvSpPr>
          <p:nvPr>
            <p:ph type="sldNum" sz="quarter" idx="5"/>
          </p:nvPr>
        </p:nvSpPr>
        <p:spPr/>
        <p:txBody>
          <a:bodyPr/>
          <a:lstStyle/>
          <a:p>
            <a:fld id="{D0B863A3-F6DA-432C-A68C-0B1EB56ED58E}" type="slidenum">
              <a:rPr lang="sv-SE" smtClean="0"/>
              <a:t>31</a:t>
            </a:fld>
            <a:endParaRPr lang="sv-SE"/>
          </a:p>
        </p:txBody>
      </p:sp>
    </p:spTree>
    <p:extLst>
      <p:ext uri="{BB962C8B-B14F-4D97-AF65-F5344CB8AC3E}">
        <p14:creationId xmlns:p14="http://schemas.microsoft.com/office/powerpoint/2010/main" val="180623030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b="1"/>
              <a:t>Kognition = Hjärnans förmåga att ta emot, lagra bearbeta och plocka fram information. </a:t>
            </a:r>
          </a:p>
          <a:p>
            <a:endParaRPr lang="sv-SE" b="1"/>
          </a:p>
          <a:p>
            <a:r>
              <a:rPr lang="sv-SE" b="1"/>
              <a:t>Utmaningar alla kan ha men utan NPF återhämtar man sig i perioder av dessa utmaningar medans med NPF gör man inte det.</a:t>
            </a:r>
          </a:p>
        </p:txBody>
      </p:sp>
      <p:sp>
        <p:nvSpPr>
          <p:cNvPr id="4" name="Platshållare för bildnummer 3"/>
          <p:cNvSpPr>
            <a:spLocks noGrp="1"/>
          </p:cNvSpPr>
          <p:nvPr>
            <p:ph type="sldNum" sz="quarter" idx="5"/>
          </p:nvPr>
        </p:nvSpPr>
        <p:spPr/>
        <p:txBody>
          <a:bodyPr/>
          <a:lstStyle/>
          <a:p>
            <a:fld id="{D0B863A3-F6DA-432C-A68C-0B1EB56ED58E}" type="slidenum">
              <a:rPr lang="sv-SE" smtClean="0"/>
              <a:t>32</a:t>
            </a:fld>
            <a:endParaRPr lang="sv-SE"/>
          </a:p>
        </p:txBody>
      </p:sp>
    </p:spTree>
    <p:extLst>
      <p:ext uri="{BB962C8B-B14F-4D97-AF65-F5344CB8AC3E}">
        <p14:creationId xmlns:p14="http://schemas.microsoft.com/office/powerpoint/2010/main" val="175626724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6A12DEF-493D-CFC5-CA26-3C3D0CF6B213}"/>
            </a:ext>
          </a:extLst>
        </p:cNvPr>
        <p:cNvGrpSpPr/>
        <p:nvPr/>
      </p:nvGrpSpPr>
      <p:grpSpPr>
        <a:xfrm>
          <a:off x="0" y="0"/>
          <a:ext cx="0" cy="0"/>
          <a:chOff x="0" y="0"/>
          <a:chExt cx="0" cy="0"/>
        </a:xfrm>
      </p:grpSpPr>
      <p:sp>
        <p:nvSpPr>
          <p:cNvPr id="2" name="Platshållare för bildobjekt 1">
            <a:extLst>
              <a:ext uri="{FF2B5EF4-FFF2-40B4-BE49-F238E27FC236}">
                <a16:creationId xmlns:a16="http://schemas.microsoft.com/office/drawing/2014/main" id="{A1B5DD97-55DF-740D-0B91-8346C926ED84}"/>
              </a:ext>
            </a:extLst>
          </p:cNvPr>
          <p:cNvSpPr>
            <a:spLocks noGrp="1" noRot="1" noChangeAspect="1"/>
          </p:cNvSpPr>
          <p:nvPr>
            <p:ph type="sldImg"/>
          </p:nvPr>
        </p:nvSpPr>
        <p:spPr/>
      </p:sp>
      <p:sp>
        <p:nvSpPr>
          <p:cNvPr id="3" name="Platshållare för anteckningar 2">
            <a:extLst>
              <a:ext uri="{FF2B5EF4-FFF2-40B4-BE49-F238E27FC236}">
                <a16:creationId xmlns:a16="http://schemas.microsoft.com/office/drawing/2014/main" id="{92F1631F-8B35-9C45-C2A7-CFD4AE701F2E}"/>
              </a:ext>
            </a:extLst>
          </p:cNvPr>
          <p:cNvSpPr>
            <a:spLocks noGrp="1"/>
          </p:cNvSpPr>
          <p:nvPr>
            <p:ph type="body" idx="1"/>
          </p:nvPr>
        </p:nvSpPr>
        <p:spPr/>
        <p:txBody>
          <a:bodyPr/>
          <a:lstStyle/>
          <a:p>
            <a:r>
              <a:rPr lang="sv-SE" b="1"/>
              <a:t>Hur praktiserar vi inkluderande ledarskap då? Jo, genom tydligande pedagogisk som handlar om:</a:t>
            </a:r>
          </a:p>
          <a:p>
            <a:endParaRPr lang="sv-SE"/>
          </a:p>
          <a:p>
            <a:r>
              <a:rPr lang="sv-SE" sz="1200" b="0" i="0" kern="1200">
                <a:solidFill>
                  <a:schemeClr val="tx1"/>
                </a:solidFill>
                <a:effectLst/>
                <a:latin typeface="+mn-lt"/>
                <a:ea typeface="+mn-ea"/>
                <a:cs typeface="+mn-cs"/>
              </a:rPr>
              <a:t>En pedagogisk metod som syftar till att göra information och aktiviteter tydliga genom att ge svar på grundläggande frågor som "Vad ska jag göra?", "Var ska jag vara?" och "När ska jag göra det?". Det används för att öka förståelse, trygghet och delaktighet för alla individer, särskilt de med NPF, genom att skapa strukturer, rutiner och visuellt stöd. </a:t>
            </a:r>
            <a:endParaRPr lang="sv-SE"/>
          </a:p>
        </p:txBody>
      </p:sp>
      <p:sp>
        <p:nvSpPr>
          <p:cNvPr id="4" name="Platshållare för bildnummer 3">
            <a:extLst>
              <a:ext uri="{FF2B5EF4-FFF2-40B4-BE49-F238E27FC236}">
                <a16:creationId xmlns:a16="http://schemas.microsoft.com/office/drawing/2014/main" id="{FF4891C6-768B-27B3-B298-AFBF6A35FCD3}"/>
              </a:ext>
            </a:extLst>
          </p:cNvPr>
          <p:cNvSpPr>
            <a:spLocks noGrp="1"/>
          </p:cNvSpPr>
          <p:nvPr>
            <p:ph type="sldNum" sz="quarter" idx="5"/>
          </p:nvPr>
        </p:nvSpPr>
        <p:spPr/>
        <p:txBody>
          <a:bodyPr/>
          <a:lstStyle/>
          <a:p>
            <a:fld id="{D0B863A3-F6DA-432C-A68C-0B1EB56ED58E}" type="slidenum">
              <a:rPr lang="sv-SE" smtClean="0"/>
              <a:t>33</a:t>
            </a:fld>
            <a:endParaRPr lang="sv-SE"/>
          </a:p>
        </p:txBody>
      </p:sp>
    </p:spTree>
    <p:extLst>
      <p:ext uri="{BB962C8B-B14F-4D97-AF65-F5344CB8AC3E}">
        <p14:creationId xmlns:p14="http://schemas.microsoft.com/office/powerpoint/2010/main" val="14950402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b="1"/>
              <a:t>Tydliggörande pedagogik:</a:t>
            </a:r>
          </a:p>
          <a:p>
            <a:pPr marL="171450" indent="-171450">
              <a:buFontTx/>
              <a:buChar char="-"/>
            </a:pPr>
            <a:r>
              <a:rPr lang="sv-SE" err="1"/>
              <a:t>Bildstöd</a:t>
            </a:r>
            <a:endParaRPr lang="sv-SE"/>
          </a:p>
          <a:p>
            <a:pPr marL="171450" indent="-171450">
              <a:buFontTx/>
              <a:buChar char="-"/>
            </a:pPr>
            <a:r>
              <a:rPr lang="sv-SE" err="1"/>
              <a:t>Time</a:t>
            </a:r>
            <a:r>
              <a:rPr lang="sv-SE"/>
              <a:t>-timer</a:t>
            </a:r>
          </a:p>
          <a:p>
            <a:pPr marL="171450" indent="-171450">
              <a:buFontTx/>
              <a:buChar char="-"/>
            </a:pPr>
            <a:r>
              <a:rPr lang="sv-SE" err="1"/>
              <a:t>Rittavla</a:t>
            </a:r>
            <a:endParaRPr lang="sv-SE"/>
          </a:p>
          <a:p>
            <a:pPr marL="171450" indent="-171450">
              <a:buFontTx/>
              <a:buChar char="-"/>
            </a:pPr>
            <a:r>
              <a:rPr lang="sv-SE"/>
              <a:t>Tecken som stöd (använd kroppen)</a:t>
            </a:r>
          </a:p>
          <a:p>
            <a:pPr marL="171450" indent="-171450">
              <a:buFontTx/>
              <a:buChar char="-"/>
            </a:pPr>
            <a:r>
              <a:rPr lang="sv-SE"/>
              <a:t>Se separat dokument</a:t>
            </a:r>
          </a:p>
        </p:txBody>
      </p:sp>
      <p:sp>
        <p:nvSpPr>
          <p:cNvPr id="4" name="Platshållare för bildnummer 3"/>
          <p:cNvSpPr>
            <a:spLocks noGrp="1"/>
          </p:cNvSpPr>
          <p:nvPr>
            <p:ph type="sldNum" sz="quarter" idx="5"/>
          </p:nvPr>
        </p:nvSpPr>
        <p:spPr/>
        <p:txBody>
          <a:bodyPr/>
          <a:lstStyle/>
          <a:p>
            <a:fld id="{D0B863A3-F6DA-432C-A68C-0B1EB56ED58E}" type="slidenum">
              <a:rPr lang="sv-SE" smtClean="0"/>
              <a:t>34</a:t>
            </a:fld>
            <a:endParaRPr lang="sv-SE"/>
          </a:p>
        </p:txBody>
      </p:sp>
    </p:spTree>
    <p:extLst>
      <p:ext uri="{BB962C8B-B14F-4D97-AF65-F5344CB8AC3E}">
        <p14:creationId xmlns:p14="http://schemas.microsoft.com/office/powerpoint/2010/main" val="409120505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a:t>Handlar om att få fler verktyg att använda, en hammare är bra att nyttja när man vill slå in en spik men inte det bästa när man vill vispa grädde. </a:t>
            </a:r>
          </a:p>
          <a:p>
            <a:endParaRPr lang="sv-SE"/>
          </a:p>
          <a:p>
            <a:r>
              <a:rPr lang="sv-SE"/>
              <a:t>Därför kommer ni nu att få lära er om sex områden under denna utbildning.</a:t>
            </a:r>
          </a:p>
          <a:p>
            <a:endParaRPr lang="sv-SE"/>
          </a:p>
          <a:p>
            <a:r>
              <a:rPr lang="sv-SE"/>
              <a:t>Har man kompetens på området så är det självklart okej att ni lyssnar den expertisen.</a:t>
            </a:r>
          </a:p>
        </p:txBody>
      </p:sp>
      <p:sp>
        <p:nvSpPr>
          <p:cNvPr id="4" name="Platshållare för bildnummer 3"/>
          <p:cNvSpPr>
            <a:spLocks noGrp="1"/>
          </p:cNvSpPr>
          <p:nvPr>
            <p:ph type="sldNum" sz="quarter" idx="5"/>
          </p:nvPr>
        </p:nvSpPr>
        <p:spPr/>
        <p:txBody>
          <a:bodyPr/>
          <a:lstStyle/>
          <a:p>
            <a:fld id="{D0B863A3-F6DA-432C-A68C-0B1EB56ED58E}" type="slidenum">
              <a:rPr lang="sv-SE" smtClean="0"/>
              <a:t>3</a:t>
            </a:fld>
            <a:endParaRPr lang="sv-SE"/>
          </a:p>
        </p:txBody>
      </p:sp>
    </p:spTree>
    <p:extLst>
      <p:ext uri="{BB962C8B-B14F-4D97-AF65-F5344CB8AC3E}">
        <p14:creationId xmlns:p14="http://schemas.microsoft.com/office/powerpoint/2010/main" val="120160581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a:t>Hur vill jag bli ihågkommen som ledare? </a:t>
            </a:r>
          </a:p>
          <a:p>
            <a:endParaRPr lang="sv-SE"/>
          </a:p>
          <a:p>
            <a:endParaRPr lang="sv-SE"/>
          </a:p>
        </p:txBody>
      </p:sp>
      <p:sp>
        <p:nvSpPr>
          <p:cNvPr id="4" name="Platshållare för bildnummer 3"/>
          <p:cNvSpPr>
            <a:spLocks noGrp="1"/>
          </p:cNvSpPr>
          <p:nvPr>
            <p:ph type="sldNum" sz="quarter" idx="5"/>
          </p:nvPr>
        </p:nvSpPr>
        <p:spPr/>
        <p:txBody>
          <a:bodyPr/>
          <a:lstStyle/>
          <a:p>
            <a:fld id="{D0B863A3-F6DA-432C-A68C-0B1EB56ED58E}" type="slidenum">
              <a:rPr lang="sv-SE" smtClean="0"/>
              <a:t>35</a:t>
            </a:fld>
            <a:endParaRPr lang="sv-SE"/>
          </a:p>
        </p:txBody>
      </p:sp>
    </p:spTree>
    <p:extLst>
      <p:ext uri="{BB962C8B-B14F-4D97-AF65-F5344CB8AC3E}">
        <p14:creationId xmlns:p14="http://schemas.microsoft.com/office/powerpoint/2010/main" val="216311130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999106D-0C80-F5E2-08F8-B532B4CF0922}"/>
            </a:ext>
          </a:extLst>
        </p:cNvPr>
        <p:cNvGrpSpPr/>
        <p:nvPr/>
      </p:nvGrpSpPr>
      <p:grpSpPr>
        <a:xfrm>
          <a:off x="0" y="0"/>
          <a:ext cx="0" cy="0"/>
          <a:chOff x="0" y="0"/>
          <a:chExt cx="0" cy="0"/>
        </a:xfrm>
      </p:grpSpPr>
      <p:sp>
        <p:nvSpPr>
          <p:cNvPr id="2" name="Platshållare för bildobjekt 1">
            <a:extLst>
              <a:ext uri="{FF2B5EF4-FFF2-40B4-BE49-F238E27FC236}">
                <a16:creationId xmlns:a16="http://schemas.microsoft.com/office/drawing/2014/main" id="{D0B78B5B-D24A-CC17-DCCB-91376AD90235}"/>
              </a:ext>
            </a:extLst>
          </p:cNvPr>
          <p:cNvSpPr>
            <a:spLocks noGrp="1" noRot="1" noChangeAspect="1"/>
          </p:cNvSpPr>
          <p:nvPr>
            <p:ph type="sldImg"/>
          </p:nvPr>
        </p:nvSpPr>
        <p:spPr/>
      </p:sp>
      <p:sp>
        <p:nvSpPr>
          <p:cNvPr id="3" name="Platshållare för anteckningar 2">
            <a:extLst>
              <a:ext uri="{FF2B5EF4-FFF2-40B4-BE49-F238E27FC236}">
                <a16:creationId xmlns:a16="http://schemas.microsoft.com/office/drawing/2014/main" id="{672B005C-6849-D995-93A0-85147F240FC7}"/>
              </a:ext>
            </a:extLst>
          </p:cNvPr>
          <p:cNvSpPr>
            <a:spLocks noGrp="1"/>
          </p:cNvSpPr>
          <p:nvPr>
            <p:ph type="body" idx="1"/>
          </p:nvPr>
        </p:nvSpPr>
        <p:spPr/>
        <p:txBody>
          <a:bodyPr/>
          <a:lstStyle/>
          <a:p>
            <a:r>
              <a:rPr lang="sv-SE"/>
              <a:t>Vad är jag bra på vad är jag lite mindre bra på? </a:t>
            </a:r>
          </a:p>
          <a:p>
            <a:endParaRPr lang="sv-SE"/>
          </a:p>
        </p:txBody>
      </p:sp>
      <p:sp>
        <p:nvSpPr>
          <p:cNvPr id="4" name="Platshållare för bildnummer 3">
            <a:extLst>
              <a:ext uri="{FF2B5EF4-FFF2-40B4-BE49-F238E27FC236}">
                <a16:creationId xmlns:a16="http://schemas.microsoft.com/office/drawing/2014/main" id="{B7336A4A-7B53-87E4-4D72-B67D59FFCE45}"/>
              </a:ext>
            </a:extLst>
          </p:cNvPr>
          <p:cNvSpPr>
            <a:spLocks noGrp="1"/>
          </p:cNvSpPr>
          <p:nvPr>
            <p:ph type="sldNum" sz="quarter" idx="5"/>
          </p:nvPr>
        </p:nvSpPr>
        <p:spPr/>
        <p:txBody>
          <a:bodyPr/>
          <a:lstStyle/>
          <a:p>
            <a:fld id="{D0B863A3-F6DA-432C-A68C-0B1EB56ED58E}" type="slidenum">
              <a:rPr lang="sv-SE" smtClean="0"/>
              <a:t>36</a:t>
            </a:fld>
            <a:endParaRPr lang="sv-SE"/>
          </a:p>
        </p:txBody>
      </p:sp>
    </p:spTree>
    <p:extLst>
      <p:ext uri="{BB962C8B-B14F-4D97-AF65-F5344CB8AC3E}">
        <p14:creationId xmlns:p14="http://schemas.microsoft.com/office/powerpoint/2010/main" val="94031592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B4BAFA7-8999-0938-B28A-466A6C4FD410}"/>
            </a:ext>
          </a:extLst>
        </p:cNvPr>
        <p:cNvGrpSpPr/>
        <p:nvPr/>
      </p:nvGrpSpPr>
      <p:grpSpPr>
        <a:xfrm>
          <a:off x="0" y="0"/>
          <a:ext cx="0" cy="0"/>
          <a:chOff x="0" y="0"/>
          <a:chExt cx="0" cy="0"/>
        </a:xfrm>
      </p:grpSpPr>
      <p:sp>
        <p:nvSpPr>
          <p:cNvPr id="2" name="Platshållare för bildobjekt 1">
            <a:extLst>
              <a:ext uri="{FF2B5EF4-FFF2-40B4-BE49-F238E27FC236}">
                <a16:creationId xmlns:a16="http://schemas.microsoft.com/office/drawing/2014/main" id="{6A4B103C-D6EC-A3C8-2ADE-58F1CF3A756D}"/>
              </a:ext>
            </a:extLst>
          </p:cNvPr>
          <p:cNvSpPr>
            <a:spLocks noGrp="1" noRot="1" noChangeAspect="1"/>
          </p:cNvSpPr>
          <p:nvPr>
            <p:ph type="sldImg"/>
          </p:nvPr>
        </p:nvSpPr>
        <p:spPr/>
      </p:sp>
      <p:sp>
        <p:nvSpPr>
          <p:cNvPr id="3" name="Platshållare för anteckningar 2">
            <a:extLst>
              <a:ext uri="{FF2B5EF4-FFF2-40B4-BE49-F238E27FC236}">
                <a16:creationId xmlns:a16="http://schemas.microsoft.com/office/drawing/2014/main" id="{CC1E25AA-70A9-5D3E-EBE6-5A42BDF6FD1C}"/>
              </a:ext>
            </a:extLst>
          </p:cNvPr>
          <p:cNvSpPr>
            <a:spLocks noGrp="1"/>
          </p:cNvSpPr>
          <p:nvPr>
            <p:ph type="body" idx="1"/>
          </p:nvPr>
        </p:nvSpPr>
        <p:spPr/>
        <p:txBody>
          <a:bodyPr/>
          <a:lstStyle/>
          <a:p>
            <a:pPr marL="228600" lvl="0" indent="-228600" rtl="0">
              <a:buFont typeface="+mj-lt"/>
              <a:buAutoNum type="arabicPeriod"/>
            </a:pPr>
            <a:r>
              <a:rPr lang="sv-SE" sz="1200" kern="1200">
                <a:solidFill>
                  <a:schemeClr val="tx1"/>
                </a:solidFill>
                <a:effectLst/>
                <a:latin typeface="+mn-lt"/>
                <a:ea typeface="+mn-ea"/>
                <a:cs typeface="+mn-cs"/>
              </a:rPr>
              <a:t>Kommer barnet tidigt, aktivera de i väntan på start</a:t>
            </a:r>
          </a:p>
          <a:p>
            <a:pPr marL="228600" lvl="0" indent="-228600" rtl="0">
              <a:buFont typeface="+mj-lt"/>
              <a:buAutoNum type="arabicPeriod"/>
            </a:pPr>
            <a:r>
              <a:rPr lang="sv-SE" sz="1200" kern="1200">
                <a:solidFill>
                  <a:schemeClr val="tx1"/>
                </a:solidFill>
                <a:effectLst/>
                <a:latin typeface="+mn-lt"/>
                <a:ea typeface="+mn-ea"/>
                <a:cs typeface="+mn-cs"/>
              </a:rPr>
              <a:t>Ta tempen innan träningen genom att fråga hur dagen varit</a:t>
            </a:r>
          </a:p>
          <a:p>
            <a:pPr marL="228600" lvl="0" indent="-228600" rtl="0">
              <a:buFont typeface="+mj-lt"/>
              <a:buAutoNum type="arabicPeriod"/>
            </a:pPr>
            <a:r>
              <a:rPr lang="sv-SE" sz="1200" kern="1200">
                <a:solidFill>
                  <a:schemeClr val="tx1"/>
                </a:solidFill>
                <a:effectLst/>
                <a:latin typeface="+mn-lt"/>
                <a:ea typeface="+mn-ea"/>
                <a:cs typeface="+mn-cs"/>
              </a:rPr>
              <a:t>Ge möjlighet till fysisk rörelse även under pauser, instruktioner </a:t>
            </a:r>
            <a:r>
              <a:rPr lang="sv-SE" sz="1200" kern="1200" err="1">
                <a:solidFill>
                  <a:schemeClr val="tx1"/>
                </a:solidFill>
                <a:effectLst/>
                <a:latin typeface="+mn-lt"/>
                <a:ea typeface="+mn-ea"/>
                <a:cs typeface="+mn-cs"/>
              </a:rPr>
              <a:t>etc</a:t>
            </a:r>
            <a:r>
              <a:rPr lang="sv-SE" sz="1200" kern="1200">
                <a:solidFill>
                  <a:schemeClr val="tx1"/>
                </a:solidFill>
                <a:effectLst/>
                <a:latin typeface="+mn-lt"/>
                <a:ea typeface="+mn-ea"/>
                <a:cs typeface="+mn-cs"/>
              </a:rPr>
              <a:t> – exempelvis en stressboll</a:t>
            </a:r>
          </a:p>
          <a:p>
            <a:pPr marL="228600" lvl="0" indent="-228600" rtl="0">
              <a:buFont typeface="+mj-lt"/>
              <a:buAutoNum type="arabicPeriod"/>
            </a:pPr>
            <a:r>
              <a:rPr lang="sv-SE" sz="1200" kern="1200">
                <a:solidFill>
                  <a:schemeClr val="tx1"/>
                </a:solidFill>
                <a:effectLst/>
                <a:latin typeface="+mn-lt"/>
                <a:ea typeface="+mn-ea"/>
                <a:cs typeface="+mn-cs"/>
              </a:rPr>
              <a:t>Börja med övningar som barnet kan och gillar</a:t>
            </a:r>
          </a:p>
          <a:p>
            <a:pPr marL="228600" lvl="0" indent="-228600" rtl="0">
              <a:buFont typeface="+mj-lt"/>
              <a:buAutoNum type="arabicPeriod"/>
            </a:pPr>
            <a:r>
              <a:rPr lang="sv-SE" sz="1200" kern="1200">
                <a:solidFill>
                  <a:schemeClr val="tx1"/>
                </a:solidFill>
                <a:effectLst/>
                <a:latin typeface="+mn-lt"/>
                <a:ea typeface="+mn-ea"/>
                <a:cs typeface="+mn-cs"/>
              </a:rPr>
              <a:t>Varva högintensiva övningar med lite lugnare så att gruppens energi balanseras</a:t>
            </a:r>
          </a:p>
          <a:p>
            <a:pPr marL="228600" lvl="0" indent="-228600" rtl="0">
              <a:buFont typeface="+mj-lt"/>
              <a:buAutoNum type="arabicPeriod"/>
            </a:pPr>
            <a:r>
              <a:rPr lang="sv-SE" sz="1200" kern="1200">
                <a:solidFill>
                  <a:schemeClr val="tx1"/>
                </a:solidFill>
                <a:effectLst/>
                <a:latin typeface="+mn-lt"/>
                <a:ea typeface="+mn-ea"/>
                <a:cs typeface="+mn-cs"/>
              </a:rPr>
              <a:t>Ge direkt och positiv feedback flera gånger under varje övning</a:t>
            </a:r>
          </a:p>
          <a:p>
            <a:pPr marL="228600" lvl="0" indent="-228600" rtl="0">
              <a:buFont typeface="+mj-lt"/>
              <a:buAutoNum type="arabicPeriod"/>
            </a:pPr>
            <a:r>
              <a:rPr lang="sv-SE" sz="1200" kern="1200">
                <a:solidFill>
                  <a:schemeClr val="tx1"/>
                </a:solidFill>
                <a:effectLst/>
                <a:latin typeface="+mn-lt"/>
                <a:ea typeface="+mn-ea"/>
                <a:cs typeface="+mn-cs"/>
              </a:rPr>
              <a:t>Ha energi-</a:t>
            </a:r>
            <a:r>
              <a:rPr lang="sv-SE" sz="1200" kern="1200" err="1">
                <a:solidFill>
                  <a:schemeClr val="tx1"/>
                </a:solidFill>
                <a:effectLst/>
                <a:latin typeface="+mn-lt"/>
                <a:ea typeface="+mn-ea"/>
                <a:cs typeface="+mn-cs"/>
              </a:rPr>
              <a:t>boostare</a:t>
            </a:r>
            <a:r>
              <a:rPr lang="sv-SE" sz="1200" kern="1200">
                <a:solidFill>
                  <a:schemeClr val="tx1"/>
                </a:solidFill>
                <a:effectLst/>
                <a:latin typeface="+mn-lt"/>
                <a:ea typeface="+mn-ea"/>
                <a:cs typeface="+mn-cs"/>
              </a:rPr>
              <a:t>/mentorer som fokuserar på att sprida positiv energi och återkoppling</a:t>
            </a:r>
          </a:p>
          <a:p>
            <a:pPr marL="228600" lvl="0" indent="-228600" rtl="0">
              <a:buFont typeface="+mj-lt"/>
              <a:buAutoNum type="arabicPeriod"/>
            </a:pPr>
            <a:r>
              <a:rPr lang="sv-SE" sz="1200" kern="1200">
                <a:solidFill>
                  <a:schemeClr val="tx1"/>
                </a:solidFill>
                <a:effectLst/>
                <a:latin typeface="+mn-lt"/>
                <a:ea typeface="+mn-ea"/>
                <a:cs typeface="+mn-cs"/>
              </a:rPr>
              <a:t>Använd kompis-beröm/hemlig kompis</a:t>
            </a:r>
          </a:p>
          <a:p>
            <a:pPr marL="228600" lvl="0" indent="-228600" rtl="0">
              <a:buFont typeface="+mj-lt"/>
              <a:buAutoNum type="arabicPeriod"/>
            </a:pPr>
            <a:r>
              <a:rPr lang="sv-SE" sz="1200" kern="1200">
                <a:solidFill>
                  <a:schemeClr val="tx1"/>
                </a:solidFill>
                <a:effectLst/>
                <a:latin typeface="+mn-lt"/>
                <a:ea typeface="+mn-ea"/>
                <a:cs typeface="+mn-cs"/>
              </a:rPr>
              <a:t>Ha en gemensam plan för hur ni ska göra om barnet blir arg/frustrerad/trött</a:t>
            </a:r>
          </a:p>
          <a:p>
            <a:pPr marL="228600" lvl="0" indent="-228600" rtl="0">
              <a:buFont typeface="+mj-lt"/>
              <a:buAutoNum type="arabicPeriod"/>
            </a:pPr>
            <a:r>
              <a:rPr lang="sv-SE" sz="1200" kern="1200">
                <a:solidFill>
                  <a:schemeClr val="tx1"/>
                </a:solidFill>
                <a:effectLst/>
                <a:latin typeface="+mn-lt"/>
                <a:ea typeface="+mn-ea"/>
                <a:cs typeface="+mn-cs"/>
              </a:rPr>
              <a:t>Hjälp barnet att lära sig att förstå och hantera sina känslor</a:t>
            </a:r>
          </a:p>
          <a:p>
            <a:pPr marL="228600" lvl="0" indent="-228600" rtl="0">
              <a:buFont typeface="+mj-lt"/>
              <a:buAutoNum type="arabicPeriod"/>
            </a:pPr>
            <a:r>
              <a:rPr lang="sv-SE" sz="1200" kern="1200">
                <a:solidFill>
                  <a:schemeClr val="tx1"/>
                </a:solidFill>
                <a:effectLst/>
                <a:latin typeface="+mn-lt"/>
                <a:ea typeface="+mn-ea"/>
                <a:cs typeface="+mn-cs"/>
              </a:rPr>
              <a:t>Sitt/stå bredvid barnet när ni ska prata om exempelvis en konflikt (istället för emot)</a:t>
            </a:r>
          </a:p>
          <a:p>
            <a:endParaRPr lang="sv-SE"/>
          </a:p>
        </p:txBody>
      </p:sp>
      <p:sp>
        <p:nvSpPr>
          <p:cNvPr id="4" name="Platshållare för bildnummer 3">
            <a:extLst>
              <a:ext uri="{FF2B5EF4-FFF2-40B4-BE49-F238E27FC236}">
                <a16:creationId xmlns:a16="http://schemas.microsoft.com/office/drawing/2014/main" id="{5F4E5F19-DD74-CB90-9981-2F99D759A27C}"/>
              </a:ext>
            </a:extLst>
          </p:cNvPr>
          <p:cNvSpPr>
            <a:spLocks noGrp="1"/>
          </p:cNvSpPr>
          <p:nvPr>
            <p:ph type="sldNum" sz="quarter" idx="5"/>
          </p:nvPr>
        </p:nvSpPr>
        <p:spPr/>
        <p:txBody>
          <a:bodyPr/>
          <a:lstStyle/>
          <a:p>
            <a:fld id="{D0B863A3-F6DA-432C-A68C-0B1EB56ED58E}" type="slidenum">
              <a:rPr lang="sv-SE" smtClean="0"/>
              <a:t>37</a:t>
            </a:fld>
            <a:endParaRPr lang="sv-SE"/>
          </a:p>
        </p:txBody>
      </p:sp>
    </p:spTree>
    <p:extLst>
      <p:ext uri="{BB962C8B-B14F-4D97-AF65-F5344CB8AC3E}">
        <p14:creationId xmlns:p14="http://schemas.microsoft.com/office/powerpoint/2010/main" val="201280393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8FB7A96-7A9D-FC1D-FC66-356BFD2AE77E}"/>
            </a:ext>
          </a:extLst>
        </p:cNvPr>
        <p:cNvGrpSpPr/>
        <p:nvPr/>
      </p:nvGrpSpPr>
      <p:grpSpPr>
        <a:xfrm>
          <a:off x="0" y="0"/>
          <a:ext cx="0" cy="0"/>
          <a:chOff x="0" y="0"/>
          <a:chExt cx="0" cy="0"/>
        </a:xfrm>
      </p:grpSpPr>
      <p:sp>
        <p:nvSpPr>
          <p:cNvPr id="2" name="Platshållare för bildobjekt 1">
            <a:extLst>
              <a:ext uri="{FF2B5EF4-FFF2-40B4-BE49-F238E27FC236}">
                <a16:creationId xmlns:a16="http://schemas.microsoft.com/office/drawing/2014/main" id="{9C7D5FC7-B3BD-00D2-ED9D-6831143E7A21}"/>
              </a:ext>
            </a:extLst>
          </p:cNvPr>
          <p:cNvSpPr>
            <a:spLocks noGrp="1" noRot="1" noChangeAspect="1"/>
          </p:cNvSpPr>
          <p:nvPr>
            <p:ph type="sldImg"/>
          </p:nvPr>
        </p:nvSpPr>
        <p:spPr/>
      </p:sp>
      <p:sp>
        <p:nvSpPr>
          <p:cNvPr id="3" name="Platshållare för anteckningar 2">
            <a:extLst>
              <a:ext uri="{FF2B5EF4-FFF2-40B4-BE49-F238E27FC236}">
                <a16:creationId xmlns:a16="http://schemas.microsoft.com/office/drawing/2014/main" id="{C0D14937-E02B-2580-A378-2109FA8A6CE0}"/>
              </a:ext>
            </a:extLst>
          </p:cNvPr>
          <p:cNvSpPr>
            <a:spLocks noGrp="1"/>
          </p:cNvSpPr>
          <p:nvPr>
            <p:ph type="body" idx="1"/>
          </p:nvPr>
        </p:nvSpPr>
        <p:spPr/>
        <p:txBody>
          <a:bodyPr/>
          <a:lstStyle/>
          <a:p>
            <a:r>
              <a:rPr lang="sv-SE"/>
              <a:t>VALFRITT</a:t>
            </a:r>
          </a:p>
          <a:p>
            <a:endParaRPr lang="sv-SE"/>
          </a:p>
          <a:p>
            <a:r>
              <a:rPr lang="sv-SE"/>
              <a:t>Länk till film om man önskar fördjupa sig:</a:t>
            </a:r>
          </a:p>
          <a:p>
            <a:endParaRPr lang="sv-SE"/>
          </a:p>
          <a:p>
            <a:r>
              <a:rPr lang="sv-SE" b="1"/>
              <a:t>Förutsägbara ledarskapet:</a:t>
            </a:r>
          </a:p>
          <a:p>
            <a:r>
              <a:rPr lang="sv-SE"/>
              <a:t>https://www.youtube.com/watch?v=SH4RORQldLM</a:t>
            </a:r>
          </a:p>
        </p:txBody>
      </p:sp>
      <p:sp>
        <p:nvSpPr>
          <p:cNvPr id="4" name="Platshållare för bildnummer 3">
            <a:extLst>
              <a:ext uri="{FF2B5EF4-FFF2-40B4-BE49-F238E27FC236}">
                <a16:creationId xmlns:a16="http://schemas.microsoft.com/office/drawing/2014/main" id="{2845B75C-2E8F-3D34-4CE5-3412D74F3E74}"/>
              </a:ext>
            </a:extLst>
          </p:cNvPr>
          <p:cNvSpPr>
            <a:spLocks noGrp="1"/>
          </p:cNvSpPr>
          <p:nvPr>
            <p:ph type="sldNum" sz="quarter" idx="5"/>
          </p:nvPr>
        </p:nvSpPr>
        <p:spPr/>
        <p:txBody>
          <a:bodyPr/>
          <a:lstStyle/>
          <a:p>
            <a:fld id="{D0B863A3-F6DA-432C-A68C-0B1EB56ED58E}" type="slidenum">
              <a:rPr lang="sv-SE" smtClean="0"/>
              <a:t>39</a:t>
            </a:fld>
            <a:endParaRPr lang="sv-SE"/>
          </a:p>
        </p:txBody>
      </p:sp>
    </p:spTree>
    <p:extLst>
      <p:ext uri="{BB962C8B-B14F-4D97-AF65-F5344CB8AC3E}">
        <p14:creationId xmlns:p14="http://schemas.microsoft.com/office/powerpoint/2010/main" val="144866331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indent="0">
              <a:buFontTx/>
              <a:buNone/>
            </a:pPr>
            <a:endParaRPr lang="sv-SE"/>
          </a:p>
          <a:p>
            <a:pPr marL="0" indent="0">
              <a:buFontTx/>
              <a:buNone/>
            </a:pPr>
            <a:r>
              <a:rPr lang="sv-SE" b="1"/>
              <a:t>Tips! Lågaffektivt bemötande. </a:t>
            </a:r>
          </a:p>
          <a:p>
            <a:pPr marL="0" indent="0">
              <a:buFontTx/>
              <a:buNone/>
            </a:pPr>
            <a:endParaRPr lang="sv-SE" b="1"/>
          </a:p>
          <a:p>
            <a:pPr marL="0" indent="0">
              <a:buFontTx/>
              <a:buNone/>
            </a:pPr>
            <a:r>
              <a:rPr lang="sv-SE"/>
              <a:t>Hantera svåra situationer utan att eskalera, utvärdera varför det uppstod, förändra för att förebygga.</a:t>
            </a:r>
          </a:p>
          <a:p>
            <a:pPr marL="171450" indent="-171450">
              <a:buFontTx/>
              <a:buChar char="-"/>
            </a:pPr>
            <a:endParaRPr lang="sv-SE"/>
          </a:p>
          <a:p>
            <a:pPr marL="0" indent="0">
              <a:buFontTx/>
              <a:buNone/>
            </a:pPr>
            <a:r>
              <a:rPr lang="sv-SE"/>
              <a:t>Dämpa dina känslor, </a:t>
            </a:r>
            <a:r>
              <a:rPr lang="sv-SE" err="1"/>
              <a:t>undivk</a:t>
            </a:r>
            <a:r>
              <a:rPr lang="sv-SE"/>
              <a:t> dominant ögonkontakt, Lugn och dämpad röst, slappna av i muskler främst käke, ta tid, stressa inte och få personen att tänka på något annat, avled.</a:t>
            </a:r>
          </a:p>
          <a:p>
            <a:endParaRPr lang="sv-SE"/>
          </a:p>
        </p:txBody>
      </p:sp>
      <p:sp>
        <p:nvSpPr>
          <p:cNvPr id="4" name="Platshållare för bildnummer 3"/>
          <p:cNvSpPr>
            <a:spLocks noGrp="1"/>
          </p:cNvSpPr>
          <p:nvPr>
            <p:ph type="sldNum" sz="quarter" idx="5"/>
          </p:nvPr>
        </p:nvSpPr>
        <p:spPr/>
        <p:txBody>
          <a:bodyPr/>
          <a:lstStyle/>
          <a:p>
            <a:fld id="{D0B863A3-F6DA-432C-A68C-0B1EB56ED58E}" type="slidenum">
              <a:rPr lang="sv-SE" smtClean="0"/>
              <a:t>40</a:t>
            </a:fld>
            <a:endParaRPr lang="sv-SE"/>
          </a:p>
        </p:txBody>
      </p:sp>
    </p:spTree>
    <p:extLst>
      <p:ext uri="{BB962C8B-B14F-4D97-AF65-F5344CB8AC3E}">
        <p14:creationId xmlns:p14="http://schemas.microsoft.com/office/powerpoint/2010/main" val="78986119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a:t>Börja i det lilla!</a:t>
            </a:r>
          </a:p>
        </p:txBody>
      </p:sp>
      <p:sp>
        <p:nvSpPr>
          <p:cNvPr id="4" name="Platshållare för bildnummer 3"/>
          <p:cNvSpPr>
            <a:spLocks noGrp="1"/>
          </p:cNvSpPr>
          <p:nvPr>
            <p:ph type="sldNum" sz="quarter" idx="5"/>
          </p:nvPr>
        </p:nvSpPr>
        <p:spPr/>
        <p:txBody>
          <a:bodyPr/>
          <a:lstStyle/>
          <a:p>
            <a:fld id="{D0B863A3-F6DA-432C-A68C-0B1EB56ED58E}" type="slidenum">
              <a:rPr lang="sv-SE" smtClean="0"/>
              <a:t>41</a:t>
            </a:fld>
            <a:endParaRPr lang="sv-SE"/>
          </a:p>
        </p:txBody>
      </p:sp>
    </p:spTree>
    <p:extLst>
      <p:ext uri="{BB962C8B-B14F-4D97-AF65-F5344CB8AC3E}">
        <p14:creationId xmlns:p14="http://schemas.microsoft.com/office/powerpoint/2010/main" val="3847833522"/>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CC893D4-99C8-2433-FB60-14B7A569E78C}"/>
            </a:ext>
          </a:extLst>
        </p:cNvPr>
        <p:cNvGrpSpPr/>
        <p:nvPr/>
      </p:nvGrpSpPr>
      <p:grpSpPr>
        <a:xfrm>
          <a:off x="0" y="0"/>
          <a:ext cx="0" cy="0"/>
          <a:chOff x="0" y="0"/>
          <a:chExt cx="0" cy="0"/>
        </a:xfrm>
      </p:grpSpPr>
      <p:sp>
        <p:nvSpPr>
          <p:cNvPr id="2" name="Platshållare för bildobjekt 1">
            <a:extLst>
              <a:ext uri="{FF2B5EF4-FFF2-40B4-BE49-F238E27FC236}">
                <a16:creationId xmlns:a16="http://schemas.microsoft.com/office/drawing/2014/main" id="{3DED5EF7-521A-4F5C-558E-C76DC6A63909}"/>
              </a:ext>
            </a:extLst>
          </p:cNvPr>
          <p:cNvSpPr>
            <a:spLocks noGrp="1" noRot="1" noChangeAspect="1"/>
          </p:cNvSpPr>
          <p:nvPr>
            <p:ph type="sldImg"/>
          </p:nvPr>
        </p:nvSpPr>
        <p:spPr/>
      </p:sp>
      <p:sp>
        <p:nvSpPr>
          <p:cNvPr id="3" name="Platshållare för anteckningar 2">
            <a:extLst>
              <a:ext uri="{FF2B5EF4-FFF2-40B4-BE49-F238E27FC236}">
                <a16:creationId xmlns:a16="http://schemas.microsoft.com/office/drawing/2014/main" id="{10897812-0043-AE17-C717-20E445D40597}"/>
              </a:ext>
            </a:extLst>
          </p:cNvPr>
          <p:cNvSpPr>
            <a:spLocks noGrp="1"/>
          </p:cNvSpPr>
          <p:nvPr>
            <p:ph type="body" idx="1"/>
          </p:nvPr>
        </p:nvSpPr>
        <p:spPr/>
        <p:txBody>
          <a:bodyPr/>
          <a:lstStyle/>
          <a:p>
            <a:r>
              <a:rPr lang="sv-SE"/>
              <a:t>Börja i det lilla!</a:t>
            </a:r>
          </a:p>
          <a:p>
            <a:endParaRPr lang="sv-SE"/>
          </a:p>
          <a:p>
            <a:r>
              <a:rPr lang="sv-SE" b="1"/>
              <a:t>Länk till att kontakta er förenings idrottskonsulent:</a:t>
            </a:r>
          </a:p>
          <a:p>
            <a:r>
              <a:rPr lang="sv-SE"/>
              <a:t>https://www.rfsisu.se/distrikt/norrbotten/kontakta-oss/hitta-din-idrottskonsulent</a:t>
            </a:r>
          </a:p>
        </p:txBody>
      </p:sp>
      <p:sp>
        <p:nvSpPr>
          <p:cNvPr id="4" name="Platshållare för bildnummer 3">
            <a:extLst>
              <a:ext uri="{FF2B5EF4-FFF2-40B4-BE49-F238E27FC236}">
                <a16:creationId xmlns:a16="http://schemas.microsoft.com/office/drawing/2014/main" id="{EE6F0631-3FCE-8F5D-0E0B-08594B55DF4B}"/>
              </a:ext>
            </a:extLst>
          </p:cNvPr>
          <p:cNvSpPr>
            <a:spLocks noGrp="1"/>
          </p:cNvSpPr>
          <p:nvPr>
            <p:ph type="sldNum" sz="quarter" idx="5"/>
          </p:nvPr>
        </p:nvSpPr>
        <p:spPr/>
        <p:txBody>
          <a:bodyPr/>
          <a:lstStyle/>
          <a:p>
            <a:fld id="{D0B863A3-F6DA-432C-A68C-0B1EB56ED58E}" type="slidenum">
              <a:rPr lang="sv-SE" smtClean="0"/>
              <a:t>42</a:t>
            </a:fld>
            <a:endParaRPr lang="sv-SE"/>
          </a:p>
        </p:txBody>
      </p:sp>
    </p:spTree>
    <p:extLst>
      <p:ext uri="{BB962C8B-B14F-4D97-AF65-F5344CB8AC3E}">
        <p14:creationId xmlns:p14="http://schemas.microsoft.com/office/powerpoint/2010/main" val="2277556364"/>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5"/>
          </p:nvPr>
        </p:nvSpPr>
        <p:spPr/>
        <p:txBody>
          <a:bodyPr/>
          <a:lstStyle/>
          <a:p>
            <a:fld id="{D0B863A3-F6DA-432C-A68C-0B1EB56ED58E}" type="slidenum">
              <a:rPr lang="sv-SE" smtClean="0"/>
              <a:t>43</a:t>
            </a:fld>
            <a:endParaRPr lang="sv-SE"/>
          </a:p>
        </p:txBody>
      </p:sp>
    </p:spTree>
    <p:extLst>
      <p:ext uri="{BB962C8B-B14F-4D97-AF65-F5344CB8AC3E}">
        <p14:creationId xmlns:p14="http://schemas.microsoft.com/office/powerpoint/2010/main" val="67525737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a:t>Man behöver så helheten.</a:t>
            </a:r>
          </a:p>
        </p:txBody>
      </p:sp>
      <p:sp>
        <p:nvSpPr>
          <p:cNvPr id="4" name="Platshållare för bildnummer 3"/>
          <p:cNvSpPr>
            <a:spLocks noGrp="1"/>
          </p:cNvSpPr>
          <p:nvPr>
            <p:ph type="sldNum" sz="quarter" idx="5"/>
          </p:nvPr>
        </p:nvSpPr>
        <p:spPr/>
        <p:txBody>
          <a:bodyPr/>
          <a:lstStyle/>
          <a:p>
            <a:fld id="{D0B863A3-F6DA-432C-A68C-0B1EB56ED58E}" type="slidenum">
              <a:rPr lang="sv-SE" smtClean="0"/>
              <a:t>4</a:t>
            </a:fld>
            <a:endParaRPr lang="sv-SE"/>
          </a:p>
        </p:txBody>
      </p:sp>
    </p:spTree>
    <p:extLst>
      <p:ext uri="{BB962C8B-B14F-4D97-AF65-F5344CB8AC3E}">
        <p14:creationId xmlns:p14="http://schemas.microsoft.com/office/powerpoint/2010/main" val="298181976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5"/>
          </p:nvPr>
        </p:nvSpPr>
        <p:spPr/>
        <p:txBody>
          <a:bodyPr/>
          <a:lstStyle/>
          <a:p>
            <a:fld id="{D0B863A3-F6DA-432C-A68C-0B1EB56ED58E}" type="slidenum">
              <a:rPr lang="sv-SE" smtClean="0"/>
              <a:t>6</a:t>
            </a:fld>
            <a:endParaRPr lang="sv-SE"/>
          </a:p>
        </p:txBody>
      </p:sp>
    </p:spTree>
    <p:extLst>
      <p:ext uri="{BB962C8B-B14F-4D97-AF65-F5344CB8AC3E}">
        <p14:creationId xmlns:p14="http://schemas.microsoft.com/office/powerpoint/2010/main" val="69984081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5"/>
          </p:nvPr>
        </p:nvSpPr>
        <p:spPr/>
        <p:txBody>
          <a:bodyPr/>
          <a:lstStyle/>
          <a:p>
            <a:fld id="{D0B863A3-F6DA-432C-A68C-0B1EB56ED58E}" type="slidenum">
              <a:rPr lang="sv-SE" smtClean="0"/>
              <a:t>8</a:t>
            </a:fld>
            <a:endParaRPr lang="sv-SE"/>
          </a:p>
        </p:txBody>
      </p:sp>
    </p:spTree>
    <p:extLst>
      <p:ext uri="{BB962C8B-B14F-4D97-AF65-F5344CB8AC3E}">
        <p14:creationId xmlns:p14="http://schemas.microsoft.com/office/powerpoint/2010/main" val="345384265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5"/>
          </p:nvPr>
        </p:nvSpPr>
        <p:spPr/>
        <p:txBody>
          <a:bodyPr/>
          <a:lstStyle/>
          <a:p>
            <a:fld id="{D0B863A3-F6DA-432C-A68C-0B1EB56ED58E}" type="slidenum">
              <a:rPr lang="sv-SE" smtClean="0"/>
              <a:t>9</a:t>
            </a:fld>
            <a:endParaRPr lang="sv-SE"/>
          </a:p>
        </p:txBody>
      </p:sp>
    </p:spTree>
    <p:extLst>
      <p:ext uri="{BB962C8B-B14F-4D97-AF65-F5344CB8AC3E}">
        <p14:creationId xmlns:p14="http://schemas.microsoft.com/office/powerpoint/2010/main" val="359641799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a:t>Handlar om att lägga en grund bland alla ledare i föreningen för att skapa förutsättningar att tillsammans arbeta åt samma håll sett till föreningens värdegrund. Så  steg ett blir att först prata ihop sig ledare till ledare innan vi kan börja arbeta mellan ledare och aktiv. </a:t>
            </a:r>
          </a:p>
        </p:txBody>
      </p:sp>
      <p:sp>
        <p:nvSpPr>
          <p:cNvPr id="4" name="Platshållare för bildnummer 3"/>
          <p:cNvSpPr>
            <a:spLocks noGrp="1"/>
          </p:cNvSpPr>
          <p:nvPr>
            <p:ph type="sldNum" sz="quarter" idx="5"/>
          </p:nvPr>
        </p:nvSpPr>
        <p:spPr/>
        <p:txBody>
          <a:bodyPr/>
          <a:lstStyle/>
          <a:p>
            <a:fld id="{D0B863A3-F6DA-432C-A68C-0B1EB56ED58E}" type="slidenum">
              <a:rPr lang="sv-SE" smtClean="0"/>
              <a:t>10</a:t>
            </a:fld>
            <a:endParaRPr lang="sv-SE"/>
          </a:p>
        </p:txBody>
      </p:sp>
    </p:spTree>
    <p:extLst>
      <p:ext uri="{BB962C8B-B14F-4D97-AF65-F5344CB8AC3E}">
        <p14:creationId xmlns:p14="http://schemas.microsoft.com/office/powerpoint/2010/main" val="148351906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b="1"/>
              <a:t>Använd länken nedan för att se film:</a:t>
            </a:r>
          </a:p>
          <a:p>
            <a:r>
              <a:rPr lang="sv-SE" sz="1200" b="0" i="0" u="none" strike="noStrike" kern="1200">
                <a:solidFill>
                  <a:schemeClr val="tx1"/>
                </a:solidFill>
                <a:effectLst/>
                <a:latin typeface="+mn-lt"/>
                <a:ea typeface="+mn-ea"/>
                <a:cs typeface="+mn-cs"/>
              </a:rPr>
              <a:t>https://kunskapsarenan.se/idrottsovergripande/inkludera-fler-med-npf-inom-idrotten/starkt-ledarskap-for-att-inkludera-fler#submenu</a:t>
            </a:r>
          </a:p>
          <a:p>
            <a:endParaRPr lang="sv-SE" sz="1200" b="1" i="0" u="none" strike="noStrike" kern="1200">
              <a:solidFill>
                <a:schemeClr val="tx1"/>
              </a:solidFill>
              <a:effectLst/>
              <a:latin typeface="+mn-lt"/>
              <a:ea typeface="+mn-ea"/>
              <a:cs typeface="+mn-cs"/>
            </a:endParaRPr>
          </a:p>
          <a:p>
            <a:r>
              <a:rPr lang="sv-SE" sz="1200" b="1" i="0" u="none" strike="noStrike" kern="1200">
                <a:solidFill>
                  <a:schemeClr val="tx1"/>
                </a:solidFill>
                <a:effectLst/>
                <a:latin typeface="+mn-lt"/>
                <a:ea typeface="+mn-ea"/>
                <a:cs typeface="+mn-cs"/>
              </a:rPr>
              <a:t>Helhet och påverkansfaktorer</a:t>
            </a:r>
          </a:p>
          <a:p>
            <a:r>
              <a:rPr lang="sv-SE" sz="1200" b="0" i="0" kern="1200">
                <a:solidFill>
                  <a:schemeClr val="tx1"/>
                </a:solidFill>
                <a:effectLst/>
                <a:latin typeface="+mn-lt"/>
                <a:ea typeface="+mn-ea"/>
                <a:cs typeface="+mn-cs"/>
              </a:rPr>
              <a:t>Att skapa förståelse för att allt hänger ihop och påverkar varandra är avgörande för att kunna göra mer medvetna val. Alla människor är unika och bär med sig tidigare erfarenheter, specifika förutsättningar och behov. En person kommer att reagera och agera olika beroende på hur den upplever ett sammanhang och den unika situationen. För att kunna inkludera fler behöver vi förstå helheten och hur "de olika delarna" påverkar varandra. Med ökad kunskap och förståelse kan vi påverka utformningen av ramar och aktiviteter som kommer prägla en persons upplevelse av sammanhanget.</a:t>
            </a:r>
          </a:p>
          <a:p>
            <a:r>
              <a:rPr lang="sv-SE" sz="1200" b="1" i="0" u="none" strike="noStrike" kern="1200">
                <a:solidFill>
                  <a:schemeClr val="tx1"/>
                </a:solidFill>
                <a:effectLst/>
                <a:latin typeface="+mn-lt"/>
                <a:ea typeface="+mn-ea"/>
                <a:cs typeface="+mn-cs"/>
              </a:rPr>
              <a:t>Normer, föreställningar och mönster styr</a:t>
            </a:r>
          </a:p>
          <a:p>
            <a:r>
              <a:rPr lang="sv-SE" sz="1200" b="0" i="0" kern="1200">
                <a:solidFill>
                  <a:schemeClr val="tx1"/>
                </a:solidFill>
                <a:effectLst/>
                <a:latin typeface="+mn-lt"/>
                <a:ea typeface="+mn-ea"/>
                <a:cs typeface="+mn-cs"/>
              </a:rPr>
              <a:t>I alla sammanhang finns det normer som styr, medvetet och omedvetet. Normer kan ses som ett rättesnöre och det som anses normalt. Var och en bildar sig föreställningar av vad som är normalt i ett specifikt sammanhang. Föreställningar som formar mönster som vi ofta förhåller oss till. Om någon bryter mot dessa mönster kan upplevas "konstig" och avvikande. Dessa normer, föreställningar och mönster formas, men kan också omformas, av de som befinner sig i sammanhanget.</a:t>
            </a:r>
          </a:p>
          <a:p>
            <a:r>
              <a:rPr lang="sv-SE" sz="1200" b="1" i="0" u="none" strike="noStrike" kern="1200">
                <a:solidFill>
                  <a:schemeClr val="tx1"/>
                </a:solidFill>
                <a:effectLst/>
                <a:latin typeface="+mn-lt"/>
                <a:ea typeface="+mn-ea"/>
                <a:cs typeface="+mn-cs"/>
              </a:rPr>
              <a:t>Kunskap gör skillnad</a:t>
            </a:r>
          </a:p>
          <a:p>
            <a:r>
              <a:rPr lang="sv-SE" sz="1200" b="0" i="0" kern="1200">
                <a:solidFill>
                  <a:schemeClr val="tx1"/>
                </a:solidFill>
                <a:effectLst/>
                <a:latin typeface="+mn-lt"/>
                <a:ea typeface="+mn-ea"/>
                <a:cs typeface="+mn-cs"/>
              </a:rPr>
              <a:t>Det gör stor skillnad om fler får kunskap om vad NPF är och vad funktionsnedsättningarna verkligen innebär. Det är viktigt att förstå att de svårigheter som uppkommer vid NPF inte beror på brist på ansträngning och intresse, utan på att förutsättningarna inte alltid finns. En person med en NPF-diagnos är inte sin diagnos, utan i första hand en människa med en unik personlighet och en mängd förmågor.</a:t>
            </a:r>
          </a:p>
          <a:p>
            <a:r>
              <a:rPr lang="sv-SE" sz="1200" b="1" i="0" u="none" strike="noStrike" kern="1200">
                <a:solidFill>
                  <a:schemeClr val="tx1"/>
                </a:solidFill>
                <a:effectLst/>
                <a:latin typeface="+mn-lt"/>
                <a:ea typeface="+mn-ea"/>
                <a:cs typeface="+mn-cs"/>
              </a:rPr>
              <a:t>Ledarskapets betydelse</a:t>
            </a:r>
          </a:p>
          <a:p>
            <a:r>
              <a:rPr lang="sv-SE" sz="1200" b="0" i="0" kern="1200">
                <a:solidFill>
                  <a:schemeClr val="tx1"/>
                </a:solidFill>
                <a:effectLst/>
                <a:latin typeface="+mn-lt"/>
                <a:ea typeface="+mn-ea"/>
                <a:cs typeface="+mn-cs"/>
              </a:rPr>
              <a:t>Ett medvetet och stärkt ledarskap ger goda förutsättningar för att inkludera fler i ett sammanhang såsom i föreningsverksamhet eller ett utbildningstillfälle. Att förstå, se och möta varje enskild individ i ett sammanhang gör stor skillnad. Var nyfiken och ta dig tid att lära känna varje individ. Likt alla människor, så påverkar och hanterar individer med en NPF-diagnos en situation på olika sätt. Som ledare behöver du ta dig tid att lära känna varje individ för att på bästa sätt hjälpas åt att forma ett sammanhang där alla känner trygghet, mår bra samt får möjlighet att använda sina styrkor och tillfällen att få utvecklas.</a:t>
            </a:r>
          </a:p>
          <a:p>
            <a:endParaRPr lang="sv-SE"/>
          </a:p>
        </p:txBody>
      </p:sp>
      <p:sp>
        <p:nvSpPr>
          <p:cNvPr id="4" name="Platshållare för bildnummer 3"/>
          <p:cNvSpPr>
            <a:spLocks noGrp="1"/>
          </p:cNvSpPr>
          <p:nvPr>
            <p:ph type="sldNum" sz="quarter" idx="5"/>
          </p:nvPr>
        </p:nvSpPr>
        <p:spPr/>
        <p:txBody>
          <a:bodyPr/>
          <a:lstStyle/>
          <a:p>
            <a:fld id="{D0B863A3-F6DA-432C-A68C-0B1EB56ED58E}" type="slidenum">
              <a:rPr lang="sv-SE" smtClean="0"/>
              <a:t>11</a:t>
            </a:fld>
            <a:endParaRPr lang="sv-SE"/>
          </a:p>
        </p:txBody>
      </p:sp>
    </p:spTree>
    <p:extLst>
      <p:ext uri="{BB962C8B-B14F-4D97-AF65-F5344CB8AC3E}">
        <p14:creationId xmlns:p14="http://schemas.microsoft.com/office/powerpoint/2010/main" val="331836139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Intro och avslutningsbild">
    <p:bg>
      <p:bgPr>
        <a:solidFill>
          <a:schemeClr val="accent2"/>
        </a:solidFill>
        <a:effectLst/>
      </p:bgPr>
    </p:bg>
    <p:spTree>
      <p:nvGrpSpPr>
        <p:cNvPr id="1" name=""/>
        <p:cNvGrpSpPr/>
        <p:nvPr/>
      </p:nvGrpSpPr>
      <p:grpSpPr>
        <a:xfrm>
          <a:off x="0" y="0"/>
          <a:ext cx="0" cy="0"/>
          <a:chOff x="0" y="0"/>
          <a:chExt cx="0" cy="0"/>
        </a:xfrm>
      </p:grpSpPr>
      <p:sp>
        <p:nvSpPr>
          <p:cNvPr id="2" name="Rubrik 1"/>
          <p:cNvSpPr>
            <a:spLocks noGrp="1"/>
          </p:cNvSpPr>
          <p:nvPr>
            <p:ph type="ctrTitle" hasCustomPrompt="1"/>
          </p:nvPr>
        </p:nvSpPr>
        <p:spPr>
          <a:xfrm>
            <a:off x="735914" y="1477962"/>
            <a:ext cx="7442200" cy="2767484"/>
          </a:xfrm>
        </p:spPr>
        <p:txBody>
          <a:bodyPr anchor="t" anchorCtr="0"/>
          <a:lstStyle>
            <a:lvl1pPr algn="l">
              <a:defRPr sz="6500">
                <a:solidFill>
                  <a:schemeClr val="bg1"/>
                </a:solidFill>
              </a:defRPr>
            </a:lvl1pPr>
          </a:lstStyle>
          <a:p>
            <a:r>
              <a:rPr lang="sv-SE"/>
              <a:t>Klicka här för att ändra format</a:t>
            </a:r>
          </a:p>
        </p:txBody>
      </p:sp>
      <p:grpSp>
        <p:nvGrpSpPr>
          <p:cNvPr id="14" name="Bild 12">
            <a:extLst>
              <a:ext uri="{FF2B5EF4-FFF2-40B4-BE49-F238E27FC236}">
                <a16:creationId xmlns:a16="http://schemas.microsoft.com/office/drawing/2014/main" id="{7480CAB8-273C-4307-BE49-A68792607C8A}"/>
              </a:ext>
            </a:extLst>
          </p:cNvPr>
          <p:cNvGrpSpPr/>
          <p:nvPr userDrawn="1"/>
        </p:nvGrpSpPr>
        <p:grpSpPr>
          <a:xfrm rot="10800000">
            <a:off x="7569200" y="3324803"/>
            <a:ext cx="4622800" cy="4622800"/>
            <a:chOff x="8149828" y="4715850"/>
            <a:chExt cx="2028825" cy="2028825"/>
          </a:xfrm>
        </p:grpSpPr>
        <p:sp>
          <p:nvSpPr>
            <p:cNvPr id="15" name="Frihandsfigur: Form 14">
              <a:extLst>
                <a:ext uri="{FF2B5EF4-FFF2-40B4-BE49-F238E27FC236}">
                  <a16:creationId xmlns:a16="http://schemas.microsoft.com/office/drawing/2014/main" id="{30F286F7-5F5D-418D-B92B-8477B0A6D1EC}"/>
                </a:ext>
              </a:extLst>
            </p:cNvPr>
            <p:cNvSpPr/>
            <p:nvPr/>
          </p:nvSpPr>
          <p:spPr>
            <a:xfrm>
              <a:off x="8149828" y="4715850"/>
              <a:ext cx="2028825" cy="2028825"/>
            </a:xfrm>
            <a:custGeom>
              <a:avLst/>
              <a:gdLst>
                <a:gd name="connsiteX0" fmla="*/ 2028587 w 2028825"/>
                <a:gd name="connsiteY0" fmla="*/ 3572 h 2028825"/>
                <a:gd name="connsiteX1" fmla="*/ 3572 w 2028825"/>
                <a:gd name="connsiteY1" fmla="*/ 2028587 h 2028825"/>
              </a:gdLst>
              <a:ahLst/>
              <a:cxnLst>
                <a:cxn ang="0">
                  <a:pos x="connsiteX0" y="connsiteY0"/>
                </a:cxn>
                <a:cxn ang="0">
                  <a:pos x="connsiteX1" y="connsiteY1"/>
                </a:cxn>
              </a:cxnLst>
              <a:rect l="l" t="t" r="r" b="b"/>
              <a:pathLst>
                <a:path w="2028825" h="2028825">
                  <a:moveTo>
                    <a:pt x="2028587" y="3572"/>
                  </a:moveTo>
                  <a:cubicBezTo>
                    <a:pt x="2028587" y="1121807"/>
                    <a:pt x="1121807" y="2028587"/>
                    <a:pt x="3572" y="2028587"/>
                  </a:cubicBezTo>
                </a:path>
              </a:pathLst>
            </a:custGeom>
            <a:noFill/>
            <a:ln w="12700" cap="flat">
              <a:solidFill>
                <a:schemeClr val="bg1"/>
              </a:solidFill>
              <a:prstDash val="solid"/>
              <a:miter/>
            </a:ln>
          </p:spPr>
          <p:txBody>
            <a:bodyPr rtlCol="0" anchor="ctr"/>
            <a:lstStyle/>
            <a:p>
              <a:endParaRPr lang="sv-SE"/>
            </a:p>
          </p:txBody>
        </p:sp>
        <p:sp>
          <p:nvSpPr>
            <p:cNvPr id="16" name="Frihandsfigur: Form 15">
              <a:extLst>
                <a:ext uri="{FF2B5EF4-FFF2-40B4-BE49-F238E27FC236}">
                  <a16:creationId xmlns:a16="http://schemas.microsoft.com/office/drawing/2014/main" id="{0DE23CDF-53D8-4B4B-8E37-6B226536DC29}"/>
                </a:ext>
              </a:extLst>
            </p:cNvPr>
            <p:cNvSpPr/>
            <p:nvPr/>
          </p:nvSpPr>
          <p:spPr>
            <a:xfrm>
              <a:off x="8149828" y="4715850"/>
              <a:ext cx="1762125" cy="1762125"/>
            </a:xfrm>
            <a:custGeom>
              <a:avLst/>
              <a:gdLst>
                <a:gd name="connsiteX0" fmla="*/ 1759029 w 1762125"/>
                <a:gd name="connsiteY0" fmla="*/ 3572 h 1762125"/>
                <a:gd name="connsiteX1" fmla="*/ 3572 w 1762125"/>
                <a:gd name="connsiteY1" fmla="*/ 1759029 h 1762125"/>
              </a:gdLst>
              <a:ahLst/>
              <a:cxnLst>
                <a:cxn ang="0">
                  <a:pos x="connsiteX0" y="connsiteY0"/>
                </a:cxn>
                <a:cxn ang="0">
                  <a:pos x="connsiteX1" y="connsiteY1"/>
                </a:cxn>
              </a:cxnLst>
              <a:rect l="l" t="t" r="r" b="b"/>
              <a:pathLst>
                <a:path w="1762125" h="1762125">
                  <a:moveTo>
                    <a:pt x="1759029" y="3572"/>
                  </a:moveTo>
                  <a:cubicBezTo>
                    <a:pt x="1759029" y="973217"/>
                    <a:pt x="973217" y="1759029"/>
                    <a:pt x="3572" y="1759029"/>
                  </a:cubicBezTo>
                </a:path>
              </a:pathLst>
            </a:custGeom>
            <a:noFill/>
            <a:ln w="12700" cap="flat">
              <a:solidFill>
                <a:schemeClr val="bg1"/>
              </a:solidFill>
              <a:prstDash val="solid"/>
              <a:miter/>
            </a:ln>
          </p:spPr>
          <p:txBody>
            <a:bodyPr rtlCol="0" anchor="ctr"/>
            <a:lstStyle/>
            <a:p>
              <a:endParaRPr lang="sv-SE"/>
            </a:p>
          </p:txBody>
        </p:sp>
        <p:sp>
          <p:nvSpPr>
            <p:cNvPr id="17" name="Frihandsfigur: Form 16">
              <a:extLst>
                <a:ext uri="{FF2B5EF4-FFF2-40B4-BE49-F238E27FC236}">
                  <a16:creationId xmlns:a16="http://schemas.microsoft.com/office/drawing/2014/main" id="{E68923A6-A84A-4475-BD90-2CF5472DA60A}"/>
                </a:ext>
              </a:extLst>
            </p:cNvPr>
            <p:cNvSpPr/>
            <p:nvPr/>
          </p:nvSpPr>
          <p:spPr>
            <a:xfrm>
              <a:off x="8149828" y="4715850"/>
              <a:ext cx="1485900" cy="1485900"/>
            </a:xfrm>
            <a:custGeom>
              <a:avLst/>
              <a:gdLst>
                <a:gd name="connsiteX0" fmla="*/ 1488519 w 1485900"/>
                <a:gd name="connsiteY0" fmla="*/ 3572 h 1485900"/>
                <a:gd name="connsiteX1" fmla="*/ 3572 w 1485900"/>
                <a:gd name="connsiteY1" fmla="*/ 1488519 h 1485900"/>
              </a:gdLst>
              <a:ahLst/>
              <a:cxnLst>
                <a:cxn ang="0">
                  <a:pos x="connsiteX0" y="connsiteY0"/>
                </a:cxn>
                <a:cxn ang="0">
                  <a:pos x="connsiteX1" y="connsiteY1"/>
                </a:cxn>
              </a:cxnLst>
              <a:rect l="l" t="t" r="r" b="b"/>
              <a:pathLst>
                <a:path w="1485900" h="1485900">
                  <a:moveTo>
                    <a:pt x="1488519" y="3572"/>
                  </a:moveTo>
                  <a:cubicBezTo>
                    <a:pt x="1488519" y="823674"/>
                    <a:pt x="823674" y="1488519"/>
                    <a:pt x="3572" y="1488519"/>
                  </a:cubicBezTo>
                </a:path>
              </a:pathLst>
            </a:custGeom>
            <a:noFill/>
            <a:ln w="12700" cap="flat">
              <a:solidFill>
                <a:schemeClr val="bg1"/>
              </a:solidFill>
              <a:prstDash val="solid"/>
              <a:miter/>
            </a:ln>
          </p:spPr>
          <p:txBody>
            <a:bodyPr rtlCol="0" anchor="ctr"/>
            <a:lstStyle/>
            <a:p>
              <a:endParaRPr lang="sv-SE"/>
            </a:p>
          </p:txBody>
        </p:sp>
        <p:sp>
          <p:nvSpPr>
            <p:cNvPr id="18" name="Frihandsfigur: Form 17">
              <a:extLst>
                <a:ext uri="{FF2B5EF4-FFF2-40B4-BE49-F238E27FC236}">
                  <a16:creationId xmlns:a16="http://schemas.microsoft.com/office/drawing/2014/main" id="{756BE39E-DCED-4A9E-8F8C-CE6F686124BD}"/>
                </a:ext>
              </a:extLst>
            </p:cNvPr>
            <p:cNvSpPr/>
            <p:nvPr/>
          </p:nvSpPr>
          <p:spPr>
            <a:xfrm>
              <a:off x="8149828" y="4715850"/>
              <a:ext cx="1219200" cy="1219200"/>
            </a:xfrm>
            <a:custGeom>
              <a:avLst/>
              <a:gdLst>
                <a:gd name="connsiteX0" fmla="*/ 1218962 w 1219200"/>
                <a:gd name="connsiteY0" fmla="*/ 3572 h 1219200"/>
                <a:gd name="connsiteX1" fmla="*/ 3572 w 1219200"/>
                <a:gd name="connsiteY1" fmla="*/ 1218962 h 1219200"/>
              </a:gdLst>
              <a:ahLst/>
              <a:cxnLst>
                <a:cxn ang="0">
                  <a:pos x="connsiteX0" y="connsiteY0"/>
                </a:cxn>
                <a:cxn ang="0">
                  <a:pos x="connsiteX1" y="connsiteY1"/>
                </a:cxn>
              </a:cxnLst>
              <a:rect l="l" t="t" r="r" b="b"/>
              <a:pathLst>
                <a:path w="1219200" h="1219200">
                  <a:moveTo>
                    <a:pt x="1218962" y="3572"/>
                  </a:moveTo>
                  <a:cubicBezTo>
                    <a:pt x="1218962" y="674132"/>
                    <a:pt x="675084" y="1218962"/>
                    <a:pt x="3572" y="1218962"/>
                  </a:cubicBezTo>
                </a:path>
              </a:pathLst>
            </a:custGeom>
            <a:noFill/>
            <a:ln w="12700" cap="flat">
              <a:solidFill>
                <a:schemeClr val="bg1"/>
              </a:solidFill>
              <a:prstDash val="solid"/>
              <a:miter/>
            </a:ln>
          </p:spPr>
          <p:txBody>
            <a:bodyPr rtlCol="0" anchor="ctr"/>
            <a:lstStyle/>
            <a:p>
              <a:endParaRPr lang="sv-SE"/>
            </a:p>
          </p:txBody>
        </p:sp>
        <p:sp>
          <p:nvSpPr>
            <p:cNvPr id="19" name="Frihandsfigur: Form 18">
              <a:extLst>
                <a:ext uri="{FF2B5EF4-FFF2-40B4-BE49-F238E27FC236}">
                  <a16:creationId xmlns:a16="http://schemas.microsoft.com/office/drawing/2014/main" id="{310C7191-E51B-4F15-93A3-E193D1E9F1BC}"/>
                </a:ext>
              </a:extLst>
            </p:cNvPr>
            <p:cNvSpPr/>
            <p:nvPr/>
          </p:nvSpPr>
          <p:spPr>
            <a:xfrm>
              <a:off x="8149828" y="4715850"/>
              <a:ext cx="942975" cy="942975"/>
            </a:xfrm>
            <a:custGeom>
              <a:avLst/>
              <a:gdLst>
                <a:gd name="connsiteX0" fmla="*/ 948452 w 942975"/>
                <a:gd name="connsiteY0" fmla="*/ 3572 h 942975"/>
                <a:gd name="connsiteX1" fmla="*/ 3572 w 942975"/>
                <a:gd name="connsiteY1" fmla="*/ 948452 h 942975"/>
              </a:gdLst>
              <a:ahLst/>
              <a:cxnLst>
                <a:cxn ang="0">
                  <a:pos x="connsiteX0" y="connsiteY0"/>
                </a:cxn>
                <a:cxn ang="0">
                  <a:pos x="connsiteX1" y="connsiteY1"/>
                </a:cxn>
              </a:cxnLst>
              <a:rect l="l" t="t" r="r" b="b"/>
              <a:pathLst>
                <a:path w="942975" h="942975">
                  <a:moveTo>
                    <a:pt x="948452" y="3572"/>
                  </a:moveTo>
                  <a:cubicBezTo>
                    <a:pt x="948452" y="525542"/>
                    <a:pt x="525542" y="948452"/>
                    <a:pt x="3572" y="948452"/>
                  </a:cubicBezTo>
                </a:path>
              </a:pathLst>
            </a:custGeom>
            <a:noFill/>
            <a:ln w="12700" cap="flat">
              <a:solidFill>
                <a:schemeClr val="bg1"/>
              </a:solidFill>
              <a:prstDash val="solid"/>
              <a:miter/>
            </a:ln>
          </p:spPr>
          <p:txBody>
            <a:bodyPr rtlCol="0" anchor="ctr"/>
            <a:lstStyle/>
            <a:p>
              <a:endParaRPr lang="sv-SE"/>
            </a:p>
          </p:txBody>
        </p:sp>
        <p:sp>
          <p:nvSpPr>
            <p:cNvPr id="20" name="Frihandsfigur: Form 19">
              <a:extLst>
                <a:ext uri="{FF2B5EF4-FFF2-40B4-BE49-F238E27FC236}">
                  <a16:creationId xmlns:a16="http://schemas.microsoft.com/office/drawing/2014/main" id="{F3959870-4B3F-4BE9-8B3B-4044858C9B28}"/>
                </a:ext>
              </a:extLst>
            </p:cNvPr>
            <p:cNvSpPr/>
            <p:nvPr/>
          </p:nvSpPr>
          <p:spPr>
            <a:xfrm>
              <a:off x="8149828" y="4715850"/>
              <a:ext cx="676275" cy="676275"/>
            </a:xfrm>
            <a:custGeom>
              <a:avLst/>
              <a:gdLst>
                <a:gd name="connsiteX0" fmla="*/ 678894 w 676275"/>
                <a:gd name="connsiteY0" fmla="*/ 3572 h 676275"/>
                <a:gd name="connsiteX1" fmla="*/ 3572 w 676275"/>
                <a:gd name="connsiteY1" fmla="*/ 678894 h 676275"/>
              </a:gdLst>
              <a:ahLst/>
              <a:cxnLst>
                <a:cxn ang="0">
                  <a:pos x="connsiteX0" y="connsiteY0"/>
                </a:cxn>
                <a:cxn ang="0">
                  <a:pos x="connsiteX1" y="connsiteY1"/>
                </a:cxn>
              </a:cxnLst>
              <a:rect l="l" t="t" r="r" b="b"/>
              <a:pathLst>
                <a:path w="676275" h="676275">
                  <a:moveTo>
                    <a:pt x="678894" y="3572"/>
                  </a:moveTo>
                  <a:cubicBezTo>
                    <a:pt x="678894" y="375999"/>
                    <a:pt x="376952" y="678894"/>
                    <a:pt x="3572" y="678894"/>
                  </a:cubicBezTo>
                </a:path>
              </a:pathLst>
            </a:custGeom>
            <a:noFill/>
            <a:ln w="12700" cap="flat">
              <a:solidFill>
                <a:schemeClr val="bg1"/>
              </a:solidFill>
              <a:prstDash val="solid"/>
              <a:miter/>
            </a:ln>
          </p:spPr>
          <p:txBody>
            <a:bodyPr rtlCol="0" anchor="ctr"/>
            <a:lstStyle/>
            <a:p>
              <a:endParaRPr lang="sv-SE"/>
            </a:p>
          </p:txBody>
        </p:sp>
        <p:sp>
          <p:nvSpPr>
            <p:cNvPr id="21" name="Frihandsfigur: Form 20">
              <a:extLst>
                <a:ext uri="{FF2B5EF4-FFF2-40B4-BE49-F238E27FC236}">
                  <a16:creationId xmlns:a16="http://schemas.microsoft.com/office/drawing/2014/main" id="{1B78BEA1-4C3C-43F7-8FFC-A9A39A21CB92}"/>
                </a:ext>
              </a:extLst>
            </p:cNvPr>
            <p:cNvSpPr/>
            <p:nvPr/>
          </p:nvSpPr>
          <p:spPr>
            <a:xfrm>
              <a:off x="8149828" y="4715850"/>
              <a:ext cx="409575" cy="409575"/>
            </a:xfrm>
            <a:custGeom>
              <a:avLst/>
              <a:gdLst>
                <a:gd name="connsiteX0" fmla="*/ 408384 w 409575"/>
                <a:gd name="connsiteY0" fmla="*/ 3572 h 409575"/>
                <a:gd name="connsiteX1" fmla="*/ 3572 w 409575"/>
                <a:gd name="connsiteY1" fmla="*/ 408384 h 409575"/>
              </a:gdLst>
              <a:ahLst/>
              <a:cxnLst>
                <a:cxn ang="0">
                  <a:pos x="connsiteX0" y="connsiteY0"/>
                </a:cxn>
                <a:cxn ang="0">
                  <a:pos x="connsiteX1" y="connsiteY1"/>
                </a:cxn>
              </a:cxnLst>
              <a:rect l="l" t="t" r="r" b="b"/>
              <a:pathLst>
                <a:path w="409575" h="409575">
                  <a:moveTo>
                    <a:pt x="408384" y="3572"/>
                  </a:moveTo>
                  <a:cubicBezTo>
                    <a:pt x="408384" y="227409"/>
                    <a:pt x="227409" y="408384"/>
                    <a:pt x="3572" y="408384"/>
                  </a:cubicBezTo>
                </a:path>
              </a:pathLst>
            </a:custGeom>
            <a:noFill/>
            <a:ln w="12700" cap="flat">
              <a:solidFill>
                <a:schemeClr val="bg1"/>
              </a:solidFill>
              <a:prstDash val="solid"/>
              <a:miter/>
            </a:ln>
          </p:spPr>
          <p:txBody>
            <a:bodyPr rtlCol="0" anchor="ctr"/>
            <a:lstStyle/>
            <a:p>
              <a:endParaRPr lang="sv-SE"/>
            </a:p>
          </p:txBody>
        </p:sp>
      </p:grpSp>
      <p:grpSp>
        <p:nvGrpSpPr>
          <p:cNvPr id="23" name="Bild 21">
            <a:extLst>
              <a:ext uri="{FF2B5EF4-FFF2-40B4-BE49-F238E27FC236}">
                <a16:creationId xmlns:a16="http://schemas.microsoft.com/office/drawing/2014/main" id="{C66ECA47-E88F-40F5-B75A-61A8C366EC0F}"/>
              </a:ext>
            </a:extLst>
          </p:cNvPr>
          <p:cNvGrpSpPr/>
          <p:nvPr/>
        </p:nvGrpSpPr>
        <p:grpSpPr>
          <a:xfrm>
            <a:off x="8622676" y="-2283490"/>
            <a:ext cx="4151645" cy="8303289"/>
            <a:chOff x="5014912" y="1266825"/>
            <a:chExt cx="2162175" cy="4324350"/>
          </a:xfrm>
        </p:grpSpPr>
        <p:sp>
          <p:nvSpPr>
            <p:cNvPr id="24" name="Frihandsfigur: Form 23">
              <a:extLst>
                <a:ext uri="{FF2B5EF4-FFF2-40B4-BE49-F238E27FC236}">
                  <a16:creationId xmlns:a16="http://schemas.microsoft.com/office/drawing/2014/main" id="{99FC589D-4553-4DE3-9E49-5FF06130C752}"/>
                </a:ext>
              </a:extLst>
            </p:cNvPr>
            <p:cNvSpPr/>
            <p:nvPr/>
          </p:nvSpPr>
          <p:spPr>
            <a:xfrm>
              <a:off x="5014198" y="4503658"/>
              <a:ext cx="2162175" cy="1085850"/>
            </a:xfrm>
            <a:custGeom>
              <a:avLst/>
              <a:gdLst>
                <a:gd name="connsiteX0" fmla="*/ 2162889 w 2162175"/>
                <a:gd name="connsiteY0" fmla="*/ 3572 h 1085850"/>
                <a:gd name="connsiteX1" fmla="*/ 1082754 w 2162175"/>
                <a:gd name="connsiteY1" fmla="*/ 1083707 h 1085850"/>
                <a:gd name="connsiteX2" fmla="*/ 3572 w 2162175"/>
                <a:gd name="connsiteY2" fmla="*/ 3572 h 1085850"/>
                <a:gd name="connsiteX3" fmla="*/ 2162889 w 2162175"/>
                <a:gd name="connsiteY3" fmla="*/ 3572 h 1085850"/>
              </a:gdLst>
              <a:ahLst/>
              <a:cxnLst>
                <a:cxn ang="0">
                  <a:pos x="connsiteX0" y="connsiteY0"/>
                </a:cxn>
                <a:cxn ang="0">
                  <a:pos x="connsiteX1" y="connsiteY1"/>
                </a:cxn>
                <a:cxn ang="0">
                  <a:pos x="connsiteX2" y="connsiteY2"/>
                </a:cxn>
                <a:cxn ang="0">
                  <a:pos x="connsiteX3" y="connsiteY3"/>
                </a:cxn>
              </a:cxnLst>
              <a:rect l="l" t="t" r="r" b="b"/>
              <a:pathLst>
                <a:path w="2162175" h="1085850">
                  <a:moveTo>
                    <a:pt x="2162889" y="3572"/>
                  </a:moveTo>
                  <a:cubicBezTo>
                    <a:pt x="2162889" y="599837"/>
                    <a:pt x="1679019" y="1083707"/>
                    <a:pt x="1082754" y="1083707"/>
                  </a:cubicBezTo>
                  <a:cubicBezTo>
                    <a:pt x="486489" y="1083707"/>
                    <a:pt x="3572" y="599837"/>
                    <a:pt x="3572" y="3572"/>
                  </a:cubicBezTo>
                  <a:lnTo>
                    <a:pt x="2162889" y="3572"/>
                  </a:lnTo>
                  <a:close/>
                </a:path>
              </a:pathLst>
            </a:custGeom>
            <a:noFill/>
            <a:ln w="12700" cap="flat">
              <a:solidFill>
                <a:schemeClr val="bg1"/>
              </a:solidFill>
              <a:prstDash val="solid"/>
              <a:miter/>
            </a:ln>
          </p:spPr>
          <p:txBody>
            <a:bodyPr rtlCol="0" anchor="ctr"/>
            <a:lstStyle/>
            <a:p>
              <a:endParaRPr lang="sv-SE"/>
            </a:p>
          </p:txBody>
        </p:sp>
        <p:sp>
          <p:nvSpPr>
            <p:cNvPr id="25" name="Frihandsfigur: Form 24">
              <a:extLst>
                <a:ext uri="{FF2B5EF4-FFF2-40B4-BE49-F238E27FC236}">
                  <a16:creationId xmlns:a16="http://schemas.microsoft.com/office/drawing/2014/main" id="{6F401FF8-6396-4229-B556-BB8B3F619512}"/>
                </a:ext>
              </a:extLst>
            </p:cNvPr>
            <p:cNvSpPr/>
            <p:nvPr/>
          </p:nvSpPr>
          <p:spPr>
            <a:xfrm>
              <a:off x="5014198" y="1263253"/>
              <a:ext cx="9525" cy="3238500"/>
            </a:xfrm>
            <a:custGeom>
              <a:avLst/>
              <a:gdLst>
                <a:gd name="connsiteX0" fmla="*/ 3572 w 0"/>
                <a:gd name="connsiteY0" fmla="*/ 3243977 h 3238500"/>
                <a:gd name="connsiteX1" fmla="*/ 3572 w 0"/>
                <a:gd name="connsiteY1" fmla="*/ 3572 h 3238500"/>
              </a:gdLst>
              <a:ahLst/>
              <a:cxnLst>
                <a:cxn ang="0">
                  <a:pos x="connsiteX0" y="connsiteY0"/>
                </a:cxn>
                <a:cxn ang="0">
                  <a:pos x="connsiteX1" y="connsiteY1"/>
                </a:cxn>
              </a:cxnLst>
              <a:rect l="l" t="t" r="r" b="b"/>
              <a:pathLst>
                <a:path h="3238500">
                  <a:moveTo>
                    <a:pt x="3572" y="3243977"/>
                  </a:moveTo>
                  <a:lnTo>
                    <a:pt x="3572" y="3572"/>
                  </a:lnTo>
                </a:path>
              </a:pathLst>
            </a:custGeom>
            <a:ln w="12700" cap="flat">
              <a:solidFill>
                <a:schemeClr val="bg1"/>
              </a:solidFill>
              <a:prstDash val="solid"/>
              <a:miter/>
            </a:ln>
          </p:spPr>
          <p:txBody>
            <a:bodyPr rtlCol="0" anchor="ctr"/>
            <a:lstStyle/>
            <a:p>
              <a:endParaRPr lang="sv-SE"/>
            </a:p>
          </p:txBody>
        </p:sp>
        <p:sp>
          <p:nvSpPr>
            <p:cNvPr id="26" name="Frihandsfigur: Form 25">
              <a:extLst>
                <a:ext uri="{FF2B5EF4-FFF2-40B4-BE49-F238E27FC236}">
                  <a16:creationId xmlns:a16="http://schemas.microsoft.com/office/drawing/2014/main" id="{AF2890AA-7266-401A-9A57-C095DF237AD2}"/>
                </a:ext>
              </a:extLst>
            </p:cNvPr>
            <p:cNvSpPr/>
            <p:nvPr/>
          </p:nvSpPr>
          <p:spPr>
            <a:xfrm>
              <a:off x="7173515" y="1263253"/>
              <a:ext cx="9525" cy="3238500"/>
            </a:xfrm>
            <a:custGeom>
              <a:avLst/>
              <a:gdLst>
                <a:gd name="connsiteX0" fmla="*/ 3572 w 0"/>
                <a:gd name="connsiteY0" fmla="*/ 3243977 h 3238500"/>
                <a:gd name="connsiteX1" fmla="*/ 3572 w 0"/>
                <a:gd name="connsiteY1" fmla="*/ 3572 h 3238500"/>
              </a:gdLst>
              <a:ahLst/>
              <a:cxnLst>
                <a:cxn ang="0">
                  <a:pos x="connsiteX0" y="connsiteY0"/>
                </a:cxn>
                <a:cxn ang="0">
                  <a:pos x="connsiteX1" y="connsiteY1"/>
                </a:cxn>
              </a:cxnLst>
              <a:rect l="l" t="t" r="r" b="b"/>
              <a:pathLst>
                <a:path h="3238500">
                  <a:moveTo>
                    <a:pt x="3572" y="3243977"/>
                  </a:moveTo>
                  <a:lnTo>
                    <a:pt x="3572" y="3572"/>
                  </a:lnTo>
                </a:path>
              </a:pathLst>
            </a:custGeom>
            <a:ln w="12700" cap="flat">
              <a:solidFill>
                <a:schemeClr val="bg1"/>
              </a:solidFill>
              <a:prstDash val="solid"/>
              <a:miter/>
            </a:ln>
          </p:spPr>
          <p:txBody>
            <a:bodyPr rtlCol="0" anchor="ctr"/>
            <a:lstStyle/>
            <a:p>
              <a:endParaRPr lang="sv-SE"/>
            </a:p>
          </p:txBody>
        </p:sp>
        <p:sp>
          <p:nvSpPr>
            <p:cNvPr id="27" name="Frihandsfigur: Form 26">
              <a:extLst>
                <a:ext uri="{FF2B5EF4-FFF2-40B4-BE49-F238E27FC236}">
                  <a16:creationId xmlns:a16="http://schemas.microsoft.com/office/drawing/2014/main" id="{A965BAAD-2BD9-4D93-AF0A-CE99C9B85115}"/>
                </a:ext>
              </a:extLst>
            </p:cNvPr>
            <p:cNvSpPr/>
            <p:nvPr/>
          </p:nvSpPr>
          <p:spPr>
            <a:xfrm>
              <a:off x="5014198" y="4465558"/>
              <a:ext cx="9525" cy="38100"/>
            </a:xfrm>
            <a:custGeom>
              <a:avLst/>
              <a:gdLst>
                <a:gd name="connsiteX0" fmla="*/ 3572 w 0"/>
                <a:gd name="connsiteY0" fmla="*/ 41672 h 38100"/>
                <a:gd name="connsiteX1" fmla="*/ 4524 w 0"/>
                <a:gd name="connsiteY1" fmla="*/ 3572 h 38100"/>
              </a:gdLst>
              <a:ahLst/>
              <a:cxnLst>
                <a:cxn ang="0">
                  <a:pos x="connsiteX0" y="connsiteY0"/>
                </a:cxn>
                <a:cxn ang="0">
                  <a:pos x="connsiteX1" y="connsiteY1"/>
                </a:cxn>
              </a:cxnLst>
              <a:rect l="l" t="t" r="r" b="b"/>
              <a:pathLst>
                <a:path h="38100">
                  <a:moveTo>
                    <a:pt x="3572" y="41672"/>
                  </a:moveTo>
                  <a:cubicBezTo>
                    <a:pt x="3572" y="29289"/>
                    <a:pt x="3572" y="15954"/>
                    <a:pt x="4524" y="3572"/>
                  </a:cubicBezTo>
                </a:path>
              </a:pathLst>
            </a:custGeom>
            <a:noFill/>
            <a:ln w="12700" cap="flat">
              <a:solidFill>
                <a:schemeClr val="bg1"/>
              </a:solidFill>
              <a:prstDash val="solid"/>
              <a:miter/>
            </a:ln>
          </p:spPr>
          <p:txBody>
            <a:bodyPr rtlCol="0" anchor="ctr"/>
            <a:lstStyle/>
            <a:p>
              <a:endParaRPr lang="sv-SE"/>
            </a:p>
          </p:txBody>
        </p:sp>
        <p:sp>
          <p:nvSpPr>
            <p:cNvPr id="28" name="Frihandsfigur: Form 27">
              <a:extLst>
                <a:ext uri="{FF2B5EF4-FFF2-40B4-BE49-F238E27FC236}">
                  <a16:creationId xmlns:a16="http://schemas.microsoft.com/office/drawing/2014/main" id="{AEC293E6-197D-4F07-9AA5-710D28C55178}"/>
                </a:ext>
              </a:extLst>
            </p:cNvPr>
            <p:cNvSpPr/>
            <p:nvPr/>
          </p:nvSpPr>
          <p:spPr>
            <a:xfrm>
              <a:off x="5019913" y="3423523"/>
              <a:ext cx="2152650" cy="1009650"/>
            </a:xfrm>
            <a:custGeom>
              <a:avLst/>
              <a:gdLst>
                <a:gd name="connsiteX0" fmla="*/ 3572 w 2152650"/>
                <a:gd name="connsiteY0" fmla="*/ 968454 h 1009650"/>
                <a:gd name="connsiteX1" fmla="*/ 1077039 w 2152650"/>
                <a:gd name="connsiteY1" fmla="*/ 3572 h 1009650"/>
                <a:gd name="connsiteX2" fmla="*/ 2154317 w 2152650"/>
                <a:gd name="connsiteY2" fmla="*/ 1006554 h 1009650"/>
              </a:gdLst>
              <a:ahLst/>
              <a:cxnLst>
                <a:cxn ang="0">
                  <a:pos x="connsiteX0" y="connsiteY0"/>
                </a:cxn>
                <a:cxn ang="0">
                  <a:pos x="connsiteX1" y="connsiteY1"/>
                </a:cxn>
                <a:cxn ang="0">
                  <a:pos x="connsiteX2" y="connsiteY2"/>
                </a:cxn>
              </a:cxnLst>
              <a:rect l="l" t="t" r="r" b="b"/>
              <a:pathLst>
                <a:path w="2152650" h="1009650">
                  <a:moveTo>
                    <a:pt x="3572" y="968454"/>
                  </a:moveTo>
                  <a:cubicBezTo>
                    <a:pt x="60722" y="426482"/>
                    <a:pt x="519827" y="3572"/>
                    <a:pt x="1077039" y="3572"/>
                  </a:cubicBezTo>
                  <a:cubicBezTo>
                    <a:pt x="1647587" y="3572"/>
                    <a:pt x="2115265" y="446484"/>
                    <a:pt x="2154317" y="1006554"/>
                  </a:cubicBezTo>
                </a:path>
              </a:pathLst>
            </a:custGeom>
            <a:noFill/>
            <a:ln w="12700" cap="flat">
              <a:solidFill>
                <a:schemeClr val="bg1"/>
              </a:solidFill>
              <a:custDash>
                <a:ds d="607373" sp="607373"/>
              </a:custDash>
              <a:miter/>
            </a:ln>
          </p:spPr>
          <p:txBody>
            <a:bodyPr rtlCol="0" anchor="ctr"/>
            <a:lstStyle/>
            <a:p>
              <a:endParaRPr lang="sv-SE"/>
            </a:p>
          </p:txBody>
        </p:sp>
        <p:sp>
          <p:nvSpPr>
            <p:cNvPr id="29" name="Frihandsfigur: Form 28">
              <a:extLst>
                <a:ext uri="{FF2B5EF4-FFF2-40B4-BE49-F238E27FC236}">
                  <a16:creationId xmlns:a16="http://schemas.microsoft.com/office/drawing/2014/main" id="{3C24FC52-6773-49B4-8246-543EE561AB82}"/>
                </a:ext>
              </a:extLst>
            </p:cNvPr>
            <p:cNvSpPr/>
            <p:nvPr/>
          </p:nvSpPr>
          <p:spPr>
            <a:xfrm>
              <a:off x="7173515" y="4465558"/>
              <a:ext cx="9525" cy="38100"/>
            </a:xfrm>
            <a:custGeom>
              <a:avLst/>
              <a:gdLst>
                <a:gd name="connsiteX0" fmla="*/ 3572 w 0"/>
                <a:gd name="connsiteY0" fmla="*/ 3572 h 38100"/>
                <a:gd name="connsiteX1" fmla="*/ 4524 w 0"/>
                <a:gd name="connsiteY1" fmla="*/ 41672 h 38100"/>
              </a:gdLst>
              <a:ahLst/>
              <a:cxnLst>
                <a:cxn ang="0">
                  <a:pos x="connsiteX0" y="connsiteY0"/>
                </a:cxn>
                <a:cxn ang="0">
                  <a:pos x="connsiteX1" y="connsiteY1"/>
                </a:cxn>
              </a:cxnLst>
              <a:rect l="l" t="t" r="r" b="b"/>
              <a:pathLst>
                <a:path h="38100">
                  <a:moveTo>
                    <a:pt x="3572" y="3572"/>
                  </a:moveTo>
                  <a:cubicBezTo>
                    <a:pt x="3572" y="15954"/>
                    <a:pt x="4524" y="29289"/>
                    <a:pt x="4524" y="41672"/>
                  </a:cubicBezTo>
                </a:path>
              </a:pathLst>
            </a:custGeom>
            <a:noFill/>
            <a:ln w="12700" cap="flat">
              <a:solidFill>
                <a:schemeClr val="bg1"/>
              </a:solidFill>
              <a:prstDash val="solid"/>
              <a:miter/>
            </a:ln>
          </p:spPr>
          <p:txBody>
            <a:bodyPr rtlCol="0" anchor="ctr"/>
            <a:lstStyle/>
            <a:p>
              <a:endParaRPr lang="sv-SE"/>
            </a:p>
          </p:txBody>
        </p:sp>
      </p:grpSp>
      <p:pic>
        <p:nvPicPr>
          <p:cNvPr id="22" name="Bildobjekt 21">
            <a:extLst>
              <a:ext uri="{FF2B5EF4-FFF2-40B4-BE49-F238E27FC236}">
                <a16:creationId xmlns:a16="http://schemas.microsoft.com/office/drawing/2014/main" id="{14FAD095-CB8E-45D7-A974-AF3C39DCA272}"/>
              </a:ext>
            </a:extLst>
          </p:cNvPr>
          <p:cNvPicPr>
            <a:picLocks noChangeAspect="1"/>
          </p:cNvPicPr>
          <p:nvPr userDrawn="1"/>
        </p:nvPicPr>
        <p:blipFill>
          <a:blip r:embed="rId2"/>
          <a:srcRect/>
          <a:stretch/>
        </p:blipFill>
        <p:spPr>
          <a:xfrm>
            <a:off x="714753" y="4538076"/>
            <a:ext cx="1698673" cy="1593222"/>
          </a:xfrm>
          <a:prstGeom prst="rect">
            <a:avLst/>
          </a:prstGeom>
        </p:spPr>
      </p:pic>
    </p:spTree>
    <p:extLst>
      <p:ext uri="{BB962C8B-B14F-4D97-AF65-F5344CB8AC3E}">
        <p14:creationId xmlns:p14="http://schemas.microsoft.com/office/powerpoint/2010/main" val="512112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Innehåll och flera små bilder">
    <p:spTree>
      <p:nvGrpSpPr>
        <p:cNvPr id="1" name=""/>
        <p:cNvGrpSpPr/>
        <p:nvPr/>
      </p:nvGrpSpPr>
      <p:grpSpPr>
        <a:xfrm>
          <a:off x="0" y="0"/>
          <a:ext cx="0" cy="0"/>
          <a:chOff x="0" y="0"/>
          <a:chExt cx="0" cy="0"/>
        </a:xfrm>
      </p:grpSpPr>
      <p:sp>
        <p:nvSpPr>
          <p:cNvPr id="2" name="Rubrik 1"/>
          <p:cNvSpPr>
            <a:spLocks noGrp="1"/>
          </p:cNvSpPr>
          <p:nvPr>
            <p:ph type="title"/>
          </p:nvPr>
        </p:nvSpPr>
        <p:spPr>
          <a:xfrm>
            <a:off x="728370" y="1029496"/>
            <a:ext cx="5188245" cy="1031079"/>
          </a:xfrm>
        </p:spPr>
        <p:txBody>
          <a:bodyPr/>
          <a:lstStyle/>
          <a:p>
            <a:r>
              <a:rPr lang="sv-SE"/>
              <a:t>Klicka här för att ändra mall för rubrikformat</a:t>
            </a:r>
          </a:p>
        </p:txBody>
      </p:sp>
      <p:sp>
        <p:nvSpPr>
          <p:cNvPr id="8" name="Platshållare för innehåll 2">
            <a:extLst>
              <a:ext uri="{FF2B5EF4-FFF2-40B4-BE49-F238E27FC236}">
                <a16:creationId xmlns:a16="http://schemas.microsoft.com/office/drawing/2014/main" id="{1834254C-9BAD-4CF9-998E-CD43CA703D97}"/>
              </a:ext>
            </a:extLst>
          </p:cNvPr>
          <p:cNvSpPr>
            <a:spLocks noGrp="1"/>
          </p:cNvSpPr>
          <p:nvPr>
            <p:ph idx="1"/>
          </p:nvPr>
        </p:nvSpPr>
        <p:spPr>
          <a:xfrm>
            <a:off x="728370" y="2420938"/>
            <a:ext cx="5367630" cy="3924300"/>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p:txBody>
      </p:sp>
      <p:sp>
        <p:nvSpPr>
          <p:cNvPr id="6" name="Platshållare för bild 5">
            <a:extLst>
              <a:ext uri="{FF2B5EF4-FFF2-40B4-BE49-F238E27FC236}">
                <a16:creationId xmlns:a16="http://schemas.microsoft.com/office/drawing/2014/main" id="{0091C627-AF69-4108-A4C8-11AD5D161494}"/>
              </a:ext>
            </a:extLst>
          </p:cNvPr>
          <p:cNvSpPr>
            <a:spLocks noGrp="1"/>
          </p:cNvSpPr>
          <p:nvPr>
            <p:ph type="pic" sz="quarter" idx="10"/>
          </p:nvPr>
        </p:nvSpPr>
        <p:spPr>
          <a:xfrm>
            <a:off x="6275388" y="650874"/>
            <a:ext cx="3554412" cy="2772000"/>
          </a:xfrm>
        </p:spPr>
        <p:txBody>
          <a:bodyPr anchor="ctr" anchorCtr="0"/>
          <a:lstStyle>
            <a:lvl1pPr marL="0" indent="0" algn="ctr">
              <a:buNone/>
              <a:defRPr sz="1200"/>
            </a:lvl1pPr>
          </a:lstStyle>
          <a:p>
            <a:r>
              <a:rPr lang="sv-SE"/>
              <a:t>Klicka på ikonen för att lägga till en bild</a:t>
            </a:r>
          </a:p>
        </p:txBody>
      </p:sp>
      <p:sp>
        <p:nvSpPr>
          <p:cNvPr id="7" name="Platshållare för bild 5">
            <a:extLst>
              <a:ext uri="{FF2B5EF4-FFF2-40B4-BE49-F238E27FC236}">
                <a16:creationId xmlns:a16="http://schemas.microsoft.com/office/drawing/2014/main" id="{275367A0-2F75-4267-B5AE-201A9081C881}"/>
              </a:ext>
            </a:extLst>
          </p:cNvPr>
          <p:cNvSpPr>
            <a:spLocks noGrp="1"/>
          </p:cNvSpPr>
          <p:nvPr>
            <p:ph type="pic" sz="quarter" idx="11"/>
          </p:nvPr>
        </p:nvSpPr>
        <p:spPr>
          <a:xfrm>
            <a:off x="6275388" y="3573238"/>
            <a:ext cx="3554412" cy="2772000"/>
          </a:xfrm>
        </p:spPr>
        <p:txBody>
          <a:bodyPr anchor="ctr" anchorCtr="0"/>
          <a:lstStyle>
            <a:lvl1pPr marL="0" indent="0" algn="ctr">
              <a:buNone/>
              <a:defRPr sz="1200"/>
            </a:lvl1pPr>
          </a:lstStyle>
          <a:p>
            <a:r>
              <a:rPr lang="sv-SE"/>
              <a:t>Klicka på ikonen för att lägga till en bild</a:t>
            </a:r>
          </a:p>
        </p:txBody>
      </p:sp>
      <p:sp>
        <p:nvSpPr>
          <p:cNvPr id="11" name="Platshållare för bild 5">
            <a:extLst>
              <a:ext uri="{FF2B5EF4-FFF2-40B4-BE49-F238E27FC236}">
                <a16:creationId xmlns:a16="http://schemas.microsoft.com/office/drawing/2014/main" id="{5EABC1A9-618E-4119-9BFF-6E56E7F3F6C9}"/>
              </a:ext>
            </a:extLst>
          </p:cNvPr>
          <p:cNvSpPr>
            <a:spLocks noGrp="1"/>
          </p:cNvSpPr>
          <p:nvPr>
            <p:ph type="pic" sz="quarter" idx="14"/>
          </p:nvPr>
        </p:nvSpPr>
        <p:spPr>
          <a:xfrm>
            <a:off x="10001048" y="650875"/>
            <a:ext cx="1962352" cy="1798105"/>
          </a:xfrm>
        </p:spPr>
        <p:txBody>
          <a:bodyPr/>
          <a:lstStyle>
            <a:lvl1pPr marL="0" indent="0" algn="ctr">
              <a:buNone/>
              <a:defRPr sz="800"/>
            </a:lvl1pPr>
          </a:lstStyle>
          <a:p>
            <a:r>
              <a:rPr lang="sv-SE"/>
              <a:t>Klicka på ikonen för att lägga till en bild</a:t>
            </a:r>
          </a:p>
        </p:txBody>
      </p:sp>
      <p:sp>
        <p:nvSpPr>
          <p:cNvPr id="10" name="Platshållare för bild 5">
            <a:extLst>
              <a:ext uri="{FF2B5EF4-FFF2-40B4-BE49-F238E27FC236}">
                <a16:creationId xmlns:a16="http://schemas.microsoft.com/office/drawing/2014/main" id="{F86A67E5-D0AD-4237-A491-19C517E8AC88}"/>
              </a:ext>
            </a:extLst>
          </p:cNvPr>
          <p:cNvSpPr>
            <a:spLocks noGrp="1"/>
          </p:cNvSpPr>
          <p:nvPr>
            <p:ph type="pic" sz="quarter" idx="13"/>
          </p:nvPr>
        </p:nvSpPr>
        <p:spPr>
          <a:xfrm>
            <a:off x="10001049" y="2598056"/>
            <a:ext cx="1962351" cy="1800000"/>
          </a:xfrm>
        </p:spPr>
        <p:txBody>
          <a:bodyPr/>
          <a:lstStyle>
            <a:lvl1pPr marL="0" indent="0" algn="ctr">
              <a:buNone/>
              <a:defRPr sz="800"/>
            </a:lvl1pPr>
          </a:lstStyle>
          <a:p>
            <a:r>
              <a:rPr lang="sv-SE"/>
              <a:t>Klicka på ikonen för att lägga till en bild</a:t>
            </a:r>
          </a:p>
        </p:txBody>
      </p:sp>
      <p:sp>
        <p:nvSpPr>
          <p:cNvPr id="9" name="Platshållare för bild 5">
            <a:extLst>
              <a:ext uri="{FF2B5EF4-FFF2-40B4-BE49-F238E27FC236}">
                <a16:creationId xmlns:a16="http://schemas.microsoft.com/office/drawing/2014/main" id="{9E67A942-8F3A-4502-B038-7D27C2D12BEC}"/>
              </a:ext>
            </a:extLst>
          </p:cNvPr>
          <p:cNvSpPr>
            <a:spLocks noGrp="1"/>
          </p:cNvSpPr>
          <p:nvPr>
            <p:ph type="pic" sz="quarter" idx="12"/>
          </p:nvPr>
        </p:nvSpPr>
        <p:spPr>
          <a:xfrm>
            <a:off x="10001048" y="4547132"/>
            <a:ext cx="1962351" cy="1798106"/>
          </a:xfrm>
        </p:spPr>
        <p:txBody>
          <a:bodyPr/>
          <a:lstStyle>
            <a:lvl1pPr marL="0" indent="0" algn="ctr">
              <a:buNone/>
              <a:defRPr sz="800"/>
            </a:lvl1pPr>
          </a:lstStyle>
          <a:p>
            <a:r>
              <a:rPr lang="sv-SE"/>
              <a:t>Klicka på ikonen för att lägga till en bild</a:t>
            </a:r>
          </a:p>
        </p:txBody>
      </p:sp>
    </p:spTree>
    <p:extLst>
      <p:ext uri="{BB962C8B-B14F-4D97-AF65-F5344CB8AC3E}">
        <p14:creationId xmlns:p14="http://schemas.microsoft.com/office/powerpoint/2010/main" val="417626740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Helsidebild">
    <p:spTree>
      <p:nvGrpSpPr>
        <p:cNvPr id="1" name=""/>
        <p:cNvGrpSpPr/>
        <p:nvPr/>
      </p:nvGrpSpPr>
      <p:grpSpPr>
        <a:xfrm>
          <a:off x="0" y="0"/>
          <a:ext cx="0" cy="0"/>
          <a:chOff x="0" y="0"/>
          <a:chExt cx="0" cy="0"/>
        </a:xfrm>
      </p:grpSpPr>
      <p:sp>
        <p:nvSpPr>
          <p:cNvPr id="6" name="Platshållare för bild 5">
            <a:extLst>
              <a:ext uri="{FF2B5EF4-FFF2-40B4-BE49-F238E27FC236}">
                <a16:creationId xmlns:a16="http://schemas.microsoft.com/office/drawing/2014/main" id="{0EB2D4CA-9F7C-4BBD-9098-F25482170574}"/>
              </a:ext>
            </a:extLst>
          </p:cNvPr>
          <p:cNvSpPr>
            <a:spLocks noGrp="1"/>
          </p:cNvSpPr>
          <p:nvPr>
            <p:ph type="pic" sz="quarter" idx="13"/>
          </p:nvPr>
        </p:nvSpPr>
        <p:spPr>
          <a:xfrm>
            <a:off x="-9524" y="0"/>
            <a:ext cx="12192000" cy="6858000"/>
          </a:xfrm>
        </p:spPr>
        <p:txBody>
          <a:bodyPr tIns="2952000" anchor="t" anchorCtr="0"/>
          <a:lstStyle>
            <a:lvl1pPr marL="0" indent="0" algn="ctr">
              <a:buNone/>
              <a:defRPr sz="1400"/>
            </a:lvl1pPr>
          </a:lstStyle>
          <a:p>
            <a:r>
              <a:rPr lang="sv-SE"/>
              <a:t>Klicka på ikonen för att lägga till en bild</a:t>
            </a:r>
          </a:p>
        </p:txBody>
      </p:sp>
      <p:sp>
        <p:nvSpPr>
          <p:cNvPr id="3" name="Platshållare för text 2">
            <a:extLst>
              <a:ext uri="{FF2B5EF4-FFF2-40B4-BE49-F238E27FC236}">
                <a16:creationId xmlns:a16="http://schemas.microsoft.com/office/drawing/2014/main" id="{A3FCEBF7-9AF5-4409-ACDC-911587DB822E}"/>
              </a:ext>
            </a:extLst>
          </p:cNvPr>
          <p:cNvSpPr>
            <a:spLocks noGrp="1"/>
          </p:cNvSpPr>
          <p:nvPr>
            <p:ph type="body" sz="quarter" idx="14" hasCustomPrompt="1"/>
          </p:nvPr>
        </p:nvSpPr>
        <p:spPr>
          <a:xfrm>
            <a:off x="-2025649" y="3513517"/>
            <a:ext cx="14208125" cy="4438198"/>
          </a:xfrm>
          <a:blipFill>
            <a:blip r:embed="rId2"/>
            <a:stretch>
              <a:fillRect/>
            </a:stretch>
          </a:blipFill>
        </p:spPr>
        <p:txBody>
          <a:bodyPr/>
          <a:lstStyle>
            <a:lvl1pPr marL="0" indent="0">
              <a:buNone/>
              <a:defRPr/>
            </a:lvl1pPr>
          </a:lstStyle>
          <a:p>
            <a:pPr lvl="0"/>
            <a:r>
              <a:rPr lang="sv-SE"/>
              <a:t> </a:t>
            </a:r>
          </a:p>
        </p:txBody>
      </p:sp>
      <p:sp>
        <p:nvSpPr>
          <p:cNvPr id="5" name="Platshållare för text 7">
            <a:extLst>
              <a:ext uri="{FF2B5EF4-FFF2-40B4-BE49-F238E27FC236}">
                <a16:creationId xmlns:a16="http://schemas.microsoft.com/office/drawing/2014/main" id="{3AB07920-F837-4E95-9460-172C3431B5FF}"/>
              </a:ext>
            </a:extLst>
          </p:cNvPr>
          <p:cNvSpPr>
            <a:spLocks noGrp="1"/>
          </p:cNvSpPr>
          <p:nvPr>
            <p:ph type="body" sz="quarter" idx="15" hasCustomPrompt="1"/>
          </p:nvPr>
        </p:nvSpPr>
        <p:spPr>
          <a:xfrm>
            <a:off x="11545889" y="166973"/>
            <a:ext cx="433387" cy="414338"/>
          </a:xfrm>
          <a:blipFill dpi="0" rotWithShape="1">
            <a:blip r:embed="rId3">
              <a:extLst>
                <a:ext uri="{28A0092B-C50C-407E-A947-70E740481C1C}">
                  <a14:useLocalDpi xmlns:a14="http://schemas.microsoft.com/office/drawing/2010/main" val="0"/>
                </a:ext>
              </a:extLst>
            </a:blip>
            <a:srcRect/>
            <a:stretch>
              <a:fillRect/>
            </a:stretch>
          </a:blipFill>
        </p:spPr>
        <p:txBody>
          <a:bodyPr/>
          <a:lstStyle>
            <a:lvl1pPr marL="0" indent="0">
              <a:buNone/>
              <a:defRPr/>
            </a:lvl1pPr>
          </a:lstStyle>
          <a:p>
            <a:pPr lvl="0"/>
            <a:r>
              <a:rPr lang="sv-SE"/>
              <a:t> </a:t>
            </a:r>
          </a:p>
        </p:txBody>
      </p:sp>
    </p:spTree>
    <p:extLst>
      <p:ext uri="{BB962C8B-B14F-4D97-AF65-F5344CB8AC3E}">
        <p14:creationId xmlns:p14="http://schemas.microsoft.com/office/powerpoint/2010/main" val="418476301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om">
    <p:spTree>
      <p:nvGrpSpPr>
        <p:cNvPr id="1" name=""/>
        <p:cNvGrpSpPr/>
        <p:nvPr/>
      </p:nvGrpSpPr>
      <p:grpSpPr>
        <a:xfrm>
          <a:off x="0" y="0"/>
          <a:ext cx="0" cy="0"/>
          <a:chOff x="0" y="0"/>
          <a:chExt cx="0" cy="0"/>
        </a:xfrm>
      </p:grpSpPr>
      <p:grpSp>
        <p:nvGrpSpPr>
          <p:cNvPr id="3" name="Bild 1">
            <a:extLst>
              <a:ext uri="{FF2B5EF4-FFF2-40B4-BE49-F238E27FC236}">
                <a16:creationId xmlns:a16="http://schemas.microsoft.com/office/drawing/2014/main" id="{9E1B81BA-B543-4DA0-8B84-B38FE6C84283}"/>
              </a:ext>
            </a:extLst>
          </p:cNvPr>
          <p:cNvGrpSpPr/>
          <p:nvPr userDrawn="1"/>
        </p:nvGrpSpPr>
        <p:grpSpPr>
          <a:xfrm>
            <a:off x="-479437" y="1371600"/>
            <a:ext cx="14494336" cy="4470400"/>
            <a:chOff x="2590800" y="2347912"/>
            <a:chExt cx="7010400" cy="2162175"/>
          </a:xfrm>
        </p:grpSpPr>
        <p:sp>
          <p:nvSpPr>
            <p:cNvPr id="4" name="Frihandsfigur: Form 3">
              <a:extLst>
                <a:ext uri="{FF2B5EF4-FFF2-40B4-BE49-F238E27FC236}">
                  <a16:creationId xmlns:a16="http://schemas.microsoft.com/office/drawing/2014/main" id="{0C5DCC36-516D-43DE-BDDF-B0B640C92A27}"/>
                </a:ext>
              </a:extLst>
            </p:cNvPr>
            <p:cNvSpPr/>
            <p:nvPr/>
          </p:nvSpPr>
          <p:spPr>
            <a:xfrm>
              <a:off x="7679293" y="3425428"/>
              <a:ext cx="1924050" cy="9525"/>
            </a:xfrm>
            <a:custGeom>
              <a:avLst/>
              <a:gdLst>
                <a:gd name="connsiteX0" fmla="*/ 3572 w 1924050"/>
                <a:gd name="connsiteY0" fmla="*/ 4524 h 0"/>
                <a:gd name="connsiteX1" fmla="*/ 1921907 w 1924050"/>
                <a:gd name="connsiteY1" fmla="*/ 3572 h 0"/>
              </a:gdLst>
              <a:ahLst/>
              <a:cxnLst>
                <a:cxn ang="0">
                  <a:pos x="connsiteX0" y="connsiteY0"/>
                </a:cxn>
                <a:cxn ang="0">
                  <a:pos x="connsiteX1" y="connsiteY1"/>
                </a:cxn>
              </a:cxnLst>
              <a:rect l="l" t="t" r="r" b="b"/>
              <a:pathLst>
                <a:path w="1924050">
                  <a:moveTo>
                    <a:pt x="3572" y="4524"/>
                  </a:moveTo>
                  <a:lnTo>
                    <a:pt x="1921907" y="3572"/>
                  </a:lnTo>
                </a:path>
              </a:pathLst>
            </a:custGeom>
            <a:ln w="12700" cap="flat">
              <a:solidFill>
                <a:schemeClr val="bg1"/>
              </a:solidFill>
              <a:prstDash val="solid"/>
              <a:miter/>
            </a:ln>
          </p:spPr>
          <p:txBody>
            <a:bodyPr rtlCol="0" anchor="ctr"/>
            <a:lstStyle/>
            <a:p>
              <a:endParaRPr lang="sv-SE"/>
            </a:p>
          </p:txBody>
        </p:sp>
        <p:sp>
          <p:nvSpPr>
            <p:cNvPr id="5" name="Frihandsfigur: Form 4">
              <a:extLst>
                <a:ext uri="{FF2B5EF4-FFF2-40B4-BE49-F238E27FC236}">
                  <a16:creationId xmlns:a16="http://schemas.microsoft.com/office/drawing/2014/main" id="{60B7B1C2-53A5-4C78-8779-05CFD9798B01}"/>
                </a:ext>
              </a:extLst>
            </p:cNvPr>
            <p:cNvSpPr/>
            <p:nvPr/>
          </p:nvSpPr>
          <p:spPr>
            <a:xfrm>
              <a:off x="2587228" y="3426380"/>
              <a:ext cx="4495800" cy="9525"/>
            </a:xfrm>
            <a:custGeom>
              <a:avLst/>
              <a:gdLst>
                <a:gd name="connsiteX0" fmla="*/ 3572 w 4495800"/>
                <a:gd name="connsiteY0" fmla="*/ 3572 h 0"/>
                <a:gd name="connsiteX1" fmla="*/ 4501277 w 4495800"/>
                <a:gd name="connsiteY1" fmla="*/ 3572 h 0"/>
              </a:gdLst>
              <a:ahLst/>
              <a:cxnLst>
                <a:cxn ang="0">
                  <a:pos x="connsiteX0" y="connsiteY0"/>
                </a:cxn>
                <a:cxn ang="0">
                  <a:pos x="connsiteX1" y="connsiteY1"/>
                </a:cxn>
              </a:cxnLst>
              <a:rect l="l" t="t" r="r" b="b"/>
              <a:pathLst>
                <a:path w="4495800">
                  <a:moveTo>
                    <a:pt x="3572" y="3572"/>
                  </a:moveTo>
                  <a:lnTo>
                    <a:pt x="4501277" y="3572"/>
                  </a:lnTo>
                </a:path>
              </a:pathLst>
            </a:custGeom>
            <a:ln w="12700" cap="flat">
              <a:solidFill>
                <a:schemeClr val="bg1"/>
              </a:solidFill>
              <a:prstDash val="solid"/>
              <a:miter/>
            </a:ln>
          </p:spPr>
          <p:txBody>
            <a:bodyPr rtlCol="0" anchor="ctr"/>
            <a:lstStyle/>
            <a:p>
              <a:endParaRPr lang="sv-SE"/>
            </a:p>
          </p:txBody>
        </p:sp>
        <p:sp>
          <p:nvSpPr>
            <p:cNvPr id="6" name="Frihandsfigur: Form 5">
              <a:extLst>
                <a:ext uri="{FF2B5EF4-FFF2-40B4-BE49-F238E27FC236}">
                  <a16:creationId xmlns:a16="http://schemas.microsoft.com/office/drawing/2014/main" id="{B3AC9744-D640-4B8C-9B79-C9C2A893ACE7}"/>
                </a:ext>
              </a:extLst>
            </p:cNvPr>
            <p:cNvSpPr/>
            <p:nvPr/>
          </p:nvSpPr>
          <p:spPr>
            <a:xfrm>
              <a:off x="6301978" y="2346245"/>
              <a:ext cx="2162175" cy="2162175"/>
            </a:xfrm>
            <a:custGeom>
              <a:avLst/>
              <a:gdLst>
                <a:gd name="connsiteX0" fmla="*/ 2163842 w 2162175"/>
                <a:gd name="connsiteY0" fmla="*/ 1083707 h 2162175"/>
                <a:gd name="connsiteX1" fmla="*/ 1083707 w 2162175"/>
                <a:gd name="connsiteY1" fmla="*/ 2163842 h 2162175"/>
                <a:gd name="connsiteX2" fmla="*/ 3572 w 2162175"/>
                <a:gd name="connsiteY2" fmla="*/ 1083707 h 2162175"/>
                <a:gd name="connsiteX3" fmla="*/ 1083707 w 2162175"/>
                <a:gd name="connsiteY3" fmla="*/ 3572 h 2162175"/>
                <a:gd name="connsiteX4" fmla="*/ 2163842 w 2162175"/>
                <a:gd name="connsiteY4" fmla="*/ 1083707 h 21621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62175" h="2162175">
                  <a:moveTo>
                    <a:pt x="2163842" y="1083707"/>
                  </a:moveTo>
                  <a:cubicBezTo>
                    <a:pt x="2163842" y="1680249"/>
                    <a:pt x="1680249" y="2163842"/>
                    <a:pt x="1083707" y="2163842"/>
                  </a:cubicBezTo>
                  <a:cubicBezTo>
                    <a:pt x="487165" y="2163842"/>
                    <a:pt x="3572" y="1680249"/>
                    <a:pt x="3572" y="1083707"/>
                  </a:cubicBezTo>
                  <a:cubicBezTo>
                    <a:pt x="3572" y="487165"/>
                    <a:pt x="487165" y="3572"/>
                    <a:pt x="1083707" y="3572"/>
                  </a:cubicBezTo>
                  <a:cubicBezTo>
                    <a:pt x="1680249" y="3572"/>
                    <a:pt x="2163842" y="487165"/>
                    <a:pt x="2163842" y="1083707"/>
                  </a:cubicBezTo>
                  <a:close/>
                </a:path>
              </a:pathLst>
            </a:custGeom>
            <a:noFill/>
            <a:ln w="12700" cap="flat">
              <a:solidFill>
                <a:schemeClr val="bg1"/>
              </a:solidFill>
              <a:prstDash val="solid"/>
              <a:miter/>
            </a:ln>
          </p:spPr>
          <p:txBody>
            <a:bodyPr rtlCol="0" anchor="ctr"/>
            <a:lstStyle/>
            <a:p>
              <a:endParaRPr lang="sv-SE"/>
            </a:p>
          </p:txBody>
        </p:sp>
        <p:sp>
          <p:nvSpPr>
            <p:cNvPr id="7" name="Frihandsfigur: Form 6">
              <a:extLst>
                <a:ext uri="{FF2B5EF4-FFF2-40B4-BE49-F238E27FC236}">
                  <a16:creationId xmlns:a16="http://schemas.microsoft.com/office/drawing/2014/main" id="{C274688F-2FFF-41F0-A446-0C330C50AA65}"/>
                </a:ext>
              </a:extLst>
            </p:cNvPr>
            <p:cNvSpPr/>
            <p:nvPr/>
          </p:nvSpPr>
          <p:spPr>
            <a:xfrm>
              <a:off x="7084933" y="3129200"/>
              <a:ext cx="600075" cy="600075"/>
            </a:xfrm>
            <a:custGeom>
              <a:avLst/>
              <a:gdLst>
                <a:gd name="connsiteX0" fmla="*/ 597932 w 600075"/>
                <a:gd name="connsiteY0" fmla="*/ 300752 h 600075"/>
                <a:gd name="connsiteX1" fmla="*/ 300752 w 600075"/>
                <a:gd name="connsiteY1" fmla="*/ 597932 h 600075"/>
                <a:gd name="connsiteX2" fmla="*/ 3571 w 600075"/>
                <a:gd name="connsiteY2" fmla="*/ 300752 h 600075"/>
                <a:gd name="connsiteX3" fmla="*/ 300752 w 600075"/>
                <a:gd name="connsiteY3" fmla="*/ 3572 h 600075"/>
                <a:gd name="connsiteX4" fmla="*/ 597932 w 600075"/>
                <a:gd name="connsiteY4" fmla="*/ 300752 h 6000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0075" h="600075">
                  <a:moveTo>
                    <a:pt x="597932" y="300752"/>
                  </a:moveTo>
                  <a:cubicBezTo>
                    <a:pt x="597932" y="464880"/>
                    <a:pt x="464880" y="597932"/>
                    <a:pt x="300752" y="597932"/>
                  </a:cubicBezTo>
                  <a:cubicBezTo>
                    <a:pt x="136623" y="597932"/>
                    <a:pt x="3571" y="464880"/>
                    <a:pt x="3571" y="300752"/>
                  </a:cubicBezTo>
                  <a:cubicBezTo>
                    <a:pt x="3571" y="136624"/>
                    <a:pt x="136623" y="3572"/>
                    <a:pt x="300752" y="3572"/>
                  </a:cubicBezTo>
                  <a:cubicBezTo>
                    <a:pt x="464879" y="3572"/>
                    <a:pt x="597932" y="136624"/>
                    <a:pt x="597932" y="300752"/>
                  </a:cubicBezTo>
                  <a:close/>
                </a:path>
              </a:pathLst>
            </a:custGeom>
            <a:noFill/>
            <a:ln w="12700" cap="flat">
              <a:solidFill>
                <a:schemeClr val="bg1"/>
              </a:solidFill>
              <a:prstDash val="solid"/>
              <a:miter/>
            </a:ln>
          </p:spPr>
          <p:txBody>
            <a:bodyPr rtlCol="0" anchor="ctr"/>
            <a:lstStyle/>
            <a:p>
              <a:endParaRPr lang="sv-SE"/>
            </a:p>
          </p:txBody>
        </p:sp>
        <p:sp>
          <p:nvSpPr>
            <p:cNvPr id="8" name="Frihandsfigur: Form 7">
              <a:extLst>
                <a:ext uri="{FF2B5EF4-FFF2-40B4-BE49-F238E27FC236}">
                  <a16:creationId xmlns:a16="http://schemas.microsoft.com/office/drawing/2014/main" id="{F3835143-A935-4BFD-9093-146FFDBB5046}"/>
                </a:ext>
              </a:extLst>
            </p:cNvPr>
            <p:cNvSpPr/>
            <p:nvPr/>
          </p:nvSpPr>
          <p:spPr>
            <a:xfrm>
              <a:off x="7287816" y="3332083"/>
              <a:ext cx="190500" cy="190500"/>
            </a:xfrm>
            <a:custGeom>
              <a:avLst/>
              <a:gdLst>
                <a:gd name="connsiteX0" fmla="*/ 192167 w 190500"/>
                <a:gd name="connsiteY0" fmla="*/ 97869 h 190500"/>
                <a:gd name="connsiteX1" fmla="*/ 97869 w 190500"/>
                <a:gd name="connsiteY1" fmla="*/ 192167 h 190500"/>
                <a:gd name="connsiteX2" fmla="*/ 3572 w 190500"/>
                <a:gd name="connsiteY2" fmla="*/ 97869 h 190500"/>
                <a:gd name="connsiteX3" fmla="*/ 97869 w 190500"/>
                <a:gd name="connsiteY3" fmla="*/ 3572 h 190500"/>
                <a:gd name="connsiteX4" fmla="*/ 192167 w 190500"/>
                <a:gd name="connsiteY4" fmla="*/ 97869 h 1905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0500" h="190500">
                  <a:moveTo>
                    <a:pt x="192167" y="97869"/>
                  </a:moveTo>
                  <a:cubicBezTo>
                    <a:pt x="192167" y="149948"/>
                    <a:pt x="149948" y="192167"/>
                    <a:pt x="97869" y="192167"/>
                  </a:cubicBezTo>
                  <a:cubicBezTo>
                    <a:pt x="45790" y="192167"/>
                    <a:pt x="3572" y="149948"/>
                    <a:pt x="3572" y="97869"/>
                  </a:cubicBezTo>
                  <a:cubicBezTo>
                    <a:pt x="3572" y="45790"/>
                    <a:pt x="45790" y="3572"/>
                    <a:pt x="97869" y="3572"/>
                  </a:cubicBezTo>
                  <a:cubicBezTo>
                    <a:pt x="149948" y="3572"/>
                    <a:pt x="192167" y="45790"/>
                    <a:pt x="192167" y="97869"/>
                  </a:cubicBezTo>
                  <a:close/>
                </a:path>
              </a:pathLst>
            </a:custGeom>
            <a:noFill/>
            <a:ln w="12700" cap="flat">
              <a:solidFill>
                <a:schemeClr val="bg1"/>
              </a:solidFill>
              <a:prstDash val="solid"/>
              <a:miter/>
            </a:ln>
          </p:spPr>
          <p:txBody>
            <a:bodyPr rtlCol="0" anchor="ctr"/>
            <a:lstStyle/>
            <a:p>
              <a:endParaRPr lang="sv-SE"/>
            </a:p>
          </p:txBody>
        </p:sp>
      </p:grpSp>
    </p:spTree>
    <p:extLst>
      <p:ext uri="{BB962C8B-B14F-4D97-AF65-F5344CB8AC3E}">
        <p14:creationId xmlns:p14="http://schemas.microsoft.com/office/powerpoint/2010/main" val="31230079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Rubrik och innehåll_grön">
    <p:bg>
      <p:bgPr>
        <a:solidFill>
          <a:schemeClr val="accent3"/>
        </a:solidFill>
        <a:effectLst/>
      </p:bgPr>
    </p:bg>
    <p:spTree>
      <p:nvGrpSpPr>
        <p:cNvPr id="1" name=""/>
        <p:cNvGrpSpPr/>
        <p:nvPr/>
      </p:nvGrpSpPr>
      <p:grpSpPr>
        <a:xfrm>
          <a:off x="0" y="0"/>
          <a:ext cx="0" cy="0"/>
          <a:chOff x="0" y="0"/>
          <a:chExt cx="0" cy="0"/>
        </a:xfrm>
      </p:grpSpPr>
      <p:sp>
        <p:nvSpPr>
          <p:cNvPr id="7" name="Rubrik 6"/>
          <p:cNvSpPr>
            <a:spLocks noGrp="1"/>
          </p:cNvSpPr>
          <p:nvPr>
            <p:ph type="title" hasCustomPrompt="1"/>
          </p:nvPr>
        </p:nvSpPr>
        <p:spPr>
          <a:xfrm>
            <a:off x="728369" y="1016000"/>
            <a:ext cx="5367632" cy="1044575"/>
          </a:xfrm>
        </p:spPr>
        <p:txBody>
          <a:bodyPr anchor="b" anchorCtr="0"/>
          <a:lstStyle>
            <a:lvl1pPr>
              <a:defRPr>
                <a:solidFill>
                  <a:schemeClr val="bg1"/>
                </a:solidFill>
              </a:defRPr>
            </a:lvl1pPr>
          </a:lstStyle>
          <a:p>
            <a:r>
              <a:rPr lang="sv-SE"/>
              <a:t>Klicka här för att ändra format</a:t>
            </a:r>
          </a:p>
        </p:txBody>
      </p:sp>
      <p:sp>
        <p:nvSpPr>
          <p:cNvPr id="5" name="Platshållare för text 4">
            <a:extLst>
              <a:ext uri="{FF2B5EF4-FFF2-40B4-BE49-F238E27FC236}">
                <a16:creationId xmlns:a16="http://schemas.microsoft.com/office/drawing/2014/main" id="{ECAA6480-B03D-49A9-8911-CAB108677579}"/>
              </a:ext>
            </a:extLst>
          </p:cNvPr>
          <p:cNvSpPr>
            <a:spLocks noGrp="1"/>
          </p:cNvSpPr>
          <p:nvPr>
            <p:ph type="body" sz="quarter" idx="13"/>
          </p:nvPr>
        </p:nvSpPr>
        <p:spPr>
          <a:xfrm>
            <a:off x="725688" y="2420938"/>
            <a:ext cx="5367633" cy="3924300"/>
          </a:xfrm>
        </p:spPr>
        <p:txBody>
          <a:bodyPr/>
          <a:lstStyle>
            <a:lvl1pPr marL="0" indent="0">
              <a:buNone/>
              <a:defRPr sz="2000">
                <a:solidFill>
                  <a:schemeClr val="bg1"/>
                </a:solidFill>
              </a:defRPr>
            </a:lvl1pPr>
            <a:lvl2pPr marL="447675" indent="0">
              <a:buNone/>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sv-SE"/>
              <a:t>Klicka här för att ändra format på bakgrundstexten</a:t>
            </a:r>
          </a:p>
        </p:txBody>
      </p:sp>
      <p:sp>
        <p:nvSpPr>
          <p:cNvPr id="13" name="Frihandsfigur: Form 12">
            <a:extLst>
              <a:ext uri="{FF2B5EF4-FFF2-40B4-BE49-F238E27FC236}">
                <a16:creationId xmlns:a16="http://schemas.microsoft.com/office/drawing/2014/main" id="{E224027E-F31E-419B-A956-6AE31D98E0A7}"/>
              </a:ext>
            </a:extLst>
          </p:cNvPr>
          <p:cNvSpPr/>
          <p:nvPr/>
        </p:nvSpPr>
        <p:spPr>
          <a:xfrm rot="10800000">
            <a:off x="5815471" y="4346212"/>
            <a:ext cx="2360231" cy="4722812"/>
          </a:xfrm>
          <a:custGeom>
            <a:avLst/>
            <a:gdLst>
              <a:gd name="connsiteX0" fmla="*/ 3572 w 1181100"/>
              <a:gd name="connsiteY0" fmla="*/ 2382917 h 2381250"/>
              <a:gd name="connsiteX1" fmla="*/ 1185624 w 1181100"/>
              <a:gd name="connsiteY1" fmla="*/ 3572 h 2381250"/>
            </a:gdLst>
            <a:ahLst/>
            <a:cxnLst>
              <a:cxn ang="0">
                <a:pos x="connsiteX0" y="connsiteY0"/>
              </a:cxn>
              <a:cxn ang="0">
                <a:pos x="connsiteX1" y="connsiteY1"/>
              </a:cxn>
            </a:cxnLst>
            <a:rect l="l" t="t" r="r" b="b"/>
            <a:pathLst>
              <a:path w="1181100" h="2381250">
                <a:moveTo>
                  <a:pt x="3572" y="2382917"/>
                </a:moveTo>
                <a:lnTo>
                  <a:pt x="1185624" y="3572"/>
                </a:lnTo>
              </a:path>
            </a:pathLst>
          </a:custGeom>
          <a:ln w="12700" cap="flat">
            <a:solidFill>
              <a:schemeClr val="bg1"/>
            </a:solidFill>
            <a:prstDash val="solid"/>
            <a:miter/>
          </a:ln>
        </p:spPr>
        <p:txBody>
          <a:bodyPr rtlCol="0" anchor="ctr"/>
          <a:lstStyle/>
          <a:p>
            <a:endParaRPr lang="sv-SE"/>
          </a:p>
        </p:txBody>
      </p:sp>
      <p:sp>
        <p:nvSpPr>
          <p:cNvPr id="14" name="Frihandsfigur: Form 13">
            <a:extLst>
              <a:ext uri="{FF2B5EF4-FFF2-40B4-BE49-F238E27FC236}">
                <a16:creationId xmlns:a16="http://schemas.microsoft.com/office/drawing/2014/main" id="{BD8B1939-D009-4693-9E5F-66C38F60FCA1}"/>
              </a:ext>
            </a:extLst>
          </p:cNvPr>
          <p:cNvSpPr/>
          <p:nvPr/>
        </p:nvSpPr>
        <p:spPr>
          <a:xfrm rot="10800000">
            <a:off x="11032724" y="4344323"/>
            <a:ext cx="2379265" cy="4722812"/>
          </a:xfrm>
          <a:custGeom>
            <a:avLst/>
            <a:gdLst>
              <a:gd name="connsiteX0" fmla="*/ 3572 w 1190625"/>
              <a:gd name="connsiteY0" fmla="*/ 3572 h 2381250"/>
              <a:gd name="connsiteX1" fmla="*/ 1187529 w 1190625"/>
              <a:gd name="connsiteY1" fmla="*/ 2381964 h 2381250"/>
            </a:gdLst>
            <a:ahLst/>
            <a:cxnLst>
              <a:cxn ang="0">
                <a:pos x="connsiteX0" y="connsiteY0"/>
              </a:cxn>
              <a:cxn ang="0">
                <a:pos x="connsiteX1" y="connsiteY1"/>
              </a:cxn>
            </a:cxnLst>
            <a:rect l="l" t="t" r="r" b="b"/>
            <a:pathLst>
              <a:path w="1190625" h="2381250">
                <a:moveTo>
                  <a:pt x="3572" y="3572"/>
                </a:moveTo>
                <a:lnTo>
                  <a:pt x="1187529" y="2381964"/>
                </a:lnTo>
              </a:path>
            </a:pathLst>
          </a:custGeom>
          <a:ln w="12700" cap="flat">
            <a:solidFill>
              <a:schemeClr val="bg1"/>
            </a:solidFill>
            <a:prstDash val="solid"/>
            <a:miter/>
          </a:ln>
        </p:spPr>
        <p:txBody>
          <a:bodyPr rtlCol="0" anchor="ctr"/>
          <a:lstStyle/>
          <a:p>
            <a:endParaRPr lang="sv-SE"/>
          </a:p>
        </p:txBody>
      </p:sp>
      <p:sp>
        <p:nvSpPr>
          <p:cNvPr id="15" name="Frihandsfigur: Form 14">
            <a:extLst>
              <a:ext uri="{FF2B5EF4-FFF2-40B4-BE49-F238E27FC236}">
                <a16:creationId xmlns:a16="http://schemas.microsoft.com/office/drawing/2014/main" id="{B5F45494-5972-4B5E-BD0C-EB8BD37DBE3E}"/>
              </a:ext>
            </a:extLst>
          </p:cNvPr>
          <p:cNvSpPr/>
          <p:nvPr/>
        </p:nvSpPr>
        <p:spPr>
          <a:xfrm rot="10800000">
            <a:off x="7450502" y="571499"/>
            <a:ext cx="4320745" cy="4313113"/>
          </a:xfrm>
          <a:custGeom>
            <a:avLst/>
            <a:gdLst>
              <a:gd name="connsiteX0" fmla="*/ 2163842 w 2162175"/>
              <a:gd name="connsiteY0" fmla="*/ 1083707 h 2162175"/>
              <a:gd name="connsiteX1" fmla="*/ 1083707 w 2162175"/>
              <a:gd name="connsiteY1" fmla="*/ 2163842 h 2162175"/>
              <a:gd name="connsiteX2" fmla="*/ 3572 w 2162175"/>
              <a:gd name="connsiteY2" fmla="*/ 1083707 h 2162175"/>
              <a:gd name="connsiteX3" fmla="*/ 1083707 w 2162175"/>
              <a:gd name="connsiteY3" fmla="*/ 3572 h 2162175"/>
              <a:gd name="connsiteX4" fmla="*/ 2163842 w 2162175"/>
              <a:gd name="connsiteY4" fmla="*/ 1083707 h 21621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62175" h="2162175">
                <a:moveTo>
                  <a:pt x="2163842" y="1083707"/>
                </a:moveTo>
                <a:cubicBezTo>
                  <a:pt x="2163842" y="1680249"/>
                  <a:pt x="1680249" y="2163842"/>
                  <a:pt x="1083707" y="2163842"/>
                </a:cubicBezTo>
                <a:cubicBezTo>
                  <a:pt x="487165" y="2163842"/>
                  <a:pt x="3572" y="1680249"/>
                  <a:pt x="3572" y="1083707"/>
                </a:cubicBezTo>
                <a:cubicBezTo>
                  <a:pt x="3572" y="487165"/>
                  <a:pt x="487165" y="3572"/>
                  <a:pt x="1083707" y="3572"/>
                </a:cubicBezTo>
                <a:cubicBezTo>
                  <a:pt x="1680249" y="3572"/>
                  <a:pt x="2163842" y="487165"/>
                  <a:pt x="2163842" y="1083707"/>
                </a:cubicBezTo>
                <a:close/>
              </a:path>
            </a:pathLst>
          </a:custGeom>
          <a:noFill/>
          <a:ln w="12700" cap="flat">
            <a:solidFill>
              <a:schemeClr val="bg1"/>
            </a:solidFill>
            <a:prstDash val="solid"/>
            <a:miter/>
          </a:ln>
        </p:spPr>
        <p:txBody>
          <a:bodyPr rtlCol="0" anchor="ctr"/>
          <a:lstStyle/>
          <a:p>
            <a:endParaRPr lang="sv-SE"/>
          </a:p>
        </p:txBody>
      </p:sp>
      <p:sp>
        <p:nvSpPr>
          <p:cNvPr id="16" name="Frihandsfigur: Form 15">
            <a:extLst>
              <a:ext uri="{FF2B5EF4-FFF2-40B4-BE49-F238E27FC236}">
                <a16:creationId xmlns:a16="http://schemas.microsoft.com/office/drawing/2014/main" id="{C0EBDD0B-3CFD-44BD-B271-2F862D735303}"/>
              </a:ext>
            </a:extLst>
          </p:cNvPr>
          <p:cNvSpPr/>
          <p:nvPr/>
        </p:nvSpPr>
        <p:spPr>
          <a:xfrm rot="10800000">
            <a:off x="11771248" y="2723454"/>
            <a:ext cx="380682" cy="18891"/>
          </a:xfrm>
          <a:custGeom>
            <a:avLst/>
            <a:gdLst>
              <a:gd name="connsiteX0" fmla="*/ 193119 w 190500"/>
              <a:gd name="connsiteY0" fmla="*/ 3572 h 0"/>
              <a:gd name="connsiteX1" fmla="*/ 3572 w 190500"/>
              <a:gd name="connsiteY1" fmla="*/ 3572 h 0"/>
            </a:gdLst>
            <a:ahLst/>
            <a:cxnLst>
              <a:cxn ang="0">
                <a:pos x="connsiteX0" y="connsiteY0"/>
              </a:cxn>
              <a:cxn ang="0">
                <a:pos x="connsiteX1" y="connsiteY1"/>
              </a:cxn>
            </a:cxnLst>
            <a:rect l="l" t="t" r="r" b="b"/>
            <a:pathLst>
              <a:path w="190500">
                <a:moveTo>
                  <a:pt x="193119" y="3572"/>
                </a:moveTo>
                <a:lnTo>
                  <a:pt x="3572" y="3572"/>
                </a:lnTo>
              </a:path>
            </a:pathLst>
          </a:custGeom>
          <a:ln w="12700" cap="flat">
            <a:solidFill>
              <a:schemeClr val="bg1"/>
            </a:solidFill>
            <a:prstDash val="solid"/>
            <a:miter/>
          </a:ln>
        </p:spPr>
        <p:txBody>
          <a:bodyPr rtlCol="0" anchor="ctr"/>
          <a:lstStyle/>
          <a:p>
            <a:endParaRPr lang="sv-SE"/>
          </a:p>
        </p:txBody>
      </p:sp>
      <p:sp>
        <p:nvSpPr>
          <p:cNvPr id="17" name="Frihandsfigur: Form 16">
            <a:extLst>
              <a:ext uri="{FF2B5EF4-FFF2-40B4-BE49-F238E27FC236}">
                <a16:creationId xmlns:a16="http://schemas.microsoft.com/office/drawing/2014/main" id="{9E96EF8E-165F-48B6-AAA1-8119F72BCC2F}"/>
              </a:ext>
            </a:extLst>
          </p:cNvPr>
          <p:cNvSpPr/>
          <p:nvPr userDrawn="1"/>
        </p:nvSpPr>
        <p:spPr>
          <a:xfrm rot="10800000">
            <a:off x="7073627" y="2687737"/>
            <a:ext cx="187398" cy="45719"/>
          </a:xfrm>
          <a:custGeom>
            <a:avLst/>
            <a:gdLst>
              <a:gd name="connsiteX0" fmla="*/ 192167 w 190500"/>
              <a:gd name="connsiteY0" fmla="*/ 3572 h 0"/>
              <a:gd name="connsiteX1" fmla="*/ 3572 w 190500"/>
              <a:gd name="connsiteY1" fmla="*/ 3572 h 0"/>
            </a:gdLst>
            <a:ahLst/>
            <a:cxnLst>
              <a:cxn ang="0">
                <a:pos x="connsiteX0" y="connsiteY0"/>
              </a:cxn>
              <a:cxn ang="0">
                <a:pos x="connsiteX1" y="connsiteY1"/>
              </a:cxn>
            </a:cxnLst>
            <a:rect l="l" t="t" r="r" b="b"/>
            <a:pathLst>
              <a:path w="190500">
                <a:moveTo>
                  <a:pt x="192167" y="3572"/>
                </a:moveTo>
                <a:lnTo>
                  <a:pt x="3572" y="3572"/>
                </a:lnTo>
              </a:path>
            </a:pathLst>
          </a:custGeom>
          <a:ln w="12700" cap="flat">
            <a:solidFill>
              <a:schemeClr val="bg1"/>
            </a:solidFill>
            <a:prstDash val="solid"/>
            <a:miter/>
          </a:ln>
        </p:spPr>
        <p:txBody>
          <a:bodyPr rtlCol="0" anchor="ctr"/>
          <a:lstStyle/>
          <a:p>
            <a:endParaRPr lang="sv-SE"/>
          </a:p>
        </p:txBody>
      </p:sp>
      <p:sp>
        <p:nvSpPr>
          <p:cNvPr id="18" name="Frihandsfigur: Form 17">
            <a:extLst>
              <a:ext uri="{FF2B5EF4-FFF2-40B4-BE49-F238E27FC236}">
                <a16:creationId xmlns:a16="http://schemas.microsoft.com/office/drawing/2014/main" id="{17152C02-463D-4799-AEB7-8CC51F517AA4}"/>
              </a:ext>
            </a:extLst>
          </p:cNvPr>
          <p:cNvSpPr/>
          <p:nvPr/>
        </p:nvSpPr>
        <p:spPr>
          <a:xfrm rot="10800000">
            <a:off x="9481442" y="2611995"/>
            <a:ext cx="266478" cy="264477"/>
          </a:xfrm>
          <a:custGeom>
            <a:avLst/>
            <a:gdLst>
              <a:gd name="connsiteX0" fmla="*/ 138827 w 133350"/>
              <a:gd name="connsiteY0" fmla="*/ 71199 h 133350"/>
              <a:gd name="connsiteX1" fmla="*/ 71199 w 133350"/>
              <a:gd name="connsiteY1" fmla="*/ 138827 h 133350"/>
              <a:gd name="connsiteX2" fmla="*/ 3572 w 133350"/>
              <a:gd name="connsiteY2" fmla="*/ 71199 h 133350"/>
              <a:gd name="connsiteX3" fmla="*/ 71199 w 133350"/>
              <a:gd name="connsiteY3" fmla="*/ 3572 h 133350"/>
              <a:gd name="connsiteX4" fmla="*/ 138827 w 133350"/>
              <a:gd name="connsiteY4" fmla="*/ 71199 h 1333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3350" h="133350">
                <a:moveTo>
                  <a:pt x="138827" y="71199"/>
                </a:moveTo>
                <a:cubicBezTo>
                  <a:pt x="138827" y="108549"/>
                  <a:pt x="108549" y="138827"/>
                  <a:pt x="71199" y="138827"/>
                </a:cubicBezTo>
                <a:cubicBezTo>
                  <a:pt x="33850" y="138827"/>
                  <a:pt x="3572" y="108549"/>
                  <a:pt x="3572" y="71199"/>
                </a:cubicBezTo>
                <a:cubicBezTo>
                  <a:pt x="3572" y="33850"/>
                  <a:pt x="33850" y="3572"/>
                  <a:pt x="71199" y="3572"/>
                </a:cubicBezTo>
                <a:cubicBezTo>
                  <a:pt x="108549" y="3572"/>
                  <a:pt x="138827" y="33850"/>
                  <a:pt x="138827" y="71199"/>
                </a:cubicBezTo>
                <a:close/>
              </a:path>
            </a:pathLst>
          </a:custGeom>
          <a:noFill/>
          <a:ln w="12700" cap="flat">
            <a:solidFill>
              <a:schemeClr val="bg1"/>
            </a:solidFill>
            <a:prstDash val="solid"/>
            <a:miter/>
          </a:ln>
        </p:spPr>
        <p:txBody>
          <a:bodyPr rtlCol="0" anchor="ctr"/>
          <a:lstStyle/>
          <a:p>
            <a:endParaRPr lang="sv-SE"/>
          </a:p>
        </p:txBody>
      </p:sp>
      <p:sp>
        <p:nvSpPr>
          <p:cNvPr id="21" name="Frihandsfigur: Form 20">
            <a:extLst>
              <a:ext uri="{FF2B5EF4-FFF2-40B4-BE49-F238E27FC236}">
                <a16:creationId xmlns:a16="http://schemas.microsoft.com/office/drawing/2014/main" id="{A2C622ED-5990-46E9-A58C-C268888FD70D}"/>
              </a:ext>
            </a:extLst>
          </p:cNvPr>
          <p:cNvSpPr/>
          <p:nvPr/>
        </p:nvSpPr>
        <p:spPr>
          <a:xfrm rot="5400000">
            <a:off x="4760477" y="2833929"/>
            <a:ext cx="8543924" cy="3542826"/>
          </a:xfrm>
          <a:custGeom>
            <a:avLst/>
            <a:gdLst>
              <a:gd name="connsiteX0" fmla="*/ 3572 w 4352925"/>
              <a:gd name="connsiteY0" fmla="*/ 3572 h 1781175"/>
              <a:gd name="connsiteX1" fmla="*/ 4355545 w 4352925"/>
              <a:gd name="connsiteY1" fmla="*/ 3572 h 1781175"/>
              <a:gd name="connsiteX2" fmla="*/ 4355545 w 4352925"/>
              <a:gd name="connsiteY2" fmla="*/ 1785699 h 1781175"/>
              <a:gd name="connsiteX3" fmla="*/ 3572 w 4352925"/>
              <a:gd name="connsiteY3" fmla="*/ 1785699 h 1781175"/>
            </a:gdLst>
            <a:ahLst/>
            <a:cxnLst>
              <a:cxn ang="0">
                <a:pos x="connsiteX0" y="connsiteY0"/>
              </a:cxn>
              <a:cxn ang="0">
                <a:pos x="connsiteX1" y="connsiteY1"/>
              </a:cxn>
              <a:cxn ang="0">
                <a:pos x="connsiteX2" y="connsiteY2"/>
              </a:cxn>
              <a:cxn ang="0">
                <a:pos x="connsiteX3" y="connsiteY3"/>
              </a:cxn>
            </a:cxnLst>
            <a:rect l="l" t="t" r="r" b="b"/>
            <a:pathLst>
              <a:path w="4352925" h="1781175">
                <a:moveTo>
                  <a:pt x="3572" y="3572"/>
                </a:moveTo>
                <a:lnTo>
                  <a:pt x="4355545" y="3572"/>
                </a:lnTo>
                <a:lnTo>
                  <a:pt x="4355545" y="1785699"/>
                </a:lnTo>
                <a:lnTo>
                  <a:pt x="3572" y="1785699"/>
                </a:lnTo>
                <a:close/>
              </a:path>
            </a:pathLst>
          </a:custGeom>
          <a:noFill/>
          <a:ln w="12700" cap="flat">
            <a:solidFill>
              <a:schemeClr val="bg1"/>
            </a:solidFill>
            <a:prstDash val="solid"/>
            <a:miter/>
          </a:ln>
        </p:spPr>
        <p:txBody>
          <a:bodyPr rtlCol="0" anchor="ctr"/>
          <a:lstStyle/>
          <a:p>
            <a:endParaRPr lang="sv-SE"/>
          </a:p>
        </p:txBody>
      </p:sp>
      <p:sp>
        <p:nvSpPr>
          <p:cNvPr id="22" name="Frihandsfigur: Form 21">
            <a:extLst>
              <a:ext uri="{FF2B5EF4-FFF2-40B4-BE49-F238E27FC236}">
                <a16:creationId xmlns:a16="http://schemas.microsoft.com/office/drawing/2014/main" id="{FE41A834-F608-420E-ADB9-78B4863B8C1C}"/>
              </a:ext>
            </a:extLst>
          </p:cNvPr>
          <p:cNvSpPr/>
          <p:nvPr/>
        </p:nvSpPr>
        <p:spPr>
          <a:xfrm rot="5400000">
            <a:off x="5929913" y="4046990"/>
            <a:ext cx="3802751" cy="1155682"/>
          </a:xfrm>
          <a:custGeom>
            <a:avLst/>
            <a:gdLst>
              <a:gd name="connsiteX0" fmla="*/ 3572 w 1924050"/>
              <a:gd name="connsiteY0" fmla="*/ 581739 h 581025"/>
              <a:gd name="connsiteX1" fmla="*/ 3572 w 1924050"/>
              <a:gd name="connsiteY1" fmla="*/ 3572 h 581025"/>
              <a:gd name="connsiteX2" fmla="*/ 1926670 w 1924050"/>
              <a:gd name="connsiteY2" fmla="*/ 3572 h 581025"/>
              <a:gd name="connsiteX3" fmla="*/ 1926670 w 1924050"/>
              <a:gd name="connsiteY3" fmla="*/ 581739 h 581025"/>
            </a:gdLst>
            <a:ahLst/>
            <a:cxnLst>
              <a:cxn ang="0">
                <a:pos x="connsiteX0" y="connsiteY0"/>
              </a:cxn>
              <a:cxn ang="0">
                <a:pos x="connsiteX1" y="connsiteY1"/>
              </a:cxn>
              <a:cxn ang="0">
                <a:pos x="connsiteX2" y="connsiteY2"/>
              </a:cxn>
              <a:cxn ang="0">
                <a:pos x="connsiteX3" y="connsiteY3"/>
              </a:cxn>
            </a:cxnLst>
            <a:rect l="l" t="t" r="r" b="b"/>
            <a:pathLst>
              <a:path w="1924050" h="581025">
                <a:moveTo>
                  <a:pt x="3572" y="581739"/>
                </a:moveTo>
                <a:lnTo>
                  <a:pt x="3572" y="3572"/>
                </a:lnTo>
                <a:lnTo>
                  <a:pt x="1926670" y="3572"/>
                </a:lnTo>
                <a:lnTo>
                  <a:pt x="1926670" y="581739"/>
                </a:lnTo>
              </a:path>
            </a:pathLst>
          </a:custGeom>
          <a:noFill/>
          <a:ln w="12700" cap="flat">
            <a:solidFill>
              <a:schemeClr val="bg1"/>
            </a:solidFill>
            <a:prstDash val="solid"/>
            <a:miter/>
          </a:ln>
        </p:spPr>
        <p:txBody>
          <a:bodyPr rtlCol="0" anchor="ctr"/>
          <a:lstStyle/>
          <a:p>
            <a:endParaRPr lang="sv-SE"/>
          </a:p>
        </p:txBody>
      </p:sp>
      <p:sp>
        <p:nvSpPr>
          <p:cNvPr id="23" name="Frihandsfigur: Form 22">
            <a:extLst>
              <a:ext uri="{FF2B5EF4-FFF2-40B4-BE49-F238E27FC236}">
                <a16:creationId xmlns:a16="http://schemas.microsoft.com/office/drawing/2014/main" id="{1217FD72-C3AE-456F-8FED-0720FE9C1F59}"/>
              </a:ext>
            </a:extLst>
          </p:cNvPr>
          <p:cNvSpPr/>
          <p:nvPr/>
        </p:nvSpPr>
        <p:spPr>
          <a:xfrm rot="5400000">
            <a:off x="9537515" y="4556315"/>
            <a:ext cx="168261" cy="170510"/>
          </a:xfrm>
          <a:custGeom>
            <a:avLst/>
            <a:gdLst>
              <a:gd name="connsiteX0" fmla="*/ 89297 w 85725"/>
              <a:gd name="connsiteY0" fmla="*/ 46434 h 85725"/>
              <a:gd name="connsiteX1" fmla="*/ 46434 w 85725"/>
              <a:gd name="connsiteY1" fmla="*/ 89297 h 85725"/>
              <a:gd name="connsiteX2" fmla="*/ 3572 w 85725"/>
              <a:gd name="connsiteY2" fmla="*/ 46434 h 85725"/>
              <a:gd name="connsiteX3" fmla="*/ 46434 w 85725"/>
              <a:gd name="connsiteY3" fmla="*/ 3572 h 85725"/>
              <a:gd name="connsiteX4" fmla="*/ 89297 w 85725"/>
              <a:gd name="connsiteY4" fmla="*/ 46434 h 857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725" h="85725">
                <a:moveTo>
                  <a:pt x="89297" y="46434"/>
                </a:moveTo>
                <a:cubicBezTo>
                  <a:pt x="89297" y="70107"/>
                  <a:pt x="70107" y="89297"/>
                  <a:pt x="46434" y="89297"/>
                </a:cubicBezTo>
                <a:cubicBezTo>
                  <a:pt x="22762" y="89297"/>
                  <a:pt x="3572" y="70107"/>
                  <a:pt x="3572" y="46434"/>
                </a:cubicBezTo>
                <a:cubicBezTo>
                  <a:pt x="3572" y="22762"/>
                  <a:pt x="22762" y="3572"/>
                  <a:pt x="46434" y="3572"/>
                </a:cubicBezTo>
                <a:cubicBezTo>
                  <a:pt x="70107" y="3572"/>
                  <a:pt x="89297" y="22762"/>
                  <a:pt x="89297" y="46434"/>
                </a:cubicBezTo>
                <a:close/>
              </a:path>
            </a:pathLst>
          </a:custGeom>
          <a:solidFill>
            <a:schemeClr val="bg1"/>
          </a:solidFill>
          <a:ln w="12700" cap="flat">
            <a:solidFill>
              <a:schemeClr val="bg1"/>
            </a:solidFill>
            <a:prstDash val="solid"/>
            <a:miter/>
          </a:ln>
        </p:spPr>
        <p:txBody>
          <a:bodyPr rtlCol="0" anchor="ctr"/>
          <a:lstStyle/>
          <a:p>
            <a:endParaRPr lang="sv-SE"/>
          </a:p>
        </p:txBody>
      </p:sp>
      <p:sp>
        <p:nvSpPr>
          <p:cNvPr id="24" name="Frihandsfigur: Form 23">
            <a:extLst>
              <a:ext uri="{FF2B5EF4-FFF2-40B4-BE49-F238E27FC236}">
                <a16:creationId xmlns:a16="http://schemas.microsoft.com/office/drawing/2014/main" id="{C8C0BC28-0177-4DE1-B93A-786F0EEC70DD}"/>
              </a:ext>
            </a:extLst>
          </p:cNvPr>
          <p:cNvSpPr/>
          <p:nvPr/>
        </p:nvSpPr>
        <p:spPr>
          <a:xfrm rot="5400000">
            <a:off x="9733220" y="4277533"/>
            <a:ext cx="2804352" cy="663096"/>
          </a:xfrm>
          <a:custGeom>
            <a:avLst/>
            <a:gdLst>
              <a:gd name="connsiteX0" fmla="*/ 3572 w 1428750"/>
              <a:gd name="connsiteY0" fmla="*/ 336947 h 333375"/>
              <a:gd name="connsiteX1" fmla="*/ 716042 w 1428750"/>
              <a:gd name="connsiteY1" fmla="*/ 3572 h 333375"/>
              <a:gd name="connsiteX2" fmla="*/ 1428512 w 1428750"/>
              <a:gd name="connsiteY2" fmla="*/ 336947 h 333375"/>
            </a:gdLst>
            <a:ahLst/>
            <a:cxnLst>
              <a:cxn ang="0">
                <a:pos x="connsiteX0" y="connsiteY0"/>
              </a:cxn>
              <a:cxn ang="0">
                <a:pos x="connsiteX1" y="connsiteY1"/>
              </a:cxn>
              <a:cxn ang="0">
                <a:pos x="connsiteX2" y="connsiteY2"/>
              </a:cxn>
            </a:cxnLst>
            <a:rect l="l" t="t" r="r" b="b"/>
            <a:pathLst>
              <a:path w="1428750" h="333375">
                <a:moveTo>
                  <a:pt x="3572" y="336947"/>
                </a:moveTo>
                <a:cubicBezTo>
                  <a:pt x="174069" y="133112"/>
                  <a:pt x="429339" y="3572"/>
                  <a:pt x="716042" y="3572"/>
                </a:cubicBezTo>
                <a:cubicBezTo>
                  <a:pt x="1002744" y="3572"/>
                  <a:pt x="1258015" y="133112"/>
                  <a:pt x="1428512" y="336947"/>
                </a:cubicBezTo>
              </a:path>
            </a:pathLst>
          </a:custGeom>
          <a:noFill/>
          <a:ln w="12700" cap="flat">
            <a:solidFill>
              <a:schemeClr val="bg1"/>
            </a:solidFill>
            <a:prstDash val="solid"/>
            <a:miter/>
          </a:ln>
        </p:spPr>
        <p:txBody>
          <a:bodyPr rtlCol="0" anchor="ctr"/>
          <a:lstStyle/>
          <a:p>
            <a:endParaRPr lang="sv-SE"/>
          </a:p>
        </p:txBody>
      </p:sp>
      <p:pic>
        <p:nvPicPr>
          <p:cNvPr id="19" name="Bildobjekt 18">
            <a:extLst>
              <a:ext uri="{FF2B5EF4-FFF2-40B4-BE49-F238E27FC236}">
                <a16:creationId xmlns:a16="http://schemas.microsoft.com/office/drawing/2014/main" id="{6E8B4506-1411-4403-AC61-7CB5E88F500F}"/>
              </a:ext>
            </a:extLst>
          </p:cNvPr>
          <p:cNvPicPr>
            <a:picLocks noChangeAspect="1"/>
          </p:cNvPicPr>
          <p:nvPr userDrawn="1"/>
        </p:nvPicPr>
        <p:blipFill>
          <a:blip r:embed="rId2"/>
          <a:srcRect/>
          <a:stretch/>
        </p:blipFill>
        <p:spPr>
          <a:xfrm>
            <a:off x="11553500" y="169071"/>
            <a:ext cx="418908" cy="392903"/>
          </a:xfrm>
          <a:prstGeom prst="rect">
            <a:avLst/>
          </a:prstGeom>
        </p:spPr>
      </p:pic>
    </p:spTree>
    <p:extLst>
      <p:ext uri="{BB962C8B-B14F-4D97-AF65-F5344CB8AC3E}">
        <p14:creationId xmlns:p14="http://schemas.microsoft.com/office/powerpoint/2010/main" val="20166652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Rubrik och innehåll_röd">
    <p:bg>
      <p:bgPr>
        <a:solidFill>
          <a:schemeClr val="accent5"/>
        </a:solidFill>
        <a:effectLst/>
      </p:bgPr>
    </p:bg>
    <p:spTree>
      <p:nvGrpSpPr>
        <p:cNvPr id="1" name=""/>
        <p:cNvGrpSpPr/>
        <p:nvPr/>
      </p:nvGrpSpPr>
      <p:grpSpPr>
        <a:xfrm>
          <a:off x="0" y="0"/>
          <a:ext cx="0" cy="0"/>
          <a:chOff x="0" y="0"/>
          <a:chExt cx="0" cy="0"/>
        </a:xfrm>
      </p:grpSpPr>
      <p:sp>
        <p:nvSpPr>
          <p:cNvPr id="7" name="Rubrik 6"/>
          <p:cNvSpPr>
            <a:spLocks noGrp="1"/>
          </p:cNvSpPr>
          <p:nvPr>
            <p:ph type="title" hasCustomPrompt="1"/>
          </p:nvPr>
        </p:nvSpPr>
        <p:spPr>
          <a:xfrm>
            <a:off x="728369" y="1029496"/>
            <a:ext cx="5367632" cy="1031080"/>
          </a:xfrm>
        </p:spPr>
        <p:txBody>
          <a:bodyPr anchor="b" anchorCtr="0"/>
          <a:lstStyle>
            <a:lvl1pPr>
              <a:defRPr>
                <a:solidFill>
                  <a:schemeClr val="bg1"/>
                </a:solidFill>
              </a:defRPr>
            </a:lvl1pPr>
          </a:lstStyle>
          <a:p>
            <a:r>
              <a:rPr lang="sv-SE"/>
              <a:t>Klicka här för att ändra format</a:t>
            </a:r>
          </a:p>
        </p:txBody>
      </p:sp>
      <p:sp>
        <p:nvSpPr>
          <p:cNvPr id="5" name="Platshållare för text 4">
            <a:extLst>
              <a:ext uri="{FF2B5EF4-FFF2-40B4-BE49-F238E27FC236}">
                <a16:creationId xmlns:a16="http://schemas.microsoft.com/office/drawing/2014/main" id="{ECAA6480-B03D-49A9-8911-CAB108677579}"/>
              </a:ext>
            </a:extLst>
          </p:cNvPr>
          <p:cNvSpPr>
            <a:spLocks noGrp="1"/>
          </p:cNvSpPr>
          <p:nvPr>
            <p:ph type="body" sz="quarter" idx="13"/>
          </p:nvPr>
        </p:nvSpPr>
        <p:spPr>
          <a:xfrm>
            <a:off x="725689" y="2420938"/>
            <a:ext cx="5384127" cy="3924300"/>
          </a:xfrm>
        </p:spPr>
        <p:txBody>
          <a:bodyPr/>
          <a:lstStyle>
            <a:lvl1pPr marL="0" indent="0">
              <a:buNone/>
              <a:defRPr>
                <a:solidFill>
                  <a:schemeClr val="bg1"/>
                </a:solidFill>
              </a:defRPr>
            </a:lvl1pPr>
            <a:lvl2pPr marL="447675" indent="0">
              <a:buNone/>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sv-SE"/>
              <a:t>Klicka här för att ändra format på bakgrundstexten</a:t>
            </a:r>
          </a:p>
        </p:txBody>
      </p:sp>
      <p:grpSp>
        <p:nvGrpSpPr>
          <p:cNvPr id="44" name="Bild 42">
            <a:extLst>
              <a:ext uri="{FF2B5EF4-FFF2-40B4-BE49-F238E27FC236}">
                <a16:creationId xmlns:a16="http://schemas.microsoft.com/office/drawing/2014/main" id="{6ACE637D-AFF5-401A-981F-95E12EA868E8}"/>
              </a:ext>
            </a:extLst>
          </p:cNvPr>
          <p:cNvGrpSpPr/>
          <p:nvPr/>
        </p:nvGrpSpPr>
        <p:grpSpPr>
          <a:xfrm rot="5400000">
            <a:off x="7254071" y="-95249"/>
            <a:ext cx="6975869" cy="6975869"/>
            <a:chOff x="5081587" y="2414587"/>
            <a:chExt cx="2028825" cy="2028825"/>
          </a:xfrm>
        </p:grpSpPr>
        <p:sp>
          <p:nvSpPr>
            <p:cNvPr id="45" name="Frihandsfigur: Form 44">
              <a:extLst>
                <a:ext uri="{FF2B5EF4-FFF2-40B4-BE49-F238E27FC236}">
                  <a16:creationId xmlns:a16="http://schemas.microsoft.com/office/drawing/2014/main" id="{19BA5273-21D4-47C1-99E1-12517DB3D732}"/>
                </a:ext>
              </a:extLst>
            </p:cNvPr>
            <p:cNvSpPr/>
            <p:nvPr/>
          </p:nvSpPr>
          <p:spPr>
            <a:xfrm>
              <a:off x="5078015" y="2411015"/>
              <a:ext cx="2028825" cy="2028825"/>
            </a:xfrm>
            <a:custGeom>
              <a:avLst/>
              <a:gdLst>
                <a:gd name="connsiteX0" fmla="*/ 2028587 w 2028825"/>
                <a:gd name="connsiteY0" fmla="*/ 3572 h 2028825"/>
                <a:gd name="connsiteX1" fmla="*/ 3572 w 2028825"/>
                <a:gd name="connsiteY1" fmla="*/ 2028587 h 2028825"/>
              </a:gdLst>
              <a:ahLst/>
              <a:cxnLst>
                <a:cxn ang="0">
                  <a:pos x="connsiteX0" y="connsiteY0"/>
                </a:cxn>
                <a:cxn ang="0">
                  <a:pos x="connsiteX1" y="connsiteY1"/>
                </a:cxn>
              </a:cxnLst>
              <a:rect l="l" t="t" r="r" b="b"/>
              <a:pathLst>
                <a:path w="2028825" h="2028825">
                  <a:moveTo>
                    <a:pt x="2028587" y="3572"/>
                  </a:moveTo>
                  <a:cubicBezTo>
                    <a:pt x="2028587" y="1121807"/>
                    <a:pt x="1121807" y="2028587"/>
                    <a:pt x="3572" y="2028587"/>
                  </a:cubicBezTo>
                </a:path>
              </a:pathLst>
            </a:custGeom>
            <a:noFill/>
            <a:ln w="12700" cap="flat">
              <a:solidFill>
                <a:schemeClr val="bg1"/>
              </a:solidFill>
              <a:prstDash val="solid"/>
              <a:miter/>
            </a:ln>
          </p:spPr>
          <p:txBody>
            <a:bodyPr rtlCol="0" anchor="ctr"/>
            <a:lstStyle/>
            <a:p>
              <a:endParaRPr lang="sv-SE"/>
            </a:p>
          </p:txBody>
        </p:sp>
        <p:sp>
          <p:nvSpPr>
            <p:cNvPr id="46" name="Frihandsfigur: Form 45">
              <a:extLst>
                <a:ext uri="{FF2B5EF4-FFF2-40B4-BE49-F238E27FC236}">
                  <a16:creationId xmlns:a16="http://schemas.microsoft.com/office/drawing/2014/main" id="{960F8A23-01A8-4402-9C15-38B9525442AE}"/>
                </a:ext>
              </a:extLst>
            </p:cNvPr>
            <p:cNvSpPr/>
            <p:nvPr/>
          </p:nvSpPr>
          <p:spPr>
            <a:xfrm>
              <a:off x="5078015" y="2411015"/>
              <a:ext cx="1762125" cy="1762125"/>
            </a:xfrm>
            <a:custGeom>
              <a:avLst/>
              <a:gdLst>
                <a:gd name="connsiteX0" fmla="*/ 1759029 w 1762125"/>
                <a:gd name="connsiteY0" fmla="*/ 3572 h 1762125"/>
                <a:gd name="connsiteX1" fmla="*/ 3572 w 1762125"/>
                <a:gd name="connsiteY1" fmla="*/ 1759029 h 1762125"/>
              </a:gdLst>
              <a:ahLst/>
              <a:cxnLst>
                <a:cxn ang="0">
                  <a:pos x="connsiteX0" y="connsiteY0"/>
                </a:cxn>
                <a:cxn ang="0">
                  <a:pos x="connsiteX1" y="connsiteY1"/>
                </a:cxn>
              </a:cxnLst>
              <a:rect l="l" t="t" r="r" b="b"/>
              <a:pathLst>
                <a:path w="1762125" h="1762125">
                  <a:moveTo>
                    <a:pt x="1759029" y="3572"/>
                  </a:moveTo>
                  <a:cubicBezTo>
                    <a:pt x="1759029" y="973217"/>
                    <a:pt x="973217" y="1759029"/>
                    <a:pt x="3572" y="1759029"/>
                  </a:cubicBezTo>
                </a:path>
              </a:pathLst>
            </a:custGeom>
            <a:noFill/>
            <a:ln w="12700" cap="flat">
              <a:solidFill>
                <a:schemeClr val="bg1"/>
              </a:solidFill>
              <a:prstDash val="solid"/>
              <a:miter/>
            </a:ln>
          </p:spPr>
          <p:txBody>
            <a:bodyPr rtlCol="0" anchor="ctr"/>
            <a:lstStyle/>
            <a:p>
              <a:endParaRPr lang="sv-SE"/>
            </a:p>
          </p:txBody>
        </p:sp>
        <p:sp>
          <p:nvSpPr>
            <p:cNvPr id="47" name="Frihandsfigur: Form 46">
              <a:extLst>
                <a:ext uri="{FF2B5EF4-FFF2-40B4-BE49-F238E27FC236}">
                  <a16:creationId xmlns:a16="http://schemas.microsoft.com/office/drawing/2014/main" id="{7AB467DA-A527-4D73-9207-EDBA1D470275}"/>
                </a:ext>
              </a:extLst>
            </p:cNvPr>
            <p:cNvSpPr/>
            <p:nvPr/>
          </p:nvSpPr>
          <p:spPr>
            <a:xfrm>
              <a:off x="5078015" y="2411015"/>
              <a:ext cx="1485900" cy="1485900"/>
            </a:xfrm>
            <a:custGeom>
              <a:avLst/>
              <a:gdLst>
                <a:gd name="connsiteX0" fmla="*/ 1488519 w 1485900"/>
                <a:gd name="connsiteY0" fmla="*/ 3572 h 1485900"/>
                <a:gd name="connsiteX1" fmla="*/ 3572 w 1485900"/>
                <a:gd name="connsiteY1" fmla="*/ 1488519 h 1485900"/>
              </a:gdLst>
              <a:ahLst/>
              <a:cxnLst>
                <a:cxn ang="0">
                  <a:pos x="connsiteX0" y="connsiteY0"/>
                </a:cxn>
                <a:cxn ang="0">
                  <a:pos x="connsiteX1" y="connsiteY1"/>
                </a:cxn>
              </a:cxnLst>
              <a:rect l="l" t="t" r="r" b="b"/>
              <a:pathLst>
                <a:path w="1485900" h="1485900">
                  <a:moveTo>
                    <a:pt x="1488519" y="3572"/>
                  </a:moveTo>
                  <a:cubicBezTo>
                    <a:pt x="1488519" y="823674"/>
                    <a:pt x="823674" y="1488519"/>
                    <a:pt x="3572" y="1488519"/>
                  </a:cubicBezTo>
                </a:path>
              </a:pathLst>
            </a:custGeom>
            <a:noFill/>
            <a:ln w="12700" cap="flat">
              <a:solidFill>
                <a:schemeClr val="bg1"/>
              </a:solidFill>
              <a:prstDash val="solid"/>
              <a:miter/>
            </a:ln>
          </p:spPr>
          <p:txBody>
            <a:bodyPr rtlCol="0" anchor="ctr"/>
            <a:lstStyle/>
            <a:p>
              <a:endParaRPr lang="sv-SE"/>
            </a:p>
          </p:txBody>
        </p:sp>
        <p:sp>
          <p:nvSpPr>
            <p:cNvPr id="48" name="Frihandsfigur: Form 47">
              <a:extLst>
                <a:ext uri="{FF2B5EF4-FFF2-40B4-BE49-F238E27FC236}">
                  <a16:creationId xmlns:a16="http://schemas.microsoft.com/office/drawing/2014/main" id="{BDC43072-020B-4EE1-BA96-0101B202C02B}"/>
                </a:ext>
              </a:extLst>
            </p:cNvPr>
            <p:cNvSpPr/>
            <p:nvPr/>
          </p:nvSpPr>
          <p:spPr>
            <a:xfrm>
              <a:off x="5078015" y="2411015"/>
              <a:ext cx="1219200" cy="1219200"/>
            </a:xfrm>
            <a:custGeom>
              <a:avLst/>
              <a:gdLst>
                <a:gd name="connsiteX0" fmla="*/ 1218962 w 1219200"/>
                <a:gd name="connsiteY0" fmla="*/ 3572 h 1219200"/>
                <a:gd name="connsiteX1" fmla="*/ 3572 w 1219200"/>
                <a:gd name="connsiteY1" fmla="*/ 1218962 h 1219200"/>
              </a:gdLst>
              <a:ahLst/>
              <a:cxnLst>
                <a:cxn ang="0">
                  <a:pos x="connsiteX0" y="connsiteY0"/>
                </a:cxn>
                <a:cxn ang="0">
                  <a:pos x="connsiteX1" y="connsiteY1"/>
                </a:cxn>
              </a:cxnLst>
              <a:rect l="l" t="t" r="r" b="b"/>
              <a:pathLst>
                <a:path w="1219200" h="1219200">
                  <a:moveTo>
                    <a:pt x="1218962" y="3572"/>
                  </a:moveTo>
                  <a:cubicBezTo>
                    <a:pt x="1218962" y="674132"/>
                    <a:pt x="675084" y="1218962"/>
                    <a:pt x="3572" y="1218962"/>
                  </a:cubicBezTo>
                </a:path>
              </a:pathLst>
            </a:custGeom>
            <a:noFill/>
            <a:ln w="12700" cap="flat">
              <a:solidFill>
                <a:schemeClr val="bg1"/>
              </a:solidFill>
              <a:prstDash val="solid"/>
              <a:miter/>
            </a:ln>
          </p:spPr>
          <p:txBody>
            <a:bodyPr rtlCol="0" anchor="ctr"/>
            <a:lstStyle/>
            <a:p>
              <a:endParaRPr lang="sv-SE"/>
            </a:p>
          </p:txBody>
        </p:sp>
        <p:sp>
          <p:nvSpPr>
            <p:cNvPr id="49" name="Frihandsfigur: Form 48">
              <a:extLst>
                <a:ext uri="{FF2B5EF4-FFF2-40B4-BE49-F238E27FC236}">
                  <a16:creationId xmlns:a16="http://schemas.microsoft.com/office/drawing/2014/main" id="{038C6A3C-B7F9-46D3-AF5A-03B691D5DD41}"/>
                </a:ext>
              </a:extLst>
            </p:cNvPr>
            <p:cNvSpPr/>
            <p:nvPr/>
          </p:nvSpPr>
          <p:spPr>
            <a:xfrm>
              <a:off x="5078015" y="2411015"/>
              <a:ext cx="942975" cy="942975"/>
            </a:xfrm>
            <a:custGeom>
              <a:avLst/>
              <a:gdLst>
                <a:gd name="connsiteX0" fmla="*/ 948452 w 942975"/>
                <a:gd name="connsiteY0" fmla="*/ 3572 h 942975"/>
                <a:gd name="connsiteX1" fmla="*/ 3572 w 942975"/>
                <a:gd name="connsiteY1" fmla="*/ 948452 h 942975"/>
              </a:gdLst>
              <a:ahLst/>
              <a:cxnLst>
                <a:cxn ang="0">
                  <a:pos x="connsiteX0" y="connsiteY0"/>
                </a:cxn>
                <a:cxn ang="0">
                  <a:pos x="connsiteX1" y="connsiteY1"/>
                </a:cxn>
              </a:cxnLst>
              <a:rect l="l" t="t" r="r" b="b"/>
              <a:pathLst>
                <a:path w="942975" h="942975">
                  <a:moveTo>
                    <a:pt x="948452" y="3572"/>
                  </a:moveTo>
                  <a:cubicBezTo>
                    <a:pt x="948452" y="525542"/>
                    <a:pt x="525542" y="948452"/>
                    <a:pt x="3572" y="948452"/>
                  </a:cubicBezTo>
                </a:path>
              </a:pathLst>
            </a:custGeom>
            <a:noFill/>
            <a:ln w="12700" cap="flat">
              <a:solidFill>
                <a:schemeClr val="bg1"/>
              </a:solidFill>
              <a:prstDash val="solid"/>
              <a:miter/>
            </a:ln>
          </p:spPr>
          <p:txBody>
            <a:bodyPr rtlCol="0" anchor="ctr"/>
            <a:lstStyle/>
            <a:p>
              <a:endParaRPr lang="sv-SE"/>
            </a:p>
          </p:txBody>
        </p:sp>
        <p:sp>
          <p:nvSpPr>
            <p:cNvPr id="50" name="Frihandsfigur: Form 49">
              <a:extLst>
                <a:ext uri="{FF2B5EF4-FFF2-40B4-BE49-F238E27FC236}">
                  <a16:creationId xmlns:a16="http://schemas.microsoft.com/office/drawing/2014/main" id="{08DE4A73-31F1-4134-ACB6-83CBB2FF5DB2}"/>
                </a:ext>
              </a:extLst>
            </p:cNvPr>
            <p:cNvSpPr/>
            <p:nvPr/>
          </p:nvSpPr>
          <p:spPr>
            <a:xfrm>
              <a:off x="5078015" y="2411015"/>
              <a:ext cx="676275" cy="676275"/>
            </a:xfrm>
            <a:custGeom>
              <a:avLst/>
              <a:gdLst>
                <a:gd name="connsiteX0" fmla="*/ 678894 w 676275"/>
                <a:gd name="connsiteY0" fmla="*/ 3572 h 676275"/>
                <a:gd name="connsiteX1" fmla="*/ 3572 w 676275"/>
                <a:gd name="connsiteY1" fmla="*/ 678894 h 676275"/>
              </a:gdLst>
              <a:ahLst/>
              <a:cxnLst>
                <a:cxn ang="0">
                  <a:pos x="connsiteX0" y="connsiteY0"/>
                </a:cxn>
                <a:cxn ang="0">
                  <a:pos x="connsiteX1" y="connsiteY1"/>
                </a:cxn>
              </a:cxnLst>
              <a:rect l="l" t="t" r="r" b="b"/>
              <a:pathLst>
                <a:path w="676275" h="676275">
                  <a:moveTo>
                    <a:pt x="678894" y="3572"/>
                  </a:moveTo>
                  <a:cubicBezTo>
                    <a:pt x="678894" y="375999"/>
                    <a:pt x="376952" y="678894"/>
                    <a:pt x="3572" y="678894"/>
                  </a:cubicBezTo>
                </a:path>
              </a:pathLst>
            </a:custGeom>
            <a:noFill/>
            <a:ln w="12700" cap="flat">
              <a:solidFill>
                <a:schemeClr val="bg1"/>
              </a:solidFill>
              <a:prstDash val="solid"/>
              <a:miter/>
            </a:ln>
          </p:spPr>
          <p:txBody>
            <a:bodyPr rtlCol="0" anchor="ctr"/>
            <a:lstStyle/>
            <a:p>
              <a:endParaRPr lang="sv-SE"/>
            </a:p>
          </p:txBody>
        </p:sp>
        <p:sp>
          <p:nvSpPr>
            <p:cNvPr id="51" name="Frihandsfigur: Form 50">
              <a:extLst>
                <a:ext uri="{FF2B5EF4-FFF2-40B4-BE49-F238E27FC236}">
                  <a16:creationId xmlns:a16="http://schemas.microsoft.com/office/drawing/2014/main" id="{5020F4F2-57EF-4B4D-A0D7-8EC05643CD6C}"/>
                </a:ext>
              </a:extLst>
            </p:cNvPr>
            <p:cNvSpPr/>
            <p:nvPr/>
          </p:nvSpPr>
          <p:spPr>
            <a:xfrm>
              <a:off x="5078015" y="2411015"/>
              <a:ext cx="409575" cy="409575"/>
            </a:xfrm>
            <a:custGeom>
              <a:avLst/>
              <a:gdLst>
                <a:gd name="connsiteX0" fmla="*/ 408384 w 409575"/>
                <a:gd name="connsiteY0" fmla="*/ 3572 h 409575"/>
                <a:gd name="connsiteX1" fmla="*/ 3572 w 409575"/>
                <a:gd name="connsiteY1" fmla="*/ 408384 h 409575"/>
              </a:gdLst>
              <a:ahLst/>
              <a:cxnLst>
                <a:cxn ang="0">
                  <a:pos x="connsiteX0" y="connsiteY0"/>
                </a:cxn>
                <a:cxn ang="0">
                  <a:pos x="connsiteX1" y="connsiteY1"/>
                </a:cxn>
              </a:cxnLst>
              <a:rect l="l" t="t" r="r" b="b"/>
              <a:pathLst>
                <a:path w="409575" h="409575">
                  <a:moveTo>
                    <a:pt x="408384" y="3572"/>
                  </a:moveTo>
                  <a:cubicBezTo>
                    <a:pt x="408384" y="227409"/>
                    <a:pt x="227409" y="408384"/>
                    <a:pt x="3572" y="408384"/>
                  </a:cubicBezTo>
                </a:path>
              </a:pathLst>
            </a:custGeom>
            <a:noFill/>
            <a:ln w="12700" cap="flat">
              <a:solidFill>
                <a:schemeClr val="bg1"/>
              </a:solidFill>
              <a:prstDash val="solid"/>
              <a:miter/>
            </a:ln>
          </p:spPr>
          <p:txBody>
            <a:bodyPr rtlCol="0" anchor="ctr"/>
            <a:lstStyle/>
            <a:p>
              <a:endParaRPr lang="sv-SE"/>
            </a:p>
          </p:txBody>
        </p:sp>
      </p:grpSp>
      <p:grpSp>
        <p:nvGrpSpPr>
          <p:cNvPr id="53" name="Bild 51">
            <a:extLst>
              <a:ext uri="{FF2B5EF4-FFF2-40B4-BE49-F238E27FC236}">
                <a16:creationId xmlns:a16="http://schemas.microsoft.com/office/drawing/2014/main" id="{7EA2CC82-CE7E-4103-B011-55D8F6949A5B}"/>
              </a:ext>
            </a:extLst>
          </p:cNvPr>
          <p:cNvGrpSpPr/>
          <p:nvPr/>
        </p:nvGrpSpPr>
        <p:grpSpPr>
          <a:xfrm rot="5400000">
            <a:off x="3978411" y="2850069"/>
            <a:ext cx="13077937" cy="6818974"/>
            <a:chOff x="4205287" y="2443162"/>
            <a:chExt cx="3781425" cy="1971675"/>
          </a:xfrm>
        </p:grpSpPr>
        <p:sp>
          <p:nvSpPr>
            <p:cNvPr id="54" name="Frihandsfigur: Form 53">
              <a:extLst>
                <a:ext uri="{FF2B5EF4-FFF2-40B4-BE49-F238E27FC236}">
                  <a16:creationId xmlns:a16="http://schemas.microsoft.com/office/drawing/2014/main" id="{B0CCDD2A-A197-42F9-BBAD-207BE541C221}"/>
                </a:ext>
              </a:extLst>
            </p:cNvPr>
            <p:cNvSpPr/>
            <p:nvPr/>
          </p:nvSpPr>
          <p:spPr>
            <a:xfrm>
              <a:off x="4201715" y="4099798"/>
              <a:ext cx="3781425" cy="9525"/>
            </a:xfrm>
            <a:custGeom>
              <a:avLst/>
              <a:gdLst>
                <a:gd name="connsiteX0" fmla="*/ 3784044 w 3781425"/>
                <a:gd name="connsiteY0" fmla="*/ 3572 h 0"/>
                <a:gd name="connsiteX1" fmla="*/ 3572 w 3781425"/>
                <a:gd name="connsiteY1" fmla="*/ 3572 h 0"/>
              </a:gdLst>
              <a:ahLst/>
              <a:cxnLst>
                <a:cxn ang="0">
                  <a:pos x="connsiteX0" y="connsiteY0"/>
                </a:cxn>
                <a:cxn ang="0">
                  <a:pos x="connsiteX1" y="connsiteY1"/>
                </a:cxn>
              </a:cxnLst>
              <a:rect l="l" t="t" r="r" b="b"/>
              <a:pathLst>
                <a:path w="3781425">
                  <a:moveTo>
                    <a:pt x="3784044" y="3572"/>
                  </a:moveTo>
                  <a:lnTo>
                    <a:pt x="3572" y="3572"/>
                  </a:lnTo>
                </a:path>
              </a:pathLst>
            </a:custGeom>
            <a:ln w="12700" cap="flat">
              <a:solidFill>
                <a:schemeClr val="bg1"/>
              </a:solidFill>
              <a:prstDash val="solid"/>
              <a:miter/>
            </a:ln>
          </p:spPr>
          <p:txBody>
            <a:bodyPr rtlCol="0" anchor="ctr"/>
            <a:lstStyle/>
            <a:p>
              <a:endParaRPr lang="sv-SE"/>
            </a:p>
          </p:txBody>
        </p:sp>
        <p:sp>
          <p:nvSpPr>
            <p:cNvPr id="55" name="Frihandsfigur: Form 54">
              <a:extLst>
                <a:ext uri="{FF2B5EF4-FFF2-40B4-BE49-F238E27FC236}">
                  <a16:creationId xmlns:a16="http://schemas.microsoft.com/office/drawing/2014/main" id="{DACA401D-3681-41C6-9EA9-C9D779A9C604}"/>
                </a:ext>
              </a:extLst>
            </p:cNvPr>
            <p:cNvSpPr/>
            <p:nvPr/>
          </p:nvSpPr>
          <p:spPr>
            <a:xfrm>
              <a:off x="4201715" y="4370308"/>
              <a:ext cx="3781425" cy="9525"/>
            </a:xfrm>
            <a:custGeom>
              <a:avLst/>
              <a:gdLst>
                <a:gd name="connsiteX0" fmla="*/ 3784044 w 3781425"/>
                <a:gd name="connsiteY0" fmla="*/ 3572 h 0"/>
                <a:gd name="connsiteX1" fmla="*/ 3572 w 3781425"/>
                <a:gd name="connsiteY1" fmla="*/ 3572 h 0"/>
              </a:gdLst>
              <a:ahLst/>
              <a:cxnLst>
                <a:cxn ang="0">
                  <a:pos x="connsiteX0" y="connsiteY0"/>
                </a:cxn>
                <a:cxn ang="0">
                  <a:pos x="connsiteX1" y="connsiteY1"/>
                </a:cxn>
              </a:cxnLst>
              <a:rect l="l" t="t" r="r" b="b"/>
              <a:pathLst>
                <a:path w="3781425">
                  <a:moveTo>
                    <a:pt x="3784044" y="3572"/>
                  </a:moveTo>
                  <a:lnTo>
                    <a:pt x="3572" y="3572"/>
                  </a:lnTo>
                </a:path>
              </a:pathLst>
            </a:custGeom>
            <a:ln w="12700" cap="flat">
              <a:solidFill>
                <a:schemeClr val="bg1"/>
              </a:solidFill>
              <a:prstDash val="solid"/>
              <a:miter/>
            </a:ln>
          </p:spPr>
          <p:txBody>
            <a:bodyPr rtlCol="0" anchor="ctr"/>
            <a:lstStyle/>
            <a:p>
              <a:endParaRPr lang="sv-SE"/>
            </a:p>
          </p:txBody>
        </p:sp>
        <p:sp>
          <p:nvSpPr>
            <p:cNvPr id="56" name="Frihandsfigur: Form 55">
              <a:extLst>
                <a:ext uri="{FF2B5EF4-FFF2-40B4-BE49-F238E27FC236}">
                  <a16:creationId xmlns:a16="http://schemas.microsoft.com/office/drawing/2014/main" id="{F7C7D91B-500C-48D1-983D-BE41DF3F4959}"/>
                </a:ext>
              </a:extLst>
            </p:cNvPr>
            <p:cNvSpPr/>
            <p:nvPr/>
          </p:nvSpPr>
          <p:spPr>
            <a:xfrm>
              <a:off x="4201715" y="3830240"/>
              <a:ext cx="3781425" cy="9525"/>
            </a:xfrm>
            <a:custGeom>
              <a:avLst/>
              <a:gdLst>
                <a:gd name="connsiteX0" fmla="*/ 3784044 w 3781425"/>
                <a:gd name="connsiteY0" fmla="*/ 3572 h 0"/>
                <a:gd name="connsiteX1" fmla="*/ 3572 w 3781425"/>
                <a:gd name="connsiteY1" fmla="*/ 3572 h 0"/>
              </a:gdLst>
              <a:ahLst/>
              <a:cxnLst>
                <a:cxn ang="0">
                  <a:pos x="connsiteX0" y="connsiteY0"/>
                </a:cxn>
                <a:cxn ang="0">
                  <a:pos x="connsiteX1" y="connsiteY1"/>
                </a:cxn>
              </a:cxnLst>
              <a:rect l="l" t="t" r="r" b="b"/>
              <a:pathLst>
                <a:path w="3781425">
                  <a:moveTo>
                    <a:pt x="3784044" y="3572"/>
                  </a:moveTo>
                  <a:lnTo>
                    <a:pt x="3572" y="3572"/>
                  </a:lnTo>
                </a:path>
              </a:pathLst>
            </a:custGeom>
            <a:ln w="12700" cap="flat">
              <a:solidFill>
                <a:schemeClr val="bg1"/>
              </a:solidFill>
              <a:prstDash val="solid"/>
              <a:miter/>
            </a:ln>
          </p:spPr>
          <p:txBody>
            <a:bodyPr rtlCol="0" anchor="ctr"/>
            <a:lstStyle/>
            <a:p>
              <a:endParaRPr lang="sv-SE"/>
            </a:p>
          </p:txBody>
        </p:sp>
        <p:sp>
          <p:nvSpPr>
            <p:cNvPr id="57" name="Frihandsfigur: Form 56">
              <a:extLst>
                <a:ext uri="{FF2B5EF4-FFF2-40B4-BE49-F238E27FC236}">
                  <a16:creationId xmlns:a16="http://schemas.microsoft.com/office/drawing/2014/main" id="{87FEC089-ADC3-4E3B-B511-A2FA1F41FB65}"/>
                </a:ext>
              </a:extLst>
            </p:cNvPr>
            <p:cNvSpPr/>
            <p:nvPr/>
          </p:nvSpPr>
          <p:spPr>
            <a:xfrm>
              <a:off x="4201715" y="3559730"/>
              <a:ext cx="3781425" cy="9525"/>
            </a:xfrm>
            <a:custGeom>
              <a:avLst/>
              <a:gdLst>
                <a:gd name="connsiteX0" fmla="*/ 3784044 w 3781425"/>
                <a:gd name="connsiteY0" fmla="*/ 3572 h 0"/>
                <a:gd name="connsiteX1" fmla="*/ 3572 w 3781425"/>
                <a:gd name="connsiteY1" fmla="*/ 3572 h 0"/>
              </a:gdLst>
              <a:ahLst/>
              <a:cxnLst>
                <a:cxn ang="0">
                  <a:pos x="connsiteX0" y="connsiteY0"/>
                </a:cxn>
                <a:cxn ang="0">
                  <a:pos x="connsiteX1" y="connsiteY1"/>
                </a:cxn>
              </a:cxnLst>
              <a:rect l="l" t="t" r="r" b="b"/>
              <a:pathLst>
                <a:path w="3781425">
                  <a:moveTo>
                    <a:pt x="3784044" y="3572"/>
                  </a:moveTo>
                  <a:lnTo>
                    <a:pt x="3572" y="3572"/>
                  </a:lnTo>
                </a:path>
              </a:pathLst>
            </a:custGeom>
            <a:ln w="12700" cap="flat">
              <a:solidFill>
                <a:schemeClr val="bg1"/>
              </a:solidFill>
              <a:prstDash val="solid"/>
              <a:miter/>
            </a:ln>
          </p:spPr>
          <p:txBody>
            <a:bodyPr rtlCol="0" anchor="ctr"/>
            <a:lstStyle/>
            <a:p>
              <a:endParaRPr lang="sv-SE"/>
            </a:p>
          </p:txBody>
        </p:sp>
        <p:sp>
          <p:nvSpPr>
            <p:cNvPr id="58" name="Frihandsfigur: Form 57">
              <a:extLst>
                <a:ext uri="{FF2B5EF4-FFF2-40B4-BE49-F238E27FC236}">
                  <a16:creationId xmlns:a16="http://schemas.microsoft.com/office/drawing/2014/main" id="{A44C6446-4492-4CA9-A075-B5F1A14446CE}"/>
                </a:ext>
              </a:extLst>
            </p:cNvPr>
            <p:cNvSpPr/>
            <p:nvPr/>
          </p:nvSpPr>
          <p:spPr>
            <a:xfrm>
              <a:off x="4201715" y="3290173"/>
              <a:ext cx="3781425" cy="9525"/>
            </a:xfrm>
            <a:custGeom>
              <a:avLst/>
              <a:gdLst>
                <a:gd name="connsiteX0" fmla="*/ 3784044 w 3781425"/>
                <a:gd name="connsiteY0" fmla="*/ 3572 h 0"/>
                <a:gd name="connsiteX1" fmla="*/ 3572 w 3781425"/>
                <a:gd name="connsiteY1" fmla="*/ 3572 h 0"/>
              </a:gdLst>
              <a:ahLst/>
              <a:cxnLst>
                <a:cxn ang="0">
                  <a:pos x="connsiteX0" y="connsiteY0"/>
                </a:cxn>
                <a:cxn ang="0">
                  <a:pos x="connsiteX1" y="connsiteY1"/>
                </a:cxn>
              </a:cxnLst>
              <a:rect l="l" t="t" r="r" b="b"/>
              <a:pathLst>
                <a:path w="3781425">
                  <a:moveTo>
                    <a:pt x="3784044" y="3572"/>
                  </a:moveTo>
                  <a:lnTo>
                    <a:pt x="3572" y="3572"/>
                  </a:lnTo>
                </a:path>
              </a:pathLst>
            </a:custGeom>
            <a:ln w="12700" cap="flat">
              <a:solidFill>
                <a:schemeClr val="bg1"/>
              </a:solidFill>
              <a:prstDash val="solid"/>
              <a:miter/>
            </a:ln>
          </p:spPr>
          <p:txBody>
            <a:bodyPr rtlCol="0" anchor="ctr"/>
            <a:lstStyle/>
            <a:p>
              <a:endParaRPr lang="sv-SE"/>
            </a:p>
          </p:txBody>
        </p:sp>
        <p:sp>
          <p:nvSpPr>
            <p:cNvPr id="59" name="Frihandsfigur: Form 58">
              <a:extLst>
                <a:ext uri="{FF2B5EF4-FFF2-40B4-BE49-F238E27FC236}">
                  <a16:creationId xmlns:a16="http://schemas.microsoft.com/office/drawing/2014/main" id="{FA6A5D84-B2AB-4AED-B690-9937717BB071}"/>
                </a:ext>
              </a:extLst>
            </p:cNvPr>
            <p:cNvSpPr/>
            <p:nvPr/>
          </p:nvSpPr>
          <p:spPr>
            <a:xfrm>
              <a:off x="4201715" y="3019663"/>
              <a:ext cx="3781425" cy="9525"/>
            </a:xfrm>
            <a:custGeom>
              <a:avLst/>
              <a:gdLst>
                <a:gd name="connsiteX0" fmla="*/ 3784044 w 3781425"/>
                <a:gd name="connsiteY0" fmla="*/ 3572 h 0"/>
                <a:gd name="connsiteX1" fmla="*/ 3572 w 3781425"/>
                <a:gd name="connsiteY1" fmla="*/ 3572 h 0"/>
              </a:gdLst>
              <a:ahLst/>
              <a:cxnLst>
                <a:cxn ang="0">
                  <a:pos x="connsiteX0" y="connsiteY0"/>
                </a:cxn>
                <a:cxn ang="0">
                  <a:pos x="connsiteX1" y="connsiteY1"/>
                </a:cxn>
              </a:cxnLst>
              <a:rect l="l" t="t" r="r" b="b"/>
              <a:pathLst>
                <a:path w="3781425">
                  <a:moveTo>
                    <a:pt x="3784044" y="3572"/>
                  </a:moveTo>
                  <a:lnTo>
                    <a:pt x="3572" y="3572"/>
                  </a:lnTo>
                </a:path>
              </a:pathLst>
            </a:custGeom>
            <a:ln w="12700" cap="flat">
              <a:solidFill>
                <a:schemeClr val="bg1"/>
              </a:solidFill>
              <a:prstDash val="solid"/>
              <a:miter/>
            </a:ln>
          </p:spPr>
          <p:txBody>
            <a:bodyPr rtlCol="0" anchor="ctr"/>
            <a:lstStyle/>
            <a:p>
              <a:endParaRPr lang="sv-SE"/>
            </a:p>
          </p:txBody>
        </p:sp>
        <p:sp>
          <p:nvSpPr>
            <p:cNvPr id="60" name="Frihandsfigur: Form 59">
              <a:extLst>
                <a:ext uri="{FF2B5EF4-FFF2-40B4-BE49-F238E27FC236}">
                  <a16:creationId xmlns:a16="http://schemas.microsoft.com/office/drawing/2014/main" id="{D00C1C94-B051-48DA-87C8-754F88942D2B}"/>
                </a:ext>
              </a:extLst>
            </p:cNvPr>
            <p:cNvSpPr/>
            <p:nvPr/>
          </p:nvSpPr>
          <p:spPr>
            <a:xfrm>
              <a:off x="4201715" y="2750105"/>
              <a:ext cx="3781425" cy="9525"/>
            </a:xfrm>
            <a:custGeom>
              <a:avLst/>
              <a:gdLst>
                <a:gd name="connsiteX0" fmla="*/ 3784044 w 3781425"/>
                <a:gd name="connsiteY0" fmla="*/ 3572 h 0"/>
                <a:gd name="connsiteX1" fmla="*/ 3572 w 3781425"/>
                <a:gd name="connsiteY1" fmla="*/ 3572 h 0"/>
              </a:gdLst>
              <a:ahLst/>
              <a:cxnLst>
                <a:cxn ang="0">
                  <a:pos x="connsiteX0" y="connsiteY0"/>
                </a:cxn>
                <a:cxn ang="0">
                  <a:pos x="connsiteX1" y="connsiteY1"/>
                </a:cxn>
              </a:cxnLst>
              <a:rect l="l" t="t" r="r" b="b"/>
              <a:pathLst>
                <a:path w="3781425">
                  <a:moveTo>
                    <a:pt x="3784044" y="3572"/>
                  </a:moveTo>
                  <a:lnTo>
                    <a:pt x="3572" y="3572"/>
                  </a:lnTo>
                </a:path>
              </a:pathLst>
            </a:custGeom>
            <a:ln w="12700" cap="flat">
              <a:solidFill>
                <a:schemeClr val="bg1"/>
              </a:solidFill>
              <a:prstDash val="solid"/>
              <a:miter/>
            </a:ln>
          </p:spPr>
          <p:txBody>
            <a:bodyPr rtlCol="0" anchor="ctr"/>
            <a:lstStyle/>
            <a:p>
              <a:endParaRPr lang="sv-SE"/>
            </a:p>
          </p:txBody>
        </p:sp>
        <p:sp>
          <p:nvSpPr>
            <p:cNvPr id="61" name="Frihandsfigur: Form 60">
              <a:extLst>
                <a:ext uri="{FF2B5EF4-FFF2-40B4-BE49-F238E27FC236}">
                  <a16:creationId xmlns:a16="http://schemas.microsoft.com/office/drawing/2014/main" id="{8F5A80B5-7625-414C-9B2B-8EF3EF841835}"/>
                </a:ext>
              </a:extLst>
            </p:cNvPr>
            <p:cNvSpPr/>
            <p:nvPr/>
          </p:nvSpPr>
          <p:spPr>
            <a:xfrm>
              <a:off x="4201715" y="2480548"/>
              <a:ext cx="3781425" cy="9525"/>
            </a:xfrm>
            <a:custGeom>
              <a:avLst/>
              <a:gdLst>
                <a:gd name="connsiteX0" fmla="*/ 3784044 w 3781425"/>
                <a:gd name="connsiteY0" fmla="*/ 3572 h 0"/>
                <a:gd name="connsiteX1" fmla="*/ 3572 w 3781425"/>
                <a:gd name="connsiteY1" fmla="*/ 3572 h 0"/>
              </a:gdLst>
              <a:ahLst/>
              <a:cxnLst>
                <a:cxn ang="0">
                  <a:pos x="connsiteX0" y="connsiteY0"/>
                </a:cxn>
                <a:cxn ang="0">
                  <a:pos x="connsiteX1" y="connsiteY1"/>
                </a:cxn>
              </a:cxnLst>
              <a:rect l="l" t="t" r="r" b="b"/>
              <a:pathLst>
                <a:path w="3781425">
                  <a:moveTo>
                    <a:pt x="3784044" y="3572"/>
                  </a:moveTo>
                  <a:lnTo>
                    <a:pt x="3572" y="3572"/>
                  </a:lnTo>
                </a:path>
              </a:pathLst>
            </a:custGeom>
            <a:ln w="12700" cap="flat">
              <a:solidFill>
                <a:schemeClr val="bg1"/>
              </a:solidFill>
              <a:prstDash val="solid"/>
              <a:miter/>
            </a:ln>
          </p:spPr>
          <p:txBody>
            <a:bodyPr rtlCol="0" anchor="ctr"/>
            <a:lstStyle/>
            <a:p>
              <a:endParaRPr lang="sv-SE"/>
            </a:p>
          </p:txBody>
        </p:sp>
        <p:sp>
          <p:nvSpPr>
            <p:cNvPr id="62" name="Frihandsfigur: Form 61">
              <a:extLst>
                <a:ext uri="{FF2B5EF4-FFF2-40B4-BE49-F238E27FC236}">
                  <a16:creationId xmlns:a16="http://schemas.microsoft.com/office/drawing/2014/main" id="{926AFF88-22EB-4ABE-92ED-9D17305F051C}"/>
                </a:ext>
              </a:extLst>
            </p:cNvPr>
            <p:cNvSpPr/>
            <p:nvPr/>
          </p:nvSpPr>
          <p:spPr>
            <a:xfrm>
              <a:off x="7982188" y="2439590"/>
              <a:ext cx="9525" cy="85725"/>
            </a:xfrm>
            <a:custGeom>
              <a:avLst/>
              <a:gdLst>
                <a:gd name="connsiteX0" fmla="*/ 3572 w 0"/>
                <a:gd name="connsiteY0" fmla="*/ 3572 h 85725"/>
                <a:gd name="connsiteX1" fmla="*/ 3572 w 0"/>
                <a:gd name="connsiteY1" fmla="*/ 84534 h 85725"/>
              </a:gdLst>
              <a:ahLst/>
              <a:cxnLst>
                <a:cxn ang="0">
                  <a:pos x="connsiteX0" y="connsiteY0"/>
                </a:cxn>
                <a:cxn ang="0">
                  <a:pos x="connsiteX1" y="connsiteY1"/>
                </a:cxn>
              </a:cxnLst>
              <a:rect l="l" t="t" r="r" b="b"/>
              <a:pathLst>
                <a:path h="85725">
                  <a:moveTo>
                    <a:pt x="3572" y="3572"/>
                  </a:moveTo>
                  <a:lnTo>
                    <a:pt x="3572" y="84534"/>
                  </a:lnTo>
                </a:path>
              </a:pathLst>
            </a:custGeom>
            <a:ln w="12700" cap="flat">
              <a:solidFill>
                <a:schemeClr val="bg1"/>
              </a:solidFill>
              <a:prstDash val="solid"/>
              <a:miter/>
            </a:ln>
          </p:spPr>
          <p:txBody>
            <a:bodyPr rtlCol="0" anchor="ctr"/>
            <a:lstStyle/>
            <a:p>
              <a:endParaRPr lang="sv-SE"/>
            </a:p>
          </p:txBody>
        </p:sp>
        <p:sp>
          <p:nvSpPr>
            <p:cNvPr id="63" name="Frihandsfigur: Form 62">
              <a:extLst>
                <a:ext uri="{FF2B5EF4-FFF2-40B4-BE49-F238E27FC236}">
                  <a16:creationId xmlns:a16="http://schemas.microsoft.com/office/drawing/2014/main" id="{EEC445FC-F121-4CC5-86D2-13574CB6461B}"/>
                </a:ext>
              </a:extLst>
            </p:cNvPr>
            <p:cNvSpPr/>
            <p:nvPr/>
          </p:nvSpPr>
          <p:spPr>
            <a:xfrm>
              <a:off x="7982188" y="2709148"/>
              <a:ext cx="9525" cy="85725"/>
            </a:xfrm>
            <a:custGeom>
              <a:avLst/>
              <a:gdLst>
                <a:gd name="connsiteX0" fmla="*/ 3572 w 0"/>
                <a:gd name="connsiteY0" fmla="*/ 3572 h 85725"/>
                <a:gd name="connsiteX1" fmla="*/ 3572 w 0"/>
                <a:gd name="connsiteY1" fmla="*/ 85487 h 85725"/>
              </a:gdLst>
              <a:ahLst/>
              <a:cxnLst>
                <a:cxn ang="0">
                  <a:pos x="connsiteX0" y="connsiteY0"/>
                </a:cxn>
                <a:cxn ang="0">
                  <a:pos x="connsiteX1" y="connsiteY1"/>
                </a:cxn>
              </a:cxnLst>
              <a:rect l="l" t="t" r="r" b="b"/>
              <a:pathLst>
                <a:path h="85725">
                  <a:moveTo>
                    <a:pt x="3572" y="3572"/>
                  </a:moveTo>
                  <a:lnTo>
                    <a:pt x="3572" y="85487"/>
                  </a:lnTo>
                </a:path>
              </a:pathLst>
            </a:custGeom>
            <a:ln w="12700" cap="flat">
              <a:solidFill>
                <a:schemeClr val="bg1"/>
              </a:solidFill>
              <a:prstDash val="solid"/>
              <a:miter/>
            </a:ln>
          </p:spPr>
          <p:txBody>
            <a:bodyPr rtlCol="0" anchor="ctr"/>
            <a:lstStyle/>
            <a:p>
              <a:endParaRPr lang="sv-SE"/>
            </a:p>
          </p:txBody>
        </p:sp>
        <p:sp>
          <p:nvSpPr>
            <p:cNvPr id="64" name="Frihandsfigur: Form 63">
              <a:extLst>
                <a:ext uri="{FF2B5EF4-FFF2-40B4-BE49-F238E27FC236}">
                  <a16:creationId xmlns:a16="http://schemas.microsoft.com/office/drawing/2014/main" id="{D2B8CD37-4544-4600-8426-A573ABF0B580}"/>
                </a:ext>
              </a:extLst>
            </p:cNvPr>
            <p:cNvSpPr/>
            <p:nvPr/>
          </p:nvSpPr>
          <p:spPr>
            <a:xfrm>
              <a:off x="7982188" y="2979658"/>
              <a:ext cx="9525" cy="85725"/>
            </a:xfrm>
            <a:custGeom>
              <a:avLst/>
              <a:gdLst>
                <a:gd name="connsiteX0" fmla="*/ 3572 w 0"/>
                <a:gd name="connsiteY0" fmla="*/ 3572 h 85725"/>
                <a:gd name="connsiteX1" fmla="*/ 3572 w 0"/>
                <a:gd name="connsiteY1" fmla="*/ 84534 h 85725"/>
              </a:gdLst>
              <a:ahLst/>
              <a:cxnLst>
                <a:cxn ang="0">
                  <a:pos x="connsiteX0" y="connsiteY0"/>
                </a:cxn>
                <a:cxn ang="0">
                  <a:pos x="connsiteX1" y="connsiteY1"/>
                </a:cxn>
              </a:cxnLst>
              <a:rect l="l" t="t" r="r" b="b"/>
              <a:pathLst>
                <a:path h="85725">
                  <a:moveTo>
                    <a:pt x="3572" y="3572"/>
                  </a:moveTo>
                  <a:lnTo>
                    <a:pt x="3572" y="84534"/>
                  </a:lnTo>
                </a:path>
              </a:pathLst>
            </a:custGeom>
            <a:ln w="12700" cap="flat">
              <a:solidFill>
                <a:schemeClr val="bg1"/>
              </a:solidFill>
              <a:prstDash val="solid"/>
              <a:miter/>
            </a:ln>
          </p:spPr>
          <p:txBody>
            <a:bodyPr rtlCol="0" anchor="ctr"/>
            <a:lstStyle/>
            <a:p>
              <a:endParaRPr lang="sv-SE"/>
            </a:p>
          </p:txBody>
        </p:sp>
        <p:sp>
          <p:nvSpPr>
            <p:cNvPr id="65" name="Frihandsfigur: Form 64">
              <a:extLst>
                <a:ext uri="{FF2B5EF4-FFF2-40B4-BE49-F238E27FC236}">
                  <a16:creationId xmlns:a16="http://schemas.microsoft.com/office/drawing/2014/main" id="{55656783-99D7-4B08-8FC1-BCDFC7E8C365}"/>
                </a:ext>
              </a:extLst>
            </p:cNvPr>
            <p:cNvSpPr/>
            <p:nvPr/>
          </p:nvSpPr>
          <p:spPr>
            <a:xfrm>
              <a:off x="7982188" y="3249215"/>
              <a:ext cx="9525" cy="85725"/>
            </a:xfrm>
            <a:custGeom>
              <a:avLst/>
              <a:gdLst>
                <a:gd name="connsiteX0" fmla="*/ 3572 w 0"/>
                <a:gd name="connsiteY0" fmla="*/ 3572 h 85725"/>
                <a:gd name="connsiteX1" fmla="*/ 3572 w 0"/>
                <a:gd name="connsiteY1" fmla="*/ 84534 h 85725"/>
              </a:gdLst>
              <a:ahLst/>
              <a:cxnLst>
                <a:cxn ang="0">
                  <a:pos x="connsiteX0" y="connsiteY0"/>
                </a:cxn>
                <a:cxn ang="0">
                  <a:pos x="connsiteX1" y="connsiteY1"/>
                </a:cxn>
              </a:cxnLst>
              <a:rect l="l" t="t" r="r" b="b"/>
              <a:pathLst>
                <a:path h="85725">
                  <a:moveTo>
                    <a:pt x="3572" y="3572"/>
                  </a:moveTo>
                  <a:lnTo>
                    <a:pt x="3572" y="84534"/>
                  </a:lnTo>
                </a:path>
              </a:pathLst>
            </a:custGeom>
            <a:ln w="12700" cap="flat">
              <a:solidFill>
                <a:schemeClr val="bg1"/>
              </a:solidFill>
              <a:prstDash val="solid"/>
              <a:miter/>
            </a:ln>
          </p:spPr>
          <p:txBody>
            <a:bodyPr rtlCol="0" anchor="ctr"/>
            <a:lstStyle/>
            <a:p>
              <a:endParaRPr lang="sv-SE"/>
            </a:p>
          </p:txBody>
        </p:sp>
        <p:sp>
          <p:nvSpPr>
            <p:cNvPr id="66" name="Frihandsfigur: Form 65">
              <a:extLst>
                <a:ext uri="{FF2B5EF4-FFF2-40B4-BE49-F238E27FC236}">
                  <a16:creationId xmlns:a16="http://schemas.microsoft.com/office/drawing/2014/main" id="{5B3F650A-A420-4A36-BFCC-6A5DA0592338}"/>
                </a:ext>
              </a:extLst>
            </p:cNvPr>
            <p:cNvSpPr/>
            <p:nvPr/>
          </p:nvSpPr>
          <p:spPr>
            <a:xfrm>
              <a:off x="7982188" y="3519725"/>
              <a:ext cx="9525" cy="85725"/>
            </a:xfrm>
            <a:custGeom>
              <a:avLst/>
              <a:gdLst>
                <a:gd name="connsiteX0" fmla="*/ 3572 w 0"/>
                <a:gd name="connsiteY0" fmla="*/ 3572 h 85725"/>
                <a:gd name="connsiteX1" fmla="*/ 3572 w 0"/>
                <a:gd name="connsiteY1" fmla="*/ 84534 h 85725"/>
              </a:gdLst>
              <a:ahLst/>
              <a:cxnLst>
                <a:cxn ang="0">
                  <a:pos x="connsiteX0" y="connsiteY0"/>
                </a:cxn>
                <a:cxn ang="0">
                  <a:pos x="connsiteX1" y="connsiteY1"/>
                </a:cxn>
              </a:cxnLst>
              <a:rect l="l" t="t" r="r" b="b"/>
              <a:pathLst>
                <a:path h="85725">
                  <a:moveTo>
                    <a:pt x="3572" y="3572"/>
                  </a:moveTo>
                  <a:lnTo>
                    <a:pt x="3572" y="84534"/>
                  </a:lnTo>
                </a:path>
              </a:pathLst>
            </a:custGeom>
            <a:ln w="12700" cap="flat">
              <a:solidFill>
                <a:schemeClr val="bg1"/>
              </a:solidFill>
              <a:prstDash val="solid"/>
              <a:miter/>
            </a:ln>
          </p:spPr>
          <p:txBody>
            <a:bodyPr rtlCol="0" anchor="ctr"/>
            <a:lstStyle/>
            <a:p>
              <a:endParaRPr lang="sv-SE"/>
            </a:p>
          </p:txBody>
        </p:sp>
        <p:sp>
          <p:nvSpPr>
            <p:cNvPr id="67" name="Frihandsfigur: Form 66">
              <a:extLst>
                <a:ext uri="{FF2B5EF4-FFF2-40B4-BE49-F238E27FC236}">
                  <a16:creationId xmlns:a16="http://schemas.microsoft.com/office/drawing/2014/main" id="{49BE9846-30FA-4CEC-BEDF-44B91ED5F072}"/>
                </a:ext>
              </a:extLst>
            </p:cNvPr>
            <p:cNvSpPr/>
            <p:nvPr/>
          </p:nvSpPr>
          <p:spPr>
            <a:xfrm>
              <a:off x="7982188" y="3789283"/>
              <a:ext cx="9525" cy="85725"/>
            </a:xfrm>
            <a:custGeom>
              <a:avLst/>
              <a:gdLst>
                <a:gd name="connsiteX0" fmla="*/ 3572 w 0"/>
                <a:gd name="connsiteY0" fmla="*/ 3572 h 85725"/>
                <a:gd name="connsiteX1" fmla="*/ 3572 w 0"/>
                <a:gd name="connsiteY1" fmla="*/ 84534 h 85725"/>
              </a:gdLst>
              <a:ahLst/>
              <a:cxnLst>
                <a:cxn ang="0">
                  <a:pos x="connsiteX0" y="connsiteY0"/>
                </a:cxn>
                <a:cxn ang="0">
                  <a:pos x="connsiteX1" y="connsiteY1"/>
                </a:cxn>
              </a:cxnLst>
              <a:rect l="l" t="t" r="r" b="b"/>
              <a:pathLst>
                <a:path h="85725">
                  <a:moveTo>
                    <a:pt x="3572" y="3572"/>
                  </a:moveTo>
                  <a:lnTo>
                    <a:pt x="3572" y="84534"/>
                  </a:lnTo>
                </a:path>
              </a:pathLst>
            </a:custGeom>
            <a:ln w="12700" cap="flat">
              <a:solidFill>
                <a:schemeClr val="bg1"/>
              </a:solidFill>
              <a:prstDash val="solid"/>
              <a:miter/>
            </a:ln>
          </p:spPr>
          <p:txBody>
            <a:bodyPr rtlCol="0" anchor="ctr"/>
            <a:lstStyle/>
            <a:p>
              <a:endParaRPr lang="sv-SE"/>
            </a:p>
          </p:txBody>
        </p:sp>
        <p:sp>
          <p:nvSpPr>
            <p:cNvPr id="68" name="Frihandsfigur: Form 67">
              <a:extLst>
                <a:ext uri="{FF2B5EF4-FFF2-40B4-BE49-F238E27FC236}">
                  <a16:creationId xmlns:a16="http://schemas.microsoft.com/office/drawing/2014/main" id="{8918C0D7-3438-4421-8661-C3FC562F435B}"/>
                </a:ext>
              </a:extLst>
            </p:cNvPr>
            <p:cNvSpPr/>
            <p:nvPr/>
          </p:nvSpPr>
          <p:spPr>
            <a:xfrm>
              <a:off x="7982188" y="4059793"/>
              <a:ext cx="9525" cy="85725"/>
            </a:xfrm>
            <a:custGeom>
              <a:avLst/>
              <a:gdLst>
                <a:gd name="connsiteX0" fmla="*/ 3572 w 0"/>
                <a:gd name="connsiteY0" fmla="*/ 3572 h 85725"/>
                <a:gd name="connsiteX1" fmla="*/ 3572 w 0"/>
                <a:gd name="connsiteY1" fmla="*/ 84534 h 85725"/>
              </a:gdLst>
              <a:ahLst/>
              <a:cxnLst>
                <a:cxn ang="0">
                  <a:pos x="connsiteX0" y="connsiteY0"/>
                </a:cxn>
                <a:cxn ang="0">
                  <a:pos x="connsiteX1" y="connsiteY1"/>
                </a:cxn>
              </a:cxnLst>
              <a:rect l="l" t="t" r="r" b="b"/>
              <a:pathLst>
                <a:path h="85725">
                  <a:moveTo>
                    <a:pt x="3572" y="3572"/>
                  </a:moveTo>
                  <a:lnTo>
                    <a:pt x="3572" y="84534"/>
                  </a:lnTo>
                </a:path>
              </a:pathLst>
            </a:custGeom>
            <a:ln w="12700" cap="flat">
              <a:solidFill>
                <a:schemeClr val="bg1"/>
              </a:solidFill>
              <a:prstDash val="solid"/>
              <a:miter/>
            </a:ln>
          </p:spPr>
          <p:txBody>
            <a:bodyPr rtlCol="0" anchor="ctr"/>
            <a:lstStyle/>
            <a:p>
              <a:endParaRPr lang="sv-SE"/>
            </a:p>
          </p:txBody>
        </p:sp>
        <p:sp>
          <p:nvSpPr>
            <p:cNvPr id="69" name="Frihandsfigur: Form 68">
              <a:extLst>
                <a:ext uri="{FF2B5EF4-FFF2-40B4-BE49-F238E27FC236}">
                  <a16:creationId xmlns:a16="http://schemas.microsoft.com/office/drawing/2014/main" id="{676B9B2A-05B7-40E7-B197-A989D012E7E4}"/>
                </a:ext>
              </a:extLst>
            </p:cNvPr>
            <p:cNvSpPr/>
            <p:nvPr/>
          </p:nvSpPr>
          <p:spPr>
            <a:xfrm>
              <a:off x="7982188" y="4329350"/>
              <a:ext cx="9525" cy="85725"/>
            </a:xfrm>
            <a:custGeom>
              <a:avLst/>
              <a:gdLst>
                <a:gd name="connsiteX0" fmla="*/ 3572 w 0"/>
                <a:gd name="connsiteY0" fmla="*/ 3572 h 85725"/>
                <a:gd name="connsiteX1" fmla="*/ 3572 w 0"/>
                <a:gd name="connsiteY1" fmla="*/ 84534 h 85725"/>
              </a:gdLst>
              <a:ahLst/>
              <a:cxnLst>
                <a:cxn ang="0">
                  <a:pos x="connsiteX0" y="connsiteY0"/>
                </a:cxn>
                <a:cxn ang="0">
                  <a:pos x="connsiteX1" y="connsiteY1"/>
                </a:cxn>
              </a:cxnLst>
              <a:rect l="l" t="t" r="r" b="b"/>
              <a:pathLst>
                <a:path h="85725">
                  <a:moveTo>
                    <a:pt x="3572" y="3572"/>
                  </a:moveTo>
                  <a:lnTo>
                    <a:pt x="3572" y="84534"/>
                  </a:lnTo>
                </a:path>
              </a:pathLst>
            </a:custGeom>
            <a:ln w="12700" cap="flat">
              <a:solidFill>
                <a:schemeClr val="bg1"/>
              </a:solidFill>
              <a:prstDash val="solid"/>
              <a:miter/>
            </a:ln>
          </p:spPr>
          <p:txBody>
            <a:bodyPr rtlCol="0" anchor="ctr"/>
            <a:lstStyle/>
            <a:p>
              <a:endParaRPr lang="sv-SE"/>
            </a:p>
          </p:txBody>
        </p:sp>
      </p:grpSp>
      <p:pic>
        <p:nvPicPr>
          <p:cNvPr id="31" name="Bildobjekt 30">
            <a:extLst>
              <a:ext uri="{FF2B5EF4-FFF2-40B4-BE49-F238E27FC236}">
                <a16:creationId xmlns:a16="http://schemas.microsoft.com/office/drawing/2014/main" id="{9FB85850-140C-4E7E-92F4-FE120ACCDAF0}"/>
              </a:ext>
            </a:extLst>
          </p:cNvPr>
          <p:cNvPicPr>
            <a:picLocks noChangeAspect="1"/>
          </p:cNvPicPr>
          <p:nvPr userDrawn="1"/>
        </p:nvPicPr>
        <p:blipFill>
          <a:blip r:embed="rId2"/>
          <a:srcRect/>
          <a:stretch/>
        </p:blipFill>
        <p:spPr>
          <a:xfrm>
            <a:off x="11553500" y="169071"/>
            <a:ext cx="418908" cy="392903"/>
          </a:xfrm>
          <a:prstGeom prst="rect">
            <a:avLst/>
          </a:prstGeom>
        </p:spPr>
      </p:pic>
    </p:spTree>
    <p:extLst>
      <p:ext uri="{BB962C8B-B14F-4D97-AF65-F5344CB8AC3E}">
        <p14:creationId xmlns:p14="http://schemas.microsoft.com/office/powerpoint/2010/main" val="152900846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Rubrik och innehåll_vit">
    <p:spTree>
      <p:nvGrpSpPr>
        <p:cNvPr id="1" name=""/>
        <p:cNvGrpSpPr/>
        <p:nvPr/>
      </p:nvGrpSpPr>
      <p:grpSpPr>
        <a:xfrm>
          <a:off x="0" y="0"/>
          <a:ext cx="0" cy="0"/>
          <a:chOff x="0" y="0"/>
          <a:chExt cx="0" cy="0"/>
        </a:xfrm>
      </p:grpSpPr>
      <p:sp>
        <p:nvSpPr>
          <p:cNvPr id="2" name="Rubrik 1"/>
          <p:cNvSpPr>
            <a:spLocks noGrp="1"/>
          </p:cNvSpPr>
          <p:nvPr>
            <p:ph type="title"/>
          </p:nvPr>
        </p:nvSpPr>
        <p:spPr>
          <a:xfrm>
            <a:off x="731838" y="1016000"/>
            <a:ext cx="7731938" cy="1039377"/>
          </a:xfrm>
        </p:spPr>
        <p:txBody>
          <a:bodyPr/>
          <a:lstStyle/>
          <a:p>
            <a:r>
              <a:rPr lang="sv-SE"/>
              <a:t>Klicka här för att ändra mall för rubrikformat</a:t>
            </a:r>
          </a:p>
        </p:txBody>
      </p:sp>
      <p:sp>
        <p:nvSpPr>
          <p:cNvPr id="8" name="Platshållare för innehåll 2">
            <a:extLst>
              <a:ext uri="{FF2B5EF4-FFF2-40B4-BE49-F238E27FC236}">
                <a16:creationId xmlns:a16="http://schemas.microsoft.com/office/drawing/2014/main" id="{1834254C-9BAD-4CF9-998E-CD43CA703D97}"/>
              </a:ext>
            </a:extLst>
          </p:cNvPr>
          <p:cNvSpPr>
            <a:spLocks noGrp="1"/>
          </p:cNvSpPr>
          <p:nvPr>
            <p:ph idx="1"/>
          </p:nvPr>
        </p:nvSpPr>
        <p:spPr>
          <a:xfrm>
            <a:off x="725688" y="2420938"/>
            <a:ext cx="5370312" cy="3924300"/>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p:txBody>
      </p:sp>
      <p:grpSp>
        <p:nvGrpSpPr>
          <p:cNvPr id="28" name="Bild 12">
            <a:extLst>
              <a:ext uri="{FF2B5EF4-FFF2-40B4-BE49-F238E27FC236}">
                <a16:creationId xmlns:a16="http://schemas.microsoft.com/office/drawing/2014/main" id="{252D8DF5-3DB0-4A9E-AA5D-5F3F696E0B41}"/>
              </a:ext>
            </a:extLst>
          </p:cNvPr>
          <p:cNvGrpSpPr/>
          <p:nvPr userDrawn="1"/>
        </p:nvGrpSpPr>
        <p:grpSpPr>
          <a:xfrm rot="11721435">
            <a:off x="6865145" y="1080939"/>
            <a:ext cx="7162970" cy="7076968"/>
            <a:chOff x="8149828" y="4715850"/>
            <a:chExt cx="2028825" cy="2028825"/>
          </a:xfrm>
        </p:grpSpPr>
        <p:sp>
          <p:nvSpPr>
            <p:cNvPr id="29" name="Frihandsfigur: Form 28">
              <a:extLst>
                <a:ext uri="{FF2B5EF4-FFF2-40B4-BE49-F238E27FC236}">
                  <a16:creationId xmlns:a16="http://schemas.microsoft.com/office/drawing/2014/main" id="{EE9567F3-B293-4278-84F7-B0AF41D20575}"/>
                </a:ext>
              </a:extLst>
            </p:cNvPr>
            <p:cNvSpPr/>
            <p:nvPr/>
          </p:nvSpPr>
          <p:spPr>
            <a:xfrm>
              <a:off x="8149828" y="4715850"/>
              <a:ext cx="2028825" cy="2028825"/>
            </a:xfrm>
            <a:custGeom>
              <a:avLst/>
              <a:gdLst>
                <a:gd name="connsiteX0" fmla="*/ 2028587 w 2028825"/>
                <a:gd name="connsiteY0" fmla="*/ 3572 h 2028825"/>
                <a:gd name="connsiteX1" fmla="*/ 3572 w 2028825"/>
                <a:gd name="connsiteY1" fmla="*/ 2028587 h 2028825"/>
              </a:gdLst>
              <a:ahLst/>
              <a:cxnLst>
                <a:cxn ang="0">
                  <a:pos x="connsiteX0" y="connsiteY0"/>
                </a:cxn>
                <a:cxn ang="0">
                  <a:pos x="connsiteX1" y="connsiteY1"/>
                </a:cxn>
              </a:cxnLst>
              <a:rect l="l" t="t" r="r" b="b"/>
              <a:pathLst>
                <a:path w="2028825" h="2028825">
                  <a:moveTo>
                    <a:pt x="2028587" y="3572"/>
                  </a:moveTo>
                  <a:cubicBezTo>
                    <a:pt x="2028587" y="1121807"/>
                    <a:pt x="1121807" y="2028587"/>
                    <a:pt x="3572" y="2028587"/>
                  </a:cubicBezTo>
                </a:path>
              </a:pathLst>
            </a:custGeom>
            <a:noFill/>
            <a:ln w="12700" cap="flat">
              <a:solidFill>
                <a:schemeClr val="tx1"/>
              </a:solidFill>
              <a:prstDash val="solid"/>
              <a:miter/>
            </a:ln>
          </p:spPr>
          <p:txBody>
            <a:bodyPr rtlCol="0" anchor="ctr"/>
            <a:lstStyle/>
            <a:p>
              <a:endParaRPr lang="sv-SE"/>
            </a:p>
          </p:txBody>
        </p:sp>
        <p:sp>
          <p:nvSpPr>
            <p:cNvPr id="30" name="Frihandsfigur: Form 29">
              <a:extLst>
                <a:ext uri="{FF2B5EF4-FFF2-40B4-BE49-F238E27FC236}">
                  <a16:creationId xmlns:a16="http://schemas.microsoft.com/office/drawing/2014/main" id="{8BC8637F-FFE7-40C6-95AA-6FD73CA05870}"/>
                </a:ext>
              </a:extLst>
            </p:cNvPr>
            <p:cNvSpPr/>
            <p:nvPr/>
          </p:nvSpPr>
          <p:spPr>
            <a:xfrm>
              <a:off x="8149828" y="4715850"/>
              <a:ext cx="1762125" cy="1762125"/>
            </a:xfrm>
            <a:custGeom>
              <a:avLst/>
              <a:gdLst>
                <a:gd name="connsiteX0" fmla="*/ 1759029 w 1762125"/>
                <a:gd name="connsiteY0" fmla="*/ 3572 h 1762125"/>
                <a:gd name="connsiteX1" fmla="*/ 3572 w 1762125"/>
                <a:gd name="connsiteY1" fmla="*/ 1759029 h 1762125"/>
              </a:gdLst>
              <a:ahLst/>
              <a:cxnLst>
                <a:cxn ang="0">
                  <a:pos x="connsiteX0" y="connsiteY0"/>
                </a:cxn>
                <a:cxn ang="0">
                  <a:pos x="connsiteX1" y="connsiteY1"/>
                </a:cxn>
              </a:cxnLst>
              <a:rect l="l" t="t" r="r" b="b"/>
              <a:pathLst>
                <a:path w="1762125" h="1762125">
                  <a:moveTo>
                    <a:pt x="1759029" y="3572"/>
                  </a:moveTo>
                  <a:cubicBezTo>
                    <a:pt x="1759029" y="973217"/>
                    <a:pt x="973217" y="1759029"/>
                    <a:pt x="3572" y="1759029"/>
                  </a:cubicBezTo>
                </a:path>
              </a:pathLst>
            </a:custGeom>
            <a:noFill/>
            <a:ln w="12700" cap="flat">
              <a:solidFill>
                <a:schemeClr val="tx1"/>
              </a:solidFill>
              <a:prstDash val="solid"/>
              <a:miter/>
            </a:ln>
          </p:spPr>
          <p:txBody>
            <a:bodyPr rtlCol="0" anchor="ctr"/>
            <a:lstStyle/>
            <a:p>
              <a:endParaRPr lang="sv-SE"/>
            </a:p>
          </p:txBody>
        </p:sp>
        <p:sp>
          <p:nvSpPr>
            <p:cNvPr id="31" name="Frihandsfigur: Form 30">
              <a:extLst>
                <a:ext uri="{FF2B5EF4-FFF2-40B4-BE49-F238E27FC236}">
                  <a16:creationId xmlns:a16="http://schemas.microsoft.com/office/drawing/2014/main" id="{2E73A415-9D93-4F1D-9598-7089E6728A98}"/>
                </a:ext>
              </a:extLst>
            </p:cNvPr>
            <p:cNvSpPr/>
            <p:nvPr/>
          </p:nvSpPr>
          <p:spPr>
            <a:xfrm>
              <a:off x="8149828" y="4715850"/>
              <a:ext cx="1485900" cy="1485900"/>
            </a:xfrm>
            <a:custGeom>
              <a:avLst/>
              <a:gdLst>
                <a:gd name="connsiteX0" fmla="*/ 1488519 w 1485900"/>
                <a:gd name="connsiteY0" fmla="*/ 3572 h 1485900"/>
                <a:gd name="connsiteX1" fmla="*/ 3572 w 1485900"/>
                <a:gd name="connsiteY1" fmla="*/ 1488519 h 1485900"/>
              </a:gdLst>
              <a:ahLst/>
              <a:cxnLst>
                <a:cxn ang="0">
                  <a:pos x="connsiteX0" y="connsiteY0"/>
                </a:cxn>
                <a:cxn ang="0">
                  <a:pos x="connsiteX1" y="connsiteY1"/>
                </a:cxn>
              </a:cxnLst>
              <a:rect l="l" t="t" r="r" b="b"/>
              <a:pathLst>
                <a:path w="1485900" h="1485900">
                  <a:moveTo>
                    <a:pt x="1488519" y="3572"/>
                  </a:moveTo>
                  <a:cubicBezTo>
                    <a:pt x="1488519" y="823674"/>
                    <a:pt x="823674" y="1488519"/>
                    <a:pt x="3572" y="1488519"/>
                  </a:cubicBezTo>
                </a:path>
              </a:pathLst>
            </a:custGeom>
            <a:noFill/>
            <a:ln w="12700" cap="flat">
              <a:solidFill>
                <a:schemeClr val="tx1"/>
              </a:solidFill>
              <a:prstDash val="solid"/>
              <a:miter/>
            </a:ln>
          </p:spPr>
          <p:txBody>
            <a:bodyPr rtlCol="0" anchor="ctr"/>
            <a:lstStyle/>
            <a:p>
              <a:endParaRPr lang="sv-SE"/>
            </a:p>
          </p:txBody>
        </p:sp>
        <p:sp>
          <p:nvSpPr>
            <p:cNvPr id="32" name="Frihandsfigur: Form 31">
              <a:extLst>
                <a:ext uri="{FF2B5EF4-FFF2-40B4-BE49-F238E27FC236}">
                  <a16:creationId xmlns:a16="http://schemas.microsoft.com/office/drawing/2014/main" id="{07B6DC64-939C-4420-A865-F2912D2EC8CF}"/>
                </a:ext>
              </a:extLst>
            </p:cNvPr>
            <p:cNvSpPr/>
            <p:nvPr/>
          </p:nvSpPr>
          <p:spPr>
            <a:xfrm>
              <a:off x="8149828" y="4715850"/>
              <a:ext cx="1219200" cy="1219200"/>
            </a:xfrm>
            <a:custGeom>
              <a:avLst/>
              <a:gdLst>
                <a:gd name="connsiteX0" fmla="*/ 1218962 w 1219200"/>
                <a:gd name="connsiteY0" fmla="*/ 3572 h 1219200"/>
                <a:gd name="connsiteX1" fmla="*/ 3572 w 1219200"/>
                <a:gd name="connsiteY1" fmla="*/ 1218962 h 1219200"/>
              </a:gdLst>
              <a:ahLst/>
              <a:cxnLst>
                <a:cxn ang="0">
                  <a:pos x="connsiteX0" y="connsiteY0"/>
                </a:cxn>
                <a:cxn ang="0">
                  <a:pos x="connsiteX1" y="connsiteY1"/>
                </a:cxn>
              </a:cxnLst>
              <a:rect l="l" t="t" r="r" b="b"/>
              <a:pathLst>
                <a:path w="1219200" h="1219200">
                  <a:moveTo>
                    <a:pt x="1218962" y="3572"/>
                  </a:moveTo>
                  <a:cubicBezTo>
                    <a:pt x="1218962" y="674132"/>
                    <a:pt x="675084" y="1218962"/>
                    <a:pt x="3572" y="1218962"/>
                  </a:cubicBezTo>
                </a:path>
              </a:pathLst>
            </a:custGeom>
            <a:noFill/>
            <a:ln w="12700" cap="flat">
              <a:solidFill>
                <a:schemeClr val="tx1"/>
              </a:solidFill>
              <a:prstDash val="solid"/>
              <a:miter/>
            </a:ln>
          </p:spPr>
          <p:txBody>
            <a:bodyPr rtlCol="0" anchor="ctr"/>
            <a:lstStyle/>
            <a:p>
              <a:endParaRPr lang="sv-SE"/>
            </a:p>
          </p:txBody>
        </p:sp>
        <p:sp>
          <p:nvSpPr>
            <p:cNvPr id="33" name="Frihandsfigur: Form 32">
              <a:extLst>
                <a:ext uri="{FF2B5EF4-FFF2-40B4-BE49-F238E27FC236}">
                  <a16:creationId xmlns:a16="http://schemas.microsoft.com/office/drawing/2014/main" id="{F51F4248-BB39-42F0-ADB6-CFD52B719617}"/>
                </a:ext>
              </a:extLst>
            </p:cNvPr>
            <p:cNvSpPr/>
            <p:nvPr/>
          </p:nvSpPr>
          <p:spPr>
            <a:xfrm>
              <a:off x="8149828" y="4715850"/>
              <a:ext cx="942975" cy="942975"/>
            </a:xfrm>
            <a:custGeom>
              <a:avLst/>
              <a:gdLst>
                <a:gd name="connsiteX0" fmla="*/ 948452 w 942975"/>
                <a:gd name="connsiteY0" fmla="*/ 3572 h 942975"/>
                <a:gd name="connsiteX1" fmla="*/ 3572 w 942975"/>
                <a:gd name="connsiteY1" fmla="*/ 948452 h 942975"/>
              </a:gdLst>
              <a:ahLst/>
              <a:cxnLst>
                <a:cxn ang="0">
                  <a:pos x="connsiteX0" y="connsiteY0"/>
                </a:cxn>
                <a:cxn ang="0">
                  <a:pos x="connsiteX1" y="connsiteY1"/>
                </a:cxn>
              </a:cxnLst>
              <a:rect l="l" t="t" r="r" b="b"/>
              <a:pathLst>
                <a:path w="942975" h="942975">
                  <a:moveTo>
                    <a:pt x="948452" y="3572"/>
                  </a:moveTo>
                  <a:cubicBezTo>
                    <a:pt x="948452" y="525542"/>
                    <a:pt x="525542" y="948452"/>
                    <a:pt x="3572" y="948452"/>
                  </a:cubicBezTo>
                </a:path>
              </a:pathLst>
            </a:custGeom>
            <a:noFill/>
            <a:ln w="12700" cap="flat">
              <a:solidFill>
                <a:schemeClr val="tx1"/>
              </a:solidFill>
              <a:prstDash val="solid"/>
              <a:miter/>
            </a:ln>
          </p:spPr>
          <p:txBody>
            <a:bodyPr rtlCol="0" anchor="ctr"/>
            <a:lstStyle/>
            <a:p>
              <a:endParaRPr lang="sv-SE"/>
            </a:p>
          </p:txBody>
        </p:sp>
        <p:sp>
          <p:nvSpPr>
            <p:cNvPr id="34" name="Frihandsfigur: Form 33">
              <a:extLst>
                <a:ext uri="{FF2B5EF4-FFF2-40B4-BE49-F238E27FC236}">
                  <a16:creationId xmlns:a16="http://schemas.microsoft.com/office/drawing/2014/main" id="{EB08580F-32E1-4C20-9382-2DB27B249ACA}"/>
                </a:ext>
              </a:extLst>
            </p:cNvPr>
            <p:cNvSpPr/>
            <p:nvPr/>
          </p:nvSpPr>
          <p:spPr>
            <a:xfrm>
              <a:off x="8149828" y="4715850"/>
              <a:ext cx="676275" cy="676275"/>
            </a:xfrm>
            <a:custGeom>
              <a:avLst/>
              <a:gdLst>
                <a:gd name="connsiteX0" fmla="*/ 678894 w 676275"/>
                <a:gd name="connsiteY0" fmla="*/ 3572 h 676275"/>
                <a:gd name="connsiteX1" fmla="*/ 3572 w 676275"/>
                <a:gd name="connsiteY1" fmla="*/ 678894 h 676275"/>
              </a:gdLst>
              <a:ahLst/>
              <a:cxnLst>
                <a:cxn ang="0">
                  <a:pos x="connsiteX0" y="connsiteY0"/>
                </a:cxn>
                <a:cxn ang="0">
                  <a:pos x="connsiteX1" y="connsiteY1"/>
                </a:cxn>
              </a:cxnLst>
              <a:rect l="l" t="t" r="r" b="b"/>
              <a:pathLst>
                <a:path w="676275" h="676275">
                  <a:moveTo>
                    <a:pt x="678894" y="3572"/>
                  </a:moveTo>
                  <a:cubicBezTo>
                    <a:pt x="678894" y="375999"/>
                    <a:pt x="376952" y="678894"/>
                    <a:pt x="3572" y="678894"/>
                  </a:cubicBezTo>
                </a:path>
              </a:pathLst>
            </a:custGeom>
            <a:noFill/>
            <a:ln w="12700" cap="flat">
              <a:solidFill>
                <a:schemeClr val="tx1"/>
              </a:solidFill>
              <a:prstDash val="solid"/>
              <a:miter/>
            </a:ln>
          </p:spPr>
          <p:txBody>
            <a:bodyPr rtlCol="0" anchor="ctr"/>
            <a:lstStyle/>
            <a:p>
              <a:endParaRPr lang="sv-SE"/>
            </a:p>
          </p:txBody>
        </p:sp>
        <p:sp>
          <p:nvSpPr>
            <p:cNvPr id="35" name="Frihandsfigur: Form 34">
              <a:extLst>
                <a:ext uri="{FF2B5EF4-FFF2-40B4-BE49-F238E27FC236}">
                  <a16:creationId xmlns:a16="http://schemas.microsoft.com/office/drawing/2014/main" id="{48BB14A5-EFD8-4FC4-87B9-8557D967CE2C}"/>
                </a:ext>
              </a:extLst>
            </p:cNvPr>
            <p:cNvSpPr/>
            <p:nvPr/>
          </p:nvSpPr>
          <p:spPr>
            <a:xfrm>
              <a:off x="8149828" y="4715850"/>
              <a:ext cx="409575" cy="409575"/>
            </a:xfrm>
            <a:custGeom>
              <a:avLst/>
              <a:gdLst>
                <a:gd name="connsiteX0" fmla="*/ 408384 w 409575"/>
                <a:gd name="connsiteY0" fmla="*/ 3572 h 409575"/>
                <a:gd name="connsiteX1" fmla="*/ 3572 w 409575"/>
                <a:gd name="connsiteY1" fmla="*/ 408384 h 409575"/>
              </a:gdLst>
              <a:ahLst/>
              <a:cxnLst>
                <a:cxn ang="0">
                  <a:pos x="connsiteX0" y="connsiteY0"/>
                </a:cxn>
                <a:cxn ang="0">
                  <a:pos x="connsiteX1" y="connsiteY1"/>
                </a:cxn>
              </a:cxnLst>
              <a:rect l="l" t="t" r="r" b="b"/>
              <a:pathLst>
                <a:path w="409575" h="409575">
                  <a:moveTo>
                    <a:pt x="408384" y="3572"/>
                  </a:moveTo>
                  <a:cubicBezTo>
                    <a:pt x="408384" y="227409"/>
                    <a:pt x="227409" y="408384"/>
                    <a:pt x="3572" y="408384"/>
                  </a:cubicBezTo>
                </a:path>
              </a:pathLst>
            </a:custGeom>
            <a:noFill/>
            <a:ln w="12700" cap="flat">
              <a:solidFill>
                <a:schemeClr val="tx1"/>
              </a:solidFill>
              <a:prstDash val="solid"/>
              <a:miter/>
            </a:ln>
          </p:spPr>
          <p:txBody>
            <a:bodyPr rtlCol="0" anchor="ctr"/>
            <a:lstStyle/>
            <a:p>
              <a:endParaRPr lang="sv-SE"/>
            </a:p>
          </p:txBody>
        </p:sp>
      </p:grpSp>
    </p:spTree>
    <p:extLst>
      <p:ext uri="{BB962C8B-B14F-4D97-AF65-F5344CB8AC3E}">
        <p14:creationId xmlns:p14="http://schemas.microsoft.com/office/powerpoint/2010/main" val="18077605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Innehåll och bild höger">
    <p:spTree>
      <p:nvGrpSpPr>
        <p:cNvPr id="1" name=""/>
        <p:cNvGrpSpPr/>
        <p:nvPr/>
      </p:nvGrpSpPr>
      <p:grpSpPr>
        <a:xfrm>
          <a:off x="0" y="0"/>
          <a:ext cx="0" cy="0"/>
          <a:chOff x="0" y="0"/>
          <a:chExt cx="0" cy="0"/>
        </a:xfrm>
      </p:grpSpPr>
      <p:sp>
        <p:nvSpPr>
          <p:cNvPr id="2" name="Rubrik 1"/>
          <p:cNvSpPr>
            <a:spLocks noGrp="1"/>
          </p:cNvSpPr>
          <p:nvPr>
            <p:ph type="title"/>
          </p:nvPr>
        </p:nvSpPr>
        <p:spPr>
          <a:xfrm>
            <a:off x="731838" y="1016000"/>
            <a:ext cx="5188245" cy="1038253"/>
          </a:xfrm>
        </p:spPr>
        <p:txBody>
          <a:bodyPr/>
          <a:lstStyle/>
          <a:p>
            <a:r>
              <a:rPr lang="sv-SE"/>
              <a:t>Klicka här för att ändra mall för rubrikformat</a:t>
            </a:r>
          </a:p>
        </p:txBody>
      </p:sp>
      <p:sp>
        <p:nvSpPr>
          <p:cNvPr id="8" name="Platshållare för innehåll 2">
            <a:extLst>
              <a:ext uri="{FF2B5EF4-FFF2-40B4-BE49-F238E27FC236}">
                <a16:creationId xmlns:a16="http://schemas.microsoft.com/office/drawing/2014/main" id="{1834254C-9BAD-4CF9-998E-CD43CA703D97}"/>
              </a:ext>
            </a:extLst>
          </p:cNvPr>
          <p:cNvSpPr>
            <a:spLocks noGrp="1"/>
          </p:cNvSpPr>
          <p:nvPr>
            <p:ph idx="1"/>
          </p:nvPr>
        </p:nvSpPr>
        <p:spPr>
          <a:xfrm>
            <a:off x="731838" y="2420938"/>
            <a:ext cx="5184776" cy="3924300"/>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p:txBody>
      </p:sp>
      <p:sp>
        <p:nvSpPr>
          <p:cNvPr id="6" name="Platshållare för bild 5">
            <a:extLst>
              <a:ext uri="{FF2B5EF4-FFF2-40B4-BE49-F238E27FC236}">
                <a16:creationId xmlns:a16="http://schemas.microsoft.com/office/drawing/2014/main" id="{0091C627-AF69-4108-A4C8-11AD5D161494}"/>
              </a:ext>
            </a:extLst>
          </p:cNvPr>
          <p:cNvSpPr>
            <a:spLocks noGrp="1"/>
          </p:cNvSpPr>
          <p:nvPr>
            <p:ph type="pic" sz="quarter" idx="10"/>
          </p:nvPr>
        </p:nvSpPr>
        <p:spPr>
          <a:xfrm>
            <a:off x="6275387" y="1016001"/>
            <a:ext cx="5689601" cy="5329238"/>
          </a:xfrm>
        </p:spPr>
        <p:txBody>
          <a:bodyPr anchor="ctr" anchorCtr="0"/>
          <a:lstStyle>
            <a:lvl1pPr marL="0" indent="0" algn="ctr">
              <a:buNone/>
              <a:defRPr sz="1600"/>
            </a:lvl1pPr>
          </a:lstStyle>
          <a:p>
            <a:r>
              <a:rPr lang="sv-SE"/>
              <a:t>Klicka på ikonen för att lägga till en bild</a:t>
            </a:r>
          </a:p>
        </p:txBody>
      </p:sp>
    </p:spTree>
    <p:extLst>
      <p:ext uri="{BB962C8B-B14F-4D97-AF65-F5344CB8AC3E}">
        <p14:creationId xmlns:p14="http://schemas.microsoft.com/office/powerpoint/2010/main" val="400604267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Innehåll och bild vänster">
    <p:spTree>
      <p:nvGrpSpPr>
        <p:cNvPr id="1" name=""/>
        <p:cNvGrpSpPr/>
        <p:nvPr/>
      </p:nvGrpSpPr>
      <p:grpSpPr>
        <a:xfrm>
          <a:off x="0" y="0"/>
          <a:ext cx="0" cy="0"/>
          <a:chOff x="0" y="0"/>
          <a:chExt cx="0" cy="0"/>
        </a:xfrm>
      </p:grpSpPr>
      <p:sp>
        <p:nvSpPr>
          <p:cNvPr id="2" name="Rubrik 1"/>
          <p:cNvSpPr>
            <a:spLocks noGrp="1"/>
          </p:cNvSpPr>
          <p:nvPr>
            <p:ph type="title"/>
          </p:nvPr>
        </p:nvSpPr>
        <p:spPr>
          <a:xfrm>
            <a:off x="6275388" y="1010416"/>
            <a:ext cx="5188245" cy="1050159"/>
          </a:xfrm>
        </p:spPr>
        <p:txBody>
          <a:bodyPr/>
          <a:lstStyle/>
          <a:p>
            <a:r>
              <a:rPr lang="sv-SE"/>
              <a:t>Klicka här för att ändra mall för rubrikformat</a:t>
            </a:r>
          </a:p>
        </p:txBody>
      </p:sp>
      <p:sp>
        <p:nvSpPr>
          <p:cNvPr id="8" name="Platshållare för innehåll 2">
            <a:extLst>
              <a:ext uri="{FF2B5EF4-FFF2-40B4-BE49-F238E27FC236}">
                <a16:creationId xmlns:a16="http://schemas.microsoft.com/office/drawing/2014/main" id="{1834254C-9BAD-4CF9-998E-CD43CA703D97}"/>
              </a:ext>
            </a:extLst>
          </p:cNvPr>
          <p:cNvSpPr>
            <a:spLocks noGrp="1"/>
          </p:cNvSpPr>
          <p:nvPr>
            <p:ph idx="1"/>
          </p:nvPr>
        </p:nvSpPr>
        <p:spPr>
          <a:xfrm>
            <a:off x="6275388" y="2420938"/>
            <a:ext cx="5689600" cy="3924300"/>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p:txBody>
      </p:sp>
      <p:sp>
        <p:nvSpPr>
          <p:cNvPr id="6" name="Platshållare för bild 5">
            <a:extLst>
              <a:ext uri="{FF2B5EF4-FFF2-40B4-BE49-F238E27FC236}">
                <a16:creationId xmlns:a16="http://schemas.microsoft.com/office/drawing/2014/main" id="{0091C627-AF69-4108-A4C8-11AD5D161494}"/>
              </a:ext>
            </a:extLst>
          </p:cNvPr>
          <p:cNvSpPr>
            <a:spLocks noGrp="1"/>
          </p:cNvSpPr>
          <p:nvPr>
            <p:ph type="pic" sz="quarter" idx="10"/>
          </p:nvPr>
        </p:nvSpPr>
        <p:spPr>
          <a:xfrm>
            <a:off x="745908" y="1010417"/>
            <a:ext cx="5170705" cy="5334822"/>
          </a:xfrm>
        </p:spPr>
        <p:txBody>
          <a:bodyPr anchor="ctr" anchorCtr="0"/>
          <a:lstStyle>
            <a:lvl1pPr marL="0" indent="0" algn="ctr">
              <a:buNone/>
              <a:defRPr sz="1600"/>
            </a:lvl1pPr>
          </a:lstStyle>
          <a:p>
            <a:r>
              <a:rPr lang="sv-SE"/>
              <a:t>Klicka på ikonen för att lägga till en bild</a:t>
            </a:r>
          </a:p>
        </p:txBody>
      </p:sp>
    </p:spTree>
    <p:extLst>
      <p:ext uri="{BB962C8B-B14F-4D97-AF65-F5344CB8AC3E}">
        <p14:creationId xmlns:p14="http://schemas.microsoft.com/office/powerpoint/2010/main" val="4161597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vå innehåll">
    <p:spTree>
      <p:nvGrpSpPr>
        <p:cNvPr id="1" name=""/>
        <p:cNvGrpSpPr/>
        <p:nvPr/>
      </p:nvGrpSpPr>
      <p:grpSpPr>
        <a:xfrm>
          <a:off x="0" y="0"/>
          <a:ext cx="0" cy="0"/>
          <a:chOff x="0" y="0"/>
          <a:chExt cx="0" cy="0"/>
        </a:xfrm>
      </p:grpSpPr>
      <p:sp>
        <p:nvSpPr>
          <p:cNvPr id="2" name="Rubrik 1"/>
          <p:cNvSpPr>
            <a:spLocks noGrp="1"/>
          </p:cNvSpPr>
          <p:nvPr>
            <p:ph type="title"/>
          </p:nvPr>
        </p:nvSpPr>
        <p:spPr>
          <a:xfrm>
            <a:off x="750243" y="1029494"/>
            <a:ext cx="7627219" cy="1031081"/>
          </a:xfrm>
        </p:spPr>
        <p:txBody>
          <a:bodyPr/>
          <a:lstStyle/>
          <a:p>
            <a:r>
              <a:rPr lang="sv-SE"/>
              <a:t>Klicka här för att ändra mall för rubrikformat</a:t>
            </a:r>
          </a:p>
        </p:txBody>
      </p:sp>
      <p:sp>
        <p:nvSpPr>
          <p:cNvPr id="8" name="Platshållare för innehåll 2">
            <a:extLst>
              <a:ext uri="{FF2B5EF4-FFF2-40B4-BE49-F238E27FC236}">
                <a16:creationId xmlns:a16="http://schemas.microsoft.com/office/drawing/2014/main" id="{1834254C-9BAD-4CF9-998E-CD43CA703D97}"/>
              </a:ext>
            </a:extLst>
          </p:cNvPr>
          <p:cNvSpPr>
            <a:spLocks noGrp="1"/>
          </p:cNvSpPr>
          <p:nvPr>
            <p:ph idx="1"/>
          </p:nvPr>
        </p:nvSpPr>
        <p:spPr>
          <a:xfrm>
            <a:off x="725689" y="2420938"/>
            <a:ext cx="3690958" cy="3909480"/>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p:txBody>
      </p:sp>
      <p:sp>
        <p:nvSpPr>
          <p:cNvPr id="11" name="Platshållare för innehåll 2">
            <a:extLst>
              <a:ext uri="{FF2B5EF4-FFF2-40B4-BE49-F238E27FC236}">
                <a16:creationId xmlns:a16="http://schemas.microsoft.com/office/drawing/2014/main" id="{391E7B50-F211-4773-9434-6D9056770638}"/>
              </a:ext>
            </a:extLst>
          </p:cNvPr>
          <p:cNvSpPr>
            <a:spLocks noGrp="1"/>
          </p:cNvSpPr>
          <p:nvPr>
            <p:ph idx="13"/>
          </p:nvPr>
        </p:nvSpPr>
        <p:spPr>
          <a:xfrm>
            <a:off x="4686504" y="2420938"/>
            <a:ext cx="3690958" cy="3909480"/>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p:txBody>
      </p:sp>
      <p:grpSp>
        <p:nvGrpSpPr>
          <p:cNvPr id="4" name="Bild 2">
            <a:extLst>
              <a:ext uri="{FF2B5EF4-FFF2-40B4-BE49-F238E27FC236}">
                <a16:creationId xmlns:a16="http://schemas.microsoft.com/office/drawing/2014/main" id="{B5B7B78E-801B-4906-8DD6-528326F931C7}"/>
              </a:ext>
            </a:extLst>
          </p:cNvPr>
          <p:cNvGrpSpPr/>
          <p:nvPr/>
        </p:nvGrpSpPr>
        <p:grpSpPr>
          <a:xfrm>
            <a:off x="8648700" y="-2324098"/>
            <a:ext cx="4178299" cy="8356598"/>
            <a:chOff x="5014912" y="1266825"/>
            <a:chExt cx="2162175" cy="4324350"/>
          </a:xfrm>
        </p:grpSpPr>
        <p:sp>
          <p:nvSpPr>
            <p:cNvPr id="5" name="Frihandsfigur: Form 4">
              <a:extLst>
                <a:ext uri="{FF2B5EF4-FFF2-40B4-BE49-F238E27FC236}">
                  <a16:creationId xmlns:a16="http://schemas.microsoft.com/office/drawing/2014/main" id="{84F6DAFE-A40C-4327-8B68-D998EC99B965}"/>
                </a:ext>
              </a:extLst>
            </p:cNvPr>
            <p:cNvSpPr/>
            <p:nvPr/>
          </p:nvSpPr>
          <p:spPr>
            <a:xfrm>
              <a:off x="5014198" y="4503658"/>
              <a:ext cx="2162175" cy="1085850"/>
            </a:xfrm>
            <a:custGeom>
              <a:avLst/>
              <a:gdLst>
                <a:gd name="connsiteX0" fmla="*/ 2162889 w 2162175"/>
                <a:gd name="connsiteY0" fmla="*/ 3572 h 1085850"/>
                <a:gd name="connsiteX1" fmla="*/ 1082754 w 2162175"/>
                <a:gd name="connsiteY1" fmla="*/ 1083707 h 1085850"/>
                <a:gd name="connsiteX2" fmla="*/ 3572 w 2162175"/>
                <a:gd name="connsiteY2" fmla="*/ 3572 h 1085850"/>
                <a:gd name="connsiteX3" fmla="*/ 2162889 w 2162175"/>
                <a:gd name="connsiteY3" fmla="*/ 3572 h 1085850"/>
              </a:gdLst>
              <a:ahLst/>
              <a:cxnLst>
                <a:cxn ang="0">
                  <a:pos x="connsiteX0" y="connsiteY0"/>
                </a:cxn>
                <a:cxn ang="0">
                  <a:pos x="connsiteX1" y="connsiteY1"/>
                </a:cxn>
                <a:cxn ang="0">
                  <a:pos x="connsiteX2" y="connsiteY2"/>
                </a:cxn>
                <a:cxn ang="0">
                  <a:pos x="connsiteX3" y="connsiteY3"/>
                </a:cxn>
              </a:cxnLst>
              <a:rect l="l" t="t" r="r" b="b"/>
              <a:pathLst>
                <a:path w="2162175" h="1085850">
                  <a:moveTo>
                    <a:pt x="2162889" y="3572"/>
                  </a:moveTo>
                  <a:cubicBezTo>
                    <a:pt x="2162889" y="599837"/>
                    <a:pt x="1679019" y="1083707"/>
                    <a:pt x="1082754" y="1083707"/>
                  </a:cubicBezTo>
                  <a:cubicBezTo>
                    <a:pt x="486489" y="1083707"/>
                    <a:pt x="3572" y="599837"/>
                    <a:pt x="3572" y="3572"/>
                  </a:cubicBezTo>
                  <a:lnTo>
                    <a:pt x="2162889" y="3572"/>
                  </a:lnTo>
                  <a:close/>
                </a:path>
              </a:pathLst>
            </a:custGeom>
            <a:noFill/>
            <a:ln w="12700" cap="flat">
              <a:solidFill>
                <a:srgbClr val="000000"/>
              </a:solidFill>
              <a:prstDash val="solid"/>
              <a:miter/>
            </a:ln>
          </p:spPr>
          <p:txBody>
            <a:bodyPr rtlCol="0" anchor="ctr"/>
            <a:lstStyle/>
            <a:p>
              <a:endParaRPr lang="sv-SE"/>
            </a:p>
          </p:txBody>
        </p:sp>
        <p:sp>
          <p:nvSpPr>
            <p:cNvPr id="6" name="Frihandsfigur: Form 5">
              <a:extLst>
                <a:ext uri="{FF2B5EF4-FFF2-40B4-BE49-F238E27FC236}">
                  <a16:creationId xmlns:a16="http://schemas.microsoft.com/office/drawing/2014/main" id="{C0697574-ED35-47E9-8C32-04DD60F42F25}"/>
                </a:ext>
              </a:extLst>
            </p:cNvPr>
            <p:cNvSpPr/>
            <p:nvPr/>
          </p:nvSpPr>
          <p:spPr>
            <a:xfrm>
              <a:off x="5014198" y="1263253"/>
              <a:ext cx="9525" cy="3238500"/>
            </a:xfrm>
            <a:custGeom>
              <a:avLst/>
              <a:gdLst>
                <a:gd name="connsiteX0" fmla="*/ 3572 w 0"/>
                <a:gd name="connsiteY0" fmla="*/ 3243977 h 3238500"/>
                <a:gd name="connsiteX1" fmla="*/ 3572 w 0"/>
                <a:gd name="connsiteY1" fmla="*/ 3572 h 3238500"/>
              </a:gdLst>
              <a:ahLst/>
              <a:cxnLst>
                <a:cxn ang="0">
                  <a:pos x="connsiteX0" y="connsiteY0"/>
                </a:cxn>
                <a:cxn ang="0">
                  <a:pos x="connsiteX1" y="connsiteY1"/>
                </a:cxn>
              </a:cxnLst>
              <a:rect l="l" t="t" r="r" b="b"/>
              <a:pathLst>
                <a:path h="3238500">
                  <a:moveTo>
                    <a:pt x="3572" y="3243977"/>
                  </a:moveTo>
                  <a:lnTo>
                    <a:pt x="3572" y="3572"/>
                  </a:lnTo>
                </a:path>
              </a:pathLst>
            </a:custGeom>
            <a:ln w="12700" cap="flat">
              <a:solidFill>
                <a:srgbClr val="000000"/>
              </a:solidFill>
              <a:prstDash val="solid"/>
              <a:miter/>
            </a:ln>
          </p:spPr>
          <p:txBody>
            <a:bodyPr rtlCol="0" anchor="ctr"/>
            <a:lstStyle/>
            <a:p>
              <a:endParaRPr lang="sv-SE"/>
            </a:p>
          </p:txBody>
        </p:sp>
        <p:sp>
          <p:nvSpPr>
            <p:cNvPr id="7" name="Frihandsfigur: Form 6">
              <a:extLst>
                <a:ext uri="{FF2B5EF4-FFF2-40B4-BE49-F238E27FC236}">
                  <a16:creationId xmlns:a16="http://schemas.microsoft.com/office/drawing/2014/main" id="{B0692184-58AE-445D-8762-8E1006C07B77}"/>
                </a:ext>
              </a:extLst>
            </p:cNvPr>
            <p:cNvSpPr/>
            <p:nvPr/>
          </p:nvSpPr>
          <p:spPr>
            <a:xfrm>
              <a:off x="7173515" y="1263253"/>
              <a:ext cx="9525" cy="3238500"/>
            </a:xfrm>
            <a:custGeom>
              <a:avLst/>
              <a:gdLst>
                <a:gd name="connsiteX0" fmla="*/ 3572 w 0"/>
                <a:gd name="connsiteY0" fmla="*/ 3243977 h 3238500"/>
                <a:gd name="connsiteX1" fmla="*/ 3572 w 0"/>
                <a:gd name="connsiteY1" fmla="*/ 3572 h 3238500"/>
              </a:gdLst>
              <a:ahLst/>
              <a:cxnLst>
                <a:cxn ang="0">
                  <a:pos x="connsiteX0" y="connsiteY0"/>
                </a:cxn>
                <a:cxn ang="0">
                  <a:pos x="connsiteX1" y="connsiteY1"/>
                </a:cxn>
              </a:cxnLst>
              <a:rect l="l" t="t" r="r" b="b"/>
              <a:pathLst>
                <a:path h="3238500">
                  <a:moveTo>
                    <a:pt x="3572" y="3243977"/>
                  </a:moveTo>
                  <a:lnTo>
                    <a:pt x="3572" y="3572"/>
                  </a:lnTo>
                </a:path>
              </a:pathLst>
            </a:custGeom>
            <a:ln w="12700" cap="flat">
              <a:solidFill>
                <a:srgbClr val="000000"/>
              </a:solidFill>
              <a:prstDash val="solid"/>
              <a:miter/>
            </a:ln>
          </p:spPr>
          <p:txBody>
            <a:bodyPr rtlCol="0" anchor="ctr"/>
            <a:lstStyle/>
            <a:p>
              <a:endParaRPr lang="sv-SE"/>
            </a:p>
          </p:txBody>
        </p:sp>
        <p:sp>
          <p:nvSpPr>
            <p:cNvPr id="9" name="Frihandsfigur: Form 8">
              <a:extLst>
                <a:ext uri="{FF2B5EF4-FFF2-40B4-BE49-F238E27FC236}">
                  <a16:creationId xmlns:a16="http://schemas.microsoft.com/office/drawing/2014/main" id="{603C74B2-0BD3-47EA-85AE-05589E8FA9C5}"/>
                </a:ext>
              </a:extLst>
            </p:cNvPr>
            <p:cNvSpPr/>
            <p:nvPr/>
          </p:nvSpPr>
          <p:spPr>
            <a:xfrm>
              <a:off x="5014198" y="4465558"/>
              <a:ext cx="9525" cy="38100"/>
            </a:xfrm>
            <a:custGeom>
              <a:avLst/>
              <a:gdLst>
                <a:gd name="connsiteX0" fmla="*/ 3572 w 0"/>
                <a:gd name="connsiteY0" fmla="*/ 41672 h 38100"/>
                <a:gd name="connsiteX1" fmla="*/ 4524 w 0"/>
                <a:gd name="connsiteY1" fmla="*/ 3572 h 38100"/>
              </a:gdLst>
              <a:ahLst/>
              <a:cxnLst>
                <a:cxn ang="0">
                  <a:pos x="connsiteX0" y="connsiteY0"/>
                </a:cxn>
                <a:cxn ang="0">
                  <a:pos x="connsiteX1" y="connsiteY1"/>
                </a:cxn>
              </a:cxnLst>
              <a:rect l="l" t="t" r="r" b="b"/>
              <a:pathLst>
                <a:path h="38100">
                  <a:moveTo>
                    <a:pt x="3572" y="41672"/>
                  </a:moveTo>
                  <a:cubicBezTo>
                    <a:pt x="3572" y="29289"/>
                    <a:pt x="3572" y="15954"/>
                    <a:pt x="4524" y="3572"/>
                  </a:cubicBezTo>
                </a:path>
              </a:pathLst>
            </a:custGeom>
            <a:noFill/>
            <a:ln w="12700" cap="flat">
              <a:solidFill>
                <a:srgbClr val="000000"/>
              </a:solidFill>
              <a:prstDash val="solid"/>
              <a:miter/>
            </a:ln>
          </p:spPr>
          <p:txBody>
            <a:bodyPr rtlCol="0" anchor="ctr"/>
            <a:lstStyle/>
            <a:p>
              <a:endParaRPr lang="sv-SE"/>
            </a:p>
          </p:txBody>
        </p:sp>
        <p:sp>
          <p:nvSpPr>
            <p:cNvPr id="12" name="Frihandsfigur: Form 11">
              <a:extLst>
                <a:ext uri="{FF2B5EF4-FFF2-40B4-BE49-F238E27FC236}">
                  <a16:creationId xmlns:a16="http://schemas.microsoft.com/office/drawing/2014/main" id="{1A8027DA-9ECF-4144-B54A-D1736E9DF891}"/>
                </a:ext>
              </a:extLst>
            </p:cNvPr>
            <p:cNvSpPr/>
            <p:nvPr/>
          </p:nvSpPr>
          <p:spPr>
            <a:xfrm>
              <a:off x="5019913" y="3423523"/>
              <a:ext cx="2152650" cy="1009650"/>
            </a:xfrm>
            <a:custGeom>
              <a:avLst/>
              <a:gdLst>
                <a:gd name="connsiteX0" fmla="*/ 3572 w 2152650"/>
                <a:gd name="connsiteY0" fmla="*/ 968454 h 1009650"/>
                <a:gd name="connsiteX1" fmla="*/ 1077039 w 2152650"/>
                <a:gd name="connsiteY1" fmla="*/ 3572 h 1009650"/>
                <a:gd name="connsiteX2" fmla="*/ 2154317 w 2152650"/>
                <a:gd name="connsiteY2" fmla="*/ 1006554 h 1009650"/>
              </a:gdLst>
              <a:ahLst/>
              <a:cxnLst>
                <a:cxn ang="0">
                  <a:pos x="connsiteX0" y="connsiteY0"/>
                </a:cxn>
                <a:cxn ang="0">
                  <a:pos x="connsiteX1" y="connsiteY1"/>
                </a:cxn>
                <a:cxn ang="0">
                  <a:pos x="connsiteX2" y="connsiteY2"/>
                </a:cxn>
              </a:cxnLst>
              <a:rect l="l" t="t" r="r" b="b"/>
              <a:pathLst>
                <a:path w="2152650" h="1009650">
                  <a:moveTo>
                    <a:pt x="3572" y="968454"/>
                  </a:moveTo>
                  <a:cubicBezTo>
                    <a:pt x="60722" y="426482"/>
                    <a:pt x="519827" y="3572"/>
                    <a:pt x="1077039" y="3572"/>
                  </a:cubicBezTo>
                  <a:cubicBezTo>
                    <a:pt x="1647587" y="3572"/>
                    <a:pt x="2115265" y="446484"/>
                    <a:pt x="2154317" y="1006554"/>
                  </a:cubicBezTo>
                </a:path>
              </a:pathLst>
            </a:custGeom>
            <a:noFill/>
            <a:ln w="12700" cap="flat">
              <a:solidFill>
                <a:srgbClr val="000000"/>
              </a:solidFill>
              <a:custDash>
                <a:ds d="607373" sp="607373"/>
              </a:custDash>
              <a:miter/>
            </a:ln>
          </p:spPr>
          <p:txBody>
            <a:bodyPr rtlCol="0" anchor="ctr"/>
            <a:lstStyle/>
            <a:p>
              <a:endParaRPr lang="sv-SE"/>
            </a:p>
          </p:txBody>
        </p:sp>
        <p:sp>
          <p:nvSpPr>
            <p:cNvPr id="13" name="Frihandsfigur: Form 12">
              <a:extLst>
                <a:ext uri="{FF2B5EF4-FFF2-40B4-BE49-F238E27FC236}">
                  <a16:creationId xmlns:a16="http://schemas.microsoft.com/office/drawing/2014/main" id="{476C6D31-E6B4-447C-89A4-73B072D55916}"/>
                </a:ext>
              </a:extLst>
            </p:cNvPr>
            <p:cNvSpPr/>
            <p:nvPr/>
          </p:nvSpPr>
          <p:spPr>
            <a:xfrm>
              <a:off x="7173515" y="4465558"/>
              <a:ext cx="9525" cy="38100"/>
            </a:xfrm>
            <a:custGeom>
              <a:avLst/>
              <a:gdLst>
                <a:gd name="connsiteX0" fmla="*/ 3572 w 0"/>
                <a:gd name="connsiteY0" fmla="*/ 3572 h 38100"/>
                <a:gd name="connsiteX1" fmla="*/ 4524 w 0"/>
                <a:gd name="connsiteY1" fmla="*/ 41672 h 38100"/>
              </a:gdLst>
              <a:ahLst/>
              <a:cxnLst>
                <a:cxn ang="0">
                  <a:pos x="connsiteX0" y="connsiteY0"/>
                </a:cxn>
                <a:cxn ang="0">
                  <a:pos x="connsiteX1" y="connsiteY1"/>
                </a:cxn>
              </a:cxnLst>
              <a:rect l="l" t="t" r="r" b="b"/>
              <a:pathLst>
                <a:path h="38100">
                  <a:moveTo>
                    <a:pt x="3572" y="3572"/>
                  </a:moveTo>
                  <a:cubicBezTo>
                    <a:pt x="3572" y="15954"/>
                    <a:pt x="4524" y="29289"/>
                    <a:pt x="4524" y="41672"/>
                  </a:cubicBezTo>
                </a:path>
              </a:pathLst>
            </a:custGeom>
            <a:noFill/>
            <a:ln w="12700" cap="flat">
              <a:solidFill>
                <a:srgbClr val="000000"/>
              </a:solidFill>
              <a:prstDash val="solid"/>
              <a:miter/>
            </a:ln>
          </p:spPr>
          <p:txBody>
            <a:bodyPr rtlCol="0" anchor="ctr"/>
            <a:lstStyle/>
            <a:p>
              <a:endParaRPr lang="sv-SE"/>
            </a:p>
          </p:txBody>
        </p:sp>
      </p:grpSp>
    </p:spTree>
    <p:extLst>
      <p:ext uri="{BB962C8B-B14F-4D97-AF65-F5344CB8AC3E}">
        <p14:creationId xmlns:p14="http://schemas.microsoft.com/office/powerpoint/2010/main" val="311806267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vå innehåll och bild">
    <p:spTree>
      <p:nvGrpSpPr>
        <p:cNvPr id="1" name=""/>
        <p:cNvGrpSpPr/>
        <p:nvPr/>
      </p:nvGrpSpPr>
      <p:grpSpPr>
        <a:xfrm>
          <a:off x="0" y="0"/>
          <a:ext cx="0" cy="0"/>
          <a:chOff x="0" y="0"/>
          <a:chExt cx="0" cy="0"/>
        </a:xfrm>
      </p:grpSpPr>
      <p:sp>
        <p:nvSpPr>
          <p:cNvPr id="2" name="Rubrik 1"/>
          <p:cNvSpPr>
            <a:spLocks noGrp="1"/>
          </p:cNvSpPr>
          <p:nvPr>
            <p:ph type="title"/>
          </p:nvPr>
        </p:nvSpPr>
        <p:spPr>
          <a:xfrm>
            <a:off x="728369" y="1029494"/>
            <a:ext cx="7756345" cy="1031081"/>
          </a:xfrm>
        </p:spPr>
        <p:txBody>
          <a:bodyPr/>
          <a:lstStyle/>
          <a:p>
            <a:r>
              <a:rPr lang="sv-SE"/>
              <a:t>Klicka här för att ändra mall för rubrikformat</a:t>
            </a:r>
          </a:p>
        </p:txBody>
      </p:sp>
      <p:sp>
        <p:nvSpPr>
          <p:cNvPr id="8" name="Platshållare för innehåll 2">
            <a:extLst>
              <a:ext uri="{FF2B5EF4-FFF2-40B4-BE49-F238E27FC236}">
                <a16:creationId xmlns:a16="http://schemas.microsoft.com/office/drawing/2014/main" id="{1834254C-9BAD-4CF9-998E-CD43CA703D97}"/>
              </a:ext>
            </a:extLst>
          </p:cNvPr>
          <p:cNvSpPr>
            <a:spLocks noGrp="1"/>
          </p:cNvSpPr>
          <p:nvPr>
            <p:ph idx="1"/>
          </p:nvPr>
        </p:nvSpPr>
        <p:spPr>
          <a:xfrm>
            <a:off x="728369" y="2420938"/>
            <a:ext cx="3786481" cy="3924299"/>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p:txBody>
      </p:sp>
      <p:sp>
        <p:nvSpPr>
          <p:cNvPr id="11" name="Platshållare för innehåll 2">
            <a:extLst>
              <a:ext uri="{FF2B5EF4-FFF2-40B4-BE49-F238E27FC236}">
                <a16:creationId xmlns:a16="http://schemas.microsoft.com/office/drawing/2014/main" id="{391E7B50-F211-4773-9434-6D9056770638}"/>
              </a:ext>
            </a:extLst>
          </p:cNvPr>
          <p:cNvSpPr>
            <a:spLocks noGrp="1"/>
          </p:cNvSpPr>
          <p:nvPr>
            <p:ph idx="13"/>
          </p:nvPr>
        </p:nvSpPr>
        <p:spPr>
          <a:xfrm>
            <a:off x="4697514" y="2420938"/>
            <a:ext cx="3787200" cy="3924301"/>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p:txBody>
      </p:sp>
      <p:sp>
        <p:nvSpPr>
          <p:cNvPr id="10" name="Platshållare för bild 9">
            <a:extLst>
              <a:ext uri="{FF2B5EF4-FFF2-40B4-BE49-F238E27FC236}">
                <a16:creationId xmlns:a16="http://schemas.microsoft.com/office/drawing/2014/main" id="{B257B74F-6CE8-4E29-ABEF-A65364B7B2F7}"/>
              </a:ext>
            </a:extLst>
          </p:cNvPr>
          <p:cNvSpPr>
            <a:spLocks noGrp="1"/>
          </p:cNvSpPr>
          <p:nvPr>
            <p:ph type="pic" sz="quarter" idx="14" hasCustomPrompt="1"/>
          </p:nvPr>
        </p:nvSpPr>
        <p:spPr>
          <a:xfrm>
            <a:off x="8667378" y="2420938"/>
            <a:ext cx="3297610" cy="3924300"/>
          </a:xfrm>
        </p:spPr>
        <p:txBody>
          <a:bodyPr anchor="ctr" anchorCtr="0"/>
          <a:lstStyle>
            <a:lvl1pPr marL="0" indent="0">
              <a:buNone/>
              <a:defRPr sz="1400"/>
            </a:lvl1pPr>
          </a:lstStyle>
          <a:p>
            <a:r>
              <a:rPr lang="sv-SE"/>
              <a:t>   Klicka på ikonen för att lägga till en bild</a:t>
            </a:r>
          </a:p>
        </p:txBody>
      </p:sp>
    </p:spTree>
    <p:extLst>
      <p:ext uri="{BB962C8B-B14F-4D97-AF65-F5344CB8AC3E}">
        <p14:creationId xmlns:p14="http://schemas.microsoft.com/office/powerpoint/2010/main" val="22515521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re innehåll med rubriker">
    <p:spTree>
      <p:nvGrpSpPr>
        <p:cNvPr id="1" name=""/>
        <p:cNvGrpSpPr/>
        <p:nvPr/>
      </p:nvGrpSpPr>
      <p:grpSpPr>
        <a:xfrm>
          <a:off x="0" y="0"/>
          <a:ext cx="0" cy="0"/>
          <a:chOff x="0" y="0"/>
          <a:chExt cx="0" cy="0"/>
        </a:xfrm>
      </p:grpSpPr>
      <p:sp>
        <p:nvSpPr>
          <p:cNvPr id="2" name="Rubrik 1"/>
          <p:cNvSpPr>
            <a:spLocks noGrp="1"/>
          </p:cNvSpPr>
          <p:nvPr>
            <p:ph type="title"/>
          </p:nvPr>
        </p:nvSpPr>
        <p:spPr>
          <a:xfrm>
            <a:off x="728368" y="1029494"/>
            <a:ext cx="10623845" cy="670719"/>
          </a:xfrm>
        </p:spPr>
        <p:txBody>
          <a:bodyPr/>
          <a:lstStyle/>
          <a:p>
            <a:r>
              <a:rPr lang="sv-SE"/>
              <a:t>Klicka här för att ändra mall för rubrikformat</a:t>
            </a:r>
          </a:p>
        </p:txBody>
      </p:sp>
      <p:sp>
        <p:nvSpPr>
          <p:cNvPr id="4" name="Platshållare för text 3">
            <a:extLst>
              <a:ext uri="{FF2B5EF4-FFF2-40B4-BE49-F238E27FC236}">
                <a16:creationId xmlns:a16="http://schemas.microsoft.com/office/drawing/2014/main" id="{268FE90F-52DE-4037-82E7-B526C6A59762}"/>
              </a:ext>
            </a:extLst>
          </p:cNvPr>
          <p:cNvSpPr>
            <a:spLocks noGrp="1"/>
          </p:cNvSpPr>
          <p:nvPr>
            <p:ph type="body" sz="quarter" idx="15"/>
          </p:nvPr>
        </p:nvSpPr>
        <p:spPr>
          <a:xfrm>
            <a:off x="732044" y="2060575"/>
            <a:ext cx="3600000" cy="352425"/>
          </a:xfrm>
        </p:spPr>
        <p:txBody>
          <a:bodyPr/>
          <a:lstStyle>
            <a:lvl1pPr marL="0" indent="0">
              <a:buNone/>
              <a:defRPr b="1"/>
            </a:lvl1pPr>
          </a:lstStyle>
          <a:p>
            <a:pPr lvl="0"/>
            <a:r>
              <a:rPr lang="sv-SE"/>
              <a:t>Klicka här för att ändra format på bakgrundstexten</a:t>
            </a:r>
          </a:p>
        </p:txBody>
      </p:sp>
      <p:sp>
        <p:nvSpPr>
          <p:cNvPr id="8" name="Platshållare för innehåll 2">
            <a:extLst>
              <a:ext uri="{FF2B5EF4-FFF2-40B4-BE49-F238E27FC236}">
                <a16:creationId xmlns:a16="http://schemas.microsoft.com/office/drawing/2014/main" id="{1834254C-9BAD-4CF9-998E-CD43CA703D97}"/>
              </a:ext>
            </a:extLst>
          </p:cNvPr>
          <p:cNvSpPr>
            <a:spLocks noGrp="1"/>
          </p:cNvSpPr>
          <p:nvPr>
            <p:ph idx="1"/>
          </p:nvPr>
        </p:nvSpPr>
        <p:spPr>
          <a:xfrm>
            <a:off x="728368" y="2628901"/>
            <a:ext cx="3600000" cy="3713162"/>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p:txBody>
      </p:sp>
      <p:sp>
        <p:nvSpPr>
          <p:cNvPr id="9" name="Platshållare för text 3">
            <a:extLst>
              <a:ext uri="{FF2B5EF4-FFF2-40B4-BE49-F238E27FC236}">
                <a16:creationId xmlns:a16="http://schemas.microsoft.com/office/drawing/2014/main" id="{0F11A86A-2F4B-4E92-A65E-1EC522D728E0}"/>
              </a:ext>
            </a:extLst>
          </p:cNvPr>
          <p:cNvSpPr>
            <a:spLocks noGrp="1"/>
          </p:cNvSpPr>
          <p:nvPr>
            <p:ph type="body" sz="quarter" idx="16"/>
          </p:nvPr>
        </p:nvSpPr>
        <p:spPr>
          <a:xfrm>
            <a:off x="4543873" y="2060575"/>
            <a:ext cx="3600000" cy="352425"/>
          </a:xfrm>
        </p:spPr>
        <p:txBody>
          <a:bodyPr/>
          <a:lstStyle>
            <a:lvl1pPr marL="0" indent="0">
              <a:buNone/>
              <a:defRPr b="1" i="0"/>
            </a:lvl1pPr>
          </a:lstStyle>
          <a:p>
            <a:pPr lvl="0"/>
            <a:r>
              <a:rPr lang="sv-SE"/>
              <a:t>Klicka här för att ändra format på bakgrundstexten</a:t>
            </a:r>
          </a:p>
        </p:txBody>
      </p:sp>
      <p:sp>
        <p:nvSpPr>
          <p:cNvPr id="13" name="Platshållare för innehåll 2">
            <a:extLst>
              <a:ext uri="{FF2B5EF4-FFF2-40B4-BE49-F238E27FC236}">
                <a16:creationId xmlns:a16="http://schemas.microsoft.com/office/drawing/2014/main" id="{62284F5D-7522-4D14-8E05-57FE2468AD93}"/>
              </a:ext>
            </a:extLst>
          </p:cNvPr>
          <p:cNvSpPr>
            <a:spLocks noGrp="1"/>
          </p:cNvSpPr>
          <p:nvPr>
            <p:ph idx="18"/>
          </p:nvPr>
        </p:nvSpPr>
        <p:spPr>
          <a:xfrm>
            <a:off x="4543874" y="2632076"/>
            <a:ext cx="3600000" cy="3709987"/>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p:txBody>
      </p:sp>
      <p:sp>
        <p:nvSpPr>
          <p:cNvPr id="12" name="Platshållare för text 3">
            <a:extLst>
              <a:ext uri="{FF2B5EF4-FFF2-40B4-BE49-F238E27FC236}">
                <a16:creationId xmlns:a16="http://schemas.microsoft.com/office/drawing/2014/main" id="{CABEECD5-8023-46AF-BF9A-FD354B7356C5}"/>
              </a:ext>
            </a:extLst>
          </p:cNvPr>
          <p:cNvSpPr>
            <a:spLocks noGrp="1"/>
          </p:cNvSpPr>
          <p:nvPr>
            <p:ph type="body" sz="quarter" idx="17"/>
          </p:nvPr>
        </p:nvSpPr>
        <p:spPr>
          <a:xfrm>
            <a:off x="8359380" y="2057400"/>
            <a:ext cx="3600000" cy="355600"/>
          </a:xfrm>
        </p:spPr>
        <p:txBody>
          <a:bodyPr/>
          <a:lstStyle>
            <a:lvl1pPr marL="0" indent="0">
              <a:buNone/>
              <a:defRPr b="1"/>
            </a:lvl1pPr>
          </a:lstStyle>
          <a:p>
            <a:pPr lvl="0"/>
            <a:r>
              <a:rPr lang="sv-SE"/>
              <a:t>Klicka här för att ändra format på bakgrundstexten</a:t>
            </a:r>
          </a:p>
        </p:txBody>
      </p:sp>
      <p:sp>
        <p:nvSpPr>
          <p:cNvPr id="14" name="Platshållare för innehåll 2">
            <a:extLst>
              <a:ext uri="{FF2B5EF4-FFF2-40B4-BE49-F238E27FC236}">
                <a16:creationId xmlns:a16="http://schemas.microsoft.com/office/drawing/2014/main" id="{1CB14B13-610E-4C28-A01E-34BE1B0B4B36}"/>
              </a:ext>
            </a:extLst>
          </p:cNvPr>
          <p:cNvSpPr>
            <a:spLocks noGrp="1"/>
          </p:cNvSpPr>
          <p:nvPr>
            <p:ph idx="19"/>
          </p:nvPr>
        </p:nvSpPr>
        <p:spPr>
          <a:xfrm>
            <a:off x="8359380" y="2632076"/>
            <a:ext cx="3600000" cy="3709987"/>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p:txBody>
      </p:sp>
    </p:spTree>
    <p:extLst>
      <p:ext uri="{BB962C8B-B14F-4D97-AF65-F5344CB8AC3E}">
        <p14:creationId xmlns:p14="http://schemas.microsoft.com/office/powerpoint/2010/main" val="424641802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rubrik 1"/>
          <p:cNvSpPr>
            <a:spLocks noGrp="1"/>
          </p:cNvSpPr>
          <p:nvPr>
            <p:ph type="title"/>
          </p:nvPr>
        </p:nvSpPr>
        <p:spPr>
          <a:xfrm>
            <a:off x="757195" y="1015999"/>
            <a:ext cx="9663443" cy="1044575"/>
          </a:xfrm>
          <a:prstGeom prst="rect">
            <a:avLst/>
          </a:prstGeom>
        </p:spPr>
        <p:txBody>
          <a:bodyPr vert="horz" lIns="0" tIns="0" rIns="0" bIns="0" rtlCol="0" anchor="b" anchorCtr="0">
            <a:noAutofit/>
          </a:bodyPr>
          <a:lstStyle/>
          <a:p>
            <a:r>
              <a:rPr lang="sv-SE"/>
              <a:t>Klicka här för att ändra format</a:t>
            </a:r>
          </a:p>
        </p:txBody>
      </p:sp>
      <p:sp>
        <p:nvSpPr>
          <p:cNvPr id="3" name="Platshållare för text 2"/>
          <p:cNvSpPr>
            <a:spLocks noGrp="1"/>
          </p:cNvSpPr>
          <p:nvPr>
            <p:ph type="body" idx="1"/>
          </p:nvPr>
        </p:nvSpPr>
        <p:spPr>
          <a:xfrm>
            <a:off x="739603" y="2420938"/>
            <a:ext cx="10612609" cy="3924300"/>
          </a:xfrm>
          <a:prstGeom prst="rect">
            <a:avLst/>
          </a:prstGeom>
        </p:spPr>
        <p:txBody>
          <a:bodyPr vert="horz" lIns="0" tIns="0" rIns="0" bIns="0" rtlCol="0">
            <a:noAutofit/>
          </a:bodyPr>
          <a:lstStyle/>
          <a:p>
            <a:pPr lvl="0"/>
            <a:r>
              <a:rPr lang="sv-SE"/>
              <a:t>Redigera format för bakgrundstext </a:t>
            </a:r>
          </a:p>
          <a:p>
            <a:pPr lvl="1"/>
            <a:r>
              <a:rPr lang="sv-SE"/>
              <a:t>Nivå två</a:t>
            </a:r>
          </a:p>
          <a:p>
            <a:pPr lvl="2"/>
            <a:r>
              <a:rPr lang="sv-SE"/>
              <a:t>Nivå tre</a:t>
            </a:r>
          </a:p>
          <a:p>
            <a:pPr lvl="3"/>
            <a:r>
              <a:rPr lang="sv-SE"/>
              <a:t>Nivå fyra</a:t>
            </a:r>
          </a:p>
        </p:txBody>
      </p:sp>
      <p:pic>
        <p:nvPicPr>
          <p:cNvPr id="6" name="Bildobjekt 5">
            <a:extLst>
              <a:ext uri="{FF2B5EF4-FFF2-40B4-BE49-F238E27FC236}">
                <a16:creationId xmlns:a16="http://schemas.microsoft.com/office/drawing/2014/main" id="{EE4FF12C-F9DF-4D72-AE70-50C890BC6E3F}"/>
              </a:ext>
            </a:extLst>
          </p:cNvPr>
          <p:cNvPicPr>
            <a:picLocks noChangeAspect="1"/>
          </p:cNvPicPr>
          <p:nvPr userDrawn="1"/>
        </p:nvPicPr>
        <p:blipFill>
          <a:blip r:embed="rId14"/>
          <a:srcRect/>
          <a:stretch/>
        </p:blipFill>
        <p:spPr>
          <a:xfrm>
            <a:off x="11553499" y="169070"/>
            <a:ext cx="418909" cy="392904"/>
          </a:xfrm>
          <a:prstGeom prst="rect">
            <a:avLst/>
          </a:prstGeom>
        </p:spPr>
      </p:pic>
    </p:spTree>
    <p:extLst>
      <p:ext uri="{BB962C8B-B14F-4D97-AF65-F5344CB8AC3E}">
        <p14:creationId xmlns:p14="http://schemas.microsoft.com/office/powerpoint/2010/main" val="2492816128"/>
      </p:ext>
    </p:extLst>
  </p:cSld>
  <p:clrMap bg1="lt1" tx1="dk1" bg2="lt2" tx2="dk2" accent1="accent1" accent2="accent2" accent3="accent3" accent4="accent4" accent5="accent5" accent6="accent6" hlink="hlink" folHlink="folHlink"/>
  <p:sldLayoutIdLst>
    <p:sldLayoutId id="2147483649" r:id="rId1"/>
    <p:sldLayoutId id="2147483670" r:id="rId2"/>
    <p:sldLayoutId id="2147483656" r:id="rId3"/>
    <p:sldLayoutId id="2147483652" r:id="rId4"/>
    <p:sldLayoutId id="2147483659" r:id="rId5"/>
    <p:sldLayoutId id="2147483660" r:id="rId6"/>
    <p:sldLayoutId id="2147483669" r:id="rId7"/>
    <p:sldLayoutId id="2147483668" r:id="rId8"/>
    <p:sldLayoutId id="2147483667" r:id="rId9"/>
    <p:sldLayoutId id="2147483666" r:id="rId10"/>
    <p:sldLayoutId id="2147483671" r:id="rId11"/>
    <p:sldLayoutId id="2147483655" r:id="rId12"/>
  </p:sldLayoutIdLst>
  <p:hf sldNum="0" hdr="0" ftr="0" dt="0"/>
  <p:txStyles>
    <p:titleStyle>
      <a:lvl1pPr algn="l" defTabSz="914400" rtl="0" eaLnBrk="1" latinLnBrk="0" hangingPunct="1">
        <a:lnSpc>
          <a:spcPct val="90000"/>
        </a:lnSpc>
        <a:spcBef>
          <a:spcPct val="0"/>
        </a:spcBef>
        <a:buNone/>
        <a:defRPr sz="3800" kern="1200">
          <a:solidFill>
            <a:schemeClr val="tx1"/>
          </a:solidFill>
          <a:latin typeface="+mj-lt"/>
          <a:ea typeface="+mj-ea"/>
          <a:cs typeface="+mj-cs"/>
        </a:defRPr>
      </a:lvl1pPr>
    </p:titleStyle>
    <p:bodyStyle>
      <a:lvl1pPr marL="179388" indent="-179388" algn="l" defTabSz="914400" rtl="0" eaLnBrk="1" latinLnBrk="0" hangingPunct="1">
        <a:lnSpc>
          <a:spcPct val="110000"/>
        </a:lnSpc>
        <a:spcBef>
          <a:spcPts val="1000"/>
        </a:spcBef>
        <a:spcAft>
          <a:spcPts val="600"/>
        </a:spcAft>
        <a:buFont typeface="Arial" panose="020B0604020202020204" pitchFamily="34" charset="0"/>
        <a:buChar char="•"/>
        <a:defRPr sz="2000" kern="1200" baseline="0">
          <a:solidFill>
            <a:schemeClr val="tx1"/>
          </a:solidFill>
          <a:latin typeface="+mn-lt"/>
          <a:ea typeface="+mn-ea"/>
          <a:cs typeface="+mn-cs"/>
        </a:defRPr>
      </a:lvl1pPr>
      <a:lvl2pPr marL="627063" indent="-179388" algn="l" defTabSz="914400" rtl="0" eaLnBrk="1" latinLnBrk="0" hangingPunct="1">
        <a:lnSpc>
          <a:spcPct val="110000"/>
        </a:lnSpc>
        <a:spcBef>
          <a:spcPts val="0"/>
        </a:spcBef>
        <a:spcAft>
          <a:spcPts val="600"/>
        </a:spcAft>
        <a:buFont typeface="Calibri" panose="020F0502020204030204" pitchFamily="34" charset="0"/>
        <a:buChar char="ꟷ"/>
        <a:defRPr sz="1800" kern="1200">
          <a:solidFill>
            <a:schemeClr val="tx1"/>
          </a:solidFill>
          <a:latin typeface="+mn-lt"/>
          <a:ea typeface="+mn-ea"/>
          <a:cs typeface="+mn-cs"/>
        </a:defRPr>
      </a:lvl2pPr>
      <a:lvl3pPr marL="1076325" indent="-177800" algn="l" defTabSz="914400" rtl="0" eaLnBrk="1" latinLnBrk="0" hangingPunct="1">
        <a:lnSpc>
          <a:spcPct val="110000"/>
        </a:lnSpc>
        <a:spcBef>
          <a:spcPts val="0"/>
        </a:spcBef>
        <a:spcAft>
          <a:spcPts val="600"/>
        </a:spcAft>
        <a:buFont typeface="Calibri" panose="020F0502020204030204" pitchFamily="34" charset="0"/>
        <a:buChar char="ꟷ"/>
        <a:defRPr sz="1600" kern="1200">
          <a:solidFill>
            <a:schemeClr val="tx1"/>
          </a:solidFill>
          <a:latin typeface="+mn-lt"/>
          <a:ea typeface="+mn-ea"/>
          <a:cs typeface="+mn-cs"/>
        </a:defRPr>
      </a:lvl3pPr>
      <a:lvl4pPr marL="1524000" indent="-177800" algn="l" defTabSz="914400" rtl="0" eaLnBrk="1" latinLnBrk="0" hangingPunct="1">
        <a:lnSpc>
          <a:spcPct val="110000"/>
        </a:lnSpc>
        <a:spcBef>
          <a:spcPts val="0"/>
        </a:spcBef>
        <a:spcAft>
          <a:spcPts val="600"/>
        </a:spcAft>
        <a:buFont typeface="Calibri" panose="020F0502020204030204" pitchFamily="34" charset="0"/>
        <a:buChar char="ꟷ"/>
        <a:defRPr sz="1600" kern="1200">
          <a:solidFill>
            <a:schemeClr val="tx1"/>
          </a:solidFill>
          <a:latin typeface="+mn-lt"/>
          <a:ea typeface="+mn-ea"/>
          <a:cs typeface="+mn-cs"/>
        </a:defRPr>
      </a:lvl4pPr>
      <a:lvl5pPr marL="1116000" indent="-228600" algn="l" defTabSz="914400" rtl="0" eaLnBrk="1" latinLnBrk="0" hangingPunct="1">
        <a:lnSpc>
          <a:spcPct val="90000"/>
        </a:lnSpc>
        <a:spcBef>
          <a:spcPts val="500"/>
        </a:spcBef>
        <a:buFont typeface="Calibri" panose="020F0502020204030204" pitchFamily="34" charset="0"/>
        <a:buChar char="ꟷ"/>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840" userDrawn="1">
          <p15:clr>
            <a:srgbClr val="F26B43"/>
          </p15:clr>
        </p15:guide>
        <p15:guide id="2" orient="horz" pos="2160" userDrawn="1">
          <p15:clr>
            <a:srgbClr val="F26B43"/>
          </p15:clr>
        </p15:guide>
        <p15:guide id="3" pos="461" userDrawn="1">
          <p15:clr>
            <a:srgbClr val="F26B43"/>
          </p15:clr>
        </p15:guide>
        <p15:guide id="4" pos="7151" userDrawn="1">
          <p15:clr>
            <a:srgbClr val="F26B43"/>
          </p15:clr>
        </p15:guide>
        <p15:guide id="5" orient="horz" pos="3997" userDrawn="1">
          <p15:clr>
            <a:srgbClr val="F26B43"/>
          </p15:clr>
        </p15:guide>
        <p15:guide id="7" orient="horz" pos="1525" userDrawn="1">
          <p15:clr>
            <a:srgbClr val="F26B43"/>
          </p15:clr>
        </p15:guide>
        <p15:guide id="8" orient="horz" pos="1298" userDrawn="1">
          <p15:clr>
            <a:srgbClr val="F26B43"/>
          </p15:clr>
        </p15:guide>
        <p15:guide id="9" orient="horz" pos="640" userDrawn="1">
          <p15:clr>
            <a:srgbClr val="F26B43"/>
          </p15:clr>
        </p15:guide>
        <p15:guide id="10" orient="horz" pos="4247" userDrawn="1">
          <p15:clr>
            <a:srgbClr val="F26B43"/>
          </p15:clr>
        </p15:guide>
        <p15:guide id="11" pos="3727" userDrawn="1">
          <p15:clr>
            <a:srgbClr val="F26B43"/>
          </p15:clr>
        </p15:guide>
        <p15:guide id="12" pos="7537" userDrawn="1">
          <p15:clr>
            <a:srgbClr val="F26B43"/>
          </p15:clr>
        </p15:guide>
        <p15:guide id="13" pos="3953"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1.xml"/></Relationships>
</file>

<file path=ppt/slides/_rels/slide11.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9.xml"/><Relationship Id="rId1" Type="http://schemas.openxmlformats.org/officeDocument/2006/relationships/slideLayout" Target="../slideLayouts/slideLayout1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png"/><Relationship Id="rId7" Type="http://schemas.openxmlformats.org/officeDocument/2006/relationships/image" Target="../media/image7.svg"/><Relationship Id="rId2" Type="http://schemas.openxmlformats.org/officeDocument/2006/relationships/notesSlide" Target="../notesSlides/notesSlide2.xml"/><Relationship Id="rId1" Type="http://schemas.openxmlformats.org/officeDocument/2006/relationships/slideLayout" Target="../slideLayouts/slideLayout11.xml"/><Relationship Id="rId6" Type="http://schemas.openxmlformats.org/officeDocument/2006/relationships/image" Target="../media/image6.png"/><Relationship Id="rId5" Type="http://schemas.openxmlformats.org/officeDocument/2006/relationships/image" Target="../media/image5.svg"/><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17.xml"/><Relationship Id="rId1" Type="http://schemas.openxmlformats.org/officeDocument/2006/relationships/slideLayout" Target="../slideLayouts/slideLayout11.xml"/></Relationships>
</file>

<file path=ppt/slides/_rels/slide21.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18.xml"/><Relationship Id="rId1" Type="http://schemas.openxmlformats.org/officeDocument/2006/relationships/slideLayout" Target="../slideLayouts/slideLayout11.xml"/></Relationships>
</file>

<file path=ppt/slides/_rels/slide22.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19.xml"/><Relationship Id="rId1" Type="http://schemas.openxmlformats.org/officeDocument/2006/relationships/slideLayout" Target="../slideLayouts/slideLayout11.xml"/></Relationships>
</file>

<file path=ppt/slides/_rels/slide23.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20.xml"/><Relationship Id="rId1" Type="http://schemas.openxmlformats.org/officeDocument/2006/relationships/slideLayout" Target="../slideLayouts/slideLayout11.xml"/></Relationships>
</file>

<file path=ppt/slides/_rels/slide24.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21.xml"/><Relationship Id="rId1" Type="http://schemas.openxmlformats.org/officeDocument/2006/relationships/slideLayout" Target="../slideLayouts/slideLayout11.xml"/></Relationships>
</file>

<file path=ppt/slides/_rels/slide25.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11.xml"/></Relationships>
</file>

<file path=ppt/slides/_rels/slide26.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22.xml"/><Relationship Id="rId1" Type="http://schemas.openxmlformats.org/officeDocument/2006/relationships/slideLayout" Target="../slideLayouts/slideLayout11.xml"/></Relationships>
</file>

<file path=ppt/slides/_rels/slide27.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11.xml"/></Relationships>
</file>

<file path=ppt/slides/_rels/slide28.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23.xml"/><Relationship Id="rId1" Type="http://schemas.openxmlformats.org/officeDocument/2006/relationships/slideLayout" Target="../slideLayouts/slideLayout11.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8" Type="http://schemas.openxmlformats.org/officeDocument/2006/relationships/image" Target="../media/image14.svg"/><Relationship Id="rId13" Type="http://schemas.openxmlformats.org/officeDocument/2006/relationships/image" Target="../media/image19.png"/><Relationship Id="rId18" Type="http://schemas.openxmlformats.org/officeDocument/2006/relationships/image" Target="../media/image24.svg"/><Relationship Id="rId26" Type="http://schemas.openxmlformats.org/officeDocument/2006/relationships/image" Target="../media/image32.svg"/><Relationship Id="rId3" Type="http://schemas.openxmlformats.org/officeDocument/2006/relationships/image" Target="../media/image9.png"/><Relationship Id="rId21" Type="http://schemas.openxmlformats.org/officeDocument/2006/relationships/image" Target="../media/image27.png"/><Relationship Id="rId7" Type="http://schemas.openxmlformats.org/officeDocument/2006/relationships/image" Target="../media/image13.png"/><Relationship Id="rId12" Type="http://schemas.openxmlformats.org/officeDocument/2006/relationships/image" Target="../media/image18.svg"/><Relationship Id="rId17" Type="http://schemas.openxmlformats.org/officeDocument/2006/relationships/image" Target="../media/image23.png"/><Relationship Id="rId25" Type="http://schemas.openxmlformats.org/officeDocument/2006/relationships/image" Target="../media/image31.png"/><Relationship Id="rId2" Type="http://schemas.openxmlformats.org/officeDocument/2006/relationships/notesSlide" Target="../notesSlides/notesSlide3.xml"/><Relationship Id="rId16" Type="http://schemas.openxmlformats.org/officeDocument/2006/relationships/image" Target="../media/image22.svg"/><Relationship Id="rId20" Type="http://schemas.openxmlformats.org/officeDocument/2006/relationships/image" Target="../media/image26.svg"/><Relationship Id="rId1" Type="http://schemas.openxmlformats.org/officeDocument/2006/relationships/slideLayout" Target="../slideLayouts/slideLayout11.xml"/><Relationship Id="rId6" Type="http://schemas.openxmlformats.org/officeDocument/2006/relationships/image" Target="../media/image12.svg"/><Relationship Id="rId11" Type="http://schemas.openxmlformats.org/officeDocument/2006/relationships/image" Target="../media/image17.png"/><Relationship Id="rId24" Type="http://schemas.openxmlformats.org/officeDocument/2006/relationships/image" Target="../media/image30.svg"/><Relationship Id="rId5" Type="http://schemas.openxmlformats.org/officeDocument/2006/relationships/image" Target="../media/image11.png"/><Relationship Id="rId15" Type="http://schemas.openxmlformats.org/officeDocument/2006/relationships/image" Target="../media/image21.png"/><Relationship Id="rId23" Type="http://schemas.openxmlformats.org/officeDocument/2006/relationships/image" Target="../media/image29.png"/><Relationship Id="rId10" Type="http://schemas.openxmlformats.org/officeDocument/2006/relationships/image" Target="../media/image16.svg"/><Relationship Id="rId19" Type="http://schemas.openxmlformats.org/officeDocument/2006/relationships/image" Target="../media/image25.png"/><Relationship Id="rId4" Type="http://schemas.openxmlformats.org/officeDocument/2006/relationships/image" Target="../media/image10.svg"/><Relationship Id="rId9" Type="http://schemas.openxmlformats.org/officeDocument/2006/relationships/image" Target="../media/image15.png"/><Relationship Id="rId14" Type="http://schemas.openxmlformats.org/officeDocument/2006/relationships/image" Target="../media/image20.svg"/><Relationship Id="rId22" Type="http://schemas.openxmlformats.org/officeDocument/2006/relationships/image" Target="../media/image28.svg"/></Relationships>
</file>

<file path=ppt/slides/_rels/slide30.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25.xml"/><Relationship Id="rId1" Type="http://schemas.openxmlformats.org/officeDocument/2006/relationships/slideLayout" Target="../slideLayouts/slideLayout11.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1.xml"/></Relationships>
</file>

<file path=ppt/slides/_rels/slide32.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27.xml"/><Relationship Id="rId1" Type="http://schemas.openxmlformats.org/officeDocument/2006/relationships/slideLayout" Target="../slideLayouts/slideLayout5.xml"/><Relationship Id="rId4" Type="http://schemas.openxmlformats.org/officeDocument/2006/relationships/image" Target="../media/image56.svg"/></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1.xml"/></Relationships>
</file>

<file path=ppt/slides/_rels/slide34.xml.rels><?xml version="1.0" encoding="UTF-8" standalone="yes"?>
<Relationships xmlns="http://schemas.openxmlformats.org/package/2006/relationships"><Relationship Id="rId8" Type="http://schemas.openxmlformats.org/officeDocument/2006/relationships/image" Target="../media/image62.svg"/><Relationship Id="rId13" Type="http://schemas.openxmlformats.org/officeDocument/2006/relationships/image" Target="../media/image67.png"/><Relationship Id="rId18" Type="http://schemas.openxmlformats.org/officeDocument/2006/relationships/image" Target="../media/image72.svg"/><Relationship Id="rId3" Type="http://schemas.openxmlformats.org/officeDocument/2006/relationships/image" Target="../media/image57.png"/><Relationship Id="rId7" Type="http://schemas.openxmlformats.org/officeDocument/2006/relationships/image" Target="../media/image61.png"/><Relationship Id="rId12" Type="http://schemas.openxmlformats.org/officeDocument/2006/relationships/image" Target="../media/image66.svg"/><Relationship Id="rId17" Type="http://schemas.openxmlformats.org/officeDocument/2006/relationships/image" Target="../media/image71.png"/><Relationship Id="rId2" Type="http://schemas.openxmlformats.org/officeDocument/2006/relationships/notesSlide" Target="../notesSlides/notesSlide29.xml"/><Relationship Id="rId16" Type="http://schemas.openxmlformats.org/officeDocument/2006/relationships/image" Target="../media/image70.svg"/><Relationship Id="rId1" Type="http://schemas.openxmlformats.org/officeDocument/2006/relationships/slideLayout" Target="../slideLayouts/slideLayout11.xml"/><Relationship Id="rId6" Type="http://schemas.openxmlformats.org/officeDocument/2006/relationships/image" Target="../media/image60.svg"/><Relationship Id="rId11" Type="http://schemas.openxmlformats.org/officeDocument/2006/relationships/image" Target="../media/image65.png"/><Relationship Id="rId5" Type="http://schemas.openxmlformats.org/officeDocument/2006/relationships/image" Target="../media/image59.png"/><Relationship Id="rId15" Type="http://schemas.openxmlformats.org/officeDocument/2006/relationships/image" Target="../media/image69.png"/><Relationship Id="rId10" Type="http://schemas.openxmlformats.org/officeDocument/2006/relationships/image" Target="../media/image64.svg"/><Relationship Id="rId4" Type="http://schemas.openxmlformats.org/officeDocument/2006/relationships/image" Target="../media/image58.svg"/><Relationship Id="rId9" Type="http://schemas.openxmlformats.org/officeDocument/2006/relationships/image" Target="../media/image63.png"/><Relationship Id="rId14" Type="http://schemas.openxmlformats.org/officeDocument/2006/relationships/image" Target="../media/image68.svg"/></Relationships>
</file>

<file path=ppt/slides/_rels/slide35.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30.xml"/><Relationship Id="rId1" Type="http://schemas.openxmlformats.org/officeDocument/2006/relationships/slideLayout" Target="../slideLayouts/slideLayout11.xml"/><Relationship Id="rId4" Type="http://schemas.openxmlformats.org/officeDocument/2006/relationships/image" Target="../media/image58.svg"/></Relationships>
</file>

<file path=ppt/slides/_rels/slide36.xml.rels><?xml version="1.0" encoding="UTF-8" standalone="yes"?>
<Relationships xmlns="http://schemas.openxmlformats.org/package/2006/relationships"><Relationship Id="rId3" Type="http://schemas.openxmlformats.org/officeDocument/2006/relationships/image" Target="../media/image73.png"/><Relationship Id="rId2" Type="http://schemas.openxmlformats.org/officeDocument/2006/relationships/notesSlide" Target="../notesSlides/notesSlide31.xml"/><Relationship Id="rId1" Type="http://schemas.openxmlformats.org/officeDocument/2006/relationships/slideLayout" Target="../slideLayouts/slideLayout11.xml"/><Relationship Id="rId4" Type="http://schemas.openxmlformats.org/officeDocument/2006/relationships/image" Target="../media/image74.png"/></Relationships>
</file>

<file path=ppt/slides/_rels/slide37.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32.xml"/><Relationship Id="rId1" Type="http://schemas.openxmlformats.org/officeDocument/2006/relationships/slideLayout" Target="../slideLayouts/slideLayout11.xml"/></Relationships>
</file>

<file path=ppt/slides/_rels/slide38.xml.rels><?xml version="1.0" encoding="UTF-8" standalone="yes"?>
<Relationships xmlns="http://schemas.openxmlformats.org/package/2006/relationships"><Relationship Id="rId2" Type="http://schemas.openxmlformats.org/officeDocument/2006/relationships/image" Target="../media/image75.png"/><Relationship Id="rId1" Type="http://schemas.openxmlformats.org/officeDocument/2006/relationships/slideLayout" Target="../slideLayouts/slideLayout11.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1.xml"/></Relationships>
</file>

<file path=ppt/slides/_rels/slide4.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4.xml"/><Relationship Id="rId1" Type="http://schemas.openxmlformats.org/officeDocument/2006/relationships/slideLayout" Target="../slideLayouts/slideLayout11.xml"/></Relationships>
</file>

<file path=ppt/slides/_rels/slide40.xml.rels><?xml version="1.0" encoding="UTF-8" standalone="yes"?>
<Relationships xmlns="http://schemas.openxmlformats.org/package/2006/relationships"><Relationship Id="rId8" Type="http://schemas.openxmlformats.org/officeDocument/2006/relationships/image" Target="../media/image81.svg"/><Relationship Id="rId3" Type="http://schemas.openxmlformats.org/officeDocument/2006/relationships/image" Target="../media/image76.png"/><Relationship Id="rId7" Type="http://schemas.openxmlformats.org/officeDocument/2006/relationships/image" Target="../media/image80.png"/><Relationship Id="rId2" Type="http://schemas.openxmlformats.org/officeDocument/2006/relationships/notesSlide" Target="../notesSlides/notesSlide34.xml"/><Relationship Id="rId1" Type="http://schemas.openxmlformats.org/officeDocument/2006/relationships/slideLayout" Target="../slideLayouts/slideLayout11.xml"/><Relationship Id="rId6" Type="http://schemas.openxmlformats.org/officeDocument/2006/relationships/image" Target="../media/image79.svg"/><Relationship Id="rId5" Type="http://schemas.openxmlformats.org/officeDocument/2006/relationships/image" Target="../media/image78.png"/><Relationship Id="rId10" Type="http://schemas.openxmlformats.org/officeDocument/2006/relationships/image" Target="../media/image83.svg"/><Relationship Id="rId4" Type="http://schemas.openxmlformats.org/officeDocument/2006/relationships/image" Target="../media/image77.svg"/><Relationship Id="rId9" Type="http://schemas.openxmlformats.org/officeDocument/2006/relationships/image" Target="../media/image82.png"/></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1.xml"/></Relationships>
</file>

<file path=ppt/slides/_rels/slide42.xml.rels><?xml version="1.0" encoding="UTF-8" standalone="yes"?>
<Relationships xmlns="http://schemas.openxmlformats.org/package/2006/relationships"><Relationship Id="rId3" Type="http://schemas.openxmlformats.org/officeDocument/2006/relationships/image" Target="../media/image84.png"/><Relationship Id="rId2" Type="http://schemas.openxmlformats.org/officeDocument/2006/relationships/notesSlide" Target="../notesSlides/notesSlide36.xml"/><Relationship Id="rId1" Type="http://schemas.openxmlformats.org/officeDocument/2006/relationships/slideLayout" Target="../slideLayouts/slideLayout11.xml"/><Relationship Id="rId4" Type="http://schemas.openxmlformats.org/officeDocument/2006/relationships/image" Target="../media/image85.png"/></Relationships>
</file>

<file path=ppt/slides/_rels/slide43.xml.rels><?xml version="1.0" encoding="UTF-8" standalone="yes"?>
<Relationships xmlns="http://schemas.openxmlformats.org/package/2006/relationships"><Relationship Id="rId8" Type="http://schemas.openxmlformats.org/officeDocument/2006/relationships/image" Target="../media/image90.svg"/><Relationship Id="rId3" Type="http://schemas.openxmlformats.org/officeDocument/2006/relationships/image" Target="../media/image86.png"/><Relationship Id="rId7" Type="http://schemas.openxmlformats.org/officeDocument/2006/relationships/image" Target="../media/image89.png"/><Relationship Id="rId2" Type="http://schemas.openxmlformats.org/officeDocument/2006/relationships/notesSlide" Target="../notesSlides/notesSlide37.xml"/><Relationship Id="rId1" Type="http://schemas.openxmlformats.org/officeDocument/2006/relationships/slideLayout" Target="../slideLayouts/slideLayout11.xml"/><Relationship Id="rId6" Type="http://schemas.openxmlformats.org/officeDocument/2006/relationships/image" Target="../media/image88.svg"/><Relationship Id="rId5" Type="http://schemas.openxmlformats.org/officeDocument/2006/relationships/image" Target="../media/image87.png"/><Relationship Id="rId4" Type="http://schemas.microsoft.com/office/2007/relationships/hdphoto" Target="../media/hdphoto1.wdp"/><Relationship Id="rId9" Type="http://schemas.openxmlformats.org/officeDocument/2006/relationships/image" Target="../media/image91.jpeg"/></Relationships>
</file>

<file path=ppt/slides/_rels/slide5.xml.rels><?xml version="1.0" encoding="UTF-8" standalone="yes"?>
<Relationships xmlns="http://schemas.openxmlformats.org/package/2006/relationships"><Relationship Id="rId8" Type="http://schemas.openxmlformats.org/officeDocument/2006/relationships/image" Target="../media/image40.png"/><Relationship Id="rId3" Type="http://schemas.openxmlformats.org/officeDocument/2006/relationships/image" Target="../media/image35.svg"/><Relationship Id="rId7" Type="http://schemas.openxmlformats.org/officeDocument/2006/relationships/image" Target="../media/image39.svg"/><Relationship Id="rId2" Type="http://schemas.openxmlformats.org/officeDocument/2006/relationships/image" Target="../media/image34.png"/><Relationship Id="rId1" Type="http://schemas.openxmlformats.org/officeDocument/2006/relationships/slideLayout" Target="../slideLayouts/slideLayout11.xml"/><Relationship Id="rId6" Type="http://schemas.openxmlformats.org/officeDocument/2006/relationships/image" Target="../media/image38.png"/><Relationship Id="rId11" Type="http://schemas.openxmlformats.org/officeDocument/2006/relationships/image" Target="../media/image43.png"/><Relationship Id="rId5" Type="http://schemas.openxmlformats.org/officeDocument/2006/relationships/image" Target="../media/image37.svg"/><Relationship Id="rId10" Type="http://schemas.openxmlformats.org/officeDocument/2006/relationships/image" Target="../media/image42.png"/><Relationship Id="rId4" Type="http://schemas.openxmlformats.org/officeDocument/2006/relationships/image" Target="../media/image36.png"/><Relationship Id="rId9" Type="http://schemas.openxmlformats.org/officeDocument/2006/relationships/image" Target="../media/image41.svg"/></Relationships>
</file>

<file path=ppt/slides/_rels/slide6.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5.xml"/><Relationship Id="rId1" Type="http://schemas.openxmlformats.org/officeDocument/2006/relationships/slideLayout" Target="../slideLayouts/slideLayout11.xml"/></Relationships>
</file>

<file path=ppt/slides/_rels/slide7.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5.png"/><Relationship Id="rId1" Type="http://schemas.openxmlformats.org/officeDocument/2006/relationships/slideLayout" Target="../slideLayouts/slideLayout11.xml"/><Relationship Id="rId4" Type="http://schemas.openxmlformats.org/officeDocument/2006/relationships/image" Target="../media/image43.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8" Type="http://schemas.openxmlformats.org/officeDocument/2006/relationships/image" Target="../media/image470.png"/><Relationship Id="rId13" Type="http://schemas.openxmlformats.org/officeDocument/2006/relationships/slide" Target="slide33.xml"/><Relationship Id="rId3" Type="http://schemas.openxmlformats.org/officeDocument/2006/relationships/image" Target="../media/image46.png"/><Relationship Id="rId7" Type="http://schemas.openxmlformats.org/officeDocument/2006/relationships/slide" Target="slide17.xml"/><Relationship Id="rId12" Type="http://schemas.openxmlformats.org/officeDocument/2006/relationships/image" Target="../media/image49.png"/><Relationship Id="rId17" Type="http://schemas.openxmlformats.org/officeDocument/2006/relationships/image" Target="../media/image500.png"/><Relationship Id="rId2" Type="http://schemas.openxmlformats.org/officeDocument/2006/relationships/notesSlide" Target="../notesSlides/notesSlide7.xml"/><Relationship Id="rId16" Type="http://schemas.openxmlformats.org/officeDocument/2006/relationships/slide" Target="slide39.xml"/><Relationship Id="rId1" Type="http://schemas.openxmlformats.org/officeDocument/2006/relationships/slideLayout" Target="../slideLayouts/slideLayout11.xml"/><Relationship Id="rId6" Type="http://schemas.openxmlformats.org/officeDocument/2006/relationships/image" Target="../media/image47.png"/><Relationship Id="rId11" Type="http://schemas.openxmlformats.org/officeDocument/2006/relationships/image" Target="../media/image480.png"/><Relationship Id="rId5" Type="http://schemas.openxmlformats.org/officeDocument/2006/relationships/image" Target="../media/image460.png"/><Relationship Id="rId15" Type="http://schemas.openxmlformats.org/officeDocument/2006/relationships/image" Target="../media/image50.png"/><Relationship Id="rId10" Type="http://schemas.openxmlformats.org/officeDocument/2006/relationships/slide" Target="slide29.xml"/><Relationship Id="rId4" Type="http://schemas.openxmlformats.org/officeDocument/2006/relationships/slide" Target="slide10.xml"/><Relationship Id="rId9" Type="http://schemas.openxmlformats.org/officeDocument/2006/relationships/image" Target="../media/image48.png"/><Relationship Id="rId14" Type="http://schemas.openxmlformats.org/officeDocument/2006/relationships/image" Target="../media/image49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ubrik 2">
            <a:extLst>
              <a:ext uri="{FF2B5EF4-FFF2-40B4-BE49-F238E27FC236}">
                <a16:creationId xmlns:a16="http://schemas.microsoft.com/office/drawing/2014/main" id="{96A058DD-0A75-4E5C-829F-3CB5E33E9A55}"/>
              </a:ext>
            </a:extLst>
          </p:cNvPr>
          <p:cNvSpPr>
            <a:spLocks noGrp="1"/>
          </p:cNvSpPr>
          <p:nvPr>
            <p:ph type="ctrTitle"/>
          </p:nvPr>
        </p:nvSpPr>
        <p:spPr>
          <a:xfrm>
            <a:off x="726860" y="1776908"/>
            <a:ext cx="7783397" cy="2767484"/>
          </a:xfrm>
        </p:spPr>
        <p:txBody>
          <a:bodyPr/>
          <a:lstStyle/>
          <a:p>
            <a:pPr>
              <a:lnSpc>
                <a:spcPct val="100000"/>
              </a:lnSpc>
            </a:pPr>
            <a:r>
              <a:rPr lang="sv-SE" sz="5400" dirty="0"/>
              <a:t>Coach med koll</a:t>
            </a:r>
            <a:br>
              <a:rPr lang="sv-SE" sz="4000" dirty="0">
                <a:latin typeface="+mn-lt"/>
              </a:rPr>
            </a:br>
            <a:r>
              <a:rPr lang="sv-SE" sz="1200" dirty="0">
                <a:latin typeface="+mn-lt"/>
              </a:rPr>
              <a:t>  </a:t>
            </a:r>
            <a:br>
              <a:rPr lang="sv-SE" sz="4000" dirty="0">
                <a:latin typeface="+mn-lt"/>
              </a:rPr>
            </a:br>
            <a:r>
              <a:rPr lang="sv-SE" sz="2800" dirty="0">
                <a:latin typeface="+mn-lt"/>
              </a:rPr>
              <a:t>En satsning inom Projektstöd IF </a:t>
            </a:r>
            <a:br>
              <a:rPr lang="sv-SE" sz="2400" dirty="0">
                <a:latin typeface="+mn-lt"/>
              </a:rPr>
            </a:br>
            <a:br>
              <a:rPr lang="sv-SE" sz="2400" dirty="0">
                <a:latin typeface="+mn-lt"/>
              </a:rPr>
            </a:br>
            <a:r>
              <a:rPr lang="sv-SE" sz="2000" i="1" dirty="0">
                <a:latin typeface="+mn-lt"/>
              </a:rPr>
              <a:t>Att verka för inkluderande ledarskap med målsättningen att alla ska känna sig välkomna till idrotten även de med NPF</a:t>
            </a:r>
            <a:endParaRPr lang="sv-SE" sz="4000" i="1" dirty="0">
              <a:latin typeface="+mn-lt"/>
            </a:endParaRPr>
          </a:p>
        </p:txBody>
      </p:sp>
    </p:spTree>
    <p:extLst>
      <p:ext uri="{BB962C8B-B14F-4D97-AF65-F5344CB8AC3E}">
        <p14:creationId xmlns:p14="http://schemas.microsoft.com/office/powerpoint/2010/main" val="1751663995"/>
      </p:ext>
    </p:extLst>
  </p:cSld>
  <p:clrMapOvr>
    <a:masterClrMapping/>
  </p:clrMapOvr>
  <p:transition spd="slow">
    <p:push dir="u"/>
  </p:transition>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
        <p:cNvGrpSpPr/>
        <p:nvPr/>
      </p:nvGrpSpPr>
      <p:grpSpPr>
        <a:xfrm>
          <a:off x="0" y="0"/>
          <a:ext cx="0" cy="0"/>
          <a:chOff x="0" y="0"/>
          <a:chExt cx="0" cy="0"/>
        </a:xfrm>
      </p:grpSpPr>
      <p:sp>
        <p:nvSpPr>
          <p:cNvPr id="5" name="Rektangel: rundade hörn 4">
            <a:extLst>
              <a:ext uri="{FF2B5EF4-FFF2-40B4-BE49-F238E27FC236}">
                <a16:creationId xmlns:a16="http://schemas.microsoft.com/office/drawing/2014/main" id="{E5F1D6B6-BB43-38DD-2B2A-A0EE7FB2FE7E}"/>
              </a:ext>
            </a:extLst>
          </p:cNvPr>
          <p:cNvSpPr/>
          <p:nvPr/>
        </p:nvSpPr>
        <p:spPr>
          <a:xfrm>
            <a:off x="967043" y="1343511"/>
            <a:ext cx="9979632" cy="4170977"/>
          </a:xfrm>
          <a:prstGeom prst="round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sv-SE" sz="6600">
                <a:latin typeface="+mj-lt"/>
              </a:rPr>
              <a:t>Stärkt ledarskap för att inkludera fler</a:t>
            </a:r>
          </a:p>
        </p:txBody>
      </p:sp>
      <p:sp>
        <p:nvSpPr>
          <p:cNvPr id="2" name="Platshållare för text 2">
            <a:extLst>
              <a:ext uri="{FF2B5EF4-FFF2-40B4-BE49-F238E27FC236}">
                <a16:creationId xmlns:a16="http://schemas.microsoft.com/office/drawing/2014/main" id="{9E079D91-EFB3-776A-BA4F-6010E6ADA038}"/>
              </a:ext>
            </a:extLst>
          </p:cNvPr>
          <p:cNvSpPr>
            <a:spLocks noGrp="1"/>
          </p:cNvSpPr>
          <p:nvPr>
            <p:ph type="body" sz="quarter" idx="14"/>
          </p:nvPr>
        </p:nvSpPr>
        <p:spPr>
          <a:xfrm>
            <a:off x="-2025649" y="3513517"/>
            <a:ext cx="14208125" cy="4438198"/>
          </a:xfrm>
        </p:spPr>
        <p:txBody>
          <a:bodyPr/>
          <a:lstStyle/>
          <a:p>
            <a:endParaRPr lang="sv-SE"/>
          </a:p>
        </p:txBody>
      </p:sp>
    </p:spTree>
    <p:extLst>
      <p:ext uri="{BB962C8B-B14F-4D97-AF65-F5344CB8AC3E}">
        <p14:creationId xmlns:p14="http://schemas.microsoft.com/office/powerpoint/2010/main" val="213576066"/>
      </p:ext>
    </p:extLst>
  </p:cSld>
  <p:clrMapOvr>
    <a:masterClrMapping/>
  </p:clrMapOvr>
  <p:transition spd="slow">
    <p:push dir="u"/>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latshållare för text 3">
            <a:extLst>
              <a:ext uri="{FF2B5EF4-FFF2-40B4-BE49-F238E27FC236}">
                <a16:creationId xmlns:a16="http://schemas.microsoft.com/office/drawing/2014/main" id="{16950EB9-817A-7282-257D-97EFF214DEB2}"/>
              </a:ext>
            </a:extLst>
          </p:cNvPr>
          <p:cNvSpPr>
            <a:spLocks noGrp="1"/>
          </p:cNvSpPr>
          <p:nvPr>
            <p:ph type="body" sz="quarter" idx="15"/>
          </p:nvPr>
        </p:nvSpPr>
        <p:spPr/>
        <p:txBody>
          <a:bodyPr/>
          <a:lstStyle/>
          <a:p>
            <a:endParaRPr lang="sv-SE"/>
          </a:p>
        </p:txBody>
      </p:sp>
      <p:pic>
        <p:nvPicPr>
          <p:cNvPr id="8" name="Bildobjekt 7" descr="En bild som visar Människoansikte, klädsel, text, glasögon&#10;&#10;AI-genererat innehåll kan vara felaktigt.">
            <a:extLst>
              <a:ext uri="{FF2B5EF4-FFF2-40B4-BE49-F238E27FC236}">
                <a16:creationId xmlns:a16="http://schemas.microsoft.com/office/drawing/2014/main" id="{730440E4-75E1-653C-A349-C63863C0C4AD}"/>
              </a:ext>
            </a:extLst>
          </p:cNvPr>
          <p:cNvPicPr>
            <a:picLocks noChangeAspect="1"/>
          </p:cNvPicPr>
          <p:nvPr/>
        </p:nvPicPr>
        <p:blipFill>
          <a:blip r:embed="rId3"/>
          <a:stretch>
            <a:fillRect/>
          </a:stretch>
        </p:blipFill>
        <p:spPr>
          <a:xfrm>
            <a:off x="1256624" y="561575"/>
            <a:ext cx="9678751" cy="5734850"/>
          </a:xfrm>
          <a:prstGeom prst="rect">
            <a:avLst/>
          </a:prstGeom>
        </p:spPr>
      </p:pic>
    </p:spTree>
    <p:extLst>
      <p:ext uri="{BB962C8B-B14F-4D97-AF65-F5344CB8AC3E}">
        <p14:creationId xmlns:p14="http://schemas.microsoft.com/office/powerpoint/2010/main" val="2832653046"/>
      </p:ext>
    </p:extLst>
  </p:cSld>
  <p:clrMapOvr>
    <a:masterClrMapping/>
  </p:clrMapOvr>
  <p:transition spd="slow">
    <p:push dir="u"/>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8C5FDF6-B92A-7A83-9292-4F16D5BCBE9B}"/>
            </a:ext>
          </a:extLst>
        </p:cNvPr>
        <p:cNvGrpSpPr/>
        <p:nvPr/>
      </p:nvGrpSpPr>
      <p:grpSpPr>
        <a:xfrm>
          <a:off x="0" y="0"/>
          <a:ext cx="0" cy="0"/>
          <a:chOff x="0" y="0"/>
          <a:chExt cx="0" cy="0"/>
        </a:xfrm>
      </p:grpSpPr>
      <p:sp>
        <p:nvSpPr>
          <p:cNvPr id="4" name="Platshållare för text 3">
            <a:extLst>
              <a:ext uri="{FF2B5EF4-FFF2-40B4-BE49-F238E27FC236}">
                <a16:creationId xmlns:a16="http://schemas.microsoft.com/office/drawing/2014/main" id="{80B6A75F-E96F-9CA3-4505-D5733FE3AA11}"/>
              </a:ext>
            </a:extLst>
          </p:cNvPr>
          <p:cNvSpPr>
            <a:spLocks noGrp="1"/>
          </p:cNvSpPr>
          <p:nvPr>
            <p:ph type="body" sz="quarter" idx="15"/>
          </p:nvPr>
        </p:nvSpPr>
        <p:spPr/>
        <p:txBody>
          <a:bodyPr/>
          <a:lstStyle/>
          <a:p>
            <a:endParaRPr lang="sv-SE"/>
          </a:p>
        </p:txBody>
      </p:sp>
      <p:sp>
        <p:nvSpPr>
          <p:cNvPr id="5" name="Pratbubbla: rektangel med rundade hörn 4">
            <a:extLst>
              <a:ext uri="{FF2B5EF4-FFF2-40B4-BE49-F238E27FC236}">
                <a16:creationId xmlns:a16="http://schemas.microsoft.com/office/drawing/2014/main" id="{77D32B4E-8A48-1E7E-E366-7DDAFCD131D6}"/>
              </a:ext>
            </a:extLst>
          </p:cNvPr>
          <p:cNvSpPr/>
          <p:nvPr/>
        </p:nvSpPr>
        <p:spPr>
          <a:xfrm>
            <a:off x="2018922" y="1638676"/>
            <a:ext cx="7595858" cy="2933323"/>
          </a:xfrm>
          <a:prstGeom prst="wedgeRoundRectCallout">
            <a:avLst>
              <a:gd name="adj1" fmla="val -35613"/>
              <a:gd name="adj2" fmla="val 83488"/>
              <a:gd name="adj3" fmla="val 16667"/>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sv-SE" sz="3600"/>
              <a:t>Hur välkomnar vi nya vuxna i vår verksamhet?</a:t>
            </a:r>
          </a:p>
        </p:txBody>
      </p:sp>
    </p:spTree>
    <p:extLst>
      <p:ext uri="{BB962C8B-B14F-4D97-AF65-F5344CB8AC3E}">
        <p14:creationId xmlns:p14="http://schemas.microsoft.com/office/powerpoint/2010/main" val="405036933"/>
      </p:ext>
    </p:extLst>
  </p:cSld>
  <p:clrMapOvr>
    <a:masterClrMapping/>
  </p:clrMapOvr>
  <p:transition spd="slow">
    <p:push dir="u"/>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351C8B9-4715-3728-DFD8-6996C2ED036B}"/>
            </a:ext>
          </a:extLst>
        </p:cNvPr>
        <p:cNvGrpSpPr/>
        <p:nvPr/>
      </p:nvGrpSpPr>
      <p:grpSpPr>
        <a:xfrm>
          <a:off x="0" y="0"/>
          <a:ext cx="0" cy="0"/>
          <a:chOff x="0" y="0"/>
          <a:chExt cx="0" cy="0"/>
        </a:xfrm>
      </p:grpSpPr>
      <p:sp>
        <p:nvSpPr>
          <p:cNvPr id="4" name="Platshållare för text 3">
            <a:extLst>
              <a:ext uri="{FF2B5EF4-FFF2-40B4-BE49-F238E27FC236}">
                <a16:creationId xmlns:a16="http://schemas.microsoft.com/office/drawing/2014/main" id="{4A47957C-2084-E9A3-28E8-0D298FCA9171}"/>
              </a:ext>
            </a:extLst>
          </p:cNvPr>
          <p:cNvSpPr>
            <a:spLocks noGrp="1"/>
          </p:cNvSpPr>
          <p:nvPr>
            <p:ph type="body" sz="quarter" idx="15"/>
          </p:nvPr>
        </p:nvSpPr>
        <p:spPr/>
        <p:txBody>
          <a:bodyPr/>
          <a:lstStyle/>
          <a:p>
            <a:endParaRPr lang="sv-SE"/>
          </a:p>
        </p:txBody>
      </p:sp>
      <p:sp>
        <p:nvSpPr>
          <p:cNvPr id="5" name="Pratbubbla: rektangel med rundade hörn 4">
            <a:extLst>
              <a:ext uri="{FF2B5EF4-FFF2-40B4-BE49-F238E27FC236}">
                <a16:creationId xmlns:a16="http://schemas.microsoft.com/office/drawing/2014/main" id="{72D4562F-1A0D-D22C-54B0-682CB29E328D}"/>
              </a:ext>
            </a:extLst>
          </p:cNvPr>
          <p:cNvSpPr/>
          <p:nvPr/>
        </p:nvSpPr>
        <p:spPr>
          <a:xfrm>
            <a:off x="2018922" y="1638676"/>
            <a:ext cx="7595858" cy="2933323"/>
          </a:xfrm>
          <a:prstGeom prst="wedgeRoundRectCallout">
            <a:avLst>
              <a:gd name="adj1" fmla="val -35613"/>
              <a:gd name="adj2" fmla="val 83488"/>
              <a:gd name="adj3" fmla="val 16667"/>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sv-SE" sz="3600"/>
              <a:t>Hur beter vi oss när någon vuxen bryter normen?</a:t>
            </a:r>
          </a:p>
        </p:txBody>
      </p:sp>
    </p:spTree>
    <p:extLst>
      <p:ext uri="{BB962C8B-B14F-4D97-AF65-F5344CB8AC3E}">
        <p14:creationId xmlns:p14="http://schemas.microsoft.com/office/powerpoint/2010/main" val="3131478685"/>
      </p:ext>
    </p:extLst>
  </p:cSld>
  <p:clrMapOvr>
    <a:masterClrMapping/>
  </p:clrMapOvr>
  <p:transition spd="slow">
    <p:push dir="u"/>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AA85ABD-5D98-574B-5F74-256DE4D9E07B}"/>
            </a:ext>
          </a:extLst>
        </p:cNvPr>
        <p:cNvGrpSpPr/>
        <p:nvPr/>
      </p:nvGrpSpPr>
      <p:grpSpPr>
        <a:xfrm>
          <a:off x="0" y="0"/>
          <a:ext cx="0" cy="0"/>
          <a:chOff x="0" y="0"/>
          <a:chExt cx="0" cy="0"/>
        </a:xfrm>
      </p:grpSpPr>
      <p:sp>
        <p:nvSpPr>
          <p:cNvPr id="4" name="Platshållare för text 3">
            <a:extLst>
              <a:ext uri="{FF2B5EF4-FFF2-40B4-BE49-F238E27FC236}">
                <a16:creationId xmlns:a16="http://schemas.microsoft.com/office/drawing/2014/main" id="{0BA186B2-CDC9-0644-D1C6-8F6DDB1EED76}"/>
              </a:ext>
            </a:extLst>
          </p:cNvPr>
          <p:cNvSpPr>
            <a:spLocks noGrp="1"/>
          </p:cNvSpPr>
          <p:nvPr>
            <p:ph type="body" sz="quarter" idx="15"/>
          </p:nvPr>
        </p:nvSpPr>
        <p:spPr/>
        <p:txBody>
          <a:bodyPr/>
          <a:lstStyle/>
          <a:p>
            <a:endParaRPr lang="sv-SE"/>
          </a:p>
        </p:txBody>
      </p:sp>
      <p:sp>
        <p:nvSpPr>
          <p:cNvPr id="5" name="Pratbubbla: rektangel med rundade hörn 4">
            <a:extLst>
              <a:ext uri="{FF2B5EF4-FFF2-40B4-BE49-F238E27FC236}">
                <a16:creationId xmlns:a16="http://schemas.microsoft.com/office/drawing/2014/main" id="{09CBB0D9-81B1-CE5E-3DBC-C66BACECDBAB}"/>
              </a:ext>
            </a:extLst>
          </p:cNvPr>
          <p:cNvSpPr/>
          <p:nvPr/>
        </p:nvSpPr>
        <p:spPr>
          <a:xfrm>
            <a:off x="2018922" y="1638676"/>
            <a:ext cx="7595858" cy="2933323"/>
          </a:xfrm>
          <a:prstGeom prst="wedgeRoundRectCallout">
            <a:avLst>
              <a:gd name="adj1" fmla="val -35613"/>
              <a:gd name="adj2" fmla="val 83488"/>
              <a:gd name="adj3" fmla="val 16667"/>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sv-SE" sz="3600"/>
              <a:t>Hur tar vi tillvara på föräldrars erfarenheter kring sina barn och ungdomar?</a:t>
            </a:r>
          </a:p>
        </p:txBody>
      </p:sp>
    </p:spTree>
    <p:extLst>
      <p:ext uri="{BB962C8B-B14F-4D97-AF65-F5344CB8AC3E}">
        <p14:creationId xmlns:p14="http://schemas.microsoft.com/office/powerpoint/2010/main" val="4216696982"/>
      </p:ext>
    </p:extLst>
  </p:cSld>
  <p:clrMapOvr>
    <a:masterClrMapping/>
  </p:clrMapOvr>
  <p:transition spd="slow">
    <p:push dir="u"/>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995A7E8-CC38-3D4F-DA2B-205860EB23A7}"/>
              </a:ext>
            </a:extLst>
          </p:cNvPr>
          <p:cNvSpPr>
            <a:spLocks noGrp="1"/>
          </p:cNvSpPr>
          <p:nvPr>
            <p:ph type="title"/>
          </p:nvPr>
        </p:nvSpPr>
        <p:spPr/>
        <p:txBody>
          <a:bodyPr/>
          <a:lstStyle/>
          <a:p>
            <a:r>
              <a:rPr lang="sv-SE"/>
              <a:t>Tips!</a:t>
            </a:r>
          </a:p>
        </p:txBody>
      </p:sp>
      <p:sp>
        <p:nvSpPr>
          <p:cNvPr id="3" name="Platshållare för text 2">
            <a:extLst>
              <a:ext uri="{FF2B5EF4-FFF2-40B4-BE49-F238E27FC236}">
                <a16:creationId xmlns:a16="http://schemas.microsoft.com/office/drawing/2014/main" id="{6D958E27-EAD4-0D4F-0F01-52995DC35D4A}"/>
              </a:ext>
            </a:extLst>
          </p:cNvPr>
          <p:cNvSpPr>
            <a:spLocks noGrp="1"/>
          </p:cNvSpPr>
          <p:nvPr>
            <p:ph type="body" sz="quarter" idx="13"/>
          </p:nvPr>
        </p:nvSpPr>
        <p:spPr/>
        <p:txBody>
          <a:bodyPr/>
          <a:lstStyle/>
          <a:p>
            <a:r>
              <a:rPr lang="sv-SE"/>
              <a:t>Berätta för föräldrar eller eventuell annat vuxenstöd att ni har kunskap om NPF det kan lätta för vuxna att ge information om barnet.</a:t>
            </a:r>
          </a:p>
          <a:p>
            <a:endParaRPr lang="sv-SE"/>
          </a:p>
          <a:p>
            <a:r>
              <a:rPr lang="sv-SE"/>
              <a:t>Vi har även sammanställt en poster som ni i er förening kan hänga upp för att uppmärksamma föräldrarna om att ni vill veta detta om alla barn inte bara barn med NPF. Alla barn är unika!</a:t>
            </a:r>
          </a:p>
        </p:txBody>
      </p:sp>
    </p:spTree>
    <p:extLst>
      <p:ext uri="{BB962C8B-B14F-4D97-AF65-F5344CB8AC3E}">
        <p14:creationId xmlns:p14="http://schemas.microsoft.com/office/powerpoint/2010/main" val="1640991410"/>
      </p:ext>
    </p:extLst>
  </p:cSld>
  <p:clrMapOvr>
    <a:masterClrMapping/>
  </p:clrMapOvr>
  <p:transition spd="slow">
    <p:push dir="u"/>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Bildobjekt 5">
            <a:extLst>
              <a:ext uri="{FF2B5EF4-FFF2-40B4-BE49-F238E27FC236}">
                <a16:creationId xmlns:a16="http://schemas.microsoft.com/office/drawing/2014/main" id="{C27D929A-B55A-C4C7-A567-547A1D5457D4}"/>
              </a:ext>
            </a:extLst>
          </p:cNvPr>
          <p:cNvPicPr>
            <a:picLocks noChangeAspect="1"/>
          </p:cNvPicPr>
          <p:nvPr/>
        </p:nvPicPr>
        <p:blipFill>
          <a:blip r:embed="rId3"/>
          <a:srcRect r="888" b="-1"/>
          <a:stretch>
            <a:fillRect/>
          </a:stretch>
        </p:blipFill>
        <p:spPr>
          <a:xfrm>
            <a:off x="20" y="10"/>
            <a:ext cx="12191980" cy="6857990"/>
          </a:xfrm>
          <a:prstGeom prst="rect">
            <a:avLst/>
          </a:prstGeom>
          <a:noFill/>
        </p:spPr>
      </p:pic>
    </p:spTree>
    <p:extLst>
      <p:ext uri="{BB962C8B-B14F-4D97-AF65-F5344CB8AC3E}">
        <p14:creationId xmlns:p14="http://schemas.microsoft.com/office/powerpoint/2010/main" val="5576820"/>
      </p:ext>
    </p:extLst>
  </p:cSld>
  <p:clrMapOvr>
    <a:masterClrMapping/>
  </p:clrMapOvr>
  <p:transition spd="slow">
    <p:push dir="u"/>
  </p:transition>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
          <a:extLst>
            <a:ext uri="{FF2B5EF4-FFF2-40B4-BE49-F238E27FC236}">
              <a16:creationId xmlns:a16="http://schemas.microsoft.com/office/drawing/2014/main" id="{77E4A92A-CCBD-4897-ADB5-3EE6681F0F31}"/>
            </a:ext>
          </a:extLst>
        </p:cNvPr>
        <p:cNvGrpSpPr/>
        <p:nvPr/>
      </p:nvGrpSpPr>
      <p:grpSpPr>
        <a:xfrm>
          <a:off x="0" y="0"/>
          <a:ext cx="0" cy="0"/>
          <a:chOff x="0" y="0"/>
          <a:chExt cx="0" cy="0"/>
        </a:xfrm>
      </p:grpSpPr>
      <p:sp>
        <p:nvSpPr>
          <p:cNvPr id="5" name="Rektangel: rundade hörn 4">
            <a:extLst>
              <a:ext uri="{FF2B5EF4-FFF2-40B4-BE49-F238E27FC236}">
                <a16:creationId xmlns:a16="http://schemas.microsoft.com/office/drawing/2014/main" id="{0D026964-EB1D-218A-5086-5F835721181C}"/>
              </a:ext>
            </a:extLst>
          </p:cNvPr>
          <p:cNvSpPr/>
          <p:nvPr/>
        </p:nvSpPr>
        <p:spPr>
          <a:xfrm>
            <a:off x="1297968" y="1343511"/>
            <a:ext cx="9596063" cy="4170977"/>
          </a:xfrm>
          <a:prstGeom prst="round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sv-SE" sz="5400">
                <a:latin typeface="+mj-lt"/>
              </a:rPr>
              <a:t>Fyra påverkansområden &amp; de vanligaste diagnoserna för NPF</a:t>
            </a:r>
          </a:p>
        </p:txBody>
      </p:sp>
      <p:sp>
        <p:nvSpPr>
          <p:cNvPr id="2" name="Platshållare för text 2">
            <a:extLst>
              <a:ext uri="{FF2B5EF4-FFF2-40B4-BE49-F238E27FC236}">
                <a16:creationId xmlns:a16="http://schemas.microsoft.com/office/drawing/2014/main" id="{5C5424B1-04CC-39C8-4EAC-D7894BA1ED3C}"/>
              </a:ext>
            </a:extLst>
          </p:cNvPr>
          <p:cNvSpPr>
            <a:spLocks noGrp="1"/>
          </p:cNvSpPr>
          <p:nvPr>
            <p:ph type="body" sz="quarter" idx="14"/>
          </p:nvPr>
        </p:nvSpPr>
        <p:spPr>
          <a:xfrm>
            <a:off x="-2025649" y="3513517"/>
            <a:ext cx="14208125" cy="4438198"/>
          </a:xfrm>
        </p:spPr>
        <p:txBody>
          <a:bodyPr/>
          <a:lstStyle/>
          <a:p>
            <a:endParaRPr lang="sv-SE"/>
          </a:p>
        </p:txBody>
      </p:sp>
    </p:spTree>
    <p:extLst>
      <p:ext uri="{BB962C8B-B14F-4D97-AF65-F5344CB8AC3E}">
        <p14:creationId xmlns:p14="http://schemas.microsoft.com/office/powerpoint/2010/main" val="2009340028"/>
      </p:ext>
    </p:extLst>
  </p:cSld>
  <p:clrMapOvr>
    <a:masterClrMapping/>
  </p:clrMapOvr>
  <p:transition spd="slow">
    <p:push dir="u"/>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FF5E3F7-D198-0267-2A9B-94634FA26FB7}"/>
            </a:ext>
          </a:extLst>
        </p:cNvPr>
        <p:cNvGrpSpPr/>
        <p:nvPr/>
      </p:nvGrpSpPr>
      <p:grpSpPr>
        <a:xfrm>
          <a:off x="0" y="0"/>
          <a:ext cx="0" cy="0"/>
          <a:chOff x="0" y="0"/>
          <a:chExt cx="0" cy="0"/>
        </a:xfrm>
      </p:grpSpPr>
      <p:sp>
        <p:nvSpPr>
          <p:cNvPr id="4" name="Platshållare för text 3">
            <a:extLst>
              <a:ext uri="{FF2B5EF4-FFF2-40B4-BE49-F238E27FC236}">
                <a16:creationId xmlns:a16="http://schemas.microsoft.com/office/drawing/2014/main" id="{776309DF-4106-00DF-489E-6F7C33F9FC6C}"/>
              </a:ext>
            </a:extLst>
          </p:cNvPr>
          <p:cNvSpPr>
            <a:spLocks noGrp="1"/>
          </p:cNvSpPr>
          <p:nvPr>
            <p:ph type="body" sz="quarter" idx="15"/>
          </p:nvPr>
        </p:nvSpPr>
        <p:spPr/>
        <p:txBody>
          <a:bodyPr/>
          <a:lstStyle/>
          <a:p>
            <a:endParaRPr lang="sv-SE"/>
          </a:p>
        </p:txBody>
      </p:sp>
      <p:sp>
        <p:nvSpPr>
          <p:cNvPr id="10" name="Ellips 9">
            <a:extLst>
              <a:ext uri="{FF2B5EF4-FFF2-40B4-BE49-F238E27FC236}">
                <a16:creationId xmlns:a16="http://schemas.microsoft.com/office/drawing/2014/main" id="{371220D4-46E0-0518-83D4-A50BDFC4F286}"/>
              </a:ext>
            </a:extLst>
          </p:cNvPr>
          <p:cNvSpPr/>
          <p:nvPr/>
        </p:nvSpPr>
        <p:spPr>
          <a:xfrm flipH="1">
            <a:off x="1654849" y="2129400"/>
            <a:ext cx="2599200" cy="2599200"/>
          </a:xfrm>
          <a:prstGeom prst="ellipse">
            <a:avLst/>
          </a:prstGeom>
          <a:solidFill>
            <a:srgbClr val="006BB2"/>
          </a:solidFill>
          <a:ln w="19050">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sv-SE"/>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sv-SE"/>
          </a:p>
        </p:txBody>
      </p:sp>
      <p:sp>
        <p:nvSpPr>
          <p:cNvPr id="11" name="Ellips 10">
            <a:extLst>
              <a:ext uri="{FF2B5EF4-FFF2-40B4-BE49-F238E27FC236}">
                <a16:creationId xmlns:a16="http://schemas.microsoft.com/office/drawing/2014/main" id="{63D13EAA-93EA-7E5E-39A2-02C471EE0E57}"/>
              </a:ext>
            </a:extLst>
          </p:cNvPr>
          <p:cNvSpPr/>
          <p:nvPr/>
        </p:nvSpPr>
        <p:spPr>
          <a:xfrm flipH="1">
            <a:off x="3764499" y="2129400"/>
            <a:ext cx="2599200" cy="2599200"/>
          </a:xfrm>
          <a:prstGeom prst="ellipse">
            <a:avLst/>
          </a:prstGeom>
          <a:solidFill>
            <a:srgbClr val="E4352D"/>
          </a:solidFill>
          <a:ln w="19050">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sv-SE"/>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sv-SE"/>
          </a:p>
        </p:txBody>
      </p:sp>
      <p:sp>
        <p:nvSpPr>
          <p:cNvPr id="12" name="Ellips 11">
            <a:extLst>
              <a:ext uri="{FF2B5EF4-FFF2-40B4-BE49-F238E27FC236}">
                <a16:creationId xmlns:a16="http://schemas.microsoft.com/office/drawing/2014/main" id="{173B17DD-BD4D-0B01-1AE8-FAC22209231D}"/>
              </a:ext>
            </a:extLst>
          </p:cNvPr>
          <p:cNvSpPr/>
          <p:nvPr/>
        </p:nvSpPr>
        <p:spPr>
          <a:xfrm flipH="1">
            <a:off x="5884722" y="2129400"/>
            <a:ext cx="2599200" cy="2598174"/>
          </a:xfrm>
          <a:prstGeom prst="ellipse">
            <a:avLst/>
          </a:prstGeom>
          <a:solidFill>
            <a:srgbClr val="1EAFA0"/>
          </a:solidFill>
          <a:ln w="19050">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sv-SE"/>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sv-SE"/>
          </a:p>
        </p:txBody>
      </p:sp>
      <p:sp>
        <p:nvSpPr>
          <p:cNvPr id="13" name="Ellips 12">
            <a:extLst>
              <a:ext uri="{FF2B5EF4-FFF2-40B4-BE49-F238E27FC236}">
                <a16:creationId xmlns:a16="http://schemas.microsoft.com/office/drawing/2014/main" id="{5401B583-E919-442E-A40F-40C0D5154783}"/>
              </a:ext>
            </a:extLst>
          </p:cNvPr>
          <p:cNvSpPr/>
          <p:nvPr/>
        </p:nvSpPr>
        <p:spPr>
          <a:xfrm flipH="1">
            <a:off x="7937950" y="2129400"/>
            <a:ext cx="2599200" cy="2598174"/>
          </a:xfrm>
          <a:prstGeom prst="ellipse">
            <a:avLst/>
          </a:prstGeom>
          <a:solidFill>
            <a:schemeClr val="accent4"/>
          </a:solidFill>
          <a:ln w="19050">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sv-SE"/>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sv-SE"/>
          </a:p>
        </p:txBody>
      </p:sp>
      <p:sp>
        <p:nvSpPr>
          <p:cNvPr id="14" name="textruta 17">
            <a:extLst>
              <a:ext uri="{FF2B5EF4-FFF2-40B4-BE49-F238E27FC236}">
                <a16:creationId xmlns:a16="http://schemas.microsoft.com/office/drawing/2014/main" id="{CD917632-3D42-1DB9-B649-6EED74179F22}"/>
              </a:ext>
            </a:extLst>
          </p:cNvPr>
          <p:cNvSpPr txBox="1"/>
          <p:nvPr/>
        </p:nvSpPr>
        <p:spPr>
          <a:xfrm>
            <a:off x="8364568" y="3038328"/>
            <a:ext cx="1907999" cy="830997"/>
          </a:xfrm>
          <a:prstGeom prst="rect">
            <a:avLst/>
          </a:prstGeom>
          <a:noFill/>
        </p:spPr>
        <p:txBody>
          <a:bodyPr wrap="square" rtlCol="0">
            <a:spAutoFit/>
          </a:bodyPr>
          <a:ls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sv-SE" sz="1600" b="1">
                <a:solidFill>
                  <a:schemeClr val="bg1"/>
                </a:solidFill>
                <a:latin typeface="+mj-lt"/>
              </a:rPr>
              <a:t>Motivation, feedback och känsloärlighet </a:t>
            </a:r>
          </a:p>
        </p:txBody>
      </p:sp>
      <p:sp>
        <p:nvSpPr>
          <p:cNvPr id="15" name="textruta 16">
            <a:extLst>
              <a:ext uri="{FF2B5EF4-FFF2-40B4-BE49-F238E27FC236}">
                <a16:creationId xmlns:a16="http://schemas.microsoft.com/office/drawing/2014/main" id="{FDCD7E86-5A89-7544-7027-343A1E262BCA}"/>
              </a:ext>
            </a:extLst>
          </p:cNvPr>
          <p:cNvSpPr txBox="1"/>
          <p:nvPr/>
        </p:nvSpPr>
        <p:spPr>
          <a:xfrm>
            <a:off x="6325944" y="3167774"/>
            <a:ext cx="1828800" cy="584775"/>
          </a:xfrm>
          <a:prstGeom prst="rect">
            <a:avLst/>
          </a:prstGeom>
          <a:noFill/>
        </p:spPr>
        <p:txBody>
          <a:bodyPr wrap="square" rtlCol="0">
            <a:spAutoFit/>
          </a:bodyPr>
          <a:ls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sv-SE" sz="1600" b="1">
                <a:solidFill>
                  <a:schemeClr val="bg1"/>
                </a:solidFill>
                <a:latin typeface="+mj-lt"/>
              </a:rPr>
              <a:t>Miljö och perception </a:t>
            </a:r>
          </a:p>
        </p:txBody>
      </p:sp>
      <p:sp>
        <p:nvSpPr>
          <p:cNvPr id="16" name="textruta 1">
            <a:extLst>
              <a:ext uri="{FF2B5EF4-FFF2-40B4-BE49-F238E27FC236}">
                <a16:creationId xmlns:a16="http://schemas.microsoft.com/office/drawing/2014/main" id="{212729FB-08F0-4991-B551-E67DE3E8C5D1}"/>
              </a:ext>
            </a:extLst>
          </p:cNvPr>
          <p:cNvSpPr txBox="1"/>
          <p:nvPr/>
        </p:nvSpPr>
        <p:spPr>
          <a:xfrm>
            <a:off x="1882344" y="3177015"/>
            <a:ext cx="2024949" cy="830997"/>
          </a:xfrm>
          <a:prstGeom prst="rect">
            <a:avLst/>
          </a:prstGeom>
          <a:noFill/>
        </p:spPr>
        <p:txBody>
          <a:bodyPr wrap="square" rtlCol="0">
            <a:spAutoFit/>
          </a:bodyPr>
          <a:ls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sv-SE" sz="1600" b="1">
                <a:solidFill>
                  <a:schemeClr val="bg1"/>
                </a:solidFill>
                <a:latin typeface="+mj-lt"/>
              </a:rPr>
              <a:t>Rutiner och struktur</a:t>
            </a:r>
            <a:br>
              <a:rPr lang="sv-SE" sz="1600" b="1">
                <a:solidFill>
                  <a:schemeClr val="bg1"/>
                </a:solidFill>
                <a:latin typeface="+mj-lt"/>
              </a:rPr>
            </a:br>
            <a:endParaRPr lang="sv-SE" sz="1600" b="1">
              <a:solidFill>
                <a:schemeClr val="bg1"/>
              </a:solidFill>
              <a:latin typeface="+mj-lt"/>
            </a:endParaRPr>
          </a:p>
        </p:txBody>
      </p:sp>
      <p:sp>
        <p:nvSpPr>
          <p:cNvPr id="17" name="textruta 2">
            <a:extLst>
              <a:ext uri="{FF2B5EF4-FFF2-40B4-BE49-F238E27FC236}">
                <a16:creationId xmlns:a16="http://schemas.microsoft.com/office/drawing/2014/main" id="{68BF15FF-CC87-2C78-BE7D-884AFB073203}"/>
              </a:ext>
            </a:extLst>
          </p:cNvPr>
          <p:cNvSpPr txBox="1"/>
          <p:nvPr/>
        </p:nvSpPr>
        <p:spPr>
          <a:xfrm>
            <a:off x="4340973" y="2896773"/>
            <a:ext cx="1439509" cy="1323439"/>
          </a:xfrm>
          <a:prstGeom prst="rect">
            <a:avLst/>
          </a:prstGeom>
          <a:noFill/>
        </p:spPr>
        <p:txBody>
          <a:bodyPr wrap="square" rtlCol="0">
            <a:spAutoFit/>
          </a:bodyPr>
          <a:ls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sv-SE" sz="1600" b="1">
                <a:solidFill>
                  <a:schemeClr val="bg1"/>
                </a:solidFill>
                <a:latin typeface="+mj-lt"/>
              </a:rPr>
              <a:t>Relationer, bemötande</a:t>
            </a:r>
          </a:p>
          <a:p>
            <a:pPr algn="ctr"/>
            <a:r>
              <a:rPr lang="sv-SE" sz="1600" b="1">
                <a:solidFill>
                  <a:schemeClr val="bg1"/>
                </a:solidFill>
                <a:latin typeface="+mj-lt"/>
              </a:rPr>
              <a:t>&amp; socialt samspel</a:t>
            </a:r>
            <a:br>
              <a:rPr lang="sv-SE" sz="1600" b="1">
                <a:solidFill>
                  <a:schemeClr val="bg1"/>
                </a:solidFill>
                <a:latin typeface="+mj-lt"/>
              </a:rPr>
            </a:br>
            <a:endParaRPr lang="sv-SE" sz="1600" b="1">
              <a:solidFill>
                <a:schemeClr val="bg1"/>
              </a:solidFill>
              <a:latin typeface="+mj-lt"/>
            </a:endParaRPr>
          </a:p>
        </p:txBody>
      </p:sp>
      <p:sp>
        <p:nvSpPr>
          <p:cNvPr id="2" name="textruta 1">
            <a:extLst>
              <a:ext uri="{FF2B5EF4-FFF2-40B4-BE49-F238E27FC236}">
                <a16:creationId xmlns:a16="http://schemas.microsoft.com/office/drawing/2014/main" id="{5E1D8E9D-6C46-A9FA-2BF7-20484CFFD5DB}"/>
              </a:ext>
            </a:extLst>
          </p:cNvPr>
          <p:cNvSpPr txBox="1"/>
          <p:nvPr/>
        </p:nvSpPr>
        <p:spPr>
          <a:xfrm>
            <a:off x="472343" y="524786"/>
            <a:ext cx="8211672" cy="523220"/>
          </a:xfrm>
          <a:prstGeom prst="rect">
            <a:avLst/>
          </a:prstGeom>
          <a:noFill/>
        </p:spPr>
        <p:txBody>
          <a:bodyPr wrap="none" rtlCol="0">
            <a:spAutoFit/>
          </a:bodyPr>
          <a:lstStyle/>
          <a:p>
            <a:r>
              <a:rPr lang="sv-SE" sz="2800">
                <a:solidFill>
                  <a:schemeClr val="accent2"/>
                </a:solidFill>
              </a:rPr>
              <a:t>Som ledare finns det </a:t>
            </a:r>
            <a:r>
              <a:rPr lang="sv-SE" sz="2800">
                <a:solidFill>
                  <a:schemeClr val="accent2"/>
                </a:solidFill>
                <a:latin typeface="Arial Black" panose="020B0A04020102020204" pitchFamily="34" charset="0"/>
              </a:rPr>
              <a:t>fyra påverkansområden</a:t>
            </a:r>
          </a:p>
        </p:txBody>
      </p:sp>
      <p:sp>
        <p:nvSpPr>
          <p:cNvPr id="3" name="Rektangel: rundade hörn 2">
            <a:extLst>
              <a:ext uri="{FF2B5EF4-FFF2-40B4-BE49-F238E27FC236}">
                <a16:creationId xmlns:a16="http://schemas.microsoft.com/office/drawing/2014/main" id="{8243BDAB-83EA-0B19-A932-A42CF392BA70}"/>
              </a:ext>
            </a:extLst>
          </p:cNvPr>
          <p:cNvSpPr/>
          <p:nvPr/>
        </p:nvSpPr>
        <p:spPr>
          <a:xfrm>
            <a:off x="7096092" y="4986880"/>
            <a:ext cx="4572000" cy="1644175"/>
          </a:xfrm>
          <a:prstGeom prst="round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sv-SE">
                <a:solidFill>
                  <a:schemeClr val="bg1"/>
                </a:solidFill>
              </a:rPr>
              <a:t>Vilket påverkansområde använder ni mest i ert ledarskap?</a:t>
            </a:r>
          </a:p>
          <a:p>
            <a:pPr algn="ctr"/>
            <a:endParaRPr lang="sv-SE">
              <a:solidFill>
                <a:schemeClr val="bg1"/>
              </a:solidFill>
            </a:endParaRPr>
          </a:p>
          <a:p>
            <a:pPr algn="ctr"/>
            <a:r>
              <a:rPr lang="sv-SE">
                <a:solidFill>
                  <a:schemeClr val="bg1"/>
                </a:solidFill>
              </a:rPr>
              <a:t>Vilket påverkansområde skulle ni kunna utveckla?</a:t>
            </a:r>
          </a:p>
        </p:txBody>
      </p:sp>
    </p:spTree>
    <p:extLst>
      <p:ext uri="{BB962C8B-B14F-4D97-AF65-F5344CB8AC3E}">
        <p14:creationId xmlns:p14="http://schemas.microsoft.com/office/powerpoint/2010/main" val="3336714317"/>
      </p:ext>
    </p:extLst>
  </p:cSld>
  <p:clrMapOvr>
    <a:masterClrMapping/>
  </p:clrMapOvr>
  <p:transition spd="slow">
    <p:push dir="u"/>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A70536B-90CC-EB27-48DF-3BE5E11DB0D5}"/>
            </a:ext>
          </a:extLst>
        </p:cNvPr>
        <p:cNvGrpSpPr/>
        <p:nvPr/>
      </p:nvGrpSpPr>
      <p:grpSpPr>
        <a:xfrm>
          <a:off x="0" y="0"/>
          <a:ext cx="0" cy="0"/>
          <a:chOff x="0" y="0"/>
          <a:chExt cx="0" cy="0"/>
        </a:xfrm>
      </p:grpSpPr>
      <p:sp>
        <p:nvSpPr>
          <p:cNvPr id="2" name="Rubrik 1">
            <a:extLst>
              <a:ext uri="{FF2B5EF4-FFF2-40B4-BE49-F238E27FC236}">
                <a16:creationId xmlns:a16="http://schemas.microsoft.com/office/drawing/2014/main" id="{2BF4C218-B7BC-F06E-3E9E-29231A902AD8}"/>
              </a:ext>
            </a:extLst>
          </p:cNvPr>
          <p:cNvSpPr>
            <a:spLocks noGrp="1"/>
          </p:cNvSpPr>
          <p:nvPr>
            <p:ph type="title"/>
          </p:nvPr>
        </p:nvSpPr>
        <p:spPr>
          <a:xfrm>
            <a:off x="728369" y="417024"/>
            <a:ext cx="5367632" cy="1031080"/>
          </a:xfrm>
        </p:spPr>
        <p:txBody>
          <a:bodyPr/>
          <a:lstStyle/>
          <a:p>
            <a:r>
              <a:rPr lang="sv-SE"/>
              <a:t>Kom ihåg!</a:t>
            </a:r>
          </a:p>
        </p:txBody>
      </p:sp>
      <p:sp>
        <p:nvSpPr>
          <p:cNvPr id="3" name="Platshållare för text 2">
            <a:extLst>
              <a:ext uri="{FF2B5EF4-FFF2-40B4-BE49-F238E27FC236}">
                <a16:creationId xmlns:a16="http://schemas.microsoft.com/office/drawing/2014/main" id="{02F392CF-516B-970D-5908-D35DB74633F8}"/>
              </a:ext>
            </a:extLst>
          </p:cNvPr>
          <p:cNvSpPr>
            <a:spLocks noGrp="1"/>
          </p:cNvSpPr>
          <p:nvPr>
            <p:ph type="body" sz="quarter" idx="13"/>
          </p:nvPr>
        </p:nvSpPr>
        <p:spPr>
          <a:xfrm>
            <a:off x="725689" y="1808466"/>
            <a:ext cx="5384127" cy="3407566"/>
          </a:xfrm>
        </p:spPr>
        <p:txBody>
          <a:bodyPr/>
          <a:lstStyle/>
          <a:p>
            <a:r>
              <a:rPr lang="sv-SE"/>
              <a:t>Pedagogiska tipsen som kommer gås igenom i detta avsnitt gäller alla NPF-diagnoser samt även alla personer men vi har valt att strukturera de efter diagnos för att </a:t>
            </a:r>
            <a:r>
              <a:rPr lang="sv-SE" err="1"/>
              <a:t>skapaen</a:t>
            </a:r>
            <a:r>
              <a:rPr lang="sv-SE"/>
              <a:t> förståelse för hur ni kan nyttja dessa pedagogiska verktyg beroende på vad man som ledare ser för symptom.</a:t>
            </a:r>
          </a:p>
          <a:p>
            <a:endParaRPr lang="sv-SE"/>
          </a:p>
          <a:p>
            <a:r>
              <a:rPr lang="sv-SE"/>
              <a:t>Inkluderande ledarskap är bra för ALLA inte bara personer med NPF-diagnos.</a:t>
            </a:r>
          </a:p>
        </p:txBody>
      </p:sp>
    </p:spTree>
    <p:extLst>
      <p:ext uri="{BB962C8B-B14F-4D97-AF65-F5344CB8AC3E}">
        <p14:creationId xmlns:p14="http://schemas.microsoft.com/office/powerpoint/2010/main" val="1726745525"/>
      </p:ext>
    </p:extLst>
  </p:cSld>
  <p:clrMapOvr>
    <a:masterClrMapping/>
  </p:clrMapOvr>
  <p:transition spd="slow">
    <p:push dir="u"/>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61D8C48-40C6-4440-B8A2-37F36EA342C4}"/>
            </a:ext>
          </a:extLst>
        </p:cNvPr>
        <p:cNvGrpSpPr/>
        <p:nvPr/>
      </p:nvGrpSpPr>
      <p:grpSpPr>
        <a:xfrm>
          <a:off x="0" y="0"/>
          <a:ext cx="0" cy="0"/>
          <a:chOff x="0" y="0"/>
          <a:chExt cx="0" cy="0"/>
        </a:xfrm>
      </p:grpSpPr>
      <p:cxnSp>
        <p:nvCxnSpPr>
          <p:cNvPr id="47" name="Rak koppling 46">
            <a:extLst>
              <a:ext uri="{FF2B5EF4-FFF2-40B4-BE49-F238E27FC236}">
                <a16:creationId xmlns:a16="http://schemas.microsoft.com/office/drawing/2014/main" id="{70A5F503-21AD-2734-1E3F-7B12D12441DB}"/>
              </a:ext>
            </a:extLst>
          </p:cNvPr>
          <p:cNvCxnSpPr>
            <a:cxnSpLocks/>
          </p:cNvCxnSpPr>
          <p:nvPr/>
        </p:nvCxnSpPr>
        <p:spPr>
          <a:xfrm flipV="1">
            <a:off x="7815750" y="3030451"/>
            <a:ext cx="2714501" cy="90596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33" name="Rak koppling 32">
            <a:extLst>
              <a:ext uri="{FF2B5EF4-FFF2-40B4-BE49-F238E27FC236}">
                <a16:creationId xmlns:a16="http://schemas.microsoft.com/office/drawing/2014/main" id="{2FE22640-F54E-D85C-D626-B7E2AE445D36}"/>
              </a:ext>
            </a:extLst>
          </p:cNvPr>
          <p:cNvCxnSpPr>
            <a:cxnSpLocks/>
          </p:cNvCxnSpPr>
          <p:nvPr/>
        </p:nvCxnSpPr>
        <p:spPr>
          <a:xfrm flipH="1">
            <a:off x="5092507" y="3936419"/>
            <a:ext cx="2736832" cy="632784"/>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25" name="Rak koppling 24">
            <a:extLst>
              <a:ext uri="{FF2B5EF4-FFF2-40B4-BE49-F238E27FC236}">
                <a16:creationId xmlns:a16="http://schemas.microsoft.com/office/drawing/2014/main" id="{096DCDB0-1D89-C774-C932-9C1D038DB5DB}"/>
              </a:ext>
            </a:extLst>
          </p:cNvPr>
          <p:cNvCxnSpPr>
            <a:cxnSpLocks/>
          </p:cNvCxnSpPr>
          <p:nvPr/>
        </p:nvCxnSpPr>
        <p:spPr>
          <a:xfrm flipH="1">
            <a:off x="6846307" y="3936419"/>
            <a:ext cx="969443" cy="1545903"/>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27" name="Rak koppling 26">
            <a:extLst>
              <a:ext uri="{FF2B5EF4-FFF2-40B4-BE49-F238E27FC236}">
                <a16:creationId xmlns:a16="http://schemas.microsoft.com/office/drawing/2014/main" id="{E948314F-B7FE-5623-BC56-732B7932577A}"/>
              </a:ext>
            </a:extLst>
          </p:cNvPr>
          <p:cNvCxnSpPr>
            <a:cxnSpLocks/>
          </p:cNvCxnSpPr>
          <p:nvPr/>
        </p:nvCxnSpPr>
        <p:spPr>
          <a:xfrm>
            <a:off x="7836753" y="3936419"/>
            <a:ext cx="855233" cy="1568724"/>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44" name="Rak koppling 43">
            <a:extLst>
              <a:ext uri="{FF2B5EF4-FFF2-40B4-BE49-F238E27FC236}">
                <a16:creationId xmlns:a16="http://schemas.microsoft.com/office/drawing/2014/main" id="{725116F5-B3AB-64D1-0D0B-57425F88143B}"/>
              </a:ext>
            </a:extLst>
          </p:cNvPr>
          <p:cNvCxnSpPr>
            <a:cxnSpLocks/>
          </p:cNvCxnSpPr>
          <p:nvPr/>
        </p:nvCxnSpPr>
        <p:spPr>
          <a:xfrm flipH="1">
            <a:off x="6881085" y="4548218"/>
            <a:ext cx="3649166" cy="90596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30" name="Rak koppling 29">
            <a:extLst>
              <a:ext uri="{FF2B5EF4-FFF2-40B4-BE49-F238E27FC236}">
                <a16:creationId xmlns:a16="http://schemas.microsoft.com/office/drawing/2014/main" id="{2D8E2900-0CD1-6265-03F9-81ADD3695C65}"/>
              </a:ext>
            </a:extLst>
          </p:cNvPr>
          <p:cNvCxnSpPr>
            <a:cxnSpLocks/>
          </p:cNvCxnSpPr>
          <p:nvPr/>
        </p:nvCxnSpPr>
        <p:spPr>
          <a:xfrm flipH="1">
            <a:off x="8741681" y="4548218"/>
            <a:ext cx="1788570" cy="956925"/>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38" name="Rak koppling 37">
            <a:extLst>
              <a:ext uri="{FF2B5EF4-FFF2-40B4-BE49-F238E27FC236}">
                <a16:creationId xmlns:a16="http://schemas.microsoft.com/office/drawing/2014/main" id="{997D5452-E7DD-1D9B-4B84-4510F1DB00E1}"/>
              </a:ext>
            </a:extLst>
          </p:cNvPr>
          <p:cNvCxnSpPr>
            <a:cxnSpLocks/>
          </p:cNvCxnSpPr>
          <p:nvPr/>
        </p:nvCxnSpPr>
        <p:spPr>
          <a:xfrm flipH="1" flipV="1">
            <a:off x="10530251" y="3030451"/>
            <a:ext cx="29745" cy="1538752"/>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35" name="Rak koppling 34">
            <a:extLst>
              <a:ext uri="{FF2B5EF4-FFF2-40B4-BE49-F238E27FC236}">
                <a16:creationId xmlns:a16="http://schemas.microsoft.com/office/drawing/2014/main" id="{C980A05A-564B-7E01-210E-7F0BB3D4CB5B}"/>
              </a:ext>
            </a:extLst>
          </p:cNvPr>
          <p:cNvCxnSpPr>
            <a:cxnSpLocks/>
          </p:cNvCxnSpPr>
          <p:nvPr/>
        </p:nvCxnSpPr>
        <p:spPr>
          <a:xfrm flipH="1" flipV="1">
            <a:off x="7836753" y="2531510"/>
            <a:ext cx="2715829" cy="201670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41" name="Rak koppling 40">
            <a:extLst>
              <a:ext uri="{FF2B5EF4-FFF2-40B4-BE49-F238E27FC236}">
                <a16:creationId xmlns:a16="http://schemas.microsoft.com/office/drawing/2014/main" id="{66A1E866-A2D2-D4A4-3349-B6A2BE901A9C}"/>
              </a:ext>
            </a:extLst>
          </p:cNvPr>
          <p:cNvCxnSpPr>
            <a:cxnSpLocks/>
          </p:cNvCxnSpPr>
          <p:nvPr/>
        </p:nvCxnSpPr>
        <p:spPr>
          <a:xfrm>
            <a:off x="7821261" y="2561832"/>
            <a:ext cx="2708990" cy="468619"/>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24" name="Rak koppling 23">
            <a:extLst>
              <a:ext uri="{FF2B5EF4-FFF2-40B4-BE49-F238E27FC236}">
                <a16:creationId xmlns:a16="http://schemas.microsoft.com/office/drawing/2014/main" id="{377E3B17-6849-4235-8874-7C3CD26DBAB6}"/>
              </a:ext>
            </a:extLst>
          </p:cNvPr>
          <p:cNvCxnSpPr>
            <a:stCxn id="5" idx="4"/>
          </p:cNvCxnSpPr>
          <p:nvPr/>
        </p:nvCxnSpPr>
        <p:spPr>
          <a:xfrm flipH="1">
            <a:off x="7823164" y="1755896"/>
            <a:ext cx="13589" cy="2180523"/>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4" name="Platshållare för text 3">
            <a:extLst>
              <a:ext uri="{FF2B5EF4-FFF2-40B4-BE49-F238E27FC236}">
                <a16:creationId xmlns:a16="http://schemas.microsoft.com/office/drawing/2014/main" id="{1E49E399-FE2D-1DA2-EC01-206756CAA407}"/>
              </a:ext>
            </a:extLst>
          </p:cNvPr>
          <p:cNvSpPr>
            <a:spLocks noGrp="1"/>
          </p:cNvSpPr>
          <p:nvPr>
            <p:ph type="body" sz="quarter" idx="15"/>
          </p:nvPr>
        </p:nvSpPr>
        <p:spPr/>
        <p:txBody>
          <a:bodyPr/>
          <a:lstStyle/>
          <a:p>
            <a:endParaRPr lang="sv-SE"/>
          </a:p>
        </p:txBody>
      </p:sp>
      <p:pic>
        <p:nvPicPr>
          <p:cNvPr id="7" name="Bildobjekt 6" descr="En bild som visar text, visitkort, Teckensnitt&#10;&#10;AI-genererat innehåll kan vara felaktigt.">
            <a:extLst>
              <a:ext uri="{FF2B5EF4-FFF2-40B4-BE49-F238E27FC236}">
                <a16:creationId xmlns:a16="http://schemas.microsoft.com/office/drawing/2014/main" id="{4B0B0AD9-661E-AD63-C7AD-42CE955CC89E}"/>
              </a:ext>
            </a:extLst>
          </p:cNvPr>
          <p:cNvPicPr>
            <a:picLocks noChangeAspect="1"/>
          </p:cNvPicPr>
          <p:nvPr/>
        </p:nvPicPr>
        <p:blipFill>
          <a:blip r:embed="rId3"/>
          <a:srcRect b="17211"/>
          <a:stretch>
            <a:fillRect/>
          </a:stretch>
        </p:blipFill>
        <p:spPr>
          <a:xfrm>
            <a:off x="192373" y="4108784"/>
            <a:ext cx="4340047" cy="2325146"/>
          </a:xfrm>
          <a:prstGeom prst="rect">
            <a:avLst/>
          </a:prstGeom>
        </p:spPr>
      </p:pic>
      <p:pic>
        <p:nvPicPr>
          <p:cNvPr id="8" name="Graphic 7" descr="Sport balls outline">
            <a:extLst>
              <a:ext uri="{FF2B5EF4-FFF2-40B4-BE49-F238E27FC236}">
                <a16:creationId xmlns:a16="http://schemas.microsoft.com/office/drawing/2014/main" id="{CCE68E58-7374-FA69-A722-D84C5BDB3B27}"/>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8990266" y="1366715"/>
            <a:ext cx="729159" cy="729159"/>
          </a:xfrm>
          <a:prstGeom prst="rect">
            <a:avLst/>
          </a:prstGeom>
        </p:spPr>
      </p:pic>
      <p:pic>
        <p:nvPicPr>
          <p:cNvPr id="9" name="Graphic 9" descr="Classroom outline">
            <a:extLst>
              <a:ext uri="{FF2B5EF4-FFF2-40B4-BE49-F238E27FC236}">
                <a16:creationId xmlns:a16="http://schemas.microsoft.com/office/drawing/2014/main" id="{D9BAA861-D1C4-E902-730F-6AE7A0679D27}"/>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9704894" y="5496992"/>
            <a:ext cx="739486" cy="739486"/>
          </a:xfrm>
          <a:prstGeom prst="rect">
            <a:avLst/>
          </a:prstGeom>
        </p:spPr>
      </p:pic>
      <p:sp>
        <p:nvSpPr>
          <p:cNvPr id="10" name="TextBox 10">
            <a:extLst>
              <a:ext uri="{FF2B5EF4-FFF2-40B4-BE49-F238E27FC236}">
                <a16:creationId xmlns:a16="http://schemas.microsoft.com/office/drawing/2014/main" id="{53C9E21F-079F-2F70-48C1-E6976EE9DE91}"/>
              </a:ext>
            </a:extLst>
          </p:cNvPr>
          <p:cNvSpPr txBox="1"/>
          <p:nvPr/>
        </p:nvSpPr>
        <p:spPr>
          <a:xfrm>
            <a:off x="8453762" y="2117544"/>
            <a:ext cx="1802165" cy="276999"/>
          </a:xfrm>
          <a:prstGeom prst="rect">
            <a:avLst/>
          </a:prstGeom>
          <a:noFill/>
        </p:spPr>
        <p:txBody>
          <a:bodyPr wrap="square" rtlCol="0">
            <a:spAutoFit/>
          </a:bodyPr>
          <a:lstStyle/>
          <a:p>
            <a:pPr algn="ctr"/>
            <a:r>
              <a:rPr lang="en-SE" sz="1200">
                <a:solidFill>
                  <a:schemeClr val="accent5"/>
                </a:solidFill>
              </a:rPr>
              <a:t>Idrott</a:t>
            </a:r>
            <a:r>
              <a:rPr lang="sv-SE" sz="1200" err="1">
                <a:solidFill>
                  <a:schemeClr val="accent5"/>
                </a:solidFill>
              </a:rPr>
              <a:t>sspecifika</a:t>
            </a:r>
            <a:endParaRPr lang="en-SE" sz="1200">
              <a:solidFill>
                <a:schemeClr val="accent5"/>
              </a:solidFill>
            </a:endParaRPr>
          </a:p>
        </p:txBody>
      </p:sp>
      <p:sp>
        <p:nvSpPr>
          <p:cNvPr id="11" name="TextBox 11">
            <a:extLst>
              <a:ext uri="{FF2B5EF4-FFF2-40B4-BE49-F238E27FC236}">
                <a16:creationId xmlns:a16="http://schemas.microsoft.com/office/drawing/2014/main" id="{C74F40D8-782C-477B-3A9A-B56E15F76F05}"/>
              </a:ext>
            </a:extLst>
          </p:cNvPr>
          <p:cNvSpPr txBox="1"/>
          <p:nvPr/>
        </p:nvSpPr>
        <p:spPr>
          <a:xfrm>
            <a:off x="8990266" y="6155710"/>
            <a:ext cx="2282644" cy="276999"/>
          </a:xfrm>
          <a:prstGeom prst="rect">
            <a:avLst/>
          </a:prstGeom>
          <a:noFill/>
        </p:spPr>
        <p:txBody>
          <a:bodyPr wrap="square" rtlCol="0">
            <a:spAutoFit/>
          </a:bodyPr>
          <a:lstStyle/>
          <a:p>
            <a:pPr algn="ctr"/>
            <a:r>
              <a:rPr lang="sv-SE" sz="1200">
                <a:solidFill>
                  <a:schemeClr val="accent2"/>
                </a:solidFill>
              </a:rPr>
              <a:t>Idrottsövergripande</a:t>
            </a:r>
            <a:endParaRPr lang="en-SE" sz="1200">
              <a:solidFill>
                <a:schemeClr val="accent2"/>
              </a:solidFill>
            </a:endParaRPr>
          </a:p>
        </p:txBody>
      </p:sp>
      <p:pic>
        <p:nvPicPr>
          <p:cNvPr id="12" name="Bildobjekt 11" descr="En bild som visar Teckensnitt, text, Grafik, logotyp&#10;&#10;AI-genererat innehåll kan vara felaktigt.">
            <a:extLst>
              <a:ext uri="{FF2B5EF4-FFF2-40B4-BE49-F238E27FC236}">
                <a16:creationId xmlns:a16="http://schemas.microsoft.com/office/drawing/2014/main" id="{2EB4C74C-BB85-FA0F-67FA-8DE487A74A59}"/>
              </a:ext>
            </a:extLst>
          </p:cNvPr>
          <p:cNvPicPr>
            <a:picLocks noChangeAspect="1"/>
          </p:cNvPicPr>
          <p:nvPr/>
        </p:nvPicPr>
        <p:blipFill>
          <a:blip r:embed="rId8"/>
          <a:stretch>
            <a:fillRect/>
          </a:stretch>
        </p:blipFill>
        <p:spPr>
          <a:xfrm>
            <a:off x="413892" y="356616"/>
            <a:ext cx="5785766" cy="1457380"/>
          </a:xfrm>
          <a:prstGeom prst="rect">
            <a:avLst/>
          </a:prstGeom>
        </p:spPr>
      </p:pic>
      <p:sp>
        <p:nvSpPr>
          <p:cNvPr id="5" name="Ellips 4">
            <a:extLst>
              <a:ext uri="{FF2B5EF4-FFF2-40B4-BE49-F238E27FC236}">
                <a16:creationId xmlns:a16="http://schemas.microsoft.com/office/drawing/2014/main" id="{93D6DC9D-74CC-ED64-FBC4-17A6E83432CF}"/>
              </a:ext>
            </a:extLst>
          </p:cNvPr>
          <p:cNvSpPr/>
          <p:nvPr/>
        </p:nvSpPr>
        <p:spPr>
          <a:xfrm>
            <a:off x="7199104" y="532298"/>
            <a:ext cx="1275298" cy="1223598"/>
          </a:xfrm>
          <a:prstGeom prst="ellips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sv-SE" sz="1050"/>
              <a:t>Medlemmar</a:t>
            </a:r>
          </a:p>
        </p:txBody>
      </p:sp>
      <p:sp>
        <p:nvSpPr>
          <p:cNvPr id="13" name="Ellips 12">
            <a:extLst>
              <a:ext uri="{FF2B5EF4-FFF2-40B4-BE49-F238E27FC236}">
                <a16:creationId xmlns:a16="http://schemas.microsoft.com/office/drawing/2014/main" id="{581EF043-369E-40E6-E202-A8BD05C76A1C}"/>
              </a:ext>
            </a:extLst>
          </p:cNvPr>
          <p:cNvSpPr/>
          <p:nvPr/>
        </p:nvSpPr>
        <p:spPr>
          <a:xfrm>
            <a:off x="7199104" y="1919711"/>
            <a:ext cx="1275298" cy="1223598"/>
          </a:xfrm>
          <a:prstGeom prst="ellipse">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sv-SE" sz="1050"/>
              <a:t>Idrotts-föreningar</a:t>
            </a:r>
          </a:p>
        </p:txBody>
      </p:sp>
      <p:sp>
        <p:nvSpPr>
          <p:cNvPr id="14" name="Ellips 13">
            <a:extLst>
              <a:ext uri="{FF2B5EF4-FFF2-40B4-BE49-F238E27FC236}">
                <a16:creationId xmlns:a16="http://schemas.microsoft.com/office/drawing/2014/main" id="{7B512185-3EC3-27CE-83F1-94317517232F}"/>
              </a:ext>
            </a:extLst>
          </p:cNvPr>
          <p:cNvSpPr/>
          <p:nvPr/>
        </p:nvSpPr>
        <p:spPr>
          <a:xfrm>
            <a:off x="7185515" y="3324620"/>
            <a:ext cx="1275298" cy="1223598"/>
          </a:xfrm>
          <a:prstGeom prst="ellipse">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sv-SE" sz="1050"/>
              <a:t>Special-idrotts-förbund (SF)</a:t>
            </a:r>
          </a:p>
        </p:txBody>
      </p:sp>
      <p:sp>
        <p:nvSpPr>
          <p:cNvPr id="15" name="Ellips 14">
            <a:extLst>
              <a:ext uri="{FF2B5EF4-FFF2-40B4-BE49-F238E27FC236}">
                <a16:creationId xmlns:a16="http://schemas.microsoft.com/office/drawing/2014/main" id="{CE7D467E-CF26-90D8-F205-E5B06BED5CE1}"/>
              </a:ext>
            </a:extLst>
          </p:cNvPr>
          <p:cNvSpPr/>
          <p:nvPr/>
        </p:nvSpPr>
        <p:spPr>
          <a:xfrm>
            <a:off x="9892602" y="2418652"/>
            <a:ext cx="1275298" cy="1223598"/>
          </a:xfrm>
          <a:prstGeom prst="ellipse">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sv-SE" sz="1050"/>
              <a:t>Special-distrikts-förbund (SDF)</a:t>
            </a:r>
          </a:p>
        </p:txBody>
      </p:sp>
      <p:sp>
        <p:nvSpPr>
          <p:cNvPr id="16" name="Ellips 15">
            <a:extLst>
              <a:ext uri="{FF2B5EF4-FFF2-40B4-BE49-F238E27FC236}">
                <a16:creationId xmlns:a16="http://schemas.microsoft.com/office/drawing/2014/main" id="{CFF80107-B3BF-6348-9C05-4ED3ECB83DDC}"/>
              </a:ext>
            </a:extLst>
          </p:cNvPr>
          <p:cNvSpPr/>
          <p:nvPr/>
        </p:nvSpPr>
        <p:spPr>
          <a:xfrm>
            <a:off x="9914933" y="3936419"/>
            <a:ext cx="1275298" cy="1223598"/>
          </a:xfrm>
          <a:prstGeom prst="ellipse">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sv-SE" sz="1050"/>
              <a:t>RF-SISU Distrikt</a:t>
            </a:r>
          </a:p>
        </p:txBody>
      </p:sp>
      <p:sp>
        <p:nvSpPr>
          <p:cNvPr id="17" name="Ellips 16">
            <a:extLst>
              <a:ext uri="{FF2B5EF4-FFF2-40B4-BE49-F238E27FC236}">
                <a16:creationId xmlns:a16="http://schemas.microsoft.com/office/drawing/2014/main" id="{BF25500E-C3E3-505E-5748-524DA2DE4A98}"/>
              </a:ext>
            </a:extLst>
          </p:cNvPr>
          <p:cNvSpPr/>
          <p:nvPr/>
        </p:nvSpPr>
        <p:spPr>
          <a:xfrm>
            <a:off x="4454858" y="3936419"/>
            <a:ext cx="1275298" cy="1223598"/>
          </a:xfrm>
          <a:prstGeom prst="ellipse">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sv-SE" sz="1050"/>
              <a:t>Sveriges Olympiska </a:t>
            </a:r>
            <a:r>
              <a:rPr lang="sv-SE" sz="1050" err="1"/>
              <a:t>Kommité</a:t>
            </a:r>
            <a:endParaRPr lang="sv-SE" sz="1050"/>
          </a:p>
        </p:txBody>
      </p:sp>
      <p:sp>
        <p:nvSpPr>
          <p:cNvPr id="19" name="Ellips 18">
            <a:extLst>
              <a:ext uri="{FF2B5EF4-FFF2-40B4-BE49-F238E27FC236}">
                <a16:creationId xmlns:a16="http://schemas.microsoft.com/office/drawing/2014/main" id="{2595D5C0-278D-509F-3D63-CA52E8EF34AF}"/>
              </a:ext>
            </a:extLst>
          </p:cNvPr>
          <p:cNvSpPr/>
          <p:nvPr/>
        </p:nvSpPr>
        <p:spPr>
          <a:xfrm>
            <a:off x="6243436" y="4854587"/>
            <a:ext cx="1275298" cy="1223598"/>
          </a:xfrm>
          <a:prstGeom prst="ellipse">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sv-SE" sz="1050"/>
              <a:t>SISU Idrotts-utbildarna</a:t>
            </a:r>
          </a:p>
        </p:txBody>
      </p:sp>
      <p:sp>
        <p:nvSpPr>
          <p:cNvPr id="20" name="Ellips 19">
            <a:extLst>
              <a:ext uri="{FF2B5EF4-FFF2-40B4-BE49-F238E27FC236}">
                <a16:creationId xmlns:a16="http://schemas.microsoft.com/office/drawing/2014/main" id="{3C94C87A-FF7B-2981-62E7-419DC6194012}"/>
              </a:ext>
            </a:extLst>
          </p:cNvPr>
          <p:cNvSpPr/>
          <p:nvPr/>
        </p:nvSpPr>
        <p:spPr>
          <a:xfrm>
            <a:off x="8079548" y="4854587"/>
            <a:ext cx="1275298" cy="1223598"/>
          </a:xfrm>
          <a:prstGeom prst="ellipse">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sv-SE" sz="1050"/>
              <a:t>Riksidrotts-förbundet</a:t>
            </a:r>
          </a:p>
        </p:txBody>
      </p:sp>
    </p:spTree>
    <p:extLst>
      <p:ext uri="{BB962C8B-B14F-4D97-AF65-F5344CB8AC3E}">
        <p14:creationId xmlns:p14="http://schemas.microsoft.com/office/powerpoint/2010/main" val="3851687460"/>
      </p:ext>
    </p:extLst>
  </p:cSld>
  <p:clrMapOvr>
    <a:masterClrMapping/>
  </p:clrMapOvr>
  <p:transition spd="slow">
    <p:push dir="u"/>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latshållare för text 3">
            <a:extLst>
              <a:ext uri="{FF2B5EF4-FFF2-40B4-BE49-F238E27FC236}">
                <a16:creationId xmlns:a16="http://schemas.microsoft.com/office/drawing/2014/main" id="{32D17164-A9E7-49C5-4180-33751A80D985}"/>
              </a:ext>
            </a:extLst>
          </p:cNvPr>
          <p:cNvSpPr>
            <a:spLocks noGrp="1"/>
          </p:cNvSpPr>
          <p:nvPr>
            <p:ph type="body" sz="quarter" idx="15"/>
          </p:nvPr>
        </p:nvSpPr>
        <p:spPr/>
        <p:txBody>
          <a:bodyPr/>
          <a:lstStyle/>
          <a:p>
            <a:endParaRPr lang="sv-SE"/>
          </a:p>
        </p:txBody>
      </p:sp>
      <p:pic>
        <p:nvPicPr>
          <p:cNvPr id="6" name="Bildobjekt 5" descr="En bild som visar text, cirkel, skärmbild, Teckensnitt&#10;&#10;AI-genererat innehåll kan vara felaktigt.">
            <a:extLst>
              <a:ext uri="{FF2B5EF4-FFF2-40B4-BE49-F238E27FC236}">
                <a16:creationId xmlns:a16="http://schemas.microsoft.com/office/drawing/2014/main" id="{B2E1AB4E-60B2-71EA-7C99-7789B8B5019C}"/>
              </a:ext>
            </a:extLst>
          </p:cNvPr>
          <p:cNvPicPr>
            <a:picLocks noChangeAspect="1"/>
          </p:cNvPicPr>
          <p:nvPr/>
        </p:nvPicPr>
        <p:blipFill>
          <a:blip r:embed="rId3"/>
          <a:stretch>
            <a:fillRect/>
          </a:stretch>
        </p:blipFill>
        <p:spPr>
          <a:xfrm>
            <a:off x="2917905" y="1256306"/>
            <a:ext cx="6356189" cy="4941809"/>
          </a:xfrm>
          <a:prstGeom prst="rect">
            <a:avLst/>
          </a:prstGeom>
        </p:spPr>
      </p:pic>
      <p:sp>
        <p:nvSpPr>
          <p:cNvPr id="2" name="textruta 1">
            <a:extLst>
              <a:ext uri="{FF2B5EF4-FFF2-40B4-BE49-F238E27FC236}">
                <a16:creationId xmlns:a16="http://schemas.microsoft.com/office/drawing/2014/main" id="{EBD7B48F-B3F3-2144-C47C-82A299DAAA1F}"/>
              </a:ext>
            </a:extLst>
          </p:cNvPr>
          <p:cNvSpPr txBox="1"/>
          <p:nvPr/>
        </p:nvSpPr>
        <p:spPr>
          <a:xfrm>
            <a:off x="472343" y="524786"/>
            <a:ext cx="6018955" cy="523220"/>
          </a:xfrm>
          <a:prstGeom prst="rect">
            <a:avLst/>
          </a:prstGeom>
          <a:noFill/>
        </p:spPr>
        <p:txBody>
          <a:bodyPr wrap="none" rtlCol="0">
            <a:spAutoFit/>
          </a:bodyPr>
          <a:lstStyle/>
          <a:p>
            <a:r>
              <a:rPr lang="sv-SE" sz="2800">
                <a:solidFill>
                  <a:schemeClr val="accent2"/>
                </a:solidFill>
              </a:rPr>
              <a:t>De fyra vanligaste </a:t>
            </a:r>
            <a:r>
              <a:rPr lang="sv-SE" sz="2800">
                <a:solidFill>
                  <a:schemeClr val="accent2"/>
                </a:solidFill>
                <a:latin typeface="Arial Black" panose="020B0A04020102020204" pitchFamily="34" charset="0"/>
              </a:rPr>
              <a:t>NPF-diagnoser</a:t>
            </a:r>
          </a:p>
        </p:txBody>
      </p:sp>
    </p:spTree>
    <p:extLst>
      <p:ext uri="{BB962C8B-B14F-4D97-AF65-F5344CB8AC3E}">
        <p14:creationId xmlns:p14="http://schemas.microsoft.com/office/powerpoint/2010/main" val="284005358"/>
      </p:ext>
    </p:extLst>
  </p:cSld>
  <p:clrMapOvr>
    <a:masterClrMapping/>
  </p:clrMapOvr>
  <p:transition spd="slow">
    <p:push dir="u"/>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Bildobjekt 4" descr="En bild som visar text, cirkel, skärmbild, Teckensnitt&#10;&#10;AI-genererat innehåll kan vara felaktigt.">
            <a:extLst>
              <a:ext uri="{FF2B5EF4-FFF2-40B4-BE49-F238E27FC236}">
                <a16:creationId xmlns:a16="http://schemas.microsoft.com/office/drawing/2014/main" id="{344C9CE6-C767-F399-999A-DCE67E1EC882}"/>
              </a:ext>
            </a:extLst>
          </p:cNvPr>
          <p:cNvPicPr>
            <a:picLocks noChangeAspect="1"/>
          </p:cNvPicPr>
          <p:nvPr/>
        </p:nvPicPr>
        <p:blipFill>
          <a:blip r:embed="rId3"/>
          <a:stretch>
            <a:fillRect/>
          </a:stretch>
        </p:blipFill>
        <p:spPr>
          <a:xfrm>
            <a:off x="6096000" y="2903704"/>
            <a:ext cx="16502355" cy="12830249"/>
          </a:xfrm>
          <a:prstGeom prst="rect">
            <a:avLst/>
          </a:prstGeom>
        </p:spPr>
      </p:pic>
      <p:sp>
        <p:nvSpPr>
          <p:cNvPr id="7" name="textruta 6">
            <a:extLst>
              <a:ext uri="{FF2B5EF4-FFF2-40B4-BE49-F238E27FC236}">
                <a16:creationId xmlns:a16="http://schemas.microsoft.com/office/drawing/2014/main" id="{1342832E-D427-C9C2-69A7-F0D6A2C35DE7}"/>
              </a:ext>
            </a:extLst>
          </p:cNvPr>
          <p:cNvSpPr txBox="1"/>
          <p:nvPr/>
        </p:nvSpPr>
        <p:spPr>
          <a:xfrm>
            <a:off x="1102862" y="910397"/>
            <a:ext cx="4469677" cy="769441"/>
          </a:xfrm>
          <a:prstGeom prst="rect">
            <a:avLst/>
          </a:prstGeom>
          <a:noFill/>
        </p:spPr>
        <p:txBody>
          <a:bodyPr wrap="square" rtlCol="0">
            <a:spAutoFit/>
          </a:bodyPr>
          <a:lstStyle/>
          <a:p>
            <a:r>
              <a:rPr lang="sv-SE" sz="4400">
                <a:solidFill>
                  <a:schemeClr val="accent1"/>
                </a:solidFill>
                <a:latin typeface="+mj-lt"/>
              </a:rPr>
              <a:t>Kärnsymptom</a:t>
            </a:r>
          </a:p>
        </p:txBody>
      </p:sp>
      <p:sp>
        <p:nvSpPr>
          <p:cNvPr id="6" name="textruta 5">
            <a:extLst>
              <a:ext uri="{FF2B5EF4-FFF2-40B4-BE49-F238E27FC236}">
                <a16:creationId xmlns:a16="http://schemas.microsoft.com/office/drawing/2014/main" id="{9ED56796-5BE9-FDFF-CC7B-7DCDB3F161E4}"/>
              </a:ext>
            </a:extLst>
          </p:cNvPr>
          <p:cNvSpPr txBox="1"/>
          <p:nvPr/>
        </p:nvSpPr>
        <p:spPr>
          <a:xfrm>
            <a:off x="1102861" y="2023579"/>
            <a:ext cx="5297939" cy="4216539"/>
          </a:xfrm>
          <a:prstGeom prst="rect">
            <a:avLst/>
          </a:prstGeom>
          <a:noFill/>
        </p:spPr>
        <p:txBody>
          <a:bodyPr wrap="square" rtlCol="0">
            <a:spAutoFit/>
          </a:bodyPr>
          <a:lstStyle/>
          <a:p>
            <a:r>
              <a:rPr lang="sv-SE" sz="2800" b="1">
                <a:solidFill>
                  <a:schemeClr val="accent1"/>
                </a:solidFill>
              </a:rPr>
              <a:t>Uppmärksamhetssvårigheter</a:t>
            </a:r>
          </a:p>
          <a:p>
            <a:r>
              <a:rPr lang="sv-SE" sz="1600">
                <a:solidFill>
                  <a:schemeClr val="accent1"/>
                </a:solidFill>
              </a:rPr>
              <a:t>Koncentrationssvårigheter, slarvighet, glömskhet, </a:t>
            </a:r>
            <a:r>
              <a:rPr lang="sv-SE" sz="1600" err="1">
                <a:solidFill>
                  <a:schemeClr val="accent1"/>
                </a:solidFill>
              </a:rPr>
              <a:t>lättstördhet</a:t>
            </a:r>
            <a:r>
              <a:rPr lang="sv-SE" sz="1600">
                <a:solidFill>
                  <a:schemeClr val="accent1"/>
                </a:solidFill>
              </a:rPr>
              <a:t> samt svårt att slutföra uppgifter.</a:t>
            </a:r>
            <a:endParaRPr lang="sv-SE" sz="1400">
              <a:solidFill>
                <a:schemeClr val="accent1"/>
              </a:solidFill>
            </a:endParaRPr>
          </a:p>
          <a:p>
            <a:endParaRPr lang="sv-SE" sz="2800">
              <a:solidFill>
                <a:schemeClr val="accent1"/>
              </a:solidFill>
            </a:endParaRPr>
          </a:p>
          <a:p>
            <a:r>
              <a:rPr lang="sv-SE" sz="2800" b="1">
                <a:solidFill>
                  <a:schemeClr val="accent1"/>
                </a:solidFill>
              </a:rPr>
              <a:t>Impulsivitet</a:t>
            </a:r>
          </a:p>
          <a:p>
            <a:r>
              <a:rPr lang="sv-SE" sz="1600">
                <a:solidFill>
                  <a:schemeClr val="accent1"/>
                </a:solidFill>
              </a:rPr>
              <a:t>Kraftiga känsloreaktioner som kan leda till konflikter och utbrott, svårt att lyssna, svårt att hantera ostrukturerade situationer samt motorisk klumpighet.</a:t>
            </a:r>
          </a:p>
          <a:p>
            <a:endParaRPr lang="sv-SE" sz="2800">
              <a:solidFill>
                <a:schemeClr val="accent1"/>
              </a:solidFill>
            </a:endParaRPr>
          </a:p>
          <a:p>
            <a:r>
              <a:rPr lang="sv-SE" sz="2800" b="1">
                <a:solidFill>
                  <a:schemeClr val="accent1"/>
                </a:solidFill>
              </a:rPr>
              <a:t>Överaktivitet</a:t>
            </a:r>
          </a:p>
          <a:p>
            <a:r>
              <a:rPr lang="sv-SE" sz="1600">
                <a:solidFill>
                  <a:schemeClr val="accent1"/>
                </a:solidFill>
              </a:rPr>
              <a:t>Reglera aktivitetsnivå (hög eller låg), rastlöshet (svårt att sitta still) samt ofta svårt att somna. </a:t>
            </a:r>
            <a:r>
              <a:rPr lang="sv-SE" sz="1600" i="1">
                <a:solidFill>
                  <a:schemeClr val="accent1"/>
                </a:solidFill>
              </a:rPr>
              <a:t>Överaktiviteten kan leda till passivitet och utmattning.</a:t>
            </a:r>
          </a:p>
        </p:txBody>
      </p:sp>
      <p:sp>
        <p:nvSpPr>
          <p:cNvPr id="8" name="Rektangel: rundade hörn 7">
            <a:extLst>
              <a:ext uri="{FF2B5EF4-FFF2-40B4-BE49-F238E27FC236}">
                <a16:creationId xmlns:a16="http://schemas.microsoft.com/office/drawing/2014/main" id="{FD0BF390-2BC0-50C0-0430-B9013A14B754}"/>
              </a:ext>
            </a:extLst>
          </p:cNvPr>
          <p:cNvSpPr/>
          <p:nvPr/>
        </p:nvSpPr>
        <p:spPr>
          <a:xfrm>
            <a:off x="7164888" y="638828"/>
            <a:ext cx="4572000" cy="1384752"/>
          </a:xfrm>
          <a:prstGeom prst="round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sv-SE"/>
              <a:t>Känner ni igen dessa egenskaper i er träningsgrupp?</a:t>
            </a:r>
          </a:p>
        </p:txBody>
      </p:sp>
    </p:spTree>
    <p:extLst>
      <p:ext uri="{BB962C8B-B14F-4D97-AF65-F5344CB8AC3E}">
        <p14:creationId xmlns:p14="http://schemas.microsoft.com/office/powerpoint/2010/main" val="369109702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F179C2B-0939-D5F3-D6A5-AA0C8B4FD0C8}"/>
            </a:ext>
          </a:extLst>
        </p:cNvPr>
        <p:cNvGrpSpPr/>
        <p:nvPr/>
      </p:nvGrpSpPr>
      <p:grpSpPr>
        <a:xfrm>
          <a:off x="0" y="0"/>
          <a:ext cx="0" cy="0"/>
          <a:chOff x="0" y="0"/>
          <a:chExt cx="0" cy="0"/>
        </a:xfrm>
      </p:grpSpPr>
      <p:pic>
        <p:nvPicPr>
          <p:cNvPr id="5" name="Bildobjekt 4" descr="En bild som visar text, cirkel, skärmbild, Teckensnitt&#10;&#10;AI-genererat innehåll kan vara felaktigt.">
            <a:extLst>
              <a:ext uri="{FF2B5EF4-FFF2-40B4-BE49-F238E27FC236}">
                <a16:creationId xmlns:a16="http://schemas.microsoft.com/office/drawing/2014/main" id="{E0901BE2-A313-0DB2-C226-D997D94A5B99}"/>
              </a:ext>
            </a:extLst>
          </p:cNvPr>
          <p:cNvPicPr>
            <a:picLocks noChangeAspect="1"/>
          </p:cNvPicPr>
          <p:nvPr/>
        </p:nvPicPr>
        <p:blipFill>
          <a:blip r:embed="rId3"/>
          <a:stretch>
            <a:fillRect/>
          </a:stretch>
        </p:blipFill>
        <p:spPr>
          <a:xfrm>
            <a:off x="6096000" y="2903704"/>
            <a:ext cx="16502355" cy="12830249"/>
          </a:xfrm>
          <a:prstGeom prst="rect">
            <a:avLst/>
          </a:prstGeom>
        </p:spPr>
      </p:pic>
      <p:sp>
        <p:nvSpPr>
          <p:cNvPr id="7" name="textruta 6">
            <a:extLst>
              <a:ext uri="{FF2B5EF4-FFF2-40B4-BE49-F238E27FC236}">
                <a16:creationId xmlns:a16="http://schemas.microsoft.com/office/drawing/2014/main" id="{7D1F73EC-083F-F6ED-BCE1-3314128501BC}"/>
              </a:ext>
            </a:extLst>
          </p:cNvPr>
          <p:cNvSpPr txBox="1"/>
          <p:nvPr/>
        </p:nvSpPr>
        <p:spPr>
          <a:xfrm>
            <a:off x="641229" y="618754"/>
            <a:ext cx="4469677" cy="769441"/>
          </a:xfrm>
          <a:prstGeom prst="rect">
            <a:avLst/>
          </a:prstGeom>
          <a:noFill/>
        </p:spPr>
        <p:txBody>
          <a:bodyPr wrap="square" rtlCol="0">
            <a:spAutoFit/>
          </a:bodyPr>
          <a:lstStyle/>
          <a:p>
            <a:r>
              <a:rPr lang="sv-SE" sz="4400">
                <a:solidFill>
                  <a:schemeClr val="accent1"/>
                </a:solidFill>
                <a:latin typeface="+mj-lt"/>
              </a:rPr>
              <a:t>Pedagogik</a:t>
            </a:r>
          </a:p>
        </p:txBody>
      </p:sp>
      <p:sp>
        <p:nvSpPr>
          <p:cNvPr id="6" name="textruta 5">
            <a:extLst>
              <a:ext uri="{FF2B5EF4-FFF2-40B4-BE49-F238E27FC236}">
                <a16:creationId xmlns:a16="http://schemas.microsoft.com/office/drawing/2014/main" id="{22DC2F40-3E9A-F4FD-B32D-BBA3FDA30BA8}"/>
              </a:ext>
            </a:extLst>
          </p:cNvPr>
          <p:cNvSpPr txBox="1"/>
          <p:nvPr/>
        </p:nvSpPr>
        <p:spPr>
          <a:xfrm>
            <a:off x="611412" y="1388195"/>
            <a:ext cx="6984312" cy="5223033"/>
          </a:xfrm>
          <a:prstGeom prst="rect">
            <a:avLst/>
          </a:prstGeom>
          <a:noFill/>
        </p:spPr>
        <p:txBody>
          <a:bodyPr wrap="square" rtlCol="0">
            <a:spAutoFit/>
          </a:bodyPr>
          <a:lstStyle/>
          <a:p>
            <a:pPr marL="457200" indent="-457200">
              <a:lnSpc>
                <a:spcPct val="150000"/>
              </a:lnSpc>
              <a:buFont typeface="Arial" panose="020B0604020202020204" pitchFamily="34" charset="0"/>
              <a:buChar char="•"/>
            </a:pPr>
            <a:r>
              <a:rPr lang="sv-SE" sz="2800" b="1">
                <a:solidFill>
                  <a:schemeClr val="accent1"/>
                </a:solidFill>
              </a:rPr>
              <a:t>Håll instruktioner korta och tydliga</a:t>
            </a:r>
          </a:p>
          <a:p>
            <a:pPr marL="914400" lvl="1" indent="-457200">
              <a:lnSpc>
                <a:spcPct val="150000"/>
              </a:lnSpc>
              <a:buFont typeface="Arial" panose="020B0604020202020204" pitchFamily="34" charset="0"/>
              <a:buChar char="•"/>
            </a:pPr>
            <a:r>
              <a:rPr lang="sv-SE" sz="1400">
                <a:solidFill>
                  <a:schemeClr val="accent1"/>
                </a:solidFill>
              </a:rPr>
              <a:t>Vad händer steg för steg.</a:t>
            </a:r>
          </a:p>
          <a:p>
            <a:pPr marL="457200" indent="-457200">
              <a:lnSpc>
                <a:spcPct val="150000"/>
              </a:lnSpc>
              <a:buFont typeface="Arial" panose="020B0604020202020204" pitchFamily="34" charset="0"/>
              <a:buChar char="•"/>
            </a:pPr>
            <a:r>
              <a:rPr lang="sv-SE" sz="2800" b="1">
                <a:solidFill>
                  <a:schemeClr val="accent1"/>
                </a:solidFill>
              </a:rPr>
              <a:t>Variera aktiviteter</a:t>
            </a:r>
          </a:p>
          <a:p>
            <a:pPr marL="914400" lvl="1" indent="-457200">
              <a:lnSpc>
                <a:spcPct val="150000"/>
              </a:lnSpc>
              <a:buFont typeface="Arial" panose="020B0604020202020204" pitchFamily="34" charset="0"/>
              <a:buChar char="•"/>
            </a:pPr>
            <a:r>
              <a:rPr lang="sv-SE" sz="1400">
                <a:solidFill>
                  <a:schemeClr val="accent1"/>
                </a:solidFill>
              </a:rPr>
              <a:t>Korta väntetider, undvik köer, valmöjlighet om motivationen tryter.</a:t>
            </a:r>
          </a:p>
          <a:p>
            <a:pPr marL="457200" indent="-457200">
              <a:lnSpc>
                <a:spcPct val="150000"/>
              </a:lnSpc>
              <a:buFont typeface="Arial" panose="020B0604020202020204" pitchFamily="34" charset="0"/>
              <a:buChar char="•"/>
            </a:pPr>
            <a:r>
              <a:rPr lang="sv-SE" sz="2800" b="1">
                <a:solidFill>
                  <a:schemeClr val="accent1"/>
                </a:solidFill>
              </a:rPr>
              <a:t>Ge snabb och positiv feedback</a:t>
            </a:r>
          </a:p>
          <a:p>
            <a:pPr marL="914400" lvl="1" indent="-457200">
              <a:lnSpc>
                <a:spcPct val="150000"/>
              </a:lnSpc>
              <a:buFont typeface="Arial" panose="020B0604020202020204" pitchFamily="34" charset="0"/>
              <a:buChar char="•"/>
            </a:pPr>
            <a:r>
              <a:rPr lang="sv-SE" sz="1400">
                <a:solidFill>
                  <a:schemeClr val="accent1"/>
                </a:solidFill>
              </a:rPr>
              <a:t>Uppmärksamma försök och ihärdighet.</a:t>
            </a:r>
          </a:p>
          <a:p>
            <a:pPr marL="914400" lvl="1" indent="-457200">
              <a:lnSpc>
                <a:spcPct val="150000"/>
              </a:lnSpc>
              <a:buFont typeface="Arial" panose="020B0604020202020204" pitchFamily="34" charset="0"/>
              <a:buChar char="•"/>
            </a:pPr>
            <a:r>
              <a:rPr lang="sv-SE" sz="1400">
                <a:solidFill>
                  <a:schemeClr val="accent1"/>
                </a:solidFill>
              </a:rPr>
              <a:t>Säga en positiv feedback per person en träning.</a:t>
            </a:r>
          </a:p>
          <a:p>
            <a:pPr marL="457200" indent="-457200">
              <a:lnSpc>
                <a:spcPct val="150000"/>
              </a:lnSpc>
              <a:buFont typeface="Arial" panose="020B0604020202020204" pitchFamily="34" charset="0"/>
              <a:buChar char="•"/>
            </a:pPr>
            <a:r>
              <a:rPr lang="sv-SE" sz="2800" b="1">
                <a:solidFill>
                  <a:schemeClr val="accent1"/>
                </a:solidFill>
              </a:rPr>
              <a:t>Skapa tydliga rutiner</a:t>
            </a:r>
          </a:p>
          <a:p>
            <a:pPr marL="914400" lvl="1" indent="-457200">
              <a:lnSpc>
                <a:spcPct val="150000"/>
              </a:lnSpc>
              <a:buFont typeface="Arial" panose="020B0604020202020204" pitchFamily="34" charset="0"/>
              <a:buChar char="•"/>
            </a:pPr>
            <a:r>
              <a:rPr lang="sv-SE" sz="1400">
                <a:solidFill>
                  <a:schemeClr val="accent1"/>
                </a:solidFill>
              </a:rPr>
              <a:t>Liknande struktur varje gång.</a:t>
            </a:r>
          </a:p>
          <a:p>
            <a:pPr marL="914400" lvl="1" indent="-457200">
              <a:lnSpc>
                <a:spcPct val="150000"/>
              </a:lnSpc>
              <a:buFont typeface="Arial" panose="020B0604020202020204" pitchFamily="34" charset="0"/>
              <a:buChar char="•"/>
            </a:pPr>
            <a:r>
              <a:rPr lang="sv-SE" sz="1400">
                <a:solidFill>
                  <a:schemeClr val="accent1"/>
                </a:solidFill>
              </a:rPr>
              <a:t>Möjlighet till återhämtning lugn och avskildhet.</a:t>
            </a:r>
          </a:p>
          <a:p>
            <a:pPr marL="914400" lvl="1" indent="-457200">
              <a:lnSpc>
                <a:spcPct val="150000"/>
              </a:lnSpc>
              <a:buFont typeface="Arial" panose="020B0604020202020204" pitchFamily="34" charset="0"/>
              <a:buChar char="•"/>
            </a:pPr>
            <a:r>
              <a:rPr lang="sv-SE" sz="1400">
                <a:solidFill>
                  <a:schemeClr val="accent1"/>
                </a:solidFill>
              </a:rPr>
              <a:t>Försök hitta strategier tillsammans med barnet som ni kan använda vid konflikter och känsloutbrott.</a:t>
            </a:r>
          </a:p>
        </p:txBody>
      </p:sp>
      <p:sp>
        <p:nvSpPr>
          <p:cNvPr id="2" name="Rektangel: rundade hörn 1">
            <a:extLst>
              <a:ext uri="{FF2B5EF4-FFF2-40B4-BE49-F238E27FC236}">
                <a16:creationId xmlns:a16="http://schemas.microsoft.com/office/drawing/2014/main" id="{BAB32453-6407-26EF-B76B-6942EAF6AAA2}"/>
              </a:ext>
            </a:extLst>
          </p:cNvPr>
          <p:cNvSpPr/>
          <p:nvPr/>
        </p:nvSpPr>
        <p:spPr>
          <a:xfrm>
            <a:off x="7888208" y="618754"/>
            <a:ext cx="3662563" cy="1229925"/>
          </a:xfrm>
          <a:prstGeom prst="round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sv-SE"/>
              <a:t>Se till vårt egna ledarskap:</a:t>
            </a:r>
          </a:p>
          <a:p>
            <a:r>
              <a:rPr lang="sv-SE"/>
              <a:t>Göra mer?</a:t>
            </a:r>
          </a:p>
          <a:p>
            <a:r>
              <a:rPr lang="sv-SE"/>
              <a:t>Göra mindre?</a:t>
            </a:r>
          </a:p>
        </p:txBody>
      </p:sp>
      <p:sp>
        <p:nvSpPr>
          <p:cNvPr id="3" name="Ellips 2">
            <a:extLst>
              <a:ext uri="{FF2B5EF4-FFF2-40B4-BE49-F238E27FC236}">
                <a16:creationId xmlns:a16="http://schemas.microsoft.com/office/drawing/2014/main" id="{952D1A79-1825-95A4-898F-06D083894E65}"/>
              </a:ext>
            </a:extLst>
          </p:cNvPr>
          <p:cNvSpPr/>
          <p:nvPr/>
        </p:nvSpPr>
        <p:spPr>
          <a:xfrm flipH="1">
            <a:off x="10168459" y="2605276"/>
            <a:ext cx="920680" cy="909166"/>
          </a:xfrm>
          <a:prstGeom prst="ellipse">
            <a:avLst/>
          </a:prstGeom>
          <a:solidFill>
            <a:srgbClr val="006BB2"/>
          </a:solidFill>
          <a:ln w="19050">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sv-SE"/>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sv-SE" sz="700"/>
              <a:t>Rutiner och struktur</a:t>
            </a:r>
          </a:p>
        </p:txBody>
      </p:sp>
      <p:sp>
        <p:nvSpPr>
          <p:cNvPr id="4" name="Ellips 3">
            <a:extLst>
              <a:ext uri="{FF2B5EF4-FFF2-40B4-BE49-F238E27FC236}">
                <a16:creationId xmlns:a16="http://schemas.microsoft.com/office/drawing/2014/main" id="{4302076B-1ABC-A198-323B-92C0D96439E7}"/>
              </a:ext>
            </a:extLst>
          </p:cNvPr>
          <p:cNvSpPr/>
          <p:nvPr/>
        </p:nvSpPr>
        <p:spPr>
          <a:xfrm flipH="1">
            <a:off x="7371039" y="4482348"/>
            <a:ext cx="920680" cy="909166"/>
          </a:xfrm>
          <a:prstGeom prst="ellipse">
            <a:avLst/>
          </a:prstGeom>
          <a:solidFill>
            <a:srgbClr val="E4352D"/>
          </a:solidFill>
          <a:ln w="19050">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sv-SE"/>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sv-SE" sz="700"/>
              <a:t>Relationer, bemötenade &amp; socialt samspel</a:t>
            </a:r>
          </a:p>
        </p:txBody>
      </p:sp>
      <p:sp>
        <p:nvSpPr>
          <p:cNvPr id="8" name="Ellips 7">
            <a:extLst>
              <a:ext uri="{FF2B5EF4-FFF2-40B4-BE49-F238E27FC236}">
                <a16:creationId xmlns:a16="http://schemas.microsoft.com/office/drawing/2014/main" id="{7DA02D6D-1F63-1750-A761-E87376E226A4}"/>
              </a:ext>
            </a:extLst>
          </p:cNvPr>
          <p:cNvSpPr/>
          <p:nvPr/>
        </p:nvSpPr>
        <p:spPr>
          <a:xfrm flipH="1">
            <a:off x="8087173" y="3566611"/>
            <a:ext cx="920680" cy="908807"/>
          </a:xfrm>
          <a:prstGeom prst="ellipse">
            <a:avLst/>
          </a:prstGeom>
          <a:solidFill>
            <a:srgbClr val="1EAFA0"/>
          </a:solidFill>
          <a:ln w="19050">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sv-SE"/>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sv-SE" sz="700"/>
              <a:t>Miljö &amp; perception</a:t>
            </a:r>
          </a:p>
        </p:txBody>
      </p:sp>
      <p:sp>
        <p:nvSpPr>
          <p:cNvPr id="9" name="Ellips 8">
            <a:extLst>
              <a:ext uri="{FF2B5EF4-FFF2-40B4-BE49-F238E27FC236}">
                <a16:creationId xmlns:a16="http://schemas.microsoft.com/office/drawing/2014/main" id="{643593D8-3677-2994-E132-3B9650FA7D0D}"/>
              </a:ext>
            </a:extLst>
          </p:cNvPr>
          <p:cNvSpPr/>
          <p:nvPr/>
        </p:nvSpPr>
        <p:spPr>
          <a:xfrm flipH="1">
            <a:off x="9095448" y="2903704"/>
            <a:ext cx="920680" cy="908807"/>
          </a:xfrm>
          <a:prstGeom prst="ellipse">
            <a:avLst/>
          </a:prstGeom>
          <a:solidFill>
            <a:schemeClr val="accent4"/>
          </a:solidFill>
          <a:ln w="19050">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sv-SE"/>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sv-SE" sz="700"/>
              <a:t>Motivation, feedback och känslo-ärlighet</a:t>
            </a:r>
          </a:p>
        </p:txBody>
      </p:sp>
    </p:spTree>
    <p:extLst>
      <p:ext uri="{BB962C8B-B14F-4D97-AF65-F5344CB8AC3E}">
        <p14:creationId xmlns:p14="http://schemas.microsoft.com/office/powerpoint/2010/main" val="64413415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DD21061-6124-291F-9FD7-89E03C119958}"/>
            </a:ext>
          </a:extLst>
        </p:cNvPr>
        <p:cNvGrpSpPr/>
        <p:nvPr/>
      </p:nvGrpSpPr>
      <p:grpSpPr>
        <a:xfrm>
          <a:off x="0" y="0"/>
          <a:ext cx="0" cy="0"/>
          <a:chOff x="0" y="0"/>
          <a:chExt cx="0" cy="0"/>
        </a:xfrm>
      </p:grpSpPr>
      <p:pic>
        <p:nvPicPr>
          <p:cNvPr id="5" name="Bildobjekt 4" descr="En bild som visar text, cirkel, skärmbild, Teckensnitt&#10;&#10;AI-genererat innehåll kan vara felaktigt.">
            <a:extLst>
              <a:ext uri="{FF2B5EF4-FFF2-40B4-BE49-F238E27FC236}">
                <a16:creationId xmlns:a16="http://schemas.microsoft.com/office/drawing/2014/main" id="{E545B97A-63A3-90F6-7A6C-EFA063EC436D}"/>
              </a:ext>
            </a:extLst>
          </p:cNvPr>
          <p:cNvPicPr>
            <a:picLocks noChangeAspect="1"/>
          </p:cNvPicPr>
          <p:nvPr/>
        </p:nvPicPr>
        <p:blipFill>
          <a:blip r:embed="rId3"/>
          <a:stretch>
            <a:fillRect/>
          </a:stretch>
        </p:blipFill>
        <p:spPr>
          <a:xfrm>
            <a:off x="6003853" y="-8976230"/>
            <a:ext cx="16502355" cy="12830249"/>
          </a:xfrm>
          <a:prstGeom prst="rect">
            <a:avLst/>
          </a:prstGeom>
        </p:spPr>
      </p:pic>
      <p:sp>
        <p:nvSpPr>
          <p:cNvPr id="3" name="textruta 2">
            <a:extLst>
              <a:ext uri="{FF2B5EF4-FFF2-40B4-BE49-F238E27FC236}">
                <a16:creationId xmlns:a16="http://schemas.microsoft.com/office/drawing/2014/main" id="{47DDC06F-23D0-E7AA-3302-A338E3694290}"/>
              </a:ext>
            </a:extLst>
          </p:cNvPr>
          <p:cNvSpPr txBox="1"/>
          <p:nvPr/>
        </p:nvSpPr>
        <p:spPr>
          <a:xfrm>
            <a:off x="1102862" y="910397"/>
            <a:ext cx="4469677" cy="769441"/>
          </a:xfrm>
          <a:prstGeom prst="rect">
            <a:avLst/>
          </a:prstGeom>
          <a:noFill/>
        </p:spPr>
        <p:txBody>
          <a:bodyPr wrap="square" rtlCol="0">
            <a:spAutoFit/>
          </a:bodyPr>
          <a:lstStyle/>
          <a:p>
            <a:r>
              <a:rPr lang="sv-SE" sz="4400">
                <a:solidFill>
                  <a:srgbClr val="E95D57"/>
                </a:solidFill>
                <a:latin typeface="+mj-lt"/>
              </a:rPr>
              <a:t>Kärnsymptom</a:t>
            </a:r>
          </a:p>
        </p:txBody>
      </p:sp>
      <p:sp>
        <p:nvSpPr>
          <p:cNvPr id="4" name="textruta 3">
            <a:extLst>
              <a:ext uri="{FF2B5EF4-FFF2-40B4-BE49-F238E27FC236}">
                <a16:creationId xmlns:a16="http://schemas.microsoft.com/office/drawing/2014/main" id="{6D9DD6DF-CC18-B0FC-E4CE-ACDFFE6BE494}"/>
              </a:ext>
            </a:extLst>
          </p:cNvPr>
          <p:cNvSpPr txBox="1"/>
          <p:nvPr/>
        </p:nvSpPr>
        <p:spPr>
          <a:xfrm>
            <a:off x="1102861" y="2023579"/>
            <a:ext cx="5297939" cy="3293209"/>
          </a:xfrm>
          <a:prstGeom prst="rect">
            <a:avLst/>
          </a:prstGeom>
          <a:noFill/>
        </p:spPr>
        <p:txBody>
          <a:bodyPr wrap="square" rtlCol="0">
            <a:spAutoFit/>
          </a:bodyPr>
          <a:lstStyle/>
          <a:p>
            <a:r>
              <a:rPr lang="sv-SE" sz="2800" b="1">
                <a:solidFill>
                  <a:srgbClr val="E95D57"/>
                </a:solidFill>
              </a:rPr>
              <a:t>Ticks</a:t>
            </a:r>
          </a:p>
          <a:p>
            <a:r>
              <a:rPr lang="sv-SE" sz="1600">
                <a:solidFill>
                  <a:srgbClr val="E95D57"/>
                </a:solidFill>
              </a:rPr>
              <a:t>Typiskt att ett symptom avlöses av ett annat och att symptomet ökar och minskar i olika perioder. Ex vid krav och stress.</a:t>
            </a:r>
          </a:p>
          <a:p>
            <a:endParaRPr lang="sv-SE" sz="2800">
              <a:solidFill>
                <a:srgbClr val="E95D57"/>
              </a:solidFill>
            </a:endParaRPr>
          </a:p>
          <a:p>
            <a:pPr marL="457200" indent="-457200">
              <a:buFont typeface="Arial" panose="020B0604020202020204" pitchFamily="34" charset="0"/>
              <a:buChar char="•"/>
            </a:pPr>
            <a:r>
              <a:rPr lang="sv-SE" sz="2800" b="1">
                <a:solidFill>
                  <a:srgbClr val="E95D57"/>
                </a:solidFill>
              </a:rPr>
              <a:t>Reflexliknande rörelser</a:t>
            </a:r>
          </a:p>
          <a:p>
            <a:pPr lvl="1"/>
            <a:r>
              <a:rPr lang="sv-SE" sz="1600">
                <a:solidFill>
                  <a:srgbClr val="E95D57"/>
                </a:solidFill>
              </a:rPr>
              <a:t>Överdrivna blinkningar, grimaser och ryckningar.</a:t>
            </a:r>
          </a:p>
          <a:p>
            <a:endParaRPr lang="sv-SE" sz="1600">
              <a:solidFill>
                <a:srgbClr val="E95D57"/>
              </a:solidFill>
            </a:endParaRPr>
          </a:p>
          <a:p>
            <a:pPr marL="457200" indent="-457200">
              <a:buFont typeface="Arial" panose="020B0604020202020204" pitchFamily="34" charset="0"/>
              <a:buChar char="•"/>
            </a:pPr>
            <a:r>
              <a:rPr lang="sv-SE" sz="2800" b="1">
                <a:solidFill>
                  <a:srgbClr val="E95D57"/>
                </a:solidFill>
              </a:rPr>
              <a:t>Vokala ljud</a:t>
            </a:r>
          </a:p>
          <a:p>
            <a:pPr lvl="1"/>
            <a:r>
              <a:rPr lang="sv-SE" sz="1600">
                <a:solidFill>
                  <a:srgbClr val="E95D57"/>
                </a:solidFill>
              </a:rPr>
              <a:t>Snusningar, ljud, läten, ord.</a:t>
            </a:r>
          </a:p>
        </p:txBody>
      </p:sp>
      <p:sp>
        <p:nvSpPr>
          <p:cNvPr id="6" name="Rektangel: rundade hörn 5">
            <a:extLst>
              <a:ext uri="{FF2B5EF4-FFF2-40B4-BE49-F238E27FC236}">
                <a16:creationId xmlns:a16="http://schemas.microsoft.com/office/drawing/2014/main" id="{E0BA1136-DDD1-E363-694A-7DFAD23FD971}"/>
              </a:ext>
            </a:extLst>
          </p:cNvPr>
          <p:cNvSpPr/>
          <p:nvPr/>
        </p:nvSpPr>
        <p:spPr>
          <a:xfrm>
            <a:off x="7340253" y="4296427"/>
            <a:ext cx="4572000" cy="1878905"/>
          </a:xfrm>
          <a:prstGeom prst="roundRect">
            <a:avLst/>
          </a:prstGeom>
          <a:solidFill>
            <a:srgbClr val="E95D5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sv-SE"/>
              <a:t>Om ni misstänker att </a:t>
            </a:r>
            <a:r>
              <a:rPr lang="sv-SE" err="1"/>
              <a:t>tourettes</a:t>
            </a:r>
            <a:r>
              <a:rPr lang="sv-SE"/>
              <a:t> finns i er träningsgrupp så rekommenderar vi att ni samtalar med dennes föräldrar för att få vägledning</a:t>
            </a:r>
          </a:p>
        </p:txBody>
      </p:sp>
    </p:spTree>
    <p:extLst>
      <p:ext uri="{BB962C8B-B14F-4D97-AF65-F5344CB8AC3E}">
        <p14:creationId xmlns:p14="http://schemas.microsoft.com/office/powerpoint/2010/main" val="372386468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9DC2C55-70BB-D64D-7242-1D556F02AB01}"/>
            </a:ext>
          </a:extLst>
        </p:cNvPr>
        <p:cNvGrpSpPr/>
        <p:nvPr/>
      </p:nvGrpSpPr>
      <p:grpSpPr>
        <a:xfrm>
          <a:off x="0" y="0"/>
          <a:ext cx="0" cy="0"/>
          <a:chOff x="0" y="0"/>
          <a:chExt cx="0" cy="0"/>
        </a:xfrm>
      </p:grpSpPr>
      <p:pic>
        <p:nvPicPr>
          <p:cNvPr id="5" name="Bildobjekt 4" descr="En bild som visar text, cirkel, skärmbild, Teckensnitt&#10;&#10;AI-genererat innehåll kan vara felaktigt.">
            <a:extLst>
              <a:ext uri="{FF2B5EF4-FFF2-40B4-BE49-F238E27FC236}">
                <a16:creationId xmlns:a16="http://schemas.microsoft.com/office/drawing/2014/main" id="{0314630F-E2AA-FCE7-C015-BB27FC461BC5}"/>
              </a:ext>
            </a:extLst>
          </p:cNvPr>
          <p:cNvPicPr>
            <a:picLocks noChangeAspect="1"/>
          </p:cNvPicPr>
          <p:nvPr/>
        </p:nvPicPr>
        <p:blipFill>
          <a:blip r:embed="rId3"/>
          <a:stretch>
            <a:fillRect/>
          </a:stretch>
        </p:blipFill>
        <p:spPr>
          <a:xfrm>
            <a:off x="6003853" y="-8976230"/>
            <a:ext cx="16502355" cy="12830249"/>
          </a:xfrm>
          <a:prstGeom prst="rect">
            <a:avLst/>
          </a:prstGeom>
        </p:spPr>
      </p:pic>
      <p:sp>
        <p:nvSpPr>
          <p:cNvPr id="3" name="textruta 2">
            <a:extLst>
              <a:ext uri="{FF2B5EF4-FFF2-40B4-BE49-F238E27FC236}">
                <a16:creationId xmlns:a16="http://schemas.microsoft.com/office/drawing/2014/main" id="{62DB0A25-C829-9C9D-B745-F57983F348A3}"/>
              </a:ext>
            </a:extLst>
          </p:cNvPr>
          <p:cNvSpPr txBox="1"/>
          <p:nvPr/>
        </p:nvSpPr>
        <p:spPr>
          <a:xfrm>
            <a:off x="492877" y="538163"/>
            <a:ext cx="4469677" cy="769441"/>
          </a:xfrm>
          <a:prstGeom prst="rect">
            <a:avLst/>
          </a:prstGeom>
          <a:noFill/>
        </p:spPr>
        <p:txBody>
          <a:bodyPr wrap="square" rtlCol="0">
            <a:spAutoFit/>
          </a:bodyPr>
          <a:lstStyle/>
          <a:p>
            <a:r>
              <a:rPr lang="sv-SE" sz="4400">
                <a:solidFill>
                  <a:srgbClr val="E95D57"/>
                </a:solidFill>
                <a:latin typeface="+mj-lt"/>
              </a:rPr>
              <a:t>Pedagogik</a:t>
            </a:r>
          </a:p>
        </p:txBody>
      </p:sp>
      <p:sp>
        <p:nvSpPr>
          <p:cNvPr id="4" name="textruta 3">
            <a:extLst>
              <a:ext uri="{FF2B5EF4-FFF2-40B4-BE49-F238E27FC236}">
                <a16:creationId xmlns:a16="http://schemas.microsoft.com/office/drawing/2014/main" id="{A297A5A1-B752-8D35-034C-E3F886D93788}"/>
              </a:ext>
            </a:extLst>
          </p:cNvPr>
          <p:cNvSpPr txBox="1"/>
          <p:nvPr/>
        </p:nvSpPr>
        <p:spPr>
          <a:xfrm>
            <a:off x="492876" y="1651345"/>
            <a:ext cx="6933699" cy="4109330"/>
          </a:xfrm>
          <a:prstGeom prst="rect">
            <a:avLst/>
          </a:prstGeom>
          <a:noFill/>
        </p:spPr>
        <p:txBody>
          <a:bodyPr wrap="square" rtlCol="0">
            <a:spAutoFit/>
          </a:bodyPr>
          <a:lstStyle/>
          <a:p>
            <a:pPr marL="457200" indent="-457200">
              <a:lnSpc>
                <a:spcPct val="150000"/>
              </a:lnSpc>
              <a:buFont typeface="Arial" panose="020B0604020202020204" pitchFamily="34" charset="0"/>
              <a:buChar char="•"/>
            </a:pPr>
            <a:r>
              <a:rPr lang="sv-SE" sz="2800" b="1">
                <a:solidFill>
                  <a:srgbClr val="E95D57"/>
                </a:solidFill>
              </a:rPr>
              <a:t>Skapa trygg och accepterande miljö</a:t>
            </a:r>
          </a:p>
          <a:p>
            <a:pPr marL="914400" lvl="1" indent="-457200">
              <a:lnSpc>
                <a:spcPct val="150000"/>
              </a:lnSpc>
              <a:buFont typeface="Arial" panose="020B0604020202020204" pitchFamily="34" charset="0"/>
              <a:buChar char="•"/>
            </a:pPr>
            <a:r>
              <a:rPr lang="sv-SE" sz="1600">
                <a:solidFill>
                  <a:srgbClr val="E95D57"/>
                </a:solidFill>
              </a:rPr>
              <a:t>Avstämning av energinivå.</a:t>
            </a:r>
          </a:p>
          <a:p>
            <a:pPr marL="914400" lvl="1" indent="-457200">
              <a:lnSpc>
                <a:spcPct val="150000"/>
              </a:lnSpc>
              <a:buFont typeface="Arial" panose="020B0604020202020204" pitchFamily="34" charset="0"/>
              <a:buChar char="•"/>
            </a:pPr>
            <a:r>
              <a:rPr lang="sv-SE" sz="1600">
                <a:solidFill>
                  <a:srgbClr val="E95D57"/>
                </a:solidFill>
              </a:rPr>
              <a:t>Prata om dig själv, stärker relationen.</a:t>
            </a:r>
          </a:p>
          <a:p>
            <a:pPr marL="457200" indent="-457200">
              <a:lnSpc>
                <a:spcPct val="150000"/>
              </a:lnSpc>
              <a:buFont typeface="Arial" panose="020B0604020202020204" pitchFamily="34" charset="0"/>
              <a:buChar char="•"/>
            </a:pPr>
            <a:r>
              <a:rPr lang="sv-SE" sz="2800" b="1">
                <a:solidFill>
                  <a:srgbClr val="E95D57"/>
                </a:solidFill>
              </a:rPr>
              <a:t>Informera laget på ett respektfullt sätt vid behov</a:t>
            </a:r>
          </a:p>
          <a:p>
            <a:pPr marL="914400" lvl="1" indent="-457200">
              <a:lnSpc>
                <a:spcPct val="150000"/>
              </a:lnSpc>
              <a:buFont typeface="Arial" panose="020B0604020202020204" pitchFamily="34" charset="0"/>
              <a:buChar char="•"/>
            </a:pPr>
            <a:r>
              <a:rPr lang="sv-SE" sz="1600">
                <a:solidFill>
                  <a:srgbClr val="E95D57"/>
                </a:solidFill>
              </a:rPr>
              <a:t>Berätta vad som händer, tänk sportkommentator.</a:t>
            </a:r>
          </a:p>
          <a:p>
            <a:pPr marL="457200" indent="-457200">
              <a:lnSpc>
                <a:spcPct val="150000"/>
              </a:lnSpc>
              <a:buFont typeface="Arial" panose="020B0604020202020204" pitchFamily="34" charset="0"/>
              <a:buChar char="•"/>
            </a:pPr>
            <a:r>
              <a:rPr lang="sv-SE" sz="2800" b="1">
                <a:solidFill>
                  <a:srgbClr val="E95D57"/>
                </a:solidFill>
              </a:rPr>
              <a:t>Tillåt pauser och rörelseutlopp</a:t>
            </a:r>
          </a:p>
          <a:p>
            <a:pPr marL="914400" lvl="1" indent="-457200">
              <a:lnSpc>
                <a:spcPct val="150000"/>
              </a:lnSpc>
              <a:buFont typeface="Arial" panose="020B0604020202020204" pitchFamily="34" charset="0"/>
              <a:buChar char="•"/>
            </a:pPr>
            <a:r>
              <a:rPr lang="sv-SE" sz="1600">
                <a:solidFill>
                  <a:srgbClr val="E95D57"/>
                </a:solidFill>
              </a:rPr>
              <a:t>Valmöjlighet om motivationen tryter.</a:t>
            </a:r>
          </a:p>
        </p:txBody>
      </p:sp>
      <p:sp>
        <p:nvSpPr>
          <p:cNvPr id="2" name="Rektangel: rundade hörn 1">
            <a:extLst>
              <a:ext uri="{FF2B5EF4-FFF2-40B4-BE49-F238E27FC236}">
                <a16:creationId xmlns:a16="http://schemas.microsoft.com/office/drawing/2014/main" id="{BD1A82DE-6200-2DDC-E799-289FFA6E87C3}"/>
              </a:ext>
            </a:extLst>
          </p:cNvPr>
          <p:cNvSpPr/>
          <p:nvPr/>
        </p:nvSpPr>
        <p:spPr>
          <a:xfrm>
            <a:off x="8036560" y="5206938"/>
            <a:ext cx="3662563" cy="1229925"/>
          </a:xfrm>
          <a:prstGeom prst="roundRect">
            <a:avLst/>
          </a:prstGeom>
          <a:solidFill>
            <a:srgbClr val="E95D5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sv-SE"/>
              <a:t>Se till vårt egna ledarskap:</a:t>
            </a:r>
          </a:p>
          <a:p>
            <a:r>
              <a:rPr lang="sv-SE"/>
              <a:t>Göra mer?</a:t>
            </a:r>
          </a:p>
          <a:p>
            <a:r>
              <a:rPr lang="sv-SE"/>
              <a:t>Göra mindre?</a:t>
            </a:r>
          </a:p>
        </p:txBody>
      </p:sp>
      <p:sp>
        <p:nvSpPr>
          <p:cNvPr id="6" name="Ellips 5">
            <a:extLst>
              <a:ext uri="{FF2B5EF4-FFF2-40B4-BE49-F238E27FC236}">
                <a16:creationId xmlns:a16="http://schemas.microsoft.com/office/drawing/2014/main" id="{ACCA160C-0211-E1B4-59D1-6D650AD1AD36}"/>
              </a:ext>
            </a:extLst>
          </p:cNvPr>
          <p:cNvSpPr/>
          <p:nvPr/>
        </p:nvSpPr>
        <p:spPr>
          <a:xfrm flipH="1">
            <a:off x="6949348" y="840534"/>
            <a:ext cx="920680" cy="909166"/>
          </a:xfrm>
          <a:prstGeom prst="ellipse">
            <a:avLst/>
          </a:prstGeom>
          <a:solidFill>
            <a:srgbClr val="006BB2"/>
          </a:solidFill>
          <a:ln w="19050">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sv-SE"/>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sv-SE" sz="700"/>
              <a:t>Rutiner och struktur</a:t>
            </a:r>
          </a:p>
        </p:txBody>
      </p:sp>
      <p:sp>
        <p:nvSpPr>
          <p:cNvPr id="7" name="Ellips 6">
            <a:extLst>
              <a:ext uri="{FF2B5EF4-FFF2-40B4-BE49-F238E27FC236}">
                <a16:creationId xmlns:a16="http://schemas.microsoft.com/office/drawing/2014/main" id="{5BC73599-8DF6-D767-2A8D-326845D737B8}"/>
              </a:ext>
            </a:extLst>
          </p:cNvPr>
          <p:cNvSpPr/>
          <p:nvPr/>
        </p:nvSpPr>
        <p:spPr>
          <a:xfrm flipH="1">
            <a:off x="10397613" y="3051270"/>
            <a:ext cx="920680" cy="909166"/>
          </a:xfrm>
          <a:prstGeom prst="ellipse">
            <a:avLst/>
          </a:prstGeom>
          <a:solidFill>
            <a:srgbClr val="E4352D"/>
          </a:solidFill>
          <a:ln w="19050">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sv-SE"/>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sv-SE" sz="700"/>
              <a:t>Relationer, bemötenade &amp; socialt samspel</a:t>
            </a:r>
          </a:p>
        </p:txBody>
      </p:sp>
      <p:sp>
        <p:nvSpPr>
          <p:cNvPr id="8" name="Ellips 7">
            <a:extLst>
              <a:ext uri="{FF2B5EF4-FFF2-40B4-BE49-F238E27FC236}">
                <a16:creationId xmlns:a16="http://schemas.microsoft.com/office/drawing/2014/main" id="{F2539986-C2DA-3732-2CE4-939BABF6E65A}"/>
              </a:ext>
            </a:extLst>
          </p:cNvPr>
          <p:cNvSpPr/>
          <p:nvPr/>
        </p:nvSpPr>
        <p:spPr>
          <a:xfrm flipH="1">
            <a:off x="9055422" y="2649135"/>
            <a:ext cx="920680" cy="908807"/>
          </a:xfrm>
          <a:prstGeom prst="ellipse">
            <a:avLst/>
          </a:prstGeom>
          <a:solidFill>
            <a:srgbClr val="1EAFA0"/>
          </a:solidFill>
          <a:ln w="19050">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sv-SE"/>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sv-SE" sz="700"/>
              <a:t>Miljö &amp; perception</a:t>
            </a:r>
          </a:p>
        </p:txBody>
      </p:sp>
      <p:sp>
        <p:nvSpPr>
          <p:cNvPr id="9" name="Ellips 8">
            <a:extLst>
              <a:ext uri="{FF2B5EF4-FFF2-40B4-BE49-F238E27FC236}">
                <a16:creationId xmlns:a16="http://schemas.microsoft.com/office/drawing/2014/main" id="{AD59C0A2-4868-98AB-DDA1-458A8F60E8C4}"/>
              </a:ext>
            </a:extLst>
          </p:cNvPr>
          <p:cNvSpPr/>
          <p:nvPr/>
        </p:nvSpPr>
        <p:spPr>
          <a:xfrm flipH="1">
            <a:off x="7943395" y="1851709"/>
            <a:ext cx="920680" cy="908807"/>
          </a:xfrm>
          <a:prstGeom prst="ellipse">
            <a:avLst/>
          </a:prstGeom>
          <a:solidFill>
            <a:schemeClr val="accent4"/>
          </a:solidFill>
          <a:ln w="19050">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sv-SE"/>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sv-SE" sz="700"/>
              <a:t>Motivation, feedback och känslo-ärlighet</a:t>
            </a:r>
          </a:p>
        </p:txBody>
      </p:sp>
    </p:spTree>
    <p:extLst>
      <p:ext uri="{BB962C8B-B14F-4D97-AF65-F5344CB8AC3E}">
        <p14:creationId xmlns:p14="http://schemas.microsoft.com/office/powerpoint/2010/main" val="354745856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B2F56B0-2ED1-DDE4-51FB-F14DDE1EA24D}"/>
            </a:ext>
          </a:extLst>
        </p:cNvPr>
        <p:cNvGrpSpPr/>
        <p:nvPr/>
      </p:nvGrpSpPr>
      <p:grpSpPr>
        <a:xfrm>
          <a:off x="0" y="0"/>
          <a:ext cx="0" cy="0"/>
          <a:chOff x="0" y="0"/>
          <a:chExt cx="0" cy="0"/>
        </a:xfrm>
      </p:grpSpPr>
      <p:pic>
        <p:nvPicPr>
          <p:cNvPr id="5" name="Bildobjekt 4" descr="En bild som visar text, cirkel, skärmbild, Teckensnitt&#10;&#10;AI-genererat innehåll kan vara felaktigt.">
            <a:extLst>
              <a:ext uri="{FF2B5EF4-FFF2-40B4-BE49-F238E27FC236}">
                <a16:creationId xmlns:a16="http://schemas.microsoft.com/office/drawing/2014/main" id="{B96FF88C-521F-E4FC-A039-1A64A030D0F0}"/>
              </a:ext>
            </a:extLst>
          </p:cNvPr>
          <p:cNvPicPr>
            <a:picLocks noChangeAspect="1"/>
          </p:cNvPicPr>
          <p:nvPr/>
        </p:nvPicPr>
        <p:blipFill>
          <a:blip r:embed="rId2"/>
          <a:stretch>
            <a:fillRect/>
          </a:stretch>
        </p:blipFill>
        <p:spPr>
          <a:xfrm>
            <a:off x="-9385878" y="-9087004"/>
            <a:ext cx="16502355" cy="12830249"/>
          </a:xfrm>
          <a:prstGeom prst="rect">
            <a:avLst/>
          </a:prstGeom>
        </p:spPr>
      </p:pic>
      <p:sp>
        <p:nvSpPr>
          <p:cNvPr id="2" name="textruta 1">
            <a:extLst>
              <a:ext uri="{FF2B5EF4-FFF2-40B4-BE49-F238E27FC236}">
                <a16:creationId xmlns:a16="http://schemas.microsoft.com/office/drawing/2014/main" id="{FBE9782E-7AA5-8791-9F64-57D4280EE7DA}"/>
              </a:ext>
            </a:extLst>
          </p:cNvPr>
          <p:cNvSpPr txBox="1"/>
          <p:nvPr/>
        </p:nvSpPr>
        <p:spPr>
          <a:xfrm>
            <a:off x="6438950" y="985554"/>
            <a:ext cx="4469677" cy="769441"/>
          </a:xfrm>
          <a:prstGeom prst="rect">
            <a:avLst/>
          </a:prstGeom>
          <a:noFill/>
        </p:spPr>
        <p:txBody>
          <a:bodyPr wrap="square" rtlCol="0">
            <a:spAutoFit/>
          </a:bodyPr>
          <a:lstStyle/>
          <a:p>
            <a:r>
              <a:rPr lang="sv-SE" sz="4400">
                <a:solidFill>
                  <a:srgbClr val="4BBFB3"/>
                </a:solidFill>
                <a:latin typeface="+mj-lt"/>
              </a:rPr>
              <a:t>Kärnsymptom</a:t>
            </a:r>
          </a:p>
        </p:txBody>
      </p:sp>
      <p:sp>
        <p:nvSpPr>
          <p:cNvPr id="3" name="textruta 2">
            <a:extLst>
              <a:ext uri="{FF2B5EF4-FFF2-40B4-BE49-F238E27FC236}">
                <a16:creationId xmlns:a16="http://schemas.microsoft.com/office/drawing/2014/main" id="{5F9DB8BF-D227-EBCD-BFA4-2C1FE47E913C}"/>
              </a:ext>
            </a:extLst>
          </p:cNvPr>
          <p:cNvSpPr txBox="1"/>
          <p:nvPr/>
        </p:nvSpPr>
        <p:spPr>
          <a:xfrm>
            <a:off x="6438950" y="2098736"/>
            <a:ext cx="5072470" cy="3046988"/>
          </a:xfrm>
          <a:prstGeom prst="rect">
            <a:avLst/>
          </a:prstGeom>
          <a:noFill/>
        </p:spPr>
        <p:txBody>
          <a:bodyPr wrap="square" rtlCol="0">
            <a:spAutoFit/>
          </a:bodyPr>
          <a:lstStyle/>
          <a:p>
            <a:r>
              <a:rPr lang="sv-SE" sz="1600">
                <a:solidFill>
                  <a:srgbClr val="4BBFB3"/>
                </a:solidFill>
              </a:rPr>
              <a:t>Man kan ha svårigheter inom ett eller flera områden. Är inte statiskt utan kan förändra karaktär över tid och beroende på situation. Kan förväxlas med ADHD.</a:t>
            </a:r>
          </a:p>
          <a:p>
            <a:endParaRPr lang="sv-SE" sz="1600">
              <a:solidFill>
                <a:srgbClr val="4BBFB3"/>
              </a:solidFill>
            </a:endParaRPr>
          </a:p>
          <a:p>
            <a:r>
              <a:rPr lang="sv-SE" sz="1600">
                <a:solidFill>
                  <a:srgbClr val="4BBFB3"/>
                </a:solidFill>
              </a:rPr>
              <a:t>Områden:</a:t>
            </a:r>
            <a:endParaRPr lang="sv-SE" sz="2800" b="1">
              <a:solidFill>
                <a:srgbClr val="4BBFB3"/>
              </a:solidFill>
            </a:endParaRPr>
          </a:p>
          <a:p>
            <a:pPr marL="457200" indent="-457200">
              <a:buFont typeface="Arial" panose="020B0604020202020204" pitchFamily="34" charset="0"/>
              <a:buChar char="•"/>
            </a:pPr>
            <a:r>
              <a:rPr lang="sv-SE" sz="2800" b="1">
                <a:solidFill>
                  <a:srgbClr val="4BBFB3"/>
                </a:solidFill>
              </a:rPr>
              <a:t>Uttal </a:t>
            </a:r>
          </a:p>
          <a:p>
            <a:pPr marL="457200" indent="-457200">
              <a:buFont typeface="Arial" panose="020B0604020202020204" pitchFamily="34" charset="0"/>
              <a:buChar char="•"/>
            </a:pPr>
            <a:r>
              <a:rPr lang="sv-SE" sz="2800" b="1">
                <a:solidFill>
                  <a:srgbClr val="4BBFB3"/>
                </a:solidFill>
              </a:rPr>
              <a:t>Meningsbyggnad</a:t>
            </a:r>
          </a:p>
          <a:p>
            <a:pPr marL="457200" indent="-457200">
              <a:buFont typeface="Arial" panose="020B0604020202020204" pitchFamily="34" charset="0"/>
              <a:buChar char="•"/>
            </a:pPr>
            <a:r>
              <a:rPr lang="sv-SE" sz="2800" b="1">
                <a:solidFill>
                  <a:srgbClr val="4BBFB3"/>
                </a:solidFill>
              </a:rPr>
              <a:t>Läs och skrivsvårigheter</a:t>
            </a:r>
          </a:p>
          <a:p>
            <a:pPr marL="457200" indent="-457200">
              <a:buFont typeface="Arial" panose="020B0604020202020204" pitchFamily="34" charset="0"/>
              <a:buChar char="•"/>
            </a:pPr>
            <a:r>
              <a:rPr lang="sv-SE" sz="2800" b="1">
                <a:solidFill>
                  <a:srgbClr val="4BBFB3"/>
                </a:solidFill>
              </a:rPr>
              <a:t>Användning och samspel</a:t>
            </a:r>
          </a:p>
        </p:txBody>
      </p:sp>
      <p:sp>
        <p:nvSpPr>
          <p:cNvPr id="4" name="Rektangel: rundade hörn 3">
            <a:extLst>
              <a:ext uri="{FF2B5EF4-FFF2-40B4-BE49-F238E27FC236}">
                <a16:creationId xmlns:a16="http://schemas.microsoft.com/office/drawing/2014/main" id="{E7A9DB65-806B-2F79-944B-16BC6332A0BE}"/>
              </a:ext>
            </a:extLst>
          </p:cNvPr>
          <p:cNvSpPr/>
          <p:nvPr/>
        </p:nvSpPr>
        <p:spPr>
          <a:xfrm>
            <a:off x="680580" y="4478248"/>
            <a:ext cx="4572000" cy="1878905"/>
          </a:xfrm>
          <a:prstGeom prst="roundRect">
            <a:avLst/>
          </a:prstGeom>
          <a:solidFill>
            <a:srgbClr val="4BBFB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sv-SE"/>
              <a:t>Om ni misstänker att språkstörning finns i er träningsgrupp så rekommenderar vi att ni samtalar med dennes föräldrar för att få vägledning eller överväg </a:t>
            </a:r>
            <a:r>
              <a:rPr lang="sv-SE" err="1"/>
              <a:t>bildstöd</a:t>
            </a:r>
            <a:r>
              <a:rPr lang="sv-SE"/>
              <a:t> samt teckenstöd.</a:t>
            </a:r>
          </a:p>
        </p:txBody>
      </p:sp>
    </p:spTree>
    <p:extLst>
      <p:ext uri="{BB962C8B-B14F-4D97-AF65-F5344CB8AC3E}">
        <p14:creationId xmlns:p14="http://schemas.microsoft.com/office/powerpoint/2010/main" val="225801923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10919F1-C9B3-031A-5BE0-2BD5881DF8FC}"/>
            </a:ext>
          </a:extLst>
        </p:cNvPr>
        <p:cNvGrpSpPr/>
        <p:nvPr/>
      </p:nvGrpSpPr>
      <p:grpSpPr>
        <a:xfrm>
          <a:off x="0" y="0"/>
          <a:ext cx="0" cy="0"/>
          <a:chOff x="0" y="0"/>
          <a:chExt cx="0" cy="0"/>
        </a:xfrm>
      </p:grpSpPr>
      <p:pic>
        <p:nvPicPr>
          <p:cNvPr id="5" name="Bildobjekt 4" descr="En bild som visar text, cirkel, skärmbild, Teckensnitt&#10;&#10;AI-genererat innehåll kan vara felaktigt.">
            <a:extLst>
              <a:ext uri="{FF2B5EF4-FFF2-40B4-BE49-F238E27FC236}">
                <a16:creationId xmlns:a16="http://schemas.microsoft.com/office/drawing/2014/main" id="{5FB32CA5-A59B-3802-4B55-1CE0DB77737D}"/>
              </a:ext>
            </a:extLst>
          </p:cNvPr>
          <p:cNvPicPr>
            <a:picLocks noChangeAspect="1"/>
          </p:cNvPicPr>
          <p:nvPr/>
        </p:nvPicPr>
        <p:blipFill>
          <a:blip r:embed="rId3"/>
          <a:stretch>
            <a:fillRect/>
          </a:stretch>
        </p:blipFill>
        <p:spPr>
          <a:xfrm>
            <a:off x="-9385878" y="-9087004"/>
            <a:ext cx="16502355" cy="12830249"/>
          </a:xfrm>
          <a:prstGeom prst="rect">
            <a:avLst/>
          </a:prstGeom>
        </p:spPr>
      </p:pic>
      <p:sp>
        <p:nvSpPr>
          <p:cNvPr id="2" name="textruta 1">
            <a:extLst>
              <a:ext uri="{FF2B5EF4-FFF2-40B4-BE49-F238E27FC236}">
                <a16:creationId xmlns:a16="http://schemas.microsoft.com/office/drawing/2014/main" id="{CB0238FF-0F6C-FBDC-C9F7-8B89578E90C7}"/>
              </a:ext>
            </a:extLst>
          </p:cNvPr>
          <p:cNvSpPr txBox="1"/>
          <p:nvPr/>
        </p:nvSpPr>
        <p:spPr>
          <a:xfrm>
            <a:off x="6236654" y="568106"/>
            <a:ext cx="4469677" cy="769441"/>
          </a:xfrm>
          <a:prstGeom prst="rect">
            <a:avLst/>
          </a:prstGeom>
          <a:noFill/>
        </p:spPr>
        <p:txBody>
          <a:bodyPr wrap="square" rtlCol="0">
            <a:spAutoFit/>
          </a:bodyPr>
          <a:lstStyle/>
          <a:p>
            <a:r>
              <a:rPr lang="sv-SE" sz="4400">
                <a:solidFill>
                  <a:srgbClr val="4BBFB3"/>
                </a:solidFill>
                <a:latin typeface="+mj-lt"/>
              </a:rPr>
              <a:t>Pedagogik</a:t>
            </a:r>
          </a:p>
        </p:txBody>
      </p:sp>
      <p:sp>
        <p:nvSpPr>
          <p:cNvPr id="3" name="textruta 2">
            <a:extLst>
              <a:ext uri="{FF2B5EF4-FFF2-40B4-BE49-F238E27FC236}">
                <a16:creationId xmlns:a16="http://schemas.microsoft.com/office/drawing/2014/main" id="{989319FE-9B0A-61F5-750E-5BFDA008CDEF}"/>
              </a:ext>
            </a:extLst>
          </p:cNvPr>
          <p:cNvSpPr txBox="1"/>
          <p:nvPr/>
        </p:nvSpPr>
        <p:spPr>
          <a:xfrm>
            <a:off x="6323855" y="1596247"/>
            <a:ext cx="5781830" cy="5032660"/>
          </a:xfrm>
          <a:prstGeom prst="rect">
            <a:avLst/>
          </a:prstGeom>
          <a:noFill/>
        </p:spPr>
        <p:txBody>
          <a:bodyPr wrap="square" rtlCol="0">
            <a:spAutoFit/>
          </a:bodyPr>
          <a:lstStyle/>
          <a:p>
            <a:pPr marL="457200" indent="-457200">
              <a:lnSpc>
                <a:spcPct val="150000"/>
              </a:lnSpc>
              <a:buFont typeface="Arial" panose="020B0604020202020204" pitchFamily="34" charset="0"/>
              <a:buChar char="•"/>
            </a:pPr>
            <a:r>
              <a:rPr lang="sv-SE" sz="2400" b="1">
                <a:solidFill>
                  <a:srgbClr val="4BBFB3"/>
                </a:solidFill>
              </a:rPr>
              <a:t>Använd bilder, gester och visa övningar</a:t>
            </a:r>
          </a:p>
          <a:p>
            <a:pPr marL="914400" lvl="1" indent="-457200">
              <a:lnSpc>
                <a:spcPct val="150000"/>
              </a:lnSpc>
              <a:buFont typeface="Arial" panose="020B0604020202020204" pitchFamily="34" charset="0"/>
              <a:buChar char="•"/>
            </a:pPr>
            <a:r>
              <a:rPr lang="sv-SE" sz="1600">
                <a:solidFill>
                  <a:srgbClr val="4BBFB3"/>
                </a:solidFill>
              </a:rPr>
              <a:t>Hur kan ni förenkla instruktioner?</a:t>
            </a:r>
          </a:p>
          <a:p>
            <a:pPr marL="457200" indent="-457200">
              <a:lnSpc>
                <a:spcPct val="150000"/>
              </a:lnSpc>
              <a:buFont typeface="Arial" panose="020B0604020202020204" pitchFamily="34" charset="0"/>
              <a:buChar char="•"/>
            </a:pPr>
            <a:r>
              <a:rPr lang="sv-SE" sz="2400" b="1">
                <a:solidFill>
                  <a:srgbClr val="4BBFB3"/>
                </a:solidFill>
              </a:rPr>
              <a:t>Ge extra tid att förstå</a:t>
            </a:r>
          </a:p>
          <a:p>
            <a:pPr marL="914400" lvl="1" indent="-457200">
              <a:lnSpc>
                <a:spcPct val="150000"/>
              </a:lnSpc>
              <a:buFont typeface="Arial" panose="020B0604020202020204" pitchFamily="34" charset="0"/>
              <a:buChar char="•"/>
            </a:pPr>
            <a:r>
              <a:rPr lang="sv-SE" sz="1600">
                <a:solidFill>
                  <a:srgbClr val="4BBFB3"/>
                </a:solidFill>
              </a:rPr>
              <a:t>Flera vuxna som stöttar och kan ge tolkningshjälp.</a:t>
            </a:r>
          </a:p>
          <a:p>
            <a:pPr marL="457200" indent="-457200">
              <a:lnSpc>
                <a:spcPct val="150000"/>
              </a:lnSpc>
              <a:buFont typeface="Arial" panose="020B0604020202020204" pitchFamily="34" charset="0"/>
              <a:buChar char="•"/>
            </a:pPr>
            <a:r>
              <a:rPr lang="sv-SE" sz="2400" b="1">
                <a:solidFill>
                  <a:srgbClr val="4BBFB3"/>
                </a:solidFill>
              </a:rPr>
              <a:t>Uppmuntra kamratstöd och positivt klimat</a:t>
            </a:r>
          </a:p>
          <a:p>
            <a:pPr marL="914400" lvl="1" indent="-457200">
              <a:lnSpc>
                <a:spcPct val="150000"/>
              </a:lnSpc>
              <a:buFont typeface="Arial" panose="020B0604020202020204" pitchFamily="34" charset="0"/>
              <a:buChar char="•"/>
            </a:pPr>
            <a:r>
              <a:rPr lang="sv-SE" sz="1600">
                <a:solidFill>
                  <a:srgbClr val="4BBFB3"/>
                </a:solidFill>
              </a:rPr>
              <a:t>Hör av er om individen uteblivit.</a:t>
            </a:r>
          </a:p>
          <a:p>
            <a:pPr marL="914400" lvl="1" indent="-457200">
              <a:lnSpc>
                <a:spcPct val="150000"/>
              </a:lnSpc>
              <a:buFont typeface="Arial" panose="020B0604020202020204" pitchFamily="34" charset="0"/>
              <a:buChar char="•"/>
            </a:pPr>
            <a:r>
              <a:rPr lang="sv-SE" sz="1600">
                <a:solidFill>
                  <a:srgbClr val="4BBFB3"/>
                </a:solidFill>
              </a:rPr>
              <a:t>Delta vid lekar för att skapa motivation &amp; relation.</a:t>
            </a:r>
          </a:p>
          <a:p>
            <a:pPr marL="914400" lvl="1" indent="-457200">
              <a:lnSpc>
                <a:spcPct val="150000"/>
              </a:lnSpc>
              <a:buFont typeface="Arial" panose="020B0604020202020204" pitchFamily="34" charset="0"/>
              <a:buChar char="•"/>
            </a:pPr>
            <a:r>
              <a:rPr lang="sv-SE" sz="1600">
                <a:solidFill>
                  <a:srgbClr val="4BBFB3"/>
                </a:solidFill>
              </a:rPr>
              <a:t>Sätt ord på det som händer för att skapa förståelse.</a:t>
            </a:r>
          </a:p>
          <a:p>
            <a:pPr marL="914400" lvl="1" indent="-457200">
              <a:lnSpc>
                <a:spcPct val="150000"/>
              </a:lnSpc>
              <a:buFont typeface="Arial" panose="020B0604020202020204" pitchFamily="34" charset="0"/>
              <a:buChar char="•"/>
            </a:pPr>
            <a:endParaRPr lang="sv-SE" sz="1600" b="1">
              <a:solidFill>
                <a:srgbClr val="4BBFB3"/>
              </a:solidFill>
            </a:endParaRPr>
          </a:p>
        </p:txBody>
      </p:sp>
      <p:sp>
        <p:nvSpPr>
          <p:cNvPr id="4" name="Rektangel: rundade hörn 3">
            <a:extLst>
              <a:ext uri="{FF2B5EF4-FFF2-40B4-BE49-F238E27FC236}">
                <a16:creationId xmlns:a16="http://schemas.microsoft.com/office/drawing/2014/main" id="{E03E3D9F-F14A-A0C2-52A8-07A15795C12D}"/>
              </a:ext>
            </a:extLst>
          </p:cNvPr>
          <p:cNvSpPr/>
          <p:nvPr/>
        </p:nvSpPr>
        <p:spPr>
          <a:xfrm>
            <a:off x="532548" y="5206938"/>
            <a:ext cx="3662563" cy="1229925"/>
          </a:xfrm>
          <a:prstGeom prst="roundRect">
            <a:avLst/>
          </a:prstGeom>
          <a:solidFill>
            <a:srgbClr val="4BBFB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sv-SE"/>
              <a:t>Se till vårt egna ledarskap:</a:t>
            </a:r>
          </a:p>
          <a:p>
            <a:r>
              <a:rPr lang="sv-SE"/>
              <a:t>Göra mer?</a:t>
            </a:r>
          </a:p>
          <a:p>
            <a:r>
              <a:rPr lang="sv-SE"/>
              <a:t>Göra mindre?</a:t>
            </a:r>
          </a:p>
        </p:txBody>
      </p:sp>
      <p:sp>
        <p:nvSpPr>
          <p:cNvPr id="6" name="Ellips 5">
            <a:extLst>
              <a:ext uri="{FF2B5EF4-FFF2-40B4-BE49-F238E27FC236}">
                <a16:creationId xmlns:a16="http://schemas.microsoft.com/office/drawing/2014/main" id="{A471DB46-ED8B-CD48-8810-03AA42687EDC}"/>
              </a:ext>
            </a:extLst>
          </p:cNvPr>
          <p:cNvSpPr/>
          <p:nvPr/>
        </p:nvSpPr>
        <p:spPr>
          <a:xfrm flipH="1">
            <a:off x="4788180" y="496873"/>
            <a:ext cx="920680" cy="909166"/>
          </a:xfrm>
          <a:prstGeom prst="ellipse">
            <a:avLst/>
          </a:prstGeom>
          <a:solidFill>
            <a:srgbClr val="006BB2"/>
          </a:solidFill>
          <a:ln w="19050">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sv-SE"/>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sv-SE" sz="700"/>
              <a:t>Rutiner och struktur</a:t>
            </a:r>
          </a:p>
        </p:txBody>
      </p:sp>
      <p:sp>
        <p:nvSpPr>
          <p:cNvPr id="7" name="Ellips 6">
            <a:extLst>
              <a:ext uri="{FF2B5EF4-FFF2-40B4-BE49-F238E27FC236}">
                <a16:creationId xmlns:a16="http://schemas.microsoft.com/office/drawing/2014/main" id="{D259A54B-27CB-2526-14C0-02EF04A67E7E}"/>
              </a:ext>
            </a:extLst>
          </p:cNvPr>
          <p:cNvSpPr/>
          <p:nvPr/>
        </p:nvSpPr>
        <p:spPr>
          <a:xfrm flipH="1">
            <a:off x="1998656" y="2834079"/>
            <a:ext cx="920680" cy="909166"/>
          </a:xfrm>
          <a:prstGeom prst="ellipse">
            <a:avLst/>
          </a:prstGeom>
          <a:solidFill>
            <a:srgbClr val="E4352D"/>
          </a:solidFill>
          <a:ln w="19050">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sv-SE"/>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sv-SE" sz="700"/>
              <a:t>Relationer, bemötenade &amp; socialt samspel</a:t>
            </a:r>
          </a:p>
        </p:txBody>
      </p:sp>
      <p:sp>
        <p:nvSpPr>
          <p:cNvPr id="8" name="Ellips 7">
            <a:extLst>
              <a:ext uri="{FF2B5EF4-FFF2-40B4-BE49-F238E27FC236}">
                <a16:creationId xmlns:a16="http://schemas.microsoft.com/office/drawing/2014/main" id="{1531DE08-3496-9500-F010-E1614FA5AB9D}"/>
              </a:ext>
            </a:extLst>
          </p:cNvPr>
          <p:cNvSpPr/>
          <p:nvPr/>
        </p:nvSpPr>
        <p:spPr>
          <a:xfrm flipH="1">
            <a:off x="3103404" y="2204402"/>
            <a:ext cx="920680" cy="908807"/>
          </a:xfrm>
          <a:prstGeom prst="ellipse">
            <a:avLst/>
          </a:prstGeom>
          <a:solidFill>
            <a:srgbClr val="1EAFA0"/>
          </a:solidFill>
          <a:ln w="19050">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sv-SE"/>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sv-SE" sz="700"/>
              <a:t>Miljö &amp; perception</a:t>
            </a:r>
          </a:p>
        </p:txBody>
      </p:sp>
      <p:sp>
        <p:nvSpPr>
          <p:cNvPr id="9" name="Ellips 8">
            <a:extLst>
              <a:ext uri="{FF2B5EF4-FFF2-40B4-BE49-F238E27FC236}">
                <a16:creationId xmlns:a16="http://schemas.microsoft.com/office/drawing/2014/main" id="{D2339D56-AD86-7A9B-3E26-7F93062B360F}"/>
              </a:ext>
            </a:extLst>
          </p:cNvPr>
          <p:cNvSpPr/>
          <p:nvPr/>
        </p:nvSpPr>
        <p:spPr>
          <a:xfrm flipH="1">
            <a:off x="4111679" y="1541495"/>
            <a:ext cx="920680" cy="908807"/>
          </a:xfrm>
          <a:prstGeom prst="ellipse">
            <a:avLst/>
          </a:prstGeom>
          <a:solidFill>
            <a:schemeClr val="accent4"/>
          </a:solidFill>
          <a:ln w="19050">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sv-SE"/>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sv-SE" sz="700"/>
              <a:t>Motivation, feedback och känslo-ärlighet</a:t>
            </a:r>
          </a:p>
        </p:txBody>
      </p:sp>
    </p:spTree>
    <p:extLst>
      <p:ext uri="{BB962C8B-B14F-4D97-AF65-F5344CB8AC3E}">
        <p14:creationId xmlns:p14="http://schemas.microsoft.com/office/powerpoint/2010/main" val="66692072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085E2EA-2564-211F-8F1B-49C3B2068682}"/>
            </a:ext>
          </a:extLst>
        </p:cNvPr>
        <p:cNvGrpSpPr/>
        <p:nvPr/>
      </p:nvGrpSpPr>
      <p:grpSpPr>
        <a:xfrm>
          <a:off x="0" y="0"/>
          <a:ext cx="0" cy="0"/>
          <a:chOff x="0" y="0"/>
          <a:chExt cx="0" cy="0"/>
        </a:xfrm>
      </p:grpSpPr>
      <p:pic>
        <p:nvPicPr>
          <p:cNvPr id="5" name="Bildobjekt 4" descr="En bild som visar text, cirkel, skärmbild, Teckensnitt&#10;&#10;AI-genererat innehåll kan vara felaktigt.">
            <a:extLst>
              <a:ext uri="{FF2B5EF4-FFF2-40B4-BE49-F238E27FC236}">
                <a16:creationId xmlns:a16="http://schemas.microsoft.com/office/drawing/2014/main" id="{6E7E563C-AC49-2553-0D61-454BE7521DB9}"/>
              </a:ext>
            </a:extLst>
          </p:cNvPr>
          <p:cNvPicPr>
            <a:picLocks noChangeAspect="1"/>
          </p:cNvPicPr>
          <p:nvPr/>
        </p:nvPicPr>
        <p:blipFill>
          <a:blip r:embed="rId2"/>
          <a:stretch>
            <a:fillRect/>
          </a:stretch>
        </p:blipFill>
        <p:spPr>
          <a:xfrm>
            <a:off x="-9361816" y="3429000"/>
            <a:ext cx="16502355" cy="12830249"/>
          </a:xfrm>
          <a:prstGeom prst="rect">
            <a:avLst/>
          </a:prstGeom>
        </p:spPr>
      </p:pic>
      <p:sp>
        <p:nvSpPr>
          <p:cNvPr id="3" name="textruta 2">
            <a:extLst>
              <a:ext uri="{FF2B5EF4-FFF2-40B4-BE49-F238E27FC236}">
                <a16:creationId xmlns:a16="http://schemas.microsoft.com/office/drawing/2014/main" id="{55ACD572-B8DE-1020-83EF-A75D9397AF1B}"/>
              </a:ext>
            </a:extLst>
          </p:cNvPr>
          <p:cNvSpPr txBox="1"/>
          <p:nvPr/>
        </p:nvSpPr>
        <p:spPr>
          <a:xfrm>
            <a:off x="5995532" y="1936550"/>
            <a:ext cx="5803726" cy="4524315"/>
          </a:xfrm>
          <a:prstGeom prst="rect">
            <a:avLst/>
          </a:prstGeom>
          <a:noFill/>
        </p:spPr>
        <p:txBody>
          <a:bodyPr wrap="square" rtlCol="0">
            <a:spAutoFit/>
          </a:bodyPr>
          <a:lstStyle/>
          <a:p>
            <a:pPr marL="457200" indent="-457200">
              <a:buFont typeface="Arial" panose="020B0604020202020204" pitchFamily="34" charset="0"/>
              <a:buChar char="•"/>
            </a:pPr>
            <a:r>
              <a:rPr lang="sv-SE" sz="2400" b="1">
                <a:solidFill>
                  <a:srgbClr val="3087C0"/>
                </a:solidFill>
              </a:rPr>
              <a:t>Svårigheter i kontakten med andra</a:t>
            </a:r>
          </a:p>
          <a:p>
            <a:pPr marL="457200" indent="-457200">
              <a:buFont typeface="Arial" panose="020B0604020202020204" pitchFamily="34" charset="0"/>
              <a:buChar char="•"/>
            </a:pPr>
            <a:r>
              <a:rPr lang="sv-SE" sz="2400" b="1">
                <a:solidFill>
                  <a:srgbClr val="3087C0"/>
                </a:solidFill>
              </a:rPr>
              <a:t>Har ofta specialintressen </a:t>
            </a:r>
          </a:p>
          <a:p>
            <a:pPr marL="457200" indent="-457200">
              <a:buFont typeface="Arial" panose="020B0604020202020204" pitchFamily="34" charset="0"/>
              <a:buChar char="•"/>
            </a:pPr>
            <a:r>
              <a:rPr lang="sv-SE" sz="2400" b="1">
                <a:solidFill>
                  <a:srgbClr val="3087C0"/>
                </a:solidFill>
              </a:rPr>
              <a:t>Svårigheter att förstå och använda språket i kommunikationen</a:t>
            </a:r>
          </a:p>
          <a:p>
            <a:pPr marL="457200" indent="-457200">
              <a:buFont typeface="Arial" panose="020B0604020202020204" pitchFamily="34" charset="0"/>
              <a:buChar char="•"/>
            </a:pPr>
            <a:r>
              <a:rPr lang="sv-SE" sz="2400" b="1">
                <a:solidFill>
                  <a:srgbClr val="3087C0"/>
                </a:solidFill>
              </a:rPr>
              <a:t>Bristande motorik</a:t>
            </a:r>
          </a:p>
          <a:p>
            <a:pPr marL="457200" indent="-457200">
              <a:buFont typeface="Arial" panose="020B0604020202020204" pitchFamily="34" charset="0"/>
              <a:buChar char="•"/>
            </a:pPr>
            <a:r>
              <a:rPr lang="sv-SE" sz="2400" b="1">
                <a:solidFill>
                  <a:srgbClr val="3087C0"/>
                </a:solidFill>
              </a:rPr>
              <a:t>Lätt att hamna i tvingande rutiner eller handlingar</a:t>
            </a:r>
          </a:p>
          <a:p>
            <a:pPr marL="457200" indent="-457200">
              <a:buFont typeface="Arial" panose="020B0604020202020204" pitchFamily="34" charset="0"/>
              <a:buChar char="•"/>
            </a:pPr>
            <a:r>
              <a:rPr lang="sv-SE" sz="2400" b="1">
                <a:solidFill>
                  <a:srgbClr val="3087C0"/>
                </a:solidFill>
              </a:rPr>
              <a:t>Vanligt med utbrott eller sammanbrott vid ex. stress, förändring eller frustration</a:t>
            </a:r>
            <a:endParaRPr lang="sv-SE" sz="1400" b="1">
              <a:solidFill>
                <a:srgbClr val="3087C0"/>
              </a:solidFill>
            </a:endParaRPr>
          </a:p>
          <a:p>
            <a:pPr marL="457200" indent="-457200">
              <a:buFont typeface="Arial" panose="020B0604020202020204" pitchFamily="34" charset="0"/>
              <a:buChar char="•"/>
            </a:pPr>
            <a:r>
              <a:rPr lang="sv-SE" sz="2400" b="1">
                <a:solidFill>
                  <a:srgbClr val="3087C0"/>
                </a:solidFill>
              </a:rPr>
              <a:t>Ökad eller underkänsliga för sinnesintryck </a:t>
            </a:r>
            <a:r>
              <a:rPr lang="sv-SE" b="1" i="1">
                <a:solidFill>
                  <a:srgbClr val="3087C0"/>
                </a:solidFill>
              </a:rPr>
              <a:t>(ljud, ljus, lukt, beröring)</a:t>
            </a:r>
            <a:endParaRPr lang="sv-SE" sz="4000" b="1" i="1">
              <a:solidFill>
                <a:srgbClr val="3087C0"/>
              </a:solidFill>
            </a:endParaRPr>
          </a:p>
        </p:txBody>
      </p:sp>
      <p:sp>
        <p:nvSpPr>
          <p:cNvPr id="4" name="Rektangel: rundade hörn 3">
            <a:extLst>
              <a:ext uri="{FF2B5EF4-FFF2-40B4-BE49-F238E27FC236}">
                <a16:creationId xmlns:a16="http://schemas.microsoft.com/office/drawing/2014/main" id="{19B32C0D-F27D-6733-DDFC-65D365B11C62}"/>
              </a:ext>
            </a:extLst>
          </p:cNvPr>
          <p:cNvSpPr/>
          <p:nvPr/>
        </p:nvSpPr>
        <p:spPr>
          <a:xfrm>
            <a:off x="526093" y="684546"/>
            <a:ext cx="4572000" cy="1878905"/>
          </a:xfrm>
          <a:prstGeom prst="roundRect">
            <a:avLst/>
          </a:prstGeom>
          <a:solidFill>
            <a:srgbClr val="3087C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sv-SE"/>
              <a:t>Känner ni igen dessa egenskaper i er träningsgrupp?</a:t>
            </a:r>
          </a:p>
        </p:txBody>
      </p:sp>
      <p:sp>
        <p:nvSpPr>
          <p:cNvPr id="6" name="textruta 5">
            <a:extLst>
              <a:ext uri="{FF2B5EF4-FFF2-40B4-BE49-F238E27FC236}">
                <a16:creationId xmlns:a16="http://schemas.microsoft.com/office/drawing/2014/main" id="{080497CF-42BD-6B82-2AE9-54BBFB06E68F}"/>
              </a:ext>
            </a:extLst>
          </p:cNvPr>
          <p:cNvSpPr txBox="1"/>
          <p:nvPr/>
        </p:nvSpPr>
        <p:spPr>
          <a:xfrm>
            <a:off x="6438950" y="985554"/>
            <a:ext cx="4469677" cy="769441"/>
          </a:xfrm>
          <a:prstGeom prst="rect">
            <a:avLst/>
          </a:prstGeom>
          <a:noFill/>
        </p:spPr>
        <p:txBody>
          <a:bodyPr wrap="square" rtlCol="0">
            <a:spAutoFit/>
          </a:bodyPr>
          <a:lstStyle/>
          <a:p>
            <a:r>
              <a:rPr lang="sv-SE" sz="4400">
                <a:solidFill>
                  <a:srgbClr val="3087C0"/>
                </a:solidFill>
                <a:latin typeface="+mj-lt"/>
              </a:rPr>
              <a:t>Kärnsymptom</a:t>
            </a:r>
          </a:p>
        </p:txBody>
      </p:sp>
    </p:spTree>
    <p:extLst>
      <p:ext uri="{BB962C8B-B14F-4D97-AF65-F5344CB8AC3E}">
        <p14:creationId xmlns:p14="http://schemas.microsoft.com/office/powerpoint/2010/main" val="400606220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F4A1C17-A013-EB32-3001-F481CAF6DD34}"/>
            </a:ext>
          </a:extLst>
        </p:cNvPr>
        <p:cNvGrpSpPr/>
        <p:nvPr/>
      </p:nvGrpSpPr>
      <p:grpSpPr>
        <a:xfrm>
          <a:off x="0" y="0"/>
          <a:ext cx="0" cy="0"/>
          <a:chOff x="0" y="0"/>
          <a:chExt cx="0" cy="0"/>
        </a:xfrm>
      </p:grpSpPr>
      <p:pic>
        <p:nvPicPr>
          <p:cNvPr id="5" name="Bildobjekt 4" descr="En bild som visar text, cirkel, skärmbild, Teckensnitt&#10;&#10;AI-genererat innehåll kan vara felaktigt.">
            <a:extLst>
              <a:ext uri="{FF2B5EF4-FFF2-40B4-BE49-F238E27FC236}">
                <a16:creationId xmlns:a16="http://schemas.microsoft.com/office/drawing/2014/main" id="{E396E166-1291-2AC4-B1A8-F548410C4A2F}"/>
              </a:ext>
            </a:extLst>
          </p:cNvPr>
          <p:cNvPicPr>
            <a:picLocks noChangeAspect="1"/>
          </p:cNvPicPr>
          <p:nvPr/>
        </p:nvPicPr>
        <p:blipFill>
          <a:blip r:embed="rId3"/>
          <a:stretch>
            <a:fillRect/>
          </a:stretch>
        </p:blipFill>
        <p:spPr>
          <a:xfrm>
            <a:off x="-9361816" y="3429000"/>
            <a:ext cx="16502355" cy="12830249"/>
          </a:xfrm>
          <a:prstGeom prst="rect">
            <a:avLst/>
          </a:prstGeom>
        </p:spPr>
      </p:pic>
      <p:sp>
        <p:nvSpPr>
          <p:cNvPr id="3" name="textruta 2">
            <a:extLst>
              <a:ext uri="{FF2B5EF4-FFF2-40B4-BE49-F238E27FC236}">
                <a16:creationId xmlns:a16="http://schemas.microsoft.com/office/drawing/2014/main" id="{4C532E9B-1E44-6641-F9B7-C6FD02B0C7AD}"/>
              </a:ext>
            </a:extLst>
          </p:cNvPr>
          <p:cNvSpPr txBox="1"/>
          <p:nvPr/>
        </p:nvSpPr>
        <p:spPr>
          <a:xfrm>
            <a:off x="4944235" y="1345834"/>
            <a:ext cx="6855024" cy="4940327"/>
          </a:xfrm>
          <a:prstGeom prst="rect">
            <a:avLst/>
          </a:prstGeom>
          <a:noFill/>
        </p:spPr>
        <p:txBody>
          <a:bodyPr wrap="square" rtlCol="0">
            <a:spAutoFit/>
          </a:bodyPr>
          <a:lstStyle/>
          <a:p>
            <a:pPr marL="457200" indent="-457200">
              <a:lnSpc>
                <a:spcPct val="150000"/>
              </a:lnSpc>
              <a:buFont typeface="Arial" panose="020B0604020202020204" pitchFamily="34" charset="0"/>
              <a:buChar char="•"/>
            </a:pPr>
            <a:r>
              <a:rPr lang="sv-SE" sz="2400" b="1">
                <a:solidFill>
                  <a:srgbClr val="3087C0"/>
                </a:solidFill>
              </a:rPr>
              <a:t>Ha rutiner och tydliga instruktioner</a:t>
            </a:r>
          </a:p>
          <a:p>
            <a:pPr marL="914400" lvl="1" indent="-457200">
              <a:lnSpc>
                <a:spcPct val="150000"/>
              </a:lnSpc>
              <a:buFont typeface="Arial" panose="020B0604020202020204" pitchFamily="34" charset="0"/>
              <a:buChar char="•"/>
            </a:pPr>
            <a:r>
              <a:rPr lang="sv-SE" sz="1400">
                <a:solidFill>
                  <a:srgbClr val="3087C0"/>
                </a:solidFill>
              </a:rPr>
              <a:t>Samma struktur för uppvärmning och avslutning en hel säsong?</a:t>
            </a:r>
          </a:p>
          <a:p>
            <a:pPr marL="457200" indent="-457200">
              <a:lnSpc>
                <a:spcPct val="150000"/>
              </a:lnSpc>
              <a:buFont typeface="Arial" panose="020B0604020202020204" pitchFamily="34" charset="0"/>
              <a:buChar char="•"/>
            </a:pPr>
            <a:r>
              <a:rPr lang="sv-SE" sz="2400" b="1">
                <a:solidFill>
                  <a:srgbClr val="3087C0"/>
                </a:solidFill>
              </a:rPr>
              <a:t>Använd visuellt stöd (bild/schema)</a:t>
            </a:r>
          </a:p>
          <a:p>
            <a:pPr marL="914400" lvl="1" indent="-457200">
              <a:lnSpc>
                <a:spcPct val="150000"/>
              </a:lnSpc>
              <a:buFont typeface="Arial" panose="020B0604020202020204" pitchFamily="34" charset="0"/>
              <a:buChar char="•"/>
            </a:pPr>
            <a:r>
              <a:rPr lang="sv-SE" sz="1400">
                <a:solidFill>
                  <a:srgbClr val="3087C0"/>
                </a:solidFill>
              </a:rPr>
              <a:t>Hjälpmedel som förstärker instruktioner.</a:t>
            </a:r>
          </a:p>
          <a:p>
            <a:pPr marL="457200" indent="-457200">
              <a:lnSpc>
                <a:spcPct val="150000"/>
              </a:lnSpc>
              <a:buFont typeface="Arial" panose="020B0604020202020204" pitchFamily="34" charset="0"/>
              <a:buChar char="•"/>
            </a:pPr>
            <a:r>
              <a:rPr lang="sv-SE" sz="2400" b="1">
                <a:solidFill>
                  <a:srgbClr val="3087C0"/>
                </a:solidFill>
              </a:rPr>
              <a:t>Minimera sensorisk stress</a:t>
            </a:r>
          </a:p>
          <a:p>
            <a:pPr marL="914400" lvl="1" indent="-457200">
              <a:lnSpc>
                <a:spcPct val="150000"/>
              </a:lnSpc>
              <a:buFont typeface="Arial" panose="020B0604020202020204" pitchFamily="34" charset="0"/>
              <a:buChar char="•"/>
            </a:pPr>
            <a:r>
              <a:rPr lang="sv-SE" sz="1400">
                <a:solidFill>
                  <a:srgbClr val="3087C0"/>
                </a:solidFill>
              </a:rPr>
              <a:t>Gå iväg så ni kan vara själva vid start och avslut.</a:t>
            </a:r>
          </a:p>
          <a:p>
            <a:pPr marL="914400" lvl="1" indent="-457200">
              <a:lnSpc>
                <a:spcPct val="150000"/>
              </a:lnSpc>
              <a:buFont typeface="Arial" panose="020B0604020202020204" pitchFamily="34" charset="0"/>
              <a:buChar char="•"/>
            </a:pPr>
            <a:r>
              <a:rPr lang="sv-SE" sz="1400">
                <a:solidFill>
                  <a:srgbClr val="3087C0"/>
                </a:solidFill>
              </a:rPr>
              <a:t>Mindre gruppstorlek ibland.</a:t>
            </a:r>
          </a:p>
          <a:p>
            <a:pPr marL="914400" lvl="1" indent="-457200">
              <a:lnSpc>
                <a:spcPct val="150000"/>
              </a:lnSpc>
              <a:buFont typeface="Arial" panose="020B0604020202020204" pitchFamily="34" charset="0"/>
              <a:buChar char="•"/>
            </a:pPr>
            <a:r>
              <a:rPr lang="sv-SE" sz="1400">
                <a:solidFill>
                  <a:srgbClr val="3087C0"/>
                </a:solidFill>
              </a:rPr>
              <a:t>Behåll lugnet vid ev. utbrott. Ignorera det oönskade beteendet och erbjud ett annat alternativ eller att få gå iväg en stund.</a:t>
            </a:r>
          </a:p>
          <a:p>
            <a:pPr marL="457200" indent="-457200">
              <a:lnSpc>
                <a:spcPct val="150000"/>
              </a:lnSpc>
              <a:buFont typeface="Arial" panose="020B0604020202020204" pitchFamily="34" charset="0"/>
              <a:buChar char="•"/>
            </a:pPr>
            <a:r>
              <a:rPr lang="sv-SE" sz="2400" b="1">
                <a:solidFill>
                  <a:srgbClr val="3087C0"/>
                </a:solidFill>
              </a:rPr>
              <a:t>Förbered förändringar i förväg</a:t>
            </a:r>
          </a:p>
          <a:p>
            <a:pPr marL="914400" lvl="1" indent="-457200">
              <a:lnSpc>
                <a:spcPct val="150000"/>
              </a:lnSpc>
              <a:buFont typeface="Arial" panose="020B0604020202020204" pitchFamily="34" charset="0"/>
              <a:buChar char="•"/>
            </a:pPr>
            <a:r>
              <a:rPr lang="sv-SE" sz="1400">
                <a:solidFill>
                  <a:srgbClr val="3087C0"/>
                </a:solidFill>
              </a:rPr>
              <a:t>Skicka ett sms med dagens träning för att kunna förbereda sig.</a:t>
            </a:r>
          </a:p>
          <a:p>
            <a:pPr marL="914400" lvl="1" indent="-457200">
              <a:lnSpc>
                <a:spcPct val="150000"/>
              </a:lnSpc>
              <a:buFont typeface="Arial" panose="020B0604020202020204" pitchFamily="34" charset="0"/>
              <a:buChar char="•"/>
            </a:pPr>
            <a:r>
              <a:rPr lang="sv-SE" sz="1400">
                <a:solidFill>
                  <a:srgbClr val="3087C0"/>
                </a:solidFill>
              </a:rPr>
              <a:t>Möjlighet till alternativ uppgift.</a:t>
            </a:r>
          </a:p>
        </p:txBody>
      </p:sp>
      <p:sp>
        <p:nvSpPr>
          <p:cNvPr id="6" name="textruta 5">
            <a:extLst>
              <a:ext uri="{FF2B5EF4-FFF2-40B4-BE49-F238E27FC236}">
                <a16:creationId xmlns:a16="http://schemas.microsoft.com/office/drawing/2014/main" id="{66F1CDDC-B9E3-C22A-B957-A9CC637C087C}"/>
              </a:ext>
            </a:extLst>
          </p:cNvPr>
          <p:cNvSpPr txBox="1"/>
          <p:nvPr/>
        </p:nvSpPr>
        <p:spPr>
          <a:xfrm>
            <a:off x="4998574" y="394838"/>
            <a:ext cx="4469677" cy="769441"/>
          </a:xfrm>
          <a:prstGeom prst="rect">
            <a:avLst/>
          </a:prstGeom>
          <a:noFill/>
        </p:spPr>
        <p:txBody>
          <a:bodyPr wrap="square" rtlCol="0">
            <a:spAutoFit/>
          </a:bodyPr>
          <a:lstStyle/>
          <a:p>
            <a:r>
              <a:rPr lang="sv-SE" sz="4400">
                <a:solidFill>
                  <a:srgbClr val="3087C0"/>
                </a:solidFill>
                <a:latin typeface="+mj-lt"/>
              </a:rPr>
              <a:t>Pedagogik</a:t>
            </a:r>
          </a:p>
        </p:txBody>
      </p:sp>
      <p:sp>
        <p:nvSpPr>
          <p:cNvPr id="2" name="Rektangel: rundade hörn 1">
            <a:extLst>
              <a:ext uri="{FF2B5EF4-FFF2-40B4-BE49-F238E27FC236}">
                <a16:creationId xmlns:a16="http://schemas.microsoft.com/office/drawing/2014/main" id="{833B5A15-8F5D-8467-A307-FAA83D361E70}"/>
              </a:ext>
            </a:extLst>
          </p:cNvPr>
          <p:cNvSpPr/>
          <p:nvPr/>
        </p:nvSpPr>
        <p:spPr>
          <a:xfrm>
            <a:off x="330247" y="370591"/>
            <a:ext cx="3662563" cy="1229925"/>
          </a:xfrm>
          <a:prstGeom prst="roundRect">
            <a:avLst/>
          </a:prstGeom>
          <a:solidFill>
            <a:srgbClr val="3087C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sv-SE"/>
              <a:t>Se till vårt egna ledarskap:</a:t>
            </a:r>
          </a:p>
          <a:p>
            <a:r>
              <a:rPr lang="sv-SE"/>
              <a:t>Göra mer?</a:t>
            </a:r>
          </a:p>
          <a:p>
            <a:r>
              <a:rPr lang="sv-SE"/>
              <a:t>Göra mindre?</a:t>
            </a:r>
          </a:p>
        </p:txBody>
      </p:sp>
      <p:sp>
        <p:nvSpPr>
          <p:cNvPr id="4" name="Ellips 3">
            <a:extLst>
              <a:ext uri="{FF2B5EF4-FFF2-40B4-BE49-F238E27FC236}">
                <a16:creationId xmlns:a16="http://schemas.microsoft.com/office/drawing/2014/main" id="{E5FE1E2B-2345-0338-4856-E8E2A7383B24}"/>
              </a:ext>
            </a:extLst>
          </p:cNvPr>
          <p:cNvSpPr/>
          <p:nvPr/>
        </p:nvSpPr>
        <p:spPr>
          <a:xfrm flipH="1">
            <a:off x="1701188" y="3429000"/>
            <a:ext cx="920680" cy="909166"/>
          </a:xfrm>
          <a:prstGeom prst="ellipse">
            <a:avLst/>
          </a:prstGeom>
          <a:solidFill>
            <a:srgbClr val="006BB2"/>
          </a:solidFill>
          <a:ln w="19050">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sv-SE"/>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sv-SE" sz="700"/>
              <a:t>Rutiner och struktur</a:t>
            </a:r>
          </a:p>
        </p:txBody>
      </p:sp>
      <p:sp>
        <p:nvSpPr>
          <p:cNvPr id="7" name="Ellips 6">
            <a:extLst>
              <a:ext uri="{FF2B5EF4-FFF2-40B4-BE49-F238E27FC236}">
                <a16:creationId xmlns:a16="http://schemas.microsoft.com/office/drawing/2014/main" id="{26A04654-FE85-26AB-8DAB-3CE9E62EA78C}"/>
              </a:ext>
            </a:extLst>
          </p:cNvPr>
          <p:cNvSpPr/>
          <p:nvPr/>
        </p:nvSpPr>
        <p:spPr>
          <a:xfrm flipH="1">
            <a:off x="4538234" y="5772852"/>
            <a:ext cx="920680" cy="909166"/>
          </a:xfrm>
          <a:prstGeom prst="ellipse">
            <a:avLst/>
          </a:prstGeom>
          <a:solidFill>
            <a:srgbClr val="E4352D"/>
          </a:solidFill>
          <a:ln w="19050">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sv-SE"/>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sv-SE" sz="700"/>
              <a:t>Relationer, bemötenade &amp; socialt samspel</a:t>
            </a:r>
          </a:p>
        </p:txBody>
      </p:sp>
      <p:sp>
        <p:nvSpPr>
          <p:cNvPr id="8" name="Ellips 7">
            <a:extLst>
              <a:ext uri="{FF2B5EF4-FFF2-40B4-BE49-F238E27FC236}">
                <a16:creationId xmlns:a16="http://schemas.microsoft.com/office/drawing/2014/main" id="{548AEAE0-80F0-B9E5-B911-572ECD7D8540}"/>
              </a:ext>
            </a:extLst>
          </p:cNvPr>
          <p:cNvSpPr/>
          <p:nvPr/>
        </p:nvSpPr>
        <p:spPr>
          <a:xfrm flipH="1">
            <a:off x="3903303" y="4715679"/>
            <a:ext cx="920680" cy="908807"/>
          </a:xfrm>
          <a:prstGeom prst="ellipse">
            <a:avLst/>
          </a:prstGeom>
          <a:solidFill>
            <a:srgbClr val="1EAFA0"/>
          </a:solidFill>
          <a:ln w="19050">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sv-SE"/>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sv-SE" sz="700"/>
              <a:t>Miljö &amp; perception</a:t>
            </a:r>
          </a:p>
        </p:txBody>
      </p:sp>
      <p:sp>
        <p:nvSpPr>
          <p:cNvPr id="9" name="Ellips 8">
            <a:extLst>
              <a:ext uri="{FF2B5EF4-FFF2-40B4-BE49-F238E27FC236}">
                <a16:creationId xmlns:a16="http://schemas.microsoft.com/office/drawing/2014/main" id="{A9653C93-ED45-D9C9-87F9-0DF15FA03836}"/>
              </a:ext>
            </a:extLst>
          </p:cNvPr>
          <p:cNvSpPr/>
          <p:nvPr/>
        </p:nvSpPr>
        <p:spPr>
          <a:xfrm flipH="1">
            <a:off x="2862371" y="3991215"/>
            <a:ext cx="920680" cy="908807"/>
          </a:xfrm>
          <a:prstGeom prst="ellipse">
            <a:avLst/>
          </a:prstGeom>
          <a:solidFill>
            <a:schemeClr val="accent4"/>
          </a:solidFill>
          <a:ln w="19050">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sv-SE"/>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sv-SE" sz="700"/>
              <a:t>Motivation, feedback och känslo-ärlighet</a:t>
            </a:r>
          </a:p>
        </p:txBody>
      </p:sp>
    </p:spTree>
    <p:extLst>
      <p:ext uri="{BB962C8B-B14F-4D97-AF65-F5344CB8AC3E}">
        <p14:creationId xmlns:p14="http://schemas.microsoft.com/office/powerpoint/2010/main" val="20306745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
          <a:extLst>
            <a:ext uri="{FF2B5EF4-FFF2-40B4-BE49-F238E27FC236}">
              <a16:creationId xmlns:a16="http://schemas.microsoft.com/office/drawing/2014/main" id="{BFA3E231-D298-588F-A207-33A8255946CE}"/>
            </a:ext>
          </a:extLst>
        </p:cNvPr>
        <p:cNvGrpSpPr/>
        <p:nvPr/>
      </p:nvGrpSpPr>
      <p:grpSpPr>
        <a:xfrm>
          <a:off x="0" y="0"/>
          <a:ext cx="0" cy="0"/>
          <a:chOff x="0" y="0"/>
          <a:chExt cx="0" cy="0"/>
        </a:xfrm>
      </p:grpSpPr>
      <p:sp>
        <p:nvSpPr>
          <p:cNvPr id="5" name="Rektangel: rundade hörn 4">
            <a:extLst>
              <a:ext uri="{FF2B5EF4-FFF2-40B4-BE49-F238E27FC236}">
                <a16:creationId xmlns:a16="http://schemas.microsoft.com/office/drawing/2014/main" id="{1AE64688-96C5-3AB8-B5E8-99EBDF2E0C75}"/>
              </a:ext>
            </a:extLst>
          </p:cNvPr>
          <p:cNvSpPr/>
          <p:nvPr/>
        </p:nvSpPr>
        <p:spPr>
          <a:xfrm>
            <a:off x="1297968" y="1343511"/>
            <a:ext cx="9596063" cy="4170977"/>
          </a:xfrm>
          <a:prstGeom prst="round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sv-SE" sz="7200" dirty="0">
                <a:latin typeface="+mj-lt"/>
              </a:rPr>
              <a:t>Repetition och vad innebär NPF</a:t>
            </a:r>
          </a:p>
        </p:txBody>
      </p:sp>
      <p:sp>
        <p:nvSpPr>
          <p:cNvPr id="2" name="Platshållare för text 2">
            <a:extLst>
              <a:ext uri="{FF2B5EF4-FFF2-40B4-BE49-F238E27FC236}">
                <a16:creationId xmlns:a16="http://schemas.microsoft.com/office/drawing/2014/main" id="{E5585ABA-6ECD-D84D-377E-844BEC46DD3E}"/>
              </a:ext>
            </a:extLst>
          </p:cNvPr>
          <p:cNvSpPr>
            <a:spLocks noGrp="1"/>
          </p:cNvSpPr>
          <p:nvPr>
            <p:ph type="body" sz="quarter" idx="14"/>
          </p:nvPr>
        </p:nvSpPr>
        <p:spPr>
          <a:xfrm>
            <a:off x="-2025649" y="3513517"/>
            <a:ext cx="14208125" cy="4438198"/>
          </a:xfrm>
        </p:spPr>
        <p:txBody>
          <a:bodyPr/>
          <a:lstStyle/>
          <a:p>
            <a:endParaRPr lang="sv-SE"/>
          </a:p>
        </p:txBody>
      </p:sp>
    </p:spTree>
    <p:extLst>
      <p:ext uri="{BB962C8B-B14F-4D97-AF65-F5344CB8AC3E}">
        <p14:creationId xmlns:p14="http://schemas.microsoft.com/office/powerpoint/2010/main" val="2691942561"/>
      </p:ext>
    </p:extLst>
  </p:cSld>
  <p:clrMapOvr>
    <a:masterClrMapping/>
  </p:clrMapOvr>
  <p:transition spd="slow">
    <p:push dir="u"/>
  </p:transition>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CCE1EF"/>
        </a:solidFill>
        <a:effectLst/>
      </p:bgPr>
    </p:bg>
    <p:spTree>
      <p:nvGrpSpPr>
        <p:cNvPr id="1" name=""/>
        <p:cNvGrpSpPr/>
        <p:nvPr/>
      </p:nvGrpSpPr>
      <p:grpSpPr>
        <a:xfrm>
          <a:off x="0" y="0"/>
          <a:ext cx="0" cy="0"/>
          <a:chOff x="0" y="0"/>
          <a:chExt cx="0" cy="0"/>
        </a:xfrm>
      </p:grpSpPr>
      <p:sp>
        <p:nvSpPr>
          <p:cNvPr id="4" name="Platshållare för text 3">
            <a:extLst>
              <a:ext uri="{FF2B5EF4-FFF2-40B4-BE49-F238E27FC236}">
                <a16:creationId xmlns:a16="http://schemas.microsoft.com/office/drawing/2014/main" id="{C01A6420-84B1-38D5-ED20-76C4DD8FEEB0}"/>
              </a:ext>
            </a:extLst>
          </p:cNvPr>
          <p:cNvSpPr>
            <a:spLocks noGrp="1"/>
          </p:cNvSpPr>
          <p:nvPr>
            <p:ph type="body" sz="quarter" idx="15"/>
          </p:nvPr>
        </p:nvSpPr>
        <p:spPr/>
        <p:txBody>
          <a:bodyPr/>
          <a:lstStyle/>
          <a:p>
            <a:endParaRPr lang="sv-SE"/>
          </a:p>
        </p:txBody>
      </p:sp>
      <p:pic>
        <p:nvPicPr>
          <p:cNvPr id="6" name="Bild 5" descr="Gem med hel fyllning">
            <a:extLst>
              <a:ext uri="{FF2B5EF4-FFF2-40B4-BE49-F238E27FC236}">
                <a16:creationId xmlns:a16="http://schemas.microsoft.com/office/drawing/2014/main" id="{01FF3233-9955-1750-668F-909ACA3D14F3}"/>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9645166" y="1075015"/>
            <a:ext cx="1113137" cy="1113137"/>
          </a:xfrm>
          <a:prstGeom prst="rect">
            <a:avLst/>
          </a:prstGeom>
        </p:spPr>
      </p:pic>
      <p:pic>
        <p:nvPicPr>
          <p:cNvPr id="8" name="Bild 7" descr="Ändringar och skrädderi med hel fyllning">
            <a:extLst>
              <a:ext uri="{FF2B5EF4-FFF2-40B4-BE49-F238E27FC236}">
                <a16:creationId xmlns:a16="http://schemas.microsoft.com/office/drawing/2014/main" id="{1A2FDAEC-7AD1-0F34-E931-7606D298042E}"/>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365006" y="5358714"/>
            <a:ext cx="1113137" cy="1113137"/>
          </a:xfrm>
          <a:prstGeom prst="rect">
            <a:avLst/>
          </a:prstGeom>
        </p:spPr>
      </p:pic>
      <p:pic>
        <p:nvPicPr>
          <p:cNvPr id="10" name="Bild 9" descr="Ändringar och skrädderi med hel fyllning">
            <a:extLst>
              <a:ext uri="{FF2B5EF4-FFF2-40B4-BE49-F238E27FC236}">
                <a16:creationId xmlns:a16="http://schemas.microsoft.com/office/drawing/2014/main" id="{55AFDD05-D668-4C1B-AC40-5DCF9735D793}"/>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845906" y="386149"/>
            <a:ext cx="1113137" cy="1113137"/>
          </a:xfrm>
          <a:prstGeom prst="rect">
            <a:avLst/>
          </a:prstGeom>
        </p:spPr>
      </p:pic>
      <p:pic>
        <p:nvPicPr>
          <p:cNvPr id="12" name="Bild 11" descr="Såg med hel fyllning">
            <a:extLst>
              <a:ext uri="{FF2B5EF4-FFF2-40B4-BE49-F238E27FC236}">
                <a16:creationId xmlns:a16="http://schemas.microsoft.com/office/drawing/2014/main" id="{4E6EDBEA-8B8B-CF14-1B01-7B35AF2C8AF0}"/>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2930374" y="581311"/>
            <a:ext cx="1113137" cy="1113137"/>
          </a:xfrm>
          <a:prstGeom prst="rect">
            <a:avLst/>
          </a:prstGeom>
        </p:spPr>
      </p:pic>
      <p:pic>
        <p:nvPicPr>
          <p:cNvPr id="14" name="Bild 13" descr="Sked med hel fyllning">
            <a:extLst>
              <a:ext uri="{FF2B5EF4-FFF2-40B4-BE49-F238E27FC236}">
                <a16:creationId xmlns:a16="http://schemas.microsoft.com/office/drawing/2014/main" id="{79CF1B14-A7A6-5233-49C6-D114874349D1}"/>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10758303" y="2734323"/>
            <a:ext cx="1113137" cy="1113137"/>
          </a:xfrm>
          <a:prstGeom prst="rect">
            <a:avLst/>
          </a:prstGeom>
        </p:spPr>
      </p:pic>
      <p:pic>
        <p:nvPicPr>
          <p:cNvPr id="16" name="Bild 15" descr="Visp med hel fyllning">
            <a:extLst>
              <a:ext uri="{FF2B5EF4-FFF2-40B4-BE49-F238E27FC236}">
                <a16:creationId xmlns:a16="http://schemas.microsoft.com/office/drawing/2014/main" id="{B4FF82F8-887A-142A-862E-76F43925A115}"/>
              </a:ext>
            </a:extLst>
          </p:cNvPr>
          <p:cNvPicPr>
            <a:picLocks noChangeAspect="1"/>
          </p:cNvPicPr>
          <p:nvPr/>
        </p:nvPicPr>
        <p:blipFill>
          <a:blip r:embed="rId13">
            <a:extLst>
              <a:ext uri="{96DAC541-7B7A-43D3-8B79-37D633B846F1}">
                <asvg:svgBlip xmlns:asvg="http://schemas.microsoft.com/office/drawing/2016/SVG/main" r:embed="rId14"/>
              </a:ext>
            </a:extLst>
          </a:blip>
          <a:stretch>
            <a:fillRect/>
          </a:stretch>
        </p:blipFill>
        <p:spPr>
          <a:xfrm>
            <a:off x="2182060" y="3680981"/>
            <a:ext cx="1113137" cy="1113137"/>
          </a:xfrm>
          <a:prstGeom prst="rect">
            <a:avLst/>
          </a:prstGeom>
        </p:spPr>
      </p:pic>
      <p:pic>
        <p:nvPicPr>
          <p:cNvPr id="18" name="Bild 17" descr="Hammare med hel fyllning">
            <a:extLst>
              <a:ext uri="{FF2B5EF4-FFF2-40B4-BE49-F238E27FC236}">
                <a16:creationId xmlns:a16="http://schemas.microsoft.com/office/drawing/2014/main" id="{3904BF9D-1F5A-1DE8-0DDE-12D91BC0BDF5}"/>
              </a:ext>
            </a:extLst>
          </p:cNvPr>
          <p:cNvPicPr>
            <a:picLocks noChangeAspect="1"/>
          </p:cNvPicPr>
          <p:nvPr/>
        </p:nvPicPr>
        <p:blipFill>
          <a:blip r:embed="rId15">
            <a:extLst>
              <a:ext uri="{96DAC541-7B7A-43D3-8B79-37D633B846F1}">
                <asvg:svgBlip xmlns:asvg="http://schemas.microsoft.com/office/drawing/2016/SVG/main" r:embed="rId16"/>
              </a:ext>
            </a:extLst>
          </a:blip>
          <a:stretch>
            <a:fillRect/>
          </a:stretch>
        </p:blipFill>
        <p:spPr>
          <a:xfrm>
            <a:off x="8426854" y="5311547"/>
            <a:ext cx="1113137" cy="1113137"/>
          </a:xfrm>
          <a:prstGeom prst="rect">
            <a:avLst/>
          </a:prstGeom>
        </p:spPr>
      </p:pic>
      <p:pic>
        <p:nvPicPr>
          <p:cNvPr id="20" name="Bild 19" descr="Naglar med hel fyllning">
            <a:extLst>
              <a:ext uri="{FF2B5EF4-FFF2-40B4-BE49-F238E27FC236}">
                <a16:creationId xmlns:a16="http://schemas.microsoft.com/office/drawing/2014/main" id="{DEDFC748-4A18-2661-43C9-1C06D055DDEA}"/>
              </a:ext>
            </a:extLst>
          </p:cNvPr>
          <p:cNvPicPr>
            <a:picLocks noChangeAspect="1"/>
          </p:cNvPicPr>
          <p:nvPr/>
        </p:nvPicPr>
        <p:blipFill>
          <a:blip r:embed="rId17">
            <a:extLst>
              <a:ext uri="{96DAC541-7B7A-43D3-8B79-37D633B846F1}">
                <asvg:svgBlip xmlns:asvg="http://schemas.microsoft.com/office/drawing/2016/SVG/main" r:embed="rId18"/>
              </a:ext>
            </a:extLst>
          </a:blip>
          <a:stretch>
            <a:fillRect/>
          </a:stretch>
        </p:blipFill>
        <p:spPr>
          <a:xfrm>
            <a:off x="9037852" y="3428999"/>
            <a:ext cx="1113137" cy="1113137"/>
          </a:xfrm>
          <a:prstGeom prst="rect">
            <a:avLst/>
          </a:prstGeom>
        </p:spPr>
      </p:pic>
      <p:sp>
        <p:nvSpPr>
          <p:cNvPr id="21" name="Ellips 20">
            <a:extLst>
              <a:ext uri="{FF2B5EF4-FFF2-40B4-BE49-F238E27FC236}">
                <a16:creationId xmlns:a16="http://schemas.microsoft.com/office/drawing/2014/main" id="{29B68072-0CAE-EECC-F813-1F3A630B1949}"/>
              </a:ext>
            </a:extLst>
          </p:cNvPr>
          <p:cNvSpPr/>
          <p:nvPr/>
        </p:nvSpPr>
        <p:spPr>
          <a:xfrm>
            <a:off x="3759899" y="1235417"/>
            <a:ext cx="4670640" cy="4387165"/>
          </a:xfrm>
          <a:prstGeom prst="ellipse">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sv-SE" sz="3200" dirty="0">
                <a:latin typeface="+mj-lt"/>
              </a:rPr>
              <a:t>Inkluderande ledarskap</a:t>
            </a:r>
          </a:p>
          <a:p>
            <a:pPr algn="ctr"/>
            <a:endParaRPr lang="sv-SE" sz="2000" dirty="0"/>
          </a:p>
          <a:p>
            <a:pPr algn="ctr"/>
            <a:r>
              <a:rPr lang="sv-SE" sz="2000" dirty="0"/>
              <a:t>Handlar om att få fler verktyg att använda som ledare som är bra för alla barn och vuxna</a:t>
            </a:r>
          </a:p>
        </p:txBody>
      </p:sp>
      <p:pic>
        <p:nvPicPr>
          <p:cNvPr id="23" name="Bild 22" descr="Skiftnyckel med hel fyllning">
            <a:extLst>
              <a:ext uri="{FF2B5EF4-FFF2-40B4-BE49-F238E27FC236}">
                <a16:creationId xmlns:a16="http://schemas.microsoft.com/office/drawing/2014/main" id="{38E7B0E1-A3CB-D39C-017E-F7247F153F37}"/>
              </a:ext>
            </a:extLst>
          </p:cNvPr>
          <p:cNvPicPr>
            <a:picLocks noChangeAspect="1"/>
          </p:cNvPicPr>
          <p:nvPr/>
        </p:nvPicPr>
        <p:blipFill>
          <a:blip r:embed="rId19">
            <a:extLst>
              <a:ext uri="{96DAC541-7B7A-43D3-8B79-37D633B846F1}">
                <asvg:svgBlip xmlns:asvg="http://schemas.microsoft.com/office/drawing/2016/SVG/main" r:embed="rId20"/>
              </a:ext>
            </a:extLst>
          </a:blip>
          <a:stretch>
            <a:fillRect/>
          </a:stretch>
        </p:blipFill>
        <p:spPr>
          <a:xfrm>
            <a:off x="604222" y="2734323"/>
            <a:ext cx="1113137" cy="1113137"/>
          </a:xfrm>
          <a:prstGeom prst="rect">
            <a:avLst/>
          </a:prstGeom>
        </p:spPr>
      </p:pic>
      <p:pic>
        <p:nvPicPr>
          <p:cNvPr id="25" name="Bild 24" descr="Skruvmejsel med hel fyllning">
            <a:extLst>
              <a:ext uri="{FF2B5EF4-FFF2-40B4-BE49-F238E27FC236}">
                <a16:creationId xmlns:a16="http://schemas.microsoft.com/office/drawing/2014/main" id="{B8C64382-A02F-D26A-8E75-4E9056E32451}"/>
              </a:ext>
            </a:extLst>
          </p:cNvPr>
          <p:cNvPicPr>
            <a:picLocks noChangeAspect="1"/>
          </p:cNvPicPr>
          <p:nvPr/>
        </p:nvPicPr>
        <p:blipFill>
          <a:blip r:embed="rId21">
            <a:extLst>
              <a:ext uri="{96DAC541-7B7A-43D3-8B79-37D633B846F1}">
                <asvg:svgBlip xmlns:asvg="http://schemas.microsoft.com/office/drawing/2016/SVG/main" r:embed="rId22"/>
              </a:ext>
            </a:extLst>
          </a:blip>
          <a:stretch>
            <a:fillRect/>
          </a:stretch>
        </p:blipFill>
        <p:spPr>
          <a:xfrm>
            <a:off x="10649445" y="5021321"/>
            <a:ext cx="1113137" cy="1113137"/>
          </a:xfrm>
          <a:prstGeom prst="rect">
            <a:avLst/>
          </a:prstGeom>
        </p:spPr>
      </p:pic>
      <p:pic>
        <p:nvPicPr>
          <p:cNvPr id="27" name="Bild 26" descr="Stor pensel med hel fyllning">
            <a:extLst>
              <a:ext uri="{FF2B5EF4-FFF2-40B4-BE49-F238E27FC236}">
                <a16:creationId xmlns:a16="http://schemas.microsoft.com/office/drawing/2014/main" id="{7CF84CBC-7AF1-4149-9B5B-4DBDF968A210}"/>
              </a:ext>
            </a:extLst>
          </p:cNvPr>
          <p:cNvPicPr>
            <a:picLocks noChangeAspect="1"/>
          </p:cNvPicPr>
          <p:nvPr/>
        </p:nvPicPr>
        <p:blipFill>
          <a:blip r:embed="rId23">
            <a:extLst>
              <a:ext uri="{96DAC541-7B7A-43D3-8B79-37D633B846F1}">
                <asvg:svgBlip xmlns:asvg="http://schemas.microsoft.com/office/drawing/2016/SVG/main" r:embed="rId24"/>
              </a:ext>
            </a:extLst>
          </a:blip>
          <a:stretch>
            <a:fillRect/>
          </a:stretch>
        </p:blipFill>
        <p:spPr>
          <a:xfrm>
            <a:off x="3839361" y="5668307"/>
            <a:ext cx="1113137" cy="1113137"/>
          </a:xfrm>
          <a:prstGeom prst="rect">
            <a:avLst/>
          </a:prstGeom>
        </p:spPr>
      </p:pic>
      <p:pic>
        <p:nvPicPr>
          <p:cNvPr id="29" name="Bild 28" descr="Ficklampa med hel fyllning">
            <a:extLst>
              <a:ext uri="{FF2B5EF4-FFF2-40B4-BE49-F238E27FC236}">
                <a16:creationId xmlns:a16="http://schemas.microsoft.com/office/drawing/2014/main" id="{54D6FE97-5ACE-CE30-513D-64E6675E9F12}"/>
              </a:ext>
            </a:extLst>
          </p:cNvPr>
          <p:cNvPicPr>
            <a:picLocks noChangeAspect="1"/>
          </p:cNvPicPr>
          <p:nvPr/>
        </p:nvPicPr>
        <p:blipFill>
          <a:blip r:embed="rId25">
            <a:extLst>
              <a:ext uri="{96DAC541-7B7A-43D3-8B79-37D633B846F1}">
                <asvg:svgBlip xmlns:asvg="http://schemas.microsoft.com/office/drawing/2016/SVG/main" r:embed="rId26"/>
              </a:ext>
            </a:extLst>
          </a:blip>
          <a:stretch>
            <a:fillRect/>
          </a:stretch>
        </p:blipFill>
        <p:spPr>
          <a:xfrm>
            <a:off x="8044349" y="290334"/>
            <a:ext cx="1113137" cy="1113137"/>
          </a:xfrm>
          <a:prstGeom prst="rect">
            <a:avLst/>
          </a:prstGeom>
        </p:spPr>
      </p:pic>
      <p:sp>
        <p:nvSpPr>
          <p:cNvPr id="2" name="textruta 1">
            <a:extLst>
              <a:ext uri="{FF2B5EF4-FFF2-40B4-BE49-F238E27FC236}">
                <a16:creationId xmlns:a16="http://schemas.microsoft.com/office/drawing/2014/main" id="{F8D31EF1-29E6-AD97-FC19-398B0AF27846}"/>
              </a:ext>
            </a:extLst>
          </p:cNvPr>
          <p:cNvSpPr txBox="1"/>
          <p:nvPr/>
        </p:nvSpPr>
        <p:spPr>
          <a:xfrm>
            <a:off x="2990" y="0"/>
            <a:ext cx="1257588" cy="369332"/>
          </a:xfrm>
          <a:prstGeom prst="rect">
            <a:avLst/>
          </a:prstGeom>
          <a:solidFill>
            <a:schemeClr val="accent2"/>
          </a:solidFill>
        </p:spPr>
        <p:txBody>
          <a:bodyPr wrap="none" rtlCol="0">
            <a:spAutoFit/>
          </a:bodyPr>
          <a:lstStyle/>
          <a:p>
            <a:r>
              <a:rPr lang="sv-SE">
                <a:solidFill>
                  <a:schemeClr val="bg1"/>
                </a:solidFill>
              </a:rPr>
              <a:t>VARFÖR?</a:t>
            </a:r>
          </a:p>
        </p:txBody>
      </p:sp>
    </p:spTree>
    <p:extLst>
      <p:ext uri="{BB962C8B-B14F-4D97-AF65-F5344CB8AC3E}">
        <p14:creationId xmlns:p14="http://schemas.microsoft.com/office/powerpoint/2010/main" val="1098995691"/>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par>
                                <p:cTn id="10" presetID="53" presetClass="entr" presetSubtype="16" fill="hold" nodeType="with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p:cTn id="12" dur="500" fill="hold"/>
                                        <p:tgtEl>
                                          <p:spTgt spid="10"/>
                                        </p:tgtEl>
                                        <p:attrNameLst>
                                          <p:attrName>ppt_w</p:attrName>
                                        </p:attrNameLst>
                                      </p:cBhvr>
                                      <p:tavLst>
                                        <p:tav tm="0">
                                          <p:val>
                                            <p:fltVal val="0"/>
                                          </p:val>
                                        </p:tav>
                                        <p:tav tm="100000">
                                          <p:val>
                                            <p:strVal val="#ppt_w"/>
                                          </p:val>
                                        </p:tav>
                                      </p:tavLst>
                                    </p:anim>
                                    <p:anim calcmode="lin" valueType="num">
                                      <p:cBhvr>
                                        <p:cTn id="13" dur="500" fill="hold"/>
                                        <p:tgtEl>
                                          <p:spTgt spid="10"/>
                                        </p:tgtEl>
                                        <p:attrNameLst>
                                          <p:attrName>ppt_h</p:attrName>
                                        </p:attrNameLst>
                                      </p:cBhvr>
                                      <p:tavLst>
                                        <p:tav tm="0">
                                          <p:val>
                                            <p:fltVal val="0"/>
                                          </p:val>
                                        </p:tav>
                                        <p:tav tm="100000">
                                          <p:val>
                                            <p:strVal val="#ppt_h"/>
                                          </p:val>
                                        </p:tav>
                                      </p:tavLst>
                                    </p:anim>
                                    <p:animEffect transition="in" filter="fade">
                                      <p:cBhvr>
                                        <p:cTn id="14" dur="500"/>
                                        <p:tgtEl>
                                          <p:spTgt spid="10"/>
                                        </p:tgtEl>
                                      </p:cBhvr>
                                    </p:animEffect>
                                  </p:childTnLst>
                                </p:cTn>
                              </p:par>
                              <p:par>
                                <p:cTn id="15" presetID="53" presetClass="entr" presetSubtype="16" fill="hold" nodeType="with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p:cTn id="17" dur="500" fill="hold"/>
                                        <p:tgtEl>
                                          <p:spTgt spid="12"/>
                                        </p:tgtEl>
                                        <p:attrNameLst>
                                          <p:attrName>ppt_w</p:attrName>
                                        </p:attrNameLst>
                                      </p:cBhvr>
                                      <p:tavLst>
                                        <p:tav tm="0">
                                          <p:val>
                                            <p:fltVal val="0"/>
                                          </p:val>
                                        </p:tav>
                                        <p:tav tm="100000">
                                          <p:val>
                                            <p:strVal val="#ppt_w"/>
                                          </p:val>
                                        </p:tav>
                                      </p:tavLst>
                                    </p:anim>
                                    <p:anim calcmode="lin" valueType="num">
                                      <p:cBhvr>
                                        <p:cTn id="18" dur="500" fill="hold"/>
                                        <p:tgtEl>
                                          <p:spTgt spid="12"/>
                                        </p:tgtEl>
                                        <p:attrNameLst>
                                          <p:attrName>ppt_h</p:attrName>
                                        </p:attrNameLst>
                                      </p:cBhvr>
                                      <p:tavLst>
                                        <p:tav tm="0">
                                          <p:val>
                                            <p:fltVal val="0"/>
                                          </p:val>
                                        </p:tav>
                                        <p:tav tm="100000">
                                          <p:val>
                                            <p:strVal val="#ppt_h"/>
                                          </p:val>
                                        </p:tav>
                                      </p:tavLst>
                                    </p:anim>
                                    <p:animEffect transition="in" filter="fade">
                                      <p:cBhvr>
                                        <p:cTn id="19" dur="500"/>
                                        <p:tgtEl>
                                          <p:spTgt spid="12"/>
                                        </p:tgtEl>
                                      </p:cBhvr>
                                    </p:animEffect>
                                  </p:childTnLst>
                                </p:cTn>
                              </p:par>
                              <p:par>
                                <p:cTn id="20" presetID="53" presetClass="entr" presetSubtype="16" fill="hold" nodeType="withEffect">
                                  <p:stCondLst>
                                    <p:cond delay="0"/>
                                  </p:stCondLst>
                                  <p:childTnLst>
                                    <p:set>
                                      <p:cBhvr>
                                        <p:cTn id="21" dur="1" fill="hold">
                                          <p:stCondLst>
                                            <p:cond delay="0"/>
                                          </p:stCondLst>
                                        </p:cTn>
                                        <p:tgtEl>
                                          <p:spTgt spid="14"/>
                                        </p:tgtEl>
                                        <p:attrNameLst>
                                          <p:attrName>style.visibility</p:attrName>
                                        </p:attrNameLst>
                                      </p:cBhvr>
                                      <p:to>
                                        <p:strVal val="visible"/>
                                      </p:to>
                                    </p:set>
                                    <p:anim calcmode="lin" valueType="num">
                                      <p:cBhvr>
                                        <p:cTn id="22" dur="500" fill="hold"/>
                                        <p:tgtEl>
                                          <p:spTgt spid="14"/>
                                        </p:tgtEl>
                                        <p:attrNameLst>
                                          <p:attrName>ppt_w</p:attrName>
                                        </p:attrNameLst>
                                      </p:cBhvr>
                                      <p:tavLst>
                                        <p:tav tm="0">
                                          <p:val>
                                            <p:fltVal val="0"/>
                                          </p:val>
                                        </p:tav>
                                        <p:tav tm="100000">
                                          <p:val>
                                            <p:strVal val="#ppt_w"/>
                                          </p:val>
                                        </p:tav>
                                      </p:tavLst>
                                    </p:anim>
                                    <p:anim calcmode="lin" valueType="num">
                                      <p:cBhvr>
                                        <p:cTn id="23" dur="500" fill="hold"/>
                                        <p:tgtEl>
                                          <p:spTgt spid="14"/>
                                        </p:tgtEl>
                                        <p:attrNameLst>
                                          <p:attrName>ppt_h</p:attrName>
                                        </p:attrNameLst>
                                      </p:cBhvr>
                                      <p:tavLst>
                                        <p:tav tm="0">
                                          <p:val>
                                            <p:fltVal val="0"/>
                                          </p:val>
                                        </p:tav>
                                        <p:tav tm="100000">
                                          <p:val>
                                            <p:strVal val="#ppt_h"/>
                                          </p:val>
                                        </p:tav>
                                      </p:tavLst>
                                    </p:anim>
                                    <p:animEffect transition="in" filter="fade">
                                      <p:cBhvr>
                                        <p:cTn id="24" dur="500"/>
                                        <p:tgtEl>
                                          <p:spTgt spid="14"/>
                                        </p:tgtEl>
                                      </p:cBhvr>
                                    </p:animEffect>
                                  </p:childTnLst>
                                </p:cTn>
                              </p:par>
                              <p:par>
                                <p:cTn id="25" presetID="53" presetClass="entr" presetSubtype="16" fill="hold" nodeType="with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p:cTn id="27" dur="500" fill="hold"/>
                                        <p:tgtEl>
                                          <p:spTgt spid="16"/>
                                        </p:tgtEl>
                                        <p:attrNameLst>
                                          <p:attrName>ppt_w</p:attrName>
                                        </p:attrNameLst>
                                      </p:cBhvr>
                                      <p:tavLst>
                                        <p:tav tm="0">
                                          <p:val>
                                            <p:fltVal val="0"/>
                                          </p:val>
                                        </p:tav>
                                        <p:tav tm="100000">
                                          <p:val>
                                            <p:strVal val="#ppt_w"/>
                                          </p:val>
                                        </p:tav>
                                      </p:tavLst>
                                    </p:anim>
                                    <p:anim calcmode="lin" valueType="num">
                                      <p:cBhvr>
                                        <p:cTn id="28" dur="500" fill="hold"/>
                                        <p:tgtEl>
                                          <p:spTgt spid="16"/>
                                        </p:tgtEl>
                                        <p:attrNameLst>
                                          <p:attrName>ppt_h</p:attrName>
                                        </p:attrNameLst>
                                      </p:cBhvr>
                                      <p:tavLst>
                                        <p:tav tm="0">
                                          <p:val>
                                            <p:fltVal val="0"/>
                                          </p:val>
                                        </p:tav>
                                        <p:tav tm="100000">
                                          <p:val>
                                            <p:strVal val="#ppt_h"/>
                                          </p:val>
                                        </p:tav>
                                      </p:tavLst>
                                    </p:anim>
                                    <p:animEffect transition="in" filter="fade">
                                      <p:cBhvr>
                                        <p:cTn id="29" dur="500"/>
                                        <p:tgtEl>
                                          <p:spTgt spid="16"/>
                                        </p:tgtEl>
                                      </p:cBhvr>
                                    </p:animEffect>
                                  </p:childTnLst>
                                </p:cTn>
                              </p:par>
                              <p:par>
                                <p:cTn id="30" presetID="53" presetClass="entr" presetSubtype="16" fill="hold" nodeType="withEffect">
                                  <p:stCondLst>
                                    <p:cond delay="0"/>
                                  </p:stCondLst>
                                  <p:childTnLst>
                                    <p:set>
                                      <p:cBhvr>
                                        <p:cTn id="31" dur="1" fill="hold">
                                          <p:stCondLst>
                                            <p:cond delay="0"/>
                                          </p:stCondLst>
                                        </p:cTn>
                                        <p:tgtEl>
                                          <p:spTgt spid="18"/>
                                        </p:tgtEl>
                                        <p:attrNameLst>
                                          <p:attrName>style.visibility</p:attrName>
                                        </p:attrNameLst>
                                      </p:cBhvr>
                                      <p:to>
                                        <p:strVal val="visible"/>
                                      </p:to>
                                    </p:set>
                                    <p:anim calcmode="lin" valueType="num">
                                      <p:cBhvr>
                                        <p:cTn id="32" dur="500" fill="hold"/>
                                        <p:tgtEl>
                                          <p:spTgt spid="18"/>
                                        </p:tgtEl>
                                        <p:attrNameLst>
                                          <p:attrName>ppt_w</p:attrName>
                                        </p:attrNameLst>
                                      </p:cBhvr>
                                      <p:tavLst>
                                        <p:tav tm="0">
                                          <p:val>
                                            <p:fltVal val="0"/>
                                          </p:val>
                                        </p:tav>
                                        <p:tav tm="100000">
                                          <p:val>
                                            <p:strVal val="#ppt_w"/>
                                          </p:val>
                                        </p:tav>
                                      </p:tavLst>
                                    </p:anim>
                                    <p:anim calcmode="lin" valueType="num">
                                      <p:cBhvr>
                                        <p:cTn id="33" dur="500" fill="hold"/>
                                        <p:tgtEl>
                                          <p:spTgt spid="18"/>
                                        </p:tgtEl>
                                        <p:attrNameLst>
                                          <p:attrName>ppt_h</p:attrName>
                                        </p:attrNameLst>
                                      </p:cBhvr>
                                      <p:tavLst>
                                        <p:tav tm="0">
                                          <p:val>
                                            <p:fltVal val="0"/>
                                          </p:val>
                                        </p:tav>
                                        <p:tav tm="100000">
                                          <p:val>
                                            <p:strVal val="#ppt_h"/>
                                          </p:val>
                                        </p:tav>
                                      </p:tavLst>
                                    </p:anim>
                                    <p:animEffect transition="in" filter="fade">
                                      <p:cBhvr>
                                        <p:cTn id="34" dur="500"/>
                                        <p:tgtEl>
                                          <p:spTgt spid="18"/>
                                        </p:tgtEl>
                                      </p:cBhvr>
                                    </p:animEffect>
                                  </p:childTnLst>
                                </p:cTn>
                              </p:par>
                              <p:par>
                                <p:cTn id="35" presetID="53" presetClass="entr" presetSubtype="16" fill="hold" nodeType="with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par>
                                <p:cTn id="40" presetID="53" presetClass="entr" presetSubtype="16" fill="hold" nodeType="withEffect">
                                  <p:stCondLst>
                                    <p:cond delay="0"/>
                                  </p:stCondLst>
                                  <p:childTnLst>
                                    <p:set>
                                      <p:cBhvr>
                                        <p:cTn id="41" dur="1" fill="hold">
                                          <p:stCondLst>
                                            <p:cond delay="0"/>
                                          </p:stCondLst>
                                        </p:cTn>
                                        <p:tgtEl>
                                          <p:spTgt spid="23"/>
                                        </p:tgtEl>
                                        <p:attrNameLst>
                                          <p:attrName>style.visibility</p:attrName>
                                        </p:attrNameLst>
                                      </p:cBhvr>
                                      <p:to>
                                        <p:strVal val="visible"/>
                                      </p:to>
                                    </p:set>
                                    <p:anim calcmode="lin" valueType="num">
                                      <p:cBhvr>
                                        <p:cTn id="42" dur="500" fill="hold"/>
                                        <p:tgtEl>
                                          <p:spTgt spid="23"/>
                                        </p:tgtEl>
                                        <p:attrNameLst>
                                          <p:attrName>ppt_w</p:attrName>
                                        </p:attrNameLst>
                                      </p:cBhvr>
                                      <p:tavLst>
                                        <p:tav tm="0">
                                          <p:val>
                                            <p:fltVal val="0"/>
                                          </p:val>
                                        </p:tav>
                                        <p:tav tm="100000">
                                          <p:val>
                                            <p:strVal val="#ppt_w"/>
                                          </p:val>
                                        </p:tav>
                                      </p:tavLst>
                                    </p:anim>
                                    <p:anim calcmode="lin" valueType="num">
                                      <p:cBhvr>
                                        <p:cTn id="43" dur="500" fill="hold"/>
                                        <p:tgtEl>
                                          <p:spTgt spid="23"/>
                                        </p:tgtEl>
                                        <p:attrNameLst>
                                          <p:attrName>ppt_h</p:attrName>
                                        </p:attrNameLst>
                                      </p:cBhvr>
                                      <p:tavLst>
                                        <p:tav tm="0">
                                          <p:val>
                                            <p:fltVal val="0"/>
                                          </p:val>
                                        </p:tav>
                                        <p:tav tm="100000">
                                          <p:val>
                                            <p:strVal val="#ppt_h"/>
                                          </p:val>
                                        </p:tav>
                                      </p:tavLst>
                                    </p:anim>
                                    <p:animEffect transition="in" filter="fade">
                                      <p:cBhvr>
                                        <p:cTn id="44" dur="500"/>
                                        <p:tgtEl>
                                          <p:spTgt spid="23"/>
                                        </p:tgtEl>
                                      </p:cBhvr>
                                    </p:animEffect>
                                  </p:childTnLst>
                                </p:cTn>
                              </p:par>
                              <p:par>
                                <p:cTn id="45" presetID="53" presetClass="entr" presetSubtype="16" fill="hold" nodeType="withEffect">
                                  <p:stCondLst>
                                    <p:cond delay="0"/>
                                  </p:stCondLst>
                                  <p:childTnLst>
                                    <p:set>
                                      <p:cBhvr>
                                        <p:cTn id="46" dur="1" fill="hold">
                                          <p:stCondLst>
                                            <p:cond delay="0"/>
                                          </p:stCondLst>
                                        </p:cTn>
                                        <p:tgtEl>
                                          <p:spTgt spid="25"/>
                                        </p:tgtEl>
                                        <p:attrNameLst>
                                          <p:attrName>style.visibility</p:attrName>
                                        </p:attrNameLst>
                                      </p:cBhvr>
                                      <p:to>
                                        <p:strVal val="visible"/>
                                      </p:to>
                                    </p:set>
                                    <p:anim calcmode="lin" valueType="num">
                                      <p:cBhvr>
                                        <p:cTn id="47" dur="500" fill="hold"/>
                                        <p:tgtEl>
                                          <p:spTgt spid="25"/>
                                        </p:tgtEl>
                                        <p:attrNameLst>
                                          <p:attrName>ppt_w</p:attrName>
                                        </p:attrNameLst>
                                      </p:cBhvr>
                                      <p:tavLst>
                                        <p:tav tm="0">
                                          <p:val>
                                            <p:fltVal val="0"/>
                                          </p:val>
                                        </p:tav>
                                        <p:tav tm="100000">
                                          <p:val>
                                            <p:strVal val="#ppt_w"/>
                                          </p:val>
                                        </p:tav>
                                      </p:tavLst>
                                    </p:anim>
                                    <p:anim calcmode="lin" valueType="num">
                                      <p:cBhvr>
                                        <p:cTn id="48" dur="500" fill="hold"/>
                                        <p:tgtEl>
                                          <p:spTgt spid="25"/>
                                        </p:tgtEl>
                                        <p:attrNameLst>
                                          <p:attrName>ppt_h</p:attrName>
                                        </p:attrNameLst>
                                      </p:cBhvr>
                                      <p:tavLst>
                                        <p:tav tm="0">
                                          <p:val>
                                            <p:fltVal val="0"/>
                                          </p:val>
                                        </p:tav>
                                        <p:tav tm="100000">
                                          <p:val>
                                            <p:strVal val="#ppt_h"/>
                                          </p:val>
                                        </p:tav>
                                      </p:tavLst>
                                    </p:anim>
                                    <p:animEffect transition="in" filter="fade">
                                      <p:cBhvr>
                                        <p:cTn id="49" dur="500"/>
                                        <p:tgtEl>
                                          <p:spTgt spid="25"/>
                                        </p:tgtEl>
                                      </p:cBhvr>
                                    </p:animEffect>
                                  </p:childTnLst>
                                </p:cTn>
                              </p:par>
                              <p:par>
                                <p:cTn id="50" presetID="53" presetClass="entr" presetSubtype="16" fill="hold" nodeType="withEffect">
                                  <p:stCondLst>
                                    <p:cond delay="0"/>
                                  </p:stCondLst>
                                  <p:childTnLst>
                                    <p:set>
                                      <p:cBhvr>
                                        <p:cTn id="51" dur="1" fill="hold">
                                          <p:stCondLst>
                                            <p:cond delay="0"/>
                                          </p:stCondLst>
                                        </p:cTn>
                                        <p:tgtEl>
                                          <p:spTgt spid="27"/>
                                        </p:tgtEl>
                                        <p:attrNameLst>
                                          <p:attrName>style.visibility</p:attrName>
                                        </p:attrNameLst>
                                      </p:cBhvr>
                                      <p:to>
                                        <p:strVal val="visible"/>
                                      </p:to>
                                    </p:set>
                                    <p:anim calcmode="lin" valueType="num">
                                      <p:cBhvr>
                                        <p:cTn id="52" dur="500" fill="hold"/>
                                        <p:tgtEl>
                                          <p:spTgt spid="27"/>
                                        </p:tgtEl>
                                        <p:attrNameLst>
                                          <p:attrName>ppt_w</p:attrName>
                                        </p:attrNameLst>
                                      </p:cBhvr>
                                      <p:tavLst>
                                        <p:tav tm="0">
                                          <p:val>
                                            <p:fltVal val="0"/>
                                          </p:val>
                                        </p:tav>
                                        <p:tav tm="100000">
                                          <p:val>
                                            <p:strVal val="#ppt_w"/>
                                          </p:val>
                                        </p:tav>
                                      </p:tavLst>
                                    </p:anim>
                                    <p:anim calcmode="lin" valueType="num">
                                      <p:cBhvr>
                                        <p:cTn id="53" dur="500" fill="hold"/>
                                        <p:tgtEl>
                                          <p:spTgt spid="27"/>
                                        </p:tgtEl>
                                        <p:attrNameLst>
                                          <p:attrName>ppt_h</p:attrName>
                                        </p:attrNameLst>
                                      </p:cBhvr>
                                      <p:tavLst>
                                        <p:tav tm="0">
                                          <p:val>
                                            <p:fltVal val="0"/>
                                          </p:val>
                                        </p:tav>
                                        <p:tav tm="100000">
                                          <p:val>
                                            <p:strVal val="#ppt_h"/>
                                          </p:val>
                                        </p:tav>
                                      </p:tavLst>
                                    </p:anim>
                                    <p:animEffect transition="in" filter="fade">
                                      <p:cBhvr>
                                        <p:cTn id="54" dur="500"/>
                                        <p:tgtEl>
                                          <p:spTgt spid="27"/>
                                        </p:tgtEl>
                                      </p:cBhvr>
                                    </p:animEffect>
                                  </p:childTnLst>
                                </p:cTn>
                              </p:par>
                              <p:par>
                                <p:cTn id="55" presetID="53" presetClass="entr" presetSubtype="16" fill="hold" nodeType="withEffect">
                                  <p:stCondLst>
                                    <p:cond delay="0"/>
                                  </p:stCondLst>
                                  <p:childTnLst>
                                    <p:set>
                                      <p:cBhvr>
                                        <p:cTn id="56" dur="1" fill="hold">
                                          <p:stCondLst>
                                            <p:cond delay="0"/>
                                          </p:stCondLst>
                                        </p:cTn>
                                        <p:tgtEl>
                                          <p:spTgt spid="29"/>
                                        </p:tgtEl>
                                        <p:attrNameLst>
                                          <p:attrName>style.visibility</p:attrName>
                                        </p:attrNameLst>
                                      </p:cBhvr>
                                      <p:to>
                                        <p:strVal val="visible"/>
                                      </p:to>
                                    </p:set>
                                    <p:anim calcmode="lin" valueType="num">
                                      <p:cBhvr>
                                        <p:cTn id="57" dur="500" fill="hold"/>
                                        <p:tgtEl>
                                          <p:spTgt spid="29"/>
                                        </p:tgtEl>
                                        <p:attrNameLst>
                                          <p:attrName>ppt_w</p:attrName>
                                        </p:attrNameLst>
                                      </p:cBhvr>
                                      <p:tavLst>
                                        <p:tav tm="0">
                                          <p:val>
                                            <p:fltVal val="0"/>
                                          </p:val>
                                        </p:tav>
                                        <p:tav tm="100000">
                                          <p:val>
                                            <p:strVal val="#ppt_w"/>
                                          </p:val>
                                        </p:tav>
                                      </p:tavLst>
                                    </p:anim>
                                    <p:anim calcmode="lin" valueType="num">
                                      <p:cBhvr>
                                        <p:cTn id="58" dur="500" fill="hold"/>
                                        <p:tgtEl>
                                          <p:spTgt spid="29"/>
                                        </p:tgtEl>
                                        <p:attrNameLst>
                                          <p:attrName>ppt_h</p:attrName>
                                        </p:attrNameLst>
                                      </p:cBhvr>
                                      <p:tavLst>
                                        <p:tav tm="0">
                                          <p:val>
                                            <p:fltVal val="0"/>
                                          </p:val>
                                        </p:tav>
                                        <p:tav tm="100000">
                                          <p:val>
                                            <p:strVal val="#ppt_h"/>
                                          </p:val>
                                        </p:tav>
                                      </p:tavLst>
                                    </p:anim>
                                    <p:animEffect transition="in" filter="fade">
                                      <p:cBhvr>
                                        <p:cTn id="59" dur="500"/>
                                        <p:tgtEl>
                                          <p:spTgt spid="29"/>
                                        </p:tgtEl>
                                      </p:cBhvr>
                                    </p:animEffect>
                                  </p:childTnLst>
                                </p:cTn>
                              </p:par>
                              <p:par>
                                <p:cTn id="60" presetID="53" presetClass="entr" presetSubtype="16" fill="hold" nodeType="withEffect">
                                  <p:stCondLst>
                                    <p:cond delay="0"/>
                                  </p:stCondLst>
                                  <p:childTnLst>
                                    <p:set>
                                      <p:cBhvr>
                                        <p:cTn id="61" dur="1" fill="hold">
                                          <p:stCondLst>
                                            <p:cond delay="0"/>
                                          </p:stCondLst>
                                        </p:cTn>
                                        <p:tgtEl>
                                          <p:spTgt spid="8"/>
                                        </p:tgtEl>
                                        <p:attrNameLst>
                                          <p:attrName>style.visibility</p:attrName>
                                        </p:attrNameLst>
                                      </p:cBhvr>
                                      <p:to>
                                        <p:strVal val="visible"/>
                                      </p:to>
                                    </p:set>
                                    <p:anim calcmode="lin" valueType="num">
                                      <p:cBhvr>
                                        <p:cTn id="62" dur="500" fill="hold"/>
                                        <p:tgtEl>
                                          <p:spTgt spid="8"/>
                                        </p:tgtEl>
                                        <p:attrNameLst>
                                          <p:attrName>ppt_w</p:attrName>
                                        </p:attrNameLst>
                                      </p:cBhvr>
                                      <p:tavLst>
                                        <p:tav tm="0">
                                          <p:val>
                                            <p:fltVal val="0"/>
                                          </p:val>
                                        </p:tav>
                                        <p:tav tm="100000">
                                          <p:val>
                                            <p:strVal val="#ppt_w"/>
                                          </p:val>
                                        </p:tav>
                                      </p:tavLst>
                                    </p:anim>
                                    <p:anim calcmode="lin" valueType="num">
                                      <p:cBhvr>
                                        <p:cTn id="63" dur="500" fill="hold"/>
                                        <p:tgtEl>
                                          <p:spTgt spid="8"/>
                                        </p:tgtEl>
                                        <p:attrNameLst>
                                          <p:attrName>ppt_h</p:attrName>
                                        </p:attrNameLst>
                                      </p:cBhvr>
                                      <p:tavLst>
                                        <p:tav tm="0">
                                          <p:val>
                                            <p:fltVal val="0"/>
                                          </p:val>
                                        </p:tav>
                                        <p:tav tm="100000">
                                          <p:val>
                                            <p:strVal val="#ppt_h"/>
                                          </p:val>
                                        </p:tav>
                                      </p:tavLst>
                                    </p:anim>
                                    <p:animEffect transition="in" filter="fade">
                                      <p:cBhvr>
                                        <p:cTn id="64"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latshållare för text 3">
            <a:extLst>
              <a:ext uri="{FF2B5EF4-FFF2-40B4-BE49-F238E27FC236}">
                <a16:creationId xmlns:a16="http://schemas.microsoft.com/office/drawing/2014/main" id="{964E7B85-4C0E-7D1E-6A0E-3E026491C805}"/>
              </a:ext>
            </a:extLst>
          </p:cNvPr>
          <p:cNvSpPr>
            <a:spLocks noGrp="1"/>
          </p:cNvSpPr>
          <p:nvPr>
            <p:ph type="body" sz="quarter" idx="15"/>
          </p:nvPr>
        </p:nvSpPr>
        <p:spPr/>
        <p:txBody>
          <a:bodyPr/>
          <a:lstStyle/>
          <a:p>
            <a:endParaRPr lang="sv-SE"/>
          </a:p>
        </p:txBody>
      </p:sp>
      <p:pic>
        <p:nvPicPr>
          <p:cNvPr id="6" name="Bildobjekt 5" descr="En bild som visar Människoansikte, klädsel, glasögon, person&#10;&#10;AI-genererat innehåll kan vara felaktigt.">
            <a:extLst>
              <a:ext uri="{FF2B5EF4-FFF2-40B4-BE49-F238E27FC236}">
                <a16:creationId xmlns:a16="http://schemas.microsoft.com/office/drawing/2014/main" id="{9AA961C2-021F-FB2C-7C26-F93736C5744D}"/>
              </a:ext>
            </a:extLst>
          </p:cNvPr>
          <p:cNvPicPr>
            <a:picLocks noChangeAspect="1"/>
          </p:cNvPicPr>
          <p:nvPr/>
        </p:nvPicPr>
        <p:blipFill>
          <a:blip r:embed="rId3"/>
          <a:stretch>
            <a:fillRect/>
          </a:stretch>
        </p:blipFill>
        <p:spPr>
          <a:xfrm>
            <a:off x="1399519" y="633022"/>
            <a:ext cx="9392961" cy="5591955"/>
          </a:xfrm>
          <a:prstGeom prst="rect">
            <a:avLst/>
          </a:prstGeom>
        </p:spPr>
      </p:pic>
    </p:spTree>
    <p:extLst>
      <p:ext uri="{BB962C8B-B14F-4D97-AF65-F5344CB8AC3E}">
        <p14:creationId xmlns:p14="http://schemas.microsoft.com/office/powerpoint/2010/main" val="950320384"/>
      </p:ext>
    </p:extLst>
  </p:cSld>
  <p:clrMapOvr>
    <a:masterClrMapping/>
  </p:clrMapOvr>
  <p:transition spd="slow">
    <p:push dir="u"/>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latshållare för text 3">
            <a:extLst>
              <a:ext uri="{FF2B5EF4-FFF2-40B4-BE49-F238E27FC236}">
                <a16:creationId xmlns:a16="http://schemas.microsoft.com/office/drawing/2014/main" id="{161CCA3E-E60A-9BFB-019E-15636FB001D2}"/>
              </a:ext>
            </a:extLst>
          </p:cNvPr>
          <p:cNvSpPr>
            <a:spLocks noGrp="1"/>
          </p:cNvSpPr>
          <p:nvPr>
            <p:ph type="body" sz="quarter" idx="15"/>
          </p:nvPr>
        </p:nvSpPr>
        <p:spPr/>
        <p:txBody>
          <a:bodyPr/>
          <a:lstStyle/>
          <a:p>
            <a:endParaRPr lang="sv-SE"/>
          </a:p>
        </p:txBody>
      </p:sp>
      <p:sp>
        <p:nvSpPr>
          <p:cNvPr id="13" name="Ellips 12">
            <a:extLst>
              <a:ext uri="{FF2B5EF4-FFF2-40B4-BE49-F238E27FC236}">
                <a16:creationId xmlns:a16="http://schemas.microsoft.com/office/drawing/2014/main" id="{68E5CF86-C6D3-8203-8B76-72268209615E}"/>
              </a:ext>
            </a:extLst>
          </p:cNvPr>
          <p:cNvSpPr/>
          <p:nvPr/>
        </p:nvSpPr>
        <p:spPr>
          <a:xfrm>
            <a:off x="310479" y="1115564"/>
            <a:ext cx="2589084" cy="2554020"/>
          </a:xfrm>
          <a:prstGeom prst="ellipse">
            <a:avLst/>
          </a:prstGeom>
          <a:gradFill flip="none" rotWithShape="1">
            <a:gsLst>
              <a:gs pos="0">
                <a:schemeClr val="accent2"/>
              </a:gs>
              <a:gs pos="66000">
                <a:schemeClr val="accent2">
                  <a:tint val="44500"/>
                  <a:satMod val="160000"/>
                </a:schemeClr>
              </a:gs>
              <a:gs pos="100000">
                <a:schemeClr val="accent2">
                  <a:tint val="23500"/>
                  <a:satMod val="160000"/>
                </a:schemeClr>
              </a:gs>
            </a:gsLst>
            <a:path path="circle">
              <a:fillToRect l="50000" t="50000" r="50000" b="50000"/>
            </a:path>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sv-SE"/>
              <a:t>Reglering av uppmärksamhet</a:t>
            </a:r>
          </a:p>
        </p:txBody>
      </p:sp>
      <p:sp>
        <p:nvSpPr>
          <p:cNvPr id="15" name="Ellips 14">
            <a:extLst>
              <a:ext uri="{FF2B5EF4-FFF2-40B4-BE49-F238E27FC236}">
                <a16:creationId xmlns:a16="http://schemas.microsoft.com/office/drawing/2014/main" id="{D7AFC4FC-0112-ABCA-02CD-C74C2FC8AD84}"/>
              </a:ext>
            </a:extLst>
          </p:cNvPr>
          <p:cNvSpPr/>
          <p:nvPr/>
        </p:nvSpPr>
        <p:spPr>
          <a:xfrm>
            <a:off x="2550363" y="1115564"/>
            <a:ext cx="2589084" cy="2554020"/>
          </a:xfrm>
          <a:prstGeom prst="ellipse">
            <a:avLst/>
          </a:prstGeom>
          <a:gradFill flip="none" rotWithShape="1">
            <a:gsLst>
              <a:gs pos="0">
                <a:schemeClr val="accent2"/>
              </a:gs>
              <a:gs pos="66000">
                <a:schemeClr val="accent2">
                  <a:tint val="44500"/>
                  <a:satMod val="160000"/>
                </a:schemeClr>
              </a:gs>
              <a:gs pos="100000">
                <a:schemeClr val="accent2">
                  <a:tint val="23500"/>
                  <a:satMod val="160000"/>
                </a:schemeClr>
              </a:gs>
            </a:gsLst>
            <a:path path="circle">
              <a:fillToRect l="50000" t="50000" r="50000" b="50000"/>
            </a:path>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sv-SE"/>
              <a:t>Impulskontroll och aktivitetsnivå</a:t>
            </a:r>
          </a:p>
        </p:txBody>
      </p:sp>
      <p:sp>
        <p:nvSpPr>
          <p:cNvPr id="16" name="Ellips 15">
            <a:extLst>
              <a:ext uri="{FF2B5EF4-FFF2-40B4-BE49-F238E27FC236}">
                <a16:creationId xmlns:a16="http://schemas.microsoft.com/office/drawing/2014/main" id="{8FD06D29-6FD0-CDBA-7DFF-87164FE7E6AB}"/>
              </a:ext>
            </a:extLst>
          </p:cNvPr>
          <p:cNvSpPr/>
          <p:nvPr/>
        </p:nvSpPr>
        <p:spPr>
          <a:xfrm>
            <a:off x="4756443" y="1115564"/>
            <a:ext cx="2589084" cy="2554020"/>
          </a:xfrm>
          <a:prstGeom prst="ellipse">
            <a:avLst/>
          </a:prstGeom>
          <a:gradFill flip="none" rotWithShape="1">
            <a:gsLst>
              <a:gs pos="0">
                <a:schemeClr val="accent2"/>
              </a:gs>
              <a:gs pos="66000">
                <a:schemeClr val="accent2">
                  <a:tint val="44500"/>
                  <a:satMod val="160000"/>
                </a:schemeClr>
              </a:gs>
              <a:gs pos="100000">
                <a:schemeClr val="accent2">
                  <a:tint val="23500"/>
                  <a:satMod val="160000"/>
                </a:schemeClr>
              </a:gs>
            </a:gsLst>
            <a:path path="circle">
              <a:fillToRect l="50000" t="50000" r="50000" b="50000"/>
            </a:path>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sv-SE"/>
              <a:t>Samspelet med andra människor</a:t>
            </a:r>
          </a:p>
        </p:txBody>
      </p:sp>
      <p:sp>
        <p:nvSpPr>
          <p:cNvPr id="17" name="Ellips 16">
            <a:extLst>
              <a:ext uri="{FF2B5EF4-FFF2-40B4-BE49-F238E27FC236}">
                <a16:creationId xmlns:a16="http://schemas.microsoft.com/office/drawing/2014/main" id="{03CF98C6-55AE-C2B7-0154-B968B6066B8F}"/>
              </a:ext>
            </a:extLst>
          </p:cNvPr>
          <p:cNvSpPr/>
          <p:nvPr/>
        </p:nvSpPr>
        <p:spPr>
          <a:xfrm>
            <a:off x="310479" y="3898148"/>
            <a:ext cx="2589084" cy="2554020"/>
          </a:xfrm>
          <a:prstGeom prst="ellipse">
            <a:avLst/>
          </a:prstGeom>
          <a:gradFill flip="none" rotWithShape="1">
            <a:gsLst>
              <a:gs pos="0">
                <a:schemeClr val="accent2"/>
              </a:gs>
              <a:gs pos="66000">
                <a:schemeClr val="accent2">
                  <a:tint val="44500"/>
                  <a:satMod val="160000"/>
                </a:schemeClr>
              </a:gs>
              <a:gs pos="100000">
                <a:schemeClr val="accent2">
                  <a:tint val="23500"/>
                  <a:satMod val="160000"/>
                </a:schemeClr>
              </a:gs>
            </a:gsLst>
            <a:path path="circle">
              <a:fillToRect l="50000" t="50000" r="50000" b="50000"/>
            </a:path>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sv-SE"/>
              <a:t>Inlärning och minne</a:t>
            </a:r>
          </a:p>
        </p:txBody>
      </p:sp>
      <p:sp>
        <p:nvSpPr>
          <p:cNvPr id="18" name="Ellips 17">
            <a:extLst>
              <a:ext uri="{FF2B5EF4-FFF2-40B4-BE49-F238E27FC236}">
                <a16:creationId xmlns:a16="http://schemas.microsoft.com/office/drawing/2014/main" id="{5C156ABE-424A-2FAC-1DD0-C5BB0D3CAA1D}"/>
              </a:ext>
            </a:extLst>
          </p:cNvPr>
          <p:cNvSpPr/>
          <p:nvPr/>
        </p:nvSpPr>
        <p:spPr>
          <a:xfrm>
            <a:off x="2550363" y="3940200"/>
            <a:ext cx="2589084" cy="2554020"/>
          </a:xfrm>
          <a:prstGeom prst="ellipse">
            <a:avLst/>
          </a:prstGeom>
          <a:gradFill flip="none" rotWithShape="1">
            <a:gsLst>
              <a:gs pos="0">
                <a:schemeClr val="accent2"/>
              </a:gs>
              <a:gs pos="66000">
                <a:schemeClr val="accent2">
                  <a:tint val="44500"/>
                  <a:satMod val="160000"/>
                </a:schemeClr>
              </a:gs>
              <a:gs pos="100000">
                <a:schemeClr val="accent2">
                  <a:tint val="23500"/>
                  <a:satMod val="160000"/>
                </a:schemeClr>
              </a:gs>
            </a:gsLst>
            <a:path path="circle">
              <a:fillToRect l="50000" t="50000" r="50000" b="50000"/>
            </a:path>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sv-SE">
                <a:solidFill>
                  <a:schemeClr val="bg1"/>
                </a:solidFill>
              </a:rPr>
              <a:t>Att uttrycka sig i tal och skrift</a:t>
            </a:r>
          </a:p>
        </p:txBody>
      </p:sp>
      <p:sp>
        <p:nvSpPr>
          <p:cNvPr id="19" name="Ellips 18">
            <a:extLst>
              <a:ext uri="{FF2B5EF4-FFF2-40B4-BE49-F238E27FC236}">
                <a16:creationId xmlns:a16="http://schemas.microsoft.com/office/drawing/2014/main" id="{E004783B-385A-F461-B224-CC4C29B66DE7}"/>
              </a:ext>
            </a:extLst>
          </p:cNvPr>
          <p:cNvSpPr/>
          <p:nvPr/>
        </p:nvSpPr>
        <p:spPr>
          <a:xfrm>
            <a:off x="4756443" y="3898148"/>
            <a:ext cx="2589084" cy="2554020"/>
          </a:xfrm>
          <a:prstGeom prst="ellipse">
            <a:avLst/>
          </a:prstGeom>
          <a:gradFill flip="none" rotWithShape="1">
            <a:gsLst>
              <a:gs pos="0">
                <a:schemeClr val="accent2"/>
              </a:gs>
              <a:gs pos="66000">
                <a:schemeClr val="accent2">
                  <a:tint val="44500"/>
                  <a:satMod val="160000"/>
                </a:schemeClr>
              </a:gs>
              <a:gs pos="100000">
                <a:schemeClr val="accent2">
                  <a:tint val="23500"/>
                  <a:satMod val="160000"/>
                </a:schemeClr>
              </a:gs>
            </a:gsLst>
            <a:path path="circle">
              <a:fillToRect l="50000" t="50000" r="50000" b="50000"/>
            </a:path>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sv-SE"/>
              <a:t>Motoriken</a:t>
            </a:r>
          </a:p>
        </p:txBody>
      </p:sp>
      <p:sp>
        <p:nvSpPr>
          <p:cNvPr id="20" name="textruta 19">
            <a:extLst>
              <a:ext uri="{FF2B5EF4-FFF2-40B4-BE49-F238E27FC236}">
                <a16:creationId xmlns:a16="http://schemas.microsoft.com/office/drawing/2014/main" id="{068C3A99-FF82-9155-0E2B-B693BDF9DCCE}"/>
              </a:ext>
            </a:extLst>
          </p:cNvPr>
          <p:cNvSpPr txBox="1"/>
          <p:nvPr/>
        </p:nvSpPr>
        <p:spPr>
          <a:xfrm>
            <a:off x="356563" y="363780"/>
            <a:ext cx="11306685" cy="584775"/>
          </a:xfrm>
          <a:prstGeom prst="rect">
            <a:avLst/>
          </a:prstGeom>
          <a:noFill/>
        </p:spPr>
        <p:txBody>
          <a:bodyPr wrap="none" rtlCol="0">
            <a:spAutoFit/>
          </a:bodyPr>
          <a:lstStyle/>
          <a:p>
            <a:r>
              <a:rPr lang="sv-SE" sz="3200">
                <a:solidFill>
                  <a:schemeClr val="accent2"/>
                </a:solidFill>
                <a:latin typeface="+mj-lt"/>
              </a:rPr>
              <a:t>Kognition </a:t>
            </a:r>
            <a:r>
              <a:rPr lang="sv-SE" sz="3200">
                <a:solidFill>
                  <a:schemeClr val="accent2"/>
                </a:solidFill>
              </a:rPr>
              <a:t>– Områden som är utmanande när man har NPF</a:t>
            </a:r>
          </a:p>
        </p:txBody>
      </p:sp>
      <p:sp>
        <p:nvSpPr>
          <p:cNvPr id="21" name="Rektangel: rundade hörn 20">
            <a:extLst>
              <a:ext uri="{FF2B5EF4-FFF2-40B4-BE49-F238E27FC236}">
                <a16:creationId xmlns:a16="http://schemas.microsoft.com/office/drawing/2014/main" id="{E1B50B77-3EB5-BF69-C7E9-93282948669A}"/>
              </a:ext>
            </a:extLst>
          </p:cNvPr>
          <p:cNvSpPr/>
          <p:nvPr/>
        </p:nvSpPr>
        <p:spPr>
          <a:xfrm>
            <a:off x="7495680" y="2730131"/>
            <a:ext cx="4483596" cy="1878905"/>
          </a:xfrm>
          <a:prstGeom prst="round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sv-SE" sz="2400"/>
              <a:t>Hur reagerar du som ledare när du ställs inför aktiva och föräldrar med dessa utmaningar?</a:t>
            </a:r>
          </a:p>
        </p:txBody>
      </p:sp>
    </p:spTree>
    <p:extLst>
      <p:ext uri="{BB962C8B-B14F-4D97-AF65-F5344CB8AC3E}">
        <p14:creationId xmlns:p14="http://schemas.microsoft.com/office/powerpoint/2010/main" val="366712524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 calcmode="lin" valueType="num">
                                      <p:cBhvr>
                                        <p:cTn id="7" dur="500" fill="hold"/>
                                        <p:tgtEl>
                                          <p:spTgt spid="21"/>
                                        </p:tgtEl>
                                        <p:attrNameLst>
                                          <p:attrName>ppt_w</p:attrName>
                                        </p:attrNameLst>
                                      </p:cBhvr>
                                      <p:tavLst>
                                        <p:tav tm="0">
                                          <p:val>
                                            <p:fltVal val="0"/>
                                          </p:val>
                                        </p:tav>
                                        <p:tav tm="100000">
                                          <p:val>
                                            <p:strVal val="#ppt_w"/>
                                          </p:val>
                                        </p:tav>
                                      </p:tavLst>
                                    </p:anim>
                                    <p:anim calcmode="lin" valueType="num">
                                      <p:cBhvr>
                                        <p:cTn id="8" dur="500" fill="hold"/>
                                        <p:tgtEl>
                                          <p:spTgt spid="21"/>
                                        </p:tgtEl>
                                        <p:attrNameLst>
                                          <p:attrName>ppt_h</p:attrName>
                                        </p:attrNameLst>
                                      </p:cBhvr>
                                      <p:tavLst>
                                        <p:tav tm="0">
                                          <p:val>
                                            <p:fltVal val="0"/>
                                          </p:val>
                                        </p:tav>
                                        <p:tav tm="100000">
                                          <p:val>
                                            <p:strVal val="#ppt_h"/>
                                          </p:val>
                                        </p:tav>
                                      </p:tavLst>
                                    </p:anim>
                                    <p:animEffect transition="in" filter="fade">
                                      <p:cBhvr>
                                        <p:cTn id="9"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lödesschema: Magnetskiva 1">
            <a:extLst>
              <a:ext uri="{FF2B5EF4-FFF2-40B4-BE49-F238E27FC236}">
                <a16:creationId xmlns:a16="http://schemas.microsoft.com/office/drawing/2014/main" id="{B2F9F8C6-A0E5-2A26-9077-74DEB6D69D02}"/>
              </a:ext>
            </a:extLst>
          </p:cNvPr>
          <p:cNvSpPr/>
          <p:nvPr/>
        </p:nvSpPr>
        <p:spPr>
          <a:xfrm>
            <a:off x="6312602" y="4428694"/>
            <a:ext cx="3971498" cy="1617261"/>
          </a:xfrm>
          <a:prstGeom prst="flowChartMagneticDisk">
            <a:avLst/>
          </a:prstGeom>
          <a:solidFill>
            <a:schemeClr val="accent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3" name="Flödesschema: Magnetskiva 2">
            <a:extLst>
              <a:ext uri="{FF2B5EF4-FFF2-40B4-BE49-F238E27FC236}">
                <a16:creationId xmlns:a16="http://schemas.microsoft.com/office/drawing/2014/main" id="{63398872-F3E1-836E-66F1-0EA2C9DBC2FB}"/>
              </a:ext>
            </a:extLst>
          </p:cNvPr>
          <p:cNvSpPr/>
          <p:nvPr/>
        </p:nvSpPr>
        <p:spPr>
          <a:xfrm>
            <a:off x="6312602" y="3339148"/>
            <a:ext cx="3971498" cy="1617261"/>
          </a:xfrm>
          <a:prstGeom prst="flowChartMagneticDisk">
            <a:avLst/>
          </a:prstGeom>
          <a:solidFill>
            <a:schemeClr val="accent2"/>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4" name="Flödesschema: Magnetskiva 3">
            <a:extLst>
              <a:ext uri="{FF2B5EF4-FFF2-40B4-BE49-F238E27FC236}">
                <a16:creationId xmlns:a16="http://schemas.microsoft.com/office/drawing/2014/main" id="{D5464262-36E3-480D-10F1-9C5F80CEF316}"/>
              </a:ext>
            </a:extLst>
          </p:cNvPr>
          <p:cNvSpPr/>
          <p:nvPr/>
        </p:nvSpPr>
        <p:spPr>
          <a:xfrm>
            <a:off x="6312602" y="2249602"/>
            <a:ext cx="3971498" cy="1617261"/>
          </a:xfrm>
          <a:prstGeom prst="flowChartMagneticDisk">
            <a:avLst/>
          </a:prstGeom>
          <a:solidFill>
            <a:schemeClr val="accent4"/>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5" name="Flödesschema: Magnetskiva 4">
            <a:extLst>
              <a:ext uri="{FF2B5EF4-FFF2-40B4-BE49-F238E27FC236}">
                <a16:creationId xmlns:a16="http://schemas.microsoft.com/office/drawing/2014/main" id="{E43843BB-5AF5-40F1-7750-CC789D9EF105}"/>
              </a:ext>
            </a:extLst>
          </p:cNvPr>
          <p:cNvSpPr/>
          <p:nvPr/>
        </p:nvSpPr>
        <p:spPr>
          <a:xfrm>
            <a:off x="6312602" y="1160056"/>
            <a:ext cx="3971498" cy="1617261"/>
          </a:xfrm>
          <a:prstGeom prst="flowChartMagneticDisk">
            <a:avLst/>
          </a:prstGeom>
          <a:solidFill>
            <a:schemeClr val="accent6"/>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7" name="Flödesschema: Magnetskiva 6">
            <a:extLst>
              <a:ext uri="{FF2B5EF4-FFF2-40B4-BE49-F238E27FC236}">
                <a16:creationId xmlns:a16="http://schemas.microsoft.com/office/drawing/2014/main" id="{5AAB37D0-C81C-2862-A035-A2227AE69008}"/>
              </a:ext>
            </a:extLst>
          </p:cNvPr>
          <p:cNvSpPr/>
          <p:nvPr/>
        </p:nvSpPr>
        <p:spPr>
          <a:xfrm>
            <a:off x="1410269" y="4783539"/>
            <a:ext cx="3971498" cy="1207828"/>
          </a:xfrm>
          <a:prstGeom prst="flowChartMagneticDisk">
            <a:avLst/>
          </a:prstGeom>
          <a:solidFill>
            <a:schemeClr val="accent3"/>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8" name="Flödesschema: Magnetskiva 7">
            <a:extLst>
              <a:ext uri="{FF2B5EF4-FFF2-40B4-BE49-F238E27FC236}">
                <a16:creationId xmlns:a16="http://schemas.microsoft.com/office/drawing/2014/main" id="{C044E60A-43D3-CCEE-E3D0-81D99D85BB7C}"/>
              </a:ext>
            </a:extLst>
          </p:cNvPr>
          <p:cNvSpPr/>
          <p:nvPr/>
        </p:nvSpPr>
        <p:spPr>
          <a:xfrm>
            <a:off x="1410268" y="3994244"/>
            <a:ext cx="3971498" cy="1207828"/>
          </a:xfrm>
          <a:prstGeom prst="flowChartMagneticDisk">
            <a:avLst/>
          </a:prstGeom>
          <a:solidFill>
            <a:schemeClr val="accent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9" name="Flödesschema: Magnetskiva 8">
            <a:extLst>
              <a:ext uri="{FF2B5EF4-FFF2-40B4-BE49-F238E27FC236}">
                <a16:creationId xmlns:a16="http://schemas.microsoft.com/office/drawing/2014/main" id="{C98435A8-CF45-2AD1-FA8A-7E9822659E4C}"/>
              </a:ext>
            </a:extLst>
          </p:cNvPr>
          <p:cNvSpPr/>
          <p:nvPr/>
        </p:nvSpPr>
        <p:spPr>
          <a:xfrm>
            <a:off x="1410268" y="3204949"/>
            <a:ext cx="3971498" cy="1207828"/>
          </a:xfrm>
          <a:prstGeom prst="flowChartMagneticDisk">
            <a:avLst/>
          </a:prstGeom>
          <a:solidFill>
            <a:schemeClr val="accent2"/>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0" name="Flödesschema: Magnetskiva 9">
            <a:extLst>
              <a:ext uri="{FF2B5EF4-FFF2-40B4-BE49-F238E27FC236}">
                <a16:creationId xmlns:a16="http://schemas.microsoft.com/office/drawing/2014/main" id="{49AE9307-82CF-E60A-1C4E-4646169CF286}"/>
              </a:ext>
            </a:extLst>
          </p:cNvPr>
          <p:cNvSpPr/>
          <p:nvPr/>
        </p:nvSpPr>
        <p:spPr>
          <a:xfrm>
            <a:off x="1410268" y="2391769"/>
            <a:ext cx="3971498" cy="1207828"/>
          </a:xfrm>
          <a:prstGeom prst="flowChartMagneticDisk">
            <a:avLst/>
          </a:prstGeom>
          <a:solidFill>
            <a:schemeClr val="accent4"/>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1" name="Flödesschema: Magnetskiva 10">
            <a:extLst>
              <a:ext uri="{FF2B5EF4-FFF2-40B4-BE49-F238E27FC236}">
                <a16:creationId xmlns:a16="http://schemas.microsoft.com/office/drawing/2014/main" id="{DC7F3198-1628-B522-161A-7FD224F7FB2C}"/>
              </a:ext>
            </a:extLst>
          </p:cNvPr>
          <p:cNvSpPr/>
          <p:nvPr/>
        </p:nvSpPr>
        <p:spPr>
          <a:xfrm>
            <a:off x="1410268" y="1339150"/>
            <a:ext cx="3951178" cy="1519447"/>
          </a:xfrm>
          <a:prstGeom prst="flowChartMagneticDisk">
            <a:avLst/>
          </a:prstGeom>
          <a:noFill/>
          <a:ln>
            <a:solidFill>
              <a:schemeClr val="accent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2" name="textruta 11">
            <a:extLst>
              <a:ext uri="{FF2B5EF4-FFF2-40B4-BE49-F238E27FC236}">
                <a16:creationId xmlns:a16="http://schemas.microsoft.com/office/drawing/2014/main" id="{636B48E3-D55D-6FBE-A366-CB56EA2BDDB3}"/>
              </a:ext>
            </a:extLst>
          </p:cNvPr>
          <p:cNvSpPr txBox="1"/>
          <p:nvPr/>
        </p:nvSpPr>
        <p:spPr>
          <a:xfrm>
            <a:off x="439380" y="321611"/>
            <a:ext cx="3186065" cy="584775"/>
          </a:xfrm>
          <a:prstGeom prst="rect">
            <a:avLst/>
          </a:prstGeom>
          <a:noFill/>
        </p:spPr>
        <p:txBody>
          <a:bodyPr wrap="none" rtlCol="0">
            <a:spAutoFit/>
          </a:bodyPr>
          <a:lstStyle/>
          <a:p>
            <a:r>
              <a:rPr lang="sv-SE" sz="3200">
                <a:solidFill>
                  <a:schemeClr val="accent2"/>
                </a:solidFill>
                <a:latin typeface="+mj-lt"/>
              </a:rPr>
              <a:t>Energiåtgång</a:t>
            </a:r>
          </a:p>
        </p:txBody>
      </p:sp>
      <p:sp>
        <p:nvSpPr>
          <p:cNvPr id="13" name="textruta 12">
            <a:extLst>
              <a:ext uri="{FF2B5EF4-FFF2-40B4-BE49-F238E27FC236}">
                <a16:creationId xmlns:a16="http://schemas.microsoft.com/office/drawing/2014/main" id="{BB3120FE-966F-DCB9-34B9-99CE6CA9277A}"/>
              </a:ext>
            </a:extLst>
          </p:cNvPr>
          <p:cNvSpPr txBox="1"/>
          <p:nvPr/>
        </p:nvSpPr>
        <p:spPr>
          <a:xfrm>
            <a:off x="2463710" y="6177463"/>
            <a:ext cx="1864613" cy="369332"/>
          </a:xfrm>
          <a:prstGeom prst="rect">
            <a:avLst/>
          </a:prstGeom>
          <a:noFill/>
        </p:spPr>
        <p:txBody>
          <a:bodyPr wrap="none" rtlCol="0">
            <a:spAutoFit/>
          </a:bodyPr>
          <a:lstStyle/>
          <a:p>
            <a:r>
              <a:rPr lang="sv-SE">
                <a:solidFill>
                  <a:schemeClr val="accent2"/>
                </a:solidFill>
              </a:rPr>
              <a:t>Normtypisk (NT)</a:t>
            </a:r>
          </a:p>
        </p:txBody>
      </p:sp>
      <p:sp>
        <p:nvSpPr>
          <p:cNvPr id="14" name="textruta 13">
            <a:extLst>
              <a:ext uri="{FF2B5EF4-FFF2-40B4-BE49-F238E27FC236}">
                <a16:creationId xmlns:a16="http://schemas.microsoft.com/office/drawing/2014/main" id="{3750A5FD-D38A-3002-6091-D52FBF2B838B}"/>
              </a:ext>
            </a:extLst>
          </p:cNvPr>
          <p:cNvSpPr txBox="1"/>
          <p:nvPr/>
        </p:nvSpPr>
        <p:spPr>
          <a:xfrm>
            <a:off x="6041408" y="6220680"/>
            <a:ext cx="4814138" cy="369332"/>
          </a:xfrm>
          <a:prstGeom prst="rect">
            <a:avLst/>
          </a:prstGeom>
          <a:noFill/>
        </p:spPr>
        <p:txBody>
          <a:bodyPr wrap="none" rtlCol="0">
            <a:spAutoFit/>
          </a:bodyPr>
          <a:lstStyle/>
          <a:p>
            <a:r>
              <a:rPr lang="sv-SE">
                <a:solidFill>
                  <a:schemeClr val="accent2"/>
                </a:solidFill>
              </a:rPr>
              <a:t>Neuropsykiatrisk funktionsnedsättning (NPF)</a:t>
            </a:r>
          </a:p>
        </p:txBody>
      </p:sp>
      <p:pic>
        <p:nvPicPr>
          <p:cNvPr id="18" name="Bild 17" descr="Blixt med hel fyllning">
            <a:extLst>
              <a:ext uri="{FF2B5EF4-FFF2-40B4-BE49-F238E27FC236}">
                <a16:creationId xmlns:a16="http://schemas.microsoft.com/office/drawing/2014/main" id="{E072A6B0-37A6-842C-60C3-A6D37D7A14A6}"/>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rot="20050662">
            <a:off x="7048592" y="168452"/>
            <a:ext cx="914400" cy="914400"/>
          </a:xfrm>
          <a:prstGeom prst="rect">
            <a:avLst/>
          </a:prstGeom>
        </p:spPr>
      </p:pic>
      <p:pic>
        <p:nvPicPr>
          <p:cNvPr id="19" name="Bild 18" descr="Blixt med hel fyllning">
            <a:extLst>
              <a:ext uri="{FF2B5EF4-FFF2-40B4-BE49-F238E27FC236}">
                <a16:creationId xmlns:a16="http://schemas.microsoft.com/office/drawing/2014/main" id="{B5A4FE58-C6B3-F5D9-257B-ED7A24B2D9BE}"/>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rot="611513">
            <a:off x="8372035" y="204225"/>
            <a:ext cx="914400" cy="914400"/>
          </a:xfrm>
          <a:prstGeom prst="rect">
            <a:avLst/>
          </a:prstGeom>
        </p:spPr>
      </p:pic>
      <p:sp>
        <p:nvSpPr>
          <p:cNvPr id="20" name="textruta 19">
            <a:extLst>
              <a:ext uri="{FF2B5EF4-FFF2-40B4-BE49-F238E27FC236}">
                <a16:creationId xmlns:a16="http://schemas.microsoft.com/office/drawing/2014/main" id="{116D489E-F07E-C1CE-A470-01FBA2001C08}"/>
              </a:ext>
            </a:extLst>
          </p:cNvPr>
          <p:cNvSpPr txBox="1"/>
          <p:nvPr/>
        </p:nvSpPr>
        <p:spPr>
          <a:xfrm>
            <a:off x="7571227" y="5315800"/>
            <a:ext cx="1454244" cy="369332"/>
          </a:xfrm>
          <a:prstGeom prst="rect">
            <a:avLst/>
          </a:prstGeom>
          <a:noFill/>
        </p:spPr>
        <p:txBody>
          <a:bodyPr wrap="none" rtlCol="0">
            <a:spAutoFit/>
          </a:bodyPr>
          <a:lstStyle/>
          <a:p>
            <a:r>
              <a:rPr lang="sv-SE">
                <a:solidFill>
                  <a:schemeClr val="bg1"/>
                </a:solidFill>
              </a:rPr>
              <a:t>Försover sig</a:t>
            </a:r>
          </a:p>
        </p:txBody>
      </p:sp>
      <p:sp>
        <p:nvSpPr>
          <p:cNvPr id="21" name="textruta 20">
            <a:extLst>
              <a:ext uri="{FF2B5EF4-FFF2-40B4-BE49-F238E27FC236}">
                <a16:creationId xmlns:a16="http://schemas.microsoft.com/office/drawing/2014/main" id="{FE0BF302-9D83-8FC4-9393-C533920F4AA3}"/>
              </a:ext>
            </a:extLst>
          </p:cNvPr>
          <p:cNvSpPr txBox="1"/>
          <p:nvPr/>
        </p:nvSpPr>
        <p:spPr>
          <a:xfrm>
            <a:off x="2592456" y="5387453"/>
            <a:ext cx="1454244" cy="369332"/>
          </a:xfrm>
          <a:prstGeom prst="rect">
            <a:avLst/>
          </a:prstGeom>
          <a:noFill/>
        </p:spPr>
        <p:txBody>
          <a:bodyPr wrap="none" rtlCol="0">
            <a:spAutoFit/>
          </a:bodyPr>
          <a:lstStyle/>
          <a:p>
            <a:r>
              <a:rPr lang="sv-SE">
                <a:solidFill>
                  <a:schemeClr val="bg1"/>
                </a:solidFill>
              </a:rPr>
              <a:t>Försover sig</a:t>
            </a:r>
          </a:p>
        </p:txBody>
      </p:sp>
      <p:sp>
        <p:nvSpPr>
          <p:cNvPr id="22" name="textruta 21">
            <a:extLst>
              <a:ext uri="{FF2B5EF4-FFF2-40B4-BE49-F238E27FC236}">
                <a16:creationId xmlns:a16="http://schemas.microsoft.com/office/drawing/2014/main" id="{BC91FEEE-A4C9-22A1-31C7-68C5D549AC0B}"/>
              </a:ext>
            </a:extLst>
          </p:cNvPr>
          <p:cNvSpPr txBox="1"/>
          <p:nvPr/>
        </p:nvSpPr>
        <p:spPr>
          <a:xfrm>
            <a:off x="7553557" y="4226254"/>
            <a:ext cx="1672253" cy="369332"/>
          </a:xfrm>
          <a:prstGeom prst="rect">
            <a:avLst/>
          </a:prstGeom>
          <a:noFill/>
        </p:spPr>
        <p:txBody>
          <a:bodyPr wrap="none" rtlCol="0">
            <a:spAutoFit/>
          </a:bodyPr>
          <a:lstStyle/>
          <a:p>
            <a:r>
              <a:rPr lang="sv-SE">
                <a:solidFill>
                  <a:schemeClr val="bg1"/>
                </a:solidFill>
              </a:rPr>
              <a:t>Missar bussen</a:t>
            </a:r>
          </a:p>
        </p:txBody>
      </p:sp>
      <p:sp>
        <p:nvSpPr>
          <p:cNvPr id="23" name="textruta 22">
            <a:extLst>
              <a:ext uri="{FF2B5EF4-FFF2-40B4-BE49-F238E27FC236}">
                <a16:creationId xmlns:a16="http://schemas.microsoft.com/office/drawing/2014/main" id="{A942732B-4757-2717-B4EF-AD0A2C9D62B3}"/>
              </a:ext>
            </a:extLst>
          </p:cNvPr>
          <p:cNvSpPr txBox="1"/>
          <p:nvPr/>
        </p:nvSpPr>
        <p:spPr>
          <a:xfrm>
            <a:off x="2512359" y="4595586"/>
            <a:ext cx="1672253" cy="369332"/>
          </a:xfrm>
          <a:prstGeom prst="rect">
            <a:avLst/>
          </a:prstGeom>
          <a:noFill/>
        </p:spPr>
        <p:txBody>
          <a:bodyPr wrap="none" rtlCol="0">
            <a:spAutoFit/>
          </a:bodyPr>
          <a:lstStyle/>
          <a:p>
            <a:r>
              <a:rPr lang="sv-SE">
                <a:solidFill>
                  <a:schemeClr val="bg1"/>
                </a:solidFill>
              </a:rPr>
              <a:t>Missar bussen</a:t>
            </a:r>
          </a:p>
        </p:txBody>
      </p:sp>
      <p:sp>
        <p:nvSpPr>
          <p:cNvPr id="24" name="textruta 23">
            <a:extLst>
              <a:ext uri="{FF2B5EF4-FFF2-40B4-BE49-F238E27FC236}">
                <a16:creationId xmlns:a16="http://schemas.microsoft.com/office/drawing/2014/main" id="{2B89B52D-D90E-92BC-EA68-3CEA993037AC}"/>
              </a:ext>
            </a:extLst>
          </p:cNvPr>
          <p:cNvSpPr txBox="1"/>
          <p:nvPr/>
        </p:nvSpPr>
        <p:spPr>
          <a:xfrm>
            <a:off x="6895095" y="3136708"/>
            <a:ext cx="2967479" cy="369332"/>
          </a:xfrm>
          <a:prstGeom prst="rect">
            <a:avLst/>
          </a:prstGeom>
          <a:noFill/>
        </p:spPr>
        <p:txBody>
          <a:bodyPr wrap="none" rtlCol="0">
            <a:spAutoFit/>
          </a:bodyPr>
          <a:lstStyle/>
          <a:p>
            <a:r>
              <a:rPr lang="sv-SE">
                <a:solidFill>
                  <a:schemeClr val="bg1"/>
                </a:solidFill>
              </a:rPr>
              <a:t>Byte av plats i sista sekund</a:t>
            </a:r>
          </a:p>
        </p:txBody>
      </p:sp>
      <p:sp>
        <p:nvSpPr>
          <p:cNvPr id="25" name="textruta 24">
            <a:extLst>
              <a:ext uri="{FF2B5EF4-FFF2-40B4-BE49-F238E27FC236}">
                <a16:creationId xmlns:a16="http://schemas.microsoft.com/office/drawing/2014/main" id="{6D310EB3-F7C0-8AB5-C2A3-CCD95CF0798E}"/>
              </a:ext>
            </a:extLst>
          </p:cNvPr>
          <p:cNvSpPr txBox="1"/>
          <p:nvPr/>
        </p:nvSpPr>
        <p:spPr>
          <a:xfrm>
            <a:off x="1864745" y="3787255"/>
            <a:ext cx="2967479" cy="369332"/>
          </a:xfrm>
          <a:prstGeom prst="rect">
            <a:avLst/>
          </a:prstGeom>
          <a:noFill/>
        </p:spPr>
        <p:txBody>
          <a:bodyPr wrap="none" rtlCol="0">
            <a:spAutoFit/>
          </a:bodyPr>
          <a:lstStyle/>
          <a:p>
            <a:r>
              <a:rPr lang="sv-SE">
                <a:solidFill>
                  <a:schemeClr val="bg1"/>
                </a:solidFill>
              </a:rPr>
              <a:t>Byte av plats i sista sekund</a:t>
            </a:r>
          </a:p>
        </p:txBody>
      </p:sp>
      <p:sp>
        <p:nvSpPr>
          <p:cNvPr id="26" name="textruta 25">
            <a:extLst>
              <a:ext uri="{FF2B5EF4-FFF2-40B4-BE49-F238E27FC236}">
                <a16:creationId xmlns:a16="http://schemas.microsoft.com/office/drawing/2014/main" id="{B8FEC666-6AD8-614C-8EAC-1C13E7FD9D27}"/>
              </a:ext>
            </a:extLst>
          </p:cNvPr>
          <p:cNvSpPr txBox="1"/>
          <p:nvPr/>
        </p:nvSpPr>
        <p:spPr>
          <a:xfrm>
            <a:off x="6933661" y="1898662"/>
            <a:ext cx="2954655" cy="646331"/>
          </a:xfrm>
          <a:prstGeom prst="rect">
            <a:avLst/>
          </a:prstGeom>
          <a:noFill/>
        </p:spPr>
        <p:txBody>
          <a:bodyPr wrap="none" rtlCol="0">
            <a:spAutoFit/>
          </a:bodyPr>
          <a:lstStyle/>
          <a:p>
            <a:r>
              <a:rPr lang="sv-SE">
                <a:solidFill>
                  <a:schemeClr val="bg1"/>
                </a:solidFill>
              </a:rPr>
              <a:t>Ledare som tjatar när man </a:t>
            </a:r>
          </a:p>
          <a:p>
            <a:r>
              <a:rPr lang="sv-SE">
                <a:solidFill>
                  <a:schemeClr val="bg1"/>
                </a:solidFill>
              </a:rPr>
              <a:t>kommer fram till träningen</a:t>
            </a:r>
          </a:p>
        </p:txBody>
      </p:sp>
      <p:sp>
        <p:nvSpPr>
          <p:cNvPr id="27" name="textruta 26">
            <a:extLst>
              <a:ext uri="{FF2B5EF4-FFF2-40B4-BE49-F238E27FC236}">
                <a16:creationId xmlns:a16="http://schemas.microsoft.com/office/drawing/2014/main" id="{9692ED56-B95F-CF8D-3103-918F48132510}"/>
              </a:ext>
            </a:extLst>
          </p:cNvPr>
          <p:cNvSpPr txBox="1"/>
          <p:nvPr/>
        </p:nvSpPr>
        <p:spPr>
          <a:xfrm>
            <a:off x="1977821" y="2839367"/>
            <a:ext cx="2954655" cy="646331"/>
          </a:xfrm>
          <a:prstGeom prst="rect">
            <a:avLst/>
          </a:prstGeom>
          <a:noFill/>
        </p:spPr>
        <p:txBody>
          <a:bodyPr wrap="none" rtlCol="0">
            <a:spAutoFit/>
          </a:bodyPr>
          <a:lstStyle/>
          <a:p>
            <a:r>
              <a:rPr lang="sv-SE">
                <a:solidFill>
                  <a:schemeClr val="bg1"/>
                </a:solidFill>
              </a:rPr>
              <a:t>Ledare som tjatar när man </a:t>
            </a:r>
          </a:p>
          <a:p>
            <a:r>
              <a:rPr lang="sv-SE">
                <a:solidFill>
                  <a:schemeClr val="bg1"/>
                </a:solidFill>
              </a:rPr>
              <a:t>kommer fram till träningen</a:t>
            </a:r>
          </a:p>
        </p:txBody>
      </p:sp>
    </p:spTree>
    <p:extLst>
      <p:ext uri="{BB962C8B-B14F-4D97-AF65-F5344CB8AC3E}">
        <p14:creationId xmlns:p14="http://schemas.microsoft.com/office/powerpoint/2010/main" val="2231593055"/>
      </p:ext>
    </p:extLst>
  </p:cSld>
  <p:clrMapOvr>
    <a:masterClrMapping/>
  </p:clrMapOvr>
  <p:transition spd="slow">
    <p:push dir="u"/>
  </p:transition>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
          <a:extLst>
            <a:ext uri="{FF2B5EF4-FFF2-40B4-BE49-F238E27FC236}">
              <a16:creationId xmlns:a16="http://schemas.microsoft.com/office/drawing/2014/main" id="{723E38B1-B602-CB05-3447-CBBEC235C95A}"/>
            </a:ext>
          </a:extLst>
        </p:cNvPr>
        <p:cNvGrpSpPr/>
        <p:nvPr/>
      </p:nvGrpSpPr>
      <p:grpSpPr>
        <a:xfrm>
          <a:off x="0" y="0"/>
          <a:ext cx="0" cy="0"/>
          <a:chOff x="0" y="0"/>
          <a:chExt cx="0" cy="0"/>
        </a:xfrm>
      </p:grpSpPr>
      <p:sp>
        <p:nvSpPr>
          <p:cNvPr id="5" name="Rektangel: rundade hörn 4">
            <a:extLst>
              <a:ext uri="{FF2B5EF4-FFF2-40B4-BE49-F238E27FC236}">
                <a16:creationId xmlns:a16="http://schemas.microsoft.com/office/drawing/2014/main" id="{F3FBD3DA-0DAA-A90C-0332-C4FF2A74F075}"/>
              </a:ext>
            </a:extLst>
          </p:cNvPr>
          <p:cNvSpPr/>
          <p:nvPr/>
        </p:nvSpPr>
        <p:spPr>
          <a:xfrm>
            <a:off x="1297968" y="1343511"/>
            <a:ext cx="9596063" cy="4170977"/>
          </a:xfrm>
          <a:prstGeom prst="round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sv-SE" sz="7200">
                <a:latin typeface="+mj-lt"/>
              </a:rPr>
              <a:t>Tydliggörande pedagogik</a:t>
            </a:r>
          </a:p>
        </p:txBody>
      </p:sp>
      <p:sp>
        <p:nvSpPr>
          <p:cNvPr id="2" name="Platshållare för text 2">
            <a:extLst>
              <a:ext uri="{FF2B5EF4-FFF2-40B4-BE49-F238E27FC236}">
                <a16:creationId xmlns:a16="http://schemas.microsoft.com/office/drawing/2014/main" id="{0281B236-2941-AF95-F664-771CED212344}"/>
              </a:ext>
            </a:extLst>
          </p:cNvPr>
          <p:cNvSpPr>
            <a:spLocks noGrp="1"/>
          </p:cNvSpPr>
          <p:nvPr>
            <p:ph type="body" sz="quarter" idx="14"/>
          </p:nvPr>
        </p:nvSpPr>
        <p:spPr>
          <a:xfrm>
            <a:off x="-2025649" y="3513517"/>
            <a:ext cx="14208125" cy="4438198"/>
          </a:xfrm>
        </p:spPr>
        <p:txBody>
          <a:bodyPr/>
          <a:lstStyle/>
          <a:p>
            <a:endParaRPr lang="sv-SE"/>
          </a:p>
        </p:txBody>
      </p:sp>
    </p:spTree>
    <p:extLst>
      <p:ext uri="{BB962C8B-B14F-4D97-AF65-F5344CB8AC3E}">
        <p14:creationId xmlns:p14="http://schemas.microsoft.com/office/powerpoint/2010/main" val="283276747"/>
      </p:ext>
    </p:extLst>
  </p:cSld>
  <p:clrMapOvr>
    <a:masterClrMapping/>
  </p:clrMapOvr>
  <p:transition spd="slow">
    <p:push dir="u"/>
  </p:transition>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ktangel 10">
            <a:extLst>
              <a:ext uri="{FF2B5EF4-FFF2-40B4-BE49-F238E27FC236}">
                <a16:creationId xmlns:a16="http://schemas.microsoft.com/office/drawing/2014/main" id="{24098DF8-3666-DCD3-C5D7-DACFF1CE5238}"/>
              </a:ext>
            </a:extLst>
          </p:cNvPr>
          <p:cNvSpPr/>
          <p:nvPr/>
        </p:nvSpPr>
        <p:spPr>
          <a:xfrm>
            <a:off x="0" y="0"/>
            <a:ext cx="4168140" cy="6858000"/>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4" name="Platshållare för text 3">
            <a:extLst>
              <a:ext uri="{FF2B5EF4-FFF2-40B4-BE49-F238E27FC236}">
                <a16:creationId xmlns:a16="http://schemas.microsoft.com/office/drawing/2014/main" id="{EDF41D30-0B17-0C7F-7B8E-90923E7008C5}"/>
              </a:ext>
            </a:extLst>
          </p:cNvPr>
          <p:cNvSpPr>
            <a:spLocks noGrp="1"/>
          </p:cNvSpPr>
          <p:nvPr>
            <p:ph type="body" sz="quarter" idx="15"/>
          </p:nvPr>
        </p:nvSpPr>
        <p:spPr/>
        <p:txBody>
          <a:bodyPr/>
          <a:lstStyle/>
          <a:p>
            <a:endParaRPr lang="sv-SE"/>
          </a:p>
        </p:txBody>
      </p:sp>
      <p:sp>
        <p:nvSpPr>
          <p:cNvPr id="2" name="textruta 1">
            <a:extLst>
              <a:ext uri="{FF2B5EF4-FFF2-40B4-BE49-F238E27FC236}">
                <a16:creationId xmlns:a16="http://schemas.microsoft.com/office/drawing/2014/main" id="{4E7EC993-D4B6-173C-2BDC-4D916F658D09}"/>
              </a:ext>
            </a:extLst>
          </p:cNvPr>
          <p:cNvSpPr txBox="1"/>
          <p:nvPr/>
        </p:nvSpPr>
        <p:spPr>
          <a:xfrm>
            <a:off x="5587657" y="878129"/>
            <a:ext cx="4241802" cy="461665"/>
          </a:xfrm>
          <a:prstGeom prst="rect">
            <a:avLst/>
          </a:prstGeom>
          <a:solidFill>
            <a:schemeClr val="accent2"/>
          </a:solidFill>
        </p:spPr>
        <p:txBody>
          <a:bodyPr wrap="none" rtlCol="0">
            <a:spAutoFit/>
          </a:bodyPr>
          <a:lstStyle/>
          <a:p>
            <a:r>
              <a:rPr lang="sv-SE" sz="2400">
                <a:solidFill>
                  <a:schemeClr val="bg1"/>
                </a:solidFill>
                <a:latin typeface="+mj-lt"/>
              </a:rPr>
              <a:t>Skapa en tydlig struktur</a:t>
            </a:r>
          </a:p>
        </p:txBody>
      </p:sp>
      <p:sp>
        <p:nvSpPr>
          <p:cNvPr id="3" name="textruta 2">
            <a:extLst>
              <a:ext uri="{FF2B5EF4-FFF2-40B4-BE49-F238E27FC236}">
                <a16:creationId xmlns:a16="http://schemas.microsoft.com/office/drawing/2014/main" id="{467C40CD-A2AA-C083-2907-2EB883A95686}"/>
              </a:ext>
            </a:extLst>
          </p:cNvPr>
          <p:cNvSpPr txBox="1"/>
          <p:nvPr/>
        </p:nvSpPr>
        <p:spPr>
          <a:xfrm>
            <a:off x="5587657" y="1537523"/>
            <a:ext cx="5317610" cy="461665"/>
          </a:xfrm>
          <a:prstGeom prst="rect">
            <a:avLst/>
          </a:prstGeom>
          <a:solidFill>
            <a:schemeClr val="accent2"/>
          </a:solidFill>
        </p:spPr>
        <p:txBody>
          <a:bodyPr wrap="none" rtlCol="0">
            <a:spAutoFit/>
          </a:bodyPr>
          <a:lstStyle/>
          <a:p>
            <a:r>
              <a:rPr lang="sv-SE" sz="2400">
                <a:solidFill>
                  <a:schemeClr val="bg1"/>
                </a:solidFill>
                <a:latin typeface="+mj-lt"/>
              </a:rPr>
              <a:t>Uppmärksamma och lär känna</a:t>
            </a:r>
          </a:p>
        </p:txBody>
      </p:sp>
      <p:sp>
        <p:nvSpPr>
          <p:cNvPr id="5" name="textruta 4">
            <a:extLst>
              <a:ext uri="{FF2B5EF4-FFF2-40B4-BE49-F238E27FC236}">
                <a16:creationId xmlns:a16="http://schemas.microsoft.com/office/drawing/2014/main" id="{93AC8034-F982-BCBB-61C3-4A64F4470836}"/>
              </a:ext>
            </a:extLst>
          </p:cNvPr>
          <p:cNvSpPr txBox="1"/>
          <p:nvPr/>
        </p:nvSpPr>
        <p:spPr>
          <a:xfrm>
            <a:off x="5587657" y="2196917"/>
            <a:ext cx="5523372" cy="461665"/>
          </a:xfrm>
          <a:prstGeom prst="rect">
            <a:avLst/>
          </a:prstGeom>
          <a:solidFill>
            <a:schemeClr val="accent2"/>
          </a:solidFill>
        </p:spPr>
        <p:txBody>
          <a:bodyPr wrap="none" rtlCol="0">
            <a:spAutoFit/>
          </a:bodyPr>
          <a:lstStyle/>
          <a:p>
            <a:r>
              <a:rPr lang="sv-SE" sz="2400">
                <a:solidFill>
                  <a:schemeClr val="bg1"/>
                </a:solidFill>
                <a:latin typeface="+mj-lt"/>
              </a:rPr>
              <a:t>Definiera förväntade beteenden</a:t>
            </a:r>
          </a:p>
        </p:txBody>
      </p:sp>
      <p:sp>
        <p:nvSpPr>
          <p:cNvPr id="6" name="textruta 5">
            <a:extLst>
              <a:ext uri="{FF2B5EF4-FFF2-40B4-BE49-F238E27FC236}">
                <a16:creationId xmlns:a16="http://schemas.microsoft.com/office/drawing/2014/main" id="{9BAD3671-BA37-41F6-F14B-6236BC22502A}"/>
              </a:ext>
            </a:extLst>
          </p:cNvPr>
          <p:cNvSpPr txBox="1"/>
          <p:nvPr/>
        </p:nvSpPr>
        <p:spPr>
          <a:xfrm>
            <a:off x="5587657" y="2856311"/>
            <a:ext cx="5054589" cy="461665"/>
          </a:xfrm>
          <a:prstGeom prst="rect">
            <a:avLst/>
          </a:prstGeom>
          <a:solidFill>
            <a:schemeClr val="accent2"/>
          </a:solidFill>
        </p:spPr>
        <p:txBody>
          <a:bodyPr wrap="none" rtlCol="0">
            <a:spAutoFit/>
          </a:bodyPr>
          <a:lstStyle/>
          <a:p>
            <a:r>
              <a:rPr lang="sv-SE" sz="2400">
                <a:solidFill>
                  <a:schemeClr val="bg1"/>
                </a:solidFill>
                <a:latin typeface="+mj-lt"/>
              </a:rPr>
              <a:t>Snälltolka, alla gör sitt bästa</a:t>
            </a:r>
          </a:p>
        </p:txBody>
      </p:sp>
      <p:sp>
        <p:nvSpPr>
          <p:cNvPr id="7" name="textruta 6">
            <a:extLst>
              <a:ext uri="{FF2B5EF4-FFF2-40B4-BE49-F238E27FC236}">
                <a16:creationId xmlns:a16="http://schemas.microsoft.com/office/drawing/2014/main" id="{9D514CCC-30B6-CDC1-7181-A5C0D9380694}"/>
              </a:ext>
            </a:extLst>
          </p:cNvPr>
          <p:cNvSpPr txBox="1"/>
          <p:nvPr/>
        </p:nvSpPr>
        <p:spPr>
          <a:xfrm>
            <a:off x="5587657" y="3515705"/>
            <a:ext cx="5799280" cy="461665"/>
          </a:xfrm>
          <a:prstGeom prst="rect">
            <a:avLst/>
          </a:prstGeom>
          <a:solidFill>
            <a:schemeClr val="accent2"/>
          </a:solidFill>
        </p:spPr>
        <p:txBody>
          <a:bodyPr wrap="none" rtlCol="0">
            <a:spAutoFit/>
          </a:bodyPr>
          <a:lstStyle/>
          <a:p>
            <a:r>
              <a:rPr lang="sv-SE" sz="2400">
                <a:solidFill>
                  <a:schemeClr val="bg1"/>
                </a:solidFill>
                <a:latin typeface="+mj-lt"/>
              </a:rPr>
              <a:t>Tänk på miljön och var kortfattad</a:t>
            </a:r>
          </a:p>
        </p:txBody>
      </p:sp>
      <p:sp>
        <p:nvSpPr>
          <p:cNvPr id="8" name="textruta 7">
            <a:extLst>
              <a:ext uri="{FF2B5EF4-FFF2-40B4-BE49-F238E27FC236}">
                <a16:creationId xmlns:a16="http://schemas.microsoft.com/office/drawing/2014/main" id="{959E8315-D1CF-19BB-9ACA-BCC180C6CB1F}"/>
              </a:ext>
            </a:extLst>
          </p:cNvPr>
          <p:cNvSpPr txBox="1"/>
          <p:nvPr/>
        </p:nvSpPr>
        <p:spPr>
          <a:xfrm>
            <a:off x="5587657" y="4175099"/>
            <a:ext cx="5011372" cy="461665"/>
          </a:xfrm>
          <a:prstGeom prst="rect">
            <a:avLst/>
          </a:prstGeom>
          <a:solidFill>
            <a:schemeClr val="accent2"/>
          </a:solidFill>
        </p:spPr>
        <p:txBody>
          <a:bodyPr wrap="none" rtlCol="0">
            <a:spAutoFit/>
          </a:bodyPr>
          <a:lstStyle/>
          <a:p>
            <a:r>
              <a:rPr lang="sv-SE" sz="2400">
                <a:solidFill>
                  <a:schemeClr val="bg1"/>
                </a:solidFill>
                <a:latin typeface="+mj-lt"/>
              </a:rPr>
              <a:t>Variera gruppkonstellationer</a:t>
            </a:r>
          </a:p>
        </p:txBody>
      </p:sp>
      <p:sp>
        <p:nvSpPr>
          <p:cNvPr id="9" name="textruta 8">
            <a:extLst>
              <a:ext uri="{FF2B5EF4-FFF2-40B4-BE49-F238E27FC236}">
                <a16:creationId xmlns:a16="http://schemas.microsoft.com/office/drawing/2014/main" id="{550AAF42-9BBD-5B8D-4323-AEF3F304BEEE}"/>
              </a:ext>
            </a:extLst>
          </p:cNvPr>
          <p:cNvSpPr txBox="1"/>
          <p:nvPr/>
        </p:nvSpPr>
        <p:spPr>
          <a:xfrm>
            <a:off x="5587657" y="4834493"/>
            <a:ext cx="5264583" cy="461665"/>
          </a:xfrm>
          <a:prstGeom prst="rect">
            <a:avLst/>
          </a:prstGeom>
          <a:solidFill>
            <a:schemeClr val="accent2"/>
          </a:solidFill>
        </p:spPr>
        <p:txBody>
          <a:bodyPr wrap="none" rtlCol="0">
            <a:spAutoFit/>
          </a:bodyPr>
          <a:lstStyle/>
          <a:p>
            <a:r>
              <a:rPr lang="sv-SE" sz="2400">
                <a:solidFill>
                  <a:schemeClr val="bg1"/>
                </a:solidFill>
                <a:latin typeface="+mj-lt"/>
              </a:rPr>
              <a:t>Fråga barnen om deras tankar</a:t>
            </a:r>
          </a:p>
        </p:txBody>
      </p:sp>
      <p:sp>
        <p:nvSpPr>
          <p:cNvPr id="10" name="textruta 9">
            <a:extLst>
              <a:ext uri="{FF2B5EF4-FFF2-40B4-BE49-F238E27FC236}">
                <a16:creationId xmlns:a16="http://schemas.microsoft.com/office/drawing/2014/main" id="{D297A11C-3DEE-C892-C21F-534182BC6BC5}"/>
              </a:ext>
            </a:extLst>
          </p:cNvPr>
          <p:cNvSpPr txBox="1"/>
          <p:nvPr/>
        </p:nvSpPr>
        <p:spPr>
          <a:xfrm>
            <a:off x="5587656" y="5493887"/>
            <a:ext cx="2736775" cy="461665"/>
          </a:xfrm>
          <a:prstGeom prst="rect">
            <a:avLst/>
          </a:prstGeom>
          <a:solidFill>
            <a:schemeClr val="accent2"/>
          </a:solidFill>
        </p:spPr>
        <p:txBody>
          <a:bodyPr wrap="none" rtlCol="0">
            <a:spAutoFit/>
          </a:bodyPr>
          <a:lstStyle/>
          <a:p>
            <a:r>
              <a:rPr lang="sv-SE" sz="2400">
                <a:solidFill>
                  <a:schemeClr val="bg1"/>
                </a:solidFill>
                <a:latin typeface="+mj-lt"/>
              </a:rPr>
              <a:t>Självreflektion!</a:t>
            </a:r>
          </a:p>
        </p:txBody>
      </p:sp>
      <p:pic>
        <p:nvPicPr>
          <p:cNvPr id="13" name="Bild 12" descr="Märke 8 med hel fyllning">
            <a:extLst>
              <a:ext uri="{FF2B5EF4-FFF2-40B4-BE49-F238E27FC236}">
                <a16:creationId xmlns:a16="http://schemas.microsoft.com/office/drawing/2014/main" id="{A58F1216-F8B5-52E6-3643-845012B005BE}"/>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4788868" y="5417924"/>
            <a:ext cx="615022" cy="615022"/>
          </a:xfrm>
          <a:prstGeom prst="rect">
            <a:avLst/>
          </a:prstGeom>
        </p:spPr>
      </p:pic>
      <p:pic>
        <p:nvPicPr>
          <p:cNvPr id="15" name="Bild 14" descr="Märke 7 med hel fyllning">
            <a:extLst>
              <a:ext uri="{FF2B5EF4-FFF2-40B4-BE49-F238E27FC236}">
                <a16:creationId xmlns:a16="http://schemas.microsoft.com/office/drawing/2014/main" id="{FAEFA666-71B8-46F1-217B-21382BC15FF1}"/>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4788868" y="4777076"/>
            <a:ext cx="615022" cy="615022"/>
          </a:xfrm>
          <a:prstGeom prst="rect">
            <a:avLst/>
          </a:prstGeom>
        </p:spPr>
      </p:pic>
      <p:pic>
        <p:nvPicPr>
          <p:cNvPr id="17" name="Bild 16" descr="Märke 6 med hel fyllning">
            <a:extLst>
              <a:ext uri="{FF2B5EF4-FFF2-40B4-BE49-F238E27FC236}">
                <a16:creationId xmlns:a16="http://schemas.microsoft.com/office/drawing/2014/main" id="{8B55BB91-4867-A962-10D8-436517042A21}"/>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4776486" y="4110858"/>
            <a:ext cx="615022" cy="615022"/>
          </a:xfrm>
          <a:prstGeom prst="rect">
            <a:avLst/>
          </a:prstGeom>
        </p:spPr>
      </p:pic>
      <p:pic>
        <p:nvPicPr>
          <p:cNvPr id="19" name="Bild 18" descr="Märke 5 med hel fyllning">
            <a:extLst>
              <a:ext uri="{FF2B5EF4-FFF2-40B4-BE49-F238E27FC236}">
                <a16:creationId xmlns:a16="http://schemas.microsoft.com/office/drawing/2014/main" id="{0ECF3E22-431C-1B19-CD2A-83CAC61218BA}"/>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4776486" y="3444475"/>
            <a:ext cx="615022" cy="615022"/>
          </a:xfrm>
          <a:prstGeom prst="rect">
            <a:avLst/>
          </a:prstGeom>
        </p:spPr>
      </p:pic>
      <p:pic>
        <p:nvPicPr>
          <p:cNvPr id="21" name="Bild 20" descr="Märke 4 med hel fyllning">
            <a:extLst>
              <a:ext uri="{FF2B5EF4-FFF2-40B4-BE49-F238E27FC236}">
                <a16:creationId xmlns:a16="http://schemas.microsoft.com/office/drawing/2014/main" id="{9A09ECF4-B905-D282-6913-ED1EEDBA52A7}"/>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4776486" y="2778092"/>
            <a:ext cx="615022" cy="615022"/>
          </a:xfrm>
          <a:prstGeom prst="rect">
            <a:avLst/>
          </a:prstGeom>
        </p:spPr>
      </p:pic>
      <p:pic>
        <p:nvPicPr>
          <p:cNvPr id="23" name="Bild 22" descr="Märke 3 med hel fyllning">
            <a:extLst>
              <a:ext uri="{FF2B5EF4-FFF2-40B4-BE49-F238E27FC236}">
                <a16:creationId xmlns:a16="http://schemas.microsoft.com/office/drawing/2014/main" id="{9876F2D6-3B38-1CB3-C937-F0D5E8605736}"/>
              </a:ext>
            </a:extLst>
          </p:cNvPr>
          <p:cNvPicPr>
            <a:picLocks noChangeAspect="1"/>
          </p:cNvPicPr>
          <p:nvPr/>
        </p:nvPicPr>
        <p:blipFill>
          <a:blip r:embed="rId13">
            <a:extLst>
              <a:ext uri="{96DAC541-7B7A-43D3-8B79-37D633B846F1}">
                <asvg:svgBlip xmlns:asvg="http://schemas.microsoft.com/office/drawing/2016/SVG/main" r:embed="rId14"/>
              </a:ext>
            </a:extLst>
          </a:blip>
          <a:stretch>
            <a:fillRect/>
          </a:stretch>
        </p:blipFill>
        <p:spPr>
          <a:xfrm>
            <a:off x="4776486" y="2120238"/>
            <a:ext cx="615022" cy="615022"/>
          </a:xfrm>
          <a:prstGeom prst="rect">
            <a:avLst/>
          </a:prstGeom>
        </p:spPr>
      </p:pic>
      <p:pic>
        <p:nvPicPr>
          <p:cNvPr id="25" name="Bild 24" descr="Bricka med hel fyllning">
            <a:extLst>
              <a:ext uri="{FF2B5EF4-FFF2-40B4-BE49-F238E27FC236}">
                <a16:creationId xmlns:a16="http://schemas.microsoft.com/office/drawing/2014/main" id="{EE090AA3-0777-B7A4-3DD0-6F69E25616E6}"/>
              </a:ext>
            </a:extLst>
          </p:cNvPr>
          <p:cNvPicPr>
            <a:picLocks noChangeAspect="1"/>
          </p:cNvPicPr>
          <p:nvPr/>
        </p:nvPicPr>
        <p:blipFill>
          <a:blip r:embed="rId15">
            <a:extLst>
              <a:ext uri="{96DAC541-7B7A-43D3-8B79-37D633B846F1}">
                <asvg:svgBlip xmlns:asvg="http://schemas.microsoft.com/office/drawing/2016/SVG/main" r:embed="rId16"/>
              </a:ext>
            </a:extLst>
          </a:blip>
          <a:stretch>
            <a:fillRect/>
          </a:stretch>
        </p:blipFill>
        <p:spPr>
          <a:xfrm>
            <a:off x="4776486" y="1460844"/>
            <a:ext cx="615022" cy="615022"/>
          </a:xfrm>
          <a:prstGeom prst="rect">
            <a:avLst/>
          </a:prstGeom>
        </p:spPr>
      </p:pic>
      <p:pic>
        <p:nvPicPr>
          <p:cNvPr id="27" name="Bild 26" descr="Märke 1 med hel fyllning">
            <a:extLst>
              <a:ext uri="{FF2B5EF4-FFF2-40B4-BE49-F238E27FC236}">
                <a16:creationId xmlns:a16="http://schemas.microsoft.com/office/drawing/2014/main" id="{841B1B67-0AD6-4492-AEAC-5FBF2E40D3C3}"/>
              </a:ext>
            </a:extLst>
          </p:cNvPr>
          <p:cNvPicPr>
            <a:picLocks noChangeAspect="1"/>
          </p:cNvPicPr>
          <p:nvPr/>
        </p:nvPicPr>
        <p:blipFill>
          <a:blip r:embed="rId17">
            <a:extLst>
              <a:ext uri="{96DAC541-7B7A-43D3-8B79-37D633B846F1}">
                <asvg:svgBlip xmlns:asvg="http://schemas.microsoft.com/office/drawing/2016/SVG/main" r:embed="rId18"/>
              </a:ext>
            </a:extLst>
          </a:blip>
          <a:stretch>
            <a:fillRect/>
          </a:stretch>
        </p:blipFill>
        <p:spPr>
          <a:xfrm>
            <a:off x="4776486" y="801450"/>
            <a:ext cx="615022" cy="615022"/>
          </a:xfrm>
          <a:prstGeom prst="rect">
            <a:avLst/>
          </a:prstGeom>
        </p:spPr>
      </p:pic>
      <p:sp>
        <p:nvSpPr>
          <p:cNvPr id="28" name="textruta 27">
            <a:extLst>
              <a:ext uri="{FF2B5EF4-FFF2-40B4-BE49-F238E27FC236}">
                <a16:creationId xmlns:a16="http://schemas.microsoft.com/office/drawing/2014/main" id="{1FB66AB0-462B-7F52-0929-8A908F4397D2}"/>
              </a:ext>
            </a:extLst>
          </p:cNvPr>
          <p:cNvSpPr txBox="1"/>
          <p:nvPr/>
        </p:nvSpPr>
        <p:spPr>
          <a:xfrm>
            <a:off x="419399" y="675168"/>
            <a:ext cx="3512757" cy="2062103"/>
          </a:xfrm>
          <a:prstGeom prst="rect">
            <a:avLst/>
          </a:prstGeom>
          <a:noFill/>
        </p:spPr>
        <p:txBody>
          <a:bodyPr wrap="none" rtlCol="0">
            <a:spAutoFit/>
          </a:bodyPr>
          <a:lstStyle/>
          <a:p>
            <a:r>
              <a:rPr lang="sv-SE" sz="3200" b="1">
                <a:solidFill>
                  <a:schemeClr val="bg1"/>
                </a:solidFill>
                <a:latin typeface="+mj-lt"/>
              </a:rPr>
              <a:t>Tydliggörande </a:t>
            </a:r>
          </a:p>
          <a:p>
            <a:r>
              <a:rPr lang="sv-SE" sz="3200" b="1">
                <a:solidFill>
                  <a:schemeClr val="bg1"/>
                </a:solidFill>
                <a:latin typeface="+mj-lt"/>
              </a:rPr>
              <a:t>pedagogik </a:t>
            </a:r>
          </a:p>
          <a:p>
            <a:r>
              <a:rPr lang="sv-SE" sz="3200">
                <a:solidFill>
                  <a:schemeClr val="bg1"/>
                </a:solidFill>
              </a:rPr>
              <a:t>Handlar om dessa</a:t>
            </a:r>
          </a:p>
          <a:p>
            <a:r>
              <a:rPr lang="sv-SE" sz="3200">
                <a:solidFill>
                  <a:schemeClr val="bg1"/>
                </a:solidFill>
              </a:rPr>
              <a:t>punkter</a:t>
            </a:r>
          </a:p>
        </p:txBody>
      </p:sp>
      <p:sp>
        <p:nvSpPr>
          <p:cNvPr id="12" name="Rektangel: rundade hörn 11">
            <a:extLst>
              <a:ext uri="{FF2B5EF4-FFF2-40B4-BE49-F238E27FC236}">
                <a16:creationId xmlns:a16="http://schemas.microsoft.com/office/drawing/2014/main" id="{148202F1-AE0A-C4D3-80ED-604BD6D9F424}"/>
              </a:ext>
            </a:extLst>
          </p:cNvPr>
          <p:cNvSpPr/>
          <p:nvPr/>
        </p:nvSpPr>
        <p:spPr>
          <a:xfrm>
            <a:off x="419399" y="4984040"/>
            <a:ext cx="3269478" cy="1343529"/>
          </a:xfrm>
          <a:prstGeom prst="roundRect">
            <a:avLst/>
          </a:prstGeom>
          <a:solidFill>
            <a:schemeClr val="accent2"/>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sv-SE"/>
              <a:t>Vilken av dessa punkter tycker jag är viktigast för att ha en tydlig pedagogik.</a:t>
            </a:r>
          </a:p>
        </p:txBody>
      </p:sp>
    </p:spTree>
    <p:extLst>
      <p:ext uri="{BB962C8B-B14F-4D97-AF65-F5344CB8AC3E}">
        <p14:creationId xmlns:p14="http://schemas.microsoft.com/office/powerpoint/2010/main" val="1876367527"/>
      </p:ext>
    </p:extLst>
  </p:cSld>
  <p:clrMapOvr>
    <a:masterClrMapping/>
  </p:clrMapOvr>
  <p:transition spd="slow">
    <p:push dir="u"/>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latshållare för text 3">
            <a:extLst>
              <a:ext uri="{FF2B5EF4-FFF2-40B4-BE49-F238E27FC236}">
                <a16:creationId xmlns:a16="http://schemas.microsoft.com/office/drawing/2014/main" id="{093D2C2F-93B8-CB02-5263-91EEE4F189F5}"/>
              </a:ext>
            </a:extLst>
          </p:cNvPr>
          <p:cNvSpPr>
            <a:spLocks noGrp="1"/>
          </p:cNvSpPr>
          <p:nvPr>
            <p:ph type="body" sz="quarter" idx="15"/>
          </p:nvPr>
        </p:nvSpPr>
        <p:spPr/>
        <p:txBody>
          <a:bodyPr/>
          <a:lstStyle/>
          <a:p>
            <a:endParaRPr lang="sv-SE"/>
          </a:p>
        </p:txBody>
      </p:sp>
      <p:sp>
        <p:nvSpPr>
          <p:cNvPr id="13" name="Rektangel 12">
            <a:extLst>
              <a:ext uri="{FF2B5EF4-FFF2-40B4-BE49-F238E27FC236}">
                <a16:creationId xmlns:a16="http://schemas.microsoft.com/office/drawing/2014/main" id="{BAF14D1D-AF72-10EB-2237-4FD149C365C2}"/>
              </a:ext>
            </a:extLst>
          </p:cNvPr>
          <p:cNvSpPr/>
          <p:nvPr/>
        </p:nvSpPr>
        <p:spPr>
          <a:xfrm>
            <a:off x="0" y="0"/>
            <a:ext cx="4168140" cy="6858000"/>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4" name="textruta 13">
            <a:extLst>
              <a:ext uri="{FF2B5EF4-FFF2-40B4-BE49-F238E27FC236}">
                <a16:creationId xmlns:a16="http://schemas.microsoft.com/office/drawing/2014/main" id="{E51458DC-F67B-C0D7-3985-444505E4753D}"/>
              </a:ext>
            </a:extLst>
          </p:cNvPr>
          <p:cNvSpPr txBox="1"/>
          <p:nvPr/>
        </p:nvSpPr>
        <p:spPr>
          <a:xfrm>
            <a:off x="5764488" y="930465"/>
            <a:ext cx="2736775" cy="461665"/>
          </a:xfrm>
          <a:prstGeom prst="rect">
            <a:avLst/>
          </a:prstGeom>
          <a:solidFill>
            <a:schemeClr val="accent2"/>
          </a:solidFill>
        </p:spPr>
        <p:txBody>
          <a:bodyPr wrap="none" rtlCol="0">
            <a:spAutoFit/>
          </a:bodyPr>
          <a:lstStyle/>
          <a:p>
            <a:r>
              <a:rPr lang="sv-SE" sz="2400">
                <a:solidFill>
                  <a:schemeClr val="bg1"/>
                </a:solidFill>
                <a:latin typeface="+mj-lt"/>
              </a:rPr>
              <a:t>Självreflektion!</a:t>
            </a:r>
          </a:p>
        </p:txBody>
      </p:sp>
      <p:pic>
        <p:nvPicPr>
          <p:cNvPr id="15" name="Bild 14" descr="Märke 8 med hel fyllning">
            <a:extLst>
              <a:ext uri="{FF2B5EF4-FFF2-40B4-BE49-F238E27FC236}">
                <a16:creationId xmlns:a16="http://schemas.microsoft.com/office/drawing/2014/main" id="{622BA37E-6D15-69F4-518B-492194DD22FA}"/>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4965700" y="854502"/>
            <a:ext cx="615022" cy="615022"/>
          </a:xfrm>
          <a:prstGeom prst="rect">
            <a:avLst/>
          </a:prstGeom>
        </p:spPr>
      </p:pic>
      <p:sp>
        <p:nvSpPr>
          <p:cNvPr id="18" name="textruta 17">
            <a:extLst>
              <a:ext uri="{FF2B5EF4-FFF2-40B4-BE49-F238E27FC236}">
                <a16:creationId xmlns:a16="http://schemas.microsoft.com/office/drawing/2014/main" id="{47A704E7-490B-B739-20B6-0FB87827E4AA}"/>
              </a:ext>
            </a:extLst>
          </p:cNvPr>
          <p:cNvSpPr txBox="1"/>
          <p:nvPr/>
        </p:nvSpPr>
        <p:spPr>
          <a:xfrm>
            <a:off x="419399" y="675168"/>
            <a:ext cx="3512757" cy="1508105"/>
          </a:xfrm>
          <a:prstGeom prst="rect">
            <a:avLst/>
          </a:prstGeom>
          <a:noFill/>
        </p:spPr>
        <p:txBody>
          <a:bodyPr wrap="none" rtlCol="0">
            <a:spAutoFit/>
          </a:bodyPr>
          <a:lstStyle/>
          <a:p>
            <a:r>
              <a:rPr lang="sv-SE" sz="3200" b="1">
                <a:solidFill>
                  <a:schemeClr val="bg1"/>
                </a:solidFill>
                <a:latin typeface="+mj-lt"/>
              </a:rPr>
              <a:t>Tydliggörande </a:t>
            </a:r>
          </a:p>
          <a:p>
            <a:r>
              <a:rPr lang="sv-SE" sz="3200" b="1">
                <a:solidFill>
                  <a:schemeClr val="bg1"/>
                </a:solidFill>
                <a:latin typeface="+mj-lt"/>
              </a:rPr>
              <a:t>pedagogik </a:t>
            </a:r>
          </a:p>
          <a:p>
            <a:r>
              <a:rPr lang="sv-SE" sz="2800">
                <a:solidFill>
                  <a:schemeClr val="bg1"/>
                </a:solidFill>
              </a:rPr>
              <a:t>Börja med dig själv!</a:t>
            </a:r>
          </a:p>
        </p:txBody>
      </p:sp>
      <p:sp>
        <p:nvSpPr>
          <p:cNvPr id="2" name="Rektangel: rundade hörn 1">
            <a:extLst>
              <a:ext uri="{FF2B5EF4-FFF2-40B4-BE49-F238E27FC236}">
                <a16:creationId xmlns:a16="http://schemas.microsoft.com/office/drawing/2014/main" id="{CDBC61D2-4922-259F-23C2-D8510939CC06}"/>
              </a:ext>
            </a:extLst>
          </p:cNvPr>
          <p:cNvSpPr/>
          <p:nvPr/>
        </p:nvSpPr>
        <p:spPr>
          <a:xfrm>
            <a:off x="419399" y="3959750"/>
            <a:ext cx="3269478" cy="2241177"/>
          </a:xfrm>
          <a:prstGeom prst="roundRect">
            <a:avLst/>
          </a:prstGeom>
          <a:solidFill>
            <a:schemeClr val="accent2"/>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sv-SE"/>
              <a:t>Börja med att enskilt besvara dessa frågor, skriv gärna ner.</a:t>
            </a:r>
          </a:p>
          <a:p>
            <a:endParaRPr lang="sv-SE"/>
          </a:p>
          <a:p>
            <a:r>
              <a:rPr lang="sv-SE"/>
              <a:t>Fortsätt sedan två och två eller tre och tre och berätta för varandra.</a:t>
            </a:r>
          </a:p>
        </p:txBody>
      </p:sp>
      <p:sp>
        <p:nvSpPr>
          <p:cNvPr id="3" name="textruta 2">
            <a:extLst>
              <a:ext uri="{FF2B5EF4-FFF2-40B4-BE49-F238E27FC236}">
                <a16:creationId xmlns:a16="http://schemas.microsoft.com/office/drawing/2014/main" id="{10F7D616-BE32-37D3-EA54-C6223A3417A7}"/>
              </a:ext>
            </a:extLst>
          </p:cNvPr>
          <p:cNvSpPr txBox="1"/>
          <p:nvPr/>
        </p:nvSpPr>
        <p:spPr>
          <a:xfrm>
            <a:off x="5764488" y="1733528"/>
            <a:ext cx="5374567" cy="830997"/>
          </a:xfrm>
          <a:prstGeom prst="rect">
            <a:avLst/>
          </a:prstGeom>
          <a:solidFill>
            <a:schemeClr val="accent2"/>
          </a:solidFill>
        </p:spPr>
        <p:txBody>
          <a:bodyPr wrap="square" rtlCol="0">
            <a:spAutoFit/>
          </a:bodyPr>
          <a:lstStyle/>
          <a:p>
            <a:r>
              <a:rPr lang="sv-SE" sz="2400">
                <a:solidFill>
                  <a:schemeClr val="bg1"/>
                </a:solidFill>
              </a:rPr>
              <a:t>Vad gör mig stressad, rädd, defensiv, aggressiv?</a:t>
            </a:r>
          </a:p>
        </p:txBody>
      </p:sp>
      <p:sp>
        <p:nvSpPr>
          <p:cNvPr id="5" name="textruta 4">
            <a:extLst>
              <a:ext uri="{FF2B5EF4-FFF2-40B4-BE49-F238E27FC236}">
                <a16:creationId xmlns:a16="http://schemas.microsoft.com/office/drawing/2014/main" id="{69B45841-766F-C0D7-B00D-7817EFAA592E}"/>
              </a:ext>
            </a:extLst>
          </p:cNvPr>
          <p:cNvSpPr txBox="1"/>
          <p:nvPr/>
        </p:nvSpPr>
        <p:spPr>
          <a:xfrm>
            <a:off x="5764488" y="2751136"/>
            <a:ext cx="5374567" cy="830997"/>
          </a:xfrm>
          <a:prstGeom prst="rect">
            <a:avLst/>
          </a:prstGeom>
          <a:solidFill>
            <a:schemeClr val="accent2"/>
          </a:solidFill>
        </p:spPr>
        <p:txBody>
          <a:bodyPr wrap="square" rtlCol="0">
            <a:spAutoFit/>
          </a:bodyPr>
          <a:lstStyle/>
          <a:p>
            <a:r>
              <a:rPr lang="sv-SE" sz="2400">
                <a:solidFill>
                  <a:schemeClr val="bg1"/>
                </a:solidFill>
              </a:rPr>
              <a:t>Vilka barn/ungdomar väcker negativa känslor hos mig? Varför?</a:t>
            </a:r>
          </a:p>
        </p:txBody>
      </p:sp>
      <p:sp>
        <p:nvSpPr>
          <p:cNvPr id="6" name="textruta 5">
            <a:extLst>
              <a:ext uri="{FF2B5EF4-FFF2-40B4-BE49-F238E27FC236}">
                <a16:creationId xmlns:a16="http://schemas.microsoft.com/office/drawing/2014/main" id="{192DF234-C2E4-72EC-7295-CF16D61C8E08}"/>
              </a:ext>
            </a:extLst>
          </p:cNvPr>
          <p:cNvSpPr txBox="1"/>
          <p:nvPr/>
        </p:nvSpPr>
        <p:spPr>
          <a:xfrm>
            <a:off x="5764487" y="3768744"/>
            <a:ext cx="5374567" cy="461665"/>
          </a:xfrm>
          <a:prstGeom prst="rect">
            <a:avLst/>
          </a:prstGeom>
          <a:solidFill>
            <a:schemeClr val="accent2"/>
          </a:solidFill>
        </p:spPr>
        <p:txBody>
          <a:bodyPr wrap="square" rtlCol="0">
            <a:spAutoFit/>
          </a:bodyPr>
          <a:lstStyle/>
          <a:p>
            <a:r>
              <a:rPr lang="sv-SE" sz="2400">
                <a:solidFill>
                  <a:schemeClr val="bg1"/>
                </a:solidFill>
              </a:rPr>
              <a:t>Vilka har jag svårt att bemöta?</a:t>
            </a:r>
          </a:p>
        </p:txBody>
      </p:sp>
      <p:sp>
        <p:nvSpPr>
          <p:cNvPr id="7" name="textruta 6">
            <a:extLst>
              <a:ext uri="{FF2B5EF4-FFF2-40B4-BE49-F238E27FC236}">
                <a16:creationId xmlns:a16="http://schemas.microsoft.com/office/drawing/2014/main" id="{F8C95C99-F256-9A47-65FA-04D68880BDA0}"/>
              </a:ext>
            </a:extLst>
          </p:cNvPr>
          <p:cNvSpPr txBox="1"/>
          <p:nvPr/>
        </p:nvSpPr>
        <p:spPr>
          <a:xfrm>
            <a:off x="5764486" y="4417020"/>
            <a:ext cx="5374567" cy="461665"/>
          </a:xfrm>
          <a:prstGeom prst="rect">
            <a:avLst/>
          </a:prstGeom>
          <a:solidFill>
            <a:schemeClr val="accent2"/>
          </a:solidFill>
        </p:spPr>
        <p:txBody>
          <a:bodyPr wrap="square" rtlCol="0">
            <a:spAutoFit/>
          </a:bodyPr>
          <a:lstStyle/>
          <a:p>
            <a:r>
              <a:rPr lang="sv-SE" sz="2400">
                <a:solidFill>
                  <a:schemeClr val="bg1"/>
                </a:solidFill>
              </a:rPr>
              <a:t>Hur agerar jag i akuta situationer?</a:t>
            </a:r>
          </a:p>
        </p:txBody>
      </p:sp>
      <p:sp>
        <p:nvSpPr>
          <p:cNvPr id="9" name="textruta 8">
            <a:extLst>
              <a:ext uri="{FF2B5EF4-FFF2-40B4-BE49-F238E27FC236}">
                <a16:creationId xmlns:a16="http://schemas.microsoft.com/office/drawing/2014/main" id="{DB38B019-CF6F-5382-511B-5DCE3F5ABA95}"/>
              </a:ext>
            </a:extLst>
          </p:cNvPr>
          <p:cNvSpPr txBox="1"/>
          <p:nvPr/>
        </p:nvSpPr>
        <p:spPr>
          <a:xfrm>
            <a:off x="5764486" y="5065296"/>
            <a:ext cx="5374567" cy="830997"/>
          </a:xfrm>
          <a:prstGeom prst="rect">
            <a:avLst/>
          </a:prstGeom>
          <a:solidFill>
            <a:schemeClr val="accent2"/>
          </a:solidFill>
        </p:spPr>
        <p:txBody>
          <a:bodyPr wrap="square" rtlCol="0">
            <a:spAutoFit/>
          </a:bodyPr>
          <a:lstStyle/>
          <a:p>
            <a:r>
              <a:rPr lang="sv-SE" sz="2400">
                <a:solidFill>
                  <a:schemeClr val="bg1"/>
                </a:solidFill>
              </a:rPr>
              <a:t>Kan jag förmedla trygghet och säkerhet i laddade situationer?</a:t>
            </a:r>
          </a:p>
        </p:txBody>
      </p:sp>
    </p:spTree>
    <p:extLst>
      <p:ext uri="{BB962C8B-B14F-4D97-AF65-F5344CB8AC3E}">
        <p14:creationId xmlns:p14="http://schemas.microsoft.com/office/powerpoint/2010/main" val="2484529474"/>
      </p:ext>
    </p:extLst>
  </p:cSld>
  <p:clrMapOvr>
    <a:masterClrMapping/>
  </p:clrMapOvr>
  <p:transition spd="slow">
    <p:push dir="u"/>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2599F15-34A4-B547-8C96-B8F8607CCBBD}"/>
            </a:ext>
          </a:extLst>
        </p:cNvPr>
        <p:cNvGrpSpPr/>
        <p:nvPr/>
      </p:nvGrpSpPr>
      <p:grpSpPr>
        <a:xfrm>
          <a:off x="0" y="0"/>
          <a:ext cx="0" cy="0"/>
          <a:chOff x="0" y="0"/>
          <a:chExt cx="0" cy="0"/>
        </a:xfrm>
      </p:grpSpPr>
      <p:sp>
        <p:nvSpPr>
          <p:cNvPr id="4" name="Platshållare för text 3">
            <a:extLst>
              <a:ext uri="{FF2B5EF4-FFF2-40B4-BE49-F238E27FC236}">
                <a16:creationId xmlns:a16="http://schemas.microsoft.com/office/drawing/2014/main" id="{31F45400-AD46-7B21-4F74-2216B8465983}"/>
              </a:ext>
            </a:extLst>
          </p:cNvPr>
          <p:cNvSpPr>
            <a:spLocks noGrp="1"/>
          </p:cNvSpPr>
          <p:nvPr>
            <p:ph type="body" sz="quarter" idx="15"/>
          </p:nvPr>
        </p:nvSpPr>
        <p:spPr/>
        <p:txBody>
          <a:bodyPr/>
          <a:lstStyle/>
          <a:p>
            <a:endParaRPr lang="sv-SE"/>
          </a:p>
        </p:txBody>
      </p:sp>
      <p:sp>
        <p:nvSpPr>
          <p:cNvPr id="13" name="Rektangel 12">
            <a:extLst>
              <a:ext uri="{FF2B5EF4-FFF2-40B4-BE49-F238E27FC236}">
                <a16:creationId xmlns:a16="http://schemas.microsoft.com/office/drawing/2014/main" id="{BF9DC7D7-99A1-93BF-C0EA-134CCD569A1A}"/>
              </a:ext>
            </a:extLst>
          </p:cNvPr>
          <p:cNvSpPr/>
          <p:nvPr/>
        </p:nvSpPr>
        <p:spPr>
          <a:xfrm>
            <a:off x="0" y="0"/>
            <a:ext cx="4168140" cy="6858000"/>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8" name="textruta 17">
            <a:extLst>
              <a:ext uri="{FF2B5EF4-FFF2-40B4-BE49-F238E27FC236}">
                <a16:creationId xmlns:a16="http://schemas.microsoft.com/office/drawing/2014/main" id="{7163C257-6C50-0496-49D2-DB3ADD3A7902}"/>
              </a:ext>
            </a:extLst>
          </p:cNvPr>
          <p:cNvSpPr txBox="1"/>
          <p:nvPr/>
        </p:nvSpPr>
        <p:spPr>
          <a:xfrm>
            <a:off x="419399" y="675168"/>
            <a:ext cx="3512757" cy="1508105"/>
          </a:xfrm>
          <a:prstGeom prst="rect">
            <a:avLst/>
          </a:prstGeom>
          <a:noFill/>
        </p:spPr>
        <p:txBody>
          <a:bodyPr wrap="none" rtlCol="0">
            <a:spAutoFit/>
          </a:bodyPr>
          <a:lstStyle/>
          <a:p>
            <a:r>
              <a:rPr lang="sv-SE" sz="3200" b="1">
                <a:solidFill>
                  <a:schemeClr val="bg1"/>
                </a:solidFill>
                <a:latin typeface="+mj-lt"/>
              </a:rPr>
              <a:t>Tydliggörande </a:t>
            </a:r>
          </a:p>
          <a:p>
            <a:r>
              <a:rPr lang="sv-SE" sz="3200" b="1">
                <a:solidFill>
                  <a:schemeClr val="bg1"/>
                </a:solidFill>
                <a:latin typeface="+mj-lt"/>
              </a:rPr>
              <a:t>pedagogik </a:t>
            </a:r>
          </a:p>
          <a:p>
            <a:r>
              <a:rPr lang="sv-SE" sz="2800">
                <a:solidFill>
                  <a:schemeClr val="bg1"/>
                </a:solidFill>
              </a:rPr>
              <a:t>Börja med dig själv!</a:t>
            </a:r>
          </a:p>
        </p:txBody>
      </p:sp>
      <p:pic>
        <p:nvPicPr>
          <p:cNvPr id="2" name="Bildobjekt 1">
            <a:extLst>
              <a:ext uri="{FF2B5EF4-FFF2-40B4-BE49-F238E27FC236}">
                <a16:creationId xmlns:a16="http://schemas.microsoft.com/office/drawing/2014/main" id="{2F4D861A-962B-31C6-4E2D-BCFBEE975292}"/>
              </a:ext>
            </a:extLst>
          </p:cNvPr>
          <p:cNvPicPr>
            <a:picLocks noChangeAspect="1"/>
          </p:cNvPicPr>
          <p:nvPr/>
        </p:nvPicPr>
        <p:blipFill>
          <a:blip r:embed="rId3"/>
          <a:srcRect l="6684" r="22283"/>
          <a:stretch>
            <a:fillRect/>
          </a:stretch>
        </p:blipFill>
        <p:spPr>
          <a:xfrm>
            <a:off x="4797575" y="530431"/>
            <a:ext cx="6452573" cy="5797138"/>
          </a:xfrm>
          <a:prstGeom prst="rect">
            <a:avLst/>
          </a:prstGeom>
        </p:spPr>
      </p:pic>
      <p:pic>
        <p:nvPicPr>
          <p:cNvPr id="1026" name="Picture 2" descr="Riksförbundet Attention | Stockholm">
            <a:extLst>
              <a:ext uri="{FF2B5EF4-FFF2-40B4-BE49-F238E27FC236}">
                <a16:creationId xmlns:a16="http://schemas.microsoft.com/office/drawing/2014/main" id="{3CCF163F-5CC8-9C71-8DC1-FE8AF55FAA07}"/>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t="38052" b="34689"/>
          <a:stretch>
            <a:fillRect/>
          </a:stretch>
        </p:blipFill>
        <p:spPr bwMode="auto">
          <a:xfrm>
            <a:off x="4867649" y="751368"/>
            <a:ext cx="1533151" cy="417926"/>
          </a:xfrm>
          <a:prstGeom prst="rect">
            <a:avLst/>
          </a:prstGeom>
          <a:noFill/>
          <a:extLst>
            <a:ext uri="{909E8E84-426E-40DD-AFC4-6F175D3DCCD1}">
              <a14:hiddenFill xmlns:a14="http://schemas.microsoft.com/office/drawing/2010/main">
                <a:solidFill>
                  <a:srgbClr val="FFFFFF"/>
                </a:solidFill>
              </a14:hiddenFill>
            </a:ext>
          </a:extLst>
        </p:spPr>
      </p:pic>
      <p:sp>
        <p:nvSpPr>
          <p:cNvPr id="3" name="Rektangel: rundade hörn 2">
            <a:extLst>
              <a:ext uri="{FF2B5EF4-FFF2-40B4-BE49-F238E27FC236}">
                <a16:creationId xmlns:a16="http://schemas.microsoft.com/office/drawing/2014/main" id="{360B79BE-F293-177B-84E3-4C335DD08EB1}"/>
              </a:ext>
            </a:extLst>
          </p:cNvPr>
          <p:cNvSpPr/>
          <p:nvPr/>
        </p:nvSpPr>
        <p:spPr>
          <a:xfrm>
            <a:off x="419399" y="4984040"/>
            <a:ext cx="3269478" cy="1343529"/>
          </a:xfrm>
          <a:prstGeom prst="roundRect">
            <a:avLst/>
          </a:prstGeom>
          <a:solidFill>
            <a:schemeClr val="accent2"/>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sv-SE"/>
              <a:t>Kan jag i min ledarroll svara på dessa frågor? </a:t>
            </a:r>
          </a:p>
          <a:p>
            <a:endParaRPr lang="sv-SE"/>
          </a:p>
          <a:p>
            <a:r>
              <a:rPr lang="sv-SE"/>
              <a:t>Borde jag kunna det?</a:t>
            </a:r>
          </a:p>
        </p:txBody>
      </p:sp>
    </p:spTree>
    <p:extLst>
      <p:ext uri="{BB962C8B-B14F-4D97-AF65-F5344CB8AC3E}">
        <p14:creationId xmlns:p14="http://schemas.microsoft.com/office/powerpoint/2010/main" val="2730647079"/>
      </p:ext>
    </p:extLst>
  </p:cSld>
  <p:clrMapOvr>
    <a:masterClrMapping/>
  </p:clrMapOvr>
  <p:transition spd="slow">
    <p:push dir="u"/>
  </p:transition>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B54BB5DA-BEA6-A949-9AE0-B14A59145FE7}"/>
            </a:ext>
          </a:extLst>
        </p:cNvPr>
        <p:cNvGrpSpPr/>
        <p:nvPr/>
      </p:nvGrpSpPr>
      <p:grpSpPr>
        <a:xfrm>
          <a:off x="0" y="0"/>
          <a:ext cx="0" cy="0"/>
          <a:chOff x="0" y="0"/>
          <a:chExt cx="0" cy="0"/>
        </a:xfrm>
      </p:grpSpPr>
      <p:sp>
        <p:nvSpPr>
          <p:cNvPr id="4" name="Platshållare för text 3">
            <a:extLst>
              <a:ext uri="{FF2B5EF4-FFF2-40B4-BE49-F238E27FC236}">
                <a16:creationId xmlns:a16="http://schemas.microsoft.com/office/drawing/2014/main" id="{6934809B-D231-52CD-99D3-E3D1853415EE}"/>
              </a:ext>
            </a:extLst>
          </p:cNvPr>
          <p:cNvSpPr>
            <a:spLocks noGrp="1"/>
          </p:cNvSpPr>
          <p:nvPr>
            <p:ph type="body" sz="quarter" idx="15"/>
          </p:nvPr>
        </p:nvSpPr>
        <p:spPr/>
        <p:txBody>
          <a:bodyPr/>
          <a:lstStyle/>
          <a:p>
            <a:endParaRPr lang="sv-SE"/>
          </a:p>
        </p:txBody>
      </p:sp>
      <p:sp>
        <p:nvSpPr>
          <p:cNvPr id="3" name="textruta 2">
            <a:extLst>
              <a:ext uri="{FF2B5EF4-FFF2-40B4-BE49-F238E27FC236}">
                <a16:creationId xmlns:a16="http://schemas.microsoft.com/office/drawing/2014/main" id="{31E698F9-FD63-9C8F-8FE2-8A054F3FB0A8}"/>
              </a:ext>
            </a:extLst>
          </p:cNvPr>
          <p:cNvSpPr txBox="1"/>
          <p:nvPr/>
        </p:nvSpPr>
        <p:spPr>
          <a:xfrm>
            <a:off x="-5028901" y="1279811"/>
            <a:ext cx="5028901" cy="1446550"/>
          </a:xfrm>
          <a:prstGeom prst="rect">
            <a:avLst/>
          </a:prstGeom>
          <a:noFill/>
        </p:spPr>
        <p:txBody>
          <a:bodyPr wrap="square" rtlCol="0">
            <a:spAutoFit/>
          </a:bodyPr>
          <a:lstStyle/>
          <a:p>
            <a:r>
              <a:rPr lang="sv-SE" sz="3200" b="1">
                <a:solidFill>
                  <a:schemeClr val="accent2"/>
                </a:solidFill>
                <a:latin typeface="+mj-lt"/>
              </a:rPr>
              <a:t>Tydliggörande </a:t>
            </a:r>
          </a:p>
          <a:p>
            <a:r>
              <a:rPr lang="sv-SE" sz="3200" b="1">
                <a:solidFill>
                  <a:schemeClr val="accent2"/>
                </a:solidFill>
                <a:latin typeface="+mj-lt"/>
              </a:rPr>
              <a:t>pedagogiska tips</a:t>
            </a:r>
          </a:p>
          <a:p>
            <a:endParaRPr lang="sv-SE" sz="2400">
              <a:solidFill>
                <a:schemeClr val="accent2"/>
              </a:solidFill>
            </a:endParaRPr>
          </a:p>
        </p:txBody>
      </p:sp>
      <p:sp>
        <p:nvSpPr>
          <p:cNvPr id="2" name="Rektangel 1">
            <a:extLst>
              <a:ext uri="{FF2B5EF4-FFF2-40B4-BE49-F238E27FC236}">
                <a16:creationId xmlns:a16="http://schemas.microsoft.com/office/drawing/2014/main" id="{7CF2C9E1-6296-558C-0FC9-7ED8C06B7346}"/>
              </a:ext>
            </a:extLst>
          </p:cNvPr>
          <p:cNvSpPr/>
          <p:nvPr/>
        </p:nvSpPr>
        <p:spPr>
          <a:xfrm>
            <a:off x="0" y="0"/>
            <a:ext cx="4168140" cy="6858000"/>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6" name="textruta 5">
            <a:extLst>
              <a:ext uri="{FF2B5EF4-FFF2-40B4-BE49-F238E27FC236}">
                <a16:creationId xmlns:a16="http://schemas.microsoft.com/office/drawing/2014/main" id="{3AD67A67-D2B0-AA4D-F310-917EA099AA6B}"/>
              </a:ext>
            </a:extLst>
          </p:cNvPr>
          <p:cNvSpPr txBox="1"/>
          <p:nvPr/>
        </p:nvSpPr>
        <p:spPr>
          <a:xfrm>
            <a:off x="419399" y="675168"/>
            <a:ext cx="3466801" cy="4308872"/>
          </a:xfrm>
          <a:prstGeom prst="rect">
            <a:avLst/>
          </a:prstGeom>
          <a:noFill/>
        </p:spPr>
        <p:txBody>
          <a:bodyPr wrap="square" rtlCol="0">
            <a:spAutoFit/>
          </a:bodyPr>
          <a:lstStyle/>
          <a:p>
            <a:r>
              <a:rPr lang="sv-SE" sz="3200" b="1">
                <a:solidFill>
                  <a:schemeClr val="bg1"/>
                </a:solidFill>
                <a:latin typeface="+mj-lt"/>
              </a:rPr>
              <a:t>Tydliggörande </a:t>
            </a:r>
          </a:p>
          <a:p>
            <a:r>
              <a:rPr lang="sv-SE" sz="3200" b="1">
                <a:solidFill>
                  <a:schemeClr val="bg1"/>
                </a:solidFill>
                <a:latin typeface="+mj-lt"/>
              </a:rPr>
              <a:t>pedagogik </a:t>
            </a:r>
          </a:p>
          <a:p>
            <a:r>
              <a:rPr lang="sv-SE" sz="2800">
                <a:solidFill>
                  <a:schemeClr val="bg1"/>
                </a:solidFill>
              </a:rPr>
              <a:t>Tips!</a:t>
            </a:r>
          </a:p>
          <a:p>
            <a:endParaRPr lang="sv-SE" sz="2800">
              <a:solidFill>
                <a:schemeClr val="bg1"/>
              </a:solidFill>
            </a:endParaRPr>
          </a:p>
          <a:p>
            <a:r>
              <a:rPr lang="sv-SE">
                <a:solidFill>
                  <a:schemeClr val="bg1"/>
                </a:solidFill>
              </a:rPr>
              <a:t>Kan med fördel hängas upp i klubbstugan, på föreningens anslagstavla, omklädningsrum eller gås igenom på föräldramöten eller tillsammans med er träningsgrupp (anpassa tipsen till frågor)</a:t>
            </a:r>
          </a:p>
          <a:p>
            <a:endParaRPr lang="sv-SE" sz="2800">
              <a:solidFill>
                <a:schemeClr val="bg1"/>
              </a:solidFill>
            </a:endParaRPr>
          </a:p>
        </p:txBody>
      </p:sp>
      <p:sp>
        <p:nvSpPr>
          <p:cNvPr id="12" name="Rektangel: rundade hörn 11">
            <a:extLst>
              <a:ext uri="{FF2B5EF4-FFF2-40B4-BE49-F238E27FC236}">
                <a16:creationId xmlns:a16="http://schemas.microsoft.com/office/drawing/2014/main" id="{F6565538-11E1-0CD5-5B32-DFE46A7F9CC4}"/>
              </a:ext>
            </a:extLst>
          </p:cNvPr>
          <p:cNvSpPr/>
          <p:nvPr/>
        </p:nvSpPr>
        <p:spPr>
          <a:xfrm>
            <a:off x="419399" y="4984040"/>
            <a:ext cx="3269478" cy="1216887"/>
          </a:xfrm>
          <a:prstGeom prst="roundRect">
            <a:avLst/>
          </a:prstGeom>
          <a:solidFill>
            <a:schemeClr val="accent2"/>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sv-SE"/>
              <a:t>Vilket av dessa tips behöver jag utveckla i mitt ledarskap?</a:t>
            </a:r>
          </a:p>
        </p:txBody>
      </p:sp>
      <p:pic>
        <p:nvPicPr>
          <p:cNvPr id="7" name="Bildobjekt 6">
            <a:extLst>
              <a:ext uri="{FF2B5EF4-FFF2-40B4-BE49-F238E27FC236}">
                <a16:creationId xmlns:a16="http://schemas.microsoft.com/office/drawing/2014/main" id="{152D0121-1C04-9EFD-6327-5309DD7B628D}"/>
              </a:ext>
            </a:extLst>
          </p:cNvPr>
          <p:cNvPicPr>
            <a:picLocks noChangeAspect="1"/>
          </p:cNvPicPr>
          <p:nvPr/>
        </p:nvPicPr>
        <p:blipFill>
          <a:blip r:embed="rId3"/>
          <a:stretch>
            <a:fillRect/>
          </a:stretch>
        </p:blipFill>
        <p:spPr>
          <a:xfrm rot="535108">
            <a:off x="6075598" y="158912"/>
            <a:ext cx="4588320" cy="6540176"/>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183401037"/>
      </p:ext>
    </p:extLst>
  </p:cSld>
  <p:clrMapOvr>
    <a:masterClrMapping/>
  </p:clrMapOvr>
  <p:transition spd="slow">
    <p:push dir="u"/>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latshållare för text 3">
            <a:extLst>
              <a:ext uri="{FF2B5EF4-FFF2-40B4-BE49-F238E27FC236}">
                <a16:creationId xmlns:a16="http://schemas.microsoft.com/office/drawing/2014/main" id="{813DF7BB-0845-D3FB-E07B-67B13677F5F8}"/>
              </a:ext>
            </a:extLst>
          </p:cNvPr>
          <p:cNvSpPr>
            <a:spLocks noGrp="1"/>
          </p:cNvSpPr>
          <p:nvPr>
            <p:ph type="body" sz="quarter" idx="15"/>
          </p:nvPr>
        </p:nvSpPr>
        <p:spPr/>
        <p:txBody>
          <a:bodyPr/>
          <a:lstStyle/>
          <a:p>
            <a:endParaRPr lang="sv-SE"/>
          </a:p>
        </p:txBody>
      </p:sp>
      <p:pic>
        <p:nvPicPr>
          <p:cNvPr id="9" name="Bildobjekt 8" descr="En bild som visar text, skärmbild, Webbsida, Webbplats&#10;&#10;AI-genererat innehåll kan vara felaktigt.">
            <a:extLst>
              <a:ext uri="{FF2B5EF4-FFF2-40B4-BE49-F238E27FC236}">
                <a16:creationId xmlns:a16="http://schemas.microsoft.com/office/drawing/2014/main" id="{3D9FB46F-AB30-FE21-604A-7DC8EA0B3C71}"/>
              </a:ext>
            </a:extLst>
          </p:cNvPr>
          <p:cNvPicPr>
            <a:picLocks noChangeAspect="1"/>
          </p:cNvPicPr>
          <p:nvPr/>
        </p:nvPicPr>
        <p:blipFill>
          <a:blip r:embed="rId2"/>
          <a:stretch>
            <a:fillRect/>
          </a:stretch>
        </p:blipFill>
        <p:spPr>
          <a:xfrm>
            <a:off x="4792319" y="1050680"/>
            <a:ext cx="6753570" cy="4756639"/>
          </a:xfrm>
          <a:prstGeom prst="rect">
            <a:avLst/>
          </a:prstGeom>
          <a:ln>
            <a:noFill/>
          </a:ln>
          <a:effectLst>
            <a:outerShdw blurRad="292100" dist="139700" dir="2700000" algn="tl" rotWithShape="0">
              <a:srgbClr val="333333">
                <a:alpha val="65000"/>
              </a:srgbClr>
            </a:outerShdw>
          </a:effectLst>
        </p:spPr>
      </p:pic>
      <p:sp>
        <p:nvSpPr>
          <p:cNvPr id="10" name="Rektangel 9">
            <a:extLst>
              <a:ext uri="{FF2B5EF4-FFF2-40B4-BE49-F238E27FC236}">
                <a16:creationId xmlns:a16="http://schemas.microsoft.com/office/drawing/2014/main" id="{89EADA5A-9258-17E7-1044-40A9B7FACC55}"/>
              </a:ext>
            </a:extLst>
          </p:cNvPr>
          <p:cNvSpPr/>
          <p:nvPr/>
        </p:nvSpPr>
        <p:spPr>
          <a:xfrm>
            <a:off x="0" y="0"/>
            <a:ext cx="4168140" cy="6858000"/>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1" name="textruta 10">
            <a:extLst>
              <a:ext uri="{FF2B5EF4-FFF2-40B4-BE49-F238E27FC236}">
                <a16:creationId xmlns:a16="http://schemas.microsoft.com/office/drawing/2014/main" id="{35772AE3-A279-9F51-DC90-09C61A580118}"/>
              </a:ext>
            </a:extLst>
          </p:cNvPr>
          <p:cNvSpPr txBox="1"/>
          <p:nvPr/>
        </p:nvSpPr>
        <p:spPr>
          <a:xfrm>
            <a:off x="419399" y="675168"/>
            <a:ext cx="3512757" cy="2369880"/>
          </a:xfrm>
          <a:prstGeom prst="rect">
            <a:avLst/>
          </a:prstGeom>
          <a:noFill/>
        </p:spPr>
        <p:txBody>
          <a:bodyPr wrap="none" rtlCol="0">
            <a:spAutoFit/>
          </a:bodyPr>
          <a:lstStyle/>
          <a:p>
            <a:r>
              <a:rPr lang="sv-SE" sz="3200" b="1">
                <a:solidFill>
                  <a:schemeClr val="bg1"/>
                </a:solidFill>
                <a:latin typeface="+mj-lt"/>
              </a:rPr>
              <a:t>Tydliggörande </a:t>
            </a:r>
          </a:p>
          <a:p>
            <a:r>
              <a:rPr lang="sv-SE" sz="3200" b="1">
                <a:solidFill>
                  <a:schemeClr val="bg1"/>
                </a:solidFill>
                <a:latin typeface="+mj-lt"/>
              </a:rPr>
              <a:t>pedagogik </a:t>
            </a:r>
          </a:p>
          <a:p>
            <a:r>
              <a:rPr lang="sv-SE" sz="2800">
                <a:solidFill>
                  <a:schemeClr val="bg1"/>
                </a:solidFill>
              </a:rPr>
              <a:t>Arbeta tillsammans </a:t>
            </a:r>
          </a:p>
          <a:p>
            <a:r>
              <a:rPr lang="sv-SE" sz="2800">
                <a:solidFill>
                  <a:schemeClr val="bg1"/>
                </a:solidFill>
              </a:rPr>
              <a:t>i ledarteamet eller</a:t>
            </a:r>
          </a:p>
          <a:p>
            <a:r>
              <a:rPr lang="sv-SE" sz="2800">
                <a:solidFill>
                  <a:schemeClr val="bg1"/>
                </a:solidFill>
              </a:rPr>
              <a:t>föreningen</a:t>
            </a:r>
          </a:p>
        </p:txBody>
      </p:sp>
      <p:sp>
        <p:nvSpPr>
          <p:cNvPr id="2" name="Rektangel: rundade hörn 1">
            <a:extLst>
              <a:ext uri="{FF2B5EF4-FFF2-40B4-BE49-F238E27FC236}">
                <a16:creationId xmlns:a16="http://schemas.microsoft.com/office/drawing/2014/main" id="{951DF9D9-BEBA-45E3-1D66-138F15813651}"/>
              </a:ext>
            </a:extLst>
          </p:cNvPr>
          <p:cNvSpPr/>
          <p:nvPr/>
        </p:nvSpPr>
        <p:spPr>
          <a:xfrm>
            <a:off x="419399" y="4476584"/>
            <a:ext cx="3269478" cy="1724343"/>
          </a:xfrm>
          <a:prstGeom prst="roundRect">
            <a:avLst/>
          </a:prstGeom>
          <a:solidFill>
            <a:schemeClr val="accent2"/>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sv-SE"/>
              <a:t>Har vi en tydlig pedagogik i vår förening?</a:t>
            </a:r>
          </a:p>
          <a:p>
            <a:endParaRPr lang="sv-SE"/>
          </a:p>
          <a:p>
            <a:r>
              <a:rPr lang="sv-SE"/>
              <a:t>Är vi i behov av det?</a:t>
            </a:r>
          </a:p>
        </p:txBody>
      </p:sp>
    </p:spTree>
    <p:extLst>
      <p:ext uri="{BB962C8B-B14F-4D97-AF65-F5344CB8AC3E}">
        <p14:creationId xmlns:p14="http://schemas.microsoft.com/office/powerpoint/2010/main" val="2388984874"/>
      </p:ext>
    </p:extLst>
  </p:cSld>
  <p:clrMapOvr>
    <a:masterClrMapping/>
  </p:clrMapOvr>
  <p:transition spd="slow">
    <p:push dir="u"/>
  </p:transition>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
          <a:extLst>
            <a:ext uri="{FF2B5EF4-FFF2-40B4-BE49-F238E27FC236}">
              <a16:creationId xmlns:a16="http://schemas.microsoft.com/office/drawing/2014/main" id="{D7A6B6D7-E9BE-41BC-C5CF-1026766DE460}"/>
            </a:ext>
          </a:extLst>
        </p:cNvPr>
        <p:cNvGrpSpPr/>
        <p:nvPr/>
      </p:nvGrpSpPr>
      <p:grpSpPr>
        <a:xfrm>
          <a:off x="0" y="0"/>
          <a:ext cx="0" cy="0"/>
          <a:chOff x="0" y="0"/>
          <a:chExt cx="0" cy="0"/>
        </a:xfrm>
      </p:grpSpPr>
      <p:sp>
        <p:nvSpPr>
          <p:cNvPr id="5" name="Rektangel: rundade hörn 4">
            <a:extLst>
              <a:ext uri="{FF2B5EF4-FFF2-40B4-BE49-F238E27FC236}">
                <a16:creationId xmlns:a16="http://schemas.microsoft.com/office/drawing/2014/main" id="{97FD76BC-1E32-B74D-6B99-20E88F200FDE}"/>
              </a:ext>
            </a:extLst>
          </p:cNvPr>
          <p:cNvSpPr/>
          <p:nvPr/>
        </p:nvSpPr>
        <p:spPr>
          <a:xfrm>
            <a:off x="1297968" y="1343511"/>
            <a:ext cx="9596063" cy="4170977"/>
          </a:xfrm>
          <a:prstGeom prst="round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sv-SE" sz="7200">
                <a:latin typeface="+mj-lt"/>
              </a:rPr>
              <a:t>Summering</a:t>
            </a:r>
          </a:p>
        </p:txBody>
      </p:sp>
      <p:sp>
        <p:nvSpPr>
          <p:cNvPr id="2" name="Platshållare för text 2">
            <a:extLst>
              <a:ext uri="{FF2B5EF4-FFF2-40B4-BE49-F238E27FC236}">
                <a16:creationId xmlns:a16="http://schemas.microsoft.com/office/drawing/2014/main" id="{F6548ED1-3B22-B1D0-3F60-7B4EFEFEE8EE}"/>
              </a:ext>
            </a:extLst>
          </p:cNvPr>
          <p:cNvSpPr>
            <a:spLocks noGrp="1"/>
          </p:cNvSpPr>
          <p:nvPr>
            <p:ph type="body" sz="quarter" idx="14"/>
          </p:nvPr>
        </p:nvSpPr>
        <p:spPr>
          <a:xfrm>
            <a:off x="-2025649" y="3513517"/>
            <a:ext cx="14208125" cy="4438198"/>
          </a:xfrm>
        </p:spPr>
        <p:txBody>
          <a:bodyPr/>
          <a:lstStyle/>
          <a:p>
            <a:endParaRPr lang="sv-SE"/>
          </a:p>
        </p:txBody>
      </p:sp>
    </p:spTree>
    <p:extLst>
      <p:ext uri="{BB962C8B-B14F-4D97-AF65-F5344CB8AC3E}">
        <p14:creationId xmlns:p14="http://schemas.microsoft.com/office/powerpoint/2010/main" val="2723162081"/>
      </p:ext>
    </p:extLst>
  </p:cSld>
  <p:clrMapOvr>
    <a:masterClrMapping/>
  </p:clrMapOvr>
  <p:transition spd="slow">
    <p:push dir="u"/>
  </p:transition>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CCE1EF"/>
        </a:solidFill>
        <a:effectLst/>
      </p:bgPr>
    </p:bg>
    <p:spTree>
      <p:nvGrpSpPr>
        <p:cNvPr id="1" name=""/>
        <p:cNvGrpSpPr/>
        <p:nvPr/>
      </p:nvGrpSpPr>
      <p:grpSpPr>
        <a:xfrm>
          <a:off x="0" y="0"/>
          <a:ext cx="0" cy="0"/>
          <a:chOff x="0" y="0"/>
          <a:chExt cx="0" cy="0"/>
        </a:xfrm>
      </p:grpSpPr>
      <p:sp>
        <p:nvSpPr>
          <p:cNvPr id="4" name="Platshållare för text 3">
            <a:extLst>
              <a:ext uri="{FF2B5EF4-FFF2-40B4-BE49-F238E27FC236}">
                <a16:creationId xmlns:a16="http://schemas.microsoft.com/office/drawing/2014/main" id="{CF364686-9516-F5CE-3E63-D1C0D234C58D}"/>
              </a:ext>
            </a:extLst>
          </p:cNvPr>
          <p:cNvSpPr>
            <a:spLocks noGrp="1"/>
          </p:cNvSpPr>
          <p:nvPr>
            <p:ph type="body" sz="quarter" idx="15"/>
          </p:nvPr>
        </p:nvSpPr>
        <p:spPr/>
        <p:txBody>
          <a:bodyPr/>
          <a:lstStyle/>
          <a:p>
            <a:endParaRPr lang="sv-SE"/>
          </a:p>
        </p:txBody>
      </p:sp>
      <p:pic>
        <p:nvPicPr>
          <p:cNvPr id="5" name="Bildobjekt 4"/>
          <p:cNvPicPr>
            <a:picLocks noChangeAspect="1"/>
          </p:cNvPicPr>
          <p:nvPr/>
        </p:nvPicPr>
        <p:blipFill>
          <a:blip r:embed="rId3">
            <a:extLst>
              <a:ext uri="{28A0092B-C50C-407E-A947-70E740481C1C}">
                <a14:useLocalDpi xmlns:a14="http://schemas.microsoft.com/office/drawing/2010/main" val="0"/>
              </a:ext>
            </a:extLst>
          </a:blip>
          <a:srcRect l="27843" t="6461" r="28334" b="16411"/>
          <a:stretch>
            <a:fillRect/>
          </a:stretch>
        </p:blipFill>
        <p:spPr>
          <a:xfrm>
            <a:off x="4329276" y="784013"/>
            <a:ext cx="5343044" cy="5289974"/>
          </a:xfrm>
          <a:prstGeom prst="rect">
            <a:avLst/>
          </a:prstGeom>
        </p:spPr>
      </p:pic>
      <p:sp>
        <p:nvSpPr>
          <p:cNvPr id="7" name="textruta 6">
            <a:extLst>
              <a:ext uri="{FF2B5EF4-FFF2-40B4-BE49-F238E27FC236}">
                <a16:creationId xmlns:a16="http://schemas.microsoft.com/office/drawing/2014/main" id="{97EF73D8-FF5C-663C-95FB-AFA435146608}"/>
              </a:ext>
            </a:extLst>
          </p:cNvPr>
          <p:cNvSpPr txBox="1"/>
          <p:nvPr/>
        </p:nvSpPr>
        <p:spPr>
          <a:xfrm>
            <a:off x="479384" y="784013"/>
            <a:ext cx="3033853" cy="2923877"/>
          </a:xfrm>
          <a:prstGeom prst="rect">
            <a:avLst/>
          </a:prstGeom>
          <a:noFill/>
        </p:spPr>
        <p:txBody>
          <a:bodyPr wrap="square" rtlCol="0">
            <a:spAutoFit/>
          </a:bodyPr>
          <a:lstStyle/>
          <a:p>
            <a:endParaRPr lang="sv-SE" sz="1000">
              <a:solidFill>
                <a:schemeClr val="accent2"/>
              </a:solidFill>
            </a:endParaRPr>
          </a:p>
          <a:p>
            <a:r>
              <a:rPr lang="sv-SE" sz="3200">
                <a:solidFill>
                  <a:schemeClr val="accent2"/>
                </a:solidFill>
                <a:latin typeface="+mj-lt"/>
              </a:rPr>
              <a:t>Holistiska perspektivet</a:t>
            </a:r>
          </a:p>
          <a:p>
            <a:endParaRPr lang="sv-SE" sz="1000">
              <a:solidFill>
                <a:schemeClr val="accent2"/>
              </a:solidFill>
              <a:latin typeface="Proxima Nova Th" panose="02000506030000020004" pitchFamily="50" charset="0"/>
            </a:endParaRPr>
          </a:p>
          <a:p>
            <a:r>
              <a:rPr lang="sv-SE" sz="2000">
                <a:solidFill>
                  <a:schemeClr val="accent2"/>
                </a:solidFill>
              </a:rPr>
              <a:t>Utmaningen som ledare är att komma ihåg att utmana dessa dimensioner utifrån varje individs olika förmågor</a:t>
            </a:r>
          </a:p>
        </p:txBody>
      </p:sp>
      <p:sp>
        <p:nvSpPr>
          <p:cNvPr id="6" name="textruta 5">
            <a:extLst>
              <a:ext uri="{FF2B5EF4-FFF2-40B4-BE49-F238E27FC236}">
                <a16:creationId xmlns:a16="http://schemas.microsoft.com/office/drawing/2014/main" id="{2E1A098A-E80D-83FD-15B4-9EBAB6D6808A}"/>
              </a:ext>
            </a:extLst>
          </p:cNvPr>
          <p:cNvSpPr txBox="1"/>
          <p:nvPr/>
        </p:nvSpPr>
        <p:spPr>
          <a:xfrm>
            <a:off x="2990" y="0"/>
            <a:ext cx="1257588" cy="369332"/>
          </a:xfrm>
          <a:prstGeom prst="rect">
            <a:avLst/>
          </a:prstGeom>
          <a:solidFill>
            <a:schemeClr val="accent2"/>
          </a:solidFill>
        </p:spPr>
        <p:txBody>
          <a:bodyPr wrap="none" rtlCol="0">
            <a:spAutoFit/>
          </a:bodyPr>
          <a:lstStyle/>
          <a:p>
            <a:r>
              <a:rPr lang="sv-SE">
                <a:solidFill>
                  <a:schemeClr val="bg1"/>
                </a:solidFill>
              </a:rPr>
              <a:t>VARFÖR?</a:t>
            </a:r>
          </a:p>
        </p:txBody>
      </p:sp>
      <p:sp>
        <p:nvSpPr>
          <p:cNvPr id="2" name="textruta 1">
            <a:extLst>
              <a:ext uri="{FF2B5EF4-FFF2-40B4-BE49-F238E27FC236}">
                <a16:creationId xmlns:a16="http://schemas.microsoft.com/office/drawing/2014/main" id="{E3AA33F2-7729-D6C4-8D73-AE201BC9851E}"/>
              </a:ext>
            </a:extLst>
          </p:cNvPr>
          <p:cNvSpPr txBox="1"/>
          <p:nvPr/>
        </p:nvSpPr>
        <p:spPr>
          <a:xfrm>
            <a:off x="6022843" y="6209968"/>
            <a:ext cx="2146742" cy="369332"/>
          </a:xfrm>
          <a:prstGeom prst="rect">
            <a:avLst/>
          </a:prstGeom>
          <a:noFill/>
        </p:spPr>
        <p:txBody>
          <a:bodyPr wrap="none" rtlCol="0">
            <a:spAutoFit/>
          </a:bodyPr>
          <a:lstStyle/>
          <a:p>
            <a:r>
              <a:rPr lang="sv-SE" b="1">
                <a:solidFill>
                  <a:schemeClr val="accent2"/>
                </a:solidFill>
              </a:rPr>
              <a:t>Barnet 360 grader</a:t>
            </a:r>
          </a:p>
        </p:txBody>
      </p:sp>
      <p:sp>
        <p:nvSpPr>
          <p:cNvPr id="3" name="Rektangel: rundade hörn 2">
            <a:extLst>
              <a:ext uri="{FF2B5EF4-FFF2-40B4-BE49-F238E27FC236}">
                <a16:creationId xmlns:a16="http://schemas.microsoft.com/office/drawing/2014/main" id="{C7B22F70-9FF9-E236-4B36-98B5ACF65C12}"/>
              </a:ext>
            </a:extLst>
          </p:cNvPr>
          <p:cNvSpPr/>
          <p:nvPr/>
        </p:nvSpPr>
        <p:spPr>
          <a:xfrm>
            <a:off x="375939" y="4177862"/>
            <a:ext cx="3033853" cy="2401438"/>
          </a:xfrm>
          <a:prstGeom prst="round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sv-SE" sz="1600" dirty="0"/>
              <a:t>Se till vårt egna ledarskap:</a:t>
            </a:r>
          </a:p>
          <a:p>
            <a:endParaRPr lang="sv-SE" sz="1600" dirty="0"/>
          </a:p>
          <a:p>
            <a:r>
              <a:rPr lang="sv-SE" sz="1600" dirty="0"/>
              <a:t>Vilken dimension hamnar jag lätt i?</a:t>
            </a:r>
          </a:p>
          <a:p>
            <a:endParaRPr lang="sv-SE" sz="1600" dirty="0"/>
          </a:p>
          <a:p>
            <a:r>
              <a:rPr lang="sv-SE" sz="1600" dirty="0"/>
              <a:t>Vilken dimension tycker jag är utmanande att få in på aktiviteterna?</a:t>
            </a:r>
          </a:p>
        </p:txBody>
      </p:sp>
    </p:spTree>
    <p:extLst>
      <p:ext uri="{BB962C8B-B14F-4D97-AF65-F5344CB8AC3E}">
        <p14:creationId xmlns:p14="http://schemas.microsoft.com/office/powerpoint/2010/main" val="4232970220"/>
      </p:ext>
    </p:extLst>
  </p:cSld>
  <p:clrMapOvr>
    <a:masterClrMapping/>
  </p:clrMapOvr>
  <p:transition spd="slow">
    <p:push dir="u"/>
  </p:transition>
</p:sld>
</file>

<file path=ppt/slides/slide40.xml><?xml version="1.0" encoding="utf-8"?>
<p:sld xmlns:a="http://schemas.openxmlformats.org/drawingml/2006/main" xmlns:r="http://schemas.openxmlformats.org/officeDocument/2006/relationships" xmlns:p="http://schemas.openxmlformats.org/presentationml/2006/main">
  <p:cSld>
    <p:bg>
      <p:bgPr>
        <a:solidFill>
          <a:srgbClr val="CCE1EF">
            <a:alpha val="99000"/>
          </a:srgbClr>
        </a:solidFill>
        <a:effectLst/>
      </p:bgPr>
    </p:bg>
    <p:spTree>
      <p:nvGrpSpPr>
        <p:cNvPr id="1" name="">
          <a:extLst>
            <a:ext uri="{FF2B5EF4-FFF2-40B4-BE49-F238E27FC236}">
              <a16:creationId xmlns:a16="http://schemas.microsoft.com/office/drawing/2014/main" id="{54E20291-574A-C4B1-41DE-19820C9E3BE2}"/>
            </a:ext>
          </a:extLst>
        </p:cNvPr>
        <p:cNvGrpSpPr/>
        <p:nvPr/>
      </p:nvGrpSpPr>
      <p:grpSpPr>
        <a:xfrm>
          <a:off x="0" y="0"/>
          <a:ext cx="0" cy="0"/>
          <a:chOff x="0" y="0"/>
          <a:chExt cx="0" cy="0"/>
        </a:xfrm>
      </p:grpSpPr>
      <p:sp>
        <p:nvSpPr>
          <p:cNvPr id="4" name="Platshållare för text 3">
            <a:extLst>
              <a:ext uri="{FF2B5EF4-FFF2-40B4-BE49-F238E27FC236}">
                <a16:creationId xmlns:a16="http://schemas.microsoft.com/office/drawing/2014/main" id="{A62DD74A-12DC-7F96-06CB-F627C458F0A1}"/>
              </a:ext>
            </a:extLst>
          </p:cNvPr>
          <p:cNvSpPr>
            <a:spLocks noGrp="1"/>
          </p:cNvSpPr>
          <p:nvPr>
            <p:ph type="body" sz="quarter" idx="15"/>
          </p:nvPr>
        </p:nvSpPr>
        <p:spPr/>
        <p:txBody>
          <a:bodyPr/>
          <a:lstStyle/>
          <a:p>
            <a:endParaRPr lang="sv-SE"/>
          </a:p>
        </p:txBody>
      </p:sp>
      <p:sp>
        <p:nvSpPr>
          <p:cNvPr id="6" name="Ellips 5">
            <a:extLst>
              <a:ext uri="{FF2B5EF4-FFF2-40B4-BE49-F238E27FC236}">
                <a16:creationId xmlns:a16="http://schemas.microsoft.com/office/drawing/2014/main" id="{9FED4D06-97B0-86D3-395F-A1E29F60ADA0}"/>
              </a:ext>
            </a:extLst>
          </p:cNvPr>
          <p:cNvSpPr/>
          <p:nvPr/>
        </p:nvSpPr>
        <p:spPr>
          <a:xfrm>
            <a:off x="1059125" y="1770006"/>
            <a:ext cx="1190694" cy="1151223"/>
          </a:xfrm>
          <a:prstGeom prst="ellipse">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7" name="Ellips 6">
            <a:extLst>
              <a:ext uri="{FF2B5EF4-FFF2-40B4-BE49-F238E27FC236}">
                <a16:creationId xmlns:a16="http://schemas.microsoft.com/office/drawing/2014/main" id="{39821D6E-026C-CC67-3DE5-508E91DE5A25}"/>
              </a:ext>
            </a:extLst>
          </p:cNvPr>
          <p:cNvSpPr/>
          <p:nvPr/>
        </p:nvSpPr>
        <p:spPr>
          <a:xfrm>
            <a:off x="4013931" y="1770005"/>
            <a:ext cx="1190694" cy="1151223"/>
          </a:xfrm>
          <a:prstGeom prst="ellipse">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8" name="Ellips 7">
            <a:extLst>
              <a:ext uri="{FF2B5EF4-FFF2-40B4-BE49-F238E27FC236}">
                <a16:creationId xmlns:a16="http://schemas.microsoft.com/office/drawing/2014/main" id="{76DA03DB-1153-886E-E750-9E34B34E659E}"/>
              </a:ext>
            </a:extLst>
          </p:cNvPr>
          <p:cNvSpPr/>
          <p:nvPr/>
        </p:nvSpPr>
        <p:spPr>
          <a:xfrm>
            <a:off x="6987377" y="1770005"/>
            <a:ext cx="1190694" cy="1151223"/>
          </a:xfrm>
          <a:prstGeom prst="ellipse">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9" name="Ellips 8">
            <a:extLst>
              <a:ext uri="{FF2B5EF4-FFF2-40B4-BE49-F238E27FC236}">
                <a16:creationId xmlns:a16="http://schemas.microsoft.com/office/drawing/2014/main" id="{76276A36-C32E-9A58-A69C-5CA63F86BF22}"/>
              </a:ext>
            </a:extLst>
          </p:cNvPr>
          <p:cNvSpPr/>
          <p:nvPr/>
        </p:nvSpPr>
        <p:spPr>
          <a:xfrm>
            <a:off x="9942181" y="1770004"/>
            <a:ext cx="1190694" cy="1151223"/>
          </a:xfrm>
          <a:prstGeom prst="ellipse">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3" name="textruta 12">
            <a:extLst>
              <a:ext uri="{FF2B5EF4-FFF2-40B4-BE49-F238E27FC236}">
                <a16:creationId xmlns:a16="http://schemas.microsoft.com/office/drawing/2014/main" id="{4BB5D775-6421-7C35-975D-DC5BCA246EE7}"/>
              </a:ext>
            </a:extLst>
          </p:cNvPr>
          <p:cNvSpPr txBox="1"/>
          <p:nvPr/>
        </p:nvSpPr>
        <p:spPr>
          <a:xfrm>
            <a:off x="730268" y="3839440"/>
            <a:ext cx="1881374" cy="1815882"/>
          </a:xfrm>
          <a:prstGeom prst="rect">
            <a:avLst/>
          </a:prstGeom>
          <a:noFill/>
        </p:spPr>
        <p:txBody>
          <a:bodyPr wrap="square" rtlCol="0">
            <a:spAutoFit/>
          </a:bodyPr>
          <a:lstStyle/>
          <a:p>
            <a:pPr algn="ctr"/>
            <a:r>
              <a:rPr lang="sv-SE" sz="1400" dirty="0">
                <a:solidFill>
                  <a:schemeClr val="accent2"/>
                </a:solidFill>
              </a:rPr>
              <a:t>Prata med barnet för att gemensamt komma överens om hur ni ska göra.</a:t>
            </a:r>
          </a:p>
          <a:p>
            <a:pPr algn="ctr"/>
            <a:endParaRPr lang="sv-SE" sz="1400" dirty="0">
              <a:solidFill>
                <a:schemeClr val="accent2"/>
              </a:solidFill>
            </a:endParaRPr>
          </a:p>
          <a:p>
            <a:pPr algn="ctr"/>
            <a:r>
              <a:rPr lang="sv-SE" sz="1400" dirty="0">
                <a:solidFill>
                  <a:schemeClr val="accent2"/>
                </a:solidFill>
              </a:rPr>
              <a:t>Fråga barnet vad tycker hen är utmanande och kul?</a:t>
            </a:r>
          </a:p>
        </p:txBody>
      </p:sp>
      <p:sp>
        <p:nvSpPr>
          <p:cNvPr id="14" name="textruta 13">
            <a:extLst>
              <a:ext uri="{FF2B5EF4-FFF2-40B4-BE49-F238E27FC236}">
                <a16:creationId xmlns:a16="http://schemas.microsoft.com/office/drawing/2014/main" id="{41C9EF66-A89E-C52F-18D3-7FC17EEE3D1E}"/>
              </a:ext>
            </a:extLst>
          </p:cNvPr>
          <p:cNvSpPr txBox="1"/>
          <p:nvPr/>
        </p:nvSpPr>
        <p:spPr>
          <a:xfrm>
            <a:off x="3504193" y="3774681"/>
            <a:ext cx="2353831" cy="2031325"/>
          </a:xfrm>
          <a:prstGeom prst="rect">
            <a:avLst/>
          </a:prstGeom>
          <a:noFill/>
        </p:spPr>
        <p:txBody>
          <a:bodyPr wrap="square" rtlCol="0">
            <a:spAutoFit/>
          </a:bodyPr>
          <a:lstStyle/>
          <a:p>
            <a:pPr algn="ctr"/>
            <a:r>
              <a:rPr lang="sv-SE" sz="1400">
                <a:solidFill>
                  <a:schemeClr val="accent2"/>
                </a:solidFill>
              </a:rPr>
              <a:t>Prata med den eller dem som var med om situationen och kanske påverkade den eller blev påverkade av den.</a:t>
            </a:r>
          </a:p>
          <a:p>
            <a:pPr algn="ctr"/>
            <a:endParaRPr lang="sv-SE" sz="1400">
              <a:solidFill>
                <a:schemeClr val="accent2"/>
              </a:solidFill>
            </a:endParaRPr>
          </a:p>
          <a:p>
            <a:pPr algn="ctr"/>
            <a:r>
              <a:rPr lang="sv-SE" sz="1400">
                <a:solidFill>
                  <a:schemeClr val="accent2"/>
                </a:solidFill>
              </a:rPr>
              <a:t>Gå igenom värdegrund, regler och normer med hela träningsgruppen?</a:t>
            </a:r>
          </a:p>
        </p:txBody>
      </p:sp>
      <p:sp>
        <p:nvSpPr>
          <p:cNvPr id="15" name="textruta 14">
            <a:extLst>
              <a:ext uri="{FF2B5EF4-FFF2-40B4-BE49-F238E27FC236}">
                <a16:creationId xmlns:a16="http://schemas.microsoft.com/office/drawing/2014/main" id="{8FA5CA85-8383-92ED-8656-839D914270C8}"/>
              </a:ext>
            </a:extLst>
          </p:cNvPr>
          <p:cNvSpPr txBox="1"/>
          <p:nvPr/>
        </p:nvSpPr>
        <p:spPr>
          <a:xfrm>
            <a:off x="6639879" y="3839440"/>
            <a:ext cx="2015377" cy="2677656"/>
          </a:xfrm>
          <a:prstGeom prst="rect">
            <a:avLst/>
          </a:prstGeom>
          <a:noFill/>
        </p:spPr>
        <p:txBody>
          <a:bodyPr wrap="square" rtlCol="0">
            <a:spAutoFit/>
          </a:bodyPr>
          <a:lstStyle/>
          <a:p>
            <a:pPr algn="ctr"/>
            <a:r>
              <a:rPr lang="sv-SE" sz="1400" dirty="0">
                <a:solidFill>
                  <a:schemeClr val="accent2"/>
                </a:solidFill>
              </a:rPr>
              <a:t>Be föräldern berätta om sitt barn, utmaningar? Kul?</a:t>
            </a:r>
          </a:p>
          <a:p>
            <a:pPr algn="ctr"/>
            <a:endParaRPr lang="sv-SE" sz="1400" dirty="0">
              <a:solidFill>
                <a:schemeClr val="accent2"/>
              </a:solidFill>
            </a:endParaRPr>
          </a:p>
          <a:p>
            <a:pPr algn="ctr"/>
            <a:r>
              <a:rPr lang="sv-SE" sz="1400" dirty="0">
                <a:solidFill>
                  <a:schemeClr val="accent2"/>
                </a:solidFill>
              </a:rPr>
              <a:t>Behöver barnets föräldrar återkoppling på det som hänt?</a:t>
            </a:r>
          </a:p>
          <a:p>
            <a:pPr algn="ctr"/>
            <a:endParaRPr lang="sv-SE" sz="1400" dirty="0">
              <a:solidFill>
                <a:schemeClr val="accent2"/>
              </a:solidFill>
            </a:endParaRPr>
          </a:p>
          <a:p>
            <a:pPr algn="ctr"/>
            <a:r>
              <a:rPr lang="sv-SE" sz="1400" dirty="0">
                <a:solidFill>
                  <a:schemeClr val="accent2"/>
                </a:solidFill>
              </a:rPr>
              <a:t>Behöver de andra barnens föräldrar återkoppling på det som hänt?</a:t>
            </a:r>
          </a:p>
        </p:txBody>
      </p:sp>
      <p:sp>
        <p:nvSpPr>
          <p:cNvPr id="16" name="textruta 15">
            <a:extLst>
              <a:ext uri="{FF2B5EF4-FFF2-40B4-BE49-F238E27FC236}">
                <a16:creationId xmlns:a16="http://schemas.microsoft.com/office/drawing/2014/main" id="{CD3CE7C1-6D82-BC84-17F1-EFA8C90228E8}"/>
              </a:ext>
            </a:extLst>
          </p:cNvPr>
          <p:cNvSpPr txBox="1"/>
          <p:nvPr/>
        </p:nvSpPr>
        <p:spPr>
          <a:xfrm>
            <a:off x="9591200" y="3759292"/>
            <a:ext cx="1939158" cy="2031325"/>
          </a:xfrm>
          <a:prstGeom prst="rect">
            <a:avLst/>
          </a:prstGeom>
          <a:noFill/>
        </p:spPr>
        <p:txBody>
          <a:bodyPr wrap="square" rtlCol="0">
            <a:spAutoFit/>
          </a:bodyPr>
          <a:lstStyle/>
          <a:p>
            <a:pPr algn="ctr"/>
            <a:r>
              <a:rPr lang="sv-SE" sz="1400">
                <a:solidFill>
                  <a:schemeClr val="accent2"/>
                </a:solidFill>
              </a:rPr>
              <a:t>Kollegor i den egna gruppen som behöver ta del av din lärdom?</a:t>
            </a:r>
          </a:p>
          <a:p>
            <a:pPr algn="ctr"/>
            <a:endParaRPr lang="sv-SE" sz="1400">
              <a:solidFill>
                <a:schemeClr val="accent2"/>
              </a:solidFill>
            </a:endParaRPr>
          </a:p>
          <a:p>
            <a:pPr algn="ctr"/>
            <a:r>
              <a:rPr lang="sv-SE" sz="1400">
                <a:solidFill>
                  <a:schemeClr val="accent2"/>
                </a:solidFill>
              </a:rPr>
              <a:t>Kollegor i föreningen som behöver veta vad som hänt och kanske anpassa sitt ledarskap?</a:t>
            </a:r>
          </a:p>
        </p:txBody>
      </p:sp>
      <p:sp>
        <p:nvSpPr>
          <p:cNvPr id="17" name="textruta 16">
            <a:extLst>
              <a:ext uri="{FF2B5EF4-FFF2-40B4-BE49-F238E27FC236}">
                <a16:creationId xmlns:a16="http://schemas.microsoft.com/office/drawing/2014/main" id="{443DF76E-7950-FE41-B815-2E58E44CF34B}"/>
              </a:ext>
            </a:extLst>
          </p:cNvPr>
          <p:cNvSpPr txBox="1"/>
          <p:nvPr/>
        </p:nvSpPr>
        <p:spPr>
          <a:xfrm>
            <a:off x="1175489" y="3255689"/>
            <a:ext cx="854016" cy="307777"/>
          </a:xfrm>
          <a:prstGeom prst="rect">
            <a:avLst/>
          </a:prstGeom>
          <a:noFill/>
        </p:spPr>
        <p:txBody>
          <a:bodyPr wrap="none" rtlCol="0">
            <a:spAutoFit/>
          </a:bodyPr>
          <a:lstStyle/>
          <a:p>
            <a:r>
              <a:rPr lang="sv-SE" sz="1400">
                <a:solidFill>
                  <a:schemeClr val="accent2"/>
                </a:solidFill>
                <a:latin typeface="+mj-lt"/>
              </a:rPr>
              <a:t>Barnet</a:t>
            </a:r>
          </a:p>
        </p:txBody>
      </p:sp>
      <p:sp>
        <p:nvSpPr>
          <p:cNvPr id="19" name="textruta 18">
            <a:extLst>
              <a:ext uri="{FF2B5EF4-FFF2-40B4-BE49-F238E27FC236}">
                <a16:creationId xmlns:a16="http://schemas.microsoft.com/office/drawing/2014/main" id="{3E7DF0DC-AD53-A831-ED96-C3EB9FF001D5}"/>
              </a:ext>
            </a:extLst>
          </p:cNvPr>
          <p:cNvSpPr txBox="1"/>
          <p:nvPr/>
        </p:nvSpPr>
        <p:spPr>
          <a:xfrm>
            <a:off x="3737327" y="3245486"/>
            <a:ext cx="1849994" cy="307777"/>
          </a:xfrm>
          <a:prstGeom prst="rect">
            <a:avLst/>
          </a:prstGeom>
          <a:noFill/>
        </p:spPr>
        <p:txBody>
          <a:bodyPr wrap="none" rtlCol="0">
            <a:spAutoFit/>
          </a:bodyPr>
          <a:lstStyle/>
          <a:p>
            <a:r>
              <a:rPr lang="sv-SE" sz="1400">
                <a:solidFill>
                  <a:schemeClr val="accent2"/>
                </a:solidFill>
                <a:latin typeface="+mj-lt"/>
              </a:rPr>
              <a:t>Träningsgruppen</a:t>
            </a:r>
          </a:p>
        </p:txBody>
      </p:sp>
      <p:sp>
        <p:nvSpPr>
          <p:cNvPr id="20" name="textruta 19">
            <a:extLst>
              <a:ext uri="{FF2B5EF4-FFF2-40B4-BE49-F238E27FC236}">
                <a16:creationId xmlns:a16="http://schemas.microsoft.com/office/drawing/2014/main" id="{B4AC1010-8F82-D191-C22A-E51106066542}"/>
              </a:ext>
            </a:extLst>
          </p:cNvPr>
          <p:cNvSpPr txBox="1"/>
          <p:nvPr/>
        </p:nvSpPr>
        <p:spPr>
          <a:xfrm>
            <a:off x="7060459" y="3251394"/>
            <a:ext cx="1085554" cy="307777"/>
          </a:xfrm>
          <a:prstGeom prst="rect">
            <a:avLst/>
          </a:prstGeom>
          <a:noFill/>
        </p:spPr>
        <p:txBody>
          <a:bodyPr wrap="none" rtlCol="0">
            <a:spAutoFit/>
          </a:bodyPr>
          <a:lstStyle/>
          <a:p>
            <a:r>
              <a:rPr lang="sv-SE" sz="1400">
                <a:solidFill>
                  <a:schemeClr val="accent2"/>
                </a:solidFill>
                <a:latin typeface="+mj-lt"/>
              </a:rPr>
              <a:t>Föräldrar</a:t>
            </a:r>
          </a:p>
        </p:txBody>
      </p:sp>
      <p:sp>
        <p:nvSpPr>
          <p:cNvPr id="21" name="textruta 20">
            <a:extLst>
              <a:ext uri="{FF2B5EF4-FFF2-40B4-BE49-F238E27FC236}">
                <a16:creationId xmlns:a16="http://schemas.microsoft.com/office/drawing/2014/main" id="{6BA370F9-7EF3-E193-86F3-938FE18DA332}"/>
              </a:ext>
            </a:extLst>
          </p:cNvPr>
          <p:cNvSpPr txBox="1"/>
          <p:nvPr/>
        </p:nvSpPr>
        <p:spPr>
          <a:xfrm>
            <a:off x="9702490" y="3261597"/>
            <a:ext cx="1635063" cy="307777"/>
          </a:xfrm>
          <a:prstGeom prst="rect">
            <a:avLst/>
          </a:prstGeom>
          <a:noFill/>
        </p:spPr>
        <p:txBody>
          <a:bodyPr wrap="none" rtlCol="0">
            <a:spAutoFit/>
          </a:bodyPr>
          <a:lstStyle/>
          <a:p>
            <a:r>
              <a:rPr lang="sv-SE" sz="1400">
                <a:solidFill>
                  <a:schemeClr val="accent2"/>
                </a:solidFill>
                <a:latin typeface="+mj-lt"/>
              </a:rPr>
              <a:t>Tränarkollegor</a:t>
            </a:r>
          </a:p>
        </p:txBody>
      </p:sp>
      <p:sp>
        <p:nvSpPr>
          <p:cNvPr id="22" name="textruta 21">
            <a:extLst>
              <a:ext uri="{FF2B5EF4-FFF2-40B4-BE49-F238E27FC236}">
                <a16:creationId xmlns:a16="http://schemas.microsoft.com/office/drawing/2014/main" id="{AA0E4617-9C0F-31D7-F4FD-4D5857D2ED82}"/>
              </a:ext>
            </a:extLst>
          </p:cNvPr>
          <p:cNvSpPr txBox="1"/>
          <p:nvPr/>
        </p:nvSpPr>
        <p:spPr>
          <a:xfrm>
            <a:off x="501357" y="733453"/>
            <a:ext cx="3539752" cy="584775"/>
          </a:xfrm>
          <a:prstGeom prst="rect">
            <a:avLst/>
          </a:prstGeom>
          <a:solidFill>
            <a:srgbClr val="CCE1EF"/>
          </a:solidFill>
          <a:ln>
            <a:noFill/>
          </a:ln>
        </p:spPr>
        <p:txBody>
          <a:bodyPr wrap="none" rtlCol="0">
            <a:spAutoFit/>
          </a:bodyPr>
          <a:lstStyle/>
          <a:p>
            <a:r>
              <a:rPr lang="sv-SE" sz="3200" dirty="0">
                <a:solidFill>
                  <a:schemeClr val="accent2"/>
                </a:solidFill>
                <a:latin typeface="+mj-lt"/>
              </a:rPr>
              <a:t>Stoppmodellen</a:t>
            </a:r>
          </a:p>
        </p:txBody>
      </p:sp>
      <p:sp>
        <p:nvSpPr>
          <p:cNvPr id="23" name="textruta 22">
            <a:extLst>
              <a:ext uri="{FF2B5EF4-FFF2-40B4-BE49-F238E27FC236}">
                <a16:creationId xmlns:a16="http://schemas.microsoft.com/office/drawing/2014/main" id="{5DFE6DB6-D655-019A-5FD7-045D59ACAA63}"/>
              </a:ext>
            </a:extLst>
          </p:cNvPr>
          <p:cNvSpPr txBox="1"/>
          <p:nvPr/>
        </p:nvSpPr>
        <p:spPr>
          <a:xfrm>
            <a:off x="2990" y="0"/>
            <a:ext cx="877163" cy="369332"/>
          </a:xfrm>
          <a:prstGeom prst="rect">
            <a:avLst/>
          </a:prstGeom>
          <a:solidFill>
            <a:schemeClr val="accent2"/>
          </a:solidFill>
        </p:spPr>
        <p:txBody>
          <a:bodyPr wrap="none" rtlCol="0">
            <a:spAutoFit/>
          </a:bodyPr>
          <a:lstStyle/>
          <a:p>
            <a:r>
              <a:rPr lang="sv-SE">
                <a:solidFill>
                  <a:schemeClr val="bg1"/>
                </a:solidFill>
              </a:rPr>
              <a:t>HUR?!</a:t>
            </a:r>
          </a:p>
        </p:txBody>
      </p:sp>
      <p:pic>
        <p:nvPicPr>
          <p:cNvPr id="5" name="Bild 4" descr="Man med barn med hel fyllning">
            <a:extLst>
              <a:ext uri="{FF2B5EF4-FFF2-40B4-BE49-F238E27FC236}">
                <a16:creationId xmlns:a16="http://schemas.microsoft.com/office/drawing/2014/main" id="{1F8742D6-7AA1-6E92-8CFB-1C6B52FCDCB2}"/>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154303" y="1913815"/>
            <a:ext cx="874090" cy="874090"/>
          </a:xfrm>
          <a:prstGeom prst="rect">
            <a:avLst/>
          </a:prstGeom>
        </p:spPr>
      </p:pic>
      <p:pic>
        <p:nvPicPr>
          <p:cNvPr id="25" name="Bild 24" descr="Barn med ballong med hel fyllning">
            <a:extLst>
              <a:ext uri="{FF2B5EF4-FFF2-40B4-BE49-F238E27FC236}">
                <a16:creationId xmlns:a16="http://schemas.microsoft.com/office/drawing/2014/main" id="{9EF010DF-4744-D841-9AAB-1866F65FE4DB}"/>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200653" y="1863015"/>
            <a:ext cx="914400" cy="914400"/>
          </a:xfrm>
          <a:prstGeom prst="rect">
            <a:avLst/>
          </a:prstGeom>
        </p:spPr>
      </p:pic>
      <p:pic>
        <p:nvPicPr>
          <p:cNvPr id="29" name="Bild 28" descr="Gruppframgång med hel fyllning">
            <a:extLst>
              <a:ext uri="{FF2B5EF4-FFF2-40B4-BE49-F238E27FC236}">
                <a16:creationId xmlns:a16="http://schemas.microsoft.com/office/drawing/2014/main" id="{79821299-0586-EE30-E8A5-34361C058B0A}"/>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10088221" y="1913815"/>
            <a:ext cx="914400" cy="914400"/>
          </a:xfrm>
          <a:prstGeom prst="rect">
            <a:avLst/>
          </a:prstGeom>
        </p:spPr>
      </p:pic>
      <p:pic>
        <p:nvPicPr>
          <p:cNvPr id="31" name="Bild 30" descr="Barn med hel fyllning">
            <a:extLst>
              <a:ext uri="{FF2B5EF4-FFF2-40B4-BE49-F238E27FC236}">
                <a16:creationId xmlns:a16="http://schemas.microsoft.com/office/drawing/2014/main" id="{4BD14EDE-DE64-A500-7729-59FB4A0B6C16}"/>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4148698" y="1937005"/>
            <a:ext cx="914400" cy="914400"/>
          </a:xfrm>
          <a:prstGeom prst="rect">
            <a:avLst/>
          </a:prstGeom>
        </p:spPr>
      </p:pic>
    </p:spTree>
    <p:extLst>
      <p:ext uri="{BB962C8B-B14F-4D97-AF65-F5344CB8AC3E}">
        <p14:creationId xmlns:p14="http://schemas.microsoft.com/office/powerpoint/2010/main" val="2493991987"/>
      </p:ext>
    </p:extLst>
  </p:cSld>
  <p:clrMapOvr>
    <a:masterClrMapping/>
  </p:clrMapOvr>
  <p:transition spd="slow">
    <p:push dir="u"/>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latshållare för text 3">
            <a:extLst>
              <a:ext uri="{FF2B5EF4-FFF2-40B4-BE49-F238E27FC236}">
                <a16:creationId xmlns:a16="http://schemas.microsoft.com/office/drawing/2014/main" id="{9CD94B4E-7898-7D91-7B72-22A0ED8109B3}"/>
              </a:ext>
            </a:extLst>
          </p:cNvPr>
          <p:cNvSpPr>
            <a:spLocks noGrp="1"/>
          </p:cNvSpPr>
          <p:nvPr>
            <p:ph type="body" sz="quarter" idx="15"/>
          </p:nvPr>
        </p:nvSpPr>
        <p:spPr/>
        <p:txBody>
          <a:bodyPr/>
          <a:lstStyle/>
          <a:p>
            <a:endParaRPr lang="sv-SE"/>
          </a:p>
        </p:txBody>
      </p:sp>
      <p:sp>
        <p:nvSpPr>
          <p:cNvPr id="5" name="Pratbubbla: rektangel med rundade hörn 4">
            <a:extLst>
              <a:ext uri="{FF2B5EF4-FFF2-40B4-BE49-F238E27FC236}">
                <a16:creationId xmlns:a16="http://schemas.microsoft.com/office/drawing/2014/main" id="{28F1252C-58D1-B743-E8AB-962D537A5D88}"/>
              </a:ext>
            </a:extLst>
          </p:cNvPr>
          <p:cNvSpPr/>
          <p:nvPr/>
        </p:nvSpPr>
        <p:spPr>
          <a:xfrm>
            <a:off x="2298071" y="955780"/>
            <a:ext cx="7595858" cy="2933323"/>
          </a:xfrm>
          <a:prstGeom prst="wedgeRoundRectCallout">
            <a:avLst>
              <a:gd name="adj1" fmla="val -35613"/>
              <a:gd name="adj2" fmla="val 83488"/>
              <a:gd name="adj3" fmla="val 16667"/>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sv-SE" sz="3600">
                <a:latin typeface="+mj-lt"/>
              </a:rPr>
              <a:t>Ni är ideella ledare inte experter, ut och hitta ert inkluderande ledarskap!</a:t>
            </a:r>
          </a:p>
        </p:txBody>
      </p:sp>
      <p:sp>
        <p:nvSpPr>
          <p:cNvPr id="2" name="textruta 1">
            <a:extLst>
              <a:ext uri="{FF2B5EF4-FFF2-40B4-BE49-F238E27FC236}">
                <a16:creationId xmlns:a16="http://schemas.microsoft.com/office/drawing/2014/main" id="{E59C03BC-655A-99C5-8C32-B2CC00ACDF97}"/>
              </a:ext>
            </a:extLst>
          </p:cNvPr>
          <p:cNvSpPr txBox="1"/>
          <p:nvPr/>
        </p:nvSpPr>
        <p:spPr>
          <a:xfrm>
            <a:off x="2298071" y="5671387"/>
            <a:ext cx="7595858" cy="461665"/>
          </a:xfrm>
          <a:prstGeom prst="rect">
            <a:avLst/>
          </a:prstGeom>
          <a:noFill/>
        </p:spPr>
        <p:txBody>
          <a:bodyPr wrap="square" rtlCol="0">
            <a:spAutoFit/>
          </a:bodyPr>
          <a:lstStyle/>
          <a:p>
            <a:pPr algn="ctr"/>
            <a:r>
              <a:rPr lang="sv-SE" sz="2400">
                <a:solidFill>
                  <a:schemeClr val="accent2"/>
                </a:solidFill>
              </a:rPr>
              <a:t>Våga prata med varandra, satsa på folkbildning!</a:t>
            </a:r>
          </a:p>
        </p:txBody>
      </p:sp>
    </p:spTree>
    <p:extLst>
      <p:ext uri="{BB962C8B-B14F-4D97-AF65-F5344CB8AC3E}">
        <p14:creationId xmlns:p14="http://schemas.microsoft.com/office/powerpoint/2010/main" val="4201242607"/>
      </p:ext>
    </p:extLst>
  </p:cSld>
  <p:clrMapOvr>
    <a:masterClrMapping/>
  </p:clrMapOvr>
  <p:transition spd="slow">
    <p:push dir="u"/>
  </p:transition>
</p:sld>
</file>

<file path=ppt/slides/slide4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3B1B63B1-EDA6-1E94-AACB-4A59CF76A6F4}"/>
            </a:ext>
          </a:extLst>
        </p:cNvPr>
        <p:cNvGrpSpPr/>
        <p:nvPr/>
      </p:nvGrpSpPr>
      <p:grpSpPr>
        <a:xfrm>
          <a:off x="0" y="0"/>
          <a:ext cx="0" cy="0"/>
          <a:chOff x="0" y="0"/>
          <a:chExt cx="0" cy="0"/>
        </a:xfrm>
      </p:grpSpPr>
      <p:sp>
        <p:nvSpPr>
          <p:cNvPr id="4" name="Platshållare för text 3">
            <a:extLst>
              <a:ext uri="{FF2B5EF4-FFF2-40B4-BE49-F238E27FC236}">
                <a16:creationId xmlns:a16="http://schemas.microsoft.com/office/drawing/2014/main" id="{328BA143-FB0D-008C-9147-DE782B21AF8D}"/>
              </a:ext>
            </a:extLst>
          </p:cNvPr>
          <p:cNvSpPr>
            <a:spLocks noGrp="1"/>
          </p:cNvSpPr>
          <p:nvPr>
            <p:ph type="body" sz="quarter" idx="15"/>
          </p:nvPr>
        </p:nvSpPr>
        <p:spPr/>
        <p:txBody>
          <a:bodyPr/>
          <a:lstStyle/>
          <a:p>
            <a:endParaRPr lang="sv-SE"/>
          </a:p>
        </p:txBody>
      </p:sp>
      <p:sp>
        <p:nvSpPr>
          <p:cNvPr id="5" name="Pratbubbla: rektangel med rundade hörn 4">
            <a:extLst>
              <a:ext uri="{FF2B5EF4-FFF2-40B4-BE49-F238E27FC236}">
                <a16:creationId xmlns:a16="http://schemas.microsoft.com/office/drawing/2014/main" id="{0DBE13D9-D453-3E19-E00D-488B0A36D7EA}"/>
              </a:ext>
            </a:extLst>
          </p:cNvPr>
          <p:cNvSpPr/>
          <p:nvPr/>
        </p:nvSpPr>
        <p:spPr>
          <a:xfrm>
            <a:off x="297488" y="1120993"/>
            <a:ext cx="6050422" cy="2235741"/>
          </a:xfrm>
          <a:prstGeom prst="wedgeRoundRectCallout">
            <a:avLst>
              <a:gd name="adj1" fmla="val 35901"/>
              <a:gd name="adj2" fmla="val 74634"/>
              <a:gd name="adj3" fmla="val 16667"/>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sv-SE" sz="2800">
                <a:latin typeface="+mj-lt"/>
              </a:rPr>
              <a:t>Ta kontakt med er förenings idrottskonsulent, ni hittar dessa på vår hemsida</a:t>
            </a:r>
          </a:p>
        </p:txBody>
      </p:sp>
      <p:pic>
        <p:nvPicPr>
          <p:cNvPr id="3" name="Bildobjekt 2" descr="En bild som visar text, Människoansikte, skärmbild&#10;&#10;AI-genererat innehåll kan vara felaktigt.">
            <a:extLst>
              <a:ext uri="{FF2B5EF4-FFF2-40B4-BE49-F238E27FC236}">
                <a16:creationId xmlns:a16="http://schemas.microsoft.com/office/drawing/2014/main" id="{EAE9782B-6869-DD48-CC14-5B8E24CB4A79}"/>
              </a:ext>
            </a:extLst>
          </p:cNvPr>
          <p:cNvPicPr>
            <a:picLocks noChangeAspect="1"/>
          </p:cNvPicPr>
          <p:nvPr/>
        </p:nvPicPr>
        <p:blipFill>
          <a:blip r:embed="rId3"/>
          <a:srcRect r="2602" b="3918"/>
          <a:stretch>
            <a:fillRect/>
          </a:stretch>
        </p:blipFill>
        <p:spPr>
          <a:xfrm>
            <a:off x="6673766" y="103697"/>
            <a:ext cx="5411398" cy="6589336"/>
          </a:xfrm>
          <a:prstGeom prst="rect">
            <a:avLst/>
          </a:prstGeom>
        </p:spPr>
      </p:pic>
      <p:pic>
        <p:nvPicPr>
          <p:cNvPr id="14" name="Bildobjekt 13" descr="En bild som visar text, skärmbild, Människoansikte&#10;&#10;AI-genererat innehåll kan vara felaktigt.">
            <a:extLst>
              <a:ext uri="{FF2B5EF4-FFF2-40B4-BE49-F238E27FC236}">
                <a16:creationId xmlns:a16="http://schemas.microsoft.com/office/drawing/2014/main" id="{78BC527C-653A-3A0A-B7E8-759990524333}"/>
              </a:ext>
            </a:extLst>
          </p:cNvPr>
          <p:cNvPicPr>
            <a:picLocks noChangeAspect="1"/>
          </p:cNvPicPr>
          <p:nvPr/>
        </p:nvPicPr>
        <p:blipFill>
          <a:blip r:embed="rId4"/>
          <a:srcRect t="68729" b="1030"/>
          <a:stretch>
            <a:fillRect/>
          </a:stretch>
        </p:blipFill>
        <p:spPr>
          <a:xfrm>
            <a:off x="4182902" y="4619136"/>
            <a:ext cx="5196563" cy="2073897"/>
          </a:xfrm>
          <a:prstGeom prst="rect">
            <a:avLst/>
          </a:prstGeom>
        </p:spPr>
      </p:pic>
    </p:spTree>
    <p:extLst>
      <p:ext uri="{BB962C8B-B14F-4D97-AF65-F5344CB8AC3E}">
        <p14:creationId xmlns:p14="http://schemas.microsoft.com/office/powerpoint/2010/main" val="3014023477"/>
      </p:ext>
    </p:extLst>
  </p:cSld>
  <p:clrMapOvr>
    <a:masterClrMapping/>
  </p:clrMapOvr>
  <p:transition spd="slow">
    <p:push dir="u"/>
  </p:transition>
</p:sld>
</file>

<file path=ppt/slides/slide43.xml><?xml version="1.0" encoding="utf-8"?>
<p:sld xmlns:a="http://schemas.openxmlformats.org/drawingml/2006/main" xmlns:r="http://schemas.openxmlformats.org/officeDocument/2006/relationships" xmlns:p="http://schemas.openxmlformats.org/presentationml/2006/main">
  <p:cSld>
    <p:bg>
      <p:bgPr>
        <a:solidFill>
          <a:srgbClr val="CCE1EF"/>
        </a:solidFill>
        <a:effectLst/>
      </p:bgPr>
    </p:bg>
    <p:spTree>
      <p:nvGrpSpPr>
        <p:cNvPr id="1" name="">
          <a:extLst>
            <a:ext uri="{FF2B5EF4-FFF2-40B4-BE49-F238E27FC236}">
              <a16:creationId xmlns:a16="http://schemas.microsoft.com/office/drawing/2014/main" id="{8657C27E-60D1-FDA5-34E1-00B95015B0A1}"/>
            </a:ext>
          </a:extLst>
        </p:cNvPr>
        <p:cNvGrpSpPr/>
        <p:nvPr/>
      </p:nvGrpSpPr>
      <p:grpSpPr>
        <a:xfrm>
          <a:off x="0" y="0"/>
          <a:ext cx="0" cy="0"/>
          <a:chOff x="0" y="0"/>
          <a:chExt cx="0" cy="0"/>
        </a:xfrm>
      </p:grpSpPr>
      <p:sp>
        <p:nvSpPr>
          <p:cNvPr id="4" name="Platshållare för text 3">
            <a:extLst>
              <a:ext uri="{FF2B5EF4-FFF2-40B4-BE49-F238E27FC236}">
                <a16:creationId xmlns:a16="http://schemas.microsoft.com/office/drawing/2014/main" id="{69BEE57B-9583-0066-5A0B-411934B4E758}"/>
              </a:ext>
            </a:extLst>
          </p:cNvPr>
          <p:cNvSpPr>
            <a:spLocks noGrp="1"/>
          </p:cNvSpPr>
          <p:nvPr>
            <p:ph type="body" sz="quarter" idx="15"/>
          </p:nvPr>
        </p:nvSpPr>
        <p:spPr>
          <a:xfrm>
            <a:off x="11545889" y="68117"/>
            <a:ext cx="433387" cy="414338"/>
          </a:xfrm>
        </p:spPr>
        <p:txBody>
          <a:bodyPr/>
          <a:lstStyle/>
          <a:p>
            <a:endParaRPr lang="sv-SE"/>
          </a:p>
        </p:txBody>
      </p:sp>
      <p:pic>
        <p:nvPicPr>
          <p:cNvPr id="2" name="Bildobjekt 1" descr="En bild som visar klädsel, person, tröja, topp&#10;&#10;AI-genererat innehåll kan vara felaktigt.">
            <a:extLst>
              <a:ext uri="{FF2B5EF4-FFF2-40B4-BE49-F238E27FC236}">
                <a16:creationId xmlns:a16="http://schemas.microsoft.com/office/drawing/2014/main" id="{043C6381-0521-B539-9318-7A993D0008B5}"/>
              </a:ext>
            </a:extLst>
          </p:cNvPr>
          <p:cNvPicPr>
            <a:picLocks noChangeAspect="1"/>
          </p:cNvPicPr>
          <p:nvPr/>
        </p:nvPicPr>
        <p:blipFill>
          <a:blip r:embed="rId3">
            <a:extLst>
              <a:ext uri="{BEBA8EAE-BF5A-486C-A8C5-ECC9F3942E4B}">
                <a14:imgProps xmlns:a14="http://schemas.microsoft.com/office/drawing/2010/main">
                  <a14:imgLayer r:embed="rId4">
                    <a14:imgEffect>
                      <a14:brightnessContrast bright="8000" contrast="20000"/>
                    </a14:imgEffect>
                  </a14:imgLayer>
                </a14:imgProps>
              </a:ext>
            </a:extLst>
          </a:blip>
          <a:srcRect l="15900" t="-128" r="11942" b="44588"/>
          <a:stretch>
            <a:fillRect/>
          </a:stretch>
        </p:blipFill>
        <p:spPr>
          <a:xfrm>
            <a:off x="8344372" y="440657"/>
            <a:ext cx="3201517" cy="3131177"/>
          </a:xfrm>
          <a:prstGeom prst="ellipse">
            <a:avLst/>
          </a:prstGeom>
          <a:ln w="63500" cap="rnd">
            <a:noFill/>
          </a:ln>
          <a:effectLst/>
        </p:spPr>
      </p:pic>
      <p:sp>
        <p:nvSpPr>
          <p:cNvPr id="5" name="textruta 4">
            <a:extLst>
              <a:ext uri="{FF2B5EF4-FFF2-40B4-BE49-F238E27FC236}">
                <a16:creationId xmlns:a16="http://schemas.microsoft.com/office/drawing/2014/main" id="{63150B1A-B111-FEA7-66DF-7B79A491B3C8}"/>
              </a:ext>
            </a:extLst>
          </p:cNvPr>
          <p:cNvSpPr txBox="1"/>
          <p:nvPr/>
        </p:nvSpPr>
        <p:spPr>
          <a:xfrm>
            <a:off x="8795658" y="3699827"/>
            <a:ext cx="3201517" cy="1846659"/>
          </a:xfrm>
          <a:prstGeom prst="rect">
            <a:avLst/>
          </a:prstGeom>
          <a:noFill/>
        </p:spPr>
        <p:txBody>
          <a:bodyPr wrap="none" rtlCol="0">
            <a:spAutoFit/>
          </a:bodyPr>
          <a:lstStyle/>
          <a:p>
            <a:pPr>
              <a:lnSpc>
                <a:spcPct val="150000"/>
              </a:lnSpc>
            </a:pPr>
            <a:r>
              <a:rPr lang="sv-SE" sz="2800">
                <a:solidFill>
                  <a:schemeClr val="accent2"/>
                </a:solidFill>
                <a:latin typeface="+mj-lt"/>
              </a:rPr>
              <a:t>Petra Åkerblom</a:t>
            </a:r>
          </a:p>
          <a:p>
            <a:endParaRPr lang="sv-SE">
              <a:solidFill>
                <a:schemeClr val="accent2"/>
              </a:solidFill>
            </a:endParaRPr>
          </a:p>
          <a:p>
            <a:r>
              <a:rPr lang="sv-SE">
                <a:solidFill>
                  <a:schemeClr val="accent2"/>
                </a:solidFill>
              </a:rPr>
              <a:t>      petra.akerblom@rfsisu.se</a:t>
            </a:r>
          </a:p>
          <a:p>
            <a:endParaRPr lang="sv-SE">
              <a:solidFill>
                <a:schemeClr val="accent2"/>
              </a:solidFill>
            </a:endParaRPr>
          </a:p>
          <a:p>
            <a:r>
              <a:rPr lang="sv-SE">
                <a:solidFill>
                  <a:schemeClr val="accent2"/>
                </a:solidFill>
              </a:rPr>
              <a:t>      076 137 21 17 </a:t>
            </a:r>
          </a:p>
        </p:txBody>
      </p:sp>
      <p:pic>
        <p:nvPicPr>
          <p:cNvPr id="11" name="Bild 10" descr="E-post kontur">
            <a:extLst>
              <a:ext uri="{FF2B5EF4-FFF2-40B4-BE49-F238E27FC236}">
                <a16:creationId xmlns:a16="http://schemas.microsoft.com/office/drawing/2014/main" id="{86B63614-DBDA-95B7-4193-F68EB5CB0A83}"/>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8744134" y="4546060"/>
            <a:ext cx="449833" cy="449833"/>
          </a:xfrm>
          <a:prstGeom prst="rect">
            <a:avLst/>
          </a:prstGeom>
        </p:spPr>
      </p:pic>
      <p:pic>
        <p:nvPicPr>
          <p:cNvPr id="13" name="Bild 12" descr="Smartphone kontur">
            <a:extLst>
              <a:ext uri="{FF2B5EF4-FFF2-40B4-BE49-F238E27FC236}">
                <a16:creationId xmlns:a16="http://schemas.microsoft.com/office/drawing/2014/main" id="{5BD4A5AB-5E01-9839-0BFF-F6C145DB85BC}"/>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rot="20529343">
            <a:off x="8773934" y="5114853"/>
            <a:ext cx="457200" cy="457200"/>
          </a:xfrm>
          <a:prstGeom prst="rect">
            <a:avLst/>
          </a:prstGeom>
        </p:spPr>
      </p:pic>
      <p:sp>
        <p:nvSpPr>
          <p:cNvPr id="8" name="textruta 7">
            <a:extLst>
              <a:ext uri="{FF2B5EF4-FFF2-40B4-BE49-F238E27FC236}">
                <a16:creationId xmlns:a16="http://schemas.microsoft.com/office/drawing/2014/main" id="{5583888A-8CF5-48B3-B7B1-7FED497A5370}"/>
              </a:ext>
            </a:extLst>
          </p:cNvPr>
          <p:cNvSpPr txBox="1"/>
          <p:nvPr/>
        </p:nvSpPr>
        <p:spPr>
          <a:xfrm>
            <a:off x="4113665" y="3699827"/>
            <a:ext cx="2970685" cy="1846659"/>
          </a:xfrm>
          <a:prstGeom prst="rect">
            <a:avLst/>
          </a:prstGeom>
          <a:noFill/>
        </p:spPr>
        <p:txBody>
          <a:bodyPr wrap="none" rtlCol="0">
            <a:spAutoFit/>
          </a:bodyPr>
          <a:lstStyle/>
          <a:p>
            <a:pPr>
              <a:lnSpc>
                <a:spcPct val="150000"/>
              </a:lnSpc>
            </a:pPr>
            <a:r>
              <a:rPr lang="sv-SE" sz="2800">
                <a:solidFill>
                  <a:schemeClr val="accent2"/>
                </a:solidFill>
                <a:latin typeface="+mj-lt"/>
              </a:rPr>
              <a:t>Stina Älverud</a:t>
            </a:r>
          </a:p>
          <a:p>
            <a:endParaRPr lang="sv-SE">
              <a:solidFill>
                <a:schemeClr val="accent2"/>
              </a:solidFill>
            </a:endParaRPr>
          </a:p>
          <a:p>
            <a:r>
              <a:rPr lang="sv-SE">
                <a:solidFill>
                  <a:schemeClr val="accent2"/>
                </a:solidFill>
              </a:rPr>
              <a:t>      stina.alverud@rfsisu.se</a:t>
            </a:r>
          </a:p>
          <a:p>
            <a:endParaRPr lang="sv-SE">
              <a:solidFill>
                <a:schemeClr val="accent2"/>
              </a:solidFill>
            </a:endParaRPr>
          </a:p>
          <a:p>
            <a:r>
              <a:rPr lang="sv-SE">
                <a:solidFill>
                  <a:schemeClr val="accent2"/>
                </a:solidFill>
              </a:rPr>
              <a:t>      070 686 80 91</a:t>
            </a:r>
          </a:p>
        </p:txBody>
      </p:sp>
      <p:pic>
        <p:nvPicPr>
          <p:cNvPr id="9" name="Bild 8" descr="E-post kontur">
            <a:extLst>
              <a:ext uri="{FF2B5EF4-FFF2-40B4-BE49-F238E27FC236}">
                <a16:creationId xmlns:a16="http://schemas.microsoft.com/office/drawing/2014/main" id="{74B8B30A-1F36-952D-E1D0-D272C87777B2}"/>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4062141" y="4546060"/>
            <a:ext cx="449833" cy="449833"/>
          </a:xfrm>
          <a:prstGeom prst="rect">
            <a:avLst/>
          </a:prstGeom>
        </p:spPr>
      </p:pic>
      <p:pic>
        <p:nvPicPr>
          <p:cNvPr id="10" name="Bild 9" descr="Smartphone kontur">
            <a:extLst>
              <a:ext uri="{FF2B5EF4-FFF2-40B4-BE49-F238E27FC236}">
                <a16:creationId xmlns:a16="http://schemas.microsoft.com/office/drawing/2014/main" id="{86DCB655-B1FC-8BE2-1A3B-B78B17B7118D}"/>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rot="20529343">
            <a:off x="4091941" y="5114853"/>
            <a:ext cx="457200" cy="457200"/>
          </a:xfrm>
          <a:prstGeom prst="rect">
            <a:avLst/>
          </a:prstGeom>
        </p:spPr>
      </p:pic>
      <p:pic>
        <p:nvPicPr>
          <p:cNvPr id="12" name="Bildobjekt 11">
            <a:extLst>
              <a:ext uri="{FF2B5EF4-FFF2-40B4-BE49-F238E27FC236}">
                <a16:creationId xmlns:a16="http://schemas.microsoft.com/office/drawing/2014/main" id="{C82366E3-817E-2EC5-35BF-D5361A0B268C}"/>
              </a:ext>
            </a:extLst>
          </p:cNvPr>
          <p:cNvPicPr>
            <a:picLocks noChangeAspect="1"/>
          </p:cNvPicPr>
          <p:nvPr/>
        </p:nvPicPr>
        <p:blipFill>
          <a:blip r:embed="rId9"/>
          <a:srcRect l="16132" r="16132"/>
          <a:stretch/>
        </p:blipFill>
        <p:spPr>
          <a:xfrm>
            <a:off x="3930147" y="491868"/>
            <a:ext cx="3173478" cy="3123339"/>
          </a:xfrm>
          <a:prstGeom prst="ellipse">
            <a:avLst/>
          </a:prstGeom>
          <a:ln w="63500" cap="rnd">
            <a:noFill/>
          </a:ln>
          <a:effectLst/>
        </p:spPr>
      </p:pic>
      <p:sp>
        <p:nvSpPr>
          <p:cNvPr id="6" name="textruta 5">
            <a:extLst>
              <a:ext uri="{FF2B5EF4-FFF2-40B4-BE49-F238E27FC236}">
                <a16:creationId xmlns:a16="http://schemas.microsoft.com/office/drawing/2014/main" id="{9C40708C-D6BA-3950-460B-FB8E5716A023}"/>
              </a:ext>
            </a:extLst>
          </p:cNvPr>
          <p:cNvSpPr txBox="1"/>
          <p:nvPr/>
        </p:nvSpPr>
        <p:spPr>
          <a:xfrm>
            <a:off x="518829" y="491868"/>
            <a:ext cx="2977931" cy="1200329"/>
          </a:xfrm>
          <a:prstGeom prst="rect">
            <a:avLst/>
          </a:prstGeom>
          <a:noFill/>
        </p:spPr>
        <p:txBody>
          <a:bodyPr wrap="none" rtlCol="0">
            <a:spAutoFit/>
          </a:bodyPr>
          <a:lstStyle/>
          <a:p>
            <a:r>
              <a:rPr lang="sv-SE" sz="7200">
                <a:solidFill>
                  <a:schemeClr val="accent2"/>
                </a:solidFill>
                <a:latin typeface="+mj-lt"/>
              </a:rPr>
              <a:t>TACK</a:t>
            </a:r>
          </a:p>
        </p:txBody>
      </p:sp>
      <p:sp>
        <p:nvSpPr>
          <p:cNvPr id="3" name="Title 1">
            <a:extLst>
              <a:ext uri="{FF2B5EF4-FFF2-40B4-BE49-F238E27FC236}">
                <a16:creationId xmlns:a16="http://schemas.microsoft.com/office/drawing/2014/main" id="{B8B902D7-FAEF-6200-74EB-612E3445EFA5}"/>
              </a:ext>
            </a:extLst>
          </p:cNvPr>
          <p:cNvSpPr txBox="1">
            <a:spLocks/>
          </p:cNvSpPr>
          <p:nvPr/>
        </p:nvSpPr>
        <p:spPr>
          <a:xfrm>
            <a:off x="-9054" y="6200397"/>
            <a:ext cx="12192000" cy="649136"/>
          </a:xfrm>
          <a:prstGeom prst="rect">
            <a:avLst/>
          </a:prstGeom>
          <a:solidFill>
            <a:schemeClr val="accent2"/>
          </a:solidFill>
        </p:spPr>
        <p:txBody>
          <a:bodyPr anchor="ctr"/>
          <a:lstStyle>
            <a:lvl1pPr algn="l" defTabSz="914400" rtl="0" eaLnBrk="1" latinLnBrk="0" hangingPunct="1">
              <a:lnSpc>
                <a:spcPct val="90000"/>
              </a:lnSpc>
              <a:spcBef>
                <a:spcPct val="0"/>
              </a:spcBef>
              <a:buNone/>
              <a:defRPr sz="3800" kern="1200">
                <a:solidFill>
                  <a:schemeClr val="tx1"/>
                </a:solidFill>
                <a:latin typeface="+mj-lt"/>
                <a:ea typeface="+mj-ea"/>
                <a:cs typeface="+mj-cs"/>
              </a:defRPr>
            </a:lvl1pPr>
          </a:lstStyle>
          <a:p>
            <a:pPr algn="ctr"/>
            <a:r>
              <a:rPr lang="sv-SE" sz="3200">
                <a:solidFill>
                  <a:schemeClr val="bg1"/>
                </a:solidFill>
              </a:rPr>
              <a:t>Hör gärna av er med frågor</a:t>
            </a:r>
            <a:endParaRPr lang="en-SE" sz="3200">
              <a:solidFill>
                <a:schemeClr val="bg1"/>
              </a:solidFill>
            </a:endParaRPr>
          </a:p>
        </p:txBody>
      </p:sp>
    </p:spTree>
    <p:extLst>
      <p:ext uri="{BB962C8B-B14F-4D97-AF65-F5344CB8AC3E}">
        <p14:creationId xmlns:p14="http://schemas.microsoft.com/office/powerpoint/2010/main" val="1914438959"/>
      </p:ext>
    </p:extLst>
  </p:cSld>
  <p:clrMapOvr>
    <a:masterClrMapping/>
  </p:clrMapOvr>
  <p:transition spd="slow">
    <p:push dir="u"/>
  </p:transition>
</p:sld>
</file>

<file path=ppt/slides/slide5.xml><?xml version="1.0" encoding="utf-8"?>
<p:sld xmlns:a="http://schemas.openxmlformats.org/drawingml/2006/main" xmlns:r="http://schemas.openxmlformats.org/officeDocument/2006/relationships" xmlns:p="http://schemas.openxmlformats.org/presentationml/2006/main" show="0">
  <p:cSld>
    <p:bg>
      <p:bgPr>
        <a:solidFill>
          <a:srgbClr val="CCE1EF"/>
        </a:solidFill>
        <a:effectLst/>
      </p:bgPr>
    </p:bg>
    <p:spTree>
      <p:nvGrpSpPr>
        <p:cNvPr id="1" name=""/>
        <p:cNvGrpSpPr/>
        <p:nvPr/>
      </p:nvGrpSpPr>
      <p:grpSpPr>
        <a:xfrm>
          <a:off x="0" y="0"/>
          <a:ext cx="0" cy="0"/>
          <a:chOff x="0" y="0"/>
          <a:chExt cx="0" cy="0"/>
        </a:xfrm>
      </p:grpSpPr>
      <p:sp>
        <p:nvSpPr>
          <p:cNvPr id="4" name="Platshållare för text 3">
            <a:extLst>
              <a:ext uri="{FF2B5EF4-FFF2-40B4-BE49-F238E27FC236}">
                <a16:creationId xmlns:a16="http://schemas.microsoft.com/office/drawing/2014/main" id="{D260D856-B070-C331-D798-9F167746DF91}"/>
              </a:ext>
            </a:extLst>
          </p:cNvPr>
          <p:cNvSpPr>
            <a:spLocks noGrp="1"/>
          </p:cNvSpPr>
          <p:nvPr>
            <p:ph type="body" sz="quarter" idx="15"/>
          </p:nvPr>
        </p:nvSpPr>
        <p:spPr/>
        <p:txBody>
          <a:bodyPr/>
          <a:lstStyle/>
          <a:p>
            <a:endParaRPr lang="sv-SE"/>
          </a:p>
        </p:txBody>
      </p:sp>
      <p:sp>
        <p:nvSpPr>
          <p:cNvPr id="6" name="Ellips 5">
            <a:extLst>
              <a:ext uri="{FF2B5EF4-FFF2-40B4-BE49-F238E27FC236}">
                <a16:creationId xmlns:a16="http://schemas.microsoft.com/office/drawing/2014/main" id="{A8651994-EB6A-860B-FFE8-32C00E3B0D87}"/>
              </a:ext>
            </a:extLst>
          </p:cNvPr>
          <p:cNvSpPr/>
          <p:nvPr/>
        </p:nvSpPr>
        <p:spPr>
          <a:xfrm>
            <a:off x="1059125" y="2030145"/>
            <a:ext cx="1190694" cy="1151223"/>
          </a:xfrm>
          <a:prstGeom prst="ellipse">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7" name="Ellips 6">
            <a:extLst>
              <a:ext uri="{FF2B5EF4-FFF2-40B4-BE49-F238E27FC236}">
                <a16:creationId xmlns:a16="http://schemas.microsoft.com/office/drawing/2014/main" id="{6210F036-B9A5-4485-4168-C5BAD56054D3}"/>
              </a:ext>
            </a:extLst>
          </p:cNvPr>
          <p:cNvSpPr/>
          <p:nvPr/>
        </p:nvSpPr>
        <p:spPr>
          <a:xfrm>
            <a:off x="4013931" y="2030144"/>
            <a:ext cx="1190694" cy="1151223"/>
          </a:xfrm>
          <a:prstGeom prst="ellipse">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8" name="Ellips 7">
            <a:extLst>
              <a:ext uri="{FF2B5EF4-FFF2-40B4-BE49-F238E27FC236}">
                <a16:creationId xmlns:a16="http://schemas.microsoft.com/office/drawing/2014/main" id="{75BB50BB-6432-D6BF-6E06-F7253C00EBE1}"/>
              </a:ext>
            </a:extLst>
          </p:cNvPr>
          <p:cNvSpPr/>
          <p:nvPr/>
        </p:nvSpPr>
        <p:spPr>
          <a:xfrm>
            <a:off x="6987377" y="2030144"/>
            <a:ext cx="1190694" cy="1151223"/>
          </a:xfrm>
          <a:prstGeom prst="ellipse">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9" name="Ellips 8">
            <a:extLst>
              <a:ext uri="{FF2B5EF4-FFF2-40B4-BE49-F238E27FC236}">
                <a16:creationId xmlns:a16="http://schemas.microsoft.com/office/drawing/2014/main" id="{BF93B502-D009-26D0-EB2C-6A456A55E5BC}"/>
              </a:ext>
            </a:extLst>
          </p:cNvPr>
          <p:cNvSpPr/>
          <p:nvPr/>
        </p:nvSpPr>
        <p:spPr>
          <a:xfrm>
            <a:off x="9942181" y="2030143"/>
            <a:ext cx="1190694" cy="1151223"/>
          </a:xfrm>
          <a:prstGeom prst="ellipse">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10" name="Bild 9" descr="Programmerare, hane med hel fyllning">
            <a:extLst>
              <a:ext uri="{FF2B5EF4-FFF2-40B4-BE49-F238E27FC236}">
                <a16:creationId xmlns:a16="http://schemas.microsoft.com/office/drawing/2014/main" id="{FFFD2BF6-FFE8-E00E-90B2-891D254CADFD}"/>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7137881" y="2128255"/>
            <a:ext cx="889686" cy="889686"/>
          </a:xfrm>
          <a:prstGeom prst="rect">
            <a:avLst/>
          </a:prstGeom>
        </p:spPr>
      </p:pic>
      <p:pic>
        <p:nvPicPr>
          <p:cNvPr id="11" name="Bild 10" descr="Checklista med hel fyllning">
            <a:extLst>
              <a:ext uri="{FF2B5EF4-FFF2-40B4-BE49-F238E27FC236}">
                <a16:creationId xmlns:a16="http://schemas.microsoft.com/office/drawing/2014/main" id="{DF790702-E522-558F-E706-F71AFE7C9482}"/>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4197091" y="2193567"/>
            <a:ext cx="824374" cy="824374"/>
          </a:xfrm>
          <a:prstGeom prst="rect">
            <a:avLst/>
          </a:prstGeom>
        </p:spPr>
      </p:pic>
      <p:pic>
        <p:nvPicPr>
          <p:cNvPr id="12" name="Bild 11" descr="Klassrum med hel fyllning">
            <a:extLst>
              <a:ext uri="{FF2B5EF4-FFF2-40B4-BE49-F238E27FC236}">
                <a16:creationId xmlns:a16="http://schemas.microsoft.com/office/drawing/2014/main" id="{4AFBEE21-70C9-074C-E5A8-7AF865047AA2}"/>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1242285" y="2193567"/>
            <a:ext cx="824374" cy="824374"/>
          </a:xfrm>
          <a:prstGeom prst="rect">
            <a:avLst/>
          </a:prstGeom>
        </p:spPr>
      </p:pic>
      <p:pic>
        <p:nvPicPr>
          <p:cNvPr id="18" name="Bild 17" descr="Hjälte kvinna med hel fyllning">
            <a:extLst>
              <a:ext uri="{FF2B5EF4-FFF2-40B4-BE49-F238E27FC236}">
                <a16:creationId xmlns:a16="http://schemas.microsoft.com/office/drawing/2014/main" id="{9B4AA37C-FA57-8300-FBD9-7870F2D81461}"/>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10204595" y="2240165"/>
            <a:ext cx="665865" cy="665865"/>
          </a:xfrm>
          <a:prstGeom prst="rect">
            <a:avLst/>
          </a:prstGeom>
        </p:spPr>
      </p:pic>
      <p:sp>
        <p:nvSpPr>
          <p:cNvPr id="13" name="textruta 12">
            <a:extLst>
              <a:ext uri="{FF2B5EF4-FFF2-40B4-BE49-F238E27FC236}">
                <a16:creationId xmlns:a16="http://schemas.microsoft.com/office/drawing/2014/main" id="{C63948C1-3523-846F-D8F6-8C6D3553F401}"/>
              </a:ext>
            </a:extLst>
          </p:cNvPr>
          <p:cNvSpPr txBox="1"/>
          <p:nvPr/>
        </p:nvSpPr>
        <p:spPr>
          <a:xfrm>
            <a:off x="730268" y="4099579"/>
            <a:ext cx="1881374" cy="954107"/>
          </a:xfrm>
          <a:prstGeom prst="rect">
            <a:avLst/>
          </a:prstGeom>
          <a:noFill/>
        </p:spPr>
        <p:txBody>
          <a:bodyPr wrap="square" rtlCol="0">
            <a:spAutoFit/>
          </a:bodyPr>
          <a:lstStyle/>
          <a:p>
            <a:pPr algn="ctr"/>
            <a:r>
              <a:rPr lang="sv-SE" sz="1400">
                <a:solidFill>
                  <a:schemeClr val="accent2"/>
                </a:solidFill>
              </a:rPr>
              <a:t>Genomför</a:t>
            </a:r>
          </a:p>
          <a:p>
            <a:pPr algn="ctr"/>
            <a:r>
              <a:rPr lang="sv-SE" sz="1400">
                <a:solidFill>
                  <a:schemeClr val="accent2"/>
                </a:solidFill>
              </a:rPr>
              <a:t>föreningsutbildning tillsammans med ledare/föräldrar.</a:t>
            </a:r>
          </a:p>
        </p:txBody>
      </p:sp>
      <p:sp>
        <p:nvSpPr>
          <p:cNvPr id="14" name="textruta 13">
            <a:extLst>
              <a:ext uri="{FF2B5EF4-FFF2-40B4-BE49-F238E27FC236}">
                <a16:creationId xmlns:a16="http://schemas.microsoft.com/office/drawing/2014/main" id="{0060AA7B-CC15-462A-BFDC-B5E3089E85D6}"/>
              </a:ext>
            </a:extLst>
          </p:cNvPr>
          <p:cNvSpPr txBox="1"/>
          <p:nvPr/>
        </p:nvSpPr>
        <p:spPr>
          <a:xfrm>
            <a:off x="3504194" y="4034820"/>
            <a:ext cx="2199742" cy="1169551"/>
          </a:xfrm>
          <a:prstGeom prst="rect">
            <a:avLst/>
          </a:prstGeom>
          <a:noFill/>
        </p:spPr>
        <p:txBody>
          <a:bodyPr wrap="square" rtlCol="0">
            <a:spAutoFit/>
          </a:bodyPr>
          <a:lstStyle/>
          <a:p>
            <a:pPr algn="ctr"/>
            <a:r>
              <a:rPr lang="sv-SE" sz="1400">
                <a:solidFill>
                  <a:schemeClr val="accent2"/>
                </a:solidFill>
              </a:rPr>
              <a:t>Samla in deltagarlista</a:t>
            </a:r>
          </a:p>
          <a:p>
            <a:pPr algn="ctr"/>
            <a:r>
              <a:rPr lang="sv-SE" sz="1400">
                <a:solidFill>
                  <a:schemeClr val="accent2"/>
                </a:solidFill>
              </a:rPr>
              <a:t>(med personnummer) på de personer ni utbildar</a:t>
            </a:r>
          </a:p>
          <a:p>
            <a:pPr algn="ctr"/>
            <a:r>
              <a:rPr lang="sv-SE" sz="1400">
                <a:solidFill>
                  <a:schemeClr val="accent2"/>
                </a:solidFill>
              </a:rPr>
              <a:t>meddela idrottskonsulent.</a:t>
            </a:r>
          </a:p>
        </p:txBody>
      </p:sp>
      <p:sp>
        <p:nvSpPr>
          <p:cNvPr id="15" name="textruta 14">
            <a:extLst>
              <a:ext uri="{FF2B5EF4-FFF2-40B4-BE49-F238E27FC236}">
                <a16:creationId xmlns:a16="http://schemas.microsoft.com/office/drawing/2014/main" id="{785B77A6-FEFE-87B5-9E0A-8855019ED942}"/>
              </a:ext>
            </a:extLst>
          </p:cNvPr>
          <p:cNvSpPr txBox="1"/>
          <p:nvPr/>
        </p:nvSpPr>
        <p:spPr>
          <a:xfrm>
            <a:off x="6639879" y="4099579"/>
            <a:ext cx="2015377" cy="738664"/>
          </a:xfrm>
          <a:prstGeom prst="rect">
            <a:avLst/>
          </a:prstGeom>
          <a:noFill/>
        </p:spPr>
        <p:txBody>
          <a:bodyPr wrap="square" rtlCol="0">
            <a:spAutoFit/>
          </a:bodyPr>
          <a:lstStyle/>
          <a:p>
            <a:pPr algn="ctr"/>
            <a:r>
              <a:rPr lang="sv-SE" sz="1400">
                <a:solidFill>
                  <a:schemeClr val="accent2"/>
                </a:solidFill>
              </a:rPr>
              <a:t>Återrapportera i</a:t>
            </a:r>
          </a:p>
          <a:p>
            <a:pPr algn="ctr"/>
            <a:r>
              <a:rPr lang="sv-SE" sz="1400">
                <a:solidFill>
                  <a:schemeClr val="accent2"/>
                </a:solidFill>
              </a:rPr>
              <a:t>IdrottOnline när ni är klara med utbildning.</a:t>
            </a:r>
          </a:p>
        </p:txBody>
      </p:sp>
      <p:sp>
        <p:nvSpPr>
          <p:cNvPr id="16" name="textruta 15">
            <a:extLst>
              <a:ext uri="{FF2B5EF4-FFF2-40B4-BE49-F238E27FC236}">
                <a16:creationId xmlns:a16="http://schemas.microsoft.com/office/drawing/2014/main" id="{66495590-D1BF-6152-B206-3761A12E4344}"/>
              </a:ext>
            </a:extLst>
          </p:cNvPr>
          <p:cNvSpPr txBox="1"/>
          <p:nvPr/>
        </p:nvSpPr>
        <p:spPr>
          <a:xfrm>
            <a:off x="9591200" y="4019431"/>
            <a:ext cx="1939158" cy="523220"/>
          </a:xfrm>
          <a:prstGeom prst="rect">
            <a:avLst/>
          </a:prstGeom>
          <a:noFill/>
        </p:spPr>
        <p:txBody>
          <a:bodyPr wrap="square" rtlCol="0">
            <a:spAutoFit/>
          </a:bodyPr>
          <a:lstStyle/>
          <a:p>
            <a:pPr algn="ctr"/>
            <a:r>
              <a:rPr lang="sv-SE" sz="1400">
                <a:solidFill>
                  <a:schemeClr val="accent2"/>
                </a:solidFill>
              </a:rPr>
              <a:t>Vägledning av </a:t>
            </a:r>
          </a:p>
          <a:p>
            <a:pPr algn="ctr"/>
            <a:r>
              <a:rPr lang="sv-SE" sz="1400">
                <a:solidFill>
                  <a:schemeClr val="accent2"/>
                </a:solidFill>
              </a:rPr>
              <a:t>Idrottskonsulent.</a:t>
            </a:r>
          </a:p>
        </p:txBody>
      </p:sp>
      <p:sp>
        <p:nvSpPr>
          <p:cNvPr id="17" name="textruta 16">
            <a:extLst>
              <a:ext uri="{FF2B5EF4-FFF2-40B4-BE49-F238E27FC236}">
                <a16:creationId xmlns:a16="http://schemas.microsoft.com/office/drawing/2014/main" id="{280DCD17-BE03-DBC9-388B-6BF30F2F0F07}"/>
              </a:ext>
            </a:extLst>
          </p:cNvPr>
          <p:cNvSpPr txBox="1"/>
          <p:nvPr/>
        </p:nvSpPr>
        <p:spPr>
          <a:xfrm>
            <a:off x="1035789" y="3515828"/>
            <a:ext cx="1192955" cy="307777"/>
          </a:xfrm>
          <a:prstGeom prst="rect">
            <a:avLst/>
          </a:prstGeom>
          <a:noFill/>
        </p:spPr>
        <p:txBody>
          <a:bodyPr wrap="none" rtlCol="0">
            <a:spAutoFit/>
          </a:bodyPr>
          <a:lstStyle/>
          <a:p>
            <a:r>
              <a:rPr lang="sv-SE" sz="1400">
                <a:solidFill>
                  <a:schemeClr val="accent2"/>
                </a:solidFill>
                <a:latin typeface="+mj-lt"/>
              </a:rPr>
              <a:t>Utbildning</a:t>
            </a:r>
          </a:p>
        </p:txBody>
      </p:sp>
      <p:sp>
        <p:nvSpPr>
          <p:cNvPr id="19" name="textruta 18">
            <a:extLst>
              <a:ext uri="{FF2B5EF4-FFF2-40B4-BE49-F238E27FC236}">
                <a16:creationId xmlns:a16="http://schemas.microsoft.com/office/drawing/2014/main" id="{EDF6E16B-9901-8C51-BFE3-67CF13F7CE98}"/>
              </a:ext>
            </a:extLst>
          </p:cNvPr>
          <p:cNvSpPr txBox="1"/>
          <p:nvPr/>
        </p:nvSpPr>
        <p:spPr>
          <a:xfrm>
            <a:off x="4054827" y="3505625"/>
            <a:ext cx="1032655" cy="307777"/>
          </a:xfrm>
          <a:prstGeom prst="rect">
            <a:avLst/>
          </a:prstGeom>
          <a:noFill/>
        </p:spPr>
        <p:txBody>
          <a:bodyPr wrap="none" rtlCol="0">
            <a:spAutoFit/>
          </a:bodyPr>
          <a:lstStyle/>
          <a:p>
            <a:r>
              <a:rPr lang="sv-SE" sz="1400">
                <a:solidFill>
                  <a:schemeClr val="accent2"/>
                </a:solidFill>
                <a:latin typeface="+mj-lt"/>
              </a:rPr>
              <a:t>Samla in</a:t>
            </a:r>
          </a:p>
        </p:txBody>
      </p:sp>
      <p:sp>
        <p:nvSpPr>
          <p:cNvPr id="20" name="textruta 19">
            <a:extLst>
              <a:ext uri="{FF2B5EF4-FFF2-40B4-BE49-F238E27FC236}">
                <a16:creationId xmlns:a16="http://schemas.microsoft.com/office/drawing/2014/main" id="{16AE9CBE-A7CA-1778-8C7D-3D6B91A171F8}"/>
              </a:ext>
            </a:extLst>
          </p:cNvPr>
          <p:cNvSpPr txBox="1"/>
          <p:nvPr/>
        </p:nvSpPr>
        <p:spPr>
          <a:xfrm>
            <a:off x="6768359" y="3511533"/>
            <a:ext cx="1670970" cy="307777"/>
          </a:xfrm>
          <a:prstGeom prst="rect">
            <a:avLst/>
          </a:prstGeom>
          <a:noFill/>
        </p:spPr>
        <p:txBody>
          <a:bodyPr wrap="none" rtlCol="0">
            <a:spAutoFit/>
          </a:bodyPr>
          <a:lstStyle/>
          <a:p>
            <a:r>
              <a:rPr lang="sv-SE" sz="1400">
                <a:solidFill>
                  <a:schemeClr val="accent2"/>
                </a:solidFill>
                <a:latin typeface="+mj-lt"/>
              </a:rPr>
              <a:t>Återrapportera</a:t>
            </a:r>
          </a:p>
        </p:txBody>
      </p:sp>
      <p:sp>
        <p:nvSpPr>
          <p:cNvPr id="21" name="textruta 20">
            <a:extLst>
              <a:ext uri="{FF2B5EF4-FFF2-40B4-BE49-F238E27FC236}">
                <a16:creationId xmlns:a16="http://schemas.microsoft.com/office/drawing/2014/main" id="{A2B3359A-6993-7CAC-C1A1-1307FF3EF663}"/>
              </a:ext>
            </a:extLst>
          </p:cNvPr>
          <p:cNvSpPr txBox="1"/>
          <p:nvPr/>
        </p:nvSpPr>
        <p:spPr>
          <a:xfrm>
            <a:off x="10016271" y="3522746"/>
            <a:ext cx="1089016" cy="307777"/>
          </a:xfrm>
          <a:prstGeom prst="rect">
            <a:avLst/>
          </a:prstGeom>
          <a:noFill/>
        </p:spPr>
        <p:txBody>
          <a:bodyPr wrap="none" rtlCol="0">
            <a:spAutoFit/>
          </a:bodyPr>
          <a:lstStyle/>
          <a:p>
            <a:r>
              <a:rPr lang="sv-SE" sz="1400">
                <a:solidFill>
                  <a:schemeClr val="accent2"/>
                </a:solidFill>
                <a:latin typeface="+mj-lt"/>
              </a:rPr>
              <a:t>Kontakta</a:t>
            </a:r>
          </a:p>
        </p:txBody>
      </p:sp>
      <p:sp>
        <p:nvSpPr>
          <p:cNvPr id="22" name="textruta 21">
            <a:extLst>
              <a:ext uri="{FF2B5EF4-FFF2-40B4-BE49-F238E27FC236}">
                <a16:creationId xmlns:a16="http://schemas.microsoft.com/office/drawing/2014/main" id="{EFBFAE75-3AE2-EB5E-DAAE-9E9E7889148C}"/>
              </a:ext>
            </a:extLst>
          </p:cNvPr>
          <p:cNvSpPr txBox="1"/>
          <p:nvPr/>
        </p:nvSpPr>
        <p:spPr>
          <a:xfrm>
            <a:off x="856957" y="906879"/>
            <a:ext cx="4817344" cy="523220"/>
          </a:xfrm>
          <a:prstGeom prst="rect">
            <a:avLst/>
          </a:prstGeom>
          <a:solidFill>
            <a:srgbClr val="CCE1EF"/>
          </a:solidFill>
          <a:ln>
            <a:noFill/>
          </a:ln>
        </p:spPr>
        <p:txBody>
          <a:bodyPr wrap="none" rtlCol="0">
            <a:spAutoFit/>
          </a:bodyPr>
          <a:lstStyle/>
          <a:p>
            <a:r>
              <a:rPr lang="sv-SE" sz="2800">
                <a:solidFill>
                  <a:schemeClr val="accent2"/>
                </a:solidFill>
              </a:rPr>
              <a:t>För er </a:t>
            </a:r>
            <a:r>
              <a:rPr lang="sv-SE" sz="2800">
                <a:solidFill>
                  <a:schemeClr val="accent2"/>
                </a:solidFill>
                <a:latin typeface="+mj-lt"/>
              </a:rPr>
              <a:t>att göra </a:t>
            </a:r>
            <a:r>
              <a:rPr lang="sv-SE" sz="2800">
                <a:solidFill>
                  <a:schemeClr val="accent2"/>
                </a:solidFill>
              </a:rPr>
              <a:t>i er förening</a:t>
            </a:r>
          </a:p>
        </p:txBody>
      </p:sp>
      <p:sp>
        <p:nvSpPr>
          <p:cNvPr id="23" name="textruta 22">
            <a:extLst>
              <a:ext uri="{FF2B5EF4-FFF2-40B4-BE49-F238E27FC236}">
                <a16:creationId xmlns:a16="http://schemas.microsoft.com/office/drawing/2014/main" id="{A4BE0D8D-94F1-BCB3-EEF8-67FB741DD7CF}"/>
              </a:ext>
            </a:extLst>
          </p:cNvPr>
          <p:cNvSpPr txBox="1"/>
          <p:nvPr/>
        </p:nvSpPr>
        <p:spPr>
          <a:xfrm>
            <a:off x="2990" y="0"/>
            <a:ext cx="813043" cy="369332"/>
          </a:xfrm>
          <a:prstGeom prst="rect">
            <a:avLst/>
          </a:prstGeom>
          <a:solidFill>
            <a:schemeClr val="accent2"/>
          </a:solidFill>
        </p:spPr>
        <p:txBody>
          <a:bodyPr wrap="none" rtlCol="0">
            <a:spAutoFit/>
          </a:bodyPr>
          <a:lstStyle/>
          <a:p>
            <a:r>
              <a:rPr lang="sv-SE">
                <a:solidFill>
                  <a:schemeClr val="bg1"/>
                </a:solidFill>
              </a:rPr>
              <a:t>HUR?</a:t>
            </a:r>
          </a:p>
        </p:txBody>
      </p:sp>
      <p:pic>
        <p:nvPicPr>
          <p:cNvPr id="2" name="Bildobjekt 1">
            <a:extLst>
              <a:ext uri="{FF2B5EF4-FFF2-40B4-BE49-F238E27FC236}">
                <a16:creationId xmlns:a16="http://schemas.microsoft.com/office/drawing/2014/main" id="{D7E25381-3CF5-A970-7322-EA2CBBB884E8}"/>
              </a:ext>
            </a:extLst>
          </p:cNvPr>
          <p:cNvPicPr>
            <a:picLocks noChangeAspect="1"/>
          </p:cNvPicPr>
          <p:nvPr/>
        </p:nvPicPr>
        <p:blipFill>
          <a:blip r:embed="rId10"/>
          <a:stretch>
            <a:fillRect/>
          </a:stretch>
        </p:blipFill>
        <p:spPr>
          <a:xfrm>
            <a:off x="730268" y="5455537"/>
            <a:ext cx="1763550" cy="991166"/>
          </a:xfrm>
          <a:prstGeom prst="rect">
            <a:avLst/>
          </a:prstGeom>
          <a:ln>
            <a:noFill/>
          </a:ln>
          <a:effectLst>
            <a:outerShdw blurRad="292100" dist="139700" dir="2700000" algn="tl" rotWithShape="0">
              <a:srgbClr val="333333">
                <a:alpha val="65000"/>
              </a:srgbClr>
            </a:outerShdw>
          </a:effectLst>
        </p:spPr>
      </p:pic>
      <p:pic>
        <p:nvPicPr>
          <p:cNvPr id="5" name="Bildobjekt 4">
            <a:extLst>
              <a:ext uri="{FF2B5EF4-FFF2-40B4-BE49-F238E27FC236}">
                <a16:creationId xmlns:a16="http://schemas.microsoft.com/office/drawing/2014/main" id="{DB83227B-15FD-B243-01E9-C4394862BB18}"/>
              </a:ext>
            </a:extLst>
          </p:cNvPr>
          <p:cNvPicPr>
            <a:picLocks noChangeAspect="1"/>
          </p:cNvPicPr>
          <p:nvPr/>
        </p:nvPicPr>
        <p:blipFill>
          <a:blip r:embed="rId11"/>
          <a:stretch>
            <a:fillRect/>
          </a:stretch>
        </p:blipFill>
        <p:spPr>
          <a:xfrm>
            <a:off x="4152121" y="5312559"/>
            <a:ext cx="903887" cy="1277121"/>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839300331"/>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Bildobjekt 5">
            <a:extLst>
              <a:ext uri="{FF2B5EF4-FFF2-40B4-BE49-F238E27FC236}">
                <a16:creationId xmlns:a16="http://schemas.microsoft.com/office/drawing/2014/main" id="{38844674-DC47-CE8F-30C2-8DCA4E30A957}"/>
              </a:ext>
            </a:extLst>
          </p:cNvPr>
          <p:cNvPicPr>
            <a:picLocks noChangeAspect="1"/>
          </p:cNvPicPr>
          <p:nvPr/>
        </p:nvPicPr>
        <p:blipFill>
          <a:blip r:embed="rId3"/>
          <a:stretch>
            <a:fillRect/>
          </a:stretch>
        </p:blipFill>
        <p:spPr>
          <a:xfrm>
            <a:off x="-1" y="0"/>
            <a:ext cx="12191999" cy="6858000"/>
          </a:xfrm>
          <a:prstGeom prst="rect">
            <a:avLst/>
          </a:prstGeom>
        </p:spPr>
      </p:pic>
      <p:sp>
        <p:nvSpPr>
          <p:cNvPr id="7" name="Title 1">
            <a:extLst>
              <a:ext uri="{FF2B5EF4-FFF2-40B4-BE49-F238E27FC236}">
                <a16:creationId xmlns:a16="http://schemas.microsoft.com/office/drawing/2014/main" id="{5AC4F574-EEB9-971F-1225-D67DB62F253C}"/>
              </a:ext>
            </a:extLst>
          </p:cNvPr>
          <p:cNvSpPr txBox="1">
            <a:spLocks/>
          </p:cNvSpPr>
          <p:nvPr/>
        </p:nvSpPr>
        <p:spPr>
          <a:xfrm>
            <a:off x="0" y="6151273"/>
            <a:ext cx="12192000" cy="706728"/>
          </a:xfrm>
          <a:prstGeom prst="rect">
            <a:avLst/>
          </a:prstGeom>
          <a:solidFill>
            <a:srgbClr val="CCE1EF"/>
          </a:solidFill>
        </p:spPr>
        <p:txBody>
          <a:bodyPr anchor="ctr"/>
          <a:lstStyle>
            <a:lvl1pPr algn="l" defTabSz="914400" rtl="0" eaLnBrk="1" latinLnBrk="0" hangingPunct="1">
              <a:lnSpc>
                <a:spcPct val="90000"/>
              </a:lnSpc>
              <a:spcBef>
                <a:spcPct val="0"/>
              </a:spcBef>
              <a:buNone/>
              <a:defRPr sz="3800" kern="1200">
                <a:solidFill>
                  <a:schemeClr val="tx1"/>
                </a:solidFill>
                <a:latin typeface="+mj-lt"/>
                <a:ea typeface="+mj-ea"/>
                <a:cs typeface="+mj-cs"/>
              </a:defRPr>
            </a:lvl1pPr>
          </a:lstStyle>
          <a:p>
            <a:pPr algn="ctr"/>
            <a:endParaRPr lang="en-SE" sz="2400">
              <a:solidFill>
                <a:schemeClr val="accent2"/>
              </a:solidFill>
            </a:endParaRPr>
          </a:p>
        </p:txBody>
      </p:sp>
      <p:sp>
        <p:nvSpPr>
          <p:cNvPr id="2" name="textruta 1">
            <a:extLst>
              <a:ext uri="{FF2B5EF4-FFF2-40B4-BE49-F238E27FC236}">
                <a16:creationId xmlns:a16="http://schemas.microsoft.com/office/drawing/2014/main" id="{DC01D0E5-4850-934F-9D84-E61CF6EEA45A}"/>
              </a:ext>
            </a:extLst>
          </p:cNvPr>
          <p:cNvSpPr txBox="1"/>
          <p:nvPr/>
        </p:nvSpPr>
        <p:spPr>
          <a:xfrm>
            <a:off x="6639402" y="6335360"/>
            <a:ext cx="5321778" cy="338554"/>
          </a:xfrm>
          <a:prstGeom prst="rect">
            <a:avLst/>
          </a:prstGeom>
          <a:noFill/>
        </p:spPr>
        <p:txBody>
          <a:bodyPr wrap="none" rtlCol="0">
            <a:spAutoFit/>
          </a:bodyPr>
          <a:lstStyle/>
          <a:p>
            <a:r>
              <a:rPr lang="sv-SE" sz="1600" i="1">
                <a:solidFill>
                  <a:schemeClr val="accent2"/>
                </a:solidFill>
              </a:rPr>
              <a:t>Vi gillar att kalla dessa egenskaper för </a:t>
            </a:r>
            <a:r>
              <a:rPr lang="sv-SE" sz="1600" b="1" err="1">
                <a:solidFill>
                  <a:schemeClr val="accent2"/>
                </a:solidFill>
              </a:rPr>
              <a:t>Lärgruppsledare</a:t>
            </a:r>
            <a:endParaRPr lang="sv-SE" sz="1600" b="1">
              <a:solidFill>
                <a:schemeClr val="accent2"/>
              </a:solidFill>
            </a:endParaRPr>
          </a:p>
        </p:txBody>
      </p:sp>
      <p:sp>
        <p:nvSpPr>
          <p:cNvPr id="5" name="textruta 4">
            <a:extLst>
              <a:ext uri="{FF2B5EF4-FFF2-40B4-BE49-F238E27FC236}">
                <a16:creationId xmlns:a16="http://schemas.microsoft.com/office/drawing/2014/main" id="{D273B90E-087C-D803-D9EF-31D9DE9E5599}"/>
              </a:ext>
            </a:extLst>
          </p:cNvPr>
          <p:cNvSpPr txBox="1"/>
          <p:nvPr/>
        </p:nvSpPr>
        <p:spPr>
          <a:xfrm>
            <a:off x="777933" y="943506"/>
            <a:ext cx="9070368" cy="523220"/>
          </a:xfrm>
          <a:prstGeom prst="rect">
            <a:avLst/>
          </a:prstGeom>
          <a:solidFill>
            <a:srgbClr val="CCE1EF"/>
          </a:solidFill>
          <a:ln>
            <a:noFill/>
          </a:ln>
        </p:spPr>
        <p:txBody>
          <a:bodyPr wrap="none" rtlCol="0">
            <a:spAutoFit/>
          </a:bodyPr>
          <a:lstStyle/>
          <a:p>
            <a:r>
              <a:rPr lang="sv-SE" sz="2800" dirty="0">
                <a:solidFill>
                  <a:schemeClr val="accent2"/>
                </a:solidFill>
              </a:rPr>
              <a:t>För er </a:t>
            </a:r>
            <a:r>
              <a:rPr lang="sv-SE" sz="2800" dirty="0">
                <a:solidFill>
                  <a:schemeClr val="accent2"/>
                </a:solidFill>
                <a:latin typeface="+mj-lt"/>
              </a:rPr>
              <a:t>att tänka </a:t>
            </a:r>
            <a:r>
              <a:rPr lang="sv-SE" sz="2800" dirty="0">
                <a:solidFill>
                  <a:schemeClr val="accent2"/>
                </a:solidFill>
              </a:rPr>
              <a:t>på när ni genomför detta i er förening</a:t>
            </a:r>
          </a:p>
        </p:txBody>
      </p:sp>
      <p:sp>
        <p:nvSpPr>
          <p:cNvPr id="10" name="textruta 9">
            <a:extLst>
              <a:ext uri="{FF2B5EF4-FFF2-40B4-BE49-F238E27FC236}">
                <a16:creationId xmlns:a16="http://schemas.microsoft.com/office/drawing/2014/main" id="{C68C6D8E-5448-285C-B1F6-23344E1DD618}"/>
              </a:ext>
            </a:extLst>
          </p:cNvPr>
          <p:cNvSpPr txBox="1"/>
          <p:nvPr/>
        </p:nvSpPr>
        <p:spPr>
          <a:xfrm>
            <a:off x="1228847" y="3456672"/>
            <a:ext cx="870623" cy="307777"/>
          </a:xfrm>
          <a:prstGeom prst="rect">
            <a:avLst/>
          </a:prstGeom>
          <a:solidFill>
            <a:srgbClr val="CCE1EF"/>
          </a:solidFill>
        </p:spPr>
        <p:txBody>
          <a:bodyPr wrap="none" rtlCol="0">
            <a:spAutoFit/>
          </a:bodyPr>
          <a:lstStyle/>
          <a:p>
            <a:r>
              <a:rPr lang="sv-SE" sz="1400">
                <a:solidFill>
                  <a:schemeClr val="accent2"/>
                </a:solidFill>
                <a:latin typeface="+mj-lt"/>
              </a:rPr>
              <a:t>Lyssna</a:t>
            </a:r>
          </a:p>
        </p:txBody>
      </p:sp>
      <p:sp>
        <p:nvSpPr>
          <p:cNvPr id="11" name="textruta 10">
            <a:extLst>
              <a:ext uri="{FF2B5EF4-FFF2-40B4-BE49-F238E27FC236}">
                <a16:creationId xmlns:a16="http://schemas.microsoft.com/office/drawing/2014/main" id="{5719F333-1C03-E4E6-347A-8BCFBA679668}"/>
              </a:ext>
            </a:extLst>
          </p:cNvPr>
          <p:cNvSpPr txBox="1"/>
          <p:nvPr/>
        </p:nvSpPr>
        <p:spPr>
          <a:xfrm>
            <a:off x="4229701" y="3448841"/>
            <a:ext cx="861261" cy="307777"/>
          </a:xfrm>
          <a:prstGeom prst="rect">
            <a:avLst/>
          </a:prstGeom>
          <a:solidFill>
            <a:srgbClr val="CCE1EF"/>
          </a:solidFill>
        </p:spPr>
        <p:txBody>
          <a:bodyPr wrap="none" rtlCol="0">
            <a:spAutoFit/>
          </a:bodyPr>
          <a:lstStyle/>
          <a:p>
            <a:r>
              <a:rPr lang="sv-SE" sz="1400">
                <a:solidFill>
                  <a:schemeClr val="accent2"/>
                </a:solidFill>
                <a:latin typeface="+mj-lt"/>
              </a:rPr>
              <a:t>Fråga  </a:t>
            </a:r>
          </a:p>
        </p:txBody>
      </p:sp>
      <p:sp>
        <p:nvSpPr>
          <p:cNvPr id="12" name="textruta 11">
            <a:extLst>
              <a:ext uri="{FF2B5EF4-FFF2-40B4-BE49-F238E27FC236}">
                <a16:creationId xmlns:a16="http://schemas.microsoft.com/office/drawing/2014/main" id="{9C923BDA-B943-06CB-30D8-51FCD2AC20EF}"/>
              </a:ext>
            </a:extLst>
          </p:cNvPr>
          <p:cNvSpPr txBox="1"/>
          <p:nvPr/>
        </p:nvSpPr>
        <p:spPr>
          <a:xfrm>
            <a:off x="7081655" y="3443972"/>
            <a:ext cx="923586" cy="307777"/>
          </a:xfrm>
          <a:prstGeom prst="rect">
            <a:avLst/>
          </a:prstGeom>
          <a:solidFill>
            <a:srgbClr val="CCE1EF"/>
          </a:solidFill>
        </p:spPr>
        <p:txBody>
          <a:bodyPr wrap="none" rtlCol="0">
            <a:spAutoFit/>
          </a:bodyPr>
          <a:lstStyle/>
          <a:p>
            <a:r>
              <a:rPr lang="sv-SE" sz="1400">
                <a:solidFill>
                  <a:schemeClr val="accent2"/>
                </a:solidFill>
                <a:latin typeface="+mj-lt"/>
              </a:rPr>
              <a:t>Fördela</a:t>
            </a:r>
          </a:p>
        </p:txBody>
      </p:sp>
      <p:sp>
        <p:nvSpPr>
          <p:cNvPr id="13" name="textruta 12">
            <a:extLst>
              <a:ext uri="{FF2B5EF4-FFF2-40B4-BE49-F238E27FC236}">
                <a16:creationId xmlns:a16="http://schemas.microsoft.com/office/drawing/2014/main" id="{60B8F72E-A279-9E81-6FCE-0D1C65C279AD}"/>
              </a:ext>
            </a:extLst>
          </p:cNvPr>
          <p:cNvSpPr txBox="1"/>
          <p:nvPr/>
        </p:nvSpPr>
        <p:spPr>
          <a:xfrm>
            <a:off x="9626472" y="3456672"/>
            <a:ext cx="1778128" cy="307777"/>
          </a:xfrm>
          <a:prstGeom prst="rect">
            <a:avLst/>
          </a:prstGeom>
          <a:solidFill>
            <a:srgbClr val="CCE1EF"/>
          </a:solidFill>
        </p:spPr>
        <p:txBody>
          <a:bodyPr wrap="square" rtlCol="0">
            <a:spAutoFit/>
          </a:bodyPr>
          <a:lstStyle/>
          <a:p>
            <a:pPr algn="ctr"/>
            <a:r>
              <a:rPr lang="sv-SE" sz="1400">
                <a:solidFill>
                  <a:schemeClr val="accent2"/>
                </a:solidFill>
                <a:latin typeface="+mj-lt"/>
              </a:rPr>
              <a:t>Strukturera</a:t>
            </a:r>
          </a:p>
        </p:txBody>
      </p:sp>
      <p:sp>
        <p:nvSpPr>
          <p:cNvPr id="14" name="textruta 13">
            <a:extLst>
              <a:ext uri="{FF2B5EF4-FFF2-40B4-BE49-F238E27FC236}">
                <a16:creationId xmlns:a16="http://schemas.microsoft.com/office/drawing/2014/main" id="{583841CE-9EEC-266F-974C-88F327CF3392}"/>
              </a:ext>
            </a:extLst>
          </p:cNvPr>
          <p:cNvSpPr txBox="1"/>
          <p:nvPr/>
        </p:nvSpPr>
        <p:spPr>
          <a:xfrm>
            <a:off x="2990" y="0"/>
            <a:ext cx="813043" cy="369332"/>
          </a:xfrm>
          <a:prstGeom prst="rect">
            <a:avLst/>
          </a:prstGeom>
          <a:solidFill>
            <a:schemeClr val="accent2"/>
          </a:solidFill>
        </p:spPr>
        <p:txBody>
          <a:bodyPr wrap="none" rtlCol="0">
            <a:spAutoFit/>
          </a:bodyPr>
          <a:lstStyle/>
          <a:p>
            <a:r>
              <a:rPr lang="sv-SE">
                <a:solidFill>
                  <a:schemeClr val="bg1"/>
                </a:solidFill>
              </a:rPr>
              <a:t>HUR?</a:t>
            </a:r>
          </a:p>
        </p:txBody>
      </p:sp>
    </p:spTree>
    <p:extLst>
      <p:ext uri="{BB962C8B-B14F-4D97-AF65-F5344CB8AC3E}">
        <p14:creationId xmlns:p14="http://schemas.microsoft.com/office/powerpoint/2010/main" val="250704169"/>
      </p:ext>
    </p:extLst>
  </p:cSld>
  <p:clrMapOvr>
    <a:masterClrMapping/>
  </p:clrMapOvr>
  <p:transition spd="slow">
    <p:push dir="u"/>
  </p:transition>
</p:sld>
</file>

<file path=ppt/slides/slide7.xml><?xml version="1.0" encoding="utf-8"?>
<p:sld xmlns:a="http://schemas.openxmlformats.org/drawingml/2006/main" xmlns:r="http://schemas.openxmlformats.org/officeDocument/2006/relationships" xmlns:p="http://schemas.openxmlformats.org/presentationml/2006/main" show="0">
  <p:cSld>
    <p:bg>
      <p:bgPr>
        <a:solidFill>
          <a:srgbClr val="CCE1EF"/>
        </a:solidFill>
        <a:effectLst/>
      </p:bgPr>
    </p:bg>
    <p:spTree>
      <p:nvGrpSpPr>
        <p:cNvPr id="1" name=""/>
        <p:cNvGrpSpPr/>
        <p:nvPr/>
      </p:nvGrpSpPr>
      <p:grpSpPr>
        <a:xfrm>
          <a:off x="0" y="0"/>
          <a:ext cx="0" cy="0"/>
          <a:chOff x="0" y="0"/>
          <a:chExt cx="0" cy="0"/>
        </a:xfrm>
      </p:grpSpPr>
      <p:pic>
        <p:nvPicPr>
          <p:cNvPr id="6" name="Bildobjekt 5">
            <a:extLst>
              <a:ext uri="{FF2B5EF4-FFF2-40B4-BE49-F238E27FC236}">
                <a16:creationId xmlns:a16="http://schemas.microsoft.com/office/drawing/2014/main" id="{4CA634AF-27E4-1B37-6366-243A96C7FCB3}"/>
              </a:ext>
            </a:extLst>
          </p:cNvPr>
          <p:cNvPicPr>
            <a:picLocks noChangeAspect="1"/>
          </p:cNvPicPr>
          <p:nvPr/>
        </p:nvPicPr>
        <p:blipFill>
          <a:blip r:embed="rId2"/>
          <a:stretch>
            <a:fillRect/>
          </a:stretch>
        </p:blipFill>
        <p:spPr>
          <a:xfrm>
            <a:off x="8617392" y="793966"/>
            <a:ext cx="3397904" cy="4843361"/>
          </a:xfrm>
          <a:prstGeom prst="rect">
            <a:avLst/>
          </a:prstGeom>
          <a:ln>
            <a:noFill/>
          </a:ln>
          <a:effectLst>
            <a:outerShdw blurRad="292100" dist="139700" dir="2700000" algn="tl" rotWithShape="0">
              <a:srgbClr val="333333">
                <a:alpha val="65000"/>
              </a:srgbClr>
            </a:outerShdw>
          </a:effectLst>
        </p:spPr>
      </p:pic>
      <p:sp>
        <p:nvSpPr>
          <p:cNvPr id="4" name="Platshållare för text 3">
            <a:extLst>
              <a:ext uri="{FF2B5EF4-FFF2-40B4-BE49-F238E27FC236}">
                <a16:creationId xmlns:a16="http://schemas.microsoft.com/office/drawing/2014/main" id="{D973E649-B397-3C4A-C8F5-A9CB3C2616D8}"/>
              </a:ext>
            </a:extLst>
          </p:cNvPr>
          <p:cNvSpPr>
            <a:spLocks noGrp="1"/>
          </p:cNvSpPr>
          <p:nvPr>
            <p:ph type="body" sz="quarter" idx="15"/>
          </p:nvPr>
        </p:nvSpPr>
        <p:spPr/>
        <p:txBody>
          <a:bodyPr/>
          <a:lstStyle/>
          <a:p>
            <a:endParaRPr lang="sv-SE"/>
          </a:p>
        </p:txBody>
      </p:sp>
      <p:sp>
        <p:nvSpPr>
          <p:cNvPr id="7" name="textruta 6">
            <a:extLst>
              <a:ext uri="{FF2B5EF4-FFF2-40B4-BE49-F238E27FC236}">
                <a16:creationId xmlns:a16="http://schemas.microsoft.com/office/drawing/2014/main" id="{BBDBA5BB-6BB1-513E-F650-A4A2FCE55ED1}"/>
              </a:ext>
            </a:extLst>
          </p:cNvPr>
          <p:cNvSpPr txBox="1"/>
          <p:nvPr/>
        </p:nvSpPr>
        <p:spPr>
          <a:xfrm>
            <a:off x="430337" y="656190"/>
            <a:ext cx="2792559" cy="1692771"/>
          </a:xfrm>
          <a:prstGeom prst="rect">
            <a:avLst/>
          </a:prstGeom>
          <a:solidFill>
            <a:srgbClr val="CCE1EF"/>
          </a:solidFill>
          <a:ln>
            <a:noFill/>
          </a:ln>
        </p:spPr>
        <p:txBody>
          <a:bodyPr wrap="none" rtlCol="0">
            <a:spAutoFit/>
          </a:bodyPr>
          <a:lstStyle/>
          <a:p>
            <a:r>
              <a:rPr lang="sv-SE" sz="3200">
                <a:solidFill>
                  <a:schemeClr val="accent2"/>
                </a:solidFill>
                <a:latin typeface="+mj-lt"/>
              </a:rPr>
              <a:t>I klartext</a:t>
            </a:r>
          </a:p>
          <a:p>
            <a:pPr marL="457200" indent="-457200">
              <a:buFont typeface="Arial" panose="020B0604020202020204" pitchFamily="34" charset="0"/>
              <a:buChar char="•"/>
            </a:pPr>
            <a:r>
              <a:rPr lang="sv-SE" sz="2400">
                <a:solidFill>
                  <a:schemeClr val="accent2"/>
                </a:solidFill>
              </a:rPr>
              <a:t>Presentation</a:t>
            </a:r>
          </a:p>
          <a:p>
            <a:pPr marL="457200" indent="-457200">
              <a:buFont typeface="Arial" panose="020B0604020202020204" pitchFamily="34" charset="0"/>
              <a:buChar char="•"/>
            </a:pPr>
            <a:r>
              <a:rPr lang="sv-SE" sz="2400">
                <a:solidFill>
                  <a:schemeClr val="accent2"/>
                </a:solidFill>
              </a:rPr>
              <a:t>Deltagarlista</a:t>
            </a:r>
          </a:p>
          <a:p>
            <a:pPr marL="457200" indent="-457200">
              <a:buFont typeface="Arial" panose="020B0604020202020204" pitchFamily="34" charset="0"/>
              <a:buChar char="•"/>
            </a:pPr>
            <a:r>
              <a:rPr lang="sv-SE" sz="2400">
                <a:solidFill>
                  <a:schemeClr val="accent2"/>
                </a:solidFill>
              </a:rPr>
              <a:t>Tips till förening</a:t>
            </a:r>
          </a:p>
        </p:txBody>
      </p:sp>
      <p:pic>
        <p:nvPicPr>
          <p:cNvPr id="12" name="Bildobjekt 11">
            <a:extLst>
              <a:ext uri="{FF2B5EF4-FFF2-40B4-BE49-F238E27FC236}">
                <a16:creationId xmlns:a16="http://schemas.microsoft.com/office/drawing/2014/main" id="{A01AA526-4B6A-5549-6EC4-30BEC5CDBF1F}"/>
              </a:ext>
            </a:extLst>
          </p:cNvPr>
          <p:cNvPicPr>
            <a:picLocks noChangeAspect="1"/>
          </p:cNvPicPr>
          <p:nvPr/>
        </p:nvPicPr>
        <p:blipFill>
          <a:blip r:embed="rId3"/>
          <a:stretch>
            <a:fillRect/>
          </a:stretch>
        </p:blipFill>
        <p:spPr>
          <a:xfrm>
            <a:off x="115362" y="3096486"/>
            <a:ext cx="4520839" cy="2540842"/>
          </a:xfrm>
          <a:prstGeom prst="rect">
            <a:avLst/>
          </a:prstGeom>
          <a:ln>
            <a:noFill/>
          </a:ln>
          <a:effectLst>
            <a:outerShdw blurRad="292100" dist="139700" dir="2700000" algn="tl" rotWithShape="0">
              <a:srgbClr val="333333">
                <a:alpha val="65000"/>
              </a:srgbClr>
            </a:outerShdw>
          </a:effectLst>
        </p:spPr>
      </p:pic>
      <p:pic>
        <p:nvPicPr>
          <p:cNvPr id="5" name="Bildobjekt 4">
            <a:extLst>
              <a:ext uri="{FF2B5EF4-FFF2-40B4-BE49-F238E27FC236}">
                <a16:creationId xmlns:a16="http://schemas.microsoft.com/office/drawing/2014/main" id="{6673F39B-4251-4D3B-F4D6-10974599FB72}"/>
              </a:ext>
            </a:extLst>
          </p:cNvPr>
          <p:cNvPicPr>
            <a:picLocks noChangeAspect="1"/>
          </p:cNvPicPr>
          <p:nvPr/>
        </p:nvPicPr>
        <p:blipFill>
          <a:blip r:embed="rId4"/>
          <a:stretch>
            <a:fillRect/>
          </a:stretch>
        </p:blipFill>
        <p:spPr>
          <a:xfrm>
            <a:off x="4912844" y="793967"/>
            <a:ext cx="3427905" cy="4843361"/>
          </a:xfrm>
          <a:prstGeom prst="rect">
            <a:avLst/>
          </a:prstGeom>
          <a:ln>
            <a:noFill/>
          </a:ln>
          <a:effectLst>
            <a:outerShdw blurRad="292100" dist="139700" dir="2700000" algn="tl" rotWithShape="0">
              <a:srgbClr val="333333">
                <a:alpha val="65000"/>
              </a:srgbClr>
            </a:outerShdw>
          </a:effectLst>
        </p:spPr>
      </p:pic>
      <p:sp>
        <p:nvSpPr>
          <p:cNvPr id="14" name="Ellips 13">
            <a:extLst>
              <a:ext uri="{FF2B5EF4-FFF2-40B4-BE49-F238E27FC236}">
                <a16:creationId xmlns:a16="http://schemas.microsoft.com/office/drawing/2014/main" id="{63324D24-BF39-FA80-2208-464B51E0B797}"/>
              </a:ext>
            </a:extLst>
          </p:cNvPr>
          <p:cNvSpPr/>
          <p:nvPr/>
        </p:nvSpPr>
        <p:spPr>
          <a:xfrm>
            <a:off x="3222896" y="1659004"/>
            <a:ext cx="1438101" cy="1379913"/>
          </a:xfrm>
          <a:prstGeom prst="ellipse">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sv-SE">
                <a:solidFill>
                  <a:schemeClr val="bg1"/>
                </a:solidFill>
              </a:rPr>
              <a:t>Visa</a:t>
            </a:r>
          </a:p>
        </p:txBody>
      </p:sp>
      <p:sp>
        <p:nvSpPr>
          <p:cNvPr id="15" name="Ellips 14">
            <a:extLst>
              <a:ext uri="{FF2B5EF4-FFF2-40B4-BE49-F238E27FC236}">
                <a16:creationId xmlns:a16="http://schemas.microsoft.com/office/drawing/2014/main" id="{836DC30C-7474-F057-0556-70DFB5EB7154}"/>
              </a:ext>
            </a:extLst>
          </p:cNvPr>
          <p:cNvSpPr/>
          <p:nvPr/>
        </p:nvSpPr>
        <p:spPr>
          <a:xfrm>
            <a:off x="7053546" y="1659003"/>
            <a:ext cx="1438101" cy="1379913"/>
          </a:xfrm>
          <a:prstGeom prst="ellipse">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sv-SE">
                <a:solidFill>
                  <a:schemeClr val="bg1"/>
                </a:solidFill>
              </a:rPr>
              <a:t>Fyll i</a:t>
            </a:r>
          </a:p>
        </p:txBody>
      </p:sp>
      <p:sp>
        <p:nvSpPr>
          <p:cNvPr id="16" name="Ellips 15">
            <a:extLst>
              <a:ext uri="{FF2B5EF4-FFF2-40B4-BE49-F238E27FC236}">
                <a16:creationId xmlns:a16="http://schemas.microsoft.com/office/drawing/2014/main" id="{42494CFF-6AC2-872D-40FC-6C742D53F38D}"/>
              </a:ext>
            </a:extLst>
          </p:cNvPr>
          <p:cNvSpPr/>
          <p:nvPr/>
        </p:nvSpPr>
        <p:spPr>
          <a:xfrm>
            <a:off x="10638537" y="1659003"/>
            <a:ext cx="1438101" cy="1379913"/>
          </a:xfrm>
          <a:prstGeom prst="ellipse">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sv-SE">
                <a:solidFill>
                  <a:schemeClr val="bg1"/>
                </a:solidFill>
              </a:rPr>
              <a:t>Häng upp</a:t>
            </a:r>
          </a:p>
        </p:txBody>
      </p:sp>
      <p:sp>
        <p:nvSpPr>
          <p:cNvPr id="2" name="textruta 1">
            <a:extLst>
              <a:ext uri="{FF2B5EF4-FFF2-40B4-BE49-F238E27FC236}">
                <a16:creationId xmlns:a16="http://schemas.microsoft.com/office/drawing/2014/main" id="{9EB51F10-DE4D-9533-F390-27609871A05B}"/>
              </a:ext>
            </a:extLst>
          </p:cNvPr>
          <p:cNvSpPr txBox="1"/>
          <p:nvPr/>
        </p:nvSpPr>
        <p:spPr>
          <a:xfrm>
            <a:off x="2990" y="0"/>
            <a:ext cx="813043" cy="369332"/>
          </a:xfrm>
          <a:prstGeom prst="rect">
            <a:avLst/>
          </a:prstGeom>
          <a:solidFill>
            <a:schemeClr val="accent2"/>
          </a:solidFill>
        </p:spPr>
        <p:txBody>
          <a:bodyPr wrap="none" rtlCol="0">
            <a:spAutoFit/>
          </a:bodyPr>
          <a:lstStyle/>
          <a:p>
            <a:r>
              <a:rPr lang="sv-SE">
                <a:solidFill>
                  <a:schemeClr val="bg1"/>
                </a:solidFill>
              </a:rPr>
              <a:t>HUR?</a:t>
            </a:r>
          </a:p>
        </p:txBody>
      </p:sp>
    </p:spTree>
    <p:extLst>
      <p:ext uri="{BB962C8B-B14F-4D97-AF65-F5344CB8AC3E}">
        <p14:creationId xmlns:p14="http://schemas.microsoft.com/office/powerpoint/2010/main" val="2689958285"/>
      </p:ext>
    </p:extLst>
  </p:cSld>
  <p:clrMapOvr>
    <a:masterClrMapping/>
  </p:clrMapOvr>
  <p:transition spd="slow">
    <p:push dir="u"/>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85814B58-F9D9-6E22-394A-A3233A1D26B6}"/>
              </a:ext>
            </a:extLst>
          </p:cNvPr>
          <p:cNvSpPr>
            <a:spLocks noGrp="1"/>
          </p:cNvSpPr>
          <p:nvPr>
            <p:ph type="title"/>
          </p:nvPr>
        </p:nvSpPr>
        <p:spPr>
          <a:xfrm>
            <a:off x="728369" y="417024"/>
            <a:ext cx="5367632" cy="1031080"/>
          </a:xfrm>
        </p:spPr>
        <p:txBody>
          <a:bodyPr/>
          <a:lstStyle/>
          <a:p>
            <a:r>
              <a:rPr lang="sv-SE"/>
              <a:t>Kom ihåg!</a:t>
            </a:r>
          </a:p>
        </p:txBody>
      </p:sp>
      <p:sp>
        <p:nvSpPr>
          <p:cNvPr id="3" name="Platshållare för text 2">
            <a:extLst>
              <a:ext uri="{FF2B5EF4-FFF2-40B4-BE49-F238E27FC236}">
                <a16:creationId xmlns:a16="http://schemas.microsoft.com/office/drawing/2014/main" id="{42E50DA5-DDD3-57BD-17E2-BF71CC6CDB5E}"/>
              </a:ext>
            </a:extLst>
          </p:cNvPr>
          <p:cNvSpPr>
            <a:spLocks noGrp="1"/>
          </p:cNvSpPr>
          <p:nvPr>
            <p:ph type="body" sz="quarter" idx="13"/>
          </p:nvPr>
        </p:nvSpPr>
        <p:spPr>
          <a:xfrm>
            <a:off x="725689" y="1808466"/>
            <a:ext cx="5384127" cy="3407566"/>
          </a:xfrm>
        </p:spPr>
        <p:txBody>
          <a:bodyPr/>
          <a:lstStyle/>
          <a:p>
            <a:r>
              <a:rPr lang="sv-SE"/>
              <a:t>Ni är ideella ledare inte experter, ut och folkbilda er tillsammans med er förening.</a:t>
            </a:r>
          </a:p>
          <a:p>
            <a:r>
              <a:rPr lang="sv-SE"/>
              <a:t>Har du mött ett barn eller ungdom med NPF har du bara mött en. Alla är unika.</a:t>
            </a:r>
          </a:p>
          <a:p>
            <a:r>
              <a:rPr lang="sv-SE"/>
              <a:t>Svårare att upptäcka hos tjejer då de generellt är bättre på att härma sociala koder.</a:t>
            </a:r>
          </a:p>
          <a:p>
            <a:r>
              <a:rPr lang="sv-SE"/>
              <a:t>Vissa av er arbetar kliniskt och har erfarenheter dela gärna med er av dessa.</a:t>
            </a:r>
          </a:p>
          <a:p>
            <a:r>
              <a:rPr lang="sv-SE"/>
              <a:t>Inkluderande ledarskap är bra för ALLA.</a:t>
            </a:r>
          </a:p>
        </p:txBody>
      </p:sp>
    </p:spTree>
    <p:extLst>
      <p:ext uri="{BB962C8B-B14F-4D97-AF65-F5344CB8AC3E}">
        <p14:creationId xmlns:p14="http://schemas.microsoft.com/office/powerpoint/2010/main" val="2792872270"/>
      </p:ext>
    </p:extLst>
  </p:cSld>
  <p:clrMapOvr>
    <a:masterClrMapping/>
  </p:clrMapOvr>
  <p:transition spd="slow">
    <p:push dir="u"/>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latshållare för text 3">
            <a:extLst>
              <a:ext uri="{FF2B5EF4-FFF2-40B4-BE49-F238E27FC236}">
                <a16:creationId xmlns:a16="http://schemas.microsoft.com/office/drawing/2014/main" id="{DF12185E-4863-F03A-5313-82A8773071BA}"/>
              </a:ext>
            </a:extLst>
          </p:cNvPr>
          <p:cNvSpPr>
            <a:spLocks noGrp="1"/>
          </p:cNvSpPr>
          <p:nvPr>
            <p:ph type="body" sz="quarter" idx="15"/>
          </p:nvPr>
        </p:nvSpPr>
        <p:spPr/>
        <p:txBody>
          <a:bodyPr/>
          <a:lstStyle/>
          <a:p>
            <a:endParaRPr lang="sv-SE"/>
          </a:p>
        </p:txBody>
      </p:sp>
      <mc:AlternateContent xmlns:mc="http://schemas.openxmlformats.org/markup-compatibility/2006" xmlns:psez="http://schemas.microsoft.com/office/powerpoint/2016/sectionzoom">
        <mc:Choice Requires="psez">
          <p:graphicFrame>
            <p:nvGraphicFramePr>
              <p:cNvPr id="6" name="Avsnittszoom 5">
                <a:extLst>
                  <a:ext uri="{FF2B5EF4-FFF2-40B4-BE49-F238E27FC236}">
                    <a16:creationId xmlns:a16="http://schemas.microsoft.com/office/drawing/2014/main" id="{D6496C42-892D-FAF6-902B-318E39F06F5B}"/>
                  </a:ext>
                </a:extLst>
              </p:cNvPr>
              <p:cNvGraphicFramePr>
                <a:graphicFrameLocks noChangeAspect="1"/>
              </p:cNvGraphicFramePr>
              <p:nvPr>
                <p:extLst>
                  <p:ext uri="{D42A27DB-BD31-4B8C-83A1-F6EECF244321}">
                    <p14:modId xmlns:p14="http://schemas.microsoft.com/office/powerpoint/2010/main" val="2289333917"/>
                  </p:ext>
                </p:extLst>
              </p:nvPr>
            </p:nvGraphicFramePr>
            <p:xfrm>
              <a:off x="4261017" y="1304360"/>
              <a:ext cx="3642821" cy="2049087"/>
            </p:xfrm>
            <a:graphic>
              <a:graphicData uri="http://schemas.microsoft.com/office/powerpoint/2016/sectionzoom">
                <psez:sectionZm>
                  <psez:sectionZmObj sectionId="{58855ED3-22C2-4FB3-804D-600E1AF7D352}">
                    <psez:zmPr id="{3AF1158A-C02E-4929-83F2-920E3E8AB461}" transitionDur="1000">
                      <p166:blipFill xmlns:p166="http://schemas.microsoft.com/office/powerpoint/2016/6/main">
                        <a:blip r:embed="rId3"/>
                        <a:stretch>
                          <a:fillRect/>
                        </a:stretch>
                      </p166:blipFill>
                      <p166:spPr xmlns:p166="http://schemas.microsoft.com/office/powerpoint/2016/6/main">
                        <a:xfrm>
                          <a:off x="0" y="0"/>
                          <a:ext cx="3642821" cy="2049087"/>
                        </a:xfrm>
                        <a:prstGeom prst="rect">
                          <a:avLst/>
                        </a:prstGeom>
                        <a:ln w="3175">
                          <a:solidFill>
                            <a:prstClr val="ltGray"/>
                          </a:solidFill>
                        </a:ln>
                      </p166:spPr>
                    </psez:zmPr>
                  </psez:sectionZmObj>
                </psez:sectionZm>
              </a:graphicData>
            </a:graphic>
          </p:graphicFrame>
        </mc:Choice>
        <mc:Fallback xmlns="">
          <p:pic>
            <p:nvPicPr>
              <p:cNvPr id="6" name="Avsnittszoom 5">
                <a:hlinkClick r:id="rId4" action="ppaction://hlinksldjump"/>
                <a:extLst>
                  <a:ext uri="{FF2B5EF4-FFF2-40B4-BE49-F238E27FC236}">
                    <a16:creationId xmlns:a16="http://schemas.microsoft.com/office/drawing/2014/main" id="{D6496C42-892D-FAF6-902B-318E39F06F5B}"/>
                  </a:ext>
                </a:extLst>
              </p:cNvPr>
              <p:cNvPicPr>
                <a:picLocks noGrp="1" noRot="1" noChangeAspect="1" noMove="1" noResize="1" noEditPoints="1" noAdjustHandles="1" noChangeArrowheads="1" noChangeShapeType="1"/>
              </p:cNvPicPr>
              <p:nvPr/>
            </p:nvPicPr>
            <p:blipFill>
              <a:blip r:embed="rId5"/>
              <a:stretch>
                <a:fillRect/>
              </a:stretch>
            </p:blipFill>
            <p:spPr>
              <a:xfrm>
                <a:off x="4261017" y="1304360"/>
                <a:ext cx="3642821" cy="2049087"/>
              </a:xfrm>
              <a:prstGeom prst="rect">
                <a:avLst/>
              </a:prstGeom>
              <a:ln w="3175">
                <a:solidFill>
                  <a:prstClr val="ltGray"/>
                </a:solidFill>
              </a:ln>
            </p:spPr>
          </p:pic>
        </mc:Fallback>
      </mc:AlternateContent>
      <mc:AlternateContent xmlns:mc="http://schemas.openxmlformats.org/markup-compatibility/2006" xmlns:psez="http://schemas.microsoft.com/office/powerpoint/2016/sectionzoom">
        <mc:Choice Requires="psez">
          <p:graphicFrame>
            <p:nvGraphicFramePr>
              <p:cNvPr id="8" name="Avsnittszoom 7">
                <a:extLst>
                  <a:ext uri="{FF2B5EF4-FFF2-40B4-BE49-F238E27FC236}">
                    <a16:creationId xmlns:a16="http://schemas.microsoft.com/office/drawing/2014/main" id="{CABDC91A-3DF2-0F08-2C28-EB848680CD09}"/>
                  </a:ext>
                </a:extLst>
              </p:cNvPr>
              <p:cNvGraphicFramePr>
                <a:graphicFrameLocks noChangeAspect="1"/>
              </p:cNvGraphicFramePr>
              <p:nvPr>
                <p:extLst>
                  <p:ext uri="{D42A27DB-BD31-4B8C-83A1-F6EECF244321}">
                    <p14:modId xmlns:p14="http://schemas.microsoft.com/office/powerpoint/2010/main" val="813706255"/>
                  </p:ext>
                </p:extLst>
              </p:nvPr>
            </p:nvGraphicFramePr>
            <p:xfrm>
              <a:off x="8119760" y="1304360"/>
              <a:ext cx="3642821" cy="2049087"/>
            </p:xfrm>
            <a:graphic>
              <a:graphicData uri="http://schemas.microsoft.com/office/powerpoint/2016/sectionzoom">
                <psez:sectionZm>
                  <psez:sectionZmObj sectionId="{834DBCB3-3F5D-44AF-9FA8-C827B98716D7}">
                    <psez:zmPr id="{AC0F7A5C-13E5-4F19-9C75-92A81F2BCD7F}" transitionDur="1000">
                      <p166:blipFill xmlns:p166="http://schemas.microsoft.com/office/powerpoint/2016/6/main">
                        <a:blip r:embed="rId6"/>
                        <a:stretch>
                          <a:fillRect/>
                        </a:stretch>
                      </p166:blipFill>
                      <p166:spPr xmlns:p166="http://schemas.microsoft.com/office/powerpoint/2016/6/main">
                        <a:xfrm>
                          <a:off x="0" y="0"/>
                          <a:ext cx="3642821" cy="2049087"/>
                        </a:xfrm>
                        <a:prstGeom prst="rect">
                          <a:avLst/>
                        </a:prstGeom>
                        <a:ln w="3175">
                          <a:solidFill>
                            <a:prstClr val="ltGray"/>
                          </a:solidFill>
                        </a:ln>
                      </p166:spPr>
                    </psez:zmPr>
                  </psez:sectionZmObj>
                </psez:sectionZm>
              </a:graphicData>
            </a:graphic>
          </p:graphicFrame>
        </mc:Choice>
        <mc:Fallback xmlns="">
          <p:pic>
            <p:nvPicPr>
              <p:cNvPr id="8" name="Avsnittszoom 7">
                <a:hlinkClick r:id="rId7" action="ppaction://hlinksldjump"/>
                <a:extLst>
                  <a:ext uri="{FF2B5EF4-FFF2-40B4-BE49-F238E27FC236}">
                    <a16:creationId xmlns:a16="http://schemas.microsoft.com/office/drawing/2014/main" id="{CABDC91A-3DF2-0F08-2C28-EB848680CD09}"/>
                  </a:ext>
                </a:extLst>
              </p:cNvPr>
              <p:cNvPicPr>
                <a:picLocks noGrp="1" noRot="1" noChangeAspect="1" noMove="1" noResize="1" noEditPoints="1" noAdjustHandles="1" noChangeArrowheads="1" noChangeShapeType="1"/>
              </p:cNvPicPr>
              <p:nvPr/>
            </p:nvPicPr>
            <p:blipFill>
              <a:blip r:embed="rId8"/>
              <a:stretch>
                <a:fillRect/>
              </a:stretch>
            </p:blipFill>
            <p:spPr>
              <a:xfrm>
                <a:off x="8119760" y="1304360"/>
                <a:ext cx="3642821" cy="2049087"/>
              </a:xfrm>
              <a:prstGeom prst="rect">
                <a:avLst/>
              </a:prstGeom>
              <a:ln w="3175">
                <a:solidFill>
                  <a:prstClr val="ltGray"/>
                </a:solidFill>
              </a:ln>
            </p:spPr>
          </p:pic>
        </mc:Fallback>
      </mc:AlternateContent>
      <mc:AlternateContent xmlns:mc="http://schemas.openxmlformats.org/markup-compatibility/2006" xmlns:psez="http://schemas.microsoft.com/office/powerpoint/2016/sectionzoom">
        <mc:Choice Requires="psez">
          <p:graphicFrame>
            <p:nvGraphicFramePr>
              <p:cNvPr id="10" name="Avsnittszoom 9">
                <a:extLst>
                  <a:ext uri="{FF2B5EF4-FFF2-40B4-BE49-F238E27FC236}">
                    <a16:creationId xmlns:a16="http://schemas.microsoft.com/office/drawing/2014/main" id="{2635788A-C250-BE21-A054-15FC6C126204}"/>
                  </a:ext>
                </a:extLst>
              </p:cNvPr>
              <p:cNvGraphicFramePr>
                <a:graphicFrameLocks noChangeAspect="1"/>
              </p:cNvGraphicFramePr>
              <p:nvPr>
                <p:extLst>
                  <p:ext uri="{D42A27DB-BD31-4B8C-83A1-F6EECF244321}">
                    <p14:modId xmlns:p14="http://schemas.microsoft.com/office/powerpoint/2010/main" val="3361972496"/>
                  </p:ext>
                </p:extLst>
              </p:nvPr>
            </p:nvGraphicFramePr>
            <p:xfrm>
              <a:off x="402274" y="3566340"/>
              <a:ext cx="3642821" cy="2049087"/>
            </p:xfrm>
            <a:graphic>
              <a:graphicData uri="http://schemas.microsoft.com/office/powerpoint/2016/sectionzoom">
                <psez:sectionZm>
                  <psez:sectionZmObj sectionId="{3903F926-8F53-4D4A-ADFE-D84B76704871}">
                    <psez:zmPr id="{93707E09-9AEF-4ACE-B785-C4CD65C79F3F}" transitionDur="1000">
                      <p166:blipFill xmlns:p166="http://schemas.microsoft.com/office/powerpoint/2016/6/main">
                        <a:blip r:embed="rId9"/>
                        <a:stretch>
                          <a:fillRect/>
                        </a:stretch>
                      </p166:blipFill>
                      <p166:spPr xmlns:p166="http://schemas.microsoft.com/office/powerpoint/2016/6/main">
                        <a:xfrm>
                          <a:off x="0" y="0"/>
                          <a:ext cx="3642821" cy="2049087"/>
                        </a:xfrm>
                        <a:prstGeom prst="rect">
                          <a:avLst/>
                        </a:prstGeom>
                        <a:ln w="3175">
                          <a:solidFill>
                            <a:prstClr val="ltGray"/>
                          </a:solidFill>
                        </a:ln>
                      </p166:spPr>
                    </psez:zmPr>
                  </psez:sectionZmObj>
                </psez:sectionZm>
              </a:graphicData>
            </a:graphic>
          </p:graphicFrame>
        </mc:Choice>
        <mc:Fallback xmlns="">
          <p:pic>
            <p:nvPicPr>
              <p:cNvPr id="10" name="Avsnittszoom 9">
                <a:hlinkClick r:id="rId10" action="ppaction://hlinksldjump"/>
                <a:extLst>
                  <a:ext uri="{FF2B5EF4-FFF2-40B4-BE49-F238E27FC236}">
                    <a16:creationId xmlns:a16="http://schemas.microsoft.com/office/drawing/2014/main" id="{2635788A-C250-BE21-A054-15FC6C126204}"/>
                  </a:ext>
                </a:extLst>
              </p:cNvPr>
              <p:cNvPicPr>
                <a:picLocks noGrp="1" noRot="1" noChangeAspect="1" noMove="1" noResize="1" noEditPoints="1" noAdjustHandles="1" noChangeArrowheads="1" noChangeShapeType="1"/>
              </p:cNvPicPr>
              <p:nvPr/>
            </p:nvPicPr>
            <p:blipFill>
              <a:blip r:embed="rId11"/>
              <a:stretch>
                <a:fillRect/>
              </a:stretch>
            </p:blipFill>
            <p:spPr>
              <a:xfrm>
                <a:off x="402274" y="3566340"/>
                <a:ext cx="3642821" cy="2049087"/>
              </a:xfrm>
              <a:prstGeom prst="rect">
                <a:avLst/>
              </a:prstGeom>
              <a:ln w="3175">
                <a:solidFill>
                  <a:prstClr val="ltGray"/>
                </a:solidFill>
              </a:ln>
            </p:spPr>
          </p:pic>
        </mc:Fallback>
      </mc:AlternateContent>
      <mc:AlternateContent xmlns:mc="http://schemas.openxmlformats.org/markup-compatibility/2006" xmlns:psez="http://schemas.microsoft.com/office/powerpoint/2016/sectionzoom">
        <mc:Choice Requires="psez">
          <p:graphicFrame>
            <p:nvGraphicFramePr>
              <p:cNvPr id="14" name="Avsnittszoom 13">
                <a:extLst>
                  <a:ext uri="{FF2B5EF4-FFF2-40B4-BE49-F238E27FC236}">
                    <a16:creationId xmlns:a16="http://schemas.microsoft.com/office/drawing/2014/main" id="{E2D6185B-3395-222B-0C26-0D201D12398B}"/>
                  </a:ext>
                </a:extLst>
              </p:cNvPr>
              <p:cNvGraphicFramePr>
                <a:graphicFrameLocks noChangeAspect="1"/>
              </p:cNvGraphicFramePr>
              <p:nvPr>
                <p:extLst>
                  <p:ext uri="{D42A27DB-BD31-4B8C-83A1-F6EECF244321}">
                    <p14:modId xmlns:p14="http://schemas.microsoft.com/office/powerpoint/2010/main" val="222721066"/>
                  </p:ext>
                </p:extLst>
              </p:nvPr>
            </p:nvGraphicFramePr>
            <p:xfrm>
              <a:off x="4261018" y="3566342"/>
              <a:ext cx="3642821" cy="2049087"/>
            </p:xfrm>
            <a:graphic>
              <a:graphicData uri="http://schemas.microsoft.com/office/powerpoint/2016/sectionzoom">
                <psez:sectionZm>
                  <psez:sectionZmObj sectionId="{292E9280-E1B7-43E7-9779-14177A3DCD66}">
                    <psez:zmPr id="{CFA478EF-405C-4221-A51B-D3FBC2CBB7B4}" transitionDur="1000">
                      <p166:blipFill xmlns:p166="http://schemas.microsoft.com/office/powerpoint/2016/6/main">
                        <a:blip r:embed="rId12"/>
                        <a:stretch>
                          <a:fillRect/>
                        </a:stretch>
                      </p166:blipFill>
                      <p166:spPr xmlns:p166="http://schemas.microsoft.com/office/powerpoint/2016/6/main">
                        <a:xfrm>
                          <a:off x="0" y="0"/>
                          <a:ext cx="3642821" cy="2049087"/>
                        </a:xfrm>
                        <a:prstGeom prst="rect">
                          <a:avLst/>
                        </a:prstGeom>
                        <a:ln w="3175">
                          <a:solidFill>
                            <a:prstClr val="ltGray"/>
                          </a:solidFill>
                        </a:ln>
                      </p166:spPr>
                    </psez:zmPr>
                  </psez:sectionZmObj>
                </psez:sectionZm>
              </a:graphicData>
            </a:graphic>
          </p:graphicFrame>
        </mc:Choice>
        <mc:Fallback xmlns="">
          <p:pic>
            <p:nvPicPr>
              <p:cNvPr id="14" name="Avsnittszoom 13">
                <a:hlinkClick r:id="rId13" action="ppaction://hlinksldjump"/>
                <a:extLst>
                  <a:ext uri="{FF2B5EF4-FFF2-40B4-BE49-F238E27FC236}">
                    <a16:creationId xmlns:a16="http://schemas.microsoft.com/office/drawing/2014/main" id="{E2D6185B-3395-222B-0C26-0D201D12398B}"/>
                  </a:ext>
                </a:extLst>
              </p:cNvPr>
              <p:cNvPicPr>
                <a:picLocks noGrp="1" noRot="1" noChangeAspect="1" noMove="1" noResize="1" noEditPoints="1" noAdjustHandles="1" noChangeArrowheads="1" noChangeShapeType="1"/>
              </p:cNvPicPr>
              <p:nvPr/>
            </p:nvPicPr>
            <p:blipFill>
              <a:blip r:embed="rId14"/>
              <a:stretch>
                <a:fillRect/>
              </a:stretch>
            </p:blipFill>
            <p:spPr>
              <a:xfrm>
                <a:off x="4261018" y="3566342"/>
                <a:ext cx="3642821" cy="2049087"/>
              </a:xfrm>
              <a:prstGeom prst="rect">
                <a:avLst/>
              </a:prstGeom>
              <a:ln w="3175">
                <a:solidFill>
                  <a:prstClr val="ltGray"/>
                </a:solidFill>
              </a:ln>
            </p:spPr>
          </p:pic>
        </mc:Fallback>
      </mc:AlternateContent>
      <mc:AlternateContent xmlns:mc="http://schemas.openxmlformats.org/markup-compatibility/2006" xmlns:psez="http://schemas.microsoft.com/office/powerpoint/2016/sectionzoom">
        <mc:Choice Requires="psez">
          <p:graphicFrame>
            <p:nvGraphicFramePr>
              <p:cNvPr id="16" name="Avsnittszoom 15">
                <a:extLst>
                  <a:ext uri="{FF2B5EF4-FFF2-40B4-BE49-F238E27FC236}">
                    <a16:creationId xmlns:a16="http://schemas.microsoft.com/office/drawing/2014/main" id="{D1D5196D-A630-4862-7ABA-4052DD33966E}"/>
                  </a:ext>
                </a:extLst>
              </p:cNvPr>
              <p:cNvGraphicFramePr>
                <a:graphicFrameLocks noChangeAspect="1"/>
              </p:cNvGraphicFramePr>
              <p:nvPr>
                <p:extLst>
                  <p:ext uri="{D42A27DB-BD31-4B8C-83A1-F6EECF244321}">
                    <p14:modId xmlns:p14="http://schemas.microsoft.com/office/powerpoint/2010/main" val="963418107"/>
                  </p:ext>
                </p:extLst>
              </p:nvPr>
            </p:nvGraphicFramePr>
            <p:xfrm>
              <a:off x="8119761" y="3566341"/>
              <a:ext cx="3642821" cy="2049087"/>
            </p:xfrm>
            <a:graphic>
              <a:graphicData uri="http://schemas.microsoft.com/office/powerpoint/2016/sectionzoom">
                <psez:sectionZm>
                  <psez:sectionZmObj sectionId="{2C873052-DF39-4486-BD20-D273F8453327}">
                    <psez:zmPr id="{1207DE1D-FC93-4ED4-B120-9F5C4FEA704B}" transitionDur="1000">
                      <p166:blipFill xmlns:p166="http://schemas.microsoft.com/office/powerpoint/2016/6/main">
                        <a:blip r:embed="rId15"/>
                        <a:stretch>
                          <a:fillRect/>
                        </a:stretch>
                      </p166:blipFill>
                      <p166:spPr xmlns:p166="http://schemas.microsoft.com/office/powerpoint/2016/6/main">
                        <a:xfrm>
                          <a:off x="0" y="0"/>
                          <a:ext cx="3642821" cy="2049087"/>
                        </a:xfrm>
                        <a:prstGeom prst="rect">
                          <a:avLst/>
                        </a:prstGeom>
                        <a:ln w="3175">
                          <a:solidFill>
                            <a:prstClr val="ltGray"/>
                          </a:solidFill>
                        </a:ln>
                      </p166:spPr>
                    </psez:zmPr>
                  </psez:sectionZmObj>
                </psez:sectionZm>
              </a:graphicData>
            </a:graphic>
          </p:graphicFrame>
        </mc:Choice>
        <mc:Fallback xmlns="">
          <p:pic>
            <p:nvPicPr>
              <p:cNvPr id="16" name="Avsnittszoom 15">
                <a:hlinkClick r:id="rId16" action="ppaction://hlinksldjump"/>
                <a:extLst>
                  <a:ext uri="{FF2B5EF4-FFF2-40B4-BE49-F238E27FC236}">
                    <a16:creationId xmlns:a16="http://schemas.microsoft.com/office/drawing/2014/main" id="{D1D5196D-A630-4862-7ABA-4052DD33966E}"/>
                  </a:ext>
                </a:extLst>
              </p:cNvPr>
              <p:cNvPicPr>
                <a:picLocks noGrp="1" noRot="1" noChangeAspect="1" noMove="1" noResize="1" noEditPoints="1" noAdjustHandles="1" noChangeArrowheads="1" noChangeShapeType="1"/>
              </p:cNvPicPr>
              <p:nvPr/>
            </p:nvPicPr>
            <p:blipFill>
              <a:blip r:embed="rId17"/>
              <a:stretch>
                <a:fillRect/>
              </a:stretch>
            </p:blipFill>
            <p:spPr>
              <a:xfrm>
                <a:off x="8119761" y="3566341"/>
                <a:ext cx="3642821" cy="2049087"/>
              </a:xfrm>
              <a:prstGeom prst="rect">
                <a:avLst/>
              </a:prstGeom>
              <a:ln w="3175">
                <a:solidFill>
                  <a:prstClr val="ltGray"/>
                </a:solidFill>
              </a:ln>
            </p:spPr>
          </p:pic>
        </mc:Fallback>
      </mc:AlternateContent>
      <p:sp>
        <p:nvSpPr>
          <p:cNvPr id="2" name="textruta 1">
            <a:extLst>
              <a:ext uri="{FF2B5EF4-FFF2-40B4-BE49-F238E27FC236}">
                <a16:creationId xmlns:a16="http://schemas.microsoft.com/office/drawing/2014/main" id="{437161FB-81D7-2306-F3B2-C1232B7BB4A8}"/>
              </a:ext>
            </a:extLst>
          </p:cNvPr>
          <p:cNvSpPr txBox="1"/>
          <p:nvPr/>
        </p:nvSpPr>
        <p:spPr>
          <a:xfrm>
            <a:off x="402274" y="1304360"/>
            <a:ext cx="3414351" cy="1200329"/>
          </a:xfrm>
          <a:prstGeom prst="rect">
            <a:avLst/>
          </a:prstGeom>
          <a:noFill/>
        </p:spPr>
        <p:txBody>
          <a:bodyPr wrap="square" rtlCol="0">
            <a:spAutoFit/>
          </a:bodyPr>
          <a:lstStyle/>
          <a:p>
            <a:r>
              <a:rPr lang="sv-SE" sz="2400">
                <a:solidFill>
                  <a:schemeClr val="accent2"/>
                </a:solidFill>
              </a:rPr>
              <a:t>Fem områden att prata </a:t>
            </a:r>
          </a:p>
          <a:p>
            <a:r>
              <a:rPr lang="sv-SE" sz="2400">
                <a:solidFill>
                  <a:schemeClr val="accent2"/>
                </a:solidFill>
              </a:rPr>
              <a:t>om under denna utbildning</a:t>
            </a:r>
          </a:p>
        </p:txBody>
      </p:sp>
      <p:sp>
        <p:nvSpPr>
          <p:cNvPr id="3" name="textruta 2">
            <a:extLst>
              <a:ext uri="{FF2B5EF4-FFF2-40B4-BE49-F238E27FC236}">
                <a16:creationId xmlns:a16="http://schemas.microsoft.com/office/drawing/2014/main" id="{5AE38723-73C6-1D46-D9FB-D61F9EA63ADB}"/>
              </a:ext>
            </a:extLst>
          </p:cNvPr>
          <p:cNvSpPr txBox="1"/>
          <p:nvPr/>
        </p:nvSpPr>
        <p:spPr>
          <a:xfrm>
            <a:off x="2990" y="0"/>
            <a:ext cx="1582484" cy="369332"/>
          </a:xfrm>
          <a:prstGeom prst="rect">
            <a:avLst/>
          </a:prstGeom>
          <a:solidFill>
            <a:schemeClr val="accent2"/>
          </a:solidFill>
        </p:spPr>
        <p:txBody>
          <a:bodyPr wrap="none" rtlCol="0">
            <a:spAutoFit/>
          </a:bodyPr>
          <a:lstStyle/>
          <a:p>
            <a:r>
              <a:rPr lang="sv-SE">
                <a:solidFill>
                  <a:schemeClr val="bg1"/>
                </a:solidFill>
              </a:rPr>
              <a:t>UTBILDNING</a:t>
            </a:r>
          </a:p>
        </p:txBody>
      </p:sp>
    </p:spTree>
    <p:extLst>
      <p:ext uri="{BB962C8B-B14F-4D97-AF65-F5344CB8AC3E}">
        <p14:creationId xmlns:p14="http://schemas.microsoft.com/office/powerpoint/2010/main" val="1574777644"/>
      </p:ext>
    </p:extLst>
  </p:cSld>
  <p:clrMapOvr>
    <a:masterClrMapping/>
  </p:clrMapOvr>
  <p:transition spd="slow">
    <p:push dir="u"/>
  </p:transition>
</p:sld>
</file>

<file path=ppt/theme/theme1.xml><?xml version="1.0" encoding="utf-8"?>
<a:theme xmlns:a="http://schemas.openxmlformats.org/drawingml/2006/main" name="Riksidrottsförbundet_utan Sisu">
  <a:themeElements>
    <a:clrScheme name="Riksidrottsförbundet">
      <a:dk1>
        <a:sysClr val="windowText" lastClr="000000"/>
      </a:dk1>
      <a:lt1>
        <a:sysClr val="window" lastClr="FFFFFF"/>
      </a:lt1>
      <a:dk2>
        <a:srgbClr val="575756"/>
      </a:dk2>
      <a:lt2>
        <a:srgbClr val="B2B2B2"/>
      </a:lt2>
      <a:accent1>
        <a:srgbClr val="00A7E0"/>
      </a:accent1>
      <a:accent2>
        <a:srgbClr val="006BB1"/>
      </a:accent2>
      <a:accent3>
        <a:srgbClr val="1EAFA0"/>
      </a:accent3>
      <a:accent4>
        <a:srgbClr val="007B5E"/>
      </a:accent4>
      <a:accent5>
        <a:srgbClr val="E4352D"/>
      </a:accent5>
      <a:accent6>
        <a:srgbClr val="BE1219"/>
      </a:accent6>
      <a:hlink>
        <a:srgbClr val="006BB1"/>
      </a:hlink>
      <a:folHlink>
        <a:srgbClr val="00A7E0"/>
      </a:folHlink>
    </a:clrScheme>
    <a:fontScheme name="Riksidrottförbundet">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owerpointmall_RF-SISU - kopia.potx" id="{41EF6453-2D11-4E4C-AA2F-F85E87A64F71}" vid="{763D2B80-957B-4CAF-8BDC-B60F8F3B99E1}"/>
    </a:ext>
  </a:extLst>
</a:theme>
</file>

<file path=ppt/theme/theme2.xml><?xml version="1.0" encoding="utf-8"?>
<a:theme xmlns:a="http://schemas.openxmlformats.org/drawingml/2006/main" name="Office-tema">
  <a:themeElements>
    <a:clrScheme name="Riksidrottsförbundet">
      <a:dk1>
        <a:sysClr val="windowText" lastClr="000000"/>
      </a:dk1>
      <a:lt1>
        <a:sysClr val="window" lastClr="FFFFFF"/>
      </a:lt1>
      <a:dk2>
        <a:srgbClr val="575756"/>
      </a:dk2>
      <a:lt2>
        <a:srgbClr val="B2B2B2"/>
      </a:lt2>
      <a:accent1>
        <a:srgbClr val="00A7E0"/>
      </a:accent1>
      <a:accent2>
        <a:srgbClr val="006BB1"/>
      </a:accent2>
      <a:accent3>
        <a:srgbClr val="1EAFA0"/>
      </a:accent3>
      <a:accent4>
        <a:srgbClr val="007B5E"/>
      </a:accent4>
      <a:accent5>
        <a:srgbClr val="E4352D"/>
      </a:accent5>
      <a:accent6>
        <a:srgbClr val="BE1219"/>
      </a:accent6>
      <a:hlink>
        <a:srgbClr val="006BB1"/>
      </a:hlink>
      <a:folHlink>
        <a:srgbClr val="00A7E0"/>
      </a:folHlink>
    </a:clrScheme>
    <a:fontScheme name="Riksidrottförbundet">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tema">
  <a:themeElements>
    <a:clrScheme name="Riksidrottsförbundet">
      <a:dk1>
        <a:sysClr val="windowText" lastClr="000000"/>
      </a:dk1>
      <a:lt1>
        <a:sysClr val="window" lastClr="FFFFFF"/>
      </a:lt1>
      <a:dk2>
        <a:srgbClr val="575756"/>
      </a:dk2>
      <a:lt2>
        <a:srgbClr val="B2B2B2"/>
      </a:lt2>
      <a:accent1>
        <a:srgbClr val="00A7E0"/>
      </a:accent1>
      <a:accent2>
        <a:srgbClr val="006BB1"/>
      </a:accent2>
      <a:accent3>
        <a:srgbClr val="1EAFA0"/>
      </a:accent3>
      <a:accent4>
        <a:srgbClr val="007B5E"/>
      </a:accent4>
      <a:accent5>
        <a:srgbClr val="E4352D"/>
      </a:accent5>
      <a:accent6>
        <a:srgbClr val="BE1219"/>
      </a:accent6>
      <a:hlink>
        <a:srgbClr val="006BB1"/>
      </a:hlink>
      <a:folHlink>
        <a:srgbClr val="00A7E0"/>
      </a:folHlink>
    </a:clrScheme>
    <a:fontScheme name="Riksidrottförbundet">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kument" ma:contentTypeID="0x010100A783382BCB2AFD44B44E8BEA870BCBBE" ma:contentTypeVersion="20" ma:contentTypeDescription="Skapa ett nytt dokument." ma:contentTypeScope="" ma:versionID="dbce63a32a53d270bf5834f0717d00e4">
  <xsd:schema xmlns:xsd="http://www.w3.org/2001/XMLSchema" xmlns:xs="http://www.w3.org/2001/XMLSchema" xmlns:p="http://schemas.microsoft.com/office/2006/metadata/properties" xmlns:ns2="6f0e5a59-59bc-4e79-a291-d906971adc3b" xmlns:ns3="bd4e5e7c-e0ed-46ca-92c2-e00ea89e31ea" targetNamespace="http://schemas.microsoft.com/office/2006/metadata/properties" ma:root="true" ma:fieldsID="3b1aa501f2ee6dca3e61115f0bf0949d" ns2:_="" ns3:_="">
    <xsd:import namespace="6f0e5a59-59bc-4e79-a291-d906971adc3b"/>
    <xsd:import namespace="bd4e5e7c-e0ed-46ca-92c2-e00ea89e31ea"/>
    <xsd:element name="properties">
      <xsd:complexType>
        <xsd:sequence>
          <xsd:element name="documentManagement">
            <xsd:complexType>
              <xsd:all>
                <xsd:element ref="ns2:Status" minOccurs="0"/>
                <xsd:element ref="ns2:MediaServiceMetadata" minOccurs="0"/>
                <xsd:element ref="ns2:MediaServiceFastMetadata" minOccurs="0"/>
                <xsd:element ref="ns2:MediaServiceOCR" minOccurs="0"/>
                <xsd:element ref="ns2:MediaServiceGenerationTime" minOccurs="0"/>
                <xsd:element ref="ns2:MediaServiceEventHashCode" minOccurs="0"/>
                <xsd:element ref="ns2:MediaServiceDateTaken" minOccurs="0"/>
                <xsd:element ref="ns2:MediaServiceLocation" minOccurs="0"/>
                <xsd:element ref="ns2:MediaServiceAutoKeyPoints" minOccurs="0"/>
                <xsd:element ref="ns2:MediaServiceKeyPoints" minOccurs="0"/>
                <xsd:element ref="ns3:SharedWithUsers" minOccurs="0"/>
                <xsd:element ref="ns3:SharedWithDetails" minOccurs="0"/>
                <xsd:element ref="ns2:MediaLengthInSeconds" minOccurs="0"/>
                <xsd:element ref="ns2:lcf76f155ced4ddcb4097134ff3c332f" minOccurs="0"/>
                <xsd:element ref="ns3:TaxCatchAll" minOccurs="0"/>
                <xsd:element ref="ns2:MediaServiceSearchProperties" minOccurs="0"/>
                <xsd:element ref="ns2:MediaServiceObjectDetectorVersions"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f0e5a59-59bc-4e79-a291-d906971adc3b" elementFormDefault="qualified">
    <xsd:import namespace="http://schemas.microsoft.com/office/2006/documentManagement/types"/>
    <xsd:import namespace="http://schemas.microsoft.com/office/infopath/2007/PartnerControls"/>
    <xsd:element name="Status" ma:index="8" nillable="true" ma:displayName="Status" ma:default="Påbörjad" ma:format="Dropdown" ma:internalName="Status">
      <xsd:complexType>
        <xsd:complexContent>
          <xsd:extension base="dms:MultiChoice">
            <xsd:sequence>
              <xsd:element name="Value" maxOccurs="unbounded" minOccurs="0" nillable="true">
                <xsd:simpleType>
                  <xsd:restriction base="dms:Choice">
                    <xsd:enumeration value="Påbörjad"/>
                    <xsd:enumeration value="Pågående"/>
                    <xsd:enumeration value="Klar"/>
                    <xsd:enumeration value="Gammalt"/>
                  </xsd:restriction>
                </xsd:simpleType>
              </xsd:element>
            </xsd:sequence>
          </xsd:extension>
        </xsd:complexContent>
      </xsd:complexType>
    </xsd:element>
    <xsd:element name="MediaServiceMetadata" ma:index="9" nillable="true" ma:displayName="MediaServiceMetadata" ma:hidden="true" ma:internalName="MediaServiceMetadata" ma:readOnly="true">
      <xsd:simpleType>
        <xsd:restriction base="dms:Note"/>
      </xsd:simpleType>
    </xsd:element>
    <xsd:element name="MediaServiceFastMetadata" ma:index="10" nillable="true" ma:displayName="MediaServiceFastMetadata" ma:hidden="true" ma:internalName="MediaServiceFastMetadata" ma:readOnly="true">
      <xsd:simpleType>
        <xsd:restriction base="dms:Note"/>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DateTaken" ma:index="14" nillable="true" ma:displayName="MediaServiceDateTaken" ma:hidden="true" ma:internalName="MediaServiceDateTaken" ma:readOnly="true">
      <xsd:simpleType>
        <xsd:restriction base="dms:Text"/>
      </xsd:simpleType>
    </xsd:element>
    <xsd:element name="MediaServiceLocation" ma:index="15" nillable="true" ma:displayName="Location" ma:internalName="MediaServiceLocation"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Bildmarkeringar" ma:readOnly="false" ma:fieldId="{5cf76f15-5ced-4ddc-b409-7134ff3c332f}" ma:taxonomyMulti="true" ma:sspId="569f3a60-3ad3-4329-af7f-6cf4f85e1abb" ma:termSetId="09814cd3-568e-fe90-9814-8d621ff8fb84" ma:anchorId="fba54fb3-c3e1-fe81-a776-ca4b69148c4d" ma:open="true" ma:isKeyword="false">
      <xsd:complexType>
        <xsd:sequence>
          <xsd:element ref="pc:Terms" minOccurs="0" maxOccurs="1"/>
        </xsd:sequence>
      </xsd:complexType>
    </xsd:element>
    <xsd:element name="MediaServiceSearchProperties" ma:index="24" nillable="true" ma:displayName="MediaServiceSearchProperties" ma:hidden="true" ma:internalName="MediaServiceSearchProperties" ma:readOnly="true">
      <xsd:simpleType>
        <xsd:restriction base="dms:Note"/>
      </xsd:simpleType>
    </xsd:element>
    <xsd:element name="MediaServiceObjectDetectorVersions" ma:index="25" nillable="true" ma:displayName="MediaServiceObjectDetectorVersions" ma:description="" ma:hidden="true" ma:indexed="true" ma:internalName="MediaServiceObjectDetectorVersions" ma:readOnly="true">
      <xsd:simpleType>
        <xsd:restriction base="dms:Text"/>
      </xsd:simpleType>
    </xsd:element>
    <xsd:element name="MediaServiceBillingMetadata" ma:index="26"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bd4e5e7c-e0ed-46ca-92c2-e00ea89e31ea" elementFormDefault="qualified">
    <xsd:import namespace="http://schemas.microsoft.com/office/2006/documentManagement/types"/>
    <xsd:import namespace="http://schemas.microsoft.com/office/infopath/2007/PartnerControls"/>
    <xsd:element name="SharedWithUsers" ma:index="18" nillable="true" ma:displayName="Delat med"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Delat med information" ma:internalName="SharedWithDetails" ma:readOnly="true">
      <xsd:simpleType>
        <xsd:restriction base="dms:Note">
          <xsd:maxLength value="255"/>
        </xsd:restriction>
      </xsd:simpleType>
    </xsd:element>
    <xsd:element name="TaxCatchAll" ma:index="23" nillable="true" ma:displayName="Taxonomy Catch All Column" ma:hidden="true" ma:list="{5a022d2c-8f2f-4f8a-a92c-28756689d0e8}" ma:internalName="TaxCatchAll" ma:showField="CatchAllData" ma:web="bd4e5e7c-e0ed-46ca-92c2-e00ea89e31ea">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nehållstyp"/>
        <xsd:element ref="dc:title" minOccurs="0" maxOccurs="1" ma:index="4" ma:displayName="Rubrik"/>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TaxCatchAll xmlns="bd4e5e7c-e0ed-46ca-92c2-e00ea89e31ea" xsi:nil="true"/>
    <Status xmlns="6f0e5a59-59bc-4e79-a291-d906971adc3b">
      <Value>Påbörjad</Value>
    </Status>
    <lcf76f155ced4ddcb4097134ff3c332f xmlns="6f0e5a59-59bc-4e79-a291-d906971adc3b">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AD538BF7-3388-4389-B25F-47A1E87263C7}">
  <ds:schemaRefs>
    <ds:schemaRef ds:uri="http://schemas.microsoft.com/sharepoint/v3/contenttype/forms"/>
  </ds:schemaRefs>
</ds:datastoreItem>
</file>

<file path=customXml/itemProps2.xml><?xml version="1.0" encoding="utf-8"?>
<ds:datastoreItem xmlns:ds="http://schemas.openxmlformats.org/officeDocument/2006/customXml" ds:itemID="{FDCD8320-5EC2-4D50-B9BA-8D6563CFFC07}">
  <ds:schemaRefs>
    <ds:schemaRef ds:uri="6f0e5a59-59bc-4e79-a291-d906971adc3b"/>
    <ds:schemaRef ds:uri="bd4e5e7c-e0ed-46ca-92c2-e00ea89e31ea"/>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A59E05C0-6144-49BF-A195-70621E33E80D}">
  <ds:schemaRefs>
    <ds:schemaRef ds:uri="6f0e5a59-59bc-4e79-a291-d906971adc3b"/>
    <ds:schemaRef ds:uri="bd4e5e7c-e0ed-46ca-92c2-e00ea89e31ea"/>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docMetadata/LabelInfo.xml><?xml version="1.0" encoding="utf-8"?>
<clbl:labelList xmlns:clbl="http://schemas.microsoft.com/office/2020/mipLabelMetadata">
  <clbl:label id="{eb5b2d6e-028e-454d-b878-0c055adbeb2a}" enabled="0" method="" siteId="{eb5b2d6e-028e-454d-b878-0c055adbeb2a}" removed="1"/>
</clbl:labelList>
</file>

<file path=docProps/app.xml><?xml version="1.0" encoding="utf-8"?>
<Properties xmlns="http://schemas.openxmlformats.org/officeDocument/2006/extended-properties" xmlns:vt="http://schemas.openxmlformats.org/officeDocument/2006/docPropsVTypes">
  <Template>Powerpointmall_RF-SISU</Template>
  <TotalTime>0</TotalTime>
  <Words>4104</Words>
  <Application>Microsoft Office PowerPoint</Application>
  <PresentationFormat>Bredbild</PresentationFormat>
  <Paragraphs>493</Paragraphs>
  <Slides>43</Slides>
  <Notes>37</Notes>
  <HiddenSlides>2</HiddenSlides>
  <MMClips>0</MMClips>
  <ScaleCrop>false</ScaleCrop>
  <HeadingPairs>
    <vt:vector size="6" baseType="variant">
      <vt:variant>
        <vt:lpstr>Använt teckensnitt</vt:lpstr>
      </vt:variant>
      <vt:variant>
        <vt:i4>4</vt:i4>
      </vt:variant>
      <vt:variant>
        <vt:lpstr>Tema</vt:lpstr>
      </vt:variant>
      <vt:variant>
        <vt:i4>1</vt:i4>
      </vt:variant>
      <vt:variant>
        <vt:lpstr>Bildrubriker</vt:lpstr>
      </vt:variant>
      <vt:variant>
        <vt:i4>43</vt:i4>
      </vt:variant>
    </vt:vector>
  </HeadingPairs>
  <TitlesOfParts>
    <vt:vector size="48" baseType="lpstr">
      <vt:lpstr>Arial</vt:lpstr>
      <vt:lpstr>Arial Black</vt:lpstr>
      <vt:lpstr>Calibri</vt:lpstr>
      <vt:lpstr>Proxima Nova Th</vt:lpstr>
      <vt:lpstr>Riksidrottsförbundet_utan Sisu</vt:lpstr>
      <vt:lpstr>Coach med koll    En satsning inom Projektstöd IF   Att verka för inkluderande ledarskap med målsättningen att alla ska känna sig välkomna till idrotten även de med NPF</vt:lpstr>
      <vt:lpstr>PowerPoint-presentation</vt:lpstr>
      <vt:lpstr>PowerPoint-presentation</vt:lpstr>
      <vt:lpstr>PowerPoint-presentation</vt:lpstr>
      <vt:lpstr>PowerPoint-presentation</vt:lpstr>
      <vt:lpstr>PowerPoint-presentation</vt:lpstr>
      <vt:lpstr>PowerPoint-presentation</vt:lpstr>
      <vt:lpstr>Kom ihåg!</vt:lpstr>
      <vt:lpstr>PowerPoint-presentation</vt:lpstr>
      <vt:lpstr>PowerPoint-presentation</vt:lpstr>
      <vt:lpstr>PowerPoint-presentation</vt:lpstr>
      <vt:lpstr>PowerPoint-presentation</vt:lpstr>
      <vt:lpstr>PowerPoint-presentation</vt:lpstr>
      <vt:lpstr>PowerPoint-presentation</vt:lpstr>
      <vt:lpstr>Tips!</vt:lpstr>
      <vt:lpstr>PowerPoint-presentation</vt:lpstr>
      <vt:lpstr>PowerPoint-presentation</vt:lpstr>
      <vt:lpstr>PowerPoint-presentation</vt:lpstr>
      <vt:lpstr>Kom ihåg!</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Petra Åkerblom (RF-SISU Norrbotten)</dc:creator>
  <cp:keywords>class='Open'</cp:keywords>
  <cp:lastModifiedBy>Petra Åkerblom (RF-SISU Norrbotten)</cp:lastModifiedBy>
  <cp:revision>2</cp:revision>
  <cp:lastPrinted>2025-10-30T08:15:08Z</cp:lastPrinted>
  <dcterms:created xsi:type="dcterms:W3CDTF">2025-08-20T06:23:22Z</dcterms:created>
  <dcterms:modified xsi:type="dcterms:W3CDTF">2025-11-06T14:00:51Z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0x010100A783382BCB2AFD44B44E8BEA870BCBBE</vt:lpwstr>
  </property>
  <property fmtid="{D5CDD505-2E9C-101B-9397-08002B2CF9AE}" pid="3" name="MediaServiceImageTags">
    <vt:lpwstr/>
  </property>
</Properties>
</file>