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19"/>
  </p:notesMasterIdLst>
  <p:sldIdLst>
    <p:sldId id="256" r:id="rId3"/>
    <p:sldId id="260" r:id="rId4"/>
    <p:sldId id="257" r:id="rId5"/>
    <p:sldId id="265" r:id="rId6"/>
    <p:sldId id="262" r:id="rId7"/>
    <p:sldId id="264" r:id="rId8"/>
    <p:sldId id="270" r:id="rId9"/>
    <p:sldId id="258" r:id="rId10"/>
    <p:sldId id="272" r:id="rId11"/>
    <p:sldId id="273" r:id="rId12"/>
    <p:sldId id="259" r:id="rId13"/>
    <p:sldId id="263" r:id="rId14"/>
    <p:sldId id="274" r:id="rId15"/>
    <p:sldId id="269" r:id="rId16"/>
    <p:sldId id="268" r:id="rId17"/>
    <p:sldId id="271" r:id="rId18"/>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17" autoAdjust="0"/>
    <p:restoredTop sz="87772" autoAdjust="0"/>
  </p:normalViewPr>
  <p:slideViewPr>
    <p:cSldViewPr snapToGrid="0">
      <p:cViewPr varScale="1">
        <p:scale>
          <a:sx n="47" d="100"/>
          <a:sy n="47" d="100"/>
        </p:scale>
        <p:origin x="1396" y="2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C17319-168F-4CCB-A990-5E72D3775C04}" type="datetimeFigureOut">
              <a:rPr lang="sv-SE" smtClean="0"/>
              <a:t>2025-10-06</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74681F9-FF33-432A-B1DA-935057D558CD}" type="slidenum">
              <a:rPr lang="sv-SE" smtClean="0"/>
              <a:t>‹#›</a:t>
            </a:fld>
            <a:endParaRPr lang="sv-SE"/>
          </a:p>
        </p:txBody>
      </p:sp>
    </p:spTree>
    <p:extLst>
      <p:ext uri="{BB962C8B-B14F-4D97-AF65-F5344CB8AC3E}">
        <p14:creationId xmlns:p14="http://schemas.microsoft.com/office/powerpoint/2010/main" val="1135486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Var tydlig med att svordomar inte är okej, prata med ert barn! Även hur man behandlar sina kompisar. Vi kommer vara väldigt strikta med att säger man elaka saker mot sina lagkamrater då får man inte vara med på träningen.</a:t>
            </a:r>
          </a:p>
          <a:p>
            <a:endParaRPr lang="sv-SE" dirty="0"/>
          </a:p>
        </p:txBody>
      </p:sp>
      <p:sp>
        <p:nvSpPr>
          <p:cNvPr id="4" name="Platshållare för bildnummer 3"/>
          <p:cNvSpPr>
            <a:spLocks noGrp="1"/>
          </p:cNvSpPr>
          <p:nvPr>
            <p:ph type="sldNum" sz="quarter" idx="5"/>
          </p:nvPr>
        </p:nvSpPr>
        <p:spPr/>
        <p:txBody>
          <a:bodyPr/>
          <a:lstStyle/>
          <a:p>
            <a:fld id="{074681F9-FF33-432A-B1DA-935057D558CD}" type="slidenum">
              <a:rPr lang="sv-SE" smtClean="0"/>
              <a:t>8</a:t>
            </a:fld>
            <a:endParaRPr lang="sv-SE"/>
          </a:p>
        </p:txBody>
      </p:sp>
    </p:spTree>
    <p:extLst>
      <p:ext uri="{BB962C8B-B14F-4D97-AF65-F5344CB8AC3E}">
        <p14:creationId xmlns:p14="http://schemas.microsoft.com/office/powerpoint/2010/main" val="8298308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228600" indent="-228600">
              <a:buAutoNum type="arabicPeriod"/>
            </a:pPr>
            <a:r>
              <a:rPr lang="sv-SE" dirty="0"/>
              <a:t>Samling – Viktigt komma i god tid – Vi kör upprop, påminner hur vi agerar mot varandra och delar in i lag – viktigt att kom i tid för barnets skull men även för att få rätt start</a:t>
            </a:r>
          </a:p>
          <a:p>
            <a:pPr marL="228600" indent="-228600">
              <a:buAutoNum type="arabicPeriod"/>
            </a:pPr>
            <a:r>
              <a:rPr lang="sv-SE" dirty="0"/>
              <a:t>Uppvärmning – Fokus på lekfull uppvärmning, vi kommer köra de uppvärmningar som vi under fjolåret var uppskattat av killarna. Ibland kommer vi byta ut lek mot bollkontroll.</a:t>
            </a:r>
          </a:p>
          <a:p>
            <a:pPr marL="228600" indent="-228600">
              <a:buAutoNum type="arabicPeriod"/>
            </a:pPr>
            <a:r>
              <a:rPr lang="sv-SE" dirty="0"/>
              <a:t>Stationer</a:t>
            </a:r>
          </a:p>
          <a:p>
            <a:pPr marL="685800" lvl="1" indent="-228600">
              <a:buAutoNum type="arabicPeriod"/>
            </a:pPr>
            <a:r>
              <a:rPr lang="sv-SE" dirty="0"/>
              <a:t>Teknik – Här fokuserar vi på de tekniska </a:t>
            </a:r>
            <a:r>
              <a:rPr lang="sv-SE" dirty="0" err="1"/>
              <a:t>skillsen</a:t>
            </a:r>
            <a:r>
              <a:rPr lang="sv-SE" dirty="0"/>
              <a:t> i handboll med bollen i fokus (passa, ta emot bollen, rätt fot fram, avslut)</a:t>
            </a:r>
          </a:p>
          <a:p>
            <a:pPr marL="685800" lvl="1" indent="-228600">
              <a:buAutoNum type="arabicPeriod"/>
            </a:pPr>
            <a:r>
              <a:rPr lang="sv-SE" dirty="0" err="1"/>
              <a:t>Fys</a:t>
            </a:r>
            <a:r>
              <a:rPr lang="sv-SE" dirty="0"/>
              <a:t>/Rörelse/Styrka – Rörelseglädje! Fokus på de 12 grundmotoriska rörelserna från Riksidrottsförbundet </a:t>
            </a:r>
          </a:p>
          <a:p>
            <a:pPr marL="685800" lvl="1" indent="-228600">
              <a:buAutoNum type="arabicPeriod"/>
            </a:pPr>
            <a:r>
              <a:rPr lang="sv-SE" dirty="0"/>
              <a:t>Spelförberedande övningar – Övningar tillsammans med fokus handboll för att stärka lagkänslan, träna på samarbeta men även utvecklas individuellt</a:t>
            </a:r>
          </a:p>
        </p:txBody>
      </p:sp>
      <p:sp>
        <p:nvSpPr>
          <p:cNvPr id="4" name="Platshållare för bildnummer 3"/>
          <p:cNvSpPr>
            <a:spLocks noGrp="1"/>
          </p:cNvSpPr>
          <p:nvPr>
            <p:ph type="sldNum" sz="quarter" idx="5"/>
          </p:nvPr>
        </p:nvSpPr>
        <p:spPr/>
        <p:txBody>
          <a:bodyPr/>
          <a:lstStyle/>
          <a:p>
            <a:fld id="{074681F9-FF33-432A-B1DA-935057D558CD}" type="slidenum">
              <a:rPr lang="sv-SE" smtClean="0"/>
              <a:t>9</a:t>
            </a:fld>
            <a:endParaRPr lang="sv-SE"/>
          </a:p>
        </p:txBody>
      </p:sp>
    </p:spTree>
    <p:extLst>
      <p:ext uri="{BB962C8B-B14F-4D97-AF65-F5344CB8AC3E}">
        <p14:creationId xmlns:p14="http://schemas.microsoft.com/office/powerpoint/2010/main" val="5407034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*Utvecklar allsidig rörelseförmåga – styrka, rörlighet, koordination, snabbhet, uthållighet</a:t>
            </a:r>
          </a:p>
          <a:p>
            <a:r>
              <a:rPr lang="sv-SE" dirty="0"/>
              <a:t>*Främjar hälsa och välmående – Ger barnen en grund för att vilja och våga vara aktiva genom hela livet</a:t>
            </a:r>
          </a:p>
          <a:p>
            <a:r>
              <a:rPr lang="sv-SE" dirty="0"/>
              <a:t>*Möjliggör förståelse för olika idrotter – Kan barnet grundrörelserna blir det lättare att lära sig olika idrotter</a:t>
            </a:r>
          </a:p>
          <a:p>
            <a:endParaRPr lang="sv-SE" dirty="0"/>
          </a:p>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Fokus på de 12 grundmotoriska rörelserna från Riksidrottsförbundet </a:t>
            </a:r>
          </a:p>
          <a:p>
            <a:endParaRPr lang="sv-SE" dirty="0"/>
          </a:p>
          <a:p>
            <a:endParaRPr lang="sv-SE" dirty="0"/>
          </a:p>
          <a:p>
            <a:r>
              <a:rPr lang="sv-SE" dirty="0"/>
              <a:t>*</a:t>
            </a:r>
          </a:p>
          <a:p>
            <a:pPr marL="171450" indent="-171450">
              <a:buFont typeface="Arial" panose="020B0604020202020204" pitchFamily="34" charset="0"/>
              <a:buChar char="•"/>
            </a:pPr>
            <a:endParaRPr lang="sv-SE" dirty="0"/>
          </a:p>
        </p:txBody>
      </p:sp>
      <p:sp>
        <p:nvSpPr>
          <p:cNvPr id="4" name="Platshållare för bildnummer 3"/>
          <p:cNvSpPr>
            <a:spLocks noGrp="1"/>
          </p:cNvSpPr>
          <p:nvPr>
            <p:ph type="sldNum" sz="quarter" idx="5"/>
          </p:nvPr>
        </p:nvSpPr>
        <p:spPr/>
        <p:txBody>
          <a:bodyPr/>
          <a:lstStyle/>
          <a:p>
            <a:fld id="{074681F9-FF33-432A-B1DA-935057D558CD}" type="slidenum">
              <a:rPr lang="sv-SE" smtClean="0"/>
              <a:t>10</a:t>
            </a:fld>
            <a:endParaRPr lang="sv-SE"/>
          </a:p>
        </p:txBody>
      </p:sp>
    </p:spTree>
    <p:extLst>
      <p:ext uri="{BB962C8B-B14F-4D97-AF65-F5344CB8AC3E}">
        <p14:creationId xmlns:p14="http://schemas.microsoft.com/office/powerpoint/2010/main" val="26717444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Gemensamt beslut om skärmfritt och sockerfritt under sammandragen?</a:t>
            </a:r>
          </a:p>
        </p:txBody>
      </p:sp>
      <p:sp>
        <p:nvSpPr>
          <p:cNvPr id="4" name="Platshållare för bildnummer 3"/>
          <p:cNvSpPr>
            <a:spLocks noGrp="1"/>
          </p:cNvSpPr>
          <p:nvPr>
            <p:ph type="sldNum" sz="quarter" idx="5"/>
          </p:nvPr>
        </p:nvSpPr>
        <p:spPr/>
        <p:txBody>
          <a:bodyPr/>
          <a:lstStyle/>
          <a:p>
            <a:fld id="{074681F9-FF33-432A-B1DA-935057D558CD}" type="slidenum">
              <a:rPr lang="sv-SE" smtClean="0"/>
              <a:t>11</a:t>
            </a:fld>
            <a:endParaRPr lang="sv-SE"/>
          </a:p>
        </p:txBody>
      </p:sp>
    </p:spTree>
    <p:extLst>
      <p:ext uri="{BB962C8B-B14F-4D97-AF65-F5344CB8AC3E}">
        <p14:creationId xmlns:p14="http://schemas.microsoft.com/office/powerpoint/2010/main" val="546459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2000" dirty="0"/>
              <a:t>BBK sammandrag</a:t>
            </a:r>
          </a:p>
          <a:p>
            <a:r>
              <a:rPr lang="sv-SE" sz="2000" dirty="0"/>
              <a:t>Troligen 2 pass 11-14 och 14-17. Återkommer efter 10 okt.</a:t>
            </a:r>
          </a:p>
          <a:p>
            <a:endParaRPr lang="sv-SE" sz="2000" dirty="0"/>
          </a:p>
          <a:p>
            <a:r>
              <a:rPr lang="sv-SE" sz="2000" dirty="0"/>
              <a:t>Lagansvar seniormatcher (div 2) </a:t>
            </a:r>
          </a:p>
          <a:p>
            <a:pPr lvl="1"/>
            <a:r>
              <a:rPr lang="sv-SE" sz="1600" dirty="0"/>
              <a:t>Samling i fiket på Hildursborg 1 timme före matchstart.</a:t>
            </a:r>
          </a:p>
          <a:p>
            <a:pPr lvl="1"/>
            <a:r>
              <a:rPr lang="sv-SE" sz="1600" dirty="0"/>
              <a:t>Baka 1 långpanna eller motsvarande samt 1 liter laktosfri mjölk (per person)</a:t>
            </a:r>
          </a:p>
          <a:p>
            <a:endParaRPr lang="sv-SE" dirty="0"/>
          </a:p>
        </p:txBody>
      </p:sp>
      <p:sp>
        <p:nvSpPr>
          <p:cNvPr id="4" name="Platshållare för bildnummer 3"/>
          <p:cNvSpPr>
            <a:spLocks noGrp="1"/>
          </p:cNvSpPr>
          <p:nvPr>
            <p:ph type="sldNum" sz="quarter" idx="5"/>
          </p:nvPr>
        </p:nvSpPr>
        <p:spPr/>
        <p:txBody>
          <a:bodyPr/>
          <a:lstStyle/>
          <a:p>
            <a:fld id="{074681F9-FF33-432A-B1DA-935057D558CD}" type="slidenum">
              <a:rPr lang="sv-SE" smtClean="0"/>
              <a:t>12</a:t>
            </a:fld>
            <a:endParaRPr lang="sv-SE"/>
          </a:p>
        </p:txBody>
      </p:sp>
    </p:spTree>
    <p:extLst>
      <p:ext uri="{BB962C8B-B14F-4D97-AF65-F5344CB8AC3E}">
        <p14:creationId xmlns:p14="http://schemas.microsoft.com/office/powerpoint/2010/main" val="39926138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Vad vill vi välja under året för att få pengar till lagkassan?</a:t>
            </a:r>
          </a:p>
          <a:p>
            <a:r>
              <a:rPr lang="sv-SE" dirty="0"/>
              <a:t>Kakor, New Body, Plastpåsar, Adventskalendrar, Lotter ?</a:t>
            </a:r>
          </a:p>
          <a:p>
            <a:endParaRPr lang="sv-SE" dirty="0"/>
          </a:p>
          <a:p>
            <a:r>
              <a:rPr lang="sv-SE" dirty="0"/>
              <a:t>Berätta om vikten med lagkassa!</a:t>
            </a:r>
          </a:p>
        </p:txBody>
      </p:sp>
      <p:sp>
        <p:nvSpPr>
          <p:cNvPr id="4" name="Platshållare för bildnummer 3"/>
          <p:cNvSpPr>
            <a:spLocks noGrp="1"/>
          </p:cNvSpPr>
          <p:nvPr>
            <p:ph type="sldNum" sz="quarter" idx="5"/>
          </p:nvPr>
        </p:nvSpPr>
        <p:spPr/>
        <p:txBody>
          <a:bodyPr/>
          <a:lstStyle/>
          <a:p>
            <a:fld id="{074681F9-FF33-432A-B1DA-935057D558CD}" type="slidenum">
              <a:rPr lang="sv-SE" smtClean="0"/>
              <a:t>13</a:t>
            </a:fld>
            <a:endParaRPr lang="sv-SE"/>
          </a:p>
        </p:txBody>
      </p:sp>
    </p:spTree>
    <p:extLst>
      <p:ext uri="{BB962C8B-B14F-4D97-AF65-F5344CB8AC3E}">
        <p14:creationId xmlns:p14="http://schemas.microsoft.com/office/powerpoint/2010/main" val="36594426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1524000" y="1122363"/>
            <a:ext cx="9144000" cy="2387600"/>
          </a:xfrm>
        </p:spPr>
        <p:txBody>
          <a:bodyPr anchor="b"/>
          <a:lstStyle>
            <a:lvl1pPr algn="ctr">
              <a:defRPr sz="6000"/>
            </a:lvl1pPr>
          </a:lstStyle>
          <a:p>
            <a:r>
              <a:rPr lang="sv-SE"/>
              <a:t>Klicka här för att ändra format</a:t>
            </a:r>
          </a:p>
        </p:txBody>
      </p:sp>
      <p:sp>
        <p:nvSpPr>
          <p:cNvPr id="3" name="Underrubri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om du vill redigera mall för underrubrikformat</a:t>
            </a:r>
          </a:p>
        </p:txBody>
      </p:sp>
      <p:sp>
        <p:nvSpPr>
          <p:cNvPr id="4" name="Platshållare för datum 3"/>
          <p:cNvSpPr>
            <a:spLocks noGrp="1"/>
          </p:cNvSpPr>
          <p:nvPr>
            <p:ph type="dt" sz="half" idx="10"/>
          </p:nvPr>
        </p:nvSpPr>
        <p:spPr/>
        <p:txBody>
          <a:bodyPr/>
          <a:lstStyle/>
          <a:p>
            <a:fld id="{3F9561E8-CD8C-4033-9B79-7735223AAC90}" type="datetimeFigureOut">
              <a:rPr lang="sv-SE" smtClean="0"/>
              <a:t>2025-10-06</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F51F96A9-44D9-4D8A-9A38-CE2347ED5DCF}" type="slidenum">
              <a:rPr lang="sv-SE" smtClean="0"/>
              <a:t>‹#›</a:t>
            </a:fld>
            <a:endParaRPr lang="sv-SE"/>
          </a:p>
        </p:txBody>
      </p:sp>
    </p:spTree>
    <p:extLst>
      <p:ext uri="{BB962C8B-B14F-4D97-AF65-F5344CB8AC3E}">
        <p14:creationId xmlns:p14="http://schemas.microsoft.com/office/powerpoint/2010/main" val="27209898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3F9561E8-CD8C-4033-9B79-7735223AAC90}" type="datetimeFigureOut">
              <a:rPr lang="sv-SE" smtClean="0"/>
              <a:t>2025-10-06</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F51F96A9-44D9-4D8A-9A38-CE2347ED5DCF}" type="slidenum">
              <a:rPr lang="sv-SE" smtClean="0"/>
              <a:t>‹#›</a:t>
            </a:fld>
            <a:endParaRPr lang="sv-SE"/>
          </a:p>
        </p:txBody>
      </p:sp>
    </p:spTree>
    <p:extLst>
      <p:ext uri="{BB962C8B-B14F-4D97-AF65-F5344CB8AC3E}">
        <p14:creationId xmlns:p14="http://schemas.microsoft.com/office/powerpoint/2010/main" val="20449299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8724900" y="365125"/>
            <a:ext cx="2628900" cy="5811838"/>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838200" y="365125"/>
            <a:ext cx="7734300" cy="5811838"/>
          </a:xfrm>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3F9561E8-CD8C-4033-9B79-7735223AAC90}" type="datetimeFigureOut">
              <a:rPr lang="sv-SE" smtClean="0"/>
              <a:t>2025-10-06</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F51F96A9-44D9-4D8A-9A38-CE2347ED5DCF}" type="slidenum">
              <a:rPr lang="sv-SE" smtClean="0"/>
              <a:t>‹#›</a:t>
            </a:fld>
            <a:endParaRPr lang="sv-SE"/>
          </a:p>
        </p:txBody>
      </p:sp>
    </p:spTree>
    <p:extLst>
      <p:ext uri="{BB962C8B-B14F-4D97-AF65-F5344CB8AC3E}">
        <p14:creationId xmlns:p14="http://schemas.microsoft.com/office/powerpoint/2010/main" val="40789792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idx="1"/>
          </p:nvPr>
        </p:nvSpPr>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3F9561E8-CD8C-4033-9B79-7735223AAC90}" type="datetimeFigureOut">
              <a:rPr lang="sv-SE" smtClean="0"/>
              <a:t>2025-10-06</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F51F96A9-44D9-4D8A-9A38-CE2347ED5DCF}" type="slidenum">
              <a:rPr lang="sv-SE" smtClean="0"/>
              <a:t>‹#›</a:t>
            </a:fld>
            <a:endParaRPr lang="sv-SE"/>
          </a:p>
        </p:txBody>
      </p:sp>
    </p:spTree>
    <p:extLst>
      <p:ext uri="{BB962C8B-B14F-4D97-AF65-F5344CB8AC3E}">
        <p14:creationId xmlns:p14="http://schemas.microsoft.com/office/powerpoint/2010/main" val="20331395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831850" y="1709738"/>
            <a:ext cx="10515600" cy="2852737"/>
          </a:xfrm>
        </p:spPr>
        <p:txBody>
          <a:bodyPr anchor="b"/>
          <a:lstStyle>
            <a:lvl1pPr>
              <a:defRPr sz="6000"/>
            </a:lvl1pPr>
          </a:lstStyle>
          <a:p>
            <a:r>
              <a:rPr lang="sv-SE"/>
              <a:t>Klicka här för att ändra format</a:t>
            </a:r>
          </a:p>
        </p:txBody>
      </p:sp>
      <p:sp>
        <p:nvSpPr>
          <p:cNvPr id="3" name="Platshållare för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Redigera format för bakgrundstext</a:t>
            </a:r>
          </a:p>
        </p:txBody>
      </p:sp>
      <p:sp>
        <p:nvSpPr>
          <p:cNvPr id="4" name="Platshållare för datum 3"/>
          <p:cNvSpPr>
            <a:spLocks noGrp="1"/>
          </p:cNvSpPr>
          <p:nvPr>
            <p:ph type="dt" sz="half" idx="10"/>
          </p:nvPr>
        </p:nvSpPr>
        <p:spPr/>
        <p:txBody>
          <a:bodyPr/>
          <a:lstStyle/>
          <a:p>
            <a:fld id="{3F9561E8-CD8C-4033-9B79-7735223AAC90}" type="datetimeFigureOut">
              <a:rPr lang="sv-SE" smtClean="0"/>
              <a:t>2025-10-06</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F51F96A9-44D9-4D8A-9A38-CE2347ED5DCF}" type="slidenum">
              <a:rPr lang="sv-SE" smtClean="0"/>
              <a:t>‹#›</a:t>
            </a:fld>
            <a:endParaRPr lang="sv-SE"/>
          </a:p>
        </p:txBody>
      </p:sp>
    </p:spTree>
    <p:extLst>
      <p:ext uri="{BB962C8B-B14F-4D97-AF65-F5344CB8AC3E}">
        <p14:creationId xmlns:p14="http://schemas.microsoft.com/office/powerpoint/2010/main" val="4076593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838200" y="1825625"/>
            <a:ext cx="5181600" cy="43513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6172200" y="1825625"/>
            <a:ext cx="5181600" cy="43513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5" name="Platshållare för datum 4"/>
          <p:cNvSpPr>
            <a:spLocks noGrp="1"/>
          </p:cNvSpPr>
          <p:nvPr>
            <p:ph type="dt" sz="half" idx="10"/>
          </p:nvPr>
        </p:nvSpPr>
        <p:spPr/>
        <p:txBody>
          <a:bodyPr/>
          <a:lstStyle/>
          <a:p>
            <a:fld id="{3F9561E8-CD8C-4033-9B79-7735223AAC90}" type="datetimeFigureOut">
              <a:rPr lang="sv-SE" smtClean="0"/>
              <a:t>2025-10-06</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F51F96A9-44D9-4D8A-9A38-CE2347ED5DCF}" type="slidenum">
              <a:rPr lang="sv-SE" smtClean="0"/>
              <a:t>‹#›</a:t>
            </a:fld>
            <a:endParaRPr lang="sv-SE"/>
          </a:p>
        </p:txBody>
      </p:sp>
    </p:spTree>
    <p:extLst>
      <p:ext uri="{BB962C8B-B14F-4D97-AF65-F5344CB8AC3E}">
        <p14:creationId xmlns:p14="http://schemas.microsoft.com/office/powerpoint/2010/main" val="16875943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839788" y="365125"/>
            <a:ext cx="10515600" cy="1325563"/>
          </a:xfrm>
        </p:spPr>
        <p:txBody>
          <a:bodyPr/>
          <a:lstStyle/>
          <a:p>
            <a:r>
              <a:rPr lang="sv-SE"/>
              <a:t>Klicka här för att ändra format</a:t>
            </a:r>
          </a:p>
        </p:txBody>
      </p:sp>
      <p:sp>
        <p:nvSpPr>
          <p:cNvPr id="3" name="Platshållare för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4" name="Platshållare för innehåll 3"/>
          <p:cNvSpPr>
            <a:spLocks noGrp="1"/>
          </p:cNvSpPr>
          <p:nvPr>
            <p:ph sz="half" idx="2"/>
          </p:nvPr>
        </p:nvSpPr>
        <p:spPr>
          <a:xfrm>
            <a:off x="839788" y="2505075"/>
            <a:ext cx="5157787"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6" name="Platshållare för innehåll 5"/>
          <p:cNvSpPr>
            <a:spLocks noGrp="1"/>
          </p:cNvSpPr>
          <p:nvPr>
            <p:ph sz="quarter" idx="4"/>
          </p:nvPr>
        </p:nvSpPr>
        <p:spPr>
          <a:xfrm>
            <a:off x="6172200" y="2505075"/>
            <a:ext cx="5183188"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7" name="Platshållare för datum 6"/>
          <p:cNvSpPr>
            <a:spLocks noGrp="1"/>
          </p:cNvSpPr>
          <p:nvPr>
            <p:ph type="dt" sz="half" idx="10"/>
          </p:nvPr>
        </p:nvSpPr>
        <p:spPr/>
        <p:txBody>
          <a:bodyPr/>
          <a:lstStyle/>
          <a:p>
            <a:fld id="{3F9561E8-CD8C-4033-9B79-7735223AAC90}" type="datetimeFigureOut">
              <a:rPr lang="sv-SE" smtClean="0"/>
              <a:t>2025-10-06</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F51F96A9-44D9-4D8A-9A38-CE2347ED5DCF}" type="slidenum">
              <a:rPr lang="sv-SE" smtClean="0"/>
              <a:t>‹#›</a:t>
            </a:fld>
            <a:endParaRPr lang="sv-SE"/>
          </a:p>
        </p:txBody>
      </p:sp>
    </p:spTree>
    <p:extLst>
      <p:ext uri="{BB962C8B-B14F-4D97-AF65-F5344CB8AC3E}">
        <p14:creationId xmlns:p14="http://schemas.microsoft.com/office/powerpoint/2010/main" val="3237482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datum 2"/>
          <p:cNvSpPr>
            <a:spLocks noGrp="1"/>
          </p:cNvSpPr>
          <p:nvPr>
            <p:ph type="dt" sz="half" idx="10"/>
          </p:nvPr>
        </p:nvSpPr>
        <p:spPr/>
        <p:txBody>
          <a:bodyPr/>
          <a:lstStyle/>
          <a:p>
            <a:fld id="{3F9561E8-CD8C-4033-9B79-7735223AAC90}" type="datetimeFigureOut">
              <a:rPr lang="sv-SE" smtClean="0"/>
              <a:t>2025-10-06</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F51F96A9-44D9-4D8A-9A38-CE2347ED5DCF}" type="slidenum">
              <a:rPr lang="sv-SE" smtClean="0"/>
              <a:t>‹#›</a:t>
            </a:fld>
            <a:endParaRPr lang="sv-SE"/>
          </a:p>
        </p:txBody>
      </p:sp>
    </p:spTree>
    <p:extLst>
      <p:ext uri="{BB962C8B-B14F-4D97-AF65-F5344CB8AC3E}">
        <p14:creationId xmlns:p14="http://schemas.microsoft.com/office/powerpoint/2010/main" val="24651717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3F9561E8-CD8C-4033-9B79-7735223AAC90}" type="datetimeFigureOut">
              <a:rPr lang="sv-SE" smtClean="0"/>
              <a:t>2025-10-06</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F51F96A9-44D9-4D8A-9A38-CE2347ED5DCF}" type="slidenum">
              <a:rPr lang="sv-SE" smtClean="0"/>
              <a:t>‹#›</a:t>
            </a:fld>
            <a:endParaRPr lang="sv-SE"/>
          </a:p>
        </p:txBody>
      </p:sp>
    </p:spTree>
    <p:extLst>
      <p:ext uri="{BB962C8B-B14F-4D97-AF65-F5344CB8AC3E}">
        <p14:creationId xmlns:p14="http://schemas.microsoft.com/office/powerpoint/2010/main" val="26774369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39788" y="457200"/>
            <a:ext cx="3932237" cy="1600200"/>
          </a:xfrm>
        </p:spPr>
        <p:txBody>
          <a:bodyPr anchor="b"/>
          <a:lstStyle>
            <a:lvl1pPr>
              <a:defRPr sz="3200"/>
            </a:lvl1pPr>
          </a:lstStyle>
          <a:p>
            <a:r>
              <a:rPr lang="sv-SE"/>
              <a:t>Klicka här för att ändra format</a:t>
            </a:r>
          </a:p>
        </p:txBody>
      </p:sp>
      <p:sp>
        <p:nvSpPr>
          <p:cNvPr id="3" name="Platshållare för innehåll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Platshållare för datum 4"/>
          <p:cNvSpPr>
            <a:spLocks noGrp="1"/>
          </p:cNvSpPr>
          <p:nvPr>
            <p:ph type="dt" sz="half" idx="10"/>
          </p:nvPr>
        </p:nvSpPr>
        <p:spPr/>
        <p:txBody>
          <a:bodyPr/>
          <a:lstStyle/>
          <a:p>
            <a:fld id="{3F9561E8-CD8C-4033-9B79-7735223AAC90}" type="datetimeFigureOut">
              <a:rPr lang="sv-SE" smtClean="0"/>
              <a:t>2025-10-06</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F51F96A9-44D9-4D8A-9A38-CE2347ED5DCF}" type="slidenum">
              <a:rPr lang="sv-SE" smtClean="0"/>
              <a:t>‹#›</a:t>
            </a:fld>
            <a:endParaRPr lang="sv-SE"/>
          </a:p>
        </p:txBody>
      </p:sp>
    </p:spTree>
    <p:extLst>
      <p:ext uri="{BB962C8B-B14F-4D97-AF65-F5344CB8AC3E}">
        <p14:creationId xmlns:p14="http://schemas.microsoft.com/office/powerpoint/2010/main" val="26771807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39788" y="457200"/>
            <a:ext cx="3932237" cy="1600200"/>
          </a:xfrm>
        </p:spPr>
        <p:txBody>
          <a:bodyPr anchor="b"/>
          <a:lstStyle>
            <a:lvl1pPr>
              <a:defRPr sz="3200"/>
            </a:lvl1pPr>
          </a:lstStyle>
          <a:p>
            <a:r>
              <a:rPr lang="sv-SE"/>
              <a:t>Klicka här för att ändra format</a:t>
            </a:r>
          </a:p>
        </p:txBody>
      </p:sp>
      <p:sp>
        <p:nvSpPr>
          <p:cNvPr id="3" name="Platshållare för bild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Platshållare för datum 4"/>
          <p:cNvSpPr>
            <a:spLocks noGrp="1"/>
          </p:cNvSpPr>
          <p:nvPr>
            <p:ph type="dt" sz="half" idx="10"/>
          </p:nvPr>
        </p:nvSpPr>
        <p:spPr/>
        <p:txBody>
          <a:bodyPr/>
          <a:lstStyle/>
          <a:p>
            <a:fld id="{3F9561E8-CD8C-4033-9B79-7735223AAC90}" type="datetimeFigureOut">
              <a:rPr lang="sv-SE" smtClean="0"/>
              <a:t>2025-10-06</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F51F96A9-44D9-4D8A-9A38-CE2347ED5DCF}" type="slidenum">
              <a:rPr lang="sv-SE" smtClean="0"/>
              <a:t>‹#›</a:t>
            </a:fld>
            <a:endParaRPr lang="sv-SE"/>
          </a:p>
        </p:txBody>
      </p:sp>
    </p:spTree>
    <p:extLst>
      <p:ext uri="{BB962C8B-B14F-4D97-AF65-F5344CB8AC3E}">
        <p14:creationId xmlns:p14="http://schemas.microsoft.com/office/powerpoint/2010/main" val="40211908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format</a:t>
            </a:r>
          </a:p>
        </p:txBody>
      </p:sp>
      <p:sp>
        <p:nvSpPr>
          <p:cNvPr id="3" name="Platshållare för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9561E8-CD8C-4033-9B79-7735223AAC90}" type="datetimeFigureOut">
              <a:rPr lang="sv-SE" smtClean="0"/>
              <a:t>2025-10-06</a:t>
            </a:fld>
            <a:endParaRPr lang="sv-SE"/>
          </a:p>
        </p:txBody>
      </p:sp>
      <p:sp>
        <p:nvSpPr>
          <p:cNvPr id="5" name="Platshållare för sidfo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1F96A9-44D9-4D8A-9A38-CE2347ED5DCF}" type="slidenum">
              <a:rPr lang="sv-SE" smtClean="0"/>
              <a:t>‹#›</a:t>
            </a:fld>
            <a:endParaRPr lang="sv-SE"/>
          </a:p>
        </p:txBody>
      </p:sp>
    </p:spTree>
    <p:extLst>
      <p:ext uri="{BB962C8B-B14F-4D97-AF65-F5344CB8AC3E}">
        <p14:creationId xmlns:p14="http://schemas.microsoft.com/office/powerpoint/2010/main" val="35408330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1524000" y="1122363"/>
            <a:ext cx="4378036" cy="1338204"/>
          </a:xfrm>
        </p:spPr>
        <p:txBody>
          <a:bodyPr/>
          <a:lstStyle/>
          <a:p>
            <a:r>
              <a:rPr lang="sv-SE" dirty="0"/>
              <a:t>BBK P8</a:t>
            </a:r>
          </a:p>
        </p:txBody>
      </p:sp>
      <p:sp>
        <p:nvSpPr>
          <p:cNvPr id="3" name="Underrubrik 2"/>
          <p:cNvSpPr>
            <a:spLocks noGrp="1"/>
          </p:cNvSpPr>
          <p:nvPr>
            <p:ph type="subTitle" idx="1"/>
          </p:nvPr>
        </p:nvSpPr>
        <p:spPr>
          <a:xfrm>
            <a:off x="1524000" y="2635135"/>
            <a:ext cx="4378036" cy="723207"/>
          </a:xfrm>
        </p:spPr>
        <p:txBody>
          <a:bodyPr/>
          <a:lstStyle/>
          <a:p>
            <a:r>
              <a:rPr lang="sv-SE" dirty="0"/>
              <a:t>SÄSONGEN 2025/2026</a:t>
            </a:r>
          </a:p>
        </p:txBody>
      </p:sp>
      <p:pic>
        <p:nvPicPr>
          <p:cNvPr id="4" name="Bildobjekt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62464" y="687083"/>
            <a:ext cx="5877272" cy="5877272"/>
          </a:xfrm>
          <a:prstGeom prst="rect">
            <a:avLst/>
          </a:prstGeom>
        </p:spPr>
      </p:pic>
    </p:spTree>
    <p:extLst>
      <p:ext uri="{BB962C8B-B14F-4D97-AF65-F5344CB8AC3E}">
        <p14:creationId xmlns:p14="http://schemas.microsoft.com/office/powerpoint/2010/main" val="33968847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91EF284D-7E75-4141-87D6-680FF631B011" descr="IMG_4111.jpg">
            <a:extLst>
              <a:ext uri="{FF2B5EF4-FFF2-40B4-BE49-F238E27FC236}">
                <a16:creationId xmlns:a16="http://schemas.microsoft.com/office/drawing/2014/main" id="{8E0F68ED-56A8-DF46-4C96-3217C678A02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23266" y="144335"/>
            <a:ext cx="5953614" cy="6569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910748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38200" y="365125"/>
            <a:ext cx="5257800" cy="1325563"/>
          </a:xfrm>
        </p:spPr>
        <p:txBody>
          <a:bodyPr/>
          <a:lstStyle/>
          <a:p>
            <a:r>
              <a:rPr lang="sv-SE" dirty="0"/>
              <a:t>MATCHER</a:t>
            </a:r>
          </a:p>
        </p:txBody>
      </p:sp>
      <p:sp>
        <p:nvSpPr>
          <p:cNvPr id="3" name="Platshållare för innehåll 2"/>
          <p:cNvSpPr>
            <a:spLocks noGrp="1"/>
          </p:cNvSpPr>
          <p:nvPr>
            <p:ph idx="1"/>
          </p:nvPr>
        </p:nvSpPr>
        <p:spPr>
          <a:xfrm>
            <a:off x="838199" y="1397285"/>
            <a:ext cx="9094365" cy="5178082"/>
          </a:xfrm>
        </p:spPr>
        <p:txBody>
          <a:bodyPr>
            <a:normAutofit lnSpcReduction="10000"/>
          </a:bodyPr>
          <a:lstStyle/>
          <a:p>
            <a:pPr marL="0" indent="0">
              <a:buNone/>
            </a:pPr>
            <a:r>
              <a:rPr lang="sv-SE" sz="2000" dirty="0"/>
              <a:t>Minihandboll – 4 spelare, 1 målvakt</a:t>
            </a:r>
          </a:p>
          <a:p>
            <a:pPr marL="0" indent="0">
              <a:buNone/>
            </a:pPr>
            <a:r>
              <a:rPr lang="sv-SE" sz="2000" dirty="0"/>
              <a:t>Speltid 2 x 12 min alternativt 1 x 20 min. Utan resultat.</a:t>
            </a:r>
          </a:p>
          <a:p>
            <a:pPr marL="0" indent="0">
              <a:buNone/>
            </a:pPr>
            <a:r>
              <a:rPr lang="sv-SE" sz="2000" dirty="0"/>
              <a:t>Alla spelar lika mycket, på alla platser och alla som vill testa stå i mål får det.</a:t>
            </a:r>
          </a:p>
          <a:p>
            <a:pPr marL="0" indent="0">
              <a:buNone/>
            </a:pPr>
            <a:endParaRPr lang="sv-SE" sz="2000" dirty="0"/>
          </a:p>
          <a:p>
            <a:pPr marL="0" indent="0">
              <a:buNone/>
            </a:pPr>
            <a:r>
              <a:rPr lang="sv-SE" sz="2000" dirty="0"/>
              <a:t>BBK sammandrag		Boden Energi Arena	19 oktober</a:t>
            </a:r>
          </a:p>
          <a:p>
            <a:pPr marL="0" indent="0">
              <a:buNone/>
            </a:pPr>
            <a:r>
              <a:rPr lang="sv-SE" sz="2000" dirty="0"/>
              <a:t>Kalix Minicup		Kalix			6 december</a:t>
            </a:r>
          </a:p>
          <a:p>
            <a:pPr marL="0" indent="0">
              <a:buNone/>
            </a:pPr>
            <a:r>
              <a:rPr lang="sv-SE" sz="2000" dirty="0"/>
              <a:t>HIF sammandrag		Boden Energi Arena 	10 januari</a:t>
            </a:r>
          </a:p>
          <a:p>
            <a:pPr marL="0" indent="0">
              <a:buNone/>
            </a:pPr>
            <a:r>
              <a:rPr lang="sv-SE" sz="2000" dirty="0"/>
              <a:t>Stig Anderssons Cup	Öjebyn			24 januari</a:t>
            </a:r>
          </a:p>
          <a:p>
            <a:pPr marL="0" indent="0">
              <a:buNone/>
            </a:pPr>
            <a:r>
              <a:rPr lang="sv-SE" sz="2000" dirty="0"/>
              <a:t>BBK Minicup		Boden Energi Arena 	21 februari</a:t>
            </a:r>
          </a:p>
          <a:p>
            <a:pPr marL="0" indent="0">
              <a:buNone/>
            </a:pPr>
            <a:endParaRPr lang="sv-SE" sz="2000" dirty="0">
              <a:solidFill>
                <a:srgbClr val="FF0000"/>
              </a:solidFill>
            </a:endParaRPr>
          </a:p>
          <a:p>
            <a:pPr marL="0" indent="0">
              <a:buNone/>
            </a:pPr>
            <a:r>
              <a:rPr lang="sv-SE" sz="2000" dirty="0"/>
              <a:t>Vi förväntar oss att föräldrar eller annan anhörig ansvarar över sitt barn mellan matcherna, ser till att de får mat i magen och är redo med kläder och skor till samling.</a:t>
            </a:r>
          </a:p>
          <a:p>
            <a:pPr marL="0" indent="0">
              <a:buNone/>
            </a:pPr>
            <a:endParaRPr lang="sv-SE" sz="2000" dirty="0"/>
          </a:p>
          <a:p>
            <a:pPr marL="0" indent="0">
              <a:buNone/>
            </a:pPr>
            <a:r>
              <a:rPr lang="sv-SE" sz="2000" dirty="0"/>
              <a:t>Matchtröja!</a:t>
            </a:r>
          </a:p>
          <a:p>
            <a:pPr marL="0" indent="0">
              <a:buNone/>
            </a:pPr>
            <a:endParaRPr lang="sv-SE" sz="2000" dirty="0"/>
          </a:p>
          <a:p>
            <a:pPr marL="0" indent="0">
              <a:buNone/>
            </a:pPr>
            <a:endParaRPr lang="sv-SE" dirty="0"/>
          </a:p>
        </p:txBody>
      </p:sp>
      <p:pic>
        <p:nvPicPr>
          <p:cNvPr id="4" name="Bildobjekt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706062" y="294752"/>
            <a:ext cx="2046825" cy="2046825"/>
          </a:xfrm>
          <a:prstGeom prst="rect">
            <a:avLst/>
          </a:prstGeom>
        </p:spPr>
      </p:pic>
      <p:sp>
        <p:nvSpPr>
          <p:cNvPr id="5" name="textruta 4">
            <a:extLst>
              <a:ext uri="{FF2B5EF4-FFF2-40B4-BE49-F238E27FC236}">
                <a16:creationId xmlns:a16="http://schemas.microsoft.com/office/drawing/2014/main" id="{A0B40BED-6329-1C5A-14EC-C7372B914C2A}"/>
              </a:ext>
            </a:extLst>
          </p:cNvPr>
          <p:cNvSpPr txBox="1"/>
          <p:nvPr/>
        </p:nvSpPr>
        <p:spPr>
          <a:xfrm>
            <a:off x="6318607" y="294752"/>
            <a:ext cx="3256908" cy="646331"/>
          </a:xfrm>
          <a:prstGeom prst="rect">
            <a:avLst/>
          </a:prstGeom>
          <a:noFill/>
        </p:spPr>
        <p:txBody>
          <a:bodyPr wrap="square" rtlCol="0">
            <a:spAutoFit/>
          </a:bodyPr>
          <a:lstStyle/>
          <a:p>
            <a:r>
              <a:rPr lang="sv-SE" dirty="0"/>
              <a:t>Sitt tillsammans som föräldrar och </a:t>
            </a:r>
            <a:r>
              <a:rPr lang="sv-SE" dirty="0" err="1"/>
              <a:t>hejja</a:t>
            </a:r>
            <a:r>
              <a:rPr lang="sv-SE" dirty="0"/>
              <a:t> fram laget! Lagkänsla!</a:t>
            </a:r>
          </a:p>
        </p:txBody>
      </p:sp>
    </p:spTree>
    <p:extLst>
      <p:ext uri="{BB962C8B-B14F-4D97-AF65-F5344CB8AC3E}">
        <p14:creationId xmlns:p14="http://schemas.microsoft.com/office/powerpoint/2010/main" val="337753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sz="4000" dirty="0"/>
              <a:t>ANSVAR SOM FÖRÄLDER </a:t>
            </a:r>
          </a:p>
        </p:txBody>
      </p:sp>
      <p:sp>
        <p:nvSpPr>
          <p:cNvPr id="3" name="Platshållare för innehåll 2"/>
          <p:cNvSpPr>
            <a:spLocks noGrp="1"/>
          </p:cNvSpPr>
          <p:nvPr>
            <p:ph idx="1"/>
          </p:nvPr>
        </p:nvSpPr>
        <p:spPr>
          <a:xfrm>
            <a:off x="838200" y="1553497"/>
            <a:ext cx="10515600" cy="5077218"/>
          </a:xfrm>
        </p:spPr>
        <p:txBody>
          <a:bodyPr>
            <a:normAutofit/>
          </a:bodyPr>
          <a:lstStyle/>
          <a:p>
            <a:pPr marL="0" indent="0" algn="ctr">
              <a:buNone/>
            </a:pPr>
            <a:r>
              <a:rPr lang="sv-SE" sz="2000" i="1" dirty="0"/>
              <a:t>Varje förälder har ansvar över sitt barn under träning samt mellan matcher </a:t>
            </a:r>
          </a:p>
          <a:p>
            <a:pPr marL="0" indent="0" algn="ctr">
              <a:buNone/>
            </a:pPr>
            <a:r>
              <a:rPr lang="sv-SE" sz="2000" i="1" dirty="0"/>
              <a:t>– ledare ska fokusera på träningen.</a:t>
            </a:r>
            <a:endParaRPr lang="sv-SE" sz="2000" dirty="0"/>
          </a:p>
          <a:p>
            <a:r>
              <a:rPr lang="sv-SE" sz="2000" dirty="0"/>
              <a:t>BBK sammandrag 19 okt </a:t>
            </a:r>
          </a:p>
          <a:p>
            <a:pPr lvl="1"/>
            <a:r>
              <a:rPr lang="sv-SE" sz="1600" dirty="0"/>
              <a:t>Kiosk: </a:t>
            </a:r>
            <a:r>
              <a:rPr lang="sv-SE" sz="1400" dirty="0"/>
              <a:t>Joar Alkert, Melvin Eriksson, Neo Hussami, Tore Rutberg-Eriksson, Mille Stenmark, Matheus Andersson, Johannes Lansgren</a:t>
            </a:r>
          </a:p>
          <a:p>
            <a:pPr lvl="1"/>
            <a:r>
              <a:rPr lang="sv-SE" sz="1600" dirty="0"/>
              <a:t>Bakning (långpanna eller motsvarande): </a:t>
            </a:r>
            <a:r>
              <a:rPr lang="sv-SE" sz="1400" dirty="0"/>
              <a:t>Joar Alkert, Melvin Eriksson</a:t>
            </a:r>
          </a:p>
          <a:p>
            <a:pPr lvl="1"/>
            <a:r>
              <a:rPr lang="sv-SE" sz="1600" dirty="0"/>
              <a:t>Lotteri: </a:t>
            </a:r>
            <a:r>
              <a:rPr lang="sv-SE" sz="1400" dirty="0"/>
              <a:t>Seth Dahlroth</a:t>
            </a:r>
          </a:p>
          <a:p>
            <a:pPr marL="457200" lvl="1" indent="0">
              <a:buNone/>
            </a:pPr>
            <a:endParaRPr lang="sv-SE" sz="1400" dirty="0"/>
          </a:p>
          <a:p>
            <a:r>
              <a:rPr lang="sv-SE" sz="2000" dirty="0"/>
              <a:t>Lagansvar seniormatcher (div 2) </a:t>
            </a:r>
          </a:p>
          <a:p>
            <a:pPr lvl="1"/>
            <a:r>
              <a:rPr lang="sv-SE" sz="1600" dirty="0"/>
              <a:t>18/1 14.00 Hildursborg (BBK damer): </a:t>
            </a:r>
            <a:r>
              <a:rPr lang="sv-SE" sz="1400" dirty="0"/>
              <a:t>Svante Karelius Rova, Otto Silverberg</a:t>
            </a:r>
          </a:p>
          <a:p>
            <a:pPr lvl="1"/>
            <a:r>
              <a:rPr lang="sv-SE" sz="1600" dirty="0"/>
              <a:t>7/3 16.00 Hildursborg (BBK herrar): </a:t>
            </a:r>
            <a:r>
              <a:rPr lang="sv-SE" sz="1400" dirty="0"/>
              <a:t>Otte Lindmark, Viggo Söderström</a:t>
            </a:r>
          </a:p>
          <a:p>
            <a:pPr marL="457200" lvl="1" indent="0">
              <a:buNone/>
            </a:pPr>
            <a:endParaRPr lang="sv-SE" sz="1600" dirty="0"/>
          </a:p>
          <a:p>
            <a:r>
              <a:rPr lang="sv-SE" sz="2000" dirty="0"/>
              <a:t>BBK Minicup 21 feb</a:t>
            </a:r>
          </a:p>
          <a:p>
            <a:pPr lvl="1"/>
            <a:r>
              <a:rPr lang="sv-SE" sz="1600" dirty="0"/>
              <a:t>Kiosk: </a:t>
            </a:r>
            <a:r>
              <a:rPr lang="sv-SE" sz="1400" dirty="0"/>
              <a:t>Gustav </a:t>
            </a:r>
            <a:r>
              <a:rPr lang="sv-SE" sz="1400" dirty="0" err="1"/>
              <a:t>Fryckman</a:t>
            </a:r>
            <a:r>
              <a:rPr lang="sv-SE" sz="1400" dirty="0"/>
              <a:t>, Max Selberg, Sam Svallfors, Arvid Nilsson, Werner Waltare, Oliver Lindqvist, Edvin Patomella</a:t>
            </a:r>
          </a:p>
          <a:p>
            <a:pPr lvl="1"/>
            <a:r>
              <a:rPr lang="sv-SE" sz="1600" dirty="0"/>
              <a:t>Bakning: </a:t>
            </a:r>
            <a:r>
              <a:rPr lang="sv-SE" sz="1400" dirty="0"/>
              <a:t>Gustav </a:t>
            </a:r>
            <a:r>
              <a:rPr lang="sv-SE" sz="1400" dirty="0" err="1"/>
              <a:t>Fryckman</a:t>
            </a:r>
            <a:r>
              <a:rPr lang="sv-SE" sz="1400" dirty="0"/>
              <a:t>, Arvid Nilsson</a:t>
            </a:r>
          </a:p>
          <a:p>
            <a:pPr lvl="1"/>
            <a:r>
              <a:rPr lang="sv-SE" sz="1600" dirty="0"/>
              <a:t>Lotteri: V</a:t>
            </a:r>
            <a:r>
              <a:rPr lang="sv-SE" sz="1400" dirty="0"/>
              <a:t>ille Elovsson Wallgren</a:t>
            </a:r>
          </a:p>
          <a:p>
            <a:pPr lvl="2"/>
            <a:endParaRPr lang="sv-SE" sz="1400" dirty="0"/>
          </a:p>
          <a:p>
            <a:pPr marL="914400" lvl="2" indent="0">
              <a:buNone/>
            </a:pPr>
            <a:endParaRPr lang="sv-SE" sz="1400" dirty="0"/>
          </a:p>
          <a:p>
            <a:pPr lvl="2"/>
            <a:endParaRPr lang="sv-SE" sz="1400" dirty="0"/>
          </a:p>
        </p:txBody>
      </p:sp>
      <p:pic>
        <p:nvPicPr>
          <p:cNvPr id="4" name="Bildobjekt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13949" y="227285"/>
            <a:ext cx="1530872" cy="1530872"/>
          </a:xfrm>
          <a:prstGeom prst="rect">
            <a:avLst/>
          </a:prstGeom>
        </p:spPr>
      </p:pic>
    </p:spTree>
    <p:extLst>
      <p:ext uri="{BB962C8B-B14F-4D97-AF65-F5344CB8AC3E}">
        <p14:creationId xmlns:p14="http://schemas.microsoft.com/office/powerpoint/2010/main" val="29249694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sz="4000" dirty="0"/>
              <a:t>ANSVAR SOM FÖRÄLDER </a:t>
            </a:r>
          </a:p>
        </p:txBody>
      </p:sp>
      <p:sp>
        <p:nvSpPr>
          <p:cNvPr id="3" name="Platshållare för innehåll 2"/>
          <p:cNvSpPr>
            <a:spLocks noGrp="1"/>
          </p:cNvSpPr>
          <p:nvPr>
            <p:ph idx="1"/>
          </p:nvPr>
        </p:nvSpPr>
        <p:spPr/>
        <p:txBody>
          <a:bodyPr>
            <a:normAutofit/>
          </a:bodyPr>
          <a:lstStyle/>
          <a:p>
            <a:pPr marL="0" indent="0" algn="ctr">
              <a:buNone/>
            </a:pPr>
            <a:r>
              <a:rPr lang="sv-SE" sz="2000" i="1" dirty="0"/>
              <a:t>Varje förälder har ansvar över sitt barn under träning samt mellan matcher </a:t>
            </a:r>
          </a:p>
          <a:p>
            <a:pPr marL="0" indent="0" algn="ctr">
              <a:buNone/>
            </a:pPr>
            <a:r>
              <a:rPr lang="sv-SE" sz="2000" i="1" dirty="0"/>
              <a:t>– ledare ska fokusera på träningen.</a:t>
            </a:r>
          </a:p>
          <a:p>
            <a:pPr marL="0" indent="0">
              <a:buNone/>
            </a:pPr>
            <a:endParaRPr lang="sv-SE" sz="2000" dirty="0"/>
          </a:p>
          <a:p>
            <a:r>
              <a:rPr lang="sv-SE" sz="2000" dirty="0"/>
              <a:t>Försäljningsåtagande </a:t>
            </a:r>
          </a:p>
          <a:p>
            <a:pPr lvl="1"/>
            <a:r>
              <a:rPr lang="sv-SE" sz="2000" dirty="0"/>
              <a:t>Försäljning toalett- och hushållspapper (start sept. 2025) – 100 % till föreningen</a:t>
            </a:r>
          </a:p>
          <a:p>
            <a:pPr lvl="1"/>
            <a:r>
              <a:rPr lang="sv-SE" sz="2000" dirty="0"/>
              <a:t>Föreningslotteri (period januari-februari 2026) – 100 % till föreningen</a:t>
            </a:r>
          </a:p>
          <a:p>
            <a:pPr lvl="1"/>
            <a:r>
              <a:rPr lang="sv-SE" sz="2000" dirty="0"/>
              <a:t>Övrig försäljning till egen lagkassa – Vad vill vi sälja?</a:t>
            </a:r>
          </a:p>
        </p:txBody>
      </p:sp>
      <p:pic>
        <p:nvPicPr>
          <p:cNvPr id="4" name="Bildobjekt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13949" y="227285"/>
            <a:ext cx="1530872" cy="1530872"/>
          </a:xfrm>
          <a:prstGeom prst="rect">
            <a:avLst/>
          </a:prstGeom>
        </p:spPr>
      </p:pic>
    </p:spTree>
    <p:extLst>
      <p:ext uri="{BB962C8B-B14F-4D97-AF65-F5344CB8AC3E}">
        <p14:creationId xmlns:p14="http://schemas.microsoft.com/office/powerpoint/2010/main" val="38804198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Vi föräldrar är </a:t>
            </a:r>
            <a:r>
              <a:rPr lang="sv-SE" u="sng" dirty="0"/>
              <a:t>avgörande</a:t>
            </a:r>
            <a:r>
              <a:rPr lang="sv-SE" dirty="0"/>
              <a:t> för föreningen och att våra barn ska få spela handboll!</a:t>
            </a:r>
          </a:p>
        </p:txBody>
      </p:sp>
      <p:sp>
        <p:nvSpPr>
          <p:cNvPr id="3" name="Platshållare för innehåll 2"/>
          <p:cNvSpPr>
            <a:spLocks noGrp="1"/>
          </p:cNvSpPr>
          <p:nvPr>
            <p:ph idx="1"/>
          </p:nvPr>
        </p:nvSpPr>
        <p:spPr/>
        <p:txBody>
          <a:bodyPr>
            <a:normAutofit/>
          </a:bodyPr>
          <a:lstStyle/>
          <a:p>
            <a:pPr marL="0" indent="0">
              <a:buNone/>
            </a:pPr>
            <a:r>
              <a:rPr lang="sv-SE" sz="2000" dirty="0"/>
              <a:t>Vi är i stort behov av följande stöttning från er föräldrar för säsongen 2025/2026:</a:t>
            </a:r>
          </a:p>
          <a:p>
            <a:pPr marL="0" indent="0">
              <a:buNone/>
            </a:pPr>
            <a:endParaRPr lang="sv-SE" sz="2000" dirty="0"/>
          </a:p>
          <a:p>
            <a:r>
              <a:rPr lang="sv-SE" sz="2000" b="1" dirty="0"/>
              <a:t>Lagledare</a:t>
            </a:r>
            <a:r>
              <a:rPr lang="sv-SE" sz="2000" dirty="0"/>
              <a:t> – Någon med intresse för administration som kan ha ansvar för: skicka ut information om sammandrag/cuper, hålla ihop försäljningar och stötta tränarna. Behöver inte vara på träningar utan sköter den administrativa delen.</a:t>
            </a:r>
          </a:p>
          <a:p>
            <a:pPr marL="0" indent="0">
              <a:buNone/>
            </a:pPr>
            <a:endParaRPr lang="sv-SE" sz="2000" dirty="0"/>
          </a:p>
          <a:p>
            <a:r>
              <a:rPr lang="sv-SE" sz="2000" b="1" dirty="0"/>
              <a:t>Tränare</a:t>
            </a:r>
            <a:r>
              <a:rPr lang="sv-SE" sz="2000" dirty="0"/>
              <a:t> – Ytterligare tränare som kan vara med på träningar och stötta laget. Handbollskunskap är </a:t>
            </a:r>
            <a:r>
              <a:rPr lang="sv-SE" sz="2000" u="sng" dirty="0"/>
              <a:t>inte</a:t>
            </a:r>
            <a:r>
              <a:rPr lang="sv-SE" sz="2000" dirty="0"/>
              <a:t> nödvändigt!</a:t>
            </a:r>
          </a:p>
          <a:p>
            <a:pPr marL="0" indent="0">
              <a:buNone/>
            </a:pPr>
            <a:endParaRPr lang="sv-SE" sz="2000" dirty="0"/>
          </a:p>
          <a:p>
            <a:endParaRPr lang="sv-SE" sz="2000" dirty="0"/>
          </a:p>
          <a:p>
            <a:pPr marL="0" indent="0" algn="ctr">
              <a:buNone/>
            </a:pPr>
            <a:r>
              <a:rPr lang="sv-SE" sz="2000" dirty="0"/>
              <a:t>Anmäl intresse redan nu eller kontakta någon av ledarna för frågor/intresse!</a:t>
            </a:r>
          </a:p>
        </p:txBody>
      </p:sp>
    </p:spTree>
    <p:extLst>
      <p:ext uri="{BB962C8B-B14F-4D97-AF65-F5344CB8AC3E}">
        <p14:creationId xmlns:p14="http://schemas.microsoft.com/office/powerpoint/2010/main" val="22554563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SPONSRING 30/70 KONCEPT</a:t>
            </a:r>
          </a:p>
        </p:txBody>
      </p:sp>
      <p:sp>
        <p:nvSpPr>
          <p:cNvPr id="3" name="Platshållare för innehåll 2"/>
          <p:cNvSpPr>
            <a:spLocks noGrp="1"/>
          </p:cNvSpPr>
          <p:nvPr>
            <p:ph idx="1"/>
          </p:nvPr>
        </p:nvSpPr>
        <p:spPr/>
        <p:txBody>
          <a:bodyPr>
            <a:normAutofit/>
          </a:bodyPr>
          <a:lstStyle/>
          <a:p>
            <a:pPr marL="0" indent="0">
              <a:buNone/>
            </a:pPr>
            <a:r>
              <a:rPr lang="sv-SE" sz="1800" dirty="0"/>
              <a:t>BBK som förening lanserar konceptet ”sponsring 30/70”</a:t>
            </a:r>
          </a:p>
          <a:p>
            <a:pPr marL="0" indent="0">
              <a:buNone/>
            </a:pPr>
            <a:endParaRPr lang="sv-SE" sz="1800" dirty="0"/>
          </a:p>
          <a:p>
            <a:r>
              <a:rPr lang="sv-SE" sz="1800" dirty="0"/>
              <a:t>Föräldrar har möjlighet dra in sponsorer där 30 % går till lagets egna lagkassa och 70 % går till föreningen.</a:t>
            </a:r>
          </a:p>
          <a:p>
            <a:r>
              <a:rPr lang="sv-SE" sz="1800" dirty="0"/>
              <a:t>Syfte: Att få fler engagerade i föreningen med en morot är att en del går till egna lagkassan.</a:t>
            </a:r>
          </a:p>
          <a:p>
            <a:endParaRPr lang="sv-SE" sz="1800" dirty="0"/>
          </a:p>
          <a:p>
            <a:r>
              <a:rPr lang="sv-SE" sz="1800" dirty="0"/>
              <a:t>Sponsra en av Norrbottens största ungdomsföreningar med 450 aktiva !</a:t>
            </a:r>
          </a:p>
        </p:txBody>
      </p:sp>
      <p:pic>
        <p:nvPicPr>
          <p:cNvPr id="4" name="Bildobjekt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222015" y="69328"/>
            <a:ext cx="1530872" cy="1530872"/>
          </a:xfrm>
          <a:prstGeom prst="rect">
            <a:avLst/>
          </a:prstGeom>
        </p:spPr>
      </p:pic>
    </p:spTree>
    <p:extLst>
      <p:ext uri="{BB962C8B-B14F-4D97-AF65-F5344CB8AC3E}">
        <p14:creationId xmlns:p14="http://schemas.microsoft.com/office/powerpoint/2010/main" val="16697355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latshållare för innehåll 4">
            <a:extLst>
              <a:ext uri="{FF2B5EF4-FFF2-40B4-BE49-F238E27FC236}">
                <a16:creationId xmlns:a16="http://schemas.microsoft.com/office/drawing/2014/main" id="{190AB79A-707D-7372-B60A-0104E7F66681}"/>
              </a:ext>
            </a:extLst>
          </p:cNvPr>
          <p:cNvSpPr>
            <a:spLocks noGrp="1"/>
          </p:cNvSpPr>
          <p:nvPr>
            <p:ph idx="1"/>
          </p:nvPr>
        </p:nvSpPr>
        <p:spPr/>
        <p:txBody>
          <a:bodyPr>
            <a:normAutofit/>
          </a:bodyPr>
          <a:lstStyle/>
          <a:p>
            <a:pPr marL="0" indent="0" algn="ctr">
              <a:buNone/>
            </a:pPr>
            <a:r>
              <a:rPr lang="sv-SE" sz="6600" dirty="0"/>
              <a:t>Vi ser fram emot säsongen 2025/2026 med det här laget!</a:t>
            </a:r>
          </a:p>
        </p:txBody>
      </p:sp>
      <p:pic>
        <p:nvPicPr>
          <p:cNvPr id="6" name="Bildobjekt 5">
            <a:extLst>
              <a:ext uri="{FF2B5EF4-FFF2-40B4-BE49-F238E27FC236}">
                <a16:creationId xmlns:a16="http://schemas.microsoft.com/office/drawing/2014/main" id="{80CDCF6B-FC56-AD9B-BDCD-B1F5B11452F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47535" y="3659177"/>
            <a:ext cx="3198823" cy="3198823"/>
          </a:xfrm>
          <a:prstGeom prst="rect">
            <a:avLst/>
          </a:prstGeom>
        </p:spPr>
      </p:pic>
    </p:spTree>
    <p:extLst>
      <p:ext uri="{BB962C8B-B14F-4D97-AF65-F5344CB8AC3E}">
        <p14:creationId xmlns:p14="http://schemas.microsoft.com/office/powerpoint/2010/main" val="30356476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38200" y="365125"/>
            <a:ext cx="8879378" cy="1325563"/>
          </a:xfrm>
        </p:spPr>
        <p:txBody>
          <a:bodyPr/>
          <a:lstStyle/>
          <a:p>
            <a:r>
              <a:rPr lang="sv-SE" dirty="0"/>
              <a:t>AGENDA</a:t>
            </a:r>
          </a:p>
        </p:txBody>
      </p:sp>
      <p:sp>
        <p:nvSpPr>
          <p:cNvPr id="3" name="Platshållare för innehåll 2"/>
          <p:cNvSpPr>
            <a:spLocks noGrp="1"/>
          </p:cNvSpPr>
          <p:nvPr>
            <p:ph idx="1"/>
          </p:nvPr>
        </p:nvSpPr>
        <p:spPr/>
        <p:txBody>
          <a:bodyPr/>
          <a:lstStyle/>
          <a:p>
            <a:r>
              <a:rPr lang="sv-SE" dirty="0"/>
              <a:t>Ledare P8</a:t>
            </a:r>
          </a:p>
          <a:p>
            <a:r>
              <a:rPr lang="sv-SE" dirty="0"/>
              <a:t>BBK Handboll – Idé, Värdegrund och Vision</a:t>
            </a:r>
          </a:p>
          <a:p>
            <a:r>
              <a:rPr lang="sv-SE" dirty="0"/>
              <a:t>Riktlinjer 2025/2026</a:t>
            </a:r>
          </a:p>
          <a:p>
            <a:r>
              <a:rPr lang="sv-SE" dirty="0"/>
              <a:t>Fritidskortet</a:t>
            </a:r>
          </a:p>
          <a:p>
            <a:r>
              <a:rPr lang="sv-SE" dirty="0"/>
              <a:t>Träningar</a:t>
            </a:r>
          </a:p>
          <a:p>
            <a:r>
              <a:rPr lang="sv-SE" dirty="0"/>
              <a:t>Matcher</a:t>
            </a:r>
          </a:p>
          <a:p>
            <a:r>
              <a:rPr lang="sv-SE" dirty="0"/>
              <a:t>Ansvar föräldrar</a:t>
            </a:r>
          </a:p>
          <a:p>
            <a:r>
              <a:rPr lang="sv-SE" dirty="0"/>
              <a:t>Sponsring 30/70 koncept</a:t>
            </a:r>
          </a:p>
        </p:txBody>
      </p:sp>
      <p:pic>
        <p:nvPicPr>
          <p:cNvPr id="4" name="Bildobjekt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225718" y="159816"/>
            <a:ext cx="1530872" cy="1530872"/>
          </a:xfrm>
          <a:prstGeom prst="rect">
            <a:avLst/>
          </a:prstGeom>
        </p:spPr>
      </p:pic>
    </p:spTree>
    <p:extLst>
      <p:ext uri="{BB962C8B-B14F-4D97-AF65-F5344CB8AC3E}">
        <p14:creationId xmlns:p14="http://schemas.microsoft.com/office/powerpoint/2010/main" val="33841999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38200" y="365125"/>
            <a:ext cx="6809509" cy="1325563"/>
          </a:xfrm>
        </p:spPr>
        <p:txBody>
          <a:bodyPr>
            <a:normAutofit/>
          </a:bodyPr>
          <a:lstStyle/>
          <a:p>
            <a:r>
              <a:rPr lang="sv-SE" sz="4000" dirty="0"/>
              <a:t>LEDARE P8 säsongen 25/26</a:t>
            </a:r>
          </a:p>
        </p:txBody>
      </p:sp>
      <p:sp>
        <p:nvSpPr>
          <p:cNvPr id="3" name="Platshållare för innehåll 2"/>
          <p:cNvSpPr>
            <a:spLocks noGrp="1"/>
          </p:cNvSpPr>
          <p:nvPr>
            <p:ph idx="1"/>
          </p:nvPr>
        </p:nvSpPr>
        <p:spPr/>
        <p:txBody>
          <a:bodyPr/>
          <a:lstStyle/>
          <a:p>
            <a:r>
              <a:rPr lang="sv-SE" sz="2400" dirty="0"/>
              <a:t>Anna Johansson	 	073 037 86 05</a:t>
            </a:r>
          </a:p>
          <a:p>
            <a:r>
              <a:rPr lang="sv-SE" sz="2400" dirty="0"/>
              <a:t>Emma Ahlström	 	073 096 27 34</a:t>
            </a:r>
          </a:p>
          <a:p>
            <a:r>
              <a:rPr lang="sv-SE" sz="2400" dirty="0"/>
              <a:t>Fredrik Elovsson		070 379 59 77</a:t>
            </a:r>
          </a:p>
          <a:p>
            <a:r>
              <a:rPr lang="sv-SE" sz="2400" dirty="0"/>
              <a:t>Klas Svensson		070 236 66 97</a:t>
            </a:r>
          </a:p>
          <a:p>
            <a:r>
              <a:rPr lang="sv-SE" sz="2400" dirty="0"/>
              <a:t>Johanna Johansson 		070 755 95 43</a:t>
            </a:r>
          </a:p>
          <a:p>
            <a:r>
              <a:rPr lang="sv-SE" sz="2400" dirty="0"/>
              <a:t>Rickard Robbegård</a:t>
            </a:r>
          </a:p>
          <a:p>
            <a:pPr marL="0" indent="0">
              <a:buNone/>
            </a:pPr>
            <a:endParaRPr lang="sv-SE" dirty="0"/>
          </a:p>
          <a:p>
            <a:pPr marL="0" indent="0">
              <a:buNone/>
            </a:pPr>
            <a:endParaRPr lang="sv-SE" dirty="0"/>
          </a:p>
        </p:txBody>
      </p:sp>
      <p:pic>
        <p:nvPicPr>
          <p:cNvPr id="4" name="Bildobjekt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30822" y="365125"/>
            <a:ext cx="1530872" cy="1530872"/>
          </a:xfrm>
          <a:prstGeom prst="rect">
            <a:avLst/>
          </a:prstGeom>
        </p:spPr>
      </p:pic>
    </p:spTree>
    <p:extLst>
      <p:ext uri="{BB962C8B-B14F-4D97-AF65-F5344CB8AC3E}">
        <p14:creationId xmlns:p14="http://schemas.microsoft.com/office/powerpoint/2010/main" val="8677673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title"/>
          </p:nvPr>
        </p:nvSpPr>
        <p:spPr/>
        <p:txBody>
          <a:bodyPr/>
          <a:lstStyle/>
          <a:p>
            <a:r>
              <a:rPr lang="sv-SE" dirty="0"/>
              <a:t>BBK Handboll – Idé, Värdegrund och Vision</a:t>
            </a:r>
          </a:p>
        </p:txBody>
      </p:sp>
      <p:sp>
        <p:nvSpPr>
          <p:cNvPr id="5" name="Platshållare för innehåll 4"/>
          <p:cNvSpPr>
            <a:spLocks noGrp="1"/>
          </p:cNvSpPr>
          <p:nvPr>
            <p:ph idx="1"/>
          </p:nvPr>
        </p:nvSpPr>
        <p:spPr/>
        <p:txBody>
          <a:bodyPr/>
          <a:lstStyle/>
          <a:p>
            <a:pPr marL="0" indent="0">
              <a:buNone/>
            </a:pPr>
            <a:r>
              <a:rPr lang="sv-SE" dirty="0"/>
              <a:t>Idé</a:t>
            </a:r>
          </a:p>
          <a:p>
            <a:pPr marL="0" indent="0">
              <a:buNone/>
            </a:pPr>
            <a:r>
              <a:rPr lang="sv-SE" sz="1600" dirty="0"/>
              <a:t>Vår strävan som förening är att alla ska vara välkomna. Vi siktar mot att utveckla samtliga utövare, inte bara som spelare utan också som individer. En viktig del i vår filosofi är att glädjen och </a:t>
            </a:r>
            <a:r>
              <a:rPr lang="sv-SE" sz="1600" dirty="0" err="1"/>
              <a:t>kamratskapen</a:t>
            </a:r>
            <a:r>
              <a:rPr lang="sv-SE" sz="1600" dirty="0"/>
              <a:t> ska stå i centrum före enskilda resultat.</a:t>
            </a:r>
          </a:p>
          <a:p>
            <a:pPr marL="0" indent="0">
              <a:buNone/>
            </a:pPr>
            <a:endParaRPr lang="sv-SE" sz="1400" dirty="0"/>
          </a:p>
          <a:p>
            <a:pPr marL="0" indent="0">
              <a:buNone/>
            </a:pPr>
            <a:r>
              <a:rPr lang="sv-SE" dirty="0"/>
              <a:t>Värdegrund</a:t>
            </a:r>
          </a:p>
          <a:p>
            <a:r>
              <a:rPr lang="sv-SE" sz="1400" dirty="0"/>
              <a:t>Glädje och gemenskap</a:t>
            </a:r>
          </a:p>
          <a:p>
            <a:r>
              <a:rPr lang="sv-SE" sz="1400" dirty="0"/>
              <a:t>Allas rätt till inflytande</a:t>
            </a:r>
          </a:p>
          <a:p>
            <a:r>
              <a:rPr lang="sv-SE" sz="1400" dirty="0"/>
              <a:t>Allas rätt att vara med</a:t>
            </a:r>
          </a:p>
          <a:p>
            <a:r>
              <a:rPr lang="sv-SE" sz="1400" dirty="0"/>
              <a:t>Rent spel</a:t>
            </a:r>
          </a:p>
          <a:p>
            <a:r>
              <a:rPr lang="sv-SE" sz="1400" dirty="0"/>
              <a:t>Trygghet</a:t>
            </a:r>
          </a:p>
          <a:p>
            <a:pPr marL="0" indent="0">
              <a:buNone/>
            </a:pPr>
            <a:endParaRPr lang="sv-SE" sz="1400" dirty="0"/>
          </a:p>
          <a:p>
            <a:pPr marL="0" indent="0">
              <a:buNone/>
            </a:pPr>
            <a:r>
              <a:rPr lang="sv-SE" dirty="0"/>
              <a:t>Vision – En klubb för livet</a:t>
            </a:r>
          </a:p>
        </p:txBody>
      </p:sp>
      <p:sp>
        <p:nvSpPr>
          <p:cNvPr id="2" name="textruta 1">
            <a:extLst>
              <a:ext uri="{FF2B5EF4-FFF2-40B4-BE49-F238E27FC236}">
                <a16:creationId xmlns:a16="http://schemas.microsoft.com/office/drawing/2014/main" id="{1C336D49-5C98-33CB-B647-E0AE6A51A17C}"/>
              </a:ext>
            </a:extLst>
          </p:cNvPr>
          <p:cNvSpPr txBox="1"/>
          <p:nvPr/>
        </p:nvSpPr>
        <p:spPr>
          <a:xfrm>
            <a:off x="7841411" y="3735238"/>
            <a:ext cx="2760453" cy="369332"/>
          </a:xfrm>
          <a:prstGeom prst="rect">
            <a:avLst/>
          </a:prstGeom>
          <a:noFill/>
        </p:spPr>
        <p:txBody>
          <a:bodyPr wrap="square" rtlCol="0">
            <a:spAutoFit/>
          </a:bodyPr>
          <a:lstStyle/>
          <a:p>
            <a:r>
              <a:rPr lang="sv-SE" dirty="0"/>
              <a:t>Samtycke fotografering</a:t>
            </a:r>
          </a:p>
        </p:txBody>
      </p:sp>
    </p:spTree>
    <p:extLst>
      <p:ext uri="{BB962C8B-B14F-4D97-AF65-F5344CB8AC3E}">
        <p14:creationId xmlns:p14="http://schemas.microsoft.com/office/powerpoint/2010/main" val="4561837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RIKTLINJER 2025/2026</a:t>
            </a:r>
          </a:p>
        </p:txBody>
      </p:sp>
      <p:sp>
        <p:nvSpPr>
          <p:cNvPr id="5" name="Platshållare för innehåll 4"/>
          <p:cNvSpPr>
            <a:spLocks noGrp="1"/>
          </p:cNvSpPr>
          <p:nvPr>
            <p:ph idx="1"/>
          </p:nvPr>
        </p:nvSpPr>
        <p:spPr/>
        <p:txBody>
          <a:bodyPr/>
          <a:lstStyle/>
          <a:p>
            <a:pPr marL="0" indent="0">
              <a:buNone/>
            </a:pPr>
            <a:r>
              <a:rPr lang="sv-SE" sz="3300" dirty="0"/>
              <a:t>Egenavgifter vid buss- och tågresor för aktiva och ledare</a:t>
            </a:r>
          </a:p>
          <a:p>
            <a:pPr marL="0" indent="0">
              <a:buNone/>
            </a:pPr>
            <a:endParaRPr lang="sv-SE" sz="1900" dirty="0"/>
          </a:p>
          <a:p>
            <a:pPr marL="0" indent="0">
              <a:buNone/>
            </a:pPr>
            <a:r>
              <a:rPr lang="sv-SE" sz="1900" dirty="0"/>
              <a:t>BBK Handbolls resepolicy innebär att lagen skall transporteras kollektivt till och från </a:t>
            </a:r>
            <a:r>
              <a:rPr lang="sv-SE" sz="1900" u="sng" dirty="0"/>
              <a:t>samtliga </a:t>
            </a:r>
            <a:r>
              <a:rPr lang="sv-SE" sz="1900" dirty="0"/>
              <a:t>seriesammandrag och cuper.</a:t>
            </a:r>
          </a:p>
          <a:p>
            <a:pPr marL="0" indent="0">
              <a:buNone/>
            </a:pPr>
            <a:endParaRPr lang="sv-SE" sz="1900" dirty="0"/>
          </a:p>
          <a:p>
            <a:pPr marL="0" indent="0">
              <a:buNone/>
            </a:pPr>
            <a:r>
              <a:rPr lang="sv-SE" sz="1900" dirty="0"/>
              <a:t>Egenavgifter för U7-9: 150 kr per resa. Egenavgifterna faktureras via laget.se.</a:t>
            </a:r>
          </a:p>
          <a:p>
            <a:pPr marL="0" indent="0">
              <a:buNone/>
            </a:pPr>
            <a:r>
              <a:rPr lang="sv-SE" sz="1900" dirty="0"/>
              <a:t>Medföljande anhörig reser med buss i mån av plats till en kostnad av 100 kr.</a:t>
            </a:r>
          </a:p>
          <a:p>
            <a:pPr marL="0" indent="0">
              <a:buNone/>
            </a:pPr>
            <a:endParaRPr lang="sv-SE" sz="1900" dirty="0"/>
          </a:p>
          <a:p>
            <a:pPr marL="0" indent="0">
              <a:buNone/>
            </a:pPr>
            <a:r>
              <a:rPr lang="sv-SE" sz="1900" dirty="0"/>
              <a:t>Samordning kan ske med andra lag vilket gör att det kan innebära väntetid.</a:t>
            </a:r>
          </a:p>
          <a:p>
            <a:pPr marL="0" indent="0">
              <a:buNone/>
            </a:pPr>
            <a:endParaRPr lang="sv-SE" dirty="0"/>
          </a:p>
        </p:txBody>
      </p:sp>
      <p:pic>
        <p:nvPicPr>
          <p:cNvPr id="4" name="Bildobjekt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222015" y="69328"/>
            <a:ext cx="1530872" cy="1530872"/>
          </a:xfrm>
          <a:prstGeom prst="rect">
            <a:avLst/>
          </a:prstGeom>
        </p:spPr>
      </p:pic>
      <p:sp>
        <p:nvSpPr>
          <p:cNvPr id="6" name="textruta 5"/>
          <p:cNvSpPr txBox="1"/>
          <p:nvPr/>
        </p:nvSpPr>
        <p:spPr>
          <a:xfrm>
            <a:off x="7147420" y="373162"/>
            <a:ext cx="2340529" cy="923330"/>
          </a:xfrm>
          <a:prstGeom prst="rect">
            <a:avLst/>
          </a:prstGeom>
          <a:noFill/>
        </p:spPr>
        <p:txBody>
          <a:bodyPr wrap="square" rtlCol="0">
            <a:spAutoFit/>
          </a:bodyPr>
          <a:lstStyle/>
          <a:p>
            <a:r>
              <a:rPr lang="sv-SE" dirty="0"/>
              <a:t>Riktlinjerna finns i sin helhet på laget.se under dokument.</a:t>
            </a:r>
          </a:p>
        </p:txBody>
      </p:sp>
    </p:spTree>
    <p:extLst>
      <p:ext uri="{BB962C8B-B14F-4D97-AF65-F5344CB8AC3E}">
        <p14:creationId xmlns:p14="http://schemas.microsoft.com/office/powerpoint/2010/main" val="34039258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38200" y="365125"/>
            <a:ext cx="6842760" cy="1325563"/>
          </a:xfrm>
        </p:spPr>
        <p:txBody>
          <a:bodyPr/>
          <a:lstStyle/>
          <a:p>
            <a:r>
              <a:rPr lang="sv-SE" dirty="0"/>
              <a:t>RIKTLINJER 2025/2026</a:t>
            </a:r>
          </a:p>
        </p:txBody>
      </p:sp>
      <p:sp>
        <p:nvSpPr>
          <p:cNvPr id="3" name="Platshållare för innehåll 2"/>
          <p:cNvSpPr>
            <a:spLocks noGrp="1"/>
          </p:cNvSpPr>
          <p:nvPr>
            <p:ph idx="1"/>
          </p:nvPr>
        </p:nvSpPr>
        <p:spPr>
          <a:xfrm>
            <a:off x="838200" y="1484851"/>
            <a:ext cx="8112853" cy="4692112"/>
          </a:xfrm>
        </p:spPr>
        <p:txBody>
          <a:bodyPr>
            <a:normAutofit fontScale="92500" lnSpcReduction="10000"/>
          </a:bodyPr>
          <a:lstStyle/>
          <a:p>
            <a:pPr marL="0" indent="0">
              <a:buNone/>
            </a:pPr>
            <a:endParaRPr lang="sv-SE" sz="3600" dirty="0"/>
          </a:p>
          <a:p>
            <a:pPr marL="0" indent="0">
              <a:buNone/>
            </a:pPr>
            <a:r>
              <a:rPr lang="sv-SE" sz="3600" dirty="0"/>
              <a:t>Deltagar- och medlemsavgift</a:t>
            </a:r>
          </a:p>
          <a:p>
            <a:pPr marL="0" indent="0">
              <a:buNone/>
            </a:pPr>
            <a:endParaRPr lang="sv-SE" sz="1900" dirty="0"/>
          </a:p>
          <a:p>
            <a:pPr marL="0" indent="0">
              <a:buNone/>
            </a:pPr>
            <a:r>
              <a:rPr lang="sv-SE" sz="2000" b="1" dirty="0"/>
              <a:t>Medlemsavgiften</a:t>
            </a:r>
            <a:r>
              <a:rPr lang="sv-SE" sz="2000" dirty="0"/>
              <a:t> i BBK handboll är </a:t>
            </a:r>
            <a:r>
              <a:rPr lang="sv-SE" sz="2000" b="1" dirty="0"/>
              <a:t>200 kr/säsong </a:t>
            </a:r>
            <a:r>
              <a:rPr lang="sv-SE" sz="2000" dirty="0"/>
              <a:t>och betalas av samtliga (ledare, spelare och övriga medlemmar). Detta för att erhålla försäkring via RF. Den aktive får även fritt inträde vid BBK HF A-lagsmatcher.</a:t>
            </a:r>
          </a:p>
          <a:p>
            <a:pPr marL="0" indent="0">
              <a:buNone/>
            </a:pPr>
            <a:endParaRPr lang="sv-SE" sz="2000" dirty="0"/>
          </a:p>
          <a:p>
            <a:pPr marL="0" indent="0">
              <a:buNone/>
            </a:pPr>
            <a:r>
              <a:rPr lang="sv-SE" sz="2000" dirty="0"/>
              <a:t>Till detta tillkommer </a:t>
            </a:r>
            <a:r>
              <a:rPr lang="sv-SE" sz="2000" b="1" dirty="0"/>
              <a:t>deltagaravgift</a:t>
            </a:r>
            <a:r>
              <a:rPr lang="sv-SE" sz="2000" dirty="0"/>
              <a:t> som är differentierad beroende på ålder. För P8 är avgiften </a:t>
            </a:r>
            <a:r>
              <a:rPr lang="sv-SE" sz="2000" b="1" dirty="0"/>
              <a:t>800 kr/säsong </a:t>
            </a:r>
            <a:r>
              <a:rPr lang="sv-SE" sz="2000" dirty="0"/>
              <a:t>och dessa faktureras av föreningen via laget.se till den e-postadress som är inlagd under medlemmen på laget.se. Detta för att den aktive ska ha möjlighet att delta i träningar och matcher under säsongen.</a:t>
            </a:r>
          </a:p>
          <a:p>
            <a:pPr marL="0" indent="0">
              <a:buNone/>
            </a:pPr>
            <a:endParaRPr lang="sv-SE" sz="2000" dirty="0"/>
          </a:p>
          <a:p>
            <a:pPr marL="0" indent="0">
              <a:buNone/>
            </a:pPr>
            <a:r>
              <a:rPr lang="sv-SE" sz="2000" dirty="0"/>
              <a:t>Rabatter på deltagaravgiften finns om man har flera barn än två aktiva barn/ungdomar som är medlemmar i föreningen.</a:t>
            </a:r>
            <a:endParaRPr lang="sv-SE" dirty="0"/>
          </a:p>
        </p:txBody>
      </p:sp>
      <p:sp>
        <p:nvSpPr>
          <p:cNvPr id="4" name="textruta 3"/>
          <p:cNvSpPr txBox="1"/>
          <p:nvPr/>
        </p:nvSpPr>
        <p:spPr>
          <a:xfrm>
            <a:off x="7022577" y="511349"/>
            <a:ext cx="3769161" cy="646331"/>
          </a:xfrm>
          <a:prstGeom prst="rect">
            <a:avLst/>
          </a:prstGeom>
          <a:noFill/>
        </p:spPr>
        <p:txBody>
          <a:bodyPr wrap="square" rtlCol="0">
            <a:spAutoFit/>
          </a:bodyPr>
          <a:lstStyle/>
          <a:p>
            <a:r>
              <a:rPr lang="sv-SE" dirty="0">
                <a:solidFill>
                  <a:schemeClr val="accent6">
                    <a:lumMod val="75000"/>
                  </a:schemeClr>
                </a:solidFill>
              </a:rPr>
              <a:t>Stödmedlem 200 kr – </a:t>
            </a:r>
            <a:r>
              <a:rPr lang="sv-SE" dirty="0" err="1">
                <a:solidFill>
                  <a:schemeClr val="accent6">
                    <a:lumMod val="75000"/>
                  </a:schemeClr>
                </a:solidFill>
              </a:rPr>
              <a:t>swisha</a:t>
            </a:r>
            <a:r>
              <a:rPr lang="sv-SE" dirty="0">
                <a:solidFill>
                  <a:schemeClr val="accent6">
                    <a:lumMod val="75000"/>
                  </a:schemeClr>
                </a:solidFill>
              </a:rPr>
              <a:t> till</a:t>
            </a:r>
          </a:p>
          <a:p>
            <a:r>
              <a:rPr lang="sv-SE" dirty="0">
                <a:solidFill>
                  <a:schemeClr val="accent6">
                    <a:lumMod val="75000"/>
                  </a:schemeClr>
                </a:solidFill>
              </a:rPr>
              <a:t>123 418 33 72 och skriv stödmedlem</a:t>
            </a:r>
          </a:p>
        </p:txBody>
      </p:sp>
    </p:spTree>
    <p:extLst>
      <p:ext uri="{BB962C8B-B14F-4D97-AF65-F5344CB8AC3E}">
        <p14:creationId xmlns:p14="http://schemas.microsoft.com/office/powerpoint/2010/main" val="3293314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38200" y="365125"/>
            <a:ext cx="6842760" cy="1325563"/>
          </a:xfrm>
        </p:spPr>
        <p:txBody>
          <a:bodyPr/>
          <a:lstStyle/>
          <a:p>
            <a:r>
              <a:rPr lang="sv-SE" dirty="0"/>
              <a:t>FRITIDSKORTET</a:t>
            </a:r>
          </a:p>
        </p:txBody>
      </p:sp>
      <p:sp>
        <p:nvSpPr>
          <p:cNvPr id="3" name="Platshållare för innehåll 2"/>
          <p:cNvSpPr>
            <a:spLocks noGrp="1"/>
          </p:cNvSpPr>
          <p:nvPr>
            <p:ph idx="1"/>
          </p:nvPr>
        </p:nvSpPr>
        <p:spPr>
          <a:xfrm>
            <a:off x="838200" y="1484851"/>
            <a:ext cx="10212238" cy="4692112"/>
          </a:xfrm>
        </p:spPr>
        <p:txBody>
          <a:bodyPr>
            <a:normAutofit/>
          </a:bodyPr>
          <a:lstStyle/>
          <a:p>
            <a:pPr marL="0" indent="0">
              <a:buNone/>
            </a:pPr>
            <a:r>
              <a:rPr lang="sv-SE" sz="1900" dirty="0"/>
              <a:t>BBK Handboll är anslutna till fritidskortet!</a:t>
            </a:r>
          </a:p>
          <a:p>
            <a:pPr marL="0" indent="0">
              <a:buNone/>
            </a:pPr>
            <a:endParaRPr lang="sv-SE" sz="1900" dirty="0"/>
          </a:p>
          <a:p>
            <a:pPr marL="0" indent="0">
              <a:buNone/>
            </a:pPr>
            <a:r>
              <a:rPr lang="sv-SE" sz="1900" dirty="0"/>
              <a:t>Alla barn mellan 8 och 16 år får 500 kr att nyttja till fritidsaktiviteter.</a:t>
            </a:r>
          </a:p>
          <a:p>
            <a:pPr marL="0" indent="0">
              <a:buNone/>
            </a:pPr>
            <a:r>
              <a:rPr lang="sv-SE" sz="1900" dirty="0"/>
              <a:t>Kan användas till avgifter hos föreningar som är anslutna till fritidskortet.</a:t>
            </a:r>
          </a:p>
          <a:p>
            <a:pPr marL="0" indent="0">
              <a:buNone/>
            </a:pPr>
            <a:endParaRPr lang="sv-SE" sz="1900" dirty="0"/>
          </a:p>
          <a:p>
            <a:pPr marL="0" indent="0">
              <a:buNone/>
            </a:pPr>
            <a:r>
              <a:rPr lang="sv-SE" sz="1900" dirty="0"/>
              <a:t>Fritidskortet är ett ekonomiskt stöd för att ge fler barn och ungdomar möjlighet till en meningsfull fritid.</a:t>
            </a:r>
          </a:p>
          <a:p>
            <a:pPr marL="0" indent="0">
              <a:buNone/>
            </a:pPr>
            <a:endParaRPr lang="sv-SE" sz="1900" dirty="0"/>
          </a:p>
          <a:p>
            <a:pPr marL="0" indent="0">
              <a:buNone/>
            </a:pPr>
            <a:r>
              <a:rPr lang="sv-SE" sz="1900" dirty="0"/>
              <a:t>Läs mer på fritidskortet.se</a:t>
            </a:r>
          </a:p>
        </p:txBody>
      </p:sp>
      <p:pic>
        <p:nvPicPr>
          <p:cNvPr id="5" name="Bildobjekt 4">
            <a:extLst>
              <a:ext uri="{FF2B5EF4-FFF2-40B4-BE49-F238E27FC236}">
                <a16:creationId xmlns:a16="http://schemas.microsoft.com/office/drawing/2014/main" id="{11276A3C-1893-5F7E-9272-7B4CD3652EA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213388" y="262470"/>
            <a:ext cx="1530872" cy="1530872"/>
          </a:xfrm>
          <a:prstGeom prst="rect">
            <a:avLst/>
          </a:prstGeom>
        </p:spPr>
      </p:pic>
      <p:sp>
        <p:nvSpPr>
          <p:cNvPr id="4" name="textruta 3">
            <a:extLst>
              <a:ext uri="{FF2B5EF4-FFF2-40B4-BE49-F238E27FC236}">
                <a16:creationId xmlns:a16="http://schemas.microsoft.com/office/drawing/2014/main" id="{9E02FA95-27D6-E623-04D4-6F048D44E5A8}"/>
              </a:ext>
            </a:extLst>
          </p:cNvPr>
          <p:cNvSpPr txBox="1"/>
          <p:nvPr/>
        </p:nvSpPr>
        <p:spPr>
          <a:xfrm>
            <a:off x="6213348" y="548640"/>
            <a:ext cx="3717036" cy="646331"/>
          </a:xfrm>
          <a:prstGeom prst="rect">
            <a:avLst/>
          </a:prstGeom>
          <a:noFill/>
        </p:spPr>
        <p:txBody>
          <a:bodyPr wrap="square" rtlCol="0">
            <a:spAutoFit/>
          </a:bodyPr>
          <a:lstStyle/>
          <a:p>
            <a:r>
              <a:rPr lang="sv-SE" dirty="0"/>
              <a:t>Gör denna ansökning först när ni fått faktura för medlems/deltagaravg.</a:t>
            </a:r>
          </a:p>
        </p:txBody>
      </p:sp>
    </p:spTree>
    <p:extLst>
      <p:ext uri="{BB962C8B-B14F-4D97-AF65-F5344CB8AC3E}">
        <p14:creationId xmlns:p14="http://schemas.microsoft.com/office/powerpoint/2010/main" val="8281050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TRÄNINGAR</a:t>
            </a:r>
          </a:p>
        </p:txBody>
      </p:sp>
      <p:sp>
        <p:nvSpPr>
          <p:cNvPr id="3" name="Platshållare för innehåll 2"/>
          <p:cNvSpPr>
            <a:spLocks noGrp="1"/>
          </p:cNvSpPr>
          <p:nvPr>
            <p:ph idx="1"/>
          </p:nvPr>
        </p:nvSpPr>
        <p:spPr/>
        <p:txBody>
          <a:bodyPr>
            <a:noAutofit/>
          </a:bodyPr>
          <a:lstStyle/>
          <a:p>
            <a:pPr marL="0" indent="0">
              <a:buNone/>
            </a:pPr>
            <a:r>
              <a:rPr lang="sv-SE" sz="2400" dirty="0"/>
              <a:t>TRÄNINGAR 2 ggr/vecka</a:t>
            </a:r>
          </a:p>
          <a:p>
            <a:pPr marL="0" indent="0">
              <a:buNone/>
            </a:pPr>
            <a:r>
              <a:rPr lang="sv-SE" sz="2400" dirty="0"/>
              <a:t>Söndag kl. 17.00-18.00 Björknäshallen (vi önskar att föräldrar sitter på läktaren)</a:t>
            </a:r>
          </a:p>
          <a:p>
            <a:pPr marL="0" indent="0">
              <a:buNone/>
            </a:pPr>
            <a:r>
              <a:rPr lang="sv-SE" sz="2400" dirty="0"/>
              <a:t>Onsdagar kl. 17.00-18.00 </a:t>
            </a:r>
            <a:r>
              <a:rPr lang="sv-SE" sz="2400" dirty="0" err="1"/>
              <a:t>Sandenhallen</a:t>
            </a:r>
            <a:endParaRPr lang="sv-SE" sz="2400" dirty="0"/>
          </a:p>
          <a:p>
            <a:pPr marL="0" indent="0">
              <a:buNone/>
            </a:pPr>
            <a:endParaRPr lang="sv-SE" sz="2400" dirty="0"/>
          </a:p>
          <a:p>
            <a:pPr marL="0" indent="0">
              <a:buNone/>
            </a:pPr>
            <a:r>
              <a:rPr lang="sv-SE" sz="2400" dirty="0"/>
              <a:t>Fokus på lek och träning som de grundläggande färdigheterna med inriktning på handboll.</a:t>
            </a:r>
          </a:p>
          <a:p>
            <a:pPr marL="0" indent="0">
              <a:buNone/>
            </a:pPr>
            <a:endParaRPr lang="sv-SE" sz="2400" dirty="0"/>
          </a:p>
          <a:p>
            <a:r>
              <a:rPr lang="sv-SE" sz="2400" dirty="0"/>
              <a:t>Lek med boll</a:t>
            </a:r>
          </a:p>
          <a:p>
            <a:r>
              <a:rPr lang="sv-SE" sz="2400" dirty="0"/>
              <a:t>Rörelseglädje</a:t>
            </a:r>
          </a:p>
          <a:p>
            <a:r>
              <a:rPr lang="sv-SE" sz="2400" dirty="0"/>
              <a:t>BRA = Bollkontakt, Rolighet, Aktivitet</a:t>
            </a:r>
          </a:p>
        </p:txBody>
      </p:sp>
      <p:pic>
        <p:nvPicPr>
          <p:cNvPr id="4" name="Bildobjekt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22015" y="69328"/>
            <a:ext cx="1530872" cy="1530872"/>
          </a:xfrm>
          <a:prstGeom prst="rect">
            <a:avLst/>
          </a:prstGeom>
        </p:spPr>
      </p:pic>
      <p:sp>
        <p:nvSpPr>
          <p:cNvPr id="5" name="textruta 4"/>
          <p:cNvSpPr txBox="1"/>
          <p:nvPr/>
        </p:nvSpPr>
        <p:spPr>
          <a:xfrm>
            <a:off x="6585358" y="671119"/>
            <a:ext cx="2575420" cy="923330"/>
          </a:xfrm>
          <a:prstGeom prst="rect">
            <a:avLst/>
          </a:prstGeom>
          <a:noFill/>
        </p:spPr>
        <p:txBody>
          <a:bodyPr wrap="square" rtlCol="0">
            <a:spAutoFit/>
          </a:bodyPr>
          <a:lstStyle/>
          <a:p>
            <a:r>
              <a:rPr lang="sv-SE" dirty="0"/>
              <a:t>Glöm inte att anmäla närvaro/frånvaro inför varje träning på laget.se!</a:t>
            </a:r>
          </a:p>
        </p:txBody>
      </p:sp>
    </p:spTree>
    <p:extLst>
      <p:ext uri="{BB962C8B-B14F-4D97-AF65-F5344CB8AC3E}">
        <p14:creationId xmlns:p14="http://schemas.microsoft.com/office/powerpoint/2010/main" val="26817214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F21C725-181E-0C0B-814A-ED54799D07E8}"/>
              </a:ext>
            </a:extLst>
          </p:cNvPr>
          <p:cNvSpPr>
            <a:spLocks noGrp="1"/>
          </p:cNvSpPr>
          <p:nvPr>
            <p:ph type="title"/>
          </p:nvPr>
        </p:nvSpPr>
        <p:spPr/>
        <p:txBody>
          <a:bodyPr/>
          <a:lstStyle/>
          <a:p>
            <a:r>
              <a:rPr lang="sv-SE" dirty="0"/>
              <a:t>TRÄNINGAR UPPLÄGG</a:t>
            </a:r>
          </a:p>
        </p:txBody>
      </p:sp>
      <p:sp>
        <p:nvSpPr>
          <p:cNvPr id="3" name="Platshållare för innehåll 2">
            <a:extLst>
              <a:ext uri="{FF2B5EF4-FFF2-40B4-BE49-F238E27FC236}">
                <a16:creationId xmlns:a16="http://schemas.microsoft.com/office/drawing/2014/main" id="{C2F0CAA0-ECCC-0D62-D1C6-83C1B23D6C33}"/>
              </a:ext>
            </a:extLst>
          </p:cNvPr>
          <p:cNvSpPr>
            <a:spLocks noGrp="1"/>
          </p:cNvSpPr>
          <p:nvPr>
            <p:ph idx="1"/>
          </p:nvPr>
        </p:nvSpPr>
        <p:spPr>
          <a:xfrm>
            <a:off x="838200" y="1825625"/>
            <a:ext cx="4392561" cy="4351338"/>
          </a:xfrm>
        </p:spPr>
        <p:txBody>
          <a:bodyPr>
            <a:normAutofit fontScale="92500" lnSpcReduction="20000"/>
          </a:bodyPr>
          <a:lstStyle/>
          <a:p>
            <a:pPr marL="457200" indent="-457200">
              <a:buAutoNum type="arabicPeriod"/>
            </a:pPr>
            <a:r>
              <a:rPr lang="sv-SE" sz="2400" dirty="0"/>
              <a:t>Samling</a:t>
            </a:r>
          </a:p>
          <a:p>
            <a:pPr marL="457200" indent="-457200">
              <a:buAutoNum type="arabicPeriod"/>
            </a:pPr>
            <a:endParaRPr lang="sv-SE" sz="2400" dirty="0"/>
          </a:p>
          <a:p>
            <a:pPr marL="457200" indent="-457200">
              <a:buAutoNum type="arabicPeriod"/>
            </a:pPr>
            <a:r>
              <a:rPr lang="sv-SE" sz="2400" dirty="0"/>
              <a:t>Uppvärmning</a:t>
            </a:r>
          </a:p>
          <a:p>
            <a:r>
              <a:rPr lang="sv-SE" sz="2400" dirty="0"/>
              <a:t>Uppvärmning – lek</a:t>
            </a:r>
          </a:p>
          <a:p>
            <a:r>
              <a:rPr lang="sv-SE" sz="2400" dirty="0"/>
              <a:t>Uppvärmning – bollkontroll</a:t>
            </a:r>
          </a:p>
          <a:p>
            <a:endParaRPr lang="sv-SE" sz="2400" dirty="0"/>
          </a:p>
          <a:p>
            <a:pPr marL="0" indent="0">
              <a:buNone/>
            </a:pPr>
            <a:r>
              <a:rPr lang="sv-SE" sz="2400" dirty="0"/>
              <a:t>3. Stationer</a:t>
            </a:r>
          </a:p>
          <a:p>
            <a:r>
              <a:rPr lang="sv-SE" sz="2400" dirty="0"/>
              <a:t>Teknik</a:t>
            </a:r>
          </a:p>
          <a:p>
            <a:r>
              <a:rPr lang="sv-SE" sz="2400" dirty="0" err="1"/>
              <a:t>Fys</a:t>
            </a:r>
            <a:r>
              <a:rPr lang="sv-SE" sz="2400" dirty="0"/>
              <a:t>/Rörelse/Styrka</a:t>
            </a:r>
          </a:p>
          <a:p>
            <a:r>
              <a:rPr lang="sv-SE" sz="2400" dirty="0"/>
              <a:t>Spelförberedande övningar</a:t>
            </a:r>
          </a:p>
          <a:p>
            <a:endParaRPr lang="sv-SE" sz="2400" dirty="0"/>
          </a:p>
          <a:p>
            <a:pPr marL="0" indent="0">
              <a:buNone/>
            </a:pPr>
            <a:r>
              <a:rPr lang="sv-SE" sz="2400" dirty="0"/>
              <a:t>4. Spel / Stafett</a:t>
            </a:r>
          </a:p>
        </p:txBody>
      </p:sp>
      <p:pic>
        <p:nvPicPr>
          <p:cNvPr id="6" name="Bildobjekt 5">
            <a:extLst>
              <a:ext uri="{FF2B5EF4-FFF2-40B4-BE49-F238E27FC236}">
                <a16:creationId xmlns:a16="http://schemas.microsoft.com/office/drawing/2014/main" id="{424FAFEA-99E2-EE96-7235-2F303D0304B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706062" y="294752"/>
            <a:ext cx="2046825" cy="2046825"/>
          </a:xfrm>
          <a:prstGeom prst="rect">
            <a:avLst/>
          </a:prstGeom>
        </p:spPr>
      </p:pic>
    </p:spTree>
    <p:extLst>
      <p:ext uri="{BB962C8B-B14F-4D97-AF65-F5344CB8AC3E}">
        <p14:creationId xmlns:p14="http://schemas.microsoft.com/office/powerpoint/2010/main" val="3130545016"/>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titus xmlns="http://schemas.titus.com/TitusProperties/">
  <TitusGUID xmlns="">e57611da-d3bd-4947-84f3-ad9240e6f3cb</TitusGUID>
  <TitusMetadata xmlns="">eyJucyI6Imh0dHA6XC9cL3d3dy50aXR1cy5jb21cL25zXC9Td2VkaXNoQXJtZWRGb3JjZXMiLCJwcm9wcyI6W3sibiI6IktsYXNzaWZpY2VyaW5nIiwidmFscyI6W3sidmFsdWUiOiJFUyJ9XX0seyJuIjoiUGFyYWdyYWZlciIsInZhbHMiOltdfV19</TitusMetadata>
</titus>
</file>

<file path=customXml/itemProps1.xml><?xml version="1.0" encoding="utf-8"?>
<ds:datastoreItem xmlns:ds="http://schemas.openxmlformats.org/officeDocument/2006/customXml" ds:itemID="{F34364A7-E61F-4E16-A0DA-BD3AF7627BCA}">
  <ds:schemaRefs>
    <ds:schemaRef ds:uri="http://schemas.titus.com/TitusProperties/"/>
    <ds:schemaRef ds:uri=""/>
  </ds:schemaRefs>
</ds:datastoreItem>
</file>

<file path=docProps/app.xml><?xml version="1.0" encoding="utf-8"?>
<Properties xmlns="http://schemas.openxmlformats.org/officeDocument/2006/extended-properties" xmlns:vt="http://schemas.openxmlformats.org/officeDocument/2006/docPropsVTypes">
  <TotalTime>415</TotalTime>
  <Words>1372</Words>
  <Application>Microsoft Office PowerPoint</Application>
  <PresentationFormat>Bredbild</PresentationFormat>
  <Paragraphs>175</Paragraphs>
  <Slides>16</Slides>
  <Notes>6</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16</vt:i4>
      </vt:variant>
    </vt:vector>
  </HeadingPairs>
  <TitlesOfParts>
    <vt:vector size="20" baseType="lpstr">
      <vt:lpstr>Arial</vt:lpstr>
      <vt:lpstr>Calibri</vt:lpstr>
      <vt:lpstr>Calibri Light</vt:lpstr>
      <vt:lpstr>Office-tema</vt:lpstr>
      <vt:lpstr>BBK P8</vt:lpstr>
      <vt:lpstr>AGENDA</vt:lpstr>
      <vt:lpstr>LEDARE P8 säsongen 25/26</vt:lpstr>
      <vt:lpstr>BBK Handboll – Idé, Värdegrund och Vision</vt:lpstr>
      <vt:lpstr>RIKTLINJER 2025/2026</vt:lpstr>
      <vt:lpstr>RIKTLINJER 2025/2026</vt:lpstr>
      <vt:lpstr>FRITIDSKORTET</vt:lpstr>
      <vt:lpstr>TRÄNINGAR</vt:lpstr>
      <vt:lpstr>TRÄNINGAR UPPLÄGG</vt:lpstr>
      <vt:lpstr>PowerPoint-presentation</vt:lpstr>
      <vt:lpstr>MATCHER</vt:lpstr>
      <vt:lpstr>ANSVAR SOM FÖRÄLDER </vt:lpstr>
      <vt:lpstr>ANSVAR SOM FÖRÄLDER </vt:lpstr>
      <vt:lpstr>Vi föräldrar är avgörande för föreningen och att våra barn ska få spela handboll!</vt:lpstr>
      <vt:lpstr>SPONSRING 30/70 KONCEPT</vt:lpstr>
      <vt:lpstr>PowerPoint-presentation</vt:lpstr>
    </vt:vector>
  </TitlesOfParts>
  <Company>Försvarsmakten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BBK P2017</dc:title>
  <dc:creator>Johansson, Anna</dc:creator>
  <cp:lastModifiedBy>Emma Ahlström</cp:lastModifiedBy>
  <cp:revision>37</cp:revision>
  <dcterms:created xsi:type="dcterms:W3CDTF">2024-08-13T08:55:01Z</dcterms:created>
  <dcterms:modified xsi:type="dcterms:W3CDTF">2025-10-06T11:38:17Z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e57611da-d3bd-4947-84f3-ad9240e6f3cb</vt:lpwstr>
  </property>
  <property fmtid="{D5CDD505-2E9C-101B-9397-08002B2CF9AE}" pid="3" name="FörsvarsmaktenKlassificering">
    <vt:lpwstr>ES</vt:lpwstr>
  </property>
  <property fmtid="{D5CDD505-2E9C-101B-9397-08002B2CF9AE}" pid="4" name="FörsvarsmaktenSEKRETESSKLASSIFICERAD">
    <vt:lpwstr/>
  </property>
  <property fmtid="{D5CDD505-2E9C-101B-9397-08002B2CF9AE}" pid="5" name="Klassificering">
    <vt:lpwstr>ES</vt:lpwstr>
  </property>
</Properties>
</file>