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564" y="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5CD9-31D2-48AB-946B-F06C569173FB}" type="datetimeFigureOut">
              <a:rPr lang="sv-SE" smtClean="0"/>
              <a:t>2015-05-01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4B24-2389-4486-8A42-EE17492ECC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8636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5CD9-31D2-48AB-946B-F06C569173FB}" type="datetimeFigureOut">
              <a:rPr lang="sv-SE" smtClean="0"/>
              <a:t>2015-05-01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4B24-2389-4486-8A42-EE17492ECC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6187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5CD9-31D2-48AB-946B-F06C569173FB}" type="datetimeFigureOut">
              <a:rPr lang="sv-SE" smtClean="0"/>
              <a:t>2015-05-01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4B24-2389-4486-8A42-EE17492ECC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4052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5CD9-31D2-48AB-946B-F06C569173FB}" type="datetimeFigureOut">
              <a:rPr lang="sv-SE" smtClean="0"/>
              <a:t>2015-05-01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4B24-2389-4486-8A42-EE17492ECC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476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5CD9-31D2-48AB-946B-F06C569173FB}" type="datetimeFigureOut">
              <a:rPr lang="sv-SE" smtClean="0"/>
              <a:t>2015-05-01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4B24-2389-4486-8A42-EE17492ECC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1668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5CD9-31D2-48AB-946B-F06C569173FB}" type="datetimeFigureOut">
              <a:rPr lang="sv-SE" smtClean="0"/>
              <a:t>2015-05-01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4B24-2389-4486-8A42-EE17492ECC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6436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5CD9-31D2-48AB-946B-F06C569173FB}" type="datetimeFigureOut">
              <a:rPr lang="sv-SE" smtClean="0"/>
              <a:t>2015-05-01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4B24-2389-4486-8A42-EE17492ECC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4382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5CD9-31D2-48AB-946B-F06C569173FB}" type="datetimeFigureOut">
              <a:rPr lang="sv-SE" smtClean="0"/>
              <a:t>2015-05-01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4B24-2389-4486-8A42-EE17492ECC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764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5CD9-31D2-48AB-946B-F06C569173FB}" type="datetimeFigureOut">
              <a:rPr lang="sv-SE" smtClean="0"/>
              <a:t>2015-05-01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4B24-2389-4486-8A42-EE17492ECC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0312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5CD9-31D2-48AB-946B-F06C569173FB}" type="datetimeFigureOut">
              <a:rPr lang="sv-SE" smtClean="0"/>
              <a:t>2015-05-01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4B24-2389-4486-8A42-EE17492ECC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2404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15CD9-31D2-48AB-946B-F06C569173FB}" type="datetimeFigureOut">
              <a:rPr lang="sv-SE" smtClean="0"/>
              <a:t>2015-05-01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4B24-2389-4486-8A42-EE17492ECC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5257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5CD9-31D2-48AB-946B-F06C569173FB}" type="datetimeFigureOut">
              <a:rPr lang="sv-SE" smtClean="0"/>
              <a:t>2015-05-01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C4B24-2389-4486-8A42-EE17492ECC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9867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23528" y="323074"/>
            <a:ext cx="6899739" cy="1143907"/>
          </a:xfrm>
        </p:spPr>
        <p:txBody>
          <a:bodyPr/>
          <a:lstStyle/>
          <a:p>
            <a:r>
              <a:rPr lang="sv-SE" dirty="0" smtClean="0"/>
              <a:t>Utvecklingsplan 2015-16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60648"/>
            <a:ext cx="1457291" cy="1268760"/>
          </a:xfrm>
          <a:prstGeom prst="rect">
            <a:avLst/>
          </a:prstGeom>
          <a:effectLst>
            <a:reflection stA="10000" endPos="65000" dist="50800" dir="5400000" sy="-100000" algn="bl" rotWithShape="0"/>
          </a:effectLst>
        </p:spPr>
      </p:pic>
      <p:cxnSp>
        <p:nvCxnSpPr>
          <p:cNvPr id="6" name="Rak 5"/>
          <p:cNvCxnSpPr/>
          <p:nvPr/>
        </p:nvCxnSpPr>
        <p:spPr>
          <a:xfrm>
            <a:off x="251520" y="1529408"/>
            <a:ext cx="6840760" cy="0"/>
          </a:xfrm>
          <a:prstGeom prst="line">
            <a:avLst/>
          </a:prstGeom>
          <a:ln w="44450">
            <a:gradFill flip="none" rotWithShape="1">
              <a:gsLst>
                <a:gs pos="0">
                  <a:schemeClr val="tx1"/>
                </a:gs>
                <a:gs pos="100000">
                  <a:srgbClr val="FF000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ktangel 6"/>
          <p:cNvSpPr/>
          <p:nvPr/>
        </p:nvSpPr>
        <p:spPr>
          <a:xfrm>
            <a:off x="1115616" y="4636586"/>
            <a:ext cx="7056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/>
              <a:t>•</a:t>
            </a:r>
            <a:r>
              <a:rPr lang="sv-SE" dirty="0"/>
              <a:t>	</a:t>
            </a:r>
            <a:r>
              <a:rPr lang="sv-SE" dirty="0" smtClean="0"/>
              <a:t>Många ungdomar i en socialt bra verksamhet</a:t>
            </a:r>
          </a:p>
          <a:p>
            <a:r>
              <a:rPr lang="sv-SE" dirty="0" smtClean="0"/>
              <a:t>•	Fostra gott uppförande och respekt för sina medmänniskor</a:t>
            </a:r>
          </a:p>
          <a:p>
            <a:r>
              <a:rPr lang="sv-SE" dirty="0" smtClean="0"/>
              <a:t>•	Lära ut teknisk och anfallsinriktad innebandy</a:t>
            </a:r>
          </a:p>
          <a:p>
            <a:r>
              <a:rPr lang="sv-SE" dirty="0" smtClean="0"/>
              <a:t>•	HA KUL Tillsammans</a:t>
            </a:r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1115616" y="4204538"/>
            <a:ext cx="499021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sv-SE" i="1" dirty="0" smtClean="0"/>
              <a:t>”BBK är en breddförening till för alla” ur Röd/Svarta</a:t>
            </a:r>
            <a:endParaRPr lang="sv-SE" i="1" dirty="0"/>
          </a:p>
        </p:txBody>
      </p:sp>
      <p:sp>
        <p:nvSpPr>
          <p:cNvPr id="3" name="Rektangel 2"/>
          <p:cNvSpPr/>
          <p:nvPr/>
        </p:nvSpPr>
        <p:spPr>
          <a:xfrm>
            <a:off x="573720" y="1859316"/>
            <a:ext cx="81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/>
              <a:t>BBK är en av Upplands största innebandyföreningar med en bred verksamhet. För att kunna fortsätta att driva föreningen och utveckla framåt krävs ett bredare engagemang, </a:t>
            </a:r>
            <a:r>
              <a:rPr lang="sv-SE" dirty="0" smtClean="0"/>
              <a:t>ex </a:t>
            </a:r>
            <a:r>
              <a:rPr lang="sv-SE" dirty="0"/>
              <a:t>att fler personer gör mindre. </a:t>
            </a:r>
            <a:endParaRPr lang="sv-SE" dirty="0" smtClean="0"/>
          </a:p>
          <a:p>
            <a:endParaRPr lang="sv-SE" dirty="0"/>
          </a:p>
          <a:p>
            <a:r>
              <a:rPr lang="sv-SE" dirty="0" smtClean="0"/>
              <a:t>Arbetsgrupperna </a:t>
            </a:r>
            <a:r>
              <a:rPr lang="sv-SE" dirty="0"/>
              <a:t>syftar till att bjuda in flera att engagera sig inom områden som de har ett intresse för och därigenom att skapa nya resurser till </a:t>
            </a:r>
            <a:r>
              <a:rPr lang="sv-SE" dirty="0" smtClean="0"/>
              <a:t>föreningen.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652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23528" y="323074"/>
            <a:ext cx="6899739" cy="1143907"/>
          </a:xfrm>
        </p:spPr>
        <p:txBody>
          <a:bodyPr/>
          <a:lstStyle/>
          <a:p>
            <a:r>
              <a:rPr lang="sv-SE" dirty="0" smtClean="0"/>
              <a:t>Utvecklingsplan 2015-16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60648"/>
            <a:ext cx="1457291" cy="1268760"/>
          </a:xfrm>
          <a:prstGeom prst="rect">
            <a:avLst/>
          </a:prstGeom>
          <a:effectLst>
            <a:reflection stA="10000" endPos="65000" dist="50800" dir="5400000" sy="-100000" algn="bl" rotWithShape="0"/>
          </a:effectLst>
        </p:spPr>
      </p:pic>
      <p:cxnSp>
        <p:nvCxnSpPr>
          <p:cNvPr id="6" name="Rak 5"/>
          <p:cNvCxnSpPr/>
          <p:nvPr/>
        </p:nvCxnSpPr>
        <p:spPr>
          <a:xfrm>
            <a:off x="251520" y="1529408"/>
            <a:ext cx="6840760" cy="0"/>
          </a:xfrm>
          <a:prstGeom prst="line">
            <a:avLst/>
          </a:prstGeom>
          <a:ln w="44450">
            <a:gradFill flip="none" rotWithShape="1">
              <a:gsLst>
                <a:gs pos="0">
                  <a:schemeClr val="tx1"/>
                </a:gs>
                <a:gs pos="100000">
                  <a:srgbClr val="FF000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el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692324"/>
              </p:ext>
            </p:extLst>
          </p:nvPr>
        </p:nvGraphicFramePr>
        <p:xfrm>
          <a:off x="1907704" y="1844824"/>
          <a:ext cx="4732553" cy="462076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732553"/>
              </a:tblGrid>
              <a:tr h="1877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effectLst/>
                        </a:rPr>
                        <a:t>Hallgruppen</a:t>
                      </a:r>
                      <a:endParaRPr lang="sv-SE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56415" marR="56415" marT="0" marB="0"/>
                </a:tc>
              </a:tr>
              <a:tr h="526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900">
                          <a:effectLst/>
                        </a:rPr>
                        <a:t>Syfte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900">
                          <a:effectLst/>
                        </a:rPr>
                        <a:t>Gruppen syftar till att möjliggöra bra förutsättningar för de som skall arbeta i kiosken/hallen så att denna blir en naturlig del vid de aktiviteter som klubben anordnar i sporthallen.</a:t>
                      </a:r>
                      <a:endParaRPr lang="sv-SE" sz="9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56415" marR="56415" marT="0" marB="0"/>
                </a:tc>
              </a:tr>
              <a:tr h="3787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900">
                          <a:effectLst/>
                        </a:rPr>
                        <a:t>Antal möten under säsongen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Minst 4 st</a:t>
                      </a:r>
                      <a:endParaRPr lang="sv-SE" sz="9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</a:endParaRPr>
                    </a:p>
                  </a:txBody>
                  <a:tcPr marL="56415" marR="56415" marT="0" marB="0"/>
                </a:tc>
              </a:tr>
              <a:tr h="18543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900">
                          <a:effectLst/>
                        </a:rPr>
                        <a:t>Uppgifter Kiosk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Planera in möten för säsongen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Upprätta en rättvist fördelad bemanningsplan kopplad till BBK:s ungdomslag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Sammanställa en lista med kioskansvariga för varje ungdomslag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Upprätta rutiner så att varor för försäljning finns tillgängliga under säsongen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Revidera sortiment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Diskutera ev ökade/ändrade öppettider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Hur får vi skofritt i hallen, vad behöver göras (förslag till lösning)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BBK-reklam på väggen i hallen ?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Ansvara för att Sekretariatet fungerar (rutiner och beskrivningar)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Ge förslag på hur verksamheten i hallen kan effektiviseras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Efter styrelsebeslut- driva identifierad fråga- or mot kommunen</a:t>
                      </a:r>
                      <a:endParaRPr lang="sv-SE" sz="9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</a:endParaRPr>
                    </a:p>
                  </a:txBody>
                  <a:tcPr marL="56415" marR="56415" marT="0" marB="0"/>
                </a:tc>
              </a:tr>
              <a:tr h="8214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900">
                          <a:effectLst/>
                        </a:rPr>
                        <a:t>Mål för säsongen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Genomföra planerade möten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Ta fram rutiner/underlag för att underlätta arbetet i kiosken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Föreslå en sortimentslista inför kommande säsong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Ge rekommendation kring öppettider</a:t>
                      </a:r>
                      <a:endParaRPr lang="sv-SE" sz="9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</a:endParaRPr>
                    </a:p>
                  </a:txBody>
                  <a:tcPr marL="56415" marR="56415" marT="0" marB="0"/>
                </a:tc>
              </a:tr>
              <a:tr h="3787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900">
                          <a:effectLst/>
                        </a:rPr>
                        <a:t>Mål för kommande säsong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Föreslå genomförbara förbättringsområden för kiosken / hallen.</a:t>
                      </a:r>
                      <a:endParaRPr lang="sv-SE" sz="9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</a:endParaRPr>
                    </a:p>
                  </a:txBody>
                  <a:tcPr marL="56415" marR="56415" marT="0" marB="0"/>
                </a:tc>
              </a:tr>
              <a:tr h="3787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900" dirty="0">
                          <a:effectLst/>
                        </a:rPr>
                        <a:t>Kontaktperson i Styrelsen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/>
                        <a:buChar char="●"/>
                      </a:pPr>
                      <a:r>
                        <a:rPr lang="sv-SE" sz="900" dirty="0">
                          <a:effectLst/>
                        </a:rPr>
                        <a:t>XXXXX</a:t>
                      </a:r>
                      <a:endParaRPr lang="sv-SE" sz="9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</a:endParaRPr>
                    </a:p>
                  </a:txBody>
                  <a:tcPr marL="56415" marR="5641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229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23528" y="323074"/>
            <a:ext cx="6899739" cy="1143907"/>
          </a:xfrm>
        </p:spPr>
        <p:txBody>
          <a:bodyPr/>
          <a:lstStyle/>
          <a:p>
            <a:r>
              <a:rPr lang="sv-SE" dirty="0" smtClean="0"/>
              <a:t>Utvecklingsplan 2015-16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60648"/>
            <a:ext cx="1457291" cy="1268760"/>
          </a:xfrm>
          <a:prstGeom prst="rect">
            <a:avLst/>
          </a:prstGeom>
          <a:effectLst>
            <a:reflection stA="10000" endPos="65000" dist="50800" dir="5400000" sy="-100000" algn="bl" rotWithShape="0"/>
          </a:effectLst>
        </p:spPr>
      </p:pic>
      <p:cxnSp>
        <p:nvCxnSpPr>
          <p:cNvPr id="6" name="Rak 5"/>
          <p:cNvCxnSpPr/>
          <p:nvPr/>
        </p:nvCxnSpPr>
        <p:spPr>
          <a:xfrm>
            <a:off x="251520" y="1529408"/>
            <a:ext cx="6840760" cy="0"/>
          </a:xfrm>
          <a:prstGeom prst="line">
            <a:avLst/>
          </a:prstGeom>
          <a:ln w="44450">
            <a:gradFill flip="none" rotWithShape="1">
              <a:gsLst>
                <a:gs pos="0">
                  <a:schemeClr val="tx1"/>
                </a:gs>
                <a:gs pos="100000">
                  <a:srgbClr val="FF000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el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387442"/>
              </p:ext>
            </p:extLst>
          </p:nvPr>
        </p:nvGraphicFramePr>
        <p:xfrm>
          <a:off x="2123728" y="1844824"/>
          <a:ext cx="4892055" cy="453480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892055"/>
              </a:tblGrid>
              <a:tr h="1941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effectLst/>
                        </a:rPr>
                        <a:t>Marknadsgrupp</a:t>
                      </a:r>
                      <a:endParaRPr lang="sv-SE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58316" marR="58316" marT="0" marB="0"/>
                </a:tc>
              </a:tr>
              <a:tr h="5440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900" dirty="0">
                          <a:effectLst/>
                        </a:rPr>
                        <a:t>Syfte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900" dirty="0">
                          <a:effectLst/>
                        </a:rPr>
                        <a:t>Gruppen syftar till att försöka bibehålla och i möjligaste mån hitta nya eller effektivare inkomstkällor.</a:t>
                      </a:r>
                      <a:endParaRPr lang="sv-SE" sz="9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58316" marR="58316" marT="0" marB="0"/>
                </a:tc>
              </a:tr>
              <a:tr h="3914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900">
                          <a:effectLst/>
                        </a:rPr>
                        <a:t>Antal möten under säsongen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Minst 4 st</a:t>
                      </a:r>
                      <a:endParaRPr lang="sv-SE" sz="9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</a:endParaRPr>
                    </a:p>
                  </a:txBody>
                  <a:tcPr marL="58316" marR="58316" marT="0" marB="0"/>
                </a:tc>
              </a:tr>
              <a:tr h="14592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900">
                          <a:effectLst/>
                        </a:rPr>
                        <a:t>Uppgifter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Planera in möten för säsongen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Utse ansvariga för de olika försäljningarna (Bingolottokalendrar och Klubbrabatten)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Sammanställa en lista med försäljningsansvariga för varje ungdomslag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Undersök alternativa försäljningsmöjligheter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Skapa en produktkatalog, vad kostar vad (sargbit, overall m.m.)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Inventera företag på orten som potentiella sponsorer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Kontakta befintliga sponsorer inför kommande säsong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900">
                          <a:effectLst/>
                        </a:rPr>
                        <a:t> </a:t>
                      </a:r>
                      <a:endParaRPr lang="sv-SE" sz="9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58316" marR="58316" marT="0" marB="0"/>
                </a:tc>
              </a:tr>
              <a:tr h="10016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900">
                          <a:effectLst/>
                        </a:rPr>
                        <a:t>Kortsiktigt Mål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Lista med försäljningsansvariga kommunicerade i god tid inför första säljtillfället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Föreslå nya inkomstmöjligheter i form av försäljning inför kommande säsong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Implementera ytterligare intäktsbringande sponsorsprodukter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Skapa sponsoravtal för befintliga produkter, till samma eller högre intäkt än 2014/15 innan september</a:t>
                      </a:r>
                      <a:endParaRPr lang="sv-SE" sz="9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</a:endParaRPr>
                    </a:p>
                  </a:txBody>
                  <a:tcPr marL="58316" marR="58316" marT="0" marB="0"/>
                </a:tc>
              </a:tr>
              <a:tr h="5440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900">
                          <a:effectLst/>
                        </a:rPr>
                        <a:t>Långsiktigt Mål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/>
                        <a:buChar char="●"/>
                      </a:pPr>
                      <a:r>
                        <a:rPr lang="sv-SE" sz="900">
                          <a:effectLst/>
                        </a:rPr>
                        <a:t>Stärka föreningens varumärke genom aktivt sponsorsarbete för att skapa en trygg ekonomi.</a:t>
                      </a:r>
                      <a:endParaRPr lang="sv-SE" sz="9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</a:endParaRPr>
                    </a:p>
                  </a:txBody>
                  <a:tcPr marL="58316" marR="58316" marT="0" marB="0"/>
                </a:tc>
              </a:tr>
              <a:tr h="3914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900" dirty="0">
                          <a:effectLst/>
                        </a:rPr>
                        <a:t>Kontaktperson i Styrelsen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/>
                        <a:buChar char="●"/>
                      </a:pPr>
                      <a:r>
                        <a:rPr lang="sv-SE" sz="900" dirty="0">
                          <a:effectLst/>
                        </a:rPr>
                        <a:t>Otto Simonson</a:t>
                      </a:r>
                      <a:endParaRPr lang="sv-SE" sz="9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</a:endParaRPr>
                    </a:p>
                  </a:txBody>
                  <a:tcPr marL="58316" marR="5831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313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23528" y="323074"/>
            <a:ext cx="6899739" cy="1143907"/>
          </a:xfrm>
        </p:spPr>
        <p:txBody>
          <a:bodyPr/>
          <a:lstStyle/>
          <a:p>
            <a:r>
              <a:rPr lang="sv-SE" dirty="0" smtClean="0"/>
              <a:t>Utvecklingsplan 2015-16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60648"/>
            <a:ext cx="1457291" cy="1268760"/>
          </a:xfrm>
          <a:prstGeom prst="rect">
            <a:avLst/>
          </a:prstGeom>
          <a:effectLst>
            <a:reflection stA="10000" endPos="65000" dist="50800" dir="5400000" sy="-100000" algn="bl" rotWithShape="0"/>
          </a:effectLst>
        </p:spPr>
      </p:pic>
      <p:cxnSp>
        <p:nvCxnSpPr>
          <p:cNvPr id="6" name="Rak 5"/>
          <p:cNvCxnSpPr/>
          <p:nvPr/>
        </p:nvCxnSpPr>
        <p:spPr>
          <a:xfrm>
            <a:off x="251520" y="1529408"/>
            <a:ext cx="6840760" cy="0"/>
          </a:xfrm>
          <a:prstGeom prst="line">
            <a:avLst/>
          </a:prstGeom>
          <a:ln w="44450">
            <a:gradFill flip="none" rotWithShape="1">
              <a:gsLst>
                <a:gs pos="0">
                  <a:schemeClr val="tx1"/>
                </a:gs>
                <a:gs pos="100000">
                  <a:srgbClr val="FF000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262704"/>
              </p:ext>
            </p:extLst>
          </p:nvPr>
        </p:nvGraphicFramePr>
        <p:xfrm>
          <a:off x="1187624" y="1772816"/>
          <a:ext cx="5753100" cy="488600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753100"/>
              </a:tblGrid>
              <a:tr h="1461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Föreningsgrupp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461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 smtClean="0">
                          <a:effectLst/>
                        </a:rPr>
                        <a:t>Syfte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1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Planering av gemensamma aktiviteter och verka</a:t>
                      </a:r>
                      <a:r>
                        <a:rPr lang="sv-SE" sz="110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 för ökad föreningskänsla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100" dirty="0">
                          <a:effectLst/>
                        </a:rPr>
                        <a:t>Antal möten under säsongen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/>
                        <a:buChar char="●"/>
                      </a:pPr>
                      <a:r>
                        <a:rPr lang="sv-SE" sz="1100" dirty="0">
                          <a:effectLst/>
                        </a:rPr>
                        <a:t>Minst 4 </a:t>
                      </a:r>
                      <a:r>
                        <a:rPr lang="sv-SE" sz="1100" dirty="0" err="1">
                          <a:effectLst/>
                        </a:rPr>
                        <a:t>st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100" dirty="0">
                          <a:effectLst/>
                        </a:rPr>
                        <a:t>Uppgifter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1100" dirty="0">
                          <a:effectLst/>
                        </a:rPr>
                        <a:t>Planera in möten för säsongen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1100" dirty="0">
                          <a:effectLst/>
                        </a:rPr>
                        <a:t>Samordna/Uppmana till att besöka A-lagsmatcher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1100" dirty="0">
                          <a:effectLst/>
                        </a:rPr>
                        <a:t>Skapa </a:t>
                      </a:r>
                      <a:r>
                        <a:rPr lang="sv-SE" sz="1100" dirty="0" err="1">
                          <a:effectLst/>
                        </a:rPr>
                        <a:t>ideér</a:t>
                      </a:r>
                      <a:r>
                        <a:rPr lang="sv-SE" sz="1100" dirty="0">
                          <a:effectLst/>
                        </a:rPr>
                        <a:t> för hur klubbkänslan kan öka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1100" dirty="0">
                          <a:effectLst/>
                        </a:rPr>
                        <a:t>Inventera utbildningsbehov i föreningen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1100" dirty="0">
                          <a:effectLst/>
                        </a:rPr>
                        <a:t>Samordna utbildningsinsatser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1100" dirty="0">
                          <a:effectLst/>
                        </a:rPr>
                        <a:t>Skapa förslag på evenemang som kan ge ytterligare intäkter till föreningen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1100" dirty="0">
                          <a:effectLst/>
                        </a:rPr>
                        <a:t>Sköta planering av Kick-off och BBK-dagen </a:t>
                      </a:r>
                      <a:endParaRPr lang="sv-SE" sz="1100" dirty="0" smtClean="0">
                        <a:effectLst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None/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100" dirty="0">
                          <a:effectLst/>
                        </a:rPr>
                        <a:t>Mål för säsongen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1100" dirty="0">
                          <a:effectLst/>
                        </a:rPr>
                        <a:t>Genomföra planerade möten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/>
                        <a:buChar char="●"/>
                      </a:pPr>
                      <a:r>
                        <a:rPr lang="sv-SE" sz="1100" dirty="0">
                          <a:effectLst/>
                        </a:rPr>
                        <a:t>Ge förslag till styrelsen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/>
                        <a:buChar char="●"/>
                      </a:pPr>
                      <a:r>
                        <a:rPr lang="sv-SE" sz="1100" smtClean="0">
                          <a:effectLst/>
                        </a:rPr>
                        <a:t>Ge </a:t>
                      </a:r>
                      <a:r>
                        <a:rPr lang="sv-SE" sz="1100" dirty="0">
                          <a:effectLst/>
                        </a:rPr>
                        <a:t>förslag på ny intäktsbringande aktivitet- Samordnas med marknadsgruppen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100">
                          <a:effectLst/>
                        </a:rPr>
                        <a:t>Mål för kommande säsong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/>
                        <a:buChar char="●"/>
                      </a:pPr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100" dirty="0">
                          <a:effectLst/>
                        </a:rPr>
                        <a:t>Kontaktperson i styrelsen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Arial"/>
                        <a:buChar char="●"/>
                      </a:pPr>
                      <a:r>
                        <a:rPr lang="sv-SE" sz="1100" dirty="0">
                          <a:effectLst/>
                        </a:rPr>
                        <a:t>XXXXX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401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23528" y="323074"/>
            <a:ext cx="6899739" cy="1143907"/>
          </a:xfrm>
        </p:spPr>
        <p:txBody>
          <a:bodyPr/>
          <a:lstStyle/>
          <a:p>
            <a:r>
              <a:rPr lang="sv-SE" dirty="0" smtClean="0"/>
              <a:t>Utvecklingsplan 2015-16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60648"/>
            <a:ext cx="1457291" cy="1268760"/>
          </a:xfrm>
          <a:prstGeom prst="rect">
            <a:avLst/>
          </a:prstGeom>
          <a:effectLst>
            <a:reflection stA="10000" endPos="65000" dist="50800" dir="5400000" sy="-100000" algn="bl" rotWithShape="0"/>
          </a:effectLst>
        </p:spPr>
      </p:pic>
      <p:cxnSp>
        <p:nvCxnSpPr>
          <p:cNvPr id="6" name="Rak 5"/>
          <p:cNvCxnSpPr/>
          <p:nvPr/>
        </p:nvCxnSpPr>
        <p:spPr>
          <a:xfrm>
            <a:off x="251520" y="1529408"/>
            <a:ext cx="6840760" cy="0"/>
          </a:xfrm>
          <a:prstGeom prst="line">
            <a:avLst/>
          </a:prstGeom>
          <a:ln w="44450">
            <a:gradFill flip="none" rotWithShape="1">
              <a:gsLst>
                <a:gs pos="0">
                  <a:schemeClr val="tx1"/>
                </a:gs>
                <a:gs pos="100000">
                  <a:srgbClr val="FF000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ktangel 4"/>
          <p:cNvSpPr/>
          <p:nvPr/>
        </p:nvSpPr>
        <p:spPr>
          <a:xfrm>
            <a:off x="672230" y="1844824"/>
            <a:ext cx="7686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/>
              <a:t>1 person/representant  per ungdomslag (Helst inte aktiv i laget på annat sätt)</a:t>
            </a:r>
          </a:p>
          <a:p>
            <a:r>
              <a:rPr lang="sv-SE" dirty="0" smtClean="0"/>
              <a:t>Alla lag från 7 år och uppåt.</a:t>
            </a:r>
            <a:endParaRPr lang="sv-SE" dirty="0"/>
          </a:p>
          <a:p>
            <a:endParaRPr lang="sv-SE" dirty="0" smtClean="0"/>
          </a:p>
          <a:p>
            <a:r>
              <a:rPr lang="sv-SE" dirty="0" smtClean="0"/>
              <a:t>De </a:t>
            </a:r>
            <a:r>
              <a:rPr lang="sv-SE" dirty="0"/>
              <a:t>olika förslagen bollas med styrelsen via kontaktpersonen i styrelsen som också fungerar som stöd/rådgörande vid behov och sköter återrapporteringen till styrelsen.</a:t>
            </a:r>
          </a:p>
          <a:p>
            <a:r>
              <a:rPr lang="sv-SE" dirty="0"/>
              <a:t> </a:t>
            </a:r>
          </a:p>
          <a:p>
            <a:r>
              <a:rPr lang="sv-SE" b="1" dirty="0"/>
              <a:t>Tidplan: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 smtClean="0"/>
              <a:t>Presenteras </a:t>
            </a:r>
            <a:r>
              <a:rPr lang="sv-SE" dirty="0"/>
              <a:t>på </a:t>
            </a:r>
            <a:r>
              <a:rPr lang="sv-SE" dirty="0" smtClean="0"/>
              <a:t>ledarmöte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 smtClean="0"/>
              <a:t>På </a:t>
            </a:r>
            <a:r>
              <a:rPr lang="sv-SE" dirty="0"/>
              <a:t>konferensen skall grupperna sättas </a:t>
            </a:r>
            <a:r>
              <a:rPr lang="sv-SE" dirty="0" err="1"/>
              <a:t>d.v.s</a:t>
            </a:r>
            <a:r>
              <a:rPr lang="sv-SE" dirty="0"/>
              <a:t> utsedda personer skall finnas</a:t>
            </a:r>
            <a:r>
              <a:rPr lang="sv-SE" dirty="0" smtClean="0"/>
              <a:t>.</a:t>
            </a:r>
            <a:endParaRPr lang="sv-SE" dirty="0"/>
          </a:p>
          <a:p>
            <a:pPr marL="285750" indent="-285750">
              <a:buFont typeface="Arial" pitchFamily="34" charset="0"/>
              <a:buChar char="•"/>
            </a:pPr>
            <a:r>
              <a:rPr lang="sv-SE" dirty="0" smtClean="0"/>
              <a:t>Efter </a:t>
            </a:r>
            <a:r>
              <a:rPr lang="sv-SE" dirty="0"/>
              <a:t>konferensen genomförs en ”kick-off” med grupperna där arbetet </a:t>
            </a:r>
            <a:r>
              <a:rPr lang="sv-SE" dirty="0" smtClean="0"/>
              <a:t>    struktureras </a:t>
            </a:r>
            <a:r>
              <a:rPr lang="sv-SE" dirty="0"/>
              <a:t>och möten planeras in</a:t>
            </a:r>
            <a:r>
              <a:rPr lang="sv-SE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 smtClean="0"/>
              <a:t>Efter </a:t>
            </a:r>
            <a:r>
              <a:rPr lang="sv-SE" dirty="0"/>
              <a:t>halva säsongen (vid Jul) och efter säsongen träffas alla grupper och återberättar vad som gjorts/planeras</a:t>
            </a:r>
            <a:r>
              <a:rPr lang="sv-SE" dirty="0" smtClean="0"/>
              <a:t>.</a:t>
            </a:r>
          </a:p>
          <a:p>
            <a:endParaRPr lang="sv-SE" dirty="0" smtClean="0"/>
          </a:p>
          <a:p>
            <a:r>
              <a:rPr lang="sv-SE" dirty="0" smtClean="0"/>
              <a:t>Vi </a:t>
            </a:r>
            <a:r>
              <a:rPr lang="sv-SE" dirty="0"/>
              <a:t>kommer att få ersättning från SISU för dessa möten. </a:t>
            </a: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77707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</TotalTime>
  <Words>523</Words>
  <Application>Microsoft Office PowerPoint</Application>
  <PresentationFormat>Bildspel på skärmen (4:3)</PresentationFormat>
  <Paragraphs>96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6" baseType="lpstr">
      <vt:lpstr>Office-tema</vt:lpstr>
      <vt:lpstr>Utvecklingsplan 2015-16</vt:lpstr>
      <vt:lpstr>Utvecklingsplan 2015-16</vt:lpstr>
      <vt:lpstr>Utvecklingsplan 2015-16</vt:lpstr>
      <vt:lpstr>Utvecklingsplan 2015-16</vt:lpstr>
      <vt:lpstr>Utvecklingsplan 2015-16</vt:lpstr>
    </vt:vector>
  </TitlesOfParts>
  <Company>FKSE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Utvecklingsplan 2015-16</dc:title>
  <dc:creator>Wiberg Anders</dc:creator>
  <cp:lastModifiedBy>Malin AnSe 1</cp:lastModifiedBy>
  <cp:revision>9</cp:revision>
  <dcterms:created xsi:type="dcterms:W3CDTF">2015-02-06T13:19:28Z</dcterms:created>
  <dcterms:modified xsi:type="dcterms:W3CDTF">2015-05-01T15:21:34Z</dcterms:modified>
</cp:coreProperties>
</file>