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81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26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19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54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470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68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33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703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03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50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84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66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26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96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5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693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71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EA87B7B-85A2-4A8E-B5CD-B2893CE6231C}" type="datetimeFigureOut">
              <a:rPr lang="sv-SE" smtClean="0"/>
              <a:t>2025-10-23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DE65-FC1B-4B93-8C18-C2F96A47F6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99077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awberry.se/hotell/sverige/goteborg/quality-hotel-1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Erbjudande%20ro&#776;rande%20sponsring%20av%20BAIK%20P10%20fo&#776;r%20sa&#776;songen%202026.pdf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hyperlink" Target="https://minfotboll.blob.core.windows.net/containerforinstructions/Lagsponsor-Min-Fotbol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rdkonsult.nu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cedra.se/" TargetMode="Externa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gothiacup.se/sv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B8B9A7-74F1-4AB7-8739-40C9F10A4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835" y="669757"/>
            <a:ext cx="8558005" cy="4074160"/>
          </a:xfrm>
        </p:spPr>
        <p:txBody>
          <a:bodyPr>
            <a:normAutofit/>
          </a:bodyPr>
          <a:lstStyle/>
          <a:p>
            <a:r>
              <a:rPr lang="sv-SE" dirty="0"/>
              <a:t>Föräldramöte P-10.</a:t>
            </a:r>
            <a:br>
              <a:rPr lang="sv-SE" dirty="0"/>
            </a:br>
            <a:r>
              <a:rPr lang="sv-SE" dirty="0"/>
              <a:t>Välkomna!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12A428A-81A1-4753-9F4E-9AF657EB6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832" y="5550569"/>
            <a:ext cx="2985168" cy="637674"/>
          </a:xfrm>
        </p:spPr>
        <p:txBody>
          <a:bodyPr/>
          <a:lstStyle/>
          <a:p>
            <a:r>
              <a:rPr lang="sv-SE" dirty="0"/>
              <a:t>2025-10-23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69C26F9-5827-4914-A693-5F9B029C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748" y="2706837"/>
            <a:ext cx="2985168" cy="29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6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3E578C-7B70-4F36-91BB-77151AA9F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på gång?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C7A2D9-CB93-4A9C-9BC3-722CD3243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44" y="2052918"/>
            <a:ext cx="6051021" cy="4195481"/>
          </a:xfrm>
        </p:spPr>
        <p:txBody>
          <a:bodyPr>
            <a:normAutofit/>
          </a:bodyPr>
          <a:lstStyle/>
          <a:p>
            <a:r>
              <a:rPr lang="sv-SE" dirty="0"/>
              <a:t>P16 - Vinterserien 2025/2026</a:t>
            </a:r>
          </a:p>
          <a:p>
            <a:pPr lvl="1"/>
            <a:r>
              <a:rPr lang="sv-SE" i="1" dirty="0"/>
              <a:t>Övriga lag: Luleå FC, Bureå IF, Mariehem SK, </a:t>
            </a:r>
          </a:p>
          <a:p>
            <a:pPr marL="457200" lvl="1" indent="0">
              <a:buNone/>
            </a:pPr>
            <a:r>
              <a:rPr lang="sv-SE" i="1" dirty="0"/>
              <a:t>Skellefteå FF P10 &amp; P11, Notvikens IK, Hedens IF,</a:t>
            </a:r>
          </a:p>
          <a:p>
            <a:pPr marL="457200" lvl="1" indent="0">
              <a:buNone/>
            </a:pPr>
            <a:r>
              <a:rPr lang="sv-SE" i="1" dirty="0"/>
              <a:t>Storfors AIK</a:t>
            </a:r>
          </a:p>
          <a:p>
            <a:r>
              <a:rPr lang="sv-SE" dirty="0"/>
              <a:t>Workout Luleå</a:t>
            </a:r>
          </a:p>
          <a:p>
            <a:r>
              <a:rPr lang="sv-SE" dirty="0"/>
              <a:t>Säsongen sommaren 2026</a:t>
            </a:r>
          </a:p>
          <a:p>
            <a:r>
              <a:rPr lang="sv-SE" dirty="0"/>
              <a:t>Försäljning våren/sommaren 2026</a:t>
            </a:r>
          </a:p>
          <a:p>
            <a:pPr lvl="1"/>
            <a:r>
              <a:rPr lang="sv-SE" dirty="0"/>
              <a:t>Förslag och ansvarig</a:t>
            </a:r>
          </a:p>
          <a:p>
            <a:r>
              <a:rPr lang="sv-SE" dirty="0"/>
              <a:t>Sponsring</a:t>
            </a:r>
          </a:p>
          <a:p>
            <a:r>
              <a:rPr lang="sv-SE" dirty="0"/>
              <a:t>Övrigt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92DBF2C-EBA0-4BC9-91A8-6F2B5931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804" y="2959348"/>
            <a:ext cx="3946862" cy="32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9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C5A07D-1EFB-4ADD-A091-4B39D8BD2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278327"/>
            <a:ext cx="10202333" cy="881606"/>
          </a:xfrm>
        </p:spPr>
        <p:txBody>
          <a:bodyPr/>
          <a:lstStyle/>
          <a:p>
            <a:pPr algn="ctr"/>
            <a:r>
              <a:rPr lang="sv-SE" dirty="0"/>
              <a:t>Planering inför Gothia 12 – 18 juli 2026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E3B347FE-E47C-4006-92DA-20A69F357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860375"/>
              </p:ext>
            </p:extLst>
          </p:nvPr>
        </p:nvGraphicFramePr>
        <p:xfrm>
          <a:off x="1038698" y="1152539"/>
          <a:ext cx="909590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417">
                  <a:extLst>
                    <a:ext uri="{9D8B030D-6E8A-4147-A177-3AD203B41FA5}">
                      <a16:colId xmlns:a16="http://schemas.microsoft.com/office/drawing/2014/main" val="2564591764"/>
                    </a:ext>
                  </a:extLst>
                </a:gridCol>
                <a:gridCol w="3220632">
                  <a:extLst>
                    <a:ext uri="{9D8B030D-6E8A-4147-A177-3AD203B41FA5}">
                      <a16:colId xmlns:a16="http://schemas.microsoft.com/office/drawing/2014/main" val="2789677377"/>
                    </a:ext>
                  </a:extLst>
                </a:gridCol>
                <a:gridCol w="2224061">
                  <a:extLst>
                    <a:ext uri="{9D8B030D-6E8A-4147-A177-3AD203B41FA5}">
                      <a16:colId xmlns:a16="http://schemas.microsoft.com/office/drawing/2014/main" val="2938558318"/>
                    </a:ext>
                  </a:extLst>
                </a:gridCol>
                <a:gridCol w="1338792">
                  <a:extLst>
                    <a:ext uri="{9D8B030D-6E8A-4147-A177-3AD203B41FA5}">
                      <a16:colId xmlns:a16="http://schemas.microsoft.com/office/drawing/2014/main" val="2167754336"/>
                    </a:ext>
                  </a:extLst>
                </a:gridCol>
              </a:tblGrid>
              <a:tr h="34812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Kostnad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072792"/>
                  </a:ext>
                </a:extLst>
              </a:tr>
              <a:tr h="348123">
                <a:tc>
                  <a:txBody>
                    <a:bodyPr/>
                    <a:lstStyle/>
                    <a:p>
                      <a:r>
                        <a:rPr lang="sv-SE" dirty="0"/>
                        <a:t>Spelare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383402"/>
                  </a:ext>
                </a:extLst>
              </a:tr>
              <a:tr h="348123">
                <a:tc>
                  <a:txBody>
                    <a:bodyPr/>
                    <a:lstStyle/>
                    <a:p>
                      <a:r>
                        <a:rPr lang="sv-SE" dirty="0"/>
                        <a:t>Ledare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3 - 4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53036"/>
                  </a:ext>
                </a:extLst>
              </a:tr>
              <a:tr h="348123">
                <a:tc>
                  <a:txBody>
                    <a:bodyPr/>
                    <a:lstStyle/>
                    <a:p>
                      <a:r>
                        <a:rPr lang="sv-SE" b="1" u="sng" dirty="0"/>
                        <a:t>Kostnader: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195756"/>
                  </a:ext>
                </a:extLst>
              </a:tr>
              <a:tr h="3481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i="1" dirty="0">
                          <a:solidFill>
                            <a:schemeClr val="bg1"/>
                          </a:solidFill>
                        </a:rPr>
                        <a:t>Cupavgift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dirty="0">
                          <a:solidFill>
                            <a:schemeClr val="bg1"/>
                          </a:solidFill>
                        </a:rPr>
                        <a:t>2 200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dirty="0">
                          <a:solidFill>
                            <a:schemeClr val="bg1"/>
                          </a:solidFill>
                        </a:rPr>
                        <a:t>2 200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dirty="0">
                          <a:solidFill>
                            <a:schemeClr val="bg1"/>
                          </a:solidFill>
                        </a:rPr>
                        <a:t>Betald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07397"/>
                  </a:ext>
                </a:extLst>
              </a:tr>
              <a:tr h="609216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dirty="0"/>
                        <a:t>Boende hotell </a:t>
                      </a:r>
                      <a:r>
                        <a:rPr lang="sv-SE" dirty="0" err="1"/>
                        <a:t>inkl</a:t>
                      </a:r>
                      <a:r>
                        <a:rPr lang="sv-SE" dirty="0"/>
                        <a:t> frukost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145 680 kr – delbetalning</a:t>
                      </a:r>
                    </a:p>
                    <a:p>
                      <a:r>
                        <a:rPr lang="sv-SE" dirty="0" err="1">
                          <a:hlinkClick r:id="rId2"/>
                        </a:rPr>
                        <a:t>Quality</a:t>
                      </a:r>
                      <a:r>
                        <a:rPr lang="sv-SE" dirty="0">
                          <a:hlinkClick r:id="rId2"/>
                        </a:rPr>
                        <a:t> hotell 11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36 420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16 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410611"/>
                  </a:ext>
                </a:extLst>
              </a:tr>
              <a:tr h="3481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Boende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slutbetalning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109 260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140028"/>
                  </a:ext>
                </a:extLst>
              </a:tr>
              <a:tr h="6092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Deltagaravgift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23 x 750 kr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17 250 kr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10 april</a:t>
                      </a:r>
                    </a:p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012168"/>
                  </a:ext>
                </a:extLst>
              </a:tr>
              <a:tr h="6092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Mat (på skola)</a:t>
                      </a:r>
                      <a:r>
                        <a:rPr lang="sv-SE" dirty="0" err="1"/>
                        <a:t>prel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12 måltider/1150 kr /spelare (6 måltider 700 kr)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26 450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 maj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17165"/>
                  </a:ext>
                </a:extLst>
              </a:tr>
              <a:tr h="3481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xx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197890"/>
                  </a:ext>
                </a:extLst>
              </a:tr>
              <a:tr h="3481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Lagdressar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xx kr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980060"/>
                  </a:ext>
                </a:extLst>
              </a:tr>
              <a:tr h="609216">
                <a:tc>
                  <a:txBody>
                    <a:bodyPr/>
                    <a:lstStyle/>
                    <a:p>
                      <a:r>
                        <a:rPr lang="sv-SE" i="1" dirty="0"/>
                        <a:t>Extra Gothia </a:t>
                      </a:r>
                      <a:r>
                        <a:rPr lang="sv-SE" i="1" dirty="0" err="1"/>
                        <a:t>Card</a:t>
                      </a:r>
                      <a:r>
                        <a:rPr lang="sv-SE" i="1" dirty="0"/>
                        <a:t> (föräldrar)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dirty="0"/>
                        <a:t>480 kr/</a:t>
                      </a:r>
                      <a:r>
                        <a:rPr lang="sv-SE" i="1" dirty="0" err="1"/>
                        <a:t>st</a:t>
                      </a:r>
                      <a:endParaRPr lang="sv-S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3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28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54E406-E611-407E-9A12-7163DECF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17" y="342651"/>
            <a:ext cx="3517982" cy="910415"/>
          </a:xfrm>
        </p:spPr>
        <p:txBody>
          <a:bodyPr/>
          <a:lstStyle/>
          <a:p>
            <a:r>
              <a:rPr lang="sv-SE" dirty="0"/>
              <a:t>Ekonomi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E91F77DC-1F31-4718-9D20-4321D8E083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54953"/>
              </p:ext>
            </p:extLst>
          </p:nvPr>
        </p:nvGraphicFramePr>
        <p:xfrm>
          <a:off x="840656" y="1253066"/>
          <a:ext cx="5133423" cy="5328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071">
                  <a:extLst>
                    <a:ext uri="{9D8B030D-6E8A-4147-A177-3AD203B41FA5}">
                      <a16:colId xmlns:a16="http://schemas.microsoft.com/office/drawing/2014/main" val="1635546715"/>
                    </a:ext>
                  </a:extLst>
                </a:gridCol>
                <a:gridCol w="1720352">
                  <a:extLst>
                    <a:ext uri="{9D8B030D-6E8A-4147-A177-3AD203B41FA5}">
                      <a16:colId xmlns:a16="http://schemas.microsoft.com/office/drawing/2014/main" val="1441305487"/>
                    </a:ext>
                  </a:extLst>
                </a:gridCol>
              </a:tblGrid>
              <a:tr h="449865">
                <a:tc>
                  <a:txBody>
                    <a:bodyPr/>
                    <a:lstStyle/>
                    <a:p>
                      <a:r>
                        <a:rPr lang="sv-SE" dirty="0"/>
                        <a:t>Ingående saldo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33 000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588843"/>
                  </a:ext>
                </a:extLst>
              </a:tr>
              <a:tr h="608404">
                <a:tc>
                  <a:txBody>
                    <a:bodyPr/>
                    <a:lstStyle/>
                    <a:p>
                      <a:r>
                        <a:rPr lang="sv-SE" dirty="0" err="1"/>
                        <a:t>Cedra</a:t>
                      </a:r>
                      <a:r>
                        <a:rPr lang="sv-SE" dirty="0"/>
                        <a:t> HLR </a:t>
                      </a:r>
                      <a:r>
                        <a:rPr lang="sv-SE" dirty="0" err="1"/>
                        <a:t>utb</a:t>
                      </a:r>
                      <a:r>
                        <a:rPr lang="sv-SE" dirty="0"/>
                        <a:t> och </a:t>
                      </a:r>
                      <a:r>
                        <a:rPr lang="sv-SE" dirty="0" err="1"/>
                        <a:t>ev</a:t>
                      </a:r>
                      <a:r>
                        <a:rPr lang="sv-SE" dirty="0"/>
                        <a:t> hjärtstartare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2 250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81406"/>
                  </a:ext>
                </a:extLst>
              </a:tr>
              <a:tr h="449865">
                <a:tc>
                  <a:txBody>
                    <a:bodyPr/>
                    <a:lstStyle/>
                    <a:p>
                      <a:r>
                        <a:rPr lang="sv-SE" dirty="0" err="1"/>
                        <a:t>Cedra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15 000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942793"/>
                  </a:ext>
                </a:extLst>
              </a:tr>
              <a:tr h="449865">
                <a:tc>
                  <a:txBody>
                    <a:bodyPr/>
                    <a:lstStyle/>
                    <a:p>
                      <a:r>
                        <a:rPr lang="sv-SE" dirty="0"/>
                        <a:t>Nordkonsult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15 000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67174"/>
                  </a:ext>
                </a:extLst>
              </a:tr>
              <a:tr h="449865">
                <a:tc>
                  <a:txBody>
                    <a:bodyPr/>
                    <a:lstStyle/>
                    <a:p>
                      <a:r>
                        <a:rPr lang="sv-SE" dirty="0" err="1"/>
                        <a:t>Bothniagruppen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10 -15 000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450362"/>
                  </a:ext>
                </a:extLst>
              </a:tr>
              <a:tr h="449865">
                <a:tc>
                  <a:txBody>
                    <a:bodyPr/>
                    <a:lstStyle/>
                    <a:p>
                      <a:r>
                        <a:rPr lang="sv-SE" dirty="0" err="1"/>
                        <a:t>Redvina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10 000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831229"/>
                  </a:ext>
                </a:extLst>
              </a:tr>
              <a:tr h="449865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72519"/>
                  </a:ext>
                </a:extLst>
              </a:tr>
              <a:tr h="449865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092601"/>
                  </a:ext>
                </a:extLst>
              </a:tr>
              <a:tr h="449865">
                <a:tc>
                  <a:txBody>
                    <a:bodyPr/>
                    <a:lstStyle/>
                    <a:p>
                      <a:r>
                        <a:rPr lang="sv-SE" dirty="0"/>
                        <a:t>Lagsponsring Min fotboll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590624"/>
                  </a:ext>
                </a:extLst>
              </a:tr>
              <a:tr h="4498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Försäljning kakor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/>
                        <a:t>15 192 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23653"/>
                  </a:ext>
                </a:extLst>
              </a:tr>
              <a:tr h="608404">
                <a:tc>
                  <a:txBody>
                    <a:bodyPr/>
                    <a:lstStyle/>
                    <a:p>
                      <a:r>
                        <a:rPr lang="sv-SE" b="1" dirty="0"/>
                        <a:t>Summa: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/>
                        <a:t>Ca 95 – 105 tkr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82825"/>
                  </a:ext>
                </a:extLst>
              </a:tr>
            </a:tbl>
          </a:graphicData>
        </a:graphic>
      </p:graphicFrame>
      <p:pic>
        <p:nvPicPr>
          <p:cNvPr id="5" name="Bildobjekt 4">
            <a:hlinkClick r:id="rId2"/>
            <a:extLst>
              <a:ext uri="{FF2B5EF4-FFF2-40B4-BE49-F238E27FC236}">
                <a16:creationId xmlns:a16="http://schemas.microsoft.com/office/drawing/2014/main" id="{0758003A-199D-4391-8060-9F61D38F3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772" y="797858"/>
            <a:ext cx="2412999" cy="1357312"/>
          </a:xfrm>
          <a:prstGeom prst="rect">
            <a:avLst/>
          </a:prstGeom>
        </p:spPr>
      </p:pic>
      <p:pic>
        <p:nvPicPr>
          <p:cNvPr id="6" name="Bildobjekt 5">
            <a:hlinkClick r:id="rId4"/>
            <a:extLst>
              <a:ext uri="{FF2B5EF4-FFF2-40B4-BE49-F238E27FC236}">
                <a16:creationId xmlns:a16="http://schemas.microsoft.com/office/drawing/2014/main" id="{E22C1383-11BD-4529-A00D-5229B3158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265" y="5283200"/>
            <a:ext cx="3864564" cy="880533"/>
          </a:xfrm>
          <a:prstGeom prst="rect">
            <a:avLst/>
          </a:prstGeom>
        </p:spPr>
      </p:pic>
      <p:pic>
        <p:nvPicPr>
          <p:cNvPr id="7" name="Bildobjekt 6">
            <a:hlinkClick r:id="rId6"/>
            <a:extLst>
              <a:ext uri="{FF2B5EF4-FFF2-40B4-BE49-F238E27FC236}">
                <a16:creationId xmlns:a16="http://schemas.microsoft.com/office/drawing/2014/main" id="{41EB384F-A1E0-41F4-899D-852A08A939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785" y="2486026"/>
            <a:ext cx="2429934" cy="2429934"/>
          </a:xfrm>
          <a:prstGeom prst="rect">
            <a:avLst/>
          </a:prstGeom>
        </p:spPr>
      </p:pic>
      <p:pic>
        <p:nvPicPr>
          <p:cNvPr id="8" name="Bildobjekt 7">
            <a:hlinkClick r:id="rId8" action="ppaction://hlinkfile"/>
            <a:extLst>
              <a:ext uri="{FF2B5EF4-FFF2-40B4-BE49-F238E27FC236}">
                <a16:creationId xmlns:a16="http://schemas.microsoft.com/office/drawing/2014/main" id="{9CC674CC-A91E-4C9F-9835-25502AA6FC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2771" y="2366964"/>
            <a:ext cx="2668058" cy="26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2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FF11CE-E00B-4244-B283-B841D603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27318"/>
            <a:ext cx="9404723" cy="952749"/>
          </a:xfrm>
        </p:spPr>
        <p:txBody>
          <a:bodyPr/>
          <a:lstStyle/>
          <a:p>
            <a:pPr algn="ctr"/>
            <a:r>
              <a:rPr lang="sv-SE" dirty="0"/>
              <a:t>Resa till &amp; från Gothia Cup</a:t>
            </a:r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F548F68C-36D9-44CD-B826-FA11FB0277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373640"/>
              </p:ext>
            </p:extLst>
          </p:nvPr>
        </p:nvGraphicFramePr>
        <p:xfrm>
          <a:off x="569913" y="2252452"/>
          <a:ext cx="5390619" cy="2802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7818">
                  <a:extLst>
                    <a:ext uri="{9D8B030D-6E8A-4147-A177-3AD203B41FA5}">
                      <a16:colId xmlns:a16="http://schemas.microsoft.com/office/drawing/2014/main" val="3687448348"/>
                    </a:ext>
                  </a:extLst>
                </a:gridCol>
                <a:gridCol w="1312801">
                  <a:extLst>
                    <a:ext uri="{9D8B030D-6E8A-4147-A177-3AD203B41FA5}">
                      <a16:colId xmlns:a16="http://schemas.microsoft.com/office/drawing/2014/main" val="4065145545"/>
                    </a:ext>
                  </a:extLst>
                </a:gridCol>
              </a:tblGrid>
              <a:tr h="400307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Summa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52614"/>
                  </a:ext>
                </a:extLst>
              </a:tr>
              <a:tr h="400307">
                <a:tc>
                  <a:txBody>
                    <a:bodyPr/>
                    <a:lstStyle/>
                    <a:p>
                      <a:r>
                        <a:rPr lang="sv-SE" dirty="0"/>
                        <a:t>Antal spelare &amp; ledare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247800"/>
                  </a:ext>
                </a:extLst>
              </a:tr>
              <a:tr h="400307">
                <a:tc>
                  <a:txBody>
                    <a:bodyPr/>
                    <a:lstStyle/>
                    <a:p>
                      <a:r>
                        <a:rPr lang="sv-SE" dirty="0"/>
                        <a:t>Resa till Gothia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68798"/>
                  </a:ext>
                </a:extLst>
              </a:tr>
              <a:tr h="400307">
                <a:tc>
                  <a:txBody>
                    <a:bodyPr/>
                    <a:lstStyle/>
                    <a:p>
                      <a:r>
                        <a:rPr lang="sv-SE" dirty="0"/>
                        <a:t>Resa 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873271"/>
                  </a:ext>
                </a:extLst>
              </a:tr>
              <a:tr h="400307">
                <a:tc>
                  <a:txBody>
                    <a:bodyPr/>
                    <a:lstStyle/>
                    <a:p>
                      <a:r>
                        <a:rPr lang="sv-SE" dirty="0"/>
                        <a:t>Flyg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53276"/>
                  </a:ext>
                </a:extLst>
              </a:tr>
              <a:tr h="400307">
                <a:tc>
                  <a:txBody>
                    <a:bodyPr/>
                    <a:lstStyle/>
                    <a:p>
                      <a:r>
                        <a:rPr lang="sv-SE" dirty="0"/>
                        <a:t>Tåg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888760"/>
                  </a:ext>
                </a:extLst>
              </a:tr>
              <a:tr h="400307">
                <a:tc>
                  <a:txBody>
                    <a:bodyPr/>
                    <a:lstStyle/>
                    <a:p>
                      <a:r>
                        <a:rPr lang="sv-SE" dirty="0"/>
                        <a:t>Egen transport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035083"/>
                  </a:ext>
                </a:extLst>
              </a:tr>
            </a:tbl>
          </a:graphicData>
        </a:graphic>
      </p:graphicFrame>
      <p:pic>
        <p:nvPicPr>
          <p:cNvPr id="7" name="Bildobjekt 6">
            <a:hlinkClick r:id="rId2"/>
            <a:extLst>
              <a:ext uri="{FF2B5EF4-FFF2-40B4-BE49-F238E27FC236}">
                <a16:creationId xmlns:a16="http://schemas.microsoft.com/office/drawing/2014/main" id="{82A07528-9122-49A9-A741-B9CB389BC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541" y="2243667"/>
            <a:ext cx="5093546" cy="28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1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19C7E9-7004-4F50-B934-5BCDABC4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DE5957-BD5D-4095-96B6-565907FBA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7092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Gröngu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903</TotalTime>
  <Words>228</Words>
  <Application>Microsoft Office PowerPoint</Application>
  <PresentationFormat>Bredbild</PresentationFormat>
  <Paragraphs>76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Jon</vt:lpstr>
      <vt:lpstr>Föräldramöte P-10. Välkomna! </vt:lpstr>
      <vt:lpstr>Vad är på gång?</vt:lpstr>
      <vt:lpstr>Planering inför Gothia 12 – 18 juli 2026</vt:lpstr>
      <vt:lpstr>Ekonomi</vt:lpstr>
      <vt:lpstr>Resa till &amp; från Gothia Cup</vt:lpstr>
      <vt:lpstr>Övrigt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BAIK  P-10 </dc:title>
  <dc:creator>Nilsson Cecilia, IVnrv1</dc:creator>
  <cp:lastModifiedBy>Nilsson Cecilia, IVnrv1</cp:lastModifiedBy>
  <cp:revision>34</cp:revision>
  <dcterms:created xsi:type="dcterms:W3CDTF">2025-10-20T09:44:05Z</dcterms:created>
  <dcterms:modified xsi:type="dcterms:W3CDTF">2025-10-23T18:43:46Z</dcterms:modified>
</cp:coreProperties>
</file>