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
  </p:notesMasterIdLst>
  <p:sldIdLst>
    <p:sldId id="256" r:id="rId2"/>
    <p:sldId id="257" r:id="rId3"/>
    <p:sldId id="258" r:id="rId4"/>
    <p:sldId id="259" r:id="rId5"/>
    <p:sldId id="260" r:id="rId6"/>
    <p:sldId id="261" r:id="rId7"/>
    <p:sldId id="263" r:id="rId8"/>
    <p:sldId id="265" r:id="rId9"/>
    <p:sldId id="268" r:id="rId10"/>
    <p:sldId id="269" r:id="rId11"/>
    <p:sldId id="270" r:id="rId12"/>
    <p:sldId id="271" r:id="rId1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1" autoAdjust="0"/>
    <p:restoredTop sz="94660"/>
  </p:normalViewPr>
  <p:slideViewPr>
    <p:cSldViewPr snapToGrid="0">
      <p:cViewPr varScale="1">
        <p:scale>
          <a:sx n="105" d="100"/>
          <a:sy n="105" d="100"/>
        </p:scale>
        <p:origin x="82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a:t>Betyg på skala 1-5</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sv-SE"/>
        </a:p>
      </c:txPr>
    </c:title>
    <c:autoTitleDeleted val="0"/>
    <c:plotArea>
      <c:layout/>
      <c:pieChart>
        <c:varyColors val="1"/>
        <c:ser>
          <c:idx val="0"/>
          <c:order val="0"/>
          <c:tx>
            <c:strRef>
              <c:f>Blad1!$B$1</c:f>
              <c:strCache>
                <c:ptCount val="1"/>
                <c:pt idx="0">
                  <c:v>Betyg på träning</c:v>
                </c:pt>
              </c:strCache>
            </c:strRef>
          </c:tx>
          <c:explosion val="12"/>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E4FF-4127-AB71-A47145C0DAAD}"/>
              </c:ext>
            </c:extLst>
          </c:dPt>
          <c:dPt>
            <c:idx val="1"/>
            <c:bubble3D val="0"/>
            <c:spPr>
              <a:solidFill>
                <a:srgbClr val="FFFF00"/>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E4FF-4127-AB71-A47145C0DAAD}"/>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E4FF-4127-AB71-A47145C0DAAD}"/>
              </c:ext>
            </c:extLst>
          </c:dPt>
          <c:dPt>
            <c:idx val="3"/>
            <c:bubble3D val="0"/>
            <c:spPr>
              <a:solidFill>
                <a:schemeClr val="accent5">
                  <a:lumMod val="60000"/>
                  <a:lumOff val="40000"/>
                </a:schemeClr>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E4FF-4127-AB71-A47145C0DAAD}"/>
              </c:ext>
            </c:extLst>
          </c:dPt>
          <c:dPt>
            <c:idx val="4"/>
            <c:bubble3D val="0"/>
            <c:spPr>
              <a:solidFill>
                <a:schemeClr val="accent1">
                  <a:lumMod val="60000"/>
                  <a:lumOff val="40000"/>
                </a:schemeClr>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9-E4FF-4127-AB71-A47145C0DAAD}"/>
              </c:ext>
            </c:extLst>
          </c:dPt>
          <c:cat>
            <c:numRef>
              <c:f>Blad1!$A$2:$A$6</c:f>
              <c:numCache>
                <c:formatCode>General</c:formatCode>
                <c:ptCount val="5"/>
                <c:pt idx="0">
                  <c:v>1</c:v>
                </c:pt>
                <c:pt idx="1">
                  <c:v>2</c:v>
                </c:pt>
                <c:pt idx="2">
                  <c:v>3</c:v>
                </c:pt>
                <c:pt idx="3">
                  <c:v>4</c:v>
                </c:pt>
                <c:pt idx="4">
                  <c:v>5</c:v>
                </c:pt>
              </c:numCache>
            </c:numRef>
          </c:cat>
          <c:val>
            <c:numRef>
              <c:f>Blad1!$B$2:$B$6</c:f>
              <c:numCache>
                <c:formatCode>General</c:formatCode>
                <c:ptCount val="5"/>
                <c:pt idx="0">
                  <c:v>0</c:v>
                </c:pt>
                <c:pt idx="1">
                  <c:v>1</c:v>
                </c:pt>
                <c:pt idx="2">
                  <c:v>0</c:v>
                </c:pt>
                <c:pt idx="3">
                  <c:v>6</c:v>
                </c:pt>
                <c:pt idx="4">
                  <c:v>4</c:v>
                </c:pt>
              </c:numCache>
            </c:numRef>
          </c:val>
          <c:extLst>
            <c:ext xmlns:c16="http://schemas.microsoft.com/office/drawing/2014/chart" uri="{C3380CC4-5D6E-409C-BE32-E72D297353CC}">
              <c16:uniqueId val="{0000000A-E4FF-4127-AB71-A47145C0DAAD}"/>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0"/>
        <c:delete val="1"/>
      </c:legendEntry>
      <c:legendEntry>
        <c:idx val="2"/>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a:t>Betyg på serie RÖD</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sv-SE"/>
        </a:p>
      </c:txPr>
    </c:title>
    <c:autoTitleDeleted val="0"/>
    <c:plotArea>
      <c:layout/>
      <c:pieChart>
        <c:varyColors val="1"/>
        <c:ser>
          <c:idx val="0"/>
          <c:order val="0"/>
          <c:tx>
            <c:strRef>
              <c:f>Blad1!$B$1</c:f>
              <c:strCache>
                <c:ptCount val="1"/>
                <c:pt idx="0">
                  <c:v>Betyg på träning</c:v>
                </c:pt>
              </c:strCache>
            </c:strRef>
          </c:tx>
          <c:explosion val="7"/>
          <c:dPt>
            <c:idx val="0"/>
            <c:bubble3D val="0"/>
            <c:spPr>
              <a:solidFill>
                <a:srgbClr val="00B0F0"/>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7251-48FD-9D11-E261F2E818A8}"/>
              </c:ext>
            </c:extLst>
          </c:dPt>
          <c:dPt>
            <c:idx val="1"/>
            <c:bubble3D val="0"/>
            <c:spPr>
              <a:solidFill>
                <a:srgbClr val="FFFF00"/>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7251-48FD-9D11-E261F2E818A8}"/>
              </c:ext>
            </c:extLst>
          </c:dPt>
          <c:dPt>
            <c:idx val="2"/>
            <c:bubble3D val="0"/>
            <c:spPr>
              <a:solidFill>
                <a:schemeClr val="accent1">
                  <a:lumMod val="60000"/>
                  <a:lumOff val="40000"/>
                </a:schemeClr>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7251-48FD-9D11-E261F2E818A8}"/>
              </c:ext>
            </c:extLst>
          </c:dPt>
          <c:dPt>
            <c:idx val="3"/>
            <c:bubble3D val="0"/>
            <c:spPr>
              <a:solidFill>
                <a:schemeClr val="accent4">
                  <a:lumMod val="60000"/>
                  <a:lumOff val="40000"/>
                </a:schemeClr>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7251-48FD-9D11-E261F2E818A8}"/>
              </c:ext>
            </c:extLst>
          </c:dPt>
          <c:dPt>
            <c:idx val="4"/>
            <c:bubble3D val="0"/>
            <c:spPr>
              <a:solidFill>
                <a:srgbClr val="FF0000">
                  <a:alpha val="45000"/>
                </a:srgbClr>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9-7251-48FD-9D11-E261F2E818A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numRef>
              <c:f>Blad1!$A$2:$A$6</c:f>
              <c:numCache>
                <c:formatCode>General</c:formatCode>
                <c:ptCount val="5"/>
                <c:pt idx="0">
                  <c:v>1</c:v>
                </c:pt>
                <c:pt idx="1">
                  <c:v>2</c:v>
                </c:pt>
                <c:pt idx="2">
                  <c:v>3</c:v>
                </c:pt>
                <c:pt idx="3">
                  <c:v>4</c:v>
                </c:pt>
                <c:pt idx="4">
                  <c:v>5</c:v>
                </c:pt>
              </c:numCache>
            </c:numRef>
          </c:cat>
          <c:val>
            <c:numRef>
              <c:f>Blad1!$B$2:$B$6</c:f>
              <c:numCache>
                <c:formatCode>General</c:formatCode>
                <c:ptCount val="5"/>
                <c:pt idx="0">
                  <c:v>1</c:v>
                </c:pt>
                <c:pt idx="1">
                  <c:v>1</c:v>
                </c:pt>
                <c:pt idx="2">
                  <c:v>2</c:v>
                </c:pt>
                <c:pt idx="3">
                  <c:v>6</c:v>
                </c:pt>
                <c:pt idx="4">
                  <c:v>1</c:v>
                </c:pt>
              </c:numCache>
            </c:numRef>
          </c:val>
          <c:extLst>
            <c:ext xmlns:c16="http://schemas.microsoft.com/office/drawing/2014/chart" uri="{C3380CC4-5D6E-409C-BE32-E72D297353CC}">
              <c16:uniqueId val="{0000000A-7251-48FD-9D11-E261F2E818A8}"/>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2400" b="1" i="0" u="none" strike="noStrike" kern="1200" baseline="0">
                <a:solidFill>
                  <a:schemeClr val="tx1"/>
                </a:solidFill>
                <a:latin typeface="+mn-lt"/>
                <a:ea typeface="+mn-ea"/>
                <a:cs typeface="+mn-cs"/>
              </a:defRPr>
            </a:pPr>
            <a:r>
              <a:rPr lang="sv-SE"/>
              <a:t>Hur trivs du i laget?</a:t>
            </a:r>
          </a:p>
        </c:rich>
      </c:tx>
      <c:overlay val="0"/>
      <c:spPr>
        <a:noFill/>
        <a:ln>
          <a:noFill/>
        </a:ln>
        <a:effectLst/>
      </c:spPr>
      <c:txPr>
        <a:bodyPr rot="0" spcFirstLastPara="1" vertOverflow="ellipsis" vert="horz" wrap="square" anchor="ctr" anchorCtr="1"/>
        <a:lstStyle/>
        <a:p>
          <a:pPr>
            <a:defRPr lang="en-US" sz="2400" b="1" i="0" u="none" strike="noStrike" kern="1200" baseline="0">
              <a:solidFill>
                <a:schemeClr val="tx1"/>
              </a:solidFill>
              <a:latin typeface="+mn-lt"/>
              <a:ea typeface="+mn-ea"/>
              <a:cs typeface="+mn-cs"/>
            </a:defRPr>
          </a:pPr>
          <a:endParaRPr lang="sv-SE"/>
        </a:p>
      </c:txPr>
    </c:title>
    <c:autoTitleDeleted val="0"/>
    <c:plotArea>
      <c:layout/>
      <c:pieChart>
        <c:varyColors val="1"/>
        <c:ser>
          <c:idx val="0"/>
          <c:order val="0"/>
          <c:tx>
            <c:strRef>
              <c:f>Blad1!$B$1</c:f>
              <c:strCache>
                <c:ptCount val="1"/>
                <c:pt idx="0">
                  <c:v>Hur trivs du i laget?</c:v>
                </c:pt>
              </c:strCache>
            </c:strRef>
          </c:tx>
          <c:dPt>
            <c:idx val="0"/>
            <c:bubble3D val="0"/>
            <c:explosion val="9"/>
            <c:spPr>
              <a:solidFill>
                <a:schemeClr val="accent1">
                  <a:lumMod val="60000"/>
                  <a:lumOff val="40000"/>
                </a:schemeClr>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4A2D-46ED-8121-6F9F1BBBAFAF}"/>
              </c:ext>
            </c:extLst>
          </c:dPt>
          <c:dPt>
            <c:idx val="1"/>
            <c:bubble3D val="0"/>
            <c:spPr>
              <a:solidFill>
                <a:srgbClr val="FFFF00">
                  <a:alpha val="58000"/>
                </a:srgbClr>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4A2D-46ED-8121-6F9F1BBBAFAF}"/>
              </c:ext>
            </c:extLst>
          </c:dPt>
          <c:dPt>
            <c:idx val="2"/>
            <c:bubble3D val="0"/>
            <c:spPr>
              <a:solidFill>
                <a:srgbClr val="92D050">
                  <a:alpha val="58000"/>
                </a:srgbClr>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4A2D-46ED-8121-6F9F1BBBAFAF}"/>
              </c:ext>
            </c:extLst>
          </c:dPt>
          <c:cat>
            <c:strRef>
              <c:f>Blad1!$A$2:$A$4</c:f>
              <c:strCache>
                <c:ptCount val="3"/>
                <c:pt idx="0">
                  <c:v>Bra </c:v>
                </c:pt>
                <c:pt idx="1">
                  <c:v>Mycket bra</c:v>
                </c:pt>
                <c:pt idx="2">
                  <c:v>Helt okej</c:v>
                </c:pt>
              </c:strCache>
            </c:strRef>
          </c:cat>
          <c:val>
            <c:numRef>
              <c:f>Blad1!$B$2:$B$4</c:f>
              <c:numCache>
                <c:formatCode>General</c:formatCode>
                <c:ptCount val="3"/>
                <c:pt idx="0">
                  <c:v>9</c:v>
                </c:pt>
                <c:pt idx="1">
                  <c:v>1</c:v>
                </c:pt>
                <c:pt idx="2">
                  <c:v>1</c:v>
                </c:pt>
              </c:numCache>
            </c:numRef>
          </c:val>
          <c:extLst>
            <c:ext xmlns:c16="http://schemas.microsoft.com/office/drawing/2014/chart" uri="{C3380CC4-5D6E-409C-BE32-E72D297353CC}">
              <c16:uniqueId val="{00000006-4A2D-46ED-8121-6F9F1BBBAFAF}"/>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lang="en-US" sz="2000" b="0" i="0" u="none" strike="noStrike" kern="1200" baseline="0">
              <a:solidFill>
                <a:schemeClr val="tx1"/>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marL="228600" indent="-228600" algn="l" defTabSz="914400" rtl="0" eaLnBrk="1" latinLnBrk="0" hangingPunct="1">
        <a:lnSpc>
          <a:spcPct val="110000"/>
        </a:lnSpc>
        <a:spcBef>
          <a:spcPts val="1000"/>
        </a:spcBef>
        <a:buFont typeface="Arial" panose="020B0604020202020204" pitchFamily="34" charset="0"/>
        <a:buChar char="•"/>
        <a:defRPr lang="en-US" sz="2000" kern="1200">
          <a:solidFill>
            <a:schemeClr val="tx1"/>
          </a:solidFill>
          <a:latin typeface="+mn-lt"/>
          <a:ea typeface="+mn-ea"/>
          <a:cs typeface="+mn-cs"/>
        </a:defRPr>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pieChart>
        <c:varyColors val="1"/>
        <c:ser>
          <c:idx val="0"/>
          <c:order val="0"/>
          <c:tx>
            <c:strRef>
              <c:f>Blad1!$B$1</c:f>
              <c:strCache>
                <c:ptCount val="1"/>
                <c:pt idx="0">
                  <c:v>Hur trivs du i laget?</c:v>
                </c:pt>
              </c:strCache>
            </c:strRef>
          </c:tx>
          <c:dPt>
            <c:idx val="0"/>
            <c:bubble3D val="0"/>
            <c:spPr>
              <a:solidFill>
                <a:schemeClr val="accent1">
                  <a:lumMod val="60000"/>
                  <a:lumOff val="40000"/>
                </a:schemeClr>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3E4A-4797-817E-7AFE8D7E89FF}"/>
              </c:ext>
            </c:extLst>
          </c:dPt>
          <c:dPt>
            <c:idx val="1"/>
            <c:bubble3D val="0"/>
            <c:spPr>
              <a:solidFill>
                <a:srgbClr val="FFFF00">
                  <a:alpha val="82000"/>
                </a:srgbClr>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3E4A-4797-817E-7AFE8D7E89FF}"/>
              </c:ext>
            </c:extLst>
          </c:dPt>
          <c:dPt>
            <c:idx val="2"/>
            <c:bubble3D val="0"/>
            <c:explosion val="7"/>
            <c:spPr>
              <a:solidFill>
                <a:srgbClr val="92D050"/>
              </a:soli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3E4A-4797-817E-7AFE8D7E89FF}"/>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Blad1!$A$2:$A$4</c:f>
              <c:strCache>
                <c:ptCount val="3"/>
                <c:pt idx="0">
                  <c:v>Träning</c:v>
                </c:pt>
                <c:pt idx="1">
                  <c:v>Seriespel</c:v>
                </c:pt>
                <c:pt idx="2">
                  <c:v>Cup</c:v>
                </c:pt>
              </c:strCache>
            </c:strRef>
          </c:cat>
          <c:val>
            <c:numRef>
              <c:f>Blad1!$B$2:$B$4</c:f>
              <c:numCache>
                <c:formatCode>General</c:formatCode>
                <c:ptCount val="3"/>
                <c:pt idx="0">
                  <c:v>1</c:v>
                </c:pt>
                <c:pt idx="1">
                  <c:v>4</c:v>
                </c:pt>
                <c:pt idx="2">
                  <c:v>6</c:v>
                </c:pt>
              </c:numCache>
            </c:numRef>
          </c:val>
          <c:extLst>
            <c:ext xmlns:c16="http://schemas.microsoft.com/office/drawing/2014/chart" uri="{C3380CC4-5D6E-409C-BE32-E72D297353CC}">
              <c16:uniqueId val="{00000006-3E4A-4797-817E-7AFE8D7E89FF}"/>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9">
  <a:schemeClr val="accent6"/>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7">
  <a:schemeClr val="accent4"/>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48A3CD-ED0E-4AE0-9827-5BB05D341EF5}" type="datetimeFigureOut">
              <a:rPr lang="sv-SE" smtClean="0"/>
              <a:t>2024-09-10</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3C0190-9636-4800-956F-C019F2A5C7B8}" type="slidenum">
              <a:rPr lang="sv-SE" smtClean="0"/>
              <a:t>‹#›</a:t>
            </a:fld>
            <a:endParaRPr lang="sv-SE"/>
          </a:p>
        </p:txBody>
      </p:sp>
    </p:spTree>
    <p:extLst>
      <p:ext uri="{BB962C8B-B14F-4D97-AF65-F5344CB8AC3E}">
        <p14:creationId xmlns:p14="http://schemas.microsoft.com/office/powerpoint/2010/main" val="294413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9/10/2024</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919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9/10/2024</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515522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9/10/2024</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64985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9/10/2024</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433662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9/10/2024</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030223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9/10/2024</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539014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9/10/2024</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277953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9/10/2024</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777334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9/10/2024</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588493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9/10/2024</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881179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9/10/2024</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184862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9/10/2024</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274713915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89" r:id="rId6"/>
    <p:sldLayoutId id="2147483685" r:id="rId7"/>
    <p:sldLayoutId id="2147483686" r:id="rId8"/>
    <p:sldLayoutId id="2147483687" r:id="rId9"/>
    <p:sldLayoutId id="2147483688" r:id="rId10"/>
    <p:sldLayoutId id="2147483690" r:id="rId11"/>
  </p:sldLayoutIdLst>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p!!Rectangle">
            <a:extLst>
              <a:ext uri="{FF2B5EF4-FFF2-40B4-BE49-F238E27FC236}">
                <a16:creationId xmlns:a16="http://schemas.microsoft.com/office/drawing/2014/main" id="{2FB82883-1DC0-4BE1-A607-009095F335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En mängd anslutna punkter i ett nät">
            <a:extLst>
              <a:ext uri="{FF2B5EF4-FFF2-40B4-BE49-F238E27FC236}">
                <a16:creationId xmlns:a16="http://schemas.microsoft.com/office/drawing/2014/main" id="{87B696F6-2A52-AA15-EC9F-F2A50E68F0FD}"/>
              </a:ext>
            </a:extLst>
          </p:cNvPr>
          <p:cNvPicPr>
            <a:picLocks noChangeAspect="1"/>
          </p:cNvPicPr>
          <p:nvPr/>
        </p:nvPicPr>
        <p:blipFill>
          <a:blip r:embed="rId2"/>
          <a:srcRect l="20444" r="1" b="1"/>
          <a:stretch/>
        </p:blipFill>
        <p:spPr>
          <a:xfrm>
            <a:off x="20" y="10"/>
            <a:ext cx="12191980" cy="6857990"/>
          </a:xfrm>
          <a:prstGeom prst="rect">
            <a:avLst/>
          </a:prstGeom>
        </p:spPr>
      </p:pic>
      <p:sp>
        <p:nvSpPr>
          <p:cNvPr id="11" name="m!!text rectangle">
            <a:extLst>
              <a:ext uri="{FF2B5EF4-FFF2-40B4-BE49-F238E27FC236}">
                <a16:creationId xmlns:a16="http://schemas.microsoft.com/office/drawing/2014/main" id="{A3473CF9-37EB-43E7-89EF-D2D1C53D1D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03615" y="4638503"/>
            <a:ext cx="8384770" cy="1332634"/>
          </a:xfrm>
          <a:prstGeom prst="rect">
            <a:avLst/>
          </a:prstGeom>
          <a:solidFill>
            <a:schemeClr val="bg1">
              <a:alpha val="95000"/>
            </a:schemeClr>
          </a:solidFill>
          <a:ln w="12700">
            <a:solidFill>
              <a:schemeClr val="tx2">
                <a:lumMod val="10000"/>
                <a:lumOff val="9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78885E2C-C52E-A5CE-17C3-CBC0FEFC42F1}"/>
              </a:ext>
            </a:extLst>
          </p:cNvPr>
          <p:cNvSpPr>
            <a:spLocks noGrp="1"/>
          </p:cNvSpPr>
          <p:nvPr>
            <p:ph type="ctrTitle"/>
          </p:nvPr>
        </p:nvSpPr>
        <p:spPr>
          <a:xfrm>
            <a:off x="2103121" y="4727173"/>
            <a:ext cx="7985759" cy="868823"/>
          </a:xfrm>
        </p:spPr>
        <p:txBody>
          <a:bodyPr anchor="ctr">
            <a:normAutofit/>
          </a:bodyPr>
          <a:lstStyle/>
          <a:p>
            <a:pPr algn="ctr"/>
            <a:r>
              <a:rPr lang="sv-SE" sz="4000" dirty="0"/>
              <a:t>Redovisning Enkät</a:t>
            </a:r>
          </a:p>
        </p:txBody>
      </p:sp>
      <p:sp>
        <p:nvSpPr>
          <p:cNvPr id="13" name="m!!accent">
            <a:extLst>
              <a:ext uri="{FF2B5EF4-FFF2-40B4-BE49-F238E27FC236}">
                <a16:creationId xmlns:a16="http://schemas.microsoft.com/office/drawing/2014/main" id="{586B4EF9-43BA-4655-A6FF-1D8E21574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3110" y="5628237"/>
            <a:ext cx="7225780" cy="685800"/>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Underrubrik 2">
            <a:extLst>
              <a:ext uri="{FF2B5EF4-FFF2-40B4-BE49-F238E27FC236}">
                <a16:creationId xmlns:a16="http://schemas.microsoft.com/office/drawing/2014/main" id="{157F0E47-A174-1D0B-487B-4D316D9CF1BC}"/>
              </a:ext>
            </a:extLst>
          </p:cNvPr>
          <p:cNvSpPr>
            <a:spLocks noGrp="1"/>
          </p:cNvSpPr>
          <p:nvPr>
            <p:ph type="subTitle" idx="1"/>
          </p:nvPr>
        </p:nvSpPr>
        <p:spPr>
          <a:xfrm>
            <a:off x="2615738" y="5680637"/>
            <a:ext cx="6960524" cy="598516"/>
          </a:xfrm>
        </p:spPr>
        <p:txBody>
          <a:bodyPr anchor="ctr">
            <a:normAutofit/>
          </a:bodyPr>
          <a:lstStyle/>
          <a:p>
            <a:pPr algn="ctr"/>
            <a:r>
              <a:rPr lang="sv-SE" sz="2000" dirty="0"/>
              <a:t>P11/12 BAIK/ALVIK</a:t>
            </a:r>
          </a:p>
        </p:txBody>
      </p:sp>
    </p:spTree>
    <p:extLst>
      <p:ext uri="{BB962C8B-B14F-4D97-AF65-F5344CB8AC3E}">
        <p14:creationId xmlns:p14="http://schemas.microsoft.com/office/powerpoint/2010/main" val="3446804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A50ACB-DF1D-B9F9-6C26-9256C4CE6C9F}"/>
              </a:ext>
            </a:extLst>
          </p:cNvPr>
          <p:cNvSpPr>
            <a:spLocks noGrp="1"/>
          </p:cNvSpPr>
          <p:nvPr>
            <p:ph type="title"/>
          </p:nvPr>
        </p:nvSpPr>
        <p:spPr/>
        <p:txBody>
          <a:bodyPr/>
          <a:lstStyle/>
          <a:p>
            <a:r>
              <a:rPr lang="sv-SE" dirty="0"/>
              <a:t>Vad vill spelarna att laget ska utveckla?</a:t>
            </a:r>
          </a:p>
        </p:txBody>
      </p:sp>
      <p:sp>
        <p:nvSpPr>
          <p:cNvPr id="3" name="Platshållare för innehåll 2">
            <a:extLst>
              <a:ext uri="{FF2B5EF4-FFF2-40B4-BE49-F238E27FC236}">
                <a16:creationId xmlns:a16="http://schemas.microsoft.com/office/drawing/2014/main" id="{A558924F-728C-FADB-828F-AE90F97F1C65}"/>
              </a:ext>
            </a:extLst>
          </p:cNvPr>
          <p:cNvSpPr>
            <a:spLocks noGrp="1"/>
          </p:cNvSpPr>
          <p:nvPr>
            <p:ph idx="1"/>
          </p:nvPr>
        </p:nvSpPr>
        <p:spPr>
          <a:xfrm>
            <a:off x="783059" y="2311768"/>
            <a:ext cx="10168128" cy="4144449"/>
          </a:xfrm>
        </p:spPr>
        <p:txBody>
          <a:bodyPr>
            <a:normAutofit fontScale="92500"/>
          </a:bodyPr>
          <a:lstStyle/>
          <a:p>
            <a:r>
              <a:rPr lang="sv-SE" sz="2400" dirty="0"/>
              <a:t>Spelsystemet så alla förstår samt att skotten behöver bli mer pricksäkra</a:t>
            </a:r>
          </a:p>
          <a:p>
            <a:r>
              <a:rPr lang="sv-SE" sz="2400" dirty="0"/>
              <a:t>Passningar upp samt skott </a:t>
            </a:r>
          </a:p>
          <a:p>
            <a:r>
              <a:rPr lang="sv-SE" sz="2400" dirty="0"/>
              <a:t>Att vi ska peppa varandra och fokusera på vårt spel i alla situationer. Enkla och snabba passningar, snabba fötter och ta skott på mål</a:t>
            </a:r>
          </a:p>
          <a:p>
            <a:r>
              <a:rPr lang="sv-SE" sz="2400" dirty="0"/>
              <a:t>Bättre sportsligt uppträdande</a:t>
            </a:r>
          </a:p>
          <a:p>
            <a:r>
              <a:rPr lang="sv-SE" sz="2400" dirty="0"/>
              <a:t>Spela jämna matcher i röd</a:t>
            </a:r>
          </a:p>
          <a:p>
            <a:r>
              <a:rPr lang="sv-SE" sz="2400" dirty="0"/>
              <a:t>Inte klaga överdrivet på domaren</a:t>
            </a:r>
          </a:p>
          <a:p>
            <a:r>
              <a:rPr lang="sv-SE" sz="2400" dirty="0"/>
              <a:t>Spelförståelse och strategi</a:t>
            </a:r>
          </a:p>
        </p:txBody>
      </p:sp>
    </p:spTree>
    <p:extLst>
      <p:ext uri="{BB962C8B-B14F-4D97-AF65-F5344CB8AC3E}">
        <p14:creationId xmlns:p14="http://schemas.microsoft.com/office/powerpoint/2010/main" val="3846036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954216-1D3B-F6E8-9A00-F6BBBDEA1DB6}"/>
              </a:ext>
            </a:extLst>
          </p:cNvPr>
          <p:cNvSpPr>
            <a:spLocks noGrp="1"/>
          </p:cNvSpPr>
          <p:nvPr>
            <p:ph type="title"/>
          </p:nvPr>
        </p:nvSpPr>
        <p:spPr/>
        <p:txBody>
          <a:bodyPr>
            <a:normAutofit/>
          </a:bodyPr>
          <a:lstStyle/>
          <a:p>
            <a:r>
              <a:rPr lang="sv-SE" sz="3200" dirty="0"/>
              <a:t>Vad vill vårdnadshavare att laget ska utveckla?</a:t>
            </a:r>
          </a:p>
        </p:txBody>
      </p:sp>
      <p:sp>
        <p:nvSpPr>
          <p:cNvPr id="3" name="Platshållare för innehåll 2">
            <a:extLst>
              <a:ext uri="{FF2B5EF4-FFF2-40B4-BE49-F238E27FC236}">
                <a16:creationId xmlns:a16="http://schemas.microsoft.com/office/drawing/2014/main" id="{9CE75643-8D5F-73A0-8CAB-E6CB3512C55C}"/>
              </a:ext>
            </a:extLst>
          </p:cNvPr>
          <p:cNvSpPr>
            <a:spLocks noGrp="1"/>
          </p:cNvSpPr>
          <p:nvPr>
            <p:ph idx="1"/>
          </p:nvPr>
        </p:nvSpPr>
        <p:spPr>
          <a:xfrm>
            <a:off x="589096" y="2242495"/>
            <a:ext cx="10168128" cy="4186013"/>
          </a:xfrm>
        </p:spPr>
        <p:txBody>
          <a:bodyPr>
            <a:normAutofit fontScale="77500" lnSpcReduction="20000"/>
          </a:bodyPr>
          <a:lstStyle/>
          <a:p>
            <a:r>
              <a:rPr lang="sv-SE" sz="2900" dirty="0"/>
              <a:t>Öka lagkänslan ytterligare så att varje spelare och ledare känner delaktighet och att det framförallt är roligt att spela innebandy</a:t>
            </a:r>
          </a:p>
          <a:p>
            <a:r>
              <a:rPr lang="sv-SE" sz="2900" dirty="0"/>
              <a:t>Högre intensitet och precision</a:t>
            </a:r>
          </a:p>
          <a:p>
            <a:r>
              <a:rPr lang="sv-SE" sz="2900" dirty="0"/>
              <a:t>Önskar att spelarna börjar få möjlighet till personlig coachning</a:t>
            </a:r>
          </a:p>
          <a:p>
            <a:r>
              <a:rPr lang="sv-SE" sz="2900" dirty="0"/>
              <a:t>Passningsspel samt markering i försvar</a:t>
            </a:r>
          </a:p>
          <a:p>
            <a:r>
              <a:rPr lang="sv-SE" sz="2900" dirty="0"/>
              <a:t>Möjlighet att få träna med de äldre för att utvecklas ytterligare</a:t>
            </a:r>
          </a:p>
          <a:p>
            <a:r>
              <a:rPr lang="sv-SE" sz="2900" dirty="0"/>
              <a:t>Konditionsträning</a:t>
            </a:r>
          </a:p>
          <a:p>
            <a:r>
              <a:rPr lang="sv-SE" sz="2900" dirty="0"/>
              <a:t>Spelteknik, samarbete och att dåligt snack ska inte accepteras</a:t>
            </a:r>
          </a:p>
          <a:p>
            <a:r>
              <a:rPr lang="sv-SE" sz="2900" dirty="0"/>
              <a:t>Ta lärdom av vad som inte fungerar på match och ha strukturerad träning kring just det. Önskar individuell träning och coaching</a:t>
            </a:r>
          </a:p>
          <a:p>
            <a:endParaRPr lang="sv-SE" dirty="0"/>
          </a:p>
        </p:txBody>
      </p:sp>
    </p:spTree>
    <p:extLst>
      <p:ext uri="{BB962C8B-B14F-4D97-AF65-F5344CB8AC3E}">
        <p14:creationId xmlns:p14="http://schemas.microsoft.com/office/powerpoint/2010/main" val="2682823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F6285E1-700D-A747-F053-3BB2138DB009}"/>
              </a:ext>
            </a:extLst>
          </p:cNvPr>
          <p:cNvSpPr>
            <a:spLocks noGrp="1"/>
          </p:cNvSpPr>
          <p:nvPr>
            <p:ph type="title"/>
          </p:nvPr>
        </p:nvSpPr>
        <p:spPr/>
        <p:txBody>
          <a:bodyPr>
            <a:normAutofit fontScale="90000"/>
          </a:bodyPr>
          <a:lstStyle/>
          <a:p>
            <a:r>
              <a:rPr lang="sv-SE" dirty="0"/>
              <a:t>Övriga kommentarer från vårdnadshavare</a:t>
            </a:r>
          </a:p>
        </p:txBody>
      </p:sp>
      <p:sp>
        <p:nvSpPr>
          <p:cNvPr id="3" name="Platshållare för innehåll 2">
            <a:extLst>
              <a:ext uri="{FF2B5EF4-FFF2-40B4-BE49-F238E27FC236}">
                <a16:creationId xmlns:a16="http://schemas.microsoft.com/office/drawing/2014/main" id="{F9347CE1-9F8F-8039-C5C8-6F4E9C50F4AB}"/>
              </a:ext>
            </a:extLst>
          </p:cNvPr>
          <p:cNvSpPr>
            <a:spLocks noGrp="1"/>
          </p:cNvSpPr>
          <p:nvPr>
            <p:ph idx="1"/>
          </p:nvPr>
        </p:nvSpPr>
        <p:spPr>
          <a:xfrm>
            <a:off x="602950" y="2311769"/>
            <a:ext cx="10168128" cy="3694176"/>
          </a:xfrm>
        </p:spPr>
        <p:txBody>
          <a:bodyPr>
            <a:normAutofit/>
          </a:bodyPr>
          <a:lstStyle/>
          <a:p>
            <a:r>
              <a:rPr lang="sv-SE" sz="2000" dirty="0"/>
              <a:t>Tack för att vi tillsammans hjälps åt med att utveckla pojkarna som innebandyspelare och individer</a:t>
            </a:r>
          </a:p>
          <a:p>
            <a:r>
              <a:rPr lang="sv-SE" sz="2000" dirty="0"/>
              <a:t>Vi vill ha nya matchkläder!</a:t>
            </a:r>
          </a:p>
          <a:p>
            <a:r>
              <a:rPr lang="sv-SE" sz="2000" dirty="0"/>
              <a:t>Önskar fortsättningsvis att om någon säger något dumt eller elakt inom laget så ska ledarna ta ansvar och prata med den som sagt något dumt</a:t>
            </a:r>
          </a:p>
          <a:p>
            <a:r>
              <a:rPr lang="sv-SE" sz="2000" dirty="0"/>
              <a:t>Ni gör ett jättebra jobb</a:t>
            </a:r>
          </a:p>
          <a:p>
            <a:r>
              <a:rPr lang="sv-SE" sz="2000" dirty="0"/>
              <a:t>Kul med ny säsong!</a:t>
            </a:r>
          </a:p>
          <a:p>
            <a:r>
              <a:rPr lang="sv-SE" sz="2000" dirty="0"/>
              <a:t>Det är fin stämning i laget, de ser ut ha kul! Då gör ni rätt som ledare</a:t>
            </a:r>
          </a:p>
          <a:p>
            <a:endParaRPr lang="sv-SE" dirty="0"/>
          </a:p>
        </p:txBody>
      </p:sp>
    </p:spTree>
    <p:extLst>
      <p:ext uri="{BB962C8B-B14F-4D97-AF65-F5344CB8AC3E}">
        <p14:creationId xmlns:p14="http://schemas.microsoft.com/office/powerpoint/2010/main" val="31878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31C4839-75FA-F3E9-7C2C-D51057153ED7}"/>
              </a:ext>
            </a:extLst>
          </p:cNvPr>
          <p:cNvSpPr>
            <a:spLocks noGrp="1"/>
          </p:cNvSpPr>
          <p:nvPr>
            <p:ph type="title"/>
          </p:nvPr>
        </p:nvSpPr>
        <p:spPr/>
        <p:txBody>
          <a:bodyPr/>
          <a:lstStyle/>
          <a:p>
            <a:r>
              <a:rPr lang="sv-SE" dirty="0"/>
              <a:t>Bakgrund och syfte</a:t>
            </a:r>
          </a:p>
        </p:txBody>
      </p:sp>
      <p:sp>
        <p:nvSpPr>
          <p:cNvPr id="3" name="Platshållare för innehåll 2">
            <a:extLst>
              <a:ext uri="{FF2B5EF4-FFF2-40B4-BE49-F238E27FC236}">
                <a16:creationId xmlns:a16="http://schemas.microsoft.com/office/drawing/2014/main" id="{1E2E1A99-64F0-6A7E-23CC-336EC4383197}"/>
              </a:ext>
            </a:extLst>
          </p:cNvPr>
          <p:cNvSpPr>
            <a:spLocks noGrp="1"/>
          </p:cNvSpPr>
          <p:nvPr>
            <p:ph idx="1"/>
          </p:nvPr>
        </p:nvSpPr>
        <p:spPr>
          <a:xfrm>
            <a:off x="602950" y="2381042"/>
            <a:ext cx="10168128" cy="3694176"/>
          </a:xfrm>
        </p:spPr>
        <p:txBody>
          <a:bodyPr/>
          <a:lstStyle/>
          <a:p>
            <a:pPr marL="0" indent="0">
              <a:buNone/>
            </a:pPr>
            <a:r>
              <a:rPr lang="sv-SE" dirty="0"/>
              <a:t>Skapa en nulägesbild samt ge spelare och vårdnadshavare möjlighet att ge sin bild av föregående samt kommande säsong</a:t>
            </a:r>
          </a:p>
          <a:p>
            <a:pPr lvl="1"/>
            <a:r>
              <a:rPr lang="sv-SE" dirty="0"/>
              <a:t>11 av 16 spelare har svarat på utvärderingen. </a:t>
            </a:r>
          </a:p>
          <a:p>
            <a:pPr lvl="1"/>
            <a:r>
              <a:rPr lang="sv-SE" dirty="0"/>
              <a:t>2 av de som inte svarat är nya spelare i laget</a:t>
            </a:r>
          </a:p>
          <a:p>
            <a:endParaRPr lang="sv-SE" dirty="0"/>
          </a:p>
        </p:txBody>
      </p:sp>
    </p:spTree>
    <p:extLst>
      <p:ext uri="{BB962C8B-B14F-4D97-AF65-F5344CB8AC3E}">
        <p14:creationId xmlns:p14="http://schemas.microsoft.com/office/powerpoint/2010/main" val="2518753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55F3E5C-1C3C-69E0-EAFE-93E1ECB32FE6}"/>
              </a:ext>
            </a:extLst>
          </p:cNvPr>
          <p:cNvSpPr>
            <a:spLocks noGrp="1"/>
          </p:cNvSpPr>
          <p:nvPr>
            <p:ph type="title"/>
          </p:nvPr>
        </p:nvSpPr>
        <p:spPr/>
        <p:txBody>
          <a:bodyPr/>
          <a:lstStyle/>
          <a:p>
            <a:r>
              <a:rPr lang="sv-SE" dirty="0"/>
              <a:t>Föregående säsong</a:t>
            </a:r>
          </a:p>
        </p:txBody>
      </p:sp>
      <p:sp>
        <p:nvSpPr>
          <p:cNvPr id="3" name="Platshållare för innehåll 2">
            <a:extLst>
              <a:ext uri="{FF2B5EF4-FFF2-40B4-BE49-F238E27FC236}">
                <a16:creationId xmlns:a16="http://schemas.microsoft.com/office/drawing/2014/main" id="{26C638C4-84D3-2C7B-A237-9664E0AA8E17}"/>
              </a:ext>
            </a:extLst>
          </p:cNvPr>
          <p:cNvSpPr>
            <a:spLocks noGrp="1"/>
          </p:cNvSpPr>
          <p:nvPr>
            <p:ph idx="1"/>
          </p:nvPr>
        </p:nvSpPr>
        <p:spPr/>
        <p:txBody>
          <a:bodyPr/>
          <a:lstStyle/>
          <a:p>
            <a:r>
              <a:rPr lang="sv-SE" dirty="0"/>
              <a:t>17 registrerade spelare </a:t>
            </a:r>
          </a:p>
          <a:p>
            <a:r>
              <a:rPr lang="sv-SE" dirty="0"/>
              <a:t>Spelade serie blå 1</a:t>
            </a:r>
          </a:p>
          <a:p>
            <a:r>
              <a:rPr lang="sv-SE" dirty="0"/>
              <a:t>Spelade serie röd 10</a:t>
            </a:r>
          </a:p>
          <a:p>
            <a:r>
              <a:rPr lang="sv-SE" dirty="0"/>
              <a:t>Deltog i 3 cuper (Sportringen, Glenn cup samt </a:t>
            </a:r>
            <a:r>
              <a:rPr lang="sv-SE" dirty="0" err="1"/>
              <a:t>Tornio</a:t>
            </a:r>
            <a:r>
              <a:rPr lang="sv-SE" dirty="0"/>
              <a:t> Cup)</a:t>
            </a:r>
          </a:p>
          <a:p>
            <a:r>
              <a:rPr lang="sv-SE" dirty="0"/>
              <a:t>86 registrerade aktiviteter (</a:t>
            </a:r>
            <a:r>
              <a:rPr lang="sv-SE" sz="2000" i="1" dirty="0"/>
              <a:t>träning, sammandrag, seriespel samt cup</a:t>
            </a:r>
            <a:r>
              <a:rPr lang="sv-SE" dirty="0"/>
              <a:t>)</a:t>
            </a:r>
          </a:p>
        </p:txBody>
      </p:sp>
    </p:spTree>
    <p:extLst>
      <p:ext uri="{BB962C8B-B14F-4D97-AF65-F5344CB8AC3E}">
        <p14:creationId xmlns:p14="http://schemas.microsoft.com/office/powerpoint/2010/main" val="3616394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F11D5C0-F93D-48CB-7156-367C3E4414BD}"/>
              </a:ext>
            </a:extLst>
          </p:cNvPr>
          <p:cNvSpPr>
            <a:spLocks noGrp="1"/>
          </p:cNvSpPr>
          <p:nvPr>
            <p:ph type="title"/>
          </p:nvPr>
        </p:nvSpPr>
        <p:spPr/>
        <p:txBody>
          <a:bodyPr/>
          <a:lstStyle/>
          <a:p>
            <a:r>
              <a:rPr lang="sv-SE" dirty="0"/>
              <a:t>Närvaro över året</a:t>
            </a:r>
          </a:p>
        </p:txBody>
      </p:sp>
      <p:pic>
        <p:nvPicPr>
          <p:cNvPr id="6" name="Bildobjekt 5">
            <a:extLst>
              <a:ext uri="{FF2B5EF4-FFF2-40B4-BE49-F238E27FC236}">
                <a16:creationId xmlns:a16="http://schemas.microsoft.com/office/drawing/2014/main" id="{652534F4-4C40-A2F2-B7FC-EEA250E96698}"/>
              </a:ext>
            </a:extLst>
          </p:cNvPr>
          <p:cNvPicPr>
            <a:picLocks noChangeAspect="1"/>
          </p:cNvPicPr>
          <p:nvPr/>
        </p:nvPicPr>
        <p:blipFill>
          <a:blip r:embed="rId2"/>
          <a:stretch>
            <a:fillRect/>
          </a:stretch>
        </p:blipFill>
        <p:spPr>
          <a:xfrm>
            <a:off x="3013355" y="2069963"/>
            <a:ext cx="7603928" cy="4580219"/>
          </a:xfrm>
          <a:prstGeom prst="rect">
            <a:avLst/>
          </a:prstGeom>
        </p:spPr>
      </p:pic>
      <p:sp>
        <p:nvSpPr>
          <p:cNvPr id="7" name="Rektangel 6">
            <a:extLst>
              <a:ext uri="{FF2B5EF4-FFF2-40B4-BE49-F238E27FC236}">
                <a16:creationId xmlns:a16="http://schemas.microsoft.com/office/drawing/2014/main" id="{7A42B334-F48D-4B5E-AA68-F3D8AA313D2C}"/>
              </a:ext>
            </a:extLst>
          </p:cNvPr>
          <p:cNvSpPr/>
          <p:nvPr/>
        </p:nvSpPr>
        <p:spPr>
          <a:xfrm>
            <a:off x="6890994" y="2526384"/>
            <a:ext cx="1036948" cy="32993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666737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F901FC-FD9A-C8F2-7656-411CF8D9FD02}"/>
              </a:ext>
            </a:extLst>
          </p:cNvPr>
          <p:cNvSpPr>
            <a:spLocks noGrp="1"/>
          </p:cNvSpPr>
          <p:nvPr>
            <p:ph type="title"/>
          </p:nvPr>
        </p:nvSpPr>
        <p:spPr/>
        <p:txBody>
          <a:bodyPr/>
          <a:lstStyle/>
          <a:p>
            <a:r>
              <a:rPr lang="sv-SE" dirty="0"/>
              <a:t>Vad tyckte spelarna om träningarna</a:t>
            </a:r>
          </a:p>
        </p:txBody>
      </p:sp>
      <p:sp>
        <p:nvSpPr>
          <p:cNvPr id="3" name="Platshållare för innehåll 2">
            <a:extLst>
              <a:ext uri="{FF2B5EF4-FFF2-40B4-BE49-F238E27FC236}">
                <a16:creationId xmlns:a16="http://schemas.microsoft.com/office/drawing/2014/main" id="{5488084E-321C-E526-0226-17A5C7F9E969}"/>
              </a:ext>
            </a:extLst>
          </p:cNvPr>
          <p:cNvSpPr>
            <a:spLocks noGrp="1"/>
          </p:cNvSpPr>
          <p:nvPr>
            <p:ph idx="1"/>
          </p:nvPr>
        </p:nvSpPr>
        <p:spPr>
          <a:xfrm>
            <a:off x="838476" y="2339478"/>
            <a:ext cx="7488106" cy="3694176"/>
          </a:xfrm>
        </p:spPr>
        <p:txBody>
          <a:bodyPr>
            <a:normAutofit/>
          </a:bodyPr>
          <a:lstStyle/>
          <a:p>
            <a:pPr marL="285750" indent="-285750"/>
            <a:r>
              <a:rPr lang="sv-SE" sz="2000" dirty="0"/>
              <a:t>Bra </a:t>
            </a:r>
            <a:r>
              <a:rPr lang="sv-SE" sz="2000" dirty="0" err="1"/>
              <a:t>fys</a:t>
            </a:r>
            <a:r>
              <a:rPr lang="sv-SE" sz="2000" dirty="0"/>
              <a:t> och övningar. Vi behöver den för att bli starkare/snabbare. </a:t>
            </a:r>
          </a:p>
          <a:p>
            <a:pPr marL="285750" indent="-285750">
              <a:buFont typeface="Arial" panose="020B0604020202020204" pitchFamily="34" charset="0"/>
              <a:buChar char="•"/>
            </a:pPr>
            <a:r>
              <a:rPr lang="sv-SE" sz="2000" dirty="0"/>
              <a:t>Bra variation. Bra övningar. Saknar ibland en förklaring på vad övningen går ut på samt förevisning av övningen. </a:t>
            </a:r>
          </a:p>
          <a:p>
            <a:pPr marL="285750" indent="-285750">
              <a:buFont typeface="Arial" panose="020B0604020202020204" pitchFamily="34" charset="0"/>
              <a:buChar char="•"/>
            </a:pPr>
            <a:r>
              <a:rPr lang="sv-SE" sz="2000" dirty="0"/>
              <a:t>Önskar att det skulle bli fler nya spel, pass och mottagningsövning i fart. Skulle även öva fler skottövningar på mål </a:t>
            </a:r>
          </a:p>
          <a:p>
            <a:pPr marL="285750" indent="-285750">
              <a:buFont typeface="Arial" panose="020B0604020202020204" pitchFamily="34" charset="0"/>
              <a:buChar char="•"/>
            </a:pPr>
            <a:r>
              <a:rPr lang="sv-SE" sz="2000" dirty="0"/>
              <a:t>Generellt bra träningar men tycker att det är trist att spelare inte kommer regelbundet på träningarna.</a:t>
            </a:r>
          </a:p>
          <a:p>
            <a:endParaRPr lang="sv-SE" dirty="0"/>
          </a:p>
        </p:txBody>
      </p:sp>
      <p:graphicFrame>
        <p:nvGraphicFramePr>
          <p:cNvPr id="4" name="Diagram 3">
            <a:extLst>
              <a:ext uri="{FF2B5EF4-FFF2-40B4-BE49-F238E27FC236}">
                <a16:creationId xmlns:a16="http://schemas.microsoft.com/office/drawing/2014/main" id="{27107EF4-52E5-7D7A-7E08-1A0B9402909D}"/>
              </a:ext>
            </a:extLst>
          </p:cNvPr>
          <p:cNvGraphicFramePr/>
          <p:nvPr>
            <p:extLst>
              <p:ext uri="{D42A27DB-BD31-4B8C-83A1-F6EECF244321}">
                <p14:modId xmlns:p14="http://schemas.microsoft.com/office/powerpoint/2010/main" val="1344905042"/>
              </p:ext>
            </p:extLst>
          </p:nvPr>
        </p:nvGraphicFramePr>
        <p:xfrm>
          <a:off x="7895437" y="3241074"/>
          <a:ext cx="4776046" cy="34038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24641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582284-4D41-7B39-F612-8CEC9E5B7E26}"/>
              </a:ext>
            </a:extLst>
          </p:cNvPr>
          <p:cNvSpPr>
            <a:spLocks noGrp="1"/>
          </p:cNvSpPr>
          <p:nvPr>
            <p:ph type="title"/>
          </p:nvPr>
        </p:nvSpPr>
        <p:spPr/>
        <p:txBody>
          <a:bodyPr>
            <a:normAutofit/>
          </a:bodyPr>
          <a:lstStyle/>
          <a:p>
            <a:r>
              <a:rPr lang="sv-SE" sz="3200" dirty="0"/>
              <a:t>Vad tyckte spelarna om att spela i serie röd?</a:t>
            </a:r>
          </a:p>
        </p:txBody>
      </p:sp>
      <p:sp>
        <p:nvSpPr>
          <p:cNvPr id="3" name="Platshållare för innehåll 2">
            <a:extLst>
              <a:ext uri="{FF2B5EF4-FFF2-40B4-BE49-F238E27FC236}">
                <a16:creationId xmlns:a16="http://schemas.microsoft.com/office/drawing/2014/main" id="{2DAC6D00-F730-1F2D-266F-E0F2EEC8C67B}"/>
              </a:ext>
            </a:extLst>
          </p:cNvPr>
          <p:cNvSpPr>
            <a:spLocks noGrp="1"/>
          </p:cNvSpPr>
          <p:nvPr>
            <p:ph idx="1"/>
          </p:nvPr>
        </p:nvSpPr>
        <p:spPr>
          <a:xfrm>
            <a:off x="602951" y="2436460"/>
            <a:ext cx="7412338" cy="3694176"/>
          </a:xfrm>
        </p:spPr>
        <p:txBody>
          <a:bodyPr>
            <a:normAutofit/>
          </a:bodyPr>
          <a:lstStyle/>
          <a:p>
            <a:r>
              <a:rPr lang="sv-SE" sz="1900" dirty="0"/>
              <a:t>Det gick bra även mot tuffare och äldre motstånd</a:t>
            </a:r>
          </a:p>
          <a:p>
            <a:r>
              <a:rPr lang="sv-SE" sz="1900" dirty="0"/>
              <a:t>Växte mer och mer in i serien ju längre serien pågick</a:t>
            </a:r>
          </a:p>
          <a:p>
            <a:r>
              <a:rPr lang="sv-SE" sz="1900" dirty="0"/>
              <a:t>Svårt i början med fler spelare på planen, bland annat centerns uppgift. Bättre o bättre. Kul med matchspel i röd. </a:t>
            </a:r>
          </a:p>
          <a:p>
            <a:r>
              <a:rPr lang="sv-SE" sz="1900" dirty="0"/>
              <a:t>Vi har spelat bra för våra förutsättningar men ofta ger vi upp för fort och kan börja klaga på varandra då vi ligger under. Det är som att vi redan tagit ut förlusten innan den har hänt.  </a:t>
            </a:r>
          </a:p>
          <a:p>
            <a:r>
              <a:rPr lang="sv-SE" sz="1900" dirty="0"/>
              <a:t>Vi var inte på samma nivå som lagen vi mötte</a:t>
            </a:r>
          </a:p>
          <a:p>
            <a:r>
              <a:rPr lang="sv-SE" sz="1900" dirty="0"/>
              <a:t>Vi mötte mycket äldre spelare, inte rättvist</a:t>
            </a:r>
          </a:p>
          <a:p>
            <a:endParaRPr lang="sv-SE" dirty="0"/>
          </a:p>
        </p:txBody>
      </p:sp>
      <p:graphicFrame>
        <p:nvGraphicFramePr>
          <p:cNvPr id="4" name="Diagram 3">
            <a:extLst>
              <a:ext uri="{FF2B5EF4-FFF2-40B4-BE49-F238E27FC236}">
                <a16:creationId xmlns:a16="http://schemas.microsoft.com/office/drawing/2014/main" id="{55AC84C0-4629-F488-5A58-E299C99E7D27}"/>
              </a:ext>
            </a:extLst>
          </p:cNvPr>
          <p:cNvGraphicFramePr/>
          <p:nvPr>
            <p:extLst>
              <p:ext uri="{D42A27DB-BD31-4B8C-83A1-F6EECF244321}">
                <p14:modId xmlns:p14="http://schemas.microsoft.com/office/powerpoint/2010/main" val="4268970028"/>
              </p:ext>
            </p:extLst>
          </p:nvPr>
        </p:nvGraphicFramePr>
        <p:xfrm>
          <a:off x="7267478" y="2929233"/>
          <a:ext cx="5103043" cy="35687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46860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7D32EF-03CE-BC02-28EB-9155F657AC12}"/>
              </a:ext>
            </a:extLst>
          </p:cNvPr>
          <p:cNvSpPr>
            <a:spLocks noGrp="1"/>
          </p:cNvSpPr>
          <p:nvPr>
            <p:ph type="title"/>
          </p:nvPr>
        </p:nvSpPr>
        <p:spPr/>
        <p:txBody>
          <a:bodyPr/>
          <a:lstStyle/>
          <a:p>
            <a:r>
              <a:rPr lang="sv-SE" dirty="0"/>
              <a:t>Trivsel</a:t>
            </a:r>
          </a:p>
        </p:txBody>
      </p:sp>
      <p:sp>
        <p:nvSpPr>
          <p:cNvPr id="3" name="Platshållare för innehåll 2">
            <a:extLst>
              <a:ext uri="{FF2B5EF4-FFF2-40B4-BE49-F238E27FC236}">
                <a16:creationId xmlns:a16="http://schemas.microsoft.com/office/drawing/2014/main" id="{0BC97B2F-0397-EDAC-6F13-2CDAA49B0E18}"/>
              </a:ext>
            </a:extLst>
          </p:cNvPr>
          <p:cNvSpPr>
            <a:spLocks noGrp="1"/>
          </p:cNvSpPr>
          <p:nvPr>
            <p:ph idx="1"/>
          </p:nvPr>
        </p:nvSpPr>
        <p:spPr>
          <a:xfrm>
            <a:off x="547532" y="2352900"/>
            <a:ext cx="7081994" cy="3694176"/>
          </a:xfrm>
        </p:spPr>
        <p:txBody>
          <a:bodyPr>
            <a:normAutofit fontScale="47500" lnSpcReduction="20000"/>
          </a:bodyPr>
          <a:lstStyle/>
          <a:p>
            <a:pPr>
              <a:lnSpc>
                <a:spcPct val="130000"/>
              </a:lnSpc>
            </a:pPr>
            <a:r>
              <a:rPr lang="sv-SE" sz="4200" dirty="0"/>
              <a:t>Trivs så bra som det bara går. Upplever det som ett bra samarbetande lag och lagandan är mycket bra</a:t>
            </a:r>
          </a:p>
          <a:p>
            <a:pPr>
              <a:lnSpc>
                <a:spcPct val="130000"/>
              </a:lnSpc>
            </a:pPr>
            <a:r>
              <a:rPr lang="sv-SE" sz="4200" dirty="0"/>
              <a:t>Trivs bra. Alla kommer överens</a:t>
            </a:r>
          </a:p>
          <a:p>
            <a:pPr>
              <a:lnSpc>
                <a:spcPct val="130000"/>
              </a:lnSpc>
            </a:pPr>
            <a:r>
              <a:rPr lang="sv-SE" sz="4200" dirty="0"/>
              <a:t>Helt okej stämning i laget men tycker att det kan förbättras. Exempelvis mindre fula ord när vi spelar match/tränar.</a:t>
            </a:r>
          </a:p>
          <a:p>
            <a:pPr>
              <a:lnSpc>
                <a:spcPct val="130000"/>
              </a:lnSpc>
            </a:pPr>
            <a:r>
              <a:rPr lang="sv-SE" sz="4200" dirty="0"/>
              <a:t>Känner att jag har vänner i laget men att vi inte alltid spelar som ett lag</a:t>
            </a:r>
          </a:p>
          <a:p>
            <a:endParaRPr lang="sv-SE" dirty="0"/>
          </a:p>
        </p:txBody>
      </p:sp>
      <p:graphicFrame>
        <p:nvGraphicFramePr>
          <p:cNvPr id="4" name="Platshållare för innehåll 6">
            <a:extLst>
              <a:ext uri="{FF2B5EF4-FFF2-40B4-BE49-F238E27FC236}">
                <a16:creationId xmlns:a16="http://schemas.microsoft.com/office/drawing/2014/main" id="{9E8FAA0F-89E1-603E-5862-1ADB2ACCE244}"/>
              </a:ext>
            </a:extLst>
          </p:cNvPr>
          <p:cNvGraphicFramePr>
            <a:graphicFrameLocks/>
          </p:cNvGraphicFramePr>
          <p:nvPr>
            <p:extLst>
              <p:ext uri="{D42A27DB-BD31-4B8C-83A1-F6EECF244321}">
                <p14:modId xmlns:p14="http://schemas.microsoft.com/office/powerpoint/2010/main" val="1401524902"/>
              </p:ext>
            </p:extLst>
          </p:nvPr>
        </p:nvGraphicFramePr>
        <p:xfrm>
          <a:off x="4399770" y="2715641"/>
          <a:ext cx="10620375" cy="38481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13997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F19370A-8363-FFBF-5572-7F27109498C4}"/>
              </a:ext>
            </a:extLst>
          </p:cNvPr>
          <p:cNvSpPr>
            <a:spLocks noGrp="1"/>
          </p:cNvSpPr>
          <p:nvPr>
            <p:ph type="title"/>
          </p:nvPr>
        </p:nvSpPr>
        <p:spPr/>
        <p:txBody>
          <a:bodyPr>
            <a:normAutofit/>
          </a:bodyPr>
          <a:lstStyle/>
          <a:p>
            <a:r>
              <a:rPr lang="sv-SE" sz="3200" dirty="0"/>
              <a:t>Varför väljer våra spelare att spela innebandy?</a:t>
            </a:r>
          </a:p>
        </p:txBody>
      </p:sp>
      <p:sp>
        <p:nvSpPr>
          <p:cNvPr id="3" name="Platshållare för innehåll 2">
            <a:extLst>
              <a:ext uri="{FF2B5EF4-FFF2-40B4-BE49-F238E27FC236}">
                <a16:creationId xmlns:a16="http://schemas.microsoft.com/office/drawing/2014/main" id="{BC57A801-1F67-0487-9165-BB1113EBE5EB}"/>
              </a:ext>
            </a:extLst>
          </p:cNvPr>
          <p:cNvSpPr>
            <a:spLocks noGrp="1"/>
          </p:cNvSpPr>
          <p:nvPr>
            <p:ph idx="1"/>
          </p:nvPr>
        </p:nvSpPr>
        <p:spPr>
          <a:xfrm>
            <a:off x="644081" y="2406587"/>
            <a:ext cx="6799707" cy="3694176"/>
          </a:xfrm>
        </p:spPr>
        <p:txBody>
          <a:bodyPr/>
          <a:lstStyle/>
          <a:p>
            <a:r>
              <a:rPr lang="sv-SE" sz="2000" dirty="0"/>
              <a:t>Roligt att spela och vara del av ett lag. Kämpa mot samma mål</a:t>
            </a:r>
          </a:p>
          <a:p>
            <a:r>
              <a:rPr lang="sv-SE" sz="2000" dirty="0"/>
              <a:t>Det är en bra sport med bra lagkamrater och bra ledare</a:t>
            </a:r>
          </a:p>
          <a:p>
            <a:r>
              <a:rPr lang="sv-SE" sz="2000" dirty="0"/>
              <a:t>Vill ha något att göra på vintern när fotbollen inte är i full gång</a:t>
            </a:r>
          </a:p>
          <a:p>
            <a:r>
              <a:rPr lang="sv-SE" sz="2000" dirty="0"/>
              <a:t>Det bästa som finns, har egna mål och vill utvecklas inom sporten!</a:t>
            </a:r>
          </a:p>
          <a:p>
            <a:endParaRPr lang="sv-SE" dirty="0"/>
          </a:p>
        </p:txBody>
      </p:sp>
      <p:graphicFrame>
        <p:nvGraphicFramePr>
          <p:cNvPr id="4" name="Platshållare för innehåll 6">
            <a:extLst>
              <a:ext uri="{FF2B5EF4-FFF2-40B4-BE49-F238E27FC236}">
                <a16:creationId xmlns:a16="http://schemas.microsoft.com/office/drawing/2014/main" id="{D22164C5-786E-7C77-CD7D-2C27D629B4F8}"/>
              </a:ext>
            </a:extLst>
          </p:cNvPr>
          <p:cNvGraphicFramePr>
            <a:graphicFrameLocks/>
          </p:cNvGraphicFramePr>
          <p:nvPr>
            <p:extLst>
              <p:ext uri="{D42A27DB-BD31-4B8C-83A1-F6EECF244321}">
                <p14:modId xmlns:p14="http://schemas.microsoft.com/office/powerpoint/2010/main" val="694124346"/>
              </p:ext>
            </p:extLst>
          </p:nvPr>
        </p:nvGraphicFramePr>
        <p:xfrm>
          <a:off x="6199632" y="2744970"/>
          <a:ext cx="7362335" cy="37509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83411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76FF2C-8CCB-7C34-7E4C-C69D577E634B}"/>
              </a:ext>
            </a:extLst>
          </p:cNvPr>
          <p:cNvSpPr>
            <a:spLocks noGrp="1"/>
          </p:cNvSpPr>
          <p:nvPr>
            <p:ph type="title"/>
          </p:nvPr>
        </p:nvSpPr>
        <p:spPr/>
        <p:txBody>
          <a:bodyPr/>
          <a:lstStyle/>
          <a:p>
            <a:r>
              <a:rPr lang="sv-SE" dirty="0"/>
              <a:t>Spelarnas egen målsättning</a:t>
            </a:r>
          </a:p>
        </p:txBody>
      </p:sp>
      <p:sp>
        <p:nvSpPr>
          <p:cNvPr id="3" name="Platshållare för innehåll 2">
            <a:extLst>
              <a:ext uri="{FF2B5EF4-FFF2-40B4-BE49-F238E27FC236}">
                <a16:creationId xmlns:a16="http://schemas.microsoft.com/office/drawing/2014/main" id="{52E1A989-06EB-B28D-2D57-F433BB01BDF0}"/>
              </a:ext>
            </a:extLst>
          </p:cNvPr>
          <p:cNvSpPr>
            <a:spLocks noGrp="1"/>
          </p:cNvSpPr>
          <p:nvPr>
            <p:ph idx="1"/>
          </p:nvPr>
        </p:nvSpPr>
        <p:spPr>
          <a:xfrm>
            <a:off x="727641" y="2394897"/>
            <a:ext cx="10168128" cy="3694176"/>
          </a:xfrm>
        </p:spPr>
        <p:txBody>
          <a:bodyPr>
            <a:normAutofit fontScale="92500" lnSpcReduction="10000"/>
          </a:bodyPr>
          <a:lstStyle/>
          <a:p>
            <a:r>
              <a:rPr lang="sv-SE" dirty="0"/>
              <a:t>Utvecklas som spelare och lag. Vinna fler matcher</a:t>
            </a:r>
          </a:p>
          <a:p>
            <a:r>
              <a:rPr lang="sv-SE" dirty="0"/>
              <a:t>Bli en bättre innebandyspelare. Ha roligt tillsammans med laget</a:t>
            </a:r>
          </a:p>
          <a:p>
            <a:r>
              <a:rPr lang="sv-SE" dirty="0"/>
              <a:t>Bli bättre på att träffa målet och göra bra passningar</a:t>
            </a:r>
          </a:p>
          <a:p>
            <a:r>
              <a:rPr lang="sv-SE" dirty="0"/>
              <a:t>Vill ha ett mer pricksäkert skott, bli snabbare och starkare på planen. Utvecklas som forward</a:t>
            </a:r>
          </a:p>
          <a:p>
            <a:r>
              <a:rPr lang="sv-SE" dirty="0"/>
              <a:t>Bättre passningsteknik</a:t>
            </a:r>
          </a:p>
          <a:p>
            <a:r>
              <a:rPr lang="sv-SE" dirty="0"/>
              <a:t>Vinna matcher</a:t>
            </a:r>
          </a:p>
          <a:p>
            <a:r>
              <a:rPr lang="sv-SE" dirty="0"/>
              <a:t>Komma etta i alla tabeller!</a:t>
            </a:r>
          </a:p>
          <a:p>
            <a:endParaRPr lang="sv-SE" dirty="0"/>
          </a:p>
        </p:txBody>
      </p:sp>
    </p:spTree>
    <p:extLst>
      <p:ext uri="{BB962C8B-B14F-4D97-AF65-F5344CB8AC3E}">
        <p14:creationId xmlns:p14="http://schemas.microsoft.com/office/powerpoint/2010/main" val="408797113"/>
      </p:ext>
    </p:extLst>
  </p:cSld>
  <p:clrMapOvr>
    <a:masterClrMapping/>
  </p:clrMapOvr>
</p:sld>
</file>

<file path=ppt/theme/theme1.xml><?xml version="1.0" encoding="utf-8"?>
<a:theme xmlns:a="http://schemas.openxmlformats.org/drawingml/2006/main" name="AccentBoxVTI">
  <a:themeElements>
    <a:clrScheme name="AnalogousFromLightSeedRightStep">
      <a:dk1>
        <a:srgbClr val="000000"/>
      </a:dk1>
      <a:lt1>
        <a:srgbClr val="FFFFFF"/>
      </a:lt1>
      <a:dk2>
        <a:srgbClr val="413424"/>
      </a:dk2>
      <a:lt2>
        <a:srgbClr val="E2E5E8"/>
      </a:lt2>
      <a:accent1>
        <a:srgbClr val="D19651"/>
      </a:accent1>
      <a:accent2>
        <a:srgbClr val="A9A64F"/>
      </a:accent2>
      <a:accent3>
        <a:srgbClr val="90AB63"/>
      </a:accent3>
      <a:accent4>
        <a:srgbClr val="66B253"/>
      </a:accent4>
      <a:accent5>
        <a:srgbClr val="58B46B"/>
      </a:accent5>
      <a:accent6>
        <a:srgbClr val="53B28E"/>
      </a:accent6>
      <a:hlink>
        <a:srgbClr val="6283AA"/>
      </a:hlink>
      <a:folHlink>
        <a:srgbClr val="7F7F7F"/>
      </a:folHlink>
    </a:clrScheme>
    <a:fontScheme name="Avenir">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63</TotalTime>
  <Words>713</Words>
  <Application>Microsoft Office PowerPoint</Application>
  <PresentationFormat>Bredbild</PresentationFormat>
  <Paragraphs>70</Paragraphs>
  <Slides>12</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12</vt:i4>
      </vt:variant>
    </vt:vector>
  </HeadingPairs>
  <TitlesOfParts>
    <vt:vector size="17" baseType="lpstr">
      <vt:lpstr>Aptos</vt:lpstr>
      <vt:lpstr>Arial</vt:lpstr>
      <vt:lpstr>Calibri</vt:lpstr>
      <vt:lpstr>Neue Haas Grotesk Text Pro</vt:lpstr>
      <vt:lpstr>AccentBoxVTI</vt:lpstr>
      <vt:lpstr>Redovisning Enkät</vt:lpstr>
      <vt:lpstr>Bakgrund och syfte</vt:lpstr>
      <vt:lpstr>Föregående säsong</vt:lpstr>
      <vt:lpstr>Närvaro över året</vt:lpstr>
      <vt:lpstr>Vad tyckte spelarna om träningarna</vt:lpstr>
      <vt:lpstr>Vad tyckte spelarna om att spela i serie röd?</vt:lpstr>
      <vt:lpstr>Trivsel</vt:lpstr>
      <vt:lpstr>Varför väljer våra spelare att spela innebandy?</vt:lpstr>
      <vt:lpstr>Spelarnas egen målsättning</vt:lpstr>
      <vt:lpstr>Vad vill spelarna att laget ska utveckla?</vt:lpstr>
      <vt:lpstr>Vad vill vårdnadshavare att laget ska utveckla?</vt:lpstr>
      <vt:lpstr>Övriga kommentarer från vårdnadshavare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Andreas Lundström</dc:creator>
  <cp:lastModifiedBy>Andreas Lundström</cp:lastModifiedBy>
  <cp:revision>4</cp:revision>
  <dcterms:created xsi:type="dcterms:W3CDTF">2024-09-08T08:26:50Z</dcterms:created>
  <dcterms:modified xsi:type="dcterms:W3CDTF">2024-09-10T18:42:46Z</dcterms:modified>
</cp:coreProperties>
</file>