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18f8751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18f8751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18f8751f3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18f8751f3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Föräldrarnas svar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18f8751f3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18f8751f3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Föräldrarnas svar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18f8751f3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18f8751f3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 på vad som är svårast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18f8751f3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18f8751f3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18f8751f3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b18f8751f3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Föräldrarnas svar</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18f8751f3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18f8751f3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Föräldrarnas svar</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18f8751f3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18f8751f3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Föräldrarnas svar</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18f8751f3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18f8751f3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Ordet är fritt</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1fd602900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b1fd602900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Ordet är fritt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1fd602900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b1fd602900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4451fa72f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4451fa72f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1fd602900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1fd602900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1fd60290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b1fd60290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Ordet är fritt</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b4451fa72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b4451fa72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4451fa72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b4451fa72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4451fa72f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4451fa72f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4451fa72f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4451fa72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b4451fa72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b4451fa72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4451fa72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4451fa72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4451fa72f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4451fa72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4451fa72f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b4451fa72f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b18f8751f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b18f8751f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4451fa72f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b4451fa72f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4451fa72f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b4451fa72f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4451fa72f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b4451fa72f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4451fa72f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b4451fa72f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b4451fa72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b4451fa72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5398863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b5398863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18f8751f3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18f8751f3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b18f8751f3_0_1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b18f8751f3_0_1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b1fd602900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b1fd60290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b18f8751f3_0_1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b18f8751f3_0_1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18f8751f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b18f8751f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Statistik för hela året! För mig är det ett misslyckande!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b18f8751f3_0_1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b18f8751f3_0_1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18f8751f3_0_1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b18f8751f3_0_1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18f8751f3_0_1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b18f8751f3_0_1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18f8751f3_0_1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b18f8751f3_0_1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b18f8751f3_0_1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b18f8751f3_0_1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b1fd60290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b1fd60290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b18f8751f3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b18f8751f3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b18f8751f3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b18f8751f3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b1fd60290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b1fd60290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Alla skall svara… inga svar är dåliga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18f8751f3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b18f8751f3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18f8751f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18f8751f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b1fd60290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b1fd60290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b4310e66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b4310e66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b1fd60290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b1fd60290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Detta måste barnen lära sig själva! Vi styr på träningen med att lägga upp övningarna så att det sitter i bakhuvudet. Under match så får barnen besluta själva vad de skall göra!</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4451fa72f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4451fa72f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b1fd602900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b1fd602900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b1fd602900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b1fd602900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b1fd602900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b1fd602900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b1fd602900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b1fd602900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b1fd602900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b1fd602900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18f8751f3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18f8751f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svar(ej ledarbarn)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18f8751f3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18f8751f3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18f8751f3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18f8751f3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18f8751f3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18f8751f3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Barnens svar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image" Target="../media/image39.png"/><Relationship Id="rId6" Type="http://schemas.openxmlformats.org/officeDocument/2006/relationships/image" Target="../media/image22.png"/><Relationship Id="rId7" Type="http://schemas.openxmlformats.org/officeDocument/2006/relationships/image" Target="../media/image38.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41.png"/><Relationship Id="rId7"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1.png"/><Relationship Id="rId4" Type="http://schemas.openxmlformats.org/officeDocument/2006/relationships/image" Target="../media/image42.pn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1.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1.png"/><Relationship Id="rId4" Type="http://schemas.openxmlformats.org/officeDocument/2006/relationships/image" Target="../media/image42.png"/><Relationship Id="rId9" Type="http://schemas.openxmlformats.org/officeDocument/2006/relationships/image" Target="../media/image71.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42.png"/><Relationship Id="rId10" Type="http://schemas.openxmlformats.org/officeDocument/2006/relationships/image" Target="../media/image50.png"/><Relationship Id="rId9" Type="http://schemas.openxmlformats.org/officeDocument/2006/relationships/image" Target="../media/image71.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1.png"/><Relationship Id="rId4" Type="http://schemas.openxmlformats.org/officeDocument/2006/relationships/image" Target="../media/image42.png"/><Relationship Id="rId11" Type="http://schemas.openxmlformats.org/officeDocument/2006/relationships/image" Target="../media/image56.png"/><Relationship Id="rId10" Type="http://schemas.openxmlformats.org/officeDocument/2006/relationships/image" Target="../media/image50.png"/><Relationship Id="rId9" Type="http://schemas.openxmlformats.org/officeDocument/2006/relationships/image" Target="../media/image71.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image" Target="../media/image42.png"/><Relationship Id="rId11" Type="http://schemas.openxmlformats.org/officeDocument/2006/relationships/image" Target="../media/image56.png"/><Relationship Id="rId10" Type="http://schemas.openxmlformats.org/officeDocument/2006/relationships/image" Target="../media/image50.png"/><Relationship Id="rId12" Type="http://schemas.openxmlformats.org/officeDocument/2006/relationships/image" Target="../media/image54.png"/><Relationship Id="rId9" Type="http://schemas.openxmlformats.org/officeDocument/2006/relationships/image" Target="../media/image71.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74.png"/><Relationship Id="rId13" Type="http://schemas.openxmlformats.org/officeDocument/2006/relationships/image" Target="../media/image76.png"/><Relationship Id="rId12" Type="http://schemas.openxmlformats.org/officeDocument/2006/relationships/image" Target="../media/image69.png"/><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png"/><Relationship Id="rId4" Type="http://schemas.openxmlformats.org/officeDocument/2006/relationships/image" Target="../media/image64.png"/><Relationship Id="rId9" Type="http://schemas.openxmlformats.org/officeDocument/2006/relationships/image" Target="../media/image78.png"/><Relationship Id="rId14"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72.png"/><Relationship Id="rId7" Type="http://schemas.openxmlformats.org/officeDocument/2006/relationships/image" Target="../media/image57.png"/><Relationship Id="rId8" Type="http://schemas.openxmlformats.org/officeDocument/2006/relationships/image" Target="../media/image7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png"/><Relationship Id="rId4" Type="http://schemas.openxmlformats.org/officeDocument/2006/relationships/image" Target="../media/image64.png"/><Relationship Id="rId5" Type="http://schemas.openxmlformats.org/officeDocument/2006/relationships/image" Target="../media/image68.png"/><Relationship Id="rId6" Type="http://schemas.openxmlformats.org/officeDocument/2006/relationships/image" Target="../media/image80.png"/><Relationship Id="rId7" Type="http://schemas.openxmlformats.org/officeDocument/2006/relationships/image" Target="../media/image79.png"/><Relationship Id="rId8" Type="http://schemas.openxmlformats.org/officeDocument/2006/relationships/image" Target="../media/image7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0" y="1239873"/>
            <a:ext cx="9144000" cy="2835203"/>
          </a:xfrm>
          <a:prstGeom prst="rect">
            <a:avLst/>
          </a:prstGeom>
          <a:noFill/>
          <a:ln>
            <a:noFill/>
          </a:ln>
        </p:spPr>
      </p:pic>
      <p:pic>
        <p:nvPicPr>
          <p:cNvPr id="56" name="Google Shape;56;p13"/>
          <p:cNvPicPr preferRelativeResize="0"/>
          <p:nvPr/>
        </p:nvPicPr>
        <p:blipFill>
          <a:blip r:embed="rId4">
            <a:alphaModFix/>
          </a:blip>
          <a:stretch>
            <a:fillRect/>
          </a:stretch>
        </p:blipFill>
        <p:spPr>
          <a:xfrm>
            <a:off x="34250" y="4201455"/>
            <a:ext cx="9144000" cy="942041"/>
          </a:xfrm>
          <a:prstGeom prst="rect">
            <a:avLst/>
          </a:prstGeom>
          <a:noFill/>
          <a:ln>
            <a:noFill/>
          </a:ln>
        </p:spPr>
      </p:pic>
      <p:sp>
        <p:nvSpPr>
          <p:cNvPr id="57" name="Google Shape;57;p13"/>
          <p:cNvSpPr txBox="1"/>
          <p:nvPr/>
        </p:nvSpPr>
        <p:spPr>
          <a:xfrm>
            <a:off x="1692200" y="325475"/>
            <a:ext cx="5828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200">
                <a:solidFill>
                  <a:schemeClr val="dk2"/>
                </a:solidFill>
              </a:rPr>
              <a:t>Föräldramöte </a:t>
            </a:r>
            <a:r>
              <a:rPr lang="sv" sz="3200">
                <a:solidFill>
                  <a:schemeClr val="dk2"/>
                </a:solidFill>
              </a:rPr>
              <a:t>Säsongen 2024</a:t>
            </a:r>
            <a:endParaRPr sz="32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2"/>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32" name="Google Shape;132;p22"/>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id="133" name="Google Shape;133;p22"/>
          <p:cNvPicPr preferRelativeResize="0"/>
          <p:nvPr/>
        </p:nvPicPr>
        <p:blipFill>
          <a:blip r:embed="rId4">
            <a:alphaModFix/>
          </a:blip>
          <a:stretch>
            <a:fillRect/>
          </a:stretch>
        </p:blipFill>
        <p:spPr>
          <a:xfrm>
            <a:off x="152400" y="1017850"/>
            <a:ext cx="4829175" cy="1571625"/>
          </a:xfrm>
          <a:prstGeom prst="rect">
            <a:avLst/>
          </a:prstGeom>
          <a:noFill/>
          <a:ln>
            <a:noFill/>
          </a:ln>
        </p:spPr>
      </p:pic>
      <p:pic>
        <p:nvPicPr>
          <p:cNvPr id="134" name="Google Shape;134;p22"/>
          <p:cNvPicPr preferRelativeResize="0"/>
          <p:nvPr/>
        </p:nvPicPr>
        <p:blipFill>
          <a:blip r:embed="rId5">
            <a:alphaModFix/>
          </a:blip>
          <a:stretch>
            <a:fillRect/>
          </a:stretch>
        </p:blipFill>
        <p:spPr>
          <a:xfrm>
            <a:off x="257363" y="2667313"/>
            <a:ext cx="6448425" cy="168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40" name="Google Shape;140;p23"/>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id="141" name="Google Shape;141;p23"/>
          <p:cNvPicPr preferRelativeResize="0"/>
          <p:nvPr/>
        </p:nvPicPr>
        <p:blipFill>
          <a:blip r:embed="rId4">
            <a:alphaModFix/>
          </a:blip>
          <a:stretch>
            <a:fillRect/>
          </a:stretch>
        </p:blipFill>
        <p:spPr>
          <a:xfrm>
            <a:off x="152400" y="1017850"/>
            <a:ext cx="2847975" cy="1162050"/>
          </a:xfrm>
          <a:prstGeom prst="rect">
            <a:avLst/>
          </a:prstGeom>
          <a:noFill/>
          <a:ln>
            <a:noFill/>
          </a:ln>
        </p:spPr>
      </p:pic>
      <p:pic>
        <p:nvPicPr>
          <p:cNvPr id="142" name="Google Shape;142;p23"/>
          <p:cNvPicPr preferRelativeResize="0"/>
          <p:nvPr/>
        </p:nvPicPr>
        <p:blipFill>
          <a:blip r:embed="rId5">
            <a:alphaModFix/>
          </a:blip>
          <a:stretch>
            <a:fillRect/>
          </a:stretch>
        </p:blipFill>
        <p:spPr>
          <a:xfrm>
            <a:off x="114300" y="2283150"/>
            <a:ext cx="2924175" cy="1638300"/>
          </a:xfrm>
          <a:prstGeom prst="rect">
            <a:avLst/>
          </a:prstGeom>
          <a:noFill/>
          <a:ln>
            <a:noFill/>
          </a:ln>
        </p:spPr>
      </p:pic>
      <p:pic>
        <p:nvPicPr>
          <p:cNvPr id="143" name="Google Shape;143;p23"/>
          <p:cNvPicPr preferRelativeResize="0"/>
          <p:nvPr/>
        </p:nvPicPr>
        <p:blipFill>
          <a:blip r:embed="rId6">
            <a:alphaModFix/>
          </a:blip>
          <a:stretch>
            <a:fillRect/>
          </a:stretch>
        </p:blipFill>
        <p:spPr>
          <a:xfrm>
            <a:off x="4081800" y="1017850"/>
            <a:ext cx="4619625" cy="280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4"/>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49" name="Google Shape;149;p24"/>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är svårast?</a:t>
            </a:r>
            <a:endParaRPr sz="3120"/>
          </a:p>
        </p:txBody>
      </p:sp>
      <p:pic>
        <p:nvPicPr>
          <p:cNvPr id="150" name="Google Shape;150;p24"/>
          <p:cNvPicPr preferRelativeResize="0"/>
          <p:nvPr/>
        </p:nvPicPr>
        <p:blipFill>
          <a:blip r:embed="rId4">
            <a:alphaModFix/>
          </a:blip>
          <a:stretch>
            <a:fillRect/>
          </a:stretch>
        </p:blipFill>
        <p:spPr>
          <a:xfrm>
            <a:off x="152400" y="1017850"/>
            <a:ext cx="4429125" cy="1295400"/>
          </a:xfrm>
          <a:prstGeom prst="rect">
            <a:avLst/>
          </a:prstGeom>
          <a:noFill/>
          <a:ln>
            <a:noFill/>
          </a:ln>
        </p:spPr>
      </p:pic>
      <p:pic>
        <p:nvPicPr>
          <p:cNvPr id="151" name="Google Shape;151;p24"/>
          <p:cNvPicPr preferRelativeResize="0"/>
          <p:nvPr/>
        </p:nvPicPr>
        <p:blipFill>
          <a:blip r:embed="rId5">
            <a:alphaModFix/>
          </a:blip>
          <a:stretch>
            <a:fillRect/>
          </a:stretch>
        </p:blipFill>
        <p:spPr>
          <a:xfrm>
            <a:off x="152400" y="2465650"/>
            <a:ext cx="2375107" cy="1583405"/>
          </a:xfrm>
          <a:prstGeom prst="rect">
            <a:avLst/>
          </a:prstGeom>
          <a:noFill/>
          <a:ln>
            <a:noFill/>
          </a:ln>
        </p:spPr>
      </p:pic>
      <p:pic>
        <p:nvPicPr>
          <p:cNvPr id="152" name="Google Shape;152;p24"/>
          <p:cNvPicPr preferRelativeResize="0"/>
          <p:nvPr/>
        </p:nvPicPr>
        <p:blipFill>
          <a:blip r:embed="rId6">
            <a:alphaModFix/>
          </a:blip>
          <a:stretch>
            <a:fillRect/>
          </a:stretch>
        </p:blipFill>
        <p:spPr>
          <a:xfrm>
            <a:off x="5003450" y="1017850"/>
            <a:ext cx="2924175" cy="1657350"/>
          </a:xfrm>
          <a:prstGeom prst="rect">
            <a:avLst/>
          </a:prstGeom>
          <a:noFill/>
          <a:ln>
            <a:noFill/>
          </a:ln>
        </p:spPr>
      </p:pic>
      <p:pic>
        <p:nvPicPr>
          <p:cNvPr id="153" name="Google Shape;153;p24"/>
          <p:cNvPicPr preferRelativeResize="0"/>
          <p:nvPr/>
        </p:nvPicPr>
        <p:blipFill>
          <a:blip r:embed="rId7">
            <a:alphaModFix/>
          </a:blip>
          <a:stretch>
            <a:fillRect/>
          </a:stretch>
        </p:blipFill>
        <p:spPr>
          <a:xfrm>
            <a:off x="2527507" y="2751400"/>
            <a:ext cx="3362325" cy="1143000"/>
          </a:xfrm>
          <a:prstGeom prst="rect">
            <a:avLst/>
          </a:prstGeom>
          <a:noFill/>
          <a:ln>
            <a:noFill/>
          </a:ln>
        </p:spPr>
      </p:pic>
      <p:pic>
        <p:nvPicPr>
          <p:cNvPr id="154" name="Google Shape;154;p24"/>
          <p:cNvPicPr preferRelativeResize="0"/>
          <p:nvPr/>
        </p:nvPicPr>
        <p:blipFill>
          <a:blip r:embed="rId8">
            <a:alphaModFix/>
          </a:blip>
          <a:stretch>
            <a:fillRect/>
          </a:stretch>
        </p:blipFill>
        <p:spPr>
          <a:xfrm>
            <a:off x="5955057" y="2675200"/>
            <a:ext cx="2628900" cy="742950"/>
          </a:xfrm>
          <a:prstGeom prst="rect">
            <a:avLst/>
          </a:prstGeom>
          <a:noFill/>
          <a:ln>
            <a:noFill/>
          </a:ln>
        </p:spPr>
      </p:pic>
      <p:pic>
        <p:nvPicPr>
          <p:cNvPr id="155" name="Google Shape;155;p24"/>
          <p:cNvPicPr preferRelativeResize="0"/>
          <p:nvPr/>
        </p:nvPicPr>
        <p:blipFill>
          <a:blip r:embed="rId9">
            <a:alphaModFix/>
          </a:blip>
          <a:stretch>
            <a:fillRect/>
          </a:stretch>
        </p:blipFill>
        <p:spPr>
          <a:xfrm>
            <a:off x="5955038" y="3428800"/>
            <a:ext cx="2943225" cy="76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61" name="Google Shape;161;p25"/>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är tråkigast?</a:t>
            </a:r>
            <a:endParaRPr sz="3120"/>
          </a:p>
        </p:txBody>
      </p:sp>
      <p:pic>
        <p:nvPicPr>
          <p:cNvPr id="162" name="Google Shape;162;p25"/>
          <p:cNvPicPr preferRelativeResize="0"/>
          <p:nvPr/>
        </p:nvPicPr>
        <p:blipFill>
          <a:blip r:embed="rId4">
            <a:alphaModFix/>
          </a:blip>
          <a:stretch>
            <a:fillRect/>
          </a:stretch>
        </p:blipFill>
        <p:spPr>
          <a:xfrm>
            <a:off x="152400" y="1017850"/>
            <a:ext cx="6696075" cy="409575"/>
          </a:xfrm>
          <a:prstGeom prst="rect">
            <a:avLst/>
          </a:prstGeom>
          <a:noFill/>
          <a:ln>
            <a:noFill/>
          </a:ln>
        </p:spPr>
      </p:pic>
      <p:pic>
        <p:nvPicPr>
          <p:cNvPr id="163" name="Google Shape;163;p25"/>
          <p:cNvPicPr preferRelativeResize="0"/>
          <p:nvPr/>
        </p:nvPicPr>
        <p:blipFill>
          <a:blip r:embed="rId5">
            <a:alphaModFix/>
          </a:blip>
          <a:stretch>
            <a:fillRect/>
          </a:stretch>
        </p:blipFill>
        <p:spPr>
          <a:xfrm>
            <a:off x="152400" y="1579825"/>
            <a:ext cx="4600575" cy="1247775"/>
          </a:xfrm>
          <a:prstGeom prst="rect">
            <a:avLst/>
          </a:prstGeom>
          <a:noFill/>
          <a:ln>
            <a:noFill/>
          </a:ln>
        </p:spPr>
      </p:pic>
      <p:pic>
        <p:nvPicPr>
          <p:cNvPr id="164" name="Google Shape;164;p25"/>
          <p:cNvPicPr preferRelativeResize="0"/>
          <p:nvPr/>
        </p:nvPicPr>
        <p:blipFill>
          <a:blip r:embed="rId6">
            <a:alphaModFix/>
          </a:blip>
          <a:stretch>
            <a:fillRect/>
          </a:stretch>
        </p:blipFill>
        <p:spPr>
          <a:xfrm>
            <a:off x="152400" y="2980000"/>
            <a:ext cx="2305050" cy="723900"/>
          </a:xfrm>
          <a:prstGeom prst="rect">
            <a:avLst/>
          </a:prstGeom>
          <a:noFill/>
          <a:ln>
            <a:noFill/>
          </a:ln>
        </p:spPr>
      </p:pic>
      <p:pic>
        <p:nvPicPr>
          <p:cNvPr id="165" name="Google Shape;165;p25"/>
          <p:cNvPicPr preferRelativeResize="0"/>
          <p:nvPr/>
        </p:nvPicPr>
        <p:blipFill>
          <a:blip r:embed="rId7">
            <a:alphaModFix/>
          </a:blip>
          <a:stretch>
            <a:fillRect/>
          </a:stretch>
        </p:blipFill>
        <p:spPr>
          <a:xfrm>
            <a:off x="4905375" y="1579825"/>
            <a:ext cx="2457450"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71" name="Google Shape;171;p26"/>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kan vi förbättra?</a:t>
            </a:r>
            <a:endParaRPr sz="3120"/>
          </a:p>
        </p:txBody>
      </p:sp>
      <p:pic>
        <p:nvPicPr>
          <p:cNvPr id="172" name="Google Shape;172;p26"/>
          <p:cNvPicPr preferRelativeResize="0"/>
          <p:nvPr/>
        </p:nvPicPr>
        <p:blipFill>
          <a:blip r:embed="rId4">
            <a:alphaModFix/>
          </a:blip>
          <a:stretch>
            <a:fillRect/>
          </a:stretch>
        </p:blipFill>
        <p:spPr>
          <a:xfrm>
            <a:off x="152400" y="1017850"/>
            <a:ext cx="6734175" cy="2181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7"/>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78" name="Google Shape;178;p27"/>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kan vi förbättra?</a:t>
            </a:r>
            <a:endParaRPr sz="3120"/>
          </a:p>
        </p:txBody>
      </p:sp>
      <p:pic>
        <p:nvPicPr>
          <p:cNvPr id="179" name="Google Shape;179;p27"/>
          <p:cNvPicPr preferRelativeResize="0"/>
          <p:nvPr/>
        </p:nvPicPr>
        <p:blipFill>
          <a:blip r:embed="rId4">
            <a:alphaModFix/>
          </a:blip>
          <a:stretch>
            <a:fillRect/>
          </a:stretch>
        </p:blipFill>
        <p:spPr>
          <a:xfrm>
            <a:off x="152400" y="1017850"/>
            <a:ext cx="5705475" cy="246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85" name="Google Shape;185;p28"/>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kan vi förbättra?</a:t>
            </a:r>
            <a:endParaRPr sz="3120"/>
          </a:p>
        </p:txBody>
      </p:sp>
      <p:pic>
        <p:nvPicPr>
          <p:cNvPr id="186" name="Google Shape;186;p28"/>
          <p:cNvPicPr preferRelativeResize="0"/>
          <p:nvPr/>
        </p:nvPicPr>
        <p:blipFill>
          <a:blip r:embed="rId4">
            <a:alphaModFix/>
          </a:blip>
          <a:stretch>
            <a:fillRect/>
          </a:stretch>
        </p:blipFill>
        <p:spPr>
          <a:xfrm>
            <a:off x="187988" y="815700"/>
            <a:ext cx="6677025" cy="1657350"/>
          </a:xfrm>
          <a:prstGeom prst="rect">
            <a:avLst/>
          </a:prstGeom>
          <a:noFill/>
          <a:ln>
            <a:noFill/>
          </a:ln>
        </p:spPr>
      </p:pic>
      <p:pic>
        <p:nvPicPr>
          <p:cNvPr id="187" name="Google Shape;187;p28"/>
          <p:cNvPicPr preferRelativeResize="0"/>
          <p:nvPr/>
        </p:nvPicPr>
        <p:blipFill>
          <a:blip r:embed="rId5">
            <a:alphaModFix/>
          </a:blip>
          <a:stretch>
            <a:fillRect/>
          </a:stretch>
        </p:blipFill>
        <p:spPr>
          <a:xfrm>
            <a:off x="188000" y="2633975"/>
            <a:ext cx="6743700" cy="1752600"/>
          </a:xfrm>
          <a:prstGeom prst="rect">
            <a:avLst/>
          </a:prstGeom>
          <a:noFill/>
          <a:ln>
            <a:noFill/>
          </a:ln>
        </p:spPr>
      </p:pic>
      <p:pic>
        <p:nvPicPr>
          <p:cNvPr id="188" name="Google Shape;188;p28"/>
          <p:cNvPicPr preferRelativeResize="0"/>
          <p:nvPr/>
        </p:nvPicPr>
        <p:blipFill>
          <a:blip r:embed="rId6">
            <a:alphaModFix/>
          </a:blip>
          <a:stretch>
            <a:fillRect/>
          </a:stretch>
        </p:blipFill>
        <p:spPr>
          <a:xfrm>
            <a:off x="188000" y="4386563"/>
            <a:ext cx="50292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9"/>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94" name="Google Shape;194;p29"/>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Säsongen 2023</a:t>
            </a:r>
            <a:endParaRPr sz="3120"/>
          </a:p>
        </p:txBody>
      </p:sp>
      <p:sp>
        <p:nvSpPr>
          <p:cNvPr id="195" name="Google Shape;195;p29"/>
          <p:cNvSpPr txBox="1"/>
          <p:nvPr/>
        </p:nvSpPr>
        <p:spPr>
          <a:xfrm>
            <a:off x="1929725" y="1314050"/>
            <a:ext cx="4325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4200">
                <a:solidFill>
                  <a:schemeClr val="dk2"/>
                </a:solidFill>
              </a:rPr>
              <a:t>Vad tycker ni som inte har fyllt i enkäten?</a:t>
            </a:r>
            <a:endParaRPr sz="4200">
              <a:solidFill>
                <a:schemeClr val="dk2"/>
              </a:solidFill>
            </a:endParaRPr>
          </a:p>
        </p:txBody>
      </p:sp>
      <p:sp>
        <p:nvSpPr>
          <p:cNvPr id="196" name="Google Shape;196;p29"/>
          <p:cNvSpPr txBox="1"/>
          <p:nvPr/>
        </p:nvSpPr>
        <p:spPr>
          <a:xfrm>
            <a:off x="5143500" y="3236275"/>
            <a:ext cx="401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0"/>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02" name="Google Shape;202;p30"/>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Laget.se</a:t>
            </a:r>
            <a:endParaRPr sz="3120"/>
          </a:p>
        </p:txBody>
      </p:sp>
      <p:sp>
        <p:nvSpPr>
          <p:cNvPr id="203" name="Google Shape;203;p30"/>
          <p:cNvSpPr txBox="1"/>
          <p:nvPr/>
        </p:nvSpPr>
        <p:spPr>
          <a:xfrm>
            <a:off x="5143500" y="3236275"/>
            <a:ext cx="401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4" name="Google Shape;204;p30"/>
          <p:cNvSpPr txBox="1"/>
          <p:nvPr/>
        </p:nvSpPr>
        <p:spPr>
          <a:xfrm>
            <a:off x="240275" y="1321525"/>
            <a:ext cx="8484900" cy="14775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2"/>
              </a:buClr>
              <a:buSzPts val="2100"/>
              <a:buChar char="●"/>
            </a:pPr>
            <a:r>
              <a:rPr lang="sv" sz="2100">
                <a:solidFill>
                  <a:schemeClr val="dk2"/>
                </a:solidFill>
              </a:rPr>
              <a:t>Uppdatera era uppgifter(Lägg gärna till telefonnummer)</a:t>
            </a:r>
            <a:endParaRPr sz="2100">
              <a:solidFill>
                <a:schemeClr val="dk2"/>
              </a:solidFill>
            </a:endParaRPr>
          </a:p>
          <a:p>
            <a:pPr indent="-361950" lvl="0" marL="457200" rtl="0" algn="l">
              <a:spcBef>
                <a:spcPts val="0"/>
              </a:spcBef>
              <a:spcAft>
                <a:spcPts val="0"/>
              </a:spcAft>
              <a:buClr>
                <a:schemeClr val="dk2"/>
              </a:buClr>
              <a:buSzPts val="2100"/>
              <a:buChar char="●"/>
            </a:pPr>
            <a:r>
              <a:rPr lang="sv" sz="2100">
                <a:solidFill>
                  <a:schemeClr val="dk2"/>
                </a:solidFill>
              </a:rPr>
              <a:t>Vill man lägga till förälder till så maila oss</a:t>
            </a:r>
            <a:endParaRPr sz="2100">
              <a:solidFill>
                <a:schemeClr val="dk2"/>
              </a:solidFill>
            </a:endParaRPr>
          </a:p>
          <a:p>
            <a:pPr indent="-361950" lvl="0" marL="457200" rtl="0" algn="l">
              <a:spcBef>
                <a:spcPts val="0"/>
              </a:spcBef>
              <a:spcAft>
                <a:spcPts val="0"/>
              </a:spcAft>
              <a:buClr>
                <a:schemeClr val="dk2"/>
              </a:buClr>
              <a:buSzPts val="2100"/>
              <a:buChar char="●"/>
            </a:pPr>
            <a:r>
              <a:rPr lang="sv" sz="2100">
                <a:solidFill>
                  <a:schemeClr val="dk2"/>
                </a:solidFill>
              </a:rPr>
              <a:t>Använd gärna Appen! </a:t>
            </a:r>
            <a:endParaRPr sz="2100">
              <a:solidFill>
                <a:schemeClr val="dk2"/>
              </a:solidFill>
            </a:endParaRPr>
          </a:p>
          <a:p>
            <a:pPr indent="-361950" lvl="0" marL="457200" rtl="0" algn="l">
              <a:spcBef>
                <a:spcPts val="0"/>
              </a:spcBef>
              <a:spcAft>
                <a:spcPts val="0"/>
              </a:spcAft>
              <a:buClr>
                <a:schemeClr val="dk2"/>
              </a:buClr>
              <a:buSzPts val="2100"/>
              <a:buChar char="●"/>
            </a:pPr>
            <a:r>
              <a:rPr lang="sv" sz="2100">
                <a:solidFill>
                  <a:schemeClr val="dk2"/>
                </a:solidFill>
              </a:rPr>
              <a:t>Lägg in kommentar vid kallelser tex om man vet att man sent m.m</a:t>
            </a:r>
            <a:endParaRPr sz="21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1"/>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10" name="Google Shape;210;p31"/>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Laget.se - Ny typ av kallelse</a:t>
            </a:r>
            <a:endParaRPr sz="3120"/>
          </a:p>
        </p:txBody>
      </p:sp>
      <p:pic>
        <p:nvPicPr>
          <p:cNvPr id="211" name="Google Shape;211;p31"/>
          <p:cNvPicPr preferRelativeResize="0"/>
          <p:nvPr/>
        </p:nvPicPr>
        <p:blipFill>
          <a:blip r:embed="rId4">
            <a:alphaModFix/>
          </a:blip>
          <a:stretch>
            <a:fillRect/>
          </a:stretch>
        </p:blipFill>
        <p:spPr>
          <a:xfrm>
            <a:off x="265050" y="1056150"/>
            <a:ext cx="6489457" cy="3031204"/>
          </a:xfrm>
          <a:prstGeom prst="rect">
            <a:avLst/>
          </a:prstGeom>
          <a:noFill/>
          <a:ln>
            <a:noFill/>
          </a:ln>
        </p:spPr>
      </p:pic>
      <p:sp>
        <p:nvSpPr>
          <p:cNvPr id="212" name="Google Shape;212;p31"/>
          <p:cNvSpPr/>
          <p:nvPr/>
        </p:nvSpPr>
        <p:spPr>
          <a:xfrm rot="10800000">
            <a:off x="1772075" y="3694325"/>
            <a:ext cx="420600" cy="135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1"/>
          <p:cNvSpPr txBox="1"/>
          <p:nvPr/>
        </p:nvSpPr>
        <p:spPr>
          <a:xfrm>
            <a:off x="7035700" y="1013675"/>
            <a:ext cx="1869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När vi fått spelschema så skapar vi en cup på laget.se.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0" y="1118800"/>
            <a:ext cx="9144000" cy="2470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sv"/>
              <a:t>Dagens agenda:</a:t>
            </a:r>
            <a:endParaRPr/>
          </a:p>
          <a:p>
            <a:pPr indent="0" lvl="0" marL="0" rtl="0" algn="l">
              <a:spcBef>
                <a:spcPts val="0"/>
              </a:spcBef>
              <a:spcAft>
                <a:spcPts val="0"/>
              </a:spcAft>
              <a:buNone/>
            </a:pPr>
            <a:r>
              <a:t/>
            </a:r>
            <a:endParaRPr/>
          </a:p>
          <a:p>
            <a:pPr indent="-406400" lvl="0" marL="457200" rtl="0" algn="l">
              <a:spcBef>
                <a:spcPts val="0"/>
              </a:spcBef>
              <a:spcAft>
                <a:spcPts val="0"/>
              </a:spcAft>
              <a:buSzPts val="2800"/>
              <a:buChar char="●"/>
            </a:pPr>
            <a:r>
              <a:rPr lang="sv"/>
              <a:t>Sammanfattning 2023</a:t>
            </a:r>
            <a:endParaRPr/>
          </a:p>
          <a:p>
            <a:pPr indent="-406400" lvl="0" marL="457200" rtl="0" algn="l">
              <a:spcBef>
                <a:spcPts val="0"/>
              </a:spcBef>
              <a:spcAft>
                <a:spcPts val="0"/>
              </a:spcAft>
              <a:buSzPts val="2800"/>
              <a:buChar char="●"/>
            </a:pPr>
            <a:r>
              <a:rPr lang="sv"/>
              <a:t>Info från Askims IK</a:t>
            </a:r>
            <a:endParaRPr/>
          </a:p>
          <a:p>
            <a:pPr indent="-406400" lvl="0" marL="457200" rtl="0" algn="l">
              <a:spcBef>
                <a:spcPts val="0"/>
              </a:spcBef>
              <a:spcAft>
                <a:spcPts val="0"/>
              </a:spcAft>
              <a:buSzPts val="2800"/>
              <a:buChar char="●"/>
            </a:pPr>
            <a:r>
              <a:rPr lang="sv"/>
              <a:t>Säsongen 2024</a:t>
            </a:r>
            <a:endParaRPr/>
          </a:p>
          <a:p>
            <a:pPr indent="-406400" lvl="0" marL="457200" rtl="0" algn="l">
              <a:spcBef>
                <a:spcPts val="0"/>
              </a:spcBef>
              <a:spcAft>
                <a:spcPts val="0"/>
              </a:spcAft>
              <a:buSzPts val="2800"/>
              <a:buChar char="●"/>
            </a:pPr>
            <a:r>
              <a:rPr lang="sv"/>
              <a:t>Lagkassa</a:t>
            </a:r>
            <a:endParaRPr/>
          </a:p>
        </p:txBody>
      </p:sp>
      <p:pic>
        <p:nvPicPr>
          <p:cNvPr id="63" name="Google Shape;63;p14"/>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64" name="Google Shape;64;p14"/>
          <p:cNvSpPr txBox="1"/>
          <p:nvPr/>
        </p:nvSpPr>
        <p:spPr>
          <a:xfrm>
            <a:off x="1692200" y="325475"/>
            <a:ext cx="5828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200">
                <a:solidFill>
                  <a:schemeClr val="dk2"/>
                </a:solidFill>
              </a:rPr>
              <a:t>Föräldramöte Säsongen 2024</a:t>
            </a:r>
            <a:endParaRPr sz="32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2"/>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19" name="Google Shape;219;p32"/>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Laget.se - Ny typ av kallelse</a:t>
            </a:r>
            <a:endParaRPr sz="3120"/>
          </a:p>
        </p:txBody>
      </p:sp>
      <p:sp>
        <p:nvSpPr>
          <p:cNvPr id="220" name="Google Shape;220;p32"/>
          <p:cNvSpPr txBox="1"/>
          <p:nvPr/>
        </p:nvSpPr>
        <p:spPr>
          <a:xfrm>
            <a:off x="6540125" y="1434625"/>
            <a:ext cx="2545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Så fort lagen är klara så kommer ny kallelse med all info efter Lag färg. Och då endast EN kallelse för Lag Färgen. Info läggs då om samling m.m</a:t>
            </a:r>
            <a:endParaRPr sz="1800">
              <a:solidFill>
                <a:schemeClr val="dk2"/>
              </a:solidFill>
            </a:endParaRPr>
          </a:p>
        </p:txBody>
      </p:sp>
      <p:pic>
        <p:nvPicPr>
          <p:cNvPr id="221" name="Google Shape;221;p32"/>
          <p:cNvPicPr preferRelativeResize="0"/>
          <p:nvPr/>
        </p:nvPicPr>
        <p:blipFill>
          <a:blip r:embed="rId4">
            <a:alphaModFix/>
          </a:blip>
          <a:stretch>
            <a:fillRect/>
          </a:stretch>
        </p:blipFill>
        <p:spPr>
          <a:xfrm>
            <a:off x="103013" y="1434613"/>
            <a:ext cx="6219825" cy="212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3"/>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27" name="Google Shape;227;p33"/>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Instagram</a:t>
            </a:r>
            <a:endParaRPr sz="3120"/>
          </a:p>
        </p:txBody>
      </p:sp>
      <p:sp>
        <p:nvSpPr>
          <p:cNvPr id="228" name="Google Shape;228;p33"/>
          <p:cNvSpPr txBox="1"/>
          <p:nvPr/>
        </p:nvSpPr>
        <p:spPr>
          <a:xfrm>
            <a:off x="165175" y="940525"/>
            <a:ext cx="5789400" cy="223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Char char="●"/>
            </a:pPr>
            <a:r>
              <a:rPr lang="sv" sz="1900">
                <a:solidFill>
                  <a:schemeClr val="dk2"/>
                </a:solidFill>
              </a:rPr>
              <a:t>Vi kommer inte visa några ansikten utan ryggar på killarna som mest </a:t>
            </a:r>
            <a:endParaRPr sz="1900">
              <a:solidFill>
                <a:schemeClr val="dk2"/>
              </a:solidFill>
            </a:endParaRPr>
          </a:p>
          <a:p>
            <a:pPr indent="-349250" lvl="0" marL="457200" rtl="0" algn="l">
              <a:spcBef>
                <a:spcPts val="0"/>
              </a:spcBef>
              <a:spcAft>
                <a:spcPts val="0"/>
              </a:spcAft>
              <a:buClr>
                <a:schemeClr val="dk2"/>
              </a:buClr>
              <a:buSzPts val="1900"/>
              <a:buChar char="●"/>
            </a:pPr>
            <a:r>
              <a:rPr lang="sv" sz="1900">
                <a:solidFill>
                  <a:schemeClr val="dk2"/>
                </a:solidFill>
              </a:rPr>
              <a:t>GDPR (alla måste godkänna om vi vill göra det publikt)</a:t>
            </a:r>
            <a:endParaRPr sz="1900">
              <a:solidFill>
                <a:schemeClr val="dk2"/>
              </a:solidFill>
            </a:endParaRPr>
          </a:p>
          <a:p>
            <a:pPr indent="-349250" lvl="0" marL="457200" rtl="0" algn="l">
              <a:spcBef>
                <a:spcPts val="0"/>
              </a:spcBef>
              <a:spcAft>
                <a:spcPts val="0"/>
              </a:spcAft>
              <a:buClr>
                <a:schemeClr val="dk2"/>
              </a:buClr>
              <a:buSzPts val="1900"/>
              <a:buChar char="●"/>
            </a:pPr>
            <a:r>
              <a:rPr lang="sv" sz="1900">
                <a:solidFill>
                  <a:schemeClr val="dk2"/>
                </a:solidFill>
              </a:rPr>
              <a:t>Skicka in bilder till vår mail så lägger vi upp dem</a:t>
            </a:r>
            <a:endParaRPr sz="1900">
              <a:solidFill>
                <a:schemeClr val="dk2"/>
              </a:solidFill>
            </a:endParaRPr>
          </a:p>
          <a:p>
            <a:pPr indent="0" lvl="0" marL="457200" rtl="0" algn="l">
              <a:spcBef>
                <a:spcPts val="0"/>
              </a:spcBef>
              <a:spcAft>
                <a:spcPts val="0"/>
              </a:spcAft>
              <a:buNone/>
            </a:pPr>
            <a:r>
              <a:t/>
            </a:r>
            <a:endParaRPr sz="1900">
              <a:solidFill>
                <a:schemeClr val="dk2"/>
              </a:solidFill>
            </a:endParaRPr>
          </a:p>
          <a:p>
            <a:pPr indent="-349250" lvl="0" marL="457200" rtl="0" algn="l">
              <a:spcBef>
                <a:spcPts val="0"/>
              </a:spcBef>
              <a:spcAft>
                <a:spcPts val="0"/>
              </a:spcAft>
              <a:buClr>
                <a:schemeClr val="dk2"/>
              </a:buClr>
              <a:buSzPts val="1900"/>
              <a:buChar char="●"/>
            </a:pPr>
            <a:r>
              <a:rPr lang="sv" sz="1900">
                <a:solidFill>
                  <a:schemeClr val="dk2"/>
                </a:solidFill>
              </a:rPr>
              <a:t>Ansvariga Martin, Mohammad och Jonathan</a:t>
            </a:r>
            <a:endParaRPr sz="1900">
              <a:solidFill>
                <a:schemeClr val="dk2"/>
              </a:solidFill>
            </a:endParaRPr>
          </a:p>
        </p:txBody>
      </p:sp>
      <p:pic>
        <p:nvPicPr>
          <p:cNvPr id="229" name="Google Shape;229;p33"/>
          <p:cNvPicPr preferRelativeResize="0"/>
          <p:nvPr/>
        </p:nvPicPr>
        <p:blipFill>
          <a:blip r:embed="rId4">
            <a:alphaModFix/>
          </a:blip>
          <a:stretch>
            <a:fillRect/>
          </a:stretch>
        </p:blipFill>
        <p:spPr>
          <a:xfrm>
            <a:off x="6287000" y="1058388"/>
            <a:ext cx="2629777" cy="3026725"/>
          </a:xfrm>
          <a:prstGeom prst="rect">
            <a:avLst/>
          </a:prstGeom>
          <a:noFill/>
          <a:ln>
            <a:noFill/>
          </a:ln>
        </p:spPr>
      </p:pic>
      <p:sp>
        <p:nvSpPr>
          <p:cNvPr id="230" name="Google Shape;230;p33"/>
          <p:cNvSpPr txBox="1"/>
          <p:nvPr/>
        </p:nvSpPr>
        <p:spPr>
          <a:xfrm>
            <a:off x="-52575" y="3172525"/>
            <a:ext cx="65103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sv" sz="1700">
                <a:solidFill>
                  <a:srgbClr val="FF0000"/>
                </a:solidFill>
              </a:rPr>
              <a:t>Ingen information om kallelser eller viktiga nyheter kommer gå via instagram utan detta är bara för nöjes skull. Denna är privat just nu och endast via inbjudningar eller QR-koden. Vill ni dela med andra? Det kommer finnas “reklam” från sponsorhuset isåfall </a:t>
            </a:r>
            <a:endParaRPr b="1" sz="17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4"/>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36" name="Google Shape;236;p34"/>
          <p:cNvSpPr txBox="1"/>
          <p:nvPr>
            <p:ph idx="1" type="body"/>
          </p:nvPr>
        </p:nvSpPr>
        <p:spPr>
          <a:xfrm>
            <a:off x="199075" y="9572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5400"/>
              <a:t>Nytt år </a:t>
            </a:r>
            <a:endParaRPr sz="5400"/>
          </a:p>
          <a:p>
            <a:pPr indent="0" lvl="0" marL="0" rtl="0" algn="ctr">
              <a:spcBef>
                <a:spcPts val="1200"/>
              </a:spcBef>
              <a:spcAft>
                <a:spcPts val="0"/>
              </a:spcAft>
              <a:buNone/>
            </a:pPr>
            <a:r>
              <a:rPr lang="sv" sz="5400"/>
              <a:t>Nya utmaningar</a:t>
            </a:r>
            <a:endParaRPr sz="5400"/>
          </a:p>
          <a:p>
            <a:pPr indent="0" lvl="0" marL="0" rtl="0" algn="ctr">
              <a:spcBef>
                <a:spcPts val="1200"/>
              </a:spcBef>
              <a:spcAft>
                <a:spcPts val="1200"/>
              </a:spcAft>
              <a:buNone/>
            </a:pPr>
            <a:r>
              <a:rPr lang="sv" sz="5400"/>
              <a:t>och bra mycket roligt!</a:t>
            </a:r>
            <a:endParaRPr sz="5400"/>
          </a:p>
        </p:txBody>
      </p:sp>
      <p:sp>
        <p:nvSpPr>
          <p:cNvPr id="237" name="Google Shape;237;p34"/>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a:t>
            </a:r>
            <a:endParaRPr sz="312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43" name="Google Shape;243;p35"/>
          <p:cNvSpPr txBox="1"/>
          <p:nvPr>
            <p:ph idx="1" type="body"/>
          </p:nvPr>
        </p:nvSpPr>
        <p:spPr>
          <a:xfrm>
            <a:off x="311700" y="1197525"/>
            <a:ext cx="8520600" cy="24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sz="5400"/>
              <a:t>Info från </a:t>
            </a:r>
            <a:endParaRPr sz="5400"/>
          </a:p>
          <a:p>
            <a:pPr indent="0" lvl="0" marL="0" rtl="0" algn="ctr">
              <a:spcBef>
                <a:spcPts val="1200"/>
              </a:spcBef>
              <a:spcAft>
                <a:spcPts val="1200"/>
              </a:spcAft>
              <a:buNone/>
            </a:pPr>
            <a:r>
              <a:rPr lang="sv" sz="5400"/>
              <a:t>Askims Ik</a:t>
            </a:r>
            <a:endParaRPr sz="5400"/>
          </a:p>
        </p:txBody>
      </p:sp>
      <p:sp>
        <p:nvSpPr>
          <p:cNvPr id="244" name="Google Shape;244;p35"/>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a:t>
            </a:r>
            <a:endParaRPr sz="312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0" name="Google Shape;250;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51" name="Google Shape;251;p3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52" name="Google Shape;252;p36"/>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253" name="Google Shape;253;p36"/>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9" name="Google Shape;259;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60" name="Google Shape;260;p3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66" name="Google Shape;266;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67" name="Google Shape;267;p3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68" name="Google Shape;268;p3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74" name="Google Shape;274;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75" name="Google Shape;275;p3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76" name="Google Shape;276;p39"/>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277" name="Google Shape;277;p39"/>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278" name="Google Shape;278;p39"/>
          <p:cNvPicPr preferRelativeResize="0"/>
          <p:nvPr/>
        </p:nvPicPr>
        <p:blipFill>
          <a:blip r:embed="rId6">
            <a:alphaModFix/>
          </a:blip>
          <a:stretch>
            <a:fillRect/>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84" name="Google Shape;284;p4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85" name="Google Shape;285;p4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86" name="Google Shape;286;p40"/>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287" name="Google Shape;287;p40"/>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288" name="Google Shape;288;p40"/>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289" name="Google Shape;289;p40"/>
          <p:cNvPicPr preferRelativeResize="0"/>
          <p:nvPr/>
        </p:nvPicPr>
        <p:blipFill>
          <a:blip r:embed="rId7">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95" name="Google Shape;295;p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96" name="Google Shape;296;p4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97" name="Google Shape;297;p41"/>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298" name="Google Shape;298;p41"/>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299" name="Google Shape;299;p41"/>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300" name="Google Shape;300;p41"/>
          <p:cNvPicPr preferRelativeResize="0"/>
          <p:nvPr/>
        </p:nvPicPr>
        <p:blipFill>
          <a:blip r:embed="rId7">
            <a:alphaModFix/>
          </a:blip>
          <a:stretch>
            <a:fillRect/>
          </a:stretch>
        </p:blipFill>
        <p:spPr>
          <a:xfrm>
            <a:off x="152400" y="152400"/>
            <a:ext cx="9144000" cy="5143500"/>
          </a:xfrm>
          <a:prstGeom prst="rect">
            <a:avLst/>
          </a:prstGeom>
          <a:noFill/>
          <a:ln>
            <a:noFill/>
          </a:ln>
        </p:spPr>
      </p:pic>
      <p:pic>
        <p:nvPicPr>
          <p:cNvPr id="301" name="Google Shape;301;p41"/>
          <p:cNvPicPr preferRelativeResize="0"/>
          <p:nvPr/>
        </p:nvPicPr>
        <p:blipFill>
          <a:blip r:embed="rId8">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0" lvl="0" marL="0" rtl="0" algn="ctr">
              <a:spcBef>
                <a:spcPts val="0"/>
              </a:spcBef>
              <a:spcAft>
                <a:spcPts val="0"/>
              </a:spcAft>
              <a:buNone/>
            </a:pPr>
            <a:r>
              <a:rPr lang="sv" sz="9600"/>
              <a:t>Tack för barnens och er </a:t>
            </a:r>
            <a:r>
              <a:rPr lang="sv" sz="9600"/>
              <a:t>föräldrars</a:t>
            </a:r>
            <a:r>
              <a:rPr lang="sv" sz="9600"/>
              <a:t> insats förra året! </a:t>
            </a:r>
            <a:endParaRPr sz="9600"/>
          </a:p>
          <a:p>
            <a:pPr indent="0" lvl="0" marL="0" rtl="0" algn="l">
              <a:spcBef>
                <a:spcPts val="1200"/>
              </a:spcBef>
              <a:spcAft>
                <a:spcPts val="1200"/>
              </a:spcAft>
              <a:buNone/>
            </a:pPr>
            <a:r>
              <a:t/>
            </a:r>
            <a:endParaRPr/>
          </a:p>
        </p:txBody>
      </p:sp>
      <p:sp>
        <p:nvSpPr>
          <p:cNvPr id="71" name="Google Shape;71;p15"/>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2023</a:t>
            </a:r>
            <a:endParaRPr sz="312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07" name="Google Shape;307;p4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08" name="Google Shape;308;p4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09" name="Google Shape;309;p42"/>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310" name="Google Shape;310;p42"/>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311" name="Google Shape;311;p42"/>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312" name="Google Shape;312;p42"/>
          <p:cNvPicPr preferRelativeResize="0"/>
          <p:nvPr/>
        </p:nvPicPr>
        <p:blipFill>
          <a:blip r:embed="rId7">
            <a:alphaModFix/>
          </a:blip>
          <a:stretch>
            <a:fillRect/>
          </a:stretch>
        </p:blipFill>
        <p:spPr>
          <a:xfrm>
            <a:off x="152400" y="152400"/>
            <a:ext cx="9144000" cy="5143500"/>
          </a:xfrm>
          <a:prstGeom prst="rect">
            <a:avLst/>
          </a:prstGeom>
          <a:noFill/>
          <a:ln>
            <a:noFill/>
          </a:ln>
        </p:spPr>
      </p:pic>
      <p:pic>
        <p:nvPicPr>
          <p:cNvPr id="313" name="Google Shape;313;p42"/>
          <p:cNvPicPr preferRelativeResize="0"/>
          <p:nvPr/>
        </p:nvPicPr>
        <p:blipFill>
          <a:blip r:embed="rId8">
            <a:alphaModFix/>
          </a:blip>
          <a:stretch>
            <a:fillRect/>
          </a:stretch>
        </p:blipFill>
        <p:spPr>
          <a:xfrm>
            <a:off x="152400" y="152400"/>
            <a:ext cx="9144000" cy="5143500"/>
          </a:xfrm>
          <a:prstGeom prst="rect">
            <a:avLst/>
          </a:prstGeom>
          <a:noFill/>
          <a:ln>
            <a:noFill/>
          </a:ln>
        </p:spPr>
      </p:pic>
      <p:pic>
        <p:nvPicPr>
          <p:cNvPr id="314" name="Google Shape;314;p42"/>
          <p:cNvPicPr preferRelativeResize="0"/>
          <p:nvPr/>
        </p:nvPicPr>
        <p:blipFill>
          <a:blip r:embed="rId9">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20" name="Google Shape;320;p4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21" name="Google Shape;321;p4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22" name="Google Shape;322;p43"/>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323" name="Google Shape;323;p43"/>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324" name="Google Shape;324;p43"/>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325" name="Google Shape;325;p43"/>
          <p:cNvPicPr preferRelativeResize="0"/>
          <p:nvPr/>
        </p:nvPicPr>
        <p:blipFill>
          <a:blip r:embed="rId7">
            <a:alphaModFix/>
          </a:blip>
          <a:stretch>
            <a:fillRect/>
          </a:stretch>
        </p:blipFill>
        <p:spPr>
          <a:xfrm>
            <a:off x="152400" y="152400"/>
            <a:ext cx="9144000" cy="5143500"/>
          </a:xfrm>
          <a:prstGeom prst="rect">
            <a:avLst/>
          </a:prstGeom>
          <a:noFill/>
          <a:ln>
            <a:noFill/>
          </a:ln>
        </p:spPr>
      </p:pic>
      <p:pic>
        <p:nvPicPr>
          <p:cNvPr id="326" name="Google Shape;326;p43"/>
          <p:cNvPicPr preferRelativeResize="0"/>
          <p:nvPr/>
        </p:nvPicPr>
        <p:blipFill>
          <a:blip r:embed="rId8">
            <a:alphaModFix/>
          </a:blip>
          <a:stretch>
            <a:fillRect/>
          </a:stretch>
        </p:blipFill>
        <p:spPr>
          <a:xfrm>
            <a:off x="152400" y="152400"/>
            <a:ext cx="9144000" cy="5143500"/>
          </a:xfrm>
          <a:prstGeom prst="rect">
            <a:avLst/>
          </a:prstGeom>
          <a:noFill/>
          <a:ln>
            <a:noFill/>
          </a:ln>
        </p:spPr>
      </p:pic>
      <p:pic>
        <p:nvPicPr>
          <p:cNvPr id="327" name="Google Shape;327;p43"/>
          <p:cNvPicPr preferRelativeResize="0"/>
          <p:nvPr/>
        </p:nvPicPr>
        <p:blipFill>
          <a:blip r:embed="rId9">
            <a:alphaModFix/>
          </a:blip>
          <a:stretch>
            <a:fillRect/>
          </a:stretch>
        </p:blipFill>
        <p:spPr>
          <a:xfrm>
            <a:off x="152400" y="152400"/>
            <a:ext cx="9144000" cy="5143500"/>
          </a:xfrm>
          <a:prstGeom prst="rect">
            <a:avLst/>
          </a:prstGeom>
          <a:noFill/>
          <a:ln>
            <a:noFill/>
          </a:ln>
        </p:spPr>
      </p:pic>
      <p:pic>
        <p:nvPicPr>
          <p:cNvPr id="328" name="Google Shape;328;p43"/>
          <p:cNvPicPr preferRelativeResize="0"/>
          <p:nvPr/>
        </p:nvPicPr>
        <p:blipFill>
          <a:blip r:embed="rId10">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34" name="Google Shape;334;p4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35" name="Google Shape;335;p4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36" name="Google Shape;336;p44"/>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337" name="Google Shape;337;p44"/>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338" name="Google Shape;338;p44"/>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339" name="Google Shape;339;p44"/>
          <p:cNvPicPr preferRelativeResize="0"/>
          <p:nvPr/>
        </p:nvPicPr>
        <p:blipFill>
          <a:blip r:embed="rId7">
            <a:alphaModFix/>
          </a:blip>
          <a:stretch>
            <a:fillRect/>
          </a:stretch>
        </p:blipFill>
        <p:spPr>
          <a:xfrm>
            <a:off x="152400" y="152400"/>
            <a:ext cx="9144000" cy="5143500"/>
          </a:xfrm>
          <a:prstGeom prst="rect">
            <a:avLst/>
          </a:prstGeom>
          <a:noFill/>
          <a:ln>
            <a:noFill/>
          </a:ln>
        </p:spPr>
      </p:pic>
      <p:pic>
        <p:nvPicPr>
          <p:cNvPr id="340" name="Google Shape;340;p44"/>
          <p:cNvPicPr preferRelativeResize="0"/>
          <p:nvPr/>
        </p:nvPicPr>
        <p:blipFill>
          <a:blip r:embed="rId8">
            <a:alphaModFix/>
          </a:blip>
          <a:stretch>
            <a:fillRect/>
          </a:stretch>
        </p:blipFill>
        <p:spPr>
          <a:xfrm>
            <a:off x="152400" y="152400"/>
            <a:ext cx="9144000" cy="5143500"/>
          </a:xfrm>
          <a:prstGeom prst="rect">
            <a:avLst/>
          </a:prstGeom>
          <a:noFill/>
          <a:ln>
            <a:noFill/>
          </a:ln>
        </p:spPr>
      </p:pic>
      <p:pic>
        <p:nvPicPr>
          <p:cNvPr id="341" name="Google Shape;341;p44"/>
          <p:cNvPicPr preferRelativeResize="0"/>
          <p:nvPr/>
        </p:nvPicPr>
        <p:blipFill>
          <a:blip r:embed="rId9">
            <a:alphaModFix/>
          </a:blip>
          <a:stretch>
            <a:fillRect/>
          </a:stretch>
        </p:blipFill>
        <p:spPr>
          <a:xfrm>
            <a:off x="152400" y="152400"/>
            <a:ext cx="9144000" cy="5143500"/>
          </a:xfrm>
          <a:prstGeom prst="rect">
            <a:avLst/>
          </a:prstGeom>
          <a:noFill/>
          <a:ln>
            <a:noFill/>
          </a:ln>
        </p:spPr>
      </p:pic>
      <p:pic>
        <p:nvPicPr>
          <p:cNvPr id="342" name="Google Shape;342;p44"/>
          <p:cNvPicPr preferRelativeResize="0"/>
          <p:nvPr/>
        </p:nvPicPr>
        <p:blipFill>
          <a:blip r:embed="rId10">
            <a:alphaModFix/>
          </a:blip>
          <a:stretch>
            <a:fillRect/>
          </a:stretch>
        </p:blipFill>
        <p:spPr>
          <a:xfrm>
            <a:off x="152400" y="152400"/>
            <a:ext cx="9144000" cy="5143500"/>
          </a:xfrm>
          <a:prstGeom prst="rect">
            <a:avLst/>
          </a:prstGeom>
          <a:noFill/>
          <a:ln>
            <a:noFill/>
          </a:ln>
        </p:spPr>
      </p:pic>
      <p:pic>
        <p:nvPicPr>
          <p:cNvPr id="343" name="Google Shape;343;p44"/>
          <p:cNvPicPr preferRelativeResize="0"/>
          <p:nvPr/>
        </p:nvPicPr>
        <p:blipFill>
          <a:blip r:embed="rId11">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49" name="Google Shape;349;p4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50" name="Google Shape;350;p4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51" name="Google Shape;351;p45"/>
          <p:cNvPicPr preferRelativeResize="0"/>
          <p:nvPr/>
        </p:nvPicPr>
        <p:blipFill>
          <a:blip r:embed="rId4">
            <a:alphaModFix/>
          </a:blip>
          <a:stretch>
            <a:fillRect/>
          </a:stretch>
        </p:blipFill>
        <p:spPr>
          <a:xfrm>
            <a:off x="152400" y="152400"/>
            <a:ext cx="9144000" cy="5143500"/>
          </a:xfrm>
          <a:prstGeom prst="rect">
            <a:avLst/>
          </a:prstGeom>
          <a:noFill/>
          <a:ln>
            <a:noFill/>
          </a:ln>
        </p:spPr>
      </p:pic>
      <p:pic>
        <p:nvPicPr>
          <p:cNvPr id="352" name="Google Shape;352;p45"/>
          <p:cNvPicPr preferRelativeResize="0"/>
          <p:nvPr/>
        </p:nvPicPr>
        <p:blipFill>
          <a:blip r:embed="rId5">
            <a:alphaModFix/>
          </a:blip>
          <a:stretch>
            <a:fillRect/>
          </a:stretch>
        </p:blipFill>
        <p:spPr>
          <a:xfrm>
            <a:off x="152400" y="152400"/>
            <a:ext cx="9144000" cy="5143500"/>
          </a:xfrm>
          <a:prstGeom prst="rect">
            <a:avLst/>
          </a:prstGeom>
          <a:noFill/>
          <a:ln>
            <a:noFill/>
          </a:ln>
        </p:spPr>
      </p:pic>
      <p:pic>
        <p:nvPicPr>
          <p:cNvPr id="353" name="Google Shape;353;p45"/>
          <p:cNvPicPr preferRelativeResize="0"/>
          <p:nvPr/>
        </p:nvPicPr>
        <p:blipFill>
          <a:blip r:embed="rId6">
            <a:alphaModFix/>
          </a:blip>
          <a:stretch>
            <a:fillRect/>
          </a:stretch>
        </p:blipFill>
        <p:spPr>
          <a:xfrm>
            <a:off x="0" y="0"/>
            <a:ext cx="9144000" cy="5143500"/>
          </a:xfrm>
          <a:prstGeom prst="rect">
            <a:avLst/>
          </a:prstGeom>
          <a:noFill/>
          <a:ln>
            <a:noFill/>
          </a:ln>
        </p:spPr>
      </p:pic>
      <p:pic>
        <p:nvPicPr>
          <p:cNvPr id="354" name="Google Shape;354;p45"/>
          <p:cNvPicPr preferRelativeResize="0"/>
          <p:nvPr/>
        </p:nvPicPr>
        <p:blipFill>
          <a:blip r:embed="rId7">
            <a:alphaModFix/>
          </a:blip>
          <a:stretch>
            <a:fillRect/>
          </a:stretch>
        </p:blipFill>
        <p:spPr>
          <a:xfrm>
            <a:off x="152400" y="152400"/>
            <a:ext cx="9144000" cy="5143500"/>
          </a:xfrm>
          <a:prstGeom prst="rect">
            <a:avLst/>
          </a:prstGeom>
          <a:noFill/>
          <a:ln>
            <a:noFill/>
          </a:ln>
        </p:spPr>
      </p:pic>
      <p:pic>
        <p:nvPicPr>
          <p:cNvPr id="355" name="Google Shape;355;p45"/>
          <p:cNvPicPr preferRelativeResize="0"/>
          <p:nvPr/>
        </p:nvPicPr>
        <p:blipFill>
          <a:blip r:embed="rId8">
            <a:alphaModFix/>
          </a:blip>
          <a:stretch>
            <a:fillRect/>
          </a:stretch>
        </p:blipFill>
        <p:spPr>
          <a:xfrm>
            <a:off x="152400" y="152400"/>
            <a:ext cx="9144000" cy="5143500"/>
          </a:xfrm>
          <a:prstGeom prst="rect">
            <a:avLst/>
          </a:prstGeom>
          <a:noFill/>
          <a:ln>
            <a:noFill/>
          </a:ln>
        </p:spPr>
      </p:pic>
      <p:pic>
        <p:nvPicPr>
          <p:cNvPr id="356" name="Google Shape;356;p45"/>
          <p:cNvPicPr preferRelativeResize="0"/>
          <p:nvPr/>
        </p:nvPicPr>
        <p:blipFill>
          <a:blip r:embed="rId9">
            <a:alphaModFix/>
          </a:blip>
          <a:stretch>
            <a:fillRect/>
          </a:stretch>
        </p:blipFill>
        <p:spPr>
          <a:xfrm>
            <a:off x="152400" y="152400"/>
            <a:ext cx="9144000" cy="5143500"/>
          </a:xfrm>
          <a:prstGeom prst="rect">
            <a:avLst/>
          </a:prstGeom>
          <a:noFill/>
          <a:ln>
            <a:noFill/>
          </a:ln>
        </p:spPr>
      </p:pic>
      <p:pic>
        <p:nvPicPr>
          <p:cNvPr id="357" name="Google Shape;357;p45"/>
          <p:cNvPicPr preferRelativeResize="0"/>
          <p:nvPr/>
        </p:nvPicPr>
        <p:blipFill>
          <a:blip r:embed="rId10">
            <a:alphaModFix/>
          </a:blip>
          <a:stretch>
            <a:fillRect/>
          </a:stretch>
        </p:blipFill>
        <p:spPr>
          <a:xfrm>
            <a:off x="152400" y="152400"/>
            <a:ext cx="9144000" cy="5143500"/>
          </a:xfrm>
          <a:prstGeom prst="rect">
            <a:avLst/>
          </a:prstGeom>
          <a:noFill/>
          <a:ln>
            <a:noFill/>
          </a:ln>
        </p:spPr>
      </p:pic>
      <p:pic>
        <p:nvPicPr>
          <p:cNvPr id="358" name="Google Shape;358;p45"/>
          <p:cNvPicPr preferRelativeResize="0"/>
          <p:nvPr/>
        </p:nvPicPr>
        <p:blipFill>
          <a:blip r:embed="rId11">
            <a:alphaModFix/>
          </a:blip>
          <a:stretch>
            <a:fillRect/>
          </a:stretch>
        </p:blipFill>
        <p:spPr>
          <a:xfrm>
            <a:off x="152400" y="152400"/>
            <a:ext cx="9144000" cy="5143500"/>
          </a:xfrm>
          <a:prstGeom prst="rect">
            <a:avLst/>
          </a:prstGeom>
          <a:noFill/>
          <a:ln>
            <a:noFill/>
          </a:ln>
        </p:spPr>
      </p:pic>
      <p:pic>
        <p:nvPicPr>
          <p:cNvPr id="359" name="Google Shape;359;p45"/>
          <p:cNvPicPr preferRelativeResize="0"/>
          <p:nvPr/>
        </p:nvPicPr>
        <p:blipFill>
          <a:blip r:embed="rId12">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4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365" name="Google Shape;365;p46"/>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Vad händer för våra killar?</a:t>
            </a:r>
            <a:endParaRPr sz="3120"/>
          </a:p>
        </p:txBody>
      </p:sp>
      <p:sp>
        <p:nvSpPr>
          <p:cNvPr id="366" name="Google Shape;366;p46"/>
          <p:cNvSpPr txBox="1"/>
          <p:nvPr/>
        </p:nvSpPr>
        <p:spPr>
          <a:xfrm>
            <a:off x="397950" y="1278750"/>
            <a:ext cx="82896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sv" sz="1800">
                <a:solidFill>
                  <a:schemeClr val="dk2"/>
                </a:solidFill>
              </a:rPr>
              <a:t>Askimsdagen 8 juni</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Sommar Camp 17/6-20/6</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Lagfotografering 13/4-14/4 </a:t>
            </a:r>
            <a:r>
              <a:rPr lang="sv" sz="1800">
                <a:solidFill>
                  <a:srgbClr val="FF0000"/>
                </a:solidFill>
              </a:rPr>
              <a:t>(Vi sa fel datum på mötet)</a:t>
            </a:r>
            <a:endParaRPr sz="1800">
              <a:solidFill>
                <a:srgbClr val="FF0000"/>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Så många Sammandrag/Cuper/träningsmatcher som möjligt</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Fredagsträningen kommer starta upp så fort vi är tillbaka på kobben </a:t>
            </a:r>
            <a:endParaRPr sz="18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72" name="Google Shape;372;p4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73" name="Google Shape;373;p4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4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379" name="Google Shape;379;p48"/>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Laget</a:t>
            </a:r>
            <a:endParaRPr sz="3120"/>
          </a:p>
        </p:txBody>
      </p:sp>
      <p:sp>
        <p:nvSpPr>
          <p:cNvPr id="380" name="Google Shape;380;p48"/>
          <p:cNvSpPr txBox="1"/>
          <p:nvPr/>
        </p:nvSpPr>
        <p:spPr>
          <a:xfrm>
            <a:off x="642775" y="1241175"/>
            <a:ext cx="3057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sv" sz="1800">
                <a:solidFill>
                  <a:schemeClr val="dk2"/>
                </a:solidFill>
              </a:rPr>
              <a:t>45 barn</a:t>
            </a:r>
            <a:endParaRPr sz="1800">
              <a:solidFill>
                <a:schemeClr val="dk2"/>
              </a:solidFill>
            </a:endParaRPr>
          </a:p>
        </p:txBody>
      </p:sp>
      <p:sp>
        <p:nvSpPr>
          <p:cNvPr id="381" name="Google Shape;381;p48"/>
          <p:cNvSpPr txBox="1"/>
          <p:nvPr/>
        </p:nvSpPr>
        <p:spPr>
          <a:xfrm>
            <a:off x="642775" y="1702875"/>
            <a:ext cx="3057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sv" sz="1800">
                <a:solidFill>
                  <a:schemeClr val="dk2"/>
                </a:solidFill>
              </a:rPr>
              <a:t>7</a:t>
            </a:r>
            <a:r>
              <a:rPr lang="sv" sz="1800">
                <a:solidFill>
                  <a:schemeClr val="dk2"/>
                </a:solidFill>
              </a:rPr>
              <a:t> barn på kö</a:t>
            </a:r>
            <a:endParaRPr sz="1800">
              <a:solidFill>
                <a:schemeClr val="dk2"/>
              </a:solidFill>
            </a:endParaRPr>
          </a:p>
        </p:txBody>
      </p:sp>
      <p:sp>
        <p:nvSpPr>
          <p:cNvPr id="382" name="Google Shape;382;p48"/>
          <p:cNvSpPr txBox="1"/>
          <p:nvPr/>
        </p:nvSpPr>
        <p:spPr>
          <a:xfrm>
            <a:off x="642775" y="2164575"/>
            <a:ext cx="3057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sv" sz="1800">
                <a:solidFill>
                  <a:schemeClr val="dk2"/>
                </a:solidFill>
              </a:rPr>
              <a:t>Maxtak 50ish barn</a:t>
            </a:r>
            <a:endParaRPr sz="1800">
              <a:solidFill>
                <a:schemeClr val="dk2"/>
              </a:solidFill>
            </a:endParaRPr>
          </a:p>
        </p:txBody>
      </p:sp>
      <p:sp>
        <p:nvSpPr>
          <p:cNvPr id="383" name="Google Shape;383;p48"/>
          <p:cNvSpPr txBox="1"/>
          <p:nvPr/>
        </p:nvSpPr>
        <p:spPr>
          <a:xfrm>
            <a:off x="651350" y="2721313"/>
            <a:ext cx="790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9"/>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389" name="Google Shape;389;p49"/>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Roller 2024</a:t>
            </a:r>
            <a:endParaRPr sz="3120"/>
          </a:p>
        </p:txBody>
      </p:sp>
      <p:sp>
        <p:nvSpPr>
          <p:cNvPr id="390" name="Google Shape;390;p49"/>
          <p:cNvSpPr/>
          <p:nvPr/>
        </p:nvSpPr>
        <p:spPr>
          <a:xfrm>
            <a:off x="3592050" y="29275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Martin</a:t>
            </a:r>
            <a:endParaRPr/>
          </a:p>
          <a:p>
            <a:pPr indent="0" lvl="0" marL="0" rtl="0" algn="ctr">
              <a:spcBef>
                <a:spcPts val="0"/>
              </a:spcBef>
              <a:spcAft>
                <a:spcPts val="0"/>
              </a:spcAft>
              <a:buNone/>
            </a:pPr>
            <a:r>
              <a:rPr lang="sv"/>
              <a:t>Mohammad</a:t>
            </a:r>
            <a:endParaRPr/>
          </a:p>
        </p:txBody>
      </p:sp>
      <p:sp>
        <p:nvSpPr>
          <p:cNvPr id="391" name="Google Shape;391;p49"/>
          <p:cNvSpPr txBox="1"/>
          <p:nvPr/>
        </p:nvSpPr>
        <p:spPr>
          <a:xfrm>
            <a:off x="3592050" y="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Huvudtränare</a:t>
            </a:r>
            <a:endParaRPr>
              <a:solidFill>
                <a:schemeClr val="dk2"/>
              </a:solidFill>
            </a:endParaRPr>
          </a:p>
        </p:txBody>
      </p:sp>
      <p:sp>
        <p:nvSpPr>
          <p:cNvPr id="392" name="Google Shape;392;p49"/>
          <p:cNvSpPr/>
          <p:nvPr/>
        </p:nvSpPr>
        <p:spPr>
          <a:xfrm>
            <a:off x="130650" y="268273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Christian</a:t>
            </a:r>
            <a:endParaRPr/>
          </a:p>
        </p:txBody>
      </p:sp>
      <p:sp>
        <p:nvSpPr>
          <p:cNvPr id="393" name="Google Shape;393;p49"/>
          <p:cNvSpPr txBox="1"/>
          <p:nvPr/>
        </p:nvSpPr>
        <p:spPr>
          <a:xfrm>
            <a:off x="-87925" y="2304713"/>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Ass. Tränare</a:t>
            </a:r>
            <a:endParaRPr>
              <a:solidFill>
                <a:schemeClr val="dk2"/>
              </a:solidFill>
            </a:endParaRPr>
          </a:p>
        </p:txBody>
      </p:sp>
      <p:sp>
        <p:nvSpPr>
          <p:cNvPr id="394" name="Google Shape;394;p49"/>
          <p:cNvSpPr/>
          <p:nvPr/>
        </p:nvSpPr>
        <p:spPr>
          <a:xfrm>
            <a:off x="1472291" y="268273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Elin</a:t>
            </a:r>
            <a:endParaRPr/>
          </a:p>
        </p:txBody>
      </p:sp>
      <p:sp>
        <p:nvSpPr>
          <p:cNvPr id="395" name="Google Shape;395;p49"/>
          <p:cNvSpPr/>
          <p:nvPr/>
        </p:nvSpPr>
        <p:spPr>
          <a:xfrm>
            <a:off x="2813932" y="268273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Gustav</a:t>
            </a:r>
            <a:endParaRPr/>
          </a:p>
        </p:txBody>
      </p:sp>
      <p:sp>
        <p:nvSpPr>
          <p:cNvPr id="396" name="Google Shape;396;p49"/>
          <p:cNvSpPr/>
          <p:nvPr/>
        </p:nvSpPr>
        <p:spPr>
          <a:xfrm>
            <a:off x="4173685" y="3253063"/>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
              <a:t>Joaquin</a:t>
            </a:r>
            <a:endParaRPr b="1"/>
          </a:p>
        </p:txBody>
      </p:sp>
      <p:sp>
        <p:nvSpPr>
          <p:cNvPr id="397" name="Google Shape;397;p49"/>
          <p:cNvSpPr/>
          <p:nvPr/>
        </p:nvSpPr>
        <p:spPr>
          <a:xfrm>
            <a:off x="4155552" y="268273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Lina</a:t>
            </a:r>
            <a:endParaRPr/>
          </a:p>
        </p:txBody>
      </p:sp>
      <p:sp>
        <p:nvSpPr>
          <p:cNvPr id="398" name="Google Shape;398;p49"/>
          <p:cNvSpPr/>
          <p:nvPr/>
        </p:nvSpPr>
        <p:spPr>
          <a:xfrm>
            <a:off x="5497175" y="2702325"/>
            <a:ext cx="14544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Nurija</a:t>
            </a:r>
            <a:endParaRPr/>
          </a:p>
        </p:txBody>
      </p:sp>
      <p:sp>
        <p:nvSpPr>
          <p:cNvPr id="399" name="Google Shape;399;p49"/>
          <p:cNvSpPr/>
          <p:nvPr/>
        </p:nvSpPr>
        <p:spPr>
          <a:xfrm>
            <a:off x="697200" y="391440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Kristoffer</a:t>
            </a:r>
            <a:endParaRPr/>
          </a:p>
        </p:txBody>
      </p:sp>
      <p:sp>
        <p:nvSpPr>
          <p:cNvPr id="400" name="Google Shape;400;p49"/>
          <p:cNvSpPr txBox="1"/>
          <p:nvPr/>
        </p:nvSpPr>
        <p:spPr>
          <a:xfrm>
            <a:off x="834150" y="360045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Cup Ansv.</a:t>
            </a:r>
            <a:endParaRPr>
              <a:solidFill>
                <a:schemeClr val="dk2"/>
              </a:solidFill>
            </a:endParaRPr>
          </a:p>
        </p:txBody>
      </p:sp>
      <p:sp>
        <p:nvSpPr>
          <p:cNvPr id="401" name="Google Shape;401;p49"/>
          <p:cNvSpPr/>
          <p:nvPr/>
        </p:nvSpPr>
        <p:spPr>
          <a:xfrm>
            <a:off x="2835550" y="105115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Jonathan</a:t>
            </a:r>
            <a:endParaRPr/>
          </a:p>
          <a:p>
            <a:pPr indent="0" lvl="0" marL="0" rtl="0" algn="ctr">
              <a:spcBef>
                <a:spcPts val="0"/>
              </a:spcBef>
              <a:spcAft>
                <a:spcPts val="0"/>
              </a:spcAft>
              <a:buNone/>
            </a:pPr>
            <a:r>
              <a:rPr lang="sv"/>
              <a:t>Martin</a:t>
            </a:r>
            <a:endParaRPr/>
          </a:p>
        </p:txBody>
      </p:sp>
      <p:sp>
        <p:nvSpPr>
          <p:cNvPr id="402" name="Google Shape;402;p49"/>
          <p:cNvSpPr txBox="1"/>
          <p:nvPr/>
        </p:nvSpPr>
        <p:spPr>
          <a:xfrm>
            <a:off x="1900050" y="1116963"/>
            <a:ext cx="8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Kassör</a:t>
            </a:r>
            <a:endParaRPr>
              <a:solidFill>
                <a:schemeClr val="dk2"/>
              </a:solidFill>
            </a:endParaRPr>
          </a:p>
        </p:txBody>
      </p:sp>
      <p:sp>
        <p:nvSpPr>
          <p:cNvPr id="403" name="Google Shape;403;p49"/>
          <p:cNvSpPr txBox="1"/>
          <p:nvPr/>
        </p:nvSpPr>
        <p:spPr>
          <a:xfrm>
            <a:off x="5797550" y="1116975"/>
            <a:ext cx="191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Admin(Laget.se/mail)</a:t>
            </a:r>
            <a:endParaRPr>
              <a:solidFill>
                <a:schemeClr val="dk2"/>
              </a:solidFill>
            </a:endParaRPr>
          </a:p>
        </p:txBody>
      </p:sp>
      <p:sp>
        <p:nvSpPr>
          <p:cNvPr id="404" name="Google Shape;404;p49"/>
          <p:cNvSpPr/>
          <p:nvPr/>
        </p:nvSpPr>
        <p:spPr>
          <a:xfrm>
            <a:off x="2127300" y="391440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49"/>
          <p:cNvSpPr txBox="1"/>
          <p:nvPr/>
        </p:nvSpPr>
        <p:spPr>
          <a:xfrm>
            <a:off x="2170325" y="360045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Cafe’ Ansv.</a:t>
            </a:r>
            <a:endParaRPr>
              <a:solidFill>
                <a:schemeClr val="dk2"/>
              </a:solidFill>
            </a:endParaRPr>
          </a:p>
        </p:txBody>
      </p:sp>
      <p:sp>
        <p:nvSpPr>
          <p:cNvPr id="406" name="Google Shape;406;p49"/>
          <p:cNvSpPr/>
          <p:nvPr/>
        </p:nvSpPr>
        <p:spPr>
          <a:xfrm>
            <a:off x="3557400" y="391440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49"/>
          <p:cNvSpPr txBox="1"/>
          <p:nvPr/>
        </p:nvSpPr>
        <p:spPr>
          <a:xfrm>
            <a:off x="3564413" y="360045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Event Ansv.</a:t>
            </a:r>
            <a:endParaRPr>
              <a:solidFill>
                <a:schemeClr val="dk2"/>
              </a:solidFill>
            </a:endParaRPr>
          </a:p>
        </p:txBody>
      </p:sp>
      <p:sp>
        <p:nvSpPr>
          <p:cNvPr id="408" name="Google Shape;408;p49"/>
          <p:cNvSpPr/>
          <p:nvPr/>
        </p:nvSpPr>
        <p:spPr>
          <a:xfrm>
            <a:off x="140563" y="324458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
              <a:t>Martin S</a:t>
            </a:r>
            <a:endParaRPr b="1"/>
          </a:p>
        </p:txBody>
      </p:sp>
      <p:sp>
        <p:nvSpPr>
          <p:cNvPr id="409" name="Google Shape;409;p49"/>
          <p:cNvSpPr/>
          <p:nvPr/>
        </p:nvSpPr>
        <p:spPr>
          <a:xfrm>
            <a:off x="1482216" y="32530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
              <a:t>Stefan S</a:t>
            </a:r>
            <a:endParaRPr b="1"/>
          </a:p>
        </p:txBody>
      </p:sp>
      <p:sp>
        <p:nvSpPr>
          <p:cNvPr id="410" name="Google Shape;410;p49"/>
          <p:cNvSpPr/>
          <p:nvPr/>
        </p:nvSpPr>
        <p:spPr>
          <a:xfrm>
            <a:off x="2823850" y="3244600"/>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sv" sz="1300"/>
              <a:t>Marcelo</a:t>
            </a:r>
            <a:endParaRPr b="1" sz="1300"/>
          </a:p>
        </p:txBody>
      </p:sp>
      <p:sp>
        <p:nvSpPr>
          <p:cNvPr id="411" name="Google Shape;411;p49"/>
          <p:cNvSpPr/>
          <p:nvPr/>
        </p:nvSpPr>
        <p:spPr>
          <a:xfrm>
            <a:off x="6905123" y="324458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a:t>
            </a:r>
            <a:endParaRPr/>
          </a:p>
        </p:txBody>
      </p:sp>
      <p:sp>
        <p:nvSpPr>
          <p:cNvPr id="412" name="Google Shape;412;p49"/>
          <p:cNvSpPr/>
          <p:nvPr/>
        </p:nvSpPr>
        <p:spPr>
          <a:xfrm>
            <a:off x="5523515" y="3244588"/>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a:t>
            </a:r>
            <a:endParaRPr/>
          </a:p>
        </p:txBody>
      </p:sp>
      <p:sp>
        <p:nvSpPr>
          <p:cNvPr id="413" name="Google Shape;413;p49"/>
          <p:cNvSpPr/>
          <p:nvPr/>
        </p:nvSpPr>
        <p:spPr>
          <a:xfrm>
            <a:off x="7056312" y="2717613"/>
            <a:ext cx="14544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a:t>
            </a:r>
            <a:endParaRPr/>
          </a:p>
        </p:txBody>
      </p:sp>
      <p:sp>
        <p:nvSpPr>
          <p:cNvPr id="414" name="Google Shape;414;p49"/>
          <p:cNvSpPr/>
          <p:nvPr/>
        </p:nvSpPr>
        <p:spPr>
          <a:xfrm>
            <a:off x="4987500" y="391440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Christian N</a:t>
            </a:r>
            <a:endParaRPr/>
          </a:p>
        </p:txBody>
      </p:sp>
      <p:sp>
        <p:nvSpPr>
          <p:cNvPr id="415" name="Google Shape;415;p49"/>
          <p:cNvSpPr txBox="1"/>
          <p:nvPr/>
        </p:nvSpPr>
        <p:spPr>
          <a:xfrm>
            <a:off x="4958463" y="360045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Material Ansv.</a:t>
            </a:r>
            <a:endParaRPr>
              <a:solidFill>
                <a:schemeClr val="dk2"/>
              </a:solidFill>
            </a:endParaRPr>
          </a:p>
        </p:txBody>
      </p:sp>
      <p:sp>
        <p:nvSpPr>
          <p:cNvPr id="416" name="Google Shape;416;p49"/>
          <p:cNvSpPr/>
          <p:nvPr/>
        </p:nvSpPr>
        <p:spPr>
          <a:xfrm>
            <a:off x="6417600" y="3914400"/>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p49"/>
          <p:cNvSpPr txBox="1"/>
          <p:nvPr/>
        </p:nvSpPr>
        <p:spPr>
          <a:xfrm>
            <a:off x="6417600" y="3600450"/>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Lott Ansv.</a:t>
            </a:r>
            <a:endParaRPr>
              <a:solidFill>
                <a:schemeClr val="dk2"/>
              </a:solidFill>
            </a:endParaRPr>
          </a:p>
        </p:txBody>
      </p:sp>
      <p:sp>
        <p:nvSpPr>
          <p:cNvPr id="418" name="Google Shape;418;p49"/>
          <p:cNvSpPr txBox="1"/>
          <p:nvPr/>
        </p:nvSpPr>
        <p:spPr>
          <a:xfrm>
            <a:off x="-87937" y="1364838"/>
            <a:ext cx="18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Lagledare</a:t>
            </a:r>
            <a:endParaRPr>
              <a:solidFill>
                <a:schemeClr val="dk2"/>
              </a:solidFill>
            </a:endParaRPr>
          </a:p>
        </p:txBody>
      </p:sp>
      <p:sp>
        <p:nvSpPr>
          <p:cNvPr id="419" name="Google Shape;419;p49"/>
          <p:cNvSpPr txBox="1"/>
          <p:nvPr/>
        </p:nvSpPr>
        <p:spPr>
          <a:xfrm>
            <a:off x="3487088" y="3893700"/>
            <a:ext cx="140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Lina +</a:t>
            </a:r>
            <a:endParaRPr>
              <a:solidFill>
                <a:schemeClr val="dk2"/>
              </a:solidFill>
            </a:endParaRPr>
          </a:p>
          <a:p>
            <a:pPr indent="0" lvl="0" marL="0" rtl="0" algn="l">
              <a:spcBef>
                <a:spcPts val="0"/>
              </a:spcBef>
              <a:spcAft>
                <a:spcPts val="0"/>
              </a:spcAft>
              <a:buNone/>
            </a:pPr>
            <a:r>
              <a:rPr lang="sv">
                <a:solidFill>
                  <a:schemeClr val="dk2"/>
                </a:solidFill>
              </a:rPr>
              <a:t>Theo Karlgrens</a:t>
            </a:r>
            <a:endParaRPr>
              <a:solidFill>
                <a:schemeClr val="dk2"/>
              </a:solidFill>
            </a:endParaRPr>
          </a:p>
        </p:txBody>
      </p:sp>
      <p:sp>
        <p:nvSpPr>
          <p:cNvPr id="420" name="Google Shape;420;p49"/>
          <p:cNvSpPr txBox="1"/>
          <p:nvPr/>
        </p:nvSpPr>
        <p:spPr>
          <a:xfrm>
            <a:off x="2127450" y="3893700"/>
            <a:ext cx="1404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100">
                <a:solidFill>
                  <a:schemeClr val="dk2"/>
                </a:solidFill>
              </a:rPr>
              <a:t>Jonathan+</a:t>
            </a:r>
            <a:endParaRPr sz="1100">
              <a:solidFill>
                <a:schemeClr val="dk2"/>
              </a:solidFill>
            </a:endParaRPr>
          </a:p>
          <a:p>
            <a:pPr indent="0" lvl="0" marL="0" rtl="0" algn="l">
              <a:spcBef>
                <a:spcPts val="0"/>
              </a:spcBef>
              <a:spcAft>
                <a:spcPts val="0"/>
              </a:spcAft>
              <a:buNone/>
            </a:pPr>
            <a:r>
              <a:rPr lang="sv" sz="1100">
                <a:solidFill>
                  <a:schemeClr val="dk2"/>
                </a:solidFill>
              </a:rPr>
              <a:t>Moa Moreno-Hallmyr</a:t>
            </a:r>
            <a:endParaRPr sz="1100">
              <a:solidFill>
                <a:schemeClr val="dk2"/>
              </a:solidFill>
            </a:endParaRPr>
          </a:p>
        </p:txBody>
      </p:sp>
      <p:sp>
        <p:nvSpPr>
          <p:cNvPr id="421" name="Google Shape;421;p49"/>
          <p:cNvSpPr txBox="1"/>
          <p:nvPr/>
        </p:nvSpPr>
        <p:spPr>
          <a:xfrm>
            <a:off x="6590500" y="3892950"/>
            <a:ext cx="105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2"/>
                </a:solidFill>
              </a:rPr>
              <a:t>Alexandra Bystedt</a:t>
            </a:r>
            <a:endParaRPr>
              <a:solidFill>
                <a:schemeClr val="dk2"/>
              </a:solidFill>
            </a:endParaRPr>
          </a:p>
        </p:txBody>
      </p:sp>
      <p:sp>
        <p:nvSpPr>
          <p:cNvPr id="422" name="Google Shape;422;p49"/>
          <p:cNvSpPr/>
          <p:nvPr/>
        </p:nvSpPr>
        <p:spPr>
          <a:xfrm>
            <a:off x="896913" y="18347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49"/>
          <p:cNvSpPr/>
          <p:nvPr/>
        </p:nvSpPr>
        <p:spPr>
          <a:xfrm>
            <a:off x="2238553" y="18347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49"/>
          <p:cNvSpPr/>
          <p:nvPr/>
        </p:nvSpPr>
        <p:spPr>
          <a:xfrm>
            <a:off x="3580194" y="18347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1500">
                <a:solidFill>
                  <a:schemeClr val="dk2"/>
                </a:solidFill>
              </a:rPr>
              <a:t>Kristoffer	</a:t>
            </a:r>
            <a:endParaRPr sz="1500">
              <a:solidFill>
                <a:schemeClr val="dk2"/>
              </a:solidFill>
            </a:endParaRPr>
          </a:p>
        </p:txBody>
      </p:sp>
      <p:sp>
        <p:nvSpPr>
          <p:cNvPr id="425" name="Google Shape;425;p49"/>
          <p:cNvSpPr/>
          <p:nvPr/>
        </p:nvSpPr>
        <p:spPr>
          <a:xfrm>
            <a:off x="4921835" y="18347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1500">
                <a:solidFill>
                  <a:schemeClr val="dk2"/>
                </a:solidFill>
              </a:rPr>
              <a:t>Assan</a:t>
            </a:r>
            <a:endParaRPr sz="1500">
              <a:solidFill>
                <a:schemeClr val="dk2"/>
              </a:solidFill>
            </a:endParaRPr>
          </a:p>
        </p:txBody>
      </p:sp>
      <p:sp>
        <p:nvSpPr>
          <p:cNvPr id="426" name="Google Shape;426;p49"/>
          <p:cNvSpPr/>
          <p:nvPr/>
        </p:nvSpPr>
        <p:spPr>
          <a:xfrm>
            <a:off x="6279865" y="1834775"/>
            <a:ext cx="1236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1500">
                <a:solidFill>
                  <a:schemeClr val="dk2"/>
                </a:solidFill>
              </a:rPr>
              <a:t>Niklas</a:t>
            </a:r>
            <a:endParaRPr sz="1500">
              <a:solidFill>
                <a:schemeClr val="dk2"/>
              </a:solidFill>
            </a:endParaRPr>
          </a:p>
        </p:txBody>
      </p:sp>
      <p:sp>
        <p:nvSpPr>
          <p:cNvPr id="427" name="Google Shape;427;p49"/>
          <p:cNvSpPr txBox="1"/>
          <p:nvPr/>
        </p:nvSpPr>
        <p:spPr>
          <a:xfrm>
            <a:off x="869175" y="1827125"/>
            <a:ext cx="129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500">
                <a:solidFill>
                  <a:schemeClr val="dk2"/>
                </a:solidFill>
              </a:rPr>
              <a:t>Mathias</a:t>
            </a:r>
            <a:endParaRPr sz="1500">
              <a:solidFill>
                <a:schemeClr val="dk2"/>
              </a:solidFill>
            </a:endParaRPr>
          </a:p>
        </p:txBody>
      </p:sp>
      <p:sp>
        <p:nvSpPr>
          <p:cNvPr id="428" name="Google Shape;428;p49"/>
          <p:cNvSpPr txBox="1"/>
          <p:nvPr/>
        </p:nvSpPr>
        <p:spPr>
          <a:xfrm>
            <a:off x="2431325" y="1847263"/>
            <a:ext cx="129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500">
                <a:solidFill>
                  <a:schemeClr val="dk2"/>
                </a:solidFill>
              </a:rPr>
              <a:t>Frank</a:t>
            </a:r>
            <a:endParaRPr sz="1500">
              <a:solidFill>
                <a:schemeClr val="dk2"/>
              </a:solidFill>
            </a:endParaRPr>
          </a:p>
        </p:txBody>
      </p:sp>
      <p:sp>
        <p:nvSpPr>
          <p:cNvPr id="429" name="Google Shape;429;p49"/>
          <p:cNvSpPr txBox="1"/>
          <p:nvPr/>
        </p:nvSpPr>
        <p:spPr>
          <a:xfrm>
            <a:off x="7756550" y="1922250"/>
            <a:ext cx="140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30" name="Google Shape;430;p49"/>
          <p:cNvSpPr/>
          <p:nvPr/>
        </p:nvSpPr>
        <p:spPr>
          <a:xfrm>
            <a:off x="4347025" y="1030725"/>
            <a:ext cx="12924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a:t>Jonathan</a:t>
            </a:r>
            <a:endParaRPr/>
          </a:p>
          <a:p>
            <a:pPr indent="0" lvl="0" marL="0" rtl="0" algn="ctr">
              <a:spcBef>
                <a:spcPts val="0"/>
              </a:spcBef>
              <a:spcAft>
                <a:spcPts val="0"/>
              </a:spcAft>
              <a:buNone/>
            </a:pPr>
            <a:r>
              <a:rPr lang="sv"/>
              <a:t>Martin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50"/>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36" name="Google Shape;436;p50"/>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Roller 2024 - Rollbeskrivning</a:t>
            </a:r>
            <a:endParaRPr sz="3120"/>
          </a:p>
        </p:txBody>
      </p:sp>
      <p:pic>
        <p:nvPicPr>
          <p:cNvPr id="437" name="Google Shape;437;p50"/>
          <p:cNvPicPr preferRelativeResize="0"/>
          <p:nvPr/>
        </p:nvPicPr>
        <p:blipFill>
          <a:blip r:embed="rId4">
            <a:alphaModFix/>
          </a:blip>
          <a:stretch>
            <a:fillRect/>
          </a:stretch>
        </p:blipFill>
        <p:spPr>
          <a:xfrm>
            <a:off x="152400" y="1017850"/>
            <a:ext cx="8083625" cy="3523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51"/>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43" name="Google Shape;443;p51"/>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tänker vi?</a:t>
            </a:r>
            <a:endParaRPr sz="3120"/>
          </a:p>
        </p:txBody>
      </p:sp>
      <p:pic>
        <p:nvPicPr>
          <p:cNvPr id="444" name="Google Shape;444;p51"/>
          <p:cNvPicPr preferRelativeResize="0"/>
          <p:nvPr/>
        </p:nvPicPr>
        <p:blipFill>
          <a:blip r:embed="rId4">
            <a:alphaModFix/>
          </a:blip>
          <a:stretch>
            <a:fillRect/>
          </a:stretch>
        </p:blipFill>
        <p:spPr>
          <a:xfrm>
            <a:off x="452750" y="1475900"/>
            <a:ext cx="7739299" cy="303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77" name="Google Shape;77;p16"/>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2023</a:t>
            </a:r>
            <a:endParaRPr sz="3120"/>
          </a:p>
        </p:txBody>
      </p:sp>
      <p:pic>
        <p:nvPicPr>
          <p:cNvPr id="78" name="Google Shape;78;p16"/>
          <p:cNvPicPr preferRelativeResize="0"/>
          <p:nvPr/>
        </p:nvPicPr>
        <p:blipFill>
          <a:blip r:embed="rId4">
            <a:alphaModFix/>
          </a:blip>
          <a:stretch>
            <a:fillRect/>
          </a:stretch>
        </p:blipFill>
        <p:spPr>
          <a:xfrm>
            <a:off x="2805125" y="0"/>
            <a:ext cx="5375049" cy="4504750"/>
          </a:xfrm>
          <a:prstGeom prst="rect">
            <a:avLst/>
          </a:prstGeom>
          <a:noFill/>
          <a:ln>
            <a:noFill/>
          </a:ln>
        </p:spPr>
      </p:pic>
      <p:sp>
        <p:nvSpPr>
          <p:cNvPr id="79" name="Google Shape;79;p16"/>
          <p:cNvSpPr txBox="1"/>
          <p:nvPr/>
        </p:nvSpPr>
        <p:spPr>
          <a:xfrm>
            <a:off x="185825" y="1110925"/>
            <a:ext cx="2619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1800">
                <a:solidFill>
                  <a:schemeClr val="dk2"/>
                </a:solidFill>
              </a:rPr>
              <a:t>Vi måste höja medel närvaron!</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sz="1800">
              <a:solidFill>
                <a:schemeClr val="dk2"/>
              </a:solidFill>
            </a:endParaRPr>
          </a:p>
        </p:txBody>
      </p:sp>
      <p:sp>
        <p:nvSpPr>
          <p:cNvPr id="80" name="Google Shape;80;p16"/>
          <p:cNvSpPr txBox="1"/>
          <p:nvPr/>
        </p:nvSpPr>
        <p:spPr>
          <a:xfrm>
            <a:off x="-4525" y="3262225"/>
            <a:ext cx="32169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600">
                <a:solidFill>
                  <a:schemeClr val="dk2"/>
                </a:solidFill>
              </a:rPr>
              <a:t>Vi vill så många som möjligt ska var med!</a:t>
            </a:r>
            <a:endParaRPr sz="2600">
              <a:solidFill>
                <a:schemeClr val="dk2"/>
              </a:solidFill>
            </a:endParaRPr>
          </a:p>
        </p:txBody>
      </p:sp>
      <p:sp>
        <p:nvSpPr>
          <p:cNvPr id="81" name="Google Shape;81;p16"/>
          <p:cNvSpPr txBox="1"/>
          <p:nvPr/>
        </p:nvSpPr>
        <p:spPr>
          <a:xfrm>
            <a:off x="-4525" y="1856900"/>
            <a:ext cx="30000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1800">
                <a:solidFill>
                  <a:schemeClr val="dk2"/>
                </a:solidFill>
              </a:rPr>
              <a:t>24% har 50% närvaro eller bättre på barnen</a:t>
            </a:r>
            <a:endParaRPr sz="1800">
              <a:solidFill>
                <a:schemeClr val="dk2"/>
              </a:solidFill>
            </a:endParaRPr>
          </a:p>
          <a:p>
            <a:pPr indent="0" lvl="0" marL="0" rtl="0" algn="ctr">
              <a:spcBef>
                <a:spcPts val="0"/>
              </a:spcBef>
              <a:spcAft>
                <a:spcPts val="0"/>
              </a:spcAft>
              <a:buNone/>
            </a:pPr>
            <a:r>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52"/>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50" name="Google Shape;450;p52"/>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tänker vi?</a:t>
            </a:r>
            <a:endParaRPr sz="3120"/>
          </a:p>
        </p:txBody>
      </p:sp>
      <p:pic>
        <p:nvPicPr>
          <p:cNvPr id="451" name="Google Shape;451;p52"/>
          <p:cNvPicPr preferRelativeResize="0"/>
          <p:nvPr/>
        </p:nvPicPr>
        <p:blipFill>
          <a:blip r:embed="rId4">
            <a:alphaModFix/>
          </a:blip>
          <a:stretch>
            <a:fillRect/>
          </a:stretch>
        </p:blipFill>
        <p:spPr>
          <a:xfrm>
            <a:off x="775625" y="980350"/>
            <a:ext cx="7048500" cy="3419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53"/>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57" name="Google Shape;457;p53"/>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tänker vi?</a:t>
            </a:r>
            <a:endParaRPr sz="3120"/>
          </a:p>
        </p:txBody>
      </p:sp>
      <p:pic>
        <p:nvPicPr>
          <p:cNvPr id="458" name="Google Shape;458;p53"/>
          <p:cNvPicPr preferRelativeResize="0"/>
          <p:nvPr/>
        </p:nvPicPr>
        <p:blipFill>
          <a:blip r:embed="rId4">
            <a:alphaModFix/>
          </a:blip>
          <a:stretch>
            <a:fillRect/>
          </a:stretch>
        </p:blipFill>
        <p:spPr>
          <a:xfrm>
            <a:off x="723075" y="1423325"/>
            <a:ext cx="7446448" cy="3031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54"/>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64" name="Google Shape;464;p54"/>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Träningar</a:t>
            </a:r>
            <a:endParaRPr sz="3120"/>
          </a:p>
        </p:txBody>
      </p:sp>
      <p:pic>
        <p:nvPicPr>
          <p:cNvPr id="465" name="Google Shape;465;p54"/>
          <p:cNvPicPr preferRelativeResize="0"/>
          <p:nvPr/>
        </p:nvPicPr>
        <p:blipFill>
          <a:blip r:embed="rId4">
            <a:alphaModFix/>
          </a:blip>
          <a:stretch>
            <a:fillRect/>
          </a:stretch>
        </p:blipFill>
        <p:spPr>
          <a:xfrm>
            <a:off x="468300" y="917475"/>
            <a:ext cx="7254399" cy="3611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5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71" name="Google Shape;471;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sv"/>
              <a:t>Fortsatt Fokus på passningsspelet</a:t>
            </a:r>
            <a:endParaRPr/>
          </a:p>
          <a:p>
            <a:pPr indent="-342900" lvl="0" marL="457200" rtl="0" algn="l">
              <a:spcBef>
                <a:spcPts val="0"/>
              </a:spcBef>
              <a:spcAft>
                <a:spcPts val="0"/>
              </a:spcAft>
              <a:buSzPts val="1800"/>
              <a:buChar char="●"/>
            </a:pPr>
            <a:r>
              <a:rPr lang="sv"/>
              <a:t>Kommer börja spela mer 5 mot 5</a:t>
            </a:r>
            <a:endParaRPr/>
          </a:p>
          <a:p>
            <a:pPr indent="-342900" lvl="0" marL="457200" rtl="0" algn="l">
              <a:spcBef>
                <a:spcPts val="0"/>
              </a:spcBef>
              <a:spcAft>
                <a:spcPts val="0"/>
              </a:spcAft>
              <a:buSzPts val="1800"/>
              <a:buChar char="●"/>
            </a:pPr>
            <a:r>
              <a:rPr lang="sv"/>
              <a:t>Positionsspel</a:t>
            </a:r>
            <a:r>
              <a:rPr lang="sv"/>
              <a:t> Back och Anfall - Fokus jobba tillsammans som ett lag</a:t>
            </a:r>
            <a:endParaRPr/>
          </a:p>
          <a:p>
            <a:pPr indent="-342900" lvl="0" marL="457200" rtl="0" algn="l">
              <a:spcBef>
                <a:spcPts val="0"/>
              </a:spcBef>
              <a:spcAft>
                <a:spcPts val="0"/>
              </a:spcAft>
              <a:buSzPts val="1800"/>
              <a:buChar char="●"/>
            </a:pPr>
            <a:r>
              <a:rPr lang="sv"/>
              <a:t>Kommer börja med målvaktsträning</a:t>
            </a:r>
            <a:endParaRPr/>
          </a:p>
        </p:txBody>
      </p:sp>
      <p:sp>
        <p:nvSpPr>
          <p:cNvPr id="472" name="Google Shape;472;p55"/>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Träningar</a:t>
            </a:r>
            <a:endParaRPr sz="3120"/>
          </a:p>
        </p:txBody>
      </p:sp>
      <p:sp>
        <p:nvSpPr>
          <p:cNvPr id="473" name="Google Shape;473;p55"/>
          <p:cNvSpPr txBox="1"/>
          <p:nvPr/>
        </p:nvSpPr>
        <p:spPr>
          <a:xfrm>
            <a:off x="886025" y="3462550"/>
            <a:ext cx="6292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sv" sz="1800">
                <a:solidFill>
                  <a:schemeClr val="dk2"/>
                </a:solidFill>
              </a:rPr>
              <a:t>Det är viktigt att man testar på ALLA </a:t>
            </a:r>
            <a:r>
              <a:rPr b="1" lang="sv" sz="1800">
                <a:solidFill>
                  <a:schemeClr val="dk2"/>
                </a:solidFill>
              </a:rPr>
              <a:t>positioner!</a:t>
            </a:r>
            <a:endParaRPr b="1"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5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79" name="Google Shape;479;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sv"/>
              <a:t>Vi ledare vill att man skall våga misslyckas och målet är att bygga en miljö för killarna där alla hjälps åt och vågar. </a:t>
            </a:r>
            <a:endParaRPr/>
          </a:p>
          <a:p>
            <a:pPr indent="0" lvl="0" marL="457200" rtl="0" algn="l">
              <a:spcBef>
                <a:spcPts val="1200"/>
              </a:spcBef>
              <a:spcAft>
                <a:spcPts val="1200"/>
              </a:spcAft>
              <a:buNone/>
            </a:pPr>
            <a:r>
              <a:rPr lang="sv"/>
              <a:t>I denna åldern är viktigt att man vågar testa för att lära sig. På träningar kommer vi styra övningarna så att de så </a:t>
            </a:r>
            <a:r>
              <a:rPr lang="sv"/>
              <a:t>matchlikt</a:t>
            </a:r>
            <a:r>
              <a:rPr lang="sv"/>
              <a:t> som möjligt</a:t>
            </a:r>
            <a:endParaRPr/>
          </a:p>
        </p:txBody>
      </p:sp>
      <p:sp>
        <p:nvSpPr>
          <p:cNvPr id="480" name="Google Shape;480;p56"/>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Träningar</a:t>
            </a:r>
            <a:endParaRPr sz="3120"/>
          </a:p>
        </p:txBody>
      </p:sp>
      <p:sp>
        <p:nvSpPr>
          <p:cNvPr id="481" name="Google Shape;481;p56"/>
          <p:cNvSpPr txBox="1"/>
          <p:nvPr/>
        </p:nvSpPr>
        <p:spPr>
          <a:xfrm>
            <a:off x="886025" y="3462550"/>
            <a:ext cx="6292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sv" sz="1800">
                <a:solidFill>
                  <a:schemeClr val="dk2"/>
                </a:solidFill>
              </a:rPr>
              <a:t>Hylla att man försöker är vårat motto </a:t>
            </a:r>
            <a:endParaRPr b="1" sz="18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57"/>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87" name="Google Shape;487;p57"/>
          <p:cNvSpPr txBox="1"/>
          <p:nvPr>
            <p:ph idx="1" type="body"/>
          </p:nvPr>
        </p:nvSpPr>
        <p:spPr>
          <a:xfrm>
            <a:off x="199050" y="865450"/>
            <a:ext cx="8520600" cy="199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sv" sz="2000"/>
              <a:t>Vi tolererar inga tråkiga kommentarer</a:t>
            </a:r>
            <a:endParaRPr sz="2000"/>
          </a:p>
          <a:p>
            <a:pPr indent="-355600" lvl="0" marL="457200" rtl="0" algn="l">
              <a:spcBef>
                <a:spcPts val="0"/>
              </a:spcBef>
              <a:spcAft>
                <a:spcPts val="0"/>
              </a:spcAft>
              <a:buSzPts val="2000"/>
              <a:buChar char="●"/>
            </a:pPr>
            <a:r>
              <a:rPr lang="sv" sz="2000"/>
              <a:t>Alla skall passa alla. Vi är ett lag!</a:t>
            </a:r>
            <a:endParaRPr sz="2000"/>
          </a:p>
          <a:p>
            <a:pPr indent="-355600" lvl="0" marL="457200" rtl="0" algn="l">
              <a:spcBef>
                <a:spcPts val="0"/>
              </a:spcBef>
              <a:spcAft>
                <a:spcPts val="0"/>
              </a:spcAft>
              <a:buSzPts val="2000"/>
              <a:buChar char="●"/>
            </a:pPr>
            <a:r>
              <a:rPr lang="sv" sz="2000"/>
              <a:t>Vi ledare hyllar försöken! Vi måste skapa en miljö där de vågar misslyckas, det är bra för den personliga utvecklingen</a:t>
            </a:r>
            <a:endParaRPr sz="2000"/>
          </a:p>
        </p:txBody>
      </p:sp>
      <p:sp>
        <p:nvSpPr>
          <p:cNvPr id="488" name="Google Shape;488;p57"/>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Vilka krav har vi på barnen</a:t>
            </a:r>
            <a:endParaRPr sz="3120"/>
          </a:p>
        </p:txBody>
      </p:sp>
      <p:sp>
        <p:nvSpPr>
          <p:cNvPr id="489" name="Google Shape;489;p57"/>
          <p:cNvSpPr txBox="1"/>
          <p:nvPr/>
        </p:nvSpPr>
        <p:spPr>
          <a:xfrm>
            <a:off x="494700" y="3342750"/>
            <a:ext cx="7929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I år </a:t>
            </a:r>
            <a:r>
              <a:rPr lang="sv" sz="1800">
                <a:solidFill>
                  <a:schemeClr val="dk2"/>
                </a:solidFill>
              </a:rPr>
              <a:t>funderar</a:t>
            </a:r>
            <a:r>
              <a:rPr lang="sv" sz="1800">
                <a:solidFill>
                  <a:schemeClr val="dk2"/>
                </a:solidFill>
              </a:rPr>
              <a:t> vi att införa en trappa för att barnen skall lära sig förhållningsreglerna. Vad tycker ni?</a:t>
            </a:r>
            <a:endParaRPr sz="18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5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495" name="Google Shape;495;p58"/>
          <p:cNvSpPr txBox="1"/>
          <p:nvPr>
            <p:ph idx="1" type="body"/>
          </p:nvPr>
        </p:nvSpPr>
        <p:spPr>
          <a:xfrm>
            <a:off x="206575" y="895500"/>
            <a:ext cx="8520600" cy="19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000"/>
              <a:t>Fyrstegs Trappan</a:t>
            </a:r>
            <a:endParaRPr sz="2000"/>
          </a:p>
          <a:p>
            <a:pPr indent="0" lvl="0" marL="0" rtl="0" algn="l">
              <a:spcBef>
                <a:spcPts val="1200"/>
              </a:spcBef>
              <a:spcAft>
                <a:spcPts val="1200"/>
              </a:spcAft>
              <a:buNone/>
            </a:pPr>
            <a:r>
              <a:rPr lang="sv" sz="2000"/>
              <a:t>	</a:t>
            </a:r>
            <a:endParaRPr sz="2000"/>
          </a:p>
        </p:txBody>
      </p:sp>
      <p:sp>
        <p:nvSpPr>
          <p:cNvPr id="496" name="Google Shape;496;p58"/>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Vilka krav har vi på barnen?</a:t>
            </a:r>
            <a:endParaRPr sz="3120"/>
          </a:p>
        </p:txBody>
      </p:sp>
      <p:sp>
        <p:nvSpPr>
          <p:cNvPr id="497" name="Google Shape;497;p58"/>
          <p:cNvSpPr txBox="1"/>
          <p:nvPr/>
        </p:nvSpPr>
        <p:spPr>
          <a:xfrm>
            <a:off x="1929750" y="3769400"/>
            <a:ext cx="43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98" name="Google Shape;498;p58"/>
          <p:cNvSpPr txBox="1"/>
          <p:nvPr/>
        </p:nvSpPr>
        <p:spPr>
          <a:xfrm>
            <a:off x="247750" y="1532475"/>
            <a:ext cx="78618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AutoNum type="arabicPeriod"/>
            </a:pPr>
            <a:r>
              <a:rPr lang="sv" sz="1800">
                <a:solidFill>
                  <a:schemeClr val="dk2"/>
                </a:solidFill>
              </a:rPr>
              <a:t>En muntlig varning</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Ett gult kort - Får vila resten av övningen</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En muntlig varning - Får vila resten av övningen</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Rött kort - Får gå hem</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pic>
        <p:nvPicPr>
          <p:cNvPr id="499" name="Google Shape;499;p58"/>
          <p:cNvPicPr preferRelativeResize="0"/>
          <p:nvPr/>
        </p:nvPicPr>
        <p:blipFill>
          <a:blip r:embed="rId4">
            <a:alphaModFix/>
          </a:blip>
          <a:stretch>
            <a:fillRect/>
          </a:stretch>
        </p:blipFill>
        <p:spPr>
          <a:xfrm>
            <a:off x="6644223" y="865450"/>
            <a:ext cx="1522725" cy="3739350"/>
          </a:xfrm>
          <a:prstGeom prst="rect">
            <a:avLst/>
          </a:prstGeom>
          <a:noFill/>
          <a:ln>
            <a:noFill/>
          </a:ln>
        </p:spPr>
      </p:pic>
      <p:sp>
        <p:nvSpPr>
          <p:cNvPr id="500" name="Google Shape;500;p58"/>
          <p:cNvSpPr txBox="1"/>
          <p:nvPr/>
        </p:nvSpPr>
        <p:spPr>
          <a:xfrm>
            <a:off x="1366600" y="3679300"/>
            <a:ext cx="43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Viktigt att ni pratar om era barn om detta</a:t>
            </a: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59"/>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06" name="Google Shape;506;p59"/>
          <p:cNvSpPr txBox="1"/>
          <p:nvPr>
            <p:ph idx="1" type="body"/>
          </p:nvPr>
        </p:nvSpPr>
        <p:spPr>
          <a:xfrm>
            <a:off x="199075" y="865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000"/>
              <a:t>Fyrstegs Trappan - vad krävs för att få en varning?</a:t>
            </a:r>
            <a:endParaRPr sz="2000"/>
          </a:p>
          <a:p>
            <a:pPr indent="0" lvl="0" marL="0" rtl="0" algn="l">
              <a:spcBef>
                <a:spcPts val="1200"/>
              </a:spcBef>
              <a:spcAft>
                <a:spcPts val="1200"/>
              </a:spcAft>
              <a:buNone/>
            </a:pPr>
            <a:r>
              <a:rPr lang="sv" sz="2000"/>
              <a:t>	</a:t>
            </a:r>
            <a:endParaRPr sz="2000"/>
          </a:p>
        </p:txBody>
      </p:sp>
      <p:sp>
        <p:nvSpPr>
          <p:cNvPr id="507" name="Google Shape;507;p59"/>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Vilka krav har vi på barnen?</a:t>
            </a:r>
            <a:endParaRPr sz="3120"/>
          </a:p>
        </p:txBody>
      </p:sp>
      <p:sp>
        <p:nvSpPr>
          <p:cNvPr id="508" name="Google Shape;508;p59"/>
          <p:cNvSpPr txBox="1"/>
          <p:nvPr/>
        </p:nvSpPr>
        <p:spPr>
          <a:xfrm>
            <a:off x="1929750" y="3769400"/>
            <a:ext cx="43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09" name="Google Shape;509;p59"/>
          <p:cNvSpPr txBox="1"/>
          <p:nvPr/>
        </p:nvSpPr>
        <p:spPr>
          <a:xfrm>
            <a:off x="581100" y="3373900"/>
            <a:ext cx="798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Hjälp oss gärna oss gärna ser ni att ert barn stör övningen! </a:t>
            </a:r>
            <a:endParaRPr sz="1800">
              <a:solidFill>
                <a:schemeClr val="dk2"/>
              </a:solidFill>
            </a:endParaRPr>
          </a:p>
        </p:txBody>
      </p:sp>
      <p:sp>
        <p:nvSpPr>
          <p:cNvPr id="510" name="Google Shape;510;p59"/>
          <p:cNvSpPr txBox="1"/>
          <p:nvPr/>
        </p:nvSpPr>
        <p:spPr>
          <a:xfrm>
            <a:off x="405450" y="1438150"/>
            <a:ext cx="78336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sv" sz="1800">
                <a:solidFill>
                  <a:schemeClr val="dk2"/>
                </a:solidFill>
              </a:rPr>
              <a:t>Att inte lyssna på instruktioner(Ex. Bråka i kö m.m) </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Störa en övning så att den inte fungerar för resten av gruppen</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Klaga eller vara en dålig lagkamrat</a:t>
            </a:r>
            <a:endParaRPr sz="1800">
              <a:solidFill>
                <a:schemeClr val="dk2"/>
              </a:solidFill>
            </a:endParaRPr>
          </a:p>
          <a:p>
            <a:pPr indent="-342900" lvl="0" marL="457200" rtl="0" algn="l">
              <a:spcBef>
                <a:spcPts val="0"/>
              </a:spcBef>
              <a:spcAft>
                <a:spcPts val="0"/>
              </a:spcAft>
              <a:buClr>
                <a:schemeClr val="dk2"/>
              </a:buClr>
              <a:buSzPts val="1800"/>
              <a:buChar char="●"/>
            </a:pPr>
            <a:r>
              <a:rPr lang="sv" sz="1800">
                <a:solidFill>
                  <a:schemeClr val="dk2"/>
                </a:solidFill>
              </a:rPr>
              <a:t>Vara osportslig</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60"/>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16" name="Google Shape;516;p60"/>
          <p:cNvSpPr txBox="1"/>
          <p:nvPr>
            <p:ph idx="1" type="body"/>
          </p:nvPr>
        </p:nvSpPr>
        <p:spPr>
          <a:xfrm>
            <a:off x="135150" y="1152475"/>
            <a:ext cx="8837700" cy="1580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sv" sz="2000"/>
              <a:t>Det minsta som krävs är att svara på kallelserna!</a:t>
            </a:r>
            <a:endParaRPr sz="2000"/>
          </a:p>
          <a:p>
            <a:pPr indent="-355600" lvl="0" marL="457200" rtl="0" algn="l">
              <a:spcBef>
                <a:spcPts val="0"/>
              </a:spcBef>
              <a:spcAft>
                <a:spcPts val="0"/>
              </a:spcAft>
              <a:buSzPts val="2000"/>
              <a:buChar char="●"/>
            </a:pPr>
            <a:r>
              <a:rPr lang="sv" sz="2000"/>
              <a:t>Kom i god tid till träningen och se till att man är klar när träningen startar</a:t>
            </a:r>
            <a:endParaRPr sz="2000"/>
          </a:p>
          <a:p>
            <a:pPr indent="-355600" lvl="0" marL="457200" rtl="0" algn="l">
              <a:spcBef>
                <a:spcPts val="0"/>
              </a:spcBef>
              <a:spcAft>
                <a:spcPts val="0"/>
              </a:spcAft>
              <a:buSzPts val="2000"/>
              <a:buChar char="●"/>
            </a:pPr>
            <a:r>
              <a:rPr lang="sv" sz="2000"/>
              <a:t>Vara </a:t>
            </a:r>
            <a:r>
              <a:rPr lang="sv" sz="2000"/>
              <a:t>involverad</a:t>
            </a:r>
            <a:r>
              <a:rPr lang="sv" sz="2000"/>
              <a:t> och heja på!</a:t>
            </a:r>
            <a:endParaRPr sz="2000"/>
          </a:p>
          <a:p>
            <a:pPr indent="-355600" lvl="0" marL="457200" rtl="0" algn="l">
              <a:spcBef>
                <a:spcPts val="0"/>
              </a:spcBef>
              <a:spcAft>
                <a:spcPts val="0"/>
              </a:spcAft>
              <a:buSzPts val="2000"/>
              <a:buChar char="●"/>
            </a:pPr>
            <a:r>
              <a:rPr lang="sv" sz="2000"/>
              <a:t>Minst en förälder skall vara med på träning/match </a:t>
            </a:r>
            <a:endParaRPr sz="2000"/>
          </a:p>
          <a:p>
            <a:pPr indent="-355600" lvl="0" marL="457200" rtl="0" algn="l">
              <a:spcBef>
                <a:spcPts val="0"/>
              </a:spcBef>
              <a:spcAft>
                <a:spcPts val="0"/>
              </a:spcAft>
              <a:buSzPts val="2000"/>
              <a:buChar char="●"/>
            </a:pPr>
            <a:r>
              <a:rPr lang="sv" sz="2000"/>
              <a:t>Hjälpa till med Cafe verksamheten och/eller lotter   </a:t>
            </a:r>
            <a:endParaRPr sz="2000"/>
          </a:p>
        </p:txBody>
      </p:sp>
      <p:sp>
        <p:nvSpPr>
          <p:cNvPr id="517" name="Google Shape;517;p60"/>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a:t>
            </a:r>
            <a:r>
              <a:rPr lang="sv" sz="3120"/>
              <a:t>Vilka krav som förälder</a:t>
            </a:r>
            <a:r>
              <a:rPr lang="sv" sz="3120"/>
              <a:t>?</a:t>
            </a:r>
            <a:endParaRPr sz="3120"/>
          </a:p>
        </p:txBody>
      </p:sp>
      <p:sp>
        <p:nvSpPr>
          <p:cNvPr id="518" name="Google Shape;518;p60"/>
          <p:cNvSpPr txBox="1"/>
          <p:nvPr/>
        </p:nvSpPr>
        <p:spPr>
          <a:xfrm>
            <a:off x="1374100" y="3559175"/>
            <a:ext cx="6164700" cy="73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sv" sz="1800">
                <a:solidFill>
                  <a:schemeClr val="dk2"/>
                </a:solidFill>
              </a:rPr>
              <a:t>På lördagar planerar vi träningen efter antal barn och ledare. </a:t>
            </a:r>
            <a:endParaRPr b="1" sz="1800">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61"/>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24" name="Google Shape;524;p61"/>
          <p:cNvSpPr txBox="1"/>
          <p:nvPr>
            <p:ph idx="1" type="body"/>
          </p:nvPr>
        </p:nvSpPr>
        <p:spPr>
          <a:xfrm>
            <a:off x="206575" y="895500"/>
            <a:ext cx="8520600" cy="19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000"/>
              <a:t>Fyrstegs Trappan</a:t>
            </a:r>
            <a:endParaRPr sz="2000"/>
          </a:p>
          <a:p>
            <a:pPr indent="0" lvl="0" marL="0" rtl="0" algn="l">
              <a:spcBef>
                <a:spcPts val="1200"/>
              </a:spcBef>
              <a:spcAft>
                <a:spcPts val="1200"/>
              </a:spcAft>
              <a:buNone/>
            </a:pPr>
            <a:r>
              <a:rPr lang="sv" sz="2000"/>
              <a:t>	</a:t>
            </a:r>
            <a:endParaRPr sz="2000"/>
          </a:p>
        </p:txBody>
      </p:sp>
      <p:sp>
        <p:nvSpPr>
          <p:cNvPr id="525" name="Google Shape;525;p61"/>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Vilka krav som förälder?</a:t>
            </a:r>
            <a:endParaRPr sz="3120"/>
          </a:p>
        </p:txBody>
      </p:sp>
      <p:sp>
        <p:nvSpPr>
          <p:cNvPr id="526" name="Google Shape;526;p61"/>
          <p:cNvSpPr txBox="1"/>
          <p:nvPr/>
        </p:nvSpPr>
        <p:spPr>
          <a:xfrm>
            <a:off x="247750" y="1532475"/>
            <a:ext cx="63966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AutoNum type="arabicPeriod"/>
            </a:pPr>
            <a:r>
              <a:rPr lang="sv" sz="1800">
                <a:solidFill>
                  <a:schemeClr val="dk2"/>
                </a:solidFill>
              </a:rPr>
              <a:t>Dyker inte upp till sammandrag/cup</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Sen ankomst utan förklaring till Sammandrag/cup</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Dyker inte upp på </a:t>
            </a:r>
            <a:r>
              <a:rPr lang="sv" sz="1800">
                <a:solidFill>
                  <a:schemeClr val="dk2"/>
                </a:solidFill>
              </a:rPr>
              <a:t>Cafe Pass eller andra kallelser</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sv" sz="1800">
                <a:solidFill>
                  <a:schemeClr val="dk2"/>
                </a:solidFill>
              </a:rPr>
              <a:t>Tackar ja till träningar men kommer inte </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pic>
        <p:nvPicPr>
          <p:cNvPr id="527" name="Google Shape;527;p61"/>
          <p:cNvPicPr preferRelativeResize="0"/>
          <p:nvPr/>
        </p:nvPicPr>
        <p:blipFill>
          <a:blip r:embed="rId4">
            <a:alphaModFix/>
          </a:blip>
          <a:stretch>
            <a:fillRect/>
          </a:stretch>
        </p:blipFill>
        <p:spPr>
          <a:xfrm>
            <a:off x="6644223" y="865450"/>
            <a:ext cx="1522725" cy="3739350"/>
          </a:xfrm>
          <a:prstGeom prst="rect">
            <a:avLst/>
          </a:prstGeom>
          <a:noFill/>
          <a:ln>
            <a:noFill/>
          </a:ln>
        </p:spPr>
      </p:pic>
      <p:sp>
        <p:nvSpPr>
          <p:cNvPr id="528" name="Google Shape;528;p61"/>
          <p:cNvSpPr txBox="1"/>
          <p:nvPr/>
        </p:nvSpPr>
        <p:spPr>
          <a:xfrm>
            <a:off x="1352775" y="3612350"/>
            <a:ext cx="42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2"/>
                </a:solidFill>
              </a:rPr>
              <a:t>Blir inte kallad till sammandrag/cuper!</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87" name="Google Shape;87;p17"/>
          <p:cNvSpPr txBox="1"/>
          <p:nvPr>
            <p:ph idx="1" type="body"/>
          </p:nvPr>
        </p:nvSpPr>
        <p:spPr>
          <a:xfrm>
            <a:off x="476875" y="1542900"/>
            <a:ext cx="8180700" cy="2010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sv" sz="2800"/>
              <a:t>Nästan 50% har svarat och då är ledarbarnen inte medräknade  </a:t>
            </a:r>
            <a:endParaRPr sz="2800"/>
          </a:p>
        </p:txBody>
      </p:sp>
      <p:sp>
        <p:nvSpPr>
          <p:cNvPr id="88" name="Google Shape;88;p17"/>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a:t>
            </a:r>
            <a:endParaRPr sz="312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62"/>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34" name="Google Shape;534;p62"/>
          <p:cNvSpPr txBox="1"/>
          <p:nvPr>
            <p:ph idx="1" type="body"/>
          </p:nvPr>
        </p:nvSpPr>
        <p:spPr>
          <a:xfrm>
            <a:off x="311700" y="1592600"/>
            <a:ext cx="8520600" cy="2976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sv"/>
              <a:t>Viktigt att ni föräldrar </a:t>
            </a:r>
            <a:r>
              <a:rPr b="1" lang="sv" u="sng"/>
              <a:t>inte</a:t>
            </a:r>
            <a:r>
              <a:rPr lang="sv"/>
              <a:t> styr barnen genom att ropa ‘passa, dribbla’ m.m</a:t>
            </a:r>
            <a:endParaRPr/>
          </a:p>
          <a:p>
            <a:pPr indent="0" lvl="0" marL="457200" rtl="0" algn="l">
              <a:spcBef>
                <a:spcPts val="1200"/>
              </a:spcBef>
              <a:spcAft>
                <a:spcPts val="0"/>
              </a:spcAft>
              <a:buNone/>
            </a:pPr>
            <a:r>
              <a:rPr b="1" lang="sv"/>
              <a:t>En viktigt del i barnens utveckling är att ta egna beslut och våga testa. Det räcker med att vi ledare försöker hjälpa barnen.  </a:t>
            </a:r>
            <a:endParaRPr b="1"/>
          </a:p>
          <a:p>
            <a:pPr indent="-342900" lvl="0" marL="457200" rtl="0" algn="l">
              <a:spcBef>
                <a:spcPts val="1200"/>
              </a:spcBef>
              <a:spcAft>
                <a:spcPts val="0"/>
              </a:spcAft>
              <a:buSzPts val="1800"/>
              <a:buChar char="●"/>
            </a:pPr>
            <a:r>
              <a:rPr lang="sv"/>
              <a:t>Hylla försöken men fråga om man kan gjort något annat </a:t>
            </a:r>
            <a:endParaRPr/>
          </a:p>
          <a:p>
            <a:pPr indent="-342900" lvl="0" marL="457200" rtl="0" algn="l">
              <a:spcBef>
                <a:spcPts val="0"/>
              </a:spcBef>
              <a:spcAft>
                <a:spcPts val="0"/>
              </a:spcAft>
              <a:buSzPts val="1800"/>
              <a:buChar char="●"/>
            </a:pPr>
            <a:r>
              <a:rPr lang="sv"/>
              <a:t>Föräldrar skall </a:t>
            </a:r>
            <a:r>
              <a:rPr b="1" i="1" lang="sv" u="sng">
                <a:solidFill>
                  <a:schemeClr val="dk1"/>
                </a:solidFill>
              </a:rPr>
              <a:t>alltid</a:t>
            </a:r>
            <a:r>
              <a:rPr lang="sv"/>
              <a:t> stå på motsatt sida av oss ledare på matcher</a:t>
            </a:r>
            <a:endParaRPr/>
          </a:p>
          <a:p>
            <a:pPr indent="-342900" lvl="0" marL="457200" rtl="0" algn="l">
              <a:spcBef>
                <a:spcPts val="0"/>
              </a:spcBef>
              <a:spcAft>
                <a:spcPts val="0"/>
              </a:spcAft>
              <a:buSzPts val="1800"/>
              <a:buChar char="●"/>
            </a:pPr>
            <a:r>
              <a:rPr lang="sv"/>
              <a:t>Vid samling skall barnen vara helt klara dvs toabesök, mat m.m</a:t>
            </a:r>
            <a:endParaRPr/>
          </a:p>
        </p:txBody>
      </p:sp>
      <p:sp>
        <p:nvSpPr>
          <p:cNvPr id="535" name="Google Shape;535;p62"/>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skall vi bete oss under match/träning?</a:t>
            </a:r>
            <a:endParaRPr sz="312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63"/>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41" name="Google Shape;541;p63"/>
          <p:cNvSpPr txBox="1"/>
          <p:nvPr>
            <p:ph idx="1" type="body"/>
          </p:nvPr>
        </p:nvSpPr>
        <p:spPr>
          <a:xfrm>
            <a:off x="311700" y="2050650"/>
            <a:ext cx="8676300" cy="26088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sv" sz="2900"/>
              <a:t>Vi kommer skicka ut en “ordbok” för barnen och er som förklarar de flesta ord som vi ledare säger under matcher</a:t>
            </a:r>
            <a:endParaRPr sz="2900"/>
          </a:p>
        </p:txBody>
      </p:sp>
      <p:sp>
        <p:nvSpPr>
          <p:cNvPr id="542" name="Google Shape;542;p63"/>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skall vi bete oss under match/träning?</a:t>
            </a:r>
            <a:endParaRPr sz="312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64"/>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48" name="Google Shape;548;p64"/>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Fokus 2024 - Hur skall vi bete oss under match/träning?</a:t>
            </a:r>
            <a:endParaRPr sz="3120"/>
          </a:p>
        </p:txBody>
      </p:sp>
      <p:pic>
        <p:nvPicPr>
          <p:cNvPr id="549" name="Google Shape;549;p64"/>
          <p:cNvPicPr preferRelativeResize="0"/>
          <p:nvPr/>
        </p:nvPicPr>
        <p:blipFill>
          <a:blip r:embed="rId4">
            <a:alphaModFix/>
          </a:blip>
          <a:stretch>
            <a:fillRect/>
          </a:stretch>
        </p:blipFill>
        <p:spPr>
          <a:xfrm>
            <a:off x="139000" y="1400800"/>
            <a:ext cx="7962950" cy="30311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6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55" name="Google Shape;555;p65"/>
          <p:cNvSpPr txBox="1"/>
          <p:nvPr>
            <p:ph idx="1" type="body"/>
          </p:nvPr>
        </p:nvSpPr>
        <p:spPr>
          <a:xfrm>
            <a:off x="311700" y="1197525"/>
            <a:ext cx="5687700" cy="3225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sv"/>
              <a:t>Bättre överblick</a:t>
            </a:r>
            <a:endParaRPr/>
          </a:p>
          <a:p>
            <a:pPr indent="-342900" lvl="0" marL="457200" rtl="0" algn="l">
              <a:spcBef>
                <a:spcPts val="0"/>
              </a:spcBef>
              <a:spcAft>
                <a:spcPts val="0"/>
              </a:spcAft>
              <a:buSzPts val="1800"/>
              <a:buChar char="●"/>
            </a:pPr>
            <a:r>
              <a:rPr lang="sv"/>
              <a:t>Enkelt</a:t>
            </a:r>
            <a:endParaRPr/>
          </a:p>
          <a:p>
            <a:pPr indent="-342900" lvl="0" marL="457200" rtl="0" algn="l">
              <a:spcBef>
                <a:spcPts val="0"/>
              </a:spcBef>
              <a:spcAft>
                <a:spcPts val="0"/>
              </a:spcAft>
              <a:buSzPts val="1800"/>
              <a:buChar char="●"/>
            </a:pPr>
            <a:r>
              <a:rPr lang="sv"/>
              <a:t>Lagligt</a:t>
            </a:r>
            <a:endParaRPr/>
          </a:p>
          <a:p>
            <a:pPr indent="-342900" lvl="0" marL="457200" rtl="0" algn="l">
              <a:spcBef>
                <a:spcPts val="0"/>
              </a:spcBef>
              <a:spcAft>
                <a:spcPts val="0"/>
              </a:spcAft>
              <a:buSzPts val="1800"/>
              <a:buChar char="●"/>
            </a:pPr>
            <a:r>
              <a:rPr lang="sv"/>
              <a:t>Kan skicka ut “fakturor” och slipper jaga swish</a:t>
            </a:r>
            <a:endParaRPr/>
          </a:p>
          <a:p>
            <a:pPr indent="-342900" lvl="0" marL="457200" rtl="0" algn="l">
              <a:spcBef>
                <a:spcPts val="0"/>
              </a:spcBef>
              <a:spcAft>
                <a:spcPts val="0"/>
              </a:spcAft>
              <a:buSzPts val="1800"/>
              <a:buChar char="●"/>
            </a:pPr>
            <a:r>
              <a:rPr lang="sv"/>
              <a:t>De tar 2,5% eller 2 KR per insättning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56" name="Google Shape;556;p65"/>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a:t>
            </a:r>
            <a:endParaRPr sz="312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6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62" name="Google Shape;562;p66"/>
          <p:cNvSpPr txBox="1"/>
          <p:nvPr>
            <p:ph idx="1" type="body"/>
          </p:nvPr>
        </p:nvSpPr>
        <p:spPr>
          <a:xfrm>
            <a:off x="311700" y="1152475"/>
            <a:ext cx="476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Blir man medlem hos sponsorhuset så får vårat lag en viss procent från över 600 olika nätshoppar…</a:t>
            </a:r>
            <a:endParaRPr/>
          </a:p>
        </p:txBody>
      </p:sp>
      <p:sp>
        <p:nvSpPr>
          <p:cNvPr id="563" name="Google Shape;563;p66"/>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 - Hur man bidrar</a:t>
            </a:r>
            <a:endParaRPr sz="3120"/>
          </a:p>
        </p:txBody>
      </p:sp>
      <p:pic>
        <p:nvPicPr>
          <p:cNvPr id="564" name="Google Shape;564;p66"/>
          <p:cNvPicPr preferRelativeResize="0"/>
          <p:nvPr/>
        </p:nvPicPr>
        <p:blipFill>
          <a:blip r:embed="rId4">
            <a:alphaModFix/>
          </a:blip>
          <a:stretch>
            <a:fillRect/>
          </a:stretch>
        </p:blipFill>
        <p:spPr>
          <a:xfrm>
            <a:off x="5674522" y="990550"/>
            <a:ext cx="2471983" cy="3416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67"/>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70" name="Google Shape;570;p67"/>
          <p:cNvSpPr txBox="1"/>
          <p:nvPr>
            <p:ph idx="1" type="body"/>
          </p:nvPr>
        </p:nvSpPr>
        <p:spPr>
          <a:xfrm>
            <a:off x="311700" y="1152475"/>
            <a:ext cx="476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Ladda ner ett tillägg till din webläsare som heter handla smart så får man automatiskt bonusen insatt på konto på sponsorhuset. Bonusen kan man plocka ut 30 dagar efter köp och då går till oss…</a:t>
            </a:r>
            <a:endParaRPr/>
          </a:p>
        </p:txBody>
      </p:sp>
      <p:sp>
        <p:nvSpPr>
          <p:cNvPr id="571" name="Google Shape;571;p67"/>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 - Hur man bidrar</a:t>
            </a:r>
            <a:endParaRPr sz="3120"/>
          </a:p>
        </p:txBody>
      </p:sp>
      <p:pic>
        <p:nvPicPr>
          <p:cNvPr id="572" name="Google Shape;572;p67"/>
          <p:cNvPicPr preferRelativeResize="0"/>
          <p:nvPr/>
        </p:nvPicPr>
        <p:blipFill>
          <a:blip r:embed="rId4">
            <a:alphaModFix/>
          </a:blip>
          <a:stretch>
            <a:fillRect/>
          </a:stretch>
        </p:blipFill>
        <p:spPr>
          <a:xfrm>
            <a:off x="5643575" y="1069325"/>
            <a:ext cx="2501200" cy="3542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6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78" name="Google Shape;578;p68"/>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 - Hur man bidrar</a:t>
            </a:r>
            <a:endParaRPr sz="3120"/>
          </a:p>
        </p:txBody>
      </p:sp>
      <p:pic>
        <p:nvPicPr>
          <p:cNvPr id="579" name="Google Shape;579;p68"/>
          <p:cNvPicPr preferRelativeResize="0"/>
          <p:nvPr/>
        </p:nvPicPr>
        <p:blipFill>
          <a:blip r:embed="rId4">
            <a:alphaModFix/>
          </a:blip>
          <a:stretch>
            <a:fillRect/>
          </a:stretch>
        </p:blipFill>
        <p:spPr>
          <a:xfrm>
            <a:off x="5674522" y="990550"/>
            <a:ext cx="2471983" cy="3416400"/>
          </a:xfrm>
          <a:prstGeom prst="rect">
            <a:avLst/>
          </a:prstGeom>
          <a:noFill/>
          <a:ln>
            <a:noFill/>
          </a:ln>
        </p:spPr>
      </p:pic>
      <p:pic>
        <p:nvPicPr>
          <p:cNvPr id="580" name="Google Shape;580;p68"/>
          <p:cNvPicPr preferRelativeResize="0"/>
          <p:nvPr/>
        </p:nvPicPr>
        <p:blipFill>
          <a:blip r:embed="rId5">
            <a:alphaModFix/>
          </a:blip>
          <a:stretch>
            <a:fillRect/>
          </a:stretch>
        </p:blipFill>
        <p:spPr>
          <a:xfrm>
            <a:off x="228600" y="1357350"/>
            <a:ext cx="5369724" cy="2352205"/>
          </a:xfrm>
          <a:prstGeom prst="rect">
            <a:avLst/>
          </a:prstGeom>
          <a:noFill/>
          <a:ln>
            <a:noFill/>
          </a:ln>
        </p:spPr>
      </p:pic>
      <p:pic>
        <p:nvPicPr>
          <p:cNvPr id="581" name="Google Shape;581;p68"/>
          <p:cNvPicPr preferRelativeResize="0"/>
          <p:nvPr/>
        </p:nvPicPr>
        <p:blipFill>
          <a:blip r:embed="rId6">
            <a:alphaModFix/>
          </a:blip>
          <a:stretch>
            <a:fillRect/>
          </a:stretch>
        </p:blipFill>
        <p:spPr>
          <a:xfrm>
            <a:off x="0" y="1325200"/>
            <a:ext cx="5560225" cy="2416488"/>
          </a:xfrm>
          <a:prstGeom prst="rect">
            <a:avLst/>
          </a:prstGeom>
          <a:noFill/>
          <a:ln>
            <a:noFill/>
          </a:ln>
        </p:spPr>
      </p:pic>
      <p:pic>
        <p:nvPicPr>
          <p:cNvPr id="582" name="Google Shape;582;p68"/>
          <p:cNvPicPr preferRelativeResize="0"/>
          <p:nvPr/>
        </p:nvPicPr>
        <p:blipFill>
          <a:blip r:embed="rId7">
            <a:alphaModFix/>
          </a:blip>
          <a:stretch>
            <a:fillRect/>
          </a:stretch>
        </p:blipFill>
        <p:spPr>
          <a:xfrm>
            <a:off x="100013" y="990550"/>
            <a:ext cx="2085975" cy="1543050"/>
          </a:xfrm>
          <a:prstGeom prst="rect">
            <a:avLst/>
          </a:prstGeom>
          <a:noFill/>
          <a:ln>
            <a:noFill/>
          </a:ln>
        </p:spPr>
      </p:pic>
      <p:pic>
        <p:nvPicPr>
          <p:cNvPr id="583" name="Google Shape;583;p68"/>
          <p:cNvPicPr preferRelativeResize="0"/>
          <p:nvPr/>
        </p:nvPicPr>
        <p:blipFill>
          <a:blip r:embed="rId8">
            <a:alphaModFix/>
          </a:blip>
          <a:stretch>
            <a:fillRect/>
          </a:stretch>
        </p:blipFill>
        <p:spPr>
          <a:xfrm>
            <a:off x="2186002" y="1276350"/>
            <a:ext cx="1630163" cy="1257250"/>
          </a:xfrm>
          <a:prstGeom prst="rect">
            <a:avLst/>
          </a:prstGeom>
          <a:noFill/>
          <a:ln>
            <a:noFill/>
          </a:ln>
        </p:spPr>
      </p:pic>
      <p:pic>
        <p:nvPicPr>
          <p:cNvPr id="584" name="Google Shape;584;p68"/>
          <p:cNvPicPr preferRelativeResize="0"/>
          <p:nvPr/>
        </p:nvPicPr>
        <p:blipFill>
          <a:blip r:embed="rId9">
            <a:alphaModFix/>
          </a:blip>
          <a:stretch>
            <a:fillRect/>
          </a:stretch>
        </p:blipFill>
        <p:spPr>
          <a:xfrm>
            <a:off x="3816163" y="1246025"/>
            <a:ext cx="1807375" cy="1317878"/>
          </a:xfrm>
          <a:prstGeom prst="rect">
            <a:avLst/>
          </a:prstGeom>
          <a:noFill/>
          <a:ln>
            <a:noFill/>
          </a:ln>
        </p:spPr>
      </p:pic>
      <p:pic>
        <p:nvPicPr>
          <p:cNvPr id="585" name="Google Shape;585;p68"/>
          <p:cNvPicPr preferRelativeResize="0"/>
          <p:nvPr/>
        </p:nvPicPr>
        <p:blipFill>
          <a:blip r:embed="rId10">
            <a:alphaModFix/>
          </a:blip>
          <a:stretch>
            <a:fillRect/>
          </a:stretch>
        </p:blipFill>
        <p:spPr>
          <a:xfrm>
            <a:off x="185738" y="2533588"/>
            <a:ext cx="1362075" cy="1057275"/>
          </a:xfrm>
          <a:prstGeom prst="rect">
            <a:avLst/>
          </a:prstGeom>
          <a:noFill/>
          <a:ln>
            <a:noFill/>
          </a:ln>
        </p:spPr>
      </p:pic>
      <p:pic>
        <p:nvPicPr>
          <p:cNvPr id="586" name="Google Shape;586;p68"/>
          <p:cNvPicPr preferRelativeResize="0"/>
          <p:nvPr/>
        </p:nvPicPr>
        <p:blipFill>
          <a:blip r:embed="rId11">
            <a:alphaModFix/>
          </a:blip>
          <a:stretch>
            <a:fillRect/>
          </a:stretch>
        </p:blipFill>
        <p:spPr>
          <a:xfrm>
            <a:off x="1547813" y="2533600"/>
            <a:ext cx="1533525" cy="1428750"/>
          </a:xfrm>
          <a:prstGeom prst="rect">
            <a:avLst/>
          </a:prstGeom>
          <a:noFill/>
          <a:ln>
            <a:noFill/>
          </a:ln>
        </p:spPr>
      </p:pic>
      <p:pic>
        <p:nvPicPr>
          <p:cNvPr id="587" name="Google Shape;587;p68"/>
          <p:cNvPicPr preferRelativeResize="0"/>
          <p:nvPr/>
        </p:nvPicPr>
        <p:blipFill>
          <a:blip r:embed="rId12">
            <a:alphaModFix/>
          </a:blip>
          <a:stretch>
            <a:fillRect/>
          </a:stretch>
        </p:blipFill>
        <p:spPr>
          <a:xfrm>
            <a:off x="3081338" y="2557400"/>
            <a:ext cx="1495425" cy="1381125"/>
          </a:xfrm>
          <a:prstGeom prst="rect">
            <a:avLst/>
          </a:prstGeom>
          <a:noFill/>
          <a:ln>
            <a:noFill/>
          </a:ln>
        </p:spPr>
      </p:pic>
      <p:pic>
        <p:nvPicPr>
          <p:cNvPr id="588" name="Google Shape;588;p68"/>
          <p:cNvPicPr preferRelativeResize="0"/>
          <p:nvPr/>
        </p:nvPicPr>
        <p:blipFill>
          <a:blip r:embed="rId13">
            <a:alphaModFix/>
          </a:blip>
          <a:stretch>
            <a:fillRect/>
          </a:stretch>
        </p:blipFill>
        <p:spPr>
          <a:xfrm>
            <a:off x="4482300" y="2571748"/>
            <a:ext cx="1236475" cy="1097350"/>
          </a:xfrm>
          <a:prstGeom prst="rect">
            <a:avLst/>
          </a:prstGeom>
          <a:noFill/>
          <a:ln>
            <a:noFill/>
          </a:ln>
        </p:spPr>
      </p:pic>
      <p:pic>
        <p:nvPicPr>
          <p:cNvPr id="589" name="Google Shape;589;p68"/>
          <p:cNvPicPr preferRelativeResize="0"/>
          <p:nvPr/>
        </p:nvPicPr>
        <p:blipFill>
          <a:blip r:embed="rId14">
            <a:alphaModFix/>
          </a:blip>
          <a:stretch>
            <a:fillRect/>
          </a:stretch>
        </p:blipFill>
        <p:spPr>
          <a:xfrm>
            <a:off x="38975" y="1445425"/>
            <a:ext cx="5635550" cy="22375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69"/>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595" name="Google Shape;595;p69"/>
          <p:cNvSpPr txBox="1"/>
          <p:nvPr>
            <p:ph idx="1" type="body"/>
          </p:nvPr>
        </p:nvSpPr>
        <p:spPr>
          <a:xfrm>
            <a:off x="311700" y="1152475"/>
            <a:ext cx="476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Det är enkla pengar att tjäna. Kan man även få med företag och få dem att koppla sina bensinkort till oss så blir det ännu enklare!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t> </a:t>
            </a:r>
            <a:endParaRPr/>
          </a:p>
        </p:txBody>
      </p:sp>
      <p:sp>
        <p:nvSpPr>
          <p:cNvPr id="596" name="Google Shape;596;p69"/>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 - Hur man bidrar</a:t>
            </a:r>
            <a:endParaRPr sz="3120"/>
          </a:p>
        </p:txBody>
      </p:sp>
      <p:pic>
        <p:nvPicPr>
          <p:cNvPr id="597" name="Google Shape;597;p69"/>
          <p:cNvPicPr preferRelativeResize="0"/>
          <p:nvPr/>
        </p:nvPicPr>
        <p:blipFill>
          <a:blip r:embed="rId4">
            <a:alphaModFix/>
          </a:blip>
          <a:stretch>
            <a:fillRect/>
          </a:stretch>
        </p:blipFill>
        <p:spPr>
          <a:xfrm>
            <a:off x="5674522" y="990550"/>
            <a:ext cx="2471983" cy="3416400"/>
          </a:xfrm>
          <a:prstGeom prst="rect">
            <a:avLst/>
          </a:prstGeom>
          <a:noFill/>
          <a:ln>
            <a:noFill/>
          </a:ln>
        </p:spPr>
      </p:pic>
      <p:pic>
        <p:nvPicPr>
          <p:cNvPr id="598" name="Google Shape;598;p69"/>
          <p:cNvPicPr preferRelativeResize="0"/>
          <p:nvPr/>
        </p:nvPicPr>
        <p:blipFill>
          <a:blip r:embed="rId5">
            <a:alphaModFix/>
          </a:blip>
          <a:stretch>
            <a:fillRect/>
          </a:stretch>
        </p:blipFill>
        <p:spPr>
          <a:xfrm>
            <a:off x="130675" y="2236775"/>
            <a:ext cx="1600200" cy="1247775"/>
          </a:xfrm>
          <a:prstGeom prst="rect">
            <a:avLst/>
          </a:prstGeom>
          <a:noFill/>
          <a:ln>
            <a:noFill/>
          </a:ln>
        </p:spPr>
      </p:pic>
      <p:pic>
        <p:nvPicPr>
          <p:cNvPr id="599" name="Google Shape;599;p69"/>
          <p:cNvPicPr preferRelativeResize="0"/>
          <p:nvPr/>
        </p:nvPicPr>
        <p:blipFill>
          <a:blip r:embed="rId6">
            <a:alphaModFix/>
          </a:blip>
          <a:stretch>
            <a:fillRect/>
          </a:stretch>
        </p:blipFill>
        <p:spPr>
          <a:xfrm>
            <a:off x="1875025" y="2264213"/>
            <a:ext cx="1409700" cy="1095375"/>
          </a:xfrm>
          <a:prstGeom prst="rect">
            <a:avLst/>
          </a:prstGeom>
          <a:noFill/>
          <a:ln>
            <a:noFill/>
          </a:ln>
        </p:spPr>
      </p:pic>
      <p:pic>
        <p:nvPicPr>
          <p:cNvPr id="600" name="Google Shape;600;p69"/>
          <p:cNvPicPr preferRelativeResize="0"/>
          <p:nvPr/>
        </p:nvPicPr>
        <p:blipFill>
          <a:blip r:embed="rId7">
            <a:alphaModFix/>
          </a:blip>
          <a:stretch>
            <a:fillRect/>
          </a:stretch>
        </p:blipFill>
        <p:spPr>
          <a:xfrm>
            <a:off x="3560625" y="2149913"/>
            <a:ext cx="1638300" cy="1209675"/>
          </a:xfrm>
          <a:prstGeom prst="rect">
            <a:avLst/>
          </a:prstGeom>
          <a:noFill/>
          <a:ln>
            <a:noFill/>
          </a:ln>
        </p:spPr>
      </p:pic>
      <p:pic>
        <p:nvPicPr>
          <p:cNvPr id="601" name="Google Shape;601;p69"/>
          <p:cNvPicPr preferRelativeResize="0"/>
          <p:nvPr/>
        </p:nvPicPr>
        <p:blipFill>
          <a:blip r:embed="rId8">
            <a:alphaModFix/>
          </a:blip>
          <a:stretch>
            <a:fillRect/>
          </a:stretch>
        </p:blipFill>
        <p:spPr>
          <a:xfrm>
            <a:off x="1822625" y="3484538"/>
            <a:ext cx="1514475" cy="113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70"/>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607" name="Google Shape;607;p70"/>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Digitala Lagkassan - Hur man bidrar</a:t>
            </a:r>
            <a:endParaRPr sz="3120"/>
          </a:p>
        </p:txBody>
      </p:sp>
      <p:pic>
        <p:nvPicPr>
          <p:cNvPr id="608" name="Google Shape;608;p70"/>
          <p:cNvPicPr preferRelativeResize="0"/>
          <p:nvPr/>
        </p:nvPicPr>
        <p:blipFill>
          <a:blip r:embed="rId4">
            <a:alphaModFix/>
          </a:blip>
          <a:stretch>
            <a:fillRect/>
          </a:stretch>
        </p:blipFill>
        <p:spPr>
          <a:xfrm>
            <a:off x="1601600" y="995325"/>
            <a:ext cx="4705775" cy="334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94" name="Google Shape;94;p18"/>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descr="Diagram över formulärsvar. Namn på fråga: Hur nöjd är du med säsongen? 1 = dåligt 5 =Supernöjd. Antal svar: 23 svar." id="95" name="Google Shape;95;p18" title="Hur nöjd är du med säsongen? 1 = dåligt 5 =Supernöjd"/>
          <p:cNvPicPr preferRelativeResize="0"/>
          <p:nvPr/>
        </p:nvPicPr>
        <p:blipFill>
          <a:blip r:embed="rId4">
            <a:alphaModFix/>
          </a:blip>
          <a:stretch>
            <a:fillRect/>
          </a:stretch>
        </p:blipFill>
        <p:spPr>
          <a:xfrm>
            <a:off x="419275" y="1017850"/>
            <a:ext cx="7786373" cy="303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01" name="Google Shape;101;p19"/>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id="102" name="Google Shape;102;p19"/>
          <p:cNvPicPr preferRelativeResize="0"/>
          <p:nvPr/>
        </p:nvPicPr>
        <p:blipFill>
          <a:blip r:embed="rId4">
            <a:alphaModFix/>
          </a:blip>
          <a:stretch>
            <a:fillRect/>
          </a:stretch>
        </p:blipFill>
        <p:spPr>
          <a:xfrm>
            <a:off x="152400" y="1017850"/>
            <a:ext cx="600075" cy="266700"/>
          </a:xfrm>
          <a:prstGeom prst="rect">
            <a:avLst/>
          </a:prstGeom>
          <a:noFill/>
          <a:ln>
            <a:noFill/>
          </a:ln>
        </p:spPr>
      </p:pic>
      <p:pic>
        <p:nvPicPr>
          <p:cNvPr id="103" name="Google Shape;103;p19"/>
          <p:cNvPicPr preferRelativeResize="0"/>
          <p:nvPr/>
        </p:nvPicPr>
        <p:blipFill>
          <a:blip r:embed="rId5">
            <a:alphaModFix/>
          </a:blip>
          <a:stretch>
            <a:fillRect/>
          </a:stretch>
        </p:blipFill>
        <p:spPr>
          <a:xfrm>
            <a:off x="904875" y="1017850"/>
            <a:ext cx="6619875" cy="504825"/>
          </a:xfrm>
          <a:prstGeom prst="rect">
            <a:avLst/>
          </a:prstGeom>
          <a:noFill/>
          <a:ln>
            <a:noFill/>
          </a:ln>
        </p:spPr>
      </p:pic>
      <p:pic>
        <p:nvPicPr>
          <p:cNvPr id="104" name="Google Shape;104;p19"/>
          <p:cNvPicPr preferRelativeResize="0"/>
          <p:nvPr/>
        </p:nvPicPr>
        <p:blipFill>
          <a:blip r:embed="rId6">
            <a:alphaModFix/>
          </a:blip>
          <a:stretch>
            <a:fillRect/>
          </a:stretch>
        </p:blipFill>
        <p:spPr>
          <a:xfrm>
            <a:off x="152400" y="1675075"/>
            <a:ext cx="1504950" cy="361950"/>
          </a:xfrm>
          <a:prstGeom prst="rect">
            <a:avLst/>
          </a:prstGeom>
          <a:noFill/>
          <a:ln>
            <a:noFill/>
          </a:ln>
        </p:spPr>
      </p:pic>
      <p:pic>
        <p:nvPicPr>
          <p:cNvPr id="105" name="Google Shape;105;p19"/>
          <p:cNvPicPr preferRelativeResize="0"/>
          <p:nvPr/>
        </p:nvPicPr>
        <p:blipFill>
          <a:blip r:embed="rId7">
            <a:alphaModFix/>
          </a:blip>
          <a:stretch>
            <a:fillRect/>
          </a:stretch>
        </p:blipFill>
        <p:spPr>
          <a:xfrm>
            <a:off x="2318875" y="1383075"/>
            <a:ext cx="3305175" cy="361950"/>
          </a:xfrm>
          <a:prstGeom prst="rect">
            <a:avLst/>
          </a:prstGeom>
          <a:noFill/>
          <a:ln>
            <a:noFill/>
          </a:ln>
        </p:spPr>
      </p:pic>
      <p:pic>
        <p:nvPicPr>
          <p:cNvPr id="106" name="Google Shape;106;p19"/>
          <p:cNvPicPr preferRelativeResize="0"/>
          <p:nvPr/>
        </p:nvPicPr>
        <p:blipFill>
          <a:blip r:embed="rId8">
            <a:alphaModFix/>
          </a:blip>
          <a:stretch>
            <a:fillRect/>
          </a:stretch>
        </p:blipFill>
        <p:spPr>
          <a:xfrm>
            <a:off x="152400" y="2189425"/>
            <a:ext cx="2495550" cy="1162050"/>
          </a:xfrm>
          <a:prstGeom prst="rect">
            <a:avLst/>
          </a:prstGeom>
          <a:noFill/>
          <a:ln>
            <a:noFill/>
          </a:ln>
        </p:spPr>
      </p:pic>
      <p:pic>
        <p:nvPicPr>
          <p:cNvPr id="107" name="Google Shape;107;p19"/>
          <p:cNvPicPr preferRelativeResize="0"/>
          <p:nvPr/>
        </p:nvPicPr>
        <p:blipFill>
          <a:blip r:embed="rId9">
            <a:alphaModFix/>
          </a:blip>
          <a:stretch>
            <a:fillRect/>
          </a:stretch>
        </p:blipFill>
        <p:spPr>
          <a:xfrm>
            <a:off x="2800350" y="1897425"/>
            <a:ext cx="1219200" cy="1133475"/>
          </a:xfrm>
          <a:prstGeom prst="rect">
            <a:avLst/>
          </a:prstGeom>
          <a:noFill/>
          <a:ln>
            <a:noFill/>
          </a:ln>
        </p:spPr>
      </p:pic>
      <p:pic>
        <p:nvPicPr>
          <p:cNvPr id="108" name="Google Shape;108;p19"/>
          <p:cNvPicPr preferRelativeResize="0"/>
          <p:nvPr/>
        </p:nvPicPr>
        <p:blipFill>
          <a:blip r:embed="rId10">
            <a:alphaModFix/>
          </a:blip>
          <a:stretch>
            <a:fillRect/>
          </a:stretch>
        </p:blipFill>
        <p:spPr>
          <a:xfrm>
            <a:off x="4404025" y="1776213"/>
            <a:ext cx="2524125" cy="151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14" name="Google Shape;114;p20"/>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id="115" name="Google Shape;115;p20"/>
          <p:cNvPicPr preferRelativeResize="0"/>
          <p:nvPr/>
        </p:nvPicPr>
        <p:blipFill>
          <a:blip r:embed="rId4">
            <a:alphaModFix/>
          </a:blip>
          <a:stretch>
            <a:fillRect/>
          </a:stretch>
        </p:blipFill>
        <p:spPr>
          <a:xfrm>
            <a:off x="152400" y="1017850"/>
            <a:ext cx="5876925" cy="2019300"/>
          </a:xfrm>
          <a:prstGeom prst="rect">
            <a:avLst/>
          </a:prstGeom>
          <a:noFill/>
          <a:ln>
            <a:noFill/>
          </a:ln>
        </p:spPr>
      </p:pic>
      <p:pic>
        <p:nvPicPr>
          <p:cNvPr id="116" name="Google Shape;116;p20"/>
          <p:cNvPicPr preferRelativeResize="0"/>
          <p:nvPr/>
        </p:nvPicPr>
        <p:blipFill>
          <a:blip r:embed="rId5">
            <a:alphaModFix/>
          </a:blip>
          <a:stretch>
            <a:fillRect/>
          </a:stretch>
        </p:blipFill>
        <p:spPr>
          <a:xfrm>
            <a:off x="152388" y="3087925"/>
            <a:ext cx="6715125" cy="1638300"/>
          </a:xfrm>
          <a:prstGeom prst="rect">
            <a:avLst/>
          </a:prstGeom>
          <a:noFill/>
          <a:ln>
            <a:noFill/>
          </a:ln>
        </p:spPr>
      </p:pic>
      <p:pic>
        <p:nvPicPr>
          <p:cNvPr id="117" name="Google Shape;117;p20"/>
          <p:cNvPicPr preferRelativeResize="0"/>
          <p:nvPr/>
        </p:nvPicPr>
        <p:blipFill>
          <a:blip r:embed="rId6">
            <a:alphaModFix/>
          </a:blip>
          <a:stretch>
            <a:fillRect/>
          </a:stretch>
        </p:blipFill>
        <p:spPr>
          <a:xfrm>
            <a:off x="6181713" y="-48937"/>
            <a:ext cx="2962275" cy="2466975"/>
          </a:xfrm>
          <a:prstGeom prst="rect">
            <a:avLst/>
          </a:prstGeom>
          <a:noFill/>
          <a:ln>
            <a:noFill/>
          </a:ln>
        </p:spPr>
      </p:pic>
      <p:pic>
        <p:nvPicPr>
          <p:cNvPr id="118" name="Google Shape;118;p20"/>
          <p:cNvPicPr preferRelativeResize="0"/>
          <p:nvPr/>
        </p:nvPicPr>
        <p:blipFill>
          <a:blip r:embed="rId7">
            <a:alphaModFix/>
          </a:blip>
          <a:stretch>
            <a:fillRect/>
          </a:stretch>
        </p:blipFill>
        <p:spPr>
          <a:xfrm>
            <a:off x="6091875" y="2732350"/>
            <a:ext cx="1298226" cy="107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24" name="Google Shape;124;p21"/>
          <p:cNvSpPr txBox="1"/>
          <p:nvPr>
            <p:ph type="title"/>
          </p:nvPr>
        </p:nvSpPr>
        <p:spPr>
          <a:xfrm>
            <a:off x="311700" y="29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120"/>
              <a:t>Enkäten - Vad har vi gjort bra?</a:t>
            </a:r>
            <a:endParaRPr sz="3120"/>
          </a:p>
        </p:txBody>
      </p:sp>
      <p:pic>
        <p:nvPicPr>
          <p:cNvPr id="125" name="Google Shape;125;p21"/>
          <p:cNvPicPr preferRelativeResize="0"/>
          <p:nvPr/>
        </p:nvPicPr>
        <p:blipFill>
          <a:blip r:embed="rId4">
            <a:alphaModFix/>
          </a:blip>
          <a:stretch>
            <a:fillRect/>
          </a:stretch>
        </p:blipFill>
        <p:spPr>
          <a:xfrm>
            <a:off x="152400" y="1017850"/>
            <a:ext cx="3609975" cy="2066925"/>
          </a:xfrm>
          <a:prstGeom prst="rect">
            <a:avLst/>
          </a:prstGeom>
          <a:noFill/>
          <a:ln>
            <a:noFill/>
          </a:ln>
        </p:spPr>
      </p:pic>
      <p:pic>
        <p:nvPicPr>
          <p:cNvPr id="126" name="Google Shape;126;p21"/>
          <p:cNvPicPr preferRelativeResize="0"/>
          <p:nvPr/>
        </p:nvPicPr>
        <p:blipFill>
          <a:blip r:embed="rId5">
            <a:alphaModFix/>
          </a:blip>
          <a:stretch>
            <a:fillRect/>
          </a:stretch>
        </p:blipFill>
        <p:spPr>
          <a:xfrm>
            <a:off x="4281625" y="865450"/>
            <a:ext cx="3200400" cy="284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