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256" r:id="rId2"/>
    <p:sldId id="280" r:id="rId3"/>
    <p:sldId id="277" r:id="rId4"/>
    <p:sldId id="279" r:id="rId5"/>
    <p:sldId id="278" r:id="rId6"/>
    <p:sldId id="257" r:id="rId7"/>
    <p:sldId id="258" r:id="rId8"/>
    <p:sldId id="266" r:id="rId9"/>
    <p:sldId id="259" r:id="rId10"/>
    <p:sldId id="289" r:id="rId11"/>
    <p:sldId id="281" r:id="rId12"/>
    <p:sldId id="282" r:id="rId13"/>
    <p:sldId id="287" r:id="rId14"/>
    <p:sldId id="288" r:id="rId15"/>
    <p:sldId id="262" r:id="rId16"/>
    <p:sldId id="293" r:id="rId17"/>
    <p:sldId id="275" r:id="rId18"/>
    <p:sldId id="276" r:id="rId19"/>
    <p:sldId id="295" r:id="rId20"/>
    <p:sldId id="273" r:id="rId21"/>
    <p:sldId id="274" r:id="rId22"/>
    <p:sldId id="294" r:id="rId23"/>
    <p:sldId id="290" r:id="rId24"/>
    <p:sldId id="292" r:id="rId25"/>
    <p:sldId id="291" r:id="rId26"/>
  </p:sldIdLst>
  <p:sldSz cx="13004800" cy="9753600"/>
  <p:notesSz cx="6808788" cy="9940925"/>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2" autoAdjust="0"/>
    <p:restoredTop sz="94660"/>
  </p:normalViewPr>
  <p:slideViewPr>
    <p:cSldViewPr snapToGrid="0">
      <p:cViewPr varScale="1">
        <p:scale>
          <a:sx n="47" d="100"/>
          <a:sy n="47" d="100"/>
        </p:scale>
        <p:origin x="1296" y="52"/>
      </p:cViewPr>
      <p:guideLst>
        <p:guide orient="horz" pos="3072"/>
        <p:guide pos="40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920750" y="746125"/>
            <a:ext cx="4967288" cy="3727450"/>
          </a:xfrm>
          <a:prstGeom prst="rect">
            <a:avLst/>
          </a:prstGeom>
        </p:spPr>
        <p:txBody>
          <a:bodyPr/>
          <a:lstStyle/>
          <a:p>
            <a:endParaRPr/>
          </a:p>
        </p:txBody>
      </p:sp>
      <p:sp>
        <p:nvSpPr>
          <p:cNvPr id="117" name="Shape 117"/>
          <p:cNvSpPr>
            <a:spLocks noGrp="1"/>
          </p:cNvSpPr>
          <p:nvPr>
            <p:ph type="body" sz="quarter" idx="1"/>
          </p:nvPr>
        </p:nvSpPr>
        <p:spPr>
          <a:xfrm>
            <a:off x="907839" y="4721940"/>
            <a:ext cx="4993111" cy="4473416"/>
          </a:xfrm>
          <a:prstGeom prst="rect">
            <a:avLst/>
          </a:prstGeom>
        </p:spPr>
        <p:txBody>
          <a:bodyPr/>
          <a:lstStyle/>
          <a:p>
            <a:endParaRPr/>
          </a:p>
        </p:txBody>
      </p:sp>
    </p:spTree>
    <p:extLst>
      <p:ext uri="{BB962C8B-B14F-4D97-AF65-F5344CB8AC3E}">
        <p14:creationId xmlns:p14="http://schemas.microsoft.com/office/powerpoint/2010/main" val="3571240720"/>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 och undertitel">
    <p:spTree>
      <p:nvGrpSpPr>
        <p:cNvPr id="1" name=""/>
        <p:cNvGrpSpPr/>
        <p:nvPr/>
      </p:nvGrpSpPr>
      <p:grpSpPr>
        <a:xfrm>
          <a:off x="0" y="0"/>
          <a:ext cx="0" cy="0"/>
          <a:chOff x="0" y="0"/>
          <a:chExt cx="0" cy="0"/>
        </a:xfrm>
      </p:grpSpPr>
      <p:sp>
        <p:nvSpPr>
          <p:cNvPr id="11" name="Titeltext"/>
          <p:cNvSpPr txBox="1">
            <a:spLocks noGrp="1"/>
          </p:cNvSpPr>
          <p:nvPr>
            <p:ph type="title"/>
          </p:nvPr>
        </p:nvSpPr>
        <p:spPr>
          <a:xfrm>
            <a:off x="1270000" y="1638300"/>
            <a:ext cx="10464800" cy="3302000"/>
          </a:xfrm>
          <a:prstGeom prst="rect">
            <a:avLst/>
          </a:prstGeom>
        </p:spPr>
        <p:txBody>
          <a:bodyPr anchor="b"/>
          <a:lstStyle/>
          <a:p>
            <a:r>
              <a:t>Titeltext</a:t>
            </a:r>
          </a:p>
        </p:txBody>
      </p:sp>
      <p:sp>
        <p:nvSpPr>
          <p:cNvPr id="12" name="Brödtext nivå ett…"/>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Brödtext nivå ett</a:t>
            </a:r>
          </a:p>
          <a:p>
            <a:pPr lvl="1"/>
            <a:r>
              <a:t>Brödtext nivå två</a:t>
            </a:r>
          </a:p>
          <a:p>
            <a:pPr lvl="2"/>
            <a:r>
              <a:t>Brödtext nivå tre</a:t>
            </a:r>
          </a:p>
          <a:p>
            <a:pPr lvl="3"/>
            <a:r>
              <a:t>Brödtext nivå fyra</a:t>
            </a:r>
          </a:p>
          <a:p>
            <a:pPr lvl="4"/>
            <a:r>
              <a:t>Brödtext nivå fem</a:t>
            </a:r>
          </a:p>
        </p:txBody>
      </p:sp>
      <p:sp>
        <p:nvSpPr>
          <p:cNvPr id="13" name="Diabildsnumm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Citat">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Skriv ett citat här.”"/>
          <p:cNvSpPr txBox="1">
            <a:spLocks noGrp="1"/>
          </p:cNvSpPr>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”Skriv ett citat här.” </a:t>
            </a:r>
          </a:p>
        </p:txBody>
      </p:sp>
      <p:sp>
        <p:nvSpPr>
          <p:cNvPr id="95"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02" name="Bild"/>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om">
    <p:spTree>
      <p:nvGrpSpPr>
        <p:cNvPr id="1" name=""/>
        <p:cNvGrpSpPr/>
        <p:nvPr/>
      </p:nvGrpSpPr>
      <p:grpSpPr>
        <a:xfrm>
          <a:off x="0" y="0"/>
          <a:ext cx="0" cy="0"/>
          <a:chOff x="0" y="0"/>
          <a:chExt cx="0" cy="0"/>
        </a:xfrm>
      </p:grpSpPr>
      <p:sp>
        <p:nvSpPr>
          <p:cNvPr id="110"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 - Horisontellt">
    <p:spTree>
      <p:nvGrpSpPr>
        <p:cNvPr id="1" name=""/>
        <p:cNvGrpSpPr/>
        <p:nvPr/>
      </p:nvGrpSpPr>
      <p:grpSpPr>
        <a:xfrm>
          <a:off x="0" y="0"/>
          <a:ext cx="0" cy="0"/>
          <a:chOff x="0" y="0"/>
          <a:chExt cx="0" cy="0"/>
        </a:xfrm>
      </p:grpSpPr>
      <p:sp>
        <p:nvSpPr>
          <p:cNvPr id="20" name="Bild"/>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Titeltext"/>
          <p:cNvSpPr txBox="1">
            <a:spLocks noGrp="1"/>
          </p:cNvSpPr>
          <p:nvPr>
            <p:ph type="title"/>
          </p:nvPr>
        </p:nvSpPr>
        <p:spPr>
          <a:xfrm>
            <a:off x="1270000" y="6718300"/>
            <a:ext cx="10464800" cy="1422400"/>
          </a:xfrm>
          <a:prstGeom prst="rect">
            <a:avLst/>
          </a:prstGeom>
        </p:spPr>
        <p:txBody>
          <a:bodyPr anchor="b"/>
          <a:lstStyle/>
          <a:p>
            <a:r>
              <a:t>Titeltext</a:t>
            </a:r>
          </a:p>
        </p:txBody>
      </p:sp>
      <p:sp>
        <p:nvSpPr>
          <p:cNvPr id="22" name="Brödtext nivå ett…"/>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Brödtext nivå ett</a:t>
            </a:r>
          </a:p>
          <a:p>
            <a:pPr lvl="1"/>
            <a:r>
              <a:t>Brödtext nivå två</a:t>
            </a:r>
          </a:p>
          <a:p>
            <a:pPr lvl="2"/>
            <a:r>
              <a:t>Brödtext nivå tre</a:t>
            </a:r>
          </a:p>
          <a:p>
            <a:pPr lvl="3"/>
            <a:r>
              <a:t>Brödtext nivå fyra</a:t>
            </a:r>
          </a:p>
          <a:p>
            <a:pPr lvl="4"/>
            <a:r>
              <a:t>Brödtext nivå fem</a:t>
            </a:r>
          </a:p>
        </p:txBody>
      </p:sp>
      <p:sp>
        <p:nvSpPr>
          <p:cNvPr id="23"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el - Centrerad">
    <p:spTree>
      <p:nvGrpSpPr>
        <p:cNvPr id="1" name=""/>
        <p:cNvGrpSpPr/>
        <p:nvPr/>
      </p:nvGrpSpPr>
      <p:grpSpPr>
        <a:xfrm>
          <a:off x="0" y="0"/>
          <a:ext cx="0" cy="0"/>
          <a:chOff x="0" y="0"/>
          <a:chExt cx="0" cy="0"/>
        </a:xfrm>
      </p:grpSpPr>
      <p:sp>
        <p:nvSpPr>
          <p:cNvPr id="30" name="Titeltext"/>
          <p:cNvSpPr txBox="1">
            <a:spLocks noGrp="1"/>
          </p:cNvSpPr>
          <p:nvPr>
            <p:ph type="title"/>
          </p:nvPr>
        </p:nvSpPr>
        <p:spPr>
          <a:xfrm>
            <a:off x="1270000" y="3225800"/>
            <a:ext cx="10464800" cy="3302000"/>
          </a:xfrm>
          <a:prstGeom prst="rect">
            <a:avLst/>
          </a:prstGeom>
        </p:spPr>
        <p:txBody>
          <a:bodyPr/>
          <a:lstStyle/>
          <a:p>
            <a:r>
              <a:t>Titeltext</a:t>
            </a:r>
          </a:p>
        </p:txBody>
      </p:sp>
      <p:sp>
        <p:nvSpPr>
          <p:cNvPr id="31"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 - Vertikalt">
    <p:spTree>
      <p:nvGrpSpPr>
        <p:cNvPr id="1" name=""/>
        <p:cNvGrpSpPr/>
        <p:nvPr/>
      </p:nvGrpSpPr>
      <p:grpSpPr>
        <a:xfrm>
          <a:off x="0" y="0"/>
          <a:ext cx="0" cy="0"/>
          <a:chOff x="0" y="0"/>
          <a:chExt cx="0" cy="0"/>
        </a:xfrm>
      </p:grpSpPr>
      <p:sp>
        <p:nvSpPr>
          <p:cNvPr id="38" name="Bild"/>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Titeltext"/>
          <p:cNvSpPr txBox="1">
            <a:spLocks noGrp="1"/>
          </p:cNvSpPr>
          <p:nvPr>
            <p:ph type="title"/>
          </p:nvPr>
        </p:nvSpPr>
        <p:spPr>
          <a:xfrm>
            <a:off x="952500" y="635000"/>
            <a:ext cx="5334000" cy="3987800"/>
          </a:xfrm>
          <a:prstGeom prst="rect">
            <a:avLst/>
          </a:prstGeom>
        </p:spPr>
        <p:txBody>
          <a:bodyPr anchor="b"/>
          <a:lstStyle>
            <a:lvl1pPr>
              <a:defRPr sz="6000"/>
            </a:lvl1pPr>
          </a:lstStyle>
          <a:p>
            <a:r>
              <a:t>Titeltext</a:t>
            </a:r>
          </a:p>
        </p:txBody>
      </p:sp>
      <p:sp>
        <p:nvSpPr>
          <p:cNvPr id="40" name="Brödtext nivå ett…"/>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Brödtext nivå ett</a:t>
            </a:r>
          </a:p>
          <a:p>
            <a:pPr lvl="1"/>
            <a:r>
              <a:t>Brödtext nivå två</a:t>
            </a:r>
          </a:p>
          <a:p>
            <a:pPr lvl="2"/>
            <a:r>
              <a:t>Brödtext nivå tre</a:t>
            </a:r>
          </a:p>
          <a:p>
            <a:pPr lvl="3"/>
            <a:r>
              <a:t>Brödtext nivå fyra</a:t>
            </a:r>
          </a:p>
          <a:p>
            <a:pPr lvl="4"/>
            <a:r>
              <a:t>Brödtext nivå fem</a:t>
            </a:r>
          </a:p>
        </p:txBody>
      </p:sp>
      <p:sp>
        <p:nvSpPr>
          <p:cNvPr id="41"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el - Upptill">
    <p:spTree>
      <p:nvGrpSpPr>
        <p:cNvPr id="1" name=""/>
        <p:cNvGrpSpPr/>
        <p:nvPr/>
      </p:nvGrpSpPr>
      <p:grpSpPr>
        <a:xfrm>
          <a:off x="0" y="0"/>
          <a:ext cx="0" cy="0"/>
          <a:chOff x="0" y="0"/>
          <a:chExt cx="0" cy="0"/>
        </a:xfrm>
      </p:grpSpPr>
      <p:sp>
        <p:nvSpPr>
          <p:cNvPr id="48" name="Titeltext"/>
          <p:cNvSpPr txBox="1">
            <a:spLocks noGrp="1"/>
          </p:cNvSpPr>
          <p:nvPr>
            <p:ph type="title"/>
          </p:nvPr>
        </p:nvSpPr>
        <p:spPr>
          <a:prstGeom prst="rect">
            <a:avLst/>
          </a:prstGeom>
        </p:spPr>
        <p:txBody>
          <a:bodyPr/>
          <a:lstStyle/>
          <a:p>
            <a:r>
              <a:t>Titeltext</a:t>
            </a:r>
          </a:p>
        </p:txBody>
      </p:sp>
      <p:sp>
        <p:nvSpPr>
          <p:cNvPr id="49"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el och punkter">
    <p:spTree>
      <p:nvGrpSpPr>
        <p:cNvPr id="1" name=""/>
        <p:cNvGrpSpPr/>
        <p:nvPr/>
      </p:nvGrpSpPr>
      <p:grpSpPr>
        <a:xfrm>
          <a:off x="0" y="0"/>
          <a:ext cx="0" cy="0"/>
          <a:chOff x="0" y="0"/>
          <a:chExt cx="0" cy="0"/>
        </a:xfrm>
      </p:grpSpPr>
      <p:sp>
        <p:nvSpPr>
          <p:cNvPr id="56" name="Titeltext"/>
          <p:cNvSpPr txBox="1">
            <a:spLocks noGrp="1"/>
          </p:cNvSpPr>
          <p:nvPr>
            <p:ph type="title"/>
          </p:nvPr>
        </p:nvSpPr>
        <p:spPr>
          <a:prstGeom prst="rect">
            <a:avLst/>
          </a:prstGeom>
        </p:spPr>
        <p:txBody>
          <a:bodyPr/>
          <a:lstStyle/>
          <a:p>
            <a:r>
              <a:t>Titeltext</a:t>
            </a:r>
          </a:p>
        </p:txBody>
      </p:sp>
      <p:sp>
        <p:nvSpPr>
          <p:cNvPr id="57" name="Brödtext nivå ett…"/>
          <p:cNvSpPr txBox="1">
            <a:spLocks noGrp="1"/>
          </p:cNvSpPr>
          <p:nvPr>
            <p:ph type="body" idx="1"/>
          </p:nvPr>
        </p:nvSpPr>
        <p:spPr>
          <a:prstGeom prst="rect">
            <a:avLst/>
          </a:prstGeom>
        </p:spPr>
        <p:txBody>
          <a:bodyPr/>
          <a:lstStyle/>
          <a:p>
            <a:r>
              <a:t>Brödtext nivå ett</a:t>
            </a:r>
          </a:p>
          <a:p>
            <a:pPr lvl="1"/>
            <a:r>
              <a:t>Brödtext nivå två</a:t>
            </a:r>
          </a:p>
          <a:p>
            <a:pPr lvl="2"/>
            <a:r>
              <a:t>Brödtext nivå tre</a:t>
            </a:r>
          </a:p>
          <a:p>
            <a:pPr lvl="3"/>
            <a:r>
              <a:t>Brödtext nivå fyra</a:t>
            </a:r>
          </a:p>
          <a:p>
            <a:pPr lvl="4"/>
            <a:r>
              <a:t>Brödtext nivå fem</a:t>
            </a:r>
          </a:p>
        </p:txBody>
      </p:sp>
      <p:sp>
        <p:nvSpPr>
          <p:cNvPr id="58"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el, punkter och bild">
    <p:spTree>
      <p:nvGrpSpPr>
        <p:cNvPr id="1" name=""/>
        <p:cNvGrpSpPr/>
        <p:nvPr/>
      </p:nvGrpSpPr>
      <p:grpSpPr>
        <a:xfrm>
          <a:off x="0" y="0"/>
          <a:ext cx="0" cy="0"/>
          <a:chOff x="0" y="0"/>
          <a:chExt cx="0" cy="0"/>
        </a:xfrm>
      </p:grpSpPr>
      <p:sp>
        <p:nvSpPr>
          <p:cNvPr id="65" name="Bild"/>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Titeltext"/>
          <p:cNvSpPr txBox="1">
            <a:spLocks noGrp="1"/>
          </p:cNvSpPr>
          <p:nvPr>
            <p:ph type="title"/>
          </p:nvPr>
        </p:nvSpPr>
        <p:spPr>
          <a:prstGeom prst="rect">
            <a:avLst/>
          </a:prstGeom>
        </p:spPr>
        <p:txBody>
          <a:bodyPr/>
          <a:lstStyle/>
          <a:p>
            <a:r>
              <a:t>Titeltext</a:t>
            </a:r>
          </a:p>
        </p:txBody>
      </p:sp>
      <p:sp>
        <p:nvSpPr>
          <p:cNvPr id="67" name="Brödtext nivå ett…"/>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Brödtext nivå ett</a:t>
            </a:r>
          </a:p>
          <a:p>
            <a:pPr lvl="1"/>
            <a:r>
              <a:t>Brödtext nivå två</a:t>
            </a:r>
          </a:p>
          <a:p>
            <a:pPr lvl="2"/>
            <a:r>
              <a:t>Brödtext nivå tre</a:t>
            </a:r>
          </a:p>
          <a:p>
            <a:pPr lvl="3"/>
            <a:r>
              <a:t>Brödtext nivå fyra</a:t>
            </a:r>
          </a:p>
          <a:p>
            <a:pPr lvl="4"/>
            <a:r>
              <a:t>Brödtext nivå fem</a:t>
            </a:r>
          </a:p>
        </p:txBody>
      </p:sp>
      <p:sp>
        <p:nvSpPr>
          <p:cNvPr id="68" name="Diabildsnummer"/>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unkter">
    <p:spTree>
      <p:nvGrpSpPr>
        <p:cNvPr id="1" name=""/>
        <p:cNvGrpSpPr/>
        <p:nvPr/>
      </p:nvGrpSpPr>
      <p:grpSpPr>
        <a:xfrm>
          <a:off x="0" y="0"/>
          <a:ext cx="0" cy="0"/>
          <a:chOff x="0" y="0"/>
          <a:chExt cx="0" cy="0"/>
        </a:xfrm>
      </p:grpSpPr>
      <p:sp>
        <p:nvSpPr>
          <p:cNvPr id="75" name="Brödtext nivå ett…"/>
          <p:cNvSpPr txBox="1">
            <a:spLocks noGrp="1"/>
          </p:cNvSpPr>
          <p:nvPr>
            <p:ph type="body" idx="1"/>
          </p:nvPr>
        </p:nvSpPr>
        <p:spPr>
          <a:xfrm>
            <a:off x="952500" y="1270000"/>
            <a:ext cx="11099800" cy="7213600"/>
          </a:xfrm>
          <a:prstGeom prst="rect">
            <a:avLst/>
          </a:prstGeom>
        </p:spPr>
        <p:txBody>
          <a:bodyPr/>
          <a:lstStyle/>
          <a:p>
            <a:r>
              <a:t>Brödtext nivå ett</a:t>
            </a:r>
          </a:p>
          <a:p>
            <a:pPr lvl="1"/>
            <a:r>
              <a:t>Brödtext nivå två</a:t>
            </a:r>
          </a:p>
          <a:p>
            <a:pPr lvl="2"/>
            <a:r>
              <a:t>Brödtext nivå tre</a:t>
            </a:r>
          </a:p>
          <a:p>
            <a:pPr lvl="3"/>
            <a:r>
              <a:t>Brödtext nivå fyra</a:t>
            </a:r>
          </a:p>
          <a:p>
            <a:pPr lvl="4"/>
            <a:r>
              <a:t>Brödtext nivå fem</a:t>
            </a:r>
          </a:p>
        </p:txBody>
      </p:sp>
      <p:sp>
        <p:nvSpPr>
          <p:cNvPr id="76"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oto - 3 per sida">
    <p:spTree>
      <p:nvGrpSpPr>
        <p:cNvPr id="1" name=""/>
        <p:cNvGrpSpPr/>
        <p:nvPr/>
      </p:nvGrpSpPr>
      <p:grpSpPr>
        <a:xfrm>
          <a:off x="0" y="0"/>
          <a:ext cx="0" cy="0"/>
          <a:chOff x="0" y="0"/>
          <a:chExt cx="0" cy="0"/>
        </a:xfrm>
      </p:grpSpPr>
      <p:sp>
        <p:nvSpPr>
          <p:cNvPr id="83" name="Bild"/>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Bild"/>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Bild"/>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Diabildsnumm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Titeltext</a:t>
            </a:r>
          </a:p>
        </p:txBody>
      </p:sp>
      <p:sp>
        <p:nvSpPr>
          <p:cNvPr id="3" name="Brödtext nivå ett…"/>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Brödtext nivå ett</a:t>
            </a:r>
          </a:p>
          <a:p>
            <a:pPr lvl="1"/>
            <a:r>
              <a:t>Brödtext nivå två</a:t>
            </a:r>
          </a:p>
          <a:p>
            <a:pPr lvl="2"/>
            <a:r>
              <a:t>Brödtext nivå tre</a:t>
            </a:r>
          </a:p>
          <a:p>
            <a:pPr lvl="3"/>
            <a:r>
              <a:t>Brödtext nivå fyra</a:t>
            </a:r>
          </a:p>
          <a:p>
            <a:pPr lvl="4"/>
            <a:r>
              <a:t>Brödtext nivå fem</a:t>
            </a:r>
          </a:p>
        </p:txBody>
      </p:sp>
      <p:sp>
        <p:nvSpPr>
          <p:cNvPr id="4" name="Diabildsnummer"/>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8.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0"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1"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3" name="Title 2">
            <a:extLst>
              <a:ext uri="{FF2B5EF4-FFF2-40B4-BE49-F238E27FC236}">
                <a16:creationId xmlns:a16="http://schemas.microsoft.com/office/drawing/2014/main" id="{07E9BD0D-D88D-40E5-98BF-9976FCFFCC41}"/>
              </a:ext>
            </a:extLst>
          </p:cNvPr>
          <p:cNvSpPr>
            <a:spLocks noGrp="1"/>
          </p:cNvSpPr>
          <p:nvPr>
            <p:ph type="title"/>
          </p:nvPr>
        </p:nvSpPr>
        <p:spPr/>
        <p:txBody>
          <a:bodyPr/>
          <a:lstStyle/>
          <a:p>
            <a:r>
              <a:rPr lang="sv-SE" dirty="0"/>
              <a:t>Askim dam 2021</a:t>
            </a:r>
          </a:p>
        </p:txBody>
      </p:sp>
      <p:sp>
        <p:nvSpPr>
          <p:cNvPr id="5" name="Text Placeholder 4">
            <a:extLst>
              <a:ext uri="{FF2B5EF4-FFF2-40B4-BE49-F238E27FC236}">
                <a16:creationId xmlns:a16="http://schemas.microsoft.com/office/drawing/2014/main" id="{2F97B24C-27AA-4786-9474-C736BFB14C6C}"/>
              </a:ext>
            </a:extLst>
          </p:cNvPr>
          <p:cNvSpPr>
            <a:spLocks noGrp="1"/>
          </p:cNvSpPr>
          <p:nvPr>
            <p:ph type="body" sz="quarter" idx="1"/>
          </p:nvPr>
        </p:nvSpPr>
        <p:spPr/>
        <p:txBody>
          <a:bodyPr/>
          <a:lstStyle/>
          <a:p>
            <a:endParaRPr lang="sv-SE"/>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0"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1"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3" name="Title 2">
            <a:extLst>
              <a:ext uri="{FF2B5EF4-FFF2-40B4-BE49-F238E27FC236}">
                <a16:creationId xmlns:a16="http://schemas.microsoft.com/office/drawing/2014/main" id="{07E9BD0D-D88D-40E5-98BF-9976FCFFCC41}"/>
              </a:ext>
            </a:extLst>
          </p:cNvPr>
          <p:cNvSpPr>
            <a:spLocks noGrp="1"/>
          </p:cNvSpPr>
          <p:nvPr>
            <p:ph type="title"/>
          </p:nvPr>
        </p:nvSpPr>
        <p:spPr>
          <a:xfrm>
            <a:off x="1270000" y="1638300"/>
            <a:ext cx="10464800" cy="1322614"/>
          </a:xfrm>
        </p:spPr>
        <p:txBody>
          <a:bodyPr/>
          <a:lstStyle/>
          <a:p>
            <a:r>
              <a:rPr lang="sv-SE" dirty="0"/>
              <a:t>Träningar och Matcher</a:t>
            </a:r>
          </a:p>
        </p:txBody>
      </p:sp>
      <p:sp>
        <p:nvSpPr>
          <p:cNvPr id="4" name="Text Placeholder 3">
            <a:extLst>
              <a:ext uri="{FF2B5EF4-FFF2-40B4-BE49-F238E27FC236}">
                <a16:creationId xmlns:a16="http://schemas.microsoft.com/office/drawing/2014/main" id="{9B1210FA-CEA7-458E-946E-C7A30B8B0D7F}"/>
              </a:ext>
            </a:extLst>
          </p:cNvPr>
          <p:cNvSpPr>
            <a:spLocks noGrp="1"/>
          </p:cNvSpPr>
          <p:nvPr>
            <p:ph type="body" sz="quarter" idx="1"/>
          </p:nvPr>
        </p:nvSpPr>
        <p:spPr/>
        <p:txBody>
          <a:bodyPr/>
          <a:lstStyle/>
          <a:p>
            <a:endParaRPr lang="sv-SE"/>
          </a:p>
        </p:txBody>
      </p:sp>
    </p:spTree>
    <p:extLst>
      <p:ext uri="{BB962C8B-B14F-4D97-AF65-F5344CB8AC3E}">
        <p14:creationId xmlns:p14="http://schemas.microsoft.com/office/powerpoint/2010/main" val="395170927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8"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9"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2" name="Title 1">
            <a:extLst>
              <a:ext uri="{FF2B5EF4-FFF2-40B4-BE49-F238E27FC236}">
                <a16:creationId xmlns:a16="http://schemas.microsoft.com/office/drawing/2014/main" id="{616AED65-10BE-4FF4-8201-4420667D7DFE}"/>
              </a:ext>
            </a:extLst>
          </p:cNvPr>
          <p:cNvSpPr>
            <a:spLocks noGrp="1"/>
          </p:cNvSpPr>
          <p:nvPr>
            <p:ph type="title"/>
          </p:nvPr>
        </p:nvSpPr>
        <p:spPr/>
        <p:txBody>
          <a:bodyPr/>
          <a:lstStyle/>
          <a:p>
            <a:r>
              <a:rPr lang="sv-SE" dirty="0"/>
              <a:t>Förväntningar på er</a:t>
            </a:r>
          </a:p>
        </p:txBody>
      </p:sp>
      <p:sp>
        <p:nvSpPr>
          <p:cNvPr id="3" name="Text Placeholder 2">
            <a:extLst>
              <a:ext uri="{FF2B5EF4-FFF2-40B4-BE49-F238E27FC236}">
                <a16:creationId xmlns:a16="http://schemas.microsoft.com/office/drawing/2014/main" id="{E0B99EB2-8A86-4719-858A-9AB153F1A70C}"/>
              </a:ext>
            </a:extLst>
          </p:cNvPr>
          <p:cNvSpPr>
            <a:spLocks noGrp="1"/>
          </p:cNvSpPr>
          <p:nvPr>
            <p:ph type="body" idx="1"/>
          </p:nvPr>
        </p:nvSpPr>
        <p:spPr/>
        <p:txBody>
          <a:bodyPr>
            <a:normAutofit fontScale="92500" lnSpcReduction="10000"/>
          </a:bodyPr>
          <a:lstStyle/>
          <a:p>
            <a:pPr marL="0" indent="0">
              <a:spcBef>
                <a:spcPts val="0"/>
              </a:spcBef>
              <a:buNone/>
            </a:pPr>
            <a:r>
              <a:rPr lang="sv-SE" dirty="0"/>
              <a:t>Ni visar respekt för varandra och ledarna</a:t>
            </a:r>
          </a:p>
          <a:p>
            <a:pPr marL="0" indent="0">
              <a:spcBef>
                <a:spcPts val="0"/>
              </a:spcBef>
              <a:buNone/>
            </a:pPr>
            <a:endParaRPr lang="sv-SE" dirty="0"/>
          </a:p>
          <a:p>
            <a:pPr marL="0" indent="0">
              <a:spcBef>
                <a:spcPts val="0"/>
              </a:spcBef>
              <a:buNone/>
            </a:pPr>
            <a:r>
              <a:rPr lang="sv-SE" dirty="0"/>
              <a:t>Ni tränar ofta och regelbundet</a:t>
            </a:r>
          </a:p>
          <a:p>
            <a:pPr lvl="1">
              <a:spcBef>
                <a:spcPts val="0"/>
              </a:spcBef>
            </a:pPr>
            <a:r>
              <a:rPr lang="sv-SE" dirty="0"/>
              <a:t>Är man skadad kommer man till träningen och kör rehab</a:t>
            </a:r>
          </a:p>
          <a:p>
            <a:pPr lvl="1">
              <a:spcBef>
                <a:spcPts val="0"/>
              </a:spcBef>
            </a:pPr>
            <a:r>
              <a:rPr lang="sv-SE" dirty="0"/>
              <a:t>Är man sjuk stannar man självklart hemma</a:t>
            </a:r>
          </a:p>
          <a:p>
            <a:pPr marL="0" indent="0">
              <a:spcBef>
                <a:spcPts val="0"/>
              </a:spcBef>
              <a:buNone/>
            </a:pPr>
            <a:endParaRPr lang="sv-SE" dirty="0"/>
          </a:p>
          <a:p>
            <a:pPr marL="0" indent="0">
              <a:spcBef>
                <a:spcPts val="0"/>
              </a:spcBef>
              <a:buNone/>
            </a:pPr>
            <a:r>
              <a:rPr lang="sv-SE" dirty="0"/>
              <a:t>Ni kommer i tid till matcher och träningar</a:t>
            </a:r>
          </a:p>
          <a:p>
            <a:pPr lvl="1">
              <a:spcBef>
                <a:spcPts val="0"/>
              </a:spcBef>
            </a:pPr>
            <a:r>
              <a:rPr lang="sv-SE" dirty="0"/>
              <a:t>Är vid planen när träningen börjar och då HELT klara dvs håret uppsatt, benskydd på etc</a:t>
            </a:r>
          </a:p>
          <a:p>
            <a:pPr marL="444500" lvl="1" indent="0">
              <a:spcBef>
                <a:spcPts val="0"/>
              </a:spcBef>
              <a:buNone/>
            </a:pPr>
            <a:endParaRPr lang="sv-SE" dirty="0"/>
          </a:p>
          <a:p>
            <a:pPr marL="0" indent="0">
              <a:spcBef>
                <a:spcPts val="0"/>
              </a:spcBef>
              <a:buNone/>
            </a:pPr>
            <a:r>
              <a:rPr lang="sv-SE" dirty="0"/>
              <a:t>Ni är fokuserad på uppgiften när vi tränar</a:t>
            </a:r>
          </a:p>
          <a:p>
            <a:pPr marL="444500" lvl="1" indent="0">
              <a:spcBef>
                <a:spcPts val="0"/>
              </a:spcBef>
              <a:buNone/>
            </a:pPr>
            <a:endParaRPr lang="sv-SE" dirty="0"/>
          </a:p>
          <a:p>
            <a:pPr marL="0" indent="0">
              <a:spcBef>
                <a:spcPts val="0"/>
              </a:spcBef>
              <a:buNone/>
            </a:pPr>
            <a:r>
              <a:rPr lang="sv-SE" dirty="0"/>
              <a:t>Ni hjälper till att ta med material till och från planen</a:t>
            </a:r>
          </a:p>
          <a:p>
            <a:pPr marL="444500" lvl="1" indent="0">
              <a:spcBef>
                <a:spcPts val="0"/>
              </a:spcBef>
              <a:buNone/>
            </a:pPr>
            <a:endParaRPr lang="sv-SE" dirty="0"/>
          </a:p>
          <a:p>
            <a:pPr marL="0" indent="0">
              <a:spcBef>
                <a:spcPts val="0"/>
              </a:spcBef>
              <a:buNone/>
            </a:pPr>
            <a:r>
              <a:rPr lang="sv-SE" dirty="0"/>
              <a:t>Ni svarar på kallelser </a:t>
            </a:r>
          </a:p>
        </p:txBody>
      </p:sp>
    </p:spTree>
    <p:extLst>
      <p:ext uri="{BB962C8B-B14F-4D97-AF65-F5344CB8AC3E}">
        <p14:creationId xmlns:p14="http://schemas.microsoft.com/office/powerpoint/2010/main" val="23048350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32"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33"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3" name="Title 2">
            <a:extLst>
              <a:ext uri="{FF2B5EF4-FFF2-40B4-BE49-F238E27FC236}">
                <a16:creationId xmlns:a16="http://schemas.microsoft.com/office/drawing/2014/main" id="{4EF311E7-43CC-47DF-882A-96699749C178}"/>
              </a:ext>
            </a:extLst>
          </p:cNvPr>
          <p:cNvSpPr>
            <a:spLocks noGrp="1"/>
          </p:cNvSpPr>
          <p:nvPr>
            <p:ph type="title"/>
          </p:nvPr>
        </p:nvSpPr>
        <p:spPr/>
        <p:txBody>
          <a:bodyPr/>
          <a:lstStyle/>
          <a:p>
            <a:r>
              <a:rPr lang="sv-SE" dirty="0"/>
              <a:t>Kommunikation</a:t>
            </a:r>
          </a:p>
        </p:txBody>
      </p:sp>
      <p:sp>
        <p:nvSpPr>
          <p:cNvPr id="4" name="Text Placeholder 3">
            <a:extLst>
              <a:ext uri="{FF2B5EF4-FFF2-40B4-BE49-F238E27FC236}">
                <a16:creationId xmlns:a16="http://schemas.microsoft.com/office/drawing/2014/main" id="{A431C834-FF71-488A-B70A-588A7C643402}"/>
              </a:ext>
            </a:extLst>
          </p:cNvPr>
          <p:cNvSpPr>
            <a:spLocks noGrp="1"/>
          </p:cNvSpPr>
          <p:nvPr>
            <p:ph type="body" idx="1"/>
          </p:nvPr>
        </p:nvSpPr>
        <p:spPr/>
        <p:txBody>
          <a:bodyPr/>
          <a:lstStyle/>
          <a:p>
            <a:pPr marL="0" indent="0">
              <a:buNone/>
            </a:pPr>
            <a:r>
              <a:rPr lang="sv-SE" dirty="0"/>
              <a:t>Vi kommer i år använda Laget.se för inbjudan och kallelser till träningar, matcher och andra aktiviteter</a:t>
            </a:r>
          </a:p>
          <a:p>
            <a:pPr marL="0" indent="0">
              <a:buNone/>
            </a:pPr>
            <a:r>
              <a:rPr lang="sv-SE" dirty="0"/>
              <a:t>Vi vill att ni alltid svarar; om ni kommer, likväl som om ni inte kommer</a:t>
            </a:r>
          </a:p>
          <a:p>
            <a:pPr marL="0" indent="0">
              <a:buNone/>
            </a:pPr>
            <a:r>
              <a:rPr lang="sv-SE" dirty="0"/>
              <a:t>Facebook gruppen används som ett komplement. Som till exempel uppmaningar att tagga till inför match, behöva skjuts, heja, bada efter träning mm</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673099"/>
            <a:ext cx="11099800" cy="1078195"/>
          </a:xfrm>
        </p:spPr>
        <p:txBody>
          <a:bodyPr>
            <a:normAutofit fontScale="90000"/>
          </a:bodyPr>
          <a:lstStyle/>
          <a:p>
            <a:r>
              <a:rPr lang="sv-SE" dirty="0"/>
              <a:t>Träningsupplägg</a:t>
            </a:r>
          </a:p>
        </p:txBody>
      </p:sp>
      <p:pic>
        <p:nvPicPr>
          <p:cNvPr id="2" name="Picture 1">
            <a:extLst>
              <a:ext uri="{FF2B5EF4-FFF2-40B4-BE49-F238E27FC236}">
                <a16:creationId xmlns:a16="http://schemas.microsoft.com/office/drawing/2014/main" id="{125ECC13-DC35-44C0-B2B2-E42B64C4CE14}"/>
              </a:ext>
            </a:extLst>
          </p:cNvPr>
          <p:cNvPicPr>
            <a:picLocks noChangeAspect="1"/>
          </p:cNvPicPr>
          <p:nvPr/>
        </p:nvPicPr>
        <p:blipFill>
          <a:blip r:embed="rId5"/>
          <a:stretch>
            <a:fillRect/>
          </a:stretch>
        </p:blipFill>
        <p:spPr>
          <a:xfrm>
            <a:off x="747277" y="2073517"/>
            <a:ext cx="11510246" cy="6535478"/>
          </a:xfrm>
          <a:prstGeom prst="rect">
            <a:avLst/>
          </a:prstGeom>
        </p:spPr>
      </p:pic>
    </p:spTree>
    <p:extLst>
      <p:ext uri="{BB962C8B-B14F-4D97-AF65-F5344CB8AC3E}">
        <p14:creationId xmlns:p14="http://schemas.microsoft.com/office/powerpoint/2010/main" val="377691093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673099"/>
            <a:ext cx="11099800" cy="1078195"/>
          </a:xfrm>
        </p:spPr>
        <p:txBody>
          <a:bodyPr>
            <a:normAutofit fontScale="90000"/>
          </a:bodyPr>
          <a:lstStyle/>
          <a:p>
            <a:r>
              <a:rPr lang="sv-SE" dirty="0"/>
              <a:t>Träningsupplägg</a:t>
            </a:r>
          </a:p>
        </p:txBody>
      </p:sp>
      <p:pic>
        <p:nvPicPr>
          <p:cNvPr id="3" name="Picture 2">
            <a:extLst>
              <a:ext uri="{FF2B5EF4-FFF2-40B4-BE49-F238E27FC236}">
                <a16:creationId xmlns:a16="http://schemas.microsoft.com/office/drawing/2014/main" id="{40076859-86FD-4D48-8701-D217AC86AEEA}"/>
              </a:ext>
            </a:extLst>
          </p:cNvPr>
          <p:cNvPicPr>
            <a:picLocks noChangeAspect="1"/>
          </p:cNvPicPr>
          <p:nvPr/>
        </p:nvPicPr>
        <p:blipFill>
          <a:blip r:embed="rId5"/>
          <a:stretch>
            <a:fillRect/>
          </a:stretch>
        </p:blipFill>
        <p:spPr>
          <a:xfrm>
            <a:off x="689360" y="1730991"/>
            <a:ext cx="11626080" cy="6291617"/>
          </a:xfrm>
          <a:prstGeom prst="rect">
            <a:avLst/>
          </a:prstGeom>
        </p:spPr>
      </p:pic>
    </p:spTree>
    <p:extLst>
      <p:ext uri="{BB962C8B-B14F-4D97-AF65-F5344CB8AC3E}">
        <p14:creationId xmlns:p14="http://schemas.microsoft.com/office/powerpoint/2010/main" val="3540719345"/>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469900"/>
            <a:ext cx="11099800" cy="1078195"/>
          </a:xfrm>
        </p:spPr>
        <p:txBody>
          <a:bodyPr>
            <a:normAutofit fontScale="90000"/>
          </a:bodyPr>
          <a:lstStyle/>
          <a:p>
            <a:r>
              <a:rPr lang="sv-SE" dirty="0"/>
              <a:t>Träningsgrupper</a:t>
            </a:r>
          </a:p>
        </p:txBody>
      </p:sp>
      <p:sp>
        <p:nvSpPr>
          <p:cNvPr id="8" name="Platshållare för text 2">
            <a:extLst>
              <a:ext uri="{FF2B5EF4-FFF2-40B4-BE49-F238E27FC236}">
                <a16:creationId xmlns:a16="http://schemas.microsoft.com/office/drawing/2014/main" id="{2FB34457-3B0E-477E-A0FA-C1479099C5E9}"/>
              </a:ext>
            </a:extLst>
          </p:cNvPr>
          <p:cNvSpPr>
            <a:spLocks noGrp="1"/>
          </p:cNvSpPr>
          <p:nvPr/>
        </p:nvSpPr>
        <p:spPr>
          <a:xfrm>
            <a:off x="952500" y="2459265"/>
            <a:ext cx="11099800" cy="6286500"/>
          </a:xfrm>
          <a:prstGeom prst="rect">
            <a:avLst/>
          </a:prstGeom>
          <a:ln w="12700">
            <a:miter lim="400000"/>
          </a:ln>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a:lstStyle>
          <a:p>
            <a:pPr marL="0" indent="0">
              <a:buNone/>
            </a:pPr>
            <a:r>
              <a:rPr lang="sv-SE" dirty="0"/>
              <a:t>	A				B					C					D</a:t>
            </a:r>
          </a:p>
          <a:p>
            <a:pPr marL="0" indent="0">
              <a:buNone/>
            </a:pPr>
            <a:r>
              <a:rPr lang="sv-SE" sz="1800" dirty="0" err="1"/>
              <a:t>Kalmeus</a:t>
            </a:r>
            <a:r>
              <a:rPr lang="sv-SE" sz="1800" dirty="0"/>
              <a:t>				Maria K				Tilde L				Filippa F</a:t>
            </a:r>
          </a:p>
          <a:p>
            <a:pPr marL="0" indent="0">
              <a:buNone/>
            </a:pPr>
            <a:r>
              <a:rPr lang="sv-SE" sz="1800" dirty="0"/>
              <a:t>Julia B				Lisa A				Filippa B				Paulina L</a:t>
            </a:r>
          </a:p>
          <a:p>
            <a:pPr marL="0" indent="0">
              <a:buNone/>
            </a:pPr>
            <a:r>
              <a:rPr lang="sv-SE" sz="1800" dirty="0"/>
              <a:t>Hannah G				Elin H				Linn P				Emelie J</a:t>
            </a:r>
          </a:p>
          <a:p>
            <a:pPr marL="0" indent="0">
              <a:buNone/>
            </a:pPr>
            <a:r>
              <a:rPr lang="sv-SE" sz="1800" dirty="0"/>
              <a:t>My N Ö				Linnea P				Dave					Tindra A</a:t>
            </a:r>
          </a:p>
          <a:p>
            <a:pPr marL="0" indent="0">
              <a:buNone/>
            </a:pPr>
            <a:r>
              <a:rPr lang="sv-SE" sz="1800" dirty="0"/>
              <a:t>Emma W				Ida L					Moa S				Nadja A - mv</a:t>
            </a:r>
          </a:p>
          <a:p>
            <a:pPr marL="0" indent="0">
              <a:buNone/>
            </a:pPr>
            <a:r>
              <a:rPr lang="sv-SE" sz="1800" dirty="0"/>
              <a:t>Julia D – mv			Tilda B – mv			Elin H – mv</a:t>
            </a:r>
          </a:p>
          <a:p>
            <a:pPr marL="0" indent="0">
              <a:buNone/>
            </a:pPr>
            <a:r>
              <a:rPr lang="sv-SE" sz="1800" dirty="0"/>
              <a:t>Rehab: Linnea S, Sara W, Sarah E, Tilda N, Hanna L – En av dem  hamnar i grupp D</a:t>
            </a:r>
          </a:p>
          <a:p>
            <a:pPr marL="0" indent="0">
              <a:buNone/>
            </a:pPr>
            <a:endParaRPr lang="sv-SE" sz="2000" dirty="0"/>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808186"/>
            <a:ext cx="11099800" cy="1078195"/>
          </a:xfrm>
        </p:spPr>
        <p:txBody>
          <a:bodyPr>
            <a:normAutofit fontScale="90000"/>
          </a:bodyPr>
          <a:lstStyle/>
          <a:p>
            <a:r>
              <a:rPr lang="sv-SE" dirty="0"/>
              <a:t>Matcher</a:t>
            </a:r>
          </a:p>
        </p:txBody>
      </p:sp>
    </p:spTree>
    <p:extLst>
      <p:ext uri="{BB962C8B-B14F-4D97-AF65-F5344CB8AC3E}">
        <p14:creationId xmlns:p14="http://schemas.microsoft.com/office/powerpoint/2010/main" val="1632702628"/>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82813"/>
            <a:ext cx="11099800" cy="1078195"/>
          </a:xfrm>
        </p:spPr>
        <p:txBody>
          <a:bodyPr>
            <a:normAutofit fontScale="90000"/>
          </a:bodyPr>
          <a:lstStyle/>
          <a:p>
            <a:r>
              <a:rPr lang="sv-SE" dirty="0"/>
              <a:t>Träningsmatcher</a:t>
            </a:r>
          </a:p>
        </p:txBody>
      </p:sp>
      <p:sp>
        <p:nvSpPr>
          <p:cNvPr id="8" name="Platshållare för text 2">
            <a:extLst>
              <a:ext uri="{FF2B5EF4-FFF2-40B4-BE49-F238E27FC236}">
                <a16:creationId xmlns:a16="http://schemas.microsoft.com/office/drawing/2014/main" id="{700615D8-5AAC-4F15-8274-7523D6CD30DE}"/>
              </a:ext>
            </a:extLst>
          </p:cNvPr>
          <p:cNvSpPr>
            <a:spLocks noGrp="1"/>
          </p:cNvSpPr>
          <p:nvPr/>
        </p:nvSpPr>
        <p:spPr>
          <a:xfrm>
            <a:off x="952500" y="1733549"/>
            <a:ext cx="11099800" cy="7250793"/>
          </a:xfrm>
          <a:prstGeom prst="rect">
            <a:avLst/>
          </a:prstGeom>
          <a:ln w="12700">
            <a:miter lim="400000"/>
          </a:ln>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a:lstStyle>
          <a:p>
            <a:r>
              <a:rPr lang="sv-SE" sz="1800" dirty="0"/>
              <a:t>21/2   – Landvetter IF (B)			15.30</a:t>
            </a:r>
          </a:p>
          <a:p>
            <a:r>
              <a:rPr lang="sv-SE" sz="1800" dirty="0"/>
              <a:t>28/2   – Kode IF (H)				16.00</a:t>
            </a:r>
          </a:p>
          <a:p>
            <a:r>
              <a:rPr lang="sv-SE" sz="1800" dirty="0"/>
              <a:t>7/3   – Älvängens IK (B)				17.00</a:t>
            </a:r>
          </a:p>
          <a:p>
            <a:r>
              <a:rPr lang="sv-SE" sz="1800" dirty="0"/>
              <a:t>14/3 – Torslanda (H)				16.00</a:t>
            </a:r>
          </a:p>
          <a:p>
            <a:r>
              <a:rPr lang="sv-SE" sz="1800" dirty="0"/>
              <a:t>20/3 – GFF (B)					14.30</a:t>
            </a:r>
          </a:p>
          <a:p>
            <a:r>
              <a:rPr lang="sv-SE" sz="1800" dirty="0"/>
              <a:t>28/3 – Kållered SK (B)				17.30</a:t>
            </a:r>
          </a:p>
          <a:p>
            <a:r>
              <a:rPr lang="sv-SE" sz="1800" dirty="0"/>
              <a:t>2/4  - IK Kongahälla (B)				14.30</a:t>
            </a:r>
          </a:p>
          <a:p>
            <a:r>
              <a:rPr lang="sv-SE" sz="1800" dirty="0"/>
              <a:t>4/4 – IK Zenith  (H)				12.00</a:t>
            </a:r>
          </a:p>
          <a:p>
            <a:r>
              <a:rPr lang="sv-SE" sz="1800" dirty="0"/>
              <a:t>12 – 13/4  Söker en match</a:t>
            </a:r>
          </a:p>
        </p:txBody>
      </p:sp>
    </p:spTree>
    <p:extLst>
      <p:ext uri="{BB962C8B-B14F-4D97-AF65-F5344CB8AC3E}">
        <p14:creationId xmlns:p14="http://schemas.microsoft.com/office/powerpoint/2010/main" val="2026595130"/>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673099"/>
            <a:ext cx="11099800" cy="1078195"/>
          </a:xfrm>
        </p:spPr>
        <p:txBody>
          <a:bodyPr>
            <a:normAutofit fontScale="90000"/>
          </a:bodyPr>
          <a:lstStyle/>
          <a:p>
            <a:r>
              <a:rPr lang="sv-SE" dirty="0"/>
              <a:t>Seriematcher</a:t>
            </a:r>
          </a:p>
        </p:txBody>
      </p:sp>
      <p:sp>
        <p:nvSpPr>
          <p:cNvPr id="8" name="Platshållare för text 3">
            <a:extLst>
              <a:ext uri="{FF2B5EF4-FFF2-40B4-BE49-F238E27FC236}">
                <a16:creationId xmlns:a16="http://schemas.microsoft.com/office/drawing/2014/main" id="{FABCFFEF-BCDE-4259-A0B3-6E5FDABCF12A}"/>
              </a:ext>
            </a:extLst>
          </p:cNvPr>
          <p:cNvSpPr>
            <a:spLocks noGrp="1"/>
          </p:cNvSpPr>
          <p:nvPr/>
        </p:nvSpPr>
        <p:spPr>
          <a:xfrm>
            <a:off x="816428" y="1733549"/>
            <a:ext cx="5395686" cy="7346951"/>
          </a:xfrm>
          <a:prstGeom prst="rect">
            <a:avLst/>
          </a:prstGeom>
          <a:ln w="12700">
            <a:miter lim="400000"/>
          </a:ln>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marL="3429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1pPr>
            <a:lvl2pPr marL="6858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2pPr>
            <a:lvl3pPr marL="10287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3pPr>
            <a:lvl4pPr marL="13716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4pPr>
            <a:lvl5pPr marL="17145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a:lstStyle>
          <a:p>
            <a:pPr marL="0" indent="0">
              <a:buNone/>
            </a:pPr>
            <a:r>
              <a:rPr lang="sv-SE" dirty="0"/>
              <a:t>Vår</a:t>
            </a:r>
          </a:p>
          <a:p>
            <a:pPr marL="0" indent="0">
              <a:buNone/>
            </a:pPr>
            <a:r>
              <a:rPr lang="sv-SE" sz="1400" dirty="0"/>
              <a:t>Askim IK – Örgryte IS		18/4	16.15 (sön)	</a:t>
            </a:r>
          </a:p>
          <a:p>
            <a:pPr marL="0" indent="0">
              <a:buNone/>
            </a:pPr>
            <a:r>
              <a:rPr lang="sv-SE" sz="1400" dirty="0"/>
              <a:t>Näset SK – Askim IK		25/4	16.15 (sön)</a:t>
            </a:r>
          </a:p>
          <a:p>
            <a:pPr marL="0" indent="0">
              <a:buNone/>
            </a:pPr>
            <a:r>
              <a:rPr lang="sv-SE" sz="1400" dirty="0"/>
              <a:t>Askim IK – Mölnlycke IF	2/5	16.15 (sön)</a:t>
            </a:r>
          </a:p>
          <a:p>
            <a:pPr marL="0" indent="0">
              <a:buNone/>
            </a:pPr>
            <a:r>
              <a:rPr lang="sv-SE" sz="1400" dirty="0"/>
              <a:t>Mossen BK – Askim IK	9/5	15.00  (sön)</a:t>
            </a:r>
          </a:p>
          <a:p>
            <a:pPr marL="0" indent="0">
              <a:buNone/>
            </a:pPr>
            <a:r>
              <a:rPr lang="sv-SE" sz="1400" dirty="0"/>
              <a:t>Donsö IS – Askim IK		16/5	13.30 (sön)</a:t>
            </a:r>
          </a:p>
          <a:p>
            <a:pPr marL="0" indent="0">
              <a:buNone/>
            </a:pPr>
            <a:r>
              <a:rPr lang="sv-SE" sz="1400" dirty="0"/>
              <a:t>Askim IK – Lindome GIF	23/5	16.15 (sön)</a:t>
            </a:r>
          </a:p>
          <a:p>
            <a:pPr marL="0" indent="0">
              <a:buNone/>
            </a:pPr>
            <a:r>
              <a:rPr lang="sv-SE" sz="1400" dirty="0"/>
              <a:t>Landvetter IF – Askim IK	30/5	17.00 (sön)</a:t>
            </a:r>
          </a:p>
          <a:p>
            <a:pPr marL="0" indent="0">
              <a:buNone/>
            </a:pPr>
            <a:r>
              <a:rPr lang="sv-SE" sz="1400" dirty="0"/>
              <a:t>Askim IK – Jitex BK		8/6	19.45 (</a:t>
            </a:r>
            <a:r>
              <a:rPr lang="sv-SE" sz="1400" dirty="0" err="1"/>
              <a:t>tisd</a:t>
            </a:r>
            <a:r>
              <a:rPr lang="sv-SE" sz="1400" dirty="0"/>
              <a:t>)</a:t>
            </a:r>
          </a:p>
          <a:p>
            <a:pPr marL="0" indent="0">
              <a:buNone/>
            </a:pPr>
            <a:r>
              <a:rPr lang="sv-SE" sz="1400" dirty="0"/>
              <a:t>Lerums BK – Askim IK	19/6	14.00 (</a:t>
            </a:r>
            <a:r>
              <a:rPr lang="sv-SE" sz="1400" dirty="0" err="1"/>
              <a:t>lörd</a:t>
            </a:r>
            <a:r>
              <a:rPr lang="sv-SE" sz="1400" dirty="0"/>
              <a:t>)</a:t>
            </a:r>
          </a:p>
        </p:txBody>
      </p:sp>
      <p:sp>
        <p:nvSpPr>
          <p:cNvPr id="9" name="Platshållare för text 3">
            <a:extLst>
              <a:ext uri="{FF2B5EF4-FFF2-40B4-BE49-F238E27FC236}">
                <a16:creationId xmlns:a16="http://schemas.microsoft.com/office/drawing/2014/main" id="{962841C9-F8FA-4FB1-BE6D-09553AA1A05C}"/>
              </a:ext>
            </a:extLst>
          </p:cNvPr>
          <p:cNvSpPr>
            <a:spLocks noGrp="1"/>
          </p:cNvSpPr>
          <p:nvPr/>
        </p:nvSpPr>
        <p:spPr>
          <a:xfrm>
            <a:off x="6182671" y="2731385"/>
            <a:ext cx="5334000" cy="6286500"/>
          </a:xfrm>
          <a:prstGeom prst="rect">
            <a:avLst/>
          </a:prstGeom>
          <a:ln w="12700">
            <a:miter lim="400000"/>
          </a:ln>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lvl1pPr marL="3429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1pPr>
            <a:lvl2pPr marL="6858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2pPr>
            <a:lvl3pPr marL="10287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3pPr>
            <a:lvl4pPr marL="13716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4pPr>
            <a:lvl5pPr marL="1714500" marR="0" indent="-342900" algn="l" defTabSz="584200" rtl="0" latinLnBrk="0">
              <a:lnSpc>
                <a:spcPct val="100000"/>
              </a:lnSpc>
              <a:spcBef>
                <a:spcPts val="3200"/>
              </a:spcBef>
              <a:spcAft>
                <a:spcPts val="0"/>
              </a:spcAft>
              <a:buClrTx/>
              <a:buSzPct val="145000"/>
              <a:buFontTx/>
              <a:buChar char="•"/>
              <a:tabLst/>
              <a:defRPr sz="28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a:lstStyle>
          <a:p>
            <a:pPr marL="0" indent="0">
              <a:buNone/>
            </a:pPr>
            <a:r>
              <a:rPr lang="sv-SE" dirty="0"/>
              <a:t>Höst</a:t>
            </a:r>
          </a:p>
          <a:p>
            <a:pPr marL="0" indent="0">
              <a:buNone/>
            </a:pPr>
            <a:r>
              <a:rPr lang="sv-SE" sz="1400" dirty="0"/>
              <a:t>Örgryte IS – Askim IK		22/8	18.00  (</a:t>
            </a:r>
            <a:r>
              <a:rPr lang="sv-SE" sz="1400" dirty="0" err="1"/>
              <a:t>sönd</a:t>
            </a:r>
            <a:r>
              <a:rPr lang="sv-SE" sz="1400" dirty="0"/>
              <a:t>)</a:t>
            </a:r>
          </a:p>
          <a:p>
            <a:pPr marL="0" indent="0">
              <a:buNone/>
            </a:pPr>
            <a:r>
              <a:rPr lang="sv-SE" sz="1400" dirty="0"/>
              <a:t>Askim IK – Donsö IF		29/8	16.15 (</a:t>
            </a:r>
            <a:r>
              <a:rPr lang="sv-SE" sz="1400" dirty="0" err="1"/>
              <a:t>sönd</a:t>
            </a:r>
            <a:r>
              <a:rPr lang="sv-SE" sz="1400" dirty="0"/>
              <a:t>)</a:t>
            </a:r>
          </a:p>
          <a:p>
            <a:pPr marL="0" indent="0">
              <a:buNone/>
            </a:pPr>
            <a:r>
              <a:rPr lang="sv-SE" sz="1400" dirty="0"/>
              <a:t>Askim IK – Näset SK		5/9	14.15 (</a:t>
            </a:r>
            <a:r>
              <a:rPr lang="sv-SE" sz="1400" dirty="0" err="1"/>
              <a:t>sönd</a:t>
            </a:r>
            <a:r>
              <a:rPr lang="sv-SE" sz="1400" dirty="0"/>
              <a:t>)</a:t>
            </a:r>
          </a:p>
          <a:p>
            <a:pPr marL="0" indent="0">
              <a:buNone/>
            </a:pPr>
            <a:r>
              <a:rPr lang="sv-SE" sz="1400" dirty="0"/>
              <a:t>Mölnlycke IF – Askim IK	11/9	16.00 (</a:t>
            </a:r>
            <a:r>
              <a:rPr lang="sv-SE" sz="1400" dirty="0" err="1"/>
              <a:t>lörd</a:t>
            </a:r>
            <a:r>
              <a:rPr lang="sv-SE" sz="1400" dirty="0"/>
              <a:t>)</a:t>
            </a:r>
          </a:p>
          <a:p>
            <a:pPr marL="0" indent="0">
              <a:buNone/>
            </a:pPr>
            <a:r>
              <a:rPr lang="sv-SE" sz="1400" dirty="0"/>
              <a:t>Askim IK – Lerum IK		19/9	16.15 (</a:t>
            </a:r>
            <a:r>
              <a:rPr lang="sv-SE" sz="1400" dirty="0" err="1"/>
              <a:t>sönd</a:t>
            </a:r>
            <a:r>
              <a:rPr lang="sv-SE" sz="1400" dirty="0"/>
              <a:t>)</a:t>
            </a:r>
          </a:p>
          <a:p>
            <a:pPr marL="0" indent="0">
              <a:buNone/>
            </a:pPr>
            <a:r>
              <a:rPr lang="sv-SE" sz="1400" dirty="0"/>
              <a:t>Askim IK – Mossen BK	28/9	19.45 (</a:t>
            </a:r>
            <a:r>
              <a:rPr lang="sv-SE" sz="1400" dirty="0" err="1"/>
              <a:t>tisd</a:t>
            </a:r>
            <a:r>
              <a:rPr lang="sv-SE" sz="1400" dirty="0"/>
              <a:t>)</a:t>
            </a:r>
          </a:p>
          <a:p>
            <a:pPr marL="0" indent="0">
              <a:buNone/>
            </a:pPr>
            <a:r>
              <a:rPr lang="sv-SE" sz="1400" dirty="0"/>
              <a:t>Lindome GIF – Askim IK	3/10	13.00 (</a:t>
            </a:r>
            <a:r>
              <a:rPr lang="sv-SE" sz="1400" dirty="0" err="1"/>
              <a:t>sönd</a:t>
            </a:r>
            <a:r>
              <a:rPr lang="sv-SE" sz="1400" dirty="0"/>
              <a:t>)</a:t>
            </a:r>
          </a:p>
          <a:p>
            <a:pPr marL="0" indent="0">
              <a:buNone/>
            </a:pPr>
            <a:r>
              <a:rPr lang="sv-SE" sz="1400" dirty="0"/>
              <a:t>Askim IK – Landvetter IF	7/10	19.45 (</a:t>
            </a:r>
            <a:r>
              <a:rPr lang="sv-SE" sz="1400" dirty="0" err="1"/>
              <a:t>torsd</a:t>
            </a:r>
            <a:r>
              <a:rPr lang="sv-SE" sz="1400" dirty="0"/>
              <a:t>)</a:t>
            </a:r>
          </a:p>
          <a:p>
            <a:pPr marL="0" indent="0">
              <a:buNone/>
            </a:pPr>
            <a:r>
              <a:rPr lang="sv-SE" sz="1400" dirty="0"/>
              <a:t>Jitex BK – Askim IK		16/10	16.15 (lörd)	</a:t>
            </a:r>
          </a:p>
          <a:p>
            <a:pPr marL="0" indent="0">
              <a:buNone/>
            </a:pPr>
            <a:endParaRPr lang="sv-SE" dirty="0"/>
          </a:p>
        </p:txBody>
      </p:sp>
    </p:spTree>
    <p:extLst>
      <p:ext uri="{BB962C8B-B14F-4D97-AF65-F5344CB8AC3E}">
        <p14:creationId xmlns:p14="http://schemas.microsoft.com/office/powerpoint/2010/main" val="163103271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808186"/>
            <a:ext cx="11099800" cy="1078195"/>
          </a:xfrm>
        </p:spPr>
        <p:txBody>
          <a:bodyPr>
            <a:normAutofit fontScale="90000"/>
          </a:bodyPr>
          <a:lstStyle/>
          <a:p>
            <a:r>
              <a:rPr lang="sv-SE" dirty="0"/>
              <a:t>Värdegrund</a:t>
            </a:r>
          </a:p>
        </p:txBody>
      </p:sp>
    </p:spTree>
    <p:extLst>
      <p:ext uri="{BB962C8B-B14F-4D97-AF65-F5344CB8AC3E}">
        <p14:creationId xmlns:p14="http://schemas.microsoft.com/office/powerpoint/2010/main" val="2710490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0"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1"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3" name="Title 2">
            <a:extLst>
              <a:ext uri="{FF2B5EF4-FFF2-40B4-BE49-F238E27FC236}">
                <a16:creationId xmlns:a16="http://schemas.microsoft.com/office/drawing/2014/main" id="{07E9BD0D-D88D-40E5-98BF-9976FCFFCC41}"/>
              </a:ext>
            </a:extLst>
          </p:cNvPr>
          <p:cNvSpPr>
            <a:spLocks noGrp="1"/>
          </p:cNvSpPr>
          <p:nvPr>
            <p:ph type="title"/>
          </p:nvPr>
        </p:nvSpPr>
        <p:spPr>
          <a:xfrm>
            <a:off x="1270000" y="1638300"/>
            <a:ext cx="10464800" cy="1322614"/>
          </a:xfrm>
        </p:spPr>
        <p:txBody>
          <a:bodyPr/>
          <a:lstStyle/>
          <a:p>
            <a:r>
              <a:rPr lang="sv-SE" dirty="0"/>
              <a:t>Agenda</a:t>
            </a:r>
          </a:p>
        </p:txBody>
      </p:sp>
      <p:sp>
        <p:nvSpPr>
          <p:cNvPr id="5" name="Text Placeholder 4">
            <a:extLst>
              <a:ext uri="{FF2B5EF4-FFF2-40B4-BE49-F238E27FC236}">
                <a16:creationId xmlns:a16="http://schemas.microsoft.com/office/drawing/2014/main" id="{2F97B24C-27AA-4786-9474-C736BFB14C6C}"/>
              </a:ext>
            </a:extLst>
          </p:cNvPr>
          <p:cNvSpPr>
            <a:spLocks noGrp="1"/>
          </p:cNvSpPr>
          <p:nvPr>
            <p:ph type="body" sz="quarter" idx="1"/>
          </p:nvPr>
        </p:nvSpPr>
        <p:spPr>
          <a:xfrm>
            <a:off x="1270000" y="3599543"/>
            <a:ext cx="10464800" cy="4949371"/>
          </a:xfrm>
        </p:spPr>
        <p:txBody>
          <a:bodyPr/>
          <a:lstStyle/>
          <a:p>
            <a:pPr marL="571500" indent="-571500" algn="l">
              <a:buFont typeface="Arial" panose="020B0604020202020204" pitchFamily="34" charset="0"/>
              <a:buChar char="•"/>
            </a:pPr>
            <a:r>
              <a:rPr lang="sv-SE" dirty="0"/>
              <a:t>Ät rätt för att prestera bäst</a:t>
            </a:r>
          </a:p>
          <a:p>
            <a:pPr marL="571500" indent="-571500" algn="l">
              <a:buFont typeface="Arial" panose="020B0604020202020204" pitchFamily="34" charset="0"/>
              <a:buChar char="•"/>
            </a:pPr>
            <a:r>
              <a:rPr lang="sv-SE" dirty="0"/>
              <a:t>Träningar</a:t>
            </a:r>
          </a:p>
          <a:p>
            <a:pPr marL="571500" indent="-571500" algn="l">
              <a:buFont typeface="Arial" panose="020B0604020202020204" pitchFamily="34" charset="0"/>
              <a:buChar char="•"/>
            </a:pPr>
            <a:r>
              <a:rPr lang="sv-SE" dirty="0"/>
              <a:t>Matcher</a:t>
            </a:r>
          </a:p>
          <a:p>
            <a:pPr marL="571500" indent="-571500" algn="l">
              <a:buFont typeface="Arial" panose="020B0604020202020204" pitchFamily="34" charset="0"/>
              <a:buChar char="•"/>
            </a:pPr>
            <a:r>
              <a:rPr lang="sv-SE" dirty="0"/>
              <a:t>Ett utkast av vår värdegrund</a:t>
            </a:r>
          </a:p>
          <a:p>
            <a:pPr marL="571500" indent="-571500" algn="l">
              <a:buFont typeface="Arial" panose="020B0604020202020204" pitchFamily="34" charset="0"/>
              <a:buChar char="•"/>
            </a:pPr>
            <a:r>
              <a:rPr lang="sv-SE" dirty="0"/>
              <a:t>Nya Hands regler</a:t>
            </a:r>
          </a:p>
          <a:p>
            <a:pPr algn="l"/>
            <a:endParaRPr lang="sv-SE" dirty="0"/>
          </a:p>
        </p:txBody>
      </p:sp>
    </p:spTree>
    <p:extLst>
      <p:ext uri="{BB962C8B-B14F-4D97-AF65-F5344CB8AC3E}">
        <p14:creationId xmlns:p14="http://schemas.microsoft.com/office/powerpoint/2010/main" val="70982149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469900"/>
            <a:ext cx="11099800" cy="1078195"/>
          </a:xfrm>
        </p:spPr>
        <p:txBody>
          <a:bodyPr>
            <a:normAutofit fontScale="90000"/>
          </a:bodyPr>
          <a:lstStyle/>
          <a:p>
            <a:r>
              <a:rPr lang="sv-SE" dirty="0"/>
              <a:t>Fokuspunkter - sportsligt</a:t>
            </a:r>
          </a:p>
        </p:txBody>
      </p:sp>
      <p:sp>
        <p:nvSpPr>
          <p:cNvPr id="2" name="TextBox 1">
            <a:extLst>
              <a:ext uri="{FF2B5EF4-FFF2-40B4-BE49-F238E27FC236}">
                <a16:creationId xmlns:a16="http://schemas.microsoft.com/office/drawing/2014/main" id="{54486355-0FC0-4D84-8F44-2E6D8A862D9F}"/>
              </a:ext>
            </a:extLst>
          </p:cNvPr>
          <p:cNvSpPr txBox="1"/>
          <p:nvPr/>
        </p:nvSpPr>
        <p:spPr>
          <a:xfrm>
            <a:off x="1194369" y="2609512"/>
            <a:ext cx="10222174" cy="45345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584200" rtl="0" fontAlgn="auto" latinLnBrk="0" hangingPunct="0">
              <a:lnSpc>
                <a:spcPct val="150000"/>
              </a:lnSpc>
              <a:spcBef>
                <a:spcPts val="0"/>
              </a:spcBef>
              <a:spcAft>
                <a:spcPts val="0"/>
              </a:spcAft>
              <a:buClrTx/>
              <a:buSzTx/>
              <a:buFontTx/>
              <a:buNone/>
              <a:tabLst/>
            </a:pPr>
            <a:r>
              <a:rPr lang="sv-SE" sz="3200" b="0" dirty="0"/>
              <a:t>100% fokus och intensitet på träning och match</a:t>
            </a:r>
          </a:p>
          <a:p>
            <a:pPr marL="0" marR="0" indent="0" algn="l" defTabSz="584200" rtl="0" fontAlgn="auto" latinLnBrk="0" hangingPunct="0">
              <a:lnSpc>
                <a:spcPct val="150000"/>
              </a:lnSpc>
              <a:spcBef>
                <a:spcPts val="0"/>
              </a:spcBef>
              <a:spcAft>
                <a:spcPts val="0"/>
              </a:spcAft>
              <a:buClrTx/>
              <a:buSzTx/>
              <a:buFontTx/>
              <a:buNone/>
              <a:tabLst/>
            </a:pPr>
            <a:r>
              <a:rPr lang="sv-SE" sz="3200" b="0" dirty="0"/>
              <a:t>Gå på träningarna, och var där för att träna</a:t>
            </a:r>
          </a:p>
          <a:p>
            <a:pPr marL="0" marR="0" indent="0" algn="l" defTabSz="584200" rtl="0" fontAlgn="auto" latinLnBrk="0" hangingPunct="0">
              <a:lnSpc>
                <a:spcPct val="150000"/>
              </a:lnSpc>
              <a:spcBef>
                <a:spcPts val="0"/>
              </a:spcBef>
              <a:spcAft>
                <a:spcPts val="0"/>
              </a:spcAft>
              <a:buClrTx/>
              <a:buSzTx/>
              <a:buFontTx/>
              <a:buNone/>
              <a:tabLst/>
            </a:pPr>
            <a:r>
              <a:rPr lang="sv-SE" sz="3200" b="0" dirty="0"/>
              <a:t>Gör ditt bästa, visa vilja och fokus</a:t>
            </a:r>
          </a:p>
          <a:p>
            <a:pPr marL="0" marR="0" indent="0" algn="l" defTabSz="584200" rtl="0" fontAlgn="auto" latinLnBrk="0" hangingPunct="0">
              <a:lnSpc>
                <a:spcPct val="150000"/>
              </a:lnSpc>
              <a:spcBef>
                <a:spcPts val="0"/>
              </a:spcBef>
              <a:spcAft>
                <a:spcPts val="0"/>
              </a:spcAft>
              <a:buClrTx/>
              <a:buSzTx/>
              <a:buFontTx/>
              <a:buNone/>
              <a:tabLst/>
            </a:pPr>
            <a:r>
              <a:rPr lang="sv-SE" sz="3200" b="0" dirty="0"/>
              <a:t>Hjälpas åt att ta fram det bästa ur varandra och laget</a:t>
            </a:r>
          </a:p>
          <a:p>
            <a:pPr marL="0" marR="0" indent="0" algn="l" defTabSz="584200" rtl="0" fontAlgn="auto" latinLnBrk="0" hangingPunct="0">
              <a:lnSpc>
                <a:spcPct val="150000"/>
              </a:lnSpc>
              <a:spcBef>
                <a:spcPts val="0"/>
              </a:spcBef>
              <a:spcAft>
                <a:spcPts val="0"/>
              </a:spcAft>
              <a:buClrTx/>
              <a:buSzTx/>
              <a:buFontTx/>
              <a:buNone/>
              <a:tabLst/>
            </a:pPr>
            <a:r>
              <a:rPr lang="sv-SE" sz="3200" b="0" dirty="0"/>
              <a:t>Kämpa för laget, ge allt </a:t>
            </a:r>
          </a:p>
          <a:p>
            <a:pPr marL="0" marR="0" indent="0" algn="l" defTabSz="584200" rtl="0" fontAlgn="auto" latinLnBrk="0" hangingPunct="0">
              <a:lnSpc>
                <a:spcPct val="150000"/>
              </a:lnSpc>
              <a:spcBef>
                <a:spcPts val="0"/>
              </a:spcBef>
              <a:spcAft>
                <a:spcPts val="0"/>
              </a:spcAft>
              <a:buClrTx/>
              <a:buSzTx/>
              <a:buFontTx/>
              <a:buNone/>
              <a:tabLst/>
            </a:pPr>
            <a:r>
              <a:rPr kumimoji="0" lang="sv-SE" sz="3200" b="0" i="0" u="none" strike="noStrike" cap="none" spc="0" normalizeH="0" baseline="0" dirty="0">
                <a:ln>
                  <a:noFill/>
                </a:ln>
                <a:solidFill>
                  <a:srgbClr val="000000"/>
                </a:solidFill>
                <a:effectLst/>
                <a:uFillTx/>
                <a:latin typeface="Helvetica Neue"/>
                <a:ea typeface="Helvetica Neue"/>
                <a:cs typeface="Helvetica Neue"/>
                <a:sym typeface="Helvetica Neue"/>
              </a:rPr>
              <a:t>Ge aldrig </a:t>
            </a:r>
            <a:r>
              <a:rPr lang="sv-SE" sz="3200" b="0" dirty="0"/>
              <a:t>upp</a:t>
            </a:r>
            <a:endParaRPr kumimoji="0" lang="sv-SE" sz="3200" b="0" i="0" u="none" strike="noStrike" cap="none" spc="0" normalizeH="0" baseline="0" dirty="0">
              <a:ln>
                <a:noFill/>
              </a:ln>
              <a:solidFill>
                <a:srgbClr val="000000"/>
              </a:solidFill>
              <a:effectLst/>
              <a:uFillTx/>
              <a:latin typeface="Helvetica Neue"/>
              <a:ea typeface="Helvetica Neue"/>
              <a:cs typeface="Helvetica Neue"/>
              <a:sym typeface="Helvetica Neue"/>
            </a:endParaRPr>
          </a:p>
        </p:txBody>
      </p:sp>
    </p:spTree>
    <p:extLst>
      <p:ext uri="{BB962C8B-B14F-4D97-AF65-F5344CB8AC3E}">
        <p14:creationId xmlns:p14="http://schemas.microsoft.com/office/powerpoint/2010/main" val="27079477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97327"/>
            <a:ext cx="11099800" cy="1078195"/>
          </a:xfrm>
        </p:spPr>
        <p:txBody>
          <a:bodyPr>
            <a:normAutofit fontScale="90000"/>
          </a:bodyPr>
          <a:lstStyle/>
          <a:p>
            <a:r>
              <a:rPr lang="sv-SE"/>
              <a:t>Fokuspunkter – ”kompis”</a:t>
            </a:r>
            <a:endParaRPr lang="sv-SE" dirty="0"/>
          </a:p>
        </p:txBody>
      </p:sp>
      <p:sp>
        <p:nvSpPr>
          <p:cNvPr id="6" name="TextBox 5">
            <a:extLst>
              <a:ext uri="{FF2B5EF4-FFF2-40B4-BE49-F238E27FC236}">
                <a16:creationId xmlns:a16="http://schemas.microsoft.com/office/drawing/2014/main" id="{61FE170B-7BA5-4681-83D9-AC0389B38C3C}"/>
              </a:ext>
            </a:extLst>
          </p:cNvPr>
          <p:cNvSpPr txBox="1"/>
          <p:nvPr/>
        </p:nvSpPr>
        <p:spPr>
          <a:xfrm>
            <a:off x="1244794" y="2609512"/>
            <a:ext cx="11099800" cy="45345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584200" rtl="0" fontAlgn="auto" latinLnBrk="0" hangingPunct="0">
              <a:lnSpc>
                <a:spcPct val="150000"/>
              </a:lnSpc>
              <a:spcBef>
                <a:spcPts val="0"/>
              </a:spcBef>
              <a:spcAft>
                <a:spcPts val="0"/>
              </a:spcAft>
              <a:buClrTx/>
              <a:buSzTx/>
              <a:buFontTx/>
              <a:buNone/>
              <a:tabLst/>
            </a:pPr>
            <a:r>
              <a:rPr lang="sv-SE" sz="3200" b="0" dirty="0"/>
              <a:t>Visa respekt för andra</a:t>
            </a:r>
          </a:p>
          <a:p>
            <a:pPr marL="0" marR="0" indent="0" algn="l" defTabSz="584200" rtl="0" fontAlgn="auto" latinLnBrk="0" hangingPunct="0">
              <a:lnSpc>
                <a:spcPct val="150000"/>
              </a:lnSpc>
              <a:spcBef>
                <a:spcPts val="0"/>
              </a:spcBef>
              <a:spcAft>
                <a:spcPts val="0"/>
              </a:spcAft>
              <a:buClrTx/>
              <a:buSzTx/>
              <a:buFontTx/>
              <a:buNone/>
              <a:tabLst/>
            </a:pPr>
            <a:r>
              <a:rPr lang="sv-SE" sz="3200" b="0" dirty="0"/>
              <a:t>På planen är vi alla kompisar</a:t>
            </a:r>
          </a:p>
          <a:p>
            <a:pPr marL="0" marR="0" indent="0" algn="l" defTabSz="584200" rtl="0" fontAlgn="auto" latinLnBrk="0" hangingPunct="0">
              <a:lnSpc>
                <a:spcPct val="150000"/>
              </a:lnSpc>
              <a:spcBef>
                <a:spcPts val="0"/>
              </a:spcBef>
              <a:spcAft>
                <a:spcPts val="0"/>
              </a:spcAft>
              <a:buClrTx/>
              <a:buSzTx/>
              <a:buFontTx/>
              <a:buNone/>
              <a:tabLst/>
            </a:pPr>
            <a:r>
              <a:rPr lang="sv-SE" sz="3200" b="0" dirty="0"/>
              <a:t>Peppa och beröm varandra</a:t>
            </a:r>
          </a:p>
          <a:p>
            <a:pPr marL="0" marR="0" indent="0" algn="l" defTabSz="584200" rtl="0" fontAlgn="auto" latinLnBrk="0" hangingPunct="0">
              <a:lnSpc>
                <a:spcPct val="150000"/>
              </a:lnSpc>
              <a:spcBef>
                <a:spcPts val="0"/>
              </a:spcBef>
              <a:spcAft>
                <a:spcPts val="0"/>
              </a:spcAft>
              <a:buClrTx/>
              <a:buSzTx/>
              <a:buFontTx/>
              <a:buNone/>
              <a:tabLst/>
            </a:pPr>
            <a:r>
              <a:rPr lang="sv-SE" sz="3200" b="0" dirty="0"/>
              <a:t>Håll en god ton mot varandra</a:t>
            </a:r>
          </a:p>
          <a:p>
            <a:pPr marL="0" marR="0" indent="0" algn="l" defTabSz="584200" rtl="0" fontAlgn="auto" latinLnBrk="0" hangingPunct="0">
              <a:lnSpc>
                <a:spcPct val="150000"/>
              </a:lnSpc>
              <a:spcBef>
                <a:spcPts val="0"/>
              </a:spcBef>
              <a:spcAft>
                <a:spcPts val="0"/>
              </a:spcAft>
              <a:buClrTx/>
              <a:buSzTx/>
              <a:buFontTx/>
              <a:buNone/>
              <a:tabLst/>
            </a:pPr>
            <a:r>
              <a:rPr lang="sv-SE" sz="3200" b="0" dirty="0"/>
              <a:t>Alla skall känna sig välkomna och som en del av laget</a:t>
            </a:r>
          </a:p>
          <a:p>
            <a:pPr marL="0" marR="0" indent="0" algn="l" defTabSz="584200" rtl="0" fontAlgn="auto" latinLnBrk="0" hangingPunct="0">
              <a:lnSpc>
                <a:spcPct val="150000"/>
              </a:lnSpc>
              <a:spcBef>
                <a:spcPts val="0"/>
              </a:spcBef>
              <a:spcAft>
                <a:spcPts val="0"/>
              </a:spcAft>
              <a:buClrTx/>
              <a:buSzTx/>
              <a:buFontTx/>
              <a:buNone/>
              <a:tabLst/>
            </a:pPr>
            <a:r>
              <a:rPr kumimoji="0" lang="sv-SE" sz="3200" b="0" i="0" u="none" strike="noStrike" cap="none" spc="0" normalizeH="0" baseline="0" dirty="0">
                <a:ln>
                  <a:noFill/>
                </a:ln>
                <a:solidFill>
                  <a:srgbClr val="000000"/>
                </a:solidFill>
                <a:effectLst/>
                <a:uFillTx/>
                <a:latin typeface="Helvetica Neue"/>
                <a:ea typeface="Helvetica Neue"/>
                <a:cs typeface="Helvetica Neue"/>
                <a:sym typeface="Helvetica Neue"/>
              </a:rPr>
              <a:t>OM vi, i stundens hetta uttrycker oss oförsiktigt, säg förlåt</a:t>
            </a:r>
          </a:p>
        </p:txBody>
      </p:sp>
    </p:spTree>
    <p:extLst>
      <p:ext uri="{BB962C8B-B14F-4D97-AF65-F5344CB8AC3E}">
        <p14:creationId xmlns:p14="http://schemas.microsoft.com/office/powerpoint/2010/main" val="284333813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808186"/>
            <a:ext cx="11099800" cy="1078195"/>
          </a:xfrm>
        </p:spPr>
        <p:txBody>
          <a:bodyPr>
            <a:normAutofit fontScale="90000"/>
          </a:bodyPr>
          <a:lstStyle/>
          <a:p>
            <a:r>
              <a:rPr lang="sv-SE" dirty="0"/>
              <a:t>Nya regler</a:t>
            </a:r>
          </a:p>
        </p:txBody>
      </p:sp>
    </p:spTree>
    <p:extLst>
      <p:ext uri="{BB962C8B-B14F-4D97-AF65-F5344CB8AC3E}">
        <p14:creationId xmlns:p14="http://schemas.microsoft.com/office/powerpoint/2010/main" val="127158515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97327"/>
            <a:ext cx="11099800" cy="1078195"/>
          </a:xfrm>
        </p:spPr>
        <p:txBody>
          <a:bodyPr>
            <a:normAutofit fontScale="90000"/>
          </a:bodyPr>
          <a:lstStyle/>
          <a:p>
            <a:r>
              <a:rPr lang="sv-SE" dirty="0"/>
              <a:t>Ny hands regel</a:t>
            </a:r>
          </a:p>
        </p:txBody>
      </p:sp>
      <p:pic>
        <p:nvPicPr>
          <p:cNvPr id="2" name="Picture 1">
            <a:extLst>
              <a:ext uri="{FF2B5EF4-FFF2-40B4-BE49-F238E27FC236}">
                <a16:creationId xmlns:a16="http://schemas.microsoft.com/office/drawing/2014/main" id="{0C011A4A-3DF7-4B13-BBC4-38DE07FE6749}"/>
              </a:ext>
            </a:extLst>
          </p:cNvPr>
          <p:cNvPicPr>
            <a:picLocks noChangeAspect="1"/>
          </p:cNvPicPr>
          <p:nvPr/>
        </p:nvPicPr>
        <p:blipFill>
          <a:blip r:embed="rId5"/>
          <a:stretch>
            <a:fillRect/>
          </a:stretch>
        </p:blipFill>
        <p:spPr>
          <a:xfrm>
            <a:off x="0" y="1917087"/>
            <a:ext cx="11996089" cy="5919426"/>
          </a:xfrm>
          <a:prstGeom prst="rect">
            <a:avLst/>
          </a:prstGeom>
        </p:spPr>
      </p:pic>
      <p:pic>
        <p:nvPicPr>
          <p:cNvPr id="8" name="Picture 7">
            <a:extLst>
              <a:ext uri="{FF2B5EF4-FFF2-40B4-BE49-F238E27FC236}">
                <a16:creationId xmlns:a16="http://schemas.microsoft.com/office/drawing/2014/main" id="{179038A1-C1B5-44F3-8618-4D0EC8683179}"/>
              </a:ext>
            </a:extLst>
          </p:cNvPr>
          <p:cNvPicPr>
            <a:picLocks noChangeAspect="1"/>
          </p:cNvPicPr>
          <p:nvPr/>
        </p:nvPicPr>
        <p:blipFill>
          <a:blip r:embed="rId5"/>
          <a:stretch>
            <a:fillRect/>
          </a:stretch>
        </p:blipFill>
        <p:spPr>
          <a:xfrm>
            <a:off x="152400" y="2069487"/>
            <a:ext cx="11996089" cy="5919426"/>
          </a:xfrm>
          <a:prstGeom prst="rect">
            <a:avLst/>
          </a:prstGeom>
        </p:spPr>
      </p:pic>
    </p:spTree>
    <p:extLst>
      <p:ext uri="{BB962C8B-B14F-4D97-AF65-F5344CB8AC3E}">
        <p14:creationId xmlns:p14="http://schemas.microsoft.com/office/powerpoint/2010/main" val="246246103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97327"/>
            <a:ext cx="11099800" cy="1078195"/>
          </a:xfrm>
        </p:spPr>
        <p:txBody>
          <a:bodyPr>
            <a:normAutofit fontScale="90000"/>
          </a:bodyPr>
          <a:lstStyle/>
          <a:p>
            <a:r>
              <a:rPr lang="sv-SE" dirty="0"/>
              <a:t>Ny hands regel</a:t>
            </a:r>
          </a:p>
        </p:txBody>
      </p:sp>
      <p:pic>
        <p:nvPicPr>
          <p:cNvPr id="3" name="Picture 2">
            <a:extLst>
              <a:ext uri="{FF2B5EF4-FFF2-40B4-BE49-F238E27FC236}">
                <a16:creationId xmlns:a16="http://schemas.microsoft.com/office/drawing/2014/main" id="{E2D79D0E-E967-40E5-A111-CE105ED4CB05}"/>
              </a:ext>
            </a:extLst>
          </p:cNvPr>
          <p:cNvPicPr>
            <a:picLocks noChangeAspect="1"/>
          </p:cNvPicPr>
          <p:nvPr/>
        </p:nvPicPr>
        <p:blipFill>
          <a:blip r:embed="rId5"/>
          <a:stretch>
            <a:fillRect/>
          </a:stretch>
        </p:blipFill>
        <p:spPr>
          <a:xfrm>
            <a:off x="0" y="1798741"/>
            <a:ext cx="11861800" cy="6156118"/>
          </a:xfrm>
          <a:prstGeom prst="rect">
            <a:avLst/>
          </a:prstGeom>
        </p:spPr>
      </p:pic>
    </p:spTree>
    <p:extLst>
      <p:ext uri="{BB962C8B-B14F-4D97-AF65-F5344CB8AC3E}">
        <p14:creationId xmlns:p14="http://schemas.microsoft.com/office/powerpoint/2010/main" val="228117080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397327"/>
            <a:ext cx="11099800" cy="1078195"/>
          </a:xfrm>
        </p:spPr>
        <p:txBody>
          <a:bodyPr>
            <a:normAutofit fontScale="90000"/>
          </a:bodyPr>
          <a:lstStyle/>
          <a:p>
            <a:r>
              <a:rPr lang="sv-SE" dirty="0"/>
              <a:t>Ny hands regel</a:t>
            </a:r>
          </a:p>
        </p:txBody>
      </p:sp>
      <p:pic>
        <p:nvPicPr>
          <p:cNvPr id="2" name="Picture 1">
            <a:extLst>
              <a:ext uri="{FF2B5EF4-FFF2-40B4-BE49-F238E27FC236}">
                <a16:creationId xmlns:a16="http://schemas.microsoft.com/office/drawing/2014/main" id="{0C011A4A-3DF7-4B13-BBC4-38DE07FE6749}"/>
              </a:ext>
            </a:extLst>
          </p:cNvPr>
          <p:cNvPicPr>
            <a:picLocks noChangeAspect="1"/>
          </p:cNvPicPr>
          <p:nvPr/>
        </p:nvPicPr>
        <p:blipFill>
          <a:blip r:embed="rId5"/>
          <a:stretch>
            <a:fillRect/>
          </a:stretch>
        </p:blipFill>
        <p:spPr>
          <a:xfrm>
            <a:off x="0" y="1917087"/>
            <a:ext cx="11996089" cy="5919426"/>
          </a:xfrm>
          <a:prstGeom prst="rect">
            <a:avLst/>
          </a:prstGeom>
        </p:spPr>
      </p:pic>
      <p:pic>
        <p:nvPicPr>
          <p:cNvPr id="8" name="Picture 7">
            <a:extLst>
              <a:ext uri="{FF2B5EF4-FFF2-40B4-BE49-F238E27FC236}">
                <a16:creationId xmlns:a16="http://schemas.microsoft.com/office/drawing/2014/main" id="{179038A1-C1B5-44F3-8618-4D0EC8683179}"/>
              </a:ext>
            </a:extLst>
          </p:cNvPr>
          <p:cNvPicPr>
            <a:picLocks noChangeAspect="1"/>
          </p:cNvPicPr>
          <p:nvPr/>
        </p:nvPicPr>
        <p:blipFill>
          <a:blip r:embed="rId5"/>
          <a:stretch>
            <a:fillRect/>
          </a:stretch>
        </p:blipFill>
        <p:spPr>
          <a:xfrm>
            <a:off x="152400" y="2075543"/>
            <a:ext cx="11996089" cy="5913370"/>
          </a:xfrm>
          <a:prstGeom prst="rect">
            <a:avLst/>
          </a:prstGeom>
        </p:spPr>
      </p:pic>
      <p:pic>
        <p:nvPicPr>
          <p:cNvPr id="3" name="Picture 2">
            <a:extLst>
              <a:ext uri="{FF2B5EF4-FFF2-40B4-BE49-F238E27FC236}">
                <a16:creationId xmlns:a16="http://schemas.microsoft.com/office/drawing/2014/main" id="{5EE28A26-9205-4A4D-B232-8609C87EB663}"/>
              </a:ext>
            </a:extLst>
          </p:cNvPr>
          <p:cNvPicPr>
            <a:picLocks noChangeAspect="1"/>
          </p:cNvPicPr>
          <p:nvPr/>
        </p:nvPicPr>
        <p:blipFill>
          <a:blip r:embed="rId6"/>
          <a:stretch>
            <a:fillRect/>
          </a:stretch>
        </p:blipFill>
        <p:spPr>
          <a:xfrm>
            <a:off x="73025" y="1485900"/>
            <a:ext cx="12858750" cy="6781800"/>
          </a:xfrm>
          <a:prstGeom prst="rect">
            <a:avLst/>
          </a:prstGeom>
        </p:spPr>
      </p:pic>
      <p:pic>
        <p:nvPicPr>
          <p:cNvPr id="4" name="Picture 3">
            <a:extLst>
              <a:ext uri="{FF2B5EF4-FFF2-40B4-BE49-F238E27FC236}">
                <a16:creationId xmlns:a16="http://schemas.microsoft.com/office/drawing/2014/main" id="{334868FD-04C6-4366-B2CE-D0EA5B4089C0}"/>
              </a:ext>
            </a:extLst>
          </p:cNvPr>
          <p:cNvPicPr>
            <a:picLocks noChangeAspect="1"/>
          </p:cNvPicPr>
          <p:nvPr/>
        </p:nvPicPr>
        <p:blipFill>
          <a:blip r:embed="rId7"/>
          <a:stretch>
            <a:fillRect/>
          </a:stretch>
        </p:blipFill>
        <p:spPr>
          <a:xfrm>
            <a:off x="163512" y="7368881"/>
            <a:ext cx="12677775" cy="2419350"/>
          </a:xfrm>
          <a:prstGeom prst="rect">
            <a:avLst/>
          </a:prstGeom>
        </p:spPr>
      </p:pic>
    </p:spTree>
    <p:extLst>
      <p:ext uri="{BB962C8B-B14F-4D97-AF65-F5344CB8AC3E}">
        <p14:creationId xmlns:p14="http://schemas.microsoft.com/office/powerpoint/2010/main" val="427909805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4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4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7" name="Rubrik 1">
            <a:extLst>
              <a:ext uri="{FF2B5EF4-FFF2-40B4-BE49-F238E27FC236}">
                <a16:creationId xmlns:a16="http://schemas.microsoft.com/office/drawing/2014/main" id="{884A6279-AC44-45BE-8AED-2F409B313AA3}"/>
              </a:ext>
            </a:extLst>
          </p:cNvPr>
          <p:cNvSpPr>
            <a:spLocks noGrp="1"/>
          </p:cNvSpPr>
          <p:nvPr>
            <p:ph type="title"/>
          </p:nvPr>
        </p:nvSpPr>
        <p:spPr>
          <a:xfrm>
            <a:off x="762000" y="673099"/>
            <a:ext cx="11099800" cy="1078195"/>
          </a:xfrm>
        </p:spPr>
        <p:txBody>
          <a:bodyPr>
            <a:normAutofit fontScale="90000"/>
          </a:bodyPr>
          <a:lstStyle/>
          <a:p>
            <a:r>
              <a:rPr lang="sv-SE" dirty="0"/>
              <a:t>Fair Play</a:t>
            </a:r>
          </a:p>
        </p:txBody>
      </p:sp>
      <p:pic>
        <p:nvPicPr>
          <p:cNvPr id="2" name="Picture 1">
            <a:extLst>
              <a:ext uri="{FF2B5EF4-FFF2-40B4-BE49-F238E27FC236}">
                <a16:creationId xmlns:a16="http://schemas.microsoft.com/office/drawing/2014/main" id="{8FB77EF3-806C-4E14-99F6-9DFDC0B83119}"/>
              </a:ext>
            </a:extLst>
          </p:cNvPr>
          <p:cNvPicPr>
            <a:picLocks noChangeAspect="1"/>
          </p:cNvPicPr>
          <p:nvPr/>
        </p:nvPicPr>
        <p:blipFill>
          <a:blip r:embed="rId5"/>
          <a:stretch>
            <a:fillRect/>
          </a:stretch>
        </p:blipFill>
        <p:spPr>
          <a:xfrm>
            <a:off x="339726" y="2731889"/>
            <a:ext cx="5296800" cy="5381625"/>
          </a:xfrm>
          <a:prstGeom prst="rect">
            <a:avLst/>
          </a:prstGeom>
        </p:spPr>
      </p:pic>
      <p:sp>
        <p:nvSpPr>
          <p:cNvPr id="4" name="TextBox 3">
            <a:extLst>
              <a:ext uri="{FF2B5EF4-FFF2-40B4-BE49-F238E27FC236}">
                <a16:creationId xmlns:a16="http://schemas.microsoft.com/office/drawing/2014/main" id="{716AF20B-C818-48CF-9CC2-3D630DCC9A4C}"/>
              </a:ext>
            </a:extLst>
          </p:cNvPr>
          <p:cNvSpPr txBox="1"/>
          <p:nvPr/>
        </p:nvSpPr>
        <p:spPr>
          <a:xfrm>
            <a:off x="1993414" y="2462829"/>
            <a:ext cx="2704266"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sv-SE" sz="2400" b="1" i="0" u="none" strike="noStrike" cap="none" spc="0" normalizeH="0" baseline="0" dirty="0">
                <a:ln>
                  <a:noFill/>
                </a:ln>
                <a:solidFill>
                  <a:srgbClr val="000000"/>
                </a:solidFill>
                <a:effectLst/>
                <a:uFillTx/>
                <a:latin typeface="Helvetica Neue"/>
                <a:ea typeface="Helvetica Neue"/>
                <a:cs typeface="Helvetica Neue"/>
                <a:sym typeface="Helvetica Neue"/>
              </a:rPr>
              <a:t>Dam säsong 2020</a:t>
            </a:r>
          </a:p>
        </p:txBody>
      </p:sp>
      <p:pic>
        <p:nvPicPr>
          <p:cNvPr id="5" name="Picture 4">
            <a:extLst>
              <a:ext uri="{FF2B5EF4-FFF2-40B4-BE49-F238E27FC236}">
                <a16:creationId xmlns:a16="http://schemas.microsoft.com/office/drawing/2014/main" id="{17507F91-5B24-44FD-8391-A1B03CE13834}"/>
              </a:ext>
            </a:extLst>
          </p:cNvPr>
          <p:cNvPicPr>
            <a:picLocks noChangeAspect="1"/>
          </p:cNvPicPr>
          <p:nvPr/>
        </p:nvPicPr>
        <p:blipFill>
          <a:blip r:embed="rId6"/>
          <a:stretch>
            <a:fillRect/>
          </a:stretch>
        </p:blipFill>
        <p:spPr>
          <a:xfrm>
            <a:off x="6091290" y="2634678"/>
            <a:ext cx="4977077" cy="5772150"/>
          </a:xfrm>
          <a:prstGeom prst="rect">
            <a:avLst/>
          </a:prstGeom>
        </p:spPr>
      </p:pic>
      <p:sp>
        <p:nvSpPr>
          <p:cNvPr id="10" name="TextBox 9">
            <a:extLst>
              <a:ext uri="{FF2B5EF4-FFF2-40B4-BE49-F238E27FC236}">
                <a16:creationId xmlns:a16="http://schemas.microsoft.com/office/drawing/2014/main" id="{4764C848-DC27-4CBA-A416-926488FC02BA}"/>
              </a:ext>
            </a:extLst>
          </p:cNvPr>
          <p:cNvSpPr txBox="1"/>
          <p:nvPr/>
        </p:nvSpPr>
        <p:spPr>
          <a:xfrm>
            <a:off x="6510458" y="2455574"/>
            <a:ext cx="3728586" cy="4719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sv-SE" sz="2400" b="1" i="0" u="none" strike="noStrike" cap="none" spc="0" normalizeH="0" baseline="0" dirty="0">
                <a:ln>
                  <a:noFill/>
                </a:ln>
                <a:solidFill>
                  <a:srgbClr val="000000"/>
                </a:solidFill>
                <a:effectLst/>
                <a:uFillTx/>
                <a:latin typeface="Helvetica Neue"/>
                <a:ea typeface="Helvetica Neue"/>
                <a:cs typeface="Helvetica Neue"/>
                <a:sym typeface="Helvetica Neue"/>
              </a:rPr>
              <a:t>Dam Junior säsong 2020</a:t>
            </a:r>
          </a:p>
        </p:txBody>
      </p:sp>
    </p:spTree>
    <p:extLst>
      <p:ext uri="{BB962C8B-B14F-4D97-AF65-F5344CB8AC3E}">
        <p14:creationId xmlns:p14="http://schemas.microsoft.com/office/powerpoint/2010/main" val="387439036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0"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1"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3" name="Title 2">
            <a:extLst>
              <a:ext uri="{FF2B5EF4-FFF2-40B4-BE49-F238E27FC236}">
                <a16:creationId xmlns:a16="http://schemas.microsoft.com/office/drawing/2014/main" id="{07E9BD0D-D88D-40E5-98BF-9976FCFFCC41}"/>
              </a:ext>
            </a:extLst>
          </p:cNvPr>
          <p:cNvSpPr>
            <a:spLocks noGrp="1"/>
          </p:cNvSpPr>
          <p:nvPr>
            <p:ph type="title"/>
          </p:nvPr>
        </p:nvSpPr>
        <p:spPr/>
        <p:txBody>
          <a:bodyPr/>
          <a:lstStyle/>
          <a:p>
            <a:r>
              <a:rPr lang="sv-SE" b="1" dirty="0"/>
              <a:t>Ät rätt före, under och efter fotbollsspel</a:t>
            </a:r>
            <a:endParaRPr lang="sv-SE" dirty="0"/>
          </a:p>
        </p:txBody>
      </p:sp>
    </p:spTree>
    <p:extLst>
      <p:ext uri="{BB962C8B-B14F-4D97-AF65-F5344CB8AC3E}">
        <p14:creationId xmlns:p14="http://schemas.microsoft.com/office/powerpoint/2010/main" val="297409203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2" name="Title 1">
            <a:extLst>
              <a:ext uri="{FF2B5EF4-FFF2-40B4-BE49-F238E27FC236}">
                <a16:creationId xmlns:a16="http://schemas.microsoft.com/office/drawing/2014/main" id="{00BA247C-3935-47BD-8816-FF8BC0DF0BC1}"/>
              </a:ext>
            </a:extLst>
          </p:cNvPr>
          <p:cNvSpPr>
            <a:spLocks noGrp="1"/>
          </p:cNvSpPr>
          <p:nvPr>
            <p:ph type="title"/>
          </p:nvPr>
        </p:nvSpPr>
        <p:spPr>
          <a:xfrm>
            <a:off x="952500" y="254000"/>
            <a:ext cx="11099800" cy="1455913"/>
          </a:xfrm>
        </p:spPr>
        <p:txBody>
          <a:bodyPr>
            <a:normAutofit/>
          </a:bodyPr>
          <a:lstStyle/>
          <a:p>
            <a:r>
              <a:rPr lang="sv-SE" dirty="0"/>
              <a:t>Generellt</a:t>
            </a:r>
          </a:p>
        </p:txBody>
      </p:sp>
      <p:sp>
        <p:nvSpPr>
          <p:cNvPr id="4" name="Text Placeholder 3">
            <a:extLst>
              <a:ext uri="{FF2B5EF4-FFF2-40B4-BE49-F238E27FC236}">
                <a16:creationId xmlns:a16="http://schemas.microsoft.com/office/drawing/2014/main" id="{5EB3F0AF-2EF8-47BB-B5FC-925B7120FD1F}"/>
              </a:ext>
            </a:extLst>
          </p:cNvPr>
          <p:cNvSpPr>
            <a:spLocks noGrp="1"/>
          </p:cNvSpPr>
          <p:nvPr>
            <p:ph type="body" idx="1"/>
          </p:nvPr>
        </p:nvSpPr>
        <p:spPr>
          <a:xfrm>
            <a:off x="952500" y="1779740"/>
            <a:ext cx="11099800" cy="6678460"/>
          </a:xfrm>
        </p:spPr>
        <p:txBody>
          <a:bodyPr>
            <a:normAutofit lnSpcReduction="10000"/>
          </a:bodyPr>
          <a:lstStyle/>
          <a:p>
            <a:r>
              <a:rPr lang="sv-SE" dirty="0"/>
              <a:t>Som fotbollsspelare behövs regelbunden påfyllning med näringsämnen för att täcka förluster, men också för att förbereda kroppen på nya fysiska belastningar. Effekten av träning och match kan optimeras, genom att tillföra rätt näringsblandning vid rätt tidpunkt.</a:t>
            </a:r>
          </a:p>
          <a:p>
            <a:r>
              <a:rPr lang="sv-SE" dirty="0"/>
              <a:t>Muskelns metabola status är i fokus där det handlar om att tillföra rätt näringsblandning till musklerna vid rätt tidpunkt. Den koststrategi som fotbollsspelaren bör ha omfattar intag av näring och vätska före-, under- och efter träning eller match. Vanligen består måltidsfördelningen av 3 huvudmåltider fördelade under dagen; frukost, lunch och middag. Detta kompletteras med 2-3 alternativa måltider i form av mellanmål, kvällsmål och/eller återhämtningsmål.</a:t>
            </a:r>
          </a:p>
        </p:txBody>
      </p:sp>
    </p:spTree>
    <p:extLst>
      <p:ext uri="{BB962C8B-B14F-4D97-AF65-F5344CB8AC3E}">
        <p14:creationId xmlns:p14="http://schemas.microsoft.com/office/powerpoint/2010/main" val="420650433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4"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5"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2" name="Title 1">
            <a:extLst>
              <a:ext uri="{FF2B5EF4-FFF2-40B4-BE49-F238E27FC236}">
                <a16:creationId xmlns:a16="http://schemas.microsoft.com/office/drawing/2014/main" id="{00BA247C-3935-47BD-8816-FF8BC0DF0BC1}"/>
              </a:ext>
            </a:extLst>
          </p:cNvPr>
          <p:cNvSpPr>
            <a:spLocks noGrp="1"/>
          </p:cNvSpPr>
          <p:nvPr>
            <p:ph type="title"/>
          </p:nvPr>
        </p:nvSpPr>
        <p:spPr/>
        <p:txBody>
          <a:bodyPr/>
          <a:lstStyle/>
          <a:p>
            <a:r>
              <a:rPr lang="sv-SE" dirty="0"/>
              <a:t>Mat före träning /match</a:t>
            </a:r>
          </a:p>
        </p:txBody>
      </p:sp>
      <p:sp>
        <p:nvSpPr>
          <p:cNvPr id="4" name="Text Placeholder 3">
            <a:extLst>
              <a:ext uri="{FF2B5EF4-FFF2-40B4-BE49-F238E27FC236}">
                <a16:creationId xmlns:a16="http://schemas.microsoft.com/office/drawing/2014/main" id="{5EB3F0AF-2EF8-47BB-B5FC-925B7120FD1F}"/>
              </a:ext>
            </a:extLst>
          </p:cNvPr>
          <p:cNvSpPr>
            <a:spLocks noGrp="1"/>
          </p:cNvSpPr>
          <p:nvPr>
            <p:ph type="body" idx="1"/>
          </p:nvPr>
        </p:nvSpPr>
        <p:spPr>
          <a:xfrm>
            <a:off x="952500" y="2590799"/>
            <a:ext cx="11099800" cy="6287385"/>
          </a:xfrm>
        </p:spPr>
        <p:txBody>
          <a:bodyPr>
            <a:normAutofit fontScale="92500" lnSpcReduction="20000"/>
          </a:bodyPr>
          <a:lstStyle/>
          <a:p>
            <a:r>
              <a:rPr lang="sv-SE" dirty="0"/>
              <a:t>För optimal förberedelse bör en komplett måltid intas 2-4 timmar före match eller träning. Måltiden ska vara kolhydratbaserad (200-300 g), ge tillräckligt med vätska, bestå av lågt till medelhögt proteininnehåll, och inte innehålla så mycket fibrer eller fett. Syftet är att ge lagom känsla av mättnad, toppa upp kolhydratlagren, förhindra att hungerskänslor uppstår, försäkra att vätskedepåerna är välfyllda och öka förutsättningarna för effektiv återhämtning.</a:t>
            </a:r>
          </a:p>
          <a:p>
            <a:r>
              <a:rPr lang="sv-SE" dirty="0"/>
              <a:t>Är spelaren hungrig trots den kompletta måltiden, kan ett lättare kolhydratbaserat mellanmål 1,5-2 timmar före intas. Ett mindre intag på 30-50 g kolhydrater och 10-20 g protein (motsvarar 3 dl fruktyoghurt eller 3,5 dl chokladmjölk) så tätt inpå aktivitet som 30-60 minuter verkar inte påverka prestationen negativt. </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8"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9"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2" name="Title 1">
            <a:extLst>
              <a:ext uri="{FF2B5EF4-FFF2-40B4-BE49-F238E27FC236}">
                <a16:creationId xmlns:a16="http://schemas.microsoft.com/office/drawing/2014/main" id="{616AED65-10BE-4FF4-8201-4420667D7DFE}"/>
              </a:ext>
            </a:extLst>
          </p:cNvPr>
          <p:cNvSpPr>
            <a:spLocks noGrp="1"/>
          </p:cNvSpPr>
          <p:nvPr>
            <p:ph type="title"/>
          </p:nvPr>
        </p:nvSpPr>
        <p:spPr>
          <a:xfrm>
            <a:off x="952500" y="254000"/>
            <a:ext cx="11099800" cy="1654704"/>
          </a:xfrm>
        </p:spPr>
        <p:txBody>
          <a:bodyPr/>
          <a:lstStyle/>
          <a:p>
            <a:r>
              <a:rPr lang="sv-SE" dirty="0"/>
              <a:t>Mat efter träning /match</a:t>
            </a:r>
          </a:p>
        </p:txBody>
      </p:sp>
      <p:sp>
        <p:nvSpPr>
          <p:cNvPr id="3" name="Text Placeholder 2">
            <a:extLst>
              <a:ext uri="{FF2B5EF4-FFF2-40B4-BE49-F238E27FC236}">
                <a16:creationId xmlns:a16="http://schemas.microsoft.com/office/drawing/2014/main" id="{E0B99EB2-8A86-4719-858A-9AB153F1A70C}"/>
              </a:ext>
            </a:extLst>
          </p:cNvPr>
          <p:cNvSpPr>
            <a:spLocks noGrp="1"/>
          </p:cNvSpPr>
          <p:nvPr>
            <p:ph type="body" idx="1"/>
          </p:nvPr>
        </p:nvSpPr>
        <p:spPr>
          <a:xfrm>
            <a:off x="952500" y="1879599"/>
            <a:ext cx="11099800" cy="6997701"/>
          </a:xfrm>
        </p:spPr>
        <p:txBody>
          <a:bodyPr>
            <a:normAutofit fontScale="85000" lnSpcReduction="20000"/>
          </a:bodyPr>
          <a:lstStyle/>
          <a:p>
            <a:r>
              <a:rPr lang="sv-SE" dirty="0"/>
              <a:t>Efter match/träning är det viktigt att återställa kolhydratlagren, stimulera muskeluppbyggnad, förhindra muskelnedbrytning, återställa immunförsvaret samt ersätta vatten och mineraler. </a:t>
            </a:r>
          </a:p>
          <a:p>
            <a:r>
              <a:rPr lang="sv-SE" dirty="0"/>
              <a:t>Optimalt är att snabbt få i sig ett återhämtningsmål innehållande 1,2 g kolhydrater per kg kroppsvikt och timme, och kombinera detta med ett intag av 10-20 g protein. Detta genererar en snabb inledning av vävnadsreparation och tillväxt, muskelskador minskas, glykogenlagren fylls på och immunförsvaret stärks.</a:t>
            </a:r>
          </a:p>
          <a:p>
            <a:r>
              <a:rPr lang="sv-SE" dirty="0"/>
              <a:t>Det efterföljande "riktiga" målet bör intas inom 1-2 timmar och vara kolhydratrikt. Återhämtningsmålet bör vara fettsnålt då fett förlänger magtömningshastigheten. Att ersätta vätskeförluster kan ta nästan ett dygn. </a:t>
            </a:r>
          </a:p>
          <a:p>
            <a:r>
              <a:rPr lang="sv-SE" dirty="0"/>
              <a:t>Fortsatt koststrategi till nästa aktivitet ska kännetecknas av regelbundenhet och variation i måltidsintaget med inslag av alla näringsämnen.</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7"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28"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29"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2" name="Title 1">
            <a:extLst>
              <a:ext uri="{FF2B5EF4-FFF2-40B4-BE49-F238E27FC236}">
                <a16:creationId xmlns:a16="http://schemas.microsoft.com/office/drawing/2014/main" id="{616AED65-10BE-4FF4-8201-4420667D7DFE}"/>
              </a:ext>
            </a:extLst>
          </p:cNvPr>
          <p:cNvSpPr>
            <a:spLocks noGrp="1"/>
          </p:cNvSpPr>
          <p:nvPr>
            <p:ph type="title"/>
          </p:nvPr>
        </p:nvSpPr>
        <p:spPr/>
        <p:txBody>
          <a:bodyPr>
            <a:normAutofit fontScale="90000"/>
          </a:bodyPr>
          <a:lstStyle/>
          <a:p>
            <a:r>
              <a:rPr lang="sv-SE" dirty="0"/>
              <a:t>Vätska före, under och efter träning och match</a:t>
            </a:r>
          </a:p>
        </p:txBody>
      </p:sp>
      <p:sp>
        <p:nvSpPr>
          <p:cNvPr id="3" name="Text Placeholder 2">
            <a:extLst>
              <a:ext uri="{FF2B5EF4-FFF2-40B4-BE49-F238E27FC236}">
                <a16:creationId xmlns:a16="http://schemas.microsoft.com/office/drawing/2014/main" id="{E0B99EB2-8A86-4719-858A-9AB153F1A70C}"/>
              </a:ext>
            </a:extLst>
          </p:cNvPr>
          <p:cNvSpPr>
            <a:spLocks noGrp="1"/>
          </p:cNvSpPr>
          <p:nvPr>
            <p:ph type="body" idx="1"/>
          </p:nvPr>
        </p:nvSpPr>
        <p:spPr/>
        <p:txBody>
          <a:bodyPr>
            <a:normAutofit fontScale="70000" lnSpcReduction="20000"/>
          </a:bodyPr>
          <a:lstStyle/>
          <a:p>
            <a:pPr marL="0" indent="0">
              <a:spcBef>
                <a:spcPts val="0"/>
              </a:spcBef>
              <a:buNone/>
            </a:pPr>
            <a:r>
              <a:rPr lang="sv-SE" dirty="0"/>
              <a:t>Vätskeintaget bör vara regelbundet under dagen. Detta tillgodoses genom ett regelbundet intag av vatten mellan måltiderna, och i samband med måltider kan man dricka t ex mjölk. </a:t>
            </a:r>
          </a:p>
          <a:p>
            <a:pPr marL="0" indent="0">
              <a:spcBef>
                <a:spcPts val="0"/>
              </a:spcBef>
              <a:buNone/>
            </a:pPr>
            <a:endParaRPr lang="sv-SE" dirty="0"/>
          </a:p>
          <a:p>
            <a:pPr marL="0" indent="0">
              <a:spcBef>
                <a:spcPts val="0"/>
              </a:spcBef>
              <a:buNone/>
            </a:pPr>
            <a:r>
              <a:rPr lang="sv-SE" dirty="0"/>
              <a:t>Det är bättre att under längre tid dricka mindre mängder men oftare. Direkt före träning eller match kan man med fördel dricka 2-3 dl vatten 30 minuter innan och 2-3 dl vatten före start.</a:t>
            </a:r>
          </a:p>
          <a:p>
            <a:pPr marL="0" indent="0">
              <a:spcBef>
                <a:spcPts val="0"/>
              </a:spcBef>
              <a:buNone/>
            </a:pPr>
            <a:br>
              <a:rPr lang="sv-SE" dirty="0"/>
            </a:br>
            <a:r>
              <a:rPr lang="sv-SE" dirty="0"/>
              <a:t>Att dricka sportdryck före aktivitet ger inga fysiologiska fördelar och rekommenderas inte.</a:t>
            </a:r>
          </a:p>
          <a:p>
            <a:pPr marL="0" indent="0">
              <a:spcBef>
                <a:spcPts val="0"/>
              </a:spcBef>
              <a:buNone/>
            </a:pPr>
            <a:endParaRPr lang="sv-SE" dirty="0"/>
          </a:p>
          <a:p>
            <a:pPr marL="0" indent="0">
              <a:spcBef>
                <a:spcPts val="0"/>
              </a:spcBef>
              <a:buNone/>
            </a:pPr>
            <a:r>
              <a:rPr lang="sv-SE" dirty="0"/>
              <a:t>Ett överdrivet drickande eller stora mängder vid få tillfällen kan påverka prestationen negativt.</a:t>
            </a:r>
          </a:p>
          <a:p>
            <a:pPr marL="0" indent="0">
              <a:spcBef>
                <a:spcPts val="0"/>
              </a:spcBef>
              <a:buNone/>
            </a:pPr>
            <a:endParaRPr lang="sv-SE" dirty="0"/>
          </a:p>
          <a:p>
            <a:pPr marL="0" indent="0">
              <a:spcBef>
                <a:spcPts val="0"/>
              </a:spcBef>
              <a:buNone/>
            </a:pPr>
            <a:endParaRPr lang="sv-SE" dirty="0"/>
          </a:p>
          <a:p>
            <a:pPr marL="0" indent="0">
              <a:spcBef>
                <a:spcPts val="0"/>
              </a:spcBef>
              <a:buNone/>
            </a:pPr>
            <a:r>
              <a:rPr lang="sv-SE" dirty="0"/>
              <a:t>Under en fotbollsmatch bör vätskeintaget motsvara 0,5-1 L/timme fördelat på mindre intag några tillfällen, förslagsvis 2-2,5 dl var 15-20:e minut. Kan vätskebalansen upprätthållas under hela aktiviteten skapas förutsättningar att prestera optimalt.</a:t>
            </a:r>
          </a:p>
          <a:p>
            <a:pPr marL="0" indent="0">
              <a:spcBef>
                <a:spcPts val="0"/>
              </a:spcBef>
              <a:buNone/>
            </a:pPr>
            <a:endParaRPr lang="sv-SE" dirty="0"/>
          </a:p>
          <a:p>
            <a:pPr marL="0" indent="0">
              <a:spcBef>
                <a:spcPts val="0"/>
              </a:spcBef>
              <a:buNone/>
            </a:pPr>
            <a:endParaRPr lang="sv-SE" dirty="0"/>
          </a:p>
          <a:p>
            <a:pPr marL="0" indent="0">
              <a:spcBef>
                <a:spcPts val="0"/>
              </a:spcBef>
              <a:buNone/>
            </a:pPr>
            <a:r>
              <a:rPr lang="sv-SE" dirty="0"/>
              <a:t>Efter match eller träning bör spelaren inom 2-4 timmar ersätta vätskeförlusterna vilket kan innebära att så mycket som 150 % av den vätska som tappats behöver ersättas.</a:t>
            </a:r>
          </a:p>
        </p:txBody>
      </p:sp>
    </p:spTree>
    <p:extLst>
      <p:ext uri="{BB962C8B-B14F-4D97-AF65-F5344CB8AC3E}">
        <p14:creationId xmlns:p14="http://schemas.microsoft.com/office/powerpoint/2010/main" val="150229651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Skärmavbild 2019-01-09 kl. 09.06.54.png" descr="Skärmavbild 2019-01-09 kl. 09.06.54.png"/>
          <p:cNvPicPr>
            <a:picLocks noChangeAspect="1"/>
          </p:cNvPicPr>
          <p:nvPr/>
        </p:nvPicPr>
        <p:blipFill>
          <a:blip r:embed="rId2"/>
          <a:stretch>
            <a:fillRect/>
          </a:stretch>
        </p:blipFill>
        <p:spPr>
          <a:xfrm>
            <a:off x="11436858" y="8113514"/>
            <a:ext cx="1397864" cy="1445882"/>
          </a:xfrm>
          <a:prstGeom prst="rect">
            <a:avLst/>
          </a:prstGeom>
          <a:ln w="12700">
            <a:miter lim="400000"/>
          </a:ln>
        </p:spPr>
      </p:pic>
      <p:pic>
        <p:nvPicPr>
          <p:cNvPr id="132" name="Bild" descr="Bild"/>
          <p:cNvPicPr>
            <a:picLocks noChangeAspect="1"/>
          </p:cNvPicPr>
          <p:nvPr/>
        </p:nvPicPr>
        <p:blipFill>
          <a:blip r:embed="rId3"/>
          <a:stretch>
            <a:fillRect/>
          </a:stretch>
        </p:blipFill>
        <p:spPr>
          <a:xfrm>
            <a:off x="824742" y="8878185"/>
            <a:ext cx="10591801" cy="279401"/>
          </a:xfrm>
          <a:prstGeom prst="rect">
            <a:avLst/>
          </a:prstGeom>
          <a:ln w="12700">
            <a:miter lim="400000"/>
          </a:ln>
        </p:spPr>
      </p:pic>
      <p:pic>
        <p:nvPicPr>
          <p:cNvPr id="133" name="Bild" descr="Bild"/>
          <p:cNvPicPr>
            <a:picLocks noChangeAspect="1"/>
          </p:cNvPicPr>
          <p:nvPr/>
        </p:nvPicPr>
        <p:blipFill>
          <a:blip r:embed="rId4"/>
          <a:stretch>
            <a:fillRect/>
          </a:stretch>
        </p:blipFill>
        <p:spPr>
          <a:xfrm>
            <a:off x="11996089" y="1045986"/>
            <a:ext cx="279401" cy="6997701"/>
          </a:xfrm>
          <a:prstGeom prst="rect">
            <a:avLst/>
          </a:prstGeom>
          <a:ln w="12700">
            <a:miter lim="400000"/>
          </a:ln>
        </p:spPr>
      </p:pic>
      <p:sp>
        <p:nvSpPr>
          <p:cNvPr id="4" name="Text Placeholder 3">
            <a:extLst>
              <a:ext uri="{FF2B5EF4-FFF2-40B4-BE49-F238E27FC236}">
                <a16:creationId xmlns:a16="http://schemas.microsoft.com/office/drawing/2014/main" id="{A431C834-FF71-488A-B70A-588A7C643402}"/>
              </a:ext>
            </a:extLst>
          </p:cNvPr>
          <p:cNvSpPr>
            <a:spLocks noGrp="1"/>
          </p:cNvSpPr>
          <p:nvPr>
            <p:ph type="body" idx="1"/>
          </p:nvPr>
        </p:nvSpPr>
        <p:spPr/>
        <p:txBody>
          <a:bodyPr>
            <a:normAutofit fontScale="92500" lnSpcReduction="10000"/>
          </a:bodyPr>
          <a:lstStyle/>
          <a:p>
            <a:pPr>
              <a:spcBef>
                <a:spcPts val="0"/>
              </a:spcBef>
              <a:buFont typeface="Arial" panose="020B0604020202020204" pitchFamily="34" charset="0"/>
              <a:buChar char="•"/>
            </a:pPr>
            <a:r>
              <a:rPr lang="sv-SE" dirty="0">
                <a:solidFill>
                  <a:srgbClr val="585858"/>
                </a:solidFill>
                <a:latin typeface="Arimo"/>
              </a:rPr>
              <a:t>Fördela maten jämnt över dagen, 5-6 gånger per dag (frukost, lunch, middag samt 2-3 mellanmål)</a:t>
            </a:r>
          </a:p>
          <a:p>
            <a:pPr>
              <a:spcBef>
                <a:spcPts val="0"/>
              </a:spcBef>
              <a:buFont typeface="Arial" panose="020B0604020202020204" pitchFamily="34" charset="0"/>
              <a:buChar char="•"/>
            </a:pPr>
            <a:r>
              <a:rPr lang="sv-SE" dirty="0">
                <a:solidFill>
                  <a:srgbClr val="585858"/>
                </a:solidFill>
                <a:latin typeface="Arimo"/>
              </a:rPr>
              <a:t>Tallriksmodellen, halva tallriken kolhydrater (pasta, ris, potatis)</a:t>
            </a:r>
          </a:p>
          <a:p>
            <a:pPr>
              <a:spcBef>
                <a:spcPts val="0"/>
              </a:spcBef>
              <a:buFont typeface="Arial" panose="020B0604020202020204" pitchFamily="34" charset="0"/>
              <a:buChar char="•"/>
            </a:pPr>
            <a:r>
              <a:rPr lang="sv-SE" dirty="0">
                <a:solidFill>
                  <a:srgbClr val="585858"/>
                </a:solidFill>
                <a:latin typeface="Arimo"/>
              </a:rPr>
              <a:t>Kolhydrater är extra viktigt att få i sig när man tränar mycket, lägg till exempel till ett extra mellanmål</a:t>
            </a:r>
          </a:p>
          <a:p>
            <a:pPr>
              <a:spcBef>
                <a:spcPts val="0"/>
              </a:spcBef>
              <a:buFont typeface="Arial" panose="020B0604020202020204" pitchFamily="34" charset="0"/>
              <a:buChar char="•"/>
            </a:pPr>
            <a:r>
              <a:rPr lang="sv-SE" dirty="0">
                <a:solidFill>
                  <a:srgbClr val="585858"/>
                </a:solidFill>
                <a:latin typeface="Arimo"/>
              </a:rPr>
              <a:t>Ät grönsaker till varje måltid</a:t>
            </a:r>
          </a:p>
          <a:p>
            <a:pPr>
              <a:spcBef>
                <a:spcPts val="0"/>
              </a:spcBef>
              <a:buFont typeface="Arial" panose="020B0604020202020204" pitchFamily="34" charset="0"/>
              <a:buChar char="•"/>
            </a:pPr>
            <a:r>
              <a:rPr lang="sv-SE" dirty="0">
                <a:solidFill>
                  <a:srgbClr val="585858"/>
                </a:solidFill>
                <a:latin typeface="Arimo"/>
              </a:rPr>
              <a:t>Fisk 2-3 gånger i veckan</a:t>
            </a:r>
          </a:p>
          <a:p>
            <a:pPr>
              <a:spcBef>
                <a:spcPts val="0"/>
              </a:spcBef>
              <a:buFont typeface="Arial" panose="020B0604020202020204" pitchFamily="34" charset="0"/>
              <a:buChar char="•"/>
            </a:pPr>
            <a:r>
              <a:rPr lang="sv-SE" dirty="0">
                <a:solidFill>
                  <a:srgbClr val="585858"/>
                </a:solidFill>
                <a:latin typeface="Arimo"/>
              </a:rPr>
              <a:t>Nötter är en bra fettkälla</a:t>
            </a:r>
          </a:p>
          <a:p>
            <a:pPr>
              <a:spcBef>
                <a:spcPts val="0"/>
              </a:spcBef>
              <a:buFont typeface="Arial" panose="020B0604020202020204" pitchFamily="34" charset="0"/>
              <a:buChar char="•"/>
            </a:pPr>
            <a:r>
              <a:rPr lang="sv-SE" dirty="0">
                <a:solidFill>
                  <a:srgbClr val="585858"/>
                </a:solidFill>
                <a:latin typeface="Arimo"/>
              </a:rPr>
              <a:t>Se till att kostcirkelns alla delar kommer med för att få med alla näringsämnen, särskilt kolhydrater, fett och protein</a:t>
            </a:r>
          </a:p>
          <a:p>
            <a:pPr>
              <a:spcBef>
                <a:spcPts val="0"/>
              </a:spcBef>
              <a:buFont typeface="Arial" panose="020B0604020202020204" pitchFamily="34" charset="0"/>
              <a:buChar char="•"/>
            </a:pPr>
            <a:r>
              <a:rPr lang="sv-SE" dirty="0">
                <a:solidFill>
                  <a:srgbClr val="585858"/>
                </a:solidFill>
                <a:latin typeface="Arimo"/>
              </a:rPr>
              <a:t>Mellanmål 2-4 timmar innan träning/match</a:t>
            </a:r>
          </a:p>
          <a:p>
            <a:pPr>
              <a:spcBef>
                <a:spcPts val="0"/>
              </a:spcBef>
              <a:buFont typeface="Arial" panose="020B0604020202020204" pitchFamily="34" charset="0"/>
              <a:buChar char="•"/>
            </a:pPr>
            <a:r>
              <a:rPr lang="sv-SE" dirty="0">
                <a:solidFill>
                  <a:srgbClr val="585858"/>
                </a:solidFill>
                <a:latin typeface="Arimo"/>
              </a:rPr>
              <a:t>Ät direkt efter träning/match för optimal återhämtning, särskilt kolhydrater</a:t>
            </a:r>
          </a:p>
          <a:p>
            <a:pPr>
              <a:spcBef>
                <a:spcPts val="0"/>
              </a:spcBef>
              <a:buFont typeface="Arial" panose="020B0604020202020204" pitchFamily="34" charset="0"/>
              <a:buChar char="•"/>
            </a:pPr>
            <a:r>
              <a:rPr lang="sv-SE" dirty="0">
                <a:solidFill>
                  <a:srgbClr val="585858"/>
                </a:solidFill>
                <a:latin typeface="Arimo"/>
              </a:rPr>
              <a:t>Ät ett lagat mål mat inom 2 timmar efter avslutad träning/match</a:t>
            </a:r>
          </a:p>
          <a:p>
            <a:pPr>
              <a:spcBef>
                <a:spcPts val="0"/>
              </a:spcBef>
              <a:buFont typeface="Arial" panose="020B0604020202020204" pitchFamily="34" charset="0"/>
              <a:buChar char="•"/>
            </a:pPr>
            <a:r>
              <a:rPr lang="sv-SE" dirty="0">
                <a:solidFill>
                  <a:srgbClr val="585858"/>
                </a:solidFill>
                <a:latin typeface="Arimo"/>
              </a:rPr>
              <a:t>Drick mycket vatten</a:t>
            </a:r>
          </a:p>
        </p:txBody>
      </p:sp>
      <p:sp>
        <p:nvSpPr>
          <p:cNvPr id="5" name="Title 4">
            <a:extLst>
              <a:ext uri="{FF2B5EF4-FFF2-40B4-BE49-F238E27FC236}">
                <a16:creationId xmlns:a16="http://schemas.microsoft.com/office/drawing/2014/main" id="{C0489F47-894E-4298-A3CC-27B1911DD4AD}"/>
              </a:ext>
            </a:extLst>
          </p:cNvPr>
          <p:cNvSpPr>
            <a:spLocks noGrp="1"/>
          </p:cNvSpPr>
          <p:nvPr>
            <p:ph type="title"/>
          </p:nvPr>
        </p:nvSpPr>
        <p:spPr/>
        <p:txBody>
          <a:bodyPr/>
          <a:lstStyle/>
          <a:p>
            <a:r>
              <a:rPr lang="sv-SE" dirty="0"/>
              <a:t>Enkla tips</a:t>
            </a:r>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11912</TotalTime>
  <Words>1464</Words>
  <Application>Microsoft Office PowerPoint</Application>
  <PresentationFormat>Custom</PresentationFormat>
  <Paragraphs>129</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Arimo</vt:lpstr>
      <vt:lpstr>Helvetica Light</vt:lpstr>
      <vt:lpstr>Helvetica Neue</vt:lpstr>
      <vt:lpstr>Helvetica Neue Light</vt:lpstr>
      <vt:lpstr>Helvetica Neue Medium</vt:lpstr>
      <vt:lpstr>Helvetica Neue Thin</vt:lpstr>
      <vt:lpstr>White</vt:lpstr>
      <vt:lpstr>Askim dam 2021</vt:lpstr>
      <vt:lpstr>Agenda</vt:lpstr>
      <vt:lpstr>Fair Play</vt:lpstr>
      <vt:lpstr>Ät rätt före, under och efter fotbollsspel</vt:lpstr>
      <vt:lpstr>Generellt</vt:lpstr>
      <vt:lpstr>Mat före träning /match</vt:lpstr>
      <vt:lpstr>Mat efter träning /match</vt:lpstr>
      <vt:lpstr>Vätska före, under och efter träning och match</vt:lpstr>
      <vt:lpstr>Enkla tips</vt:lpstr>
      <vt:lpstr>Träningar och Matcher</vt:lpstr>
      <vt:lpstr>Förväntningar på er</vt:lpstr>
      <vt:lpstr>Kommunikation</vt:lpstr>
      <vt:lpstr>Träningsupplägg</vt:lpstr>
      <vt:lpstr>Träningsupplägg</vt:lpstr>
      <vt:lpstr>Träningsgrupper</vt:lpstr>
      <vt:lpstr>Matcher</vt:lpstr>
      <vt:lpstr>Träningsmatcher</vt:lpstr>
      <vt:lpstr>Seriematcher</vt:lpstr>
      <vt:lpstr>Värdegrund</vt:lpstr>
      <vt:lpstr>Fokuspunkter - sportsligt</vt:lpstr>
      <vt:lpstr>Fokuspunkter – ”kompis”</vt:lpstr>
      <vt:lpstr>Nya regler</vt:lpstr>
      <vt:lpstr>Ny hands regel</vt:lpstr>
      <vt:lpstr>Ny hands regel</vt:lpstr>
      <vt:lpstr>Ny hands regel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Anna Wåhlén</cp:lastModifiedBy>
  <cp:revision>110</cp:revision>
  <cp:lastPrinted>2021-01-04T15:55:32Z</cp:lastPrinted>
  <dcterms:modified xsi:type="dcterms:W3CDTF">2021-02-08T07:48:48Z</dcterms:modified>
</cp:coreProperties>
</file>