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6" r:id="rId3"/>
    <p:sldId id="257" r:id="rId4"/>
    <p:sldId id="258" r:id="rId5"/>
    <p:sldId id="259" r:id="rId6"/>
    <p:sldId id="293" r:id="rId7"/>
    <p:sldId id="282" r:id="rId8"/>
    <p:sldId id="304" r:id="rId9"/>
    <p:sldId id="264" r:id="rId10"/>
    <p:sldId id="267" r:id="rId11"/>
    <p:sldId id="292" r:id="rId12"/>
    <p:sldId id="306" r:id="rId13"/>
    <p:sldId id="287" r:id="rId14"/>
    <p:sldId id="294" r:id="rId15"/>
    <p:sldId id="295" r:id="rId16"/>
    <p:sldId id="296" r:id="rId17"/>
    <p:sldId id="297" r:id="rId18"/>
    <p:sldId id="288" r:id="rId19"/>
    <p:sldId id="307" r:id="rId20"/>
    <p:sldId id="308" r:id="rId21"/>
    <p:sldId id="303" r:id="rId22"/>
    <p:sldId id="299" r:id="rId23"/>
    <p:sldId id="300" r:id="rId24"/>
    <p:sldId id="301" r:id="rId25"/>
    <p:sldId id="30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showGuides="1">
      <p:cViewPr>
        <p:scale>
          <a:sx n="100" d="100"/>
          <a:sy n="100" d="100"/>
        </p:scale>
        <p:origin x="876" y="5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lumMod val="50000"/>
                  </a:schemeClr>
                </a:gs>
                <a:gs pos="48000">
                  <a:schemeClr val="accent1">
                    <a:lumMod val="80000"/>
                    <a:lumOff val="20000"/>
                  </a:schemeClr>
                </a:gs>
                <a:gs pos="100000">
                  <a:schemeClr val="accent1">
                    <a:lumMod val="60000"/>
                    <a:lumOff val="40000"/>
                  </a:schemeClr>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Senior</c:v>
                </c:pt>
                <c:pt idx="1">
                  <c:v>Ungdom U18</c:v>
                </c:pt>
                <c:pt idx="2">
                  <c:v>Barn U13</c:v>
                </c:pt>
                <c:pt idx="3">
                  <c:v>Funktionsned.</c:v>
                </c:pt>
              </c:strCache>
            </c:strRef>
          </c:cat>
          <c:val>
            <c:numRef>
              <c:f>Sheet1!$B$2:$B$5</c:f>
              <c:numCache>
                <c:formatCode>General</c:formatCode>
                <c:ptCount val="4"/>
                <c:pt idx="0">
                  <c:v>81</c:v>
                </c:pt>
                <c:pt idx="1">
                  <c:v>98</c:v>
                </c:pt>
                <c:pt idx="2">
                  <c:v>51</c:v>
                </c:pt>
                <c:pt idx="3">
                  <c:v>8</c:v>
                </c:pt>
              </c:numCache>
            </c:numRef>
          </c:val>
          <c:extLst>
            <c:ext xmlns:c16="http://schemas.microsoft.com/office/drawing/2014/chart" uri="{C3380CC4-5D6E-409C-BE32-E72D297353CC}">
              <c16:uniqueId val="{00000000-DF6A-4578-A563-0433272666BA}"/>
            </c:ext>
          </c:extLst>
        </c:ser>
        <c:dLbls>
          <c:showLegendKey val="0"/>
          <c:showVal val="0"/>
          <c:showCatName val="0"/>
          <c:showSerName val="0"/>
          <c:showPercent val="0"/>
          <c:showBubbleSize val="0"/>
        </c:dLbls>
        <c:gapWidth val="90"/>
        <c:overlap val="44"/>
        <c:axId val="380801920"/>
        <c:axId val="380805528"/>
      </c:barChart>
      <c:catAx>
        <c:axId val="3808019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0805528"/>
        <c:crosses val="autoZero"/>
        <c:auto val="1"/>
        <c:lblAlgn val="ctr"/>
        <c:lblOffset val="20"/>
        <c:noMultiLvlLbl val="0"/>
      </c:catAx>
      <c:valAx>
        <c:axId val="380805528"/>
        <c:scaling>
          <c:orientation val="minMax"/>
        </c:scaling>
        <c:delete val="1"/>
        <c:axPos val="l"/>
        <c:numFmt formatCode="General" sourceLinked="1"/>
        <c:majorTickMark val="out"/>
        <c:minorTickMark val="none"/>
        <c:tickLblPos val="nextTo"/>
        <c:crossAx val="38080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0325266980961"/>
          <c:y val="7.7611111111111117E-2"/>
          <c:w val="0.56759349466038078"/>
          <c:h val="0.84477777777777774"/>
        </c:manualLayout>
      </c:layout>
      <c:pieChart>
        <c:varyColors val="1"/>
        <c:ser>
          <c:idx val="0"/>
          <c:order val="0"/>
          <c:tx>
            <c:strRef>
              <c:f>Sheet1!$B$1</c:f>
              <c:strCache>
                <c:ptCount val="1"/>
                <c:pt idx="0">
                  <c:v>XX</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3310-4E73-A7A8-79D77D0B2EAA}"/>
              </c:ext>
            </c:extLst>
          </c:dPt>
          <c:dPt>
            <c:idx val="1"/>
            <c:bubble3D val="0"/>
            <c:spPr>
              <a:gradFill flip="none" rotWithShape="1">
                <a:gsLst>
                  <a:gs pos="0">
                    <a:schemeClr val="accent1">
                      <a:lumMod val="0"/>
                      <a:lumOff val="100000"/>
                    </a:schemeClr>
                  </a:gs>
                  <a:gs pos="35000">
                    <a:schemeClr val="accent1">
                      <a:lumMod val="0"/>
                      <a:lumOff val="100000"/>
                    </a:schemeClr>
                  </a:gs>
                  <a:gs pos="100000">
                    <a:schemeClr val="bg2">
                      <a:lumMod val="90000"/>
                    </a:schemeClr>
                  </a:gs>
                </a:gsLst>
                <a:path path="circle">
                  <a:fillToRect l="50000" t="-80000" r="50000" b="180000"/>
                </a:path>
                <a:tileRect/>
              </a:gradFill>
              <a:ln>
                <a:noFill/>
              </a:ln>
              <a:effectLst/>
            </c:spPr>
            <c:extLst>
              <c:ext xmlns:c16="http://schemas.microsoft.com/office/drawing/2014/chart" uri="{C3380CC4-5D6E-409C-BE32-E72D297353CC}">
                <c16:uniqueId val="{00000003-3310-4E73-A7A8-79D77D0B2EAA}"/>
              </c:ext>
            </c:extLst>
          </c:dPt>
          <c:cat>
            <c:strRef>
              <c:f>Sheet1!$A$2:$A$3</c:f>
              <c:strCache>
                <c:ptCount val="2"/>
                <c:pt idx="0">
                  <c:v>Killar</c:v>
                </c:pt>
                <c:pt idx="1">
                  <c:v>Tjejer</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3310-4E73-A7A8-79D77D0B2E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7D0639B-17CD-42A6-9A8B-8BEA4F0E2669}" type="datetimeFigureOut">
              <a:rPr lang="sv-SE" smtClean="0"/>
              <a:t>2021-10-05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280931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7D0639B-17CD-42A6-9A8B-8BEA4F0E2669}" type="datetimeFigureOut">
              <a:rPr lang="sv-SE" smtClean="0"/>
              <a:t>2021-10-05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271374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7D0639B-17CD-42A6-9A8B-8BEA4F0E2669}" type="datetimeFigureOut">
              <a:rPr lang="sv-SE" smtClean="0"/>
              <a:t>2021-10-05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88287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7D0639B-17CD-42A6-9A8B-8BEA4F0E2669}" type="datetimeFigureOut">
              <a:rPr lang="sv-SE" smtClean="0"/>
              <a:t>2021-10-05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211777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7D0639B-17CD-42A6-9A8B-8BEA4F0E2669}" type="datetimeFigureOut">
              <a:rPr lang="sv-SE" smtClean="0"/>
              <a:t>2021-10-05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318226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7D0639B-17CD-42A6-9A8B-8BEA4F0E2669}" type="datetimeFigureOut">
              <a:rPr lang="sv-SE" smtClean="0"/>
              <a:t>2021-10-05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31225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7D0639B-17CD-42A6-9A8B-8BEA4F0E2669}" type="datetimeFigureOut">
              <a:rPr lang="sv-SE" smtClean="0"/>
              <a:t>2021-10-05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38911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7D0639B-17CD-42A6-9A8B-8BEA4F0E2669}" type="datetimeFigureOut">
              <a:rPr lang="sv-SE" smtClean="0"/>
              <a:t>2021-10-05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15291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0639B-17CD-42A6-9A8B-8BEA4F0E2669}" type="datetimeFigureOut">
              <a:rPr lang="sv-SE" smtClean="0"/>
              <a:t>2021-10-05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46205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7D0639B-17CD-42A6-9A8B-8BEA4F0E2669}" type="datetimeFigureOut">
              <a:rPr lang="sv-SE" smtClean="0"/>
              <a:t>2021-10-05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291510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7D0639B-17CD-42A6-9A8B-8BEA4F0E2669}" type="datetimeFigureOut">
              <a:rPr lang="sv-SE" smtClean="0"/>
              <a:t>2021-10-05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EE85DF3-365E-44C4-83EA-9AC0DC2C6444}" type="slidenum">
              <a:rPr lang="sv-SE" smtClean="0"/>
              <a:t>‹#›</a:t>
            </a:fld>
            <a:endParaRPr lang="sv-SE"/>
          </a:p>
        </p:txBody>
      </p:sp>
    </p:spTree>
    <p:extLst>
      <p:ext uri="{BB962C8B-B14F-4D97-AF65-F5344CB8AC3E}">
        <p14:creationId xmlns:p14="http://schemas.microsoft.com/office/powerpoint/2010/main" val="103773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0639B-17CD-42A6-9A8B-8BEA4F0E2669}" type="datetimeFigureOut">
              <a:rPr lang="sv-SE" smtClean="0"/>
              <a:t>2021-10-05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85DF3-365E-44C4-83EA-9AC0DC2C6444}" type="slidenum">
              <a:rPr lang="sv-SE" smtClean="0"/>
              <a:t>‹#›</a:t>
            </a:fld>
            <a:endParaRPr lang="sv-SE"/>
          </a:p>
        </p:txBody>
      </p:sp>
    </p:spTree>
    <p:extLst>
      <p:ext uri="{BB962C8B-B14F-4D97-AF65-F5344CB8AC3E}">
        <p14:creationId xmlns:p14="http://schemas.microsoft.com/office/powerpoint/2010/main" val="40585528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E960-F573-4B5B-91F1-64719613D060}"/>
              </a:ext>
            </a:extLst>
          </p:cNvPr>
          <p:cNvSpPr>
            <a:spLocks noGrp="1"/>
          </p:cNvSpPr>
          <p:nvPr>
            <p:ph type="title"/>
          </p:nvPr>
        </p:nvSpPr>
        <p:spPr/>
        <p:txBody>
          <a:bodyPr/>
          <a:lstStyle/>
          <a:p>
            <a:r>
              <a:rPr lang="sv-SE" dirty="0"/>
              <a:t>Agenda</a:t>
            </a:r>
            <a:endParaRPr lang="en-US" dirty="0"/>
          </a:p>
        </p:txBody>
      </p:sp>
      <p:sp>
        <p:nvSpPr>
          <p:cNvPr id="3" name="Content Placeholder 2">
            <a:extLst>
              <a:ext uri="{FF2B5EF4-FFF2-40B4-BE49-F238E27FC236}">
                <a16:creationId xmlns:a16="http://schemas.microsoft.com/office/drawing/2014/main" id="{EC6114EB-70A9-4902-A406-2B7DE5708CFC}"/>
              </a:ext>
            </a:extLst>
          </p:cNvPr>
          <p:cNvSpPr>
            <a:spLocks noGrp="1"/>
          </p:cNvSpPr>
          <p:nvPr>
            <p:ph idx="1"/>
          </p:nvPr>
        </p:nvSpPr>
        <p:spPr/>
        <p:txBody>
          <a:bodyPr>
            <a:normAutofit/>
          </a:bodyPr>
          <a:lstStyle/>
          <a:p>
            <a:r>
              <a:rPr lang="sv-SE" dirty="0"/>
              <a:t>Intro</a:t>
            </a:r>
          </a:p>
          <a:p>
            <a:r>
              <a:rPr lang="sv-SE" dirty="0"/>
              <a:t>Aros Club</a:t>
            </a:r>
          </a:p>
          <a:p>
            <a:r>
              <a:rPr lang="sv-SE" dirty="0"/>
              <a:t>Utvecklingsplan och status.</a:t>
            </a:r>
          </a:p>
          <a:p>
            <a:r>
              <a:rPr lang="sv-SE" dirty="0"/>
              <a:t>Säsong 2021-2022</a:t>
            </a:r>
          </a:p>
          <a:p>
            <a:r>
              <a:rPr lang="sv-SE" dirty="0" err="1"/>
              <a:t>Eskilstunacup</a:t>
            </a:r>
            <a:r>
              <a:rPr lang="sv-SE" dirty="0"/>
              <a:t> 2022 - May</a:t>
            </a:r>
          </a:p>
          <a:p>
            <a:r>
              <a:rPr lang="sv-SE" dirty="0" err="1"/>
              <a:t>Grouppen</a:t>
            </a:r>
            <a:endParaRPr lang="sv-SE" dirty="0"/>
          </a:p>
          <a:p>
            <a:r>
              <a:rPr lang="sv-SE" dirty="0"/>
              <a:t>Kassa</a:t>
            </a:r>
          </a:p>
          <a:p>
            <a:endParaRPr lang="sv-SE" dirty="0"/>
          </a:p>
          <a:p>
            <a:endParaRPr lang="en-US" dirty="0"/>
          </a:p>
        </p:txBody>
      </p:sp>
      <p:pic>
        <p:nvPicPr>
          <p:cNvPr id="4" name="Bildobjekt 3">
            <a:extLst>
              <a:ext uri="{FF2B5EF4-FFF2-40B4-BE49-F238E27FC236}">
                <a16:creationId xmlns:a16="http://schemas.microsoft.com/office/drawing/2014/main" id="{5747755C-83C4-4F7A-AB7E-CFBF8221B5EC}"/>
              </a:ext>
            </a:extLst>
          </p:cNvPr>
          <p:cNvPicPr>
            <a:picLocks noChangeAspect="1"/>
          </p:cNvPicPr>
          <p:nvPr/>
        </p:nvPicPr>
        <p:blipFill>
          <a:blip r:embed="rId2"/>
          <a:stretch>
            <a:fillRect/>
          </a:stretch>
        </p:blipFill>
        <p:spPr>
          <a:xfrm>
            <a:off x="10824315" y="69756"/>
            <a:ext cx="1254172" cy="1490104"/>
          </a:xfrm>
          <a:prstGeom prst="rect">
            <a:avLst/>
          </a:prstGeom>
        </p:spPr>
      </p:pic>
    </p:spTree>
    <p:extLst>
      <p:ext uri="{BB962C8B-B14F-4D97-AF65-F5344CB8AC3E}">
        <p14:creationId xmlns:p14="http://schemas.microsoft.com/office/powerpoint/2010/main" val="199857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491848" y="535154"/>
            <a:ext cx="4634152" cy="2802252"/>
          </a:xfrm>
          <a:prstGeom prst="rect">
            <a:avLst/>
          </a:prstGeom>
        </p:spPr>
      </p:pic>
      <p:pic>
        <p:nvPicPr>
          <p:cNvPr id="5" name="Bildobjekt 4"/>
          <p:cNvPicPr>
            <a:picLocks noChangeAspect="1"/>
          </p:cNvPicPr>
          <p:nvPr/>
        </p:nvPicPr>
        <p:blipFill>
          <a:blip r:embed="rId3"/>
          <a:stretch>
            <a:fillRect/>
          </a:stretch>
        </p:blipFill>
        <p:spPr>
          <a:xfrm>
            <a:off x="1491848" y="3719177"/>
            <a:ext cx="4571629" cy="2484581"/>
          </a:xfrm>
          <a:prstGeom prst="rect">
            <a:avLst/>
          </a:prstGeom>
        </p:spPr>
      </p:pic>
      <p:sp>
        <p:nvSpPr>
          <p:cNvPr id="6" name="Rektangel 5"/>
          <p:cNvSpPr/>
          <p:nvPr/>
        </p:nvSpPr>
        <p:spPr>
          <a:xfrm>
            <a:off x="3697622" y="942107"/>
            <a:ext cx="381772" cy="5338619"/>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B70799FB-5205-4520-BA78-F174C2E2B532}"/>
              </a:ext>
            </a:extLst>
          </p:cNvPr>
          <p:cNvPicPr>
            <a:picLocks noChangeAspect="1"/>
          </p:cNvPicPr>
          <p:nvPr/>
        </p:nvPicPr>
        <p:blipFill>
          <a:blip r:embed="rId4"/>
          <a:stretch>
            <a:fillRect/>
          </a:stretch>
        </p:blipFill>
        <p:spPr>
          <a:xfrm>
            <a:off x="10824315" y="69756"/>
            <a:ext cx="1254172" cy="1490104"/>
          </a:xfrm>
          <a:prstGeom prst="rect">
            <a:avLst/>
          </a:prstGeom>
        </p:spPr>
      </p:pic>
      <p:sp>
        <p:nvSpPr>
          <p:cNvPr id="9" name="Rektangel 5">
            <a:extLst>
              <a:ext uri="{FF2B5EF4-FFF2-40B4-BE49-F238E27FC236}">
                <a16:creationId xmlns:a16="http://schemas.microsoft.com/office/drawing/2014/main" id="{A558CD01-D472-46AA-A2BA-24529383D57B}"/>
              </a:ext>
            </a:extLst>
          </p:cNvPr>
          <p:cNvSpPr/>
          <p:nvPr/>
        </p:nvSpPr>
        <p:spPr>
          <a:xfrm>
            <a:off x="4102196" y="865139"/>
            <a:ext cx="381772" cy="5338619"/>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9336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B328-7478-41CF-891F-C31FB61D9F2E}"/>
              </a:ext>
            </a:extLst>
          </p:cNvPr>
          <p:cNvSpPr>
            <a:spLocks noGrp="1"/>
          </p:cNvSpPr>
          <p:nvPr>
            <p:ph type="title"/>
          </p:nvPr>
        </p:nvSpPr>
        <p:spPr/>
        <p:txBody>
          <a:bodyPr/>
          <a:lstStyle/>
          <a:p>
            <a:r>
              <a:rPr lang="sv-SE" dirty="0"/>
              <a:t>Säsong 2021-2022    P09/10</a:t>
            </a:r>
          </a:p>
        </p:txBody>
      </p:sp>
      <p:graphicFrame>
        <p:nvGraphicFramePr>
          <p:cNvPr id="5" name="Content Placeholder 4">
            <a:extLst>
              <a:ext uri="{FF2B5EF4-FFF2-40B4-BE49-F238E27FC236}">
                <a16:creationId xmlns:a16="http://schemas.microsoft.com/office/drawing/2014/main" id="{0770DDE7-2604-4CAB-B56C-B73D3C4764CC}"/>
              </a:ext>
            </a:extLst>
          </p:cNvPr>
          <p:cNvGraphicFramePr>
            <a:graphicFrameLocks noGrp="1"/>
          </p:cNvGraphicFramePr>
          <p:nvPr>
            <p:ph idx="1"/>
            <p:extLst>
              <p:ext uri="{D42A27DB-BD31-4B8C-83A1-F6EECF244321}">
                <p14:modId xmlns:p14="http://schemas.microsoft.com/office/powerpoint/2010/main" val="299018109"/>
              </p:ext>
            </p:extLst>
          </p:nvPr>
        </p:nvGraphicFramePr>
        <p:xfrm>
          <a:off x="838200" y="2205971"/>
          <a:ext cx="9767914" cy="3539478"/>
        </p:xfrm>
        <a:graphic>
          <a:graphicData uri="http://schemas.openxmlformats.org/drawingml/2006/table">
            <a:tbl>
              <a:tblPr>
                <a:tableStyleId>{5C22544A-7EE6-4342-B048-85BDC9FD1C3A}</a:tableStyleId>
              </a:tblPr>
              <a:tblGrid>
                <a:gridCol w="2930374">
                  <a:extLst>
                    <a:ext uri="{9D8B030D-6E8A-4147-A177-3AD203B41FA5}">
                      <a16:colId xmlns:a16="http://schemas.microsoft.com/office/drawing/2014/main" val="830817262"/>
                    </a:ext>
                  </a:extLst>
                </a:gridCol>
                <a:gridCol w="3174093">
                  <a:extLst>
                    <a:ext uri="{9D8B030D-6E8A-4147-A177-3AD203B41FA5}">
                      <a16:colId xmlns:a16="http://schemas.microsoft.com/office/drawing/2014/main" val="1549972670"/>
                    </a:ext>
                  </a:extLst>
                </a:gridCol>
                <a:gridCol w="3663447">
                  <a:extLst>
                    <a:ext uri="{9D8B030D-6E8A-4147-A177-3AD203B41FA5}">
                      <a16:colId xmlns:a16="http://schemas.microsoft.com/office/drawing/2014/main" val="985815731"/>
                    </a:ext>
                  </a:extLst>
                </a:gridCol>
              </a:tblGrid>
              <a:tr h="238781">
                <a:tc>
                  <a:txBody>
                    <a:bodyPr/>
                    <a:lstStyle/>
                    <a:p>
                      <a:pPr algn="r" fontAlgn="b"/>
                      <a:r>
                        <a:rPr lang="en-US" sz="2800" u="none" strike="noStrike" dirty="0">
                          <a:effectLst/>
                        </a:rPr>
                        <a:t>Date</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Location</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Matches</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6975018"/>
                  </a:ext>
                </a:extLst>
              </a:tr>
              <a:tr h="444498">
                <a:tc>
                  <a:txBody>
                    <a:bodyPr/>
                    <a:lstStyle/>
                    <a:p>
                      <a:pPr algn="r" fontAlgn="b"/>
                      <a:r>
                        <a:rPr lang="en-US" sz="2800" u="none" strike="noStrike">
                          <a:effectLst/>
                        </a:rPr>
                        <a:t>2021-10-23</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Sandvik</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2 matches</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5879945"/>
                  </a:ext>
                </a:extLst>
              </a:tr>
              <a:tr h="444498">
                <a:tc>
                  <a:txBody>
                    <a:bodyPr/>
                    <a:lstStyle/>
                    <a:p>
                      <a:pPr algn="r" fontAlgn="b"/>
                      <a:r>
                        <a:rPr lang="en-US" sz="2800" u="none" strike="noStrike">
                          <a:effectLst/>
                        </a:rPr>
                        <a:t>2021-11-13</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Uppsala</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2 matches</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3878944"/>
                  </a:ext>
                </a:extLst>
              </a:tr>
              <a:tr h="444498">
                <a:tc>
                  <a:txBody>
                    <a:bodyPr/>
                    <a:lstStyle/>
                    <a:p>
                      <a:pPr algn="r" fontAlgn="b"/>
                      <a:r>
                        <a:rPr lang="en-US" sz="2800" u="none" strike="noStrike">
                          <a:effectLst/>
                        </a:rPr>
                        <a:t>2021-11-20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Västerås - </a:t>
                      </a:r>
                      <a:r>
                        <a:rPr lang="en-US" sz="2800" u="none" strike="noStrike" dirty="0" err="1">
                          <a:effectLst/>
                        </a:rPr>
                        <a:t>Fryx</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2 macthes</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3482241"/>
                  </a:ext>
                </a:extLst>
              </a:tr>
              <a:tr h="444498">
                <a:tc>
                  <a:txBody>
                    <a:bodyPr/>
                    <a:lstStyle/>
                    <a:p>
                      <a:pPr algn="r" fontAlgn="b"/>
                      <a:r>
                        <a:rPr lang="en-US" sz="2800" u="none" strike="noStrike">
                          <a:effectLst/>
                        </a:rPr>
                        <a:t>2021-12-04</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Västerås - </a:t>
                      </a:r>
                      <a:r>
                        <a:rPr lang="en-US" sz="2800" u="none" strike="noStrike" dirty="0" err="1">
                          <a:effectLst/>
                        </a:rPr>
                        <a:t>Fryx</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2 macthes</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628596"/>
                  </a:ext>
                </a:extLst>
              </a:tr>
              <a:tr h="444498">
                <a:tc>
                  <a:txBody>
                    <a:bodyPr/>
                    <a:lstStyle/>
                    <a:p>
                      <a:pPr algn="r" fontAlgn="b"/>
                      <a:r>
                        <a:rPr lang="en-US" sz="2800" u="none" strike="noStrike">
                          <a:effectLst/>
                        </a:rPr>
                        <a:t>2022-01-15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err="1">
                          <a:effectLst/>
                        </a:rPr>
                        <a:t>Gävle</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2 macthes</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7519406"/>
                  </a:ext>
                </a:extLst>
              </a:tr>
              <a:tr h="444498">
                <a:tc>
                  <a:txBody>
                    <a:bodyPr/>
                    <a:lstStyle/>
                    <a:p>
                      <a:pPr algn="r" fontAlgn="b"/>
                      <a:r>
                        <a:rPr lang="en-US" sz="2800" u="none" strike="noStrike">
                          <a:effectLst/>
                        </a:rPr>
                        <a:t>2020-02-05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Västerås - </a:t>
                      </a:r>
                      <a:r>
                        <a:rPr lang="en-US" sz="2800" u="none" strike="noStrike" dirty="0" err="1">
                          <a:effectLst/>
                        </a:rPr>
                        <a:t>Viksang</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2 matches</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0302126"/>
                  </a:ext>
                </a:extLst>
              </a:tr>
              <a:tr h="238781">
                <a:tc>
                  <a:txBody>
                    <a:bodyPr/>
                    <a:lstStyle/>
                    <a:p>
                      <a:pPr algn="r" fontAlgn="b"/>
                      <a:r>
                        <a:rPr lang="en-US" sz="2800" u="none" strike="noStrike" dirty="0">
                          <a:effectLst/>
                        </a:rPr>
                        <a:t>2020-02-12</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Västerås - Fryx</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1 match</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5991121"/>
                  </a:ext>
                </a:extLst>
              </a:tr>
            </a:tbl>
          </a:graphicData>
        </a:graphic>
      </p:graphicFrame>
      <p:pic>
        <p:nvPicPr>
          <p:cNvPr id="4" name="Bildobjekt 4">
            <a:extLst>
              <a:ext uri="{FF2B5EF4-FFF2-40B4-BE49-F238E27FC236}">
                <a16:creationId xmlns:a16="http://schemas.microsoft.com/office/drawing/2014/main" id="{67F9A371-D94C-4894-A16F-3718A9B637E4}"/>
              </a:ext>
            </a:extLst>
          </p:cNvPr>
          <p:cNvPicPr>
            <a:picLocks noChangeAspect="1"/>
          </p:cNvPicPr>
          <p:nvPr/>
        </p:nvPicPr>
        <p:blipFill>
          <a:blip r:embed="rId2"/>
          <a:stretch>
            <a:fillRect/>
          </a:stretch>
        </p:blipFill>
        <p:spPr>
          <a:xfrm>
            <a:off x="10824315" y="69756"/>
            <a:ext cx="1254172" cy="1490104"/>
          </a:xfrm>
          <a:prstGeom prst="rect">
            <a:avLst/>
          </a:prstGeom>
        </p:spPr>
      </p:pic>
    </p:spTree>
    <p:extLst>
      <p:ext uri="{BB962C8B-B14F-4D97-AF65-F5344CB8AC3E}">
        <p14:creationId xmlns:p14="http://schemas.microsoft.com/office/powerpoint/2010/main" val="293453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B328-7478-41CF-891F-C31FB61D9F2E}"/>
              </a:ext>
            </a:extLst>
          </p:cNvPr>
          <p:cNvSpPr>
            <a:spLocks noGrp="1"/>
          </p:cNvSpPr>
          <p:nvPr>
            <p:ph type="title"/>
          </p:nvPr>
        </p:nvSpPr>
        <p:spPr/>
        <p:txBody>
          <a:bodyPr/>
          <a:lstStyle/>
          <a:p>
            <a:r>
              <a:rPr lang="sv-SE" dirty="0"/>
              <a:t>Säsong 2021-2022    P08</a:t>
            </a:r>
          </a:p>
        </p:txBody>
      </p:sp>
      <p:pic>
        <p:nvPicPr>
          <p:cNvPr id="4" name="Bildobjekt 4">
            <a:extLst>
              <a:ext uri="{FF2B5EF4-FFF2-40B4-BE49-F238E27FC236}">
                <a16:creationId xmlns:a16="http://schemas.microsoft.com/office/drawing/2014/main" id="{67F9A371-D94C-4894-A16F-3718A9B637E4}"/>
              </a:ext>
            </a:extLst>
          </p:cNvPr>
          <p:cNvPicPr>
            <a:picLocks noChangeAspect="1"/>
          </p:cNvPicPr>
          <p:nvPr/>
        </p:nvPicPr>
        <p:blipFill>
          <a:blip r:embed="rId2"/>
          <a:stretch>
            <a:fillRect/>
          </a:stretch>
        </p:blipFill>
        <p:spPr>
          <a:xfrm>
            <a:off x="10824315" y="69756"/>
            <a:ext cx="1254172" cy="1490104"/>
          </a:xfrm>
          <a:prstGeom prst="rect">
            <a:avLst/>
          </a:prstGeom>
        </p:spPr>
      </p:pic>
      <p:sp>
        <p:nvSpPr>
          <p:cNvPr id="6" name="Content Placeholder 5">
            <a:extLst>
              <a:ext uri="{FF2B5EF4-FFF2-40B4-BE49-F238E27FC236}">
                <a16:creationId xmlns:a16="http://schemas.microsoft.com/office/drawing/2014/main" id="{70EEE2C7-DFC0-460F-A792-77FBD876D1C0}"/>
              </a:ext>
            </a:extLst>
          </p:cNvPr>
          <p:cNvSpPr>
            <a:spLocks noGrp="1"/>
          </p:cNvSpPr>
          <p:nvPr>
            <p:ph idx="1"/>
          </p:nvPr>
        </p:nvSpPr>
        <p:spPr>
          <a:xfrm>
            <a:off x="838200" y="5438775"/>
            <a:ext cx="10515600" cy="738188"/>
          </a:xfrm>
        </p:spPr>
        <p:txBody>
          <a:bodyPr/>
          <a:lstStyle/>
          <a:p>
            <a:r>
              <a:rPr lang="en-US" dirty="0"/>
              <a:t>More matches after the tournament</a:t>
            </a:r>
          </a:p>
        </p:txBody>
      </p:sp>
      <p:pic>
        <p:nvPicPr>
          <p:cNvPr id="8" name="Picture 7">
            <a:extLst>
              <a:ext uri="{FF2B5EF4-FFF2-40B4-BE49-F238E27FC236}">
                <a16:creationId xmlns:a16="http://schemas.microsoft.com/office/drawing/2014/main" id="{7159DA6E-1549-443A-A15B-ABB91FCB8C6C}"/>
              </a:ext>
            </a:extLst>
          </p:cNvPr>
          <p:cNvPicPr>
            <a:picLocks noChangeAspect="1"/>
          </p:cNvPicPr>
          <p:nvPr/>
        </p:nvPicPr>
        <p:blipFill>
          <a:blip r:embed="rId3"/>
          <a:stretch>
            <a:fillRect/>
          </a:stretch>
        </p:blipFill>
        <p:spPr>
          <a:xfrm>
            <a:off x="838200" y="1825625"/>
            <a:ext cx="7166144" cy="3308350"/>
          </a:xfrm>
          <a:prstGeom prst="rect">
            <a:avLst/>
          </a:prstGeom>
        </p:spPr>
      </p:pic>
    </p:spTree>
    <p:extLst>
      <p:ext uri="{BB962C8B-B14F-4D97-AF65-F5344CB8AC3E}">
        <p14:creationId xmlns:p14="http://schemas.microsoft.com/office/powerpoint/2010/main" val="400749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B328-7478-41CF-891F-C31FB61D9F2E}"/>
              </a:ext>
            </a:extLst>
          </p:cNvPr>
          <p:cNvSpPr>
            <a:spLocks noGrp="1"/>
          </p:cNvSpPr>
          <p:nvPr>
            <p:ph type="title"/>
          </p:nvPr>
        </p:nvSpPr>
        <p:spPr/>
        <p:txBody>
          <a:bodyPr/>
          <a:lstStyle/>
          <a:p>
            <a:r>
              <a:rPr lang="sv-SE" dirty="0"/>
              <a:t>Eskilstuna cup 6-8 May 2022</a:t>
            </a:r>
            <a:endParaRPr lang="en-US" dirty="0"/>
          </a:p>
        </p:txBody>
      </p:sp>
      <p:sp>
        <p:nvSpPr>
          <p:cNvPr id="3" name="Content Placeholder 2">
            <a:extLst>
              <a:ext uri="{FF2B5EF4-FFF2-40B4-BE49-F238E27FC236}">
                <a16:creationId xmlns:a16="http://schemas.microsoft.com/office/drawing/2014/main" id="{35D36441-B820-4054-B148-4232BFB4DCB0}"/>
              </a:ext>
            </a:extLst>
          </p:cNvPr>
          <p:cNvSpPr>
            <a:spLocks noGrp="1"/>
          </p:cNvSpPr>
          <p:nvPr>
            <p:ph idx="1"/>
          </p:nvPr>
        </p:nvSpPr>
        <p:spPr/>
        <p:txBody>
          <a:bodyPr/>
          <a:lstStyle/>
          <a:p>
            <a:r>
              <a:rPr lang="sv-SE" dirty="0"/>
              <a:t>Vi ska anmäla t på cupen med 2/3 lag: P08, P09, P10</a:t>
            </a:r>
          </a:p>
        </p:txBody>
      </p:sp>
      <p:pic>
        <p:nvPicPr>
          <p:cNvPr id="4" name="Bildobjekt 4">
            <a:extLst>
              <a:ext uri="{FF2B5EF4-FFF2-40B4-BE49-F238E27FC236}">
                <a16:creationId xmlns:a16="http://schemas.microsoft.com/office/drawing/2014/main" id="{F4C4310B-2F06-43AC-BEFF-733184D0661E}"/>
              </a:ext>
            </a:extLst>
          </p:cNvPr>
          <p:cNvPicPr>
            <a:picLocks noChangeAspect="1"/>
          </p:cNvPicPr>
          <p:nvPr/>
        </p:nvPicPr>
        <p:blipFill>
          <a:blip r:embed="rId2"/>
          <a:stretch>
            <a:fillRect/>
          </a:stretch>
        </p:blipFill>
        <p:spPr>
          <a:xfrm>
            <a:off x="10824315" y="69756"/>
            <a:ext cx="1254172" cy="1490104"/>
          </a:xfrm>
          <a:prstGeom prst="rect">
            <a:avLst/>
          </a:prstGeom>
        </p:spPr>
      </p:pic>
    </p:spTree>
    <p:extLst>
      <p:ext uri="{BB962C8B-B14F-4D97-AF65-F5344CB8AC3E}">
        <p14:creationId xmlns:p14="http://schemas.microsoft.com/office/powerpoint/2010/main" val="271206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A9C5-10E1-42C2-8F93-2E71E8E8D78E}"/>
              </a:ext>
            </a:extLst>
          </p:cNvPr>
          <p:cNvSpPr>
            <a:spLocks noGrp="1"/>
          </p:cNvSpPr>
          <p:nvPr>
            <p:ph type="title"/>
          </p:nvPr>
        </p:nvSpPr>
        <p:spPr/>
        <p:txBody>
          <a:bodyPr/>
          <a:lstStyle/>
          <a:p>
            <a:r>
              <a:rPr lang="en-US" b="1" i="0" dirty="0" err="1">
                <a:solidFill>
                  <a:srgbClr val="FFFFFF"/>
                </a:solidFill>
                <a:effectLst/>
                <a:latin typeface="ProximaNova"/>
              </a:rPr>
              <a:t>Medlemsavgifter</a:t>
            </a:r>
            <a:endParaRPr lang="en-US" dirty="0"/>
          </a:p>
        </p:txBody>
      </p:sp>
      <p:pic>
        <p:nvPicPr>
          <p:cNvPr id="5" name="Content Placeholder 4">
            <a:extLst>
              <a:ext uri="{FF2B5EF4-FFF2-40B4-BE49-F238E27FC236}">
                <a16:creationId xmlns:a16="http://schemas.microsoft.com/office/drawing/2014/main" id="{AD00F464-722A-4691-8F52-AB28BF053A9A}"/>
              </a:ext>
            </a:extLst>
          </p:cNvPr>
          <p:cNvPicPr>
            <a:picLocks noGrp="1" noChangeAspect="1"/>
          </p:cNvPicPr>
          <p:nvPr>
            <p:ph idx="1"/>
          </p:nvPr>
        </p:nvPicPr>
        <p:blipFill>
          <a:blip r:embed="rId2"/>
          <a:stretch>
            <a:fillRect/>
          </a:stretch>
        </p:blipFill>
        <p:spPr>
          <a:xfrm>
            <a:off x="5056428" y="1812711"/>
            <a:ext cx="6161905" cy="2180952"/>
          </a:xfrm>
        </p:spPr>
      </p:pic>
      <p:sp>
        <p:nvSpPr>
          <p:cNvPr id="7" name="TextBox 6">
            <a:extLst>
              <a:ext uri="{FF2B5EF4-FFF2-40B4-BE49-F238E27FC236}">
                <a16:creationId xmlns:a16="http://schemas.microsoft.com/office/drawing/2014/main" id="{794E5761-526D-4220-A9A2-7365249D1844}"/>
              </a:ext>
            </a:extLst>
          </p:cNvPr>
          <p:cNvSpPr txBox="1"/>
          <p:nvPr/>
        </p:nvSpPr>
        <p:spPr>
          <a:xfrm>
            <a:off x="587022" y="5482788"/>
            <a:ext cx="6096000" cy="646331"/>
          </a:xfrm>
          <a:prstGeom prst="rect">
            <a:avLst/>
          </a:prstGeom>
          <a:noFill/>
        </p:spPr>
        <p:txBody>
          <a:bodyPr wrap="square">
            <a:spAutoFit/>
          </a:bodyPr>
          <a:lstStyle/>
          <a:p>
            <a:r>
              <a:rPr lang="en-US" b="0" i="0" dirty="0" err="1">
                <a:effectLst/>
                <a:latin typeface="ProximaNova"/>
              </a:rPr>
              <a:t>Bankgiro</a:t>
            </a:r>
            <a:r>
              <a:rPr lang="en-US" b="0" i="0" dirty="0">
                <a:effectLst/>
                <a:latin typeface="ProximaNova"/>
              </a:rPr>
              <a:t>: </a:t>
            </a:r>
            <a:r>
              <a:rPr lang="en-US" b="1" i="0" dirty="0">
                <a:effectLst/>
                <a:latin typeface="ProximaNova"/>
              </a:rPr>
              <a:t>340-2187</a:t>
            </a:r>
            <a:br>
              <a:rPr lang="en-US" dirty="0"/>
            </a:br>
            <a:r>
              <a:rPr lang="en-US" b="0" i="0" dirty="0">
                <a:effectLst/>
                <a:latin typeface="ProximaNova"/>
              </a:rPr>
              <a:t>Swish-</a:t>
            </a:r>
            <a:r>
              <a:rPr lang="en-US" b="0" i="0" dirty="0" err="1">
                <a:effectLst/>
                <a:latin typeface="ProximaNova"/>
              </a:rPr>
              <a:t>nummer</a:t>
            </a:r>
            <a:r>
              <a:rPr lang="en-US" b="0" i="0" dirty="0">
                <a:effectLst/>
                <a:latin typeface="ProximaNova"/>
              </a:rPr>
              <a:t>: </a:t>
            </a:r>
            <a:r>
              <a:rPr lang="en-US" b="1" i="0" dirty="0">
                <a:effectLst/>
                <a:latin typeface="ProximaNova"/>
              </a:rPr>
              <a:t>123 106 80 97</a:t>
            </a:r>
            <a:endParaRPr lang="en-US" dirty="0"/>
          </a:p>
        </p:txBody>
      </p:sp>
      <p:sp>
        <p:nvSpPr>
          <p:cNvPr id="9" name="TextBox 8">
            <a:extLst>
              <a:ext uri="{FF2B5EF4-FFF2-40B4-BE49-F238E27FC236}">
                <a16:creationId xmlns:a16="http://schemas.microsoft.com/office/drawing/2014/main" id="{47E68F43-8FFF-4583-B1C4-2C80FA005F58}"/>
              </a:ext>
            </a:extLst>
          </p:cNvPr>
          <p:cNvSpPr txBox="1"/>
          <p:nvPr/>
        </p:nvSpPr>
        <p:spPr>
          <a:xfrm>
            <a:off x="5644444" y="5159622"/>
            <a:ext cx="6096000" cy="646331"/>
          </a:xfrm>
          <a:prstGeom prst="rect">
            <a:avLst/>
          </a:prstGeom>
          <a:noFill/>
        </p:spPr>
        <p:txBody>
          <a:bodyPr wrap="square">
            <a:spAutoFit/>
          </a:bodyPr>
          <a:lstStyle/>
          <a:p>
            <a:r>
              <a:rPr lang="sv-SE" b="0" i="0" dirty="0">
                <a:effectLst/>
                <a:latin typeface="ProximaNova"/>
              </a:rPr>
              <a:t>Det ingår en Aros Basket T-shirt till alla aktiva betalande medlemmar.</a:t>
            </a:r>
            <a:endParaRPr lang="en-US" dirty="0"/>
          </a:p>
        </p:txBody>
      </p:sp>
      <p:sp>
        <p:nvSpPr>
          <p:cNvPr id="11" name="TextBox 10">
            <a:extLst>
              <a:ext uri="{FF2B5EF4-FFF2-40B4-BE49-F238E27FC236}">
                <a16:creationId xmlns:a16="http://schemas.microsoft.com/office/drawing/2014/main" id="{E473CFF0-F4DA-420C-8E32-6A08FE7FE8EE}"/>
              </a:ext>
            </a:extLst>
          </p:cNvPr>
          <p:cNvSpPr txBox="1"/>
          <p:nvPr/>
        </p:nvSpPr>
        <p:spPr>
          <a:xfrm>
            <a:off x="1354666" y="4422041"/>
            <a:ext cx="6096000" cy="369332"/>
          </a:xfrm>
          <a:prstGeom prst="rect">
            <a:avLst/>
          </a:prstGeom>
          <a:noFill/>
        </p:spPr>
        <p:txBody>
          <a:bodyPr wrap="square">
            <a:spAutoFit/>
          </a:bodyPr>
          <a:lstStyle/>
          <a:p>
            <a:r>
              <a:rPr lang="en-US" dirty="0"/>
              <a:t>http://www.arosbasket.se/Page/414957</a:t>
            </a:r>
          </a:p>
        </p:txBody>
      </p:sp>
    </p:spTree>
    <p:extLst>
      <p:ext uri="{BB962C8B-B14F-4D97-AF65-F5344CB8AC3E}">
        <p14:creationId xmlns:p14="http://schemas.microsoft.com/office/powerpoint/2010/main" val="1137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F214-228C-4ED5-8D4C-D39EF8902699}"/>
              </a:ext>
            </a:extLst>
          </p:cNvPr>
          <p:cNvSpPr>
            <a:spLocks noGrp="1"/>
          </p:cNvSpPr>
          <p:nvPr>
            <p:ph type="title"/>
          </p:nvPr>
        </p:nvSpPr>
        <p:spPr/>
        <p:txBody>
          <a:bodyPr/>
          <a:lstStyle/>
          <a:p>
            <a:r>
              <a:rPr lang="en-US" dirty="0"/>
              <a:t>Sponsoring</a:t>
            </a:r>
          </a:p>
        </p:txBody>
      </p:sp>
      <p:sp>
        <p:nvSpPr>
          <p:cNvPr id="3" name="Content Placeholder 2">
            <a:extLst>
              <a:ext uri="{FF2B5EF4-FFF2-40B4-BE49-F238E27FC236}">
                <a16:creationId xmlns:a16="http://schemas.microsoft.com/office/drawing/2014/main" id="{3A7D7E1A-62DF-4FB2-A7ED-15302414BCB3}"/>
              </a:ext>
            </a:extLst>
          </p:cNvPr>
          <p:cNvSpPr>
            <a:spLocks noGrp="1"/>
          </p:cNvSpPr>
          <p:nvPr>
            <p:ph idx="1"/>
          </p:nvPr>
        </p:nvSpPr>
        <p:spPr/>
        <p:txBody>
          <a:bodyPr/>
          <a:lstStyle/>
          <a:p>
            <a:r>
              <a:rPr lang="sv-SE" dirty="0"/>
              <a:t>Vill ni sponsra laget eller vet ni någon som vill, kontakta Paolo.</a:t>
            </a:r>
          </a:p>
          <a:p>
            <a:r>
              <a:rPr lang="sv-SE" dirty="0"/>
              <a:t> Inköp och aktiviteter som planeras: </a:t>
            </a:r>
          </a:p>
          <a:p>
            <a:pPr lvl="1"/>
            <a:r>
              <a:rPr lang="sv-SE" dirty="0"/>
              <a:t>Inköp av lagoverall ?!</a:t>
            </a:r>
          </a:p>
          <a:p>
            <a:pPr lvl="1"/>
            <a:r>
              <a:rPr lang="sv-SE" dirty="0"/>
              <a:t>Gemensam Pizzalunch</a:t>
            </a:r>
          </a:p>
          <a:p>
            <a:pPr lvl="1"/>
            <a:r>
              <a:rPr lang="sv-SE" dirty="0"/>
              <a:t>Avslutning säsong 2021/2022</a:t>
            </a:r>
          </a:p>
          <a:p>
            <a:pPr lvl="1"/>
            <a:r>
              <a:rPr lang="sv-SE" dirty="0" err="1"/>
              <a:t>EskilstunaCup</a:t>
            </a:r>
            <a:r>
              <a:rPr lang="sv-SE" dirty="0"/>
              <a:t> </a:t>
            </a:r>
          </a:p>
          <a:p>
            <a:r>
              <a:rPr lang="sv-SE" dirty="0"/>
              <a:t>Vad får man som sponsor till Aros P08 or P09/10</a:t>
            </a:r>
          </a:p>
          <a:p>
            <a:pPr lvl="1"/>
            <a:r>
              <a:rPr lang="sv-SE" dirty="0"/>
              <a:t> - Företagslogga på lagoverall - Företagslogga synlig på laget.se</a:t>
            </a:r>
            <a:endParaRPr lang="en-US" dirty="0"/>
          </a:p>
        </p:txBody>
      </p:sp>
      <p:sp>
        <p:nvSpPr>
          <p:cNvPr id="5" name="TextBox 4">
            <a:extLst>
              <a:ext uri="{FF2B5EF4-FFF2-40B4-BE49-F238E27FC236}">
                <a16:creationId xmlns:a16="http://schemas.microsoft.com/office/drawing/2014/main" id="{E00CFA3E-77BF-46CD-8F1A-BAAB06702B2F}"/>
              </a:ext>
            </a:extLst>
          </p:cNvPr>
          <p:cNvSpPr txBox="1"/>
          <p:nvPr/>
        </p:nvSpPr>
        <p:spPr>
          <a:xfrm>
            <a:off x="8410222" y="5486544"/>
            <a:ext cx="3169355" cy="1107996"/>
          </a:xfrm>
          <a:prstGeom prst="rect">
            <a:avLst/>
          </a:prstGeom>
          <a:noFill/>
        </p:spPr>
        <p:txBody>
          <a:bodyPr wrap="square">
            <a:spAutoFit/>
          </a:bodyPr>
          <a:lstStyle/>
          <a:p>
            <a:r>
              <a:rPr lang="en-US" sz="6600" b="1" i="1" dirty="0">
                <a:solidFill>
                  <a:srgbClr val="FF0000"/>
                </a:solidFill>
                <a:latin typeface="Garamond" panose="02020404030301010803" pitchFamily="18" charset="0"/>
              </a:rPr>
              <a:t>Tack!</a:t>
            </a:r>
          </a:p>
        </p:txBody>
      </p:sp>
    </p:spTree>
    <p:extLst>
      <p:ext uri="{BB962C8B-B14F-4D97-AF65-F5344CB8AC3E}">
        <p14:creationId xmlns:p14="http://schemas.microsoft.com/office/powerpoint/2010/main" val="248758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DC51-C522-4295-970A-2FA75F3F17D4}"/>
              </a:ext>
            </a:extLst>
          </p:cNvPr>
          <p:cNvSpPr>
            <a:spLocks noGrp="1"/>
          </p:cNvSpPr>
          <p:nvPr>
            <p:ph type="title"/>
          </p:nvPr>
        </p:nvSpPr>
        <p:spPr/>
        <p:txBody>
          <a:bodyPr/>
          <a:lstStyle/>
          <a:p>
            <a:r>
              <a:rPr lang="en-US" dirty="0" err="1"/>
              <a:t>Aros</a:t>
            </a:r>
            <a:r>
              <a:rPr lang="en-US" dirty="0"/>
              <a:t> Club </a:t>
            </a:r>
            <a:r>
              <a:rPr lang="en-US" dirty="0" err="1"/>
              <a:t>behov</a:t>
            </a:r>
            <a:endParaRPr lang="en-US" dirty="0"/>
          </a:p>
        </p:txBody>
      </p:sp>
      <p:sp>
        <p:nvSpPr>
          <p:cNvPr id="3" name="Content Placeholder 2">
            <a:extLst>
              <a:ext uri="{FF2B5EF4-FFF2-40B4-BE49-F238E27FC236}">
                <a16:creationId xmlns:a16="http://schemas.microsoft.com/office/drawing/2014/main" id="{BBCBACFE-90BE-4564-93D4-C5706283A548}"/>
              </a:ext>
            </a:extLst>
          </p:cNvPr>
          <p:cNvSpPr>
            <a:spLocks noGrp="1"/>
          </p:cNvSpPr>
          <p:nvPr>
            <p:ph idx="1"/>
          </p:nvPr>
        </p:nvSpPr>
        <p:spPr/>
        <p:txBody>
          <a:bodyPr/>
          <a:lstStyle/>
          <a:p>
            <a:r>
              <a:rPr lang="en-US" dirty="0"/>
              <a:t>2-3 </a:t>
            </a:r>
            <a:r>
              <a:rPr lang="en-US" dirty="0" err="1"/>
              <a:t>Försäljningsaktiviteter</a:t>
            </a:r>
            <a:r>
              <a:rPr lang="en-US" dirty="0"/>
              <a:t> till </a:t>
            </a:r>
            <a:r>
              <a:rPr lang="en-US" dirty="0" err="1"/>
              <a:t>clubkassan</a:t>
            </a:r>
            <a:endParaRPr lang="en-US" dirty="0"/>
          </a:p>
          <a:p>
            <a:r>
              <a:rPr lang="en-US" dirty="0" err="1"/>
              <a:t>Herrlag</a:t>
            </a:r>
            <a:r>
              <a:rPr lang="en-US" dirty="0"/>
              <a:t> </a:t>
            </a:r>
            <a:r>
              <a:rPr lang="en-US" dirty="0" err="1"/>
              <a:t>hemmamatch</a:t>
            </a:r>
            <a:r>
              <a:rPr lang="en-US" dirty="0"/>
              <a:t> kiosk – entre - ..</a:t>
            </a:r>
          </a:p>
        </p:txBody>
      </p:sp>
    </p:spTree>
    <p:extLst>
      <p:ext uri="{BB962C8B-B14F-4D97-AF65-F5344CB8AC3E}">
        <p14:creationId xmlns:p14="http://schemas.microsoft.com/office/powerpoint/2010/main" val="102447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DC51-C522-4295-970A-2FA75F3F17D4}"/>
              </a:ext>
            </a:extLst>
          </p:cNvPr>
          <p:cNvSpPr>
            <a:spLocks noGrp="1"/>
          </p:cNvSpPr>
          <p:nvPr>
            <p:ph type="title"/>
          </p:nvPr>
        </p:nvSpPr>
        <p:spPr/>
        <p:txBody>
          <a:bodyPr/>
          <a:lstStyle/>
          <a:p>
            <a:r>
              <a:rPr lang="en-US" dirty="0"/>
              <a:t>Lag </a:t>
            </a:r>
            <a:r>
              <a:rPr lang="en-US" dirty="0" err="1"/>
              <a:t>behov</a:t>
            </a:r>
            <a:endParaRPr lang="en-US" dirty="0"/>
          </a:p>
        </p:txBody>
      </p:sp>
      <p:sp>
        <p:nvSpPr>
          <p:cNvPr id="3" name="Content Placeholder 2">
            <a:extLst>
              <a:ext uri="{FF2B5EF4-FFF2-40B4-BE49-F238E27FC236}">
                <a16:creationId xmlns:a16="http://schemas.microsoft.com/office/drawing/2014/main" id="{BBCBACFE-90BE-4564-93D4-C5706283A548}"/>
              </a:ext>
            </a:extLst>
          </p:cNvPr>
          <p:cNvSpPr>
            <a:spLocks noGrp="1"/>
          </p:cNvSpPr>
          <p:nvPr>
            <p:ph idx="1"/>
          </p:nvPr>
        </p:nvSpPr>
        <p:spPr/>
        <p:txBody>
          <a:bodyPr/>
          <a:lstStyle/>
          <a:p>
            <a:r>
              <a:rPr lang="en-US" dirty="0"/>
              <a:t>1-2 </a:t>
            </a:r>
            <a:r>
              <a:rPr lang="en-US" dirty="0" err="1"/>
              <a:t>Försäljningsaktiviteter</a:t>
            </a:r>
            <a:r>
              <a:rPr lang="en-US" dirty="0"/>
              <a:t> till </a:t>
            </a:r>
            <a:r>
              <a:rPr lang="en-US" dirty="0" err="1"/>
              <a:t>lagkassan</a:t>
            </a:r>
            <a:endParaRPr lang="en-US" dirty="0"/>
          </a:p>
          <a:p>
            <a:r>
              <a:rPr lang="sv-SE" dirty="0"/>
              <a:t>Bemanna kiosk och sekretariat vid hemmamatch</a:t>
            </a:r>
          </a:p>
          <a:p>
            <a:r>
              <a:rPr lang="sv-SE" dirty="0"/>
              <a:t>Ta barn to </a:t>
            </a:r>
            <a:r>
              <a:rPr lang="sv-SE" dirty="0" err="1"/>
              <a:t>matchena</a:t>
            </a:r>
            <a:endParaRPr lang="sv-SE" dirty="0"/>
          </a:p>
          <a:p>
            <a:r>
              <a:rPr lang="sv-SE" dirty="0"/>
              <a:t>Extra </a:t>
            </a:r>
            <a:r>
              <a:rPr lang="sv-SE" dirty="0" err="1"/>
              <a:t>activities</a:t>
            </a:r>
            <a:endParaRPr lang="en-US" dirty="0"/>
          </a:p>
        </p:txBody>
      </p:sp>
    </p:spTree>
    <p:extLst>
      <p:ext uri="{BB962C8B-B14F-4D97-AF65-F5344CB8AC3E}">
        <p14:creationId xmlns:p14="http://schemas.microsoft.com/office/powerpoint/2010/main" val="105099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2D58-5B2D-41EA-BA5E-494378D21190}"/>
              </a:ext>
            </a:extLst>
          </p:cNvPr>
          <p:cNvSpPr>
            <a:spLocks noGrp="1"/>
          </p:cNvSpPr>
          <p:nvPr>
            <p:ph type="title"/>
          </p:nvPr>
        </p:nvSpPr>
        <p:spPr/>
        <p:txBody>
          <a:bodyPr/>
          <a:lstStyle/>
          <a:p>
            <a:r>
              <a:rPr lang="sv-SE" dirty="0"/>
              <a:t>Kassa</a:t>
            </a:r>
            <a:endParaRPr lang="en-US" dirty="0"/>
          </a:p>
        </p:txBody>
      </p:sp>
      <p:sp>
        <p:nvSpPr>
          <p:cNvPr id="3" name="Content Placeholder 2">
            <a:extLst>
              <a:ext uri="{FF2B5EF4-FFF2-40B4-BE49-F238E27FC236}">
                <a16:creationId xmlns:a16="http://schemas.microsoft.com/office/drawing/2014/main" id="{998AC568-1261-46A0-B2E9-A590F30C0C19}"/>
              </a:ext>
            </a:extLst>
          </p:cNvPr>
          <p:cNvSpPr>
            <a:spLocks noGrp="1"/>
          </p:cNvSpPr>
          <p:nvPr>
            <p:ph idx="1"/>
          </p:nvPr>
        </p:nvSpPr>
        <p:spPr/>
        <p:txBody>
          <a:bodyPr/>
          <a:lstStyle/>
          <a:p>
            <a:r>
              <a:rPr lang="sv-SE" dirty="0"/>
              <a:t>P08      : 1963 </a:t>
            </a:r>
          </a:p>
          <a:p>
            <a:r>
              <a:rPr lang="sv-SE" dirty="0"/>
              <a:t>P0910 : 1000</a:t>
            </a:r>
          </a:p>
          <a:p>
            <a:endParaRPr lang="sv-SE" dirty="0"/>
          </a:p>
        </p:txBody>
      </p:sp>
      <p:pic>
        <p:nvPicPr>
          <p:cNvPr id="4" name="Bildobjekt 4">
            <a:extLst>
              <a:ext uri="{FF2B5EF4-FFF2-40B4-BE49-F238E27FC236}">
                <a16:creationId xmlns:a16="http://schemas.microsoft.com/office/drawing/2014/main" id="{D4F4717B-ADDB-4D1F-9757-2AFBF01659DE}"/>
              </a:ext>
            </a:extLst>
          </p:cNvPr>
          <p:cNvPicPr>
            <a:picLocks noChangeAspect="1"/>
          </p:cNvPicPr>
          <p:nvPr/>
        </p:nvPicPr>
        <p:blipFill>
          <a:blip r:embed="rId2"/>
          <a:stretch>
            <a:fillRect/>
          </a:stretch>
        </p:blipFill>
        <p:spPr>
          <a:xfrm>
            <a:off x="10824315" y="69756"/>
            <a:ext cx="1254172" cy="1490104"/>
          </a:xfrm>
          <a:prstGeom prst="rect">
            <a:avLst/>
          </a:prstGeom>
        </p:spPr>
      </p:pic>
    </p:spTree>
    <p:extLst>
      <p:ext uri="{BB962C8B-B14F-4D97-AF65-F5344CB8AC3E}">
        <p14:creationId xmlns:p14="http://schemas.microsoft.com/office/powerpoint/2010/main" val="241750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62DF-43F7-47B0-B2EB-DC8780BF3318}"/>
              </a:ext>
            </a:extLst>
          </p:cNvPr>
          <p:cNvSpPr>
            <a:spLocks noGrp="1"/>
          </p:cNvSpPr>
          <p:nvPr>
            <p:ph type="title"/>
          </p:nvPr>
        </p:nvSpPr>
        <p:spPr/>
        <p:txBody>
          <a:bodyPr/>
          <a:lstStyle/>
          <a:p>
            <a:r>
              <a:rPr lang="en-US" dirty="0"/>
              <a:t>Lag organization   P08</a:t>
            </a:r>
          </a:p>
        </p:txBody>
      </p:sp>
      <p:sp>
        <p:nvSpPr>
          <p:cNvPr id="3" name="Content Placeholder 2">
            <a:extLst>
              <a:ext uri="{FF2B5EF4-FFF2-40B4-BE49-F238E27FC236}">
                <a16:creationId xmlns:a16="http://schemas.microsoft.com/office/drawing/2014/main" id="{091E5136-BAF8-4BE0-92F5-95A50C33E582}"/>
              </a:ext>
            </a:extLst>
          </p:cNvPr>
          <p:cNvSpPr>
            <a:spLocks noGrp="1"/>
          </p:cNvSpPr>
          <p:nvPr>
            <p:ph idx="1"/>
          </p:nvPr>
        </p:nvSpPr>
        <p:spPr/>
        <p:txBody>
          <a:bodyPr/>
          <a:lstStyle/>
          <a:p>
            <a:r>
              <a:rPr lang="en-US" dirty="0" err="1"/>
              <a:t>Huvudtränare</a:t>
            </a:r>
            <a:r>
              <a:rPr lang="en-US" dirty="0"/>
              <a:t> ( Paolo)</a:t>
            </a:r>
          </a:p>
          <a:p>
            <a:r>
              <a:rPr lang="en-US" dirty="0" err="1"/>
              <a:t>Hjälptränare</a:t>
            </a:r>
            <a:r>
              <a:rPr lang="en-US" dirty="0"/>
              <a:t> ( Matthias)</a:t>
            </a:r>
          </a:p>
          <a:p>
            <a:r>
              <a:rPr lang="en-US" dirty="0" err="1"/>
              <a:t>Lagledare</a:t>
            </a:r>
            <a:r>
              <a:rPr lang="en-US" dirty="0"/>
              <a:t> ( Paolo  - Interim )</a:t>
            </a:r>
          </a:p>
          <a:p>
            <a:r>
              <a:rPr lang="en-US" dirty="0" err="1"/>
              <a:t>Lagförälder</a:t>
            </a:r>
            <a:r>
              <a:rPr lang="en-US" dirty="0"/>
              <a:t> ( ? )</a:t>
            </a:r>
          </a:p>
        </p:txBody>
      </p:sp>
    </p:spTree>
    <p:extLst>
      <p:ext uri="{BB962C8B-B14F-4D97-AF65-F5344CB8AC3E}">
        <p14:creationId xmlns:p14="http://schemas.microsoft.com/office/powerpoint/2010/main" val="161395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Köping Basket | Easy Basket i Eskilstuna">
            <a:extLst>
              <a:ext uri="{FF2B5EF4-FFF2-40B4-BE49-F238E27FC236}">
                <a16:creationId xmlns:a16="http://schemas.microsoft.com/office/drawing/2014/main" id="{D402A059-6BB2-4FF7-A044-017A02B495C4}"/>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154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BBDFAC-8903-4C83-BE7A-AE446DD71E4B}"/>
              </a:ext>
            </a:extLst>
          </p:cNvPr>
          <p:cNvSpPr>
            <a:spLocks noGrp="1"/>
          </p:cNvSpPr>
          <p:nvPr>
            <p:ph type="ctrTitle"/>
          </p:nvPr>
        </p:nvSpPr>
        <p:spPr/>
        <p:txBody>
          <a:bodyPr/>
          <a:lstStyle/>
          <a:p>
            <a:endParaRPr lang="sv-SE" b="1" dirty="0"/>
          </a:p>
        </p:txBody>
      </p:sp>
      <p:sp>
        <p:nvSpPr>
          <p:cNvPr id="3" name="Subtitle 2">
            <a:extLst>
              <a:ext uri="{FF2B5EF4-FFF2-40B4-BE49-F238E27FC236}">
                <a16:creationId xmlns:a16="http://schemas.microsoft.com/office/drawing/2014/main" id="{BB3BFC81-6B83-4B91-B270-F65269E21B5A}"/>
              </a:ext>
            </a:extLst>
          </p:cNvPr>
          <p:cNvSpPr>
            <a:spLocks noGrp="1"/>
          </p:cNvSpPr>
          <p:nvPr>
            <p:ph type="subTitle" idx="1"/>
          </p:nvPr>
        </p:nvSpPr>
        <p:spPr>
          <a:xfrm>
            <a:off x="1524000" y="5038904"/>
            <a:ext cx="9144000" cy="1655763"/>
          </a:xfrm>
        </p:spPr>
        <p:txBody>
          <a:bodyPr/>
          <a:lstStyle/>
          <a:p>
            <a:r>
              <a:rPr lang="sv-SE" dirty="0"/>
              <a:t>Gemenskap | Respekt | Trygghet | Glädje</a:t>
            </a:r>
          </a:p>
        </p:txBody>
      </p:sp>
      <p:pic>
        <p:nvPicPr>
          <p:cNvPr id="5" name="Picture 4" descr="A close up of a sign&#10;&#10;Description automatically generated">
            <a:extLst>
              <a:ext uri="{FF2B5EF4-FFF2-40B4-BE49-F238E27FC236}">
                <a16:creationId xmlns:a16="http://schemas.microsoft.com/office/drawing/2014/main" id="{5FCFA6B3-B313-4006-8B30-1734124A3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906" y="793938"/>
            <a:ext cx="3476191" cy="4081633"/>
          </a:xfrm>
          <a:prstGeom prst="rect">
            <a:avLst/>
          </a:prstGeom>
        </p:spPr>
      </p:pic>
    </p:spTree>
    <p:extLst>
      <p:ext uri="{BB962C8B-B14F-4D97-AF65-F5344CB8AC3E}">
        <p14:creationId xmlns:p14="http://schemas.microsoft.com/office/powerpoint/2010/main" val="77693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62DF-43F7-47B0-B2EB-DC8780BF3318}"/>
              </a:ext>
            </a:extLst>
          </p:cNvPr>
          <p:cNvSpPr>
            <a:spLocks noGrp="1"/>
          </p:cNvSpPr>
          <p:nvPr>
            <p:ph type="title"/>
          </p:nvPr>
        </p:nvSpPr>
        <p:spPr/>
        <p:txBody>
          <a:bodyPr/>
          <a:lstStyle/>
          <a:p>
            <a:r>
              <a:rPr lang="en-US" dirty="0"/>
              <a:t>Lag organization   P0910</a:t>
            </a:r>
          </a:p>
        </p:txBody>
      </p:sp>
      <p:sp>
        <p:nvSpPr>
          <p:cNvPr id="3" name="Content Placeholder 2">
            <a:extLst>
              <a:ext uri="{FF2B5EF4-FFF2-40B4-BE49-F238E27FC236}">
                <a16:creationId xmlns:a16="http://schemas.microsoft.com/office/drawing/2014/main" id="{091E5136-BAF8-4BE0-92F5-95A50C33E582}"/>
              </a:ext>
            </a:extLst>
          </p:cNvPr>
          <p:cNvSpPr>
            <a:spLocks noGrp="1"/>
          </p:cNvSpPr>
          <p:nvPr>
            <p:ph idx="1"/>
          </p:nvPr>
        </p:nvSpPr>
        <p:spPr/>
        <p:txBody>
          <a:bodyPr/>
          <a:lstStyle/>
          <a:p>
            <a:r>
              <a:rPr lang="en-US" dirty="0" err="1"/>
              <a:t>Huvudtränare</a:t>
            </a:r>
            <a:r>
              <a:rPr lang="en-US" dirty="0"/>
              <a:t> ( Paolo – Interim )</a:t>
            </a:r>
          </a:p>
          <a:p>
            <a:r>
              <a:rPr lang="en-US" dirty="0" err="1"/>
              <a:t>Hjälptränare</a:t>
            </a:r>
            <a:r>
              <a:rPr lang="en-US" dirty="0"/>
              <a:t> ( Elias   P08 )</a:t>
            </a:r>
          </a:p>
          <a:p>
            <a:r>
              <a:rPr lang="en-US" dirty="0" err="1"/>
              <a:t>Lagledare</a:t>
            </a:r>
            <a:r>
              <a:rPr lang="en-US" dirty="0"/>
              <a:t> ( Paolo  - Interim )</a:t>
            </a:r>
          </a:p>
          <a:p>
            <a:r>
              <a:rPr lang="en-US" dirty="0" err="1"/>
              <a:t>Lagförälder</a:t>
            </a:r>
            <a:r>
              <a:rPr lang="en-US" dirty="0"/>
              <a:t> ( ? )</a:t>
            </a:r>
          </a:p>
        </p:txBody>
      </p:sp>
    </p:spTree>
    <p:extLst>
      <p:ext uri="{BB962C8B-B14F-4D97-AF65-F5344CB8AC3E}">
        <p14:creationId xmlns:p14="http://schemas.microsoft.com/office/powerpoint/2010/main" val="341141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5DE6-30E7-4D3A-909F-B8704447675A}"/>
              </a:ext>
            </a:extLst>
          </p:cNvPr>
          <p:cNvSpPr>
            <a:spLocks noGrp="1"/>
          </p:cNvSpPr>
          <p:nvPr>
            <p:ph type="title"/>
          </p:nvPr>
        </p:nvSpPr>
        <p:spPr/>
        <p:txBody>
          <a:bodyPr/>
          <a:lstStyle/>
          <a:p>
            <a:r>
              <a:rPr lang="en-US" dirty="0"/>
              <a:t>Needs</a:t>
            </a:r>
          </a:p>
        </p:txBody>
      </p:sp>
      <p:sp>
        <p:nvSpPr>
          <p:cNvPr id="3" name="Content Placeholder 2">
            <a:extLst>
              <a:ext uri="{FF2B5EF4-FFF2-40B4-BE49-F238E27FC236}">
                <a16:creationId xmlns:a16="http://schemas.microsoft.com/office/drawing/2014/main" id="{3DB5619D-A8BC-44CD-B54D-9F973EF4F200}"/>
              </a:ext>
            </a:extLst>
          </p:cNvPr>
          <p:cNvSpPr>
            <a:spLocks noGrp="1"/>
          </p:cNvSpPr>
          <p:nvPr>
            <p:ph idx="1"/>
          </p:nvPr>
        </p:nvSpPr>
        <p:spPr/>
        <p:txBody>
          <a:bodyPr/>
          <a:lstStyle/>
          <a:p>
            <a:r>
              <a:rPr lang="en-US" dirty="0"/>
              <a:t>Appoint </a:t>
            </a:r>
            <a:r>
              <a:rPr lang="en-US" dirty="0" err="1"/>
              <a:t>Lagförälder</a:t>
            </a:r>
            <a:r>
              <a:rPr lang="en-US" dirty="0"/>
              <a:t> / </a:t>
            </a:r>
            <a:r>
              <a:rPr lang="en-US" dirty="0" err="1"/>
              <a:t>lagledare</a:t>
            </a:r>
            <a:r>
              <a:rPr lang="en-US" dirty="0"/>
              <a:t>   (if not only one, rotations)</a:t>
            </a:r>
          </a:p>
          <a:p>
            <a:r>
              <a:rPr lang="en-US" dirty="0"/>
              <a:t>One / two parents present at least at each training   (rotations)</a:t>
            </a:r>
          </a:p>
          <a:p>
            <a:pPr lvl="1"/>
            <a:r>
              <a:rPr lang="en-US" dirty="0"/>
              <a:t>Backup and help during training</a:t>
            </a:r>
          </a:p>
          <a:p>
            <a:pPr lvl="1"/>
            <a:r>
              <a:rPr lang="en-US" dirty="0"/>
              <a:t>Learn how to startup a training</a:t>
            </a:r>
          </a:p>
          <a:p>
            <a:pPr lvl="1"/>
            <a:r>
              <a:rPr lang="en-US" dirty="0"/>
              <a:t>Substitute in case of absence</a:t>
            </a:r>
          </a:p>
          <a:p>
            <a:pPr lvl="1"/>
            <a:r>
              <a:rPr lang="en-US" dirty="0"/>
              <a:t>Learn how to became a trainer</a:t>
            </a:r>
          </a:p>
        </p:txBody>
      </p:sp>
    </p:spTree>
    <p:extLst>
      <p:ext uri="{BB962C8B-B14F-4D97-AF65-F5344CB8AC3E}">
        <p14:creationId xmlns:p14="http://schemas.microsoft.com/office/powerpoint/2010/main" val="130244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6DA1-B2E4-4F80-93EF-D04373D74226}"/>
              </a:ext>
            </a:extLst>
          </p:cNvPr>
          <p:cNvSpPr>
            <a:spLocks noGrp="1"/>
          </p:cNvSpPr>
          <p:nvPr>
            <p:ph type="title"/>
          </p:nvPr>
        </p:nvSpPr>
        <p:spPr/>
        <p:txBody>
          <a:bodyPr/>
          <a:lstStyle/>
          <a:p>
            <a:r>
              <a:rPr lang="en-US" dirty="0" err="1"/>
              <a:t>Huvudtränare</a:t>
            </a:r>
            <a:endParaRPr lang="en-US" dirty="0"/>
          </a:p>
        </p:txBody>
      </p:sp>
      <p:sp>
        <p:nvSpPr>
          <p:cNvPr id="3" name="Content Placeholder 2">
            <a:extLst>
              <a:ext uri="{FF2B5EF4-FFF2-40B4-BE49-F238E27FC236}">
                <a16:creationId xmlns:a16="http://schemas.microsoft.com/office/drawing/2014/main" id="{03EF4B53-32B3-4BA7-BC56-C67F03406587}"/>
              </a:ext>
            </a:extLst>
          </p:cNvPr>
          <p:cNvSpPr>
            <a:spLocks noGrp="1"/>
          </p:cNvSpPr>
          <p:nvPr>
            <p:ph idx="1"/>
          </p:nvPr>
        </p:nvSpPr>
        <p:spPr/>
        <p:txBody>
          <a:bodyPr>
            <a:normAutofit fontScale="62500" lnSpcReduction="20000"/>
          </a:bodyPr>
          <a:lstStyle/>
          <a:p>
            <a:pPr marL="0" indent="0">
              <a:buNone/>
            </a:pPr>
            <a:r>
              <a:rPr lang="sv-SE" dirty="0" err="1"/>
              <a:t>Head</a:t>
            </a:r>
            <a:r>
              <a:rPr lang="sv-SE" dirty="0"/>
              <a:t> Coach har det övergripande ansvaret för lagets idrottsliga utveckling och ska ha genomgått</a:t>
            </a:r>
          </a:p>
          <a:p>
            <a:pPr marL="0" indent="0">
              <a:buNone/>
            </a:pPr>
            <a:r>
              <a:rPr lang="sv-SE" dirty="0"/>
              <a:t>utbildning enligt förbundets rekommendationer för respektive åldersgrupp</a:t>
            </a:r>
          </a:p>
          <a:p>
            <a:pPr marL="0" indent="0">
              <a:buNone/>
            </a:pPr>
            <a:r>
              <a:rPr lang="sv-SE" dirty="0"/>
              <a:t>Ansvarar för att:</a:t>
            </a:r>
          </a:p>
          <a:p>
            <a:pPr marL="0" indent="0">
              <a:buNone/>
            </a:pPr>
            <a:r>
              <a:rPr lang="sv-SE" dirty="0"/>
              <a:t>• Planera och genomföra lagets träningar i samråd med hjälptränare</a:t>
            </a:r>
          </a:p>
          <a:p>
            <a:pPr marL="0" indent="0">
              <a:buNone/>
            </a:pPr>
            <a:r>
              <a:rPr lang="sv-SE" dirty="0"/>
              <a:t>• Vara huvudansvarig för coachning av laget vid matcher</a:t>
            </a:r>
          </a:p>
          <a:p>
            <a:pPr marL="0" indent="0">
              <a:buNone/>
            </a:pPr>
            <a:r>
              <a:rPr lang="sv-SE" dirty="0"/>
              <a:t>• Upprätta lagets säsongsmål samt träningsplan i samråd med Assistant coach</a:t>
            </a:r>
          </a:p>
          <a:p>
            <a:pPr marL="0" indent="0">
              <a:buNone/>
            </a:pPr>
            <a:r>
              <a:rPr lang="sv-SE" dirty="0"/>
              <a:t>• Delta i coach </a:t>
            </a:r>
            <a:r>
              <a:rPr lang="sv-SE" dirty="0" err="1"/>
              <a:t>clinics</a:t>
            </a:r>
            <a:r>
              <a:rPr lang="sv-SE" dirty="0"/>
              <a:t> och tränarträffar</a:t>
            </a:r>
          </a:p>
          <a:p>
            <a:pPr marL="0" indent="0">
              <a:buNone/>
            </a:pPr>
            <a:r>
              <a:rPr lang="sv-SE" dirty="0"/>
              <a:t>• Delta vid föräldramöten</a:t>
            </a:r>
          </a:p>
          <a:p>
            <a:pPr marL="0" indent="0">
              <a:buNone/>
            </a:pPr>
            <a:r>
              <a:rPr lang="sv-SE" dirty="0"/>
              <a:t>• Vara kontaktperson för laget mot tränarrådet</a:t>
            </a:r>
          </a:p>
          <a:p>
            <a:pPr marL="0" indent="0">
              <a:buNone/>
            </a:pPr>
            <a:r>
              <a:rPr lang="sv-SE" dirty="0"/>
              <a:t>• Vara en av två huvudkontaktpersoner för laget</a:t>
            </a:r>
          </a:p>
          <a:p>
            <a:pPr marL="0" indent="0">
              <a:buNone/>
            </a:pPr>
            <a:r>
              <a:rPr lang="sv-SE" dirty="0"/>
              <a:t>• Det finns en utvecklingsplan för alla spelare (från U13)</a:t>
            </a:r>
          </a:p>
          <a:p>
            <a:pPr marL="0" indent="0">
              <a:buNone/>
            </a:pPr>
            <a:r>
              <a:rPr lang="sv-SE" dirty="0"/>
              <a:t>• Utvecklingssamtal hålls med spelare (från U13)</a:t>
            </a:r>
          </a:p>
          <a:p>
            <a:pPr marL="0" indent="0">
              <a:buNone/>
            </a:pPr>
            <a:r>
              <a:rPr lang="sv-SE" dirty="0"/>
              <a:t>• Deltagarnärvaro fylls i vid lagets samtliga aktiviteter</a:t>
            </a:r>
            <a:endParaRPr lang="en-US" dirty="0"/>
          </a:p>
        </p:txBody>
      </p:sp>
    </p:spTree>
    <p:extLst>
      <p:ext uri="{BB962C8B-B14F-4D97-AF65-F5344CB8AC3E}">
        <p14:creationId xmlns:p14="http://schemas.microsoft.com/office/powerpoint/2010/main" val="85903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6E2D-468A-4F3A-9143-BFA49589017A}"/>
              </a:ext>
            </a:extLst>
          </p:cNvPr>
          <p:cNvSpPr>
            <a:spLocks noGrp="1"/>
          </p:cNvSpPr>
          <p:nvPr>
            <p:ph type="title"/>
          </p:nvPr>
        </p:nvSpPr>
        <p:spPr/>
        <p:txBody>
          <a:bodyPr/>
          <a:lstStyle/>
          <a:p>
            <a:r>
              <a:rPr lang="en-US" dirty="0" err="1"/>
              <a:t>Hjälptränare</a:t>
            </a:r>
            <a:endParaRPr lang="en-US" dirty="0"/>
          </a:p>
        </p:txBody>
      </p:sp>
      <p:sp>
        <p:nvSpPr>
          <p:cNvPr id="3" name="Content Placeholder 2">
            <a:extLst>
              <a:ext uri="{FF2B5EF4-FFF2-40B4-BE49-F238E27FC236}">
                <a16:creationId xmlns:a16="http://schemas.microsoft.com/office/drawing/2014/main" id="{FB9991DC-4735-4F75-ABBC-B34B23F484B8}"/>
              </a:ext>
            </a:extLst>
          </p:cNvPr>
          <p:cNvSpPr>
            <a:spLocks noGrp="1"/>
          </p:cNvSpPr>
          <p:nvPr>
            <p:ph idx="1"/>
          </p:nvPr>
        </p:nvSpPr>
        <p:spPr>
          <a:xfrm>
            <a:off x="361244" y="1825625"/>
            <a:ext cx="11751734" cy="4351338"/>
          </a:xfrm>
        </p:spPr>
        <p:txBody>
          <a:bodyPr>
            <a:normAutofit fontScale="77500" lnSpcReduction="20000"/>
          </a:bodyPr>
          <a:lstStyle/>
          <a:p>
            <a:pPr marL="0" indent="0">
              <a:buNone/>
            </a:pPr>
            <a:r>
              <a:rPr lang="sv-SE" dirty="0"/>
              <a:t>För att laget ska fungera väl måste det finnas hjälptränare. Det gör att träningarna fungerar</a:t>
            </a:r>
          </a:p>
          <a:p>
            <a:pPr marL="0" indent="0">
              <a:buNone/>
            </a:pPr>
            <a:r>
              <a:rPr lang="sv-SE" dirty="0"/>
              <a:t>smidigare och bidrar till att alla spelare blir sedda och coachade utifrån ett individuellt perspektiv. I</a:t>
            </a:r>
          </a:p>
          <a:p>
            <a:pPr marL="0" indent="0">
              <a:buNone/>
            </a:pPr>
            <a:r>
              <a:rPr lang="sv-SE" dirty="0"/>
              <a:t>ett lag med drygt 15 spelare bör det finnas helst två hjälptränare. Hjälptränaren bör ha erfarenhet</a:t>
            </a:r>
          </a:p>
          <a:p>
            <a:pPr marL="0" indent="0">
              <a:buNone/>
            </a:pPr>
            <a:r>
              <a:rPr lang="sv-SE" dirty="0"/>
              <a:t>av basket sedan tidigare och ska ha en plan för utbildning enligt förbundets rekommendationer för</a:t>
            </a:r>
          </a:p>
          <a:p>
            <a:pPr marL="0" indent="0">
              <a:buNone/>
            </a:pPr>
            <a:r>
              <a:rPr lang="sv-SE" dirty="0"/>
              <a:t>respektive åldersgrupp</a:t>
            </a:r>
          </a:p>
          <a:p>
            <a:pPr marL="0" indent="0">
              <a:buNone/>
            </a:pPr>
            <a:r>
              <a:rPr lang="sv-SE" dirty="0"/>
              <a:t>Ansvarar för att:</a:t>
            </a:r>
          </a:p>
          <a:p>
            <a:pPr marL="0" indent="0">
              <a:buNone/>
            </a:pPr>
            <a:r>
              <a:rPr lang="sv-SE" dirty="0"/>
              <a:t>• Hjälpa till vid lagets träning och match med stöd från </a:t>
            </a:r>
            <a:r>
              <a:rPr lang="sv-SE" dirty="0" err="1"/>
              <a:t>Head</a:t>
            </a:r>
            <a:r>
              <a:rPr lang="sv-SE" dirty="0"/>
              <a:t> coach</a:t>
            </a:r>
          </a:p>
          <a:p>
            <a:pPr marL="0" indent="0">
              <a:buNone/>
            </a:pPr>
            <a:r>
              <a:rPr lang="sv-SE" dirty="0"/>
              <a:t>• Delta i coach </a:t>
            </a:r>
            <a:r>
              <a:rPr lang="sv-SE" dirty="0" err="1"/>
              <a:t>clinics</a:t>
            </a:r>
            <a:endParaRPr lang="sv-SE" dirty="0"/>
          </a:p>
          <a:p>
            <a:pPr marL="0" indent="0">
              <a:buNone/>
            </a:pPr>
            <a:r>
              <a:rPr lang="sv-SE" dirty="0"/>
              <a:t>• Peppa spelare vid matcher och träning</a:t>
            </a:r>
          </a:p>
          <a:p>
            <a:pPr marL="0" indent="0">
              <a:buNone/>
            </a:pPr>
            <a:r>
              <a:rPr lang="sv-SE" dirty="0"/>
              <a:t>• Plåstra om, trösta och hjälpa spelare vid skada</a:t>
            </a:r>
            <a:endParaRPr lang="en-US" dirty="0"/>
          </a:p>
        </p:txBody>
      </p:sp>
    </p:spTree>
    <p:extLst>
      <p:ext uri="{BB962C8B-B14F-4D97-AF65-F5344CB8AC3E}">
        <p14:creationId xmlns:p14="http://schemas.microsoft.com/office/powerpoint/2010/main" val="4216497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E204-7237-4BEC-9DA9-67698CF5C096}"/>
              </a:ext>
            </a:extLst>
          </p:cNvPr>
          <p:cNvSpPr>
            <a:spLocks noGrp="1"/>
          </p:cNvSpPr>
          <p:nvPr>
            <p:ph type="title"/>
          </p:nvPr>
        </p:nvSpPr>
        <p:spPr/>
        <p:txBody>
          <a:bodyPr/>
          <a:lstStyle/>
          <a:p>
            <a:r>
              <a:rPr lang="en-US" dirty="0" err="1"/>
              <a:t>Lagledare</a:t>
            </a:r>
            <a:endParaRPr lang="en-US" dirty="0"/>
          </a:p>
        </p:txBody>
      </p:sp>
      <p:sp>
        <p:nvSpPr>
          <p:cNvPr id="3" name="Content Placeholder 2">
            <a:extLst>
              <a:ext uri="{FF2B5EF4-FFF2-40B4-BE49-F238E27FC236}">
                <a16:creationId xmlns:a16="http://schemas.microsoft.com/office/drawing/2014/main" id="{447CD474-E2D7-4C96-8F57-095D810171DD}"/>
              </a:ext>
            </a:extLst>
          </p:cNvPr>
          <p:cNvSpPr>
            <a:spLocks noGrp="1"/>
          </p:cNvSpPr>
          <p:nvPr>
            <p:ph idx="1"/>
          </p:nvPr>
        </p:nvSpPr>
        <p:spPr/>
        <p:txBody>
          <a:bodyPr>
            <a:normAutofit fontScale="70000" lnSpcReduction="20000"/>
          </a:bodyPr>
          <a:lstStyle/>
          <a:p>
            <a:pPr marL="0" indent="0">
              <a:buNone/>
            </a:pPr>
            <a:r>
              <a:rPr lang="sv-SE" dirty="0"/>
              <a:t>Team Manager är den som har ansvaret för det administrativa arbetet kring laget</a:t>
            </a:r>
          </a:p>
          <a:p>
            <a:pPr marL="0" indent="0">
              <a:buNone/>
            </a:pPr>
            <a:r>
              <a:rPr lang="sv-SE" dirty="0"/>
              <a:t>Ansvarar för att:</a:t>
            </a:r>
          </a:p>
          <a:p>
            <a:pPr marL="0" indent="0">
              <a:buNone/>
            </a:pPr>
            <a:r>
              <a:rPr lang="sv-SE" dirty="0"/>
              <a:t>• Vara övergripande ansvarig för lagets administration</a:t>
            </a:r>
          </a:p>
          <a:p>
            <a:pPr marL="0" indent="0">
              <a:buNone/>
            </a:pPr>
            <a:r>
              <a:rPr lang="sv-SE" dirty="0"/>
              <a:t>• Vara en länk mellan tränarna och föräldrarna i laget</a:t>
            </a:r>
          </a:p>
          <a:p>
            <a:pPr marL="0" indent="0">
              <a:buNone/>
            </a:pPr>
            <a:r>
              <a:rPr lang="sv-SE" dirty="0"/>
              <a:t>• Vara kontaktperson för laget mot styrelse och andra lag</a:t>
            </a:r>
          </a:p>
          <a:p>
            <a:pPr marL="0" indent="0">
              <a:buNone/>
            </a:pPr>
            <a:r>
              <a:rPr lang="sv-SE" dirty="0"/>
              <a:t>• I samråd med </a:t>
            </a:r>
            <a:r>
              <a:rPr lang="sv-SE" dirty="0" err="1"/>
              <a:t>Head</a:t>
            </a:r>
            <a:r>
              <a:rPr lang="sv-SE" dirty="0"/>
              <a:t> coach kalla spelare till match</a:t>
            </a:r>
          </a:p>
          <a:p>
            <a:pPr marL="0" indent="0">
              <a:buNone/>
            </a:pPr>
            <a:r>
              <a:rPr lang="sv-SE" dirty="0"/>
              <a:t>• Hantera bemanning vid hemma matcher</a:t>
            </a:r>
          </a:p>
          <a:p>
            <a:pPr marL="0" indent="0">
              <a:buNone/>
            </a:pPr>
            <a:r>
              <a:rPr lang="sv-SE" dirty="0"/>
              <a:t>• Ev. hantera kioskinventarier</a:t>
            </a:r>
          </a:p>
          <a:p>
            <a:pPr marL="0" indent="0">
              <a:buNone/>
            </a:pPr>
            <a:r>
              <a:rPr lang="sv-SE" dirty="0"/>
              <a:t>• Samordna skjuts till bortamatcher</a:t>
            </a:r>
          </a:p>
          <a:p>
            <a:pPr marL="0" indent="0">
              <a:buNone/>
            </a:pPr>
            <a:r>
              <a:rPr lang="sv-SE" dirty="0"/>
              <a:t>• Delta i cupplaneringen tillsammans med </a:t>
            </a:r>
            <a:r>
              <a:rPr lang="sv-SE" dirty="0" err="1"/>
              <a:t>Head</a:t>
            </a:r>
            <a:r>
              <a:rPr lang="sv-SE" dirty="0"/>
              <a:t> coach och Assistant coach</a:t>
            </a:r>
          </a:p>
          <a:p>
            <a:pPr marL="0" indent="0">
              <a:buNone/>
            </a:pPr>
            <a:r>
              <a:rPr lang="sv-SE" dirty="0"/>
              <a:t>• Vara en av två huvudkontaktpersoner för laget</a:t>
            </a:r>
          </a:p>
          <a:p>
            <a:pPr marL="0" indent="0">
              <a:buNone/>
            </a:pPr>
            <a:r>
              <a:rPr lang="sv-SE" dirty="0"/>
              <a:t>• Kalla till och planera föräldramöten tillsammans med </a:t>
            </a:r>
            <a:r>
              <a:rPr lang="sv-SE" dirty="0" err="1"/>
              <a:t>Head</a:t>
            </a:r>
            <a:r>
              <a:rPr lang="sv-SE" dirty="0"/>
              <a:t> coach och Assistant coach (från U13)</a:t>
            </a:r>
            <a:endParaRPr lang="en-US" dirty="0"/>
          </a:p>
        </p:txBody>
      </p:sp>
    </p:spTree>
    <p:extLst>
      <p:ext uri="{BB962C8B-B14F-4D97-AF65-F5344CB8AC3E}">
        <p14:creationId xmlns:p14="http://schemas.microsoft.com/office/powerpoint/2010/main" val="716234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9833-7771-40DD-AC50-D5C4FAB99547}"/>
              </a:ext>
            </a:extLst>
          </p:cNvPr>
          <p:cNvSpPr>
            <a:spLocks noGrp="1"/>
          </p:cNvSpPr>
          <p:nvPr>
            <p:ph type="title"/>
          </p:nvPr>
        </p:nvSpPr>
        <p:spPr/>
        <p:txBody>
          <a:bodyPr/>
          <a:lstStyle/>
          <a:p>
            <a:r>
              <a:rPr lang="en-US" dirty="0" err="1"/>
              <a:t>Lagförälder</a:t>
            </a:r>
            <a:endParaRPr lang="en-US" dirty="0"/>
          </a:p>
        </p:txBody>
      </p:sp>
      <p:sp>
        <p:nvSpPr>
          <p:cNvPr id="3" name="Content Placeholder 2">
            <a:extLst>
              <a:ext uri="{FF2B5EF4-FFF2-40B4-BE49-F238E27FC236}">
                <a16:creationId xmlns:a16="http://schemas.microsoft.com/office/drawing/2014/main" id="{85E25849-8064-4941-BA77-B7D51BD6E026}"/>
              </a:ext>
            </a:extLst>
          </p:cNvPr>
          <p:cNvSpPr>
            <a:spLocks noGrp="1"/>
          </p:cNvSpPr>
          <p:nvPr>
            <p:ph idx="1"/>
          </p:nvPr>
        </p:nvSpPr>
        <p:spPr>
          <a:xfrm>
            <a:off x="699911" y="1825625"/>
            <a:ext cx="11390489" cy="4351338"/>
          </a:xfrm>
        </p:spPr>
        <p:txBody>
          <a:bodyPr>
            <a:normAutofit/>
          </a:bodyPr>
          <a:lstStyle/>
          <a:p>
            <a:pPr marL="0" indent="0">
              <a:buNone/>
            </a:pPr>
            <a:r>
              <a:rPr lang="sv-SE" sz="1800" dirty="0"/>
              <a:t>Lagföräldrarna är en viktig resurs för att ordna lagaktiviteter som stärker lagets ”teamkänsla”.</a:t>
            </a:r>
          </a:p>
          <a:p>
            <a:pPr marL="0" indent="0">
              <a:buNone/>
            </a:pPr>
            <a:r>
              <a:rPr lang="sv-SE" sz="1800" dirty="0"/>
              <a:t>Ansvarar för att:</a:t>
            </a:r>
          </a:p>
          <a:p>
            <a:pPr marL="0" indent="0">
              <a:buNone/>
            </a:pPr>
            <a:r>
              <a:rPr lang="sv-SE" sz="1800" dirty="0"/>
              <a:t>• Initiera, planera och delta vid lagaktiviteter utöver det sportsliga, så som avslutningar, pizzakvällar m.m.</a:t>
            </a:r>
          </a:p>
          <a:p>
            <a:pPr marL="0" indent="0">
              <a:buNone/>
            </a:pPr>
            <a:r>
              <a:rPr lang="sv-SE" sz="1800" dirty="0"/>
              <a:t>• Identifiera och engagera andra föräldrar som har intresse av att på olika sätt hjälpa till i</a:t>
            </a:r>
          </a:p>
          <a:p>
            <a:pPr marL="0" indent="0">
              <a:buNone/>
            </a:pPr>
            <a:r>
              <a:rPr lang="sv-SE" sz="1800" dirty="0"/>
              <a:t>föreningen</a:t>
            </a:r>
          </a:p>
          <a:p>
            <a:pPr marL="0" indent="0">
              <a:buNone/>
            </a:pPr>
            <a:r>
              <a:rPr lang="sv-SE" sz="1800" dirty="0"/>
              <a:t>• Planera och arrangera lagets avslutningar och gemensamma aktiviteter</a:t>
            </a:r>
            <a:endParaRPr lang="en-US" sz="1800" dirty="0"/>
          </a:p>
        </p:txBody>
      </p:sp>
    </p:spTree>
    <p:extLst>
      <p:ext uri="{BB962C8B-B14F-4D97-AF65-F5344CB8AC3E}">
        <p14:creationId xmlns:p14="http://schemas.microsoft.com/office/powerpoint/2010/main" val="221673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EA18E4D-35BB-43C0-A813-9F2F613795B6}"/>
              </a:ext>
            </a:extLst>
          </p:cNvPr>
          <p:cNvGrpSpPr/>
          <p:nvPr/>
        </p:nvGrpSpPr>
        <p:grpSpPr>
          <a:xfrm>
            <a:off x="5804066" y="-1"/>
            <a:ext cx="6387935" cy="6858001"/>
            <a:chOff x="4353049" y="-1"/>
            <a:chExt cx="4790951" cy="5143501"/>
          </a:xfrm>
        </p:grpSpPr>
        <p:pic>
          <p:nvPicPr>
            <p:cNvPr id="12" name="Picture 11">
              <a:extLst>
                <a:ext uri="{FF2B5EF4-FFF2-40B4-BE49-F238E27FC236}">
                  <a16:creationId xmlns:a16="http://schemas.microsoft.com/office/drawing/2014/main" id="{C912CE08-CD7C-41FB-9D1A-A6831EE4D7BA}"/>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5000"/>
                      </a14:imgEffect>
                    </a14:imgLayer>
                  </a14:imgProps>
                </a:ext>
              </a:extLst>
            </a:blip>
            <a:srcRect b="32480"/>
            <a:stretch/>
          </p:blipFill>
          <p:spPr>
            <a:xfrm>
              <a:off x="4353049" y="3638569"/>
              <a:ext cx="2976563" cy="1504930"/>
            </a:xfrm>
            <a:prstGeom prst="rect">
              <a:avLst/>
            </a:prstGeom>
          </p:spPr>
        </p:pic>
        <p:pic>
          <p:nvPicPr>
            <p:cNvPr id="13" name="Picture 12">
              <a:extLst>
                <a:ext uri="{FF2B5EF4-FFF2-40B4-BE49-F238E27FC236}">
                  <a16:creationId xmlns:a16="http://schemas.microsoft.com/office/drawing/2014/main" id="{809CF6B0-9BC4-4028-8BE0-D41425C56C84}"/>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4353050" y="1819512"/>
              <a:ext cx="2976563" cy="2228850"/>
            </a:xfrm>
            <a:prstGeom prst="rect">
              <a:avLst/>
            </a:prstGeom>
          </p:spPr>
        </p:pic>
        <p:pic>
          <p:nvPicPr>
            <p:cNvPr id="14" name="Picture 13">
              <a:extLst>
                <a:ext uri="{FF2B5EF4-FFF2-40B4-BE49-F238E27FC236}">
                  <a16:creationId xmlns:a16="http://schemas.microsoft.com/office/drawing/2014/main" id="{3F9AF816-3098-45F8-AEE4-329B1E8B2F98}"/>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4353051" y="-1"/>
              <a:ext cx="2976563" cy="2228850"/>
            </a:xfrm>
            <a:prstGeom prst="rect">
              <a:avLst/>
            </a:prstGeom>
          </p:spPr>
        </p:pic>
        <p:pic>
          <p:nvPicPr>
            <p:cNvPr id="11" name="Picture 10">
              <a:extLst>
                <a:ext uri="{FF2B5EF4-FFF2-40B4-BE49-F238E27FC236}">
                  <a16:creationId xmlns:a16="http://schemas.microsoft.com/office/drawing/2014/main" id="{707B690B-C9CC-4B09-8ED6-211BDCAF1963}"/>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5000"/>
                      </a14:imgEffect>
                    </a14:imgLayer>
                  </a14:imgProps>
                </a:ext>
              </a:extLst>
            </a:blip>
            <a:srcRect b="32480"/>
            <a:stretch/>
          </p:blipFill>
          <p:spPr>
            <a:xfrm>
              <a:off x="6167435" y="3638570"/>
              <a:ext cx="2976563" cy="1504930"/>
            </a:xfrm>
            <a:prstGeom prst="rect">
              <a:avLst/>
            </a:prstGeom>
          </p:spPr>
        </p:pic>
        <p:pic>
          <p:nvPicPr>
            <p:cNvPr id="10" name="Picture 9">
              <a:extLst>
                <a:ext uri="{FF2B5EF4-FFF2-40B4-BE49-F238E27FC236}">
                  <a16:creationId xmlns:a16="http://schemas.microsoft.com/office/drawing/2014/main" id="{29064321-67C9-4DC6-A810-6626F1EE8EAF}"/>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6167436" y="1819513"/>
              <a:ext cx="2976563" cy="2228850"/>
            </a:xfrm>
            <a:prstGeom prst="rect">
              <a:avLst/>
            </a:prstGeom>
          </p:spPr>
        </p:pic>
        <p:pic>
          <p:nvPicPr>
            <p:cNvPr id="7" name="Picture 6">
              <a:extLst>
                <a:ext uri="{FF2B5EF4-FFF2-40B4-BE49-F238E27FC236}">
                  <a16:creationId xmlns:a16="http://schemas.microsoft.com/office/drawing/2014/main" id="{5EFC1866-B3C4-458A-A4A8-F843FD34F8F2}"/>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6167437" y="0"/>
              <a:ext cx="2976563" cy="2228850"/>
            </a:xfrm>
            <a:prstGeom prst="rect">
              <a:avLst/>
            </a:prstGeom>
          </p:spPr>
        </p:pic>
      </p:grpSp>
      <p:pic>
        <p:nvPicPr>
          <p:cNvPr id="2052" name="Picture 4" descr="arosbasket">
            <a:extLst>
              <a:ext uri="{FF2B5EF4-FFF2-40B4-BE49-F238E27FC236}">
                <a16:creationId xmlns:a16="http://schemas.microsoft.com/office/drawing/2014/main" id="{B02A896B-5C71-45B8-9345-73E9CB476FE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t="35790" r="46784" b="4343"/>
          <a:stretch/>
        </p:blipFill>
        <p:spPr bwMode="auto">
          <a:xfrm>
            <a:off x="0" y="1"/>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B0F04DA-5EFB-4670-99A7-78C1B7F5D5F6}"/>
              </a:ext>
            </a:extLst>
          </p:cNvPr>
          <p:cNvSpPr>
            <a:spLocks noGrp="1"/>
          </p:cNvSpPr>
          <p:nvPr>
            <p:ph idx="1"/>
          </p:nvPr>
        </p:nvSpPr>
        <p:spPr>
          <a:xfrm>
            <a:off x="1248000" y="549000"/>
            <a:ext cx="3600000" cy="5760000"/>
          </a:xfrm>
        </p:spPr>
        <p:txBody>
          <a:bodyPr anchor="ctr">
            <a:normAutofit/>
          </a:bodyPr>
          <a:lstStyle/>
          <a:p>
            <a:pPr marL="0" indent="0">
              <a:buNone/>
            </a:pPr>
            <a:r>
              <a:rPr lang="sv-SE" sz="3200" b="1" dirty="0"/>
              <a:t>”VI ÄR EN INKLUDERANDE FÖRENING, FÖR ALLA, DÄR MAN SKA KUNNA SPELA BASKET SÅ LÄNGE SOM MÖJLIGT”</a:t>
            </a:r>
          </a:p>
        </p:txBody>
      </p:sp>
      <p:sp>
        <p:nvSpPr>
          <p:cNvPr id="5" name="Content Placeholder 2">
            <a:extLst>
              <a:ext uri="{FF2B5EF4-FFF2-40B4-BE49-F238E27FC236}">
                <a16:creationId xmlns:a16="http://schemas.microsoft.com/office/drawing/2014/main" id="{203290BB-A4A8-4D0C-98EE-622CA6884573}"/>
              </a:ext>
            </a:extLst>
          </p:cNvPr>
          <p:cNvSpPr txBox="1">
            <a:spLocks/>
          </p:cNvSpPr>
          <p:nvPr/>
        </p:nvSpPr>
        <p:spPr>
          <a:xfrm>
            <a:off x="6324857" y="480108"/>
            <a:ext cx="5603796" cy="5914285"/>
          </a:xfrm>
          <a:prstGeom prst="rect">
            <a:avLst/>
          </a:prstGeom>
        </p:spPr>
        <p:txBody>
          <a:bodyPr vert="horz" lIns="65315" tIns="32657" rIns="65315" bIns="32657"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sv-SE" sz="1400" dirty="0">
                <a:solidFill>
                  <a:schemeClr val="bg1"/>
                </a:solidFill>
              </a:rPr>
              <a:t>Aros Basket är en snabbväxande ideell basketförening i Västerås som grundades 2008 och bedriver verksamhet i främst </a:t>
            </a:r>
            <a:r>
              <a:rPr lang="sv-SE" sz="1400" dirty="0" err="1">
                <a:solidFill>
                  <a:schemeClr val="bg1"/>
                </a:solidFill>
              </a:rPr>
              <a:t>Fryxellska</a:t>
            </a:r>
            <a:r>
              <a:rPr lang="sv-SE" sz="1400" dirty="0">
                <a:solidFill>
                  <a:schemeClr val="bg1"/>
                </a:solidFill>
              </a:rPr>
              <a:t> skolans idrottshall. </a:t>
            </a:r>
          </a:p>
          <a:p>
            <a:pPr marL="0" indent="0">
              <a:lnSpc>
                <a:spcPct val="120000"/>
              </a:lnSpc>
              <a:buNone/>
            </a:pPr>
            <a:r>
              <a:rPr lang="sv-SE" sz="1400" dirty="0">
                <a:solidFill>
                  <a:schemeClr val="bg1"/>
                </a:solidFill>
              </a:rPr>
              <a:t>I dessa tider av ekonomiska och sociala klyftor, ojämlikhet och rättvisa, jobbar vi med det viktigaste som finns; våra barn och ungdomar. Vi gör det sju dagar i veckan, året runt. Det handlar om deras utveckling – den fysiska, mentala och sociala – alltså ett vidare perspektiv än ett bara vinna nästa match. Och det i en idrott som attraherar lika många tjejer som killar, en idrott som har fler barn med utomeuropeisk bakgrund än någon annan i landet.</a:t>
            </a:r>
          </a:p>
          <a:p>
            <a:pPr marL="0" indent="0">
              <a:lnSpc>
                <a:spcPct val="120000"/>
              </a:lnSpc>
              <a:buNone/>
            </a:pPr>
            <a:r>
              <a:rPr lang="sv-SE" sz="1400" dirty="0">
                <a:solidFill>
                  <a:schemeClr val="bg1"/>
                </a:solidFill>
              </a:rPr>
              <a:t>Med kunskap, glädje och passion skapar vi en gemenskap för våra medlemmar där de tryggt kan utvecklas som basketspelare och ledare oavsett nivå och vi sätter alltid laget före jaget. Varje träning eller möte är ett tillfälle att utvecklas, sprida kunskap och glädje genom basket. Spelare och ledare som utvecklas och har kul, stannar länge i föreningen och idrotten. </a:t>
            </a:r>
          </a:p>
          <a:p>
            <a:pPr marL="0" indent="0">
              <a:lnSpc>
                <a:spcPct val="120000"/>
              </a:lnSpc>
              <a:buNone/>
            </a:pPr>
            <a:r>
              <a:rPr lang="sv-SE" sz="1400" dirty="0">
                <a:solidFill>
                  <a:schemeClr val="bg1"/>
                </a:solidFill>
              </a:rPr>
              <a:t>Om tre år ska vi ha ett herrlag som kvalar till </a:t>
            </a:r>
            <a:r>
              <a:rPr lang="sv-SE" sz="1400" dirty="0" err="1">
                <a:solidFill>
                  <a:schemeClr val="bg1"/>
                </a:solidFill>
              </a:rPr>
              <a:t>Superettan</a:t>
            </a:r>
            <a:r>
              <a:rPr lang="sv-SE" sz="1400" dirty="0">
                <a:solidFill>
                  <a:schemeClr val="bg1"/>
                </a:solidFill>
              </a:rPr>
              <a:t>, ett damlag som ligger i toppen av division 2 och en bred barn- och ungdomsverksamhet som engagerar samhället vi verkar inom.</a:t>
            </a:r>
          </a:p>
          <a:p>
            <a:pPr marL="0" indent="0">
              <a:lnSpc>
                <a:spcPct val="120000"/>
              </a:lnSpc>
              <a:buNone/>
            </a:pPr>
            <a:r>
              <a:rPr lang="sv-SE" sz="1400" dirty="0">
                <a:solidFill>
                  <a:schemeClr val="bg1"/>
                </a:solidFill>
              </a:rPr>
              <a:t>Vi är Aros Basket. Vill du följa med på vår resa?</a:t>
            </a:r>
          </a:p>
        </p:txBody>
      </p:sp>
    </p:spTree>
    <p:extLst>
      <p:ext uri="{BB962C8B-B14F-4D97-AF65-F5344CB8AC3E}">
        <p14:creationId xmlns:p14="http://schemas.microsoft.com/office/powerpoint/2010/main" val="242009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Basketball Pattern basketball march madness sports vector illustration">
            <a:extLst>
              <a:ext uri="{FF2B5EF4-FFF2-40B4-BE49-F238E27FC236}">
                <a16:creationId xmlns:a16="http://schemas.microsoft.com/office/drawing/2014/main" id="{421404DD-8221-4DFD-B9F3-C29A19EFB9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75"/>
          <a:stretch/>
        </p:blipFill>
        <p:spPr bwMode="auto">
          <a:xfrm>
            <a:off x="3998969" y="3130264"/>
            <a:ext cx="5080000" cy="372335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Basketball Pattern basketball march madness sports vector illustration">
            <a:extLst>
              <a:ext uri="{FF2B5EF4-FFF2-40B4-BE49-F238E27FC236}">
                <a16:creationId xmlns:a16="http://schemas.microsoft.com/office/drawing/2014/main" id="{4ED846EF-5340-4F40-86A9-6BA85E01C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71" y="2761"/>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Basketball Pattern basketball march madness sports vector illustration">
            <a:extLst>
              <a:ext uri="{FF2B5EF4-FFF2-40B4-BE49-F238E27FC236}">
                <a16:creationId xmlns:a16="http://schemas.microsoft.com/office/drawing/2014/main" id="{3B54D3EC-6858-469B-8A34-53EE32BE7B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17"/>
          <a:stretch/>
        </p:blipFill>
        <p:spPr bwMode="auto">
          <a:xfrm>
            <a:off x="7111999" y="3131885"/>
            <a:ext cx="5080000" cy="37217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asketball Pattern basketball march madness sports vector illustration">
            <a:extLst>
              <a:ext uri="{FF2B5EF4-FFF2-40B4-BE49-F238E27FC236}">
                <a16:creationId xmlns:a16="http://schemas.microsoft.com/office/drawing/2014/main" id="{A25703CB-3284-43E0-ACAF-92866F570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381"/>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7A5876-6F76-4D15-8E7C-4E9A66618626}"/>
              </a:ext>
            </a:extLst>
          </p:cNvPr>
          <p:cNvPicPr>
            <a:picLocks noChangeAspect="1"/>
          </p:cNvPicPr>
          <p:nvPr/>
        </p:nvPicPr>
        <p:blipFill>
          <a:blip r:embed="rId3"/>
          <a:stretch>
            <a:fillRect/>
          </a:stretch>
        </p:blipFill>
        <p:spPr>
          <a:xfrm>
            <a:off x="0" y="0"/>
            <a:ext cx="6096000" cy="6096000"/>
          </a:xfrm>
          <a:prstGeom prst="rect">
            <a:avLst/>
          </a:prstGeom>
        </p:spPr>
      </p:pic>
      <p:pic>
        <p:nvPicPr>
          <p:cNvPr id="11" name="Picture 10">
            <a:extLst>
              <a:ext uri="{FF2B5EF4-FFF2-40B4-BE49-F238E27FC236}">
                <a16:creationId xmlns:a16="http://schemas.microsoft.com/office/drawing/2014/main" id="{634749F9-C036-4FA6-A1FF-726A6A7FA55F}"/>
              </a:ext>
            </a:extLst>
          </p:cNvPr>
          <p:cNvPicPr>
            <a:picLocks noChangeAspect="1"/>
          </p:cNvPicPr>
          <p:nvPr/>
        </p:nvPicPr>
        <p:blipFill rotWithShape="1">
          <a:blip r:embed="rId3"/>
          <a:srcRect b="87500"/>
          <a:stretch/>
        </p:blipFill>
        <p:spPr>
          <a:xfrm>
            <a:off x="2" y="6096000"/>
            <a:ext cx="6095999" cy="762000"/>
          </a:xfrm>
          <a:prstGeom prst="rect">
            <a:avLst/>
          </a:prstGeom>
        </p:spPr>
      </p:pic>
      <p:sp>
        <p:nvSpPr>
          <p:cNvPr id="10" name="Rectangle: Rounded Corners 9">
            <a:extLst>
              <a:ext uri="{FF2B5EF4-FFF2-40B4-BE49-F238E27FC236}">
                <a16:creationId xmlns:a16="http://schemas.microsoft.com/office/drawing/2014/main" id="{ADE5FBAF-CD0B-4B68-8D50-A3F85D64D7BC}"/>
              </a:ext>
            </a:extLst>
          </p:cNvPr>
          <p:cNvSpPr/>
          <p:nvPr/>
        </p:nvSpPr>
        <p:spPr>
          <a:xfrm>
            <a:off x="624000" y="1032000"/>
            <a:ext cx="4800000" cy="4800000"/>
          </a:xfrm>
          <a:prstGeom prst="roundRect">
            <a:avLst/>
          </a:prstGeom>
          <a:ln w="76200">
            <a:solidFill>
              <a:schemeClr val="bg1"/>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5315" tIns="32657" rIns="65315" bIns="32657" numCol="1" spcCol="0" rtlCol="0" fromWordArt="0" anchor="t" anchorCtr="0" forceAA="0" compatLnSpc="1">
            <a:prstTxWarp prst="textNoShape">
              <a:avLst/>
            </a:prstTxWarp>
            <a:noAutofit/>
          </a:bodyPr>
          <a:lstStyle/>
          <a:p>
            <a:pPr algn="ctr"/>
            <a:r>
              <a:rPr lang="sv-SE" sz="3200" b="1" dirty="0">
                <a:solidFill>
                  <a:schemeClr val="tx1"/>
                </a:solidFill>
              </a:rPr>
              <a:t>Åldersfördelning</a:t>
            </a:r>
            <a:endParaRPr lang="sv-SE" sz="3200" dirty="0">
              <a:solidFill>
                <a:schemeClr val="tx1"/>
              </a:solidFill>
            </a:endParaRPr>
          </a:p>
        </p:txBody>
      </p:sp>
      <p:graphicFrame>
        <p:nvGraphicFramePr>
          <p:cNvPr id="22" name="Chart 21">
            <a:extLst>
              <a:ext uri="{FF2B5EF4-FFF2-40B4-BE49-F238E27FC236}">
                <a16:creationId xmlns:a16="http://schemas.microsoft.com/office/drawing/2014/main" id="{BAC9C0F3-6AE2-456A-955F-63696D90F270}"/>
              </a:ext>
            </a:extLst>
          </p:cNvPr>
          <p:cNvGraphicFramePr>
            <a:graphicFrameLocks noChangeAspect="1"/>
          </p:cNvGraphicFramePr>
          <p:nvPr/>
        </p:nvGraphicFramePr>
        <p:xfrm>
          <a:off x="1104000" y="1885162"/>
          <a:ext cx="3840000" cy="2535513"/>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A659A510-AC20-4E32-B7A9-0EE061840AEE}"/>
              </a:ext>
            </a:extLst>
          </p:cNvPr>
          <p:cNvSpPr/>
          <p:nvPr/>
        </p:nvSpPr>
        <p:spPr>
          <a:xfrm>
            <a:off x="6720000" y="1032000"/>
            <a:ext cx="4800000" cy="4800000"/>
          </a:xfrm>
          <a:prstGeom prst="roundRect">
            <a:avLst/>
          </a:prstGeom>
          <a:ln w="76200">
            <a:solidFill>
              <a:schemeClr val="bg1"/>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5315" tIns="32657" rIns="65315" bIns="32657" numCol="1" spcCol="0" rtlCol="0" fromWordArt="0" anchor="t" anchorCtr="0" forceAA="0" compatLnSpc="1">
            <a:prstTxWarp prst="textNoShape">
              <a:avLst/>
            </a:prstTxWarp>
            <a:noAutofit/>
          </a:bodyPr>
          <a:lstStyle/>
          <a:p>
            <a:pPr algn="ctr"/>
            <a:r>
              <a:rPr lang="sv-SE" sz="3200" b="1" dirty="0"/>
              <a:t>Könsfördelning</a:t>
            </a:r>
            <a:endParaRPr lang="sv-SE" sz="4267" b="1" dirty="0"/>
          </a:p>
        </p:txBody>
      </p:sp>
      <p:grpSp>
        <p:nvGrpSpPr>
          <p:cNvPr id="39" name="Group 38">
            <a:extLst>
              <a:ext uri="{FF2B5EF4-FFF2-40B4-BE49-F238E27FC236}">
                <a16:creationId xmlns:a16="http://schemas.microsoft.com/office/drawing/2014/main" id="{4B17E729-D12B-41BA-9B11-5B4BA5BEBA2F}"/>
              </a:ext>
            </a:extLst>
          </p:cNvPr>
          <p:cNvGrpSpPr>
            <a:grpSpLocks noChangeAspect="1"/>
          </p:cNvGrpSpPr>
          <p:nvPr/>
        </p:nvGrpSpPr>
        <p:grpSpPr>
          <a:xfrm>
            <a:off x="7233600" y="1829941"/>
            <a:ext cx="3772075" cy="2534400"/>
            <a:chOff x="5498636" y="1372456"/>
            <a:chExt cx="2721894" cy="1828800"/>
          </a:xfrm>
        </p:grpSpPr>
        <p:sp>
          <p:nvSpPr>
            <p:cNvPr id="19" name="Oval 18">
              <a:extLst>
                <a:ext uri="{FF2B5EF4-FFF2-40B4-BE49-F238E27FC236}">
                  <a16:creationId xmlns:a16="http://schemas.microsoft.com/office/drawing/2014/main" id="{00CFF2C1-9A0D-4960-B86A-B9A2DB4168F3}"/>
                </a:ext>
              </a:extLst>
            </p:cNvPr>
            <p:cNvSpPr/>
            <p:nvPr/>
          </p:nvSpPr>
          <p:spPr>
            <a:xfrm>
              <a:off x="6036103" y="1464488"/>
              <a:ext cx="1644597" cy="1644596"/>
            </a:xfrm>
            <a:prstGeom prst="ellipse">
              <a:avLst/>
            </a:prstGeom>
            <a:solidFill>
              <a:schemeClr val="bg1"/>
            </a:solidFill>
            <a:effectLst>
              <a:outerShdw blurRad="101600" dist="139700" dir="4200000" algn="ctr" rotWithShape="0">
                <a:srgbClr val="000000">
                  <a:alpha val="3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85"/>
            </a:p>
          </p:txBody>
        </p:sp>
        <p:graphicFrame>
          <p:nvGraphicFramePr>
            <p:cNvPr id="20" name="Chart 19">
              <a:extLst>
                <a:ext uri="{FF2B5EF4-FFF2-40B4-BE49-F238E27FC236}">
                  <a16:creationId xmlns:a16="http://schemas.microsoft.com/office/drawing/2014/main" id="{0E2B7277-5D00-4DF1-A36C-4226CC10AC6D}"/>
                </a:ext>
              </a:extLst>
            </p:cNvPr>
            <p:cNvGraphicFramePr/>
            <p:nvPr/>
          </p:nvGraphicFramePr>
          <p:xfrm>
            <a:off x="5498636" y="1372456"/>
            <a:ext cx="2721894"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1" name="Oval 20">
              <a:extLst>
                <a:ext uri="{FF2B5EF4-FFF2-40B4-BE49-F238E27FC236}">
                  <a16:creationId xmlns:a16="http://schemas.microsoft.com/office/drawing/2014/main" id="{2CFE4A8D-8471-49AB-8DD7-CE7136E5E81D}"/>
                </a:ext>
              </a:extLst>
            </p:cNvPr>
            <p:cNvSpPr/>
            <p:nvPr/>
          </p:nvSpPr>
          <p:spPr>
            <a:xfrm>
              <a:off x="6331700" y="1758974"/>
              <a:ext cx="1055764" cy="1055764"/>
            </a:xfrm>
            <a:prstGeom prst="ellipse">
              <a:avLst/>
            </a:prstGeom>
            <a:solidFill>
              <a:schemeClr val="bg1"/>
            </a:solidFill>
            <a:effectLst>
              <a:outerShdw blurRad="57150" dist="101600" dir="4200000" algn="ctr" rotWithShape="0">
                <a:srgbClr val="000000">
                  <a:alpha val="33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572" b="1" dirty="0">
                  <a:solidFill>
                    <a:schemeClr val="accent6">
                      <a:lumMod val="75000"/>
                    </a:schemeClr>
                  </a:solidFill>
                </a:rPr>
                <a:t>48%</a:t>
              </a:r>
            </a:p>
          </p:txBody>
        </p:sp>
      </p:grpSp>
      <p:sp>
        <p:nvSpPr>
          <p:cNvPr id="26" name="Rectangle 25">
            <a:extLst>
              <a:ext uri="{FF2B5EF4-FFF2-40B4-BE49-F238E27FC236}">
                <a16:creationId xmlns:a16="http://schemas.microsoft.com/office/drawing/2014/main" id="{920B749F-A891-4C06-B05D-1D2181DC2417}"/>
              </a:ext>
            </a:extLst>
          </p:cNvPr>
          <p:cNvSpPr/>
          <p:nvPr/>
        </p:nvSpPr>
        <p:spPr>
          <a:xfrm>
            <a:off x="7200000" y="4464000"/>
            <a:ext cx="3840000" cy="12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5" tIns="32657" rIns="65315" bIns="32657" numCol="1" spcCol="0" rtlCol="0" fromWordArt="0" anchor="t" anchorCtr="0" forceAA="0" compatLnSpc="1">
            <a:prstTxWarp prst="textNoShape">
              <a:avLst/>
            </a:prstTxWarp>
            <a:noAutofit/>
          </a:bodyPr>
          <a:lstStyle/>
          <a:p>
            <a:pPr algn="ctr"/>
            <a:r>
              <a:rPr lang="sv-SE" sz="1600" dirty="0">
                <a:solidFill>
                  <a:schemeClr val="bg1"/>
                </a:solidFill>
              </a:rPr>
              <a:t>Av 149 barn och ungdomar är 48% tjejer och är jämt fördelat mellan barn och ungdom. </a:t>
            </a:r>
          </a:p>
        </p:txBody>
      </p:sp>
      <p:sp>
        <p:nvSpPr>
          <p:cNvPr id="41" name="Rectangle 40">
            <a:extLst>
              <a:ext uri="{FF2B5EF4-FFF2-40B4-BE49-F238E27FC236}">
                <a16:creationId xmlns:a16="http://schemas.microsoft.com/office/drawing/2014/main" id="{A17AA5CD-B1D4-4B62-9ABB-AAE6A6ADD071}"/>
              </a:ext>
            </a:extLst>
          </p:cNvPr>
          <p:cNvSpPr/>
          <p:nvPr/>
        </p:nvSpPr>
        <p:spPr>
          <a:xfrm>
            <a:off x="1104000" y="4464000"/>
            <a:ext cx="3840000" cy="12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5" tIns="32657" rIns="65315" bIns="32657" numCol="1" spcCol="0" rtlCol="0" fromWordArt="0" anchor="t" anchorCtr="0" forceAA="0" compatLnSpc="1">
            <a:prstTxWarp prst="textNoShape">
              <a:avLst/>
            </a:prstTxWarp>
            <a:noAutofit/>
          </a:bodyPr>
          <a:lstStyle/>
          <a:p>
            <a:pPr algn="ctr"/>
            <a:r>
              <a:rPr lang="sv-SE" sz="1600" dirty="0">
                <a:solidFill>
                  <a:schemeClr val="tx1"/>
                </a:solidFill>
              </a:rPr>
              <a:t>Aros Baskets 238 spelare kommer främst från de västra delarna av Västerås; </a:t>
            </a:r>
            <a:r>
              <a:rPr lang="sv-SE" sz="1600" dirty="0" err="1">
                <a:solidFill>
                  <a:schemeClr val="tx1"/>
                </a:solidFill>
              </a:rPr>
              <a:t>Skälby</a:t>
            </a:r>
            <a:r>
              <a:rPr lang="sv-SE" sz="1600" dirty="0">
                <a:solidFill>
                  <a:schemeClr val="tx1"/>
                </a:solidFill>
              </a:rPr>
              <a:t>, Bäckby, Hammarby, Råby och Gryta, men även andra delar av kommunen. </a:t>
            </a:r>
          </a:p>
        </p:txBody>
      </p:sp>
    </p:spTree>
    <p:extLst>
      <p:ext uri="{BB962C8B-B14F-4D97-AF65-F5344CB8AC3E}">
        <p14:creationId xmlns:p14="http://schemas.microsoft.com/office/powerpoint/2010/main" val="106496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01BBAD6-63B9-44F0-AAB1-42FD998B95E3}"/>
              </a:ext>
            </a:extLst>
          </p:cNvPr>
          <p:cNvGrpSpPr/>
          <p:nvPr/>
        </p:nvGrpSpPr>
        <p:grpSpPr>
          <a:xfrm>
            <a:off x="5804066" y="-1"/>
            <a:ext cx="6387935" cy="6858001"/>
            <a:chOff x="4353049" y="-1"/>
            <a:chExt cx="4790951" cy="5143501"/>
          </a:xfrm>
        </p:grpSpPr>
        <p:pic>
          <p:nvPicPr>
            <p:cNvPr id="11" name="Picture 10">
              <a:extLst>
                <a:ext uri="{FF2B5EF4-FFF2-40B4-BE49-F238E27FC236}">
                  <a16:creationId xmlns:a16="http://schemas.microsoft.com/office/drawing/2014/main" id="{FF1BDFCB-6760-4554-A9C3-F6885C6F1CE1}"/>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5000"/>
                      </a14:imgEffect>
                    </a14:imgLayer>
                  </a14:imgProps>
                </a:ext>
              </a:extLst>
            </a:blip>
            <a:srcRect b="32480"/>
            <a:stretch/>
          </p:blipFill>
          <p:spPr>
            <a:xfrm>
              <a:off x="4353049" y="3638569"/>
              <a:ext cx="2976563" cy="1504930"/>
            </a:xfrm>
            <a:prstGeom prst="rect">
              <a:avLst/>
            </a:prstGeom>
          </p:spPr>
        </p:pic>
        <p:pic>
          <p:nvPicPr>
            <p:cNvPr id="12" name="Picture 11">
              <a:extLst>
                <a:ext uri="{FF2B5EF4-FFF2-40B4-BE49-F238E27FC236}">
                  <a16:creationId xmlns:a16="http://schemas.microsoft.com/office/drawing/2014/main" id="{B9678769-7CFE-49B5-9FF1-DB6AA80CD8B8}"/>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4353050" y="1819512"/>
              <a:ext cx="2976563" cy="2228850"/>
            </a:xfrm>
            <a:prstGeom prst="rect">
              <a:avLst/>
            </a:prstGeom>
          </p:spPr>
        </p:pic>
        <p:pic>
          <p:nvPicPr>
            <p:cNvPr id="13" name="Picture 12">
              <a:extLst>
                <a:ext uri="{FF2B5EF4-FFF2-40B4-BE49-F238E27FC236}">
                  <a16:creationId xmlns:a16="http://schemas.microsoft.com/office/drawing/2014/main" id="{4F6730DF-2F50-4017-AC97-2231BAED33AA}"/>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4353051" y="-1"/>
              <a:ext cx="2976563" cy="2228850"/>
            </a:xfrm>
            <a:prstGeom prst="rect">
              <a:avLst/>
            </a:prstGeom>
          </p:spPr>
        </p:pic>
        <p:pic>
          <p:nvPicPr>
            <p:cNvPr id="14" name="Picture 13">
              <a:extLst>
                <a:ext uri="{FF2B5EF4-FFF2-40B4-BE49-F238E27FC236}">
                  <a16:creationId xmlns:a16="http://schemas.microsoft.com/office/drawing/2014/main" id="{4F8ABC55-7947-4607-9E1E-23430B7203BA}"/>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5000"/>
                      </a14:imgEffect>
                    </a14:imgLayer>
                  </a14:imgProps>
                </a:ext>
              </a:extLst>
            </a:blip>
            <a:srcRect b="32480"/>
            <a:stretch/>
          </p:blipFill>
          <p:spPr>
            <a:xfrm>
              <a:off x="6167435" y="3638570"/>
              <a:ext cx="2976563" cy="1504930"/>
            </a:xfrm>
            <a:prstGeom prst="rect">
              <a:avLst/>
            </a:prstGeom>
          </p:spPr>
        </p:pic>
        <p:pic>
          <p:nvPicPr>
            <p:cNvPr id="15" name="Picture 14">
              <a:extLst>
                <a:ext uri="{FF2B5EF4-FFF2-40B4-BE49-F238E27FC236}">
                  <a16:creationId xmlns:a16="http://schemas.microsoft.com/office/drawing/2014/main" id="{3D92D4FD-268D-41F9-B592-84AFEEFA4CD0}"/>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6167436" y="1819513"/>
              <a:ext cx="2976563" cy="2228850"/>
            </a:xfrm>
            <a:prstGeom prst="rect">
              <a:avLst/>
            </a:prstGeom>
          </p:spPr>
        </p:pic>
        <p:pic>
          <p:nvPicPr>
            <p:cNvPr id="16" name="Picture 15">
              <a:extLst>
                <a:ext uri="{FF2B5EF4-FFF2-40B4-BE49-F238E27FC236}">
                  <a16:creationId xmlns:a16="http://schemas.microsoft.com/office/drawing/2014/main" id="{09EC6EF8-B149-4E90-9A01-7BE66B486B04}"/>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6167437" y="0"/>
              <a:ext cx="2976563" cy="2228850"/>
            </a:xfrm>
            <a:prstGeom prst="rect">
              <a:avLst/>
            </a:prstGeom>
          </p:spPr>
        </p:pic>
      </p:grpSp>
      <p:sp>
        <p:nvSpPr>
          <p:cNvPr id="17" name="Content Placeholder 2">
            <a:extLst>
              <a:ext uri="{FF2B5EF4-FFF2-40B4-BE49-F238E27FC236}">
                <a16:creationId xmlns:a16="http://schemas.microsoft.com/office/drawing/2014/main" id="{DFD2A023-756A-4102-BF86-31DA25E50116}"/>
              </a:ext>
            </a:extLst>
          </p:cNvPr>
          <p:cNvSpPr txBox="1">
            <a:spLocks/>
          </p:cNvSpPr>
          <p:nvPr/>
        </p:nvSpPr>
        <p:spPr>
          <a:xfrm>
            <a:off x="6505652" y="467995"/>
            <a:ext cx="5280000" cy="5914285"/>
          </a:xfrm>
          <a:prstGeom prst="rect">
            <a:avLst/>
          </a:prstGeom>
        </p:spPr>
        <p:txBody>
          <a:bodyPr vert="horz" lIns="65315" tIns="32657" rIns="65315" bIns="32657"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5867" b="1" dirty="0">
                <a:solidFill>
                  <a:schemeClr val="bg1"/>
                </a:solidFill>
              </a:rPr>
              <a:t>Vill ni vara en del i att skapa positiva sammanhang för barn och ungdomar i Västerås?</a:t>
            </a:r>
          </a:p>
        </p:txBody>
      </p:sp>
      <p:pic>
        <p:nvPicPr>
          <p:cNvPr id="4100" name="Picture 4">
            <a:extLst>
              <a:ext uri="{FF2B5EF4-FFF2-40B4-BE49-F238E27FC236}">
                <a16:creationId xmlns:a16="http://schemas.microsoft.com/office/drawing/2014/main" id="{57D8AC4C-98C6-4C6F-824F-B3C47B5B07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l="15610" r="25260"/>
          <a:stretch/>
        </p:blipFill>
        <p:spPr bwMode="auto">
          <a:xfrm>
            <a:off x="1" y="-7725"/>
            <a:ext cx="6096000" cy="68657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F1051CA-E949-4616-B795-34714F2AA5F8}"/>
              </a:ext>
            </a:extLst>
          </p:cNvPr>
          <p:cNvSpPr txBox="1">
            <a:spLocks/>
          </p:cNvSpPr>
          <p:nvPr/>
        </p:nvSpPr>
        <p:spPr>
          <a:xfrm>
            <a:off x="1248001" y="545137"/>
            <a:ext cx="3600000" cy="5760000"/>
          </a:xfrm>
          <a:prstGeom prst="rect">
            <a:avLst/>
          </a:prstGeom>
        </p:spPr>
        <p:txBody>
          <a:bodyPr vert="horz" lIns="121920" tIns="60960" rIns="121920" bIns="6096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v-SE" sz="3200" b="1" dirty="0"/>
              <a:t>”JAG KÄNNER MIG TRYGG I HALLEN. DET KÄNNS SOM ETT ANDRA HEM.”</a:t>
            </a:r>
          </a:p>
        </p:txBody>
      </p:sp>
    </p:spTree>
    <p:extLst>
      <p:ext uri="{BB962C8B-B14F-4D97-AF65-F5344CB8AC3E}">
        <p14:creationId xmlns:p14="http://schemas.microsoft.com/office/powerpoint/2010/main" val="21602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887B-7601-4C29-BFD3-99BC5FFC2826}"/>
              </a:ext>
            </a:extLst>
          </p:cNvPr>
          <p:cNvSpPr>
            <a:spLocks noGrp="1"/>
          </p:cNvSpPr>
          <p:nvPr>
            <p:ph type="title"/>
          </p:nvPr>
        </p:nvSpPr>
        <p:spPr/>
        <p:txBody>
          <a:bodyPr/>
          <a:lstStyle/>
          <a:p>
            <a:r>
              <a:rPr lang="en-US" dirty="0" err="1"/>
              <a:t>Aros</a:t>
            </a:r>
            <a:r>
              <a:rPr lang="en-US" dirty="0"/>
              <a:t> Club</a:t>
            </a:r>
          </a:p>
        </p:txBody>
      </p:sp>
      <p:sp>
        <p:nvSpPr>
          <p:cNvPr id="5" name="Text Placeholder 4">
            <a:extLst>
              <a:ext uri="{FF2B5EF4-FFF2-40B4-BE49-F238E27FC236}">
                <a16:creationId xmlns:a16="http://schemas.microsoft.com/office/drawing/2014/main" id="{355A3CBD-02AA-433B-9CF1-987C98D65810}"/>
              </a:ext>
            </a:extLst>
          </p:cNvPr>
          <p:cNvSpPr>
            <a:spLocks noGrp="1"/>
          </p:cNvSpPr>
          <p:nvPr>
            <p:ph type="body" idx="1"/>
          </p:nvPr>
        </p:nvSpPr>
        <p:spPr/>
        <p:txBody>
          <a:bodyPr/>
          <a:lstStyle/>
          <a:p>
            <a:pPr algn="ctr"/>
            <a:r>
              <a:rPr lang="en-US" dirty="0"/>
              <a:t>Lag</a:t>
            </a:r>
          </a:p>
        </p:txBody>
      </p:sp>
      <p:sp>
        <p:nvSpPr>
          <p:cNvPr id="3" name="Content Placeholder 2">
            <a:extLst>
              <a:ext uri="{FF2B5EF4-FFF2-40B4-BE49-F238E27FC236}">
                <a16:creationId xmlns:a16="http://schemas.microsoft.com/office/drawing/2014/main" id="{D9286CBB-8556-4F8D-9113-CCE590452EB1}"/>
              </a:ext>
            </a:extLst>
          </p:cNvPr>
          <p:cNvSpPr>
            <a:spLocks noGrp="1"/>
          </p:cNvSpPr>
          <p:nvPr>
            <p:ph sz="half" idx="2"/>
          </p:nvPr>
        </p:nvSpPr>
        <p:spPr/>
        <p:txBody>
          <a:bodyPr/>
          <a:lstStyle/>
          <a:p>
            <a:r>
              <a:rPr lang="sv-SE" dirty="0"/>
              <a:t>Vuxna</a:t>
            </a:r>
          </a:p>
          <a:p>
            <a:pPr lvl="1"/>
            <a:r>
              <a:rPr lang="sv-SE" dirty="0"/>
              <a:t>2 Herr låg</a:t>
            </a:r>
          </a:p>
          <a:p>
            <a:pPr lvl="1"/>
            <a:r>
              <a:rPr lang="sv-SE" dirty="0"/>
              <a:t>1 Dam låg </a:t>
            </a:r>
          </a:p>
          <a:p>
            <a:r>
              <a:rPr lang="sv-SE" dirty="0"/>
              <a:t>Ungdom</a:t>
            </a:r>
          </a:p>
          <a:p>
            <a:pPr lvl="1"/>
            <a:r>
              <a:rPr lang="sv-SE" dirty="0"/>
              <a:t>6 Pojk lag </a:t>
            </a:r>
          </a:p>
          <a:p>
            <a:pPr lvl="1"/>
            <a:r>
              <a:rPr lang="sv-SE" dirty="0"/>
              <a:t>5 Flickor lag</a:t>
            </a:r>
          </a:p>
          <a:p>
            <a:r>
              <a:rPr lang="sv-SE" dirty="0"/>
              <a:t>Kids (2014-..)</a:t>
            </a:r>
          </a:p>
          <a:p>
            <a:endParaRPr lang="en-US" dirty="0"/>
          </a:p>
        </p:txBody>
      </p:sp>
      <p:sp>
        <p:nvSpPr>
          <p:cNvPr id="6" name="Text Placeholder 5">
            <a:extLst>
              <a:ext uri="{FF2B5EF4-FFF2-40B4-BE49-F238E27FC236}">
                <a16:creationId xmlns:a16="http://schemas.microsoft.com/office/drawing/2014/main" id="{887B425A-7C64-4B58-A9E3-A8800594AD87}"/>
              </a:ext>
            </a:extLst>
          </p:cNvPr>
          <p:cNvSpPr>
            <a:spLocks noGrp="1"/>
          </p:cNvSpPr>
          <p:nvPr>
            <p:ph type="body" sz="quarter" idx="3"/>
          </p:nvPr>
        </p:nvSpPr>
        <p:spPr/>
        <p:txBody>
          <a:bodyPr/>
          <a:lstStyle/>
          <a:p>
            <a:pPr algn="ctr"/>
            <a:r>
              <a:rPr lang="sv-SE" dirty="0"/>
              <a:t>Organisation</a:t>
            </a:r>
          </a:p>
        </p:txBody>
      </p:sp>
      <p:sp>
        <p:nvSpPr>
          <p:cNvPr id="7" name="Content Placeholder 6">
            <a:extLst>
              <a:ext uri="{FF2B5EF4-FFF2-40B4-BE49-F238E27FC236}">
                <a16:creationId xmlns:a16="http://schemas.microsoft.com/office/drawing/2014/main" id="{D8C1AD0D-ADC5-41A0-8534-C6A66F1EC722}"/>
              </a:ext>
            </a:extLst>
          </p:cNvPr>
          <p:cNvSpPr>
            <a:spLocks noGrp="1"/>
          </p:cNvSpPr>
          <p:nvPr>
            <p:ph sz="quarter" idx="4"/>
          </p:nvPr>
        </p:nvSpPr>
        <p:spPr/>
        <p:txBody>
          <a:bodyPr/>
          <a:lstStyle/>
          <a:p>
            <a:r>
              <a:rPr lang="sv-SE" dirty="0"/>
              <a:t>Styrelse (5 </a:t>
            </a:r>
            <a:r>
              <a:rPr lang="sv-SE" dirty="0" err="1"/>
              <a:t>pers</a:t>
            </a:r>
            <a:r>
              <a:rPr lang="sv-SE" dirty="0"/>
              <a:t>)</a:t>
            </a:r>
          </a:p>
          <a:p>
            <a:r>
              <a:rPr lang="sv-SE" dirty="0"/>
              <a:t>2 Arbetsgrupp </a:t>
            </a:r>
          </a:p>
          <a:p>
            <a:pPr lvl="1"/>
            <a:r>
              <a:rPr lang="sv-SE" dirty="0"/>
              <a:t>Marknad</a:t>
            </a:r>
          </a:p>
          <a:p>
            <a:pPr lvl="1"/>
            <a:r>
              <a:rPr lang="sv-SE" dirty="0"/>
              <a:t>Herrlag matcher</a:t>
            </a:r>
          </a:p>
        </p:txBody>
      </p:sp>
      <p:pic>
        <p:nvPicPr>
          <p:cNvPr id="4" name="Bildobjekt 3">
            <a:extLst>
              <a:ext uri="{FF2B5EF4-FFF2-40B4-BE49-F238E27FC236}">
                <a16:creationId xmlns:a16="http://schemas.microsoft.com/office/drawing/2014/main" id="{C954A935-8F85-4641-A520-915EEEC1B597}"/>
              </a:ext>
            </a:extLst>
          </p:cNvPr>
          <p:cNvPicPr>
            <a:picLocks noChangeAspect="1"/>
          </p:cNvPicPr>
          <p:nvPr/>
        </p:nvPicPr>
        <p:blipFill>
          <a:blip r:embed="rId2"/>
          <a:stretch>
            <a:fillRect/>
          </a:stretch>
        </p:blipFill>
        <p:spPr>
          <a:xfrm>
            <a:off x="10824315" y="69756"/>
            <a:ext cx="1254172" cy="1490104"/>
          </a:xfrm>
          <a:prstGeom prst="rect">
            <a:avLst/>
          </a:prstGeom>
        </p:spPr>
      </p:pic>
      <p:cxnSp>
        <p:nvCxnSpPr>
          <p:cNvPr id="9" name="Straight Connector 8">
            <a:extLst>
              <a:ext uri="{FF2B5EF4-FFF2-40B4-BE49-F238E27FC236}">
                <a16:creationId xmlns:a16="http://schemas.microsoft.com/office/drawing/2014/main" id="{9372AD09-FB4F-4746-B61D-EF2C268A38E3}"/>
              </a:ext>
            </a:extLst>
          </p:cNvPr>
          <p:cNvCxnSpPr>
            <a:cxnSpLocks/>
          </p:cNvCxnSpPr>
          <p:nvPr/>
        </p:nvCxnSpPr>
        <p:spPr>
          <a:xfrm flipV="1">
            <a:off x="5997575" y="2505075"/>
            <a:ext cx="0" cy="3684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42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Utveckling plan P08 (U14) and P09/10 (U13)</a:t>
            </a:r>
          </a:p>
        </p:txBody>
      </p:sp>
      <p:sp>
        <p:nvSpPr>
          <p:cNvPr id="3" name="Platshållare för innehåll 2"/>
          <p:cNvSpPr>
            <a:spLocks noGrp="1"/>
          </p:cNvSpPr>
          <p:nvPr>
            <p:ph idx="1"/>
          </p:nvPr>
        </p:nvSpPr>
        <p:spPr/>
        <p:txBody>
          <a:bodyPr>
            <a:normAutofit/>
          </a:bodyPr>
          <a:lstStyle/>
          <a:p>
            <a:r>
              <a:rPr lang="sv-SE" dirty="0"/>
              <a:t>Aros plan för spelarutveckling grundar sig på SBBF:s SUP </a:t>
            </a:r>
          </a:p>
          <a:p>
            <a:r>
              <a:rPr lang="sv-SE" dirty="0"/>
              <a:t>Ledord</a:t>
            </a:r>
          </a:p>
          <a:p>
            <a:pPr lvl="1"/>
            <a:r>
              <a:rPr lang="sv-SE" dirty="0"/>
              <a:t>Uppmuntra spelare att ta bollen till korgen. Skott som aldrig skjuts går aldrig i korgen.</a:t>
            </a:r>
          </a:p>
          <a:p>
            <a:pPr lvl="1"/>
            <a:r>
              <a:rPr lang="sv-SE" dirty="0"/>
              <a:t>Ge förtroende</a:t>
            </a:r>
          </a:p>
          <a:p>
            <a:r>
              <a:rPr lang="sv-SE" dirty="0"/>
              <a:t>Alla spelare ska kunna spela på alla positioner</a:t>
            </a:r>
          </a:p>
          <a:p>
            <a:endParaRPr lang="sv-SE" dirty="0"/>
          </a:p>
          <a:p>
            <a:pPr lvl="1"/>
            <a:endParaRPr lang="sv-SE" dirty="0"/>
          </a:p>
          <a:p>
            <a:endParaRPr lang="sv-SE" dirty="0"/>
          </a:p>
          <a:p>
            <a:endParaRPr lang="sv-SE" dirty="0"/>
          </a:p>
          <a:p>
            <a:endParaRPr lang="sv-SE" dirty="0"/>
          </a:p>
          <a:p>
            <a:endParaRPr lang="sv-SE" dirty="0"/>
          </a:p>
        </p:txBody>
      </p:sp>
      <p:pic>
        <p:nvPicPr>
          <p:cNvPr id="4" name="Bildobjekt 3">
            <a:extLst>
              <a:ext uri="{FF2B5EF4-FFF2-40B4-BE49-F238E27FC236}">
                <a16:creationId xmlns:a16="http://schemas.microsoft.com/office/drawing/2014/main" id="{374AB92D-58C4-42C0-B53A-76FAB3BD75C4}"/>
              </a:ext>
            </a:extLst>
          </p:cNvPr>
          <p:cNvPicPr>
            <a:picLocks noChangeAspect="1"/>
          </p:cNvPicPr>
          <p:nvPr/>
        </p:nvPicPr>
        <p:blipFill>
          <a:blip r:embed="rId2"/>
          <a:stretch>
            <a:fillRect/>
          </a:stretch>
        </p:blipFill>
        <p:spPr>
          <a:xfrm>
            <a:off x="10824315" y="69756"/>
            <a:ext cx="1254172" cy="1490104"/>
          </a:xfrm>
          <a:prstGeom prst="rect">
            <a:avLst/>
          </a:prstGeom>
        </p:spPr>
      </p:pic>
    </p:spTree>
    <p:extLst>
      <p:ext uri="{BB962C8B-B14F-4D97-AF65-F5344CB8AC3E}">
        <p14:creationId xmlns:p14="http://schemas.microsoft.com/office/powerpoint/2010/main" val="255965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2D43-A58A-4533-91F9-E73DC46909F0}"/>
              </a:ext>
            </a:extLst>
          </p:cNvPr>
          <p:cNvSpPr>
            <a:spLocks noGrp="1"/>
          </p:cNvSpPr>
          <p:nvPr>
            <p:ph type="title"/>
          </p:nvPr>
        </p:nvSpPr>
        <p:spPr/>
        <p:txBody>
          <a:bodyPr/>
          <a:lstStyle/>
          <a:p>
            <a:r>
              <a:rPr lang="en-US" dirty="0"/>
              <a:t>Player age and group / regrouping ?!</a:t>
            </a:r>
          </a:p>
        </p:txBody>
      </p:sp>
      <p:graphicFrame>
        <p:nvGraphicFramePr>
          <p:cNvPr id="4" name="Content Placeholder 3">
            <a:extLst>
              <a:ext uri="{FF2B5EF4-FFF2-40B4-BE49-F238E27FC236}">
                <a16:creationId xmlns:a16="http://schemas.microsoft.com/office/drawing/2014/main" id="{D64D7341-8A5E-4ABA-B6BE-900E2DBB3434}"/>
              </a:ext>
            </a:extLst>
          </p:cNvPr>
          <p:cNvGraphicFramePr>
            <a:graphicFrameLocks noGrp="1"/>
          </p:cNvGraphicFramePr>
          <p:nvPr>
            <p:ph idx="1"/>
            <p:extLst>
              <p:ext uri="{D42A27DB-BD31-4B8C-83A1-F6EECF244321}">
                <p14:modId xmlns:p14="http://schemas.microsoft.com/office/powerpoint/2010/main" val="3727733532"/>
              </p:ext>
            </p:extLst>
          </p:nvPr>
        </p:nvGraphicFramePr>
        <p:xfrm>
          <a:off x="742450" y="1906160"/>
          <a:ext cx="3948820" cy="1876425"/>
        </p:xfrm>
        <a:graphic>
          <a:graphicData uri="http://schemas.openxmlformats.org/drawingml/2006/table">
            <a:tbl>
              <a:tblPr>
                <a:tableStyleId>{5C22544A-7EE6-4342-B048-85BDC9FD1C3A}</a:tableStyleId>
              </a:tblPr>
              <a:tblGrid>
                <a:gridCol w="1246996">
                  <a:extLst>
                    <a:ext uri="{9D8B030D-6E8A-4147-A177-3AD203B41FA5}">
                      <a16:colId xmlns:a16="http://schemas.microsoft.com/office/drawing/2014/main" val="117932734"/>
                    </a:ext>
                  </a:extLst>
                </a:gridCol>
                <a:gridCol w="1494579">
                  <a:extLst>
                    <a:ext uri="{9D8B030D-6E8A-4147-A177-3AD203B41FA5}">
                      <a16:colId xmlns:a16="http://schemas.microsoft.com/office/drawing/2014/main" val="2118220494"/>
                    </a:ext>
                  </a:extLst>
                </a:gridCol>
                <a:gridCol w="1207245">
                  <a:extLst>
                    <a:ext uri="{9D8B030D-6E8A-4147-A177-3AD203B41FA5}">
                      <a16:colId xmlns:a16="http://schemas.microsoft.com/office/drawing/2014/main" val="830555296"/>
                    </a:ext>
                  </a:extLst>
                </a:gridCol>
              </a:tblGrid>
              <a:tr h="329615">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P08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a:effectLst/>
                        </a:rPr>
                        <a:t>P0910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1076889"/>
                  </a:ext>
                </a:extLst>
              </a:tr>
              <a:tr h="329615">
                <a:tc>
                  <a:txBody>
                    <a:bodyPr/>
                    <a:lstStyle/>
                    <a:p>
                      <a:pPr algn="r" fontAlgn="b"/>
                      <a:r>
                        <a:rPr lang="en-US" sz="2400" u="none" strike="noStrike" dirty="0">
                          <a:effectLst/>
                        </a:rPr>
                        <a:t>2008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12 + ( 4/5 )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0959003"/>
                  </a:ext>
                </a:extLst>
              </a:tr>
              <a:tr h="329615">
                <a:tc>
                  <a:txBody>
                    <a:bodyPr/>
                    <a:lstStyle/>
                    <a:p>
                      <a:pPr algn="r" fontAlgn="b"/>
                      <a:r>
                        <a:rPr lang="en-US" sz="2400" u="none" strike="noStrike" dirty="0">
                          <a:effectLst/>
                        </a:rPr>
                        <a:t>2009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5247869"/>
                  </a:ext>
                </a:extLst>
              </a:tr>
              <a:tr h="329615">
                <a:tc>
                  <a:txBody>
                    <a:bodyPr/>
                    <a:lstStyle/>
                    <a:p>
                      <a:pPr algn="r" fontAlgn="b"/>
                      <a:r>
                        <a:rPr lang="en-US" sz="2400" u="none" strike="noStrike" dirty="0">
                          <a:effectLst/>
                        </a:rPr>
                        <a:t>2010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2364822"/>
                  </a:ext>
                </a:extLst>
              </a:tr>
              <a:tr h="329615">
                <a:tc>
                  <a:txBody>
                    <a:bodyPr/>
                    <a:lstStyle/>
                    <a:p>
                      <a:pPr algn="r" fontAlgn="b"/>
                      <a:r>
                        <a:rPr lang="en-US" sz="2400" u="none" strike="noStrike" dirty="0">
                          <a:effectLst/>
                        </a:rPr>
                        <a:t>2011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69390416"/>
                  </a:ext>
                </a:extLst>
              </a:tr>
            </a:tbl>
          </a:graphicData>
        </a:graphic>
      </p:graphicFrame>
      <p:graphicFrame>
        <p:nvGraphicFramePr>
          <p:cNvPr id="5" name="Content Placeholder 3">
            <a:extLst>
              <a:ext uri="{FF2B5EF4-FFF2-40B4-BE49-F238E27FC236}">
                <a16:creationId xmlns:a16="http://schemas.microsoft.com/office/drawing/2014/main" id="{4D12D09C-695B-4D14-9FEF-81C07D829BB1}"/>
              </a:ext>
            </a:extLst>
          </p:cNvPr>
          <p:cNvGraphicFramePr>
            <a:graphicFrameLocks/>
          </p:cNvGraphicFramePr>
          <p:nvPr>
            <p:extLst>
              <p:ext uri="{D42A27DB-BD31-4B8C-83A1-F6EECF244321}">
                <p14:modId xmlns:p14="http://schemas.microsoft.com/office/powerpoint/2010/main" val="445076866"/>
              </p:ext>
            </p:extLst>
          </p:nvPr>
        </p:nvGraphicFramePr>
        <p:xfrm>
          <a:off x="6507146" y="4164331"/>
          <a:ext cx="3948820" cy="1876425"/>
        </p:xfrm>
        <a:graphic>
          <a:graphicData uri="http://schemas.openxmlformats.org/drawingml/2006/table">
            <a:tbl>
              <a:tblPr>
                <a:tableStyleId>{5C22544A-7EE6-4342-B048-85BDC9FD1C3A}</a:tableStyleId>
              </a:tblPr>
              <a:tblGrid>
                <a:gridCol w="1246996">
                  <a:extLst>
                    <a:ext uri="{9D8B030D-6E8A-4147-A177-3AD203B41FA5}">
                      <a16:colId xmlns:a16="http://schemas.microsoft.com/office/drawing/2014/main" val="117932734"/>
                    </a:ext>
                  </a:extLst>
                </a:gridCol>
                <a:gridCol w="1494579">
                  <a:extLst>
                    <a:ext uri="{9D8B030D-6E8A-4147-A177-3AD203B41FA5}">
                      <a16:colId xmlns:a16="http://schemas.microsoft.com/office/drawing/2014/main" val="2118220494"/>
                    </a:ext>
                  </a:extLst>
                </a:gridCol>
                <a:gridCol w="1207245">
                  <a:extLst>
                    <a:ext uri="{9D8B030D-6E8A-4147-A177-3AD203B41FA5}">
                      <a16:colId xmlns:a16="http://schemas.microsoft.com/office/drawing/2014/main" val="830555296"/>
                    </a:ext>
                  </a:extLst>
                </a:gridCol>
              </a:tblGrid>
              <a:tr h="329615">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P08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a:effectLst/>
                        </a:rPr>
                        <a:t>P0910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1076889"/>
                  </a:ext>
                </a:extLst>
              </a:tr>
              <a:tr h="329615">
                <a:tc>
                  <a:txBody>
                    <a:bodyPr/>
                    <a:lstStyle/>
                    <a:p>
                      <a:pPr algn="r" fontAlgn="b"/>
                      <a:r>
                        <a:rPr lang="en-US" sz="2400" u="none" strike="noStrike" dirty="0">
                          <a:effectLst/>
                        </a:rPr>
                        <a:t>2008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12 + ( 4/5 )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0959003"/>
                  </a:ext>
                </a:extLst>
              </a:tr>
              <a:tr h="329615">
                <a:tc>
                  <a:txBody>
                    <a:bodyPr/>
                    <a:lstStyle/>
                    <a:p>
                      <a:pPr algn="r" fontAlgn="b"/>
                      <a:r>
                        <a:rPr lang="en-US" sz="2400" u="none" strike="noStrike" dirty="0">
                          <a:effectLst/>
                        </a:rPr>
                        <a:t>2009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5247869"/>
                  </a:ext>
                </a:extLst>
              </a:tr>
              <a:tr h="329615">
                <a:tc>
                  <a:txBody>
                    <a:bodyPr/>
                    <a:lstStyle/>
                    <a:p>
                      <a:pPr algn="r" fontAlgn="b"/>
                      <a:r>
                        <a:rPr lang="en-US" sz="2400" u="none" strike="noStrike" dirty="0">
                          <a:effectLst/>
                        </a:rPr>
                        <a:t>2010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2364822"/>
                  </a:ext>
                </a:extLst>
              </a:tr>
              <a:tr h="329615">
                <a:tc>
                  <a:txBody>
                    <a:bodyPr/>
                    <a:lstStyle/>
                    <a:p>
                      <a:pPr algn="r" fontAlgn="b"/>
                      <a:r>
                        <a:rPr lang="en-US" sz="2400" u="none" strike="noStrike" dirty="0">
                          <a:effectLst/>
                        </a:rPr>
                        <a:t>2011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69390416"/>
                  </a:ext>
                </a:extLst>
              </a:tr>
            </a:tbl>
          </a:graphicData>
        </a:graphic>
      </p:graphicFrame>
      <p:sp>
        <p:nvSpPr>
          <p:cNvPr id="3" name="Arrow: Right 2">
            <a:extLst>
              <a:ext uri="{FF2B5EF4-FFF2-40B4-BE49-F238E27FC236}">
                <a16:creationId xmlns:a16="http://schemas.microsoft.com/office/drawing/2014/main" id="{57E3F234-7342-480F-9062-D682C8C95251}"/>
              </a:ext>
            </a:extLst>
          </p:cNvPr>
          <p:cNvSpPr/>
          <p:nvPr/>
        </p:nvSpPr>
        <p:spPr>
          <a:xfrm rot="1592110">
            <a:off x="4811900" y="2782480"/>
            <a:ext cx="2282024" cy="71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6FD8FC5-600A-4663-B579-7D84C3BE83FB}"/>
              </a:ext>
            </a:extLst>
          </p:cNvPr>
          <p:cNvSpPr txBox="1"/>
          <p:nvPr/>
        </p:nvSpPr>
        <p:spPr>
          <a:xfrm>
            <a:off x="5775626" y="2186609"/>
            <a:ext cx="3628446" cy="369332"/>
          </a:xfrm>
          <a:prstGeom prst="rect">
            <a:avLst/>
          </a:prstGeom>
          <a:noFill/>
        </p:spPr>
        <p:txBody>
          <a:bodyPr wrap="square" rtlCol="0">
            <a:spAutoFit/>
          </a:bodyPr>
          <a:lstStyle/>
          <a:p>
            <a:r>
              <a:rPr lang="en-US" dirty="0"/>
              <a:t>Move all the P09 to P09 team</a:t>
            </a:r>
          </a:p>
        </p:txBody>
      </p:sp>
    </p:spTree>
    <p:extLst>
      <p:ext uri="{BB962C8B-B14F-4D97-AF65-F5344CB8AC3E}">
        <p14:creationId xmlns:p14="http://schemas.microsoft.com/office/powerpoint/2010/main" val="198818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241462" y="1000330"/>
            <a:ext cx="7792125" cy="5391617"/>
          </a:xfrm>
          <a:prstGeom prst="rect">
            <a:avLst/>
          </a:prstGeom>
        </p:spPr>
      </p:pic>
      <p:sp>
        <p:nvSpPr>
          <p:cNvPr id="5" name="Rektangel 4"/>
          <p:cNvSpPr/>
          <p:nvPr/>
        </p:nvSpPr>
        <p:spPr>
          <a:xfrm>
            <a:off x="5073356" y="2073208"/>
            <a:ext cx="755944" cy="412865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a:extLst>
              <a:ext uri="{FF2B5EF4-FFF2-40B4-BE49-F238E27FC236}">
                <a16:creationId xmlns:a16="http://schemas.microsoft.com/office/drawing/2014/main" id="{B8399155-A89B-4F3E-B6AC-F24EC0A13DEB}"/>
              </a:ext>
            </a:extLst>
          </p:cNvPr>
          <p:cNvPicPr>
            <a:picLocks noChangeAspect="1"/>
          </p:cNvPicPr>
          <p:nvPr/>
        </p:nvPicPr>
        <p:blipFill>
          <a:blip r:embed="rId3"/>
          <a:stretch>
            <a:fillRect/>
          </a:stretch>
        </p:blipFill>
        <p:spPr>
          <a:xfrm>
            <a:off x="10824315" y="69756"/>
            <a:ext cx="1254172" cy="1490104"/>
          </a:xfrm>
          <a:prstGeom prst="rect">
            <a:avLst/>
          </a:prstGeom>
        </p:spPr>
      </p:pic>
      <p:sp>
        <p:nvSpPr>
          <p:cNvPr id="9" name="Rektangel 4">
            <a:extLst>
              <a:ext uri="{FF2B5EF4-FFF2-40B4-BE49-F238E27FC236}">
                <a16:creationId xmlns:a16="http://schemas.microsoft.com/office/drawing/2014/main" id="{DEC132E9-4E94-41D0-BD7C-547608270A04}"/>
              </a:ext>
            </a:extLst>
          </p:cNvPr>
          <p:cNvSpPr/>
          <p:nvPr/>
        </p:nvSpPr>
        <p:spPr>
          <a:xfrm>
            <a:off x="5479092" y="2073207"/>
            <a:ext cx="755943" cy="412865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062325529"/>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3484</TotalTime>
  <Words>1169</Words>
  <Application>Microsoft Office PowerPoint</Application>
  <PresentationFormat>Widescreen</PresentationFormat>
  <Paragraphs>193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Garamond</vt:lpstr>
      <vt:lpstr>ProximaNova</vt:lpstr>
      <vt:lpstr>Office Theme</vt:lpstr>
      <vt:lpstr>Agenda</vt:lpstr>
      <vt:lpstr>PowerPoint Presentation</vt:lpstr>
      <vt:lpstr>PowerPoint Presentation</vt:lpstr>
      <vt:lpstr>PowerPoint Presentation</vt:lpstr>
      <vt:lpstr>PowerPoint Presentation</vt:lpstr>
      <vt:lpstr>Aros Club</vt:lpstr>
      <vt:lpstr>Utveckling plan P08 (U14) and P09/10 (U13)</vt:lpstr>
      <vt:lpstr>Player age and group / regrouping ?!</vt:lpstr>
      <vt:lpstr>PowerPoint Presentation</vt:lpstr>
      <vt:lpstr>PowerPoint Presentation</vt:lpstr>
      <vt:lpstr>Säsong 2021-2022    P09/10</vt:lpstr>
      <vt:lpstr>Säsong 2021-2022    P08</vt:lpstr>
      <vt:lpstr>Eskilstuna cup 6-8 May 2022</vt:lpstr>
      <vt:lpstr>Medlemsavgifter</vt:lpstr>
      <vt:lpstr>Sponsoring</vt:lpstr>
      <vt:lpstr>Aros Club behov</vt:lpstr>
      <vt:lpstr>Lag behov</vt:lpstr>
      <vt:lpstr>Kassa</vt:lpstr>
      <vt:lpstr>Lag organization   P08</vt:lpstr>
      <vt:lpstr>Lag organization   P0910</vt:lpstr>
      <vt:lpstr>Needs</vt:lpstr>
      <vt:lpstr>Huvudtränare</vt:lpstr>
      <vt:lpstr>Hjälptränare</vt:lpstr>
      <vt:lpstr>Lagledare</vt:lpstr>
      <vt:lpstr>Lagförälder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Säsongsplanering P 08/09 </dc:title>
  <dc:creator>Lars Andreen</dc:creator>
  <cp:lastModifiedBy>Paolo Palermo</cp:lastModifiedBy>
  <cp:revision>43</cp:revision>
  <dcterms:created xsi:type="dcterms:W3CDTF">2020-08-22T18:34:06Z</dcterms:created>
  <dcterms:modified xsi:type="dcterms:W3CDTF">2021-10-05T06:35:08Z</dcterms:modified>
</cp:coreProperties>
</file>