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2"/>
  </p:sldMasterIdLst>
  <p:notesMasterIdLst>
    <p:notesMasterId r:id="rId15"/>
  </p:notesMasterIdLst>
  <p:handoutMasterIdLst>
    <p:handoutMasterId r:id="rId16"/>
  </p:handoutMasterIdLst>
  <p:sldIdLst>
    <p:sldId id="256" r:id="rId3"/>
    <p:sldId id="272" r:id="rId4"/>
    <p:sldId id="275" r:id="rId5"/>
    <p:sldId id="309" r:id="rId6"/>
    <p:sldId id="276" r:id="rId7"/>
    <p:sldId id="286" r:id="rId8"/>
    <p:sldId id="307" r:id="rId9"/>
    <p:sldId id="306" r:id="rId10"/>
    <p:sldId id="308" r:id="rId11"/>
    <p:sldId id="310" r:id="rId12"/>
    <p:sldId id="287" r:id="rId13"/>
    <p:sldId id="288" r:id="rId14"/>
  </p:sldIdLst>
  <p:sldSz cx="9144000" cy="6858000" type="screen4x3"/>
  <p:notesSz cx="6669088" cy="9926638"/>
  <p:defaultTextStyle>
    <a:defPPr>
      <a:defRPr lang="en-US"/>
    </a:defPPr>
    <a:lvl1pPr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1pPr>
    <a:lvl2pPr marL="4572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2pPr>
    <a:lvl3pPr marL="9144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3pPr>
    <a:lvl4pPr marL="13716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4pPr>
    <a:lvl5pPr marL="1828800" algn="l" rtl="0" fontAlgn="base">
      <a:spcBef>
        <a:spcPct val="0"/>
      </a:spcBef>
      <a:spcAft>
        <a:spcPct val="0"/>
      </a:spcAft>
      <a:defRPr kern="1200">
        <a:solidFill>
          <a:srgbClr val="000000"/>
        </a:solidFill>
        <a:latin typeface="Arial" charset="0"/>
        <a:ea typeface="ヒラギノ角ゴ ProN W3" charset="0"/>
        <a:cs typeface="ヒラギノ角ゴ ProN W3" charset="0"/>
        <a:sym typeface="Arial" charset="0"/>
      </a:defRPr>
    </a:lvl5pPr>
    <a:lvl6pPr marL="22860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6pPr>
    <a:lvl7pPr marL="27432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7pPr>
    <a:lvl8pPr marL="32004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8pPr>
    <a:lvl9pPr marL="3657600" algn="l" defTabSz="914400" rtl="0" eaLnBrk="1" latinLnBrk="0" hangingPunct="1">
      <a:defRPr kern="1200">
        <a:solidFill>
          <a:srgbClr val="000000"/>
        </a:solidFill>
        <a:latin typeface="Arial" charset="0"/>
        <a:ea typeface="ヒラギノ角ゴ ProN W3" charset="0"/>
        <a:cs typeface="ヒラギノ角ゴ ProN W3" charset="0"/>
        <a:sym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3127" userDrawn="1">
          <p15:clr>
            <a:srgbClr val="A4A3A4"/>
          </p15:clr>
        </p15:guide>
        <p15:guide id="4" pos="210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7A5"/>
    <a:srgbClr val="084B88"/>
    <a:srgbClr val="003300"/>
    <a:srgbClr val="1D4986"/>
    <a:srgbClr val="FFDD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42" autoAdjust="0"/>
    <p:restoredTop sz="94656" autoAdjust="0"/>
  </p:normalViewPr>
  <p:slideViewPr>
    <p:cSldViewPr>
      <p:cViewPr varScale="1">
        <p:scale>
          <a:sx n="111" d="100"/>
          <a:sy n="111" d="100"/>
        </p:scale>
        <p:origin x="1074"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26" d="100"/>
          <a:sy n="126" d="100"/>
        </p:scale>
        <p:origin x="-4896" y="-90"/>
      </p:cViewPr>
      <p:guideLst>
        <p:guide orient="horz" pos="2880"/>
        <p:guide pos="2160"/>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9C8FD160-80EC-45D6-84B9-CB1F18EDD604}" type="datetimeFigureOut">
              <a:rPr lang="sv-SE" smtClean="0"/>
              <a:pPr/>
              <a:t>2016-03-08</a:t>
            </a:fld>
            <a:endParaRPr lang="sv-SE"/>
          </a:p>
        </p:txBody>
      </p:sp>
      <p:sp>
        <p:nvSpPr>
          <p:cNvPr id="4" name="Platshållare för sidfot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C7291308-7A78-4868-BEAE-4D05242424D7}" type="slidenum">
              <a:rPr lang="sv-SE" smtClean="0"/>
              <a:pPr/>
              <a:t>‹#›</a:t>
            </a:fld>
            <a:endParaRPr lang="sv-SE"/>
          </a:p>
        </p:txBody>
      </p:sp>
    </p:spTree>
    <p:extLst>
      <p:ext uri="{BB962C8B-B14F-4D97-AF65-F5344CB8AC3E}">
        <p14:creationId xmlns:p14="http://schemas.microsoft.com/office/powerpoint/2010/main" val="3311149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76137C26-90BF-45C0-8186-B3BF12422C49}" type="datetimeFigureOut">
              <a:rPr lang="sv-SE" smtClean="0"/>
              <a:pPr/>
              <a:t>2016-03-08</a:t>
            </a:fld>
            <a:endParaRPr lang="sv-SE"/>
          </a:p>
        </p:txBody>
      </p:sp>
      <p:sp>
        <p:nvSpPr>
          <p:cNvPr id="4" name="Platshållare för bildobjekt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9EFC7616-3293-4766-93AB-30E86882091D}" type="slidenum">
              <a:rPr lang="sv-SE" smtClean="0"/>
              <a:pPr/>
              <a:t>‹#›</a:t>
            </a:fld>
            <a:endParaRPr lang="sv-SE"/>
          </a:p>
        </p:txBody>
      </p:sp>
    </p:spTree>
    <p:extLst>
      <p:ext uri="{BB962C8B-B14F-4D97-AF65-F5344CB8AC3E}">
        <p14:creationId xmlns:p14="http://schemas.microsoft.com/office/powerpoint/2010/main" val="3444633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6" Type="http://schemas.openxmlformats.org/officeDocument/2006/relationships/image" Target="../media/image2.png"/><Relationship Id="rId5" Type="http://schemas.openxmlformats.org/officeDocument/2006/relationships/image" Target="../media/image8.jpeg"/><Relationship Id="rId4" Type="http://schemas.openxmlformats.org/officeDocument/2006/relationships/image" Target="../media/image7.jpe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p:spTree>
      <p:nvGrpSpPr>
        <p:cNvPr id="1" name=""/>
        <p:cNvGrpSpPr/>
        <p:nvPr/>
      </p:nvGrpSpPr>
      <p:grpSpPr>
        <a:xfrm>
          <a:off x="0" y="0"/>
          <a:ext cx="0" cy="0"/>
          <a:chOff x="0" y="0"/>
          <a:chExt cx="0" cy="0"/>
        </a:xfrm>
      </p:grpSpPr>
      <p:sp>
        <p:nvSpPr>
          <p:cNvPr id="2" name="Rubrik 1"/>
          <p:cNvSpPr>
            <a:spLocks noGrp="1"/>
          </p:cNvSpPr>
          <p:nvPr>
            <p:ph type="title"/>
          </p:nvPr>
        </p:nvSpPr>
        <p:spPr>
          <a:xfrm>
            <a:off x="971600" y="1556792"/>
            <a:ext cx="3744416" cy="1368152"/>
          </a:xfrm>
          <a:prstGeom prst="rect">
            <a:avLst/>
          </a:prstGeom>
        </p:spPr>
        <p:txBody>
          <a:bodyPr/>
          <a:lstStyle>
            <a:lvl1pPr algn="l">
              <a:lnSpc>
                <a:spcPct val="80000"/>
              </a:lnSpc>
              <a:defRPr sz="2800">
                <a:solidFill>
                  <a:srgbClr val="1D4986"/>
                </a:solidFill>
                <a:latin typeface="Calibri Bold" pitchFamily="34" charset="0"/>
                <a:cs typeface="Calibri Bold" pitchFamily="34" charset="0"/>
              </a:defRPr>
            </a:lvl1pPr>
          </a:lstStyle>
          <a:p>
            <a:r>
              <a:rPr lang="sv-SE" smtClean="0"/>
              <a:t>Klicka här för att ändra format</a:t>
            </a:r>
            <a:endParaRPr lang="sv-SE" dirty="0"/>
          </a:p>
        </p:txBody>
      </p:sp>
      <p:sp>
        <p:nvSpPr>
          <p:cNvPr id="6" name="Rektangel med rundat hörn 5"/>
          <p:cNvSpPr/>
          <p:nvPr userDrawn="1"/>
        </p:nvSpPr>
        <p:spPr bwMode="auto">
          <a:xfrm rot="10800000">
            <a:off x="0" y="0"/>
            <a:ext cx="9144000" cy="3430588"/>
          </a:xfrm>
          <a:prstGeom prst="round1Rect">
            <a:avLst>
              <a:gd name="adj" fmla="val 32591"/>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0" y="3927186"/>
            <a:ext cx="3851920" cy="1991105"/>
          </a:xfrm>
          <a:prstGeom prst="rect">
            <a:avLst/>
          </a:prstGeom>
        </p:spPr>
      </p:pic>
    </p:spTree>
    <p:extLst>
      <p:ext uri="{BB962C8B-B14F-4D97-AF65-F5344CB8AC3E}">
        <p14:creationId xmlns:p14="http://schemas.microsoft.com/office/powerpoint/2010/main" val="250640790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9" name="Rubrik 1"/>
          <p:cNvSpPr>
            <a:spLocks noGrp="1"/>
          </p:cNvSpPr>
          <p:nvPr>
            <p:ph type="title"/>
          </p:nvPr>
        </p:nvSpPr>
        <p:spPr>
          <a:xfrm>
            <a:off x="395536" y="476672"/>
            <a:ext cx="8280920" cy="601124"/>
          </a:xfrm>
          <a:prstGeom prst="rect">
            <a:avLst/>
          </a:prstGeom>
        </p:spPr>
        <p:txBody>
          <a:bodyPr/>
          <a:lstStyle>
            <a:lvl1pPr algn="l">
              <a:defRPr sz="2800">
                <a:latin typeface="Calibri Bold" pitchFamily="34" charset="0"/>
                <a:cs typeface="Calibri Bold" pitchFamily="34" charset="0"/>
              </a:defRPr>
            </a:lvl1pPr>
          </a:lstStyle>
          <a:p>
            <a:r>
              <a:rPr lang="sv-SE" smtClean="0"/>
              <a:t>Klicka här för att ändra format</a:t>
            </a:r>
            <a:endParaRPr lang="sv-SE" dirty="0"/>
          </a:p>
        </p:txBody>
      </p:sp>
      <p:sp>
        <p:nvSpPr>
          <p:cNvPr id="11" name="Platshållare för text 10"/>
          <p:cNvSpPr>
            <a:spLocks noGrp="1"/>
          </p:cNvSpPr>
          <p:nvPr>
            <p:ph type="body" sz="quarter" idx="10"/>
          </p:nvPr>
        </p:nvSpPr>
        <p:spPr>
          <a:xfrm>
            <a:off x="395932" y="1412776"/>
            <a:ext cx="8280524" cy="4464496"/>
          </a:xfrm>
          <a:prstGeom prst="rect">
            <a:avLst/>
          </a:prstGeom>
        </p:spPr>
        <p:txBody>
          <a:bodyPr/>
          <a:lstStyle>
            <a:lvl1pPr>
              <a:defRPr sz="2200">
                <a:latin typeface="Calibri" pitchFamily="34" charset="0"/>
                <a:cs typeface="Calibri" pitchFamily="34" charset="0"/>
              </a:defRPr>
            </a:lvl1pPr>
            <a:lvl2pPr>
              <a:defRPr sz="2200">
                <a:latin typeface="Calibri" pitchFamily="34" charset="0"/>
                <a:cs typeface="Calibri" pitchFamily="34" charset="0"/>
              </a:defRPr>
            </a:lvl2pPr>
            <a:lvl3pPr>
              <a:defRPr sz="2200">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8"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sp>
        <p:nvSpPr>
          <p:cNvPr id="10" name="Platshållare för text 2"/>
          <p:cNvSpPr>
            <a:spLocks noGrp="1"/>
          </p:cNvSpPr>
          <p:nvPr>
            <p:ph type="body" idx="1"/>
          </p:nvPr>
        </p:nvSpPr>
        <p:spPr>
          <a:xfrm>
            <a:off x="376485" y="6200867"/>
            <a:ext cx="5459139" cy="204844"/>
          </a:xfrm>
          <a:prstGeom prst="rect">
            <a:avLst/>
          </a:prstGeom>
        </p:spPr>
        <p:txBody>
          <a:bodyPr anchor="t"/>
          <a:lstStyle>
            <a:lvl1pPr marL="0" indent="0" algn="l">
              <a:spcBef>
                <a:spcPts val="0"/>
              </a:spcBef>
              <a:buNone/>
              <a:defRPr sz="1000" cap="all" baseline="0">
                <a:solidFill>
                  <a:srgbClr val="1D4986"/>
                </a:solidFill>
                <a:latin typeface="Arial Bold"/>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245942050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ch stor bild">
    <p:spTree>
      <p:nvGrpSpPr>
        <p:cNvPr id="1" name=""/>
        <p:cNvGrpSpPr/>
        <p:nvPr/>
      </p:nvGrpSpPr>
      <p:grpSpPr>
        <a:xfrm>
          <a:off x="0" y="0"/>
          <a:ext cx="0" cy="0"/>
          <a:chOff x="0" y="0"/>
          <a:chExt cx="0" cy="0"/>
        </a:xfrm>
      </p:grpSpPr>
      <p:grpSp>
        <p:nvGrpSpPr>
          <p:cNvPr id="3" name="Group 3"/>
          <p:cNvGrpSpPr>
            <a:grpSpLocks/>
          </p:cNvGrpSpPr>
          <p:nvPr userDrawn="1"/>
        </p:nvGrpSpPr>
        <p:grpSpPr bwMode="auto">
          <a:xfrm>
            <a:off x="4371975" y="1308100"/>
            <a:ext cx="3479800" cy="4559300"/>
            <a:chOff x="0" y="0"/>
            <a:chExt cx="2192" cy="2872"/>
          </a:xfrm>
        </p:grpSpPr>
        <p:pic>
          <p:nvPicPr>
            <p:cNvPr id="4" name="Picture 1"/>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28" y="96"/>
              <a:ext cx="1940" cy="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5" name="Picture 2"/>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2192" cy="2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17"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sp>
        <p:nvSpPr>
          <p:cNvPr id="18" name="Rubrik 1"/>
          <p:cNvSpPr>
            <a:spLocks noGrp="1"/>
          </p:cNvSpPr>
          <p:nvPr>
            <p:ph type="title"/>
          </p:nvPr>
        </p:nvSpPr>
        <p:spPr>
          <a:xfrm>
            <a:off x="395536" y="476672"/>
            <a:ext cx="8280920" cy="601124"/>
          </a:xfrm>
          <a:prstGeom prst="rect">
            <a:avLst/>
          </a:prstGeom>
        </p:spPr>
        <p:txBody>
          <a:bodyPr/>
          <a:lstStyle>
            <a:lvl1pPr algn="l">
              <a:defRPr sz="2800">
                <a:latin typeface="Calibri Bold" pitchFamily="34" charset="0"/>
                <a:cs typeface="Calibri Bold" pitchFamily="34" charset="0"/>
              </a:defRPr>
            </a:lvl1pPr>
          </a:lstStyle>
          <a:p>
            <a:r>
              <a:rPr lang="sv-SE" smtClean="0"/>
              <a:t>Klicka här för att ändra format</a:t>
            </a:r>
            <a:endParaRPr lang="sv-SE" dirty="0"/>
          </a:p>
        </p:txBody>
      </p:sp>
      <p:sp>
        <p:nvSpPr>
          <p:cNvPr id="19" name="Platshållare för text 10"/>
          <p:cNvSpPr>
            <a:spLocks noGrp="1"/>
          </p:cNvSpPr>
          <p:nvPr>
            <p:ph type="body" sz="quarter" idx="10"/>
          </p:nvPr>
        </p:nvSpPr>
        <p:spPr>
          <a:xfrm>
            <a:off x="395932" y="1412776"/>
            <a:ext cx="3744020" cy="4176464"/>
          </a:xfrm>
          <a:prstGeom prst="rect">
            <a:avLst/>
          </a:prstGeom>
        </p:spPr>
        <p:txBody>
          <a:bodyPr/>
          <a:lstStyle>
            <a:lvl1pPr marL="39688" indent="0">
              <a:buNone/>
              <a:defRPr sz="1700">
                <a:latin typeface="Calibri" pitchFamily="34" charset="0"/>
                <a:cs typeface="Calibri" pitchFamily="34" charset="0"/>
              </a:defRPr>
            </a:lvl1pPr>
            <a:lvl2pPr>
              <a:defRPr sz="1700">
                <a:latin typeface="Calibri" pitchFamily="34" charset="0"/>
                <a:cs typeface="Calibri" pitchFamily="34" charset="0"/>
              </a:defRPr>
            </a:lvl2pPr>
            <a:lvl3pPr>
              <a:defRPr sz="1700">
                <a:latin typeface="Calibri" pitchFamily="34" charset="0"/>
                <a:cs typeface="Calibri" pitchFamily="34" charset="0"/>
              </a:defRPr>
            </a:lvl3pPr>
            <a:lvl4pPr>
              <a:defRPr sz="1700">
                <a:latin typeface="Calibri" pitchFamily="34" charset="0"/>
                <a:cs typeface="Calibri" pitchFamily="34" charset="0"/>
              </a:defRPr>
            </a:lvl4pPr>
            <a:lvl5pPr>
              <a:defRPr sz="1700">
                <a:latin typeface="Calibri" pitchFamily="34" charset="0"/>
                <a:cs typeface="Calibri" pitchFamily="34" charset="0"/>
              </a:defRPr>
            </a:lvl5pPr>
          </a:lstStyle>
          <a:p>
            <a:pPr lvl="0"/>
            <a:r>
              <a:rPr lang="sv-SE" smtClean="0"/>
              <a:t>Klicka här för att ändra format på bakgrundstexten</a:t>
            </a:r>
          </a:p>
        </p:txBody>
      </p:sp>
      <p:sp>
        <p:nvSpPr>
          <p:cNvPr id="20" name="Platshållare för text 2"/>
          <p:cNvSpPr>
            <a:spLocks noGrp="1"/>
          </p:cNvSpPr>
          <p:nvPr>
            <p:ph type="body" idx="1"/>
          </p:nvPr>
        </p:nvSpPr>
        <p:spPr>
          <a:xfrm>
            <a:off x="376485" y="6200867"/>
            <a:ext cx="5459139" cy="204844"/>
          </a:xfrm>
          <a:prstGeom prst="rect">
            <a:avLst/>
          </a:prstGeom>
        </p:spPr>
        <p:txBody>
          <a:bodyPr anchor="t"/>
          <a:lstStyle>
            <a:lvl1pPr marL="0" indent="0" algn="l">
              <a:spcBef>
                <a:spcPts val="0"/>
              </a:spcBef>
              <a:buNone/>
              <a:defRPr sz="1000" cap="all" baseline="0">
                <a:solidFill>
                  <a:srgbClr val="1D4986"/>
                </a:solidFill>
                <a:latin typeface="Arial Bold"/>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21" name="Platshållare för bild 13"/>
          <p:cNvSpPr>
            <a:spLocks noGrp="1"/>
          </p:cNvSpPr>
          <p:nvPr>
            <p:ph type="pic" sz="quarter" idx="11"/>
          </p:nvPr>
        </p:nvSpPr>
        <p:spPr>
          <a:xfrm>
            <a:off x="4575175" y="1460500"/>
            <a:ext cx="3079750" cy="3984724"/>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pic>
        <p:nvPicPr>
          <p:cNvPr id="13" name="Bildobjekt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206081702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e alternativ">
    <p:spTree>
      <p:nvGrpSpPr>
        <p:cNvPr id="1" name=""/>
        <p:cNvGrpSpPr/>
        <p:nvPr/>
      </p:nvGrpSpPr>
      <p:grpSpPr>
        <a:xfrm>
          <a:off x="0" y="0"/>
          <a:ext cx="0" cy="0"/>
          <a:chOff x="0" y="0"/>
          <a:chExt cx="0" cy="0"/>
        </a:xfrm>
      </p:grpSpPr>
      <p:grpSp>
        <p:nvGrpSpPr>
          <p:cNvPr id="12" name="Grupp 11"/>
          <p:cNvGrpSpPr/>
          <p:nvPr userDrawn="1"/>
        </p:nvGrpSpPr>
        <p:grpSpPr>
          <a:xfrm>
            <a:off x="-778" y="-1"/>
            <a:ext cx="9144000" cy="6866263"/>
            <a:chOff x="-778" y="-1"/>
            <a:chExt cx="9144000" cy="6866263"/>
          </a:xfrm>
        </p:grpSpPr>
        <p:sp>
          <p:nvSpPr>
            <p:cNvPr id="13" name="Rektangel med rundat hörn 12"/>
            <p:cNvSpPr/>
            <p:nvPr userDrawn="1"/>
          </p:nvSpPr>
          <p:spPr bwMode="auto">
            <a:xfrm rot="10800000">
              <a:off x="-778" y="-1"/>
              <a:ext cx="9144000" cy="6858001"/>
            </a:xfrm>
            <a:prstGeom prst="round1Rect">
              <a:avLst>
                <a:gd name="adj" fmla="val 2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15" name="Rektangel med rundat hörn 14"/>
            <p:cNvSpPr/>
            <p:nvPr userDrawn="1"/>
          </p:nvSpPr>
          <p:spPr bwMode="auto">
            <a:xfrm rot="10800000" flipV="1">
              <a:off x="-778" y="700958"/>
              <a:ext cx="9144000" cy="6165304"/>
            </a:xfrm>
            <a:prstGeom prst="round1Rect">
              <a:avLst>
                <a:gd name="adj" fmla="val 19084"/>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grpSp>
      <p:sp>
        <p:nvSpPr>
          <p:cNvPr id="17" name="Platshållare för bild 13"/>
          <p:cNvSpPr>
            <a:spLocks noGrp="1"/>
          </p:cNvSpPr>
          <p:nvPr>
            <p:ph type="pic" sz="quarter" idx="12"/>
          </p:nvPr>
        </p:nvSpPr>
        <p:spPr>
          <a:xfrm>
            <a:off x="5613400" y="2679700"/>
            <a:ext cx="1866900" cy="18415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a:p>
        </p:txBody>
      </p:sp>
      <p:sp>
        <p:nvSpPr>
          <p:cNvPr id="16" name="Platshållare för bild 13"/>
          <p:cNvSpPr>
            <a:spLocks noGrp="1"/>
          </p:cNvSpPr>
          <p:nvPr>
            <p:ph type="pic" sz="quarter" idx="11"/>
          </p:nvPr>
        </p:nvSpPr>
        <p:spPr>
          <a:xfrm>
            <a:off x="3334194" y="2679700"/>
            <a:ext cx="1866900" cy="18415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a:p>
        </p:txBody>
      </p:sp>
      <p:sp>
        <p:nvSpPr>
          <p:cNvPr id="14" name="Platshållare för bild 13"/>
          <p:cNvSpPr>
            <a:spLocks noGrp="1"/>
          </p:cNvSpPr>
          <p:nvPr>
            <p:ph type="pic" sz="quarter" idx="10"/>
          </p:nvPr>
        </p:nvSpPr>
        <p:spPr>
          <a:xfrm>
            <a:off x="1079500" y="2679700"/>
            <a:ext cx="1866900" cy="18415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2" name="Rubrik 1"/>
          <p:cNvSpPr>
            <a:spLocks noGrp="1"/>
          </p:cNvSpPr>
          <p:nvPr>
            <p:ph type="title"/>
          </p:nvPr>
        </p:nvSpPr>
        <p:spPr>
          <a:xfrm>
            <a:off x="971600" y="1556792"/>
            <a:ext cx="7128792" cy="601124"/>
          </a:xfrm>
          <a:prstGeom prst="rect">
            <a:avLst/>
          </a:prstGeom>
        </p:spPr>
        <p:txBody>
          <a:bodyPr/>
          <a:lstStyle>
            <a:lvl1pPr algn="l">
              <a:defRPr sz="2800">
                <a:latin typeface="Calibri Bold" pitchFamily="34" charset="0"/>
                <a:cs typeface="Calibri Bold" pitchFamily="34" charset="0"/>
              </a:defRPr>
            </a:lvl1pPr>
          </a:lstStyle>
          <a:p>
            <a:r>
              <a:rPr lang="sv-SE" smtClean="0"/>
              <a:t>Klicka här för att ändra format</a:t>
            </a:r>
            <a:endParaRPr lang="sv-SE" dirty="0"/>
          </a:p>
        </p:txBody>
      </p:sp>
      <p:sp>
        <p:nvSpPr>
          <p:cNvPr id="24" name="Platshållare för text 2"/>
          <p:cNvSpPr>
            <a:spLocks noGrp="1"/>
          </p:cNvSpPr>
          <p:nvPr>
            <p:ph type="body" idx="1"/>
          </p:nvPr>
        </p:nvSpPr>
        <p:spPr>
          <a:xfrm>
            <a:off x="1092679" y="4653136"/>
            <a:ext cx="1851804" cy="720080"/>
          </a:xfrm>
          <a:prstGeom prst="rect">
            <a:avLst/>
          </a:prstGeom>
        </p:spPr>
        <p:txBody>
          <a:bodyPr anchor="t"/>
          <a:lstStyle>
            <a:lvl1pPr marL="0" indent="0" algn="ctr">
              <a:spcBef>
                <a:spcPts val="0"/>
              </a:spcBef>
              <a:buNone/>
              <a:defRPr sz="13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25" name="Platshållare för text 2"/>
          <p:cNvSpPr>
            <a:spLocks noGrp="1"/>
          </p:cNvSpPr>
          <p:nvPr>
            <p:ph type="body" idx="13"/>
          </p:nvPr>
        </p:nvSpPr>
        <p:spPr>
          <a:xfrm>
            <a:off x="3342092" y="4653136"/>
            <a:ext cx="1851804" cy="720080"/>
          </a:xfrm>
          <a:prstGeom prst="rect">
            <a:avLst/>
          </a:prstGeom>
        </p:spPr>
        <p:txBody>
          <a:bodyPr anchor="t"/>
          <a:lstStyle>
            <a:lvl1pPr marL="0" indent="0" algn="ctr">
              <a:spcBef>
                <a:spcPts val="0"/>
              </a:spcBef>
              <a:buNone/>
              <a:defRPr sz="13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26" name="Platshållare för text 2"/>
          <p:cNvSpPr>
            <a:spLocks noGrp="1"/>
          </p:cNvSpPr>
          <p:nvPr>
            <p:ph type="body" idx="14"/>
          </p:nvPr>
        </p:nvSpPr>
        <p:spPr>
          <a:xfrm>
            <a:off x="5626909" y="4653136"/>
            <a:ext cx="1851804" cy="720080"/>
          </a:xfrm>
          <a:prstGeom prst="rect">
            <a:avLst/>
          </a:prstGeom>
        </p:spPr>
        <p:txBody>
          <a:bodyPr anchor="t"/>
          <a:lstStyle>
            <a:lvl1pPr marL="0" indent="0" algn="ctr">
              <a:spcBef>
                <a:spcPts val="0"/>
              </a:spcBef>
              <a:buNone/>
              <a:defRPr sz="13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9"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114261178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e bilder">
    <p:spTree>
      <p:nvGrpSpPr>
        <p:cNvPr id="1" name=""/>
        <p:cNvGrpSpPr/>
        <p:nvPr/>
      </p:nvGrpSpPr>
      <p:grpSpPr>
        <a:xfrm>
          <a:off x="0" y="0"/>
          <a:ext cx="0" cy="0"/>
          <a:chOff x="0" y="0"/>
          <a:chExt cx="0" cy="0"/>
        </a:xfrm>
      </p:grpSpPr>
      <p:grpSp>
        <p:nvGrpSpPr>
          <p:cNvPr id="20" name="Grupp 19"/>
          <p:cNvGrpSpPr/>
          <p:nvPr userDrawn="1"/>
        </p:nvGrpSpPr>
        <p:grpSpPr>
          <a:xfrm>
            <a:off x="-778" y="-1"/>
            <a:ext cx="9144000" cy="6866263"/>
            <a:chOff x="-778" y="-1"/>
            <a:chExt cx="9144000" cy="6866263"/>
          </a:xfrm>
        </p:grpSpPr>
        <p:sp>
          <p:nvSpPr>
            <p:cNvPr id="21" name="Rektangel med rundat hörn 20"/>
            <p:cNvSpPr/>
            <p:nvPr userDrawn="1"/>
          </p:nvSpPr>
          <p:spPr bwMode="auto">
            <a:xfrm rot="10800000">
              <a:off x="-778" y="-1"/>
              <a:ext cx="9144000" cy="6858001"/>
            </a:xfrm>
            <a:prstGeom prst="round1Rect">
              <a:avLst>
                <a:gd name="adj" fmla="val 2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22" name="Rektangel med rundat hörn 21"/>
            <p:cNvSpPr/>
            <p:nvPr userDrawn="1"/>
          </p:nvSpPr>
          <p:spPr bwMode="auto">
            <a:xfrm rot="10800000" flipV="1">
              <a:off x="-778" y="700958"/>
              <a:ext cx="9144000" cy="6165304"/>
            </a:xfrm>
            <a:prstGeom prst="round1Rect">
              <a:avLst>
                <a:gd name="adj" fmla="val 19084"/>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grpSp>
      <p:grpSp>
        <p:nvGrpSpPr>
          <p:cNvPr id="3" name="Group 3"/>
          <p:cNvGrpSpPr>
            <a:grpSpLocks/>
          </p:cNvGrpSpPr>
          <p:nvPr userDrawn="1"/>
        </p:nvGrpSpPr>
        <p:grpSpPr bwMode="auto">
          <a:xfrm>
            <a:off x="1041400" y="1701800"/>
            <a:ext cx="2324100" cy="2578100"/>
            <a:chOff x="0" y="0"/>
            <a:chExt cx="1464" cy="1624"/>
          </a:xfrm>
        </p:grpSpPr>
        <p:sp>
          <p:nvSpPr>
            <p:cNvPr id="4" name="Rectangle 1"/>
            <p:cNvSpPr>
              <a:spLocks/>
            </p:cNvSpPr>
            <p:nvPr/>
          </p:nvSpPr>
          <p:spPr bwMode="auto">
            <a:xfrm>
              <a:off x="128" y="96"/>
              <a:ext cx="1208" cy="1272"/>
            </a:xfrm>
            <a:prstGeom prst="rect">
              <a:avLst/>
            </a:prstGeom>
            <a:blipFill dpi="0" rotWithShape="0">
              <a:blip r:embed="rId2" cstate="print">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sv-SE"/>
            </a:p>
          </p:txBody>
        </p:sp>
        <p:pic>
          <p:nvPicPr>
            <p:cNvPr id="5" name="Picture 2"/>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1464" cy="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nvGrpSpPr>
          <p:cNvPr id="6" name="Group 6"/>
          <p:cNvGrpSpPr>
            <a:grpSpLocks/>
          </p:cNvGrpSpPr>
          <p:nvPr userDrawn="1"/>
        </p:nvGrpSpPr>
        <p:grpSpPr bwMode="auto">
          <a:xfrm>
            <a:off x="3403600" y="1701800"/>
            <a:ext cx="2324100" cy="2578100"/>
            <a:chOff x="0" y="0"/>
            <a:chExt cx="1464" cy="1624"/>
          </a:xfrm>
        </p:grpSpPr>
        <p:sp>
          <p:nvSpPr>
            <p:cNvPr id="7" name="Rectangle 4"/>
            <p:cNvSpPr>
              <a:spLocks/>
            </p:cNvSpPr>
            <p:nvPr/>
          </p:nvSpPr>
          <p:spPr bwMode="auto">
            <a:xfrm>
              <a:off x="128" y="96"/>
              <a:ext cx="1208" cy="1272"/>
            </a:xfrm>
            <a:prstGeom prst="rect">
              <a:avLst/>
            </a:prstGeom>
            <a:blipFill dpi="0" rotWithShape="0">
              <a:blip r:embed="rId4" cstate="print">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sv-SE"/>
            </a:p>
          </p:txBody>
        </p:sp>
        <p:pic>
          <p:nvPicPr>
            <p:cNvPr id="8" name="Picture 5"/>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1464" cy="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grpSp>
        <p:nvGrpSpPr>
          <p:cNvPr id="9" name="Group 9"/>
          <p:cNvGrpSpPr>
            <a:grpSpLocks/>
          </p:cNvGrpSpPr>
          <p:nvPr userDrawn="1"/>
        </p:nvGrpSpPr>
        <p:grpSpPr bwMode="auto">
          <a:xfrm>
            <a:off x="5765800" y="1701800"/>
            <a:ext cx="2324100" cy="2578100"/>
            <a:chOff x="0" y="0"/>
            <a:chExt cx="1464" cy="1624"/>
          </a:xfrm>
        </p:grpSpPr>
        <p:sp>
          <p:nvSpPr>
            <p:cNvPr id="10" name="Rectangle 7"/>
            <p:cNvSpPr>
              <a:spLocks/>
            </p:cNvSpPr>
            <p:nvPr/>
          </p:nvSpPr>
          <p:spPr bwMode="auto">
            <a:xfrm>
              <a:off x="128" y="96"/>
              <a:ext cx="1208" cy="1272"/>
            </a:xfrm>
            <a:prstGeom prst="rect">
              <a:avLst/>
            </a:prstGeom>
            <a:blipFill dpi="0" rotWithShape="0">
              <a:blip r:embed="rId5" cstate="print">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endParaRPr lang="sv-SE"/>
            </a:p>
          </p:txBody>
        </p:sp>
        <p:pic>
          <p:nvPicPr>
            <p:cNvPr id="11" name="Picture 8"/>
            <p:cNvPicPr>
              <a:picLocks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0"/>
              <a:ext cx="1464" cy="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pSp>
      <p:sp>
        <p:nvSpPr>
          <p:cNvPr id="16" name="Platshållare för bild 13"/>
          <p:cNvSpPr>
            <a:spLocks noGrp="1"/>
          </p:cNvSpPr>
          <p:nvPr>
            <p:ph type="pic" sz="quarter" idx="10"/>
          </p:nvPr>
        </p:nvSpPr>
        <p:spPr>
          <a:xfrm>
            <a:off x="1244600" y="1854200"/>
            <a:ext cx="1917700" cy="20193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17" name="Platshållare för bild 13"/>
          <p:cNvSpPr>
            <a:spLocks noGrp="1"/>
          </p:cNvSpPr>
          <p:nvPr>
            <p:ph type="pic" sz="quarter" idx="11"/>
          </p:nvPr>
        </p:nvSpPr>
        <p:spPr>
          <a:xfrm>
            <a:off x="3606800" y="1854200"/>
            <a:ext cx="1917700" cy="20193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18" name="Platshållare för bild 13"/>
          <p:cNvSpPr>
            <a:spLocks noGrp="1"/>
          </p:cNvSpPr>
          <p:nvPr>
            <p:ph type="pic" sz="quarter" idx="12"/>
          </p:nvPr>
        </p:nvSpPr>
        <p:spPr>
          <a:xfrm>
            <a:off x="5969000" y="1854200"/>
            <a:ext cx="1917700" cy="2019300"/>
          </a:xfrm>
          <a:prstGeom prst="rect">
            <a:avLst/>
          </a:prstGeom>
          <a:gradFill>
            <a:gsLst>
              <a:gs pos="0">
                <a:srgbClr val="1D4986"/>
              </a:gs>
              <a:gs pos="50000">
                <a:srgbClr val="1D4986">
                  <a:lumMod val="84000"/>
                  <a:lumOff val="16000"/>
                </a:srgbClr>
              </a:gs>
              <a:gs pos="100000">
                <a:srgbClr val="1D4986"/>
              </a:gs>
            </a:gsLst>
            <a:lin ang="5400000" scaled="0"/>
          </a:gradFill>
        </p:spPr>
        <p:txBody>
          <a:bodyPr/>
          <a:lstStyle>
            <a:lvl1pPr>
              <a:defRPr sz="1200">
                <a:latin typeface="Calibri" pitchFamily="34" charset="0"/>
                <a:cs typeface="Calibri" pitchFamily="34" charset="0"/>
              </a:defRPr>
            </a:lvl1pPr>
          </a:lstStyle>
          <a:p>
            <a:r>
              <a:rPr lang="sv-SE" smtClean="0"/>
              <a:t>Klicka på ikonen för att lägga till en bild</a:t>
            </a:r>
            <a:endParaRPr lang="sv-SE" dirty="0"/>
          </a:p>
        </p:txBody>
      </p:sp>
      <p:sp>
        <p:nvSpPr>
          <p:cNvPr id="19" name="Rubrik 1"/>
          <p:cNvSpPr>
            <a:spLocks noGrp="1"/>
          </p:cNvSpPr>
          <p:nvPr>
            <p:ph type="title"/>
          </p:nvPr>
        </p:nvSpPr>
        <p:spPr>
          <a:xfrm>
            <a:off x="971600" y="4293096"/>
            <a:ext cx="7118300" cy="601124"/>
          </a:xfrm>
          <a:prstGeom prst="rect">
            <a:avLst/>
          </a:prstGeom>
        </p:spPr>
        <p:txBody>
          <a:bodyPr/>
          <a:lstStyle>
            <a:lvl1pPr algn="l">
              <a:defRPr sz="2200">
                <a:latin typeface="Calibri Bold" pitchFamily="34" charset="0"/>
                <a:cs typeface="Calibri Bold" pitchFamily="34" charset="0"/>
              </a:defRPr>
            </a:lvl1pPr>
          </a:lstStyle>
          <a:p>
            <a:r>
              <a:rPr lang="sv-SE" smtClean="0"/>
              <a:t>Klicka här för att ändra format</a:t>
            </a:r>
            <a:endParaRPr lang="sv-SE" dirty="0"/>
          </a:p>
        </p:txBody>
      </p:sp>
      <p:sp>
        <p:nvSpPr>
          <p:cNvPr id="24" name="Line 2"/>
          <p:cNvSpPr>
            <a:spLocks noChangeShapeType="1"/>
          </p:cNvSpPr>
          <p:nvPr userDrawn="1"/>
        </p:nvSpPr>
        <p:spPr bwMode="auto">
          <a:xfrm>
            <a:off x="467544" y="6405140"/>
            <a:ext cx="6997700"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pic>
        <p:nvPicPr>
          <p:cNvPr id="23" name="Bildobjekt 2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37215233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amarbetspartners">
    <p:spTree>
      <p:nvGrpSpPr>
        <p:cNvPr id="1" name=""/>
        <p:cNvGrpSpPr/>
        <p:nvPr/>
      </p:nvGrpSpPr>
      <p:grpSpPr>
        <a:xfrm>
          <a:off x="0" y="0"/>
          <a:ext cx="0" cy="0"/>
          <a:chOff x="0" y="0"/>
          <a:chExt cx="0" cy="0"/>
        </a:xfrm>
      </p:grpSpPr>
      <p:grpSp>
        <p:nvGrpSpPr>
          <p:cNvPr id="2" name="Grupp 1"/>
          <p:cNvGrpSpPr/>
          <p:nvPr userDrawn="1"/>
        </p:nvGrpSpPr>
        <p:grpSpPr>
          <a:xfrm>
            <a:off x="-778" y="-1"/>
            <a:ext cx="9144000" cy="6866263"/>
            <a:chOff x="-778" y="-1"/>
            <a:chExt cx="9144000" cy="6866263"/>
          </a:xfrm>
        </p:grpSpPr>
        <p:sp>
          <p:nvSpPr>
            <p:cNvPr id="12" name="Rektangel med rundat hörn 11"/>
            <p:cNvSpPr/>
            <p:nvPr userDrawn="1"/>
          </p:nvSpPr>
          <p:spPr bwMode="auto">
            <a:xfrm rot="10800000">
              <a:off x="-778" y="-1"/>
              <a:ext cx="9144000" cy="6858001"/>
            </a:xfrm>
            <a:prstGeom prst="round1Rect">
              <a:avLst>
                <a:gd name="adj" fmla="val 2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11" name="Rektangel med rundat hörn 10"/>
            <p:cNvSpPr/>
            <p:nvPr userDrawn="1"/>
          </p:nvSpPr>
          <p:spPr bwMode="auto">
            <a:xfrm rot="10800000" flipV="1">
              <a:off x="-778" y="700958"/>
              <a:ext cx="9144000" cy="6165304"/>
            </a:xfrm>
            <a:prstGeom prst="round1Rect">
              <a:avLst>
                <a:gd name="adj" fmla="val 19084"/>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grpSp>
      <p:pic>
        <p:nvPicPr>
          <p:cNvPr id="3" name="Picture 1"/>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1066800" y="1133475"/>
            <a:ext cx="6007100"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4" name="Rectangle 2"/>
          <p:cNvSpPr>
            <a:spLocks/>
          </p:cNvSpPr>
          <p:nvPr userDrawn="1"/>
        </p:nvSpPr>
        <p:spPr bwMode="auto">
          <a:xfrm>
            <a:off x="1016000" y="1955800"/>
            <a:ext cx="1296988"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40639" bIns="0">
            <a:spAutoFit/>
          </a:bodyPr>
          <a:lstStyle/>
          <a:p>
            <a:pPr marL="39688"/>
            <a:r>
              <a:rPr lang="en-US" sz="1300">
                <a:solidFill>
                  <a:srgbClr val="194886"/>
                </a:solidFill>
                <a:latin typeface="Calibri Bold" charset="0"/>
                <a:cs typeface="Calibri Bold" charset="0"/>
                <a:sym typeface="Calibri Bold" charset="0"/>
              </a:rPr>
              <a:t>Tillsammans med:</a:t>
            </a:r>
          </a:p>
        </p:txBody>
      </p:sp>
      <p:sp>
        <p:nvSpPr>
          <p:cNvPr id="9" name="Line 7"/>
          <p:cNvSpPr>
            <a:spLocks noChangeShapeType="1"/>
          </p:cNvSpPr>
          <p:nvPr userDrawn="1"/>
        </p:nvSpPr>
        <p:spPr bwMode="auto">
          <a:xfrm rot="10800000" flipH="1">
            <a:off x="787400" y="1878013"/>
            <a:ext cx="7351713" cy="0"/>
          </a:xfrm>
          <a:prstGeom prst="line">
            <a:avLst/>
          </a:prstGeom>
          <a:noFill/>
          <a:ln w="6350" cap="flat">
            <a:solidFill>
              <a:srgbClr val="084B88"/>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sv-SE"/>
          </a:p>
        </p:txBody>
      </p:sp>
    </p:spTree>
    <p:extLst>
      <p:ext uri="{BB962C8B-B14F-4D97-AF65-F5344CB8AC3E}">
        <p14:creationId xmlns:p14="http://schemas.microsoft.com/office/powerpoint/2010/main" val="52385121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ck för mig">
    <p:spTree>
      <p:nvGrpSpPr>
        <p:cNvPr id="1" name=""/>
        <p:cNvGrpSpPr/>
        <p:nvPr/>
      </p:nvGrpSpPr>
      <p:grpSpPr>
        <a:xfrm>
          <a:off x="0" y="0"/>
          <a:ext cx="0" cy="0"/>
          <a:chOff x="0" y="0"/>
          <a:chExt cx="0" cy="0"/>
        </a:xfrm>
      </p:grpSpPr>
      <p:sp>
        <p:nvSpPr>
          <p:cNvPr id="5" name="Rectangle 3"/>
          <p:cNvSpPr>
            <a:spLocks/>
          </p:cNvSpPr>
          <p:nvPr userDrawn="1"/>
        </p:nvSpPr>
        <p:spPr bwMode="auto">
          <a:xfrm>
            <a:off x="4940300" y="3810000"/>
            <a:ext cx="41275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40639" bIns="0"/>
          <a:lstStyle/>
          <a:p>
            <a:pPr marL="39688"/>
            <a:r>
              <a:rPr lang="en-US" sz="1300" dirty="0">
                <a:solidFill>
                  <a:schemeClr val="tx1"/>
                </a:solidFill>
                <a:latin typeface="Calibri Bold" charset="0"/>
                <a:cs typeface="Calibri Bold" charset="0"/>
                <a:sym typeface="Calibri Bold" charset="0"/>
              </a:rPr>
              <a:t>sisuidrottsutbildarna.se</a:t>
            </a:r>
          </a:p>
          <a:p>
            <a:pPr marL="39688"/>
            <a:endParaRPr lang="en-US" sz="1300" dirty="0">
              <a:solidFill>
                <a:schemeClr val="tx1"/>
              </a:solidFill>
              <a:latin typeface="Calibri Bold" charset="0"/>
              <a:cs typeface="Calibri Bold" charset="0"/>
              <a:sym typeface="Calibri Bold" charset="0"/>
            </a:endParaRPr>
          </a:p>
        </p:txBody>
      </p:sp>
      <p:sp>
        <p:nvSpPr>
          <p:cNvPr id="9" name="Platshållare för text 2"/>
          <p:cNvSpPr>
            <a:spLocks noGrp="1"/>
          </p:cNvSpPr>
          <p:nvPr>
            <p:ph type="body" idx="1"/>
          </p:nvPr>
        </p:nvSpPr>
        <p:spPr>
          <a:xfrm>
            <a:off x="4871906" y="2492896"/>
            <a:ext cx="4104456" cy="360040"/>
          </a:xfrm>
          <a:prstGeom prst="rect">
            <a:avLst/>
          </a:prstGeom>
        </p:spPr>
        <p:txBody>
          <a:bodyPr anchor="t"/>
          <a:lstStyle>
            <a:lvl1pPr marL="0" indent="0" algn="l">
              <a:spcBef>
                <a:spcPts val="0"/>
              </a:spcBef>
              <a:buNone/>
              <a:defRPr sz="1700">
                <a:latin typeface="Calibri Bold" pitchFamily="34" charset="0"/>
                <a:cs typeface="Calibri Bold"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0" name="Platshållare för text 2"/>
          <p:cNvSpPr>
            <a:spLocks noGrp="1"/>
          </p:cNvSpPr>
          <p:nvPr>
            <p:ph type="body" idx="10"/>
          </p:nvPr>
        </p:nvSpPr>
        <p:spPr>
          <a:xfrm>
            <a:off x="4871906" y="3019947"/>
            <a:ext cx="4104456" cy="265037"/>
          </a:xfrm>
          <a:prstGeom prst="rect">
            <a:avLst/>
          </a:prstGeom>
        </p:spPr>
        <p:txBody>
          <a:bodyPr anchor="t"/>
          <a:lstStyle>
            <a:lvl1pPr marL="0" indent="0" algn="l">
              <a:spcBef>
                <a:spcPts val="0"/>
              </a:spcBef>
              <a:buNone/>
              <a:defRPr sz="1300" u="sng">
                <a:solidFill>
                  <a:schemeClr val="accent1">
                    <a:lumMod val="50000"/>
                  </a:schemeClr>
                </a:solidFill>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1" name="Platshållare för text 2"/>
          <p:cNvSpPr>
            <a:spLocks noGrp="1"/>
          </p:cNvSpPr>
          <p:nvPr>
            <p:ph type="body" idx="11"/>
          </p:nvPr>
        </p:nvSpPr>
        <p:spPr>
          <a:xfrm>
            <a:off x="4871906" y="3284984"/>
            <a:ext cx="4104456" cy="288032"/>
          </a:xfrm>
          <a:prstGeom prst="rect">
            <a:avLst/>
          </a:prstGeom>
        </p:spPr>
        <p:txBody>
          <a:bodyPr anchor="t"/>
          <a:lstStyle>
            <a:lvl1pPr marL="0" indent="0" algn="l">
              <a:spcBef>
                <a:spcPts val="0"/>
              </a:spcBef>
              <a:buNone/>
              <a:defRPr sz="1300" u="none">
                <a:solidFill>
                  <a:schemeClr val="tx1"/>
                </a:solidFill>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12" name="Rektangel med rundat hörn 11"/>
          <p:cNvSpPr/>
          <p:nvPr userDrawn="1"/>
        </p:nvSpPr>
        <p:spPr bwMode="auto">
          <a:xfrm rot="16200000" flipV="1">
            <a:off x="-1143001" y="1143000"/>
            <a:ext cx="6858000" cy="4571998"/>
          </a:xfrm>
          <a:prstGeom prst="round1Rect">
            <a:avLst>
              <a:gd name="adj" fmla="val 37325"/>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
        <p:nvSpPr>
          <p:cNvPr id="14" name="Platshållare för text 2"/>
          <p:cNvSpPr>
            <a:spLocks noGrp="1"/>
          </p:cNvSpPr>
          <p:nvPr>
            <p:ph type="body" idx="12"/>
          </p:nvPr>
        </p:nvSpPr>
        <p:spPr>
          <a:xfrm>
            <a:off x="4876361" y="1484784"/>
            <a:ext cx="3318673" cy="720080"/>
          </a:xfrm>
          <a:prstGeom prst="rect">
            <a:avLst/>
          </a:prstGeom>
        </p:spPr>
        <p:txBody>
          <a:bodyPr anchor="t"/>
          <a:lstStyle>
            <a:lvl1pPr marL="0" indent="0" algn="l">
              <a:spcBef>
                <a:spcPts val="0"/>
              </a:spcBef>
              <a:buNone/>
              <a:defRPr sz="2200">
                <a:latin typeface="Calibri Italic" pitchFamily="34" charset="0"/>
                <a:cs typeface="Calibri Italic"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5957482"/>
            <a:ext cx="1164738" cy="602068"/>
          </a:xfrm>
          <a:prstGeom prst="rect">
            <a:avLst/>
          </a:prstGeom>
        </p:spPr>
      </p:pic>
    </p:spTree>
    <p:extLst>
      <p:ext uri="{BB962C8B-B14F-4D97-AF65-F5344CB8AC3E}">
        <p14:creationId xmlns:p14="http://schemas.microsoft.com/office/powerpoint/2010/main" val="18383684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utbild">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774700" y="3584575"/>
            <a:ext cx="75374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5" name="Rektangel med rundat hörn 4"/>
          <p:cNvSpPr/>
          <p:nvPr userDrawn="1"/>
        </p:nvSpPr>
        <p:spPr bwMode="auto">
          <a:xfrm rot="10800000">
            <a:off x="0" y="-1"/>
            <a:ext cx="9144000" cy="3430588"/>
          </a:xfrm>
          <a:prstGeom prst="round1Rect">
            <a:avLst>
              <a:gd name="adj" fmla="val 32591"/>
            </a:avLst>
          </a:prstGeom>
          <a:solidFill>
            <a:srgbClr val="FFDD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sv-SE"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endParaRPr>
          </a:p>
        </p:txBody>
      </p:sp>
    </p:spTree>
    <p:extLst>
      <p:ext uri="{BB962C8B-B14F-4D97-AF65-F5344CB8AC3E}">
        <p14:creationId xmlns:p14="http://schemas.microsoft.com/office/powerpoint/2010/main" val="329612630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a:prstGeom prst="rect">
            <a:avLst/>
          </a:prstGeom>
        </p:spPr>
        <p:txBody>
          <a:bodyPr/>
          <a:lstStyle/>
          <a:p>
            <a:r>
              <a:rPr lang="sv-SE" smtClean="0"/>
              <a:t>Klicka här för att ändra format</a:t>
            </a:r>
            <a:endParaRPr lang="sv-SE"/>
          </a:p>
        </p:txBody>
      </p:sp>
      <p:sp>
        <p:nvSpPr>
          <p:cNvPr id="3" name="Platshållare för innehåll 2"/>
          <p:cNvSpPr>
            <a:spLocks noGrp="1"/>
          </p:cNvSpPr>
          <p:nvPr>
            <p:ph idx="1"/>
          </p:nvPr>
        </p:nvSpPr>
        <p:spPr>
          <a:xfrm>
            <a:off x="457200" y="1600200"/>
            <a:ext cx="8229600" cy="4525963"/>
          </a:xfrm>
          <a:prstGeom prst="rect">
            <a:avLst/>
          </a:prstGeo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65523896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8" r:id="rId1"/>
    <p:sldLayoutId id="2147483760" r:id="rId2"/>
    <p:sldLayoutId id="2147483761" r:id="rId3"/>
    <p:sldLayoutId id="2147483759" r:id="rId4"/>
    <p:sldLayoutId id="2147483762" r:id="rId5"/>
    <p:sldLayoutId id="2147483763" r:id="rId6"/>
    <p:sldLayoutId id="2147483764" r:id="rId7"/>
    <p:sldLayoutId id="2147483765" r:id="rId8"/>
    <p:sldLayoutId id="2147483766" r:id="rId9"/>
  </p:sldLayoutIdLst>
  <p:transition/>
  <p:txStyles>
    <p:titleStyle>
      <a:lvl1pPr marL="39688" algn="ctr" rtl="0" eaLnBrk="1" fontAlgn="base" hangingPunct="1">
        <a:spcBef>
          <a:spcPct val="0"/>
        </a:spcBef>
        <a:spcAft>
          <a:spcPct val="0"/>
        </a:spcAft>
        <a:defRPr sz="4400">
          <a:solidFill>
            <a:schemeClr val="tx1"/>
          </a:solidFill>
          <a:latin typeface="+mj-lt"/>
          <a:ea typeface="+mj-ea"/>
          <a:cs typeface="+mj-cs"/>
          <a:sym typeface="Arial" charset="0"/>
        </a:defRPr>
      </a:lvl1pPr>
      <a:lvl2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2pPr>
      <a:lvl3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3pPr>
      <a:lvl4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4pPr>
      <a:lvl5pPr marL="396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5pPr>
      <a:lvl6pPr marL="4968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6pPr>
      <a:lvl7pPr marL="9540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7pPr>
      <a:lvl8pPr marL="14112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8pPr>
      <a:lvl9pPr marL="1868488" algn="ctr" rtl="0" eaLnBrk="1" fontAlgn="base" hangingPunct="1">
        <a:spcBef>
          <a:spcPct val="0"/>
        </a:spcBef>
        <a:spcAft>
          <a:spcPct val="0"/>
        </a:spcAft>
        <a:defRPr sz="4400">
          <a:solidFill>
            <a:schemeClr val="tx1"/>
          </a:solidFill>
          <a:latin typeface="Arial" charset="0"/>
          <a:ea typeface="ヒラギノ角ゴ ProN W3" charset="0"/>
          <a:cs typeface="ヒラギノ角ゴ ProN W3" charset="0"/>
          <a:sym typeface="Arial" charset="0"/>
        </a:defRPr>
      </a:lvl9pPr>
    </p:titleStyle>
    <p:bodyStyle>
      <a:lvl1pPr marL="382588" indent="-342900" algn="l" rtl="0" eaLnBrk="1" fontAlgn="base" hangingPunct="1">
        <a:spcBef>
          <a:spcPts val="700"/>
        </a:spcBef>
        <a:spcAft>
          <a:spcPct val="0"/>
        </a:spcAft>
        <a:buSzPct val="100000"/>
        <a:buFont typeface="Arial" charset="0"/>
        <a:buChar char="•"/>
        <a:defRPr sz="3200">
          <a:solidFill>
            <a:schemeClr val="tx1"/>
          </a:solidFill>
          <a:latin typeface="+mn-lt"/>
          <a:ea typeface="+mn-ea"/>
          <a:cs typeface="+mn-cs"/>
          <a:sym typeface="Arial" charset="0"/>
        </a:defRPr>
      </a:lvl1pPr>
      <a:lvl2pPr marL="782638" indent="-285750" algn="l" rtl="0" eaLnBrk="1" fontAlgn="base" hangingPunct="1">
        <a:spcBef>
          <a:spcPts val="600"/>
        </a:spcBef>
        <a:spcAft>
          <a:spcPct val="0"/>
        </a:spcAft>
        <a:buSzPct val="100000"/>
        <a:buFont typeface="Arial" charset="0"/>
        <a:buChar char="–"/>
        <a:defRPr sz="2800">
          <a:solidFill>
            <a:schemeClr val="tx1"/>
          </a:solidFill>
          <a:latin typeface="+mn-lt"/>
          <a:ea typeface="+mn-ea"/>
          <a:cs typeface="+mn-cs"/>
          <a:sym typeface="Arial" charset="0"/>
        </a:defRPr>
      </a:lvl2pPr>
      <a:lvl3pPr marL="1182688" indent="-228600" algn="l" rtl="0" eaLnBrk="1" fontAlgn="base" hangingPunct="1">
        <a:spcBef>
          <a:spcPts val="600"/>
        </a:spcBef>
        <a:spcAft>
          <a:spcPct val="0"/>
        </a:spcAft>
        <a:buSzPct val="100000"/>
        <a:buFont typeface="Arial" charset="0"/>
        <a:buChar char="•"/>
        <a:defRPr sz="2400">
          <a:solidFill>
            <a:schemeClr val="tx1"/>
          </a:solidFill>
          <a:latin typeface="+mn-lt"/>
          <a:ea typeface="+mn-ea"/>
          <a:cs typeface="+mn-cs"/>
          <a:sym typeface="Arial" charset="0"/>
        </a:defRPr>
      </a:lvl3pPr>
      <a:lvl4pPr marL="16398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4pPr>
      <a:lvl5pPr marL="20970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5pPr>
      <a:lvl6pPr marL="25542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6pPr>
      <a:lvl7pPr marL="30114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7pPr>
      <a:lvl8pPr marL="34686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8pPr>
      <a:lvl9pPr marL="3925888" indent="-228600" algn="l" rtl="0" eaLnBrk="1" fontAlgn="base" hangingPunct="1">
        <a:spcBef>
          <a:spcPts val="500"/>
        </a:spcBef>
        <a:spcAft>
          <a:spcPct val="0"/>
        </a:spcAft>
        <a:buSzPct val="100000"/>
        <a:buFont typeface="Arial" charset="0"/>
        <a:buChar char="»"/>
        <a:defRPr sz="2000">
          <a:solidFill>
            <a:schemeClr val="tx1"/>
          </a:solidFill>
          <a:latin typeface="+mn-lt"/>
          <a:ea typeface="+mn-ea"/>
          <a:cs typeface="+mn-cs"/>
          <a:sym typeface="Arial" charset="0"/>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 Id="rId4" Type="http://schemas.openxmlformats.org/officeDocument/2006/relationships/image" Target="../media/image13.wmf"/></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 Id="rId5" Type="http://schemas.openxmlformats.org/officeDocument/2006/relationships/image" Target="../media/image15.pn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71600" y="1556792"/>
            <a:ext cx="3168352" cy="1368152"/>
          </a:xfrm>
        </p:spPr>
        <p:txBody>
          <a:bodyPr/>
          <a:lstStyle/>
          <a:p>
            <a:r>
              <a:rPr lang="sv-SE" dirty="0" smtClean="0"/>
              <a:t>Om idrottens stödorganisationer i Västernorrland</a:t>
            </a:r>
            <a:endParaRPr lang="sv-SE" dirty="0"/>
          </a:p>
        </p:txBody>
      </p:sp>
    </p:spTree>
    <p:extLst>
      <p:ext uri="{BB962C8B-B14F-4D97-AF65-F5344CB8AC3E}">
        <p14:creationId xmlns:p14="http://schemas.microsoft.com/office/powerpoint/2010/main" val="72068882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latin typeface="Calibri" pitchFamily="34" charset="0"/>
              <a:ea typeface="Lucida Sans" pitchFamily="34" charset="0"/>
              <a:cs typeface="Calibri" pitchFamily="34" charset="0"/>
              <a:sym typeface="Lucida Sans" pitchFamily="34" charset="0"/>
            </a:endParaRPr>
          </a:p>
          <a:p>
            <a:pPr marL="39688"/>
            <a:endParaRPr lang="en-US" sz="1600" b="1">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15616" y="6086327"/>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textruta 9"/>
          <p:cNvSpPr txBox="1"/>
          <p:nvPr/>
        </p:nvSpPr>
        <p:spPr>
          <a:xfrm>
            <a:off x="1763688" y="116632"/>
            <a:ext cx="6540573" cy="1107996"/>
          </a:xfrm>
          <a:prstGeom prst="rect">
            <a:avLst/>
          </a:prstGeom>
          <a:noFill/>
        </p:spPr>
        <p:txBody>
          <a:bodyPr wrap="none" rtlCol="0">
            <a:spAutoFit/>
          </a:bodyPr>
          <a:lstStyle/>
          <a:p>
            <a:r>
              <a:rPr lang="sv-SE" sz="6600" dirty="0" smtClean="0">
                <a:solidFill>
                  <a:srgbClr val="0067A5"/>
                </a:solidFill>
                <a:latin typeface="Makimango" pitchFamily="2" charset="0"/>
              </a:rPr>
              <a:t>Arrangemangsutveckling</a:t>
            </a:r>
            <a:endParaRPr lang="sv-SE" sz="6600" dirty="0">
              <a:solidFill>
                <a:srgbClr val="0067A5"/>
              </a:solidFill>
              <a:latin typeface="Makimango" pitchFamily="2" charset="0"/>
            </a:endParaRPr>
          </a:p>
        </p:txBody>
      </p:sp>
      <p:sp>
        <p:nvSpPr>
          <p:cNvPr id="11" name="textruta 10"/>
          <p:cNvSpPr txBox="1"/>
          <p:nvPr/>
        </p:nvSpPr>
        <p:spPr>
          <a:xfrm>
            <a:off x="1835696" y="1682463"/>
            <a:ext cx="7128791" cy="5509200"/>
          </a:xfrm>
          <a:prstGeom prst="rect">
            <a:avLst/>
          </a:prstGeom>
          <a:noFill/>
        </p:spPr>
        <p:txBody>
          <a:bodyPr wrap="square" rtlCol="0">
            <a:spAutoFit/>
          </a:bodyPr>
          <a:lstStyle/>
          <a:p>
            <a:r>
              <a:rPr lang="sv-SE" sz="2800" dirty="0" smtClean="0">
                <a:solidFill>
                  <a:srgbClr val="084B88"/>
                </a:solidFill>
                <a:latin typeface="Calibri Bold" pitchFamily="34" charset="0"/>
              </a:rPr>
              <a:t>Diskussioner och lärande kring:</a:t>
            </a:r>
          </a:p>
          <a:p>
            <a:endParaRPr lang="sv-SE" sz="2800" dirty="0">
              <a:solidFill>
                <a:srgbClr val="084B88"/>
              </a:solidFill>
              <a:latin typeface="Calibri Bold" pitchFamily="34" charset="0"/>
            </a:endParaRPr>
          </a:p>
          <a:p>
            <a:r>
              <a:rPr lang="sv-SE" sz="2800" dirty="0" smtClean="0">
                <a:solidFill>
                  <a:srgbClr val="084B88"/>
                </a:solidFill>
                <a:latin typeface="Calibri Bold" pitchFamily="34" charset="0"/>
              </a:rPr>
              <a:t>Anläggning/boende</a:t>
            </a:r>
          </a:p>
          <a:p>
            <a:r>
              <a:rPr lang="sv-SE" sz="2800" dirty="0" smtClean="0">
                <a:solidFill>
                  <a:srgbClr val="084B88"/>
                </a:solidFill>
                <a:latin typeface="Calibri Bold" pitchFamily="34" charset="0"/>
              </a:rPr>
              <a:t>Mat/servering</a:t>
            </a:r>
          </a:p>
          <a:p>
            <a:r>
              <a:rPr lang="sv-SE" sz="2800" dirty="0" smtClean="0">
                <a:solidFill>
                  <a:srgbClr val="084B88"/>
                </a:solidFill>
                <a:latin typeface="Calibri Bold" pitchFamily="34" charset="0"/>
              </a:rPr>
              <a:t>Spelschema, domare, omklädning</a:t>
            </a:r>
          </a:p>
          <a:p>
            <a:r>
              <a:rPr lang="sv-SE" sz="2800" dirty="0" smtClean="0">
                <a:solidFill>
                  <a:srgbClr val="084B88"/>
                </a:solidFill>
                <a:latin typeface="Calibri Bold" pitchFamily="34" charset="0"/>
              </a:rPr>
              <a:t>Marknadsföring/sponsring</a:t>
            </a:r>
          </a:p>
          <a:p>
            <a:r>
              <a:rPr lang="sv-SE" sz="2800" dirty="0" err="1" smtClean="0">
                <a:solidFill>
                  <a:srgbClr val="084B88"/>
                </a:solidFill>
                <a:latin typeface="Calibri Bold" pitchFamily="34" charset="0"/>
              </a:rPr>
              <a:t>Lagvärdar</a:t>
            </a:r>
            <a:endParaRPr lang="sv-SE" sz="2800" dirty="0" smtClean="0">
              <a:solidFill>
                <a:srgbClr val="084B88"/>
              </a:solidFill>
              <a:latin typeface="Calibri Bold" pitchFamily="34" charset="0"/>
            </a:endParaRPr>
          </a:p>
          <a:p>
            <a:r>
              <a:rPr lang="sv-SE" sz="2800" dirty="0" smtClean="0">
                <a:solidFill>
                  <a:srgbClr val="084B88"/>
                </a:solidFill>
                <a:latin typeface="Calibri Bold" pitchFamily="34" charset="0"/>
              </a:rPr>
              <a:t>Hemsida</a:t>
            </a:r>
          </a:p>
          <a:p>
            <a:r>
              <a:rPr lang="sv-SE" sz="2800" dirty="0" smtClean="0">
                <a:solidFill>
                  <a:srgbClr val="084B88"/>
                </a:solidFill>
                <a:latin typeface="Calibri Bold" pitchFamily="34" charset="0"/>
              </a:rPr>
              <a:t>Lotterier</a:t>
            </a:r>
          </a:p>
          <a:p>
            <a:r>
              <a:rPr lang="sv-SE" sz="2800" dirty="0" smtClean="0">
                <a:solidFill>
                  <a:srgbClr val="084B88"/>
                </a:solidFill>
                <a:latin typeface="Calibri Bold" pitchFamily="34" charset="0"/>
              </a:rPr>
              <a:t>M.M</a:t>
            </a:r>
          </a:p>
          <a:p>
            <a:endParaRPr lang="sv-SE" sz="2000" dirty="0" smtClean="0">
              <a:solidFill>
                <a:srgbClr val="084B88"/>
              </a:solidFill>
              <a:latin typeface="Calibri Bold" pitchFamily="34" charset="0"/>
            </a:endParaRPr>
          </a:p>
          <a:p>
            <a:endParaRPr lang="sv-SE" sz="2800" dirty="0" smtClean="0">
              <a:solidFill>
                <a:srgbClr val="084B88"/>
              </a:solidFill>
              <a:latin typeface="Calibri Bold" pitchFamily="34" charset="0"/>
            </a:endParaRPr>
          </a:p>
          <a:p>
            <a:endParaRPr lang="sv-SE" sz="2400" dirty="0">
              <a:solidFill>
                <a:srgbClr val="084B88"/>
              </a:solidFill>
              <a:latin typeface="Calibri Bold" pitchFamily="34" charset="0"/>
            </a:endParaRPr>
          </a:p>
        </p:txBody>
      </p:sp>
    </p:spTree>
    <p:extLst>
      <p:ext uri="{BB962C8B-B14F-4D97-AF65-F5344CB8AC3E}">
        <p14:creationId xmlns:p14="http://schemas.microsoft.com/office/powerpoint/2010/main" val="302936931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solidFill>
                <a:schemeClr val="tx1"/>
              </a:solidFill>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solidFill>
                <a:schemeClr val="tx1"/>
              </a:solidFill>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15616" y="6086327"/>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textruta 9"/>
          <p:cNvSpPr txBox="1"/>
          <p:nvPr/>
        </p:nvSpPr>
        <p:spPr>
          <a:xfrm>
            <a:off x="1763688" y="116632"/>
            <a:ext cx="3446777" cy="1107996"/>
          </a:xfrm>
          <a:prstGeom prst="rect">
            <a:avLst/>
          </a:prstGeom>
          <a:noFill/>
        </p:spPr>
        <p:txBody>
          <a:bodyPr wrap="none" rtlCol="0">
            <a:spAutoFit/>
          </a:bodyPr>
          <a:lstStyle/>
          <a:p>
            <a:r>
              <a:rPr lang="sv-SE" sz="6600" dirty="0" smtClean="0">
                <a:solidFill>
                  <a:srgbClr val="0067A5"/>
                </a:solidFill>
                <a:latin typeface="Makimango" pitchFamily="2" charset="0"/>
              </a:rPr>
              <a:t>Funderingar?</a:t>
            </a:r>
            <a:endParaRPr lang="sv-SE" sz="6600" dirty="0">
              <a:solidFill>
                <a:srgbClr val="0067A5"/>
              </a:solidFill>
              <a:latin typeface="Makimango" pitchFamily="2" charset="0"/>
            </a:endParaRPr>
          </a:p>
        </p:txBody>
      </p:sp>
      <p:sp>
        <p:nvSpPr>
          <p:cNvPr id="11" name="textruta 10"/>
          <p:cNvSpPr txBox="1"/>
          <p:nvPr/>
        </p:nvSpPr>
        <p:spPr>
          <a:xfrm>
            <a:off x="1835696" y="1988840"/>
            <a:ext cx="7128791" cy="1323439"/>
          </a:xfrm>
          <a:prstGeom prst="rect">
            <a:avLst/>
          </a:prstGeom>
          <a:noFill/>
        </p:spPr>
        <p:txBody>
          <a:bodyPr wrap="square" rtlCol="0">
            <a:spAutoFit/>
          </a:bodyPr>
          <a:lstStyle/>
          <a:p>
            <a:r>
              <a:rPr lang="sv-SE" sz="2800" dirty="0" smtClean="0">
                <a:solidFill>
                  <a:srgbClr val="084B88"/>
                </a:solidFill>
                <a:latin typeface="Calibri Bold" pitchFamily="34" charset="0"/>
              </a:rPr>
              <a:t>Frågor/funderingar?</a:t>
            </a:r>
            <a:endParaRPr lang="sv-SE" sz="2000" dirty="0" smtClean="0">
              <a:solidFill>
                <a:srgbClr val="084B88"/>
              </a:solidFill>
              <a:latin typeface="Calibri Bold" pitchFamily="34" charset="0"/>
            </a:endParaRPr>
          </a:p>
          <a:p>
            <a:endParaRPr lang="sv-SE" sz="2800" dirty="0" smtClean="0">
              <a:solidFill>
                <a:srgbClr val="084B88"/>
              </a:solidFill>
              <a:latin typeface="Calibri Bold" pitchFamily="34" charset="0"/>
            </a:endParaRPr>
          </a:p>
          <a:p>
            <a:endParaRPr lang="sv-SE" sz="2400" dirty="0">
              <a:solidFill>
                <a:srgbClr val="084B88"/>
              </a:solidFill>
              <a:latin typeface="Calibri Bold" pitchFamily="34" charset="0"/>
            </a:endParaRPr>
          </a:p>
        </p:txBody>
      </p:sp>
    </p:spTree>
    <p:extLst>
      <p:ext uri="{BB962C8B-B14F-4D97-AF65-F5344CB8AC3E}">
        <p14:creationId xmlns:p14="http://schemas.microsoft.com/office/powerpoint/2010/main" val="154030321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solidFill>
                <a:schemeClr val="tx1"/>
              </a:solidFill>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solidFill>
                <a:schemeClr val="tx1"/>
              </a:solidFill>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87624" y="6437312"/>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textruta 9"/>
          <p:cNvSpPr txBox="1"/>
          <p:nvPr/>
        </p:nvSpPr>
        <p:spPr>
          <a:xfrm>
            <a:off x="1763688" y="116632"/>
            <a:ext cx="2121093" cy="1107996"/>
          </a:xfrm>
          <a:prstGeom prst="rect">
            <a:avLst/>
          </a:prstGeom>
          <a:noFill/>
        </p:spPr>
        <p:txBody>
          <a:bodyPr wrap="none" rtlCol="0">
            <a:spAutoFit/>
          </a:bodyPr>
          <a:lstStyle/>
          <a:p>
            <a:r>
              <a:rPr lang="sv-SE" sz="6600" dirty="0" smtClean="0">
                <a:solidFill>
                  <a:srgbClr val="0067A5"/>
                </a:solidFill>
                <a:latin typeface="Makimango" pitchFamily="2" charset="0"/>
              </a:rPr>
              <a:t>Kontakt</a:t>
            </a:r>
            <a:endParaRPr lang="sv-SE" sz="6600" dirty="0">
              <a:solidFill>
                <a:srgbClr val="0067A5"/>
              </a:solidFill>
              <a:latin typeface="Makimango" pitchFamily="2" charset="0"/>
            </a:endParaRPr>
          </a:p>
        </p:txBody>
      </p:sp>
      <p:sp>
        <p:nvSpPr>
          <p:cNvPr id="11" name="textruta 10"/>
          <p:cNvSpPr txBox="1"/>
          <p:nvPr/>
        </p:nvSpPr>
        <p:spPr>
          <a:xfrm>
            <a:off x="1835696" y="1988840"/>
            <a:ext cx="6950557" cy="2185214"/>
          </a:xfrm>
          <a:prstGeom prst="rect">
            <a:avLst/>
          </a:prstGeom>
          <a:noFill/>
        </p:spPr>
        <p:txBody>
          <a:bodyPr wrap="none" rtlCol="0">
            <a:spAutoFit/>
          </a:bodyPr>
          <a:lstStyle/>
          <a:p>
            <a:r>
              <a:rPr lang="sv-SE" sz="2800" dirty="0" smtClean="0">
                <a:solidFill>
                  <a:srgbClr val="084B88"/>
                </a:solidFill>
                <a:latin typeface="Calibri Bold" pitchFamily="34" charset="0"/>
              </a:rPr>
              <a:t>Magnus Forsberg</a:t>
            </a:r>
          </a:p>
          <a:p>
            <a:r>
              <a:rPr lang="sv-SE" sz="2800" dirty="0" smtClean="0">
                <a:solidFill>
                  <a:srgbClr val="084B88"/>
                </a:solidFill>
                <a:latin typeface="Calibri Bold" pitchFamily="34" charset="0"/>
              </a:rPr>
              <a:t>070-20 20 116</a:t>
            </a:r>
          </a:p>
          <a:p>
            <a:r>
              <a:rPr lang="sv-SE" sz="2800" dirty="0" err="1" smtClean="0">
                <a:solidFill>
                  <a:srgbClr val="084B88"/>
                </a:solidFill>
                <a:latin typeface="Calibri Bold" pitchFamily="34" charset="0"/>
              </a:rPr>
              <a:t>magnus.forsberg@vnidrott.rf.se</a:t>
            </a:r>
            <a:endParaRPr lang="sv-SE" sz="2800" dirty="0" smtClean="0">
              <a:solidFill>
                <a:srgbClr val="084B88"/>
              </a:solidFill>
              <a:latin typeface="Calibri Bold" pitchFamily="34" charset="0"/>
            </a:endParaRPr>
          </a:p>
          <a:p>
            <a:r>
              <a:rPr lang="sv-SE" sz="2800" dirty="0" err="1" smtClean="0">
                <a:solidFill>
                  <a:srgbClr val="084B88"/>
                </a:solidFill>
                <a:latin typeface="Calibri Bold" pitchFamily="34" charset="0"/>
              </a:rPr>
              <a:t>www.sisuidrottsutbildarna.se/vasternorrland</a:t>
            </a:r>
            <a:endParaRPr lang="sv-SE" sz="2800" dirty="0" smtClean="0">
              <a:solidFill>
                <a:srgbClr val="084B88"/>
              </a:solidFill>
              <a:latin typeface="Calibri Bold" pitchFamily="34" charset="0"/>
            </a:endParaRPr>
          </a:p>
          <a:p>
            <a:endParaRPr lang="sv-SE" sz="2400" dirty="0">
              <a:solidFill>
                <a:srgbClr val="084B88"/>
              </a:solidFill>
              <a:latin typeface="Calibri Bold" pitchFamily="34" charset="0"/>
            </a:endParaRPr>
          </a:p>
        </p:txBody>
      </p:sp>
    </p:spTree>
    <p:extLst>
      <p:ext uri="{BB962C8B-B14F-4D97-AF65-F5344CB8AC3E}">
        <p14:creationId xmlns:p14="http://schemas.microsoft.com/office/powerpoint/2010/main" val="154030321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solidFill>
                <a:schemeClr val="tx1"/>
              </a:solidFill>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solidFill>
                <a:schemeClr val="tx1"/>
              </a:solidFill>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87624" y="6437312"/>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textruta 9"/>
          <p:cNvSpPr txBox="1"/>
          <p:nvPr/>
        </p:nvSpPr>
        <p:spPr>
          <a:xfrm>
            <a:off x="1763688" y="116632"/>
            <a:ext cx="5820824" cy="1107996"/>
          </a:xfrm>
          <a:prstGeom prst="rect">
            <a:avLst/>
          </a:prstGeom>
          <a:noFill/>
        </p:spPr>
        <p:txBody>
          <a:bodyPr wrap="none" rtlCol="0">
            <a:spAutoFit/>
          </a:bodyPr>
          <a:lstStyle/>
          <a:p>
            <a:r>
              <a:rPr lang="sv-SE" sz="6600" dirty="0" smtClean="0">
                <a:solidFill>
                  <a:srgbClr val="0067A5"/>
                </a:solidFill>
                <a:latin typeface="Makimango" pitchFamily="2" charset="0"/>
              </a:rPr>
              <a:t>Idrottens organisation</a:t>
            </a:r>
            <a:endParaRPr lang="sv-SE" sz="6600" dirty="0">
              <a:solidFill>
                <a:srgbClr val="0067A5"/>
              </a:solidFill>
              <a:latin typeface="Makimango" pitchFamily="2" charset="0"/>
            </a:endParaRPr>
          </a:p>
        </p:txBody>
      </p:sp>
      <p:sp>
        <p:nvSpPr>
          <p:cNvPr id="11" name="Line 3"/>
          <p:cNvSpPr>
            <a:spLocks noChangeShapeType="1"/>
          </p:cNvSpPr>
          <p:nvPr/>
        </p:nvSpPr>
        <p:spPr bwMode="auto">
          <a:xfrm>
            <a:off x="4792911" y="2219697"/>
            <a:ext cx="46037" cy="3786187"/>
          </a:xfrm>
          <a:prstGeom prst="line">
            <a:avLst/>
          </a:prstGeom>
          <a:noFill/>
          <a:ln w="57150">
            <a:solidFill>
              <a:srgbClr val="669900"/>
            </a:solidFill>
            <a:round/>
            <a:headEnd type="none" w="sm" len="sm"/>
            <a:tailEnd type="none" w="sm" len="sm"/>
          </a:ln>
        </p:spPr>
        <p:txBody>
          <a:bodyPr wrap="none" anchor="ctr"/>
          <a:lstStyle/>
          <a:p>
            <a:endParaRPr lang="sv-SE"/>
          </a:p>
        </p:txBody>
      </p:sp>
      <p:sp>
        <p:nvSpPr>
          <p:cNvPr id="12" name="Oval 4"/>
          <p:cNvSpPr>
            <a:spLocks noChangeArrowheads="1"/>
          </p:cNvSpPr>
          <p:nvPr/>
        </p:nvSpPr>
        <p:spPr bwMode="auto">
          <a:xfrm>
            <a:off x="4399211" y="1505322"/>
            <a:ext cx="776287" cy="676275"/>
          </a:xfrm>
          <a:prstGeom prst="ellipse">
            <a:avLst/>
          </a:prstGeom>
          <a:solidFill>
            <a:srgbClr val="FF9900"/>
          </a:solidFill>
          <a:ln w="12700" algn="ctr">
            <a:solidFill>
              <a:schemeClr val="bg2"/>
            </a:solidFill>
            <a:round/>
            <a:headEnd/>
            <a:tailEnd/>
          </a:ln>
          <a:effectLst>
            <a:outerShdw dist="107763" dir="2700000" algn="ctr" rotWithShape="0">
              <a:schemeClr val="bg2"/>
            </a:outerShdw>
          </a:effectLst>
        </p:spPr>
        <p:txBody>
          <a:bodyPr wrap="none" anchor="ctr"/>
          <a:lstStyle/>
          <a:p>
            <a:pPr algn="ctr" eaLnBrk="0" hangingPunct="0">
              <a:spcBef>
                <a:spcPct val="50000"/>
              </a:spcBef>
              <a:defRPr/>
            </a:pPr>
            <a:r>
              <a:rPr lang="sv-SE" sz="2000" b="1" dirty="0">
                <a:latin typeface="NewsGoth BT" pitchFamily="34" charset="0"/>
              </a:rPr>
              <a:t>RF</a:t>
            </a:r>
          </a:p>
        </p:txBody>
      </p:sp>
      <p:sp>
        <p:nvSpPr>
          <p:cNvPr id="13" name="Oval 5"/>
          <p:cNvSpPr>
            <a:spLocks noChangeArrowheads="1"/>
          </p:cNvSpPr>
          <p:nvPr/>
        </p:nvSpPr>
        <p:spPr bwMode="auto">
          <a:xfrm>
            <a:off x="4470648" y="3362697"/>
            <a:ext cx="679450" cy="630237"/>
          </a:xfrm>
          <a:prstGeom prst="ellipse">
            <a:avLst/>
          </a:prstGeom>
          <a:solidFill>
            <a:srgbClr val="FF9900"/>
          </a:solidFill>
          <a:ln w="12700" algn="ctr">
            <a:solidFill>
              <a:schemeClr val="bg2"/>
            </a:solidFill>
            <a:round/>
            <a:headEnd/>
            <a:tailEnd/>
          </a:ln>
          <a:effectLst>
            <a:outerShdw dist="107763" dir="2700000" algn="ctr" rotWithShape="0">
              <a:schemeClr val="bg2"/>
            </a:outerShdw>
          </a:effectLst>
        </p:spPr>
        <p:txBody>
          <a:bodyPr wrap="none" anchor="ctr"/>
          <a:lstStyle/>
          <a:p>
            <a:pPr algn="ctr" eaLnBrk="0" hangingPunct="0">
              <a:spcBef>
                <a:spcPct val="50000"/>
              </a:spcBef>
              <a:defRPr/>
            </a:pPr>
            <a:r>
              <a:rPr lang="sv-SE" sz="2000" b="1">
                <a:latin typeface="NewsGoth BT" pitchFamily="34" charset="0"/>
              </a:rPr>
              <a:t>SF</a:t>
            </a:r>
          </a:p>
        </p:txBody>
      </p:sp>
      <p:sp>
        <p:nvSpPr>
          <p:cNvPr id="14" name="Oval 6"/>
          <p:cNvSpPr>
            <a:spLocks noChangeArrowheads="1"/>
          </p:cNvSpPr>
          <p:nvPr/>
        </p:nvSpPr>
        <p:spPr bwMode="auto">
          <a:xfrm>
            <a:off x="4470648" y="4934322"/>
            <a:ext cx="676275" cy="584200"/>
          </a:xfrm>
          <a:prstGeom prst="ellipse">
            <a:avLst/>
          </a:prstGeom>
          <a:solidFill>
            <a:srgbClr val="FF9900"/>
          </a:solidFill>
          <a:ln w="12700" algn="ctr">
            <a:solidFill>
              <a:schemeClr val="bg2"/>
            </a:solidFill>
            <a:round/>
            <a:headEnd/>
            <a:tailEnd/>
          </a:ln>
          <a:effectLst>
            <a:outerShdw dist="107763" dir="2700000" algn="ctr" rotWithShape="0">
              <a:schemeClr val="bg2"/>
            </a:outerShdw>
          </a:effectLst>
        </p:spPr>
        <p:txBody>
          <a:bodyPr wrap="none" anchor="ctr"/>
          <a:lstStyle/>
          <a:p>
            <a:pPr algn="ctr" eaLnBrk="0" hangingPunct="0">
              <a:spcBef>
                <a:spcPct val="50000"/>
              </a:spcBef>
              <a:defRPr/>
            </a:pPr>
            <a:r>
              <a:rPr lang="sv-SE" sz="2000" b="1">
                <a:latin typeface="NewsGoth BT" pitchFamily="34" charset="0"/>
              </a:rPr>
              <a:t>IF</a:t>
            </a:r>
          </a:p>
        </p:txBody>
      </p:sp>
      <p:sp>
        <p:nvSpPr>
          <p:cNvPr id="15" name="Oval 7"/>
          <p:cNvSpPr>
            <a:spLocks noChangeArrowheads="1"/>
          </p:cNvSpPr>
          <p:nvPr/>
        </p:nvSpPr>
        <p:spPr bwMode="auto">
          <a:xfrm>
            <a:off x="5970836" y="3648447"/>
            <a:ext cx="527050" cy="488950"/>
          </a:xfrm>
          <a:prstGeom prst="ellipse">
            <a:avLst/>
          </a:prstGeom>
          <a:solidFill>
            <a:srgbClr val="FF9900"/>
          </a:solidFill>
          <a:ln w="12700" algn="ctr">
            <a:solidFill>
              <a:schemeClr val="bg2"/>
            </a:solidFill>
            <a:round/>
            <a:headEnd/>
            <a:tailEnd/>
          </a:ln>
          <a:effectLst>
            <a:outerShdw dist="107763" dir="2700000" algn="ctr" rotWithShape="0">
              <a:schemeClr val="bg2"/>
            </a:outerShdw>
          </a:effectLst>
        </p:spPr>
        <p:txBody>
          <a:bodyPr wrap="none" anchor="ctr"/>
          <a:lstStyle/>
          <a:p>
            <a:pPr algn="ctr" eaLnBrk="0" hangingPunct="0">
              <a:spcBef>
                <a:spcPct val="50000"/>
              </a:spcBef>
              <a:defRPr/>
            </a:pPr>
            <a:r>
              <a:rPr lang="sv-SE" sz="2000" b="1">
                <a:latin typeface="NewsGoth BT" pitchFamily="34" charset="0"/>
              </a:rPr>
              <a:t>DF</a:t>
            </a:r>
          </a:p>
        </p:txBody>
      </p:sp>
      <p:sp>
        <p:nvSpPr>
          <p:cNvPr id="16" name="Oval 8"/>
          <p:cNvSpPr>
            <a:spLocks noChangeArrowheads="1"/>
          </p:cNvSpPr>
          <p:nvPr/>
        </p:nvSpPr>
        <p:spPr bwMode="auto">
          <a:xfrm>
            <a:off x="3541961" y="4148509"/>
            <a:ext cx="481012" cy="401638"/>
          </a:xfrm>
          <a:prstGeom prst="ellipse">
            <a:avLst/>
          </a:prstGeom>
          <a:solidFill>
            <a:srgbClr val="FF9900"/>
          </a:solidFill>
          <a:ln w="12700" algn="ctr">
            <a:solidFill>
              <a:schemeClr val="bg2"/>
            </a:solidFill>
            <a:round/>
            <a:headEnd/>
            <a:tailEnd/>
          </a:ln>
          <a:effectLst>
            <a:outerShdw dist="107763" dir="2700000" algn="ctr" rotWithShape="0">
              <a:schemeClr val="bg2"/>
            </a:outerShdw>
          </a:effectLst>
        </p:spPr>
        <p:txBody>
          <a:bodyPr wrap="none" anchor="ctr"/>
          <a:lstStyle/>
          <a:p>
            <a:pPr algn="ctr" eaLnBrk="0" hangingPunct="0">
              <a:spcBef>
                <a:spcPct val="50000"/>
              </a:spcBef>
              <a:defRPr/>
            </a:pPr>
            <a:r>
              <a:rPr lang="sv-SE" sz="2000" b="1" dirty="0">
                <a:latin typeface="NewsGoth BT" pitchFamily="34" charset="0"/>
              </a:rPr>
              <a:t>SDF</a:t>
            </a:r>
          </a:p>
        </p:txBody>
      </p:sp>
      <p:pic>
        <p:nvPicPr>
          <p:cNvPr id="17" name="Picture 9"/>
          <p:cNvPicPr>
            <a:picLocks noChangeArrowheads="1"/>
          </p:cNvPicPr>
          <p:nvPr/>
        </p:nvPicPr>
        <p:blipFill>
          <a:blip r:embed="rId4" cstate="print"/>
          <a:srcRect l="33730" t="16690" r="35030" b="21269"/>
          <a:stretch>
            <a:fillRect/>
          </a:stretch>
        </p:blipFill>
        <p:spPr bwMode="auto">
          <a:xfrm>
            <a:off x="4867523" y="5947147"/>
            <a:ext cx="295275" cy="400050"/>
          </a:xfrm>
          <a:prstGeom prst="rect">
            <a:avLst/>
          </a:prstGeom>
          <a:noFill/>
          <a:ln w="9525">
            <a:noFill/>
            <a:miter lim="800000"/>
            <a:headEnd/>
            <a:tailEnd/>
          </a:ln>
        </p:spPr>
      </p:pic>
      <p:pic>
        <p:nvPicPr>
          <p:cNvPr id="18" name="Picture 10"/>
          <p:cNvPicPr>
            <a:picLocks noChangeArrowheads="1"/>
          </p:cNvPicPr>
          <p:nvPr/>
        </p:nvPicPr>
        <p:blipFill>
          <a:blip r:embed="rId4" cstate="print"/>
          <a:srcRect l="33670" t="16589" r="35069" b="21300"/>
          <a:stretch>
            <a:fillRect/>
          </a:stretch>
        </p:blipFill>
        <p:spPr bwMode="auto">
          <a:xfrm>
            <a:off x="4665911" y="6032872"/>
            <a:ext cx="157162" cy="263525"/>
          </a:xfrm>
          <a:prstGeom prst="rect">
            <a:avLst/>
          </a:prstGeom>
          <a:noFill/>
          <a:ln w="9525">
            <a:noFill/>
            <a:miter lim="800000"/>
            <a:headEnd/>
            <a:tailEnd/>
          </a:ln>
        </p:spPr>
      </p:pic>
      <p:sp>
        <p:nvSpPr>
          <p:cNvPr id="19" name="Line 11"/>
          <p:cNvSpPr>
            <a:spLocks noChangeShapeType="1"/>
          </p:cNvSpPr>
          <p:nvPr/>
        </p:nvSpPr>
        <p:spPr bwMode="auto">
          <a:xfrm flipH="1">
            <a:off x="5004048" y="4077072"/>
            <a:ext cx="1109663" cy="908050"/>
          </a:xfrm>
          <a:prstGeom prst="line">
            <a:avLst/>
          </a:prstGeom>
          <a:noFill/>
          <a:ln w="57150">
            <a:solidFill>
              <a:srgbClr val="669900"/>
            </a:solidFill>
            <a:round/>
            <a:headEnd type="none" w="sm" len="sm"/>
            <a:tailEnd type="none" w="sm" len="sm"/>
          </a:ln>
        </p:spPr>
        <p:txBody>
          <a:bodyPr wrap="none" anchor="ctr"/>
          <a:lstStyle/>
          <a:p>
            <a:endParaRPr lang="sv-SE"/>
          </a:p>
        </p:txBody>
      </p:sp>
      <p:sp>
        <p:nvSpPr>
          <p:cNvPr id="20" name="Line 12"/>
          <p:cNvSpPr>
            <a:spLocks noChangeShapeType="1"/>
          </p:cNvSpPr>
          <p:nvPr/>
        </p:nvSpPr>
        <p:spPr bwMode="auto">
          <a:xfrm>
            <a:off x="5185023" y="2148259"/>
            <a:ext cx="928688" cy="1500188"/>
          </a:xfrm>
          <a:prstGeom prst="line">
            <a:avLst/>
          </a:prstGeom>
          <a:noFill/>
          <a:ln w="57150">
            <a:solidFill>
              <a:srgbClr val="C0C0C0"/>
            </a:solidFill>
            <a:round/>
            <a:headEnd/>
            <a:tailEnd/>
          </a:ln>
        </p:spPr>
        <p:txBody>
          <a:bodyPr anchor="ctr">
            <a:spAutoFit/>
          </a:bodyPr>
          <a:lstStyle/>
          <a:p>
            <a:endParaRPr lang="sv-SE"/>
          </a:p>
        </p:txBody>
      </p:sp>
      <p:sp>
        <p:nvSpPr>
          <p:cNvPr id="21" name="Line 13"/>
          <p:cNvSpPr>
            <a:spLocks noChangeShapeType="1"/>
          </p:cNvSpPr>
          <p:nvPr/>
        </p:nvSpPr>
        <p:spPr bwMode="auto">
          <a:xfrm flipH="1">
            <a:off x="4042023" y="3862759"/>
            <a:ext cx="500063" cy="357188"/>
          </a:xfrm>
          <a:prstGeom prst="line">
            <a:avLst/>
          </a:prstGeom>
          <a:noFill/>
          <a:ln w="57150">
            <a:solidFill>
              <a:srgbClr val="C0C0C0"/>
            </a:solidFill>
            <a:round/>
            <a:headEnd/>
            <a:tailEnd/>
          </a:ln>
        </p:spPr>
        <p:txBody>
          <a:bodyPr anchor="ctr">
            <a:spAutoFit/>
          </a:bodyPr>
          <a:lstStyle/>
          <a:p>
            <a:endParaRPr lang="sv-SE"/>
          </a:p>
        </p:txBody>
      </p:sp>
      <p:sp>
        <p:nvSpPr>
          <p:cNvPr id="22" name="Line 14"/>
          <p:cNvSpPr>
            <a:spLocks noChangeShapeType="1"/>
          </p:cNvSpPr>
          <p:nvPr/>
        </p:nvSpPr>
        <p:spPr bwMode="auto">
          <a:xfrm flipH="1" flipV="1">
            <a:off x="4042023" y="4577134"/>
            <a:ext cx="500063" cy="500063"/>
          </a:xfrm>
          <a:prstGeom prst="line">
            <a:avLst/>
          </a:prstGeom>
          <a:noFill/>
          <a:ln w="57150">
            <a:solidFill>
              <a:srgbClr val="669900"/>
            </a:solidFill>
            <a:round/>
            <a:headEnd type="none" w="sm" len="sm"/>
            <a:tailEnd type="none" w="sm" len="sm"/>
          </a:ln>
        </p:spPr>
        <p:txBody>
          <a:bodyPr wrap="none" anchor="ctr"/>
          <a:lstStyle/>
          <a:p>
            <a:endParaRPr lang="sv-SE"/>
          </a:p>
        </p:txBody>
      </p:sp>
      <p:sp>
        <p:nvSpPr>
          <p:cNvPr id="23" name="Oval 15"/>
          <p:cNvSpPr>
            <a:spLocks noChangeArrowheads="1"/>
          </p:cNvSpPr>
          <p:nvPr/>
        </p:nvSpPr>
        <p:spPr bwMode="auto">
          <a:xfrm>
            <a:off x="6828086" y="1862509"/>
            <a:ext cx="774700" cy="674688"/>
          </a:xfrm>
          <a:prstGeom prst="ellipse">
            <a:avLst/>
          </a:prstGeom>
          <a:solidFill>
            <a:srgbClr val="FFCC00"/>
          </a:solidFill>
          <a:ln w="12700">
            <a:solidFill>
              <a:schemeClr val="bg2"/>
            </a:solidFill>
            <a:round/>
            <a:headEnd/>
            <a:tailEnd/>
          </a:ln>
          <a:effectLst>
            <a:outerShdw dist="107763" dir="2700000" algn="ctr" rotWithShape="0">
              <a:schemeClr val="bg2"/>
            </a:outerShdw>
          </a:effectLst>
        </p:spPr>
        <p:txBody>
          <a:bodyPr wrap="none" anchor="ctr"/>
          <a:lstStyle/>
          <a:p>
            <a:pPr algn="ctr" eaLnBrk="0" hangingPunct="0">
              <a:spcBef>
                <a:spcPct val="50000"/>
              </a:spcBef>
              <a:defRPr/>
            </a:pPr>
            <a:r>
              <a:rPr lang="sv-SE" b="1"/>
              <a:t>SISU</a:t>
            </a:r>
          </a:p>
        </p:txBody>
      </p:sp>
      <p:sp>
        <p:nvSpPr>
          <p:cNvPr id="24" name="Oval 16"/>
          <p:cNvSpPr>
            <a:spLocks noChangeArrowheads="1"/>
          </p:cNvSpPr>
          <p:nvPr/>
        </p:nvSpPr>
        <p:spPr bwMode="auto">
          <a:xfrm>
            <a:off x="1827461" y="1791072"/>
            <a:ext cx="677862" cy="630237"/>
          </a:xfrm>
          <a:prstGeom prst="ellipse">
            <a:avLst/>
          </a:prstGeom>
          <a:solidFill>
            <a:srgbClr val="669900"/>
          </a:solidFill>
          <a:ln w="12700" algn="ctr">
            <a:solidFill>
              <a:schemeClr val="bg2"/>
            </a:solidFill>
            <a:round/>
            <a:headEnd/>
            <a:tailEnd/>
          </a:ln>
          <a:effectLst>
            <a:outerShdw dist="107763" dir="2700000" algn="ctr" rotWithShape="0">
              <a:schemeClr val="bg2"/>
            </a:outerShdw>
          </a:effectLst>
        </p:spPr>
        <p:txBody>
          <a:bodyPr wrap="none" anchor="ctr"/>
          <a:lstStyle/>
          <a:p>
            <a:pPr algn="ctr" eaLnBrk="0" hangingPunct="0">
              <a:spcBef>
                <a:spcPct val="50000"/>
              </a:spcBef>
              <a:defRPr/>
            </a:pPr>
            <a:r>
              <a:rPr lang="sv-SE" b="1" dirty="0">
                <a:solidFill>
                  <a:schemeClr val="bg1"/>
                </a:solidFill>
              </a:rPr>
              <a:t>SOK</a:t>
            </a:r>
          </a:p>
        </p:txBody>
      </p:sp>
      <p:sp>
        <p:nvSpPr>
          <p:cNvPr id="25" name="Line 17"/>
          <p:cNvSpPr>
            <a:spLocks noChangeShapeType="1"/>
          </p:cNvSpPr>
          <p:nvPr/>
        </p:nvSpPr>
        <p:spPr bwMode="auto">
          <a:xfrm flipV="1">
            <a:off x="5185023" y="2434009"/>
            <a:ext cx="1714500" cy="1214438"/>
          </a:xfrm>
          <a:prstGeom prst="line">
            <a:avLst/>
          </a:prstGeom>
          <a:noFill/>
          <a:ln w="57150">
            <a:solidFill>
              <a:srgbClr val="669900"/>
            </a:solidFill>
            <a:round/>
            <a:headEnd/>
            <a:tailEnd/>
          </a:ln>
        </p:spPr>
        <p:txBody>
          <a:bodyPr anchor="ctr">
            <a:spAutoFit/>
          </a:bodyPr>
          <a:lstStyle/>
          <a:p>
            <a:endParaRPr lang="sv-SE"/>
          </a:p>
        </p:txBody>
      </p:sp>
      <p:sp>
        <p:nvSpPr>
          <p:cNvPr id="26" name="Line 18"/>
          <p:cNvSpPr>
            <a:spLocks noChangeShapeType="1"/>
          </p:cNvSpPr>
          <p:nvPr/>
        </p:nvSpPr>
        <p:spPr bwMode="auto">
          <a:xfrm flipH="1" flipV="1">
            <a:off x="2470398" y="2434009"/>
            <a:ext cx="2000250" cy="1143000"/>
          </a:xfrm>
          <a:prstGeom prst="line">
            <a:avLst/>
          </a:prstGeom>
          <a:noFill/>
          <a:ln w="57150">
            <a:solidFill>
              <a:srgbClr val="669900"/>
            </a:solidFill>
            <a:round/>
            <a:headEnd/>
            <a:tailEnd/>
          </a:ln>
        </p:spPr>
        <p:txBody>
          <a:bodyPr anchor="ctr">
            <a:spAutoFit/>
          </a:bodyPr>
          <a:lstStyle/>
          <a:p>
            <a:endParaRPr lang="sv-SE"/>
          </a:p>
        </p:txBody>
      </p:sp>
      <p:sp>
        <p:nvSpPr>
          <p:cNvPr id="27" name="Oval 19"/>
          <p:cNvSpPr>
            <a:spLocks noChangeArrowheads="1"/>
          </p:cNvSpPr>
          <p:nvPr/>
        </p:nvSpPr>
        <p:spPr bwMode="auto">
          <a:xfrm>
            <a:off x="7756773" y="3219822"/>
            <a:ext cx="923925" cy="550862"/>
          </a:xfrm>
          <a:prstGeom prst="ellipse">
            <a:avLst/>
          </a:prstGeom>
          <a:solidFill>
            <a:srgbClr val="FFCC00"/>
          </a:solidFill>
          <a:ln w="12700" algn="ctr">
            <a:solidFill>
              <a:schemeClr val="bg2"/>
            </a:solidFill>
            <a:round/>
            <a:headEnd/>
            <a:tailEnd/>
          </a:ln>
          <a:effectLst>
            <a:outerShdw dist="107763" dir="2700000" algn="ctr" rotWithShape="0">
              <a:schemeClr val="bg2"/>
            </a:outerShdw>
          </a:effectLst>
        </p:spPr>
        <p:txBody>
          <a:bodyPr wrap="none" anchor="ctr"/>
          <a:lstStyle/>
          <a:p>
            <a:pPr algn="ctr" eaLnBrk="0" hangingPunct="0">
              <a:spcBef>
                <a:spcPct val="50000"/>
              </a:spcBef>
              <a:defRPr/>
            </a:pPr>
            <a:r>
              <a:rPr lang="sv-SE" b="1" dirty="0"/>
              <a:t>SISU-D</a:t>
            </a:r>
          </a:p>
        </p:txBody>
      </p:sp>
      <p:sp>
        <p:nvSpPr>
          <p:cNvPr id="28" name="Line 20"/>
          <p:cNvSpPr>
            <a:spLocks noChangeShapeType="1"/>
          </p:cNvSpPr>
          <p:nvPr/>
        </p:nvSpPr>
        <p:spPr bwMode="auto">
          <a:xfrm>
            <a:off x="7542461" y="2576884"/>
            <a:ext cx="428625" cy="642938"/>
          </a:xfrm>
          <a:prstGeom prst="line">
            <a:avLst/>
          </a:prstGeom>
          <a:noFill/>
          <a:ln w="57150">
            <a:solidFill>
              <a:srgbClr val="C0C0C0"/>
            </a:solidFill>
            <a:round/>
            <a:headEnd/>
            <a:tailEnd/>
          </a:ln>
        </p:spPr>
        <p:txBody>
          <a:bodyPr anchor="ctr">
            <a:spAutoFit/>
          </a:bodyPr>
          <a:lstStyle/>
          <a:p>
            <a:endParaRPr lang="sv-SE"/>
          </a:p>
        </p:txBody>
      </p:sp>
      <p:sp>
        <p:nvSpPr>
          <p:cNvPr id="29" name="Text Box 22"/>
          <p:cNvSpPr txBox="1">
            <a:spLocks noChangeArrowheads="1"/>
          </p:cNvSpPr>
          <p:nvPr/>
        </p:nvSpPr>
        <p:spPr bwMode="auto">
          <a:xfrm>
            <a:off x="3899148" y="3577009"/>
            <a:ext cx="536575" cy="366713"/>
          </a:xfrm>
          <a:prstGeom prst="rect">
            <a:avLst/>
          </a:prstGeom>
          <a:noFill/>
          <a:ln w="9525" algn="ctr">
            <a:noFill/>
            <a:miter lim="800000"/>
            <a:headEnd/>
            <a:tailEnd/>
          </a:ln>
        </p:spPr>
        <p:txBody>
          <a:bodyPr>
            <a:spAutoFit/>
          </a:bodyPr>
          <a:lstStyle/>
          <a:p>
            <a:pPr eaLnBrk="0" hangingPunct="0">
              <a:spcBef>
                <a:spcPct val="50000"/>
              </a:spcBef>
            </a:pPr>
            <a:r>
              <a:rPr lang="sv-SE" dirty="0" smtClean="0">
                <a:latin typeface="NewsGoth BT" pitchFamily="34" charset="0"/>
              </a:rPr>
              <a:t>69</a:t>
            </a:r>
            <a:endParaRPr lang="sv-SE" dirty="0">
              <a:latin typeface="NewsGoth BT" pitchFamily="34" charset="0"/>
            </a:endParaRPr>
          </a:p>
        </p:txBody>
      </p:sp>
      <p:sp>
        <p:nvSpPr>
          <p:cNvPr id="30" name="Text Box 24"/>
          <p:cNvSpPr txBox="1">
            <a:spLocks noChangeArrowheads="1"/>
          </p:cNvSpPr>
          <p:nvPr/>
        </p:nvSpPr>
        <p:spPr bwMode="auto">
          <a:xfrm>
            <a:off x="3561011" y="5124822"/>
            <a:ext cx="909637" cy="366712"/>
          </a:xfrm>
          <a:prstGeom prst="rect">
            <a:avLst/>
          </a:prstGeom>
          <a:noFill/>
          <a:ln w="9525" algn="ctr">
            <a:noFill/>
            <a:miter lim="800000"/>
            <a:headEnd/>
            <a:tailEnd/>
          </a:ln>
        </p:spPr>
        <p:txBody>
          <a:bodyPr>
            <a:spAutoFit/>
          </a:bodyPr>
          <a:lstStyle/>
          <a:p>
            <a:pPr eaLnBrk="0" hangingPunct="0">
              <a:spcBef>
                <a:spcPct val="50000"/>
              </a:spcBef>
            </a:pPr>
            <a:r>
              <a:rPr lang="sv-SE" dirty="0" smtClean="0">
                <a:latin typeface="NewsGoth BT" pitchFamily="34" charset="0"/>
              </a:rPr>
              <a:t>22.000</a:t>
            </a:r>
            <a:endParaRPr lang="sv-SE" dirty="0">
              <a:latin typeface="NewsGoth BT" pitchFamily="34" charset="0"/>
            </a:endParaRPr>
          </a:p>
        </p:txBody>
      </p:sp>
      <p:sp>
        <p:nvSpPr>
          <p:cNvPr id="31" name="Text Box 31"/>
          <p:cNvSpPr txBox="1">
            <a:spLocks noChangeArrowheads="1"/>
          </p:cNvSpPr>
          <p:nvPr/>
        </p:nvSpPr>
        <p:spPr bwMode="auto">
          <a:xfrm>
            <a:off x="3202236" y="5964609"/>
            <a:ext cx="1255712" cy="366713"/>
          </a:xfrm>
          <a:prstGeom prst="rect">
            <a:avLst/>
          </a:prstGeom>
          <a:noFill/>
          <a:ln w="9525">
            <a:noFill/>
            <a:miter lim="800000"/>
            <a:headEnd/>
            <a:tailEnd/>
          </a:ln>
        </p:spPr>
        <p:txBody>
          <a:bodyPr>
            <a:spAutoFit/>
          </a:bodyPr>
          <a:lstStyle/>
          <a:p>
            <a:pPr eaLnBrk="0" hangingPunct="0">
              <a:spcBef>
                <a:spcPct val="50000"/>
              </a:spcBef>
            </a:pPr>
            <a:r>
              <a:rPr lang="sv-SE">
                <a:latin typeface="NewsGoth BT" pitchFamily="34" charset="0"/>
              </a:rPr>
              <a:t>2,5 - 3 milj</a:t>
            </a:r>
          </a:p>
        </p:txBody>
      </p:sp>
      <p:sp>
        <p:nvSpPr>
          <p:cNvPr id="32" name="Line 32"/>
          <p:cNvSpPr>
            <a:spLocks noChangeShapeType="1"/>
          </p:cNvSpPr>
          <p:nvPr/>
        </p:nvSpPr>
        <p:spPr bwMode="auto">
          <a:xfrm flipH="1">
            <a:off x="5246936" y="3791322"/>
            <a:ext cx="2724150" cy="1528762"/>
          </a:xfrm>
          <a:prstGeom prst="line">
            <a:avLst/>
          </a:prstGeom>
          <a:noFill/>
          <a:ln w="57150">
            <a:solidFill>
              <a:srgbClr val="669900"/>
            </a:solidFill>
            <a:round/>
            <a:headEnd type="none" w="sm" len="sm"/>
            <a:tailEnd type="none" w="sm" len="sm"/>
          </a:ln>
        </p:spPr>
        <p:txBody>
          <a:bodyPr wrap="none" anchor="ctr"/>
          <a:lstStyle/>
          <a:p>
            <a:endParaRPr lang="sv-SE"/>
          </a:p>
        </p:txBody>
      </p:sp>
    </p:spTree>
    <p:extLst>
      <p:ext uri="{BB962C8B-B14F-4D97-AF65-F5344CB8AC3E}">
        <p14:creationId xmlns:p14="http://schemas.microsoft.com/office/powerpoint/2010/main" val="154030321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solidFill>
                <a:schemeClr val="tx1"/>
              </a:solidFill>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solidFill>
                <a:schemeClr val="tx1"/>
              </a:solidFill>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87624" y="6437312"/>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textruta 9"/>
          <p:cNvSpPr txBox="1"/>
          <p:nvPr/>
        </p:nvSpPr>
        <p:spPr>
          <a:xfrm>
            <a:off x="1763688" y="116632"/>
            <a:ext cx="3743332" cy="1107996"/>
          </a:xfrm>
          <a:prstGeom prst="rect">
            <a:avLst/>
          </a:prstGeom>
          <a:noFill/>
        </p:spPr>
        <p:txBody>
          <a:bodyPr wrap="none" rtlCol="0">
            <a:spAutoFit/>
          </a:bodyPr>
          <a:lstStyle/>
          <a:p>
            <a:r>
              <a:rPr lang="sv-SE" sz="6600" dirty="0" smtClean="0">
                <a:solidFill>
                  <a:srgbClr val="0067A5"/>
                </a:solidFill>
                <a:latin typeface="Makimango" pitchFamily="2" charset="0"/>
              </a:rPr>
              <a:t>Verksamheter</a:t>
            </a:r>
            <a:endParaRPr lang="sv-SE" sz="6600" dirty="0">
              <a:solidFill>
                <a:srgbClr val="0067A5"/>
              </a:solidFill>
              <a:latin typeface="Makimango" pitchFamily="2" charset="0"/>
            </a:endParaRPr>
          </a:p>
        </p:txBody>
      </p:sp>
      <p:sp>
        <p:nvSpPr>
          <p:cNvPr id="11" name="Rektangel 10"/>
          <p:cNvSpPr/>
          <p:nvPr/>
        </p:nvSpPr>
        <p:spPr>
          <a:xfrm>
            <a:off x="1763687" y="1844824"/>
            <a:ext cx="5416575" cy="4524315"/>
          </a:xfrm>
          <a:prstGeom prst="rect">
            <a:avLst/>
          </a:prstGeom>
        </p:spPr>
        <p:txBody>
          <a:bodyPr wrap="square">
            <a:spAutoFit/>
          </a:bodyPr>
          <a:lstStyle/>
          <a:p>
            <a:pPr>
              <a:buFont typeface="Arial" pitchFamily="34" charset="0"/>
              <a:buChar char="•"/>
            </a:pPr>
            <a:r>
              <a:rPr lang="sv-SE" sz="2400" dirty="0" smtClean="0">
                <a:solidFill>
                  <a:srgbClr val="084B88"/>
                </a:solidFill>
                <a:latin typeface="Calibri Bold" pitchFamily="34" charset="0"/>
              </a:rPr>
              <a:t> Organisationsledarutbildningar</a:t>
            </a:r>
          </a:p>
          <a:p>
            <a:pPr>
              <a:buFont typeface="Arial" pitchFamily="34" charset="0"/>
              <a:buChar char="•"/>
            </a:pPr>
            <a:r>
              <a:rPr lang="sv-SE" sz="2400" dirty="0" smtClean="0">
                <a:solidFill>
                  <a:srgbClr val="084B88"/>
                </a:solidFill>
                <a:latin typeface="Calibri Bold" pitchFamily="34" charset="0"/>
              </a:rPr>
              <a:t> Kurser/föreläsningar (nyhetsbrevet)</a:t>
            </a:r>
          </a:p>
          <a:p>
            <a:pPr>
              <a:buFont typeface="Arial" pitchFamily="34" charset="0"/>
              <a:buChar char="•"/>
            </a:pPr>
            <a:r>
              <a:rPr lang="sv-SE" sz="2400" dirty="0" smtClean="0">
                <a:solidFill>
                  <a:srgbClr val="084B88"/>
                </a:solidFill>
                <a:latin typeface="Calibri Bold" pitchFamily="34" charset="0"/>
              </a:rPr>
              <a:t> Processledning</a:t>
            </a:r>
          </a:p>
          <a:p>
            <a:pPr>
              <a:buFont typeface="Arial" pitchFamily="34" charset="0"/>
              <a:buChar char="•"/>
            </a:pPr>
            <a:r>
              <a:rPr lang="sv-SE" sz="2400" dirty="0" smtClean="0">
                <a:solidFill>
                  <a:srgbClr val="084B88"/>
                </a:solidFill>
                <a:latin typeface="Calibri Bold" pitchFamily="34" charset="0"/>
              </a:rPr>
              <a:t> Folkbildning</a:t>
            </a:r>
          </a:p>
          <a:p>
            <a:pPr>
              <a:buFont typeface="Arial" pitchFamily="34" charset="0"/>
              <a:buChar char="•"/>
            </a:pPr>
            <a:r>
              <a:rPr lang="sv-SE" sz="2400" dirty="0" smtClean="0">
                <a:solidFill>
                  <a:srgbClr val="084B88"/>
                </a:solidFill>
                <a:latin typeface="Calibri Bold" pitchFamily="34" charset="0"/>
              </a:rPr>
              <a:t> Stöd och rådgivning</a:t>
            </a:r>
          </a:p>
          <a:p>
            <a:pPr>
              <a:buFont typeface="Arial" pitchFamily="34" charset="0"/>
              <a:buChar char="•"/>
            </a:pPr>
            <a:r>
              <a:rPr lang="sv-SE" sz="2400" dirty="0" smtClean="0">
                <a:solidFill>
                  <a:srgbClr val="084B88"/>
                </a:solidFill>
                <a:latin typeface="Calibri Bold" pitchFamily="34" charset="0"/>
              </a:rPr>
              <a:t> Idrottslyftet</a:t>
            </a:r>
          </a:p>
          <a:p>
            <a:pPr>
              <a:buFont typeface="Arial" pitchFamily="34" charset="0"/>
              <a:buChar char="•"/>
            </a:pPr>
            <a:r>
              <a:rPr lang="sv-SE" sz="2400" dirty="0" smtClean="0">
                <a:solidFill>
                  <a:srgbClr val="084B88"/>
                </a:solidFill>
                <a:latin typeface="Calibri Bold" pitchFamily="34" charset="0"/>
              </a:rPr>
              <a:t> Projekt (Energismarta)</a:t>
            </a:r>
          </a:p>
          <a:p>
            <a:pPr>
              <a:buFont typeface="Arial" pitchFamily="34" charset="0"/>
              <a:buChar char="•"/>
            </a:pPr>
            <a:r>
              <a:rPr lang="sv-SE" sz="2400" dirty="0" smtClean="0">
                <a:solidFill>
                  <a:srgbClr val="084B88"/>
                </a:solidFill>
                <a:latin typeface="Calibri Bold" pitchFamily="34" charset="0"/>
              </a:rPr>
              <a:t> </a:t>
            </a:r>
            <a:r>
              <a:rPr lang="sv-SE" sz="2400" dirty="0" err="1" smtClean="0">
                <a:solidFill>
                  <a:srgbClr val="084B88"/>
                </a:solidFill>
                <a:latin typeface="Calibri Bold" pitchFamily="34" charset="0"/>
              </a:rPr>
              <a:t>Fystester</a:t>
            </a:r>
            <a:endParaRPr lang="sv-SE" sz="2400" dirty="0" smtClean="0">
              <a:solidFill>
                <a:srgbClr val="084B88"/>
              </a:solidFill>
              <a:latin typeface="Calibri Bold" pitchFamily="34" charset="0"/>
            </a:endParaRPr>
          </a:p>
          <a:p>
            <a:pPr>
              <a:buFont typeface="Arial" pitchFamily="34" charset="0"/>
              <a:buChar char="•"/>
            </a:pPr>
            <a:r>
              <a:rPr lang="sv-SE" sz="2400" dirty="0" smtClean="0">
                <a:solidFill>
                  <a:srgbClr val="084B88"/>
                </a:solidFill>
                <a:latin typeface="Calibri Bold" pitchFamily="34" charset="0"/>
              </a:rPr>
              <a:t> M.M.</a:t>
            </a:r>
          </a:p>
          <a:p>
            <a:endParaRPr lang="sv-SE" sz="2400" dirty="0">
              <a:solidFill>
                <a:srgbClr val="084B88"/>
              </a:solidFill>
              <a:latin typeface="Calibri Bold" pitchFamily="34" charset="0"/>
            </a:endParaRPr>
          </a:p>
          <a:p>
            <a:r>
              <a:rPr lang="sv-SE" sz="2400" dirty="0" smtClean="0">
                <a:solidFill>
                  <a:srgbClr val="084B88"/>
                </a:solidFill>
                <a:latin typeface="Calibri Bold" pitchFamily="34" charset="0"/>
              </a:rPr>
              <a:t>VIF = företräda och stötta</a:t>
            </a:r>
          </a:p>
          <a:p>
            <a:r>
              <a:rPr lang="sv-SE" sz="2400" dirty="0" smtClean="0">
                <a:solidFill>
                  <a:srgbClr val="084B88"/>
                </a:solidFill>
                <a:latin typeface="Calibri Bold" pitchFamily="34" charset="0"/>
              </a:rPr>
              <a:t>SISU = utbilda och utveckla</a:t>
            </a:r>
            <a:endParaRPr lang="sv-SE" sz="2400" dirty="0">
              <a:solidFill>
                <a:srgbClr val="084B88"/>
              </a:solidFill>
              <a:latin typeface="Calibri Bold" pitchFamily="34" charset="0"/>
            </a:endParaRPr>
          </a:p>
        </p:txBody>
      </p:sp>
    </p:spTree>
    <p:extLst>
      <p:ext uri="{BB962C8B-B14F-4D97-AF65-F5344CB8AC3E}">
        <p14:creationId xmlns:p14="http://schemas.microsoft.com/office/powerpoint/2010/main" val="154030321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latin typeface="Calibri" pitchFamily="34" charset="0"/>
              <a:ea typeface="Lucida Sans" pitchFamily="34" charset="0"/>
              <a:cs typeface="Calibri" pitchFamily="34" charset="0"/>
              <a:sym typeface="Lucida Sans" pitchFamily="34" charset="0"/>
            </a:endParaRPr>
          </a:p>
          <a:p>
            <a:pPr marL="39688"/>
            <a:endParaRPr lang="en-US" sz="1600" b="1">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15616" y="6086327"/>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textruta 9"/>
          <p:cNvSpPr txBox="1"/>
          <p:nvPr/>
        </p:nvSpPr>
        <p:spPr>
          <a:xfrm>
            <a:off x="1763688" y="116632"/>
            <a:ext cx="2416046" cy="1107996"/>
          </a:xfrm>
          <a:prstGeom prst="rect">
            <a:avLst/>
          </a:prstGeom>
          <a:noFill/>
        </p:spPr>
        <p:txBody>
          <a:bodyPr wrap="none" rtlCol="0">
            <a:spAutoFit/>
          </a:bodyPr>
          <a:lstStyle/>
          <a:p>
            <a:r>
              <a:rPr lang="sv-SE" sz="6600" dirty="0" smtClean="0">
                <a:solidFill>
                  <a:srgbClr val="0067A5"/>
                </a:solidFill>
                <a:latin typeface="Makimango" pitchFamily="2" charset="0"/>
              </a:rPr>
              <a:t>Boksport</a:t>
            </a:r>
            <a:endParaRPr lang="sv-SE" sz="6600" dirty="0">
              <a:solidFill>
                <a:srgbClr val="0067A5"/>
              </a:solidFill>
              <a:latin typeface="Makimango" pitchFamily="2" charset="0"/>
            </a:endParaRPr>
          </a:p>
        </p:txBody>
      </p:sp>
      <p:sp>
        <p:nvSpPr>
          <p:cNvPr id="11" name="textruta 10"/>
          <p:cNvSpPr txBox="1"/>
          <p:nvPr/>
        </p:nvSpPr>
        <p:spPr>
          <a:xfrm>
            <a:off x="1835696" y="1988840"/>
            <a:ext cx="7128791" cy="3785652"/>
          </a:xfrm>
          <a:prstGeom prst="rect">
            <a:avLst/>
          </a:prstGeom>
          <a:noFill/>
        </p:spPr>
        <p:txBody>
          <a:bodyPr wrap="square" rtlCol="0">
            <a:spAutoFit/>
          </a:bodyPr>
          <a:lstStyle/>
          <a:p>
            <a:r>
              <a:rPr lang="sv-SE" sz="2800" dirty="0" smtClean="0">
                <a:solidFill>
                  <a:srgbClr val="084B88"/>
                </a:solidFill>
                <a:latin typeface="Calibri Bold" pitchFamily="34" charset="0"/>
              </a:rPr>
              <a:t>Västernorrlands Idrottsförbund &amp; Länsbiblioteket</a:t>
            </a:r>
          </a:p>
          <a:p>
            <a:endParaRPr lang="sv-SE" sz="2800" dirty="0" smtClean="0">
              <a:solidFill>
                <a:srgbClr val="084B88"/>
              </a:solidFill>
              <a:latin typeface="Calibri Bold" pitchFamily="34" charset="0"/>
            </a:endParaRPr>
          </a:p>
          <a:p>
            <a:r>
              <a:rPr lang="sv-SE" sz="2800" dirty="0" smtClean="0">
                <a:solidFill>
                  <a:srgbClr val="084B88"/>
                </a:solidFill>
                <a:latin typeface="Calibri Bold" pitchFamily="34" charset="0"/>
              </a:rPr>
              <a:t>Främja läsande (främst pojkar)</a:t>
            </a:r>
            <a:endParaRPr lang="sv-SE" sz="2800" dirty="0">
              <a:solidFill>
                <a:srgbClr val="084B88"/>
              </a:solidFill>
              <a:latin typeface="Calibri Bold" pitchFamily="34" charset="0"/>
            </a:endParaRPr>
          </a:p>
          <a:p>
            <a:endParaRPr lang="sv-SE" sz="2800" dirty="0" smtClean="0">
              <a:solidFill>
                <a:srgbClr val="084B88"/>
              </a:solidFill>
              <a:latin typeface="Calibri Bold" pitchFamily="34" charset="0"/>
            </a:endParaRPr>
          </a:p>
          <a:p>
            <a:r>
              <a:rPr lang="sv-SE" sz="2800" dirty="0" smtClean="0">
                <a:solidFill>
                  <a:srgbClr val="084B88"/>
                </a:solidFill>
                <a:latin typeface="Calibri Bold" pitchFamily="34" charset="0"/>
              </a:rPr>
              <a:t>Läsgrupper inom föreningen</a:t>
            </a:r>
          </a:p>
          <a:p>
            <a:endParaRPr lang="sv-SE" sz="2000" dirty="0" smtClean="0">
              <a:solidFill>
                <a:srgbClr val="084B88"/>
              </a:solidFill>
              <a:latin typeface="Calibri Bold" pitchFamily="34" charset="0"/>
            </a:endParaRPr>
          </a:p>
          <a:p>
            <a:endParaRPr lang="sv-SE" sz="2800" dirty="0" smtClean="0">
              <a:solidFill>
                <a:srgbClr val="084B88"/>
              </a:solidFill>
              <a:latin typeface="Calibri Bold" pitchFamily="34" charset="0"/>
            </a:endParaRPr>
          </a:p>
          <a:p>
            <a:endParaRPr lang="sv-SE" sz="2400" dirty="0">
              <a:solidFill>
                <a:srgbClr val="084B88"/>
              </a:solidFill>
              <a:latin typeface="Calibri Bold" pitchFamily="34" charset="0"/>
            </a:endParaRPr>
          </a:p>
        </p:txBody>
      </p:sp>
    </p:spTree>
    <p:extLst>
      <p:ext uri="{BB962C8B-B14F-4D97-AF65-F5344CB8AC3E}">
        <p14:creationId xmlns:p14="http://schemas.microsoft.com/office/powerpoint/2010/main" val="328473262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solidFill>
                <a:schemeClr val="tx1"/>
              </a:solidFill>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solidFill>
                <a:schemeClr val="tx1"/>
              </a:solidFill>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87624" y="6437312"/>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textruta 9"/>
          <p:cNvSpPr txBox="1"/>
          <p:nvPr/>
        </p:nvSpPr>
        <p:spPr>
          <a:xfrm>
            <a:off x="1763688" y="116632"/>
            <a:ext cx="5206875" cy="1107996"/>
          </a:xfrm>
          <a:prstGeom prst="rect">
            <a:avLst/>
          </a:prstGeom>
          <a:noFill/>
        </p:spPr>
        <p:txBody>
          <a:bodyPr wrap="none" rtlCol="0">
            <a:spAutoFit/>
          </a:bodyPr>
          <a:lstStyle/>
          <a:p>
            <a:r>
              <a:rPr lang="sv-SE" sz="6600" dirty="0" smtClean="0">
                <a:solidFill>
                  <a:srgbClr val="0067A5"/>
                </a:solidFill>
                <a:latin typeface="Makimango" pitchFamily="2" charset="0"/>
              </a:rPr>
              <a:t>Utbildning - bildning</a:t>
            </a:r>
            <a:endParaRPr lang="sv-SE" sz="6600" dirty="0">
              <a:solidFill>
                <a:srgbClr val="0067A5"/>
              </a:solidFill>
              <a:latin typeface="Makimango" pitchFamily="2" charset="0"/>
            </a:endParaRPr>
          </a:p>
        </p:txBody>
      </p:sp>
      <p:sp>
        <p:nvSpPr>
          <p:cNvPr id="11" name="Rektangel 10"/>
          <p:cNvSpPr/>
          <p:nvPr/>
        </p:nvSpPr>
        <p:spPr>
          <a:xfrm>
            <a:off x="1727176" y="1628800"/>
            <a:ext cx="7309320" cy="4801314"/>
          </a:xfrm>
          <a:prstGeom prst="rect">
            <a:avLst/>
          </a:prstGeom>
        </p:spPr>
        <p:txBody>
          <a:bodyPr wrap="square">
            <a:spAutoFit/>
          </a:bodyPr>
          <a:lstStyle/>
          <a:p>
            <a:r>
              <a:rPr lang="sv-SE" dirty="0" smtClean="0">
                <a:solidFill>
                  <a:srgbClr val="084B88"/>
                </a:solidFill>
                <a:latin typeface="Calibri Bold" pitchFamily="34" charset="0"/>
              </a:rPr>
              <a:t>Exempel på lärgruppsteman:</a:t>
            </a:r>
          </a:p>
          <a:p>
            <a:endParaRPr lang="sv-SE" dirty="0" smtClean="0">
              <a:solidFill>
                <a:srgbClr val="084B88"/>
              </a:solidFill>
              <a:latin typeface="Calibri Bold" pitchFamily="34" charset="0"/>
            </a:endParaRPr>
          </a:p>
          <a:p>
            <a:pPr>
              <a:buFont typeface="Arial" pitchFamily="34" charset="0"/>
              <a:buChar char="•"/>
            </a:pPr>
            <a:r>
              <a:rPr lang="sv-SE" dirty="0" smtClean="0">
                <a:solidFill>
                  <a:srgbClr val="084B88"/>
                </a:solidFill>
                <a:latin typeface="Calibri Bold" pitchFamily="34" charset="0"/>
              </a:rPr>
              <a:t> Arbeta med föreningspolicy / ungdomspolicy / verksamhetsbeskrivning</a:t>
            </a:r>
          </a:p>
          <a:p>
            <a:pPr>
              <a:buFont typeface="Arial" pitchFamily="34" charset="0"/>
              <a:buChar char="•"/>
            </a:pPr>
            <a:r>
              <a:rPr lang="sv-SE" dirty="0" smtClean="0">
                <a:solidFill>
                  <a:srgbClr val="084B88"/>
                </a:solidFill>
                <a:latin typeface="Calibri Bold" pitchFamily="34" charset="0"/>
              </a:rPr>
              <a:t> Arbeta med värdegrundsfrågor i föreningen eller i grupper/lag</a:t>
            </a:r>
          </a:p>
          <a:p>
            <a:pPr>
              <a:buFont typeface="Arial" pitchFamily="34" charset="0"/>
              <a:buChar char="•"/>
            </a:pPr>
            <a:r>
              <a:rPr lang="sv-SE" dirty="0" smtClean="0">
                <a:solidFill>
                  <a:srgbClr val="084B88"/>
                </a:solidFill>
                <a:latin typeface="Calibri Bold" pitchFamily="34" charset="0"/>
              </a:rPr>
              <a:t> Lära sig mer om att genomföra bra arrangemang, t.ex. cup eller tävling</a:t>
            </a:r>
          </a:p>
          <a:p>
            <a:pPr>
              <a:buFont typeface="Arial" pitchFamily="34" charset="0"/>
              <a:buChar char="•"/>
            </a:pPr>
            <a:r>
              <a:rPr lang="sv-SE" dirty="0" smtClean="0">
                <a:solidFill>
                  <a:srgbClr val="084B88"/>
                </a:solidFill>
                <a:latin typeface="Calibri Bold" pitchFamily="34" charset="0"/>
              </a:rPr>
              <a:t> Utveckla anläggningen</a:t>
            </a:r>
          </a:p>
          <a:p>
            <a:pPr>
              <a:buFont typeface="Arial" pitchFamily="34" charset="0"/>
              <a:buChar char="•"/>
            </a:pPr>
            <a:r>
              <a:rPr lang="sv-SE" dirty="0" smtClean="0">
                <a:solidFill>
                  <a:srgbClr val="084B88"/>
                </a:solidFill>
                <a:latin typeface="Calibri Bold" pitchFamily="34" charset="0"/>
              </a:rPr>
              <a:t> Sponsring / marknadsföring</a:t>
            </a:r>
          </a:p>
          <a:p>
            <a:pPr>
              <a:buFont typeface="Arial" pitchFamily="34" charset="0"/>
              <a:buChar char="•"/>
            </a:pPr>
            <a:r>
              <a:rPr lang="sv-SE" dirty="0" smtClean="0">
                <a:solidFill>
                  <a:srgbClr val="084B88"/>
                </a:solidFill>
                <a:latin typeface="Calibri Bold" pitchFamily="34" charset="0"/>
              </a:rPr>
              <a:t> Organisationsutveckling på olika nivåer, rollbeskrivningar, styrande dokument</a:t>
            </a:r>
          </a:p>
          <a:p>
            <a:pPr>
              <a:buFont typeface="Arial" pitchFamily="34" charset="0"/>
              <a:buChar char="•"/>
            </a:pPr>
            <a:r>
              <a:rPr lang="sv-SE" dirty="0" smtClean="0">
                <a:solidFill>
                  <a:srgbClr val="084B88"/>
                </a:solidFill>
                <a:latin typeface="Calibri Bold" pitchFamily="34" charset="0"/>
              </a:rPr>
              <a:t> Ledarskap / </a:t>
            </a:r>
            <a:r>
              <a:rPr lang="sv-SE" dirty="0" err="1" smtClean="0">
                <a:solidFill>
                  <a:srgbClr val="084B88"/>
                </a:solidFill>
                <a:latin typeface="Calibri Bold" pitchFamily="34" charset="0"/>
              </a:rPr>
              <a:t>tränarskap</a:t>
            </a:r>
            <a:r>
              <a:rPr lang="sv-SE" dirty="0" smtClean="0">
                <a:solidFill>
                  <a:srgbClr val="084B88"/>
                </a:solidFill>
                <a:latin typeface="Calibri Bold" pitchFamily="34" charset="0"/>
              </a:rPr>
              <a:t> (erfarenhetsutbyten, internutbildning, m.m.)</a:t>
            </a:r>
          </a:p>
          <a:p>
            <a:pPr>
              <a:buFont typeface="Arial" pitchFamily="34" charset="0"/>
              <a:buChar char="•"/>
            </a:pPr>
            <a:r>
              <a:rPr lang="sv-SE" dirty="0" smtClean="0">
                <a:solidFill>
                  <a:srgbClr val="084B88"/>
                </a:solidFill>
                <a:latin typeface="Calibri Bold" pitchFamily="34" charset="0"/>
              </a:rPr>
              <a:t> Säsongsplanering</a:t>
            </a:r>
          </a:p>
          <a:p>
            <a:pPr>
              <a:buFont typeface="Arial" pitchFamily="34" charset="0"/>
              <a:buChar char="•"/>
            </a:pPr>
            <a:r>
              <a:rPr lang="sv-SE" dirty="0" smtClean="0">
                <a:solidFill>
                  <a:srgbClr val="084B88"/>
                </a:solidFill>
                <a:latin typeface="Calibri Bold" pitchFamily="34" charset="0"/>
              </a:rPr>
              <a:t> Kost / återhämtning</a:t>
            </a:r>
          </a:p>
          <a:p>
            <a:pPr>
              <a:buFont typeface="Arial" pitchFamily="34" charset="0"/>
              <a:buChar char="•"/>
            </a:pPr>
            <a:r>
              <a:rPr lang="sv-SE" dirty="0" smtClean="0">
                <a:solidFill>
                  <a:srgbClr val="084B88"/>
                </a:solidFill>
                <a:latin typeface="Calibri Bold" pitchFamily="34" charset="0"/>
              </a:rPr>
              <a:t> Idrottskunskap, t.ex. teknik, taktik, m.m.</a:t>
            </a:r>
          </a:p>
          <a:p>
            <a:pPr>
              <a:buFont typeface="Arial" pitchFamily="34" charset="0"/>
              <a:buChar char="•"/>
            </a:pPr>
            <a:r>
              <a:rPr lang="sv-SE" dirty="0" smtClean="0">
                <a:solidFill>
                  <a:srgbClr val="084B88"/>
                </a:solidFill>
                <a:latin typeface="Calibri Bold" pitchFamily="34" charset="0"/>
              </a:rPr>
              <a:t> Alkohol &amp; tobak</a:t>
            </a:r>
          </a:p>
          <a:p>
            <a:pPr>
              <a:buFont typeface="Arial" pitchFamily="34" charset="0"/>
              <a:buChar char="•"/>
            </a:pPr>
            <a:r>
              <a:rPr lang="sv-SE" dirty="0" smtClean="0">
                <a:solidFill>
                  <a:srgbClr val="084B88"/>
                </a:solidFill>
                <a:latin typeface="Calibri Bold" pitchFamily="34" charset="0"/>
              </a:rPr>
              <a:t> Träningslära</a:t>
            </a:r>
          </a:p>
          <a:p>
            <a:pPr>
              <a:buFont typeface="Arial" pitchFamily="34" charset="0"/>
              <a:buChar char="•"/>
            </a:pPr>
            <a:r>
              <a:rPr lang="sv-SE" dirty="0" smtClean="0">
                <a:solidFill>
                  <a:srgbClr val="084B88"/>
                </a:solidFill>
                <a:latin typeface="Calibri Bold" pitchFamily="34" charset="0"/>
              </a:rPr>
              <a:t> Flugbindarkurs</a:t>
            </a:r>
          </a:p>
          <a:p>
            <a:pPr>
              <a:buFont typeface="Arial" pitchFamily="34" charset="0"/>
              <a:buChar char="•"/>
            </a:pPr>
            <a:r>
              <a:rPr lang="sv-SE" dirty="0" smtClean="0">
                <a:solidFill>
                  <a:srgbClr val="084B88"/>
                </a:solidFill>
                <a:latin typeface="Calibri Bold" pitchFamily="34" charset="0"/>
              </a:rPr>
              <a:t> M.M.</a:t>
            </a:r>
            <a:endParaRPr lang="sv-SE" dirty="0">
              <a:solidFill>
                <a:srgbClr val="084B88"/>
              </a:solidFill>
              <a:latin typeface="Calibri Bold" pitchFamily="34" charset="0"/>
            </a:endParaRPr>
          </a:p>
        </p:txBody>
      </p:sp>
    </p:spTree>
    <p:extLst>
      <p:ext uri="{BB962C8B-B14F-4D97-AF65-F5344CB8AC3E}">
        <p14:creationId xmlns:p14="http://schemas.microsoft.com/office/powerpoint/2010/main" val="154030321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solidFill>
                <a:schemeClr val="tx1"/>
              </a:solidFill>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solidFill>
                <a:schemeClr val="tx1"/>
              </a:solidFill>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87624" y="6437312"/>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Rubrik 1"/>
          <p:cNvSpPr>
            <a:spLocks noGrp="1"/>
          </p:cNvSpPr>
          <p:nvPr>
            <p:ph type="title"/>
          </p:nvPr>
        </p:nvSpPr>
        <p:spPr>
          <a:xfrm>
            <a:off x="1691680" y="116632"/>
            <a:ext cx="6264696" cy="792088"/>
          </a:xfrm>
        </p:spPr>
        <p:txBody>
          <a:bodyPr/>
          <a:lstStyle/>
          <a:p>
            <a:pPr algn="l"/>
            <a:r>
              <a:rPr lang="sv-SE" sz="6600" dirty="0" smtClean="0">
                <a:solidFill>
                  <a:srgbClr val="0067A5"/>
                </a:solidFill>
                <a:latin typeface="Makimango" pitchFamily="2" charset="0"/>
              </a:rPr>
              <a:t>Lärgrupper</a:t>
            </a:r>
            <a:endParaRPr lang="sv-SE" sz="6600" dirty="0">
              <a:solidFill>
                <a:srgbClr val="0067A5"/>
              </a:solidFill>
              <a:latin typeface="Makimango" pitchFamily="2" charset="0"/>
            </a:endParaRPr>
          </a:p>
        </p:txBody>
      </p:sp>
      <p:grpSp>
        <p:nvGrpSpPr>
          <p:cNvPr id="2" name="Group 24"/>
          <p:cNvGrpSpPr>
            <a:grpSpLocks/>
          </p:cNvGrpSpPr>
          <p:nvPr/>
        </p:nvGrpSpPr>
        <p:grpSpPr bwMode="auto">
          <a:xfrm>
            <a:off x="5652120" y="4653135"/>
            <a:ext cx="2736304" cy="1488549"/>
            <a:chOff x="3243" y="2160"/>
            <a:chExt cx="2177" cy="1360"/>
          </a:xfrm>
        </p:grpSpPr>
        <p:sp>
          <p:nvSpPr>
            <p:cNvPr id="13" name="Line 8"/>
            <p:cNvSpPr>
              <a:spLocks noChangeShapeType="1"/>
            </p:cNvSpPr>
            <p:nvPr/>
          </p:nvSpPr>
          <p:spPr bwMode="auto">
            <a:xfrm>
              <a:off x="3878" y="2160"/>
              <a:ext cx="0" cy="318"/>
            </a:xfrm>
            <a:prstGeom prst="line">
              <a:avLst/>
            </a:prstGeom>
            <a:noFill/>
            <a:ln w="9525">
              <a:solidFill>
                <a:schemeClr val="tx1"/>
              </a:solidFill>
              <a:round/>
              <a:headEnd/>
              <a:tailEnd type="triangle" w="med" len="med"/>
            </a:ln>
          </p:spPr>
          <p:txBody>
            <a:bodyPr/>
            <a:lstStyle/>
            <a:p>
              <a:endParaRPr lang="sv-SE">
                <a:solidFill>
                  <a:srgbClr val="084B88"/>
                </a:solidFill>
                <a:latin typeface="Calibri Bold" pitchFamily="34" charset="0"/>
              </a:endParaRPr>
            </a:p>
          </p:txBody>
        </p:sp>
        <p:sp>
          <p:nvSpPr>
            <p:cNvPr id="14" name="Text Box 9"/>
            <p:cNvSpPr txBox="1">
              <a:spLocks noChangeArrowheads="1"/>
            </p:cNvSpPr>
            <p:nvPr/>
          </p:nvSpPr>
          <p:spPr bwMode="auto">
            <a:xfrm>
              <a:off x="3243" y="2423"/>
              <a:ext cx="2177" cy="1097"/>
            </a:xfrm>
            <a:prstGeom prst="rect">
              <a:avLst/>
            </a:prstGeom>
            <a:noFill/>
            <a:ln w="9525">
              <a:noFill/>
              <a:miter lim="800000"/>
              <a:headEnd/>
              <a:tailEnd/>
            </a:ln>
          </p:spPr>
          <p:txBody>
            <a:bodyPr>
              <a:spAutoFit/>
            </a:bodyPr>
            <a:lstStyle/>
            <a:p>
              <a:r>
                <a:rPr lang="sv-SE" dirty="0">
                  <a:solidFill>
                    <a:srgbClr val="084B88"/>
                  </a:solidFill>
                  <a:latin typeface="Calibri Bold" pitchFamily="34" charset="0"/>
                </a:rPr>
                <a:t>SDF-kurser &amp; utbildning</a:t>
              </a:r>
            </a:p>
            <a:p>
              <a:r>
                <a:rPr lang="sv-SE" dirty="0">
                  <a:solidFill>
                    <a:srgbClr val="084B88"/>
                  </a:solidFill>
                  <a:latin typeface="Calibri Bold" pitchFamily="34" charset="0"/>
                </a:rPr>
                <a:t>Föreläsare</a:t>
              </a:r>
            </a:p>
            <a:p>
              <a:r>
                <a:rPr lang="sv-SE" dirty="0">
                  <a:solidFill>
                    <a:srgbClr val="084B88"/>
                  </a:solidFill>
                  <a:latin typeface="Calibri Bold" pitchFamily="34" charset="0"/>
                </a:rPr>
                <a:t>Utbildningsmaterial</a:t>
              </a:r>
            </a:p>
            <a:p>
              <a:r>
                <a:rPr lang="sv-SE" dirty="0">
                  <a:solidFill>
                    <a:srgbClr val="084B88"/>
                  </a:solidFill>
                  <a:latin typeface="Calibri Bold" pitchFamily="34" charset="0"/>
                </a:rPr>
                <a:t>Etc.</a:t>
              </a:r>
            </a:p>
          </p:txBody>
        </p:sp>
      </p:grpSp>
      <p:grpSp>
        <p:nvGrpSpPr>
          <p:cNvPr id="3" name="Group 23"/>
          <p:cNvGrpSpPr>
            <a:grpSpLocks/>
          </p:cNvGrpSpPr>
          <p:nvPr/>
        </p:nvGrpSpPr>
        <p:grpSpPr bwMode="auto">
          <a:xfrm>
            <a:off x="5436096" y="2708920"/>
            <a:ext cx="1938163" cy="1757802"/>
            <a:chOff x="3061" y="663"/>
            <a:chExt cx="1542" cy="1606"/>
          </a:xfrm>
        </p:grpSpPr>
        <p:sp>
          <p:nvSpPr>
            <p:cNvPr id="16" name="Line 7"/>
            <p:cNvSpPr>
              <a:spLocks noChangeShapeType="1"/>
            </p:cNvSpPr>
            <p:nvPr/>
          </p:nvSpPr>
          <p:spPr bwMode="auto">
            <a:xfrm>
              <a:off x="4059" y="663"/>
              <a:ext cx="0" cy="181"/>
            </a:xfrm>
            <a:prstGeom prst="line">
              <a:avLst/>
            </a:prstGeom>
            <a:noFill/>
            <a:ln w="9525">
              <a:solidFill>
                <a:schemeClr val="tx1"/>
              </a:solidFill>
              <a:round/>
              <a:headEnd/>
              <a:tailEnd type="triangle" w="med" len="med"/>
            </a:ln>
          </p:spPr>
          <p:txBody>
            <a:bodyPr/>
            <a:lstStyle/>
            <a:p>
              <a:endParaRPr lang="sv-SE">
                <a:solidFill>
                  <a:srgbClr val="084B88"/>
                </a:solidFill>
                <a:latin typeface="Calibri Bold" pitchFamily="34" charset="0"/>
              </a:endParaRPr>
            </a:p>
          </p:txBody>
        </p:sp>
        <p:pic>
          <p:nvPicPr>
            <p:cNvPr id="17" name="Picture 10" descr="MCj04338570000[1]"/>
            <p:cNvPicPr>
              <a:picLocks noChangeAspect="1" noChangeArrowheads="1"/>
            </p:cNvPicPr>
            <p:nvPr/>
          </p:nvPicPr>
          <p:blipFill>
            <a:blip r:embed="rId4" cstate="print"/>
            <a:srcRect/>
            <a:stretch>
              <a:fillRect/>
            </a:stretch>
          </p:blipFill>
          <p:spPr bwMode="auto">
            <a:xfrm>
              <a:off x="3061" y="845"/>
              <a:ext cx="1542" cy="1424"/>
            </a:xfrm>
            <a:prstGeom prst="rect">
              <a:avLst/>
            </a:prstGeom>
            <a:noFill/>
            <a:ln w="9525">
              <a:noFill/>
              <a:miter lim="800000"/>
              <a:headEnd/>
              <a:tailEnd/>
            </a:ln>
          </p:spPr>
        </p:pic>
        <p:pic>
          <p:nvPicPr>
            <p:cNvPr id="18" name="Picture 11" descr="SISU Logga"/>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833" y="1162"/>
              <a:ext cx="681" cy="408"/>
            </a:xfrm>
            <a:prstGeom prst="rect">
              <a:avLst/>
            </a:prstGeom>
            <a:noFill/>
            <a:ln w="9525">
              <a:noFill/>
              <a:miter lim="800000"/>
              <a:headEnd/>
              <a:tailEnd/>
            </a:ln>
          </p:spPr>
        </p:pic>
      </p:grpSp>
      <p:grpSp>
        <p:nvGrpSpPr>
          <p:cNvPr id="4" name="Group 25"/>
          <p:cNvGrpSpPr>
            <a:grpSpLocks/>
          </p:cNvGrpSpPr>
          <p:nvPr/>
        </p:nvGrpSpPr>
        <p:grpSpPr bwMode="auto">
          <a:xfrm>
            <a:off x="1835696" y="2564904"/>
            <a:ext cx="3021722" cy="893882"/>
            <a:chOff x="612" y="799"/>
            <a:chExt cx="2405" cy="817"/>
          </a:xfrm>
        </p:grpSpPr>
        <p:sp>
          <p:nvSpPr>
            <p:cNvPr id="20" name="Line 15"/>
            <p:cNvSpPr>
              <a:spLocks noChangeShapeType="1"/>
            </p:cNvSpPr>
            <p:nvPr/>
          </p:nvSpPr>
          <p:spPr bwMode="auto">
            <a:xfrm flipH="1" flipV="1">
              <a:off x="2064" y="1162"/>
              <a:ext cx="953" cy="454"/>
            </a:xfrm>
            <a:prstGeom prst="line">
              <a:avLst/>
            </a:prstGeom>
            <a:noFill/>
            <a:ln w="9525">
              <a:solidFill>
                <a:schemeClr val="tx1"/>
              </a:solidFill>
              <a:round/>
              <a:headEnd/>
              <a:tailEnd type="triangle" w="med" len="med"/>
            </a:ln>
          </p:spPr>
          <p:txBody>
            <a:bodyPr/>
            <a:lstStyle/>
            <a:p>
              <a:endParaRPr lang="sv-SE">
                <a:solidFill>
                  <a:srgbClr val="084B88"/>
                </a:solidFill>
                <a:latin typeface="Calibri Bold" pitchFamily="34" charset="0"/>
              </a:endParaRPr>
            </a:p>
          </p:txBody>
        </p:sp>
        <p:sp>
          <p:nvSpPr>
            <p:cNvPr id="21" name="Text Box 16"/>
            <p:cNvSpPr txBox="1">
              <a:spLocks noChangeArrowheads="1"/>
            </p:cNvSpPr>
            <p:nvPr/>
          </p:nvSpPr>
          <p:spPr bwMode="auto">
            <a:xfrm>
              <a:off x="612" y="799"/>
              <a:ext cx="1451" cy="591"/>
            </a:xfrm>
            <a:prstGeom prst="rect">
              <a:avLst/>
            </a:prstGeom>
            <a:noFill/>
            <a:ln w="9525">
              <a:noFill/>
              <a:miter lim="800000"/>
              <a:headEnd/>
              <a:tailEnd/>
            </a:ln>
          </p:spPr>
          <p:txBody>
            <a:bodyPr wrap="none">
              <a:spAutoFit/>
            </a:bodyPr>
            <a:lstStyle/>
            <a:p>
              <a:r>
                <a:rPr lang="sv-SE" sz="1800" dirty="0">
                  <a:solidFill>
                    <a:srgbClr val="084B88"/>
                  </a:solidFill>
                  <a:latin typeface="Calibri Bold" pitchFamily="34" charset="0"/>
                </a:rPr>
                <a:t>Ökat stöd till SF</a:t>
              </a:r>
            </a:p>
            <a:p>
              <a:r>
                <a:rPr lang="sv-SE" sz="1800" dirty="0">
                  <a:solidFill>
                    <a:srgbClr val="084B88"/>
                  </a:solidFill>
                  <a:latin typeface="Calibri Bold" pitchFamily="34" charset="0"/>
                </a:rPr>
                <a:t>Genom SF-bidrag</a:t>
              </a:r>
            </a:p>
          </p:txBody>
        </p:sp>
      </p:grpSp>
      <p:grpSp>
        <p:nvGrpSpPr>
          <p:cNvPr id="5" name="Group 26"/>
          <p:cNvGrpSpPr>
            <a:grpSpLocks/>
          </p:cNvGrpSpPr>
          <p:nvPr/>
        </p:nvGrpSpPr>
        <p:grpSpPr bwMode="auto">
          <a:xfrm>
            <a:off x="1763281" y="3284495"/>
            <a:ext cx="1968329" cy="1247754"/>
            <a:chOff x="681" y="1273"/>
            <a:chExt cx="1566" cy="1140"/>
          </a:xfrm>
        </p:grpSpPr>
        <p:sp>
          <p:nvSpPr>
            <p:cNvPr id="23" name="Text Box 14"/>
            <p:cNvSpPr txBox="1">
              <a:spLocks noChangeArrowheads="1"/>
            </p:cNvSpPr>
            <p:nvPr/>
          </p:nvSpPr>
          <p:spPr bwMode="auto">
            <a:xfrm>
              <a:off x="681" y="1800"/>
              <a:ext cx="1566" cy="613"/>
            </a:xfrm>
            <a:prstGeom prst="rect">
              <a:avLst/>
            </a:prstGeom>
            <a:noFill/>
            <a:ln w="9525">
              <a:noFill/>
              <a:miter lim="800000"/>
              <a:headEnd/>
              <a:tailEnd/>
            </a:ln>
          </p:spPr>
          <p:txBody>
            <a:bodyPr wrap="square">
              <a:spAutoFit/>
            </a:bodyPr>
            <a:lstStyle/>
            <a:p>
              <a:r>
                <a:rPr lang="sv-SE" sz="1800" dirty="0">
                  <a:solidFill>
                    <a:srgbClr val="084B88"/>
                  </a:solidFill>
                  <a:latin typeface="Calibri Bold" pitchFamily="34" charset="0"/>
                </a:rPr>
                <a:t>Ökat stöd till SDF</a:t>
              </a:r>
            </a:p>
            <a:p>
              <a:r>
                <a:rPr lang="sv-SE" sz="1800" dirty="0">
                  <a:solidFill>
                    <a:srgbClr val="084B88"/>
                  </a:solidFill>
                  <a:latin typeface="Calibri Bold" pitchFamily="34" charset="0"/>
                </a:rPr>
                <a:t>Genom SDF-bidrag</a:t>
              </a:r>
            </a:p>
          </p:txBody>
        </p:sp>
        <p:sp>
          <p:nvSpPr>
            <p:cNvPr id="24" name="Line 17"/>
            <p:cNvSpPr>
              <a:spLocks noChangeShapeType="1"/>
            </p:cNvSpPr>
            <p:nvPr/>
          </p:nvSpPr>
          <p:spPr bwMode="auto">
            <a:xfrm>
              <a:off x="1369" y="1273"/>
              <a:ext cx="0" cy="499"/>
            </a:xfrm>
            <a:prstGeom prst="line">
              <a:avLst/>
            </a:prstGeom>
            <a:noFill/>
            <a:ln w="9525">
              <a:solidFill>
                <a:schemeClr val="tx1"/>
              </a:solidFill>
              <a:round/>
              <a:headEnd/>
              <a:tailEnd type="triangle" w="med" len="med"/>
            </a:ln>
          </p:spPr>
          <p:txBody>
            <a:bodyPr/>
            <a:lstStyle/>
            <a:p>
              <a:endParaRPr lang="sv-SE">
                <a:solidFill>
                  <a:srgbClr val="084B88"/>
                </a:solidFill>
                <a:latin typeface="Calibri Bold" pitchFamily="34" charset="0"/>
              </a:endParaRPr>
            </a:p>
          </p:txBody>
        </p:sp>
      </p:grpSp>
      <p:grpSp>
        <p:nvGrpSpPr>
          <p:cNvPr id="6" name="Group 27"/>
          <p:cNvGrpSpPr>
            <a:grpSpLocks/>
          </p:cNvGrpSpPr>
          <p:nvPr/>
        </p:nvGrpSpPr>
        <p:grpSpPr bwMode="auto">
          <a:xfrm>
            <a:off x="1907704" y="4725144"/>
            <a:ext cx="1783563" cy="1143776"/>
            <a:chOff x="612" y="2160"/>
            <a:chExt cx="1419" cy="1045"/>
          </a:xfrm>
        </p:grpSpPr>
        <p:sp>
          <p:nvSpPr>
            <p:cNvPr id="26" name="Text Box 18"/>
            <p:cNvSpPr txBox="1">
              <a:spLocks noChangeArrowheads="1"/>
            </p:cNvSpPr>
            <p:nvPr/>
          </p:nvSpPr>
          <p:spPr bwMode="auto">
            <a:xfrm>
              <a:off x="612" y="2614"/>
              <a:ext cx="1419" cy="591"/>
            </a:xfrm>
            <a:prstGeom prst="rect">
              <a:avLst/>
            </a:prstGeom>
            <a:noFill/>
            <a:ln w="9525">
              <a:noFill/>
              <a:miter lim="800000"/>
              <a:headEnd/>
              <a:tailEnd/>
            </a:ln>
          </p:spPr>
          <p:txBody>
            <a:bodyPr wrap="none">
              <a:spAutoFit/>
            </a:bodyPr>
            <a:lstStyle/>
            <a:p>
              <a:r>
                <a:rPr lang="sv-SE" sz="1800">
                  <a:solidFill>
                    <a:srgbClr val="084B88"/>
                  </a:solidFill>
                  <a:latin typeface="Calibri Bold" pitchFamily="34" charset="0"/>
                </a:rPr>
                <a:t>Ex. mer resurser </a:t>
              </a:r>
            </a:p>
            <a:p>
              <a:r>
                <a:rPr lang="sv-SE" sz="1800">
                  <a:solidFill>
                    <a:srgbClr val="084B88"/>
                  </a:solidFill>
                  <a:latin typeface="Calibri Bold" pitchFamily="34" charset="0"/>
                </a:rPr>
                <a:t>till utbildning</a:t>
              </a:r>
            </a:p>
          </p:txBody>
        </p:sp>
        <p:sp>
          <p:nvSpPr>
            <p:cNvPr id="27" name="Line 19"/>
            <p:cNvSpPr>
              <a:spLocks noChangeShapeType="1"/>
            </p:cNvSpPr>
            <p:nvPr/>
          </p:nvSpPr>
          <p:spPr bwMode="auto">
            <a:xfrm>
              <a:off x="1156" y="2160"/>
              <a:ext cx="0" cy="499"/>
            </a:xfrm>
            <a:prstGeom prst="line">
              <a:avLst/>
            </a:prstGeom>
            <a:noFill/>
            <a:ln w="9525">
              <a:solidFill>
                <a:schemeClr val="tx1"/>
              </a:solidFill>
              <a:round/>
              <a:headEnd/>
              <a:tailEnd type="triangle" w="med" len="med"/>
            </a:ln>
          </p:spPr>
          <p:txBody>
            <a:bodyPr/>
            <a:lstStyle/>
            <a:p>
              <a:endParaRPr lang="sv-SE">
                <a:solidFill>
                  <a:srgbClr val="084B88"/>
                </a:solidFill>
                <a:latin typeface="Calibri Bold" pitchFamily="34" charset="0"/>
              </a:endParaRPr>
            </a:p>
          </p:txBody>
        </p:sp>
      </p:grpSp>
      <p:sp>
        <p:nvSpPr>
          <p:cNvPr id="28" name="Text Box 20"/>
          <p:cNvSpPr txBox="1">
            <a:spLocks noChangeArrowheads="1"/>
          </p:cNvSpPr>
          <p:nvPr/>
        </p:nvSpPr>
        <p:spPr bwMode="auto">
          <a:xfrm>
            <a:off x="1546968" y="1485056"/>
            <a:ext cx="2097791" cy="707886"/>
          </a:xfrm>
          <a:prstGeom prst="rect">
            <a:avLst/>
          </a:prstGeom>
          <a:noFill/>
          <a:ln w="9525">
            <a:noFill/>
            <a:miter lim="800000"/>
            <a:headEnd/>
            <a:tailEnd/>
          </a:ln>
        </p:spPr>
        <p:txBody>
          <a:bodyPr wrap="square">
            <a:spAutoFit/>
          </a:bodyPr>
          <a:lstStyle/>
          <a:p>
            <a:pPr algn="ctr">
              <a:spcBef>
                <a:spcPct val="50000"/>
              </a:spcBef>
            </a:pPr>
            <a:r>
              <a:rPr lang="sv-SE" sz="4000" b="1" dirty="0">
                <a:solidFill>
                  <a:srgbClr val="084B88"/>
                </a:solidFill>
                <a:latin typeface="Calibri Bold" pitchFamily="34" charset="0"/>
              </a:rPr>
              <a:t>Resurs</a:t>
            </a:r>
            <a:endParaRPr lang="sv-SE" sz="1800" b="1" dirty="0">
              <a:solidFill>
                <a:srgbClr val="084B88"/>
              </a:solidFill>
              <a:latin typeface="Calibri Bold" pitchFamily="34" charset="0"/>
            </a:endParaRPr>
          </a:p>
        </p:txBody>
      </p:sp>
      <p:grpSp>
        <p:nvGrpSpPr>
          <p:cNvPr id="7" name="Group 22"/>
          <p:cNvGrpSpPr>
            <a:grpSpLocks/>
          </p:cNvGrpSpPr>
          <p:nvPr/>
        </p:nvGrpSpPr>
        <p:grpSpPr bwMode="auto">
          <a:xfrm>
            <a:off x="4067944" y="1628800"/>
            <a:ext cx="4142793" cy="615122"/>
            <a:chOff x="2109" y="164"/>
            <a:chExt cx="3296" cy="562"/>
          </a:xfrm>
        </p:grpSpPr>
        <p:sp>
          <p:nvSpPr>
            <p:cNvPr id="30" name="Text Box 6"/>
            <p:cNvSpPr txBox="1">
              <a:spLocks noChangeArrowheads="1"/>
            </p:cNvSpPr>
            <p:nvPr/>
          </p:nvSpPr>
          <p:spPr bwMode="auto">
            <a:xfrm>
              <a:off x="2884" y="164"/>
              <a:ext cx="2521" cy="562"/>
            </a:xfrm>
            <a:prstGeom prst="rect">
              <a:avLst/>
            </a:prstGeom>
            <a:noFill/>
            <a:ln w="9525">
              <a:noFill/>
              <a:miter lim="800000"/>
              <a:headEnd/>
              <a:tailEnd/>
            </a:ln>
          </p:spPr>
          <p:txBody>
            <a:bodyPr wrap="none">
              <a:spAutoFit/>
            </a:bodyPr>
            <a:lstStyle/>
            <a:p>
              <a:pPr algn="ctr"/>
              <a:r>
                <a:rPr lang="sv-SE" dirty="0">
                  <a:solidFill>
                    <a:srgbClr val="084B88"/>
                  </a:solidFill>
                  <a:latin typeface="Calibri Bold" pitchFamily="34" charset="0"/>
                </a:rPr>
                <a:t>Föreningens utbildningstimmar</a:t>
              </a:r>
              <a:br>
                <a:rPr lang="sv-SE" dirty="0">
                  <a:solidFill>
                    <a:srgbClr val="084B88"/>
                  </a:solidFill>
                  <a:latin typeface="Calibri Bold" pitchFamily="34" charset="0"/>
                </a:rPr>
              </a:br>
              <a:r>
                <a:rPr lang="sv-SE" sz="1600" dirty="0">
                  <a:solidFill>
                    <a:srgbClr val="084B88"/>
                  </a:solidFill>
                  <a:latin typeface="Calibri Bold" pitchFamily="34" charset="0"/>
                </a:rPr>
                <a:t>utbildningstimma = 45 min / grupp</a:t>
              </a:r>
            </a:p>
          </p:txBody>
        </p:sp>
        <p:sp>
          <p:nvSpPr>
            <p:cNvPr id="31" name="Line 21"/>
            <p:cNvSpPr>
              <a:spLocks noChangeShapeType="1"/>
            </p:cNvSpPr>
            <p:nvPr/>
          </p:nvSpPr>
          <p:spPr bwMode="auto">
            <a:xfrm>
              <a:off x="2109" y="346"/>
              <a:ext cx="680" cy="0"/>
            </a:xfrm>
            <a:prstGeom prst="line">
              <a:avLst/>
            </a:prstGeom>
            <a:noFill/>
            <a:ln w="9525">
              <a:solidFill>
                <a:schemeClr val="tx1"/>
              </a:solidFill>
              <a:round/>
              <a:headEnd/>
              <a:tailEnd type="triangle" w="med" len="med"/>
            </a:ln>
          </p:spPr>
          <p:txBody>
            <a:bodyPr/>
            <a:lstStyle/>
            <a:p>
              <a:endParaRPr lang="sv-SE">
                <a:solidFill>
                  <a:srgbClr val="084B88"/>
                </a:solidFill>
                <a:latin typeface="Calibri Bold" pitchFamily="34" charset="0"/>
              </a:endParaRPr>
            </a:p>
          </p:txBody>
        </p:sp>
      </p:grpSp>
    </p:spTree>
    <p:extLst>
      <p:ext uri="{BB962C8B-B14F-4D97-AF65-F5344CB8AC3E}">
        <p14:creationId xmlns:p14="http://schemas.microsoft.com/office/powerpoint/2010/main" val="154030321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a:p>
            <a:pPr marL="39688"/>
            <a:endParaRPr lang="en-US" sz="1600" b="1">
              <a:solidFill>
                <a:schemeClr val="tx1"/>
              </a:solidFill>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solidFill>
                <a:schemeClr val="tx1"/>
              </a:solidFill>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solidFill>
                <a:schemeClr val="tx1"/>
              </a:solidFill>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87624" y="6437312"/>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textruta 9"/>
          <p:cNvSpPr txBox="1"/>
          <p:nvPr/>
        </p:nvSpPr>
        <p:spPr>
          <a:xfrm>
            <a:off x="1763688" y="116632"/>
            <a:ext cx="5206875" cy="1107996"/>
          </a:xfrm>
          <a:prstGeom prst="rect">
            <a:avLst/>
          </a:prstGeom>
          <a:noFill/>
        </p:spPr>
        <p:txBody>
          <a:bodyPr wrap="none" rtlCol="0">
            <a:spAutoFit/>
          </a:bodyPr>
          <a:lstStyle/>
          <a:p>
            <a:r>
              <a:rPr lang="sv-SE" sz="6600" dirty="0" smtClean="0">
                <a:solidFill>
                  <a:srgbClr val="0067A5"/>
                </a:solidFill>
                <a:latin typeface="Makimango" pitchFamily="2" charset="0"/>
              </a:rPr>
              <a:t>Utbildning - bildning</a:t>
            </a:r>
            <a:endParaRPr lang="sv-SE" sz="6600" dirty="0">
              <a:solidFill>
                <a:srgbClr val="0067A5"/>
              </a:solidFill>
              <a:latin typeface="Makimango" pitchFamily="2" charset="0"/>
            </a:endParaRPr>
          </a:p>
        </p:txBody>
      </p:sp>
      <p:sp>
        <p:nvSpPr>
          <p:cNvPr id="11" name="Rektangel 10"/>
          <p:cNvSpPr/>
          <p:nvPr/>
        </p:nvSpPr>
        <p:spPr>
          <a:xfrm>
            <a:off x="1403648" y="1550917"/>
            <a:ext cx="7740352" cy="4801314"/>
          </a:xfrm>
          <a:prstGeom prst="rect">
            <a:avLst/>
          </a:prstGeom>
        </p:spPr>
        <p:txBody>
          <a:bodyPr wrap="square">
            <a:spAutoFit/>
          </a:bodyPr>
          <a:lstStyle/>
          <a:p>
            <a:r>
              <a:rPr lang="sv-SE" dirty="0" smtClean="0">
                <a:solidFill>
                  <a:srgbClr val="084B88"/>
                </a:solidFill>
                <a:latin typeface="Calibri Bold" pitchFamily="34" charset="0"/>
              </a:rPr>
              <a:t>Exempel på </a:t>
            </a:r>
            <a:r>
              <a:rPr lang="sv-SE" dirty="0" err="1" smtClean="0">
                <a:solidFill>
                  <a:srgbClr val="084B88"/>
                </a:solidFill>
                <a:latin typeface="Calibri Bold" pitchFamily="34" charset="0"/>
              </a:rPr>
              <a:t>lärgrupper</a:t>
            </a:r>
            <a:r>
              <a:rPr lang="sv-SE" dirty="0" smtClean="0">
                <a:solidFill>
                  <a:srgbClr val="084B88"/>
                </a:solidFill>
                <a:latin typeface="Calibri Bold" pitchFamily="34" charset="0"/>
              </a:rPr>
              <a:t> i lagen:</a:t>
            </a:r>
          </a:p>
          <a:p>
            <a:endParaRPr lang="sv-SE" dirty="0" smtClean="0">
              <a:solidFill>
                <a:srgbClr val="084B88"/>
              </a:solidFill>
              <a:latin typeface="Calibri Bold" pitchFamily="34" charset="0"/>
            </a:endParaRPr>
          </a:p>
          <a:p>
            <a:r>
              <a:rPr lang="sv-SE" u="sng" dirty="0" smtClean="0">
                <a:solidFill>
                  <a:srgbClr val="084B88"/>
                </a:solidFill>
                <a:latin typeface="Calibri Bold" pitchFamily="34" charset="0"/>
              </a:rPr>
              <a:t>Spelarutveckling</a:t>
            </a:r>
          </a:p>
          <a:p>
            <a:r>
              <a:rPr lang="sv-SE" sz="1400" dirty="0" smtClean="0">
                <a:solidFill>
                  <a:srgbClr val="084B88"/>
                </a:solidFill>
                <a:latin typeface="Calibri Bold" pitchFamily="34" charset="0"/>
              </a:rPr>
              <a:t>Tränarna/ledarna träffas för att utbyta idéer, kunskaper och erfarenheter kring hur man på bästa sätt tränar och utvecklar spelarna. Vilken typ av träning är det mest mottagliga för, hur lägger man upp övningen/träningen på bästa sätt pedagogiskt. Hur mycket ska man träna </a:t>
            </a:r>
            <a:r>
              <a:rPr lang="sv-SE" sz="1400" dirty="0" smtClean="0">
                <a:solidFill>
                  <a:srgbClr val="084B88"/>
                </a:solidFill>
                <a:latin typeface="Calibri Bold" pitchFamily="34" charset="0"/>
                <a:sym typeface="Wingdings" panose="05000000000000000000" pitchFamily="2" charset="2"/>
              </a:rPr>
              <a:t> matcha?</a:t>
            </a:r>
            <a:endParaRPr lang="sv-SE" sz="1400" dirty="0" smtClean="0">
              <a:solidFill>
                <a:srgbClr val="084B88"/>
              </a:solidFill>
              <a:latin typeface="Calibri Bold" pitchFamily="34" charset="0"/>
            </a:endParaRPr>
          </a:p>
          <a:p>
            <a:endParaRPr lang="sv-SE" dirty="0" smtClean="0">
              <a:solidFill>
                <a:srgbClr val="084B88"/>
              </a:solidFill>
              <a:latin typeface="Calibri Bold" pitchFamily="34" charset="0"/>
            </a:endParaRPr>
          </a:p>
          <a:p>
            <a:r>
              <a:rPr lang="sv-SE" u="sng" dirty="0" smtClean="0">
                <a:solidFill>
                  <a:srgbClr val="084B88"/>
                </a:solidFill>
                <a:latin typeface="Calibri Bold" pitchFamily="34" charset="0"/>
              </a:rPr>
              <a:t>Arrangemangsutvecklin</a:t>
            </a:r>
            <a:r>
              <a:rPr lang="sv-SE" dirty="0" smtClean="0">
                <a:solidFill>
                  <a:srgbClr val="084B88"/>
                </a:solidFill>
                <a:latin typeface="Calibri Bold" pitchFamily="34" charset="0"/>
              </a:rPr>
              <a:t>g</a:t>
            </a:r>
          </a:p>
          <a:p>
            <a:r>
              <a:rPr lang="sv-SE" sz="1400" dirty="0" smtClean="0">
                <a:solidFill>
                  <a:srgbClr val="084B88"/>
                </a:solidFill>
                <a:latin typeface="Calibri Bold" pitchFamily="34" charset="0"/>
              </a:rPr>
              <a:t>Lära sig mer om att genomföra bra arrangemang, t.ex. en cup. Vad måste man tänka på? Finns det regler kring att servera mat, kring boende, m.m. som man måste förhålla sig till? Hur kan vi tjäna pengar på cupen? Ska vi ha kringaktiviteter för att få fler nöjda deltagare, m.m.?</a:t>
            </a:r>
          </a:p>
          <a:p>
            <a:endParaRPr lang="sv-SE" dirty="0" smtClean="0">
              <a:solidFill>
                <a:srgbClr val="084B88"/>
              </a:solidFill>
              <a:latin typeface="Calibri Bold" pitchFamily="34" charset="0"/>
            </a:endParaRPr>
          </a:p>
          <a:p>
            <a:r>
              <a:rPr lang="sv-SE" u="sng" dirty="0" smtClean="0">
                <a:solidFill>
                  <a:srgbClr val="084B88"/>
                </a:solidFill>
                <a:latin typeface="Calibri Bold" pitchFamily="34" charset="0"/>
              </a:rPr>
              <a:t>Taktik/Återhämtning/värdegrundsarbete</a:t>
            </a:r>
          </a:p>
          <a:p>
            <a:r>
              <a:rPr lang="sv-SE" sz="1400" dirty="0" smtClean="0">
                <a:solidFill>
                  <a:srgbClr val="084B88"/>
                </a:solidFill>
                <a:latin typeface="Calibri Bold" pitchFamily="34" charset="0"/>
              </a:rPr>
              <a:t>Olika ämnen som de aktiva kan arbeta med. Ishockeyn material Attityd. Videoanalys av teknik. Prata om tekningar, uppspel, försvarsspel, m.m. Betydelsen av kost/vila.</a:t>
            </a:r>
          </a:p>
          <a:p>
            <a:endParaRPr lang="sv-SE" dirty="0">
              <a:solidFill>
                <a:srgbClr val="084B88"/>
              </a:solidFill>
              <a:latin typeface="Calibri Bold" pitchFamily="34" charset="0"/>
            </a:endParaRPr>
          </a:p>
          <a:p>
            <a:r>
              <a:rPr lang="sv-SE" u="sng" dirty="0" smtClean="0">
                <a:solidFill>
                  <a:srgbClr val="084B88"/>
                </a:solidFill>
                <a:latin typeface="Calibri Bold" pitchFamily="34" charset="0"/>
              </a:rPr>
              <a:t>Funktionärsutbildnin</a:t>
            </a:r>
            <a:r>
              <a:rPr lang="sv-SE" dirty="0" smtClean="0">
                <a:solidFill>
                  <a:srgbClr val="084B88"/>
                </a:solidFill>
                <a:latin typeface="Calibri Bold" pitchFamily="34" charset="0"/>
              </a:rPr>
              <a:t>g</a:t>
            </a:r>
          </a:p>
          <a:p>
            <a:r>
              <a:rPr lang="sv-SE" sz="1400" dirty="0" smtClean="0">
                <a:solidFill>
                  <a:srgbClr val="084B88"/>
                </a:solidFill>
                <a:latin typeface="Calibri Bold" pitchFamily="34" charset="0"/>
              </a:rPr>
              <a:t>Hur sköter man klockan? Domartecken? Vem ska in vid mål? Hur ska matchprotokollet fyllas i?</a:t>
            </a:r>
          </a:p>
          <a:p>
            <a:endParaRPr lang="sv-SE" dirty="0" smtClean="0">
              <a:solidFill>
                <a:srgbClr val="084B88"/>
              </a:solidFill>
              <a:latin typeface="Calibri Bold" pitchFamily="34" charset="0"/>
            </a:endParaRPr>
          </a:p>
        </p:txBody>
      </p:sp>
    </p:spTree>
    <p:extLst>
      <p:ext uri="{BB962C8B-B14F-4D97-AF65-F5344CB8AC3E}">
        <p14:creationId xmlns:p14="http://schemas.microsoft.com/office/powerpoint/2010/main" val="161884603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stretch>
            <a:fillRect/>
          </a:stretch>
        </p:blipFill>
        <p:spPr>
          <a:xfrm>
            <a:off x="0" y="0"/>
            <a:ext cx="10714790" cy="6696744"/>
          </a:xfrm>
          <a:prstGeom prst="rect">
            <a:avLst/>
          </a:prstGeom>
        </p:spPr>
      </p:pic>
      <p:sp>
        <p:nvSpPr>
          <p:cNvPr id="3" name="Ellips 2"/>
          <p:cNvSpPr/>
          <p:nvPr/>
        </p:nvSpPr>
        <p:spPr bwMode="auto">
          <a:xfrm>
            <a:off x="-11900" y="4581128"/>
            <a:ext cx="3647795" cy="720080"/>
          </a:xfrm>
          <a:prstGeom prst="ellipse">
            <a:avLst/>
          </a:prstGeom>
          <a:noFill/>
          <a:ln w="5715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sv-SE" sz="1800" b="0" i="0" u="none" strike="noStrike" cap="none" normalizeH="0" baseline="0" dirty="0" smtClean="0">
                <a:ln>
                  <a:noFill/>
                </a:ln>
                <a:solidFill>
                  <a:srgbClr val="FF0000"/>
                </a:solidFill>
                <a:effectLst/>
                <a:latin typeface="Arial" charset="0"/>
                <a:ea typeface="ヒラギノ角ゴ ProN W3" charset="0"/>
                <a:cs typeface="ヒラギノ角ゴ ProN W3" charset="0"/>
                <a:sym typeface="Arial" charset="0"/>
              </a:rPr>
              <a:t>OBS! Underskrift!</a:t>
            </a:r>
          </a:p>
        </p:txBody>
      </p:sp>
    </p:spTree>
    <p:extLst>
      <p:ext uri="{BB962C8B-B14F-4D97-AF65-F5344CB8AC3E}">
        <p14:creationId xmlns:p14="http://schemas.microsoft.com/office/powerpoint/2010/main" val="40868851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p:cNvSpPr>
          <p:nvPr/>
        </p:nvSpPr>
        <p:spPr bwMode="auto">
          <a:xfrm>
            <a:off x="4940300" y="38100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en-US" sz="1600" b="1">
              <a:latin typeface="Calibri" pitchFamily="34" charset="0"/>
              <a:ea typeface="Lucida Sans" pitchFamily="34" charset="0"/>
              <a:cs typeface="Calibri" pitchFamily="34" charset="0"/>
              <a:sym typeface="Lucida Sans" pitchFamily="34" charset="0"/>
            </a:endParaRPr>
          </a:p>
          <a:p>
            <a:pPr marL="39688"/>
            <a:endParaRPr lang="en-US" sz="1600" b="1">
              <a:latin typeface="Calibri" pitchFamily="34" charset="0"/>
              <a:ea typeface="Lucida Sans" pitchFamily="34" charset="0"/>
              <a:cs typeface="Calibri" pitchFamily="34" charset="0"/>
              <a:sym typeface="Lucida Sans" pitchFamily="34" charset="0"/>
            </a:endParaRPr>
          </a:p>
        </p:txBody>
      </p:sp>
      <p:sp>
        <p:nvSpPr>
          <p:cNvPr id="36868" name="Rectangle 4"/>
          <p:cNvSpPr>
            <a:spLocks/>
          </p:cNvSpPr>
          <p:nvPr/>
        </p:nvSpPr>
        <p:spPr bwMode="auto">
          <a:xfrm>
            <a:off x="4940300" y="3136900"/>
            <a:ext cx="41275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1600">
              <a:latin typeface="Calibri" pitchFamily="34" charset="0"/>
              <a:ea typeface="Lucida Grande" charset="0"/>
              <a:cs typeface="Calibri" pitchFamily="34" charset="0"/>
              <a:sym typeface="Lucida Sans" pitchFamily="34" charset="0"/>
            </a:endParaRPr>
          </a:p>
        </p:txBody>
      </p:sp>
      <p:sp>
        <p:nvSpPr>
          <p:cNvPr id="36870" name="Rectangle 6"/>
          <p:cNvSpPr>
            <a:spLocks/>
          </p:cNvSpPr>
          <p:nvPr/>
        </p:nvSpPr>
        <p:spPr bwMode="auto">
          <a:xfrm>
            <a:off x="4940300" y="1536700"/>
            <a:ext cx="3454400"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endParaRPr lang="sv-SE" sz="2800" i="1">
              <a:latin typeface="Calibri" pitchFamily="34" charset="0"/>
              <a:ea typeface="Lucida Sans" pitchFamily="34" charset="0"/>
              <a:cs typeface="Calibri" pitchFamily="34" charset="0"/>
              <a:sym typeface="Lucida Sans" pitchFamily="34" charset="0"/>
            </a:endParaRPr>
          </a:p>
        </p:txBody>
      </p:sp>
      <p:pic>
        <p:nvPicPr>
          <p:cNvPr id="36871" name="Picture 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9563" y="6102350"/>
            <a:ext cx="8509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9" name="Line 2"/>
          <p:cNvSpPr>
            <a:spLocks noChangeShapeType="1"/>
          </p:cNvSpPr>
          <p:nvPr/>
        </p:nvSpPr>
        <p:spPr bwMode="auto">
          <a:xfrm rot="10800000" flipH="1">
            <a:off x="1115616" y="6086327"/>
            <a:ext cx="6646689" cy="16023"/>
          </a:xfrm>
          <a:prstGeom prst="line">
            <a:avLst/>
          </a:prstGeom>
          <a:noFill/>
          <a:ln w="6350">
            <a:solidFill>
              <a:srgbClr val="084B87"/>
            </a:solidFill>
            <a:round/>
            <a:headEnd/>
            <a:tailEnd/>
          </a:ln>
          <a:extLst>
            <a:ext uri="{909E8E84-426E-40DD-AFC4-6F175D3DCCD1}">
              <a14:hiddenFill xmlns:a14="http://schemas.microsoft.com/office/drawing/2010/main">
                <a:noFill/>
              </a14:hiddenFill>
            </a:ext>
          </a:extLst>
        </p:spPr>
        <p:txBody>
          <a:bodyPr lIns="0" tIns="0" rIns="0" bIns="0"/>
          <a:lstStyle/>
          <a:p>
            <a:endParaRPr lang="sv-SE"/>
          </a:p>
        </p:txBody>
      </p:sp>
      <p:sp>
        <p:nvSpPr>
          <p:cNvPr id="10" name="textruta 9"/>
          <p:cNvSpPr txBox="1"/>
          <p:nvPr/>
        </p:nvSpPr>
        <p:spPr>
          <a:xfrm>
            <a:off x="1763688" y="116632"/>
            <a:ext cx="4243469" cy="1107996"/>
          </a:xfrm>
          <a:prstGeom prst="rect">
            <a:avLst/>
          </a:prstGeom>
          <a:noFill/>
        </p:spPr>
        <p:txBody>
          <a:bodyPr wrap="none" rtlCol="0">
            <a:spAutoFit/>
          </a:bodyPr>
          <a:lstStyle/>
          <a:p>
            <a:r>
              <a:rPr lang="sv-SE" sz="6600" dirty="0" smtClean="0">
                <a:solidFill>
                  <a:srgbClr val="0067A5"/>
                </a:solidFill>
                <a:latin typeface="Makimango" pitchFamily="2" charset="0"/>
              </a:rPr>
              <a:t>Spelarutveckling</a:t>
            </a:r>
            <a:endParaRPr lang="sv-SE" sz="6600" dirty="0">
              <a:solidFill>
                <a:srgbClr val="0067A5"/>
              </a:solidFill>
              <a:latin typeface="Makimango" pitchFamily="2" charset="0"/>
            </a:endParaRPr>
          </a:p>
        </p:txBody>
      </p:sp>
      <p:sp>
        <p:nvSpPr>
          <p:cNvPr id="11" name="textruta 10"/>
          <p:cNvSpPr txBox="1"/>
          <p:nvPr/>
        </p:nvSpPr>
        <p:spPr>
          <a:xfrm>
            <a:off x="1835696" y="1988840"/>
            <a:ext cx="7128791" cy="4770537"/>
          </a:xfrm>
          <a:prstGeom prst="rect">
            <a:avLst/>
          </a:prstGeom>
          <a:noFill/>
        </p:spPr>
        <p:txBody>
          <a:bodyPr wrap="square" rtlCol="0">
            <a:spAutoFit/>
          </a:bodyPr>
          <a:lstStyle/>
          <a:p>
            <a:r>
              <a:rPr lang="sv-SE" sz="2800" b="1" dirty="0" smtClean="0">
                <a:solidFill>
                  <a:srgbClr val="084B88"/>
                </a:solidFill>
                <a:latin typeface="Calibri Bold" pitchFamily="34" charset="0"/>
              </a:rPr>
              <a:t>Diskussioner kring</a:t>
            </a:r>
            <a:r>
              <a:rPr lang="sv-SE" sz="2800" dirty="0" smtClean="0">
                <a:solidFill>
                  <a:srgbClr val="084B88"/>
                </a:solidFill>
                <a:latin typeface="Calibri Bold" pitchFamily="34" charset="0"/>
              </a:rPr>
              <a:t>:</a:t>
            </a:r>
          </a:p>
          <a:p>
            <a:endParaRPr lang="sv-SE" sz="2800" dirty="0" smtClean="0">
              <a:solidFill>
                <a:srgbClr val="084B88"/>
              </a:solidFill>
              <a:latin typeface="Calibri Bold" pitchFamily="34" charset="0"/>
            </a:endParaRPr>
          </a:p>
          <a:p>
            <a:r>
              <a:rPr lang="sv-SE" sz="2800" dirty="0" smtClean="0">
                <a:solidFill>
                  <a:srgbClr val="084B88"/>
                </a:solidFill>
                <a:latin typeface="Calibri Bold" pitchFamily="34" charset="0"/>
              </a:rPr>
              <a:t>Serier, cuper, matchning</a:t>
            </a:r>
          </a:p>
          <a:p>
            <a:r>
              <a:rPr lang="sv-SE" sz="2800" dirty="0" smtClean="0">
                <a:solidFill>
                  <a:srgbClr val="084B88"/>
                </a:solidFill>
                <a:latin typeface="Calibri Bold" pitchFamily="34" charset="0"/>
              </a:rPr>
              <a:t>Säsongsplanering</a:t>
            </a:r>
          </a:p>
          <a:p>
            <a:r>
              <a:rPr lang="sv-SE" sz="2800" dirty="0" smtClean="0">
                <a:solidFill>
                  <a:srgbClr val="084B88"/>
                </a:solidFill>
                <a:latin typeface="Calibri Bold" pitchFamily="34" charset="0"/>
              </a:rPr>
              <a:t>Träningsinnehåll och träningsupplägg</a:t>
            </a:r>
          </a:p>
          <a:p>
            <a:r>
              <a:rPr lang="sv-SE" sz="2800" dirty="0" smtClean="0">
                <a:solidFill>
                  <a:srgbClr val="084B88"/>
                </a:solidFill>
                <a:latin typeface="Calibri Bold" pitchFamily="34" charset="0"/>
              </a:rPr>
              <a:t>Pedagogik, ledarskap</a:t>
            </a:r>
          </a:p>
          <a:p>
            <a:r>
              <a:rPr lang="sv-SE" sz="2800" dirty="0" smtClean="0">
                <a:solidFill>
                  <a:srgbClr val="084B88"/>
                </a:solidFill>
                <a:latin typeface="Calibri Bold" pitchFamily="34" charset="0"/>
              </a:rPr>
              <a:t>Teoriupplägg (kost, träningslära, taktik, teknik, etik och moral)</a:t>
            </a:r>
          </a:p>
          <a:p>
            <a:r>
              <a:rPr lang="sv-SE" sz="2800" dirty="0" smtClean="0">
                <a:solidFill>
                  <a:srgbClr val="084B88"/>
                </a:solidFill>
                <a:latin typeface="Calibri Bold" pitchFamily="34" charset="0"/>
              </a:rPr>
              <a:t>Grupp och individutveckling</a:t>
            </a:r>
            <a:endParaRPr lang="sv-SE" sz="2000" dirty="0" smtClean="0">
              <a:solidFill>
                <a:srgbClr val="084B88"/>
              </a:solidFill>
              <a:latin typeface="Calibri Bold" pitchFamily="34" charset="0"/>
            </a:endParaRPr>
          </a:p>
          <a:p>
            <a:endParaRPr lang="sv-SE" sz="2800" dirty="0" smtClean="0">
              <a:solidFill>
                <a:srgbClr val="084B88"/>
              </a:solidFill>
              <a:latin typeface="Calibri Bold" pitchFamily="34" charset="0"/>
            </a:endParaRPr>
          </a:p>
          <a:p>
            <a:endParaRPr lang="sv-SE" sz="2400" dirty="0">
              <a:solidFill>
                <a:srgbClr val="084B88"/>
              </a:solidFill>
              <a:latin typeface="Calibri Bold" pitchFamily="34" charset="0"/>
            </a:endParaRPr>
          </a:p>
        </p:txBody>
      </p:sp>
    </p:spTree>
    <p:extLst>
      <p:ext uri="{BB962C8B-B14F-4D97-AF65-F5344CB8AC3E}">
        <p14:creationId xmlns:p14="http://schemas.microsoft.com/office/powerpoint/2010/main" val="843691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ISU_Powerpointmall">
  <a:themeElements>
    <a:clrScheme name="Introbil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ntrobild">
      <a:majorFont>
        <a:latin typeface="Arial"/>
        <a:ea typeface="ヒラギノ角ゴ ProN W3"/>
        <a:cs typeface="ヒラギノ角ゴ ProN W3"/>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BE0E3"/>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defRPr>
        </a:defPPr>
      </a:lstStyle>
    </a:spDef>
    <a:lnDef>
      <a:spPr bwMode="auto">
        <a:xfrm>
          <a:off x="0" y="0"/>
          <a:ext cx="1" cy="1"/>
        </a:xfrm>
        <a:custGeom>
          <a:avLst/>
          <a:gdLst/>
          <a:ahLst/>
          <a:cxnLst/>
          <a:rect l="0" t="0" r="0" b="0"/>
          <a:pathLst/>
        </a:custGeom>
        <a:solidFill>
          <a:srgbClr val="BBE0E3"/>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0000"/>
            </a:solidFill>
            <a:effectLst/>
            <a:latin typeface="Arial" charset="0"/>
            <a:ea typeface="ヒラギノ角ゴ ProN W3" charset="0"/>
            <a:cs typeface="ヒラギノ角ゴ ProN W3" charset="0"/>
            <a:sym typeface="Arial" charset="0"/>
          </a:defRPr>
        </a:defPPr>
      </a:lstStyle>
    </a:lnDef>
  </a:objectDefaults>
  <a:extraClrSchemeLst>
    <a:extraClrScheme>
      <a:clrScheme name="Introbil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tns:customPropertyEditors xmlns:tns="http://schemas.microsoft.com/office/2006/customDocumentInformationPanel">
  <tns:showOnOpen>false</tns:showOnOpen>
  <tns:defaultPropertyEditorNamespace>Standardegenskaper.</tns:defaultPropertyEditorNamespace>
</tns:customPropertyEditors>
</file>

<file path=customXml/itemProps1.xml><?xml version="1.0" encoding="utf-8"?>
<ds:datastoreItem xmlns:ds="http://schemas.openxmlformats.org/officeDocument/2006/customXml" ds:itemID="{BB6F8533-FDED-44B8-B1B2-4719A015B042}">
  <ds:schemaRefs>
    <ds:schemaRef ds:uri="http://schemas.microsoft.com/office/2006/customDocumentInformationPanel"/>
  </ds:schemaRefs>
</ds:datastoreItem>
</file>

<file path=docProps/app.xml><?xml version="1.0" encoding="utf-8"?>
<Properties xmlns="http://schemas.openxmlformats.org/officeDocument/2006/extended-properties" xmlns:vt="http://schemas.openxmlformats.org/officeDocument/2006/docPropsVTypes">
  <Template>SISU_Powerpointmall</Template>
  <TotalTime>0</TotalTime>
  <Pages>0</Pages>
  <Words>437</Words>
  <Characters>0</Characters>
  <Application>Microsoft Office PowerPoint</Application>
  <PresentationFormat>Bildspel på skärmen (4:3)</PresentationFormat>
  <Lines>0</Lines>
  <Paragraphs>106</Paragraphs>
  <Slides>12</Slides>
  <Notes>0</Notes>
  <HiddenSlides>0</HiddenSlides>
  <MMClips>0</MMClips>
  <ScaleCrop>false</ScaleCrop>
  <HeadingPairs>
    <vt:vector size="6" baseType="variant">
      <vt:variant>
        <vt:lpstr>Använt teckensnitt</vt:lpstr>
      </vt:variant>
      <vt:variant>
        <vt:i4>11</vt:i4>
      </vt:variant>
      <vt:variant>
        <vt:lpstr>Tema</vt:lpstr>
      </vt:variant>
      <vt:variant>
        <vt:i4>1</vt:i4>
      </vt:variant>
      <vt:variant>
        <vt:lpstr>Bildrubriker</vt:lpstr>
      </vt:variant>
      <vt:variant>
        <vt:i4>12</vt:i4>
      </vt:variant>
    </vt:vector>
  </HeadingPairs>
  <TitlesOfParts>
    <vt:vector size="24" baseType="lpstr">
      <vt:lpstr>Arial</vt:lpstr>
      <vt:lpstr>Arial Bold</vt:lpstr>
      <vt:lpstr>Calibri</vt:lpstr>
      <vt:lpstr>Calibri Bold</vt:lpstr>
      <vt:lpstr>Calibri Italic</vt:lpstr>
      <vt:lpstr>Lucida Grande</vt:lpstr>
      <vt:lpstr>Lucida Sans</vt:lpstr>
      <vt:lpstr>Makimango</vt:lpstr>
      <vt:lpstr>NewsGoth BT</vt:lpstr>
      <vt:lpstr>Wingdings</vt:lpstr>
      <vt:lpstr>ヒラギノ角ゴ ProN W3</vt:lpstr>
      <vt:lpstr>SISU_Powerpointmall</vt:lpstr>
      <vt:lpstr>Om idrottens stödorganisationer i Västernorrland</vt:lpstr>
      <vt:lpstr>PowerPoint-presentation</vt:lpstr>
      <vt:lpstr>PowerPoint-presentation</vt:lpstr>
      <vt:lpstr>PowerPoint-presentation</vt:lpstr>
      <vt:lpstr>PowerPoint-presentation</vt:lpstr>
      <vt:lpstr>Lärgrupper</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2013-02-15T09:08:15Z</dcterms:created>
  <dcterms:modified xsi:type="dcterms:W3CDTF">2016-03-08T09:52:51Z</dcterms:modified>
</cp:coreProperties>
</file>