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4" r:id="rId6"/>
    <p:sldId id="265" r:id="rId7"/>
    <p:sldId id="266" r:id="rId8"/>
    <p:sldId id="267" r:id="rId9"/>
    <p:sldId id="268" r:id="rId10"/>
    <p:sldId id="271" r:id="rId11"/>
    <p:sldId id="272" r:id="rId12"/>
    <p:sldId id="273" r:id="rId13"/>
    <p:sldId id="275" r:id="rId14"/>
    <p:sldId id="274" r:id="rId15"/>
    <p:sldId id="269" r:id="rId16"/>
    <p:sldId id="270" r:id="rId17"/>
    <p:sldId id="263" r:id="rId18"/>
    <p:sldId id="260" r:id="rId19"/>
    <p:sldId id="261"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700ACA-37A4-4604-B3DE-19A4831E3B1F}" v="3" dt="2025-03-07T06:29:31.6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796" autoAdjust="0"/>
  </p:normalViewPr>
  <p:slideViewPr>
    <p:cSldViewPr snapToGrid="0">
      <p:cViewPr varScale="1">
        <p:scale>
          <a:sx n="117" d="100"/>
          <a:sy n="117" d="100"/>
        </p:scale>
        <p:origin x="193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userId="98db159d-7e15-4054-8762-cbb37e9ce396" providerId="ADAL" clId="{FF700ACA-37A4-4604-B3DE-19A4831E3B1F}"/>
    <pc:docChg chg="custSel addSld modSld">
      <pc:chgData name="Daniel" userId="98db159d-7e15-4054-8762-cbb37e9ce396" providerId="ADAL" clId="{FF700ACA-37A4-4604-B3DE-19A4831E3B1F}" dt="2025-03-07T06:29:46.470" v="228" actId="478"/>
      <pc:docMkLst>
        <pc:docMk/>
      </pc:docMkLst>
      <pc:sldChg chg="new">
        <pc:chgData name="Daniel" userId="98db159d-7e15-4054-8762-cbb37e9ce396" providerId="ADAL" clId="{FF700ACA-37A4-4604-B3DE-19A4831E3B1F}" dt="2025-03-07T06:04:50.071" v="0" actId="680"/>
        <pc:sldMkLst>
          <pc:docMk/>
          <pc:sldMk cId="536490049" sldId="271"/>
        </pc:sldMkLst>
      </pc:sldChg>
      <pc:sldChg chg="modSp new mod">
        <pc:chgData name="Daniel" userId="98db159d-7e15-4054-8762-cbb37e9ce396" providerId="ADAL" clId="{FF700ACA-37A4-4604-B3DE-19A4831E3B1F}" dt="2025-03-07T06:07:05.803" v="182" actId="20577"/>
        <pc:sldMkLst>
          <pc:docMk/>
          <pc:sldMk cId="2500964491" sldId="272"/>
        </pc:sldMkLst>
        <pc:spChg chg="mod">
          <ac:chgData name="Daniel" userId="98db159d-7e15-4054-8762-cbb37e9ce396" providerId="ADAL" clId="{FF700ACA-37A4-4604-B3DE-19A4831E3B1F}" dt="2025-03-07T06:05:04.997" v="33" actId="20577"/>
          <ac:spMkLst>
            <pc:docMk/>
            <pc:sldMk cId="2500964491" sldId="272"/>
            <ac:spMk id="2" creationId="{07E16128-527F-1AA8-69D9-680083078071}"/>
          </ac:spMkLst>
        </pc:spChg>
        <pc:spChg chg="mod">
          <ac:chgData name="Daniel" userId="98db159d-7e15-4054-8762-cbb37e9ce396" providerId="ADAL" clId="{FF700ACA-37A4-4604-B3DE-19A4831E3B1F}" dt="2025-03-07T06:07:05.803" v="182" actId="20577"/>
          <ac:spMkLst>
            <pc:docMk/>
            <pc:sldMk cId="2500964491" sldId="272"/>
            <ac:spMk id="3" creationId="{835858D3-B090-B34F-0FCF-1B482F774323}"/>
          </ac:spMkLst>
        </pc:spChg>
      </pc:sldChg>
      <pc:sldChg chg="addSp delSp modSp new mod">
        <pc:chgData name="Daniel" userId="98db159d-7e15-4054-8762-cbb37e9ce396" providerId="ADAL" clId="{FF700ACA-37A4-4604-B3DE-19A4831E3B1F}" dt="2025-03-07T06:29:40.521" v="227" actId="478"/>
        <pc:sldMkLst>
          <pc:docMk/>
          <pc:sldMk cId="2861775642" sldId="273"/>
        </pc:sldMkLst>
        <pc:spChg chg="del">
          <ac:chgData name="Daniel" userId="98db159d-7e15-4054-8762-cbb37e9ce396" providerId="ADAL" clId="{FF700ACA-37A4-4604-B3DE-19A4831E3B1F}" dt="2025-03-07T06:29:40.521" v="227" actId="478"/>
          <ac:spMkLst>
            <pc:docMk/>
            <pc:sldMk cId="2861775642" sldId="273"/>
            <ac:spMk id="2" creationId="{85E16BC0-429E-7874-EBB0-A679551E8514}"/>
          </ac:spMkLst>
        </pc:spChg>
        <pc:spChg chg="del">
          <ac:chgData name="Daniel" userId="98db159d-7e15-4054-8762-cbb37e9ce396" providerId="ADAL" clId="{FF700ACA-37A4-4604-B3DE-19A4831E3B1F}" dt="2025-03-07T06:07:42.176" v="184"/>
          <ac:spMkLst>
            <pc:docMk/>
            <pc:sldMk cId="2861775642" sldId="273"/>
            <ac:spMk id="3" creationId="{82C35968-D1D0-83C5-255B-2D33381F81AF}"/>
          </ac:spMkLst>
        </pc:spChg>
        <pc:picChg chg="add mod">
          <ac:chgData name="Daniel" userId="98db159d-7e15-4054-8762-cbb37e9ce396" providerId="ADAL" clId="{FF700ACA-37A4-4604-B3DE-19A4831E3B1F}" dt="2025-03-07T06:07:42.176" v="184"/>
          <ac:picMkLst>
            <pc:docMk/>
            <pc:sldMk cId="2861775642" sldId="273"/>
            <ac:picMk id="4" creationId="{385C4AF7-A481-5A2E-F914-EB6E10EA58C8}"/>
          </ac:picMkLst>
        </pc:picChg>
      </pc:sldChg>
      <pc:sldChg chg="addSp delSp modSp new mod">
        <pc:chgData name="Daniel" userId="98db159d-7e15-4054-8762-cbb37e9ce396" providerId="ADAL" clId="{FF700ACA-37A4-4604-B3DE-19A4831E3B1F}" dt="2025-03-07T06:28:53.055" v="224" actId="27636"/>
        <pc:sldMkLst>
          <pc:docMk/>
          <pc:sldMk cId="3471102195" sldId="274"/>
        </pc:sldMkLst>
        <pc:spChg chg="mod">
          <ac:chgData name="Daniel" userId="98db159d-7e15-4054-8762-cbb37e9ce396" providerId="ADAL" clId="{FF700ACA-37A4-4604-B3DE-19A4831E3B1F}" dt="2025-03-07T06:27:55.825" v="207" actId="20577"/>
          <ac:spMkLst>
            <pc:docMk/>
            <pc:sldMk cId="3471102195" sldId="274"/>
            <ac:spMk id="2" creationId="{7E979986-5BCC-B896-3D71-53E13855B76B}"/>
          </ac:spMkLst>
        </pc:spChg>
        <pc:spChg chg="del">
          <ac:chgData name="Daniel" userId="98db159d-7e15-4054-8762-cbb37e9ce396" providerId="ADAL" clId="{FF700ACA-37A4-4604-B3DE-19A4831E3B1F}" dt="2025-03-07T06:28:02.471" v="208"/>
          <ac:spMkLst>
            <pc:docMk/>
            <pc:sldMk cId="3471102195" sldId="274"/>
            <ac:spMk id="3" creationId="{233EAF05-A904-B52C-C4F8-504CC1B92088}"/>
          </ac:spMkLst>
        </pc:spChg>
        <pc:spChg chg="add mod">
          <ac:chgData name="Daniel" userId="98db159d-7e15-4054-8762-cbb37e9ce396" providerId="ADAL" clId="{FF700ACA-37A4-4604-B3DE-19A4831E3B1F}" dt="2025-03-07T06:28:53.055" v="224" actId="27636"/>
          <ac:spMkLst>
            <pc:docMk/>
            <pc:sldMk cId="3471102195" sldId="274"/>
            <ac:spMk id="6" creationId="{E886B025-0B8A-5EBC-B918-E7FAED5955C7}"/>
          </ac:spMkLst>
        </pc:spChg>
        <pc:picChg chg="add del mod">
          <ac:chgData name="Daniel" userId="98db159d-7e15-4054-8762-cbb37e9ce396" providerId="ADAL" clId="{FF700ACA-37A4-4604-B3DE-19A4831E3B1F}" dt="2025-03-07T06:28:05.971" v="209" actId="478"/>
          <ac:picMkLst>
            <pc:docMk/>
            <pc:sldMk cId="3471102195" sldId="274"/>
            <ac:picMk id="4" creationId="{9A9E68D4-B302-D3B6-D9E1-7FFDC9B4B2B9}"/>
          </ac:picMkLst>
        </pc:picChg>
      </pc:sldChg>
      <pc:sldChg chg="addSp delSp modSp new mod">
        <pc:chgData name="Daniel" userId="98db159d-7e15-4054-8762-cbb37e9ce396" providerId="ADAL" clId="{FF700ACA-37A4-4604-B3DE-19A4831E3B1F}" dt="2025-03-07T06:29:46.470" v="228" actId="478"/>
        <pc:sldMkLst>
          <pc:docMk/>
          <pc:sldMk cId="3687664928" sldId="275"/>
        </pc:sldMkLst>
        <pc:spChg chg="del">
          <ac:chgData name="Daniel" userId="98db159d-7e15-4054-8762-cbb37e9ce396" providerId="ADAL" clId="{FF700ACA-37A4-4604-B3DE-19A4831E3B1F}" dt="2025-03-07T06:29:46.470" v="228" actId="478"/>
          <ac:spMkLst>
            <pc:docMk/>
            <pc:sldMk cId="3687664928" sldId="275"/>
            <ac:spMk id="2" creationId="{BFE6F454-28C0-A44E-2010-433B1CF48788}"/>
          </ac:spMkLst>
        </pc:spChg>
        <pc:spChg chg="del">
          <ac:chgData name="Daniel" userId="98db159d-7e15-4054-8762-cbb37e9ce396" providerId="ADAL" clId="{FF700ACA-37A4-4604-B3DE-19A4831E3B1F}" dt="2025-03-07T06:29:31.607" v="226"/>
          <ac:spMkLst>
            <pc:docMk/>
            <pc:sldMk cId="3687664928" sldId="275"/>
            <ac:spMk id="3" creationId="{E8B7D79B-EE46-6609-A437-DB38F775A554}"/>
          </ac:spMkLst>
        </pc:spChg>
        <pc:picChg chg="add mod">
          <ac:chgData name="Daniel" userId="98db159d-7e15-4054-8762-cbb37e9ce396" providerId="ADAL" clId="{FF700ACA-37A4-4604-B3DE-19A4831E3B1F}" dt="2025-03-07T06:29:31.607" v="226"/>
          <ac:picMkLst>
            <pc:docMk/>
            <pc:sldMk cId="3687664928" sldId="275"/>
            <ac:picMk id="4" creationId="{C67C61A9-56D1-2D0F-3C4D-3DD472AD958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562FC6-7EFA-4F78-B1A5-ADDCD9575E85}" type="datetimeFigureOut">
              <a:rPr lang="sv-SE" smtClean="0"/>
              <a:t>2025-03-07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E39394-8CAE-4106-90E5-3BAF956CCEAB}" type="slidenum">
              <a:rPr lang="sv-SE" smtClean="0"/>
              <a:t>‹#›</a:t>
            </a:fld>
            <a:endParaRPr lang="sv-SE"/>
          </a:p>
        </p:txBody>
      </p:sp>
    </p:spTree>
    <p:extLst>
      <p:ext uri="{BB962C8B-B14F-4D97-AF65-F5344CB8AC3E}">
        <p14:creationId xmlns:p14="http://schemas.microsoft.com/office/powerpoint/2010/main" val="3895520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1. Superroligt, vi känner en enorm glädje.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2. Vill skapa en trygghet i truppen.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3. Vi blandar och provar nytt under träningarna.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4. Träningar kommer hållas utvecklande och lekfullt, men vi behöver jobba bort det flamsiga. Respekt för varandra.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5. Träningar under våren kommer läggas upp med fokusområden för att vara redo inför seriespelet. Fokusperioden kommer alterneras i tid (1-2v).</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6. Jonas Bolin, kommer vara med och hjälpa till med att stärka målvaktsrollen. ALLA som vill kommer få vara med. Laget kommer köpa in bl.a. målvaktshandskar.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7. Alternerade övningarna, jobbar nu under vintern med lite ”försäsongsträning”.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8. Kläder till träningar, viktigt att klä sig efter väderlek.</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9. Förklara varför vi gör vissa saker, vad är anledningen till att vi jobbar med ”snabba fötter”, noggrannhet och grunder.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10. Spelarsamtal, någon som vill och kan hjälpa till?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11. P12 och P14, vi har dialoger med ledarna i de lagen. Pausat hetsen som fanns om att stressa uppåt i åldrarna. Inget är stängt utan tagna beslut är för återfå lugn och ro i laget och klubben.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12. 12. Vi uppmuntrar till spontanspel.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13. Omklädningsrum innan träningar, kommer när vi går på gräsplaner.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14. Kommunikation, delar så mycket som möjligt. Laget.se är huvudkanalen, snabba saker med kort varsel kommer även via sms.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98E39394-8CAE-4106-90E5-3BAF956CCEAB}" type="slidenum">
              <a:rPr lang="sv-SE" smtClean="0"/>
              <a:t>2</a:t>
            </a:fld>
            <a:endParaRPr lang="sv-SE"/>
          </a:p>
        </p:txBody>
      </p:sp>
    </p:spTree>
    <p:extLst>
      <p:ext uri="{BB962C8B-B14F-4D97-AF65-F5344CB8AC3E}">
        <p14:creationId xmlns:p14="http://schemas.microsoft.com/office/powerpoint/2010/main" val="164039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dirty="0"/>
              <a:t>Trygg trupp, 23st idag.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dirty="0"/>
              <a:t>Vi får förfrågningar kontinuerligt, denna vecka har vi haft med en ny kompis.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dirty="0"/>
              <a:t>Provträningar, vart står vi i laget och som förening.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dirty="0" err="1"/>
              <a:t>SnapChat</a:t>
            </a:r>
            <a:r>
              <a:rPr lang="sv-SE" dirty="0"/>
              <a:t> AIK P13, den är till för grabbarna i laget. </a:t>
            </a:r>
            <a:r>
              <a:rPr lang="sv-SE" dirty="0" err="1"/>
              <a:t>Gog</a:t>
            </a:r>
            <a:r>
              <a:rPr lang="sv-SE" dirty="0"/>
              <a:t> ton och bra snacka skall hållas i gruppen.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sv-SE"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sv-SE"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98E39394-8CAE-4106-90E5-3BAF956CCEAB}" type="slidenum">
              <a:rPr lang="sv-SE" smtClean="0"/>
              <a:t>3</a:t>
            </a:fld>
            <a:endParaRPr lang="sv-SE"/>
          </a:p>
        </p:txBody>
      </p:sp>
    </p:spTree>
    <p:extLst>
      <p:ext uri="{BB962C8B-B14F-4D97-AF65-F5344CB8AC3E}">
        <p14:creationId xmlns:p14="http://schemas.microsoft.com/office/powerpoint/2010/main" val="54281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dirty="0"/>
              <a:t>3 lag anmälda till seriespel, med en blandning i lagen kommer vi under våren spela 18matcher, 3matcher i veckan! Nivåer valda efter att skapa många matchtillfällen, stimulans, både att vara med i en ”högre” nivå, samt att vara med i en ”lägre” nivå och ta större ansvar. Målsättningen från Daniel och Daniel är att ”nivåer” inte skall bli fokus för grabbarna, här behöver vi hjälp av er föräldrar att tysta ner ev. prat.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dirty="0"/>
              <a:t>Matcher ligger under vardagar.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dirty="0"/>
              <a:t>3 lag kommer kräva hjälp av alla föräldrar, skjutsning, förbereda planer m.m.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98E39394-8CAE-4106-90E5-3BAF956CCEAB}" type="slidenum">
              <a:rPr lang="sv-SE" smtClean="0"/>
              <a:t>4</a:t>
            </a:fld>
            <a:endParaRPr lang="sv-SE"/>
          </a:p>
        </p:txBody>
      </p:sp>
    </p:spTree>
    <p:extLst>
      <p:ext uri="{BB962C8B-B14F-4D97-AF65-F5344CB8AC3E}">
        <p14:creationId xmlns:p14="http://schemas.microsoft.com/office/powerpoint/2010/main" val="251947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Vi kommer behöva ta ut avgifter för vissa aktiviteter för att inte dränera lagkassan.</a:t>
            </a:r>
          </a:p>
          <a:p>
            <a:r>
              <a:rPr lang="sv-SE" dirty="0"/>
              <a:t>Anmälan till Gothia Cup öppnar i september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CFA074-69CF-460D-A7CE-19087103609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06259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Osäker kring eventarbeten i år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CFA074-69CF-460D-A7CE-19087103609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39104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det </a:t>
            </a:r>
            <a:r>
              <a:rPr lang="sv-SE"/>
              <a:t>är svårt </a:t>
            </a:r>
            <a:r>
              <a:rPr lang="sv-SE" dirty="0"/>
              <a:t>med avgifterna vi tar ut för cuperna så kontakta Daniel H, målsättningen är att alla skall vara med!</a:t>
            </a:r>
          </a:p>
        </p:txBody>
      </p:sp>
      <p:sp>
        <p:nvSpPr>
          <p:cNvPr id="4" name="Platshållare för bildnummer 3"/>
          <p:cNvSpPr>
            <a:spLocks noGrp="1"/>
          </p:cNvSpPr>
          <p:nvPr>
            <p:ph type="sldNum" sz="quarter" idx="5"/>
          </p:nvPr>
        </p:nvSpPr>
        <p:spPr/>
        <p:txBody>
          <a:bodyPr/>
          <a:lstStyle/>
          <a:p>
            <a:fld id="{98E39394-8CAE-4106-90E5-3BAF956CCEAB}" type="slidenum">
              <a:rPr lang="sv-SE" smtClean="0"/>
              <a:t>18</a:t>
            </a:fld>
            <a:endParaRPr lang="sv-SE"/>
          </a:p>
        </p:txBody>
      </p:sp>
    </p:spTree>
    <p:extLst>
      <p:ext uri="{BB962C8B-B14F-4D97-AF65-F5344CB8AC3E}">
        <p14:creationId xmlns:p14="http://schemas.microsoft.com/office/powerpoint/2010/main" val="15168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dirty="0"/>
              <a:t>Lagförråd: Nyckel finns att låna för att underlätta spontanspel och häng nere på Lugnet.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dirty="0"/>
              <a:t>Ombyggnation av kök, lättare och öppnare för aktiva att hänga och ladda med energi.</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dirty="0"/>
              <a:t>Tips och tankar på saker, meddela Daniel H.</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sv-SE"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98E39394-8CAE-4106-90E5-3BAF956CCEAB}" type="slidenum">
              <a:rPr lang="sv-SE" smtClean="0"/>
              <a:t>19</a:t>
            </a:fld>
            <a:endParaRPr lang="sv-SE"/>
          </a:p>
        </p:txBody>
      </p:sp>
    </p:spTree>
    <p:extLst>
      <p:ext uri="{BB962C8B-B14F-4D97-AF65-F5344CB8AC3E}">
        <p14:creationId xmlns:p14="http://schemas.microsoft.com/office/powerpoint/2010/main" val="1708717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7ACEFE-E0A8-605F-5F18-4B15C0BEF2F4}"/>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90DA4D0-3578-6894-5358-F33082C240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B989C4B3-8F00-BABD-3ABE-3F62D46BEF35}"/>
              </a:ext>
            </a:extLst>
          </p:cNvPr>
          <p:cNvSpPr>
            <a:spLocks noGrp="1"/>
          </p:cNvSpPr>
          <p:nvPr>
            <p:ph type="dt" sz="half" idx="10"/>
          </p:nvPr>
        </p:nvSpPr>
        <p:spPr/>
        <p:txBody>
          <a:bodyPr/>
          <a:lstStyle/>
          <a:p>
            <a:fld id="{A8C3B5D4-D808-4E73-8ED2-089D880E0CCE}" type="datetimeFigureOut">
              <a:rPr lang="sv-SE" smtClean="0"/>
              <a:t>2025-03-07</a:t>
            </a:fld>
            <a:endParaRPr lang="sv-SE"/>
          </a:p>
        </p:txBody>
      </p:sp>
      <p:sp>
        <p:nvSpPr>
          <p:cNvPr id="5" name="Platshållare för sidfot 4">
            <a:extLst>
              <a:ext uri="{FF2B5EF4-FFF2-40B4-BE49-F238E27FC236}">
                <a16:creationId xmlns:a16="http://schemas.microsoft.com/office/drawing/2014/main" id="{FD7BEF0F-C8D0-20DA-1194-C518B4C9A0C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CC62E6B-A13A-0EC3-2BFB-508393FE3264}"/>
              </a:ext>
            </a:extLst>
          </p:cNvPr>
          <p:cNvSpPr>
            <a:spLocks noGrp="1"/>
          </p:cNvSpPr>
          <p:nvPr>
            <p:ph type="sldNum" sz="quarter" idx="12"/>
          </p:nvPr>
        </p:nvSpPr>
        <p:spPr/>
        <p:txBody>
          <a:bodyPr/>
          <a:lstStyle/>
          <a:p>
            <a:fld id="{4CF6FA57-BD40-464B-BAE8-1DBDA58CAA77}" type="slidenum">
              <a:rPr lang="sv-SE" smtClean="0"/>
              <a:t>‹#›</a:t>
            </a:fld>
            <a:endParaRPr lang="sv-SE"/>
          </a:p>
        </p:txBody>
      </p:sp>
    </p:spTree>
    <p:extLst>
      <p:ext uri="{BB962C8B-B14F-4D97-AF65-F5344CB8AC3E}">
        <p14:creationId xmlns:p14="http://schemas.microsoft.com/office/powerpoint/2010/main" val="64496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12C9E3-E76C-7795-46D4-AD5125BB447C}"/>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7551F34-D553-4F16-0B47-D31E56B63D0B}"/>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6A52C79-F0AF-A6FF-6858-74580C6239A0}"/>
              </a:ext>
            </a:extLst>
          </p:cNvPr>
          <p:cNvSpPr>
            <a:spLocks noGrp="1"/>
          </p:cNvSpPr>
          <p:nvPr>
            <p:ph type="dt" sz="half" idx="10"/>
          </p:nvPr>
        </p:nvSpPr>
        <p:spPr/>
        <p:txBody>
          <a:bodyPr/>
          <a:lstStyle/>
          <a:p>
            <a:fld id="{A8C3B5D4-D808-4E73-8ED2-089D880E0CCE}" type="datetimeFigureOut">
              <a:rPr lang="sv-SE" smtClean="0"/>
              <a:t>2025-03-07</a:t>
            </a:fld>
            <a:endParaRPr lang="sv-SE"/>
          </a:p>
        </p:txBody>
      </p:sp>
      <p:sp>
        <p:nvSpPr>
          <p:cNvPr id="5" name="Platshållare för sidfot 4">
            <a:extLst>
              <a:ext uri="{FF2B5EF4-FFF2-40B4-BE49-F238E27FC236}">
                <a16:creationId xmlns:a16="http://schemas.microsoft.com/office/drawing/2014/main" id="{F41B058F-9A60-755C-70EA-2C054079E29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536858E-0476-A17D-E8F7-F691FFA4B17C}"/>
              </a:ext>
            </a:extLst>
          </p:cNvPr>
          <p:cNvSpPr>
            <a:spLocks noGrp="1"/>
          </p:cNvSpPr>
          <p:nvPr>
            <p:ph type="sldNum" sz="quarter" idx="12"/>
          </p:nvPr>
        </p:nvSpPr>
        <p:spPr/>
        <p:txBody>
          <a:bodyPr/>
          <a:lstStyle/>
          <a:p>
            <a:fld id="{4CF6FA57-BD40-464B-BAE8-1DBDA58CAA77}" type="slidenum">
              <a:rPr lang="sv-SE" smtClean="0"/>
              <a:t>‹#›</a:t>
            </a:fld>
            <a:endParaRPr lang="sv-SE"/>
          </a:p>
        </p:txBody>
      </p:sp>
    </p:spTree>
    <p:extLst>
      <p:ext uri="{BB962C8B-B14F-4D97-AF65-F5344CB8AC3E}">
        <p14:creationId xmlns:p14="http://schemas.microsoft.com/office/powerpoint/2010/main" val="1424755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FCD5B22C-AC4B-F154-F532-3A3F198688C9}"/>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9963B6A-8F94-5720-FF01-E2C5C77E3D6E}"/>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243D785-4958-163D-F69D-E9BF0118F7F7}"/>
              </a:ext>
            </a:extLst>
          </p:cNvPr>
          <p:cNvSpPr>
            <a:spLocks noGrp="1"/>
          </p:cNvSpPr>
          <p:nvPr>
            <p:ph type="dt" sz="half" idx="10"/>
          </p:nvPr>
        </p:nvSpPr>
        <p:spPr/>
        <p:txBody>
          <a:bodyPr/>
          <a:lstStyle/>
          <a:p>
            <a:fld id="{A8C3B5D4-D808-4E73-8ED2-089D880E0CCE}" type="datetimeFigureOut">
              <a:rPr lang="sv-SE" smtClean="0"/>
              <a:t>2025-03-07</a:t>
            </a:fld>
            <a:endParaRPr lang="sv-SE"/>
          </a:p>
        </p:txBody>
      </p:sp>
      <p:sp>
        <p:nvSpPr>
          <p:cNvPr id="5" name="Platshållare för sidfot 4">
            <a:extLst>
              <a:ext uri="{FF2B5EF4-FFF2-40B4-BE49-F238E27FC236}">
                <a16:creationId xmlns:a16="http://schemas.microsoft.com/office/drawing/2014/main" id="{EA73B8EA-64A2-956B-AE01-F7C6AEA7AF6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E10BE44-CC4F-6DDE-B7B5-49E76D315D51}"/>
              </a:ext>
            </a:extLst>
          </p:cNvPr>
          <p:cNvSpPr>
            <a:spLocks noGrp="1"/>
          </p:cNvSpPr>
          <p:nvPr>
            <p:ph type="sldNum" sz="quarter" idx="12"/>
          </p:nvPr>
        </p:nvSpPr>
        <p:spPr/>
        <p:txBody>
          <a:bodyPr/>
          <a:lstStyle/>
          <a:p>
            <a:fld id="{4CF6FA57-BD40-464B-BAE8-1DBDA58CAA77}" type="slidenum">
              <a:rPr lang="sv-SE" smtClean="0"/>
              <a:t>‹#›</a:t>
            </a:fld>
            <a:endParaRPr lang="sv-SE"/>
          </a:p>
        </p:txBody>
      </p:sp>
    </p:spTree>
    <p:extLst>
      <p:ext uri="{BB962C8B-B14F-4D97-AF65-F5344CB8AC3E}">
        <p14:creationId xmlns:p14="http://schemas.microsoft.com/office/powerpoint/2010/main" val="2972053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EA4F46-240B-45D9-4E20-E26A0217C8A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116A49C-EF71-9DB1-16B0-61A9303B0E62}"/>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0B385A8-E9FF-66E3-FD5C-D3425B3867DA}"/>
              </a:ext>
            </a:extLst>
          </p:cNvPr>
          <p:cNvSpPr>
            <a:spLocks noGrp="1"/>
          </p:cNvSpPr>
          <p:nvPr>
            <p:ph type="dt" sz="half" idx="10"/>
          </p:nvPr>
        </p:nvSpPr>
        <p:spPr/>
        <p:txBody>
          <a:bodyPr/>
          <a:lstStyle/>
          <a:p>
            <a:fld id="{A8C3B5D4-D808-4E73-8ED2-089D880E0CCE}" type="datetimeFigureOut">
              <a:rPr lang="sv-SE" smtClean="0"/>
              <a:t>2025-03-07</a:t>
            </a:fld>
            <a:endParaRPr lang="sv-SE"/>
          </a:p>
        </p:txBody>
      </p:sp>
      <p:sp>
        <p:nvSpPr>
          <p:cNvPr id="5" name="Platshållare för sidfot 4">
            <a:extLst>
              <a:ext uri="{FF2B5EF4-FFF2-40B4-BE49-F238E27FC236}">
                <a16:creationId xmlns:a16="http://schemas.microsoft.com/office/drawing/2014/main" id="{1C09AA22-6507-E813-0AA7-A670AAC9D7D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3B8FD0C-8170-D038-29BB-342EDEEE3C37}"/>
              </a:ext>
            </a:extLst>
          </p:cNvPr>
          <p:cNvSpPr>
            <a:spLocks noGrp="1"/>
          </p:cNvSpPr>
          <p:nvPr>
            <p:ph type="sldNum" sz="quarter" idx="12"/>
          </p:nvPr>
        </p:nvSpPr>
        <p:spPr/>
        <p:txBody>
          <a:bodyPr/>
          <a:lstStyle/>
          <a:p>
            <a:fld id="{4CF6FA57-BD40-464B-BAE8-1DBDA58CAA77}" type="slidenum">
              <a:rPr lang="sv-SE" smtClean="0"/>
              <a:t>‹#›</a:t>
            </a:fld>
            <a:endParaRPr lang="sv-SE"/>
          </a:p>
        </p:txBody>
      </p:sp>
    </p:spTree>
    <p:extLst>
      <p:ext uri="{BB962C8B-B14F-4D97-AF65-F5344CB8AC3E}">
        <p14:creationId xmlns:p14="http://schemas.microsoft.com/office/powerpoint/2010/main" val="3917831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586C3D-C073-CA24-D668-1EDBAD2DA66B}"/>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228C6EFB-D519-2FD9-AF66-8979A29A1A8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0F93CDB4-ACB1-8F49-2C97-D4930812D360}"/>
              </a:ext>
            </a:extLst>
          </p:cNvPr>
          <p:cNvSpPr>
            <a:spLocks noGrp="1"/>
          </p:cNvSpPr>
          <p:nvPr>
            <p:ph type="dt" sz="half" idx="10"/>
          </p:nvPr>
        </p:nvSpPr>
        <p:spPr/>
        <p:txBody>
          <a:bodyPr/>
          <a:lstStyle/>
          <a:p>
            <a:fld id="{A8C3B5D4-D808-4E73-8ED2-089D880E0CCE}" type="datetimeFigureOut">
              <a:rPr lang="sv-SE" smtClean="0"/>
              <a:t>2025-03-07</a:t>
            </a:fld>
            <a:endParaRPr lang="sv-SE"/>
          </a:p>
        </p:txBody>
      </p:sp>
      <p:sp>
        <p:nvSpPr>
          <p:cNvPr id="5" name="Platshållare för sidfot 4">
            <a:extLst>
              <a:ext uri="{FF2B5EF4-FFF2-40B4-BE49-F238E27FC236}">
                <a16:creationId xmlns:a16="http://schemas.microsoft.com/office/drawing/2014/main" id="{9F0D4EE7-0AED-6A60-E499-FF11DEBAAE2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C77A504-F05B-8E4F-CFC2-2C1709FCB39C}"/>
              </a:ext>
            </a:extLst>
          </p:cNvPr>
          <p:cNvSpPr>
            <a:spLocks noGrp="1"/>
          </p:cNvSpPr>
          <p:nvPr>
            <p:ph type="sldNum" sz="quarter" idx="12"/>
          </p:nvPr>
        </p:nvSpPr>
        <p:spPr/>
        <p:txBody>
          <a:bodyPr/>
          <a:lstStyle/>
          <a:p>
            <a:fld id="{4CF6FA57-BD40-464B-BAE8-1DBDA58CAA77}" type="slidenum">
              <a:rPr lang="sv-SE" smtClean="0"/>
              <a:t>‹#›</a:t>
            </a:fld>
            <a:endParaRPr lang="sv-SE"/>
          </a:p>
        </p:txBody>
      </p:sp>
    </p:spTree>
    <p:extLst>
      <p:ext uri="{BB962C8B-B14F-4D97-AF65-F5344CB8AC3E}">
        <p14:creationId xmlns:p14="http://schemas.microsoft.com/office/powerpoint/2010/main" val="828640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9FDB52-F3D7-0D00-B84C-24C6BD9743E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13366D1-1B16-26E9-4FB3-42C51BDD7B8C}"/>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559AC42-D5AE-A087-AF54-5E0050E8D38C}"/>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160B7A87-226E-AECB-200E-98A628B1781A}"/>
              </a:ext>
            </a:extLst>
          </p:cNvPr>
          <p:cNvSpPr>
            <a:spLocks noGrp="1"/>
          </p:cNvSpPr>
          <p:nvPr>
            <p:ph type="dt" sz="half" idx="10"/>
          </p:nvPr>
        </p:nvSpPr>
        <p:spPr/>
        <p:txBody>
          <a:bodyPr/>
          <a:lstStyle/>
          <a:p>
            <a:fld id="{A8C3B5D4-D808-4E73-8ED2-089D880E0CCE}" type="datetimeFigureOut">
              <a:rPr lang="sv-SE" smtClean="0"/>
              <a:t>2025-03-07</a:t>
            </a:fld>
            <a:endParaRPr lang="sv-SE"/>
          </a:p>
        </p:txBody>
      </p:sp>
      <p:sp>
        <p:nvSpPr>
          <p:cNvPr id="6" name="Platshållare för sidfot 5">
            <a:extLst>
              <a:ext uri="{FF2B5EF4-FFF2-40B4-BE49-F238E27FC236}">
                <a16:creationId xmlns:a16="http://schemas.microsoft.com/office/drawing/2014/main" id="{989C6EE5-2F93-9134-3EB6-0B65336B7EE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C0254DD-F1CC-5618-2F44-5526A4F8B01A}"/>
              </a:ext>
            </a:extLst>
          </p:cNvPr>
          <p:cNvSpPr>
            <a:spLocks noGrp="1"/>
          </p:cNvSpPr>
          <p:nvPr>
            <p:ph type="sldNum" sz="quarter" idx="12"/>
          </p:nvPr>
        </p:nvSpPr>
        <p:spPr/>
        <p:txBody>
          <a:bodyPr/>
          <a:lstStyle/>
          <a:p>
            <a:fld id="{4CF6FA57-BD40-464B-BAE8-1DBDA58CAA77}" type="slidenum">
              <a:rPr lang="sv-SE" smtClean="0"/>
              <a:t>‹#›</a:t>
            </a:fld>
            <a:endParaRPr lang="sv-SE"/>
          </a:p>
        </p:txBody>
      </p:sp>
    </p:spTree>
    <p:extLst>
      <p:ext uri="{BB962C8B-B14F-4D97-AF65-F5344CB8AC3E}">
        <p14:creationId xmlns:p14="http://schemas.microsoft.com/office/powerpoint/2010/main" val="2080046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BDCBB4-56CB-A267-E03D-DC57A7978943}"/>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EE7F1D3-28EA-0E90-CC49-CD9F78124B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07B52B35-F130-BC8B-B421-9DF6B8290199}"/>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91381FC5-8CD5-B0A6-CDF6-3C045102D7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F10C2CB-12E8-0007-CC1D-3602DBB23F2D}"/>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683FD28F-94A4-0BDF-5A9A-FACC090AAA9D}"/>
              </a:ext>
            </a:extLst>
          </p:cNvPr>
          <p:cNvSpPr>
            <a:spLocks noGrp="1"/>
          </p:cNvSpPr>
          <p:nvPr>
            <p:ph type="dt" sz="half" idx="10"/>
          </p:nvPr>
        </p:nvSpPr>
        <p:spPr/>
        <p:txBody>
          <a:bodyPr/>
          <a:lstStyle/>
          <a:p>
            <a:fld id="{A8C3B5D4-D808-4E73-8ED2-089D880E0CCE}" type="datetimeFigureOut">
              <a:rPr lang="sv-SE" smtClean="0"/>
              <a:t>2025-03-07</a:t>
            </a:fld>
            <a:endParaRPr lang="sv-SE"/>
          </a:p>
        </p:txBody>
      </p:sp>
      <p:sp>
        <p:nvSpPr>
          <p:cNvPr id="8" name="Platshållare för sidfot 7">
            <a:extLst>
              <a:ext uri="{FF2B5EF4-FFF2-40B4-BE49-F238E27FC236}">
                <a16:creationId xmlns:a16="http://schemas.microsoft.com/office/drawing/2014/main" id="{B57ECFAA-8E03-FD01-9457-7CF9F8017E50}"/>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1D4DD23D-0058-A259-AA5D-90942D7AE2EC}"/>
              </a:ext>
            </a:extLst>
          </p:cNvPr>
          <p:cNvSpPr>
            <a:spLocks noGrp="1"/>
          </p:cNvSpPr>
          <p:nvPr>
            <p:ph type="sldNum" sz="quarter" idx="12"/>
          </p:nvPr>
        </p:nvSpPr>
        <p:spPr/>
        <p:txBody>
          <a:bodyPr/>
          <a:lstStyle/>
          <a:p>
            <a:fld id="{4CF6FA57-BD40-464B-BAE8-1DBDA58CAA77}" type="slidenum">
              <a:rPr lang="sv-SE" smtClean="0"/>
              <a:t>‹#›</a:t>
            </a:fld>
            <a:endParaRPr lang="sv-SE"/>
          </a:p>
        </p:txBody>
      </p:sp>
    </p:spTree>
    <p:extLst>
      <p:ext uri="{BB962C8B-B14F-4D97-AF65-F5344CB8AC3E}">
        <p14:creationId xmlns:p14="http://schemas.microsoft.com/office/powerpoint/2010/main" val="746796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094CA3-6B48-D5BC-6A9C-42F96F72FBE8}"/>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B3C7D094-7DB7-82AB-07B4-73C69E48D54D}"/>
              </a:ext>
            </a:extLst>
          </p:cNvPr>
          <p:cNvSpPr>
            <a:spLocks noGrp="1"/>
          </p:cNvSpPr>
          <p:nvPr>
            <p:ph type="dt" sz="half" idx="10"/>
          </p:nvPr>
        </p:nvSpPr>
        <p:spPr/>
        <p:txBody>
          <a:bodyPr/>
          <a:lstStyle/>
          <a:p>
            <a:fld id="{A8C3B5D4-D808-4E73-8ED2-089D880E0CCE}" type="datetimeFigureOut">
              <a:rPr lang="sv-SE" smtClean="0"/>
              <a:t>2025-03-07</a:t>
            </a:fld>
            <a:endParaRPr lang="sv-SE"/>
          </a:p>
        </p:txBody>
      </p:sp>
      <p:sp>
        <p:nvSpPr>
          <p:cNvPr id="4" name="Platshållare för sidfot 3">
            <a:extLst>
              <a:ext uri="{FF2B5EF4-FFF2-40B4-BE49-F238E27FC236}">
                <a16:creationId xmlns:a16="http://schemas.microsoft.com/office/drawing/2014/main" id="{CC2DB083-3CCD-9C82-D9A7-DC486C9A206E}"/>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5BC10BBE-384A-C299-8439-F06B44632129}"/>
              </a:ext>
            </a:extLst>
          </p:cNvPr>
          <p:cNvSpPr>
            <a:spLocks noGrp="1"/>
          </p:cNvSpPr>
          <p:nvPr>
            <p:ph type="sldNum" sz="quarter" idx="12"/>
          </p:nvPr>
        </p:nvSpPr>
        <p:spPr/>
        <p:txBody>
          <a:bodyPr/>
          <a:lstStyle/>
          <a:p>
            <a:fld id="{4CF6FA57-BD40-464B-BAE8-1DBDA58CAA77}" type="slidenum">
              <a:rPr lang="sv-SE" smtClean="0"/>
              <a:t>‹#›</a:t>
            </a:fld>
            <a:endParaRPr lang="sv-SE"/>
          </a:p>
        </p:txBody>
      </p:sp>
    </p:spTree>
    <p:extLst>
      <p:ext uri="{BB962C8B-B14F-4D97-AF65-F5344CB8AC3E}">
        <p14:creationId xmlns:p14="http://schemas.microsoft.com/office/powerpoint/2010/main" val="1939303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F0A6175-7B9A-04B2-B540-988BF03009C6}"/>
              </a:ext>
            </a:extLst>
          </p:cNvPr>
          <p:cNvSpPr>
            <a:spLocks noGrp="1"/>
          </p:cNvSpPr>
          <p:nvPr>
            <p:ph type="dt" sz="half" idx="10"/>
          </p:nvPr>
        </p:nvSpPr>
        <p:spPr/>
        <p:txBody>
          <a:bodyPr/>
          <a:lstStyle/>
          <a:p>
            <a:fld id="{A8C3B5D4-D808-4E73-8ED2-089D880E0CCE}" type="datetimeFigureOut">
              <a:rPr lang="sv-SE" smtClean="0"/>
              <a:t>2025-03-07</a:t>
            </a:fld>
            <a:endParaRPr lang="sv-SE"/>
          </a:p>
        </p:txBody>
      </p:sp>
      <p:sp>
        <p:nvSpPr>
          <p:cNvPr id="3" name="Platshållare för sidfot 2">
            <a:extLst>
              <a:ext uri="{FF2B5EF4-FFF2-40B4-BE49-F238E27FC236}">
                <a16:creationId xmlns:a16="http://schemas.microsoft.com/office/drawing/2014/main" id="{27BB2836-F0CB-6B68-9831-21105A28192C}"/>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ED8CD5AE-8352-2769-21A9-04ADA086AC0F}"/>
              </a:ext>
            </a:extLst>
          </p:cNvPr>
          <p:cNvSpPr>
            <a:spLocks noGrp="1"/>
          </p:cNvSpPr>
          <p:nvPr>
            <p:ph type="sldNum" sz="quarter" idx="12"/>
          </p:nvPr>
        </p:nvSpPr>
        <p:spPr/>
        <p:txBody>
          <a:bodyPr/>
          <a:lstStyle/>
          <a:p>
            <a:fld id="{4CF6FA57-BD40-464B-BAE8-1DBDA58CAA77}" type="slidenum">
              <a:rPr lang="sv-SE" smtClean="0"/>
              <a:t>‹#›</a:t>
            </a:fld>
            <a:endParaRPr lang="sv-SE"/>
          </a:p>
        </p:txBody>
      </p:sp>
    </p:spTree>
    <p:extLst>
      <p:ext uri="{BB962C8B-B14F-4D97-AF65-F5344CB8AC3E}">
        <p14:creationId xmlns:p14="http://schemas.microsoft.com/office/powerpoint/2010/main" val="3253700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165D07-90C1-A239-9A5F-BCC887CA8D6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11BE094-0C77-B67F-317F-A43CA687FA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FA1B44FF-C366-9044-D9C1-4F02CAFC23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F231C3B-4C05-E71E-D04B-E012B70CB974}"/>
              </a:ext>
            </a:extLst>
          </p:cNvPr>
          <p:cNvSpPr>
            <a:spLocks noGrp="1"/>
          </p:cNvSpPr>
          <p:nvPr>
            <p:ph type="dt" sz="half" idx="10"/>
          </p:nvPr>
        </p:nvSpPr>
        <p:spPr/>
        <p:txBody>
          <a:bodyPr/>
          <a:lstStyle/>
          <a:p>
            <a:fld id="{A8C3B5D4-D808-4E73-8ED2-089D880E0CCE}" type="datetimeFigureOut">
              <a:rPr lang="sv-SE" smtClean="0"/>
              <a:t>2025-03-07</a:t>
            </a:fld>
            <a:endParaRPr lang="sv-SE"/>
          </a:p>
        </p:txBody>
      </p:sp>
      <p:sp>
        <p:nvSpPr>
          <p:cNvPr id="6" name="Platshållare för sidfot 5">
            <a:extLst>
              <a:ext uri="{FF2B5EF4-FFF2-40B4-BE49-F238E27FC236}">
                <a16:creationId xmlns:a16="http://schemas.microsoft.com/office/drawing/2014/main" id="{B7115FFD-9402-EE8F-E4B5-950318FBA1A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3255101-8B91-C246-8AE3-ED2B8BBF7297}"/>
              </a:ext>
            </a:extLst>
          </p:cNvPr>
          <p:cNvSpPr>
            <a:spLocks noGrp="1"/>
          </p:cNvSpPr>
          <p:nvPr>
            <p:ph type="sldNum" sz="quarter" idx="12"/>
          </p:nvPr>
        </p:nvSpPr>
        <p:spPr/>
        <p:txBody>
          <a:bodyPr/>
          <a:lstStyle/>
          <a:p>
            <a:fld id="{4CF6FA57-BD40-464B-BAE8-1DBDA58CAA77}" type="slidenum">
              <a:rPr lang="sv-SE" smtClean="0"/>
              <a:t>‹#›</a:t>
            </a:fld>
            <a:endParaRPr lang="sv-SE"/>
          </a:p>
        </p:txBody>
      </p:sp>
    </p:spTree>
    <p:extLst>
      <p:ext uri="{BB962C8B-B14F-4D97-AF65-F5344CB8AC3E}">
        <p14:creationId xmlns:p14="http://schemas.microsoft.com/office/powerpoint/2010/main" val="2838153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4F3D7C-9D7B-205A-7D42-00E84D31090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57E15EC-D87E-7D17-1B67-AFB85F0017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E9E75EF1-7686-1D85-879C-67919CE128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6C0144A2-5BF9-6CEB-F0AF-3D5CC6A6A9C1}"/>
              </a:ext>
            </a:extLst>
          </p:cNvPr>
          <p:cNvSpPr>
            <a:spLocks noGrp="1"/>
          </p:cNvSpPr>
          <p:nvPr>
            <p:ph type="dt" sz="half" idx="10"/>
          </p:nvPr>
        </p:nvSpPr>
        <p:spPr/>
        <p:txBody>
          <a:bodyPr/>
          <a:lstStyle/>
          <a:p>
            <a:fld id="{A8C3B5D4-D808-4E73-8ED2-089D880E0CCE}" type="datetimeFigureOut">
              <a:rPr lang="sv-SE" smtClean="0"/>
              <a:t>2025-03-07</a:t>
            </a:fld>
            <a:endParaRPr lang="sv-SE"/>
          </a:p>
        </p:txBody>
      </p:sp>
      <p:sp>
        <p:nvSpPr>
          <p:cNvPr id="6" name="Platshållare för sidfot 5">
            <a:extLst>
              <a:ext uri="{FF2B5EF4-FFF2-40B4-BE49-F238E27FC236}">
                <a16:creationId xmlns:a16="http://schemas.microsoft.com/office/drawing/2014/main" id="{2D4DC0F2-B185-3DCD-084B-D5842B50E6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F9CE966-3B92-68DB-8626-66690FAC548B}"/>
              </a:ext>
            </a:extLst>
          </p:cNvPr>
          <p:cNvSpPr>
            <a:spLocks noGrp="1"/>
          </p:cNvSpPr>
          <p:nvPr>
            <p:ph type="sldNum" sz="quarter" idx="12"/>
          </p:nvPr>
        </p:nvSpPr>
        <p:spPr/>
        <p:txBody>
          <a:bodyPr/>
          <a:lstStyle/>
          <a:p>
            <a:fld id="{4CF6FA57-BD40-464B-BAE8-1DBDA58CAA77}" type="slidenum">
              <a:rPr lang="sv-SE" smtClean="0"/>
              <a:t>‹#›</a:t>
            </a:fld>
            <a:endParaRPr lang="sv-SE"/>
          </a:p>
        </p:txBody>
      </p:sp>
    </p:spTree>
    <p:extLst>
      <p:ext uri="{BB962C8B-B14F-4D97-AF65-F5344CB8AC3E}">
        <p14:creationId xmlns:p14="http://schemas.microsoft.com/office/powerpoint/2010/main" val="3172456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D624B92-E642-05D5-A285-4153828FE0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36938C7-4713-D4FC-0772-C6B7B26B12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77C18DD-2435-CE29-9C63-E966F025F8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C3B5D4-D808-4E73-8ED2-089D880E0CCE}" type="datetimeFigureOut">
              <a:rPr lang="sv-SE" smtClean="0"/>
              <a:t>2025-03-07</a:t>
            </a:fld>
            <a:endParaRPr lang="sv-SE"/>
          </a:p>
        </p:txBody>
      </p:sp>
      <p:sp>
        <p:nvSpPr>
          <p:cNvPr id="5" name="Platshållare för sidfot 4">
            <a:extLst>
              <a:ext uri="{FF2B5EF4-FFF2-40B4-BE49-F238E27FC236}">
                <a16:creationId xmlns:a16="http://schemas.microsoft.com/office/drawing/2014/main" id="{01747303-4F30-C5DA-F27F-1CF900F4C7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4292E274-74B8-BF0B-8002-7DFD4D92F2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F6FA57-BD40-464B-BAE8-1DBDA58CAA77}" type="slidenum">
              <a:rPr lang="sv-SE" smtClean="0"/>
              <a:t>‹#›</a:t>
            </a:fld>
            <a:endParaRPr lang="sv-SE"/>
          </a:p>
        </p:txBody>
      </p:sp>
    </p:spTree>
    <p:extLst>
      <p:ext uri="{BB962C8B-B14F-4D97-AF65-F5344CB8AC3E}">
        <p14:creationId xmlns:p14="http://schemas.microsoft.com/office/powerpoint/2010/main" val="443127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katrin.hojenberg@gmail.com" TargetMode="External"/><Relationship Id="rId7" Type="http://schemas.openxmlformats.org/officeDocument/2006/relationships/image" Target="../media/image2.png"/><Relationship Id="rId2" Type="http://schemas.openxmlformats.org/officeDocument/2006/relationships/hyperlink" Target="mailto:sjungarn@hotmail.com" TargetMode="External"/><Relationship Id="rId1" Type="http://schemas.openxmlformats.org/officeDocument/2006/relationships/slideLayout" Target="../slideLayouts/slideLayout2.xml"/><Relationship Id="rId6" Type="http://schemas.openxmlformats.org/officeDocument/2006/relationships/hyperlink" Target="mailto:tove_lunden@hotmail.com" TargetMode="External"/><Relationship Id="rId5" Type="http://schemas.openxmlformats.org/officeDocument/2006/relationships/hyperlink" Target="mailto:peter.rosmark@outlook.com" TargetMode="External"/><Relationship Id="rId4" Type="http://schemas.openxmlformats.org/officeDocument/2006/relationships/hyperlink" Target="mailto:lars.jurland@nitton93.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8B3071F1-A815-8125-1F41-57E37E431CED}"/>
              </a:ext>
            </a:extLst>
          </p:cNvPr>
          <p:cNvSpPr>
            <a:spLocks noGrp="1"/>
          </p:cNvSpPr>
          <p:nvPr>
            <p:ph type="subTitle" idx="1"/>
          </p:nvPr>
        </p:nvSpPr>
        <p:spPr/>
        <p:txBody>
          <a:bodyPr/>
          <a:lstStyle/>
          <a:p>
            <a:r>
              <a:rPr lang="sv-SE" dirty="0"/>
              <a:t>P13 Föräldramöte 2025-03-06</a:t>
            </a:r>
          </a:p>
        </p:txBody>
      </p:sp>
      <p:pic>
        <p:nvPicPr>
          <p:cNvPr id="1026" name="Picture 2" descr="Adolfsbergs IK">
            <a:extLst>
              <a:ext uri="{FF2B5EF4-FFF2-40B4-BE49-F238E27FC236}">
                <a16:creationId xmlns:a16="http://schemas.microsoft.com/office/drawing/2014/main" id="{7FA4D35D-4B5A-E467-412E-438813CE24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3163" y="257365"/>
            <a:ext cx="6185673" cy="3171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100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366215-E21F-7AC9-85EA-C931038718E6}"/>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0F0A8251-2E13-D18C-03E3-51A494E19921}"/>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536490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E16128-527F-1AA8-69D9-680083078071}"/>
              </a:ext>
            </a:extLst>
          </p:cNvPr>
          <p:cNvSpPr>
            <a:spLocks noGrp="1"/>
          </p:cNvSpPr>
          <p:nvPr>
            <p:ph type="title"/>
          </p:nvPr>
        </p:nvSpPr>
        <p:spPr/>
        <p:txBody>
          <a:bodyPr/>
          <a:lstStyle/>
          <a:p>
            <a:r>
              <a:rPr lang="sv-SE" dirty="0"/>
              <a:t>Träningsläger Grebbestad</a:t>
            </a:r>
          </a:p>
        </p:txBody>
      </p:sp>
      <p:sp>
        <p:nvSpPr>
          <p:cNvPr id="3" name="Platshållare för innehåll 2">
            <a:extLst>
              <a:ext uri="{FF2B5EF4-FFF2-40B4-BE49-F238E27FC236}">
                <a16:creationId xmlns:a16="http://schemas.microsoft.com/office/drawing/2014/main" id="{835858D3-B090-B34F-0FCF-1B482F774323}"/>
              </a:ext>
            </a:extLst>
          </p:cNvPr>
          <p:cNvSpPr>
            <a:spLocks noGrp="1"/>
          </p:cNvSpPr>
          <p:nvPr>
            <p:ph idx="1"/>
          </p:nvPr>
        </p:nvSpPr>
        <p:spPr/>
        <p:txBody>
          <a:bodyPr/>
          <a:lstStyle/>
          <a:p>
            <a:r>
              <a:rPr lang="sv-SE" dirty="0"/>
              <a:t>23-25 Maj</a:t>
            </a:r>
          </a:p>
          <a:p>
            <a:r>
              <a:rPr lang="sv-SE" dirty="0"/>
              <a:t>Matcher mot lag i Grebbestad</a:t>
            </a:r>
          </a:p>
          <a:p>
            <a:r>
              <a:rPr lang="sv-SE" dirty="0"/>
              <a:t>Sammanhållning, lagbygge och upplevelse.</a:t>
            </a:r>
          </a:p>
        </p:txBody>
      </p:sp>
    </p:spTree>
    <p:extLst>
      <p:ext uri="{BB962C8B-B14F-4D97-AF65-F5344CB8AC3E}">
        <p14:creationId xmlns:p14="http://schemas.microsoft.com/office/powerpoint/2010/main" val="2500964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a:extLst>
              <a:ext uri="{FF2B5EF4-FFF2-40B4-BE49-F238E27FC236}">
                <a16:creationId xmlns:a16="http://schemas.microsoft.com/office/drawing/2014/main" id="{385C4AF7-A481-5A2E-F914-EB6E10EA58C8}"/>
              </a:ext>
            </a:extLst>
          </p:cNvPr>
          <p:cNvPicPr>
            <a:picLocks noGrp="1" noChangeAspect="1"/>
          </p:cNvPicPr>
          <p:nvPr>
            <p:ph idx="1"/>
          </p:nvPr>
        </p:nvPicPr>
        <p:blipFill rotWithShape="1">
          <a:blip r:embed="rId2"/>
          <a:srcRect l="6218" t="10518" r="15555" b="3584"/>
          <a:stretch/>
        </p:blipFill>
        <p:spPr>
          <a:xfrm>
            <a:off x="2570423" y="1825625"/>
            <a:ext cx="7051153" cy="4351338"/>
          </a:xfrm>
          <a:prstGeom prst="rect">
            <a:avLst/>
          </a:prstGeom>
        </p:spPr>
      </p:pic>
    </p:spTree>
    <p:extLst>
      <p:ext uri="{BB962C8B-B14F-4D97-AF65-F5344CB8AC3E}">
        <p14:creationId xmlns:p14="http://schemas.microsoft.com/office/powerpoint/2010/main" val="2861775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a:extLst>
              <a:ext uri="{FF2B5EF4-FFF2-40B4-BE49-F238E27FC236}">
                <a16:creationId xmlns:a16="http://schemas.microsoft.com/office/drawing/2014/main" id="{C67C61A9-56D1-2D0F-3C4D-3DD472AD958F}"/>
              </a:ext>
            </a:extLst>
          </p:cNvPr>
          <p:cNvPicPr>
            <a:picLocks noGrp="1" noChangeAspect="1"/>
          </p:cNvPicPr>
          <p:nvPr>
            <p:ph idx="1"/>
          </p:nvPr>
        </p:nvPicPr>
        <p:blipFill>
          <a:blip r:embed="rId2"/>
          <a:stretch>
            <a:fillRect/>
          </a:stretch>
        </p:blipFill>
        <p:spPr>
          <a:xfrm>
            <a:off x="2835757" y="1825625"/>
            <a:ext cx="6520486" cy="4351338"/>
          </a:xfrm>
          <a:prstGeom prst="rect">
            <a:avLst/>
          </a:prstGeom>
        </p:spPr>
      </p:pic>
    </p:spTree>
    <p:extLst>
      <p:ext uri="{BB962C8B-B14F-4D97-AF65-F5344CB8AC3E}">
        <p14:creationId xmlns:p14="http://schemas.microsoft.com/office/powerpoint/2010/main" val="3687664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979986-5BCC-B896-3D71-53E13855B76B}"/>
              </a:ext>
            </a:extLst>
          </p:cNvPr>
          <p:cNvSpPr>
            <a:spLocks noGrp="1"/>
          </p:cNvSpPr>
          <p:nvPr>
            <p:ph type="title"/>
          </p:nvPr>
        </p:nvSpPr>
        <p:spPr/>
        <p:txBody>
          <a:bodyPr/>
          <a:lstStyle/>
          <a:p>
            <a:r>
              <a:rPr lang="sv-SE" dirty="0"/>
              <a:t>Preliminärt program	</a:t>
            </a:r>
          </a:p>
        </p:txBody>
      </p:sp>
      <p:sp>
        <p:nvSpPr>
          <p:cNvPr id="6" name="Platshållare för innehåll 5">
            <a:extLst>
              <a:ext uri="{FF2B5EF4-FFF2-40B4-BE49-F238E27FC236}">
                <a16:creationId xmlns:a16="http://schemas.microsoft.com/office/drawing/2014/main" id="{E886B025-0B8A-5EBC-B918-E7FAED5955C7}"/>
              </a:ext>
            </a:extLst>
          </p:cNvPr>
          <p:cNvSpPr>
            <a:spLocks noGrp="1"/>
          </p:cNvSpPr>
          <p:nvPr>
            <p:ph idx="1"/>
          </p:nvPr>
        </p:nvSpPr>
        <p:spPr/>
        <p:txBody>
          <a:bodyPr>
            <a:normAutofit fontScale="47500" lnSpcReduction="20000"/>
          </a:bodyPr>
          <a:lstStyle/>
          <a:p>
            <a:r>
              <a:rPr lang="sv-SE" sz="2800" b="1" dirty="0"/>
              <a:t>Fredag </a:t>
            </a:r>
          </a:p>
          <a:p>
            <a:r>
              <a:rPr lang="sv-SE" sz="2800" dirty="0"/>
              <a:t>14:00	Avresa </a:t>
            </a:r>
          </a:p>
          <a:p>
            <a:r>
              <a:rPr lang="sv-SE" sz="2800" dirty="0"/>
              <a:t>18:00	Ankomst till Boende</a:t>
            </a:r>
          </a:p>
          <a:p>
            <a:r>
              <a:rPr lang="sv-SE" sz="2800" dirty="0"/>
              <a:t>19:30 	Middag</a:t>
            </a:r>
          </a:p>
          <a:p>
            <a:r>
              <a:rPr lang="sv-SE" sz="2800" b="1" dirty="0"/>
              <a:t>Lördag</a:t>
            </a:r>
          </a:p>
          <a:p>
            <a:r>
              <a:rPr lang="sv-SE" sz="2800" dirty="0"/>
              <a:t>08:00	Frukost</a:t>
            </a:r>
          </a:p>
          <a:p>
            <a:r>
              <a:rPr lang="sv-SE" sz="2800" dirty="0"/>
              <a:t>10:00	Match</a:t>
            </a:r>
          </a:p>
          <a:p>
            <a:r>
              <a:rPr lang="sv-SE" sz="2800" dirty="0"/>
              <a:t>12:00	Lunch</a:t>
            </a:r>
          </a:p>
          <a:p>
            <a:r>
              <a:rPr lang="sv-SE" sz="2800" dirty="0"/>
              <a:t>14:00	Match</a:t>
            </a:r>
          </a:p>
          <a:p>
            <a:r>
              <a:rPr lang="sv-SE" sz="2800" dirty="0"/>
              <a:t>16:00</a:t>
            </a:r>
          </a:p>
          <a:p>
            <a:r>
              <a:rPr lang="sv-SE" sz="2800" b="1" dirty="0"/>
              <a:t>Söndag</a:t>
            </a:r>
            <a:endParaRPr lang="sv-SE" sz="2800" dirty="0"/>
          </a:p>
          <a:p>
            <a:r>
              <a:rPr lang="sv-SE" sz="2800" dirty="0"/>
              <a:t>08:00	Frukost</a:t>
            </a:r>
          </a:p>
          <a:p>
            <a:r>
              <a:rPr lang="sv-SE" sz="2800" dirty="0"/>
              <a:t>10:00	match/Träning</a:t>
            </a:r>
          </a:p>
          <a:p>
            <a:r>
              <a:rPr lang="sv-SE" sz="2800" dirty="0"/>
              <a:t>12:00	Lunch</a:t>
            </a:r>
          </a:p>
          <a:p>
            <a:r>
              <a:rPr lang="sv-SE" sz="2800" dirty="0"/>
              <a:t>14:00	Avresa hem</a:t>
            </a:r>
          </a:p>
          <a:p>
            <a:r>
              <a:rPr lang="sv-SE" sz="2800" dirty="0"/>
              <a:t>18:00	Ankomst Örebro</a:t>
            </a:r>
          </a:p>
          <a:p>
            <a:endParaRPr lang="sv-SE" dirty="0"/>
          </a:p>
          <a:p>
            <a:endParaRPr lang="sv-SE" dirty="0"/>
          </a:p>
        </p:txBody>
      </p:sp>
    </p:spTree>
    <p:extLst>
      <p:ext uri="{BB962C8B-B14F-4D97-AF65-F5344CB8AC3E}">
        <p14:creationId xmlns:p14="http://schemas.microsoft.com/office/powerpoint/2010/main" val="3471102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739D6-5788-087E-D227-EDF66C5C9804}"/>
            </a:ext>
          </a:extLst>
        </p:cNvPr>
        <p:cNvGrpSpPr/>
        <p:nvPr/>
      </p:nvGrpSpPr>
      <p:grpSpPr>
        <a:xfrm>
          <a:off x="0" y="0"/>
          <a:ext cx="0" cy="0"/>
          <a:chOff x="0" y="0"/>
          <a:chExt cx="0" cy="0"/>
        </a:xfrm>
      </p:grpSpPr>
      <p:sp>
        <p:nvSpPr>
          <p:cNvPr id="5" name="Content Placeholder 7">
            <a:extLst>
              <a:ext uri="{FF2B5EF4-FFF2-40B4-BE49-F238E27FC236}">
                <a16:creationId xmlns:a16="http://schemas.microsoft.com/office/drawing/2014/main" id="{1097062C-B2E1-4665-68FE-ED94F8C188CB}"/>
              </a:ext>
            </a:extLst>
          </p:cNvPr>
          <p:cNvSpPr>
            <a:spLocks noGrp="1"/>
          </p:cNvSpPr>
          <p:nvPr>
            <p:ph idx="1"/>
          </p:nvPr>
        </p:nvSpPr>
        <p:spPr>
          <a:xfrm>
            <a:off x="578500" y="942923"/>
            <a:ext cx="10515600" cy="528002"/>
          </a:xfrm>
        </p:spPr>
        <p:txBody>
          <a:bodyPr>
            <a:noAutofit/>
          </a:bodyPr>
          <a:lstStyle/>
          <a:p>
            <a:r>
              <a:rPr lang="sv-SE" sz="1800" kern="100" dirty="0">
                <a:effectLst/>
                <a:latin typeface="Aptos" panose="020B0004020202020204" pitchFamily="34" charset="0"/>
                <a:ea typeface="Aptos" panose="020B0004020202020204" pitchFamily="34" charset="0"/>
                <a:cs typeface="Times New Roman" panose="02020603050405020304" pitchFamily="18" charset="0"/>
              </a:rPr>
              <a:t>Det pågår diskussioner med Umbro om supporterkläder, ca 300:-  Hur ser intresset ut för det?</a:t>
            </a:r>
          </a:p>
          <a:p>
            <a:r>
              <a:rPr lang="sv-SE" sz="1800" kern="100" dirty="0">
                <a:latin typeface="Aptos" panose="020B0004020202020204" pitchFamily="34" charset="0"/>
                <a:ea typeface="Aptos" panose="020B0004020202020204" pitchFamily="34" charset="0"/>
                <a:cs typeface="Times New Roman" panose="02020603050405020304" pitchFamily="18" charset="0"/>
              </a:rPr>
              <a:t>Kom gärna med förslag på hur de ska se ut!</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sz="2000" dirty="0"/>
          </a:p>
        </p:txBody>
      </p:sp>
      <p:sp>
        <p:nvSpPr>
          <p:cNvPr id="7" name="Title 6">
            <a:extLst>
              <a:ext uri="{FF2B5EF4-FFF2-40B4-BE49-F238E27FC236}">
                <a16:creationId xmlns:a16="http://schemas.microsoft.com/office/drawing/2014/main" id="{2345C71B-3EF6-87ED-7DAA-726D59F53386}"/>
              </a:ext>
            </a:extLst>
          </p:cNvPr>
          <p:cNvSpPr>
            <a:spLocks noGrp="1"/>
          </p:cNvSpPr>
          <p:nvPr>
            <p:ph type="title"/>
          </p:nvPr>
        </p:nvSpPr>
        <p:spPr>
          <a:xfrm>
            <a:off x="0" y="0"/>
            <a:ext cx="12192000" cy="744279"/>
          </a:xfrm>
        </p:spPr>
        <p:txBody>
          <a:bodyPr/>
          <a:lstStyle/>
          <a:p>
            <a:pPr indent="446088"/>
            <a:r>
              <a:rPr lang="sv-SE" b="1" dirty="0"/>
              <a:t>Supporterkläder</a:t>
            </a:r>
            <a:endParaRPr lang="sv-SE" dirty="0"/>
          </a:p>
        </p:txBody>
      </p:sp>
      <p:pic>
        <p:nvPicPr>
          <p:cNvPr id="9" name="Picture 8">
            <a:extLst>
              <a:ext uri="{FF2B5EF4-FFF2-40B4-BE49-F238E27FC236}">
                <a16:creationId xmlns:a16="http://schemas.microsoft.com/office/drawing/2014/main" id="{BB74A398-0D3C-463D-2255-67F9F95553C4}"/>
              </a:ext>
            </a:extLst>
          </p:cNvPr>
          <p:cNvPicPr>
            <a:picLocks noChangeAspect="1"/>
          </p:cNvPicPr>
          <p:nvPr/>
        </p:nvPicPr>
        <p:blipFill>
          <a:blip r:embed="rId2"/>
          <a:stretch>
            <a:fillRect/>
          </a:stretch>
        </p:blipFill>
        <p:spPr>
          <a:xfrm>
            <a:off x="10915650" y="198644"/>
            <a:ext cx="1089660" cy="1073636"/>
          </a:xfrm>
          <a:prstGeom prst="rect">
            <a:avLst/>
          </a:prstGeom>
        </p:spPr>
      </p:pic>
      <p:pic>
        <p:nvPicPr>
          <p:cNvPr id="2" name="Picture 1">
            <a:extLst>
              <a:ext uri="{FF2B5EF4-FFF2-40B4-BE49-F238E27FC236}">
                <a16:creationId xmlns:a16="http://schemas.microsoft.com/office/drawing/2014/main" id="{A72966FC-6FF6-1FB8-033C-DA6C9BD8EFFB}"/>
              </a:ext>
            </a:extLst>
          </p:cNvPr>
          <p:cNvPicPr>
            <a:picLocks noChangeAspect="1"/>
          </p:cNvPicPr>
          <p:nvPr/>
        </p:nvPicPr>
        <p:blipFill>
          <a:blip r:embed="rId3"/>
          <a:stretch>
            <a:fillRect/>
          </a:stretch>
        </p:blipFill>
        <p:spPr>
          <a:xfrm>
            <a:off x="899139" y="1669569"/>
            <a:ext cx="6729653" cy="3770926"/>
          </a:xfrm>
          <a:prstGeom prst="rect">
            <a:avLst/>
          </a:prstGeom>
        </p:spPr>
      </p:pic>
      <p:pic>
        <p:nvPicPr>
          <p:cNvPr id="3" name="Picture 2">
            <a:extLst>
              <a:ext uri="{FF2B5EF4-FFF2-40B4-BE49-F238E27FC236}">
                <a16:creationId xmlns:a16="http://schemas.microsoft.com/office/drawing/2014/main" id="{CD1B91AB-EA07-6FE2-B363-59F8E1FF6EEA}"/>
              </a:ext>
            </a:extLst>
          </p:cNvPr>
          <p:cNvPicPr>
            <a:picLocks noChangeAspect="1"/>
          </p:cNvPicPr>
          <p:nvPr/>
        </p:nvPicPr>
        <p:blipFill>
          <a:blip r:embed="rId4"/>
          <a:stretch>
            <a:fillRect/>
          </a:stretch>
        </p:blipFill>
        <p:spPr>
          <a:xfrm>
            <a:off x="8026623" y="1964768"/>
            <a:ext cx="2717907" cy="3180528"/>
          </a:xfrm>
          <a:prstGeom prst="rect">
            <a:avLst/>
          </a:prstGeom>
        </p:spPr>
      </p:pic>
    </p:spTree>
    <p:extLst>
      <p:ext uri="{BB962C8B-B14F-4D97-AF65-F5344CB8AC3E}">
        <p14:creationId xmlns:p14="http://schemas.microsoft.com/office/powerpoint/2010/main" val="441768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B1C5D-4A49-3B45-5FFE-E883B925DE5F}"/>
            </a:ext>
          </a:extLst>
        </p:cNvPr>
        <p:cNvGrpSpPr/>
        <p:nvPr/>
      </p:nvGrpSpPr>
      <p:grpSpPr>
        <a:xfrm>
          <a:off x="0" y="0"/>
          <a:ext cx="0" cy="0"/>
          <a:chOff x="0" y="0"/>
          <a:chExt cx="0" cy="0"/>
        </a:xfrm>
      </p:grpSpPr>
      <p:sp>
        <p:nvSpPr>
          <p:cNvPr id="5" name="Content Placeholder 7">
            <a:extLst>
              <a:ext uri="{FF2B5EF4-FFF2-40B4-BE49-F238E27FC236}">
                <a16:creationId xmlns:a16="http://schemas.microsoft.com/office/drawing/2014/main" id="{1ADEC5C0-7FF3-674F-008C-02C8C636B468}"/>
              </a:ext>
            </a:extLst>
          </p:cNvPr>
          <p:cNvSpPr>
            <a:spLocks noGrp="1"/>
          </p:cNvSpPr>
          <p:nvPr>
            <p:ph idx="1"/>
          </p:nvPr>
        </p:nvSpPr>
        <p:spPr>
          <a:xfrm>
            <a:off x="578500" y="942922"/>
            <a:ext cx="10515600" cy="2704045"/>
          </a:xfrm>
        </p:spPr>
        <p:txBody>
          <a:bodyPr>
            <a:noAutofit/>
          </a:bodyPr>
          <a:lstStyle/>
          <a:p>
            <a:r>
              <a:rPr lang="sv-SE" sz="2000" dirty="0">
                <a:latin typeface="Aptos" panose="020B0004020202020204" pitchFamily="34" charset="0"/>
                <a:cs typeface="Times New Roman" panose="02020603050405020304" pitchFamily="18" charset="0"/>
              </a:rPr>
              <a:t>Något vi borde göra annorlunda?</a:t>
            </a:r>
          </a:p>
          <a:p>
            <a:r>
              <a:rPr lang="sv-SE" sz="2000" dirty="0">
                <a:effectLst/>
                <a:latin typeface="Aptos" panose="020B0004020202020204" pitchFamily="34" charset="0"/>
                <a:ea typeface="Aptos" panose="020B0004020202020204" pitchFamily="34" charset="0"/>
                <a:cs typeface="Times New Roman" panose="02020603050405020304" pitchFamily="18" charset="0"/>
              </a:rPr>
              <a:t>Hör gärna av er till föräldragruppen om ni har idéer på hur vi ska fortsätta jobba ihop pengar till lagets kassa eller om ni vet roliga aktiviteter vi kan anordna!</a:t>
            </a:r>
          </a:p>
          <a:p>
            <a:r>
              <a:rPr lang="sv-SE" sz="2000" dirty="0">
                <a:latin typeface="Aptos" panose="020B0004020202020204" pitchFamily="34" charset="0"/>
                <a:cs typeface="Times New Roman" panose="02020603050405020304" pitchFamily="18" charset="0"/>
              </a:rPr>
              <a:t>Har laget allt det behöver? </a:t>
            </a:r>
          </a:p>
          <a:p>
            <a:pPr marL="542925" lvl="1" indent="-277813">
              <a:buFont typeface="Courier New" panose="02070309020205020404" pitchFamily="49" charset="0"/>
              <a:buChar char="o"/>
            </a:pPr>
            <a:r>
              <a:rPr lang="sv-SE" sz="2000" dirty="0">
                <a:latin typeface="Aptos" panose="020B0004020202020204" pitchFamily="34" charset="0"/>
                <a:cs typeface="Times New Roman" panose="02020603050405020304" pitchFamily="18" charset="0"/>
              </a:rPr>
              <a:t>Cuptält?</a:t>
            </a:r>
          </a:p>
          <a:p>
            <a:pPr marL="542925" lvl="1" indent="-277813">
              <a:buFont typeface="Courier New" panose="02070309020205020404" pitchFamily="49" charset="0"/>
              <a:buChar char="o"/>
            </a:pPr>
            <a:r>
              <a:rPr lang="sv-SE" sz="2000" dirty="0">
                <a:latin typeface="Aptos" panose="020B0004020202020204" pitchFamily="34" charset="0"/>
                <a:cs typeface="Times New Roman" panose="02020603050405020304" pitchFamily="18" charset="0"/>
              </a:rPr>
              <a:t>Bortaställ?</a:t>
            </a:r>
          </a:p>
          <a:p>
            <a:pPr marL="542925" lvl="1" indent="-277813">
              <a:buFont typeface="Courier New" panose="02070309020205020404" pitchFamily="49" charset="0"/>
              <a:buChar char="o"/>
            </a:pPr>
            <a:r>
              <a:rPr lang="sv-SE" sz="2000" dirty="0">
                <a:latin typeface="Aptos" panose="020B0004020202020204" pitchFamily="34" charset="0"/>
                <a:cs typeface="Times New Roman" panose="02020603050405020304" pitchFamily="18" charset="0"/>
              </a:rPr>
              <a:t>Vattenflaskor och flaskställ?</a:t>
            </a:r>
            <a:endParaRPr lang="sv-SE" sz="2000" dirty="0"/>
          </a:p>
        </p:txBody>
      </p:sp>
      <p:sp>
        <p:nvSpPr>
          <p:cNvPr id="7" name="Title 6">
            <a:extLst>
              <a:ext uri="{FF2B5EF4-FFF2-40B4-BE49-F238E27FC236}">
                <a16:creationId xmlns:a16="http://schemas.microsoft.com/office/drawing/2014/main" id="{8B493293-6C68-619D-4CEC-28C31E579FC2}"/>
              </a:ext>
            </a:extLst>
          </p:cNvPr>
          <p:cNvSpPr>
            <a:spLocks noGrp="1"/>
          </p:cNvSpPr>
          <p:nvPr>
            <p:ph type="title"/>
          </p:nvPr>
        </p:nvSpPr>
        <p:spPr>
          <a:xfrm>
            <a:off x="0" y="0"/>
            <a:ext cx="12192000" cy="744279"/>
          </a:xfrm>
        </p:spPr>
        <p:txBody>
          <a:bodyPr/>
          <a:lstStyle/>
          <a:p>
            <a:pPr indent="446088"/>
            <a:r>
              <a:rPr lang="sv-SE" b="1" dirty="0"/>
              <a:t>Diskussion</a:t>
            </a:r>
            <a:endParaRPr lang="sv-SE" dirty="0"/>
          </a:p>
        </p:txBody>
      </p:sp>
      <p:pic>
        <p:nvPicPr>
          <p:cNvPr id="9" name="Picture 8">
            <a:extLst>
              <a:ext uri="{FF2B5EF4-FFF2-40B4-BE49-F238E27FC236}">
                <a16:creationId xmlns:a16="http://schemas.microsoft.com/office/drawing/2014/main" id="{D06B22F1-BDA9-11BA-78D8-647FD918C101}"/>
              </a:ext>
            </a:extLst>
          </p:cNvPr>
          <p:cNvPicPr>
            <a:picLocks noChangeAspect="1"/>
          </p:cNvPicPr>
          <p:nvPr/>
        </p:nvPicPr>
        <p:blipFill>
          <a:blip r:embed="rId2"/>
          <a:stretch>
            <a:fillRect/>
          </a:stretch>
        </p:blipFill>
        <p:spPr>
          <a:xfrm>
            <a:off x="10915650" y="198644"/>
            <a:ext cx="1089660" cy="1073636"/>
          </a:xfrm>
          <a:prstGeom prst="rect">
            <a:avLst/>
          </a:prstGeom>
        </p:spPr>
      </p:pic>
      <p:sp>
        <p:nvSpPr>
          <p:cNvPr id="4" name="TextBox 3">
            <a:extLst>
              <a:ext uri="{FF2B5EF4-FFF2-40B4-BE49-F238E27FC236}">
                <a16:creationId xmlns:a16="http://schemas.microsoft.com/office/drawing/2014/main" id="{7E57DE55-418F-0D3D-9D72-3CE6FD8975C2}"/>
              </a:ext>
            </a:extLst>
          </p:cNvPr>
          <p:cNvSpPr txBox="1"/>
          <p:nvPr/>
        </p:nvSpPr>
        <p:spPr>
          <a:xfrm>
            <a:off x="2308485" y="4287187"/>
            <a:ext cx="7285220" cy="1200329"/>
          </a:xfrm>
          <a:prstGeom prst="rect">
            <a:avLst/>
          </a:prstGeom>
          <a:noFill/>
          <a:ln w="28575">
            <a:solidFill>
              <a:schemeClr val="tx1"/>
            </a:solidFill>
          </a:ln>
        </p:spPr>
        <p:txBody>
          <a:bodyPr wrap="square" rtlCol="0">
            <a:spAutoFit/>
          </a:bodyPr>
          <a:lstStyle/>
          <a:p>
            <a:r>
              <a:rPr lang="sv-SE" b="1" dirty="0">
                <a:solidFill>
                  <a:srgbClr val="0070C0"/>
                </a:solidFill>
              </a:rPr>
              <a:t>TIPS</a:t>
            </a:r>
          </a:p>
          <a:p>
            <a:r>
              <a:rPr lang="sv-SE" dirty="0">
                <a:solidFill>
                  <a:srgbClr val="0070C0"/>
                </a:solidFill>
              </a:rPr>
              <a:t>Via förbundet är alla medlemmar i laget försäkrade hos Folksam vid träning och match. Där ingår även rådgivning och vård vid skador på direktnummer: 020-441 111 (Folksam Fotboll)</a:t>
            </a:r>
          </a:p>
        </p:txBody>
      </p:sp>
    </p:spTree>
    <p:extLst>
      <p:ext uri="{BB962C8B-B14F-4D97-AF65-F5344CB8AC3E}">
        <p14:creationId xmlns:p14="http://schemas.microsoft.com/office/powerpoint/2010/main" val="2940989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8B809C6-688D-2AB1-5248-4A90F6189655}"/>
              </a:ext>
            </a:extLst>
          </p:cNvPr>
          <p:cNvSpPr txBox="1"/>
          <p:nvPr/>
        </p:nvSpPr>
        <p:spPr>
          <a:xfrm>
            <a:off x="438150" y="118633"/>
            <a:ext cx="11315700" cy="6808210"/>
          </a:xfrm>
          <a:prstGeom prst="rect">
            <a:avLst/>
          </a:prstGeom>
          <a:noFill/>
        </p:spPr>
        <p:txBody>
          <a:bodyPr wrap="square">
            <a:spAutoFit/>
          </a:bodyPr>
          <a:lstStyle/>
          <a:p>
            <a:pPr marL="0" marR="0" lvl="0" indent="0" algn="l" defTabSz="914400" rtl="0" eaLnBrk="1" fontAlgn="auto" latinLnBrk="0" hangingPunct="1">
              <a:lnSpc>
                <a:spcPct val="107000"/>
              </a:lnSpc>
              <a:spcBef>
                <a:spcPts val="1800"/>
              </a:spcBef>
              <a:spcAft>
                <a:spcPts val="400"/>
              </a:spcAft>
              <a:buClrTx/>
              <a:buSzTx/>
              <a:buFontTx/>
              <a:buNone/>
              <a:tabLst/>
              <a:defRPr/>
            </a:pPr>
            <a:r>
              <a:rPr kumimoji="0" lang="sv-SE" sz="4000" b="1" i="0" u="none" strike="noStrike" kern="100" cap="none" spc="0" normalizeH="0" baseline="0" noProof="0" dirty="0">
                <a:ln>
                  <a:noFill/>
                </a:ln>
                <a:solidFill>
                  <a:srgbClr val="000000"/>
                </a:solidFill>
                <a:effectLst/>
                <a:uLnTx/>
                <a:uFillTx/>
                <a:latin typeface="Aptos Display" panose="020B0004020202020204" pitchFamily="34" charset="0"/>
                <a:ea typeface="Times New Roman" panose="02020603050405020304" pitchFamily="18" charset="0"/>
                <a:cs typeface="Times New Roman" panose="02020603050405020304" pitchFamily="18" charset="0"/>
              </a:rPr>
              <a:t>INFO - AIK P13, Lagkiosk</a:t>
            </a:r>
            <a:endParaRPr kumimoji="0" lang="sv-SE" sz="4000" b="1" i="0" u="none" strike="noStrike" kern="100" cap="none" spc="0" normalizeH="0" baseline="0" noProof="0" dirty="0">
              <a:ln>
                <a:noFill/>
              </a:ln>
              <a:solidFill>
                <a:srgbClr val="0F4761"/>
              </a:solidFill>
              <a:effectLst/>
              <a:uLnTx/>
              <a:uFillTx/>
              <a:latin typeface="Aptos Display"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sv-SE" sz="1400" b="1" i="0" u="none" strike="noStrike" kern="1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Times New Roman" panose="02020603050405020304" pitchFamily="18" charset="0"/>
              </a:rPr>
              <a:t>I </a:t>
            </a:r>
            <a:r>
              <a:rPr kumimoji="0" lang="sv-SE" sz="1400" b="1" i="0" u="none" strike="noStrike" kern="100" cap="none" spc="0" normalizeH="0" baseline="0" noProof="0" dirty="0">
                <a:ln>
                  <a:noFill/>
                </a:ln>
                <a:solidFill>
                  <a:srgbClr val="000000"/>
                </a:solidFill>
                <a:effectLst/>
                <a:uLnTx/>
                <a:uFillTx/>
                <a:latin typeface="Helvetica" panose="020B0604020202020204" pitchFamily="34" charset="0"/>
                <a:ea typeface="+mn-ea"/>
                <a:cs typeface="Times New Roman" panose="02020603050405020304" pitchFamily="18" charset="0"/>
              </a:rPr>
              <a:t>kiosken finns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sv-SE" sz="1400" b="0" i="0" u="none" strike="noStrike" kern="1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Times New Roman" panose="02020603050405020304" pitchFamily="18" charset="0"/>
              </a:rPr>
              <a:t>Bord</a:t>
            </a:r>
            <a:endParaRPr kumimoji="0" lang="sv-SE"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sv-SE" sz="1400" b="0" i="0" u="none" strike="noStrike" kern="1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Times New Roman" panose="02020603050405020304" pitchFamily="18" charset="0"/>
              </a:rPr>
              <a:t>Servetter</a:t>
            </a:r>
            <a:endParaRPr kumimoji="0" lang="sv-SE"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sv-SE" sz="1400" b="0" i="0" u="none" strike="noStrike" kern="1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Times New Roman" panose="02020603050405020304" pitchFamily="18" charset="0"/>
              </a:rPr>
              <a:t>Sopsäckar</a:t>
            </a:r>
            <a:endParaRPr kumimoji="0" lang="sv-SE"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sv-SE" sz="1400" b="0" i="0" u="none" strike="noStrike" kern="1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Times New Roman" panose="02020603050405020304" pitchFamily="18" charset="0"/>
              </a:rPr>
              <a:t>Kaffemuggar</a:t>
            </a:r>
            <a:endParaRPr kumimoji="0" lang="sv-SE"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sv-SE" sz="1400" b="0" i="0" u="none" strike="noStrike" kern="1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Times New Roman" panose="02020603050405020304" pitchFamily="18" charset="0"/>
              </a:rPr>
              <a:t>Kaffe</a:t>
            </a:r>
            <a:endParaRPr kumimoji="0" lang="sv-SE"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sv-SE" sz="1400" b="0" i="0" u="none" strike="noStrike" kern="1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Times New Roman" panose="02020603050405020304" pitchFamily="18" charset="0"/>
              </a:rPr>
              <a:t>Kaffefilter</a:t>
            </a:r>
            <a:endParaRPr kumimoji="0" lang="sv-SE"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sv-SE" sz="1400" b="0" i="0" u="none" strike="noStrike" kern="1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Times New Roman" panose="02020603050405020304" pitchFamily="18" charset="0"/>
              </a:rPr>
              <a:t>Pumptermosar</a:t>
            </a:r>
            <a:endParaRPr kumimoji="0" lang="sv-SE"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sv-SE" sz="1400" b="0" i="0" u="none" strike="noStrike" kern="1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Times New Roman" panose="02020603050405020304" pitchFamily="18" charset="0"/>
              </a:rPr>
              <a:t>Prislista med swishnummer</a:t>
            </a:r>
            <a:endParaRPr kumimoji="0" lang="sv-SE"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200"/>
              </a:spcBef>
              <a:spcAft>
                <a:spcPts val="800"/>
              </a:spcAft>
              <a:buClrTx/>
              <a:buSzTx/>
              <a:buFontTx/>
              <a:buNone/>
              <a:tabLst/>
              <a:defRPr/>
            </a:pPr>
            <a:endParaRPr kumimoji="0" lang="sv-SE" sz="1400" b="1" i="0" u="none" strike="noStrike" kern="1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200"/>
              </a:spcBef>
              <a:spcAft>
                <a:spcPts val="800"/>
              </a:spcAft>
              <a:buClrTx/>
              <a:buSzTx/>
              <a:buFontTx/>
              <a:buNone/>
              <a:tabLst/>
              <a:defRPr/>
            </a:pPr>
            <a:r>
              <a:rPr kumimoji="0" lang="sv-SE" sz="1400" b="1" i="0" u="none" strike="noStrike" kern="100" cap="none" spc="0" normalizeH="0" baseline="0" noProof="0" dirty="0">
                <a:ln>
                  <a:noFill/>
                </a:ln>
                <a:solidFill>
                  <a:srgbClr val="000000"/>
                </a:solidFill>
                <a:effectLst/>
                <a:uLnTx/>
                <a:uFillTx/>
                <a:latin typeface="Helvetica" panose="020B0604020202020204" pitchFamily="34" charset="0"/>
                <a:ea typeface="+mn-ea"/>
                <a:cs typeface="Times New Roman" panose="02020603050405020304" pitchFamily="18" charset="0"/>
              </a:rPr>
              <a:t>Hämtning</a:t>
            </a:r>
          </a:p>
          <a:p>
            <a:pPr marL="342900" marR="0" lvl="0" indent="-342900" algn="l" defTabSz="914400" rtl="0" eaLnBrk="1" fontAlgn="auto" latinLnBrk="0" hangingPunct="1">
              <a:lnSpc>
                <a:spcPct val="107000"/>
              </a:lnSpc>
              <a:spcBef>
                <a:spcPts val="0"/>
              </a:spcBef>
              <a:spcAft>
                <a:spcPts val="600"/>
              </a:spcAft>
              <a:buClrTx/>
              <a:buSzTx/>
              <a:buFont typeface="Symbol" panose="05050102010706020507" pitchFamily="18" charset="2"/>
              <a:buChar char=""/>
              <a:tabLst/>
              <a:defRPr/>
            </a:pPr>
            <a:r>
              <a:rPr kumimoji="0" lang="sv-SE" sz="1400" b="0" i="0" u="none" strike="noStrike" kern="1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Times New Roman" panose="02020603050405020304" pitchFamily="18" charset="0"/>
              </a:rPr>
              <a:t>Hör av er till Ebbe Perssons pappa Andreas, för att göra upp en tid om när kiosken kan hämtas på Lövåsvägen 28.</a:t>
            </a:r>
            <a:endParaRPr kumimoji="0" lang="sv-SE"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600"/>
              </a:spcBef>
              <a:spcAft>
                <a:spcPts val="600"/>
              </a:spcAft>
              <a:buClrTx/>
              <a:buSzTx/>
              <a:buFontTx/>
              <a:buNone/>
              <a:tabLst/>
              <a:defRPr/>
            </a:pPr>
            <a:r>
              <a:rPr kumimoji="0" lang="sv-SE" sz="1400" b="1" i="0" u="none" strike="noStrike" kern="1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Times New Roman" panose="02020603050405020304" pitchFamily="18" charset="0"/>
              </a:rPr>
              <a:t>Återlämning</a:t>
            </a:r>
            <a:endParaRPr kumimoji="0" lang="sv-SE"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sv-SE" sz="1400" b="0" i="0" u="none" strike="noStrike" kern="1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Times New Roman" panose="02020603050405020304" pitchFamily="18" charset="0"/>
              </a:rPr>
              <a:t>Efter match återlämnas en ren och diskad kiosk tillbaka till Andreas enligt överenskommelse.</a:t>
            </a:r>
            <a:endParaRPr kumimoji="0" lang="sv-SE"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sv-SE" sz="1400" b="0" i="0" u="none" strike="noStrike" kern="1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Times New Roman" panose="02020603050405020304" pitchFamily="18" charset="0"/>
              </a:rPr>
              <a:t>Skräp kastas på lämpligt ställe.</a:t>
            </a:r>
            <a:endParaRPr kumimoji="0" lang="sv-SE"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sv-SE" sz="1400" b="0" i="0" u="none" strike="noStrike" kern="1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Times New Roman" panose="02020603050405020304" pitchFamily="18" charset="0"/>
              </a:rPr>
              <a:t>Pant tar Andreas hand om.</a:t>
            </a:r>
          </a:p>
          <a:p>
            <a:pPr marL="0" marR="0" lvl="0" indent="0" algn="l" defTabSz="914400" rtl="0" eaLnBrk="1" fontAlgn="auto" latinLnBrk="0" hangingPunct="1">
              <a:lnSpc>
                <a:spcPct val="107000"/>
              </a:lnSpc>
              <a:spcBef>
                <a:spcPts val="600"/>
              </a:spcBef>
              <a:spcAft>
                <a:spcPts val="600"/>
              </a:spcAft>
              <a:buClrTx/>
              <a:buSzTx/>
              <a:buFontTx/>
              <a:buNone/>
              <a:tabLst/>
              <a:defRPr/>
            </a:pPr>
            <a:r>
              <a:rPr kumimoji="0" lang="sv-SE" sz="1400" b="1" i="0" u="none" strike="noStrike" kern="1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Times New Roman" panose="02020603050405020304" pitchFamily="18" charset="0"/>
              </a:rPr>
              <a:t>Kioskkontakt</a:t>
            </a:r>
            <a:endParaRPr kumimoji="0" lang="sv-SE"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sv-SE" sz="1600" b="0" i="0" u="none" strike="noStrike" kern="1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Times New Roman" panose="02020603050405020304" pitchFamily="18" charset="0"/>
              </a:rPr>
              <a:t>Andreas Persson (Ebbe P)</a:t>
            </a:r>
            <a:endParaRPr kumimoji="0" lang="sv-SE"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sv-SE" sz="1600" b="0" i="0" u="none" strike="noStrike" kern="1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Times New Roman" panose="02020603050405020304" pitchFamily="18" charset="0"/>
              </a:rPr>
              <a:t>Lövåsvägen 28</a:t>
            </a:r>
            <a:endParaRPr kumimoji="0" lang="sv-SE"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sv-SE" sz="1600" b="0" i="0" u="none" strike="noStrike" kern="1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Times New Roman" panose="02020603050405020304" pitchFamily="18" charset="0"/>
              </a:rPr>
              <a:t>0760-660 986</a:t>
            </a:r>
            <a:endParaRPr kumimoji="0" lang="sv-SE"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C297BCE-4059-7A92-6F56-75B01D795B51}"/>
              </a:ext>
            </a:extLst>
          </p:cNvPr>
          <p:cNvSpPr txBox="1"/>
          <p:nvPr/>
        </p:nvSpPr>
        <p:spPr>
          <a:xfrm>
            <a:off x="3547110" y="819673"/>
            <a:ext cx="7585710" cy="2720745"/>
          </a:xfrm>
          <a:prstGeom prst="rect">
            <a:avLst/>
          </a:prstGeom>
          <a:noFill/>
        </p:spPr>
        <p:txBody>
          <a:bodyPr wrap="square">
            <a:spAutoFit/>
          </a:bodyPr>
          <a:lstStyle/>
          <a:p>
            <a:pPr marL="0" marR="0" lvl="0" indent="0" algn="l" defTabSz="914400" rtl="0" eaLnBrk="1" fontAlgn="auto" latinLnBrk="0" hangingPunct="1">
              <a:lnSpc>
                <a:spcPct val="107000"/>
              </a:lnSpc>
              <a:spcBef>
                <a:spcPts val="1200"/>
              </a:spcBef>
              <a:spcAft>
                <a:spcPts val="800"/>
              </a:spcAft>
              <a:buClrTx/>
              <a:buSzTx/>
              <a:buFontTx/>
              <a:buNone/>
              <a:tabLst/>
              <a:defRPr/>
            </a:pPr>
            <a:r>
              <a:rPr kumimoji="0" lang="sv-SE" sz="1400" b="1" i="0" u="none" strike="noStrike" kern="1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Times New Roman" panose="02020603050405020304" pitchFamily="18" charset="0"/>
              </a:rPr>
              <a:t>Grundutbud</a:t>
            </a:r>
            <a:endParaRPr kumimoji="0" lang="sv-SE"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sv-SE" sz="1400" b="0" i="0" u="none" strike="noStrike" kern="1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Times New Roman" panose="02020603050405020304" pitchFamily="18" charset="0"/>
              </a:rPr>
              <a:t>Läsk</a:t>
            </a:r>
            <a:endParaRPr kumimoji="0" lang="sv-SE"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sv-SE" sz="1400" b="0" i="0" u="none" strike="noStrike" kern="1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Times New Roman" panose="02020603050405020304" pitchFamily="18" charset="0"/>
              </a:rPr>
              <a:t>Festis</a:t>
            </a:r>
            <a:endParaRPr kumimoji="0" lang="sv-SE"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sv-SE" sz="1400" b="0" i="0" u="none" strike="noStrike" kern="1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Times New Roman" panose="02020603050405020304" pitchFamily="18" charset="0"/>
              </a:rPr>
              <a:t>Kaffe (bryggs hemma och tas med i pumptermosarna)</a:t>
            </a:r>
            <a:endParaRPr kumimoji="0" lang="sv-SE"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sv-SE" sz="1400" b="0" i="0" u="none" strike="noStrike" kern="1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Times New Roman" panose="02020603050405020304" pitchFamily="18" charset="0"/>
              </a:rPr>
              <a:t>Mjölk till kaffet (får man gärna ta med men det är inget som Andreas skickar med)</a:t>
            </a:r>
            <a:endParaRPr kumimoji="0" lang="sv-SE"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sv-SE" sz="1400" b="0" i="0" u="none" strike="noStrike" kern="1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Times New Roman" panose="02020603050405020304" pitchFamily="18" charset="0"/>
              </a:rPr>
              <a:t>Chips</a:t>
            </a:r>
            <a:endParaRPr kumimoji="0" lang="sv-SE"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sv-SE" sz="1400" b="0" i="0" u="none" strike="noStrike" kern="1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Times New Roman" panose="02020603050405020304" pitchFamily="18" charset="0"/>
              </a:rPr>
              <a:t>Delicatobollar</a:t>
            </a:r>
            <a:endParaRPr kumimoji="0" lang="sv-SE"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sv-SE" sz="1400" b="0" i="0" u="none" strike="noStrike" kern="1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Times New Roman" panose="02020603050405020304" pitchFamily="18" charset="0"/>
              </a:rPr>
              <a:t>Kexchoklad</a:t>
            </a:r>
            <a:endParaRPr kumimoji="0" lang="sv-SE"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sv-SE" sz="1400" b="0" i="0" u="none" strike="noStrike" kern="1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Times New Roman" panose="02020603050405020304" pitchFamily="18" charset="0"/>
              </a:rPr>
              <a:t>Wasa Sandwich</a:t>
            </a:r>
            <a:endParaRPr kumimoji="0" lang="sv-SE"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Helvetica" panose="020B0604020202020204" pitchFamily="34" charset="0"/>
              <a:buChar char="+"/>
              <a:tabLst/>
              <a:defRPr/>
            </a:pPr>
            <a:r>
              <a:rPr kumimoji="0" lang="sv-SE" sz="1400" b="0" i="0" u="none" strike="noStrike" kern="1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Times New Roman" panose="02020603050405020304" pitchFamily="18" charset="0"/>
              </a:rPr>
              <a:t>Hembakt fikabröd när det finns</a:t>
            </a:r>
            <a:endParaRPr kumimoji="0" lang="sv-SE"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Helvetica" panose="020B0604020202020204" pitchFamily="34" charset="0"/>
              <a:buChar char="+"/>
              <a:tabLst/>
              <a:defRPr/>
            </a:pPr>
            <a:r>
              <a:rPr kumimoji="0" lang="sv-SE" sz="1400" b="0" i="0" u="none" strike="noStrike" kern="1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Times New Roman" panose="02020603050405020304" pitchFamily="18" charset="0"/>
              </a:rPr>
              <a:t>Hamburgergrillning om fler än en match runt lunchtid</a:t>
            </a:r>
            <a:endParaRPr kumimoji="0" lang="sv-SE"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E2026465-1273-6003-AA74-0005F14C2BB3}"/>
              </a:ext>
            </a:extLst>
          </p:cNvPr>
          <p:cNvPicPr>
            <a:picLocks noChangeAspect="1"/>
          </p:cNvPicPr>
          <p:nvPr/>
        </p:nvPicPr>
        <p:blipFill>
          <a:blip r:embed="rId2"/>
          <a:stretch>
            <a:fillRect/>
          </a:stretch>
        </p:blipFill>
        <p:spPr>
          <a:xfrm>
            <a:off x="10769980" y="118633"/>
            <a:ext cx="1132460" cy="1115807"/>
          </a:xfrm>
          <a:prstGeom prst="rect">
            <a:avLst/>
          </a:prstGeom>
        </p:spPr>
      </p:pic>
    </p:spTree>
    <p:extLst>
      <p:ext uri="{BB962C8B-B14F-4D97-AF65-F5344CB8AC3E}">
        <p14:creationId xmlns:p14="http://schemas.microsoft.com/office/powerpoint/2010/main" val="3664078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BA3490-A76B-BFF8-7A6B-8DC065450124}"/>
              </a:ext>
            </a:extLst>
          </p:cNvPr>
          <p:cNvSpPr>
            <a:spLocks noGrp="1"/>
          </p:cNvSpPr>
          <p:nvPr>
            <p:ph type="title"/>
          </p:nvPr>
        </p:nvSpPr>
        <p:spPr/>
        <p:txBody>
          <a:bodyPr/>
          <a:lstStyle/>
          <a:p>
            <a:r>
              <a:rPr lang="sv-SE" dirty="0"/>
              <a:t>Aktiviteter</a:t>
            </a:r>
          </a:p>
        </p:txBody>
      </p:sp>
      <p:sp>
        <p:nvSpPr>
          <p:cNvPr id="3" name="Platshållare för innehåll 2">
            <a:extLst>
              <a:ext uri="{FF2B5EF4-FFF2-40B4-BE49-F238E27FC236}">
                <a16:creationId xmlns:a16="http://schemas.microsoft.com/office/drawing/2014/main" id="{96A68F34-7691-A8AA-0C57-9A0D94765393}"/>
              </a:ext>
            </a:extLst>
          </p:cNvPr>
          <p:cNvSpPr>
            <a:spLocks noGrp="1"/>
          </p:cNvSpPr>
          <p:nvPr>
            <p:ph idx="1"/>
          </p:nvPr>
        </p:nvSpPr>
        <p:spPr/>
        <p:txBody>
          <a:bodyPr/>
          <a:lstStyle/>
          <a:p>
            <a:r>
              <a:rPr lang="sv-SE" dirty="0"/>
              <a:t>Matchcamp i Karlstad – 12 april (2 lag anmälda)</a:t>
            </a:r>
          </a:p>
          <a:p>
            <a:r>
              <a:rPr lang="sv-SE" dirty="0"/>
              <a:t>Träningsläger i Grebbestad – under maj</a:t>
            </a:r>
          </a:p>
          <a:p>
            <a:r>
              <a:rPr lang="sv-SE" dirty="0"/>
              <a:t>Örebrocupen – 13-15 juni (2 lag kommer anmälas) </a:t>
            </a:r>
          </a:p>
          <a:p>
            <a:r>
              <a:rPr lang="sv-SE" dirty="0"/>
              <a:t>Svennis Cup – 1-3 augusti (2 lag anmälda)</a:t>
            </a:r>
          </a:p>
          <a:p>
            <a:r>
              <a:rPr lang="sv-SE" dirty="0" err="1"/>
              <a:t>Select</a:t>
            </a:r>
            <a:r>
              <a:rPr lang="sv-SE" dirty="0"/>
              <a:t> Cup – oktober. </a:t>
            </a:r>
          </a:p>
          <a:p>
            <a:r>
              <a:rPr lang="sv-SE" dirty="0"/>
              <a:t>Avgifter för aktiviteter.</a:t>
            </a:r>
          </a:p>
        </p:txBody>
      </p:sp>
    </p:spTree>
    <p:extLst>
      <p:ext uri="{BB962C8B-B14F-4D97-AF65-F5344CB8AC3E}">
        <p14:creationId xmlns:p14="http://schemas.microsoft.com/office/powerpoint/2010/main" val="3190135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D9DC0B-2EC8-5787-BF42-C72D81BCB088}"/>
              </a:ext>
            </a:extLst>
          </p:cNvPr>
          <p:cNvSpPr>
            <a:spLocks noGrp="1"/>
          </p:cNvSpPr>
          <p:nvPr>
            <p:ph type="title"/>
          </p:nvPr>
        </p:nvSpPr>
        <p:spPr/>
        <p:txBody>
          <a:bodyPr/>
          <a:lstStyle/>
          <a:p>
            <a:r>
              <a:rPr lang="sv-SE" dirty="0"/>
              <a:t>Lugnet</a:t>
            </a:r>
          </a:p>
        </p:txBody>
      </p:sp>
      <p:sp>
        <p:nvSpPr>
          <p:cNvPr id="3" name="Platshållare för innehåll 2">
            <a:extLst>
              <a:ext uri="{FF2B5EF4-FFF2-40B4-BE49-F238E27FC236}">
                <a16:creationId xmlns:a16="http://schemas.microsoft.com/office/drawing/2014/main" id="{04C66E62-8BA0-A763-1BF4-DEEE5EB01A1C}"/>
              </a:ext>
            </a:extLst>
          </p:cNvPr>
          <p:cNvSpPr>
            <a:spLocks noGrp="1"/>
          </p:cNvSpPr>
          <p:nvPr>
            <p:ph idx="1"/>
          </p:nvPr>
        </p:nvSpPr>
        <p:spPr/>
        <p:txBody>
          <a:bodyPr/>
          <a:lstStyle/>
          <a:p>
            <a:r>
              <a:rPr lang="sv-SE" dirty="0"/>
              <a:t>Lagförrådet – mer tillgängligt för alla</a:t>
            </a:r>
          </a:p>
          <a:p>
            <a:r>
              <a:rPr lang="sv-SE" dirty="0"/>
              <a:t>Ombyggnation av köket - lättare och öppnare för aktivt häng</a:t>
            </a:r>
          </a:p>
          <a:p>
            <a:r>
              <a:rPr lang="sv-SE" dirty="0"/>
              <a:t>Tankar och idéer från </a:t>
            </a:r>
            <a:r>
              <a:rPr lang="sv-SE"/>
              <a:t>föräldrar välkomnas!</a:t>
            </a:r>
            <a:endParaRPr lang="sv-SE" dirty="0"/>
          </a:p>
        </p:txBody>
      </p:sp>
    </p:spTree>
    <p:extLst>
      <p:ext uri="{BB962C8B-B14F-4D97-AF65-F5344CB8AC3E}">
        <p14:creationId xmlns:p14="http://schemas.microsoft.com/office/powerpoint/2010/main" val="2511049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E637E3-5C16-F5E6-C93B-D295CE1223F6}"/>
              </a:ext>
            </a:extLst>
          </p:cNvPr>
          <p:cNvSpPr>
            <a:spLocks noGrp="1"/>
          </p:cNvSpPr>
          <p:nvPr>
            <p:ph type="title"/>
          </p:nvPr>
        </p:nvSpPr>
        <p:spPr/>
        <p:txBody>
          <a:bodyPr/>
          <a:lstStyle/>
          <a:p>
            <a:r>
              <a:rPr lang="sv-SE" dirty="0"/>
              <a:t>Tankar från Daniel och Daniel</a:t>
            </a:r>
          </a:p>
        </p:txBody>
      </p:sp>
      <p:sp>
        <p:nvSpPr>
          <p:cNvPr id="3" name="Platshållare för innehåll 2">
            <a:extLst>
              <a:ext uri="{FF2B5EF4-FFF2-40B4-BE49-F238E27FC236}">
                <a16:creationId xmlns:a16="http://schemas.microsoft.com/office/drawing/2014/main" id="{0910D597-A5B1-C758-C656-F3FDE7B3EDC9}"/>
              </a:ext>
            </a:extLst>
          </p:cNvPr>
          <p:cNvSpPr>
            <a:spLocks noGrp="1"/>
          </p:cNvSpPr>
          <p:nvPr>
            <p:ph idx="1"/>
          </p:nvPr>
        </p:nvSpPr>
        <p:spPr/>
        <p:txBody>
          <a:bodyPr>
            <a:normAutofit fontScale="55000" lnSpcReduction="20000"/>
          </a:bodyPr>
          <a:lstStyle/>
          <a:p>
            <a:r>
              <a:rPr lang="sv-SE" dirty="0"/>
              <a:t>Inledande</a:t>
            </a:r>
          </a:p>
          <a:p>
            <a:r>
              <a:rPr lang="sv-SE" dirty="0"/>
              <a:t>Trygghet i truppen</a:t>
            </a:r>
          </a:p>
          <a:p>
            <a:r>
              <a:rPr lang="sv-SE" dirty="0"/>
              <a:t>Inkluderande träningar och lagaktiviteter</a:t>
            </a:r>
          </a:p>
          <a:p>
            <a:r>
              <a:rPr lang="sv-SE" dirty="0"/>
              <a:t>Utvecklande och lekfulla träningar</a:t>
            </a:r>
          </a:p>
          <a:p>
            <a:r>
              <a:rPr lang="sv-SE" dirty="0"/>
              <a:t>Upplägg för vårens träningar</a:t>
            </a:r>
          </a:p>
          <a:p>
            <a:r>
              <a:rPr lang="sv-SE" dirty="0"/>
              <a:t>Fysträningar – Johanna </a:t>
            </a:r>
            <a:r>
              <a:rPr lang="sv-SE"/>
              <a:t>Grufman</a:t>
            </a:r>
            <a:endParaRPr lang="sv-SE" dirty="0"/>
          </a:p>
          <a:p>
            <a:r>
              <a:rPr lang="sv-SE" dirty="0"/>
              <a:t>Målvaktstränare - Jonas Bolin</a:t>
            </a:r>
          </a:p>
          <a:p>
            <a:r>
              <a:rPr lang="sv-SE" dirty="0"/>
              <a:t>Alternerade övningar under ”försäsongsträningen” </a:t>
            </a:r>
          </a:p>
          <a:p>
            <a:r>
              <a:rPr lang="sv-SE" dirty="0"/>
              <a:t>Kläder efter väder</a:t>
            </a:r>
          </a:p>
          <a:p>
            <a:r>
              <a:rPr lang="sv-SE" dirty="0"/>
              <a:t>Övningarnas betydelse – varför gör vi vissa övningar?</a:t>
            </a:r>
          </a:p>
          <a:p>
            <a:r>
              <a:rPr lang="sv-SE" dirty="0"/>
              <a:t>Spelarsamtal</a:t>
            </a:r>
          </a:p>
          <a:p>
            <a:r>
              <a:rPr lang="sv-SE" dirty="0"/>
              <a:t>Fortsatt dialog med P12 och P14.</a:t>
            </a:r>
          </a:p>
          <a:p>
            <a:r>
              <a:rPr lang="sv-SE" dirty="0"/>
              <a:t>Spontanspel före och efter ordinarie träningstid</a:t>
            </a:r>
          </a:p>
          <a:p>
            <a:r>
              <a:rPr lang="sv-SE" dirty="0"/>
              <a:t>Samling i omklädningsrummet</a:t>
            </a:r>
          </a:p>
          <a:p>
            <a:r>
              <a:rPr lang="sv-SE" dirty="0"/>
              <a:t>Kommunikation – viktigt!</a:t>
            </a:r>
          </a:p>
        </p:txBody>
      </p:sp>
    </p:spTree>
    <p:extLst>
      <p:ext uri="{BB962C8B-B14F-4D97-AF65-F5344CB8AC3E}">
        <p14:creationId xmlns:p14="http://schemas.microsoft.com/office/powerpoint/2010/main" val="2614479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23189C-BC1A-4E95-6E48-7F0A71D1512C}"/>
              </a:ext>
            </a:extLst>
          </p:cNvPr>
          <p:cNvSpPr>
            <a:spLocks noGrp="1"/>
          </p:cNvSpPr>
          <p:nvPr>
            <p:ph type="title"/>
          </p:nvPr>
        </p:nvSpPr>
        <p:spPr/>
        <p:txBody>
          <a:bodyPr/>
          <a:lstStyle/>
          <a:p>
            <a:r>
              <a:rPr lang="sv-SE" dirty="0"/>
              <a:t>Laget</a:t>
            </a:r>
          </a:p>
        </p:txBody>
      </p:sp>
      <p:sp>
        <p:nvSpPr>
          <p:cNvPr id="3" name="Platshållare för innehåll 2">
            <a:extLst>
              <a:ext uri="{FF2B5EF4-FFF2-40B4-BE49-F238E27FC236}">
                <a16:creationId xmlns:a16="http://schemas.microsoft.com/office/drawing/2014/main" id="{D6F4E73D-6558-30A3-377B-B7C4C5D188EF}"/>
              </a:ext>
            </a:extLst>
          </p:cNvPr>
          <p:cNvSpPr>
            <a:spLocks noGrp="1"/>
          </p:cNvSpPr>
          <p:nvPr>
            <p:ph idx="1"/>
          </p:nvPr>
        </p:nvSpPr>
        <p:spPr/>
        <p:txBody>
          <a:bodyPr/>
          <a:lstStyle/>
          <a:p>
            <a:r>
              <a:rPr lang="sv-SE" dirty="0"/>
              <a:t>Stabil trupp</a:t>
            </a:r>
          </a:p>
          <a:p>
            <a:r>
              <a:rPr lang="sv-SE" dirty="0"/>
              <a:t>Nya förfrågningar</a:t>
            </a:r>
          </a:p>
          <a:p>
            <a:r>
              <a:rPr lang="sv-SE" dirty="0"/>
              <a:t>Provträning hos annat lag</a:t>
            </a:r>
          </a:p>
          <a:p>
            <a:r>
              <a:rPr lang="sv-SE" dirty="0" err="1"/>
              <a:t>SnapChat</a:t>
            </a:r>
            <a:r>
              <a:rPr lang="sv-SE" dirty="0"/>
              <a:t>-grupp: AIK P13</a:t>
            </a:r>
          </a:p>
        </p:txBody>
      </p:sp>
    </p:spTree>
    <p:extLst>
      <p:ext uri="{BB962C8B-B14F-4D97-AF65-F5344CB8AC3E}">
        <p14:creationId xmlns:p14="http://schemas.microsoft.com/office/powerpoint/2010/main" val="2329043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5D4697-C91A-29B7-5D40-D0F5B2D74D23}"/>
              </a:ext>
            </a:extLst>
          </p:cNvPr>
          <p:cNvSpPr>
            <a:spLocks noGrp="1"/>
          </p:cNvSpPr>
          <p:nvPr>
            <p:ph type="title"/>
          </p:nvPr>
        </p:nvSpPr>
        <p:spPr/>
        <p:txBody>
          <a:bodyPr/>
          <a:lstStyle/>
          <a:p>
            <a:r>
              <a:rPr lang="sv-SE" dirty="0"/>
              <a:t>Seriespel</a:t>
            </a:r>
          </a:p>
        </p:txBody>
      </p:sp>
      <p:sp>
        <p:nvSpPr>
          <p:cNvPr id="3" name="Platshållare för innehåll 2">
            <a:extLst>
              <a:ext uri="{FF2B5EF4-FFF2-40B4-BE49-F238E27FC236}">
                <a16:creationId xmlns:a16="http://schemas.microsoft.com/office/drawing/2014/main" id="{71233B16-A448-2D7C-0995-D4B70B18F10E}"/>
              </a:ext>
            </a:extLst>
          </p:cNvPr>
          <p:cNvSpPr>
            <a:spLocks noGrp="1"/>
          </p:cNvSpPr>
          <p:nvPr>
            <p:ph idx="1"/>
          </p:nvPr>
        </p:nvSpPr>
        <p:spPr/>
        <p:txBody>
          <a:bodyPr>
            <a:normAutofit/>
          </a:bodyPr>
          <a:lstStyle/>
          <a:p>
            <a:r>
              <a:rPr lang="sv-SE" dirty="0"/>
              <a:t>Tre lag anmälda</a:t>
            </a:r>
          </a:p>
          <a:p>
            <a:r>
              <a:rPr lang="sv-SE" dirty="0"/>
              <a:t>Blandade lag</a:t>
            </a:r>
          </a:p>
          <a:p>
            <a:r>
              <a:rPr lang="sv-SE" dirty="0"/>
              <a:t>18 matcher under våren – 3 matcher/vecka!</a:t>
            </a:r>
          </a:p>
          <a:p>
            <a:r>
              <a:rPr lang="sv-SE" dirty="0"/>
              <a:t>Matchtid vardagar</a:t>
            </a:r>
          </a:p>
          <a:p>
            <a:r>
              <a:rPr lang="sv-SE" dirty="0"/>
              <a:t>Tre lag = stor logistik </a:t>
            </a:r>
          </a:p>
        </p:txBody>
      </p:sp>
    </p:spTree>
    <p:extLst>
      <p:ext uri="{BB962C8B-B14F-4D97-AF65-F5344CB8AC3E}">
        <p14:creationId xmlns:p14="http://schemas.microsoft.com/office/powerpoint/2010/main" val="1096274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0218006-5E4B-6878-6A8E-99FF244F274F}"/>
              </a:ext>
            </a:extLst>
          </p:cNvPr>
          <p:cNvSpPr>
            <a:spLocks noGrp="1"/>
          </p:cNvSpPr>
          <p:nvPr>
            <p:ph type="title"/>
          </p:nvPr>
        </p:nvSpPr>
        <p:spPr>
          <a:xfrm>
            <a:off x="0" y="198644"/>
            <a:ext cx="12192000" cy="808074"/>
          </a:xfrm>
        </p:spPr>
        <p:txBody>
          <a:bodyPr/>
          <a:lstStyle/>
          <a:p>
            <a:pPr indent="446088"/>
            <a:r>
              <a:rPr lang="sv-SE" b="1" dirty="0"/>
              <a:t>Föräldragruppen 2024/ 2025</a:t>
            </a:r>
            <a:endParaRPr lang="sv-SE" dirty="0"/>
          </a:p>
        </p:txBody>
      </p:sp>
      <p:sp>
        <p:nvSpPr>
          <p:cNvPr id="8" name="Content Placeholder 7">
            <a:extLst>
              <a:ext uri="{FF2B5EF4-FFF2-40B4-BE49-F238E27FC236}">
                <a16:creationId xmlns:a16="http://schemas.microsoft.com/office/drawing/2014/main" id="{851E99E5-2BB4-5D55-07B9-F9A86C74ED11}"/>
              </a:ext>
            </a:extLst>
          </p:cNvPr>
          <p:cNvSpPr>
            <a:spLocks noGrp="1"/>
          </p:cNvSpPr>
          <p:nvPr>
            <p:ph idx="1"/>
          </p:nvPr>
        </p:nvSpPr>
        <p:spPr>
          <a:xfrm>
            <a:off x="652928" y="1112910"/>
            <a:ext cx="10515600" cy="5075237"/>
          </a:xfrm>
        </p:spPr>
        <p:txBody>
          <a:bodyPr>
            <a:noAutofit/>
          </a:bodyPr>
          <a:lstStyle/>
          <a:p>
            <a:pPr marL="0" indent="0">
              <a:buNone/>
            </a:pPr>
            <a:r>
              <a:rPr lang="sv-SE" sz="2400" dirty="0"/>
              <a:t>Andreas Persson (Ebbe)</a:t>
            </a:r>
          </a:p>
          <a:p>
            <a:pPr marL="0" indent="0">
              <a:spcBef>
                <a:spcPts val="600"/>
              </a:spcBef>
              <a:spcAft>
                <a:spcPts val="1200"/>
              </a:spcAft>
              <a:buNone/>
            </a:pPr>
            <a:r>
              <a:rPr lang="en-US" sz="24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sjungarn@hotmail.com</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 0760-660 986</a:t>
            </a:r>
          </a:p>
          <a:p>
            <a:pPr marL="0" indent="0">
              <a:buNone/>
            </a:pPr>
            <a:r>
              <a:rPr lang="sv-SE" sz="2400" dirty="0"/>
              <a:t>Katrin Höjenberg (Vincent)</a:t>
            </a:r>
          </a:p>
          <a:p>
            <a:pPr marL="0" indent="0">
              <a:buNone/>
            </a:pPr>
            <a:r>
              <a:rPr lang="sv-SE" sz="2400" u="sng" kern="100" dirty="0">
                <a:solidFill>
                  <a:srgbClr val="467886"/>
                </a:solidFill>
                <a:latin typeface="Aptos" panose="020B0004020202020204" pitchFamily="34" charset="0"/>
                <a:ea typeface="Aptos" panose="020B0004020202020204" pitchFamily="34" charset="0"/>
                <a:cs typeface="Times New Roman" panose="02020603050405020304" pitchFamily="18" charset="0"/>
                <a:hlinkClick r:id="rId3"/>
              </a:rPr>
              <a:t>katrin.hojenberg@gmail.com</a:t>
            </a:r>
            <a:r>
              <a:rPr lang="sv-SE" sz="2400" kern="100" dirty="0">
                <a:latin typeface="Aptos" panose="020B0004020202020204" pitchFamily="34" charset="0"/>
                <a:ea typeface="Aptos" panose="020B0004020202020204" pitchFamily="34" charset="0"/>
                <a:cs typeface="Times New Roman" panose="02020603050405020304" pitchFamily="18" charset="0"/>
              </a:rPr>
              <a:t>, 0703-013 911</a:t>
            </a:r>
          </a:p>
          <a:p>
            <a:pPr marL="0" indent="0">
              <a:buNone/>
            </a:pPr>
            <a:r>
              <a:rPr lang="sv-SE" sz="2400" dirty="0"/>
              <a:t>Lars Jurland (Hugo &amp; Nils)</a:t>
            </a:r>
          </a:p>
          <a:p>
            <a:pPr marL="0" indent="0">
              <a:spcBef>
                <a:spcPts val="600"/>
              </a:spcBef>
              <a:spcAft>
                <a:spcPts val="1200"/>
              </a:spcAft>
              <a:buNone/>
            </a:pPr>
            <a:r>
              <a:rPr lang="sv-SE" sz="24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lars.jurland@nitton93.com</a:t>
            </a:r>
            <a:r>
              <a:rPr lang="sv-SE" sz="2400" kern="100" dirty="0">
                <a:effectLst/>
                <a:latin typeface="Aptos" panose="020B0004020202020204" pitchFamily="34" charset="0"/>
                <a:ea typeface="Aptos" panose="020B0004020202020204" pitchFamily="34" charset="0"/>
                <a:cs typeface="Times New Roman" panose="02020603050405020304" pitchFamily="18" charset="0"/>
              </a:rPr>
              <a:t>, 0703-177 373</a:t>
            </a:r>
          </a:p>
          <a:p>
            <a:pPr marL="0" indent="0">
              <a:buNone/>
            </a:pPr>
            <a:r>
              <a:rPr lang="sv-SE" sz="2400" dirty="0"/>
              <a:t>Peter Rosmark (Sven)</a:t>
            </a:r>
          </a:p>
          <a:p>
            <a:pPr marL="0" indent="0">
              <a:spcBef>
                <a:spcPts val="600"/>
              </a:spcBef>
              <a:spcAft>
                <a:spcPts val="1200"/>
              </a:spcAft>
              <a:buNone/>
            </a:pPr>
            <a:r>
              <a:rPr lang="sv-SE" sz="24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peter.rosmark@outlook.com</a:t>
            </a:r>
            <a:r>
              <a:rPr lang="sv-SE" sz="2400" kern="100" dirty="0">
                <a:effectLst/>
                <a:latin typeface="Aptos" panose="020B0004020202020204" pitchFamily="34" charset="0"/>
                <a:ea typeface="Aptos" panose="020B0004020202020204" pitchFamily="34" charset="0"/>
                <a:cs typeface="Times New Roman" panose="02020603050405020304" pitchFamily="18" charset="0"/>
              </a:rPr>
              <a:t>, 0703-863 491</a:t>
            </a:r>
          </a:p>
          <a:p>
            <a:pPr marL="0" indent="0">
              <a:buNone/>
            </a:pPr>
            <a:r>
              <a:rPr lang="sv-SE" sz="2400" dirty="0"/>
              <a:t>Tove Lundén (Tage)</a:t>
            </a:r>
          </a:p>
          <a:p>
            <a:pPr marL="0" indent="0">
              <a:spcBef>
                <a:spcPts val="600"/>
              </a:spcBef>
              <a:spcAft>
                <a:spcPts val="1200"/>
              </a:spcAft>
              <a:buNone/>
            </a:pPr>
            <a:r>
              <a:rPr lang="sv-SE" sz="24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6"/>
              </a:rPr>
              <a:t>tove_lunden@hotmail.com</a:t>
            </a:r>
            <a:r>
              <a:rPr lang="sv-SE" sz="2400" kern="100" dirty="0">
                <a:effectLst/>
                <a:latin typeface="Aptos" panose="020B0004020202020204" pitchFamily="34" charset="0"/>
                <a:ea typeface="Aptos" panose="020B0004020202020204" pitchFamily="34" charset="0"/>
                <a:cs typeface="Times New Roman" panose="02020603050405020304" pitchFamily="18" charset="0"/>
              </a:rPr>
              <a:t>, 0705-867 812</a:t>
            </a:r>
          </a:p>
          <a:p>
            <a:pPr marL="0" indent="0">
              <a:buNone/>
            </a:pPr>
            <a:endParaRPr lang="sv-SE" sz="2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p:txBody>
      </p:sp>
      <p:pic>
        <p:nvPicPr>
          <p:cNvPr id="9" name="Picture 8">
            <a:extLst>
              <a:ext uri="{FF2B5EF4-FFF2-40B4-BE49-F238E27FC236}">
                <a16:creationId xmlns:a16="http://schemas.microsoft.com/office/drawing/2014/main" id="{5011515C-301C-A9B8-6515-DC8FA6D9B302}"/>
              </a:ext>
            </a:extLst>
          </p:cNvPr>
          <p:cNvPicPr>
            <a:picLocks noChangeAspect="1"/>
          </p:cNvPicPr>
          <p:nvPr/>
        </p:nvPicPr>
        <p:blipFill>
          <a:blip r:embed="rId7"/>
          <a:stretch>
            <a:fillRect/>
          </a:stretch>
        </p:blipFill>
        <p:spPr>
          <a:xfrm>
            <a:off x="10915650" y="198644"/>
            <a:ext cx="1089660" cy="1073636"/>
          </a:xfrm>
          <a:prstGeom prst="rect">
            <a:avLst/>
          </a:prstGeom>
        </p:spPr>
      </p:pic>
    </p:spTree>
    <p:extLst>
      <p:ext uri="{BB962C8B-B14F-4D97-AF65-F5344CB8AC3E}">
        <p14:creationId xmlns:p14="http://schemas.microsoft.com/office/powerpoint/2010/main" val="3083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B65CF-4D4C-7078-4A44-21BB8A8AD140}"/>
            </a:ext>
          </a:extLst>
        </p:cNvPr>
        <p:cNvGrpSpPr/>
        <p:nvPr/>
      </p:nvGrpSpPr>
      <p:grpSpPr>
        <a:xfrm>
          <a:off x="0" y="0"/>
          <a:ext cx="0" cy="0"/>
          <a:chOff x="0" y="0"/>
          <a:chExt cx="0" cy="0"/>
        </a:xfrm>
      </p:grpSpPr>
      <p:sp>
        <p:nvSpPr>
          <p:cNvPr id="5" name="Content Placeholder 7">
            <a:extLst>
              <a:ext uri="{FF2B5EF4-FFF2-40B4-BE49-F238E27FC236}">
                <a16:creationId xmlns:a16="http://schemas.microsoft.com/office/drawing/2014/main" id="{3720A8A9-D6BB-7387-AE5C-0FFF757A7137}"/>
              </a:ext>
            </a:extLst>
          </p:cNvPr>
          <p:cNvSpPr>
            <a:spLocks noGrp="1"/>
          </p:cNvSpPr>
          <p:nvPr>
            <p:ph idx="1"/>
          </p:nvPr>
        </p:nvSpPr>
        <p:spPr>
          <a:xfrm>
            <a:off x="578500" y="942922"/>
            <a:ext cx="10515600" cy="4851821"/>
          </a:xfrm>
        </p:spPr>
        <p:txBody>
          <a:bodyPr>
            <a:noAutofit/>
          </a:bodyPr>
          <a:lstStyle/>
          <a:p>
            <a:r>
              <a:rPr lang="sv-SE" sz="2000" dirty="0"/>
              <a:t>Saldo 250303: 69 743:-</a:t>
            </a:r>
          </a:p>
          <a:p>
            <a:r>
              <a:rPr lang="sv-SE" sz="2000" dirty="0"/>
              <a:t>Intäkter 2024 – Fantastiskt engagemang förra året!!</a:t>
            </a:r>
          </a:p>
          <a:p>
            <a:endParaRPr lang="sv-SE" sz="2000" dirty="0"/>
          </a:p>
          <a:p>
            <a:endParaRPr lang="sv-SE" sz="2000" dirty="0"/>
          </a:p>
          <a:p>
            <a:endParaRPr lang="sv-SE" sz="2000" dirty="0"/>
          </a:p>
          <a:p>
            <a:endParaRPr lang="sv-SE" sz="2000" dirty="0"/>
          </a:p>
          <a:p>
            <a:endParaRPr lang="sv-SE" sz="2000" dirty="0"/>
          </a:p>
          <a:p>
            <a:endParaRPr lang="sv-SE" sz="2000" dirty="0"/>
          </a:p>
          <a:p>
            <a:r>
              <a:rPr lang="sv-SE" sz="2000" dirty="0"/>
              <a:t>Övernattningscup: ca 40 000:-</a:t>
            </a:r>
          </a:p>
          <a:p>
            <a:r>
              <a:rPr lang="sv-SE" sz="2000" dirty="0"/>
              <a:t>Vi vill även bygga lagkassa inför Gothia Cup</a:t>
            </a:r>
          </a:p>
          <a:p>
            <a:r>
              <a:rPr lang="sv-SE" sz="2000" dirty="0"/>
              <a:t>Målsättning för 2025?</a:t>
            </a:r>
          </a:p>
          <a:p>
            <a:r>
              <a:rPr lang="sv-SE" sz="2000" dirty="0"/>
              <a:t>Sponsorintäkter säkrade för 2025: 25 000:-</a:t>
            </a:r>
          </a:p>
          <a:p>
            <a:r>
              <a:rPr lang="sv-SE" sz="2000" kern="100" dirty="0">
                <a:effectLst/>
                <a:latin typeface="Aptos" panose="020B0004020202020204" pitchFamily="34" charset="0"/>
                <a:ea typeface="Aptos" panose="020B0004020202020204" pitchFamily="34" charset="0"/>
                <a:cs typeface="Times New Roman" panose="02020603050405020304" pitchFamily="18" charset="0"/>
              </a:rPr>
              <a:t>Det finns tryckbar plats kvar på tröjorna så kontakta Lars om ni har kontakter eller idéer till ytterligare sponsorer!</a:t>
            </a:r>
          </a:p>
          <a:p>
            <a:endParaRPr lang="sv-SE" sz="2000" dirty="0"/>
          </a:p>
          <a:p>
            <a:endParaRPr lang="sv-SE" sz="2400" dirty="0"/>
          </a:p>
        </p:txBody>
      </p:sp>
      <p:sp>
        <p:nvSpPr>
          <p:cNvPr id="7" name="Title 6">
            <a:extLst>
              <a:ext uri="{FF2B5EF4-FFF2-40B4-BE49-F238E27FC236}">
                <a16:creationId xmlns:a16="http://schemas.microsoft.com/office/drawing/2014/main" id="{32F2AE3F-A885-929F-67D9-8FDF3A349ECF}"/>
              </a:ext>
            </a:extLst>
          </p:cNvPr>
          <p:cNvSpPr>
            <a:spLocks noGrp="1"/>
          </p:cNvSpPr>
          <p:nvPr>
            <p:ph type="title"/>
          </p:nvPr>
        </p:nvSpPr>
        <p:spPr>
          <a:xfrm>
            <a:off x="0" y="0"/>
            <a:ext cx="12192000" cy="744279"/>
          </a:xfrm>
        </p:spPr>
        <p:txBody>
          <a:bodyPr/>
          <a:lstStyle/>
          <a:p>
            <a:pPr indent="446088"/>
            <a:r>
              <a:rPr lang="sv-SE" b="1" dirty="0"/>
              <a:t>Lagkassan</a:t>
            </a:r>
            <a:endParaRPr lang="sv-SE" dirty="0"/>
          </a:p>
        </p:txBody>
      </p:sp>
      <p:pic>
        <p:nvPicPr>
          <p:cNvPr id="9" name="Picture 8">
            <a:extLst>
              <a:ext uri="{FF2B5EF4-FFF2-40B4-BE49-F238E27FC236}">
                <a16:creationId xmlns:a16="http://schemas.microsoft.com/office/drawing/2014/main" id="{9E5C955F-0022-E900-FA88-A46242675F68}"/>
              </a:ext>
            </a:extLst>
          </p:cNvPr>
          <p:cNvPicPr>
            <a:picLocks noChangeAspect="1"/>
          </p:cNvPicPr>
          <p:nvPr/>
        </p:nvPicPr>
        <p:blipFill>
          <a:blip r:embed="rId3"/>
          <a:stretch>
            <a:fillRect/>
          </a:stretch>
        </p:blipFill>
        <p:spPr>
          <a:xfrm>
            <a:off x="10915650" y="198644"/>
            <a:ext cx="1089660" cy="1073636"/>
          </a:xfrm>
          <a:prstGeom prst="rect">
            <a:avLst/>
          </a:prstGeom>
        </p:spPr>
      </p:pic>
      <p:graphicFrame>
        <p:nvGraphicFramePr>
          <p:cNvPr id="4" name="Table 3">
            <a:extLst>
              <a:ext uri="{FF2B5EF4-FFF2-40B4-BE49-F238E27FC236}">
                <a16:creationId xmlns:a16="http://schemas.microsoft.com/office/drawing/2014/main" id="{E4DD78BB-9C7B-669B-FFEE-F991AD374DE3}"/>
              </a:ext>
            </a:extLst>
          </p:cNvPr>
          <p:cNvGraphicFramePr>
            <a:graphicFrameLocks noGrp="1"/>
          </p:cNvGraphicFramePr>
          <p:nvPr/>
        </p:nvGraphicFramePr>
        <p:xfrm>
          <a:off x="847664" y="1707970"/>
          <a:ext cx="4345306" cy="2268352"/>
        </p:xfrm>
        <a:graphic>
          <a:graphicData uri="http://schemas.openxmlformats.org/drawingml/2006/table">
            <a:tbl>
              <a:tblPr firstRow="1" firstCol="1" bandRow="1"/>
              <a:tblGrid>
                <a:gridCol w="2845720">
                  <a:extLst>
                    <a:ext uri="{9D8B030D-6E8A-4147-A177-3AD203B41FA5}">
                      <a16:colId xmlns:a16="http://schemas.microsoft.com/office/drawing/2014/main" val="3026261190"/>
                    </a:ext>
                  </a:extLst>
                </a:gridCol>
                <a:gridCol w="1499586">
                  <a:extLst>
                    <a:ext uri="{9D8B030D-6E8A-4147-A177-3AD203B41FA5}">
                      <a16:colId xmlns:a16="http://schemas.microsoft.com/office/drawing/2014/main" val="2258953580"/>
                    </a:ext>
                  </a:extLst>
                </a:gridCol>
              </a:tblGrid>
              <a:tr h="0">
                <a:tc gridSpan="2">
                  <a:txBody>
                    <a:bodyPr/>
                    <a:lstStyle/>
                    <a:p>
                      <a:pPr marL="457200" algn="ctr">
                        <a:lnSpc>
                          <a:spcPct val="107000"/>
                        </a:lnSpc>
                        <a:spcAft>
                          <a:spcPts val="800"/>
                        </a:spcAft>
                      </a:pPr>
                      <a:r>
                        <a:rPr lang="sv-SE" sz="1600" b="1"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2024</a:t>
                      </a:r>
                      <a:endParaRPr lang="sv-SE"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sv-SE"/>
                    </a:p>
                  </a:txBody>
                  <a:tcPr/>
                </a:tc>
                <a:extLst>
                  <a:ext uri="{0D108BD9-81ED-4DB2-BD59-A6C34878D82A}">
                    <a16:rowId xmlns:a16="http://schemas.microsoft.com/office/drawing/2014/main" val="1205537009"/>
                  </a:ext>
                </a:extLst>
              </a:tr>
              <a:tr h="0">
                <a:tc>
                  <a:txBody>
                    <a:bodyPr/>
                    <a:lstStyle/>
                    <a:p>
                      <a:pPr marL="457200">
                        <a:lnSpc>
                          <a:spcPct val="107000"/>
                        </a:lnSpc>
                      </a:pPr>
                      <a:r>
                        <a:rPr lang="sv-SE" sz="1600" b="1"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Aktivitet</a:t>
                      </a:r>
                      <a:endParaRPr lang="sv-SE"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457200">
                        <a:lnSpc>
                          <a:spcPct val="107000"/>
                        </a:lnSpc>
                        <a:spcAft>
                          <a:spcPts val="800"/>
                        </a:spcAft>
                      </a:pPr>
                      <a:r>
                        <a:rPr lang="sv-SE" sz="1600" b="1"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Intäkt </a:t>
                      </a:r>
                      <a:endParaRPr lang="sv-SE"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031437817"/>
                  </a:ext>
                </a:extLst>
              </a:tr>
              <a:tr h="0">
                <a:tc>
                  <a:txBody>
                    <a:bodyPr/>
                    <a:lstStyle/>
                    <a:p>
                      <a:pPr marL="457200">
                        <a:lnSpc>
                          <a:spcPct val="107000"/>
                        </a:lnSpc>
                      </a:pPr>
                      <a:r>
                        <a:rPr lang="sv-SE" sz="1400" kern="100" dirty="0">
                          <a:effectLst/>
                          <a:latin typeface="Aptos" panose="020B0004020202020204" pitchFamily="34" charset="0"/>
                          <a:ea typeface="Aptos" panose="020B0004020202020204" pitchFamily="34" charset="0"/>
                          <a:cs typeface="Times New Roman" panose="02020603050405020304" pitchFamily="18" charset="0"/>
                        </a:rPr>
                        <a:t>Hamburgarförsäljning</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7000"/>
                        </a:lnSpc>
                        <a:spcAft>
                          <a:spcPts val="800"/>
                        </a:spcAft>
                      </a:pPr>
                      <a:r>
                        <a:rPr lang="sv-SE" sz="1400" kern="100" dirty="0">
                          <a:effectLst/>
                          <a:latin typeface="Aptos" panose="020B0004020202020204" pitchFamily="34" charset="0"/>
                          <a:ea typeface="Aptos" panose="020B0004020202020204" pitchFamily="34" charset="0"/>
                          <a:cs typeface="Times New Roman" panose="02020603050405020304" pitchFamily="18" charset="0"/>
                        </a:rPr>
                        <a:t>18 000 SEK</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8759784"/>
                  </a:ext>
                </a:extLst>
              </a:tr>
              <a:tr h="0">
                <a:tc>
                  <a:txBody>
                    <a:bodyPr/>
                    <a:lstStyle/>
                    <a:p>
                      <a:pPr marL="457200">
                        <a:lnSpc>
                          <a:spcPct val="107000"/>
                        </a:lnSpc>
                      </a:pPr>
                      <a:r>
                        <a:rPr lang="sv-SE" sz="1400" kern="100" dirty="0">
                          <a:effectLst/>
                          <a:latin typeface="Aptos" panose="020B0004020202020204" pitchFamily="34" charset="0"/>
                          <a:ea typeface="Aptos" panose="020B0004020202020204" pitchFamily="34" charset="0"/>
                          <a:cs typeface="Times New Roman" panose="02020603050405020304" pitchFamily="18" charset="0"/>
                        </a:rPr>
                        <a:t>Stängselvakt, Brunnsparken</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7000"/>
                        </a:lnSpc>
                        <a:spcAft>
                          <a:spcPts val="800"/>
                        </a:spcAft>
                      </a:pPr>
                      <a:r>
                        <a:rPr lang="sv-SE" sz="1400" kern="100">
                          <a:effectLst/>
                          <a:latin typeface="Aptos" panose="020B0004020202020204" pitchFamily="34" charset="0"/>
                          <a:ea typeface="Aptos" panose="020B0004020202020204" pitchFamily="34" charset="0"/>
                          <a:cs typeface="Times New Roman" panose="02020603050405020304" pitchFamily="18" charset="0"/>
                        </a:rPr>
                        <a:t>16 000 SEK</a:t>
                      </a:r>
                      <a:endParaRPr lang="sv-SE"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2402619"/>
                  </a:ext>
                </a:extLst>
              </a:tr>
              <a:tr h="0">
                <a:tc>
                  <a:txBody>
                    <a:bodyPr/>
                    <a:lstStyle/>
                    <a:p>
                      <a:pPr marL="457200">
                        <a:lnSpc>
                          <a:spcPct val="107000"/>
                        </a:lnSpc>
                      </a:pPr>
                      <a:r>
                        <a:rPr lang="sv-SE" sz="1400" kern="100" dirty="0">
                          <a:effectLst/>
                          <a:latin typeface="Aptos" panose="020B0004020202020204" pitchFamily="34" charset="0"/>
                          <a:ea typeface="Aptos" panose="020B0004020202020204" pitchFamily="34" charset="0"/>
                          <a:cs typeface="Times New Roman" panose="02020603050405020304" pitchFamily="18" charset="0"/>
                        </a:rPr>
                        <a:t>Antikrundan</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7000"/>
                        </a:lnSpc>
                        <a:spcAft>
                          <a:spcPts val="800"/>
                        </a:spcAft>
                      </a:pPr>
                      <a:r>
                        <a:rPr lang="sv-SE" sz="1400" kern="100">
                          <a:effectLst/>
                          <a:latin typeface="Aptos" panose="020B0004020202020204" pitchFamily="34" charset="0"/>
                          <a:ea typeface="Aptos" panose="020B0004020202020204" pitchFamily="34" charset="0"/>
                          <a:cs typeface="Times New Roman" panose="02020603050405020304" pitchFamily="18" charset="0"/>
                        </a:rPr>
                        <a:t>  5 000 SEK</a:t>
                      </a:r>
                      <a:endParaRPr lang="sv-SE"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391688"/>
                  </a:ext>
                </a:extLst>
              </a:tr>
              <a:tr h="0">
                <a:tc>
                  <a:txBody>
                    <a:bodyPr/>
                    <a:lstStyle/>
                    <a:p>
                      <a:pPr marL="457200">
                        <a:lnSpc>
                          <a:spcPct val="107000"/>
                        </a:lnSpc>
                      </a:pPr>
                      <a:r>
                        <a:rPr lang="sv-SE" sz="1400" kern="100" dirty="0">
                          <a:effectLst/>
                          <a:latin typeface="Aptos" panose="020B0004020202020204" pitchFamily="34" charset="0"/>
                          <a:ea typeface="Aptos" panose="020B0004020202020204" pitchFamily="34" charset="0"/>
                          <a:cs typeface="Times New Roman" panose="02020603050405020304" pitchFamily="18" charset="0"/>
                        </a:rPr>
                        <a:t>ÖSK-kiosker</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7000"/>
                        </a:lnSpc>
                        <a:spcAft>
                          <a:spcPts val="800"/>
                        </a:spcAft>
                      </a:pPr>
                      <a:r>
                        <a:rPr lang="sv-SE" sz="1400" kern="100">
                          <a:effectLst/>
                          <a:latin typeface="Aptos" panose="020B0004020202020204" pitchFamily="34" charset="0"/>
                          <a:ea typeface="Aptos" panose="020B0004020202020204" pitchFamily="34" charset="0"/>
                          <a:cs typeface="Times New Roman" panose="02020603050405020304" pitchFamily="18" charset="0"/>
                        </a:rPr>
                        <a:t>  8 000 SEK</a:t>
                      </a:r>
                      <a:endParaRPr lang="sv-SE"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7155651"/>
                  </a:ext>
                </a:extLst>
              </a:tr>
              <a:tr h="0">
                <a:tc>
                  <a:txBody>
                    <a:bodyPr/>
                    <a:lstStyle/>
                    <a:p>
                      <a:pPr marL="457200">
                        <a:lnSpc>
                          <a:spcPct val="107000"/>
                        </a:lnSpc>
                      </a:pPr>
                      <a:r>
                        <a:rPr lang="sv-SE" sz="1400" kern="100" dirty="0">
                          <a:effectLst/>
                          <a:latin typeface="Aptos" panose="020B0004020202020204" pitchFamily="34" charset="0"/>
                          <a:ea typeface="Aptos" panose="020B0004020202020204" pitchFamily="34" charset="0"/>
                          <a:cs typeface="Times New Roman" panose="02020603050405020304" pitchFamily="18" charset="0"/>
                        </a:rPr>
                        <a:t>Lagkiosk </a:t>
                      </a:r>
                      <a:r>
                        <a:rPr lang="sv-SE" sz="1100" kern="100" dirty="0">
                          <a:effectLst/>
                          <a:latin typeface="Aptos" panose="020B0004020202020204" pitchFamily="34" charset="0"/>
                          <a:ea typeface="Aptos" panose="020B0004020202020204" pitchFamily="34" charset="0"/>
                          <a:cs typeface="Times New Roman" panose="02020603050405020304" pitchFamily="18" charset="0"/>
                        </a:rPr>
                        <a:t>(2023-2024)</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7000"/>
                        </a:lnSpc>
                        <a:spcAft>
                          <a:spcPts val="800"/>
                        </a:spcAft>
                      </a:pPr>
                      <a:r>
                        <a:rPr lang="sv-SE" sz="1400" kern="100">
                          <a:effectLst/>
                          <a:latin typeface="Aptos" panose="020B0004020202020204" pitchFamily="34" charset="0"/>
                          <a:ea typeface="Aptos" panose="020B0004020202020204" pitchFamily="34" charset="0"/>
                          <a:cs typeface="Times New Roman" panose="02020603050405020304" pitchFamily="18" charset="0"/>
                        </a:rPr>
                        <a:t>17 000 SEK</a:t>
                      </a:r>
                      <a:endParaRPr lang="sv-SE"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3264872"/>
                  </a:ext>
                </a:extLst>
              </a:tr>
              <a:tr h="0">
                <a:tc>
                  <a:txBody>
                    <a:bodyPr/>
                    <a:lstStyle/>
                    <a:p>
                      <a:pPr marL="457200">
                        <a:lnSpc>
                          <a:spcPct val="107000"/>
                        </a:lnSpc>
                      </a:pPr>
                      <a:r>
                        <a:rPr lang="sv-SE" sz="1400" kern="100" dirty="0">
                          <a:effectLst/>
                          <a:latin typeface="Aptos" panose="020B0004020202020204" pitchFamily="34" charset="0"/>
                          <a:ea typeface="Aptos" panose="020B0004020202020204" pitchFamily="34" charset="0"/>
                          <a:cs typeface="Times New Roman" panose="02020603050405020304" pitchFamily="18" charset="0"/>
                        </a:rPr>
                        <a:t>Sponsorintäkter</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7000"/>
                        </a:lnSpc>
                        <a:spcAft>
                          <a:spcPts val="800"/>
                        </a:spcAft>
                      </a:pPr>
                      <a:r>
                        <a:rPr lang="sv-SE" sz="1400" kern="100">
                          <a:effectLst/>
                          <a:latin typeface="Aptos" panose="020B0004020202020204" pitchFamily="34" charset="0"/>
                          <a:ea typeface="Aptos" panose="020B0004020202020204" pitchFamily="34" charset="0"/>
                          <a:cs typeface="Times New Roman" panose="02020603050405020304" pitchFamily="18" charset="0"/>
                        </a:rPr>
                        <a:t>25 000 SEK</a:t>
                      </a:r>
                      <a:endParaRPr lang="sv-SE"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3219121"/>
                  </a:ext>
                </a:extLst>
              </a:tr>
              <a:tr h="0">
                <a:tc>
                  <a:txBody>
                    <a:bodyPr/>
                    <a:lstStyle/>
                    <a:p>
                      <a:pPr marL="457200">
                        <a:lnSpc>
                          <a:spcPct val="107000"/>
                        </a:lnSpc>
                      </a:pPr>
                      <a:r>
                        <a:rPr lang="sv-SE" sz="1400" kern="100" dirty="0">
                          <a:effectLst/>
                          <a:latin typeface="Aptos" panose="020B0004020202020204" pitchFamily="34" charset="0"/>
                          <a:ea typeface="Aptos" panose="020B0004020202020204" pitchFamily="34" charset="0"/>
                          <a:cs typeface="Times New Roman" panose="02020603050405020304" pitchFamily="18" charset="0"/>
                        </a:rPr>
                        <a:t>Bingolotter</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noFill/>
                  </a:tcPr>
                </a:tc>
                <a:tc>
                  <a:txBody>
                    <a:bodyPr/>
                    <a:lstStyle/>
                    <a:p>
                      <a:pPr marL="457200">
                        <a:lnSpc>
                          <a:spcPct val="107000"/>
                        </a:lnSpc>
                        <a:spcAft>
                          <a:spcPts val="800"/>
                        </a:spcAft>
                      </a:pPr>
                      <a:r>
                        <a:rPr lang="sv-SE" sz="1400" kern="100">
                          <a:effectLst/>
                          <a:latin typeface="Aptos" panose="020B0004020202020204" pitchFamily="34" charset="0"/>
                          <a:ea typeface="Aptos" panose="020B0004020202020204" pitchFamily="34" charset="0"/>
                          <a:cs typeface="Times New Roman" panose="02020603050405020304" pitchFamily="18" charset="0"/>
                        </a:rPr>
                        <a:t>&gt;5 500 SEK</a:t>
                      </a:r>
                      <a:endParaRPr lang="sv-SE"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1543303008"/>
                  </a:ext>
                </a:extLst>
              </a:tr>
              <a:tr h="0">
                <a:tc>
                  <a:txBody>
                    <a:bodyPr/>
                    <a:lstStyle/>
                    <a:p>
                      <a:pPr marL="457200">
                        <a:lnSpc>
                          <a:spcPct val="107000"/>
                        </a:lnSpc>
                      </a:pPr>
                      <a:r>
                        <a:rPr lang="sv-SE" sz="1400" b="1" kern="100" dirty="0">
                          <a:effectLst/>
                          <a:latin typeface="Aptos" panose="020B0004020202020204" pitchFamily="34" charset="0"/>
                          <a:ea typeface="Aptos" panose="020B0004020202020204" pitchFamily="34" charset="0"/>
                          <a:cs typeface="Times New Roman" panose="02020603050405020304" pitchFamily="18" charset="0"/>
                        </a:rPr>
                        <a:t>Totalt</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7000"/>
                        </a:lnSpc>
                        <a:spcAft>
                          <a:spcPts val="800"/>
                        </a:spcAft>
                      </a:pPr>
                      <a:r>
                        <a:rPr lang="sv-SE" sz="1400" b="1" kern="100" dirty="0">
                          <a:effectLst/>
                          <a:latin typeface="Aptos" panose="020B0004020202020204" pitchFamily="34" charset="0"/>
                          <a:ea typeface="Aptos" panose="020B0004020202020204" pitchFamily="34" charset="0"/>
                          <a:cs typeface="Times New Roman" panose="02020603050405020304" pitchFamily="18" charset="0"/>
                        </a:rPr>
                        <a:t>94 500 SEK</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154902"/>
                  </a:ext>
                </a:extLst>
              </a:tr>
            </a:tbl>
          </a:graphicData>
        </a:graphic>
      </p:graphicFrame>
    </p:spTree>
    <p:extLst>
      <p:ext uri="{BB962C8B-B14F-4D97-AF65-F5344CB8AC3E}">
        <p14:creationId xmlns:p14="http://schemas.microsoft.com/office/powerpoint/2010/main" val="3865822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5848B-C177-9675-1230-0CFDF0F65F5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0A22D93-4C63-CB4E-834F-F6807386D662}"/>
              </a:ext>
            </a:extLst>
          </p:cNvPr>
          <p:cNvSpPr>
            <a:spLocks noGrp="1"/>
          </p:cNvSpPr>
          <p:nvPr>
            <p:ph type="title"/>
          </p:nvPr>
        </p:nvSpPr>
        <p:spPr>
          <a:xfrm>
            <a:off x="0" y="0"/>
            <a:ext cx="12192000" cy="744279"/>
          </a:xfrm>
        </p:spPr>
        <p:txBody>
          <a:bodyPr/>
          <a:lstStyle/>
          <a:p>
            <a:pPr indent="446088"/>
            <a:r>
              <a:rPr lang="sv-SE" b="1" dirty="0"/>
              <a:t>Försäljning och annat arbete 2025</a:t>
            </a:r>
            <a:endParaRPr lang="sv-SE" dirty="0"/>
          </a:p>
        </p:txBody>
      </p:sp>
      <p:pic>
        <p:nvPicPr>
          <p:cNvPr id="9" name="Picture 8">
            <a:extLst>
              <a:ext uri="{FF2B5EF4-FFF2-40B4-BE49-F238E27FC236}">
                <a16:creationId xmlns:a16="http://schemas.microsoft.com/office/drawing/2014/main" id="{B21E84E8-D74A-C788-9646-043F04E93C03}"/>
              </a:ext>
            </a:extLst>
          </p:cNvPr>
          <p:cNvPicPr>
            <a:picLocks noChangeAspect="1"/>
          </p:cNvPicPr>
          <p:nvPr/>
        </p:nvPicPr>
        <p:blipFill>
          <a:blip r:embed="rId3"/>
          <a:stretch>
            <a:fillRect/>
          </a:stretch>
        </p:blipFill>
        <p:spPr>
          <a:xfrm>
            <a:off x="10915650" y="198644"/>
            <a:ext cx="1089660" cy="1073636"/>
          </a:xfrm>
          <a:prstGeom prst="rect">
            <a:avLst/>
          </a:prstGeom>
        </p:spPr>
      </p:pic>
      <p:sp>
        <p:nvSpPr>
          <p:cNvPr id="5" name="Content Placeholder 7">
            <a:extLst>
              <a:ext uri="{FF2B5EF4-FFF2-40B4-BE49-F238E27FC236}">
                <a16:creationId xmlns:a16="http://schemas.microsoft.com/office/drawing/2014/main" id="{F336B101-DE4B-BBA5-B216-B8330CA94AB2}"/>
              </a:ext>
            </a:extLst>
          </p:cNvPr>
          <p:cNvSpPr>
            <a:spLocks noGrp="1"/>
          </p:cNvSpPr>
          <p:nvPr>
            <p:ph idx="1"/>
          </p:nvPr>
        </p:nvSpPr>
        <p:spPr>
          <a:xfrm>
            <a:off x="1520013" y="3438867"/>
            <a:ext cx="4363336" cy="2876107"/>
          </a:xfrm>
        </p:spPr>
        <p:txBody>
          <a:bodyPr>
            <a:noAutofit/>
          </a:bodyPr>
          <a:lstStyle/>
          <a:p>
            <a:pPr marL="0" indent="0">
              <a:buNone/>
            </a:pPr>
            <a:r>
              <a:rPr lang="sv-SE" sz="2400" b="1" dirty="0"/>
              <a:t>Laget</a:t>
            </a:r>
          </a:p>
          <a:p>
            <a:r>
              <a:rPr lang="sv-SE" sz="2400" dirty="0"/>
              <a:t>Hamburgarförsäljning, maj</a:t>
            </a:r>
          </a:p>
          <a:p>
            <a:r>
              <a:rPr lang="sv-SE" sz="2400" dirty="0"/>
              <a:t>Lagkiosk</a:t>
            </a:r>
          </a:p>
          <a:p>
            <a:r>
              <a:rPr lang="sv-SE" sz="2400" dirty="0"/>
              <a:t>Matchcamp på Lugnet</a:t>
            </a:r>
          </a:p>
          <a:p>
            <a:r>
              <a:rPr lang="sv-SE" sz="2400" dirty="0"/>
              <a:t>Eventarbete (typ ösk-kiosk)</a:t>
            </a:r>
          </a:p>
          <a:p>
            <a:r>
              <a:rPr lang="sv-SE" sz="2400" dirty="0"/>
              <a:t>Andra idéer?</a:t>
            </a:r>
          </a:p>
          <a:p>
            <a:pPr marL="446088" lvl="1" indent="-265113">
              <a:buFont typeface="Courier New" panose="02070309020205020404" pitchFamily="49" charset="0"/>
              <a:buChar char="o"/>
            </a:pPr>
            <a:r>
              <a:rPr lang="sv-SE" sz="2000" dirty="0"/>
              <a:t>Pizzabottnar?</a:t>
            </a:r>
          </a:p>
        </p:txBody>
      </p:sp>
      <p:sp>
        <p:nvSpPr>
          <p:cNvPr id="2" name="Content Placeholder 7">
            <a:extLst>
              <a:ext uri="{FF2B5EF4-FFF2-40B4-BE49-F238E27FC236}">
                <a16:creationId xmlns:a16="http://schemas.microsoft.com/office/drawing/2014/main" id="{344FAC1A-4286-5B04-5ED8-4BDBA2ADB1AC}"/>
              </a:ext>
            </a:extLst>
          </p:cNvPr>
          <p:cNvSpPr txBox="1">
            <a:spLocks/>
          </p:cNvSpPr>
          <p:nvPr/>
        </p:nvSpPr>
        <p:spPr>
          <a:xfrm>
            <a:off x="6725980" y="3421229"/>
            <a:ext cx="4363336" cy="29681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400" b="1" i="0" u="none" strike="noStrike" kern="1200" cap="none" spc="0" normalizeH="0" baseline="0" noProof="0" dirty="0">
                <a:ln>
                  <a:noFill/>
                </a:ln>
                <a:solidFill>
                  <a:prstClr val="black"/>
                </a:solidFill>
                <a:effectLst/>
                <a:uLnTx/>
                <a:uFillTx/>
                <a:latin typeface="Aptos" panose="02110004020202020204"/>
                <a:ea typeface="+mn-ea"/>
                <a:cs typeface="+mn-cs"/>
              </a:rPr>
              <a:t>Föreningen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Aptos" panose="02110004020202020204"/>
                <a:ea typeface="+mn-ea"/>
                <a:cs typeface="+mn-cs"/>
              </a:rPr>
              <a:t>Örebrocupen, juni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Aptos" panose="02110004020202020204"/>
                <a:ea typeface="+mn-ea"/>
                <a:cs typeface="+mn-cs"/>
              </a:rPr>
              <a:t>Bingolotter, december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Aptos" panose="02110004020202020204"/>
                <a:ea typeface="+mn-ea"/>
                <a:cs typeface="+mn-cs"/>
              </a:rPr>
              <a:t>Julgranar, december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Aptos" panose="02110004020202020204"/>
                <a:ea typeface="+mn-ea"/>
                <a:cs typeface="+mn-cs"/>
              </a:rPr>
              <a:t>Örebrocupen Futsal, december</a:t>
            </a:r>
          </a:p>
        </p:txBody>
      </p:sp>
      <p:cxnSp>
        <p:nvCxnSpPr>
          <p:cNvPr id="6" name="Straight Connector 5">
            <a:extLst>
              <a:ext uri="{FF2B5EF4-FFF2-40B4-BE49-F238E27FC236}">
                <a16:creationId xmlns:a16="http://schemas.microsoft.com/office/drawing/2014/main" id="{75A691E6-45FB-37C9-B9A5-B30546B5BE3B}"/>
              </a:ext>
            </a:extLst>
          </p:cNvPr>
          <p:cNvCxnSpPr>
            <a:cxnSpLocks/>
          </p:cNvCxnSpPr>
          <p:nvPr/>
        </p:nvCxnSpPr>
        <p:spPr>
          <a:xfrm>
            <a:off x="5883349" y="3492029"/>
            <a:ext cx="0" cy="289737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29EA296-31D5-E762-45C9-EBF39FEF8328}"/>
              </a:ext>
            </a:extLst>
          </p:cNvPr>
          <p:cNvSpPr txBox="1"/>
          <p:nvPr/>
        </p:nvSpPr>
        <p:spPr>
          <a:xfrm>
            <a:off x="336255" y="744279"/>
            <a:ext cx="12018777" cy="163121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Aptos" panose="02110004020202020204"/>
                <a:ea typeface="+mn-ea"/>
                <a:cs typeface="+mn-cs"/>
              </a:rPr>
              <a:t>Hur mycket vill vi jobba för lagkassan? - Alternativet är att ta ut högre avgifter för aktiviter.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Finns det något ni vill se mer av, eller är det någon aktivitet vi bör undvika?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Det kommer sannolikt krävas någon mer försäljning utöver Hamburgarna i år.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Friköp?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Föräldragruppen kommer sätta upp ett arbetsschema och fördela uppgifter jämt över alla aktiva.</a:t>
            </a:r>
          </a:p>
        </p:txBody>
      </p:sp>
      <p:sp>
        <p:nvSpPr>
          <p:cNvPr id="12" name="TextBox 11">
            <a:extLst>
              <a:ext uri="{FF2B5EF4-FFF2-40B4-BE49-F238E27FC236}">
                <a16:creationId xmlns:a16="http://schemas.microsoft.com/office/drawing/2014/main" id="{594D2021-C028-DFE0-0EDC-0B9A3378D976}"/>
              </a:ext>
            </a:extLst>
          </p:cNvPr>
          <p:cNvSpPr txBox="1"/>
          <p:nvPr/>
        </p:nvSpPr>
        <p:spPr>
          <a:xfrm>
            <a:off x="3921420" y="2670751"/>
            <a:ext cx="60605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Aptos" panose="02110004020202020204"/>
                <a:ea typeface="+mn-ea"/>
                <a:cs typeface="+mn-cs"/>
              </a:rPr>
              <a:t>Förslag på aktiviteter</a:t>
            </a:r>
          </a:p>
        </p:txBody>
      </p:sp>
    </p:spTree>
    <p:extLst>
      <p:ext uri="{BB962C8B-B14F-4D97-AF65-F5344CB8AC3E}">
        <p14:creationId xmlns:p14="http://schemas.microsoft.com/office/powerpoint/2010/main" val="3523354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B659E-1A34-9770-6A50-8B48CF34AB09}"/>
            </a:ext>
          </a:extLst>
        </p:cNvPr>
        <p:cNvGrpSpPr/>
        <p:nvPr/>
      </p:nvGrpSpPr>
      <p:grpSpPr>
        <a:xfrm>
          <a:off x="0" y="0"/>
          <a:ext cx="0" cy="0"/>
          <a:chOff x="0" y="0"/>
          <a:chExt cx="0" cy="0"/>
        </a:xfrm>
      </p:grpSpPr>
      <p:sp>
        <p:nvSpPr>
          <p:cNvPr id="5" name="Content Placeholder 7">
            <a:extLst>
              <a:ext uri="{FF2B5EF4-FFF2-40B4-BE49-F238E27FC236}">
                <a16:creationId xmlns:a16="http://schemas.microsoft.com/office/drawing/2014/main" id="{AA3E4F5E-BD4A-5C88-C73B-7F306F311A2D}"/>
              </a:ext>
            </a:extLst>
          </p:cNvPr>
          <p:cNvSpPr>
            <a:spLocks noGrp="1"/>
          </p:cNvSpPr>
          <p:nvPr>
            <p:ph idx="1"/>
          </p:nvPr>
        </p:nvSpPr>
        <p:spPr>
          <a:xfrm>
            <a:off x="578500" y="942922"/>
            <a:ext cx="10515600" cy="4851821"/>
          </a:xfrm>
        </p:spPr>
        <p:txBody>
          <a:bodyPr>
            <a:noAutofit/>
          </a:bodyPr>
          <a:lstStyle/>
          <a:p>
            <a:r>
              <a:rPr lang="sv-SE" sz="2000" dirty="0"/>
              <a:t>Vi hjälps åt som vanligt med skjuts till matcher och cuper</a:t>
            </a:r>
          </a:p>
          <a:p>
            <a:r>
              <a:rPr lang="sv-SE" sz="2000" dirty="0"/>
              <a:t>Till cupen i Karlstad har vi tankar på att chartra en lagbuss (50 platser) – intresse?</a:t>
            </a:r>
          </a:p>
          <a:p>
            <a:pPr marL="542925" indent="-277813">
              <a:buFont typeface="Courier New" panose="02070309020205020404" pitchFamily="49" charset="0"/>
              <a:buChar char="o"/>
            </a:pPr>
            <a:r>
              <a:rPr lang="sv-SE" sz="2000" dirty="0"/>
              <a:t>Endast bussresa t&amp;r: 250:- per resenär</a:t>
            </a:r>
          </a:p>
          <a:p>
            <a:pPr marL="542925" indent="-277813">
              <a:buFont typeface="Courier New" panose="02070309020205020404" pitchFamily="49" charset="0"/>
              <a:buChar char="o"/>
            </a:pPr>
            <a:r>
              <a:rPr lang="sv-SE" sz="2000" dirty="0"/>
              <a:t>Bussresa med frukost och lunch: Aktiva 300:- Supportar 500:-</a:t>
            </a:r>
          </a:p>
          <a:p>
            <a:pPr marL="265112" indent="0">
              <a:buNone/>
            </a:pPr>
            <a:r>
              <a:rPr lang="sv-SE" sz="2000" dirty="0"/>
              <a:t>(Förutsatt att vi fyller bussen skapligt)</a:t>
            </a:r>
          </a:p>
        </p:txBody>
      </p:sp>
      <p:sp>
        <p:nvSpPr>
          <p:cNvPr id="7" name="Title 6">
            <a:extLst>
              <a:ext uri="{FF2B5EF4-FFF2-40B4-BE49-F238E27FC236}">
                <a16:creationId xmlns:a16="http://schemas.microsoft.com/office/drawing/2014/main" id="{8F09B198-BA41-ED80-1E66-0A3A8D5E1B00}"/>
              </a:ext>
            </a:extLst>
          </p:cNvPr>
          <p:cNvSpPr>
            <a:spLocks noGrp="1"/>
          </p:cNvSpPr>
          <p:nvPr>
            <p:ph type="title"/>
          </p:nvPr>
        </p:nvSpPr>
        <p:spPr>
          <a:xfrm>
            <a:off x="0" y="0"/>
            <a:ext cx="12192000" cy="744279"/>
          </a:xfrm>
        </p:spPr>
        <p:txBody>
          <a:bodyPr/>
          <a:lstStyle/>
          <a:p>
            <a:pPr indent="446088"/>
            <a:r>
              <a:rPr lang="sv-SE" b="1" dirty="0"/>
              <a:t>Resor till cuper och läger</a:t>
            </a:r>
            <a:endParaRPr lang="sv-SE" dirty="0"/>
          </a:p>
        </p:txBody>
      </p:sp>
      <p:pic>
        <p:nvPicPr>
          <p:cNvPr id="9" name="Picture 8">
            <a:extLst>
              <a:ext uri="{FF2B5EF4-FFF2-40B4-BE49-F238E27FC236}">
                <a16:creationId xmlns:a16="http://schemas.microsoft.com/office/drawing/2014/main" id="{784CB67F-3DF2-537F-3815-D857D3AAF05B}"/>
              </a:ext>
            </a:extLst>
          </p:cNvPr>
          <p:cNvPicPr>
            <a:picLocks noChangeAspect="1"/>
          </p:cNvPicPr>
          <p:nvPr/>
        </p:nvPicPr>
        <p:blipFill>
          <a:blip r:embed="rId2"/>
          <a:stretch>
            <a:fillRect/>
          </a:stretch>
        </p:blipFill>
        <p:spPr>
          <a:xfrm>
            <a:off x="10915650" y="198644"/>
            <a:ext cx="1089660" cy="1073636"/>
          </a:xfrm>
          <a:prstGeom prst="rect">
            <a:avLst/>
          </a:prstGeom>
        </p:spPr>
      </p:pic>
    </p:spTree>
    <p:extLst>
      <p:ext uri="{BB962C8B-B14F-4D97-AF65-F5344CB8AC3E}">
        <p14:creationId xmlns:p14="http://schemas.microsoft.com/office/powerpoint/2010/main" val="2836050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8F80D-8D09-5BB3-E90F-2277494473BF}"/>
            </a:ext>
          </a:extLst>
        </p:cNvPr>
        <p:cNvGrpSpPr/>
        <p:nvPr/>
      </p:nvGrpSpPr>
      <p:grpSpPr>
        <a:xfrm>
          <a:off x="0" y="0"/>
          <a:ext cx="0" cy="0"/>
          <a:chOff x="0" y="0"/>
          <a:chExt cx="0" cy="0"/>
        </a:xfrm>
      </p:grpSpPr>
      <p:sp>
        <p:nvSpPr>
          <p:cNvPr id="5" name="Content Placeholder 7">
            <a:extLst>
              <a:ext uri="{FF2B5EF4-FFF2-40B4-BE49-F238E27FC236}">
                <a16:creationId xmlns:a16="http://schemas.microsoft.com/office/drawing/2014/main" id="{D68141A9-33AC-6479-C88C-4D733D8A138A}"/>
              </a:ext>
            </a:extLst>
          </p:cNvPr>
          <p:cNvSpPr>
            <a:spLocks noGrp="1"/>
          </p:cNvSpPr>
          <p:nvPr>
            <p:ph idx="1"/>
          </p:nvPr>
        </p:nvSpPr>
        <p:spPr>
          <a:xfrm>
            <a:off x="578500" y="942923"/>
            <a:ext cx="10515600" cy="2486078"/>
          </a:xfrm>
        </p:spPr>
        <p:txBody>
          <a:bodyPr>
            <a:noAutofit/>
          </a:bodyPr>
          <a:lstStyle/>
          <a:p>
            <a:r>
              <a:rPr lang="sv-SE" sz="2000" dirty="0"/>
              <a:t>Tips! Påsklovsträning i föreningens regi</a:t>
            </a:r>
          </a:p>
          <a:p>
            <a:r>
              <a:rPr lang="sv-SE" sz="2000" dirty="0"/>
              <a:t>Samlad säljaktivtet, hamburgare – kombinerat med korvgrillning och lekar</a:t>
            </a:r>
          </a:p>
          <a:p>
            <a:r>
              <a:rPr lang="sv-SE" sz="2000" dirty="0"/>
              <a:t>Spontanfotbollskväll med pizza i vår</a:t>
            </a:r>
          </a:p>
          <a:p>
            <a:r>
              <a:rPr lang="sv-SE" sz="2000" dirty="0"/>
              <a:t>Se landskamp/ÖSK/Champions league tillsammans?</a:t>
            </a:r>
          </a:p>
        </p:txBody>
      </p:sp>
      <p:sp>
        <p:nvSpPr>
          <p:cNvPr id="7" name="Title 6">
            <a:extLst>
              <a:ext uri="{FF2B5EF4-FFF2-40B4-BE49-F238E27FC236}">
                <a16:creationId xmlns:a16="http://schemas.microsoft.com/office/drawing/2014/main" id="{2C07F1AC-16A1-6342-BD17-7A8CC9BB29EC}"/>
              </a:ext>
            </a:extLst>
          </p:cNvPr>
          <p:cNvSpPr>
            <a:spLocks noGrp="1"/>
          </p:cNvSpPr>
          <p:nvPr>
            <p:ph type="title"/>
          </p:nvPr>
        </p:nvSpPr>
        <p:spPr>
          <a:xfrm>
            <a:off x="0" y="0"/>
            <a:ext cx="12192000" cy="744279"/>
          </a:xfrm>
        </p:spPr>
        <p:txBody>
          <a:bodyPr/>
          <a:lstStyle/>
          <a:p>
            <a:pPr indent="446088"/>
            <a:r>
              <a:rPr lang="sv-SE" b="1" dirty="0"/>
              <a:t>Förslag på lagaktiviteter</a:t>
            </a:r>
            <a:endParaRPr lang="sv-SE" dirty="0"/>
          </a:p>
        </p:txBody>
      </p:sp>
      <p:pic>
        <p:nvPicPr>
          <p:cNvPr id="9" name="Picture 8">
            <a:extLst>
              <a:ext uri="{FF2B5EF4-FFF2-40B4-BE49-F238E27FC236}">
                <a16:creationId xmlns:a16="http://schemas.microsoft.com/office/drawing/2014/main" id="{EF32E9AA-5262-CD2F-9199-9A4C2E19DAF0}"/>
              </a:ext>
            </a:extLst>
          </p:cNvPr>
          <p:cNvPicPr>
            <a:picLocks noChangeAspect="1"/>
          </p:cNvPicPr>
          <p:nvPr/>
        </p:nvPicPr>
        <p:blipFill>
          <a:blip r:embed="rId2"/>
          <a:stretch>
            <a:fillRect/>
          </a:stretch>
        </p:blipFill>
        <p:spPr>
          <a:xfrm>
            <a:off x="10915650" y="198644"/>
            <a:ext cx="1089660" cy="1073636"/>
          </a:xfrm>
          <a:prstGeom prst="rect">
            <a:avLst/>
          </a:prstGeom>
        </p:spPr>
      </p:pic>
    </p:spTree>
    <p:extLst>
      <p:ext uri="{BB962C8B-B14F-4D97-AF65-F5344CB8AC3E}">
        <p14:creationId xmlns:p14="http://schemas.microsoft.com/office/powerpoint/2010/main" val="177566239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333</TotalTime>
  <Words>1403</Words>
  <Application>Microsoft Office PowerPoint</Application>
  <PresentationFormat>Bredbild</PresentationFormat>
  <Paragraphs>226</Paragraphs>
  <Slides>19</Slides>
  <Notes>7</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19</vt:i4>
      </vt:variant>
    </vt:vector>
  </HeadingPairs>
  <TitlesOfParts>
    <vt:vector size="26" baseType="lpstr">
      <vt:lpstr>Aptos</vt:lpstr>
      <vt:lpstr>Aptos Display</vt:lpstr>
      <vt:lpstr>Arial</vt:lpstr>
      <vt:lpstr>Courier New</vt:lpstr>
      <vt:lpstr>Helvetica</vt:lpstr>
      <vt:lpstr>Symbol</vt:lpstr>
      <vt:lpstr>Office-tema</vt:lpstr>
      <vt:lpstr>PowerPoint-presentation</vt:lpstr>
      <vt:lpstr>Tankar från Daniel och Daniel</vt:lpstr>
      <vt:lpstr>Laget</vt:lpstr>
      <vt:lpstr>Seriespel</vt:lpstr>
      <vt:lpstr>Föräldragruppen 2024/ 2025</vt:lpstr>
      <vt:lpstr>Lagkassan</vt:lpstr>
      <vt:lpstr>Försäljning och annat arbete 2025</vt:lpstr>
      <vt:lpstr>Resor till cuper och läger</vt:lpstr>
      <vt:lpstr>Förslag på lagaktiviteter</vt:lpstr>
      <vt:lpstr>PowerPoint-presentation</vt:lpstr>
      <vt:lpstr>Träningsläger Grebbestad</vt:lpstr>
      <vt:lpstr>PowerPoint-presentation</vt:lpstr>
      <vt:lpstr>PowerPoint-presentation</vt:lpstr>
      <vt:lpstr>Preliminärt program </vt:lpstr>
      <vt:lpstr>Supporterkläder</vt:lpstr>
      <vt:lpstr>Diskussion</vt:lpstr>
      <vt:lpstr>PowerPoint-presentation</vt:lpstr>
      <vt:lpstr>Aktiviteter</vt:lpstr>
      <vt:lpstr>Lugnet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Daniel</dc:creator>
  <cp:lastModifiedBy>Daniel</cp:lastModifiedBy>
  <cp:revision>11</cp:revision>
  <dcterms:created xsi:type="dcterms:W3CDTF">2025-03-03T08:31:57Z</dcterms:created>
  <dcterms:modified xsi:type="dcterms:W3CDTF">2025-03-07T06:29:49Z</dcterms:modified>
</cp:coreProperties>
</file>