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97" r:id="rId4"/>
    <p:sldId id="276" r:id="rId5"/>
    <p:sldId id="279" r:id="rId6"/>
    <p:sldId id="294" r:id="rId7"/>
    <p:sldId id="286" r:id="rId8"/>
    <p:sldId id="320" r:id="rId9"/>
    <p:sldId id="312" r:id="rId10"/>
    <p:sldId id="313" r:id="rId11"/>
    <p:sldId id="314" r:id="rId12"/>
    <p:sldId id="315" r:id="rId13"/>
    <p:sldId id="285" r:id="rId14"/>
    <p:sldId id="316" r:id="rId15"/>
    <p:sldId id="304" r:id="rId16"/>
    <p:sldId id="289" r:id="rId17"/>
    <p:sldId id="317" r:id="rId18"/>
    <p:sldId id="318" r:id="rId19"/>
    <p:sldId id="319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8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4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161BF-A5FC-4ABD-9F23-3F0CA6D2F4D8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F427A-74CD-4925-9CAB-803ACE99CFB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6862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F427A-74CD-4925-9CAB-803ACE99CFB4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87114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F427A-74CD-4925-9CAB-803ACE99CFB4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64285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AF427A-74CD-4925-9CAB-803ACE99CFB4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0668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3A31E-66C6-ED7F-6283-5FC7EFFAA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BD09A2-C8C7-CBAA-19A2-4B486E4A0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257222-3E4F-5004-E885-773C58F7E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1C582-6AF9-94B9-4793-F1ACA900F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AF28-77AF-4EF8-78A1-D16790FAF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109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D718C1-940F-4CCC-67DE-989DD8FC0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1D2E0-8E85-ABB6-9F06-930631F02F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C062B-9413-9C51-1CF4-A10A6CFC7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CF1D-808C-0629-AD17-8DB1E7615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2B2AE-4614-10A2-3CF6-98D0ECFA9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3213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BFC6AC-7155-6350-6C13-3BBC519A5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48F6F5-B668-520E-BCD3-2F0749DC5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57F1F-9424-4561-8802-68CF3B15B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E20614-33E4-AEB7-79BB-22CE1B794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D5732-CBF2-31B4-119F-CCEB714F9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437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AB154-F46E-9433-D62A-6F630D29D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EF2A4-984F-7618-B854-91FB178EC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BCF5A-A2DF-A975-6B33-FFE34EAF3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C410C-ADC8-FA12-DA80-87A78EE85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DD253-EF60-1DBD-7ECD-682515BD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33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DFE6B-3969-C679-B74F-991F6A6DF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ACFB3-A111-F373-B1CB-6C0A75815E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51728-BB9C-7232-F92D-8F2D685DF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D6E0C-0AB8-28E2-D4FC-D966CEA5E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59BB3-7F73-E88E-DA2D-A8C54E2AE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6273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8B119-2AEC-3465-D737-07A52DCE6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E18EB-B788-4768-7B31-BFD4E32A6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C10ED-249B-ECCC-A8E5-99D5E68AA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438B16-1AE9-CB46-CDD7-9BECF1E5C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48C0BA-FB25-D2B4-7A00-D0DA753F2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1D032-1E35-7F75-4742-BB2D791A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403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45C08-8A1D-7871-2E8A-D4D4E78CB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6C420-8274-FF8B-20B8-BBDB0B91D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C5F4B-B516-5E94-7809-F05EC9726B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475E80-2FA5-AEF7-0F0D-1B148D5EA7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675B32-0678-3A75-E4C9-8F3659322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43BD8E-D9A2-EEFA-1960-816D54417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80E153-3D08-D75B-B019-64CAF8AE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7D4F07-4E27-6F53-4C0B-38F8A740F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5288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6BAD1-27EC-7DBA-AA14-6A1B75573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053F3C-F443-C991-30BB-CF5D9E4B3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FA6214-9D6A-C251-0B5D-C3A0F4C4F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80083E-F0DD-12F5-3986-D99559608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465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35C0C6-31BC-0891-4CDD-E5BC7A981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3D4522-21A0-E5B4-1C8A-FE6D00A2A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D3458-D349-D9EE-9E2A-7E156778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645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0FA9-3AEA-B6AA-1BB4-A3783CA2B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5B25CA-98D7-80A1-7FC0-1C93BFECA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14C656-633E-B893-BD63-B62B51B60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98DFD-6370-0254-9D78-67F6F532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09C5C-D361-5039-DA37-6A33586B7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EDB981-15E4-B46E-30E7-D835AF145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5360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20BCA-ECF2-D391-9A88-EE64CA71D5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D5D612-4450-2AD9-9B67-71C63C9BE3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E34CCE-104D-67AB-4674-717F51AD53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705272-1630-3DA0-30EE-0E1D6018B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01196-EDA7-C56C-2757-70B23AD2F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EAEE3-F9E4-2120-749D-68EE58D86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258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E9C8F8-63AE-2C2B-CF32-C6ADB9588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722E8B-C370-EE6B-D1ED-95D7E5079E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BDAC8-16D8-C69F-EEF4-A99E4413FE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65466-5A0F-4EB2-BC97-735EC3C4066C}" type="datetimeFigureOut">
              <a:rPr lang="sv-SE" smtClean="0"/>
              <a:t>2025-06-24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FF471-E7A9-D68A-7B7B-6D71973516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11C9F-7A22-FCED-1E8E-ABDFBDFD6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59FEC-ECB7-4444-8B07-4156A8A3C7B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0056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3264022-7E4F-1BAE-C506-D25A32A63575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476E04B-7643-442F-D821-627F3C98E2BA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EB037FB-7F36-E1E7-EB25-006D62FD26CD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767347E-D0FB-93E2-9956-10F927601D0F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C3528B4-194E-BF59-355F-65F28DC14085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36890C9-710C-3BF7-15BE-4EAE018BB223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040" y="251149"/>
            <a:ext cx="6096000" cy="6019800"/>
          </a:xfrm>
          <a:prstGeom prst="rect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700000">
              <a:rot lat="0" lon="2100000" rev="60000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  <p:sp>
        <p:nvSpPr>
          <p:cNvPr id="2" name="Shape 141">
            <a:extLst>
              <a:ext uri="{FF2B5EF4-FFF2-40B4-BE49-F238E27FC236}">
                <a16:creationId xmlns:a16="http://schemas.microsoft.com/office/drawing/2014/main" id="{DCB37961-5572-55C0-017A-A85DE96FD8F5}"/>
              </a:ext>
            </a:extLst>
          </p:cNvPr>
          <p:cNvSpPr>
            <a:spLocks noGrp="1"/>
          </p:cNvSpPr>
          <p:nvPr/>
        </p:nvSpPr>
        <p:spPr>
          <a:xfrm>
            <a:off x="-4386120" y="-1300470"/>
            <a:ext cx="16593671" cy="9458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lc="http://schemas.openxmlformats.org/drawingml/2006/lockedCanvas" xmlns:ma14="http://schemas.microsoft.com/office/mac/drawingml/2011/main" val="1"/>
            </a:ext>
          </a:extLst>
        </p:spPr>
        <p:txBody>
          <a:bodyPr lIns="50800" tIns="50800" rIns="50800" bIns="50800" anchor="ctr">
            <a:no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ctr"/>
            <a:endParaRPr lang="sv-SE" sz="28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endParaRPr lang="sv-SE" sz="28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/>
            <a:r>
              <a:rPr lang="sv-SE" sz="3600" dirty="0">
                <a:solidFill>
                  <a:schemeClr val="tx1"/>
                </a:solidFill>
                <a:latin typeface="Calibri"/>
                <a:cs typeface="Calibri"/>
              </a:rPr>
              <a:t>Sommarträning 2025</a:t>
            </a:r>
            <a:br>
              <a:rPr lang="sv-SE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v-SE" sz="3600" dirty="0">
                <a:solidFill>
                  <a:schemeClr val="tx1"/>
                </a:solidFill>
                <a:latin typeface="Calibri"/>
                <a:cs typeface="Calibri"/>
              </a:rPr>
              <a:t>P2011</a:t>
            </a: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sv-SE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sv-SE" sz="2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7718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Stegring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138506" y="1553563"/>
            <a:ext cx="11896185" cy="85972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stegringspass: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100m, starta med lätt jogg och öka farten,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efter halva sträckan nås maxfart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Vila ca 15 sekunder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8 gånger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lätt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2km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20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6AB23-6700-B869-4737-FD211C1BBBBF}"/>
              </a:ext>
            </a:extLst>
          </p:cNvPr>
          <p:cNvSpPr/>
          <p:nvPr/>
        </p:nvSpPr>
        <p:spPr>
          <a:xfrm>
            <a:off x="6972114" y="634863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DCDB37-09C9-18AC-408A-92AAC76AB399}"/>
              </a:ext>
            </a:extLst>
          </p:cNvPr>
          <p:cNvSpPr/>
          <p:nvPr/>
        </p:nvSpPr>
        <p:spPr>
          <a:xfrm>
            <a:off x="6972117" y="1079077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DEFB80-1E0F-044F-9FE2-33FCB7D52C6B}"/>
              </a:ext>
            </a:extLst>
          </p:cNvPr>
          <p:cNvSpPr/>
          <p:nvPr/>
        </p:nvSpPr>
        <p:spPr>
          <a:xfrm>
            <a:off x="6972114" y="1421018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BCABD-EBE4-D162-0A7B-0994470BF02C}"/>
              </a:ext>
            </a:extLst>
          </p:cNvPr>
          <p:cNvSpPr/>
          <p:nvPr/>
        </p:nvSpPr>
        <p:spPr>
          <a:xfrm>
            <a:off x="6972114" y="6289961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5FA0339-AF50-C927-26D9-2EA776B265E8}"/>
              </a:ext>
            </a:extLst>
          </p:cNvPr>
          <p:cNvCxnSpPr>
            <a:cxnSpLocks/>
          </p:cNvCxnSpPr>
          <p:nvPr/>
        </p:nvCxnSpPr>
        <p:spPr>
          <a:xfrm>
            <a:off x="6857997" y="634863"/>
            <a:ext cx="0" cy="6098739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A6A7A845-A96D-9A45-B8FD-DC868BAE37C1}"/>
              </a:ext>
            </a:extLst>
          </p:cNvPr>
          <p:cNvSpPr/>
          <p:nvPr/>
        </p:nvSpPr>
        <p:spPr>
          <a:xfrm>
            <a:off x="6972111" y="1735734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D01A27-D611-7F8C-5BC9-408F0CA4D4EE}"/>
              </a:ext>
            </a:extLst>
          </p:cNvPr>
          <p:cNvSpPr/>
          <p:nvPr/>
        </p:nvSpPr>
        <p:spPr>
          <a:xfrm>
            <a:off x="6972108" y="2077675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AA1DB77-1E23-3202-8F9D-7080763FBC3A}"/>
              </a:ext>
            </a:extLst>
          </p:cNvPr>
          <p:cNvSpPr/>
          <p:nvPr/>
        </p:nvSpPr>
        <p:spPr>
          <a:xfrm>
            <a:off x="6972117" y="2370552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982F9C9-2914-5CEA-7260-1CDAA4CE3AFB}"/>
              </a:ext>
            </a:extLst>
          </p:cNvPr>
          <p:cNvSpPr/>
          <p:nvPr/>
        </p:nvSpPr>
        <p:spPr>
          <a:xfrm>
            <a:off x="6972114" y="2712493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AC4106-FEED-7752-83CE-931D6A28B738}"/>
              </a:ext>
            </a:extLst>
          </p:cNvPr>
          <p:cNvSpPr/>
          <p:nvPr/>
        </p:nvSpPr>
        <p:spPr>
          <a:xfrm>
            <a:off x="6972111" y="3027209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FBBAEBD-CA35-A1B7-C40C-DB5C90A7B86D}"/>
              </a:ext>
            </a:extLst>
          </p:cNvPr>
          <p:cNvSpPr/>
          <p:nvPr/>
        </p:nvSpPr>
        <p:spPr>
          <a:xfrm>
            <a:off x="6972108" y="3369150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C7B2CB6-F908-EA0C-C887-767FE842C38E}"/>
              </a:ext>
            </a:extLst>
          </p:cNvPr>
          <p:cNvSpPr/>
          <p:nvPr/>
        </p:nvSpPr>
        <p:spPr>
          <a:xfrm>
            <a:off x="6972111" y="3673824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85783FE-98D9-A790-783F-2377D0D96F86}"/>
              </a:ext>
            </a:extLst>
          </p:cNvPr>
          <p:cNvSpPr/>
          <p:nvPr/>
        </p:nvSpPr>
        <p:spPr>
          <a:xfrm>
            <a:off x="6972108" y="4015765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E4C2E1D-0F40-3906-4CFB-123AD1DF3C2E}"/>
              </a:ext>
            </a:extLst>
          </p:cNvPr>
          <p:cNvSpPr/>
          <p:nvPr/>
        </p:nvSpPr>
        <p:spPr>
          <a:xfrm>
            <a:off x="6972105" y="4314715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9BBAA8C-BDB3-1386-597F-B48EF662212C}"/>
              </a:ext>
            </a:extLst>
          </p:cNvPr>
          <p:cNvSpPr/>
          <p:nvPr/>
        </p:nvSpPr>
        <p:spPr>
          <a:xfrm>
            <a:off x="6972102" y="4672422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BE47551-ED3A-DD5E-0222-37C346D3E722}"/>
              </a:ext>
            </a:extLst>
          </p:cNvPr>
          <p:cNvSpPr/>
          <p:nvPr/>
        </p:nvSpPr>
        <p:spPr>
          <a:xfrm>
            <a:off x="6972111" y="4981065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2E3C0A3-4E07-416B-E61F-C82205E458CB}"/>
              </a:ext>
            </a:extLst>
          </p:cNvPr>
          <p:cNvSpPr/>
          <p:nvPr/>
        </p:nvSpPr>
        <p:spPr>
          <a:xfrm>
            <a:off x="6972108" y="5323006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CA2D18F-E595-23D7-7609-175AEF6A29F4}"/>
              </a:ext>
            </a:extLst>
          </p:cNvPr>
          <p:cNvSpPr/>
          <p:nvPr/>
        </p:nvSpPr>
        <p:spPr>
          <a:xfrm>
            <a:off x="6972105" y="5621956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stegring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C1CFB76-62E5-19E0-5443-37ABCFFA8876}"/>
              </a:ext>
            </a:extLst>
          </p:cNvPr>
          <p:cNvSpPr/>
          <p:nvPr/>
        </p:nvSpPr>
        <p:spPr>
          <a:xfrm>
            <a:off x="6972102" y="5979663"/>
            <a:ext cx="1872335" cy="3101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15s vila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A498B3-3806-4AE9-9ABB-31E2E81AD195}"/>
              </a:ext>
            </a:extLst>
          </p:cNvPr>
          <p:cNvSpPr/>
          <p:nvPr/>
        </p:nvSpPr>
        <p:spPr>
          <a:xfrm>
            <a:off x="1073183" y="2260668"/>
            <a:ext cx="5658681" cy="251103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68250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Distans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138506" y="1738229"/>
            <a:ext cx="11896185" cy="82278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distanspass: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1km högre tempo, ej maxfart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100m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3 gånger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lätt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4km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25-30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6AB23-6700-B869-4737-FD211C1BBBBF}"/>
              </a:ext>
            </a:extLst>
          </p:cNvPr>
          <p:cNvSpPr/>
          <p:nvPr/>
        </p:nvSpPr>
        <p:spPr>
          <a:xfrm>
            <a:off x="7086599" y="2248559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BCABD-EBE4-D162-0A7B-0994470BF02C}"/>
              </a:ext>
            </a:extLst>
          </p:cNvPr>
          <p:cNvSpPr/>
          <p:nvPr/>
        </p:nvSpPr>
        <p:spPr>
          <a:xfrm>
            <a:off x="7086599" y="4724656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5FA0339-AF50-C927-26D9-2EA776B265E8}"/>
              </a:ext>
            </a:extLst>
          </p:cNvPr>
          <p:cNvCxnSpPr>
            <a:cxnSpLocks/>
          </p:cNvCxnSpPr>
          <p:nvPr/>
        </p:nvCxnSpPr>
        <p:spPr>
          <a:xfrm>
            <a:off x="6849487" y="2248559"/>
            <a:ext cx="0" cy="293024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3F1349BF-98CA-357F-6190-27C03AA4D44B}"/>
              </a:ext>
            </a:extLst>
          </p:cNvPr>
          <p:cNvSpPr/>
          <p:nvPr/>
        </p:nvSpPr>
        <p:spPr>
          <a:xfrm>
            <a:off x="7081346" y="2692773"/>
            <a:ext cx="1888098" cy="35255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1km tempo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99CBB86-114A-6EE5-36E4-6396FC18BCE8}"/>
              </a:ext>
            </a:extLst>
          </p:cNvPr>
          <p:cNvSpPr/>
          <p:nvPr/>
        </p:nvSpPr>
        <p:spPr>
          <a:xfrm>
            <a:off x="7086599" y="3039824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lätt jogg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15DD84-E361-0666-9F2B-42B9FC0BD6CE}"/>
              </a:ext>
            </a:extLst>
          </p:cNvPr>
          <p:cNvSpPr/>
          <p:nvPr/>
        </p:nvSpPr>
        <p:spPr>
          <a:xfrm>
            <a:off x="7081346" y="3361417"/>
            <a:ext cx="188809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1km tempo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FE3AB8-5F5A-D3AD-D9D2-7B6E4C453C64}"/>
              </a:ext>
            </a:extLst>
          </p:cNvPr>
          <p:cNvSpPr/>
          <p:nvPr/>
        </p:nvSpPr>
        <p:spPr>
          <a:xfrm>
            <a:off x="7086599" y="3708468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lätt jogg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87076AA-354C-A883-5D77-0773B3928010}"/>
              </a:ext>
            </a:extLst>
          </p:cNvPr>
          <p:cNvSpPr/>
          <p:nvPr/>
        </p:nvSpPr>
        <p:spPr>
          <a:xfrm>
            <a:off x="7086599" y="4034990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1km tempo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2EFF76F-EE6F-394E-3BA5-F7F3018EB645}"/>
              </a:ext>
            </a:extLst>
          </p:cNvPr>
          <p:cNvSpPr/>
          <p:nvPr/>
        </p:nvSpPr>
        <p:spPr>
          <a:xfrm>
            <a:off x="7086596" y="4382041"/>
            <a:ext cx="1872338" cy="3470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lätt jogg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F6CD3A-8B4C-1BE8-4389-0D8B0C614A11}"/>
              </a:ext>
            </a:extLst>
          </p:cNvPr>
          <p:cNvSpPr/>
          <p:nvPr/>
        </p:nvSpPr>
        <p:spPr>
          <a:xfrm>
            <a:off x="1051037" y="2425958"/>
            <a:ext cx="5382644" cy="212502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314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Löpning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5EB2A80-3850-1B82-A5CF-CDF626685B8E}"/>
              </a:ext>
            </a:extLst>
          </p:cNvPr>
          <p:cNvSpPr txBox="1"/>
          <p:nvPr/>
        </p:nvSpPr>
        <p:spPr>
          <a:xfrm>
            <a:off x="1814629" y="2126631"/>
            <a:ext cx="7838886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2400" b="1" dirty="0"/>
              <a:t>Utgå ifrån våra förslag och hitta din egen nivå på dina pass</a:t>
            </a:r>
            <a:br>
              <a:rPr lang="sv-SE" dirty="0"/>
            </a:br>
            <a:endParaRPr lang="sv-SE" dirty="0"/>
          </a:p>
          <a:p>
            <a:pPr algn="l"/>
            <a:br>
              <a:rPr lang="sv-SE" sz="2000" dirty="0"/>
            </a:br>
            <a:r>
              <a:rPr lang="sv-SE" sz="2000" dirty="0"/>
              <a:t>Är något för lätt, gör det mer ansträngande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Öka farten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Öka distansen</a:t>
            </a:r>
          </a:p>
          <a:p>
            <a:pPr algn="l"/>
            <a:br>
              <a:rPr lang="sv-SE" sz="2000" dirty="0"/>
            </a:br>
            <a:r>
              <a:rPr lang="sv-SE" sz="2000" dirty="0"/>
              <a:t>Är något för ansträngande, gör det lite lättare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sv-SE" sz="2000" dirty="0"/>
              <a:t>Minska farten men försök hålla distansen på intervaller osv.</a:t>
            </a:r>
            <a:endParaRPr lang="sv-SE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654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Styrka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406814" y="1681042"/>
            <a:ext cx="11896185" cy="19492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Tips från coachen 1: </a:t>
            </a:r>
            <a:r>
              <a:rPr lang="sv-SE" sz="2400" b="1" dirty="0">
                <a:solidFill>
                  <a:schemeClr val="tx1"/>
                </a:solidFill>
                <a:ea typeface="+mn-lt"/>
                <a:cs typeface="+mn-lt"/>
              </a:rPr>
              <a:t>Träna hela kroppen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Större biceps kommer inte göra dig till en bättre fotbollsspelare...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2">
            <a:extLst>
              <a:ext uri="{FF2B5EF4-FFF2-40B4-BE49-F238E27FC236}">
                <a16:creationId xmlns:a16="http://schemas.microsoft.com/office/drawing/2014/main" id="{DD46CA9D-82D0-5BBA-0D4A-AC0651BC29B2}"/>
              </a:ext>
            </a:extLst>
          </p:cNvPr>
          <p:cNvSpPr txBox="1"/>
          <p:nvPr/>
        </p:nvSpPr>
        <p:spPr>
          <a:xfrm>
            <a:off x="1406814" y="2806914"/>
            <a:ext cx="11896185" cy="34265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Tips från coachen 2: </a:t>
            </a:r>
            <a:r>
              <a:rPr lang="sv-SE" sz="2400" b="1" dirty="0">
                <a:solidFill>
                  <a:schemeClr val="tx1"/>
                </a:solidFill>
                <a:ea typeface="+mn-lt"/>
                <a:cs typeface="+mn-lt"/>
              </a:rPr>
              <a:t>Youtube is your friend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Kolla klipp på Youtube hur man utför övningarna på ett bra sätt utan risk att skada dig.</a:t>
            </a:r>
            <a:b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Känner du inget i den muskel som ska tränas så behöver din teknik förmodligen justeras.</a:t>
            </a:r>
            <a:b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Det är alltid bättre att göra en övning långsamt med korrekt teknik än att göra den </a:t>
            </a:r>
            <a:b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snabbt och med fel teknik, tänk på skaderisken...</a:t>
            </a:r>
          </a:p>
          <a:p>
            <a:pPr algn="l"/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algn="l"/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5" name="textruta 2">
            <a:extLst>
              <a:ext uri="{FF2B5EF4-FFF2-40B4-BE49-F238E27FC236}">
                <a16:creationId xmlns:a16="http://schemas.microsoft.com/office/drawing/2014/main" id="{5F9114C0-CF35-BE55-32D8-5EE1B66DC6C1}"/>
              </a:ext>
            </a:extLst>
          </p:cNvPr>
          <p:cNvSpPr txBox="1"/>
          <p:nvPr/>
        </p:nvSpPr>
        <p:spPr>
          <a:xfrm>
            <a:off x="1406814" y="4763263"/>
            <a:ext cx="11896185" cy="21954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Tips från coachen 3: </a:t>
            </a:r>
            <a:r>
              <a:rPr lang="sv-SE" sz="2400" b="1" dirty="0">
                <a:solidFill>
                  <a:schemeClr val="tx1"/>
                </a:solidFill>
                <a:ea typeface="+mn-lt"/>
                <a:cs typeface="+mn-lt"/>
              </a:rPr>
              <a:t>Har du känningar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Träna lätt. Man kan alltid göra något även om man är skadad.</a:t>
            </a:r>
          </a:p>
          <a:p>
            <a:pPr algn="l"/>
            <a:r>
              <a:rPr lang="sv-SE" sz="2000" dirty="0">
                <a:solidFill>
                  <a:schemeClr val="tx1"/>
                </a:solidFill>
                <a:ea typeface="+mn-lt"/>
                <a:cs typeface="+mn-lt"/>
              </a:rPr>
              <a:t>Knäkontroll, gummiband, promenader....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9989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Styrka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438347" y="2120967"/>
            <a:ext cx="11896185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2">
            <a:extLst>
              <a:ext uri="{FF2B5EF4-FFF2-40B4-BE49-F238E27FC236}">
                <a16:creationId xmlns:a16="http://schemas.microsoft.com/office/drawing/2014/main" id="{C59A3EBC-923A-F038-2568-4939B6967FE9}"/>
              </a:ext>
            </a:extLst>
          </p:cNvPr>
          <p:cNvSpPr txBox="1"/>
          <p:nvPr/>
        </p:nvSpPr>
        <p:spPr>
          <a:xfrm>
            <a:off x="1138506" y="814899"/>
            <a:ext cx="11896185" cy="1007455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styrkepass: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4x20 sekunder, </a:t>
            </a:r>
            <a:r>
              <a:rPr lang="sv-SE" sz="2400" dirty="0" err="1">
                <a:solidFill>
                  <a:schemeClr val="tx1"/>
                </a:solidFill>
              </a:rPr>
              <a:t>jumping</a:t>
            </a:r>
            <a:r>
              <a:rPr lang="sv-SE" sz="2400" dirty="0">
                <a:solidFill>
                  <a:schemeClr val="tx1"/>
                </a:solidFill>
              </a:rPr>
              <a:t> jacks, vila 10 sekunder mellan varje omgång</a:t>
            </a: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20 x situps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15 x burpees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20 x rygglyft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15 x squats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20 x tåhävningar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20 x armhävningar (på knä eller tå)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gjort alla övningar 3 gånger 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(uppvärmning görs bara en gång)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0km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20-25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3272B96-D9C5-5E1E-E5C0-8C8114AA1980}"/>
              </a:ext>
            </a:extLst>
          </p:cNvPr>
          <p:cNvSpPr/>
          <p:nvPr/>
        </p:nvSpPr>
        <p:spPr>
          <a:xfrm>
            <a:off x="1008995" y="1719341"/>
            <a:ext cx="10792563" cy="3493790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8653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Förslag på träningsvecka</a:t>
            </a:r>
            <a:endParaRPr lang="sv-SE" dirty="0"/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775662" y="2128258"/>
            <a:ext cx="11896185" cy="45345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Måndag - Intervaller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Tisdag – Vila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Onsdag - Backintervaller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Torsdag - Vila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Fredag – Stegring + styrka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Lördag - Vila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  <a:t>Söndag - Styrka</a:t>
            </a:r>
          </a:p>
          <a:p>
            <a:pPr algn="l"/>
            <a:br>
              <a:rPr lang="sv-SE" sz="2400" dirty="0">
                <a:solidFill>
                  <a:schemeClr val="tx1"/>
                </a:solidFill>
                <a:ea typeface="+mn-lt"/>
                <a:cs typeface="+mn-lt"/>
              </a:rPr>
            </a:br>
            <a:br>
              <a:rPr lang="sv-SE" sz="2400" dirty="0">
                <a:ea typeface="+mn-lt"/>
                <a:cs typeface="+mn-lt"/>
              </a:rPr>
            </a:b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>
              <a:buFont typeface="Arial"/>
            </a:pPr>
            <a:endParaRPr lang="sv-SE" sz="2400" dirty="0">
              <a:solidFill>
                <a:schemeClr val="tx1"/>
              </a:solidFill>
            </a:endParaRPr>
          </a:p>
          <a:p>
            <a:pPr marL="0" indent="0" algn="l">
              <a:buNone/>
            </a:pP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9220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Tips på vägen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664648" y="3101590"/>
            <a:ext cx="11896185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br>
              <a:rPr lang="sv-SE" sz="2400" b="0" i="0" dirty="0">
                <a:effectLst/>
              </a:rPr>
            </a:br>
            <a:endParaRPr lang="sv-SE" sz="2400" b="0" i="0" dirty="0">
              <a:solidFill>
                <a:schemeClr val="tx1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94A9D4-19EE-F959-D704-3D619B79F4E1}"/>
              </a:ext>
            </a:extLst>
          </p:cNvPr>
          <p:cNvSpPr txBox="1"/>
          <p:nvPr/>
        </p:nvSpPr>
        <p:spPr>
          <a:xfrm>
            <a:off x="1121135" y="2296877"/>
            <a:ext cx="8912530" cy="461664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Du ansvarar själv för din träning under sommaren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Dra ihop ett litet gäng och träna tillsammans, det blir både roligare och lättare</a:t>
            </a:r>
            <a:br>
              <a:rPr lang="sv-SE" sz="2400" dirty="0">
                <a:ea typeface="+mn-lt"/>
                <a:cs typeface="+mn-lt"/>
              </a:rPr>
            </a:br>
            <a:r>
              <a:rPr lang="sv-SE" sz="2400" dirty="0">
                <a:ea typeface="+mn-lt"/>
                <a:cs typeface="+mn-lt"/>
              </a:rPr>
              <a:t>(Skicka ut fråga på Snap och samlas i Sommarro eller på Lugnet)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ea typeface="+mn-lt"/>
                <a:cs typeface="+mn-lt"/>
              </a:rPr>
              <a:t>Motivera andra genom att skicka en Snap när du tränar</a:t>
            </a:r>
          </a:p>
          <a:p>
            <a:endParaRPr lang="sv-SE" sz="2000" b="1" dirty="0">
              <a:ea typeface="+mn-lt"/>
              <a:cs typeface="+mn-lt"/>
            </a:endParaRPr>
          </a:p>
          <a:p>
            <a:pPr algn="l"/>
            <a:endParaRPr lang="sv-SE" sz="1400" dirty="0">
              <a:ea typeface="+mn-lt"/>
              <a:cs typeface="+mn-lt"/>
            </a:endParaRPr>
          </a:p>
          <a:p>
            <a:pPr algn="l"/>
            <a:endParaRPr lang="sv-SE" sz="2000" dirty="0">
              <a:ea typeface="+mn-lt"/>
              <a:cs typeface="+mn-lt"/>
            </a:endParaRPr>
          </a:p>
          <a:p>
            <a:endParaRPr lang="sv-SE" sz="2000" dirty="0">
              <a:ea typeface="+mn-lt"/>
              <a:cs typeface="+mn-lt"/>
            </a:endParaRPr>
          </a:p>
          <a:p>
            <a:br>
              <a:rPr lang="sv-SE" sz="2000" dirty="0">
                <a:ea typeface="+mn-lt"/>
                <a:cs typeface="+mn-lt"/>
              </a:rPr>
            </a:br>
            <a:br>
              <a:rPr lang="sv-SE" sz="2000" dirty="0">
                <a:ea typeface="+mn-lt"/>
                <a:cs typeface="+mn-lt"/>
              </a:rPr>
            </a:br>
            <a:endParaRPr lang="sv-SE" sz="2000" dirty="0"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4654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Tips på vägen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664648" y="3101590"/>
            <a:ext cx="11896185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br>
              <a:rPr lang="sv-SE" sz="2400" b="0" i="0" dirty="0">
                <a:effectLst/>
              </a:rPr>
            </a:br>
            <a:endParaRPr lang="sv-SE" sz="2400" b="0" i="0" dirty="0">
              <a:solidFill>
                <a:schemeClr val="tx1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F94A9D4-19EE-F959-D704-3D619B79F4E1}"/>
              </a:ext>
            </a:extLst>
          </p:cNvPr>
          <p:cNvSpPr txBox="1"/>
          <p:nvPr/>
        </p:nvSpPr>
        <p:spPr>
          <a:xfrm>
            <a:off x="1088005" y="1344377"/>
            <a:ext cx="8423857" cy="520142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l"/>
            <a:endParaRPr lang="sv-SE" sz="2000" dirty="0"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ea typeface="+mn-lt"/>
                <a:cs typeface="+mn-lt"/>
              </a:rPr>
              <a:t>Använd en ”rita och mät” tjänst på nätet om du inte har tillgång till pulsklocka eller liknande för att mäta distans</a:t>
            </a:r>
            <a:br>
              <a:rPr lang="sv-SE" sz="2000" dirty="0">
                <a:ea typeface="+mn-lt"/>
                <a:cs typeface="+mn-lt"/>
              </a:rPr>
            </a:br>
            <a:r>
              <a:rPr lang="sv-SE" sz="1400" dirty="0">
                <a:ea typeface="+mn-lt"/>
                <a:cs typeface="+mn-lt"/>
              </a:rPr>
              <a:t>https://kartor.eniro.se/?c=59.437264,15.544624&amp;z=13&amp;q=%22rita%22;yp</a:t>
            </a:r>
          </a:p>
          <a:p>
            <a:pPr algn="l"/>
            <a:endParaRPr lang="sv-SE" sz="2000" dirty="0">
              <a:ea typeface="+mn-lt"/>
              <a:cs typeface="+mn-lt"/>
            </a:endParaRPr>
          </a:p>
          <a:p>
            <a:pPr algn="l"/>
            <a:endParaRPr lang="sv-SE" sz="2000" dirty="0">
              <a:ea typeface="+mn-lt"/>
              <a:cs typeface="+mn-lt"/>
            </a:endParaRPr>
          </a:p>
          <a:p>
            <a:pPr algn="l"/>
            <a:endParaRPr lang="sv-SE" sz="2000" b="1" i="1" dirty="0">
              <a:ea typeface="+mn-lt"/>
              <a:cs typeface="+mn-lt"/>
            </a:endParaRPr>
          </a:p>
          <a:p>
            <a:pPr algn="l"/>
            <a:endParaRPr lang="sv-SE" sz="2000" b="1" i="1" dirty="0">
              <a:ea typeface="+mn-lt"/>
              <a:cs typeface="+mn-lt"/>
            </a:endParaRPr>
          </a:p>
          <a:p>
            <a:pPr algn="l"/>
            <a:endParaRPr lang="sv-SE" sz="2000" b="1" i="1" dirty="0">
              <a:ea typeface="+mn-lt"/>
              <a:cs typeface="+mn-lt"/>
            </a:endParaRPr>
          </a:p>
          <a:p>
            <a:pPr algn="l"/>
            <a:endParaRPr lang="sv-SE" sz="2000" b="1" i="1" dirty="0">
              <a:ea typeface="+mn-lt"/>
              <a:cs typeface="+mn-lt"/>
            </a:endParaRPr>
          </a:p>
          <a:p>
            <a:pPr algn="l"/>
            <a:endParaRPr lang="sv-SE" sz="2000" b="1" i="1" dirty="0">
              <a:ea typeface="+mn-lt"/>
              <a:cs typeface="+mn-lt"/>
            </a:endParaRPr>
          </a:p>
          <a:p>
            <a:endParaRPr lang="sv-SE" b="1" i="1" dirty="0">
              <a:ea typeface="+mn-lt"/>
              <a:cs typeface="+mn-lt"/>
            </a:endParaRPr>
          </a:p>
          <a:p>
            <a:br>
              <a:rPr lang="sv-SE" sz="2000" dirty="0">
                <a:ea typeface="+mn-lt"/>
                <a:cs typeface="+mn-lt"/>
              </a:rPr>
            </a:br>
            <a:br>
              <a:rPr lang="sv-SE" sz="2000" dirty="0">
                <a:ea typeface="+mn-lt"/>
                <a:cs typeface="+mn-lt"/>
              </a:rPr>
            </a:br>
            <a:endParaRPr lang="sv-SE" sz="2000"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ea typeface="+mn-lt"/>
              <a:cs typeface="+mn-lt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CCBE0AD-F0BA-E604-450B-C5F27F5331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7545" y="2944592"/>
            <a:ext cx="3559220" cy="176490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A8ACFE9-D196-0A19-53BA-5046965AA9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7832" y="3318087"/>
            <a:ext cx="2734057" cy="101931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C733FA2B-8B38-B674-B4AA-D996A212105C}"/>
              </a:ext>
            </a:extLst>
          </p:cNvPr>
          <p:cNvSpPr/>
          <p:nvPr/>
        </p:nvSpPr>
        <p:spPr>
          <a:xfrm>
            <a:off x="1896187" y="2974982"/>
            <a:ext cx="841929" cy="2842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1108A6-A761-D0BC-88CF-3BE7A332735E}"/>
              </a:ext>
            </a:extLst>
          </p:cNvPr>
          <p:cNvSpPr/>
          <p:nvPr/>
        </p:nvSpPr>
        <p:spPr>
          <a:xfrm>
            <a:off x="1567544" y="2944592"/>
            <a:ext cx="6319193" cy="177044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1098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Träningsdagboken</a:t>
            </a:r>
            <a:endParaRPr lang="sv-SE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D56B557-F42D-1B72-776D-E8D4117DB827}"/>
              </a:ext>
            </a:extLst>
          </p:cNvPr>
          <p:cNvSpPr txBox="1"/>
          <p:nvPr/>
        </p:nvSpPr>
        <p:spPr>
          <a:xfrm>
            <a:off x="1135512" y="1847891"/>
            <a:ext cx="9915939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sv-SE" sz="2000" b="1" dirty="0"/>
              <a:t>Kom ihåg att fylla i träningsdagboken</a:t>
            </a:r>
            <a:br>
              <a:rPr lang="sv-SE" sz="2000" b="1" dirty="0"/>
            </a:br>
            <a:r>
              <a:rPr lang="sv-SE" sz="2000" dirty="0">
                <a:cs typeface="Calibri"/>
              </a:rPr>
              <a:t>Träningsdagboken finns under "Dokument" på laget.se och fylls i individuellt.</a:t>
            </a:r>
            <a:br>
              <a:rPr lang="sv-SE" sz="2000" dirty="0">
                <a:cs typeface="Calibri"/>
              </a:rPr>
            </a:br>
            <a:r>
              <a:rPr lang="sv-SE" sz="2000" dirty="0">
                <a:cs typeface="Calibri"/>
              </a:rPr>
              <a:t>Ta kort med mobilen och skicka till Erik via snap, mms, messenger, whatsapp eller mail.</a:t>
            </a:r>
            <a:br>
              <a:rPr lang="sv-SE" sz="2000" dirty="0">
                <a:cs typeface="Calibri"/>
              </a:rPr>
            </a:br>
            <a:br>
              <a:rPr lang="sv-SE" sz="2000" dirty="0">
                <a:cs typeface="Calibri"/>
              </a:rPr>
            </a:br>
            <a:endParaRPr lang="sv-SE" sz="2000" dirty="0">
              <a:cs typeface="Calibri"/>
            </a:endParaRPr>
          </a:p>
        </p:txBody>
      </p:sp>
      <p:pic>
        <p:nvPicPr>
          <p:cNvPr id="8" name="Bildobjekt 7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7F59A610-023D-DB1B-9603-53A8CE406F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4215" y="3687462"/>
            <a:ext cx="4338535" cy="2182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1873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7D56B557-F42D-1B72-776D-E8D4117DB827}"/>
              </a:ext>
            </a:extLst>
          </p:cNvPr>
          <p:cNvSpPr txBox="1"/>
          <p:nvPr/>
        </p:nvSpPr>
        <p:spPr>
          <a:xfrm>
            <a:off x="1355439" y="1262200"/>
            <a:ext cx="9915939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i="1" dirty="0">
                <a:ea typeface="Calibri"/>
                <a:cs typeface="Calibri"/>
              </a:rPr>
              <a:t>Resultatet du vill ha ligger i jobbet du inte är sugen på att göra...</a:t>
            </a:r>
          </a:p>
          <a:p>
            <a:endParaRPr lang="sv-SE" sz="2400" b="1" i="1" dirty="0"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i="1" dirty="0">
                <a:ea typeface="Calibri"/>
                <a:cs typeface="Calibri"/>
              </a:rPr>
              <a:t>Vänta inte på att du ska få energi för att träna, energi är det du får under och efter träning... </a:t>
            </a:r>
            <a:br>
              <a:rPr lang="sv-SE" b="1" i="1" dirty="0">
                <a:ea typeface="Calibri"/>
                <a:cs typeface="Calibri"/>
              </a:rPr>
            </a:br>
            <a:endParaRPr lang="sv-SE" sz="1800" dirty="0">
              <a:ea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b="1" i="1" dirty="0">
                <a:ea typeface="Calibri"/>
                <a:cs typeface="Calibri"/>
              </a:rPr>
              <a:t>Träning är inte alltid roligt, men det känns alltid skönt när det är gjort!</a:t>
            </a:r>
          </a:p>
          <a:p>
            <a:endParaRPr lang="sv-SE" sz="2400" b="1" i="1" dirty="0">
              <a:ea typeface="Calibri"/>
              <a:cs typeface="Calibri"/>
            </a:endParaRPr>
          </a:p>
          <a:p>
            <a:br>
              <a:rPr lang="sv-SE" b="1" i="1" dirty="0">
                <a:cs typeface="Calibri"/>
              </a:rPr>
            </a:br>
            <a:br>
              <a:rPr lang="sv-SE" b="1" i="1" dirty="0">
                <a:cs typeface="Calibri"/>
              </a:rPr>
            </a:br>
            <a:r>
              <a:rPr lang="sv-SE" sz="2400" b="1" i="1" dirty="0">
                <a:cs typeface="Calibri"/>
              </a:rPr>
              <a:t>Om du vill bli bättre </a:t>
            </a:r>
            <a:r>
              <a:rPr lang="sv-SE" sz="2400" b="1" i="1" u="sng" dirty="0">
                <a:cs typeface="Calibri"/>
              </a:rPr>
              <a:t>på riktigt </a:t>
            </a:r>
            <a:r>
              <a:rPr lang="sv-SE" sz="2400" b="1" i="1" dirty="0">
                <a:cs typeface="Calibri"/>
              </a:rPr>
              <a:t>så ta det här seriöst och gör något bra </a:t>
            </a:r>
            <a:br>
              <a:rPr lang="sv-SE" sz="2400" b="1" i="1" dirty="0">
                <a:cs typeface="Calibri"/>
              </a:rPr>
            </a:br>
            <a:r>
              <a:rPr lang="sv-SE" sz="2400" b="1" i="1" dirty="0">
                <a:cs typeface="Calibri"/>
              </a:rPr>
              <a:t>av det.</a:t>
            </a:r>
            <a:br>
              <a:rPr lang="sv-SE" sz="2400" b="1" i="1" dirty="0">
                <a:cs typeface="Calibri"/>
              </a:rPr>
            </a:br>
            <a:r>
              <a:rPr lang="sv-SE" sz="2400" b="1" i="1" dirty="0">
                <a:cs typeface="Calibri"/>
              </a:rPr>
              <a:t>Ha en riktigt fin sommar och lycka till med träningen!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742084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dirty="0">
                <a:solidFill>
                  <a:schemeClr val="tx1"/>
                </a:solidFill>
                <a:latin typeface="Calibri"/>
                <a:cs typeface="Calibri"/>
              </a:rPr>
              <a:t>Sommarträning 2025</a:t>
            </a:r>
            <a:endParaRPr lang="sv-SE" sz="3200" dirty="0"/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3116425" y="2121501"/>
            <a:ext cx="11896185" cy="268791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cs typeface="Calibri"/>
              </a:rPr>
              <a:t>Syfte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cs typeface="Calibri"/>
              </a:rPr>
              <a:t>Träningsmängd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cs typeface="Calibri"/>
              </a:rPr>
              <a:t>L</a:t>
            </a:r>
            <a:r>
              <a:rPr lang="sv-SE" sz="2400" dirty="0">
                <a:solidFill>
                  <a:schemeClr val="tx1"/>
                </a:solidFill>
                <a:cs typeface="Calibri"/>
              </a:rPr>
              <a:t>öpning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cs typeface="Calibri"/>
              </a:rPr>
              <a:t>Styrka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cs typeface="Calibri"/>
              </a:rPr>
              <a:t>Tips på träningsvecka</a:t>
            </a: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cs typeface="Calibri"/>
              </a:rPr>
              <a:t>Träningsdagboken</a:t>
            </a: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5600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dirty="0">
                <a:solidFill>
                  <a:schemeClr val="tx1"/>
                </a:solidFill>
                <a:cs typeface="Calibri"/>
              </a:rPr>
              <a:t>Syfte</a:t>
            </a:r>
            <a:endParaRPr lang="sv-SE" sz="32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extruta 2">
            <a:extLst>
              <a:ext uri="{FF2B5EF4-FFF2-40B4-BE49-F238E27FC236}">
                <a16:creationId xmlns:a16="http://schemas.microsoft.com/office/drawing/2014/main" id="{9271A16B-D2EC-E4B8-DC1F-4D797B37CED5}"/>
              </a:ext>
            </a:extLst>
          </p:cNvPr>
          <p:cNvSpPr txBox="1"/>
          <p:nvPr/>
        </p:nvSpPr>
        <p:spPr>
          <a:xfrm>
            <a:off x="966992" y="1248623"/>
            <a:ext cx="11896185" cy="50885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000" dirty="0">
                <a:solidFill>
                  <a:schemeClr val="tx1"/>
                </a:solidFill>
                <a:cs typeface="Calibri"/>
              </a:rPr>
              <a:t>Varför ska vi träna på sommaren?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Skapa </a:t>
            </a:r>
            <a:r>
              <a:rPr lang="sv-SE" sz="2000" b="1" dirty="0">
                <a:solidFill>
                  <a:schemeClr val="tx1"/>
                </a:solidFill>
                <a:cs typeface="Calibri"/>
              </a:rPr>
              <a:t>goda förutsättningar </a:t>
            </a:r>
            <a:r>
              <a:rPr lang="sv-SE" sz="2000" dirty="0">
                <a:solidFill>
                  <a:schemeClr val="tx1"/>
                </a:solidFill>
                <a:cs typeface="Calibri"/>
              </a:rPr>
              <a:t>för höstsäsongen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b="1" dirty="0">
                <a:solidFill>
                  <a:schemeClr val="tx1"/>
                </a:solidFill>
                <a:cs typeface="Calibri"/>
              </a:rPr>
              <a:t>Roligare</a:t>
            </a:r>
            <a:r>
              <a:rPr lang="sv-SE" sz="2000" dirty="0">
                <a:solidFill>
                  <a:schemeClr val="tx1"/>
                </a:solidFill>
                <a:cs typeface="Calibri"/>
              </a:rPr>
              <a:t> </a:t>
            </a:r>
            <a:r>
              <a:rPr lang="sv-SE" sz="2000" b="1" dirty="0">
                <a:solidFill>
                  <a:schemeClr val="tx1"/>
                </a:solidFill>
                <a:cs typeface="Calibri"/>
              </a:rPr>
              <a:t>att komma tillbaka </a:t>
            </a:r>
            <a:r>
              <a:rPr lang="sv-SE" sz="2000" dirty="0">
                <a:solidFill>
                  <a:schemeClr val="tx1"/>
                </a:solidFill>
                <a:cs typeface="Calibri"/>
              </a:rPr>
              <a:t>till träning och match efter sommaren 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när man varit aktiv under sommaren och känner att man är i form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Uppbyggnadsträningen i vintras skapade bra förutsättningar för vår/sommar-säsongen.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Nu måste vi underhållsträna för att inte tappa för mycket under sommaren.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b="1" dirty="0">
                <a:solidFill>
                  <a:schemeClr val="tx1"/>
                </a:solidFill>
                <a:cs typeface="Calibri"/>
              </a:rPr>
              <a:t>Träning = färskvara</a:t>
            </a: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Vi gick igenom den tuffaste försäsongen någonsin, det gav ett över förväntan bra 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reslutat under vårens serie och cupspel. Vi vet att dom andra lagen kommer köra 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individuell sommarträning. Vill vi kunna mäta oss mot dom andra lagen under 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hösten så måste vi också underhållsträna.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7329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3200" b="0" i="0" u="none" strike="noStrike" dirty="0">
                <a:effectLst/>
              </a:rPr>
              <a:t>Träningsmängd</a:t>
            </a:r>
            <a:endParaRPr lang="sv-SE" sz="32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2">
            <a:extLst>
              <a:ext uri="{FF2B5EF4-FFF2-40B4-BE49-F238E27FC236}">
                <a16:creationId xmlns:a16="http://schemas.microsoft.com/office/drawing/2014/main" id="{42A1A8C6-72C0-2183-3577-62BDA032DDFE}"/>
              </a:ext>
            </a:extLst>
          </p:cNvPr>
          <p:cNvSpPr txBox="1"/>
          <p:nvPr/>
        </p:nvSpPr>
        <p:spPr>
          <a:xfrm>
            <a:off x="680357" y="1960026"/>
            <a:ext cx="11896185" cy="40421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000" dirty="0">
                <a:solidFill>
                  <a:schemeClr val="tx1"/>
                </a:solidFill>
                <a:cs typeface="Calibri"/>
              </a:rPr>
              <a:t>En sommarvecka bör innehålla:</a:t>
            </a:r>
          </a:p>
          <a:p>
            <a:pPr algn="l"/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Lek med boll/spontanfotboll – gärna varje dag eller minst ett par gånger i veckan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(på stranden, hemma i köket, i trädgården eller på Lugnet)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Jogg/löpning – 3 gånger i veckan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tx1"/>
                </a:solidFill>
                <a:cs typeface="Calibri"/>
              </a:rPr>
              <a:t>Styrka – 2 gånger i veckan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algn="l"/>
            <a:r>
              <a:rPr lang="sv-SE" sz="1800" i="1" dirty="0">
                <a:solidFill>
                  <a:schemeClr val="tx1"/>
                </a:solidFill>
                <a:cs typeface="Calibri"/>
              </a:rPr>
              <a:t>5 pass i veckan + spontanfotboll/lek med boll låter mycket, ska vi träna mer under</a:t>
            </a:r>
            <a:br>
              <a:rPr lang="sv-SE" sz="1800" i="1" dirty="0">
                <a:solidFill>
                  <a:schemeClr val="tx1"/>
                </a:solidFill>
                <a:cs typeface="Calibri"/>
              </a:rPr>
            </a:br>
            <a:r>
              <a:rPr lang="sv-SE" sz="1800" i="1" dirty="0">
                <a:solidFill>
                  <a:schemeClr val="tx1"/>
                </a:solidFill>
                <a:cs typeface="Calibri"/>
              </a:rPr>
              <a:t>sommaren än under säsong??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endParaRPr lang="sv-SE" sz="20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892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Träningsmängd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909327" y="2319098"/>
            <a:ext cx="10824123" cy="299569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000" b="1" dirty="0">
                <a:solidFill>
                  <a:schemeClr val="tx1"/>
                </a:solidFill>
                <a:ea typeface="+mn-lt"/>
                <a:cs typeface="Calibri"/>
              </a:rPr>
              <a:t>Träningstid en vecka:</a:t>
            </a:r>
            <a:br>
              <a:rPr lang="sv-SE" sz="2000" b="1" dirty="0">
                <a:solidFill>
                  <a:schemeClr val="tx1"/>
                </a:solidFill>
                <a:ea typeface="+mn-lt"/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Calibri"/>
              </a:rPr>
              <a:t>Löpning 30 minuter x 3 = 90 minuter</a:t>
            </a:r>
            <a:br>
              <a:rPr lang="sv-SE" sz="2000" dirty="0">
                <a:solidFill>
                  <a:schemeClr val="tx1"/>
                </a:solidFill>
                <a:ea typeface="+mn-lt"/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ea typeface="+mn-lt"/>
                <a:cs typeface="Calibri"/>
              </a:rPr>
              <a:t>Styrka 20 minuter x 2 = 40 minuter</a:t>
            </a:r>
            <a:br>
              <a:rPr lang="sv-SE" sz="2000" dirty="0">
                <a:ea typeface="+mn-lt"/>
                <a:cs typeface="+mn-lt"/>
              </a:rPr>
            </a:br>
            <a:r>
              <a:rPr lang="sv-SE" sz="2000" b="1" dirty="0">
                <a:solidFill>
                  <a:schemeClr val="tx1"/>
                </a:solidFill>
                <a:ea typeface="+mn-lt"/>
                <a:cs typeface="Calibri"/>
              </a:rPr>
              <a:t>Totaltid under en vecka = 2 timmar och 10 minuter = inte mycket tid</a:t>
            </a:r>
            <a:endParaRPr lang="sv-SE" sz="2000" dirty="0">
              <a:solidFill>
                <a:schemeClr val="tx1"/>
              </a:solidFill>
              <a:ea typeface="+mn-lt"/>
              <a:cs typeface="Calibri"/>
            </a:endParaRPr>
          </a:p>
          <a:p>
            <a:pPr algn="l"/>
            <a:endParaRPr lang="sv-SE" sz="2400" dirty="0">
              <a:ea typeface="+mn-lt"/>
              <a:cs typeface="+mn-lt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r>
              <a:rPr lang="sv-SE" sz="2000" dirty="0">
                <a:solidFill>
                  <a:schemeClr val="tx1"/>
                </a:solidFill>
                <a:cs typeface="Calibri"/>
              </a:rPr>
              <a:t>Detta är </a:t>
            </a:r>
            <a:r>
              <a:rPr lang="sv-SE" sz="2000" b="1" dirty="0">
                <a:solidFill>
                  <a:schemeClr val="tx1"/>
                </a:solidFill>
                <a:cs typeface="Calibri"/>
              </a:rPr>
              <a:t>underhållsträning</a:t>
            </a:r>
            <a:r>
              <a:rPr lang="sv-SE" sz="2000" dirty="0">
                <a:solidFill>
                  <a:schemeClr val="tx1"/>
                </a:solidFill>
                <a:cs typeface="Calibri"/>
              </a:rPr>
              <a:t>, inte uppbyggnadsträning.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Det betyder att vi ska träna lugnare men fortfarande se till att det är god kvalitet </a:t>
            </a:r>
            <a:br>
              <a:rPr lang="sv-SE" sz="2000" dirty="0">
                <a:solidFill>
                  <a:schemeClr val="tx1"/>
                </a:solidFill>
                <a:cs typeface="Calibri"/>
              </a:rPr>
            </a:br>
            <a:r>
              <a:rPr lang="sv-SE" sz="2000" dirty="0">
                <a:solidFill>
                  <a:schemeClr val="tx1"/>
                </a:solidFill>
                <a:cs typeface="Calibri"/>
              </a:rPr>
              <a:t>i det vi gör.</a:t>
            </a:r>
            <a:endParaRPr lang="sv-SE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1501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7830456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Löpning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949575" y="2890156"/>
            <a:ext cx="11896185" cy="20108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br>
              <a:rPr lang="sv-SE" sz="2400" dirty="0">
                <a:latin typeface="Calibri"/>
                <a:cs typeface="Arial"/>
              </a:rPr>
            </a:br>
            <a:br>
              <a:rPr lang="sv-SE" sz="2000" dirty="0"/>
            </a:br>
            <a:endParaRPr lang="sv-SE" sz="20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000" dirty="0">
              <a:solidFill>
                <a:schemeClr val="tx1"/>
              </a:solidFill>
            </a:endParaRPr>
          </a:p>
          <a:p>
            <a:pPr algn="l"/>
            <a:endParaRPr lang="sv-SE" sz="2000" dirty="0">
              <a:solidFill>
                <a:schemeClr val="tx1"/>
              </a:solidFill>
            </a:endParaRPr>
          </a:p>
          <a:p>
            <a:pPr marL="914400" indent="-914400" algn="l">
              <a:buAutoNum type="arabicPeriod"/>
            </a:pPr>
            <a:endParaRPr lang="sv-SE" sz="20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ea typeface="+mn-ea"/>
              <a:cs typeface="+mn-cs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7EFB7B-BD62-9BBD-447E-FA10C64757AD}"/>
              </a:ext>
            </a:extLst>
          </p:cNvPr>
          <p:cNvSpPr txBox="1"/>
          <p:nvPr/>
        </p:nvSpPr>
        <p:spPr>
          <a:xfrm>
            <a:off x="1273127" y="2141521"/>
            <a:ext cx="7047186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Intervaller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Backintervaller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Stegring</a:t>
            </a:r>
            <a:br>
              <a:rPr lang="sv-SE" sz="2400" dirty="0"/>
            </a:br>
            <a:endParaRPr lang="sv-S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400" dirty="0"/>
              <a:t>Distans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1542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Intervaller 1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279475" y="1536279"/>
            <a:ext cx="11896185" cy="85972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intervallpass: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100m maxlöpning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200m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5 gånger i 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max samt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lätt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3km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25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6AB23-6700-B869-4737-FD211C1BBBBF}"/>
              </a:ext>
            </a:extLst>
          </p:cNvPr>
          <p:cNvSpPr/>
          <p:nvPr/>
        </p:nvSpPr>
        <p:spPr>
          <a:xfrm>
            <a:off x="6972116" y="1093193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96019D-F01E-6B7C-FC6B-BA901417799D}"/>
              </a:ext>
            </a:extLst>
          </p:cNvPr>
          <p:cNvSpPr/>
          <p:nvPr/>
        </p:nvSpPr>
        <p:spPr>
          <a:xfrm>
            <a:off x="6972117" y="1540754"/>
            <a:ext cx="116038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max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667A56B-84E9-7535-4DDF-C9617997E3F2}"/>
              </a:ext>
            </a:extLst>
          </p:cNvPr>
          <p:cNvSpPr/>
          <p:nvPr/>
        </p:nvSpPr>
        <p:spPr>
          <a:xfrm>
            <a:off x="6972114" y="1982817"/>
            <a:ext cx="2117836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BCABD-EBE4-D162-0A7B-0994470BF02C}"/>
              </a:ext>
            </a:extLst>
          </p:cNvPr>
          <p:cNvSpPr/>
          <p:nvPr/>
        </p:nvSpPr>
        <p:spPr>
          <a:xfrm>
            <a:off x="6988298" y="5962141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5FA0339-AF50-C927-26D9-2EA776B265E8}"/>
              </a:ext>
            </a:extLst>
          </p:cNvPr>
          <p:cNvCxnSpPr/>
          <p:nvPr/>
        </p:nvCxnSpPr>
        <p:spPr>
          <a:xfrm>
            <a:off x="6836977" y="1087688"/>
            <a:ext cx="0" cy="530386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B2B04C3-B4B6-A016-DA21-1787E02C4DEC}"/>
              </a:ext>
            </a:extLst>
          </p:cNvPr>
          <p:cNvSpPr/>
          <p:nvPr/>
        </p:nvSpPr>
        <p:spPr>
          <a:xfrm>
            <a:off x="1187669" y="2081048"/>
            <a:ext cx="5367028" cy="276422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3BD49B-3F14-87D3-2282-BDB0CD1B340B}"/>
              </a:ext>
            </a:extLst>
          </p:cNvPr>
          <p:cNvSpPr/>
          <p:nvPr/>
        </p:nvSpPr>
        <p:spPr>
          <a:xfrm>
            <a:off x="6972117" y="2422283"/>
            <a:ext cx="116038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max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76B27A8-7507-FDF6-88CE-3F434FB6132A}"/>
              </a:ext>
            </a:extLst>
          </p:cNvPr>
          <p:cNvSpPr/>
          <p:nvPr/>
        </p:nvSpPr>
        <p:spPr>
          <a:xfrm>
            <a:off x="6972114" y="2864346"/>
            <a:ext cx="2117836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D96F727-204E-C798-6D8F-C638779CB044}"/>
              </a:ext>
            </a:extLst>
          </p:cNvPr>
          <p:cNvSpPr/>
          <p:nvPr/>
        </p:nvSpPr>
        <p:spPr>
          <a:xfrm>
            <a:off x="6980209" y="3310419"/>
            <a:ext cx="116038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max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17C4A1F-B1DD-0E0F-4090-DA85799E848A}"/>
              </a:ext>
            </a:extLst>
          </p:cNvPr>
          <p:cNvSpPr/>
          <p:nvPr/>
        </p:nvSpPr>
        <p:spPr>
          <a:xfrm>
            <a:off x="6980206" y="3752482"/>
            <a:ext cx="2117836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E7CDCE1-69EF-63B4-4C98-CE0A747440F8}"/>
              </a:ext>
            </a:extLst>
          </p:cNvPr>
          <p:cNvSpPr/>
          <p:nvPr/>
        </p:nvSpPr>
        <p:spPr>
          <a:xfrm>
            <a:off x="6983683" y="4199808"/>
            <a:ext cx="116038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max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0B5A72B-2671-B5C6-AFC8-4C57C1A585DA}"/>
              </a:ext>
            </a:extLst>
          </p:cNvPr>
          <p:cNvSpPr/>
          <p:nvPr/>
        </p:nvSpPr>
        <p:spPr>
          <a:xfrm>
            <a:off x="6983680" y="4641871"/>
            <a:ext cx="2117836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B28706F-A6D7-47FB-04AD-586DFAAC70D7}"/>
              </a:ext>
            </a:extLst>
          </p:cNvPr>
          <p:cNvSpPr/>
          <p:nvPr/>
        </p:nvSpPr>
        <p:spPr>
          <a:xfrm>
            <a:off x="6988301" y="5081123"/>
            <a:ext cx="116038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100m max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173C13E-EC1C-CDAB-CCDD-EC2CAF65FA3C}"/>
              </a:ext>
            </a:extLst>
          </p:cNvPr>
          <p:cNvSpPr/>
          <p:nvPr/>
        </p:nvSpPr>
        <p:spPr>
          <a:xfrm>
            <a:off x="6988298" y="5523186"/>
            <a:ext cx="2117836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</p:spTree>
    <p:extLst>
      <p:ext uri="{BB962C8B-B14F-4D97-AF65-F5344CB8AC3E}">
        <p14:creationId xmlns:p14="http://schemas.microsoft.com/office/powerpoint/2010/main" val="264929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2291B2-E332-BAE8-82C8-A78B2020F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4875DF1-442C-B84A-7E53-49E1D11FB1D3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D514064-AB3B-0869-6C25-5B19DFD46E34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5DE51A-73C6-B99C-AFE1-8A2AEC3284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90FB041-2C14-4331-BE5A-29564F54B529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43FA9671-3915-A78B-7E29-4DA703969D7B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1FCA41A-F533-FB50-1586-8D829FE1F4A3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Intervaller 2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8F32B3C1-1845-EB1B-7435-9594777021DA}"/>
              </a:ext>
            </a:extLst>
          </p:cNvPr>
          <p:cNvSpPr txBox="1"/>
          <p:nvPr/>
        </p:nvSpPr>
        <p:spPr>
          <a:xfrm>
            <a:off x="1287567" y="1351613"/>
            <a:ext cx="11896185" cy="896655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intervallpass: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</a:t>
            </a:r>
            <a:r>
              <a:rPr lang="sv-SE" sz="2400" b="1" dirty="0">
                <a:solidFill>
                  <a:schemeClr val="tx1"/>
                </a:solidFill>
              </a:rPr>
              <a:t>lätt</a:t>
            </a:r>
            <a:r>
              <a:rPr lang="sv-SE" sz="2400" dirty="0">
                <a:solidFill>
                  <a:schemeClr val="tx1"/>
                </a:solidFill>
              </a:rPr>
              <a:t>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400m högre tempo (ej maxlöpning)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200m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400m högre tempo (ej maxlöpning)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5 gånger i 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högre tempo samt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</a:t>
            </a:r>
            <a:r>
              <a:rPr lang="sv-SE" sz="2400" b="1" dirty="0">
                <a:solidFill>
                  <a:schemeClr val="tx1"/>
                </a:solidFill>
              </a:rPr>
              <a:t>lätt</a:t>
            </a:r>
            <a:r>
              <a:rPr lang="sv-SE" sz="2400" dirty="0">
                <a:solidFill>
                  <a:schemeClr val="tx1"/>
                </a:solidFill>
              </a:rPr>
              <a:t>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3-4km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30-35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FE6208-08DB-E0CA-11A5-48A76115EED5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509D263-27B5-62C3-E5BE-722F72529BC7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3EED72-F970-C2B0-E1CF-2C7467632F57}"/>
              </a:ext>
            </a:extLst>
          </p:cNvPr>
          <p:cNvSpPr/>
          <p:nvPr/>
        </p:nvSpPr>
        <p:spPr>
          <a:xfrm>
            <a:off x="6972116" y="1093193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BCB324-A5FB-728C-09F7-BEC9F6F7F98F}"/>
              </a:ext>
            </a:extLst>
          </p:cNvPr>
          <p:cNvSpPr/>
          <p:nvPr/>
        </p:nvSpPr>
        <p:spPr>
          <a:xfrm>
            <a:off x="6972116" y="1536279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DF0625-B588-B849-E630-2DC78AA61559}"/>
              </a:ext>
            </a:extLst>
          </p:cNvPr>
          <p:cNvSpPr/>
          <p:nvPr/>
        </p:nvSpPr>
        <p:spPr>
          <a:xfrm>
            <a:off x="6972115" y="1974915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E8B5A86-8A4C-4014-090C-5039D3AB9359}"/>
              </a:ext>
            </a:extLst>
          </p:cNvPr>
          <p:cNvSpPr/>
          <p:nvPr/>
        </p:nvSpPr>
        <p:spPr>
          <a:xfrm>
            <a:off x="6972116" y="2418096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F6920D-DBCF-25E1-13D7-C3147A5BC73F}"/>
              </a:ext>
            </a:extLst>
          </p:cNvPr>
          <p:cNvSpPr/>
          <p:nvPr/>
        </p:nvSpPr>
        <p:spPr>
          <a:xfrm>
            <a:off x="6972115" y="2856732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10C237-7D4F-2160-719D-610A60F67386}"/>
              </a:ext>
            </a:extLst>
          </p:cNvPr>
          <p:cNvSpPr/>
          <p:nvPr/>
        </p:nvSpPr>
        <p:spPr>
          <a:xfrm>
            <a:off x="6972116" y="3299913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567C9B-9D73-A480-4C5A-20060FD912E0}"/>
              </a:ext>
            </a:extLst>
          </p:cNvPr>
          <p:cNvSpPr/>
          <p:nvPr/>
        </p:nvSpPr>
        <p:spPr>
          <a:xfrm>
            <a:off x="6972115" y="3733293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C37D58D-CB25-7DB2-5B82-6E12F27710DC}"/>
              </a:ext>
            </a:extLst>
          </p:cNvPr>
          <p:cNvSpPr/>
          <p:nvPr/>
        </p:nvSpPr>
        <p:spPr>
          <a:xfrm>
            <a:off x="6972116" y="4170542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F600392-BA97-9AAA-A7C6-C739D34366CE}"/>
              </a:ext>
            </a:extLst>
          </p:cNvPr>
          <p:cNvSpPr/>
          <p:nvPr/>
        </p:nvSpPr>
        <p:spPr>
          <a:xfrm>
            <a:off x="6972115" y="4614432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5C4C4F6-EE42-6EB1-2C9E-55F9A9A2FBEE}"/>
              </a:ext>
            </a:extLst>
          </p:cNvPr>
          <p:cNvSpPr/>
          <p:nvPr/>
        </p:nvSpPr>
        <p:spPr>
          <a:xfrm>
            <a:off x="6972116" y="5056495"/>
            <a:ext cx="1982697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400m tempo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481B5AC-CA26-22C6-814C-3BE1BD6D5C00}"/>
              </a:ext>
            </a:extLst>
          </p:cNvPr>
          <p:cNvSpPr/>
          <p:nvPr/>
        </p:nvSpPr>
        <p:spPr>
          <a:xfrm>
            <a:off x="6972115" y="5495131"/>
            <a:ext cx="1099829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200m lätt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D42CF39-553D-4FFA-1AC6-47EBAE1AB863}"/>
              </a:ext>
            </a:extLst>
          </p:cNvPr>
          <p:cNvSpPr/>
          <p:nvPr/>
        </p:nvSpPr>
        <p:spPr>
          <a:xfrm>
            <a:off x="6972114" y="5937865"/>
            <a:ext cx="2991690" cy="4436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6BC1977-DB11-8B72-68DA-E7098B9F9ED7}"/>
              </a:ext>
            </a:extLst>
          </p:cNvPr>
          <p:cNvCxnSpPr/>
          <p:nvPr/>
        </p:nvCxnSpPr>
        <p:spPr>
          <a:xfrm>
            <a:off x="6836977" y="1087688"/>
            <a:ext cx="0" cy="5303868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47148B4-A0D1-A7D5-EC53-861EA17B3E0E}"/>
              </a:ext>
            </a:extLst>
          </p:cNvPr>
          <p:cNvSpPr/>
          <p:nvPr/>
        </p:nvSpPr>
        <p:spPr>
          <a:xfrm>
            <a:off x="1187669" y="2081048"/>
            <a:ext cx="5367028" cy="2764221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531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E20BFE-E023-30A9-D062-0E2797E69B0C}"/>
              </a:ext>
            </a:extLst>
          </p:cNvPr>
          <p:cNvSpPr/>
          <p:nvPr/>
        </p:nvSpPr>
        <p:spPr>
          <a:xfrm>
            <a:off x="-1204957" y="6162089"/>
            <a:ext cx="12109390" cy="292388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2B353A-DF48-2D18-0225-A7A4B170653B}"/>
              </a:ext>
            </a:extLst>
          </p:cNvPr>
          <p:cNvSpPr/>
          <p:nvPr/>
        </p:nvSpPr>
        <p:spPr>
          <a:xfrm>
            <a:off x="2151087" y="6028902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6372AC2-C56C-B866-F394-E28E807A7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17000" pressure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598" y="4693298"/>
            <a:ext cx="1994465" cy="196953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C0B2AC8-9E5B-EDB2-E5A2-191E36EF1BF8}"/>
              </a:ext>
            </a:extLst>
          </p:cNvPr>
          <p:cNvSpPr/>
          <p:nvPr/>
        </p:nvSpPr>
        <p:spPr>
          <a:xfrm>
            <a:off x="-829971" y="-414086"/>
            <a:ext cx="11520760" cy="1023714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12350D0-89C0-5E4C-3DB5-EB82910158DD}"/>
              </a:ext>
            </a:extLst>
          </p:cNvPr>
          <p:cNvSpPr/>
          <p:nvPr/>
        </p:nvSpPr>
        <p:spPr>
          <a:xfrm>
            <a:off x="10118598" y="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A934B4-AF2C-72C0-FC8B-DB007D4577D0}"/>
              </a:ext>
            </a:extLst>
          </p:cNvPr>
          <p:cNvSpPr txBox="1"/>
          <p:nvPr/>
        </p:nvSpPr>
        <p:spPr>
          <a:xfrm>
            <a:off x="489857" y="317241"/>
            <a:ext cx="6596742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sv-SE" sz="3200" dirty="0"/>
              <a:t>Backintervaller</a:t>
            </a:r>
          </a:p>
        </p:txBody>
      </p:sp>
      <p:sp>
        <p:nvSpPr>
          <p:cNvPr id="19" name="textruta 2">
            <a:extLst>
              <a:ext uri="{FF2B5EF4-FFF2-40B4-BE49-F238E27FC236}">
                <a16:creationId xmlns:a16="http://schemas.microsoft.com/office/drawing/2014/main" id="{B088FB07-EC5D-A1B8-CE54-E6F0989EBFCD}"/>
              </a:ext>
            </a:extLst>
          </p:cNvPr>
          <p:cNvSpPr txBox="1"/>
          <p:nvPr/>
        </p:nvSpPr>
        <p:spPr>
          <a:xfrm>
            <a:off x="1287567" y="1536279"/>
            <a:ext cx="11896185" cy="85972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="horz" wrap="square" lIns="50800" tIns="50800" rIns="50800" bIns="50800" numCol="1" spcCol="38100" rtlCol="0" fromWordArt="0" anchor="ctr" anchorCtr="0" forceAA="0" compatLnSpc="1">
            <a:prstTxWarp prst="textNoShape">
              <a:avLst/>
            </a:prstTxWarp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5200" b="0" i="0" u="none" strike="noStrike" cap="none" spc="0" normalizeH="0" baseline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l"/>
            <a:r>
              <a:rPr lang="sv-SE" sz="2400" dirty="0">
                <a:solidFill>
                  <a:schemeClr val="tx1"/>
                </a:solidFill>
              </a:rPr>
              <a:t>Förslag på backintervaller:</a:t>
            </a:r>
          </a:p>
          <a:p>
            <a:pPr algn="l"/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Uppvärmning 5 min, lätt jogg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30m maxlöpning uppför backe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30m lätt jogg ner till start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......repetera tills du sprungit upp och </a:t>
            </a:r>
            <a:br>
              <a:rPr lang="sv-SE" sz="2400" dirty="0">
                <a:solidFill>
                  <a:schemeClr val="tx1"/>
                </a:solidFill>
              </a:rPr>
            </a:br>
            <a:r>
              <a:rPr lang="sv-SE" sz="2400" dirty="0">
                <a:solidFill>
                  <a:schemeClr val="tx1"/>
                </a:solidFill>
              </a:rPr>
              <a:t>ner 8 gånger</a:t>
            </a:r>
            <a:endParaRPr lang="sv-SE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</a:rPr>
              <a:t>Varva ner, 5 min lätt jogg</a:t>
            </a:r>
            <a:br>
              <a:rPr lang="sv-SE" sz="2400" dirty="0">
                <a:solidFill>
                  <a:schemeClr val="tx1"/>
                </a:solidFill>
              </a:rPr>
            </a:br>
            <a:endParaRPr lang="sv-SE" sz="2400" dirty="0">
              <a:solidFill>
                <a:schemeClr val="tx1"/>
              </a:solidFill>
            </a:endParaRPr>
          </a:p>
          <a:p>
            <a:pPr algn="l"/>
            <a:r>
              <a:rPr lang="sv-SE" sz="2400" i="1" dirty="0">
                <a:solidFill>
                  <a:schemeClr val="tx1"/>
                </a:solidFill>
              </a:rPr>
              <a:t>Total distans ca 1,5km</a:t>
            </a:r>
            <a:br>
              <a:rPr lang="sv-SE" sz="2400" i="1" dirty="0">
                <a:solidFill>
                  <a:schemeClr val="tx1"/>
                </a:solidFill>
              </a:rPr>
            </a:br>
            <a:r>
              <a:rPr lang="sv-SE" sz="2400" i="1" dirty="0">
                <a:solidFill>
                  <a:schemeClr val="tx1"/>
                </a:solidFill>
              </a:rPr>
              <a:t>Total tid ca 15-20 minuter</a:t>
            </a:r>
            <a:endParaRPr lang="sv-SE" sz="2400" i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2400" dirty="0"/>
              <a:t>Torsdag</a:t>
            </a:r>
            <a:br>
              <a:rPr lang="sv-SE" sz="2400" dirty="0"/>
            </a:br>
            <a:r>
              <a:rPr lang="sv-SE" sz="2400" dirty="0">
                <a:solidFill>
                  <a:schemeClr val="tx1"/>
                </a:solidFill>
              </a:rPr>
              <a:t> </a:t>
            </a: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algn="l"/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,Sans-Serif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latin typeface="Calibri"/>
              <a:cs typeface="Arial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cs typeface="Calibri" panose="020F0502020204030204"/>
            </a:endParaRPr>
          </a:p>
          <a:p>
            <a:pPr marL="914400" indent="-914400" algn="l">
              <a:buFont typeface="Arial" panose="020B0604020202020204" pitchFamily="34" charset="0"/>
              <a:buChar char="•"/>
            </a:pPr>
            <a:endParaRPr lang="sv-SE" sz="2400" dirty="0">
              <a:solidFill>
                <a:schemeClr val="tx1"/>
              </a:solidFill>
              <a:cs typeface="Calibri" panose="020F0502020204030204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9B96D62D-1673-CA61-9CA7-764FEEA4AD03}"/>
              </a:ext>
            </a:extLst>
          </p:cNvPr>
          <p:cNvSpPr/>
          <p:nvPr/>
        </p:nvSpPr>
        <p:spPr>
          <a:xfrm>
            <a:off x="10819710" y="103328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0E1D8A0-5FFB-C50C-0CCB-01EC7C42AA83}"/>
              </a:ext>
            </a:extLst>
          </p:cNvPr>
          <p:cNvSpPr/>
          <p:nvPr/>
        </p:nvSpPr>
        <p:spPr>
          <a:xfrm>
            <a:off x="9899089" y="461290"/>
            <a:ext cx="2744579" cy="110959"/>
          </a:xfrm>
          <a:prstGeom prst="round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reflection blurRad="6350" stA="50000" endA="275" endPos="40000" dist="101600" dir="5400000" sy="-100000" algn="bl" rotWithShape="0"/>
          </a:effectLst>
          <a:scene3d>
            <a:camera prst="isometricOffAxis1Right"/>
            <a:lightRig rig="threePt" dir="t"/>
          </a:scene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A6AB23-6700-B869-4737-FD211C1BBBBF}"/>
              </a:ext>
            </a:extLst>
          </p:cNvPr>
          <p:cNvSpPr/>
          <p:nvPr/>
        </p:nvSpPr>
        <p:spPr>
          <a:xfrm>
            <a:off x="6972116" y="1299670"/>
            <a:ext cx="3146482" cy="2683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Uppvärmning 5 min lätt jogg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0DCDB37-09C9-18AC-408A-92AAC76AB399}"/>
              </a:ext>
            </a:extLst>
          </p:cNvPr>
          <p:cNvSpPr/>
          <p:nvPr/>
        </p:nvSpPr>
        <p:spPr>
          <a:xfrm>
            <a:off x="6972338" y="1567758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DEFB80-1E0F-044F-9FE2-33FCB7D52C6B}"/>
              </a:ext>
            </a:extLst>
          </p:cNvPr>
          <p:cNvSpPr/>
          <p:nvPr/>
        </p:nvSpPr>
        <p:spPr>
          <a:xfrm>
            <a:off x="6972216" y="1828361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78BCABD-EBE4-D162-0A7B-0994470BF02C}"/>
              </a:ext>
            </a:extLst>
          </p:cNvPr>
          <p:cNvSpPr/>
          <p:nvPr/>
        </p:nvSpPr>
        <p:spPr>
          <a:xfrm>
            <a:off x="6972092" y="5728635"/>
            <a:ext cx="2658692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Varva ner 5 min lätt jogg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5FA0339-AF50-C927-26D9-2EA776B265E8}"/>
              </a:ext>
            </a:extLst>
          </p:cNvPr>
          <p:cNvCxnSpPr>
            <a:cxnSpLocks/>
          </p:cNvCxnSpPr>
          <p:nvPr/>
        </p:nvCxnSpPr>
        <p:spPr>
          <a:xfrm>
            <a:off x="6815957" y="1299670"/>
            <a:ext cx="0" cy="4729232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C4AD3BE7-FD5F-916F-191D-D8258F713629}"/>
              </a:ext>
            </a:extLst>
          </p:cNvPr>
          <p:cNvSpPr/>
          <p:nvPr/>
        </p:nvSpPr>
        <p:spPr>
          <a:xfrm>
            <a:off x="6972338" y="2088863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5A66E6B-543F-8970-DA98-7560C057AD1D}"/>
              </a:ext>
            </a:extLst>
          </p:cNvPr>
          <p:cNvSpPr/>
          <p:nvPr/>
        </p:nvSpPr>
        <p:spPr>
          <a:xfrm>
            <a:off x="6972216" y="2349466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6947E13-26A7-A798-9C53-D68FD3FCB737}"/>
              </a:ext>
            </a:extLst>
          </p:cNvPr>
          <p:cNvSpPr/>
          <p:nvPr/>
        </p:nvSpPr>
        <p:spPr>
          <a:xfrm>
            <a:off x="6972214" y="2607809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5D2CE4F-5898-48F1-ED20-BD28916357BE}"/>
              </a:ext>
            </a:extLst>
          </p:cNvPr>
          <p:cNvSpPr/>
          <p:nvPr/>
        </p:nvSpPr>
        <p:spPr>
          <a:xfrm>
            <a:off x="6972092" y="2868412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BF2300E-B9C6-354C-BAB4-01DC2D3E2776}"/>
              </a:ext>
            </a:extLst>
          </p:cNvPr>
          <p:cNvSpPr/>
          <p:nvPr/>
        </p:nvSpPr>
        <p:spPr>
          <a:xfrm>
            <a:off x="6972214" y="3123658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665170FE-4124-FD1B-E644-B99B6540BAE7}"/>
              </a:ext>
            </a:extLst>
          </p:cNvPr>
          <p:cNvSpPr/>
          <p:nvPr/>
        </p:nvSpPr>
        <p:spPr>
          <a:xfrm>
            <a:off x="6972092" y="3384261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701E187-61D7-4413-42C4-CC69E0B2D41B}"/>
              </a:ext>
            </a:extLst>
          </p:cNvPr>
          <p:cNvSpPr/>
          <p:nvPr/>
        </p:nvSpPr>
        <p:spPr>
          <a:xfrm>
            <a:off x="6972214" y="3642855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AAE3B62-3026-E19B-97D9-DE9548E2C2A7}"/>
              </a:ext>
            </a:extLst>
          </p:cNvPr>
          <p:cNvSpPr/>
          <p:nvPr/>
        </p:nvSpPr>
        <p:spPr>
          <a:xfrm>
            <a:off x="6972092" y="3903458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02168F8-B652-13C1-8D37-58B5934FCBEF}"/>
              </a:ext>
            </a:extLst>
          </p:cNvPr>
          <p:cNvSpPr/>
          <p:nvPr/>
        </p:nvSpPr>
        <p:spPr>
          <a:xfrm>
            <a:off x="6972214" y="4158704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5DAE200-1292-3ECE-E0D1-774A8D9C2C32}"/>
              </a:ext>
            </a:extLst>
          </p:cNvPr>
          <p:cNvSpPr/>
          <p:nvPr/>
        </p:nvSpPr>
        <p:spPr>
          <a:xfrm>
            <a:off x="6972092" y="4419307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41363F1-35D2-2115-ACD7-DA959D868802}"/>
              </a:ext>
            </a:extLst>
          </p:cNvPr>
          <p:cNvSpPr/>
          <p:nvPr/>
        </p:nvSpPr>
        <p:spPr>
          <a:xfrm>
            <a:off x="6972214" y="4678138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52FCBD3-73F6-B1EC-AC85-93E29E00592B}"/>
              </a:ext>
            </a:extLst>
          </p:cNvPr>
          <p:cNvSpPr/>
          <p:nvPr/>
        </p:nvSpPr>
        <p:spPr>
          <a:xfrm>
            <a:off x="6972092" y="4938741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1BF5974-62B9-DB30-35D5-AD9C3F6D83C8}"/>
              </a:ext>
            </a:extLst>
          </p:cNvPr>
          <p:cNvSpPr/>
          <p:nvPr/>
        </p:nvSpPr>
        <p:spPr>
          <a:xfrm>
            <a:off x="6972214" y="5199243"/>
            <a:ext cx="1762008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max upp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6A3045F-2F90-3E25-64A7-4BEADE6030F9}"/>
              </a:ext>
            </a:extLst>
          </p:cNvPr>
          <p:cNvSpPr/>
          <p:nvPr/>
        </p:nvSpPr>
        <p:spPr>
          <a:xfrm>
            <a:off x="6972092" y="5470356"/>
            <a:ext cx="1762006" cy="2611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30m lätt ner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92B365-8415-230C-657D-2BF949A591D8}"/>
              </a:ext>
            </a:extLst>
          </p:cNvPr>
          <p:cNvSpPr/>
          <p:nvPr/>
        </p:nvSpPr>
        <p:spPr>
          <a:xfrm>
            <a:off x="1187669" y="2350802"/>
            <a:ext cx="5338091" cy="2323649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7913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896ecbea-bd27-4a3c-a131-34aa0b46a086}" enabled="0" method="" siteId="{896ecbea-bd27-4a3c-a131-34aa0b46a08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1273</Words>
  <Application>Microsoft Office PowerPoint</Application>
  <PresentationFormat>Widescreen</PresentationFormat>
  <Paragraphs>281</Paragraphs>
  <Slides>19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Arial,Sans-Serif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Erik Linder</dc:creator>
  <cp:lastModifiedBy>Erik Linder</cp:lastModifiedBy>
  <cp:revision>246</cp:revision>
  <dcterms:created xsi:type="dcterms:W3CDTF">2024-03-17T20:31:15Z</dcterms:created>
  <dcterms:modified xsi:type="dcterms:W3CDTF">2025-06-24T13:54:04Z</dcterms:modified>
</cp:coreProperties>
</file>