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sldIdLst>
    <p:sldId id="269" r:id="rId2"/>
    <p:sldId id="256" r:id="rId3"/>
    <p:sldId id="266" r:id="rId4"/>
    <p:sldId id="261" r:id="rId5"/>
    <p:sldId id="259" r:id="rId6"/>
    <p:sldId id="260" r:id="rId7"/>
    <p:sldId id="267" r:id="rId8"/>
    <p:sldId id="268" r:id="rId9"/>
    <p:sldId id="270" r:id="rId10"/>
    <p:sldId id="265" r:id="rId11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F8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54" y="5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F893-98EC-4A23-85DF-EE6DC38127FB}" type="datetimeFigureOut">
              <a:rPr lang="sv-SE" smtClean="0"/>
              <a:t>2018-01-26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B0509-D826-4AAE-8C98-75522187BEA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17712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F893-98EC-4A23-85DF-EE6DC38127FB}" type="datetimeFigureOut">
              <a:rPr lang="sv-SE" smtClean="0"/>
              <a:t>2018-01-26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B0509-D826-4AAE-8C98-75522187BEA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77332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F893-98EC-4A23-85DF-EE6DC38127FB}" type="datetimeFigureOut">
              <a:rPr lang="sv-SE" smtClean="0"/>
              <a:t>2018-01-26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B0509-D826-4AAE-8C98-75522187BEA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19554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F893-98EC-4A23-85DF-EE6DC38127FB}" type="datetimeFigureOut">
              <a:rPr lang="sv-SE" smtClean="0"/>
              <a:t>2018-01-26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B0509-D826-4AAE-8C98-75522187BEA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13492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F893-98EC-4A23-85DF-EE6DC38127FB}" type="datetimeFigureOut">
              <a:rPr lang="sv-SE" smtClean="0"/>
              <a:t>2018-01-26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B0509-D826-4AAE-8C98-75522187BEA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91859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F893-98EC-4A23-85DF-EE6DC38127FB}" type="datetimeFigureOut">
              <a:rPr lang="sv-SE" smtClean="0"/>
              <a:t>2018-01-26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B0509-D826-4AAE-8C98-75522187BEA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41373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F893-98EC-4A23-85DF-EE6DC38127FB}" type="datetimeFigureOut">
              <a:rPr lang="sv-SE" smtClean="0"/>
              <a:t>2018-01-26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B0509-D826-4AAE-8C98-75522187BEA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4214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F893-98EC-4A23-85DF-EE6DC38127FB}" type="datetimeFigureOut">
              <a:rPr lang="sv-SE" smtClean="0"/>
              <a:t>2018-01-26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B0509-D826-4AAE-8C98-75522187BEA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48040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F893-98EC-4A23-85DF-EE6DC38127FB}" type="datetimeFigureOut">
              <a:rPr lang="sv-SE" smtClean="0"/>
              <a:t>2018-01-26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B0509-D826-4AAE-8C98-75522187BEA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3486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F893-98EC-4A23-85DF-EE6DC38127FB}" type="datetimeFigureOut">
              <a:rPr lang="sv-SE" smtClean="0"/>
              <a:t>2018-01-26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B0509-D826-4AAE-8C98-75522187BEA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64412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F893-98EC-4A23-85DF-EE6DC38127FB}" type="datetimeFigureOut">
              <a:rPr lang="sv-SE" smtClean="0"/>
              <a:t>2018-01-26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B0509-D826-4AAE-8C98-75522187BEA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00838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1CF893-98EC-4A23-85DF-EE6DC38127FB}" type="datetimeFigureOut">
              <a:rPr lang="sv-SE" smtClean="0"/>
              <a:t>2018-01-26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AB0509-D826-4AAE-8C98-75522187BEA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94653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FÖRÄLDRAMÖTE  </a:t>
            </a:r>
            <a:r>
              <a:rPr lang="en-US" b="1" dirty="0" smtClean="0">
                <a:latin typeface="+mn-lt"/>
              </a:rPr>
              <a:t>P07</a:t>
            </a:r>
            <a:endParaRPr lang="en-US" b="1" dirty="0">
              <a:latin typeface="+mn-lt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3405" y="1776511"/>
            <a:ext cx="4545189" cy="4506007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527191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4714" y="3990006"/>
            <a:ext cx="4189730" cy="414782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cxnSp>
        <p:nvCxnSpPr>
          <p:cNvPr id="6" name="Rak 5"/>
          <p:cNvCxnSpPr/>
          <p:nvPr/>
        </p:nvCxnSpPr>
        <p:spPr>
          <a:xfrm>
            <a:off x="950495" y="1892300"/>
            <a:ext cx="0" cy="4195679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Rak 6"/>
          <p:cNvCxnSpPr/>
          <p:nvPr/>
        </p:nvCxnSpPr>
        <p:spPr>
          <a:xfrm>
            <a:off x="950495" y="6087979"/>
            <a:ext cx="7904747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Rak 8"/>
          <p:cNvCxnSpPr/>
          <p:nvPr/>
        </p:nvCxnSpPr>
        <p:spPr>
          <a:xfrm flipH="1">
            <a:off x="11269579" y="944479"/>
            <a:ext cx="8307" cy="2471821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" name="Bildobjekt 9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258" y="336467"/>
            <a:ext cx="1229995" cy="1219200"/>
          </a:xfrm>
          <a:prstGeom prst="rect">
            <a:avLst/>
          </a:prstGeom>
          <a:effectLst>
            <a:outerShdw blurRad="88900" dist="508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022560" y="1297939"/>
            <a:ext cx="1887691" cy="831307"/>
          </a:xfrm>
        </p:spPr>
        <p:txBody>
          <a:bodyPr>
            <a:normAutofit/>
          </a:bodyPr>
          <a:lstStyle/>
          <a:p>
            <a:r>
              <a:rPr lang="sv-SE" sz="2000" dirty="0" smtClean="0">
                <a:latin typeface="+mn-lt"/>
                <a:ea typeface="Adobe Fangsong Std R" panose="02020400000000000000" pitchFamily="18" charset="-128"/>
              </a:rPr>
              <a:t>Frågestund och info</a:t>
            </a:r>
            <a:endParaRPr lang="sv-SE" sz="2000" dirty="0">
              <a:latin typeface="+mn-lt"/>
              <a:ea typeface="Adobe Fangsong Std R" panose="02020400000000000000" pitchFamily="18" charset="-128"/>
            </a:endParaRPr>
          </a:p>
        </p:txBody>
      </p:sp>
      <p:sp>
        <p:nvSpPr>
          <p:cNvPr id="13" name="Rektangel 12"/>
          <p:cNvSpPr/>
          <p:nvPr/>
        </p:nvSpPr>
        <p:spPr>
          <a:xfrm>
            <a:off x="9079971" y="832663"/>
            <a:ext cx="2166683" cy="523220"/>
          </a:xfrm>
          <a:prstGeom prst="rect">
            <a:avLst/>
          </a:prstGeom>
          <a:effectLst>
            <a:outerShdw blurRad="88900" dist="508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sv-SE" sz="2800" dirty="0" smtClean="0">
                <a:effectLst/>
                <a:latin typeface="Adobe Fangsong Std R" panose="02020400000000000000" pitchFamily="18" charset="-128"/>
                <a:cs typeface="Times New Roman" panose="02020603050405020304" pitchFamily="18" charset="0"/>
              </a:rPr>
              <a:t>POJKAR -07  </a:t>
            </a:r>
            <a:endParaRPr lang="sv-SE" sz="2800" dirty="0"/>
          </a:p>
        </p:txBody>
      </p:sp>
      <p:cxnSp>
        <p:nvCxnSpPr>
          <p:cNvPr id="14" name="Rak 13"/>
          <p:cNvCxnSpPr/>
          <p:nvPr/>
        </p:nvCxnSpPr>
        <p:spPr>
          <a:xfrm>
            <a:off x="1735581" y="979470"/>
            <a:ext cx="718499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969171" y="2192392"/>
            <a:ext cx="799446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ea typeface="Adobe Fangsong Std R" panose="02020400000000000000" pitchFamily="18" charset="-128"/>
              </a:rPr>
              <a:t>Hur tar man sig till </a:t>
            </a:r>
            <a:r>
              <a:rPr lang="sv-SE" dirty="0" smtClean="0">
                <a:ea typeface="Adobe Fangsong Std R" panose="02020400000000000000" pitchFamily="18" charset="-128"/>
              </a:rPr>
              <a:t>matcher? Varje </a:t>
            </a:r>
            <a:r>
              <a:rPr lang="sv-SE" dirty="0">
                <a:ea typeface="Adobe Fangsong Std R" panose="02020400000000000000" pitchFamily="18" charset="-128"/>
              </a:rPr>
              <a:t>förälder ansvarar för sitt barn</a:t>
            </a:r>
            <a:r>
              <a:rPr lang="sv-SE" dirty="0" smtClean="0">
                <a:ea typeface="Adobe Fangsong Std R" panose="02020400000000000000" pitchFamily="18" charset="-128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>
                <a:ea typeface="Adobe Fangsong Std R" panose="02020400000000000000" pitchFamily="18" charset="-128"/>
              </a:rPr>
              <a:t>Aktivitetsansvariga: Björn Tolgfors(Alvin T) och Andreas Bergh(Gustav B)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>
                <a:ea typeface="Adobe Fangsong Std R" panose="02020400000000000000" pitchFamily="18" charset="-128"/>
              </a:rPr>
              <a:t>Försäljningsansvariga: Sara Axelsson(Linkan)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>
                <a:ea typeface="Adobe Fangsong Std R" panose="02020400000000000000" pitchFamily="18" charset="-128"/>
              </a:rPr>
              <a:t>Sponsorsansvariga: Pär Bolgakov(Logan och Phoenix) och Michel Presl(Olivier)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>
                <a:ea typeface="Adobe Fangsong Std R" panose="02020400000000000000" pitchFamily="18" charset="-128"/>
              </a:rPr>
              <a:t>Alla får spela match om man tränar. Träningsnärvaro används för att fylla på och vid cuper där vi har färre lag med.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>
                <a:ea typeface="Adobe Fangsong Std R" panose="02020400000000000000" pitchFamily="18" charset="-128"/>
              </a:rPr>
              <a:t>Inga inköp av kläder planeras under våren.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>
                <a:ea typeface="Adobe Fangsong Std R" panose="02020400000000000000" pitchFamily="18" charset="-128"/>
              </a:rPr>
              <a:t>Mössa och vantar får man av laget.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>
                <a:ea typeface="Adobe Fangsong Std R" panose="02020400000000000000" pitchFamily="18" charset="-128"/>
              </a:rPr>
              <a:t>Träningskläder/set inköps själv, obligatotiskt.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>
                <a:ea typeface="Adobe Fangsong Std R" panose="02020400000000000000" pitchFamily="18" charset="-128"/>
              </a:rPr>
              <a:t>Overall, friviligt inköp själv.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>
                <a:ea typeface="Adobe Fangsong Std R" panose="02020400000000000000" pitchFamily="18" charset="-128"/>
              </a:rPr>
              <a:t>Matchtröja/set inköps själva efter samråd med tränarna.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mtClean="0">
                <a:ea typeface="Adobe Fangsong Std R" panose="02020400000000000000" pitchFamily="18" charset="-128"/>
              </a:rPr>
              <a:t>Just nu 46 barn i AIK P-07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9600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258" y="336467"/>
            <a:ext cx="1229995" cy="1219200"/>
          </a:xfrm>
          <a:prstGeom prst="rect">
            <a:avLst/>
          </a:prstGeom>
          <a:effectLst>
            <a:outerShdw blurRad="88900" dist="508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Rektangel 5"/>
          <p:cNvSpPr/>
          <p:nvPr/>
        </p:nvSpPr>
        <p:spPr>
          <a:xfrm>
            <a:off x="9079971" y="832663"/>
            <a:ext cx="2166683" cy="523220"/>
          </a:xfrm>
          <a:prstGeom prst="rect">
            <a:avLst/>
          </a:prstGeom>
          <a:effectLst>
            <a:outerShdw blurRad="88900" dist="508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sv-SE" sz="2800" dirty="0" smtClean="0">
                <a:effectLst/>
                <a:latin typeface="Adobe Fangsong Std R" panose="02020400000000000000" pitchFamily="18" charset="-128"/>
                <a:cs typeface="Times New Roman" panose="02020603050405020304" pitchFamily="18" charset="0"/>
              </a:rPr>
              <a:t>POJKAR -07  </a:t>
            </a:r>
            <a:endParaRPr lang="sv-SE" sz="2800" dirty="0"/>
          </a:p>
        </p:txBody>
      </p:sp>
      <p:cxnSp>
        <p:nvCxnSpPr>
          <p:cNvPr id="10" name="Rak 9"/>
          <p:cNvCxnSpPr/>
          <p:nvPr/>
        </p:nvCxnSpPr>
        <p:spPr>
          <a:xfrm>
            <a:off x="950495" y="1892300"/>
            <a:ext cx="0" cy="4195679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Rak 11"/>
          <p:cNvCxnSpPr/>
          <p:nvPr/>
        </p:nvCxnSpPr>
        <p:spPr>
          <a:xfrm>
            <a:off x="950495" y="6087979"/>
            <a:ext cx="7904747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Rak 13"/>
          <p:cNvCxnSpPr/>
          <p:nvPr/>
        </p:nvCxnSpPr>
        <p:spPr>
          <a:xfrm>
            <a:off x="1735581" y="979470"/>
            <a:ext cx="718499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Rak 14"/>
          <p:cNvCxnSpPr/>
          <p:nvPr/>
        </p:nvCxnSpPr>
        <p:spPr>
          <a:xfrm flipH="1">
            <a:off x="11269579" y="944479"/>
            <a:ext cx="8307" cy="2471821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textruta 19"/>
          <p:cNvSpPr txBox="1"/>
          <p:nvPr/>
        </p:nvSpPr>
        <p:spPr>
          <a:xfrm>
            <a:off x="2010511" y="1286665"/>
            <a:ext cx="7554461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sv-SE" sz="3200" dirty="0" smtClean="0">
                <a:ea typeface="Adobe Fangsong Std R" panose="02020400000000000000" pitchFamily="18" charset="-128"/>
              </a:rPr>
              <a:t>AGENDA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sz="2000" dirty="0" smtClean="0">
                <a:ea typeface="Adobe Fangsong Std R" panose="02020400000000000000" pitchFamily="18" charset="-128"/>
              </a:rPr>
              <a:t>Grundvärderingar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sz="2000" dirty="0" smtClean="0">
                <a:ea typeface="Adobe Fangsong Std R" panose="02020400000000000000" pitchFamily="18" charset="-128"/>
              </a:rPr>
              <a:t>Träningsdagar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sz="2000" dirty="0">
                <a:ea typeface="Adobe Fangsong Std R" panose="02020400000000000000" pitchFamily="18" charset="-128"/>
              </a:rPr>
              <a:t>Seriespel och planerade </a:t>
            </a:r>
            <a:r>
              <a:rPr lang="sv-SE" sz="2000" dirty="0" smtClean="0">
                <a:ea typeface="Adobe Fangsong Std R" panose="02020400000000000000" pitchFamily="18" charset="-128"/>
              </a:rPr>
              <a:t>cuper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sz="2000" dirty="0" smtClean="0">
                <a:ea typeface="Adobe Fangsong Std R" panose="02020400000000000000" pitchFamily="18" charset="-128"/>
              </a:rPr>
              <a:t>Föräldragrupp 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sz="2000" dirty="0" smtClean="0">
                <a:ea typeface="Adobe Fangsong Std R" panose="02020400000000000000" pitchFamily="18" charset="-128"/>
              </a:rPr>
              <a:t>Ekonomi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 err="1">
                <a:ea typeface="Adobe Fangsong Std R" panose="02020400000000000000" pitchFamily="18" charset="-128"/>
              </a:rPr>
              <a:t>Förväntningar</a:t>
            </a:r>
            <a:r>
              <a:rPr lang="en-US" sz="2000" dirty="0">
                <a:ea typeface="Adobe Fangsong Std R" panose="02020400000000000000" pitchFamily="18" charset="-128"/>
              </a:rPr>
              <a:t> </a:t>
            </a:r>
            <a:r>
              <a:rPr lang="en-US" sz="2000" dirty="0" err="1">
                <a:ea typeface="Adobe Fangsong Std R" panose="02020400000000000000" pitchFamily="18" charset="-128"/>
              </a:rPr>
              <a:t>kring</a:t>
            </a:r>
            <a:r>
              <a:rPr lang="en-US" sz="2000" dirty="0">
                <a:ea typeface="Adobe Fangsong Std R" panose="02020400000000000000" pitchFamily="18" charset="-128"/>
              </a:rPr>
              <a:t> </a:t>
            </a:r>
            <a:r>
              <a:rPr lang="en-US" sz="2000" dirty="0" err="1">
                <a:ea typeface="Adobe Fangsong Std R" panose="02020400000000000000" pitchFamily="18" charset="-128"/>
              </a:rPr>
              <a:t>träningar</a:t>
            </a:r>
            <a:r>
              <a:rPr lang="en-US" sz="2000" dirty="0">
                <a:ea typeface="Adobe Fangsong Std R" panose="02020400000000000000" pitchFamily="18" charset="-128"/>
              </a:rPr>
              <a:t> </a:t>
            </a:r>
            <a:r>
              <a:rPr lang="en-US" sz="2000" dirty="0" err="1" smtClean="0">
                <a:ea typeface="Adobe Fangsong Std R" panose="02020400000000000000" pitchFamily="18" charset="-128"/>
              </a:rPr>
              <a:t>och</a:t>
            </a:r>
            <a:r>
              <a:rPr lang="en-US" sz="2000" dirty="0" smtClean="0">
                <a:ea typeface="Adobe Fangsong Std R" panose="02020400000000000000" pitchFamily="18" charset="-128"/>
              </a:rPr>
              <a:t> matcher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 err="1" smtClean="0">
                <a:ea typeface="Adobe Fangsong Std R" panose="02020400000000000000" pitchFamily="18" charset="-128"/>
              </a:rPr>
              <a:t>Frågestund</a:t>
            </a:r>
            <a:r>
              <a:rPr lang="en-US" sz="2000" dirty="0" smtClean="0">
                <a:ea typeface="Adobe Fangsong Std R" panose="02020400000000000000" pitchFamily="18" charset="-128"/>
              </a:rPr>
              <a:t> </a:t>
            </a:r>
            <a:endParaRPr lang="sv-SE" sz="2000" dirty="0" smtClean="0">
              <a:ea typeface="Adobe Fangsong Std R" panose="02020400000000000000" pitchFamily="18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 smtClean="0">
              <a:latin typeface="Adobe Fangsong Std R" panose="02020400000000000000" pitchFamily="18" charset="-128"/>
              <a:ea typeface="Adobe Fangsong Std R" panose="02020400000000000000" pitchFamily="18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>
              <a:latin typeface="Adobe Fangsong Std R" panose="02020400000000000000" pitchFamily="18" charset="-128"/>
              <a:ea typeface="Adobe Fangsong Std R" panose="02020400000000000000" pitchFamily="18" charset="-128"/>
            </a:endParaRPr>
          </a:p>
        </p:txBody>
      </p:sp>
      <p:pic>
        <p:nvPicPr>
          <p:cNvPr id="5" name="Bildobjekt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5242" y="3429000"/>
            <a:ext cx="4189730" cy="414782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78627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258" y="336467"/>
            <a:ext cx="1229995" cy="1219200"/>
          </a:xfrm>
          <a:prstGeom prst="rect">
            <a:avLst/>
          </a:prstGeom>
          <a:effectLst>
            <a:outerShdw blurRad="88900" dist="508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" name="Bildobjekt 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4714" y="3990006"/>
            <a:ext cx="4189730" cy="414782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cxnSp>
        <p:nvCxnSpPr>
          <p:cNvPr id="9" name="Rak 8"/>
          <p:cNvCxnSpPr/>
          <p:nvPr/>
        </p:nvCxnSpPr>
        <p:spPr>
          <a:xfrm>
            <a:off x="950495" y="1892300"/>
            <a:ext cx="0" cy="4195679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Rak 9"/>
          <p:cNvCxnSpPr/>
          <p:nvPr/>
        </p:nvCxnSpPr>
        <p:spPr>
          <a:xfrm>
            <a:off x="950495" y="6087979"/>
            <a:ext cx="7904747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Rak 11"/>
          <p:cNvCxnSpPr/>
          <p:nvPr/>
        </p:nvCxnSpPr>
        <p:spPr>
          <a:xfrm flipH="1">
            <a:off x="11269579" y="944479"/>
            <a:ext cx="8307" cy="2471821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Rektangel 13"/>
          <p:cNvSpPr/>
          <p:nvPr/>
        </p:nvSpPr>
        <p:spPr>
          <a:xfrm>
            <a:off x="9079971" y="832663"/>
            <a:ext cx="2166683" cy="523220"/>
          </a:xfrm>
          <a:prstGeom prst="rect">
            <a:avLst/>
          </a:prstGeom>
          <a:effectLst>
            <a:outerShdw blurRad="88900" dist="508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sv-SE" sz="2800" dirty="0" smtClean="0">
                <a:effectLst/>
                <a:latin typeface="Adobe Fangsong Std R" panose="02020400000000000000" pitchFamily="18" charset="-128"/>
                <a:cs typeface="Times New Roman" panose="02020603050405020304" pitchFamily="18" charset="0"/>
              </a:rPr>
              <a:t>POJKAR -07  </a:t>
            </a:r>
            <a:endParaRPr lang="sv-SE" sz="2800" dirty="0"/>
          </a:p>
        </p:txBody>
      </p:sp>
      <p:cxnSp>
        <p:nvCxnSpPr>
          <p:cNvPr id="15" name="Rak 14"/>
          <p:cNvCxnSpPr/>
          <p:nvPr/>
        </p:nvCxnSpPr>
        <p:spPr>
          <a:xfrm>
            <a:off x="1735581" y="979470"/>
            <a:ext cx="718499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Content Placeholder 2"/>
          <p:cNvSpPr txBox="1">
            <a:spLocks/>
          </p:cNvSpPr>
          <p:nvPr/>
        </p:nvSpPr>
        <p:spPr>
          <a:xfrm>
            <a:off x="1619468" y="1355882"/>
            <a:ext cx="8513941" cy="39846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50000"/>
              </a:lnSpc>
            </a:pPr>
            <a:r>
              <a:rPr lang="sv-SE" sz="4000" dirty="0" smtClean="0">
                <a:ea typeface="Adobe Fangsong Std R" panose="02020400000000000000" pitchFamily="18" charset="-128"/>
              </a:rPr>
              <a:t>Grundvärderingar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dirty="0" smtClean="0">
                <a:ea typeface="Adobe Fangsong Std R" panose="02020400000000000000" pitchFamily="18" charset="-128"/>
              </a:rPr>
              <a:t>Fotboll för alla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dirty="0" smtClean="0">
                <a:ea typeface="Adobe Fangsong Std R" panose="02020400000000000000" pitchFamily="18" charset="-128"/>
              </a:rPr>
              <a:t>Glädje och trygghet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dirty="0" smtClean="0">
                <a:ea typeface="Adobe Fangsong Std R" panose="02020400000000000000" pitchFamily="18" charset="-128"/>
              </a:rPr>
              <a:t>Respekt för andra, laget före jaget, disciplin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dirty="0" smtClean="0">
                <a:ea typeface="Adobe Fangsong Std R" panose="02020400000000000000" pitchFamily="18" charset="-128"/>
              </a:rPr>
              <a:t>Se ALLA, stimulera efter individuell utvecklingskurva</a:t>
            </a:r>
          </a:p>
          <a:p>
            <a:endParaRPr lang="sv-SE" sz="1200" dirty="0" smtClean="0">
              <a:latin typeface="Adobe Fangsong Std R" panose="02020400000000000000" pitchFamily="18" charset="-128"/>
              <a:ea typeface="Adobe Fangsong Std R" panose="02020400000000000000" pitchFamily="18" charset="-128"/>
            </a:endParaRPr>
          </a:p>
          <a:p>
            <a:endParaRPr lang="sv-SE" sz="1200" dirty="0">
              <a:latin typeface="Adobe Fangsong Std R" panose="02020400000000000000" pitchFamily="18" charset="-128"/>
              <a:ea typeface="Adobe Fangsong Std 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34059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4714" y="3990006"/>
            <a:ext cx="4189730" cy="414782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180108" y="979834"/>
            <a:ext cx="10515600" cy="573344"/>
          </a:xfrm>
        </p:spPr>
        <p:txBody>
          <a:bodyPr>
            <a:noAutofit/>
          </a:bodyPr>
          <a:lstStyle/>
          <a:p>
            <a:r>
              <a:rPr lang="sv-SE" sz="4000" dirty="0" smtClean="0">
                <a:latin typeface="+mn-lt"/>
                <a:ea typeface="Adobe Fangsong Std R" panose="02020400000000000000" pitchFamily="18" charset="-128"/>
              </a:rPr>
              <a:t>Träningsdagar </a:t>
            </a:r>
            <a:endParaRPr lang="sv-SE" sz="4000" dirty="0">
              <a:latin typeface="+mn-lt"/>
              <a:ea typeface="Adobe Fangsong Std R" panose="02020400000000000000" pitchFamily="18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6046" y="1694344"/>
            <a:ext cx="7919906" cy="4351338"/>
          </a:xfrm>
        </p:spPr>
        <p:txBody>
          <a:bodyPr>
            <a:normAutofit/>
          </a:bodyPr>
          <a:lstStyle/>
          <a:p>
            <a:endParaRPr lang="sv-SE" sz="1200" dirty="0">
              <a:latin typeface="Adobe Fangsong Std R" panose="02020400000000000000" pitchFamily="18" charset="-128"/>
              <a:ea typeface="Adobe Fangsong Std R" panose="02020400000000000000" pitchFamily="18" charset="-128"/>
            </a:endParaRPr>
          </a:p>
          <a:p>
            <a:r>
              <a:rPr lang="en-US" sz="2400" dirty="0" err="1" smtClean="0">
                <a:ea typeface="Adobe Fangsong Std R" panose="02020400000000000000" pitchFamily="18" charset="-128"/>
              </a:rPr>
              <a:t>Tisdag</a:t>
            </a:r>
            <a:r>
              <a:rPr lang="en-US" sz="2400" dirty="0" smtClean="0">
                <a:ea typeface="Adobe Fangsong Std R" panose="02020400000000000000" pitchFamily="18" charset="-128"/>
              </a:rPr>
              <a:t> 16:50-18:00</a:t>
            </a:r>
            <a:endParaRPr lang="en-US" sz="2400" dirty="0">
              <a:ea typeface="Adobe Fangsong Std R" panose="02020400000000000000" pitchFamily="18" charset="-128"/>
            </a:endParaRPr>
          </a:p>
          <a:p>
            <a:r>
              <a:rPr lang="en-US" sz="2400" dirty="0" err="1" smtClean="0">
                <a:ea typeface="Adobe Fangsong Std R" panose="02020400000000000000" pitchFamily="18" charset="-128"/>
              </a:rPr>
              <a:t>Söndag</a:t>
            </a:r>
            <a:r>
              <a:rPr lang="en-US" sz="2400" dirty="0" smtClean="0">
                <a:ea typeface="Adobe Fangsong Std R" panose="02020400000000000000" pitchFamily="18" charset="-128"/>
              </a:rPr>
              <a:t> 09:50-11:00</a:t>
            </a:r>
            <a:endParaRPr lang="en-US" sz="2400" dirty="0">
              <a:ea typeface="Adobe Fangsong Std R" panose="02020400000000000000" pitchFamily="18" charset="-128"/>
            </a:endParaRPr>
          </a:p>
          <a:p>
            <a:r>
              <a:rPr lang="en-US" sz="2400" dirty="0" err="1" smtClean="0">
                <a:ea typeface="Adobe Fangsong Std R" panose="02020400000000000000" pitchFamily="18" charset="-128"/>
              </a:rPr>
              <a:t>Onsdag</a:t>
            </a:r>
            <a:r>
              <a:rPr lang="en-US" sz="2400" dirty="0">
                <a:ea typeface="Adobe Fangsong Std R" panose="02020400000000000000" pitchFamily="18" charset="-128"/>
              </a:rPr>
              <a:t> </a:t>
            </a:r>
            <a:r>
              <a:rPr lang="en-US" sz="2400" dirty="0" smtClean="0">
                <a:ea typeface="Adobe Fangsong Std R" panose="02020400000000000000" pitchFamily="18" charset="-128"/>
              </a:rPr>
              <a:t>alt </a:t>
            </a:r>
            <a:r>
              <a:rPr lang="en-US" sz="2400" dirty="0" err="1" smtClean="0">
                <a:ea typeface="Adobe Fangsong Std R" panose="02020400000000000000" pitchFamily="18" charset="-128"/>
              </a:rPr>
              <a:t>Torsdag</a:t>
            </a:r>
            <a:r>
              <a:rPr lang="en-US" sz="2400" dirty="0" smtClean="0">
                <a:ea typeface="Adobe Fangsong Std R" panose="02020400000000000000" pitchFamily="18" charset="-128"/>
              </a:rPr>
              <a:t> </a:t>
            </a:r>
            <a:r>
              <a:rPr lang="en-US" sz="2400" dirty="0">
                <a:ea typeface="Adobe Fangsong Std R" panose="02020400000000000000" pitchFamily="18" charset="-128"/>
              </a:rPr>
              <a:t>(</a:t>
            </a:r>
            <a:r>
              <a:rPr lang="en-US" sz="2400" dirty="0" err="1" smtClean="0">
                <a:ea typeface="Adobe Fangsong Std R" panose="02020400000000000000" pitchFamily="18" charset="-128"/>
              </a:rPr>
              <a:t>Fyspass</a:t>
            </a:r>
            <a:r>
              <a:rPr lang="en-US" sz="2400" dirty="0" smtClean="0">
                <a:ea typeface="Adobe Fangsong Std R" panose="02020400000000000000" pitchFamily="18" charset="-128"/>
              </a:rPr>
              <a:t>/</a:t>
            </a:r>
            <a:r>
              <a:rPr lang="en-US" sz="2400" dirty="0" err="1" smtClean="0">
                <a:ea typeface="Adobe Fangsong Std R" panose="02020400000000000000" pitchFamily="18" charset="-128"/>
              </a:rPr>
              <a:t>Löppass</a:t>
            </a:r>
            <a:r>
              <a:rPr lang="en-US" sz="2400" dirty="0" smtClean="0">
                <a:ea typeface="Adobe Fangsong Std R" panose="02020400000000000000" pitchFamily="18" charset="-128"/>
              </a:rPr>
              <a:t>)</a:t>
            </a:r>
            <a:endParaRPr lang="en-US" sz="2400" dirty="0">
              <a:ea typeface="Adobe Fangsong Std R" panose="02020400000000000000" pitchFamily="18" charset="-128"/>
            </a:endParaRPr>
          </a:p>
          <a:p>
            <a:endParaRPr lang="sv-SE" sz="2400" dirty="0">
              <a:latin typeface="Adobe Fangsong Std R" panose="02020400000000000000" pitchFamily="18" charset="-128"/>
              <a:ea typeface="Adobe Fangsong Std R" panose="02020400000000000000" pitchFamily="18" charset="-128"/>
            </a:endParaRPr>
          </a:p>
        </p:txBody>
      </p:sp>
      <p:pic>
        <p:nvPicPr>
          <p:cNvPr id="6" name="Bildobjekt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258" y="336467"/>
            <a:ext cx="1229995" cy="1219200"/>
          </a:xfrm>
          <a:prstGeom prst="rect">
            <a:avLst/>
          </a:prstGeom>
          <a:effectLst>
            <a:outerShdw blurRad="88900" dist="50800" dir="2700000" algn="tl" rotWithShape="0">
              <a:prstClr val="black">
                <a:alpha val="40000"/>
              </a:prstClr>
            </a:outerShdw>
          </a:effectLst>
        </p:spPr>
      </p:pic>
      <p:cxnSp>
        <p:nvCxnSpPr>
          <p:cNvPr id="7" name="Rak 6"/>
          <p:cNvCxnSpPr/>
          <p:nvPr/>
        </p:nvCxnSpPr>
        <p:spPr>
          <a:xfrm>
            <a:off x="950495" y="1892300"/>
            <a:ext cx="0" cy="4195679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Rak 7"/>
          <p:cNvCxnSpPr/>
          <p:nvPr/>
        </p:nvCxnSpPr>
        <p:spPr>
          <a:xfrm>
            <a:off x="950495" y="6087979"/>
            <a:ext cx="7904747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Rak 9"/>
          <p:cNvCxnSpPr/>
          <p:nvPr/>
        </p:nvCxnSpPr>
        <p:spPr>
          <a:xfrm flipH="1">
            <a:off x="11269579" y="944479"/>
            <a:ext cx="8307" cy="2471821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Rektangel 11"/>
          <p:cNvSpPr/>
          <p:nvPr/>
        </p:nvSpPr>
        <p:spPr>
          <a:xfrm>
            <a:off x="9079971" y="832663"/>
            <a:ext cx="2166683" cy="523220"/>
          </a:xfrm>
          <a:prstGeom prst="rect">
            <a:avLst/>
          </a:prstGeom>
          <a:effectLst>
            <a:outerShdw blurRad="88900" dist="508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sv-SE" sz="2800" dirty="0" smtClean="0">
                <a:effectLst/>
                <a:latin typeface="Adobe Fangsong Std R" panose="02020400000000000000" pitchFamily="18" charset="-128"/>
                <a:cs typeface="Times New Roman" panose="02020603050405020304" pitchFamily="18" charset="0"/>
              </a:rPr>
              <a:t>POJKAR -07  </a:t>
            </a:r>
            <a:endParaRPr lang="sv-SE" sz="2800" dirty="0"/>
          </a:p>
        </p:txBody>
      </p:sp>
      <p:cxnSp>
        <p:nvCxnSpPr>
          <p:cNvPr id="13" name="Rak 12"/>
          <p:cNvCxnSpPr/>
          <p:nvPr/>
        </p:nvCxnSpPr>
        <p:spPr>
          <a:xfrm>
            <a:off x="1735581" y="979470"/>
            <a:ext cx="718499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5045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4714" y="3990006"/>
            <a:ext cx="4189730" cy="414782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6" name="Bildobjekt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258" y="336467"/>
            <a:ext cx="1229995" cy="1219200"/>
          </a:xfrm>
          <a:prstGeom prst="rect">
            <a:avLst/>
          </a:prstGeom>
          <a:effectLst>
            <a:outerShdw blurRad="88900" dist="508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180108" y="979833"/>
            <a:ext cx="10515600" cy="756809"/>
          </a:xfrm>
        </p:spPr>
        <p:txBody>
          <a:bodyPr>
            <a:normAutofit/>
          </a:bodyPr>
          <a:lstStyle/>
          <a:p>
            <a:r>
              <a:rPr lang="sv-SE" sz="4000" dirty="0">
                <a:latin typeface="+mn-lt"/>
                <a:ea typeface="Adobe Fangsong Std R" panose="02020400000000000000" pitchFamily="18" charset="-128"/>
              </a:rPr>
              <a:t>Seriespel och planerade cuper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8063" y="1871969"/>
            <a:ext cx="10515600" cy="4351338"/>
          </a:xfrm>
        </p:spPr>
        <p:txBody>
          <a:bodyPr>
            <a:normAutofit/>
          </a:bodyPr>
          <a:lstStyle/>
          <a:p>
            <a:r>
              <a:rPr lang="sv-SE" sz="2000" dirty="0">
                <a:ea typeface="Adobe Fangsong Std R" panose="02020400000000000000" pitchFamily="18" charset="-128"/>
              </a:rPr>
              <a:t>Kommer att ha 4 lag med i seriespel denna säsong</a:t>
            </a:r>
            <a:r>
              <a:rPr lang="sv-SE" sz="2000" dirty="0" smtClean="0">
                <a:ea typeface="Adobe Fangsong Std R" panose="02020400000000000000" pitchFamily="18" charset="-128"/>
              </a:rPr>
              <a:t>.</a:t>
            </a:r>
            <a:endParaRPr lang="sv-SE" sz="2000" dirty="0">
              <a:ea typeface="Adobe Fangsong Std R" panose="02020400000000000000" pitchFamily="18" charset="-128"/>
            </a:endParaRPr>
          </a:p>
          <a:p>
            <a:r>
              <a:rPr lang="sv-SE" sz="2000" dirty="0">
                <a:ea typeface="Adobe Fangsong Std R" panose="02020400000000000000" pitchFamily="18" charset="-128"/>
              </a:rPr>
              <a:t>Planerade cuper och andra saker vi planerar för den kommande </a:t>
            </a:r>
            <a:r>
              <a:rPr lang="sv-SE" sz="2000" dirty="0" smtClean="0">
                <a:ea typeface="Adobe Fangsong Std R" panose="02020400000000000000" pitchFamily="18" charset="-128"/>
              </a:rPr>
              <a:t>säsongen/</a:t>
            </a:r>
          </a:p>
          <a:p>
            <a:r>
              <a:rPr lang="sv-SE" sz="2000" dirty="0" smtClean="0">
                <a:ea typeface="Adobe Fangsong Std R" panose="02020400000000000000" pitchFamily="18" charset="-128"/>
              </a:rPr>
              <a:t>- </a:t>
            </a:r>
            <a:r>
              <a:rPr lang="sv-SE" sz="2000" dirty="0">
                <a:ea typeface="Adobe Fangsong Std R" panose="02020400000000000000" pitchFamily="18" charset="-128"/>
              </a:rPr>
              <a:t>V17 (28-29/4) GIFF Cup i Tidaholm (övernattning med 3 lag) </a:t>
            </a:r>
          </a:p>
          <a:p>
            <a:r>
              <a:rPr lang="sv-SE" sz="2000" dirty="0">
                <a:ea typeface="Adobe Fangsong Std R" panose="02020400000000000000" pitchFamily="18" charset="-128"/>
              </a:rPr>
              <a:t>- V25 (19/6) Sommaravslutning</a:t>
            </a:r>
          </a:p>
          <a:p>
            <a:r>
              <a:rPr lang="sv-SE" sz="2000" dirty="0">
                <a:ea typeface="Adobe Fangsong Std R" panose="02020400000000000000" pitchFamily="18" charset="-128"/>
              </a:rPr>
              <a:t>- V26 Örebrocupen (2 lag)</a:t>
            </a:r>
          </a:p>
          <a:p>
            <a:r>
              <a:rPr lang="sv-SE" sz="2000" dirty="0">
                <a:ea typeface="Adobe Fangsong Std R" panose="02020400000000000000" pitchFamily="18" charset="-128"/>
              </a:rPr>
              <a:t>- V30 Träningsstart</a:t>
            </a:r>
          </a:p>
          <a:p>
            <a:r>
              <a:rPr lang="sv-SE" sz="2000" dirty="0">
                <a:ea typeface="Adobe Fangsong Std R" panose="02020400000000000000" pitchFamily="18" charset="-128"/>
              </a:rPr>
              <a:t>- V31 Forwardcupen (2 lag) </a:t>
            </a:r>
          </a:p>
          <a:p>
            <a:r>
              <a:rPr lang="sv-SE" sz="2000" dirty="0">
                <a:ea typeface="Adobe Fangsong Std R" panose="02020400000000000000" pitchFamily="18" charset="-128"/>
              </a:rPr>
              <a:t>- V32 Transtenscupen (2 lag)</a:t>
            </a:r>
          </a:p>
          <a:p>
            <a:endParaRPr lang="sv-SE" sz="900" dirty="0" smtClean="0">
              <a:latin typeface="Adobe Fangsong Std R" panose="02020400000000000000" pitchFamily="18" charset="-128"/>
              <a:ea typeface="Adobe Fangsong Std R" panose="02020400000000000000" pitchFamily="18" charset="-128"/>
            </a:endParaRPr>
          </a:p>
          <a:p>
            <a:pPr marL="0" indent="0">
              <a:buNone/>
            </a:pPr>
            <a:endParaRPr lang="sv-SE" sz="1400" dirty="0"/>
          </a:p>
        </p:txBody>
      </p:sp>
      <p:cxnSp>
        <p:nvCxnSpPr>
          <p:cNvPr id="10" name="Rak 9"/>
          <p:cNvCxnSpPr/>
          <p:nvPr/>
        </p:nvCxnSpPr>
        <p:spPr>
          <a:xfrm>
            <a:off x="950495" y="1892300"/>
            <a:ext cx="0" cy="4195679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Rak 10"/>
          <p:cNvCxnSpPr/>
          <p:nvPr/>
        </p:nvCxnSpPr>
        <p:spPr>
          <a:xfrm>
            <a:off x="950495" y="6087979"/>
            <a:ext cx="7904747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Rak 12"/>
          <p:cNvCxnSpPr/>
          <p:nvPr/>
        </p:nvCxnSpPr>
        <p:spPr>
          <a:xfrm flipH="1">
            <a:off x="11269579" y="944479"/>
            <a:ext cx="8307" cy="2471821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ktangel 14"/>
          <p:cNvSpPr/>
          <p:nvPr/>
        </p:nvSpPr>
        <p:spPr>
          <a:xfrm>
            <a:off x="9079971" y="832663"/>
            <a:ext cx="2166683" cy="523220"/>
          </a:xfrm>
          <a:prstGeom prst="rect">
            <a:avLst/>
          </a:prstGeom>
          <a:effectLst>
            <a:outerShdw blurRad="88900" dist="508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sv-SE" sz="2800" dirty="0" smtClean="0">
                <a:effectLst/>
                <a:latin typeface="Adobe Fangsong Std R" panose="02020400000000000000" pitchFamily="18" charset="-128"/>
                <a:cs typeface="Times New Roman" panose="02020603050405020304" pitchFamily="18" charset="0"/>
              </a:rPr>
              <a:t>POJKAR -07  </a:t>
            </a:r>
            <a:endParaRPr lang="sv-SE" sz="2800" dirty="0"/>
          </a:p>
        </p:txBody>
      </p:sp>
      <p:cxnSp>
        <p:nvCxnSpPr>
          <p:cNvPr id="16" name="Rak 15"/>
          <p:cNvCxnSpPr/>
          <p:nvPr/>
        </p:nvCxnSpPr>
        <p:spPr>
          <a:xfrm>
            <a:off x="1735581" y="979470"/>
            <a:ext cx="718499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0688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4714" y="3990006"/>
            <a:ext cx="4189730" cy="414782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cxnSp>
        <p:nvCxnSpPr>
          <p:cNvPr id="6" name="Rak 5"/>
          <p:cNvCxnSpPr/>
          <p:nvPr/>
        </p:nvCxnSpPr>
        <p:spPr>
          <a:xfrm>
            <a:off x="950495" y="1892300"/>
            <a:ext cx="0" cy="4195679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Rak 6"/>
          <p:cNvCxnSpPr/>
          <p:nvPr/>
        </p:nvCxnSpPr>
        <p:spPr>
          <a:xfrm>
            <a:off x="950495" y="6087979"/>
            <a:ext cx="7904747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Rak 8"/>
          <p:cNvCxnSpPr/>
          <p:nvPr/>
        </p:nvCxnSpPr>
        <p:spPr>
          <a:xfrm flipH="1">
            <a:off x="11269579" y="944479"/>
            <a:ext cx="8307" cy="2471821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" name="Bildobjekt 9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258" y="336467"/>
            <a:ext cx="1229995" cy="1219200"/>
          </a:xfrm>
          <a:prstGeom prst="rect">
            <a:avLst/>
          </a:prstGeom>
          <a:effectLst>
            <a:outerShdw blurRad="88900" dist="508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1735581" y="1184647"/>
            <a:ext cx="10515600" cy="752003"/>
          </a:xfrm>
        </p:spPr>
        <p:txBody>
          <a:bodyPr>
            <a:normAutofit/>
          </a:bodyPr>
          <a:lstStyle/>
          <a:p>
            <a:r>
              <a:rPr lang="sv-SE" sz="4000" dirty="0" smtClean="0">
                <a:latin typeface="+mn-lt"/>
                <a:ea typeface="Adobe Fangsong Std R" panose="02020400000000000000" pitchFamily="18" charset="-128"/>
              </a:rPr>
              <a:t>Föräldragrupp</a:t>
            </a:r>
            <a:endParaRPr lang="sv-SE" sz="4000" dirty="0">
              <a:latin typeface="+mn-lt"/>
              <a:ea typeface="Adobe Fangsong Std R" panose="02020400000000000000" pitchFamily="18" charset="-128"/>
            </a:endParaRPr>
          </a:p>
        </p:txBody>
      </p:sp>
      <p:sp>
        <p:nvSpPr>
          <p:cNvPr id="14" name="Rektangel 13"/>
          <p:cNvSpPr/>
          <p:nvPr/>
        </p:nvSpPr>
        <p:spPr>
          <a:xfrm>
            <a:off x="9079971" y="832663"/>
            <a:ext cx="2166683" cy="523220"/>
          </a:xfrm>
          <a:prstGeom prst="rect">
            <a:avLst/>
          </a:prstGeom>
          <a:effectLst>
            <a:outerShdw blurRad="88900" dist="508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sv-SE" sz="2800" dirty="0" smtClean="0">
                <a:effectLst/>
                <a:latin typeface="Adobe Fangsong Std R" panose="02020400000000000000" pitchFamily="18" charset="-128"/>
                <a:cs typeface="Times New Roman" panose="02020603050405020304" pitchFamily="18" charset="0"/>
              </a:rPr>
              <a:t>POJKAR -07  </a:t>
            </a:r>
            <a:endParaRPr lang="sv-SE" sz="2800" dirty="0"/>
          </a:p>
        </p:txBody>
      </p:sp>
      <p:cxnSp>
        <p:nvCxnSpPr>
          <p:cNvPr id="15" name="Rak 14"/>
          <p:cNvCxnSpPr/>
          <p:nvPr/>
        </p:nvCxnSpPr>
        <p:spPr>
          <a:xfrm>
            <a:off x="1735581" y="979470"/>
            <a:ext cx="718499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Content Placeholder 2"/>
          <p:cNvSpPr txBox="1">
            <a:spLocks/>
          </p:cNvSpPr>
          <p:nvPr/>
        </p:nvSpPr>
        <p:spPr>
          <a:xfrm>
            <a:off x="1269968" y="1355883"/>
            <a:ext cx="9161156" cy="34959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50000"/>
              </a:lnSpc>
            </a:pPr>
            <a:endParaRPr lang="sv-SE" sz="2000" dirty="0" smtClean="0">
              <a:latin typeface="Adobe Fangsong Std R" panose="02020400000000000000" pitchFamily="18" charset="-128"/>
              <a:ea typeface="Adobe Fangsong Std R" panose="02020400000000000000" pitchFamily="18" charset="-128"/>
            </a:endParaRPr>
          </a:p>
          <a:p>
            <a:pPr algn="l"/>
            <a:r>
              <a:rPr lang="sv-SE" sz="2000" dirty="0">
                <a:ea typeface="Adobe Fangsong Std R" panose="02020400000000000000" pitchFamily="18" charset="-128"/>
              </a:rPr>
              <a:t>Laget behöver hjälp med de aktiviteter som behöver planeras och genomföras vid sidan om alla träningar.</a:t>
            </a:r>
          </a:p>
          <a:p>
            <a:pPr algn="l"/>
            <a:r>
              <a:rPr lang="sv-SE" sz="2000" dirty="0">
                <a:ea typeface="Adobe Fangsong Std R" panose="02020400000000000000" pitchFamily="18" charset="-128"/>
              </a:rPr>
              <a:t>Föräldragruppen är inte de som därmed skall göra alla saker utan har mandat att leda och fördela se saker som behöver hanteras.</a:t>
            </a:r>
          </a:p>
          <a:p>
            <a:pPr algn="l"/>
            <a:r>
              <a:rPr lang="sv-SE" sz="2000" dirty="0">
                <a:ea typeface="Adobe Fangsong Std R" panose="02020400000000000000" pitchFamily="18" charset="-128"/>
              </a:rPr>
              <a:t>I gruppen behöver vi ha följande funktioner:</a:t>
            </a:r>
          </a:p>
          <a:p>
            <a:pPr algn="l"/>
            <a:r>
              <a:rPr lang="sv-SE" sz="2000" dirty="0">
                <a:ea typeface="Adobe Fangsong Std R" panose="02020400000000000000" pitchFamily="18" charset="-128"/>
              </a:rPr>
              <a:t>- Sponsoransvarig (hålla ihop sponsorarbete när det behövs) </a:t>
            </a:r>
          </a:p>
          <a:p>
            <a:pPr algn="l"/>
            <a:r>
              <a:rPr lang="sv-SE" sz="2000" dirty="0">
                <a:ea typeface="Adobe Fangsong Std R" panose="02020400000000000000" pitchFamily="18" charset="-128"/>
              </a:rPr>
              <a:t>- Försäljningsansvarig (sammanhållande och kontaktperson mot företaget vid försäljningar som laget genomför, kakor/kläder mm)</a:t>
            </a:r>
          </a:p>
          <a:p>
            <a:pPr algn="l"/>
            <a:r>
              <a:rPr lang="sv-SE" sz="2000" dirty="0">
                <a:ea typeface="Adobe Fangsong Std R" panose="02020400000000000000" pitchFamily="18" charset="-128"/>
              </a:rPr>
              <a:t>- Aktivitetsansvarig  (Sammanhållande vid planering av aktiviteter som sker kioskbemanning/sommaravslutning/säsongsavslutning mm</a:t>
            </a:r>
          </a:p>
          <a:p>
            <a:pPr algn="l"/>
            <a:endParaRPr lang="sv-SE" sz="2000" dirty="0" smtClean="0">
              <a:latin typeface="Adobe Fangsong Std R" panose="02020400000000000000" pitchFamily="18" charset="-128"/>
              <a:ea typeface="Adobe Fangsong Std R" panose="02020400000000000000" pitchFamily="18" charset="-128"/>
            </a:endParaRPr>
          </a:p>
          <a:p>
            <a:endParaRPr lang="sv-SE" sz="2000" dirty="0">
              <a:latin typeface="Adobe Fangsong Std R" panose="02020400000000000000" pitchFamily="18" charset="-128"/>
              <a:ea typeface="Adobe Fangsong Std 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92484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4714" y="3990006"/>
            <a:ext cx="4189730" cy="414782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cxnSp>
        <p:nvCxnSpPr>
          <p:cNvPr id="6" name="Rak 5"/>
          <p:cNvCxnSpPr/>
          <p:nvPr/>
        </p:nvCxnSpPr>
        <p:spPr>
          <a:xfrm>
            <a:off x="950495" y="1892300"/>
            <a:ext cx="0" cy="4195679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Rak 6"/>
          <p:cNvCxnSpPr/>
          <p:nvPr/>
        </p:nvCxnSpPr>
        <p:spPr>
          <a:xfrm>
            <a:off x="950495" y="6087979"/>
            <a:ext cx="7904747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Rak 8"/>
          <p:cNvCxnSpPr/>
          <p:nvPr/>
        </p:nvCxnSpPr>
        <p:spPr>
          <a:xfrm flipH="1">
            <a:off x="11269579" y="944479"/>
            <a:ext cx="8307" cy="2471821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" name="Bildobjekt 9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258" y="336467"/>
            <a:ext cx="1229995" cy="1219200"/>
          </a:xfrm>
          <a:prstGeom prst="rect">
            <a:avLst/>
          </a:prstGeom>
          <a:effectLst>
            <a:outerShdw blurRad="88900" dist="508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066657" y="1228370"/>
            <a:ext cx="10515600" cy="882523"/>
          </a:xfrm>
        </p:spPr>
        <p:txBody>
          <a:bodyPr>
            <a:normAutofit/>
          </a:bodyPr>
          <a:lstStyle/>
          <a:p>
            <a:r>
              <a:rPr lang="sv-SE" sz="4000" dirty="0">
                <a:latin typeface="+mn-lt"/>
                <a:ea typeface="Adobe Fangsong Std R" panose="02020400000000000000" pitchFamily="18" charset="-128"/>
              </a:rPr>
              <a:t>Ekonomi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81573" y="1877750"/>
            <a:ext cx="9234028" cy="4007370"/>
          </a:xfrm>
        </p:spPr>
        <p:txBody>
          <a:bodyPr>
            <a:normAutofit fontScale="77500" lnSpcReduction="20000"/>
          </a:bodyPr>
          <a:lstStyle/>
          <a:p>
            <a:endParaRPr lang="sv-SE" sz="1200" dirty="0">
              <a:latin typeface="Adobe Fangsong Std R" panose="02020400000000000000" pitchFamily="18" charset="-128"/>
              <a:ea typeface="Adobe Fangsong Std R" panose="02020400000000000000" pitchFamily="18" charset="-128"/>
            </a:endParaRPr>
          </a:p>
          <a:p>
            <a:r>
              <a:rPr lang="sv-SE" sz="2900" dirty="0">
                <a:ea typeface="Adobe Fangsong Std R" panose="02020400000000000000" pitchFamily="18" charset="-128"/>
              </a:rPr>
              <a:t>Omkostnader på kort sikt som vi uppskattar för detta år är:</a:t>
            </a:r>
          </a:p>
          <a:p>
            <a:r>
              <a:rPr lang="sv-SE" sz="2900" dirty="0">
                <a:ea typeface="Adobe Fangsong Std R" panose="02020400000000000000" pitchFamily="18" charset="-128"/>
              </a:rPr>
              <a:t>- Kostnader för anmälningar till cuper ~23 500 SEK (anmälningskostnad ca 1500/lag)</a:t>
            </a:r>
          </a:p>
          <a:p>
            <a:r>
              <a:rPr lang="sv-SE" sz="2900" dirty="0">
                <a:ea typeface="Adobe Fangsong Std R" panose="02020400000000000000" pitchFamily="18" charset="-128"/>
              </a:rPr>
              <a:t>- Eventuellt behövs det köpas nya shorts då den modell som beställdes sist var i minsta laget (får diskuteras). ~4000 SEK</a:t>
            </a:r>
          </a:p>
          <a:p>
            <a:r>
              <a:rPr lang="sv-SE" sz="2900" dirty="0">
                <a:ea typeface="Adobe Fangsong Std R" panose="02020400000000000000" pitchFamily="18" charset="-128"/>
              </a:rPr>
              <a:t>- Eventuell resa till landskamp (paketpris biljett/mat ~200-300/st  ~12 500 SEK?) [50% från lagkassa]</a:t>
            </a:r>
          </a:p>
          <a:p>
            <a:endParaRPr lang="sv-SE" sz="2900" dirty="0">
              <a:ea typeface="Adobe Fangsong Std R" panose="02020400000000000000" pitchFamily="18" charset="-128"/>
            </a:endParaRPr>
          </a:p>
          <a:p>
            <a:r>
              <a:rPr lang="sv-SE" sz="2900" dirty="0">
                <a:ea typeface="Adobe Fangsong Std R" panose="02020400000000000000" pitchFamily="18" charset="-128"/>
              </a:rPr>
              <a:t>Kostnadsexempel på potentiell långsiktig målsättning:</a:t>
            </a:r>
          </a:p>
          <a:p>
            <a:r>
              <a:rPr lang="sv-SE" sz="2900" dirty="0">
                <a:ea typeface="Adobe Fangsong Std R" panose="02020400000000000000" pitchFamily="18" charset="-128"/>
              </a:rPr>
              <a:t>- Utlandsresa ~5 000 - 6  000/barn</a:t>
            </a:r>
          </a:p>
          <a:p>
            <a:r>
              <a:rPr lang="sv-SE" sz="2900" dirty="0">
                <a:ea typeface="Adobe Fangsong Std R" panose="02020400000000000000" pitchFamily="18" charset="-128"/>
              </a:rPr>
              <a:t>- Deltagande i större cup (ex Gothia Cup) ~ 3 000 - 3 500/barn </a:t>
            </a:r>
          </a:p>
          <a:p>
            <a:endParaRPr lang="sv-SE" sz="4200" dirty="0">
              <a:ea typeface="Adobe Fangsong Std R" panose="02020400000000000000" pitchFamily="18" charset="-128"/>
            </a:endParaRPr>
          </a:p>
          <a:p>
            <a:pPr lvl="1"/>
            <a:endParaRPr lang="sv-SE" dirty="0">
              <a:latin typeface="Adobe Fangsong Std R" panose="02020400000000000000" pitchFamily="18" charset="-128"/>
              <a:ea typeface="Adobe Fangsong Std R" panose="02020400000000000000" pitchFamily="18" charset="-128"/>
            </a:endParaRPr>
          </a:p>
        </p:txBody>
      </p:sp>
      <p:sp>
        <p:nvSpPr>
          <p:cNvPr id="13" name="Rektangel 12"/>
          <p:cNvSpPr/>
          <p:nvPr/>
        </p:nvSpPr>
        <p:spPr>
          <a:xfrm>
            <a:off x="9079971" y="832663"/>
            <a:ext cx="2166683" cy="523220"/>
          </a:xfrm>
          <a:prstGeom prst="rect">
            <a:avLst/>
          </a:prstGeom>
          <a:effectLst>
            <a:outerShdw blurRad="88900" dist="508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sv-SE" sz="2800" dirty="0" smtClean="0">
                <a:effectLst/>
                <a:latin typeface="Adobe Fangsong Std R" panose="02020400000000000000" pitchFamily="18" charset="-128"/>
                <a:cs typeface="Times New Roman" panose="02020603050405020304" pitchFamily="18" charset="0"/>
              </a:rPr>
              <a:t>POJKAR -07  </a:t>
            </a:r>
            <a:endParaRPr lang="sv-SE" sz="2800" dirty="0"/>
          </a:p>
        </p:txBody>
      </p:sp>
      <p:cxnSp>
        <p:nvCxnSpPr>
          <p:cNvPr id="14" name="Rak 13"/>
          <p:cNvCxnSpPr/>
          <p:nvPr/>
        </p:nvCxnSpPr>
        <p:spPr>
          <a:xfrm>
            <a:off x="1735581" y="979470"/>
            <a:ext cx="718499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Content Placeholder 2"/>
          <p:cNvSpPr txBox="1">
            <a:spLocks/>
          </p:cNvSpPr>
          <p:nvPr/>
        </p:nvSpPr>
        <p:spPr>
          <a:xfrm>
            <a:off x="1735581" y="1381076"/>
            <a:ext cx="791990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v-SE" sz="1200" dirty="0" smtClean="0">
              <a:latin typeface="Adobe Fangsong Std R" panose="02020400000000000000" pitchFamily="18" charset="-128"/>
              <a:ea typeface="Adobe Fangsong Std R" panose="02020400000000000000" pitchFamily="18" charset="-128"/>
            </a:endParaRPr>
          </a:p>
          <a:p>
            <a:endParaRPr lang="sv-SE" sz="1200" dirty="0">
              <a:latin typeface="Adobe Fangsong Std R" panose="02020400000000000000" pitchFamily="18" charset="-128"/>
              <a:ea typeface="Adobe Fangsong Std 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67577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4714" y="3990006"/>
            <a:ext cx="4189730" cy="414782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cxnSp>
        <p:nvCxnSpPr>
          <p:cNvPr id="6" name="Rak 5"/>
          <p:cNvCxnSpPr/>
          <p:nvPr/>
        </p:nvCxnSpPr>
        <p:spPr>
          <a:xfrm>
            <a:off x="950495" y="1892300"/>
            <a:ext cx="0" cy="4195679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Rak 6"/>
          <p:cNvCxnSpPr/>
          <p:nvPr/>
        </p:nvCxnSpPr>
        <p:spPr>
          <a:xfrm>
            <a:off x="950495" y="6087979"/>
            <a:ext cx="7904747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Rak 8"/>
          <p:cNvCxnSpPr/>
          <p:nvPr/>
        </p:nvCxnSpPr>
        <p:spPr>
          <a:xfrm flipH="1">
            <a:off x="11269579" y="944479"/>
            <a:ext cx="8307" cy="2471821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" name="Bildobjekt 9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258" y="336467"/>
            <a:ext cx="1229995" cy="1219200"/>
          </a:xfrm>
          <a:prstGeom prst="rect">
            <a:avLst/>
          </a:prstGeom>
          <a:effectLst>
            <a:outerShdw blurRad="88900" dist="508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066657" y="1228370"/>
            <a:ext cx="10515600" cy="882523"/>
          </a:xfrm>
        </p:spPr>
        <p:txBody>
          <a:bodyPr>
            <a:normAutofit/>
          </a:bodyPr>
          <a:lstStyle/>
          <a:p>
            <a:r>
              <a:rPr lang="sv-SE" sz="4000" dirty="0">
                <a:latin typeface="+mn-lt"/>
                <a:ea typeface="Adobe Fangsong Std R" panose="02020400000000000000" pitchFamily="18" charset="-128"/>
              </a:rPr>
              <a:t>Förväntningar kring träningar och matcher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81573" y="1877750"/>
            <a:ext cx="9234028" cy="4007370"/>
          </a:xfrm>
        </p:spPr>
        <p:txBody>
          <a:bodyPr>
            <a:normAutofit lnSpcReduction="10000"/>
          </a:bodyPr>
          <a:lstStyle/>
          <a:p>
            <a:endParaRPr lang="sv-SE" sz="1200" dirty="0">
              <a:latin typeface="Adobe Fangsong Std R" panose="02020400000000000000" pitchFamily="18" charset="-128"/>
              <a:ea typeface="Adobe Fangsong Std R" panose="02020400000000000000" pitchFamily="18" charset="-128"/>
            </a:endParaRPr>
          </a:p>
          <a:p>
            <a:r>
              <a:rPr lang="sv-SE" sz="2200" dirty="0"/>
              <a:t>  Tider som ges skall hållas både vad gäller träning och match</a:t>
            </a:r>
            <a:endParaRPr lang="sv-SE" sz="2200" dirty="0" smtClean="0"/>
          </a:p>
          <a:p>
            <a:r>
              <a:rPr lang="sv-SE" sz="2200" dirty="0" smtClean="0"/>
              <a:t>Anmälan och ev orsak </a:t>
            </a:r>
            <a:r>
              <a:rPr lang="sv-SE" sz="2200" dirty="0"/>
              <a:t>till varför man inte </a:t>
            </a:r>
            <a:r>
              <a:rPr lang="sv-SE" sz="2200" dirty="0" smtClean="0"/>
              <a:t>kommer så </a:t>
            </a:r>
            <a:r>
              <a:rPr lang="sv-SE" sz="2200" dirty="0"/>
              <a:t>att vi hinner planera träningen</a:t>
            </a:r>
          </a:p>
          <a:p>
            <a:r>
              <a:rPr lang="sv-SE" sz="2200" dirty="0"/>
              <a:t> </a:t>
            </a:r>
            <a:r>
              <a:rPr lang="sv-SE" sz="2200" dirty="0" smtClean="0"/>
              <a:t>Respektera </a:t>
            </a:r>
            <a:r>
              <a:rPr lang="sv-SE" sz="2200" dirty="0"/>
              <a:t>sista anmälningsdag till matcher och har det datumet </a:t>
            </a:r>
            <a:r>
              <a:rPr lang="sv-SE" sz="2200" dirty="0" smtClean="0"/>
              <a:t>passerat </a:t>
            </a:r>
            <a:r>
              <a:rPr lang="sv-SE" sz="2200" dirty="0"/>
              <a:t>kallar vi in en ny kille</a:t>
            </a:r>
          </a:p>
          <a:p>
            <a:r>
              <a:rPr lang="sv-SE" sz="2200" dirty="0"/>
              <a:t> </a:t>
            </a:r>
            <a:r>
              <a:rPr lang="sv-SE" sz="2200" dirty="0" smtClean="0"/>
              <a:t>Det samma gäller sista </a:t>
            </a:r>
            <a:r>
              <a:rPr lang="sv-SE" sz="2200" dirty="0"/>
              <a:t>anmälningsdag vid lagaktiviteter som vi </a:t>
            </a:r>
            <a:r>
              <a:rPr lang="sv-SE" sz="2200" dirty="0" smtClean="0"/>
              <a:t>har, </a:t>
            </a:r>
            <a:r>
              <a:rPr lang="sv-SE" sz="2200" dirty="0"/>
              <a:t>så vi kan planera </a:t>
            </a:r>
            <a:r>
              <a:rPr lang="sv-SE" sz="2200" dirty="0" smtClean="0"/>
              <a:t>dessa</a:t>
            </a:r>
          </a:p>
          <a:p>
            <a:r>
              <a:rPr lang="sv-SE" sz="2200" dirty="0" smtClean="0"/>
              <a:t>Kläder efter väder</a:t>
            </a:r>
          </a:p>
          <a:p>
            <a:r>
              <a:rPr lang="sv-SE" sz="2200" dirty="0" smtClean="0"/>
              <a:t>Mat  inför träning och match </a:t>
            </a:r>
          </a:p>
          <a:p>
            <a:r>
              <a:rPr lang="sv-SE" sz="2200" dirty="0" smtClean="0"/>
              <a:t>Sömn</a:t>
            </a:r>
          </a:p>
          <a:p>
            <a:endParaRPr lang="sv-SE" sz="2200" dirty="0" smtClean="0"/>
          </a:p>
          <a:p>
            <a:endParaRPr lang="sv-SE" sz="2200" dirty="0" smtClean="0"/>
          </a:p>
          <a:p>
            <a:endParaRPr lang="sv-SE" sz="2200" dirty="0"/>
          </a:p>
          <a:p>
            <a:endParaRPr lang="sv-SE" sz="4200" dirty="0">
              <a:ea typeface="Adobe Fangsong Std R" panose="02020400000000000000" pitchFamily="18" charset="-128"/>
            </a:endParaRPr>
          </a:p>
          <a:p>
            <a:pPr marL="457200" lvl="1" indent="0">
              <a:buNone/>
            </a:pPr>
            <a:endParaRPr lang="sv-SE" dirty="0">
              <a:latin typeface="Adobe Fangsong Std R" panose="02020400000000000000" pitchFamily="18" charset="-128"/>
              <a:ea typeface="Adobe Fangsong Std R" panose="02020400000000000000" pitchFamily="18" charset="-128"/>
            </a:endParaRPr>
          </a:p>
        </p:txBody>
      </p:sp>
      <p:sp>
        <p:nvSpPr>
          <p:cNvPr id="13" name="Rektangel 12"/>
          <p:cNvSpPr/>
          <p:nvPr/>
        </p:nvSpPr>
        <p:spPr>
          <a:xfrm>
            <a:off x="9079971" y="832663"/>
            <a:ext cx="2166683" cy="523220"/>
          </a:xfrm>
          <a:prstGeom prst="rect">
            <a:avLst/>
          </a:prstGeom>
          <a:effectLst>
            <a:outerShdw blurRad="88900" dist="508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sv-SE" sz="2800" dirty="0" smtClean="0">
                <a:effectLst/>
                <a:latin typeface="Adobe Fangsong Std R" panose="02020400000000000000" pitchFamily="18" charset="-128"/>
                <a:cs typeface="Times New Roman" panose="02020603050405020304" pitchFamily="18" charset="0"/>
              </a:rPr>
              <a:t>POJKAR -07  </a:t>
            </a:r>
            <a:endParaRPr lang="sv-SE" sz="2800" dirty="0"/>
          </a:p>
        </p:txBody>
      </p:sp>
      <p:cxnSp>
        <p:nvCxnSpPr>
          <p:cNvPr id="14" name="Rak 13"/>
          <p:cNvCxnSpPr/>
          <p:nvPr/>
        </p:nvCxnSpPr>
        <p:spPr>
          <a:xfrm>
            <a:off x="1735581" y="979470"/>
            <a:ext cx="718499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Content Placeholder 2"/>
          <p:cNvSpPr txBox="1">
            <a:spLocks/>
          </p:cNvSpPr>
          <p:nvPr/>
        </p:nvSpPr>
        <p:spPr>
          <a:xfrm>
            <a:off x="1735581" y="1381076"/>
            <a:ext cx="791990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v-SE" sz="1200" dirty="0" smtClean="0">
              <a:latin typeface="Adobe Fangsong Std R" panose="02020400000000000000" pitchFamily="18" charset="-128"/>
              <a:ea typeface="Adobe Fangsong Std R" panose="02020400000000000000" pitchFamily="18" charset="-128"/>
            </a:endParaRPr>
          </a:p>
          <a:p>
            <a:endParaRPr lang="sv-SE" sz="1200" dirty="0">
              <a:latin typeface="Adobe Fangsong Std R" panose="02020400000000000000" pitchFamily="18" charset="-128"/>
              <a:ea typeface="Adobe Fangsong Std 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04007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4714" y="3990006"/>
            <a:ext cx="4189730" cy="414782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cxnSp>
        <p:nvCxnSpPr>
          <p:cNvPr id="6" name="Rak 5"/>
          <p:cNvCxnSpPr/>
          <p:nvPr/>
        </p:nvCxnSpPr>
        <p:spPr>
          <a:xfrm>
            <a:off x="950495" y="1892300"/>
            <a:ext cx="0" cy="4195679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Rak 6"/>
          <p:cNvCxnSpPr/>
          <p:nvPr/>
        </p:nvCxnSpPr>
        <p:spPr>
          <a:xfrm>
            <a:off x="950495" y="6087979"/>
            <a:ext cx="7904747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Rak 8"/>
          <p:cNvCxnSpPr/>
          <p:nvPr/>
        </p:nvCxnSpPr>
        <p:spPr>
          <a:xfrm flipH="1">
            <a:off x="11269579" y="944479"/>
            <a:ext cx="8307" cy="2471821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" name="Bildobjekt 9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258" y="336467"/>
            <a:ext cx="1229995" cy="1219200"/>
          </a:xfrm>
          <a:prstGeom prst="rect">
            <a:avLst/>
          </a:prstGeom>
          <a:effectLst>
            <a:outerShdw blurRad="88900" dist="508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066657" y="1228370"/>
            <a:ext cx="10515600" cy="882523"/>
          </a:xfrm>
        </p:spPr>
        <p:txBody>
          <a:bodyPr>
            <a:normAutofit/>
          </a:bodyPr>
          <a:lstStyle/>
          <a:p>
            <a:r>
              <a:rPr lang="sv-SE" sz="4000" dirty="0">
                <a:latin typeface="+mn-lt"/>
                <a:ea typeface="Adobe Fangsong Std R" panose="02020400000000000000" pitchFamily="18" charset="-128"/>
              </a:rPr>
              <a:t>Förväntningar kring träningar och matcher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81573" y="1877750"/>
            <a:ext cx="9234028" cy="4007370"/>
          </a:xfrm>
        </p:spPr>
        <p:txBody>
          <a:bodyPr>
            <a:normAutofit/>
          </a:bodyPr>
          <a:lstStyle/>
          <a:p>
            <a:endParaRPr lang="sv-SE" sz="1200" dirty="0">
              <a:latin typeface="Adobe Fangsong Std R" panose="02020400000000000000" pitchFamily="18" charset="-128"/>
              <a:ea typeface="Adobe Fangsong Std R" panose="02020400000000000000" pitchFamily="18" charset="-128"/>
            </a:endParaRPr>
          </a:p>
          <a:p>
            <a:r>
              <a:rPr lang="sv-SE" sz="2400" dirty="0" smtClean="0"/>
              <a:t>Vi </a:t>
            </a:r>
            <a:r>
              <a:rPr lang="sv-SE" sz="2400" dirty="0"/>
              <a:t>ser gärna att barnen har en 50% träningsnärvaro</a:t>
            </a:r>
          </a:p>
          <a:p>
            <a:r>
              <a:rPr lang="sv-SE" sz="2400" dirty="0" smtClean="0"/>
              <a:t>Spel </a:t>
            </a:r>
            <a:r>
              <a:rPr lang="sv-SE" sz="2400" dirty="0"/>
              <a:t>i seriematcher och cuper kommer baseras på träningsnärvaro</a:t>
            </a:r>
          </a:p>
          <a:p>
            <a:r>
              <a:rPr lang="sv-SE" sz="2400" dirty="0" smtClean="0"/>
              <a:t>Vid </a:t>
            </a:r>
            <a:r>
              <a:rPr lang="sv-SE" sz="2400" dirty="0"/>
              <a:t>matcher byter vi om med laget om ej annat anges</a:t>
            </a:r>
          </a:p>
          <a:p>
            <a:endParaRPr lang="sv-SE" sz="2200" dirty="0" smtClean="0"/>
          </a:p>
          <a:p>
            <a:endParaRPr lang="sv-SE" sz="2200" dirty="0" smtClean="0"/>
          </a:p>
          <a:p>
            <a:endParaRPr lang="sv-SE" sz="2200" dirty="0"/>
          </a:p>
          <a:p>
            <a:endParaRPr lang="sv-SE" sz="4200" dirty="0">
              <a:ea typeface="Adobe Fangsong Std R" panose="02020400000000000000" pitchFamily="18" charset="-128"/>
            </a:endParaRPr>
          </a:p>
          <a:p>
            <a:pPr marL="457200" lvl="1" indent="0">
              <a:buNone/>
            </a:pPr>
            <a:endParaRPr lang="sv-SE" dirty="0">
              <a:latin typeface="Adobe Fangsong Std R" panose="02020400000000000000" pitchFamily="18" charset="-128"/>
              <a:ea typeface="Adobe Fangsong Std R" panose="02020400000000000000" pitchFamily="18" charset="-128"/>
            </a:endParaRPr>
          </a:p>
        </p:txBody>
      </p:sp>
      <p:sp>
        <p:nvSpPr>
          <p:cNvPr id="13" name="Rektangel 12"/>
          <p:cNvSpPr/>
          <p:nvPr/>
        </p:nvSpPr>
        <p:spPr>
          <a:xfrm>
            <a:off x="9079971" y="832663"/>
            <a:ext cx="2166683" cy="523220"/>
          </a:xfrm>
          <a:prstGeom prst="rect">
            <a:avLst/>
          </a:prstGeom>
          <a:effectLst>
            <a:outerShdw blurRad="88900" dist="508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sv-SE" sz="2800" dirty="0" smtClean="0">
                <a:effectLst/>
                <a:latin typeface="Adobe Fangsong Std R" panose="02020400000000000000" pitchFamily="18" charset="-128"/>
                <a:cs typeface="Times New Roman" panose="02020603050405020304" pitchFamily="18" charset="0"/>
              </a:rPr>
              <a:t>POJKAR -07  </a:t>
            </a:r>
            <a:endParaRPr lang="sv-SE" sz="2800" dirty="0"/>
          </a:p>
        </p:txBody>
      </p:sp>
      <p:cxnSp>
        <p:nvCxnSpPr>
          <p:cNvPr id="14" name="Rak 13"/>
          <p:cNvCxnSpPr/>
          <p:nvPr/>
        </p:nvCxnSpPr>
        <p:spPr>
          <a:xfrm>
            <a:off x="1735581" y="979470"/>
            <a:ext cx="718499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Content Placeholder 2"/>
          <p:cNvSpPr txBox="1">
            <a:spLocks/>
          </p:cNvSpPr>
          <p:nvPr/>
        </p:nvSpPr>
        <p:spPr>
          <a:xfrm>
            <a:off x="1735581" y="1381076"/>
            <a:ext cx="791990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v-SE" sz="1200" dirty="0" smtClean="0">
              <a:latin typeface="Adobe Fangsong Std R" panose="02020400000000000000" pitchFamily="18" charset="-128"/>
              <a:ea typeface="Adobe Fangsong Std R" panose="02020400000000000000" pitchFamily="18" charset="-128"/>
            </a:endParaRPr>
          </a:p>
          <a:p>
            <a:endParaRPr lang="sv-SE" sz="1200" dirty="0">
              <a:latin typeface="Adobe Fangsong Std R" panose="02020400000000000000" pitchFamily="18" charset="-128"/>
              <a:ea typeface="Adobe Fangsong Std R" panose="02020400000000000000" pitchFamily="18" charset="-12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9234" y="3524046"/>
            <a:ext cx="10388652" cy="2857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7073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675</TotalTime>
  <Words>562</Words>
  <Application>Microsoft Office PowerPoint</Application>
  <PresentationFormat>Widescreen</PresentationFormat>
  <Paragraphs>87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Adobe Fangsong Std R</vt:lpstr>
      <vt:lpstr>Arial</vt:lpstr>
      <vt:lpstr>Calibri</vt:lpstr>
      <vt:lpstr>Calibri Light</vt:lpstr>
      <vt:lpstr>Times New Roman</vt:lpstr>
      <vt:lpstr>Office Theme</vt:lpstr>
      <vt:lpstr>FÖRÄLDRAMÖTE  P07</vt:lpstr>
      <vt:lpstr>PowerPoint Presentation</vt:lpstr>
      <vt:lpstr>PowerPoint Presentation</vt:lpstr>
      <vt:lpstr>Träningsdagar </vt:lpstr>
      <vt:lpstr>Seriespel och planerade cuper </vt:lpstr>
      <vt:lpstr>Föräldragrupp</vt:lpstr>
      <vt:lpstr>Ekonomi</vt:lpstr>
      <vt:lpstr>Förväntningar kring träningar och matcher</vt:lpstr>
      <vt:lpstr>Förväntningar kring träningar och matcher</vt:lpstr>
      <vt:lpstr>Frågestund och info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Jonas Renner</dc:creator>
  <cp:lastModifiedBy>Andersson, Mikael (anm)</cp:lastModifiedBy>
  <cp:revision>40</cp:revision>
  <dcterms:created xsi:type="dcterms:W3CDTF">2017-09-10T13:03:40Z</dcterms:created>
  <dcterms:modified xsi:type="dcterms:W3CDTF">2018-01-26T11:13:48Z</dcterms:modified>
</cp:coreProperties>
</file>