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3752" r:id="rId5"/>
    <p:sldId id="3756" r:id="rId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6">
          <p15:clr>
            <a:srgbClr val="A4A3A4"/>
          </p15:clr>
        </p15:guide>
        <p15:guide id="2" orient="horz" pos="462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pos="394">
          <p15:clr>
            <a:srgbClr val="A4A3A4"/>
          </p15:clr>
        </p15:guide>
        <p15:guide id="5" pos="5595">
          <p15:clr>
            <a:srgbClr val="A4A3A4"/>
          </p15:clr>
        </p15:guide>
        <p15:guide id="6" pos="59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E0F827-E96A-B25D-5F17-0C89C04A8803}" name="Carola Söberg" initials="CS" userId="S::carola.soberg@svenskfotboll.se::213174eb-ddad-4f79-bdd1-0fdaa46fb03a" providerId="AD"/>
  <p188:author id="{F81C226D-7B19-F47D-DCAE-DA23049D06FB}" name="Rasmus Wallin-Tornberg" initials="RWT" userId="S::rasmus.wallin@svenskfotboll.se::e0301166-d541-403b-b873-a800676515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in Kiani" initials="RK" lastIdx="3" clrIdx="0">
    <p:extLst>
      <p:ext uri="{19B8F6BF-5375-455C-9EA6-DF929625EA0E}">
        <p15:presenceInfo xmlns:p15="http://schemas.microsoft.com/office/powerpoint/2012/main" userId="S-1-5-21-1957994488-492894223-1343024091-12679" providerId="AD"/>
      </p:ext>
    </p:extLst>
  </p:cmAuthor>
  <p:cmAuthor id="2" name="Johan Svensson" initials="JS" lastIdx="4" clrIdx="1">
    <p:extLst>
      <p:ext uri="{19B8F6BF-5375-455C-9EA6-DF929625EA0E}">
        <p15:presenceInfo xmlns:p15="http://schemas.microsoft.com/office/powerpoint/2012/main" userId="S::johan.svensson@svenskfotboll.se::b7eea47b-e6ee-4d15-82e7-ce42a10b55be" providerId="AD"/>
      </p:ext>
    </p:extLst>
  </p:cmAuthor>
  <p:cmAuthor id="3" name="Gunnar Pettersson" initials="GP" lastIdx="2" clrIdx="2">
    <p:extLst>
      <p:ext uri="{19B8F6BF-5375-455C-9EA6-DF929625EA0E}">
        <p15:presenceInfo xmlns:p15="http://schemas.microsoft.com/office/powerpoint/2012/main" userId="S::gunnar.pettersson@svenskfotboll.se::f4f354e7-9861-4a04-8b05-f57136c75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11"/>
    <a:srgbClr val="8A7917"/>
    <a:srgbClr val="FFFFFF"/>
    <a:srgbClr val="004E7A"/>
    <a:srgbClr val="00345C"/>
    <a:srgbClr val="FBCA19"/>
    <a:srgbClr val="6A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404" autoAdjust="0"/>
  </p:normalViewPr>
  <p:slideViewPr>
    <p:cSldViewPr snapToGrid="0">
      <p:cViewPr varScale="1">
        <p:scale>
          <a:sx n="116" d="100"/>
          <a:sy n="116" d="100"/>
        </p:scale>
        <p:origin x="108" y="282"/>
      </p:cViewPr>
      <p:guideLst>
        <p:guide orient="horz" pos="1226"/>
        <p:guide orient="horz" pos="462"/>
        <p:guide orient="horz" pos="686"/>
        <p:guide pos="394"/>
        <p:guide pos="5595"/>
        <p:guide pos="5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3872" y="2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Westin (Ångermanlands FF)" userId="a86261fe-c5ff-4845-ab28-7e3266fc727f" providerId="ADAL" clId="{D0EC5986-971B-4478-908F-5FFB8F69EE5B}"/>
    <pc:docChg chg="modSld">
      <pc:chgData name="Roger Westin (Ångermanlands FF)" userId="a86261fe-c5ff-4845-ab28-7e3266fc727f" providerId="ADAL" clId="{D0EC5986-971B-4478-908F-5FFB8F69EE5B}" dt="2025-05-06T10:41:32.811" v="3" actId="20577"/>
      <pc:docMkLst>
        <pc:docMk/>
      </pc:docMkLst>
      <pc:sldChg chg="modSp mod">
        <pc:chgData name="Roger Westin (Ångermanlands FF)" userId="a86261fe-c5ff-4845-ab28-7e3266fc727f" providerId="ADAL" clId="{D0EC5986-971B-4478-908F-5FFB8F69EE5B}" dt="2025-05-06T10:41:32.811" v="3" actId="20577"/>
        <pc:sldMkLst>
          <pc:docMk/>
          <pc:sldMk cId="2439508140" sldId="3752"/>
        </pc:sldMkLst>
        <pc:spChg chg="mod">
          <ac:chgData name="Roger Westin (Ångermanlands FF)" userId="a86261fe-c5ff-4845-ab28-7e3266fc727f" providerId="ADAL" clId="{D0EC5986-971B-4478-908F-5FFB8F69EE5B}" dt="2025-05-06T10:41:32.811" v="3" actId="20577"/>
          <ac:spMkLst>
            <pc:docMk/>
            <pc:sldMk cId="2439508140" sldId="3752"/>
            <ac:spMk id="2" creationId="{323929EB-7A78-BD22-88DA-D491BAC552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9571185-4AB2-C6AD-8EF9-8FC2AB406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D9D6953-FEED-B3D3-D177-B72330C358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4C1F3-7761-6C42-8EF4-2C5C632F0069}" type="datetimeFigureOut">
              <a:t>2025-05-06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9A1C10F-9FCD-A4E7-0480-3C1CC21AB3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4CCF63-F442-5753-6E8F-D68BC60814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A6A1-D69F-AA4F-877D-8885AF3C6F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6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nummer 15">
            <a:extLst>
              <a:ext uri="{FF2B5EF4-FFF2-40B4-BE49-F238E27FC236}">
                <a16:creationId xmlns:a16="http://schemas.microsoft.com/office/drawing/2014/main" id="{7564FF0C-8B56-5938-1D67-8B92F1598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925637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00"/>
            </a:lvl1pPr>
          </a:lstStyle>
          <a:p>
            <a:fld id="{8298F0C6-18D8-5A47-9ABE-35CEFCB961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Platshållare för bildobjekt 16">
            <a:extLst>
              <a:ext uri="{FF2B5EF4-FFF2-40B4-BE49-F238E27FC236}">
                <a16:creationId xmlns:a16="http://schemas.microsoft.com/office/drawing/2014/main" id="{3A56310F-1458-C193-066F-3CD3E67310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8361" y="180068"/>
            <a:ext cx="6528688" cy="3673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8" name="Platshållare för anteckningar 17">
            <a:extLst>
              <a:ext uri="{FF2B5EF4-FFF2-40B4-BE49-F238E27FC236}">
                <a16:creationId xmlns:a16="http://schemas.microsoft.com/office/drawing/2014/main" id="{FE97A13B-E24A-AAB2-F5DB-12EBC6AAA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8361" y="3988255"/>
            <a:ext cx="65286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06184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4725988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skriva text</a:t>
            </a:r>
          </a:p>
          <a:p>
            <a:pPr lvl="0"/>
            <a:endParaRPr lang="sv-SE"/>
          </a:p>
          <a:p>
            <a:pPr lvl="0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59580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ä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5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Hjä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5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ojkar Sp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 sida / Sista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6740856C-93DD-0944-B10D-9A15F5964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566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4122133"/>
            <a:ext cx="9144000" cy="9041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832388"/>
            <a:ext cx="9144000" cy="4015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Datum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388B9E1E-C439-7949-9F01-AA291BB86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002" y="1191189"/>
            <a:ext cx="1567993" cy="25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4725988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skriva text</a:t>
            </a:r>
          </a:p>
          <a:p>
            <a:pPr lvl="0"/>
            <a:endParaRPr lang="sv-SE"/>
          </a:p>
          <a:p>
            <a:pPr lvl="0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53538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Blå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6740856C-93DD-0944-B10D-9A15F5964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566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388B9E1E-C439-7949-9F01-AA291BB86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9341" y="342419"/>
            <a:ext cx="682699" cy="10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6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Frie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8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:a Ulle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ubl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person, stor, stående&#10;&#10;Automatiskt genererad beskrivning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ubl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Ben Fot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Flickor Fir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4BC7867-3257-D146-AD11-F474D9ED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22" y="397564"/>
            <a:ext cx="9980544" cy="84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Lägg till Rubrik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123BAD-93FC-AA4B-9864-4BDEA8D86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017" y="1847850"/>
            <a:ext cx="112113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04D253F-8F14-2C48-8224-441827A758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9341" y="342419"/>
            <a:ext cx="682699" cy="10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21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400" kern="1200">
          <a:solidFill>
            <a:schemeClr val="tx1"/>
          </a:solidFill>
          <a:latin typeface="SvFF Trim Condens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Stag Sans Semibold" panose="020B05030400000200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3929EB-7A78-BD22-88DA-D491BAC55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702" y="2010884"/>
            <a:ext cx="9144000" cy="2387600"/>
          </a:xfrm>
        </p:spPr>
        <p:txBody>
          <a:bodyPr>
            <a:normAutofit/>
          </a:bodyPr>
          <a:lstStyle/>
          <a:p>
            <a:r>
              <a:rPr lang="sv-SE" dirty="0"/>
              <a:t>Tryggt idrottsklimat</a:t>
            </a:r>
            <a:br>
              <a:rPr lang="sv-SE" dirty="0"/>
            </a:br>
            <a:r>
              <a:rPr lang="sv-SE" dirty="0"/>
              <a:t>internutbildning</a:t>
            </a:r>
            <a:br>
              <a:rPr lang="sv-SE" dirty="0"/>
            </a:br>
            <a:r>
              <a:rPr lang="sv-SE"/>
              <a:t>matchvärd 2025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E5940DF-91BD-E65C-B0D2-573D1A208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59" y="470618"/>
            <a:ext cx="1017266" cy="102423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0193B3D-3EBE-19FE-653E-7691DB717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019" y="5113712"/>
            <a:ext cx="1063273" cy="103414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1A494DB-3DB1-2EFF-52F1-EA6B81E47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59" y="5113712"/>
            <a:ext cx="1359526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0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20E2130A-7D12-D2A2-5021-3CDEFD73D623}"/>
              </a:ext>
            </a:extLst>
          </p:cNvPr>
          <p:cNvSpPr txBox="1"/>
          <p:nvPr/>
        </p:nvSpPr>
        <p:spPr>
          <a:xfrm>
            <a:off x="103517" y="569343"/>
            <a:ext cx="11852694" cy="5693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400" b="1" dirty="0">
                <a:solidFill>
                  <a:schemeClr val="tx1"/>
                </a:solidFill>
                <a:latin typeface="Stag Sans Book" panose="020B0503040000020004" pitchFamily="34" charset="77"/>
              </a:rPr>
              <a:t>Tryggt idrottsklimat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Gå igenom med föräldrar/ledare, diskutera hur du som matchvärd skulle agera i dessa situationer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2000" b="1" dirty="0">
              <a:solidFill>
                <a:schemeClr val="tx1"/>
              </a:solidFill>
              <a:latin typeface="Stag Sans Book" panose="020B0503040000020004" pitchFamily="34" charset="77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Case 1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000" dirty="0">
                <a:solidFill>
                  <a:schemeClr val="tx1"/>
                </a:solidFill>
                <a:latin typeface="Stag Sans Book" panose="020B0503040000020004" pitchFamily="34" charset="77"/>
              </a:rPr>
              <a:t>Vid en match märker/hör du som matchvärd något som låter som kränkningar till spelare på planen från läktaren.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000" dirty="0">
                <a:solidFill>
                  <a:schemeClr val="tx1"/>
                </a:solidFill>
                <a:latin typeface="Stag Sans Book" panose="020B0503040000020004" pitchFamily="34" charset="77"/>
              </a:rPr>
              <a:t>Vad gör du 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tag Sans Book" panose="020B0503040000020004" pitchFamily="34" charset="77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000" b="1" dirty="0">
                <a:solidFill>
                  <a:schemeClr val="tx1"/>
                </a:solidFill>
                <a:latin typeface="Stag Sans Book" panose="020B0503040000020004" pitchFamily="34" charset="77"/>
              </a:rPr>
              <a:t>Case 2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En välspelade match mellan två duktiga lag, allt är lugnt både på planen, läktaren och mellan ledarna. Plötsligt så blir det gruff vid en </a:t>
            </a:r>
            <a:r>
              <a:rPr kumimoji="0" lang="sv-SE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närka</a:t>
            </a:r>
            <a:r>
              <a:rPr lang="sv-SE" sz="2000" dirty="0">
                <a:solidFill>
                  <a:schemeClr val="tx1"/>
                </a:solidFill>
                <a:latin typeface="Stag Sans Book" panose="020B0503040000020004" pitchFamily="34" charset="77"/>
              </a:rPr>
              <a:t>mp, domaren blåser </a:t>
            </a:r>
            <a:r>
              <a:rPr lang="sv-SE" sz="2000" err="1">
                <a:solidFill>
                  <a:schemeClr val="tx1"/>
                </a:solidFill>
                <a:latin typeface="Stag Sans Book" panose="020B0503040000020004" pitchFamily="34" charset="77"/>
              </a:rPr>
              <a:t>av</a:t>
            </a:r>
            <a:r>
              <a:rPr lang="sv-SE" sz="2000">
                <a:solidFill>
                  <a:schemeClr val="tx1"/>
                </a:solidFill>
                <a:latin typeface="Stag Sans Book" panose="020B0503040000020004" pitchFamily="34" charset="77"/>
              </a:rPr>
              <a:t>. Du </a:t>
            </a:r>
            <a:r>
              <a:rPr lang="sv-SE" sz="2000" dirty="0">
                <a:solidFill>
                  <a:schemeClr val="tx1"/>
                </a:solidFill>
                <a:latin typeface="Stag Sans Book" panose="020B0503040000020004" pitchFamily="34" charset="77"/>
              </a:rPr>
              <a:t>hör någon säga ”ja, de är ju två vinnarskallar”. Vänder dig mot spelarna som nu börjat brottas på planen. Ledarna i bägge lagen står handfallna.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Vad gör du 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2000" dirty="0">
              <a:solidFill>
                <a:schemeClr val="tx1"/>
              </a:solidFill>
              <a:latin typeface="Stag Sans Book" panose="020B0503040000020004" pitchFamily="34" charset="77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Case 3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ag Sans Book" panose="020B0503040000020004" pitchFamily="34" charset="77"/>
              </a:rPr>
              <a:t>I paus när du kollar av hur domare känner sig så säger hon att ”Jag får kommentarer hela tiden från ledarna i lag XXXX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000" dirty="0">
                <a:solidFill>
                  <a:schemeClr val="tx1"/>
                </a:solidFill>
                <a:latin typeface="Stag Sans Book" panose="020B0503040000020004" pitchFamily="34" charset="77"/>
              </a:rPr>
              <a:t>Vad gör du ?</a:t>
            </a: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tag Sans Book" panose="020B0503040000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778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vFF">
      <a:dk1>
        <a:srgbClr val="005193"/>
      </a:dk1>
      <a:lt1>
        <a:srgbClr val="FFFFFF"/>
      </a:lt1>
      <a:dk2>
        <a:srgbClr val="FECB00"/>
      </a:dk2>
      <a:lt2>
        <a:srgbClr val="63B9E9"/>
      </a:lt2>
      <a:accent1>
        <a:srgbClr val="449DD7"/>
      </a:accent1>
      <a:accent2>
        <a:srgbClr val="0085C8"/>
      </a:accent2>
      <a:accent3>
        <a:srgbClr val="00345C"/>
      </a:accent3>
      <a:accent4>
        <a:srgbClr val="DADADA"/>
      </a:accent4>
      <a:accent5>
        <a:srgbClr val="706F6F"/>
      </a:accent5>
      <a:accent6>
        <a:srgbClr val="479A36"/>
      </a:accent6>
      <a:hlink>
        <a:srgbClr val="FECB00"/>
      </a:hlink>
      <a:folHlink>
        <a:srgbClr val="63B9E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tag Sans Book" panose="020B0503040000020004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on3" id="{5D3819F7-452C-AC46-842A-02CFE30F42DD}" vid="{B21C999E-7557-204D-8FDB-1724027EC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83b33a-5651-4b18-a10c-70107792f7d4">
      <Terms xmlns="http://schemas.microsoft.com/office/infopath/2007/PartnerControls"/>
    </lcf76f155ced4ddcb4097134ff3c332f>
    <TaxCatchAll xmlns="af8acfbe-d7fb-4555-8b65-04d3f21bfc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2CBB44E36FA84F85FB7787D2A2541F" ma:contentTypeVersion="15" ma:contentTypeDescription="Skapa ett nytt dokument." ma:contentTypeScope="" ma:versionID="6ed83dc56c9cad6991cfb26c3eed5d9b">
  <xsd:schema xmlns:xsd="http://www.w3.org/2001/XMLSchema" xmlns:xs="http://www.w3.org/2001/XMLSchema" xmlns:p="http://schemas.microsoft.com/office/2006/metadata/properties" xmlns:ns2="6883b33a-5651-4b18-a10c-70107792f7d4" xmlns:ns3="af8acfbe-d7fb-4555-8b65-04d3f21bfc4b" targetNamespace="http://schemas.microsoft.com/office/2006/metadata/properties" ma:root="true" ma:fieldsID="5b226d169ad2569f1f49a9967142457f" ns2:_="" ns3:_="">
    <xsd:import namespace="6883b33a-5651-4b18-a10c-70107792f7d4"/>
    <xsd:import namespace="af8acfbe-d7fb-4555-8b65-04d3f21bf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3b33a-5651-4b18-a10c-70107792f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5c567539-fc15-4149-adc5-24126968b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acfbe-d7fb-4555-8b65-04d3f21bfc4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1e5f3e8-357c-4f57-ab98-acb8bd243352}" ma:internalName="TaxCatchAll" ma:showField="CatchAllData" ma:web="af8acfbe-d7fb-4555-8b65-04d3f21bf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A7ADC-0AFA-49D0-89B4-0728B66423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7A0F88-384B-471C-BB1F-FF5BA408E4E9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a5d71c40-3ebf-4ee9-8bd0-77bb0290f579"/>
    <ds:schemaRef ds:uri="http://purl.org/dc/elements/1.1/"/>
    <ds:schemaRef ds:uri="http://www.w3.org/XML/1998/namespace"/>
    <ds:schemaRef ds:uri="http://schemas.openxmlformats.org/package/2006/metadata/core-properties"/>
    <ds:schemaRef ds:uri="fee30d89-2ae6-4599-981d-252de47a4023"/>
    <ds:schemaRef ds:uri="http://schemas.microsoft.com/office/2006/metadata/properties"/>
    <ds:schemaRef ds:uri="6883b33a-5651-4b18-a10c-70107792f7d4"/>
    <ds:schemaRef ds:uri="af8acfbe-d7fb-4555-8b65-04d3f21bfc4b"/>
  </ds:schemaRefs>
</ds:datastoreItem>
</file>

<file path=customXml/itemProps3.xml><?xml version="1.0" encoding="utf-8"?>
<ds:datastoreItem xmlns:ds="http://schemas.openxmlformats.org/officeDocument/2006/customXml" ds:itemID="{B3912033-FEA1-4FF7-AE44-C6DCA8A4D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83b33a-5651-4b18-a10c-70107792f7d4"/>
    <ds:schemaRef ds:uri="af8acfbe-d7fb-4555-8b65-04d3f21bf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10136</TotalTime>
  <Words>154</Words>
  <Application>Microsoft Office PowerPoint</Application>
  <PresentationFormat>Bredbild</PresentationFormat>
  <Paragraphs>15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Arial</vt:lpstr>
      <vt:lpstr>Calibri</vt:lpstr>
      <vt:lpstr>Stag Sans Book</vt:lpstr>
      <vt:lpstr>Stag Sans Semibold</vt:lpstr>
      <vt:lpstr>SvFF Trim Condensed</vt:lpstr>
      <vt:lpstr>Office-tema</vt:lpstr>
      <vt:lpstr>Tryggt idrottsklimat internutbildning matchvärd 2025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Kent Nyström</dc:creator>
  <cp:lastModifiedBy>Roger Westin (Ångermanlands FF)</cp:lastModifiedBy>
  <cp:revision>155</cp:revision>
  <cp:lastPrinted>2023-12-19T13:52:06Z</cp:lastPrinted>
  <dcterms:created xsi:type="dcterms:W3CDTF">2017-10-12T12:50:17Z</dcterms:created>
  <dcterms:modified xsi:type="dcterms:W3CDTF">2025-05-06T10:41:33Z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550000</vt:r8>
  </property>
  <property fmtid="{D5CDD505-2E9C-101B-9397-08002B2CF9AE}" pid="3" name="ContentTypeId">
    <vt:lpwstr>0x010100B52CBB44E36FA84F85FB7787D2A2541F</vt:lpwstr>
  </property>
  <property fmtid="{D5CDD505-2E9C-101B-9397-08002B2CF9AE}" pid="4" name="MediaServiceImageTags">
    <vt:lpwstr/>
  </property>
</Properties>
</file>