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5.jpg" ContentType="image/jpeg"/>
  <Override PartName="/ppt/media/image9.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74" r:id="rId5"/>
    <p:sldId id="264" r:id="rId6"/>
    <p:sldId id="282" r:id="rId7"/>
    <p:sldId id="280" r:id="rId8"/>
    <p:sldId id="265" r:id="rId9"/>
    <p:sldId id="266" r:id="rId10"/>
    <p:sldId id="275" r:id="rId11"/>
    <p:sldId id="267" r:id="rId12"/>
    <p:sldId id="268" r:id="rId13"/>
    <p:sldId id="270" r:id="rId14"/>
    <p:sldId id="269" r:id="rId15"/>
    <p:sldId id="278" r:id="rId16"/>
    <p:sldId id="284" r:id="rId17"/>
    <p:sldId id="277" r:id="rId18"/>
    <p:sldId id="272" r:id="rId19"/>
    <p:sldId id="273" r:id="rId2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8E2869F-6A98-436A-8FFC-A0F97E3F0C3C}" type="datetimeFigureOut">
              <a:rPr lang="sv-SE" smtClean="0"/>
              <a:t>2025-04-09</a:t>
            </a:fld>
            <a:endParaRPr lang="sv-SE"/>
          </a:p>
        </p:txBody>
      </p:sp>
      <p:sp>
        <p:nvSpPr>
          <p:cNvPr id="4" name="Platshållare för bildobjekt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0EA0C72-F64C-4FAC-B7B9-97E27D21CB8A}" type="slidenum">
              <a:rPr lang="sv-SE" smtClean="0"/>
              <a:t>‹#›</a:t>
            </a:fld>
            <a:endParaRPr lang="sv-SE"/>
          </a:p>
        </p:txBody>
      </p:sp>
    </p:spTree>
    <p:extLst>
      <p:ext uri="{BB962C8B-B14F-4D97-AF65-F5344CB8AC3E}">
        <p14:creationId xmlns:p14="http://schemas.microsoft.com/office/powerpoint/2010/main" val="171106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0EA0C72-F64C-4FAC-B7B9-97E27D21CB8A}" type="slidenum">
              <a:rPr lang="sv-SE" smtClean="0"/>
              <a:t>15</a:t>
            </a:fld>
            <a:endParaRPr lang="sv-SE"/>
          </a:p>
        </p:txBody>
      </p:sp>
    </p:spTree>
    <p:extLst>
      <p:ext uri="{BB962C8B-B14F-4D97-AF65-F5344CB8AC3E}">
        <p14:creationId xmlns:p14="http://schemas.microsoft.com/office/powerpoint/2010/main" val="422308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0EA0C72-F64C-4FAC-B7B9-97E27D21CB8A}" type="slidenum">
              <a:rPr lang="sv-SE" smtClean="0"/>
              <a:t>16</a:t>
            </a:fld>
            <a:endParaRPr lang="sv-SE"/>
          </a:p>
        </p:txBody>
      </p:sp>
    </p:spTree>
    <p:extLst>
      <p:ext uri="{BB962C8B-B14F-4D97-AF65-F5344CB8AC3E}">
        <p14:creationId xmlns:p14="http://schemas.microsoft.com/office/powerpoint/2010/main" val="28680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rgbClr val="375F92"/>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9623"/>
            <a:ext cx="12191999" cy="2113788"/>
          </a:xfrm>
          <a:prstGeom prst="rect">
            <a:avLst/>
          </a:prstGeom>
        </p:spPr>
      </p:pic>
      <p:pic>
        <p:nvPicPr>
          <p:cNvPr id="17" name="bg object 17"/>
          <p:cNvPicPr/>
          <p:nvPr/>
        </p:nvPicPr>
        <p:blipFill>
          <a:blip r:embed="rId3" cstate="print"/>
          <a:stretch>
            <a:fillRect/>
          </a:stretch>
        </p:blipFill>
        <p:spPr>
          <a:xfrm>
            <a:off x="257556" y="5987796"/>
            <a:ext cx="662706" cy="643128"/>
          </a:xfrm>
          <a:prstGeom prst="rect">
            <a:avLst/>
          </a:prstGeom>
        </p:spPr>
      </p:pic>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8159" y="2212593"/>
            <a:ext cx="9165767" cy="828929"/>
          </a:xfrm>
          <a:prstGeom prst="rect">
            <a:avLst/>
          </a:prstGeom>
        </p:spPr>
        <p:txBody>
          <a:bodyPr wrap="square" lIns="0" tIns="0" rIns="0" bIns="0">
            <a:spAutoFit/>
          </a:bodyPr>
          <a:lstStyle>
            <a:lvl1pPr>
              <a:defRPr sz="2800" b="1" i="0">
                <a:solidFill>
                  <a:srgbClr val="375F92"/>
                </a:solidFill>
                <a:latin typeface="Arial"/>
                <a:cs typeface="Arial"/>
              </a:defRPr>
            </a:lvl1pPr>
          </a:lstStyle>
          <a:p>
            <a:endParaRPr/>
          </a:p>
        </p:txBody>
      </p:sp>
      <p:sp>
        <p:nvSpPr>
          <p:cNvPr id="3" name="Holder 3"/>
          <p:cNvSpPr>
            <a:spLocks noGrp="1"/>
          </p:cNvSpPr>
          <p:nvPr>
            <p:ph type="body" idx="1"/>
          </p:nvPr>
        </p:nvSpPr>
        <p:spPr>
          <a:xfrm>
            <a:off x="506933" y="3137535"/>
            <a:ext cx="5287645" cy="1476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il@sport77.se"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sv/photo/618649"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pxhere.com/sv/photo/1328312"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38273" y="0"/>
            <a:ext cx="10667999" cy="6858000"/>
            <a:chOff x="1524000" y="0"/>
            <a:chExt cx="10667999" cy="6858000"/>
          </a:xfrm>
        </p:grpSpPr>
        <p:pic>
          <p:nvPicPr>
            <p:cNvPr id="4" name="object 4"/>
            <p:cNvPicPr/>
            <p:nvPr/>
          </p:nvPicPr>
          <p:blipFill>
            <a:blip r:embed="rId2" cstate="print"/>
            <a:stretch>
              <a:fillRect/>
            </a:stretch>
          </p:blipFill>
          <p:spPr>
            <a:xfrm>
              <a:off x="8316468" y="2293620"/>
              <a:ext cx="3875531" cy="2285999"/>
            </a:xfrm>
            <a:prstGeom prst="rect">
              <a:avLst/>
            </a:prstGeom>
          </p:spPr>
        </p:pic>
        <p:pic>
          <p:nvPicPr>
            <p:cNvPr id="5" name="object 5"/>
            <p:cNvPicPr/>
            <p:nvPr/>
          </p:nvPicPr>
          <p:blipFill>
            <a:blip r:embed="rId3" cstate="print"/>
            <a:stretch>
              <a:fillRect/>
            </a:stretch>
          </p:blipFill>
          <p:spPr>
            <a:xfrm>
              <a:off x="9110471" y="4579620"/>
              <a:ext cx="3081528" cy="2278377"/>
            </a:xfrm>
            <a:prstGeom prst="rect">
              <a:avLst/>
            </a:prstGeom>
          </p:spPr>
        </p:pic>
        <p:sp>
          <p:nvSpPr>
            <p:cNvPr id="6" name="object 6"/>
            <p:cNvSpPr/>
            <p:nvPr/>
          </p:nvSpPr>
          <p:spPr>
            <a:xfrm>
              <a:off x="1524000" y="0"/>
              <a:ext cx="7193280" cy="6858000"/>
            </a:xfrm>
            <a:custGeom>
              <a:avLst/>
              <a:gdLst/>
              <a:ahLst/>
              <a:cxnLst/>
              <a:rect l="l" t="t" r="r" b="b"/>
              <a:pathLst>
                <a:path w="7193280" h="6858000">
                  <a:moveTo>
                    <a:pt x="4811014" y="0"/>
                  </a:moveTo>
                  <a:lnTo>
                    <a:pt x="0" y="0"/>
                  </a:lnTo>
                  <a:lnTo>
                    <a:pt x="0" y="6857999"/>
                  </a:lnTo>
                  <a:lnTo>
                    <a:pt x="7193280" y="6857999"/>
                  </a:lnTo>
                  <a:lnTo>
                    <a:pt x="4811014" y="0"/>
                  </a:lnTo>
                  <a:close/>
                </a:path>
              </a:pathLst>
            </a:custGeom>
            <a:solidFill>
              <a:srgbClr val="FFFFFF">
                <a:alpha val="70195"/>
              </a:srgbClr>
            </a:solidFill>
          </p:spPr>
          <p:txBody>
            <a:bodyPr wrap="square" lIns="0" tIns="0" rIns="0" bIns="0" rtlCol="0"/>
            <a:lstStyle/>
            <a:p>
              <a:endParaRPr/>
            </a:p>
          </p:txBody>
        </p:sp>
      </p:grpSp>
      <p:sp>
        <p:nvSpPr>
          <p:cNvPr id="7" name="object 7"/>
          <p:cNvSpPr txBox="1">
            <a:spLocks noGrp="1"/>
          </p:cNvSpPr>
          <p:nvPr>
            <p:ph type="title"/>
          </p:nvPr>
        </p:nvSpPr>
        <p:spPr>
          <a:xfrm>
            <a:off x="2637282" y="797432"/>
            <a:ext cx="3783329" cy="1040130"/>
          </a:xfrm>
          <a:prstGeom prst="rect">
            <a:avLst/>
          </a:prstGeom>
        </p:spPr>
        <p:txBody>
          <a:bodyPr vert="horz" wrap="square" lIns="0" tIns="73660" rIns="0" bIns="0" rtlCol="0">
            <a:spAutoFit/>
          </a:bodyPr>
          <a:lstStyle/>
          <a:p>
            <a:pPr marL="754380" marR="5080" indent="-742315">
              <a:lnSpc>
                <a:spcPts val="3779"/>
              </a:lnSpc>
              <a:spcBef>
                <a:spcPts val="580"/>
              </a:spcBef>
            </a:pPr>
            <a:r>
              <a:rPr sz="3500" dirty="0" err="1"/>
              <a:t>Föräldramöte</a:t>
            </a:r>
            <a:r>
              <a:rPr sz="3500" spc="-30" dirty="0"/>
              <a:t> </a:t>
            </a:r>
            <a:r>
              <a:rPr lang="sv-SE" sz="3500" spc="-25" dirty="0"/>
              <a:t>F</a:t>
            </a:r>
            <a:r>
              <a:rPr sz="3500" spc="-25" dirty="0"/>
              <a:t>1</a:t>
            </a:r>
            <a:r>
              <a:rPr lang="sv-SE" sz="3500" spc="-25" dirty="0"/>
              <a:t>1</a:t>
            </a:r>
            <a:r>
              <a:rPr sz="3500" spc="-25" dirty="0"/>
              <a:t> </a:t>
            </a:r>
            <a:r>
              <a:rPr sz="3500" spc="-10" dirty="0"/>
              <a:t>202</a:t>
            </a:r>
            <a:r>
              <a:rPr lang="sv-SE" sz="3500" spc="-10" dirty="0"/>
              <a:t>5</a:t>
            </a:r>
            <a:r>
              <a:rPr sz="3500" spc="-10" dirty="0"/>
              <a:t>-0</a:t>
            </a:r>
            <a:r>
              <a:rPr lang="sv-SE" sz="3500" spc="-10" dirty="0"/>
              <a:t>4</a:t>
            </a:r>
            <a:r>
              <a:rPr sz="3500" spc="-10" dirty="0"/>
              <a:t>-</a:t>
            </a:r>
            <a:r>
              <a:rPr lang="sv-SE" sz="3500" spc="-25" dirty="0"/>
              <a:t>09</a:t>
            </a:r>
            <a:endParaRPr sz="3500" dirty="0"/>
          </a:p>
        </p:txBody>
      </p:sp>
      <p:sp>
        <p:nvSpPr>
          <p:cNvPr id="8" name="object 8"/>
          <p:cNvSpPr txBox="1"/>
          <p:nvPr/>
        </p:nvSpPr>
        <p:spPr>
          <a:xfrm>
            <a:off x="2835020" y="1998320"/>
            <a:ext cx="1276350" cy="1735090"/>
          </a:xfrm>
          <a:prstGeom prst="rect">
            <a:avLst/>
          </a:prstGeom>
        </p:spPr>
        <p:txBody>
          <a:bodyPr vert="horz" wrap="square" lIns="0" tIns="36830" rIns="0" bIns="0" rtlCol="0">
            <a:spAutoFit/>
          </a:bodyPr>
          <a:lstStyle/>
          <a:p>
            <a:pPr marL="240665" indent="-227965">
              <a:lnSpc>
                <a:spcPct val="100000"/>
              </a:lnSpc>
              <a:spcBef>
                <a:spcPts val="290"/>
              </a:spcBef>
              <a:buFont typeface="Arial"/>
              <a:buChar char="•"/>
              <a:tabLst>
                <a:tab pos="240665" algn="l"/>
                <a:tab pos="241300" algn="l"/>
              </a:tabLst>
            </a:pPr>
            <a:r>
              <a:rPr lang="sv-SE"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0"/>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5"/>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5"/>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0"/>
              </a:spcBef>
              <a:buFont typeface="Arial"/>
              <a:buChar char="•"/>
              <a:tabLst>
                <a:tab pos="240665" algn="l"/>
                <a:tab pos="241300" algn="l"/>
              </a:tabLst>
            </a:pPr>
            <a:r>
              <a:rPr lang="sv-SE" sz="1700" b="1" spc="-10" dirty="0">
                <a:solidFill>
                  <a:srgbClr val="375F92"/>
                </a:solidFill>
                <a:latin typeface="Arial"/>
                <a:cs typeface="Arial"/>
              </a:rPr>
              <a:t>Lagledare</a:t>
            </a:r>
          </a:p>
          <a:p>
            <a:pPr marL="240665" indent="-227965">
              <a:lnSpc>
                <a:spcPct val="100000"/>
              </a:lnSpc>
              <a:spcBef>
                <a:spcPts val="190"/>
              </a:spcBef>
              <a:buFont typeface="Arial"/>
              <a:buChar char="•"/>
              <a:tabLst>
                <a:tab pos="240665" algn="l"/>
                <a:tab pos="241300" algn="l"/>
              </a:tabLst>
            </a:pPr>
            <a:r>
              <a:rPr lang="sv-SE" sz="1700" b="1" spc="-10" dirty="0">
                <a:solidFill>
                  <a:srgbClr val="375F92"/>
                </a:solidFill>
                <a:latin typeface="Arial"/>
                <a:cs typeface="Arial"/>
              </a:rPr>
              <a:t>Lagledare</a:t>
            </a:r>
            <a:endParaRPr sz="1700" dirty="0">
              <a:latin typeface="Arial"/>
              <a:cs typeface="Arial"/>
            </a:endParaRPr>
          </a:p>
        </p:txBody>
      </p:sp>
      <p:sp>
        <p:nvSpPr>
          <p:cNvPr id="9" name="object 9"/>
          <p:cNvSpPr txBox="1"/>
          <p:nvPr/>
        </p:nvSpPr>
        <p:spPr>
          <a:xfrm>
            <a:off x="4664202" y="1998320"/>
            <a:ext cx="2018030" cy="1766189"/>
          </a:xfrm>
          <a:prstGeom prst="rect">
            <a:avLst/>
          </a:prstGeom>
        </p:spPr>
        <p:txBody>
          <a:bodyPr vert="horz" wrap="square" lIns="0" tIns="12700" rIns="0" bIns="0" rtlCol="0">
            <a:spAutoFit/>
          </a:bodyPr>
          <a:lstStyle/>
          <a:p>
            <a:pPr marL="12700" marR="5080">
              <a:lnSpc>
                <a:spcPct val="109400"/>
              </a:lnSpc>
              <a:spcBef>
                <a:spcPts val="100"/>
              </a:spcBef>
            </a:pPr>
            <a:r>
              <a:rPr lang="sv-SE" sz="1700" b="1" spc="-10" dirty="0">
                <a:solidFill>
                  <a:srgbClr val="375F92"/>
                </a:solidFill>
                <a:latin typeface="Arial"/>
                <a:cs typeface="Arial"/>
              </a:rPr>
              <a:t>Krister Öhman</a:t>
            </a:r>
            <a:r>
              <a:rPr sz="1700" b="1" spc="-10" dirty="0">
                <a:solidFill>
                  <a:srgbClr val="375F92"/>
                </a:solidFill>
                <a:latin typeface="Arial"/>
                <a:cs typeface="Arial"/>
              </a:rPr>
              <a:t> </a:t>
            </a:r>
            <a:endParaRPr lang="sv-SE" sz="1700" b="1" spc="-10" dirty="0">
              <a:solidFill>
                <a:srgbClr val="375F92"/>
              </a:solidFill>
              <a:latin typeface="Arial"/>
              <a:cs typeface="Arial"/>
            </a:endParaRPr>
          </a:p>
          <a:p>
            <a:pPr marL="12700" marR="5080">
              <a:lnSpc>
                <a:spcPct val="109400"/>
              </a:lnSpc>
              <a:spcBef>
                <a:spcPts val="100"/>
              </a:spcBef>
            </a:pPr>
            <a:r>
              <a:rPr lang="sv-SE" sz="1700" b="1" spc="-10" dirty="0">
                <a:solidFill>
                  <a:srgbClr val="375F92"/>
                </a:solidFill>
                <a:latin typeface="Arial"/>
                <a:cs typeface="Arial"/>
              </a:rPr>
              <a:t>Michael Byström</a:t>
            </a:r>
          </a:p>
          <a:p>
            <a:pPr marL="12700" marR="5080">
              <a:lnSpc>
                <a:spcPct val="109400"/>
              </a:lnSpc>
              <a:spcBef>
                <a:spcPts val="100"/>
              </a:spcBef>
            </a:pPr>
            <a:r>
              <a:rPr lang="sv-SE" sz="1700" b="1" spc="-10" dirty="0">
                <a:solidFill>
                  <a:srgbClr val="375F92"/>
                </a:solidFill>
                <a:latin typeface="Arial"/>
                <a:cs typeface="Arial"/>
              </a:rPr>
              <a:t>Simon Edlund </a:t>
            </a:r>
          </a:p>
          <a:p>
            <a:pPr marL="12700" marR="5080">
              <a:lnSpc>
                <a:spcPct val="109400"/>
              </a:lnSpc>
              <a:spcBef>
                <a:spcPts val="100"/>
              </a:spcBef>
            </a:pPr>
            <a:r>
              <a:rPr lang="sv-SE" sz="1700" b="1" spc="-10" dirty="0">
                <a:solidFill>
                  <a:srgbClr val="375F92"/>
                </a:solidFill>
                <a:latin typeface="Arial"/>
                <a:cs typeface="Arial"/>
              </a:rPr>
              <a:t>Tommy Sjöblom </a:t>
            </a:r>
          </a:p>
          <a:p>
            <a:pPr marL="12700" marR="5080">
              <a:lnSpc>
                <a:spcPct val="109400"/>
              </a:lnSpc>
              <a:spcBef>
                <a:spcPts val="100"/>
              </a:spcBef>
            </a:pPr>
            <a:r>
              <a:rPr lang="sv-SE" sz="1700" b="1" spc="-10" dirty="0">
                <a:solidFill>
                  <a:srgbClr val="375F92"/>
                </a:solidFill>
                <a:latin typeface="Arial"/>
                <a:cs typeface="Arial"/>
              </a:rPr>
              <a:t>Sofie Bylin </a:t>
            </a:r>
          </a:p>
          <a:p>
            <a:pPr marL="12700" marR="5080">
              <a:lnSpc>
                <a:spcPct val="109400"/>
              </a:lnSpc>
              <a:spcBef>
                <a:spcPts val="100"/>
              </a:spcBef>
            </a:pPr>
            <a:r>
              <a:rPr lang="sv-SE" sz="1700" b="1" spc="-10" dirty="0">
                <a:solidFill>
                  <a:srgbClr val="375F92"/>
                </a:solidFill>
                <a:latin typeface="Arial"/>
                <a:cs typeface="Arial"/>
              </a:rPr>
              <a:t>Catarina Westlund </a:t>
            </a:r>
            <a:endParaRPr sz="1700" dirty="0">
              <a:latin typeface="Arial"/>
              <a:cs typeface="Arial"/>
            </a:endParaRPr>
          </a:p>
        </p:txBody>
      </p:sp>
      <p:pic>
        <p:nvPicPr>
          <p:cNvPr id="10" name="object 10"/>
          <p:cNvPicPr/>
          <p:nvPr/>
        </p:nvPicPr>
        <p:blipFill>
          <a:blip r:embed="rId4" cstate="print"/>
          <a:stretch>
            <a:fillRect/>
          </a:stretch>
        </p:blipFill>
        <p:spPr>
          <a:xfrm>
            <a:off x="68580" y="6185915"/>
            <a:ext cx="664202" cy="644650"/>
          </a:xfrm>
          <a:prstGeom prst="rect">
            <a:avLst/>
          </a:prstGeom>
        </p:spPr>
      </p:pic>
      <p:sp>
        <p:nvSpPr>
          <p:cNvPr id="11" name="object 11"/>
          <p:cNvSpPr txBox="1"/>
          <p:nvPr/>
        </p:nvSpPr>
        <p:spPr>
          <a:xfrm>
            <a:off x="486257" y="5287136"/>
            <a:ext cx="8548370" cy="57467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Vid</a:t>
            </a:r>
            <a:r>
              <a:rPr sz="1800" spc="-25" dirty="0">
                <a:latin typeface="Arial"/>
                <a:cs typeface="Arial"/>
              </a:rPr>
              <a:t> </a:t>
            </a:r>
            <a:r>
              <a:rPr sz="1800" dirty="0">
                <a:latin typeface="Arial"/>
                <a:cs typeface="Arial"/>
              </a:rPr>
              <a:t>frågor</a:t>
            </a:r>
            <a:r>
              <a:rPr sz="1800" spc="-20" dirty="0">
                <a:latin typeface="Arial"/>
                <a:cs typeface="Arial"/>
              </a:rPr>
              <a:t> </a:t>
            </a:r>
            <a:r>
              <a:rPr sz="1800" dirty="0">
                <a:latin typeface="Arial"/>
                <a:cs typeface="Arial"/>
              </a:rPr>
              <a:t>och</a:t>
            </a:r>
            <a:r>
              <a:rPr sz="1800" spc="-15" dirty="0">
                <a:latin typeface="Arial"/>
                <a:cs typeface="Arial"/>
              </a:rPr>
              <a:t> </a:t>
            </a:r>
            <a:r>
              <a:rPr sz="1800" dirty="0">
                <a:latin typeface="Arial"/>
                <a:cs typeface="Arial"/>
              </a:rPr>
              <a:t>funderingar</a:t>
            </a:r>
            <a:r>
              <a:rPr sz="1800" spc="5" dirty="0">
                <a:latin typeface="Arial"/>
                <a:cs typeface="Arial"/>
              </a:rPr>
              <a:t> </a:t>
            </a:r>
            <a:r>
              <a:rPr sz="1800" dirty="0">
                <a:latin typeface="Arial"/>
                <a:cs typeface="Arial"/>
              </a:rPr>
              <a:t>kan</a:t>
            </a:r>
            <a:r>
              <a:rPr sz="1800" spc="-10" dirty="0">
                <a:latin typeface="Arial"/>
                <a:cs typeface="Arial"/>
              </a:rPr>
              <a:t> </a:t>
            </a:r>
            <a:r>
              <a:rPr sz="1800" dirty="0">
                <a:latin typeface="Arial"/>
                <a:cs typeface="Arial"/>
              </a:rPr>
              <a:t>ni</a:t>
            </a:r>
            <a:r>
              <a:rPr sz="1800" spc="-25" dirty="0">
                <a:latin typeface="Arial"/>
                <a:cs typeface="Arial"/>
              </a:rPr>
              <a:t> </a:t>
            </a:r>
            <a:r>
              <a:rPr sz="1800" dirty="0">
                <a:latin typeface="Arial"/>
                <a:cs typeface="Arial"/>
              </a:rPr>
              <a:t>höra</a:t>
            </a:r>
            <a:r>
              <a:rPr sz="1800" spc="-15" dirty="0">
                <a:latin typeface="Arial"/>
                <a:cs typeface="Arial"/>
              </a:rPr>
              <a:t> </a:t>
            </a:r>
            <a:r>
              <a:rPr sz="1800" dirty="0">
                <a:latin typeface="Arial"/>
                <a:cs typeface="Arial"/>
              </a:rPr>
              <a:t>av</a:t>
            </a:r>
            <a:r>
              <a:rPr sz="1800" spc="-20" dirty="0">
                <a:latin typeface="Arial"/>
                <a:cs typeface="Arial"/>
              </a:rPr>
              <a:t> </a:t>
            </a:r>
            <a:r>
              <a:rPr sz="1800" dirty="0">
                <a:latin typeface="Arial"/>
                <a:cs typeface="Arial"/>
              </a:rPr>
              <a:t>er</a:t>
            </a:r>
            <a:r>
              <a:rPr sz="1800" spc="-15" dirty="0">
                <a:latin typeface="Arial"/>
                <a:cs typeface="Arial"/>
              </a:rPr>
              <a:t> </a:t>
            </a:r>
            <a:r>
              <a:rPr sz="1800" dirty="0">
                <a:latin typeface="Arial"/>
                <a:cs typeface="Arial"/>
              </a:rPr>
              <a:t>till</a:t>
            </a:r>
            <a:r>
              <a:rPr sz="1800" spc="-45" dirty="0">
                <a:latin typeface="Arial"/>
                <a:cs typeface="Arial"/>
              </a:rPr>
              <a:t> </a:t>
            </a:r>
            <a:r>
              <a:rPr lang="sv-SE" spc="-45" dirty="0">
                <a:latin typeface="Arial"/>
                <a:cs typeface="Arial"/>
              </a:rPr>
              <a:t>Sofie</a:t>
            </a:r>
            <a:r>
              <a:rPr sz="1800" dirty="0">
                <a:latin typeface="Arial"/>
                <a:cs typeface="Arial"/>
              </a:rPr>
              <a:t>,</a:t>
            </a:r>
            <a:r>
              <a:rPr sz="1800" spc="-35" dirty="0">
                <a:latin typeface="Arial"/>
                <a:cs typeface="Arial"/>
              </a:rPr>
              <a:t> </a:t>
            </a:r>
            <a:r>
              <a:rPr sz="1800" dirty="0">
                <a:latin typeface="Arial"/>
                <a:cs typeface="Arial"/>
              </a:rPr>
              <a:t>antingen genom </a:t>
            </a:r>
            <a:r>
              <a:rPr sz="1800" spc="-10" dirty="0">
                <a:latin typeface="Arial"/>
                <a:cs typeface="Arial"/>
              </a:rPr>
              <a:t>supertextappen, </a:t>
            </a:r>
            <a:r>
              <a:rPr sz="1800" dirty="0">
                <a:latin typeface="Arial"/>
                <a:cs typeface="Arial"/>
              </a:rPr>
              <a:t>mejl</a:t>
            </a:r>
            <a:r>
              <a:rPr sz="1800" spc="-10" dirty="0">
                <a:latin typeface="Arial"/>
                <a:cs typeface="Arial"/>
              </a:rPr>
              <a:t> </a:t>
            </a:r>
            <a:r>
              <a:rPr sz="1800" dirty="0">
                <a:latin typeface="Arial"/>
                <a:cs typeface="Arial"/>
              </a:rPr>
              <a:t>eller</a:t>
            </a:r>
            <a:r>
              <a:rPr sz="1800" spc="-10" dirty="0">
                <a:latin typeface="Arial"/>
                <a:cs typeface="Arial"/>
              </a:rPr>
              <a:t> </a:t>
            </a:r>
            <a:r>
              <a:rPr sz="1800" dirty="0">
                <a:latin typeface="Arial"/>
                <a:cs typeface="Arial"/>
              </a:rPr>
              <a:t>per</a:t>
            </a:r>
            <a:r>
              <a:rPr sz="1800" spc="-15" dirty="0">
                <a:latin typeface="Arial"/>
                <a:cs typeface="Arial"/>
              </a:rPr>
              <a:t> </a:t>
            </a:r>
            <a:r>
              <a:rPr sz="1800" spc="-10" dirty="0">
                <a:latin typeface="Arial"/>
                <a:cs typeface="Arial"/>
              </a:rPr>
              <a:t>telefon.</a:t>
            </a:r>
            <a:endParaRPr sz="1800" dirty="0">
              <a:latin typeface="Arial"/>
              <a:cs typeface="Arial"/>
            </a:endParaRPr>
          </a:p>
        </p:txBody>
      </p:sp>
      <p:pic>
        <p:nvPicPr>
          <p:cNvPr id="12" name="Bildobjekt 11">
            <a:extLst>
              <a:ext uri="{FF2B5EF4-FFF2-40B4-BE49-F238E27FC236}">
                <a16:creationId xmlns:a16="http://schemas.microsoft.com/office/drawing/2014/main" id="{04564CEF-2586-4082-93CB-F8462A598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943" y="0"/>
            <a:ext cx="3783329" cy="2603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CAC9B8-D088-4757-BF72-51BDC7FC9A7F}"/>
              </a:ext>
            </a:extLst>
          </p:cNvPr>
          <p:cNvSpPr>
            <a:spLocks noGrp="1"/>
          </p:cNvSpPr>
          <p:nvPr>
            <p:ph type="title"/>
          </p:nvPr>
        </p:nvSpPr>
        <p:spPr>
          <a:xfrm>
            <a:off x="918159" y="2212593"/>
            <a:ext cx="9165767" cy="430887"/>
          </a:xfrm>
        </p:spPr>
        <p:txBody>
          <a:bodyPr/>
          <a:lstStyle/>
          <a:p>
            <a:pPr algn="ctr"/>
            <a:r>
              <a:rPr lang="sv-SE" dirty="0"/>
              <a:t>Övriga aktiviteter</a:t>
            </a:r>
          </a:p>
        </p:txBody>
      </p:sp>
      <p:sp>
        <p:nvSpPr>
          <p:cNvPr id="3" name="Platshållare för text 2">
            <a:extLst>
              <a:ext uri="{FF2B5EF4-FFF2-40B4-BE49-F238E27FC236}">
                <a16:creationId xmlns:a16="http://schemas.microsoft.com/office/drawing/2014/main" id="{215692C9-9E31-4B4F-9DE3-065052C349A1}"/>
              </a:ext>
            </a:extLst>
          </p:cNvPr>
          <p:cNvSpPr>
            <a:spLocks noGrp="1"/>
          </p:cNvSpPr>
          <p:nvPr>
            <p:ph type="body" idx="1"/>
          </p:nvPr>
        </p:nvSpPr>
        <p:spPr>
          <a:xfrm>
            <a:off x="228600" y="2702662"/>
            <a:ext cx="10439400" cy="4154984"/>
          </a:xfrm>
        </p:spPr>
        <p:txBody>
          <a:bodyPr/>
          <a:lstStyle/>
          <a:p>
            <a:r>
              <a:rPr lang="sv-SE" u="sng" dirty="0">
                <a:solidFill>
                  <a:schemeClr val="accent1">
                    <a:lumMod val="75000"/>
                  </a:schemeClr>
                </a:solidFill>
              </a:rPr>
              <a:t>Gemensamma aktiviteter för laget</a:t>
            </a:r>
            <a:r>
              <a:rPr lang="sv-SE" dirty="0">
                <a:solidFill>
                  <a:schemeClr val="accent1">
                    <a:lumMod val="75000"/>
                  </a:schemeClr>
                </a:solidFill>
              </a:rPr>
              <a:t>		</a:t>
            </a:r>
            <a:r>
              <a:rPr lang="sv-SE" u="sng" dirty="0">
                <a:solidFill>
                  <a:schemeClr val="accent1">
                    <a:lumMod val="75000"/>
                  </a:schemeClr>
                </a:solidFill>
              </a:rPr>
              <a:t>Egen anmälan, man står för kostnaden själv </a:t>
            </a:r>
          </a:p>
          <a:p>
            <a:r>
              <a:rPr lang="sv-SE" dirty="0">
                <a:solidFill>
                  <a:schemeClr val="accent1">
                    <a:lumMod val="75000"/>
                  </a:schemeClr>
                </a:solidFill>
              </a:rPr>
              <a:t>Kick-off den 12/4 				Fotbollsskola Friska Viljor FC- Intersport Camp</a:t>
            </a:r>
          </a:p>
          <a:p>
            <a:r>
              <a:rPr lang="sv-SE" dirty="0">
                <a:solidFill>
                  <a:schemeClr val="accent1">
                    <a:lumMod val="75000"/>
                  </a:schemeClr>
                </a:solidFill>
              </a:rPr>
              <a:t>					2025, 16-19/6 på </a:t>
            </a:r>
            <a:r>
              <a:rPr lang="sv-SE" dirty="0" err="1">
                <a:solidFill>
                  <a:schemeClr val="accent1">
                    <a:lumMod val="75000"/>
                  </a:schemeClr>
                </a:solidFill>
              </a:rPr>
              <a:t>skyttis</a:t>
            </a:r>
            <a:r>
              <a:rPr lang="sv-SE" dirty="0">
                <a:solidFill>
                  <a:schemeClr val="accent1">
                    <a:lumMod val="75000"/>
                  </a:schemeClr>
                </a:solidFill>
              </a:rPr>
              <a:t>. </a:t>
            </a:r>
          </a:p>
          <a:p>
            <a:r>
              <a:rPr lang="sv-SE" dirty="0">
                <a:solidFill>
                  <a:schemeClr val="accent1">
                    <a:lumMod val="75000"/>
                  </a:schemeClr>
                </a:solidFill>
              </a:rPr>
              <a:t>3 </a:t>
            </a:r>
            <a:r>
              <a:rPr lang="sv-SE" dirty="0" err="1">
                <a:solidFill>
                  <a:schemeClr val="accent1">
                    <a:lumMod val="75000"/>
                  </a:schemeClr>
                </a:solidFill>
              </a:rPr>
              <a:t>st</a:t>
            </a:r>
            <a:r>
              <a:rPr lang="sv-SE" dirty="0">
                <a:solidFill>
                  <a:schemeClr val="accent1">
                    <a:lumMod val="75000"/>
                  </a:schemeClr>
                </a:solidFill>
              </a:rPr>
              <a:t> grillningar på Stora Coop 			</a:t>
            </a:r>
          </a:p>
          <a:p>
            <a:r>
              <a:rPr lang="sv-SE" dirty="0">
                <a:solidFill>
                  <a:schemeClr val="accent1">
                    <a:lumMod val="75000"/>
                  </a:schemeClr>
                </a:solidFill>
              </a:rPr>
              <a:t>					Junselelägret 26 juni – 29 juni</a:t>
            </a:r>
          </a:p>
          <a:p>
            <a:r>
              <a:rPr lang="sv-SE" dirty="0">
                <a:solidFill>
                  <a:schemeClr val="accent1">
                    <a:lumMod val="75000"/>
                  </a:schemeClr>
                </a:solidFill>
              </a:rPr>
              <a:t>Anmält nattvandring, men ej fått svar.		Anmälan, resa mm fixar man själv.	</a:t>
            </a:r>
          </a:p>
          <a:p>
            <a:r>
              <a:rPr lang="sv-SE" dirty="0">
                <a:solidFill>
                  <a:schemeClr val="accent1">
                    <a:lumMod val="75000"/>
                  </a:schemeClr>
                </a:solidFill>
              </a:rPr>
              <a:t>					De spelare som väljer att åka representerar Arnäs.</a:t>
            </a:r>
          </a:p>
          <a:p>
            <a:r>
              <a:rPr lang="sv-SE" dirty="0">
                <a:solidFill>
                  <a:schemeClr val="accent1">
                    <a:lumMod val="75000"/>
                  </a:schemeClr>
                </a:solidFill>
              </a:rPr>
              <a:t>Arnäsdagen lördag 7 juni, alla lag deltar	Tänk på att vi både representerar vårat lag och Arnäs IF</a:t>
            </a:r>
          </a:p>
          <a:p>
            <a:endParaRPr lang="sv-SE" dirty="0">
              <a:solidFill>
                <a:schemeClr val="accent1">
                  <a:lumMod val="75000"/>
                </a:schemeClr>
              </a:solidFill>
            </a:endParaRPr>
          </a:p>
          <a:p>
            <a:r>
              <a:rPr lang="sv-SE" dirty="0">
                <a:solidFill>
                  <a:schemeClr val="accent1">
                    <a:lumMod val="75000"/>
                  </a:schemeClr>
                </a:solidFill>
              </a:rPr>
              <a:t>Sopning på Norbergs Åkeri								                                                    </a:t>
            </a:r>
          </a:p>
          <a:p>
            <a:endParaRPr lang="sv-SE" dirty="0">
              <a:solidFill>
                <a:schemeClr val="accent1">
                  <a:lumMod val="75000"/>
                </a:schemeClr>
              </a:solidFill>
            </a:endParaRPr>
          </a:p>
          <a:p>
            <a:r>
              <a:rPr lang="sv-SE" dirty="0">
                <a:solidFill>
                  <a:schemeClr val="accent1">
                    <a:lumMod val="75000"/>
                  </a:schemeClr>
                </a:solidFill>
              </a:rPr>
              <a:t>DM, 6/6?					</a:t>
            </a:r>
          </a:p>
          <a:p>
            <a:r>
              <a:rPr lang="sv-SE" dirty="0">
                <a:solidFill>
                  <a:schemeClr val="accent1">
                    <a:lumMod val="75000"/>
                  </a:schemeClr>
                </a:solidFill>
              </a:rPr>
              <a:t>Vi vet ännu inte vart och vilka tider men</a:t>
            </a:r>
          </a:p>
          <a:p>
            <a:r>
              <a:rPr lang="sv-SE" dirty="0">
                <a:solidFill>
                  <a:schemeClr val="accent1">
                    <a:lumMod val="75000"/>
                  </a:schemeClr>
                </a:solidFill>
              </a:rPr>
              <a:t>Återkommer så snart vi vet mera. 		</a:t>
            </a:r>
            <a:br>
              <a:rPr lang="sv-SE" dirty="0">
                <a:solidFill>
                  <a:schemeClr val="accent1">
                    <a:lumMod val="75000"/>
                  </a:schemeClr>
                </a:solidFill>
              </a:rPr>
            </a:br>
            <a:r>
              <a:rPr lang="sv-SE" dirty="0">
                <a:solidFill>
                  <a:schemeClr val="accent1">
                    <a:lumMod val="75000"/>
                  </a:schemeClr>
                </a:solidFill>
              </a:rPr>
              <a:t>					</a:t>
            </a:r>
          </a:p>
        </p:txBody>
      </p:sp>
      <p:grpSp>
        <p:nvGrpSpPr>
          <p:cNvPr id="4" name="object 3">
            <a:extLst>
              <a:ext uri="{FF2B5EF4-FFF2-40B4-BE49-F238E27FC236}">
                <a16:creationId xmlns:a16="http://schemas.microsoft.com/office/drawing/2014/main" id="{D510C212-BC06-4432-B232-6769F88D46D1}"/>
              </a:ext>
            </a:extLst>
          </p:cNvPr>
          <p:cNvGrpSpPr/>
          <p:nvPr/>
        </p:nvGrpSpPr>
        <p:grpSpPr>
          <a:xfrm>
            <a:off x="0" y="39623"/>
            <a:ext cx="12192000" cy="2113915"/>
            <a:chOff x="0" y="39623"/>
            <a:chExt cx="12192000" cy="2113915"/>
          </a:xfrm>
        </p:grpSpPr>
        <p:pic>
          <p:nvPicPr>
            <p:cNvPr id="5" name="object 4">
              <a:extLst>
                <a:ext uri="{FF2B5EF4-FFF2-40B4-BE49-F238E27FC236}">
                  <a16:creationId xmlns:a16="http://schemas.microsoft.com/office/drawing/2014/main" id="{A30B06CB-15E4-4A45-925D-0940654398F2}"/>
                </a:ext>
              </a:extLst>
            </p:cNvPr>
            <p:cNvPicPr/>
            <p:nvPr/>
          </p:nvPicPr>
          <p:blipFill>
            <a:blip r:embed="rId2" cstate="print"/>
            <a:stretch>
              <a:fillRect/>
            </a:stretch>
          </p:blipFill>
          <p:spPr>
            <a:xfrm>
              <a:off x="1595627" y="74675"/>
              <a:ext cx="8964168" cy="1554479"/>
            </a:xfrm>
            <a:prstGeom prst="rect">
              <a:avLst/>
            </a:prstGeom>
          </p:spPr>
        </p:pic>
        <p:pic>
          <p:nvPicPr>
            <p:cNvPr id="6" name="object 5">
              <a:extLst>
                <a:ext uri="{FF2B5EF4-FFF2-40B4-BE49-F238E27FC236}">
                  <a16:creationId xmlns:a16="http://schemas.microsoft.com/office/drawing/2014/main" id="{7637ED6C-8CF7-4508-9999-1E6B0D9B3085}"/>
                </a:ext>
              </a:extLst>
            </p:cNvPr>
            <p:cNvPicPr/>
            <p:nvPr/>
          </p:nvPicPr>
          <p:blipFill>
            <a:blip r:embed="rId2" cstate="print"/>
            <a:stretch>
              <a:fillRect/>
            </a:stretch>
          </p:blipFill>
          <p:spPr>
            <a:xfrm>
              <a:off x="0" y="39623"/>
              <a:ext cx="12191999" cy="2113788"/>
            </a:xfrm>
            <a:prstGeom prst="rect">
              <a:avLst/>
            </a:prstGeom>
          </p:spPr>
        </p:pic>
      </p:grpSp>
    </p:spTree>
    <p:extLst>
      <p:ext uri="{BB962C8B-B14F-4D97-AF65-F5344CB8AC3E}">
        <p14:creationId xmlns:p14="http://schemas.microsoft.com/office/powerpoint/2010/main" val="8995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1254446"/>
          </a:xfrm>
          <a:prstGeom prst="rect">
            <a:avLst/>
          </a:prstGeom>
        </p:spPr>
        <p:txBody>
          <a:bodyPr vert="horz" wrap="square" lIns="0" tIns="388874" rIns="0" bIns="0" rtlCol="0">
            <a:spAutoFit/>
          </a:bodyPr>
          <a:lstStyle/>
          <a:p>
            <a:pPr marL="1308735">
              <a:lnSpc>
                <a:spcPct val="100000"/>
              </a:lnSpc>
              <a:spcBef>
                <a:spcPts val="95"/>
              </a:spcBef>
            </a:pPr>
            <a:r>
              <a:rPr spc="-10" dirty="0"/>
              <a:t>Vad</a:t>
            </a:r>
            <a:r>
              <a:rPr spc="-100" dirty="0"/>
              <a:t> </a:t>
            </a:r>
            <a:r>
              <a:rPr dirty="0"/>
              <a:t>förväntas</a:t>
            </a:r>
            <a:r>
              <a:rPr spc="-75" dirty="0"/>
              <a:t> </a:t>
            </a:r>
            <a:r>
              <a:rPr dirty="0"/>
              <a:t>av</a:t>
            </a:r>
            <a:r>
              <a:rPr spc="-90" dirty="0"/>
              <a:t> </a:t>
            </a:r>
            <a:r>
              <a:rPr dirty="0" err="1"/>
              <a:t>er</a:t>
            </a:r>
            <a:r>
              <a:rPr spc="-100" dirty="0"/>
              <a:t> </a:t>
            </a:r>
            <a:r>
              <a:rPr spc="-10" dirty="0" err="1"/>
              <a:t>föräldrar</a:t>
            </a:r>
            <a:r>
              <a:rPr lang="sv-SE" spc="-10" dirty="0"/>
              <a:t> tillsammans med tjejerna</a:t>
            </a:r>
            <a:r>
              <a:rPr spc="-10" dirty="0"/>
              <a:t>?</a:t>
            </a:r>
          </a:p>
        </p:txBody>
      </p:sp>
      <p:sp>
        <p:nvSpPr>
          <p:cNvPr id="3" name="object 3"/>
          <p:cNvSpPr txBox="1"/>
          <p:nvPr/>
        </p:nvSpPr>
        <p:spPr>
          <a:xfrm>
            <a:off x="2286000" y="3403555"/>
            <a:ext cx="7797926" cy="2225417"/>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endParaRPr lang="sv-SE" sz="1400" b="1" dirty="0">
              <a:solidFill>
                <a:srgbClr val="375F92"/>
              </a:solidFill>
              <a:latin typeface="Arial"/>
              <a:cs typeface="Arial"/>
            </a:endParaRPr>
          </a:p>
          <a:p>
            <a:pPr marL="355600" indent="-343535">
              <a:lnSpc>
                <a:spcPct val="100000"/>
              </a:lnSpc>
              <a:spcBef>
                <a:spcPts val="100"/>
              </a:spcBef>
              <a:buFont typeface="Arial"/>
              <a:buChar char="•"/>
              <a:tabLst>
                <a:tab pos="355600" algn="l"/>
                <a:tab pos="356235" algn="l"/>
              </a:tabLst>
            </a:pPr>
            <a:r>
              <a:rPr sz="1400" b="1" dirty="0" err="1">
                <a:solidFill>
                  <a:srgbClr val="375F92"/>
                </a:solidFill>
                <a:latin typeface="Arial"/>
                <a:cs typeface="Arial"/>
              </a:rPr>
              <a:t>Hjälpa</a:t>
            </a:r>
            <a:r>
              <a:rPr sz="1400" b="1" spc="-30" dirty="0">
                <a:solidFill>
                  <a:srgbClr val="375F92"/>
                </a:solidFill>
                <a:latin typeface="Arial"/>
                <a:cs typeface="Arial"/>
              </a:rPr>
              <a:t> </a:t>
            </a:r>
            <a:r>
              <a:rPr sz="1400" b="1" dirty="0">
                <a:solidFill>
                  <a:srgbClr val="375F92"/>
                </a:solidFill>
                <a:latin typeface="Arial"/>
                <a:cs typeface="Arial"/>
              </a:rPr>
              <a:t>till</a:t>
            </a:r>
            <a:r>
              <a:rPr sz="1400" b="1" spc="-30" dirty="0">
                <a:solidFill>
                  <a:srgbClr val="375F92"/>
                </a:solidFill>
                <a:latin typeface="Arial"/>
                <a:cs typeface="Arial"/>
              </a:rPr>
              <a:t> </a:t>
            </a:r>
            <a:r>
              <a:rPr sz="1400" b="1" dirty="0">
                <a:solidFill>
                  <a:srgbClr val="375F92"/>
                </a:solidFill>
                <a:latin typeface="Arial"/>
                <a:cs typeface="Arial"/>
              </a:rPr>
              <a:t>att</a:t>
            </a:r>
            <a:r>
              <a:rPr sz="1400" b="1" spc="-5" dirty="0">
                <a:solidFill>
                  <a:srgbClr val="375F92"/>
                </a:solidFill>
                <a:latin typeface="Arial"/>
                <a:cs typeface="Arial"/>
              </a:rPr>
              <a:t> </a:t>
            </a:r>
            <a:r>
              <a:rPr sz="1400" b="1" dirty="0">
                <a:solidFill>
                  <a:srgbClr val="375F92"/>
                </a:solidFill>
                <a:latin typeface="Arial"/>
                <a:cs typeface="Arial"/>
              </a:rPr>
              <a:t>samla</a:t>
            </a:r>
            <a:r>
              <a:rPr sz="1400" b="1" spc="-5" dirty="0">
                <a:solidFill>
                  <a:srgbClr val="375F92"/>
                </a:solidFill>
                <a:latin typeface="Arial"/>
                <a:cs typeface="Arial"/>
              </a:rPr>
              <a:t> </a:t>
            </a:r>
            <a:r>
              <a:rPr sz="1400" b="1" dirty="0">
                <a:solidFill>
                  <a:srgbClr val="375F92"/>
                </a:solidFill>
                <a:latin typeface="Arial"/>
                <a:cs typeface="Arial"/>
              </a:rPr>
              <a:t>in</a:t>
            </a:r>
            <a:r>
              <a:rPr sz="1400" b="1" spc="-25" dirty="0">
                <a:solidFill>
                  <a:srgbClr val="375F92"/>
                </a:solidFill>
                <a:latin typeface="Arial"/>
                <a:cs typeface="Arial"/>
              </a:rPr>
              <a:t> </a:t>
            </a:r>
            <a:r>
              <a:rPr sz="1400" b="1" dirty="0">
                <a:solidFill>
                  <a:srgbClr val="375F92"/>
                </a:solidFill>
                <a:latin typeface="Arial"/>
                <a:cs typeface="Arial"/>
              </a:rPr>
              <a:t>lagets</a:t>
            </a:r>
            <a:r>
              <a:rPr sz="1400" b="1" spc="-20" dirty="0">
                <a:solidFill>
                  <a:srgbClr val="375F92"/>
                </a:solidFill>
                <a:latin typeface="Arial"/>
                <a:cs typeface="Arial"/>
              </a:rPr>
              <a:t> </a:t>
            </a:r>
            <a:r>
              <a:rPr sz="1400" b="1" spc="-10" dirty="0">
                <a:solidFill>
                  <a:srgbClr val="375F92"/>
                </a:solidFill>
                <a:latin typeface="Arial"/>
                <a:cs typeface="Arial"/>
              </a:rPr>
              <a:t>beting</a:t>
            </a:r>
            <a:endParaRPr sz="1400" dirty="0">
              <a:latin typeface="Arial"/>
              <a:cs typeface="Arial"/>
            </a:endParaRPr>
          </a:p>
          <a:p>
            <a:pPr marL="1099185" marR="163195" indent="-342900">
              <a:lnSpc>
                <a:spcPct val="100000"/>
              </a:lnSpc>
              <a:spcBef>
                <a:spcPts val="5"/>
              </a:spcBef>
              <a:tabLst>
                <a:tab pos="1099185" algn="l"/>
              </a:tabLst>
            </a:pPr>
            <a:r>
              <a:rPr sz="1400" spc="-50" dirty="0">
                <a:solidFill>
                  <a:srgbClr val="375F92"/>
                </a:solidFill>
                <a:latin typeface="Arial"/>
                <a:cs typeface="Arial"/>
              </a:rPr>
              <a:t>–</a:t>
            </a:r>
            <a:r>
              <a:rPr sz="1400" dirty="0">
                <a:solidFill>
                  <a:srgbClr val="375F92"/>
                </a:solidFill>
                <a:latin typeface="Arial"/>
                <a:cs typeface="Arial"/>
              </a:rPr>
              <a:t>	</a:t>
            </a:r>
            <a:r>
              <a:rPr lang="sv-SE" sz="1400" b="1" dirty="0">
                <a:solidFill>
                  <a:srgbClr val="375F92"/>
                </a:solidFill>
                <a:latin typeface="Arial"/>
                <a:cs typeface="Arial"/>
              </a:rPr>
              <a:t>Försäljning av toalett &amp; hushållspapper, start i slutet på april.</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Sopning på Norbergs Åkeri, mitten på maj. </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Grillning på Stora Coop</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Eventuell nattvandring</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Arnäsdagen 7 juni</a:t>
            </a:r>
          </a:p>
          <a:p>
            <a:pPr marL="355600" indent="-343535">
              <a:lnSpc>
                <a:spcPts val="2875"/>
              </a:lnSpc>
              <a:buFont typeface="Arial"/>
              <a:buChar char="•"/>
              <a:tabLst>
                <a:tab pos="355600" algn="l"/>
                <a:tab pos="356235" algn="l"/>
              </a:tabLst>
            </a:pPr>
            <a:r>
              <a:rPr lang="sv-SE" sz="1400" b="1" dirty="0">
                <a:solidFill>
                  <a:srgbClr val="375F92"/>
                </a:solidFill>
                <a:latin typeface="Arial"/>
                <a:cs typeface="Arial"/>
              </a:rPr>
              <a:t>Även i år är det eventuellt </a:t>
            </a:r>
            <a:r>
              <a:rPr sz="1400" b="1" dirty="0" err="1">
                <a:solidFill>
                  <a:srgbClr val="375F92"/>
                </a:solidFill>
                <a:latin typeface="Arial"/>
                <a:cs typeface="Arial"/>
              </a:rPr>
              <a:t>behov</a:t>
            </a:r>
            <a:r>
              <a:rPr sz="1400" b="1" spc="-35" dirty="0">
                <a:solidFill>
                  <a:srgbClr val="375F92"/>
                </a:solidFill>
                <a:latin typeface="Arial"/>
                <a:cs typeface="Arial"/>
              </a:rPr>
              <a:t> </a:t>
            </a:r>
            <a:r>
              <a:rPr lang="sv-SE" sz="1400" b="1" spc="-35" dirty="0">
                <a:solidFill>
                  <a:srgbClr val="375F92"/>
                </a:solidFill>
                <a:latin typeface="Arial"/>
                <a:cs typeface="Arial"/>
              </a:rPr>
              <a:t>av 2 </a:t>
            </a:r>
            <a:r>
              <a:rPr lang="sv-SE" sz="1400" b="1" spc="-35" dirty="0" err="1">
                <a:solidFill>
                  <a:srgbClr val="375F92"/>
                </a:solidFill>
                <a:latin typeface="Arial"/>
                <a:cs typeface="Arial"/>
              </a:rPr>
              <a:t>st</a:t>
            </a:r>
            <a:r>
              <a:rPr lang="sv-SE" sz="1400" b="1" spc="-35" dirty="0">
                <a:solidFill>
                  <a:srgbClr val="375F92"/>
                </a:solidFill>
                <a:latin typeface="Arial"/>
                <a:cs typeface="Arial"/>
              </a:rPr>
              <a:t> föräldrar/lag som kan </a:t>
            </a:r>
            <a:r>
              <a:rPr sz="1400" b="1" dirty="0" err="1">
                <a:solidFill>
                  <a:srgbClr val="375F92"/>
                </a:solidFill>
                <a:latin typeface="Arial"/>
                <a:cs typeface="Arial"/>
              </a:rPr>
              <a:t>medverka</a:t>
            </a:r>
            <a:r>
              <a:rPr sz="1400" b="1" spc="-25" dirty="0">
                <a:solidFill>
                  <a:srgbClr val="375F92"/>
                </a:solidFill>
                <a:latin typeface="Arial"/>
                <a:cs typeface="Arial"/>
              </a:rPr>
              <a:t> </a:t>
            </a:r>
            <a:r>
              <a:rPr lang="sv-SE" sz="1400" b="1" spc="-25" dirty="0">
                <a:solidFill>
                  <a:srgbClr val="375F92"/>
                </a:solidFill>
                <a:latin typeface="Arial"/>
                <a:cs typeface="Arial"/>
              </a:rPr>
              <a:t>vid </a:t>
            </a:r>
            <a:r>
              <a:rPr sz="1400" b="1" dirty="0" err="1">
                <a:solidFill>
                  <a:srgbClr val="375F92"/>
                </a:solidFill>
                <a:latin typeface="Arial"/>
                <a:cs typeface="Arial"/>
              </a:rPr>
              <a:t>skötsel</a:t>
            </a:r>
            <a:r>
              <a:rPr lang="sv-SE" sz="1400" b="1" spc="-35" dirty="0">
                <a:solidFill>
                  <a:srgbClr val="375F92"/>
                </a:solidFill>
                <a:latin typeface="Arial"/>
                <a:cs typeface="Arial"/>
              </a:rPr>
              <a:t> av </a:t>
            </a:r>
            <a:r>
              <a:rPr sz="1400" b="1" spc="-10" dirty="0" err="1">
                <a:solidFill>
                  <a:srgbClr val="375F92"/>
                </a:solidFill>
                <a:latin typeface="Arial"/>
                <a:cs typeface="Arial"/>
              </a:rPr>
              <a:t>anläggningen</a:t>
            </a:r>
            <a:r>
              <a:rPr lang="sv-SE" sz="1400" b="1" spc="-10" dirty="0">
                <a:solidFill>
                  <a:srgbClr val="375F92"/>
                </a:solidFill>
                <a:latin typeface="Arial"/>
                <a:cs typeface="Arial"/>
              </a:rPr>
              <a:t> under semestern, Björn har slutat men Gabrielas pappa Vidmands tar över.</a:t>
            </a:r>
          </a:p>
        </p:txBody>
      </p:sp>
      <p:grpSp>
        <p:nvGrpSpPr>
          <p:cNvPr id="4" name="object 4"/>
          <p:cNvGrpSpPr/>
          <p:nvPr/>
        </p:nvGrpSpPr>
        <p:grpSpPr>
          <a:xfrm>
            <a:off x="0" y="4572"/>
            <a:ext cx="12192000" cy="2113915"/>
            <a:chOff x="0" y="4572"/>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4572"/>
              <a:ext cx="12191999" cy="2113788"/>
            </a:xfrm>
            <a:prstGeom prst="rect">
              <a:avLst/>
            </a:prstGeom>
          </p:spPr>
        </p:pic>
      </p:grpSp>
      <p:pic>
        <p:nvPicPr>
          <p:cNvPr id="7" name="object 7"/>
          <p:cNvPicPr/>
          <p:nvPr/>
        </p:nvPicPr>
        <p:blipFill>
          <a:blip r:embed="rId3" cstate="print"/>
          <a:stretch>
            <a:fillRect/>
          </a:stretch>
        </p:blipFill>
        <p:spPr>
          <a:xfrm>
            <a:off x="118871" y="6164578"/>
            <a:ext cx="664202" cy="6446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1490793"/>
          </a:xfrm>
          <a:prstGeom prst="rect">
            <a:avLst/>
          </a:prstGeom>
        </p:spPr>
        <p:txBody>
          <a:bodyPr vert="horz" wrap="square" lIns="0" tIns="13335" rIns="0" bIns="0" rtlCol="0">
            <a:spAutoFit/>
          </a:bodyPr>
          <a:lstStyle/>
          <a:p>
            <a:pPr marL="12700">
              <a:lnSpc>
                <a:spcPct val="100000"/>
              </a:lnSpc>
              <a:spcBef>
                <a:spcPts val="105"/>
              </a:spcBef>
            </a:pPr>
            <a:r>
              <a:rPr lang="sv-SE" sz="3200" spc="-10" dirty="0"/>
              <a:t>Arbetsfördelning inom laget</a:t>
            </a:r>
            <a:br>
              <a:rPr lang="sv-SE" sz="3200" spc="-10" dirty="0"/>
            </a:br>
            <a:br>
              <a:rPr lang="sv-SE" sz="3200" spc="-10" dirty="0"/>
            </a:br>
            <a:endParaRPr sz="3200" dirty="0"/>
          </a:p>
        </p:txBody>
      </p:sp>
      <p:sp>
        <p:nvSpPr>
          <p:cNvPr id="10" name="Platshållare för text 9">
            <a:extLst>
              <a:ext uri="{FF2B5EF4-FFF2-40B4-BE49-F238E27FC236}">
                <a16:creationId xmlns:a16="http://schemas.microsoft.com/office/drawing/2014/main" id="{ED32802F-51D2-4793-8DC3-81DF7222366F}"/>
              </a:ext>
            </a:extLst>
          </p:cNvPr>
          <p:cNvSpPr>
            <a:spLocks noGrp="1"/>
          </p:cNvSpPr>
          <p:nvPr>
            <p:ph type="body" idx="1"/>
          </p:nvPr>
        </p:nvSpPr>
        <p:spPr>
          <a:xfrm>
            <a:off x="506933" y="3137535"/>
            <a:ext cx="5287645" cy="1107996"/>
          </a:xfrm>
        </p:spPr>
        <p:txBody>
          <a:bodyPr/>
          <a:lstStyle/>
          <a:p>
            <a:r>
              <a:rPr lang="sv-SE" sz="3600" dirty="0">
                <a:solidFill>
                  <a:schemeClr val="accent1">
                    <a:lumMod val="75000"/>
                  </a:schemeClr>
                </a:solidFill>
              </a:rPr>
              <a:t>          16 familjer</a:t>
            </a:r>
          </a:p>
          <a:p>
            <a:r>
              <a:rPr lang="sv-SE" sz="3600" dirty="0">
                <a:solidFill>
                  <a:schemeClr val="accent1">
                    <a:lumMod val="75000"/>
                  </a:schemeClr>
                </a:solidFill>
              </a:rPr>
              <a:t>          5 ledare</a:t>
            </a: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3" cstate="print"/>
            <a:stretch>
              <a:fillRect/>
            </a:stretch>
          </p:blipFill>
          <p:spPr>
            <a:xfrm>
              <a:off x="7572755" y="51815"/>
              <a:ext cx="3016757" cy="1576577"/>
            </a:xfrm>
            <a:prstGeom prst="rect">
              <a:avLst/>
            </a:prstGeom>
          </p:spPr>
        </p:pic>
        <p:pic>
          <p:nvPicPr>
            <p:cNvPr id="7" name="object 7"/>
            <p:cNvPicPr/>
            <p:nvPr/>
          </p:nvPicPr>
          <p:blipFill>
            <a:blip r:embed="rId2" cstate="print"/>
            <a:stretch>
              <a:fillRect/>
            </a:stretch>
          </p:blipFill>
          <p:spPr>
            <a:xfrm>
              <a:off x="0" y="39623"/>
              <a:ext cx="12191999" cy="2113788"/>
            </a:xfrm>
            <a:prstGeom prst="rect">
              <a:avLst/>
            </a:prstGeom>
          </p:spPr>
        </p:pic>
      </p:grpSp>
      <p:pic>
        <p:nvPicPr>
          <p:cNvPr id="8" name="object 8"/>
          <p:cNvPicPr/>
          <p:nvPr/>
        </p:nvPicPr>
        <p:blipFill>
          <a:blip r:embed="rId4" cstate="print"/>
          <a:stretch>
            <a:fillRect/>
          </a:stretch>
        </p:blipFill>
        <p:spPr>
          <a:xfrm>
            <a:off x="234695" y="6092952"/>
            <a:ext cx="664202" cy="644649"/>
          </a:xfrm>
          <a:prstGeom prst="rect">
            <a:avLst/>
          </a:prstGeom>
        </p:spPr>
      </p:pic>
      <p:pic>
        <p:nvPicPr>
          <p:cNvPr id="12" name="Bildobjekt 11">
            <a:extLst>
              <a:ext uri="{FF2B5EF4-FFF2-40B4-BE49-F238E27FC236}">
                <a16:creationId xmlns:a16="http://schemas.microsoft.com/office/drawing/2014/main" id="{D4031E36-232F-459F-99A8-A5B19B6F377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9852" y="3121322"/>
            <a:ext cx="2819400" cy="2819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47244" y="6185915"/>
            <a:ext cx="664202" cy="644650"/>
          </a:xfrm>
          <a:prstGeom prst="rect">
            <a:avLst/>
          </a:prstGeom>
        </p:spPr>
      </p:pic>
      <p:pic>
        <p:nvPicPr>
          <p:cNvPr id="7" name="object 7"/>
          <p:cNvPicPr/>
          <p:nvPr/>
        </p:nvPicPr>
        <p:blipFill>
          <a:blip r:embed="rId3" cstate="print"/>
          <a:stretch>
            <a:fillRect/>
          </a:stretch>
        </p:blipFill>
        <p:spPr>
          <a:xfrm>
            <a:off x="0" y="39623"/>
            <a:ext cx="12191999" cy="2113788"/>
          </a:xfrm>
          <a:prstGeom prst="rect">
            <a:avLst/>
          </a:prstGeom>
        </p:spPr>
      </p:pic>
      <p:sp>
        <p:nvSpPr>
          <p:cNvPr id="8" name="textruta 7">
            <a:extLst>
              <a:ext uri="{FF2B5EF4-FFF2-40B4-BE49-F238E27FC236}">
                <a16:creationId xmlns:a16="http://schemas.microsoft.com/office/drawing/2014/main" id="{5F4FF43E-8D4C-426A-A4B9-CFC39DB48CCA}"/>
              </a:ext>
            </a:extLst>
          </p:cNvPr>
          <p:cNvSpPr txBox="1"/>
          <p:nvPr/>
        </p:nvSpPr>
        <p:spPr>
          <a:xfrm>
            <a:off x="533400" y="2739197"/>
            <a:ext cx="2233127" cy="369332"/>
          </a:xfrm>
          <a:prstGeom prst="rect">
            <a:avLst/>
          </a:prstGeom>
          <a:noFill/>
        </p:spPr>
        <p:txBody>
          <a:bodyPr wrap="square" rtlCol="0">
            <a:spAutoFit/>
          </a:bodyPr>
          <a:lstStyle/>
          <a:p>
            <a:r>
              <a:rPr lang="sv-SE" u="sng" dirty="0">
                <a:solidFill>
                  <a:schemeClr val="accent1">
                    <a:lumMod val="75000"/>
                  </a:schemeClr>
                </a:solidFill>
              </a:rPr>
              <a:t>Fikagrupp</a:t>
            </a:r>
          </a:p>
        </p:txBody>
      </p:sp>
      <p:sp>
        <p:nvSpPr>
          <p:cNvPr id="10" name="textruta 9">
            <a:extLst>
              <a:ext uri="{FF2B5EF4-FFF2-40B4-BE49-F238E27FC236}">
                <a16:creationId xmlns:a16="http://schemas.microsoft.com/office/drawing/2014/main" id="{3EFFFFA6-238C-4A6A-9C4D-3271A85024CE}"/>
              </a:ext>
            </a:extLst>
          </p:cNvPr>
          <p:cNvSpPr txBox="1"/>
          <p:nvPr/>
        </p:nvSpPr>
        <p:spPr>
          <a:xfrm>
            <a:off x="711446" y="4724401"/>
            <a:ext cx="1955554" cy="923330"/>
          </a:xfrm>
          <a:prstGeom prst="rect">
            <a:avLst/>
          </a:prstGeom>
          <a:noFill/>
        </p:spPr>
        <p:txBody>
          <a:bodyPr wrap="square" rtlCol="0">
            <a:spAutoFit/>
          </a:bodyPr>
          <a:lstStyle/>
          <a:p>
            <a:endParaRPr lang="sv-SE" dirty="0">
              <a:solidFill>
                <a:schemeClr val="accent1">
                  <a:lumMod val="75000"/>
                </a:schemeClr>
              </a:solidFill>
            </a:endParaRPr>
          </a:p>
          <a:p>
            <a:endParaRPr lang="sv-SE" dirty="0">
              <a:solidFill>
                <a:schemeClr val="accent1">
                  <a:lumMod val="75000"/>
                </a:schemeClr>
              </a:solidFill>
            </a:endParaRPr>
          </a:p>
          <a:p>
            <a:endParaRPr lang="sv-SE" dirty="0">
              <a:solidFill>
                <a:schemeClr val="accent1">
                  <a:lumMod val="75000"/>
                </a:schemeClr>
              </a:solidFill>
            </a:endParaRPr>
          </a:p>
        </p:txBody>
      </p:sp>
      <p:sp>
        <p:nvSpPr>
          <p:cNvPr id="11" name="textruta 10">
            <a:extLst>
              <a:ext uri="{FF2B5EF4-FFF2-40B4-BE49-F238E27FC236}">
                <a16:creationId xmlns:a16="http://schemas.microsoft.com/office/drawing/2014/main" id="{386A9636-2CAD-45FA-A3A2-7D06BC2F924B}"/>
              </a:ext>
            </a:extLst>
          </p:cNvPr>
          <p:cNvSpPr txBox="1"/>
          <p:nvPr/>
        </p:nvSpPr>
        <p:spPr>
          <a:xfrm>
            <a:off x="6794406" y="2790003"/>
            <a:ext cx="5181600" cy="646331"/>
          </a:xfrm>
          <a:prstGeom prst="rect">
            <a:avLst/>
          </a:prstGeom>
          <a:noFill/>
        </p:spPr>
        <p:txBody>
          <a:bodyPr wrap="square" rtlCol="0">
            <a:spAutoFit/>
          </a:bodyPr>
          <a:lstStyle/>
          <a:p>
            <a:r>
              <a:rPr lang="sv-SE" u="sng" dirty="0">
                <a:solidFill>
                  <a:schemeClr val="accent1">
                    <a:lumMod val="75000"/>
                  </a:schemeClr>
                </a:solidFill>
              </a:rPr>
              <a:t>Tränare</a:t>
            </a:r>
            <a:r>
              <a:rPr lang="sv-SE" dirty="0">
                <a:solidFill>
                  <a:schemeClr val="accent1">
                    <a:lumMod val="75000"/>
                  </a:schemeClr>
                </a:solidFill>
              </a:rPr>
              <a:t>          </a:t>
            </a:r>
            <a:r>
              <a:rPr lang="sv-SE" u="sng" dirty="0" err="1">
                <a:solidFill>
                  <a:schemeClr val="accent1">
                    <a:lumMod val="75000"/>
                  </a:schemeClr>
                </a:solidFill>
              </a:rPr>
              <a:t>Domarfixare</a:t>
            </a:r>
            <a:r>
              <a:rPr lang="sv-SE" dirty="0">
                <a:solidFill>
                  <a:schemeClr val="accent1">
                    <a:lumMod val="75000"/>
                  </a:schemeClr>
                </a:solidFill>
              </a:rPr>
              <a:t>    </a:t>
            </a:r>
            <a:r>
              <a:rPr lang="sv-SE" u="sng" dirty="0" err="1">
                <a:solidFill>
                  <a:schemeClr val="accent1">
                    <a:lumMod val="75000"/>
                  </a:schemeClr>
                </a:solidFill>
              </a:rPr>
              <a:t>Anläggninskontakt</a:t>
            </a:r>
            <a:r>
              <a:rPr lang="sv-SE" u="sng" dirty="0">
                <a:solidFill>
                  <a:schemeClr val="accent1">
                    <a:lumMod val="75000"/>
                  </a:schemeClr>
                </a:solidFill>
              </a:rPr>
              <a:t>    </a:t>
            </a:r>
            <a:br>
              <a:rPr lang="sv-SE" u="sng" dirty="0">
                <a:solidFill>
                  <a:schemeClr val="accent1">
                    <a:lumMod val="75000"/>
                  </a:schemeClr>
                </a:solidFill>
              </a:rPr>
            </a:br>
            <a:r>
              <a:rPr lang="sv-SE" dirty="0">
                <a:solidFill>
                  <a:schemeClr val="accent1">
                    <a:lumMod val="75000"/>
                  </a:schemeClr>
                </a:solidFill>
              </a:rPr>
              <a:t>	         </a:t>
            </a:r>
            <a:r>
              <a:rPr lang="sv-SE" sz="1600" dirty="0">
                <a:solidFill>
                  <a:schemeClr val="accent1">
                    <a:lumMod val="75000"/>
                  </a:schemeClr>
                </a:solidFill>
              </a:rPr>
              <a:t>Moa	    Gabriela	</a:t>
            </a:r>
          </a:p>
        </p:txBody>
      </p:sp>
      <p:sp>
        <p:nvSpPr>
          <p:cNvPr id="12" name="textruta 11">
            <a:extLst>
              <a:ext uri="{FF2B5EF4-FFF2-40B4-BE49-F238E27FC236}">
                <a16:creationId xmlns:a16="http://schemas.microsoft.com/office/drawing/2014/main" id="{72D4867A-045F-4354-A219-FFD70EAFFA0B}"/>
              </a:ext>
            </a:extLst>
          </p:cNvPr>
          <p:cNvSpPr txBox="1"/>
          <p:nvPr/>
        </p:nvSpPr>
        <p:spPr>
          <a:xfrm>
            <a:off x="543485" y="3146612"/>
            <a:ext cx="1447800" cy="1569660"/>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Kajsa</a:t>
            </a:r>
          </a:p>
          <a:p>
            <a:pPr marL="285750" indent="-285750">
              <a:buFont typeface="Arial" panose="020B0604020202020204" pitchFamily="34" charset="0"/>
              <a:buChar char="•"/>
            </a:pPr>
            <a:r>
              <a:rPr lang="sv-SE" sz="1600" dirty="0">
                <a:solidFill>
                  <a:schemeClr val="accent1">
                    <a:lumMod val="75000"/>
                  </a:schemeClr>
                </a:solidFill>
              </a:rPr>
              <a:t>Ofelia</a:t>
            </a:r>
          </a:p>
          <a:p>
            <a:pPr marL="285750" indent="-285750">
              <a:buFont typeface="Arial" panose="020B0604020202020204" pitchFamily="34" charset="0"/>
              <a:buChar char="•"/>
            </a:pPr>
            <a:r>
              <a:rPr lang="sv-SE" sz="1600" dirty="0" err="1">
                <a:solidFill>
                  <a:schemeClr val="accent1">
                    <a:lumMod val="75000"/>
                  </a:schemeClr>
                </a:solidFill>
              </a:rPr>
              <a:t>Nicolina</a:t>
            </a:r>
            <a:endParaRPr lang="sv-SE" sz="1600" dirty="0">
              <a:solidFill>
                <a:schemeClr val="accent1">
                  <a:lumMod val="75000"/>
                </a:schemeClr>
              </a:solidFill>
            </a:endParaRPr>
          </a:p>
          <a:p>
            <a:pPr marL="285750" indent="-285750">
              <a:buFont typeface="Arial" panose="020B0604020202020204" pitchFamily="34" charset="0"/>
              <a:buChar char="•"/>
            </a:pPr>
            <a:r>
              <a:rPr lang="sv-SE" sz="1600" dirty="0" err="1">
                <a:solidFill>
                  <a:schemeClr val="accent1">
                    <a:lumMod val="75000"/>
                  </a:schemeClr>
                </a:solidFill>
              </a:rPr>
              <a:t>Hoseana</a:t>
            </a:r>
            <a:endParaRPr lang="sv-SE" sz="1600" dirty="0">
              <a:solidFill>
                <a:schemeClr val="accent1">
                  <a:lumMod val="75000"/>
                </a:schemeClr>
              </a:solidFill>
            </a:endParaRPr>
          </a:p>
          <a:p>
            <a:pPr marL="285750" indent="-285750">
              <a:buFont typeface="Arial" panose="020B0604020202020204" pitchFamily="34" charset="0"/>
              <a:buChar char="•"/>
            </a:pPr>
            <a:r>
              <a:rPr lang="sv-SE" sz="1600" dirty="0">
                <a:solidFill>
                  <a:schemeClr val="accent1">
                    <a:lumMod val="75000"/>
                  </a:schemeClr>
                </a:solidFill>
              </a:rPr>
              <a:t>Gabriela</a:t>
            </a:r>
          </a:p>
          <a:p>
            <a:pPr marL="285750" indent="-285750">
              <a:buFont typeface="Arial" panose="020B0604020202020204" pitchFamily="34" charset="0"/>
              <a:buChar char="•"/>
            </a:pPr>
            <a:r>
              <a:rPr lang="sv-SE" sz="1600" dirty="0" err="1">
                <a:solidFill>
                  <a:schemeClr val="accent1">
                    <a:lumMod val="75000"/>
                  </a:schemeClr>
                </a:solidFill>
              </a:rPr>
              <a:t>Kisana</a:t>
            </a:r>
            <a:r>
              <a:rPr lang="sv-SE" sz="1600" dirty="0">
                <a:solidFill>
                  <a:schemeClr val="accent1">
                    <a:lumMod val="75000"/>
                  </a:schemeClr>
                </a:solidFill>
              </a:rPr>
              <a:t>                                                          </a:t>
            </a:r>
            <a:endParaRPr lang="sv-SE" dirty="0">
              <a:solidFill>
                <a:schemeClr val="accent1">
                  <a:lumMod val="75000"/>
                </a:schemeClr>
              </a:solidFill>
            </a:endParaRPr>
          </a:p>
        </p:txBody>
      </p:sp>
      <p:sp>
        <p:nvSpPr>
          <p:cNvPr id="13" name="textruta 12">
            <a:extLst>
              <a:ext uri="{FF2B5EF4-FFF2-40B4-BE49-F238E27FC236}">
                <a16:creationId xmlns:a16="http://schemas.microsoft.com/office/drawing/2014/main" id="{A16C096F-FC58-4B8F-B184-9E3F061491B7}"/>
              </a:ext>
            </a:extLst>
          </p:cNvPr>
          <p:cNvSpPr txBox="1"/>
          <p:nvPr/>
        </p:nvSpPr>
        <p:spPr>
          <a:xfrm>
            <a:off x="2000250" y="2754868"/>
            <a:ext cx="2999027" cy="369332"/>
          </a:xfrm>
          <a:prstGeom prst="rect">
            <a:avLst/>
          </a:prstGeom>
          <a:noFill/>
        </p:spPr>
        <p:txBody>
          <a:bodyPr wrap="square" rtlCol="0">
            <a:spAutoFit/>
          </a:bodyPr>
          <a:lstStyle/>
          <a:p>
            <a:r>
              <a:rPr lang="sv-SE" u="sng" dirty="0">
                <a:solidFill>
                  <a:schemeClr val="accent1">
                    <a:lumMod val="75000"/>
                  </a:schemeClr>
                </a:solidFill>
              </a:rPr>
              <a:t>Match-arrangemangsgrupp</a:t>
            </a:r>
          </a:p>
        </p:txBody>
      </p:sp>
      <p:sp>
        <p:nvSpPr>
          <p:cNvPr id="14" name="textruta 13">
            <a:extLst>
              <a:ext uri="{FF2B5EF4-FFF2-40B4-BE49-F238E27FC236}">
                <a16:creationId xmlns:a16="http://schemas.microsoft.com/office/drawing/2014/main" id="{8A7E5847-BBD6-4B78-A863-55B9A0A03A40}"/>
              </a:ext>
            </a:extLst>
          </p:cNvPr>
          <p:cNvSpPr txBox="1"/>
          <p:nvPr/>
        </p:nvSpPr>
        <p:spPr>
          <a:xfrm>
            <a:off x="5074584" y="2777280"/>
            <a:ext cx="1676400" cy="369332"/>
          </a:xfrm>
          <a:prstGeom prst="rect">
            <a:avLst/>
          </a:prstGeom>
          <a:noFill/>
        </p:spPr>
        <p:txBody>
          <a:bodyPr wrap="square" rtlCol="0">
            <a:spAutoFit/>
          </a:bodyPr>
          <a:lstStyle/>
          <a:p>
            <a:r>
              <a:rPr lang="sv-SE" u="sng" dirty="0">
                <a:solidFill>
                  <a:schemeClr val="accent1">
                    <a:lumMod val="75000"/>
                  </a:schemeClr>
                </a:solidFill>
              </a:rPr>
              <a:t>Ekonomi</a:t>
            </a:r>
          </a:p>
        </p:txBody>
      </p:sp>
      <p:sp>
        <p:nvSpPr>
          <p:cNvPr id="16" name="textruta 15">
            <a:extLst>
              <a:ext uri="{FF2B5EF4-FFF2-40B4-BE49-F238E27FC236}">
                <a16:creationId xmlns:a16="http://schemas.microsoft.com/office/drawing/2014/main" id="{94B89BD4-B4FD-4384-A84F-CF69B8DA196E}"/>
              </a:ext>
            </a:extLst>
          </p:cNvPr>
          <p:cNvSpPr txBox="1"/>
          <p:nvPr/>
        </p:nvSpPr>
        <p:spPr>
          <a:xfrm>
            <a:off x="2000250" y="3137614"/>
            <a:ext cx="2743200" cy="2062103"/>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Emelia</a:t>
            </a:r>
          </a:p>
          <a:p>
            <a:pPr marL="285750" indent="-285750">
              <a:buFont typeface="Arial" panose="020B0604020202020204" pitchFamily="34" charset="0"/>
              <a:buChar char="•"/>
            </a:pPr>
            <a:r>
              <a:rPr lang="sv-SE" sz="1600" dirty="0">
                <a:solidFill>
                  <a:schemeClr val="accent1">
                    <a:lumMod val="75000"/>
                  </a:schemeClr>
                </a:solidFill>
              </a:rPr>
              <a:t>Alma H</a:t>
            </a:r>
          </a:p>
          <a:p>
            <a:pPr marL="285750" indent="-285750">
              <a:buFont typeface="Arial" panose="020B0604020202020204" pitchFamily="34" charset="0"/>
              <a:buChar char="•"/>
            </a:pPr>
            <a:r>
              <a:rPr lang="sv-SE" sz="1600" dirty="0">
                <a:solidFill>
                  <a:schemeClr val="accent1">
                    <a:lumMod val="75000"/>
                  </a:schemeClr>
                </a:solidFill>
              </a:rPr>
              <a:t>Kajsa</a:t>
            </a:r>
          </a:p>
          <a:p>
            <a:pPr marL="285750" indent="-285750">
              <a:buFont typeface="Arial" panose="020B0604020202020204" pitchFamily="34" charset="0"/>
              <a:buChar char="•"/>
            </a:pPr>
            <a:r>
              <a:rPr lang="sv-SE" sz="1600" dirty="0">
                <a:solidFill>
                  <a:schemeClr val="accent1">
                    <a:lumMod val="75000"/>
                  </a:schemeClr>
                </a:solidFill>
              </a:rPr>
              <a:t>Emma</a:t>
            </a:r>
          </a:p>
          <a:p>
            <a:pPr marL="285750" indent="-285750">
              <a:buFont typeface="Arial" panose="020B0604020202020204" pitchFamily="34" charset="0"/>
              <a:buChar char="•"/>
            </a:pPr>
            <a:r>
              <a:rPr lang="sv-SE" sz="1600" dirty="0">
                <a:solidFill>
                  <a:schemeClr val="accent1">
                    <a:lumMod val="75000"/>
                  </a:schemeClr>
                </a:solidFill>
              </a:rPr>
              <a:t>Ida</a:t>
            </a:r>
          </a:p>
          <a:p>
            <a:pPr marL="285750" indent="-285750">
              <a:buFont typeface="Arial" panose="020B0604020202020204" pitchFamily="34" charset="0"/>
              <a:buChar char="•"/>
            </a:pPr>
            <a:r>
              <a:rPr lang="sv-SE" sz="1600" dirty="0" err="1">
                <a:solidFill>
                  <a:schemeClr val="accent1">
                    <a:lumMod val="75000"/>
                  </a:schemeClr>
                </a:solidFill>
              </a:rPr>
              <a:t>Liah</a:t>
            </a:r>
            <a:endParaRPr lang="sv-SE" sz="1600" dirty="0">
              <a:solidFill>
                <a:schemeClr val="accent1">
                  <a:lumMod val="75000"/>
                </a:schemeClr>
              </a:solidFill>
            </a:endParaRPr>
          </a:p>
          <a:p>
            <a:pPr marL="285750" indent="-285750">
              <a:buFont typeface="Arial" panose="020B0604020202020204" pitchFamily="34" charset="0"/>
              <a:buChar char="•"/>
            </a:pPr>
            <a:endParaRPr lang="sv-SE" sz="1600" dirty="0">
              <a:solidFill>
                <a:schemeClr val="accent1">
                  <a:lumMod val="75000"/>
                </a:schemeClr>
              </a:solidFill>
            </a:endParaRPr>
          </a:p>
          <a:p>
            <a:endParaRPr lang="sv-SE" sz="1600" dirty="0">
              <a:solidFill>
                <a:schemeClr val="accent1">
                  <a:lumMod val="75000"/>
                </a:schemeClr>
              </a:solidFill>
            </a:endParaRPr>
          </a:p>
        </p:txBody>
      </p:sp>
      <p:sp>
        <p:nvSpPr>
          <p:cNvPr id="18" name="textruta 17">
            <a:extLst>
              <a:ext uri="{FF2B5EF4-FFF2-40B4-BE49-F238E27FC236}">
                <a16:creationId xmlns:a16="http://schemas.microsoft.com/office/drawing/2014/main" id="{80CE6D95-D22B-40FE-9B9F-4CE8BC0C91E7}"/>
              </a:ext>
            </a:extLst>
          </p:cNvPr>
          <p:cNvSpPr txBox="1"/>
          <p:nvPr/>
        </p:nvSpPr>
        <p:spPr>
          <a:xfrm>
            <a:off x="5074584" y="3146960"/>
            <a:ext cx="2133600" cy="1077218"/>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Emilia</a:t>
            </a:r>
          </a:p>
          <a:p>
            <a:pPr marL="285750" indent="-285750">
              <a:buFont typeface="Arial" panose="020B0604020202020204" pitchFamily="34" charset="0"/>
              <a:buChar char="•"/>
            </a:pPr>
            <a:r>
              <a:rPr lang="sv-SE" sz="1600" dirty="0">
                <a:solidFill>
                  <a:schemeClr val="accent1">
                    <a:lumMod val="75000"/>
                  </a:schemeClr>
                </a:solidFill>
              </a:rPr>
              <a:t>Alice (kassör)</a:t>
            </a:r>
          </a:p>
          <a:p>
            <a:pPr marL="285750" indent="-285750">
              <a:buFont typeface="Arial" panose="020B0604020202020204" pitchFamily="34" charset="0"/>
              <a:buChar char="•"/>
            </a:pPr>
            <a:r>
              <a:rPr lang="sv-SE" sz="1600" dirty="0">
                <a:solidFill>
                  <a:schemeClr val="accent1">
                    <a:lumMod val="75000"/>
                  </a:schemeClr>
                </a:solidFill>
              </a:rPr>
              <a:t>My</a:t>
            </a:r>
          </a:p>
          <a:p>
            <a:endParaRPr lang="sv-SE" sz="1600" dirty="0">
              <a:solidFill>
                <a:schemeClr val="accent1">
                  <a:lumMod val="75000"/>
                </a:schemeClr>
              </a:solidFill>
            </a:endParaRPr>
          </a:p>
        </p:txBody>
      </p:sp>
      <p:sp>
        <p:nvSpPr>
          <p:cNvPr id="19" name="textruta 18">
            <a:extLst>
              <a:ext uri="{FF2B5EF4-FFF2-40B4-BE49-F238E27FC236}">
                <a16:creationId xmlns:a16="http://schemas.microsoft.com/office/drawing/2014/main" id="{28ED3BBD-C9D1-4AAA-B325-86CFB50F762F}"/>
              </a:ext>
            </a:extLst>
          </p:cNvPr>
          <p:cNvSpPr txBox="1"/>
          <p:nvPr/>
        </p:nvSpPr>
        <p:spPr>
          <a:xfrm>
            <a:off x="6764150" y="3124200"/>
            <a:ext cx="1259542" cy="1323439"/>
          </a:xfrm>
          <a:prstGeom prst="rect">
            <a:avLst/>
          </a:prstGeom>
          <a:noFill/>
        </p:spPr>
        <p:txBody>
          <a:bodyPr wrap="square" rtlCol="0">
            <a:spAutoFit/>
          </a:bodyPr>
          <a:lstStyle/>
          <a:p>
            <a:pPr marL="285750" lvl="2" indent="-285750">
              <a:buFont typeface="Arial" panose="020B0604020202020204" pitchFamily="34" charset="0"/>
              <a:buChar char="•"/>
            </a:pPr>
            <a:r>
              <a:rPr lang="sv-SE" sz="1600" dirty="0">
                <a:solidFill>
                  <a:schemeClr val="accent1">
                    <a:lumMod val="75000"/>
                  </a:schemeClr>
                </a:solidFill>
              </a:rPr>
              <a:t>Krister           </a:t>
            </a:r>
          </a:p>
          <a:p>
            <a:pPr marL="285750" indent="-285750">
              <a:buFont typeface="Arial" panose="020B0604020202020204" pitchFamily="34" charset="0"/>
              <a:buChar char="•"/>
            </a:pPr>
            <a:r>
              <a:rPr lang="sv-SE" sz="1600" dirty="0">
                <a:solidFill>
                  <a:schemeClr val="accent1">
                    <a:lumMod val="75000"/>
                  </a:schemeClr>
                </a:solidFill>
              </a:rPr>
              <a:t>Micke</a:t>
            </a:r>
          </a:p>
          <a:p>
            <a:pPr marL="285750" indent="-285750">
              <a:buFont typeface="Arial" panose="020B0604020202020204" pitchFamily="34" charset="0"/>
              <a:buChar char="•"/>
            </a:pPr>
            <a:r>
              <a:rPr lang="sv-SE" sz="1600" dirty="0">
                <a:solidFill>
                  <a:schemeClr val="accent1">
                    <a:lumMod val="75000"/>
                  </a:schemeClr>
                </a:solidFill>
              </a:rPr>
              <a:t>Tommy</a:t>
            </a:r>
          </a:p>
          <a:p>
            <a:pPr marL="285750" indent="-285750">
              <a:buFont typeface="Arial" panose="020B0604020202020204" pitchFamily="34" charset="0"/>
              <a:buChar char="•"/>
            </a:pPr>
            <a:r>
              <a:rPr lang="sv-SE" sz="1600" dirty="0">
                <a:solidFill>
                  <a:schemeClr val="accent1">
                    <a:lumMod val="75000"/>
                  </a:schemeClr>
                </a:solidFill>
              </a:rPr>
              <a:t>Simon</a:t>
            </a:r>
          </a:p>
          <a:p>
            <a:pPr marL="285750" indent="-285750">
              <a:buFont typeface="Arial" panose="020B0604020202020204" pitchFamily="34" charset="0"/>
              <a:buChar char="•"/>
            </a:pPr>
            <a:r>
              <a:rPr lang="sv-SE" sz="1600" dirty="0">
                <a:solidFill>
                  <a:schemeClr val="accent1">
                    <a:lumMod val="75000"/>
                  </a:schemeClr>
                </a:solidFill>
              </a:rPr>
              <a:t>Sofie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752462"/>
          </a:xfrm>
          <a:prstGeom prst="rect">
            <a:avLst/>
          </a:prstGeom>
        </p:spPr>
        <p:txBody>
          <a:bodyPr vert="horz" wrap="square" lIns="0" tIns="318465" rIns="0" bIns="0" rtlCol="0">
            <a:spAutoFit/>
          </a:bodyPr>
          <a:lstStyle/>
          <a:p>
            <a:pPr marL="3980815">
              <a:lnSpc>
                <a:spcPct val="100000"/>
              </a:lnSpc>
              <a:spcBef>
                <a:spcPts val="95"/>
              </a:spcBef>
            </a:pPr>
            <a:r>
              <a:rPr dirty="0">
                <a:solidFill>
                  <a:srgbClr val="000000"/>
                </a:solidFill>
              </a:rPr>
              <a:t>Ekonomi</a:t>
            </a:r>
            <a:r>
              <a:rPr spc="-120" dirty="0">
                <a:solidFill>
                  <a:srgbClr val="000000"/>
                </a:solidFill>
              </a:rPr>
              <a:t> </a:t>
            </a:r>
            <a:r>
              <a:rPr spc="-20" dirty="0">
                <a:solidFill>
                  <a:srgbClr val="000000"/>
                </a:solidFill>
              </a:rPr>
              <a:t>202</a:t>
            </a:r>
            <a:r>
              <a:rPr lang="sv-SE" spc="-20" dirty="0">
                <a:solidFill>
                  <a:srgbClr val="000000"/>
                </a:solidFill>
              </a:rPr>
              <a:t>5</a:t>
            </a:r>
            <a:endParaRPr spc="-20" dirty="0">
              <a:solidFill>
                <a:srgbClr val="000000"/>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85915"/>
            <a:ext cx="664202" cy="644650"/>
          </a:xfrm>
          <a:prstGeom prst="rect">
            <a:avLst/>
          </a:prstGeom>
        </p:spPr>
      </p:pic>
      <p:sp>
        <p:nvSpPr>
          <p:cNvPr id="7" name="object 7"/>
          <p:cNvSpPr txBox="1"/>
          <p:nvPr/>
        </p:nvSpPr>
        <p:spPr>
          <a:xfrm>
            <a:off x="1607819" y="4942332"/>
            <a:ext cx="8929370" cy="872034"/>
          </a:xfrm>
          <a:prstGeom prst="rect">
            <a:avLst/>
          </a:prstGeom>
          <a:ln w="57150">
            <a:solidFill>
              <a:srgbClr val="006FC0"/>
            </a:solidFill>
          </a:ln>
        </p:spPr>
        <p:txBody>
          <a:bodyPr vert="horz" wrap="square" lIns="0" tIns="40640" rIns="0" bIns="0" rtlCol="0">
            <a:spAutoFit/>
          </a:bodyPr>
          <a:lstStyle/>
          <a:p>
            <a:pPr marL="91440" marR="464184">
              <a:lnSpc>
                <a:spcPct val="100000"/>
              </a:lnSpc>
              <a:spcBef>
                <a:spcPts val="320"/>
              </a:spcBef>
            </a:pPr>
            <a:r>
              <a:rPr sz="1800" b="1" dirty="0">
                <a:latin typeface="Arial"/>
                <a:cs typeface="Arial"/>
              </a:rPr>
              <a:t>Avgifterna</a:t>
            </a:r>
            <a:r>
              <a:rPr sz="1800" b="1" spc="10" dirty="0">
                <a:latin typeface="Arial"/>
                <a:cs typeface="Arial"/>
              </a:rPr>
              <a:t> </a:t>
            </a:r>
            <a:r>
              <a:rPr sz="1800" b="1" dirty="0">
                <a:latin typeface="Arial"/>
                <a:cs typeface="Arial"/>
              </a:rPr>
              <a:t>ska</a:t>
            </a:r>
            <a:r>
              <a:rPr sz="1800" b="1" spc="-50" dirty="0">
                <a:latin typeface="Arial"/>
                <a:cs typeface="Arial"/>
              </a:rPr>
              <a:t> </a:t>
            </a:r>
            <a:r>
              <a:rPr sz="1800" b="1" dirty="0">
                <a:latin typeface="Arial"/>
                <a:cs typeface="Arial"/>
              </a:rPr>
              <a:t>täcka</a:t>
            </a:r>
            <a:r>
              <a:rPr sz="1800" b="1" spc="-40" dirty="0">
                <a:latin typeface="Arial"/>
                <a:cs typeface="Arial"/>
              </a:rPr>
              <a:t> </a:t>
            </a:r>
            <a:r>
              <a:rPr sz="1800" b="1" dirty="0">
                <a:latin typeface="Arial"/>
                <a:cs typeface="Arial"/>
              </a:rPr>
              <a:t>personalkostnader</a:t>
            </a:r>
            <a:r>
              <a:rPr sz="1800" b="1" spc="-40" dirty="0">
                <a:latin typeface="Arial"/>
                <a:cs typeface="Arial"/>
              </a:rPr>
              <a:t> </a:t>
            </a:r>
            <a:r>
              <a:rPr sz="1800" b="1" dirty="0">
                <a:latin typeface="Arial"/>
                <a:cs typeface="Arial"/>
              </a:rPr>
              <a:t>(Arnäs</a:t>
            </a:r>
            <a:r>
              <a:rPr sz="1800" b="1" spc="-10" dirty="0">
                <a:latin typeface="Arial"/>
                <a:cs typeface="Arial"/>
              </a:rPr>
              <a:t> </a:t>
            </a:r>
            <a:r>
              <a:rPr sz="1800" b="1" dirty="0">
                <a:latin typeface="Arial"/>
                <a:cs typeface="Arial"/>
              </a:rPr>
              <a:t>har</a:t>
            </a:r>
            <a:r>
              <a:rPr sz="1800" b="1" spc="-45" dirty="0">
                <a:latin typeface="Arial"/>
                <a:cs typeface="Arial"/>
              </a:rPr>
              <a:t> </a:t>
            </a:r>
            <a:r>
              <a:rPr lang="sv-SE" b="1" spc="-45" dirty="0">
                <a:latin typeface="Arial"/>
                <a:cs typeface="Arial"/>
              </a:rPr>
              <a:t>en</a:t>
            </a:r>
            <a:r>
              <a:rPr sz="1800" b="1" spc="-5" dirty="0">
                <a:latin typeface="Arial"/>
                <a:cs typeface="Arial"/>
              </a:rPr>
              <a:t> </a:t>
            </a:r>
            <a:r>
              <a:rPr sz="1800" b="1" dirty="0" err="1">
                <a:latin typeface="Arial"/>
                <a:cs typeface="Arial"/>
              </a:rPr>
              <a:t>anställd</a:t>
            </a:r>
            <a:r>
              <a:rPr lang="sv-SE" sz="1800" b="1" dirty="0">
                <a:latin typeface="Arial"/>
                <a:cs typeface="Arial"/>
              </a:rPr>
              <a:t> </a:t>
            </a:r>
            <a:r>
              <a:rPr sz="1800" b="1" spc="-10" dirty="0" err="1">
                <a:latin typeface="Arial"/>
                <a:cs typeface="Arial"/>
              </a:rPr>
              <a:t>vaktmästare</a:t>
            </a:r>
            <a:r>
              <a:rPr lang="sv-SE" sz="1800" b="1" spc="-10" dirty="0">
                <a:latin typeface="Arial"/>
                <a:cs typeface="Arial"/>
              </a:rPr>
              <a:t>n</a:t>
            </a:r>
            <a:r>
              <a:rPr sz="1800" b="1" dirty="0">
                <a:latin typeface="Arial"/>
                <a:cs typeface="Arial"/>
              </a:rPr>
              <a:t>), </a:t>
            </a:r>
            <a:r>
              <a:rPr sz="1800" b="1" spc="-10" dirty="0">
                <a:latin typeface="Arial"/>
                <a:cs typeface="Arial"/>
              </a:rPr>
              <a:t>anläggningskostnader,</a:t>
            </a:r>
            <a:r>
              <a:rPr sz="1800" b="1" spc="-15" dirty="0">
                <a:latin typeface="Arial"/>
                <a:cs typeface="Arial"/>
              </a:rPr>
              <a:t> </a:t>
            </a:r>
            <a:r>
              <a:rPr sz="1800" b="1" dirty="0">
                <a:latin typeface="Arial"/>
                <a:cs typeface="Arial"/>
              </a:rPr>
              <a:t>domarkostnader</a:t>
            </a:r>
            <a:r>
              <a:rPr sz="1800" b="1" spc="5" dirty="0">
                <a:latin typeface="Arial"/>
                <a:cs typeface="Arial"/>
              </a:rPr>
              <a:t> </a:t>
            </a:r>
            <a:r>
              <a:rPr sz="1800" b="1" spc="-20" dirty="0">
                <a:latin typeface="Arial"/>
                <a:cs typeface="Arial"/>
              </a:rPr>
              <a:t>samt </a:t>
            </a:r>
            <a:r>
              <a:rPr sz="1800" b="1" spc="-10" dirty="0">
                <a:latin typeface="Arial"/>
                <a:cs typeface="Arial"/>
              </a:rPr>
              <a:t>materialkostnader.</a:t>
            </a:r>
            <a:endParaRPr sz="1800"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1595921317"/>
              </p:ext>
            </p:extLst>
          </p:nvPr>
        </p:nvGraphicFramePr>
        <p:xfrm>
          <a:off x="6116192" y="3087242"/>
          <a:ext cx="5384800" cy="997585"/>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370840">
                <a:tc>
                  <a:txBody>
                    <a:bodyPr/>
                    <a:lstStyle/>
                    <a:p>
                      <a:pPr marL="92075">
                        <a:lnSpc>
                          <a:spcPct val="100000"/>
                        </a:lnSpc>
                        <a:spcBef>
                          <a:spcPts val="315"/>
                        </a:spcBef>
                      </a:pPr>
                      <a:r>
                        <a:rPr sz="1800" b="1" spc="-10" dirty="0">
                          <a:solidFill>
                            <a:srgbClr val="FFFFFF"/>
                          </a:solidFill>
                          <a:latin typeface="Arial"/>
                          <a:cs typeface="Arial"/>
                        </a:rPr>
                        <a:t>Lagbeting</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15"/>
                        </a:spcBef>
                      </a:pPr>
                      <a:r>
                        <a:rPr lang="sv-SE" sz="1800" b="1" spc="-20" dirty="0">
                          <a:solidFill>
                            <a:srgbClr val="FFFFFF"/>
                          </a:solidFill>
                          <a:latin typeface="Arial"/>
                          <a:cs typeface="Arial"/>
                        </a:rPr>
                        <a:t>9</a:t>
                      </a:r>
                      <a:r>
                        <a:rPr sz="1800" b="1" spc="-20" dirty="0">
                          <a:solidFill>
                            <a:srgbClr val="FFFFFF"/>
                          </a:solidFill>
                          <a:latin typeface="Arial"/>
                          <a:cs typeface="Arial"/>
                        </a:rPr>
                        <a:t>-</a:t>
                      </a:r>
                      <a:r>
                        <a:rPr sz="1800" b="1" spc="-10" dirty="0">
                          <a:solidFill>
                            <a:srgbClr val="FFFFFF"/>
                          </a:solidFill>
                          <a:latin typeface="Arial"/>
                          <a:cs typeface="Arial"/>
                        </a:rPr>
                        <a:t>manna</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205">
                <a:tc>
                  <a:txBody>
                    <a:bodyPr/>
                    <a:lstStyle/>
                    <a:p>
                      <a:pPr marL="92075">
                        <a:lnSpc>
                          <a:spcPct val="100000"/>
                        </a:lnSpc>
                        <a:spcBef>
                          <a:spcPts val="315"/>
                        </a:spcBef>
                      </a:pPr>
                      <a:r>
                        <a:rPr lang="sv-SE" sz="1800" spc="-20" dirty="0">
                          <a:latin typeface="Arial"/>
                          <a:cs typeface="Arial"/>
                        </a:rPr>
                        <a:t>1</a:t>
                      </a:r>
                      <a:r>
                        <a:rPr sz="1800" spc="-20" dirty="0">
                          <a:latin typeface="Arial"/>
                          <a:cs typeface="Arial"/>
                        </a:rPr>
                        <a:t> </a:t>
                      </a:r>
                      <a:r>
                        <a:rPr sz="1800" dirty="0">
                          <a:latin typeface="Arial"/>
                          <a:cs typeface="Arial"/>
                        </a:rPr>
                        <a:t>lag</a:t>
                      </a:r>
                      <a:r>
                        <a:rPr sz="1800" spc="-5" dirty="0">
                          <a:latin typeface="Arial"/>
                          <a:cs typeface="Arial"/>
                        </a:rPr>
                        <a:t> </a:t>
                      </a:r>
                      <a:r>
                        <a:rPr sz="1800" dirty="0">
                          <a:latin typeface="Arial"/>
                          <a:cs typeface="Arial"/>
                        </a:rPr>
                        <a:t>i</a:t>
                      </a:r>
                      <a:r>
                        <a:rPr sz="1800" spc="-10" dirty="0">
                          <a:latin typeface="Arial"/>
                          <a:cs typeface="Arial"/>
                        </a:rPr>
                        <a:t> serien</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15"/>
                        </a:spcBef>
                      </a:pPr>
                      <a:r>
                        <a:rPr lang="sv-SE" sz="1800" spc="-35" dirty="0">
                          <a:latin typeface="Arial"/>
                          <a:cs typeface="Arial"/>
                        </a:rPr>
                        <a:t>12</a:t>
                      </a:r>
                      <a:r>
                        <a:rPr sz="1800" spc="-35" dirty="0">
                          <a:latin typeface="Arial"/>
                          <a:cs typeface="Arial"/>
                        </a:rPr>
                        <a:t> </a:t>
                      </a:r>
                      <a:r>
                        <a:rPr sz="1800" dirty="0">
                          <a:latin typeface="Arial"/>
                          <a:cs typeface="Arial"/>
                        </a:rPr>
                        <a:t>000</a:t>
                      </a:r>
                      <a:r>
                        <a:rPr sz="1800" spc="-20" dirty="0">
                          <a:latin typeface="Arial"/>
                          <a:cs typeface="Arial"/>
                        </a:rPr>
                        <a:t> </a:t>
                      </a:r>
                      <a:r>
                        <a:rPr sz="1800" spc="-25" dirty="0" err="1">
                          <a:latin typeface="Arial"/>
                          <a:cs typeface="Arial"/>
                        </a:rPr>
                        <a:t>kr</a:t>
                      </a:r>
                      <a:r>
                        <a:rPr lang="sv-SE" sz="1800" spc="-25" dirty="0">
                          <a:latin typeface="Arial"/>
                          <a:cs typeface="Arial"/>
                        </a:rPr>
                        <a:t> + 1000 kr fond</a:t>
                      </a:r>
                    </a:p>
                    <a:p>
                      <a:pPr marL="92075">
                        <a:lnSpc>
                          <a:spcPct val="100000"/>
                        </a:lnSpc>
                        <a:spcBef>
                          <a:spcPts val="315"/>
                        </a:spcBef>
                      </a:pP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1194165272"/>
              </p:ext>
            </p:extLst>
          </p:nvPr>
        </p:nvGraphicFramePr>
        <p:xfrm>
          <a:off x="545033" y="3137535"/>
          <a:ext cx="5198110" cy="1476375"/>
        </p:xfrm>
        <a:graphic>
          <a:graphicData uri="http://schemas.openxmlformats.org/drawingml/2006/table">
            <a:tbl>
              <a:tblPr firstRow="1" bandRow="1">
                <a:tableStyleId>{2D5ABB26-0587-4C30-8999-92F81FD0307C}</a:tableStyleId>
              </a:tblPr>
              <a:tblGrid>
                <a:gridCol w="2599055">
                  <a:extLst>
                    <a:ext uri="{9D8B030D-6E8A-4147-A177-3AD203B41FA5}">
                      <a16:colId xmlns:a16="http://schemas.microsoft.com/office/drawing/2014/main" val="20000"/>
                    </a:ext>
                  </a:extLst>
                </a:gridCol>
                <a:gridCol w="2599055">
                  <a:extLst>
                    <a:ext uri="{9D8B030D-6E8A-4147-A177-3AD203B41FA5}">
                      <a16:colId xmlns:a16="http://schemas.microsoft.com/office/drawing/2014/main" val="20001"/>
                    </a:ext>
                  </a:extLst>
                </a:gridCol>
              </a:tblGrid>
              <a:tr h="370205">
                <a:tc>
                  <a:txBody>
                    <a:bodyPr/>
                    <a:lstStyle/>
                    <a:p>
                      <a:pPr marL="91440">
                        <a:lnSpc>
                          <a:spcPct val="100000"/>
                        </a:lnSpc>
                        <a:spcBef>
                          <a:spcPts val="315"/>
                        </a:spcBef>
                      </a:pPr>
                      <a:r>
                        <a:rPr sz="1800" b="1" spc="-10" dirty="0">
                          <a:solidFill>
                            <a:srgbClr val="FFFFFF"/>
                          </a:solidFill>
                          <a:latin typeface="Arial"/>
                          <a:cs typeface="Arial"/>
                        </a:rPr>
                        <a:t>Kostnad/spelare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15"/>
                        </a:spcBef>
                      </a:pPr>
                      <a:r>
                        <a:rPr lang="sv-SE" sz="1800" b="1" spc="-20" dirty="0">
                          <a:solidFill>
                            <a:srgbClr val="FFFFFF"/>
                          </a:solidFill>
                          <a:latin typeface="Arial"/>
                          <a:cs typeface="Arial"/>
                        </a:rPr>
                        <a:t>9</a:t>
                      </a:r>
                      <a:r>
                        <a:rPr sz="1800" b="1" spc="-20" dirty="0">
                          <a:solidFill>
                            <a:srgbClr val="FFFFFF"/>
                          </a:solidFill>
                          <a:latin typeface="Arial"/>
                          <a:cs typeface="Arial"/>
                        </a:rPr>
                        <a:t>-</a:t>
                      </a:r>
                      <a:r>
                        <a:rPr sz="1800" b="1" spc="-10" dirty="0">
                          <a:solidFill>
                            <a:srgbClr val="FFFFFF"/>
                          </a:solidFill>
                          <a:latin typeface="Arial"/>
                          <a:cs typeface="Arial"/>
                        </a:rPr>
                        <a:t>manna</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205">
                <a:tc>
                  <a:txBody>
                    <a:bodyPr/>
                    <a:lstStyle/>
                    <a:p>
                      <a:pPr marL="91440">
                        <a:lnSpc>
                          <a:spcPct val="100000"/>
                        </a:lnSpc>
                        <a:spcBef>
                          <a:spcPts val="320"/>
                        </a:spcBef>
                      </a:pPr>
                      <a:r>
                        <a:rPr sz="1800" spc="-10" dirty="0">
                          <a:latin typeface="Arial"/>
                          <a:cs typeface="Arial"/>
                        </a:rPr>
                        <a:t>Medlemsavgift</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20"/>
                        </a:spcBef>
                      </a:pPr>
                      <a:r>
                        <a:rPr lang="sv-SE" sz="1800" dirty="0">
                          <a:latin typeface="Arial"/>
                          <a:cs typeface="Arial"/>
                        </a:rPr>
                        <a:t>3</a:t>
                      </a:r>
                      <a:r>
                        <a:rPr sz="1800" dirty="0">
                          <a:latin typeface="Arial"/>
                          <a:cs typeface="Arial"/>
                        </a:rPr>
                        <a:t>00</a:t>
                      </a:r>
                      <a:r>
                        <a:rPr sz="1800" spc="-45" dirty="0">
                          <a:latin typeface="Arial"/>
                          <a:cs typeface="Arial"/>
                        </a:rPr>
                        <a:t> </a:t>
                      </a:r>
                      <a:r>
                        <a:rPr sz="1800" spc="-25" dirty="0">
                          <a:latin typeface="Arial"/>
                          <a:cs typeface="Arial"/>
                        </a:rPr>
                        <a:t>kr</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70840">
                <a:tc>
                  <a:txBody>
                    <a:bodyPr/>
                    <a:lstStyle/>
                    <a:p>
                      <a:pPr marL="91440">
                        <a:lnSpc>
                          <a:spcPct val="100000"/>
                        </a:lnSpc>
                        <a:spcBef>
                          <a:spcPts val="315"/>
                        </a:spcBef>
                      </a:pPr>
                      <a:r>
                        <a:rPr sz="1800" spc="-10" dirty="0">
                          <a:latin typeface="Arial"/>
                          <a:cs typeface="Arial"/>
                        </a:rPr>
                        <a:t>Deltagaravgift</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15"/>
                        </a:spcBef>
                      </a:pPr>
                      <a:r>
                        <a:rPr lang="sv-SE" sz="1800" dirty="0">
                          <a:latin typeface="Arial"/>
                          <a:cs typeface="Arial"/>
                        </a:rPr>
                        <a:t>14</a:t>
                      </a:r>
                      <a:r>
                        <a:rPr sz="1800" dirty="0">
                          <a:latin typeface="Arial"/>
                          <a:cs typeface="Arial"/>
                        </a:rPr>
                        <a:t>00</a:t>
                      </a:r>
                      <a:r>
                        <a:rPr sz="1800" spc="-40" dirty="0">
                          <a:latin typeface="Arial"/>
                          <a:cs typeface="Arial"/>
                        </a:rPr>
                        <a:t> </a:t>
                      </a:r>
                      <a:r>
                        <a:rPr sz="1800" spc="-25" dirty="0">
                          <a:latin typeface="Arial"/>
                          <a:cs typeface="Arial"/>
                        </a:rPr>
                        <a:t>kr</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65125">
                <a:tc>
                  <a:txBody>
                    <a:bodyPr/>
                    <a:lstStyle/>
                    <a:p>
                      <a:pPr marL="91440">
                        <a:lnSpc>
                          <a:spcPct val="100000"/>
                        </a:lnSpc>
                        <a:spcBef>
                          <a:spcPts val="320"/>
                        </a:spcBef>
                      </a:pPr>
                      <a:r>
                        <a:rPr sz="1800" b="1" spc="-10" dirty="0">
                          <a:latin typeface="Arial"/>
                          <a:cs typeface="Arial"/>
                        </a:rPr>
                        <a:t>Totalt</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20"/>
                        </a:spcBef>
                      </a:pPr>
                      <a:r>
                        <a:rPr sz="1800" b="1" dirty="0">
                          <a:latin typeface="Arial"/>
                          <a:cs typeface="Arial"/>
                        </a:rPr>
                        <a:t>1</a:t>
                      </a:r>
                      <a:r>
                        <a:rPr sz="1800" b="1" spc="-35" dirty="0">
                          <a:latin typeface="Arial"/>
                          <a:cs typeface="Arial"/>
                        </a:rPr>
                        <a:t> </a:t>
                      </a:r>
                      <a:r>
                        <a:rPr lang="sv-SE" sz="1800" b="1" spc="-35" dirty="0">
                          <a:latin typeface="Arial"/>
                          <a:cs typeface="Arial"/>
                        </a:rPr>
                        <a:t>7</a:t>
                      </a:r>
                      <a:r>
                        <a:rPr sz="1800" b="1" dirty="0">
                          <a:latin typeface="Arial"/>
                          <a:cs typeface="Arial"/>
                        </a:rPr>
                        <a:t>00</a:t>
                      </a:r>
                      <a:r>
                        <a:rPr sz="1800" b="1" spc="-20" dirty="0">
                          <a:latin typeface="Arial"/>
                          <a:cs typeface="Arial"/>
                        </a:rPr>
                        <a:t> </a:t>
                      </a:r>
                      <a:r>
                        <a:rPr sz="1800" b="1" spc="-25" dirty="0">
                          <a:latin typeface="Arial"/>
                          <a:cs typeface="Arial"/>
                        </a:rPr>
                        <a:t>kr</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graphicFrame>
        <p:nvGraphicFramePr>
          <p:cNvPr id="11" name="Tabell 10">
            <a:extLst>
              <a:ext uri="{FF2B5EF4-FFF2-40B4-BE49-F238E27FC236}">
                <a16:creationId xmlns:a16="http://schemas.microsoft.com/office/drawing/2014/main" id="{4B5A9B4F-BF3D-470D-A32F-A0E978541CD9}"/>
              </a:ext>
            </a:extLst>
          </p:cNvPr>
          <p:cNvGraphicFramePr>
            <a:graphicFrameLocks noGrp="1"/>
          </p:cNvGraphicFramePr>
          <p:nvPr>
            <p:extLst>
              <p:ext uri="{D42A27DB-BD31-4B8C-83A1-F6EECF244321}">
                <p14:modId xmlns:p14="http://schemas.microsoft.com/office/powerpoint/2010/main" val="1757024457"/>
              </p:ext>
            </p:extLst>
          </p:nvPr>
        </p:nvGraphicFramePr>
        <p:xfrm>
          <a:off x="6116192" y="3898886"/>
          <a:ext cx="5237608" cy="731520"/>
        </p:xfrm>
        <a:graphic>
          <a:graphicData uri="http://schemas.openxmlformats.org/drawingml/2006/table">
            <a:tbl>
              <a:tblPr firstRow="1" bandRow="1">
                <a:tableStyleId>{5C22544A-7EE6-4342-B048-85BDC9FD1C3A}</a:tableStyleId>
              </a:tblPr>
              <a:tblGrid>
                <a:gridCol w="5237608">
                  <a:extLst>
                    <a:ext uri="{9D8B030D-6E8A-4147-A177-3AD203B41FA5}">
                      <a16:colId xmlns:a16="http://schemas.microsoft.com/office/drawing/2014/main" val="322552992"/>
                    </a:ext>
                  </a:extLst>
                </a:gridCol>
              </a:tblGrid>
              <a:tr h="357512">
                <a:tc>
                  <a:txBody>
                    <a:bodyPr/>
                    <a:lstStyle/>
                    <a:p>
                      <a:pPr algn="ctr"/>
                      <a:r>
                        <a:rPr lang="sv-SE" dirty="0"/>
                        <a:t>Lagkassa 2025</a:t>
                      </a:r>
                    </a:p>
                  </a:txBody>
                  <a:tcPr/>
                </a:tc>
                <a:extLst>
                  <a:ext uri="{0D108BD9-81ED-4DB2-BD59-A6C34878D82A}">
                    <a16:rowId xmlns:a16="http://schemas.microsoft.com/office/drawing/2014/main" val="4027785352"/>
                  </a:ext>
                </a:extLst>
              </a:tr>
              <a:tr h="357512">
                <a:tc>
                  <a:txBody>
                    <a:bodyPr/>
                    <a:lstStyle/>
                    <a:p>
                      <a:pPr algn="ctr"/>
                      <a:r>
                        <a:rPr lang="sv-SE" b="1" dirty="0"/>
                        <a:t>31 513  kr ( + 11 562:- Arnäs konto)</a:t>
                      </a:r>
                    </a:p>
                  </a:txBody>
                  <a:tcPr/>
                </a:tc>
                <a:extLst>
                  <a:ext uri="{0D108BD9-81ED-4DB2-BD59-A6C34878D82A}">
                    <a16:rowId xmlns:a16="http://schemas.microsoft.com/office/drawing/2014/main" val="95687698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05918-6603-4254-A0B4-1BFB2B5E06FD}"/>
              </a:ext>
            </a:extLst>
          </p:cNvPr>
          <p:cNvSpPr>
            <a:spLocks noGrp="1"/>
          </p:cNvSpPr>
          <p:nvPr>
            <p:ph type="title"/>
          </p:nvPr>
        </p:nvSpPr>
        <p:spPr>
          <a:xfrm>
            <a:off x="918159" y="304801"/>
            <a:ext cx="9165767" cy="430887"/>
          </a:xfrm>
        </p:spPr>
        <p:txBody>
          <a:bodyPr/>
          <a:lstStyle/>
          <a:p>
            <a:pPr algn="ctr"/>
            <a:r>
              <a:rPr lang="sv-SE" dirty="0"/>
              <a:t>Kassabok 2024</a:t>
            </a:r>
          </a:p>
        </p:txBody>
      </p:sp>
      <p:sp>
        <p:nvSpPr>
          <p:cNvPr id="3" name="Platshållare för text 2">
            <a:extLst>
              <a:ext uri="{FF2B5EF4-FFF2-40B4-BE49-F238E27FC236}">
                <a16:creationId xmlns:a16="http://schemas.microsoft.com/office/drawing/2014/main" id="{D172D9A4-0221-4129-85D9-45D734F86759}"/>
              </a:ext>
            </a:extLst>
          </p:cNvPr>
          <p:cNvSpPr>
            <a:spLocks noGrp="1"/>
          </p:cNvSpPr>
          <p:nvPr>
            <p:ph type="body" idx="1"/>
          </p:nvPr>
        </p:nvSpPr>
        <p:spPr>
          <a:xfrm>
            <a:off x="381000" y="735687"/>
            <a:ext cx="11227867" cy="6074385"/>
          </a:xfrm>
        </p:spPr>
        <p:txBody>
          <a:bodyPr/>
          <a:lstStyle/>
          <a:p>
            <a:endParaRPr lang="sv-SE" dirty="0"/>
          </a:p>
        </p:txBody>
      </p:sp>
      <p:graphicFrame>
        <p:nvGraphicFramePr>
          <p:cNvPr id="12" name="Tabell 11">
            <a:extLst>
              <a:ext uri="{FF2B5EF4-FFF2-40B4-BE49-F238E27FC236}">
                <a16:creationId xmlns:a16="http://schemas.microsoft.com/office/drawing/2014/main" id="{9CF3997C-3831-4CE4-B22F-C6EA0CDBBE77}"/>
              </a:ext>
            </a:extLst>
          </p:cNvPr>
          <p:cNvGraphicFramePr>
            <a:graphicFrameLocks noGrp="1"/>
          </p:cNvGraphicFramePr>
          <p:nvPr>
            <p:extLst>
              <p:ext uri="{D42A27DB-BD31-4B8C-83A1-F6EECF244321}">
                <p14:modId xmlns:p14="http://schemas.microsoft.com/office/powerpoint/2010/main" val="4226872871"/>
              </p:ext>
            </p:extLst>
          </p:nvPr>
        </p:nvGraphicFramePr>
        <p:xfrm>
          <a:off x="381000" y="735688"/>
          <a:ext cx="11227867" cy="6074385"/>
        </p:xfrm>
        <a:graphic>
          <a:graphicData uri="http://schemas.openxmlformats.org/drawingml/2006/table">
            <a:tbl>
              <a:tblPr>
                <a:tableStyleId>{5C22544A-7EE6-4342-B048-85BDC9FD1C3A}</a:tableStyleId>
              </a:tblPr>
              <a:tblGrid>
                <a:gridCol w="3221551">
                  <a:extLst>
                    <a:ext uri="{9D8B030D-6E8A-4147-A177-3AD203B41FA5}">
                      <a16:colId xmlns:a16="http://schemas.microsoft.com/office/drawing/2014/main" val="3706944526"/>
                    </a:ext>
                  </a:extLst>
                </a:gridCol>
                <a:gridCol w="1265178">
                  <a:extLst>
                    <a:ext uri="{9D8B030D-6E8A-4147-A177-3AD203B41FA5}">
                      <a16:colId xmlns:a16="http://schemas.microsoft.com/office/drawing/2014/main" val="1695579716"/>
                    </a:ext>
                  </a:extLst>
                </a:gridCol>
                <a:gridCol w="763438">
                  <a:extLst>
                    <a:ext uri="{9D8B030D-6E8A-4147-A177-3AD203B41FA5}">
                      <a16:colId xmlns:a16="http://schemas.microsoft.com/office/drawing/2014/main" val="789873857"/>
                    </a:ext>
                  </a:extLst>
                </a:gridCol>
                <a:gridCol w="1032915">
                  <a:extLst>
                    <a:ext uri="{9D8B030D-6E8A-4147-A177-3AD203B41FA5}">
                      <a16:colId xmlns:a16="http://schemas.microsoft.com/office/drawing/2014/main" val="1818367844"/>
                    </a:ext>
                  </a:extLst>
                </a:gridCol>
                <a:gridCol w="618098">
                  <a:extLst>
                    <a:ext uri="{9D8B030D-6E8A-4147-A177-3AD203B41FA5}">
                      <a16:colId xmlns:a16="http://schemas.microsoft.com/office/drawing/2014/main" val="1306844013"/>
                    </a:ext>
                  </a:extLst>
                </a:gridCol>
                <a:gridCol w="618098">
                  <a:extLst>
                    <a:ext uri="{9D8B030D-6E8A-4147-A177-3AD203B41FA5}">
                      <a16:colId xmlns:a16="http://schemas.microsoft.com/office/drawing/2014/main" val="1382401607"/>
                    </a:ext>
                  </a:extLst>
                </a:gridCol>
                <a:gridCol w="616107">
                  <a:extLst>
                    <a:ext uri="{9D8B030D-6E8A-4147-A177-3AD203B41FA5}">
                      <a16:colId xmlns:a16="http://schemas.microsoft.com/office/drawing/2014/main" val="1377386048"/>
                    </a:ext>
                  </a:extLst>
                </a:gridCol>
                <a:gridCol w="620090">
                  <a:extLst>
                    <a:ext uri="{9D8B030D-6E8A-4147-A177-3AD203B41FA5}">
                      <a16:colId xmlns:a16="http://schemas.microsoft.com/office/drawing/2014/main" val="2813649191"/>
                    </a:ext>
                  </a:extLst>
                </a:gridCol>
                <a:gridCol w="618098">
                  <a:extLst>
                    <a:ext uri="{9D8B030D-6E8A-4147-A177-3AD203B41FA5}">
                      <a16:colId xmlns:a16="http://schemas.microsoft.com/office/drawing/2014/main" val="1806590103"/>
                    </a:ext>
                  </a:extLst>
                </a:gridCol>
                <a:gridCol w="618098">
                  <a:extLst>
                    <a:ext uri="{9D8B030D-6E8A-4147-A177-3AD203B41FA5}">
                      <a16:colId xmlns:a16="http://schemas.microsoft.com/office/drawing/2014/main" val="3179853911"/>
                    </a:ext>
                  </a:extLst>
                </a:gridCol>
                <a:gridCol w="618098">
                  <a:extLst>
                    <a:ext uri="{9D8B030D-6E8A-4147-A177-3AD203B41FA5}">
                      <a16:colId xmlns:a16="http://schemas.microsoft.com/office/drawing/2014/main" val="2382786112"/>
                    </a:ext>
                  </a:extLst>
                </a:gridCol>
                <a:gridCol w="618098">
                  <a:extLst>
                    <a:ext uri="{9D8B030D-6E8A-4147-A177-3AD203B41FA5}">
                      <a16:colId xmlns:a16="http://schemas.microsoft.com/office/drawing/2014/main" val="3035873143"/>
                    </a:ext>
                  </a:extLst>
                </a:gridCol>
              </a:tblGrid>
              <a:tr h="162358">
                <a:tc gridSpan="3">
                  <a:txBody>
                    <a:bodyPr/>
                    <a:lstStyle/>
                    <a:p>
                      <a:pPr algn="ctr" fontAlgn="b"/>
                      <a:endParaRPr lang="sv-SE" sz="1100" b="1" i="0" u="sng" strike="noStrike" dirty="0">
                        <a:solidFill>
                          <a:srgbClr val="00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152594848"/>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689071922"/>
                  </a:ext>
                </a:extLst>
              </a:tr>
              <a:tr h="342764">
                <a:tc>
                  <a:txBody>
                    <a:bodyPr/>
                    <a:lstStyle/>
                    <a:p>
                      <a:pPr algn="l" fontAlgn="b"/>
                      <a:r>
                        <a:rPr lang="sv-SE" sz="1100" u="sng" strike="noStrike" dirty="0">
                          <a:effectLst/>
                        </a:rPr>
                        <a:t>Händelse:</a:t>
                      </a:r>
                      <a:endParaRPr lang="sv-SE" sz="1100" b="1"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r>
                        <a:rPr lang="sv-SE" sz="1100" u="sng" strike="noStrike">
                          <a:effectLst/>
                        </a:rPr>
                        <a:t>Intäkter:</a:t>
                      </a:r>
                      <a:endParaRPr lang="sv-SE" sz="1100" b="1" i="0" u="sng"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u="sng" strike="noStrike">
                          <a:effectLst/>
                        </a:rPr>
                        <a:t>Kostnader:</a:t>
                      </a:r>
                      <a:endParaRPr lang="sv-SE" sz="1100" b="1" i="0" u="sng"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705737296"/>
                  </a:ext>
                </a:extLst>
              </a:tr>
              <a:tr h="162358">
                <a:tc>
                  <a:txBody>
                    <a:bodyPr/>
                    <a:lstStyle/>
                    <a:p>
                      <a:pPr algn="l" fontAlgn="b"/>
                      <a:r>
                        <a:rPr lang="sv-SE" sz="1100" u="none" strike="noStrike" dirty="0">
                          <a:effectLst/>
                        </a:rPr>
                        <a:t>Ingående saldo </a:t>
                      </a:r>
                      <a:r>
                        <a:rPr lang="sv-SE" sz="1100" u="none" strike="noStrike" dirty="0" err="1">
                          <a:effectLst/>
                        </a:rPr>
                        <a:t>fg</a:t>
                      </a:r>
                      <a:r>
                        <a:rPr lang="sv-SE" sz="1100" u="none" strike="noStrike" dirty="0">
                          <a:effectLst/>
                        </a:rPr>
                        <a:t> År 2023</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15711,70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57847640"/>
                  </a:ext>
                </a:extLst>
              </a:tr>
              <a:tr h="164483">
                <a:tc>
                  <a:txBody>
                    <a:bodyPr/>
                    <a:lstStyle/>
                    <a:p>
                      <a:pPr algn="l" fontAlgn="b"/>
                      <a:r>
                        <a:rPr lang="sv-SE" sz="1100" b="0" i="0" u="none" strike="noStrike" dirty="0">
                          <a:solidFill>
                            <a:srgbClr val="000000"/>
                          </a:solidFill>
                          <a:effectLst/>
                          <a:latin typeface="Calibri" panose="020F0502020204030204" pitchFamily="34" charset="0"/>
                        </a:rPr>
                        <a:t>Umeå IK Cup 20-21/4-24</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1995</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61342414"/>
                  </a:ext>
                </a:extLst>
              </a:tr>
              <a:tr h="162358">
                <a:tc>
                  <a:txBody>
                    <a:bodyPr/>
                    <a:lstStyle/>
                    <a:p>
                      <a:pPr algn="l" fontAlgn="b"/>
                      <a:r>
                        <a:rPr lang="sv-SE" sz="1100" b="0" i="0" u="none" strike="noStrike" dirty="0" err="1">
                          <a:solidFill>
                            <a:srgbClr val="000000"/>
                          </a:solidFill>
                          <a:effectLst/>
                          <a:latin typeface="Calibri" panose="020F0502020204030204" pitchFamily="34" charset="0"/>
                        </a:rPr>
                        <a:t>Inbet</a:t>
                      </a:r>
                      <a:r>
                        <a:rPr lang="sv-SE" sz="1100" b="0" i="0" u="none" strike="noStrike" dirty="0">
                          <a:solidFill>
                            <a:srgbClr val="000000"/>
                          </a:solidFill>
                          <a:effectLst/>
                          <a:latin typeface="Calibri" panose="020F0502020204030204" pitchFamily="34" charset="0"/>
                        </a:rPr>
                        <a:t> toapapper + friköp</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47320</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465196654"/>
                  </a:ext>
                </a:extLst>
              </a:tr>
              <a:tr h="162358">
                <a:tc>
                  <a:txBody>
                    <a:bodyPr/>
                    <a:lstStyle/>
                    <a:p>
                      <a:pPr algn="l" fontAlgn="b"/>
                      <a:r>
                        <a:rPr lang="sv-SE" sz="1100" b="0" i="0" u="none" strike="noStrike" dirty="0">
                          <a:solidFill>
                            <a:srgbClr val="000000"/>
                          </a:solidFill>
                          <a:effectLst/>
                          <a:latin typeface="Calibri" panose="020F0502020204030204" pitchFamily="34" charset="0"/>
                        </a:rPr>
                        <a:t>Bet faktura toapapper</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32320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029089715"/>
                  </a:ext>
                </a:extLst>
              </a:tr>
              <a:tr h="292032">
                <a:tc>
                  <a:txBody>
                    <a:bodyPr/>
                    <a:lstStyle/>
                    <a:p>
                      <a:pPr algn="l" fontAlgn="b"/>
                      <a:r>
                        <a:rPr lang="sv-SE" sz="1100" b="0" i="0" u="none" strike="noStrike" dirty="0" err="1">
                          <a:solidFill>
                            <a:srgbClr val="000000"/>
                          </a:solidFill>
                          <a:effectLst/>
                          <a:latin typeface="Calibri" panose="020F0502020204030204" pitchFamily="34" charset="0"/>
                        </a:rPr>
                        <a:t>Inbet</a:t>
                      </a:r>
                      <a:r>
                        <a:rPr lang="sv-SE" sz="1100" b="0" i="0" u="none" strike="noStrike" dirty="0">
                          <a:solidFill>
                            <a:srgbClr val="000000"/>
                          </a:solidFill>
                          <a:effectLst/>
                          <a:latin typeface="Calibri" panose="020F0502020204030204" pitchFamily="34" charset="0"/>
                        </a:rPr>
                        <a:t> Umeå cup 21*600</a:t>
                      </a:r>
                    </a:p>
                  </a:txBody>
                  <a:tcPr marL="2076" marR="2076" marT="2076" marB="0" anchor="b"/>
                </a:tc>
                <a:tc>
                  <a:txBody>
                    <a:bodyPr/>
                    <a:lstStyle/>
                    <a:p>
                      <a:pPr algn="r" fontAlgn="b"/>
                      <a:r>
                        <a:rPr lang="sv-SE" sz="1100" u="none" strike="noStrike" dirty="0">
                          <a:effectLst/>
                        </a:rPr>
                        <a:t>12600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278224080"/>
                  </a:ext>
                </a:extLst>
              </a:tr>
              <a:tr h="164483">
                <a:tc>
                  <a:txBody>
                    <a:bodyPr/>
                    <a:lstStyle/>
                    <a:p>
                      <a:pPr algn="l" fontAlgn="b"/>
                      <a:r>
                        <a:rPr lang="sv-SE" sz="1100" b="0" i="0" u="none" strike="noStrike" dirty="0">
                          <a:solidFill>
                            <a:srgbClr val="000000"/>
                          </a:solidFill>
                          <a:effectLst/>
                          <a:latin typeface="Calibri" panose="020F0502020204030204" pitchFamily="34" charset="0"/>
                        </a:rPr>
                        <a:t>Bet lunch 21st*190</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3990</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5">
                  <a:txBody>
                    <a:bodyPr/>
                    <a:lstStyle/>
                    <a:p>
                      <a:pPr algn="l" fontAlgn="b"/>
                      <a:r>
                        <a:rPr lang="sv-SE" sz="1100" b="0" i="0" u="none" strike="noStrike" dirty="0">
                          <a:solidFill>
                            <a:srgbClr val="FF0000"/>
                          </a:solidFill>
                          <a:effectLst/>
                          <a:latin typeface="Calibri" panose="020F0502020204030204" pitchFamily="34" charset="0"/>
                        </a:rPr>
                        <a:t>Vinst 15 000:- på toapapper</a:t>
                      </a:r>
                    </a:p>
                  </a:txBody>
                  <a:tcPr marL="2076" marR="2076" marT="2076"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075876067"/>
                  </a:ext>
                </a:extLst>
              </a:tr>
              <a:tr h="205065">
                <a:tc>
                  <a:txBody>
                    <a:bodyPr/>
                    <a:lstStyle/>
                    <a:p>
                      <a:pPr algn="l" fontAlgn="b"/>
                      <a:r>
                        <a:rPr lang="sv-SE" sz="1100" u="none" strike="noStrike" dirty="0">
                          <a:effectLst/>
                        </a:rPr>
                        <a:t>Bet Hotell Umeå Cup 20-21/4-2024</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8450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5">
                  <a:txBody>
                    <a:bodyPr/>
                    <a:lstStyle/>
                    <a:p>
                      <a:pPr algn="l" fontAlgn="b"/>
                      <a:r>
                        <a:rPr lang="sv-SE" sz="1100" b="0" i="0" u="none" strike="noStrike" dirty="0">
                          <a:solidFill>
                            <a:srgbClr val="FF0000"/>
                          </a:solidFill>
                          <a:effectLst/>
                          <a:latin typeface="Calibri" panose="020F0502020204030204" pitchFamily="34" charset="0"/>
                        </a:rPr>
                        <a:t>Vinst 10 720:- på plastpåsar</a:t>
                      </a:r>
                    </a:p>
                  </a:txBody>
                  <a:tcPr marL="2076" marR="2076" marT="2076"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4149721487"/>
                  </a:ext>
                </a:extLst>
              </a:tr>
              <a:tr h="162358">
                <a:tc>
                  <a:txBody>
                    <a:bodyPr/>
                    <a:lstStyle/>
                    <a:p>
                      <a:pPr algn="l" fontAlgn="b"/>
                      <a:r>
                        <a:rPr lang="sv-SE" sz="1100" b="0" i="0" u="none" strike="noStrike" dirty="0">
                          <a:solidFill>
                            <a:srgbClr val="000000"/>
                          </a:solidFill>
                          <a:effectLst/>
                          <a:latin typeface="Calibri" panose="020F0502020204030204" pitchFamily="34" charset="0"/>
                        </a:rPr>
                        <a:t>Kick Off 6/4-24, Hamburgare</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600</a:t>
                      </a: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b="0" i="0" u="none" strike="noStrike" dirty="0">
                          <a:solidFill>
                            <a:srgbClr val="FF0000"/>
                          </a:solidFill>
                          <a:effectLst/>
                          <a:latin typeface="Calibri" panose="020F0502020204030204" pitchFamily="34" charset="0"/>
                        </a:rPr>
                        <a:t>Sponsring</a:t>
                      </a:r>
                    </a:p>
                  </a:txBody>
                  <a:tcPr marL="2076" marR="2076" marT="2076" marB="0" anchor="b"/>
                </a:tc>
                <a:tc>
                  <a:txBody>
                    <a:bodyPr/>
                    <a:lstStyle/>
                    <a:p>
                      <a:pPr algn="l" fontAlgn="b"/>
                      <a:r>
                        <a:rPr lang="sv-SE" sz="1100" b="0" i="0" u="none" strike="noStrike" dirty="0">
                          <a:solidFill>
                            <a:srgbClr val="FF0000"/>
                          </a:solidFill>
                          <a:effectLst/>
                          <a:latin typeface="Calibri" panose="020F0502020204030204" pitchFamily="34" charset="0"/>
                        </a:rPr>
                        <a:t>4450:-</a:t>
                      </a: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62683932"/>
                  </a:ext>
                </a:extLst>
              </a:tr>
              <a:tr h="205477">
                <a:tc>
                  <a:txBody>
                    <a:bodyPr/>
                    <a:lstStyle/>
                    <a:p>
                      <a:pPr algn="l" fontAlgn="b"/>
                      <a:r>
                        <a:rPr lang="sv-SE" sz="1100" b="0" i="0" u="none" strike="noStrike" dirty="0">
                          <a:solidFill>
                            <a:srgbClr val="000000"/>
                          </a:solidFill>
                          <a:effectLst/>
                          <a:latin typeface="Calibri" panose="020F0502020204030204" pitchFamily="34" charset="0"/>
                        </a:rPr>
                        <a:t>Fika 7/5-24</a:t>
                      </a:r>
                    </a:p>
                  </a:txBody>
                  <a:tcPr marL="2076" marR="2076" marT="2076" marB="0" anchor="b"/>
                </a:tc>
                <a:tc>
                  <a:txBody>
                    <a:bodyPr/>
                    <a:lstStyle/>
                    <a:p>
                      <a:pPr algn="r" fontAlgn="b"/>
                      <a:r>
                        <a:rPr lang="sv-SE" sz="1100" u="none" strike="noStrike" dirty="0">
                          <a:effectLst/>
                        </a:rPr>
                        <a:t>730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2">
                  <a:txBody>
                    <a:bodyPr/>
                    <a:lstStyle/>
                    <a:p>
                      <a:pPr algn="l" fontAlgn="b"/>
                      <a:r>
                        <a:rPr lang="sv-SE" sz="1100" b="0" i="0" u="none" strike="noStrike" dirty="0">
                          <a:solidFill>
                            <a:srgbClr val="FF0000"/>
                          </a:solidFill>
                          <a:effectLst/>
                          <a:latin typeface="Calibri" panose="020F0502020204030204" pitchFamily="34" charset="0"/>
                        </a:rPr>
                        <a:t>Sopning 6000:-</a:t>
                      </a:r>
                    </a:p>
                  </a:txBody>
                  <a:tcPr marL="2076" marR="2076" marT="2076" marB="0" anchor="b"/>
                </a:tc>
                <a:tc hMerge="1">
                  <a:txBody>
                    <a:bodyPr/>
                    <a:lstStyle/>
                    <a:p>
                      <a:endParaRPr lang="sv-SE"/>
                    </a:p>
                  </a:txBody>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03513254"/>
                  </a:ext>
                </a:extLst>
              </a:tr>
              <a:tr h="162358">
                <a:tc>
                  <a:txBody>
                    <a:bodyPr/>
                    <a:lstStyle/>
                    <a:p>
                      <a:pPr algn="l" fontAlgn="b"/>
                      <a:r>
                        <a:rPr lang="sv-SE" sz="1100" b="0" i="0" u="none" strike="noStrike" dirty="0">
                          <a:solidFill>
                            <a:srgbClr val="000000"/>
                          </a:solidFill>
                          <a:effectLst/>
                          <a:latin typeface="Calibri" panose="020F0502020204030204" pitchFamily="34" charset="0"/>
                        </a:rPr>
                        <a:t>Ersättning Sopning</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6000</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FF0000"/>
                        </a:solidFill>
                        <a:effectLst/>
                        <a:latin typeface="Calibri" panose="020F0502020204030204" pitchFamily="34" charset="0"/>
                      </a:endParaRPr>
                    </a:p>
                  </a:txBody>
                  <a:tcPr marL="2076" marR="2076" marT="2076" marB="0" anchor="b"/>
                </a:tc>
                <a:tc>
                  <a:txBody>
                    <a:bodyPr/>
                    <a:lstStyle/>
                    <a:p>
                      <a:pPr algn="l" fontAlgn="b"/>
                      <a:r>
                        <a:rPr lang="sv-SE" sz="1100" b="0" i="0" u="none" strike="noStrike" dirty="0">
                          <a:solidFill>
                            <a:srgbClr val="FF0000"/>
                          </a:solidFill>
                          <a:effectLst/>
                          <a:latin typeface="Calibri" panose="020F0502020204030204" pitchFamily="34" charset="0"/>
                        </a:rPr>
                        <a:t>Fika: 4040</a:t>
                      </a:r>
                    </a:p>
                  </a:txBody>
                  <a:tcPr marL="2076" marR="2076" marT="2076" marB="0" anchor="b"/>
                </a:tc>
                <a:tc>
                  <a:txBody>
                    <a:bodyPr/>
                    <a:lstStyle/>
                    <a:p>
                      <a:pPr algn="l" fontAlgn="b"/>
                      <a:r>
                        <a:rPr lang="sv-SE" sz="1100" b="0" i="0" u="none" strike="noStrike" dirty="0">
                          <a:solidFill>
                            <a:srgbClr val="FF0000"/>
                          </a:solidFill>
                          <a:effectLst/>
                          <a:latin typeface="Calibri" panose="020F0502020204030204" pitchFamily="34" charset="0"/>
                        </a:rPr>
                        <a:t>:-</a:t>
                      </a: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161218586"/>
                  </a:ext>
                </a:extLst>
              </a:tr>
              <a:tr h="205477">
                <a:tc>
                  <a:txBody>
                    <a:bodyPr/>
                    <a:lstStyle/>
                    <a:p>
                      <a:pPr algn="l" fontAlgn="b"/>
                      <a:r>
                        <a:rPr lang="sv-SE" sz="1100" b="0" i="0" u="none" strike="noStrike" dirty="0" err="1">
                          <a:solidFill>
                            <a:srgbClr val="000000"/>
                          </a:solidFill>
                          <a:effectLst/>
                          <a:latin typeface="Calibri" panose="020F0502020204030204" pitchFamily="34" charset="0"/>
                        </a:rPr>
                        <a:t>Inbet</a:t>
                      </a:r>
                      <a:r>
                        <a:rPr lang="sv-SE" sz="1100" b="0" i="0" u="none" strike="noStrike" dirty="0">
                          <a:solidFill>
                            <a:srgbClr val="000000"/>
                          </a:solidFill>
                          <a:effectLst/>
                          <a:latin typeface="Calibri" panose="020F0502020204030204" pitchFamily="34" charset="0"/>
                        </a:rPr>
                        <a:t> spelare Mid Nordic 13st</a:t>
                      </a:r>
                    </a:p>
                  </a:txBody>
                  <a:tcPr marL="2076" marR="2076" marT="2076" marB="0" anchor="b"/>
                </a:tc>
                <a:tc>
                  <a:txBody>
                    <a:bodyPr/>
                    <a:lstStyle/>
                    <a:p>
                      <a:pPr algn="r" fontAlgn="b"/>
                      <a:r>
                        <a:rPr lang="sv-SE" sz="1100" u="none" strike="noStrike" dirty="0">
                          <a:effectLst/>
                        </a:rPr>
                        <a:t>16900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3">
                  <a:txBody>
                    <a:bodyPr/>
                    <a:lstStyle/>
                    <a:p>
                      <a:pPr algn="l" fontAlgn="b"/>
                      <a:endParaRPr lang="sv-SE" sz="1100" b="1" i="0" u="none" strike="noStrike" dirty="0">
                        <a:solidFill>
                          <a:schemeClr val="tx1"/>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423313227"/>
                  </a:ext>
                </a:extLst>
              </a:tr>
              <a:tr h="162358">
                <a:tc>
                  <a:txBody>
                    <a:bodyPr/>
                    <a:lstStyle/>
                    <a:p>
                      <a:pPr algn="l" fontAlgn="b"/>
                      <a:r>
                        <a:rPr lang="sv-SE" sz="1100" b="0" i="0" u="none" strike="noStrike" dirty="0">
                          <a:solidFill>
                            <a:srgbClr val="000000"/>
                          </a:solidFill>
                          <a:effectLst/>
                          <a:latin typeface="Calibri" panose="020F0502020204030204" pitchFamily="34" charset="0"/>
                        </a:rPr>
                        <a:t>Mid Nordic </a:t>
                      </a:r>
                      <a:r>
                        <a:rPr lang="sv-SE" sz="1100" b="0" i="0" u="none" strike="noStrike" dirty="0" err="1">
                          <a:solidFill>
                            <a:srgbClr val="000000"/>
                          </a:solidFill>
                          <a:effectLst/>
                          <a:latin typeface="Calibri" panose="020F0502020204030204" pitchFamily="34" charset="0"/>
                        </a:rPr>
                        <a:t>avg</a:t>
                      </a:r>
                      <a:r>
                        <a:rPr lang="sv-SE" sz="1100" b="0" i="0" u="none" strike="noStrike" dirty="0">
                          <a:solidFill>
                            <a:srgbClr val="000000"/>
                          </a:solidFill>
                          <a:effectLst/>
                          <a:latin typeface="Calibri" panose="020F0502020204030204" pitchFamily="34" charset="0"/>
                        </a:rPr>
                        <a:t> 21/5-24, </a:t>
                      </a:r>
                      <a:r>
                        <a:rPr lang="sv-SE" sz="1100" b="0" i="0" u="none" strike="noStrike" dirty="0" err="1">
                          <a:solidFill>
                            <a:srgbClr val="000000"/>
                          </a:solidFill>
                          <a:effectLst/>
                          <a:latin typeface="Calibri" panose="020F0502020204030204" pitchFamily="34" charset="0"/>
                        </a:rPr>
                        <a:t>inkl</a:t>
                      </a:r>
                      <a:r>
                        <a:rPr lang="sv-SE" sz="1100" b="0" i="0" u="none" strike="noStrike" dirty="0">
                          <a:solidFill>
                            <a:srgbClr val="000000"/>
                          </a:solidFill>
                          <a:effectLst/>
                          <a:latin typeface="Calibri" panose="020F0502020204030204" pitchFamily="34" charset="0"/>
                        </a:rPr>
                        <a:t> </a:t>
                      </a:r>
                      <a:r>
                        <a:rPr lang="sv-SE" sz="1100" b="0" i="0" u="none" strike="noStrike" dirty="0" err="1">
                          <a:solidFill>
                            <a:srgbClr val="000000"/>
                          </a:solidFill>
                          <a:effectLst/>
                          <a:latin typeface="Calibri" panose="020F0502020204030204" pitchFamily="34" charset="0"/>
                        </a:rPr>
                        <a:t>st</a:t>
                      </a:r>
                      <a:r>
                        <a:rPr lang="sv-SE" sz="1100" b="0" i="0" u="none" strike="noStrike" dirty="0">
                          <a:solidFill>
                            <a:srgbClr val="000000"/>
                          </a:solidFill>
                          <a:effectLst/>
                          <a:latin typeface="Calibri" panose="020F0502020204030204" pitchFamily="34" charset="0"/>
                        </a:rPr>
                        <a:t> ledaravgifter (3*1300)</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20800</a:t>
                      </a: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729640198"/>
                  </a:ext>
                </a:extLst>
              </a:tr>
              <a:tr h="162358">
                <a:tc>
                  <a:txBody>
                    <a:bodyPr/>
                    <a:lstStyle/>
                    <a:p>
                      <a:pPr algn="l" fontAlgn="b"/>
                      <a:r>
                        <a:rPr lang="sv-SE" sz="1100" b="0" i="0" u="none" strike="noStrike" dirty="0">
                          <a:solidFill>
                            <a:srgbClr val="000000"/>
                          </a:solidFill>
                          <a:effectLst/>
                          <a:latin typeface="Calibri" panose="020F0502020204030204" pitchFamily="34" charset="0"/>
                        </a:rPr>
                        <a:t>Fika 25/5-24</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850</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3">
                  <a:txBody>
                    <a:bodyPr/>
                    <a:lstStyle/>
                    <a:p>
                      <a:pPr algn="l" fontAlgn="b"/>
                      <a:r>
                        <a:rPr lang="sv-SE" sz="1100" b="1" i="0" u="none" strike="noStrike" dirty="0">
                          <a:solidFill>
                            <a:schemeClr val="tx1"/>
                          </a:solidFill>
                          <a:effectLst/>
                          <a:latin typeface="Calibri" panose="020F0502020204030204" pitchFamily="34" charset="0"/>
                        </a:rPr>
                        <a:t>BETING 14 000:-</a:t>
                      </a: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981804583"/>
                  </a:ext>
                </a:extLst>
              </a:tr>
              <a:tr h="164483">
                <a:tc>
                  <a:txBody>
                    <a:bodyPr/>
                    <a:lstStyle/>
                    <a:p>
                      <a:pPr algn="l" fontAlgn="b"/>
                      <a:r>
                        <a:rPr lang="sv-SE" sz="1100" b="0" i="0" u="none" strike="noStrike" dirty="0">
                          <a:solidFill>
                            <a:srgbClr val="000000"/>
                          </a:solidFill>
                          <a:effectLst/>
                          <a:latin typeface="Calibri" panose="020F0502020204030204" pitchFamily="34" charset="0"/>
                        </a:rPr>
                        <a:t>Fika 15/6-24</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435</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1" i="0" u="none" strike="noStrike">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082811634"/>
                  </a:ext>
                </a:extLst>
              </a:tr>
              <a:tr h="205477">
                <a:tc>
                  <a:txBody>
                    <a:bodyPr/>
                    <a:lstStyle/>
                    <a:p>
                      <a:pPr algn="l" fontAlgn="b"/>
                      <a:r>
                        <a:rPr lang="sv-SE" sz="1100" b="0" i="0" u="none" strike="noStrike" dirty="0">
                          <a:solidFill>
                            <a:srgbClr val="000000"/>
                          </a:solidFill>
                          <a:effectLst/>
                          <a:latin typeface="Calibri" panose="020F0502020204030204" pitchFamily="34" charset="0"/>
                        </a:rPr>
                        <a:t>Utlägg aktivitet </a:t>
                      </a:r>
                      <a:r>
                        <a:rPr lang="sv-SE" sz="1100" b="0" i="0" u="none" strike="noStrike" dirty="0" err="1">
                          <a:solidFill>
                            <a:srgbClr val="000000"/>
                          </a:solidFill>
                          <a:effectLst/>
                          <a:latin typeface="Calibri" panose="020F0502020204030204" pitchFamily="34" charset="0"/>
                        </a:rPr>
                        <a:t>Gullvik</a:t>
                      </a:r>
                      <a:r>
                        <a:rPr lang="sv-SE" sz="1100" b="0" i="0" u="none" strike="noStrike" dirty="0">
                          <a:solidFill>
                            <a:srgbClr val="000000"/>
                          </a:solidFill>
                          <a:effectLst/>
                          <a:latin typeface="Calibri" panose="020F0502020204030204" pitchFamily="34" charset="0"/>
                        </a:rPr>
                        <a:t> 18/6-24</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418</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2">
                  <a:txBody>
                    <a:bodyPr/>
                    <a:lstStyle/>
                    <a:p>
                      <a:pPr algn="l" fontAlgn="b"/>
                      <a:r>
                        <a:rPr lang="sv-SE" sz="1100" u="none" strike="noStrike" dirty="0">
                          <a:effectLst/>
                        </a:rPr>
                        <a:t> </a:t>
                      </a:r>
                      <a:endParaRPr lang="sv-SE" sz="1100" b="0"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576633"/>
                  </a:ext>
                </a:extLst>
              </a:tr>
              <a:tr h="205477">
                <a:tc>
                  <a:txBody>
                    <a:bodyPr/>
                    <a:lstStyle/>
                    <a:p>
                      <a:pPr algn="l" fontAlgn="b"/>
                      <a:r>
                        <a:rPr lang="sv-SE" sz="1100" b="0" i="0" u="none" strike="noStrike" dirty="0">
                          <a:solidFill>
                            <a:srgbClr val="000000"/>
                          </a:solidFill>
                          <a:effectLst/>
                          <a:latin typeface="Calibri" panose="020F0502020204030204" pitchFamily="34" charset="0"/>
                        </a:rPr>
                        <a:t>Fika 25/6-24</a:t>
                      </a:r>
                    </a:p>
                  </a:txBody>
                  <a:tcPr marL="2076" marR="2076" marT="2076" marB="0" anchor="b"/>
                </a:tc>
                <a:tc>
                  <a:txBody>
                    <a:bodyPr/>
                    <a:lstStyle/>
                    <a:p>
                      <a:pPr algn="r" fontAlgn="b"/>
                      <a:r>
                        <a:rPr lang="sv-SE" sz="1100" u="none" strike="noStrike" dirty="0">
                          <a:effectLst/>
                        </a:rPr>
                        <a:t>460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87396045"/>
                  </a:ext>
                </a:extLst>
              </a:tr>
              <a:tr h="162358">
                <a:tc>
                  <a:txBody>
                    <a:bodyPr/>
                    <a:lstStyle/>
                    <a:p>
                      <a:pPr algn="l" fontAlgn="b"/>
                      <a:r>
                        <a:rPr lang="sv-SE" sz="1100" u="none" strike="noStrike" dirty="0">
                          <a:effectLst/>
                        </a:rPr>
                        <a:t>Fika 8/8-24</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395</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233827661"/>
                  </a:ext>
                </a:extLst>
              </a:tr>
              <a:tr h="162358">
                <a:tc>
                  <a:txBody>
                    <a:bodyPr/>
                    <a:lstStyle/>
                    <a:p>
                      <a:pPr algn="l" fontAlgn="b"/>
                      <a:r>
                        <a:rPr lang="sv-SE" sz="1100" b="0" i="0" u="none" strike="noStrike" dirty="0">
                          <a:solidFill>
                            <a:srgbClr val="000000"/>
                          </a:solidFill>
                          <a:effectLst/>
                          <a:latin typeface="Calibri" panose="020F0502020204030204" pitchFamily="34" charset="0"/>
                        </a:rPr>
                        <a:t>Fika 15/8-24</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485</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008212880"/>
                  </a:ext>
                </a:extLst>
              </a:tr>
              <a:tr h="162358">
                <a:tc>
                  <a:txBody>
                    <a:bodyPr/>
                    <a:lstStyle/>
                    <a:p>
                      <a:pPr algn="l" fontAlgn="b"/>
                      <a:r>
                        <a:rPr lang="sv-SE" sz="1100" b="0" i="0" u="none" strike="noStrike" dirty="0">
                          <a:solidFill>
                            <a:srgbClr val="000000"/>
                          </a:solidFill>
                          <a:effectLst/>
                          <a:latin typeface="Calibri" panose="020F0502020204030204" pitchFamily="34" charset="0"/>
                        </a:rPr>
                        <a:t>Sponsring Gabrielas pappa 26/8-24</a:t>
                      </a:r>
                    </a:p>
                  </a:txBody>
                  <a:tcPr marL="2076" marR="2076" marT="2076" marB="0" anchor="b"/>
                </a:tc>
                <a:tc>
                  <a:txBody>
                    <a:bodyPr/>
                    <a:lstStyle/>
                    <a:p>
                      <a:pPr algn="r" fontAlgn="b"/>
                      <a:r>
                        <a:rPr lang="sv-SE" sz="1100" u="none" strike="noStrike" dirty="0">
                          <a:effectLst/>
                        </a:rPr>
                        <a:t>4450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902362909"/>
                  </a:ext>
                </a:extLst>
              </a:tr>
              <a:tr h="162358">
                <a:tc>
                  <a:txBody>
                    <a:bodyPr/>
                    <a:lstStyle/>
                    <a:p>
                      <a:pPr algn="l" fontAlgn="b"/>
                      <a:r>
                        <a:rPr lang="sv-SE" sz="1100" b="0" i="0" u="none" strike="noStrike" dirty="0" err="1">
                          <a:solidFill>
                            <a:srgbClr val="000000"/>
                          </a:solidFill>
                          <a:effectLst/>
                          <a:latin typeface="Calibri" panose="020F0502020204030204" pitchFamily="34" charset="0"/>
                        </a:rPr>
                        <a:t>Inbet</a:t>
                      </a:r>
                      <a:r>
                        <a:rPr lang="sv-SE" sz="1100" b="0" i="0" u="none" strike="noStrike" dirty="0">
                          <a:solidFill>
                            <a:srgbClr val="000000"/>
                          </a:solidFill>
                          <a:effectLst/>
                          <a:latin typeface="Calibri" panose="020F0502020204030204" pitchFamily="34" charset="0"/>
                        </a:rPr>
                        <a:t> Ölandsplast + friköp</a:t>
                      </a:r>
                    </a:p>
                  </a:txBody>
                  <a:tcPr marL="2076" marR="2076" marT="2076" marB="0" anchor="b"/>
                </a:tc>
                <a:tc>
                  <a:txBody>
                    <a:bodyPr/>
                    <a:lstStyle/>
                    <a:p>
                      <a:pPr algn="r" fontAlgn="b"/>
                      <a:r>
                        <a:rPr lang="sv-SE" sz="1100" u="none" strike="noStrike" dirty="0">
                          <a:effectLst/>
                        </a:rPr>
                        <a:t>21100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497601988"/>
                  </a:ext>
                </a:extLst>
              </a:tr>
              <a:tr h="162358">
                <a:tc>
                  <a:txBody>
                    <a:bodyPr/>
                    <a:lstStyle/>
                    <a:p>
                      <a:pPr algn="l" fontAlgn="b"/>
                      <a:r>
                        <a:rPr lang="sv-SE" sz="1100" b="0" i="0" u="none" strike="noStrike" dirty="0">
                          <a:solidFill>
                            <a:srgbClr val="000000"/>
                          </a:solidFill>
                          <a:effectLst/>
                          <a:latin typeface="Calibri" panose="020F0502020204030204" pitchFamily="34" charset="0"/>
                        </a:rPr>
                        <a:t>Bet faktura Ölandsplast 28/8-24</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10380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542007689"/>
                  </a:ext>
                </a:extLst>
              </a:tr>
              <a:tr h="162358">
                <a:tc>
                  <a:txBody>
                    <a:bodyPr/>
                    <a:lstStyle/>
                    <a:p>
                      <a:pPr algn="l" fontAlgn="b"/>
                      <a:r>
                        <a:rPr lang="sv-SE" sz="1100" b="0" i="0" u="none" strike="noStrike" dirty="0">
                          <a:solidFill>
                            <a:srgbClr val="000000"/>
                          </a:solidFill>
                          <a:effectLst/>
                          <a:latin typeface="Calibri" panose="020F0502020204030204" pitchFamily="34" charset="0"/>
                        </a:rPr>
                        <a:t>Fika 31/8-24</a:t>
                      </a:r>
                    </a:p>
                  </a:txBody>
                  <a:tcPr marL="2076" marR="2076" marT="2076" marB="0" anchor="b"/>
                </a:tc>
                <a:tc>
                  <a:txBody>
                    <a:bodyPr/>
                    <a:lstStyle/>
                    <a:p>
                      <a:pPr algn="r" fontAlgn="b"/>
                      <a:r>
                        <a:rPr lang="sv-SE" sz="1100" u="none" strike="noStrike" dirty="0">
                          <a:effectLst/>
                        </a:rPr>
                        <a:t>385</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818812121"/>
                  </a:ext>
                </a:extLst>
              </a:tr>
              <a:tr h="162358">
                <a:tc>
                  <a:txBody>
                    <a:bodyPr/>
                    <a:lstStyle/>
                    <a:p>
                      <a:pPr algn="l" fontAlgn="b"/>
                      <a:r>
                        <a:rPr lang="sv-SE" sz="1100" b="0" i="0" u="none" strike="noStrike" dirty="0">
                          <a:solidFill>
                            <a:srgbClr val="000000"/>
                          </a:solidFill>
                          <a:effectLst/>
                          <a:latin typeface="Calibri" panose="020F0502020204030204" pitchFamily="34" charset="0"/>
                        </a:rPr>
                        <a:t>Beting bet 20/9-24</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14000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426910803"/>
                  </a:ext>
                </a:extLst>
              </a:tr>
              <a:tr h="164483">
                <a:tc>
                  <a:txBody>
                    <a:bodyPr/>
                    <a:lstStyle/>
                    <a:p>
                      <a:pPr algn="l" fontAlgn="b"/>
                      <a:r>
                        <a:rPr lang="sv-SE" sz="1100" b="0" i="0" u="none" strike="noStrike" dirty="0">
                          <a:solidFill>
                            <a:srgbClr val="000000"/>
                          </a:solidFill>
                          <a:effectLst/>
                          <a:latin typeface="Calibri" panose="020F0502020204030204" pitchFamily="34" charset="0"/>
                        </a:rPr>
                        <a:t>Fika 22/9-24</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300</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19017592"/>
                  </a:ext>
                </a:extLst>
              </a:tr>
              <a:tr h="162358">
                <a:tc>
                  <a:txBody>
                    <a:bodyPr/>
                    <a:lstStyle/>
                    <a:p>
                      <a:pPr algn="l" fontAlgn="b"/>
                      <a:r>
                        <a:rPr lang="sv-SE" sz="1100" b="0" i="0" u="none" strike="noStrike" dirty="0">
                          <a:solidFill>
                            <a:srgbClr val="000000"/>
                          </a:solidFill>
                          <a:effectLst/>
                          <a:latin typeface="Calibri" panose="020F0502020204030204" pitchFamily="34" charset="0"/>
                        </a:rPr>
                        <a:t>Nattvandring</a:t>
                      </a:r>
                    </a:p>
                  </a:txBody>
                  <a:tcPr marL="2076" marR="2076" marT="2076" marB="0" anchor="b"/>
                </a:tc>
                <a:tc>
                  <a:txBody>
                    <a:bodyPr/>
                    <a:lstStyle/>
                    <a:p>
                      <a:pPr algn="r" fontAlgn="b"/>
                      <a:r>
                        <a:rPr lang="sv-SE" sz="1100" u="none" strike="noStrike" dirty="0">
                          <a:effectLst/>
                        </a:rPr>
                        <a:t>2000</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64365149"/>
                  </a:ext>
                </a:extLst>
              </a:tr>
              <a:tr h="162358">
                <a:tc>
                  <a:txBody>
                    <a:bodyPr/>
                    <a:lstStyle/>
                    <a:p>
                      <a:pPr algn="l" fontAlgn="b"/>
                      <a:r>
                        <a:rPr lang="sv-SE" sz="1100" b="0" i="0" u="none" strike="noStrike" dirty="0">
                          <a:solidFill>
                            <a:srgbClr val="000000"/>
                          </a:solidFill>
                          <a:effectLst/>
                          <a:latin typeface="Calibri" panose="020F0502020204030204" pitchFamily="34" charset="0"/>
                        </a:rPr>
                        <a:t>Avslutning 2/10 Citygames 100:-/</a:t>
                      </a:r>
                      <a:r>
                        <a:rPr lang="sv-SE" sz="1100" b="0" i="0" u="none" strike="noStrike" dirty="0" err="1">
                          <a:solidFill>
                            <a:srgbClr val="000000"/>
                          </a:solidFill>
                          <a:effectLst/>
                          <a:latin typeface="Calibri" panose="020F0502020204030204" pitchFamily="34" charset="0"/>
                        </a:rPr>
                        <a:t>pers</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1700</a:t>
                      </a: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31290068"/>
                  </a:ext>
                </a:extLst>
              </a:tr>
              <a:tr h="162358">
                <a:tc>
                  <a:txBody>
                    <a:bodyPr/>
                    <a:lstStyle/>
                    <a:p>
                      <a:pPr algn="l" fontAlgn="b"/>
                      <a:r>
                        <a:rPr lang="sv-SE" sz="1100" b="0" i="0" u="none" strike="noStrike" dirty="0">
                          <a:solidFill>
                            <a:srgbClr val="000000"/>
                          </a:solidFill>
                          <a:effectLst/>
                          <a:latin typeface="Calibri" panose="020F0502020204030204" pitchFamily="34" charset="0"/>
                        </a:rPr>
                        <a:t>Umeå fotbollsfestival lagavgift</a:t>
                      </a:r>
                    </a:p>
                  </a:txBody>
                  <a:tcPr marL="2076" marR="2076" marT="2076" marB="0" anchor="b"/>
                </a:tc>
                <a:tc>
                  <a:txBody>
                    <a:bodyPr/>
                    <a:lstStyle/>
                    <a:p>
                      <a:pPr algn="r" fontAlgn="b"/>
                      <a:endParaRPr lang="sv-SE" sz="1100" b="1"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sng" strike="noStrike" dirty="0">
                          <a:effectLst/>
                        </a:rPr>
                        <a:t>1500</a:t>
                      </a:r>
                      <a:endParaRPr lang="sv-SE" sz="1100" b="1"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307123192"/>
                  </a:ext>
                </a:extLst>
              </a:tr>
              <a:tr h="162358">
                <a:tc>
                  <a:txBody>
                    <a:bodyPr/>
                    <a:lstStyle/>
                    <a:p>
                      <a:pPr algn="l" fontAlgn="b"/>
                      <a:r>
                        <a:rPr lang="sv-SE" sz="1100" b="0" i="0" u="none" strike="noStrike" dirty="0">
                          <a:solidFill>
                            <a:srgbClr val="000000"/>
                          </a:solidFill>
                          <a:effectLst/>
                          <a:latin typeface="Calibri" panose="020F0502020204030204" pitchFamily="34" charset="0"/>
                        </a:rPr>
                        <a:t>Totalt:</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130121,70</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96153</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984415966"/>
                  </a:ext>
                </a:extLst>
              </a:tr>
              <a:tr h="162358">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566594024"/>
                  </a:ext>
                </a:extLst>
              </a:tr>
              <a:tr h="164483">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u="none" strike="noStrike">
                          <a:effectLst/>
                        </a:rPr>
                        <a:t>Saldo i kassan: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FF0000"/>
                          </a:solidFill>
                          <a:effectLst/>
                          <a:latin typeface="Calibri" panose="020F0502020204030204" pitchFamily="34" charset="0"/>
                        </a:rPr>
                        <a:t>33968,70</a:t>
                      </a: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1" i="0" u="none" strike="noStrike" dirty="0">
                        <a:solidFill>
                          <a:srgbClr val="FF0000"/>
                        </a:solidFill>
                        <a:effectLst/>
                        <a:latin typeface="Calibri" panose="020F0502020204030204" pitchFamily="34" charset="0"/>
                      </a:endParaRPr>
                    </a:p>
                  </a:txBody>
                  <a:tcPr marL="2076" marR="2076" marT="2076" marB="0" anchor="b"/>
                </a:tc>
                <a:tc gridSpan="2">
                  <a:txBody>
                    <a:bodyPr/>
                    <a:lstStyle/>
                    <a:p>
                      <a:pPr algn="l" fontAlgn="b"/>
                      <a:endParaRPr lang="sv-SE" sz="1100" b="1"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1"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542805290"/>
                  </a:ext>
                </a:extLst>
              </a:tr>
            </a:tbl>
          </a:graphicData>
        </a:graphic>
      </p:graphicFrame>
    </p:spTree>
    <p:extLst>
      <p:ext uri="{BB962C8B-B14F-4D97-AF65-F5344CB8AC3E}">
        <p14:creationId xmlns:p14="http://schemas.microsoft.com/office/powerpoint/2010/main" val="289594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05918-6603-4254-A0B4-1BFB2B5E06FD}"/>
              </a:ext>
            </a:extLst>
          </p:cNvPr>
          <p:cNvSpPr>
            <a:spLocks noGrp="1"/>
          </p:cNvSpPr>
          <p:nvPr>
            <p:ph type="title"/>
          </p:nvPr>
        </p:nvSpPr>
        <p:spPr>
          <a:xfrm>
            <a:off x="918159" y="304801"/>
            <a:ext cx="9165767" cy="430887"/>
          </a:xfrm>
        </p:spPr>
        <p:txBody>
          <a:bodyPr/>
          <a:lstStyle/>
          <a:p>
            <a:pPr algn="ctr"/>
            <a:r>
              <a:rPr lang="sv-SE" dirty="0"/>
              <a:t>Kassabok 2025</a:t>
            </a:r>
          </a:p>
        </p:txBody>
      </p:sp>
      <p:sp>
        <p:nvSpPr>
          <p:cNvPr id="3" name="Platshållare för text 2">
            <a:extLst>
              <a:ext uri="{FF2B5EF4-FFF2-40B4-BE49-F238E27FC236}">
                <a16:creationId xmlns:a16="http://schemas.microsoft.com/office/drawing/2014/main" id="{D172D9A4-0221-4129-85D9-45D734F86759}"/>
              </a:ext>
            </a:extLst>
          </p:cNvPr>
          <p:cNvSpPr>
            <a:spLocks noGrp="1"/>
          </p:cNvSpPr>
          <p:nvPr>
            <p:ph type="body" idx="1"/>
          </p:nvPr>
        </p:nvSpPr>
        <p:spPr>
          <a:xfrm>
            <a:off x="381000" y="735687"/>
            <a:ext cx="11227867" cy="6074385"/>
          </a:xfrm>
        </p:spPr>
        <p:txBody>
          <a:bodyPr/>
          <a:lstStyle/>
          <a:p>
            <a:endParaRPr lang="sv-SE" dirty="0"/>
          </a:p>
        </p:txBody>
      </p:sp>
      <p:graphicFrame>
        <p:nvGraphicFramePr>
          <p:cNvPr id="12" name="Tabell 11">
            <a:extLst>
              <a:ext uri="{FF2B5EF4-FFF2-40B4-BE49-F238E27FC236}">
                <a16:creationId xmlns:a16="http://schemas.microsoft.com/office/drawing/2014/main" id="{9CF3997C-3831-4CE4-B22F-C6EA0CDBBE77}"/>
              </a:ext>
            </a:extLst>
          </p:cNvPr>
          <p:cNvGraphicFramePr>
            <a:graphicFrameLocks noGrp="1"/>
          </p:cNvGraphicFramePr>
          <p:nvPr>
            <p:extLst>
              <p:ext uri="{D42A27DB-BD31-4B8C-83A1-F6EECF244321}">
                <p14:modId xmlns:p14="http://schemas.microsoft.com/office/powerpoint/2010/main" val="2060473342"/>
              </p:ext>
            </p:extLst>
          </p:nvPr>
        </p:nvGraphicFramePr>
        <p:xfrm>
          <a:off x="381000" y="735688"/>
          <a:ext cx="11227867" cy="6074385"/>
        </p:xfrm>
        <a:graphic>
          <a:graphicData uri="http://schemas.openxmlformats.org/drawingml/2006/table">
            <a:tbl>
              <a:tblPr>
                <a:tableStyleId>{5C22544A-7EE6-4342-B048-85BDC9FD1C3A}</a:tableStyleId>
              </a:tblPr>
              <a:tblGrid>
                <a:gridCol w="3221551">
                  <a:extLst>
                    <a:ext uri="{9D8B030D-6E8A-4147-A177-3AD203B41FA5}">
                      <a16:colId xmlns:a16="http://schemas.microsoft.com/office/drawing/2014/main" val="3706944526"/>
                    </a:ext>
                  </a:extLst>
                </a:gridCol>
                <a:gridCol w="1265178">
                  <a:extLst>
                    <a:ext uri="{9D8B030D-6E8A-4147-A177-3AD203B41FA5}">
                      <a16:colId xmlns:a16="http://schemas.microsoft.com/office/drawing/2014/main" val="1695579716"/>
                    </a:ext>
                  </a:extLst>
                </a:gridCol>
                <a:gridCol w="763438">
                  <a:extLst>
                    <a:ext uri="{9D8B030D-6E8A-4147-A177-3AD203B41FA5}">
                      <a16:colId xmlns:a16="http://schemas.microsoft.com/office/drawing/2014/main" val="789873857"/>
                    </a:ext>
                  </a:extLst>
                </a:gridCol>
                <a:gridCol w="1032915">
                  <a:extLst>
                    <a:ext uri="{9D8B030D-6E8A-4147-A177-3AD203B41FA5}">
                      <a16:colId xmlns:a16="http://schemas.microsoft.com/office/drawing/2014/main" val="1818367844"/>
                    </a:ext>
                  </a:extLst>
                </a:gridCol>
                <a:gridCol w="618098">
                  <a:extLst>
                    <a:ext uri="{9D8B030D-6E8A-4147-A177-3AD203B41FA5}">
                      <a16:colId xmlns:a16="http://schemas.microsoft.com/office/drawing/2014/main" val="1306844013"/>
                    </a:ext>
                  </a:extLst>
                </a:gridCol>
                <a:gridCol w="1023620">
                  <a:extLst>
                    <a:ext uri="{9D8B030D-6E8A-4147-A177-3AD203B41FA5}">
                      <a16:colId xmlns:a16="http://schemas.microsoft.com/office/drawing/2014/main" val="1382401607"/>
                    </a:ext>
                  </a:extLst>
                </a:gridCol>
                <a:gridCol w="210585">
                  <a:extLst>
                    <a:ext uri="{9D8B030D-6E8A-4147-A177-3AD203B41FA5}">
                      <a16:colId xmlns:a16="http://schemas.microsoft.com/office/drawing/2014/main" val="1377386048"/>
                    </a:ext>
                  </a:extLst>
                </a:gridCol>
                <a:gridCol w="620090">
                  <a:extLst>
                    <a:ext uri="{9D8B030D-6E8A-4147-A177-3AD203B41FA5}">
                      <a16:colId xmlns:a16="http://schemas.microsoft.com/office/drawing/2014/main" val="2813649191"/>
                    </a:ext>
                  </a:extLst>
                </a:gridCol>
                <a:gridCol w="618098">
                  <a:extLst>
                    <a:ext uri="{9D8B030D-6E8A-4147-A177-3AD203B41FA5}">
                      <a16:colId xmlns:a16="http://schemas.microsoft.com/office/drawing/2014/main" val="1806590103"/>
                    </a:ext>
                  </a:extLst>
                </a:gridCol>
                <a:gridCol w="618098">
                  <a:extLst>
                    <a:ext uri="{9D8B030D-6E8A-4147-A177-3AD203B41FA5}">
                      <a16:colId xmlns:a16="http://schemas.microsoft.com/office/drawing/2014/main" val="3179853911"/>
                    </a:ext>
                  </a:extLst>
                </a:gridCol>
                <a:gridCol w="618098">
                  <a:extLst>
                    <a:ext uri="{9D8B030D-6E8A-4147-A177-3AD203B41FA5}">
                      <a16:colId xmlns:a16="http://schemas.microsoft.com/office/drawing/2014/main" val="2382786112"/>
                    </a:ext>
                  </a:extLst>
                </a:gridCol>
                <a:gridCol w="618098">
                  <a:extLst>
                    <a:ext uri="{9D8B030D-6E8A-4147-A177-3AD203B41FA5}">
                      <a16:colId xmlns:a16="http://schemas.microsoft.com/office/drawing/2014/main" val="3035873143"/>
                    </a:ext>
                  </a:extLst>
                </a:gridCol>
              </a:tblGrid>
              <a:tr h="162358">
                <a:tc gridSpan="3">
                  <a:txBody>
                    <a:bodyPr/>
                    <a:lstStyle/>
                    <a:p>
                      <a:pPr algn="ctr" fontAlgn="b"/>
                      <a:endParaRPr lang="sv-SE" sz="1100" b="1" i="0" u="sng" strike="noStrike" dirty="0">
                        <a:solidFill>
                          <a:srgbClr val="00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152594848"/>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689071922"/>
                  </a:ext>
                </a:extLst>
              </a:tr>
              <a:tr h="342764">
                <a:tc>
                  <a:txBody>
                    <a:bodyPr/>
                    <a:lstStyle/>
                    <a:p>
                      <a:pPr algn="l" fontAlgn="b"/>
                      <a:r>
                        <a:rPr lang="sv-SE" sz="1100" u="sng" strike="noStrike" dirty="0">
                          <a:effectLst/>
                        </a:rPr>
                        <a:t>Händelse:</a:t>
                      </a:r>
                      <a:endParaRPr lang="sv-SE" sz="1100" b="1"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r>
                        <a:rPr lang="sv-SE" sz="1100" u="sng" strike="noStrike">
                          <a:effectLst/>
                        </a:rPr>
                        <a:t>Intäkter:</a:t>
                      </a:r>
                      <a:endParaRPr lang="sv-SE" sz="1100" b="1" i="0" u="sng"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u="sng" strike="noStrike">
                          <a:effectLst/>
                        </a:rPr>
                        <a:t>Kostnader:</a:t>
                      </a:r>
                      <a:endParaRPr lang="sv-SE" sz="1100" b="1" i="0" u="sng"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b="0" i="0" u="none" strike="noStrike" dirty="0">
                          <a:solidFill>
                            <a:srgbClr val="FF0000"/>
                          </a:solidFill>
                          <a:effectLst/>
                          <a:latin typeface="Calibri" panose="020F0502020204030204" pitchFamily="34" charset="0"/>
                        </a:rPr>
                        <a:t>11562:- på Arnäskontot 28/2</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705737296"/>
                  </a:ext>
                </a:extLst>
              </a:tr>
              <a:tr h="98758">
                <a:tc>
                  <a:txBody>
                    <a:bodyPr/>
                    <a:lstStyle/>
                    <a:p>
                      <a:pPr algn="l" fontAlgn="b"/>
                      <a:r>
                        <a:rPr lang="sv-SE" sz="1100" u="none" strike="noStrike" dirty="0">
                          <a:effectLst/>
                        </a:rPr>
                        <a:t>Ingående saldo </a:t>
                      </a:r>
                      <a:r>
                        <a:rPr lang="sv-SE" sz="1100" u="none" strike="noStrike" dirty="0" err="1">
                          <a:effectLst/>
                        </a:rPr>
                        <a:t>fg</a:t>
                      </a:r>
                      <a:r>
                        <a:rPr lang="sv-SE" sz="1100" u="none" strike="noStrike" dirty="0">
                          <a:effectLst/>
                        </a:rPr>
                        <a:t> År 2024</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33968,70</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57847640"/>
                  </a:ext>
                </a:extLst>
              </a:tr>
              <a:tr h="164483">
                <a:tc>
                  <a:txBody>
                    <a:bodyPr/>
                    <a:lstStyle/>
                    <a:p>
                      <a:pPr algn="l" fontAlgn="b"/>
                      <a:r>
                        <a:rPr lang="sv-SE" sz="1100" b="0" i="0" u="none" strike="noStrike" dirty="0">
                          <a:solidFill>
                            <a:srgbClr val="000000"/>
                          </a:solidFill>
                          <a:effectLst/>
                          <a:latin typeface="Calibri" panose="020F0502020204030204" pitchFamily="34" charset="0"/>
                        </a:rPr>
                        <a:t>Umeå IK Cup 3-4/5-2025</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2495</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61342414"/>
                  </a:ext>
                </a:extLst>
              </a:tr>
              <a:tr h="162358">
                <a:tc>
                  <a:txBody>
                    <a:bodyPr/>
                    <a:lstStyle/>
                    <a:p>
                      <a:pPr algn="l" fontAlgn="b"/>
                      <a:r>
                        <a:rPr lang="sv-SE" sz="1100" b="0" i="0" u="none" strike="noStrike" dirty="0">
                          <a:solidFill>
                            <a:srgbClr val="000000"/>
                          </a:solidFill>
                          <a:effectLst/>
                          <a:latin typeface="Calibri" panose="020F0502020204030204" pitchFamily="34" charset="0"/>
                        </a:rPr>
                        <a:t>Ränta</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39,78</a:t>
                      </a: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465196654"/>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029089715"/>
                  </a:ext>
                </a:extLst>
              </a:tr>
              <a:tr h="292032">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278224080"/>
                  </a:ext>
                </a:extLst>
              </a:tr>
              <a:tr h="164483">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5">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075876067"/>
                  </a:ext>
                </a:extLst>
              </a:tr>
              <a:tr h="205065">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5">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4149721487"/>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62683932"/>
                  </a:ext>
                </a:extLst>
              </a:tr>
              <a:tr h="205477">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2">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03513254"/>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161218586"/>
                  </a:ext>
                </a:extLst>
              </a:tr>
              <a:tr h="205477">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3">
                  <a:txBody>
                    <a:bodyPr/>
                    <a:lstStyle/>
                    <a:p>
                      <a:pPr algn="l" fontAlgn="b"/>
                      <a:endParaRPr lang="sv-SE" sz="1100" b="1" i="0" u="none" strike="noStrike" dirty="0">
                        <a:solidFill>
                          <a:schemeClr val="tx1"/>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423313227"/>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729640198"/>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3">
                  <a:txBody>
                    <a:bodyPr/>
                    <a:lstStyle/>
                    <a:p>
                      <a:pPr algn="l" fontAlgn="b"/>
                      <a:endParaRPr lang="sv-SE" sz="1100" b="1" i="0" u="none" strike="noStrike" dirty="0">
                        <a:solidFill>
                          <a:schemeClr val="tx1"/>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981804583"/>
                  </a:ext>
                </a:extLst>
              </a:tr>
              <a:tr h="164483">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1" i="0" u="none" strike="noStrike">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082811634"/>
                  </a:ext>
                </a:extLst>
              </a:tr>
              <a:tr h="205477">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2">
                  <a:txBody>
                    <a:bodyPr/>
                    <a:lstStyle/>
                    <a:p>
                      <a:pPr algn="l" fontAlgn="b"/>
                      <a:r>
                        <a:rPr lang="sv-SE" sz="1100" u="none" strike="noStrike" dirty="0">
                          <a:effectLst/>
                        </a:rPr>
                        <a:t> </a:t>
                      </a:r>
                      <a:endParaRPr lang="sv-SE" sz="1100" b="0"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576633"/>
                  </a:ext>
                </a:extLst>
              </a:tr>
              <a:tr h="205477">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87396045"/>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233827661"/>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008212880"/>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902362909"/>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497601988"/>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542007689"/>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818812121"/>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426910803"/>
                  </a:ext>
                </a:extLst>
              </a:tr>
              <a:tr h="164483">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19017592"/>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64365149"/>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31290068"/>
                  </a:ext>
                </a:extLst>
              </a:tr>
              <a:tr h="162358">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1"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1"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307123192"/>
                  </a:ext>
                </a:extLst>
              </a:tr>
              <a:tr h="162358">
                <a:tc>
                  <a:txBody>
                    <a:bodyPr/>
                    <a:lstStyle/>
                    <a:p>
                      <a:pPr algn="l" fontAlgn="b"/>
                      <a:r>
                        <a:rPr lang="sv-SE" sz="1100" b="0" i="0" u="none" strike="noStrike" dirty="0">
                          <a:solidFill>
                            <a:srgbClr val="000000"/>
                          </a:solidFill>
                          <a:effectLst/>
                          <a:latin typeface="Calibri" panose="020F0502020204030204" pitchFamily="34" charset="0"/>
                        </a:rPr>
                        <a:t>Totalt:</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34008,48</a:t>
                      </a:r>
                    </a:p>
                  </a:txBody>
                  <a:tcPr marL="2076" marR="2076" marT="2076" marB="0" anchor="b"/>
                </a:tc>
                <a:tc>
                  <a:txBody>
                    <a:bodyPr/>
                    <a:lstStyle/>
                    <a:p>
                      <a:pPr algn="r" fontAlgn="b"/>
                      <a:r>
                        <a:rPr lang="sv-SE" sz="1100" b="0" i="0" u="none" strike="noStrike" dirty="0">
                          <a:solidFill>
                            <a:srgbClr val="000000"/>
                          </a:solidFill>
                          <a:effectLst/>
                          <a:latin typeface="Calibri" panose="020F0502020204030204" pitchFamily="34" charset="0"/>
                        </a:rPr>
                        <a:t>1995</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984415966"/>
                  </a:ext>
                </a:extLst>
              </a:tr>
              <a:tr h="162358">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566594024"/>
                  </a:ext>
                </a:extLst>
              </a:tr>
              <a:tr h="164483">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u="none" strike="noStrike">
                          <a:effectLst/>
                        </a:rPr>
                        <a:t>Saldo i kassan: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b="0" i="0" u="none" strike="noStrike" dirty="0">
                          <a:solidFill>
                            <a:srgbClr val="FF0000"/>
                          </a:solidFill>
                          <a:effectLst/>
                          <a:latin typeface="Calibri" panose="020F0502020204030204" pitchFamily="34" charset="0"/>
                        </a:rPr>
                        <a:t>31513,48</a:t>
                      </a: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endParaRPr lang="sv-SE" sz="1100" b="1" i="0" u="none" strike="noStrike" dirty="0">
                        <a:solidFill>
                          <a:srgbClr val="FF0000"/>
                        </a:solidFill>
                        <a:effectLst/>
                        <a:latin typeface="Calibri" panose="020F0502020204030204" pitchFamily="34" charset="0"/>
                      </a:endParaRPr>
                    </a:p>
                  </a:txBody>
                  <a:tcPr marL="2076" marR="2076" marT="2076" marB="0" anchor="b"/>
                </a:tc>
                <a:tc gridSpan="2">
                  <a:txBody>
                    <a:bodyPr/>
                    <a:lstStyle/>
                    <a:p>
                      <a:pPr algn="l" fontAlgn="b"/>
                      <a:endParaRPr lang="sv-SE" sz="1100" b="1"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1"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542805290"/>
                  </a:ext>
                </a:extLst>
              </a:tr>
            </a:tbl>
          </a:graphicData>
        </a:graphic>
      </p:graphicFrame>
    </p:spTree>
    <p:extLst>
      <p:ext uri="{BB962C8B-B14F-4D97-AF65-F5344CB8AC3E}">
        <p14:creationId xmlns:p14="http://schemas.microsoft.com/office/powerpoint/2010/main" val="5792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4247515">
              <a:lnSpc>
                <a:spcPct val="100000"/>
              </a:lnSpc>
              <a:spcBef>
                <a:spcPts val="105"/>
              </a:spcBef>
            </a:pPr>
            <a:r>
              <a:rPr sz="3200" spc="-10" dirty="0"/>
              <a:t>Ekonomi</a:t>
            </a:r>
            <a:endParaRPr sz="3200"/>
          </a:p>
        </p:txBody>
      </p:sp>
      <p:sp>
        <p:nvSpPr>
          <p:cNvPr id="3" name="object 3"/>
          <p:cNvSpPr txBox="1"/>
          <p:nvPr/>
        </p:nvSpPr>
        <p:spPr>
          <a:xfrm>
            <a:off x="2502789" y="3096514"/>
            <a:ext cx="7010400" cy="2521203"/>
          </a:xfrm>
          <a:prstGeom prst="rect">
            <a:avLst/>
          </a:prstGeom>
        </p:spPr>
        <p:txBody>
          <a:bodyPr vert="horz" wrap="square" lIns="0" tIns="12700" rIns="0" bIns="0" rtlCol="0">
            <a:spAutoFit/>
          </a:bodyPr>
          <a:lstStyle/>
          <a:p>
            <a:pPr marL="31115" algn="ctr">
              <a:lnSpc>
                <a:spcPct val="100000"/>
              </a:lnSpc>
              <a:spcBef>
                <a:spcPts val="100"/>
              </a:spcBef>
            </a:pPr>
            <a:r>
              <a:rPr sz="1800" b="1" spc="-10" dirty="0">
                <a:solidFill>
                  <a:srgbClr val="375F92"/>
                </a:solidFill>
                <a:latin typeface="Arial"/>
                <a:cs typeface="Arial"/>
              </a:rPr>
              <a:t>Flerbarnsrabatt</a:t>
            </a:r>
            <a:endParaRPr sz="1800" dirty="0">
              <a:latin typeface="Arial"/>
              <a:cs typeface="Arial"/>
            </a:endParaRPr>
          </a:p>
          <a:p>
            <a:pPr>
              <a:lnSpc>
                <a:spcPct val="100000"/>
              </a:lnSpc>
              <a:spcBef>
                <a:spcPts val="30"/>
              </a:spcBef>
            </a:pPr>
            <a:endParaRPr sz="1850" dirty="0">
              <a:latin typeface="Arial"/>
              <a:cs typeface="Arial"/>
            </a:endParaRPr>
          </a:p>
          <a:p>
            <a:pPr marL="12700" marR="11430">
              <a:lnSpc>
                <a:spcPct val="100000"/>
              </a:lnSpc>
            </a:pPr>
            <a:r>
              <a:rPr sz="1800" b="1" dirty="0">
                <a:solidFill>
                  <a:srgbClr val="375F92"/>
                </a:solidFill>
                <a:latin typeface="Arial"/>
                <a:cs typeface="Arial"/>
              </a:rPr>
              <a:t>Varje</a:t>
            </a:r>
            <a:r>
              <a:rPr sz="1800" b="1" spc="-35" dirty="0">
                <a:solidFill>
                  <a:srgbClr val="375F92"/>
                </a:solidFill>
                <a:latin typeface="Arial"/>
                <a:cs typeface="Arial"/>
              </a:rPr>
              <a:t> </a:t>
            </a:r>
            <a:r>
              <a:rPr sz="1800" b="1" dirty="0">
                <a:solidFill>
                  <a:srgbClr val="375F92"/>
                </a:solidFill>
                <a:latin typeface="Arial"/>
                <a:cs typeface="Arial"/>
              </a:rPr>
              <a:t>familj</a:t>
            </a:r>
            <a:r>
              <a:rPr sz="1800" b="1" spc="-20" dirty="0">
                <a:solidFill>
                  <a:srgbClr val="375F92"/>
                </a:solidFill>
                <a:latin typeface="Arial"/>
                <a:cs typeface="Arial"/>
              </a:rPr>
              <a:t> </a:t>
            </a:r>
            <a:r>
              <a:rPr sz="1800" b="1" dirty="0">
                <a:solidFill>
                  <a:srgbClr val="375F92"/>
                </a:solidFill>
                <a:latin typeface="Arial"/>
                <a:cs typeface="Arial"/>
              </a:rPr>
              <a:t>med</a:t>
            </a:r>
            <a:r>
              <a:rPr sz="1800" b="1" spc="-20" dirty="0">
                <a:solidFill>
                  <a:srgbClr val="375F92"/>
                </a:solidFill>
                <a:latin typeface="Arial"/>
                <a:cs typeface="Arial"/>
              </a:rPr>
              <a:t> </a:t>
            </a:r>
            <a:r>
              <a:rPr sz="1800" b="1" dirty="0">
                <a:solidFill>
                  <a:srgbClr val="375F92"/>
                </a:solidFill>
                <a:latin typeface="Arial"/>
                <a:cs typeface="Arial"/>
              </a:rPr>
              <a:t>mer</a:t>
            </a:r>
            <a:r>
              <a:rPr sz="1800" b="1" spc="-20" dirty="0">
                <a:solidFill>
                  <a:srgbClr val="375F92"/>
                </a:solidFill>
                <a:latin typeface="Arial"/>
                <a:cs typeface="Arial"/>
              </a:rPr>
              <a:t> </a:t>
            </a:r>
            <a:r>
              <a:rPr sz="1800" b="1" dirty="0">
                <a:solidFill>
                  <a:srgbClr val="375F92"/>
                </a:solidFill>
                <a:latin typeface="Arial"/>
                <a:cs typeface="Arial"/>
              </a:rPr>
              <a:t>än</a:t>
            </a:r>
            <a:r>
              <a:rPr sz="1800" b="1" spc="-25" dirty="0">
                <a:solidFill>
                  <a:srgbClr val="375F92"/>
                </a:solidFill>
                <a:latin typeface="Arial"/>
                <a:cs typeface="Arial"/>
              </a:rPr>
              <a:t> </a:t>
            </a:r>
            <a:r>
              <a:rPr sz="1800" b="1" dirty="0">
                <a:solidFill>
                  <a:srgbClr val="375F92"/>
                </a:solidFill>
                <a:latin typeface="Arial"/>
                <a:cs typeface="Arial"/>
              </a:rPr>
              <a:t>två</a:t>
            </a:r>
            <a:r>
              <a:rPr sz="1800" b="1" spc="10" dirty="0">
                <a:solidFill>
                  <a:srgbClr val="375F92"/>
                </a:solidFill>
                <a:latin typeface="Arial"/>
                <a:cs typeface="Arial"/>
              </a:rPr>
              <a:t> </a:t>
            </a:r>
            <a:r>
              <a:rPr sz="1800" b="1" dirty="0">
                <a:solidFill>
                  <a:srgbClr val="375F92"/>
                </a:solidFill>
                <a:latin typeface="Arial"/>
                <a:cs typeface="Arial"/>
              </a:rPr>
              <a:t>barn</a:t>
            </a:r>
            <a:r>
              <a:rPr sz="1800" b="1" spc="-20" dirty="0">
                <a:solidFill>
                  <a:srgbClr val="375F92"/>
                </a:solidFill>
                <a:latin typeface="Arial"/>
                <a:cs typeface="Arial"/>
              </a:rPr>
              <a:t> </a:t>
            </a:r>
            <a:r>
              <a:rPr sz="1800" b="1" dirty="0">
                <a:solidFill>
                  <a:srgbClr val="375F92"/>
                </a:solidFill>
                <a:latin typeface="Arial"/>
                <a:cs typeface="Arial"/>
              </a:rPr>
              <a:t>har</a:t>
            </a:r>
            <a:r>
              <a:rPr sz="1800" b="1" spc="-30" dirty="0">
                <a:solidFill>
                  <a:srgbClr val="375F92"/>
                </a:solidFill>
                <a:latin typeface="Arial"/>
                <a:cs typeface="Arial"/>
              </a:rPr>
              <a:t> </a:t>
            </a:r>
            <a:r>
              <a:rPr sz="1800" b="1" dirty="0">
                <a:solidFill>
                  <a:srgbClr val="375F92"/>
                </a:solidFill>
                <a:latin typeface="Arial"/>
                <a:cs typeface="Arial"/>
              </a:rPr>
              <a:t>möjlighet</a:t>
            </a:r>
            <a:r>
              <a:rPr sz="1800" b="1" spc="-45" dirty="0">
                <a:solidFill>
                  <a:srgbClr val="375F92"/>
                </a:solidFill>
                <a:latin typeface="Arial"/>
                <a:cs typeface="Arial"/>
              </a:rPr>
              <a:t> </a:t>
            </a:r>
            <a:r>
              <a:rPr sz="1800" b="1" dirty="0">
                <a:solidFill>
                  <a:srgbClr val="375F92"/>
                </a:solidFill>
                <a:latin typeface="Arial"/>
                <a:cs typeface="Arial"/>
              </a:rPr>
              <a:t>till</a:t>
            </a:r>
            <a:r>
              <a:rPr sz="1800" b="1" spc="-20" dirty="0">
                <a:solidFill>
                  <a:srgbClr val="375F92"/>
                </a:solidFill>
                <a:latin typeface="Arial"/>
                <a:cs typeface="Arial"/>
              </a:rPr>
              <a:t> </a:t>
            </a:r>
            <a:r>
              <a:rPr sz="1800" b="1" dirty="0">
                <a:solidFill>
                  <a:srgbClr val="375F92"/>
                </a:solidFill>
                <a:latin typeface="Arial"/>
                <a:cs typeface="Arial"/>
              </a:rPr>
              <a:t>rabatt</a:t>
            </a:r>
            <a:r>
              <a:rPr sz="1800" b="1" spc="-20" dirty="0">
                <a:solidFill>
                  <a:srgbClr val="375F92"/>
                </a:solidFill>
                <a:latin typeface="Arial"/>
                <a:cs typeface="Arial"/>
              </a:rPr>
              <a:t> </a:t>
            </a:r>
            <a:r>
              <a:rPr sz="1800" b="1" spc="-25" dirty="0">
                <a:solidFill>
                  <a:srgbClr val="375F92"/>
                </a:solidFill>
                <a:latin typeface="Arial"/>
                <a:cs typeface="Arial"/>
              </a:rPr>
              <a:t>på </a:t>
            </a:r>
            <a:r>
              <a:rPr sz="1800" b="1" dirty="0">
                <a:solidFill>
                  <a:srgbClr val="375F92"/>
                </a:solidFill>
                <a:latin typeface="Arial"/>
                <a:cs typeface="Arial"/>
              </a:rPr>
              <a:t>medlemsavgiften.</a:t>
            </a:r>
            <a:r>
              <a:rPr sz="1800" b="1" spc="-5" dirty="0">
                <a:solidFill>
                  <a:srgbClr val="375F92"/>
                </a:solidFill>
                <a:latin typeface="Arial"/>
                <a:cs typeface="Arial"/>
              </a:rPr>
              <a:t> </a:t>
            </a:r>
            <a:r>
              <a:rPr sz="1800" b="1" dirty="0">
                <a:solidFill>
                  <a:srgbClr val="375F92"/>
                </a:solidFill>
                <a:latin typeface="Arial"/>
                <a:cs typeface="Arial"/>
              </a:rPr>
              <a:t>Det</a:t>
            </a:r>
            <a:r>
              <a:rPr sz="1800" b="1" spc="-15" dirty="0">
                <a:solidFill>
                  <a:srgbClr val="375F92"/>
                </a:solidFill>
                <a:latin typeface="Arial"/>
                <a:cs typeface="Arial"/>
              </a:rPr>
              <a:t> </a:t>
            </a:r>
            <a:r>
              <a:rPr sz="1800" b="1" dirty="0">
                <a:solidFill>
                  <a:srgbClr val="375F92"/>
                </a:solidFill>
                <a:latin typeface="Arial"/>
                <a:cs typeface="Arial"/>
              </a:rPr>
              <a:t>betyder</a:t>
            </a:r>
            <a:r>
              <a:rPr sz="1800" b="1" spc="-30" dirty="0">
                <a:solidFill>
                  <a:srgbClr val="375F92"/>
                </a:solidFill>
                <a:latin typeface="Arial"/>
                <a:cs typeface="Arial"/>
              </a:rPr>
              <a:t> </a:t>
            </a:r>
            <a:r>
              <a:rPr sz="1800" b="1" dirty="0">
                <a:solidFill>
                  <a:srgbClr val="375F92"/>
                </a:solidFill>
                <a:latin typeface="Arial"/>
                <a:cs typeface="Arial"/>
              </a:rPr>
              <a:t>att</a:t>
            </a:r>
            <a:r>
              <a:rPr sz="1800" b="1" spc="-30" dirty="0">
                <a:solidFill>
                  <a:srgbClr val="375F92"/>
                </a:solidFill>
                <a:latin typeface="Arial"/>
                <a:cs typeface="Arial"/>
              </a:rPr>
              <a:t> </a:t>
            </a:r>
            <a:r>
              <a:rPr sz="1800" b="1" dirty="0">
                <a:solidFill>
                  <a:srgbClr val="375F92"/>
                </a:solidFill>
                <a:latin typeface="Arial"/>
                <a:cs typeface="Arial"/>
              </a:rPr>
              <a:t>om</a:t>
            </a:r>
            <a:r>
              <a:rPr sz="1800" b="1" spc="-25" dirty="0">
                <a:solidFill>
                  <a:srgbClr val="375F92"/>
                </a:solidFill>
                <a:latin typeface="Arial"/>
                <a:cs typeface="Arial"/>
              </a:rPr>
              <a:t> </a:t>
            </a:r>
            <a:r>
              <a:rPr sz="1800" b="1" dirty="0">
                <a:solidFill>
                  <a:srgbClr val="375F92"/>
                </a:solidFill>
                <a:latin typeface="Arial"/>
                <a:cs typeface="Arial"/>
              </a:rPr>
              <a:t>tre</a:t>
            </a:r>
            <a:r>
              <a:rPr sz="1800" b="1" spc="-40" dirty="0">
                <a:solidFill>
                  <a:srgbClr val="375F92"/>
                </a:solidFill>
                <a:latin typeface="Arial"/>
                <a:cs typeface="Arial"/>
              </a:rPr>
              <a:t> </a:t>
            </a:r>
            <a:r>
              <a:rPr sz="1800" b="1" dirty="0">
                <a:solidFill>
                  <a:srgbClr val="375F92"/>
                </a:solidFill>
                <a:latin typeface="Arial"/>
                <a:cs typeface="Arial"/>
              </a:rPr>
              <a:t>barn</a:t>
            </a:r>
            <a:r>
              <a:rPr sz="1800" b="1" spc="-30" dirty="0">
                <a:solidFill>
                  <a:srgbClr val="375F92"/>
                </a:solidFill>
                <a:latin typeface="Arial"/>
                <a:cs typeface="Arial"/>
              </a:rPr>
              <a:t> </a:t>
            </a:r>
            <a:r>
              <a:rPr sz="1800" b="1" dirty="0">
                <a:solidFill>
                  <a:srgbClr val="375F92"/>
                </a:solidFill>
                <a:latin typeface="Arial"/>
                <a:cs typeface="Arial"/>
              </a:rPr>
              <a:t>är</a:t>
            </a:r>
            <a:r>
              <a:rPr sz="1800" b="1" spc="-25" dirty="0">
                <a:solidFill>
                  <a:srgbClr val="375F92"/>
                </a:solidFill>
                <a:latin typeface="Arial"/>
                <a:cs typeface="Arial"/>
              </a:rPr>
              <a:t> </a:t>
            </a:r>
            <a:r>
              <a:rPr sz="1800" b="1" dirty="0">
                <a:solidFill>
                  <a:srgbClr val="375F92"/>
                </a:solidFill>
                <a:latin typeface="Arial"/>
                <a:cs typeface="Arial"/>
              </a:rPr>
              <a:t>inskrivna</a:t>
            </a:r>
            <a:r>
              <a:rPr sz="1800" b="1" spc="5" dirty="0">
                <a:solidFill>
                  <a:srgbClr val="375F92"/>
                </a:solidFill>
                <a:latin typeface="Arial"/>
                <a:cs typeface="Arial"/>
              </a:rPr>
              <a:t> </a:t>
            </a:r>
            <a:r>
              <a:rPr sz="1800" b="1" spc="-25" dirty="0">
                <a:solidFill>
                  <a:srgbClr val="375F92"/>
                </a:solidFill>
                <a:latin typeface="Arial"/>
                <a:cs typeface="Arial"/>
              </a:rPr>
              <a:t>på </a:t>
            </a:r>
            <a:r>
              <a:rPr sz="1800" b="1" dirty="0">
                <a:solidFill>
                  <a:srgbClr val="375F92"/>
                </a:solidFill>
                <a:latin typeface="Arial"/>
                <a:cs typeface="Arial"/>
              </a:rPr>
              <a:t>samma</a:t>
            </a:r>
            <a:r>
              <a:rPr sz="1800" b="1" spc="-30" dirty="0">
                <a:solidFill>
                  <a:srgbClr val="375F92"/>
                </a:solidFill>
                <a:latin typeface="Arial"/>
                <a:cs typeface="Arial"/>
              </a:rPr>
              <a:t> </a:t>
            </a:r>
            <a:r>
              <a:rPr sz="1800" b="1" dirty="0">
                <a:solidFill>
                  <a:srgbClr val="375F92"/>
                </a:solidFill>
                <a:latin typeface="Arial"/>
                <a:cs typeface="Arial"/>
              </a:rPr>
              <a:t>adress</a:t>
            </a:r>
            <a:r>
              <a:rPr sz="1800" b="1" spc="-20" dirty="0">
                <a:solidFill>
                  <a:srgbClr val="375F92"/>
                </a:solidFill>
                <a:latin typeface="Arial"/>
                <a:cs typeface="Arial"/>
              </a:rPr>
              <a:t> </a:t>
            </a:r>
            <a:r>
              <a:rPr sz="1800" b="1" dirty="0">
                <a:solidFill>
                  <a:srgbClr val="375F92"/>
                </a:solidFill>
                <a:latin typeface="Arial"/>
                <a:cs typeface="Arial"/>
              </a:rPr>
              <a:t>behöver</a:t>
            </a:r>
            <a:r>
              <a:rPr sz="1800" b="1" spc="5" dirty="0">
                <a:solidFill>
                  <a:srgbClr val="375F92"/>
                </a:solidFill>
                <a:latin typeface="Arial"/>
                <a:cs typeface="Arial"/>
              </a:rPr>
              <a:t> </a:t>
            </a:r>
            <a:r>
              <a:rPr sz="1800" b="1" dirty="0">
                <a:solidFill>
                  <a:srgbClr val="375F92"/>
                </a:solidFill>
                <a:latin typeface="Arial"/>
                <a:cs typeface="Arial"/>
              </a:rPr>
              <a:t>bara</a:t>
            </a:r>
            <a:r>
              <a:rPr sz="1800" b="1" spc="-20" dirty="0">
                <a:solidFill>
                  <a:srgbClr val="375F92"/>
                </a:solidFill>
                <a:latin typeface="Arial"/>
                <a:cs typeface="Arial"/>
              </a:rPr>
              <a:t> </a:t>
            </a:r>
            <a:r>
              <a:rPr sz="1800" b="1" dirty="0">
                <a:solidFill>
                  <a:srgbClr val="375F92"/>
                </a:solidFill>
                <a:latin typeface="Arial"/>
                <a:cs typeface="Arial"/>
              </a:rPr>
              <a:t>de</a:t>
            </a:r>
            <a:r>
              <a:rPr sz="1800" b="1" spc="-35" dirty="0">
                <a:solidFill>
                  <a:srgbClr val="375F92"/>
                </a:solidFill>
                <a:latin typeface="Arial"/>
                <a:cs typeface="Arial"/>
              </a:rPr>
              <a:t> </a:t>
            </a:r>
            <a:r>
              <a:rPr sz="1800" b="1" dirty="0">
                <a:solidFill>
                  <a:srgbClr val="375F92"/>
                </a:solidFill>
                <a:latin typeface="Arial"/>
                <a:cs typeface="Arial"/>
              </a:rPr>
              <a:t>två</a:t>
            </a:r>
            <a:r>
              <a:rPr sz="1800" b="1" spc="20" dirty="0">
                <a:solidFill>
                  <a:srgbClr val="375F92"/>
                </a:solidFill>
                <a:latin typeface="Arial"/>
                <a:cs typeface="Arial"/>
              </a:rPr>
              <a:t> </a:t>
            </a:r>
            <a:r>
              <a:rPr sz="1800" b="1" dirty="0">
                <a:solidFill>
                  <a:srgbClr val="375F92"/>
                </a:solidFill>
                <a:latin typeface="Arial"/>
                <a:cs typeface="Arial"/>
              </a:rPr>
              <a:t>äldsta</a:t>
            </a:r>
            <a:r>
              <a:rPr sz="1800" b="1" spc="-35" dirty="0">
                <a:solidFill>
                  <a:srgbClr val="375F92"/>
                </a:solidFill>
                <a:latin typeface="Arial"/>
                <a:cs typeface="Arial"/>
              </a:rPr>
              <a:t> </a:t>
            </a:r>
            <a:r>
              <a:rPr sz="1800" b="1" dirty="0">
                <a:solidFill>
                  <a:srgbClr val="375F92"/>
                </a:solidFill>
                <a:latin typeface="Arial"/>
                <a:cs typeface="Arial"/>
              </a:rPr>
              <a:t>betala</a:t>
            </a:r>
            <a:r>
              <a:rPr sz="1800" b="1" spc="-20" dirty="0">
                <a:solidFill>
                  <a:srgbClr val="375F92"/>
                </a:solidFill>
                <a:latin typeface="Arial"/>
                <a:cs typeface="Arial"/>
              </a:rPr>
              <a:t> </a:t>
            </a:r>
            <a:r>
              <a:rPr sz="1800" b="1" spc="-10" dirty="0">
                <a:solidFill>
                  <a:srgbClr val="375F92"/>
                </a:solidFill>
                <a:latin typeface="Arial"/>
                <a:cs typeface="Arial"/>
              </a:rPr>
              <a:t>medlemsavgift. </a:t>
            </a:r>
            <a:r>
              <a:rPr sz="1800" b="1" dirty="0" err="1">
                <a:solidFill>
                  <a:srgbClr val="375F92"/>
                </a:solidFill>
                <a:latin typeface="Arial"/>
                <a:cs typeface="Arial"/>
              </a:rPr>
              <a:t>Eftersom</a:t>
            </a:r>
            <a:r>
              <a:rPr sz="1800" b="1" spc="-15" dirty="0">
                <a:solidFill>
                  <a:srgbClr val="375F92"/>
                </a:solidFill>
                <a:latin typeface="Arial"/>
                <a:cs typeface="Arial"/>
              </a:rPr>
              <a:t> </a:t>
            </a:r>
            <a:r>
              <a:rPr sz="1800" b="1" dirty="0">
                <a:solidFill>
                  <a:srgbClr val="375F92"/>
                </a:solidFill>
                <a:latin typeface="Arial"/>
                <a:cs typeface="Arial"/>
              </a:rPr>
              <a:t>alla</a:t>
            </a:r>
            <a:r>
              <a:rPr sz="1800" b="1" spc="-35" dirty="0">
                <a:solidFill>
                  <a:srgbClr val="375F92"/>
                </a:solidFill>
                <a:latin typeface="Arial"/>
                <a:cs typeface="Arial"/>
              </a:rPr>
              <a:t> </a:t>
            </a:r>
            <a:r>
              <a:rPr sz="1800" b="1" dirty="0">
                <a:solidFill>
                  <a:srgbClr val="375F92"/>
                </a:solidFill>
                <a:latin typeface="Arial"/>
                <a:cs typeface="Arial"/>
              </a:rPr>
              <a:t>spelare</a:t>
            </a:r>
            <a:r>
              <a:rPr sz="1800" b="1" spc="-10" dirty="0">
                <a:solidFill>
                  <a:srgbClr val="375F92"/>
                </a:solidFill>
                <a:latin typeface="Arial"/>
                <a:cs typeface="Arial"/>
              </a:rPr>
              <a:t> </a:t>
            </a:r>
            <a:r>
              <a:rPr sz="1800" b="1" dirty="0">
                <a:solidFill>
                  <a:srgbClr val="375F92"/>
                </a:solidFill>
                <a:latin typeface="Arial"/>
                <a:cs typeface="Arial"/>
              </a:rPr>
              <a:t>behöver</a:t>
            </a:r>
            <a:r>
              <a:rPr sz="1800" b="1" spc="5" dirty="0">
                <a:solidFill>
                  <a:srgbClr val="375F92"/>
                </a:solidFill>
                <a:latin typeface="Arial"/>
                <a:cs typeface="Arial"/>
              </a:rPr>
              <a:t> </a:t>
            </a:r>
            <a:r>
              <a:rPr sz="1800" b="1" dirty="0">
                <a:solidFill>
                  <a:srgbClr val="375F92"/>
                </a:solidFill>
                <a:latin typeface="Arial"/>
                <a:cs typeface="Arial"/>
              </a:rPr>
              <a:t>försäkring,</a:t>
            </a:r>
            <a:r>
              <a:rPr sz="1800" b="1" spc="-15" dirty="0">
                <a:solidFill>
                  <a:srgbClr val="375F92"/>
                </a:solidFill>
                <a:latin typeface="Arial"/>
                <a:cs typeface="Arial"/>
              </a:rPr>
              <a:t> </a:t>
            </a:r>
            <a:r>
              <a:rPr sz="1800" b="1" dirty="0">
                <a:solidFill>
                  <a:srgbClr val="375F92"/>
                </a:solidFill>
                <a:latin typeface="Arial"/>
                <a:cs typeface="Arial"/>
              </a:rPr>
              <a:t>bra</a:t>
            </a:r>
            <a:r>
              <a:rPr sz="1800" b="1" spc="-25" dirty="0">
                <a:solidFill>
                  <a:srgbClr val="375F92"/>
                </a:solidFill>
                <a:latin typeface="Arial"/>
                <a:cs typeface="Arial"/>
              </a:rPr>
              <a:t> </a:t>
            </a:r>
            <a:r>
              <a:rPr sz="1800" b="1" dirty="0">
                <a:solidFill>
                  <a:srgbClr val="375F92"/>
                </a:solidFill>
                <a:latin typeface="Arial"/>
                <a:cs typeface="Arial"/>
              </a:rPr>
              <a:t>planer</a:t>
            </a:r>
            <a:r>
              <a:rPr sz="1800" b="1" spc="-30" dirty="0">
                <a:solidFill>
                  <a:srgbClr val="375F92"/>
                </a:solidFill>
                <a:latin typeface="Arial"/>
                <a:cs typeface="Arial"/>
              </a:rPr>
              <a:t> </a:t>
            </a:r>
            <a:r>
              <a:rPr sz="1800" b="1" spc="-25" dirty="0">
                <a:solidFill>
                  <a:srgbClr val="375F92"/>
                </a:solidFill>
                <a:latin typeface="Arial"/>
                <a:cs typeface="Arial"/>
              </a:rPr>
              <a:t>och</a:t>
            </a:r>
            <a:r>
              <a:rPr sz="1800" b="1" spc="500" dirty="0">
                <a:solidFill>
                  <a:srgbClr val="375F92"/>
                </a:solidFill>
                <a:latin typeface="Arial"/>
                <a:cs typeface="Arial"/>
              </a:rPr>
              <a:t> </a:t>
            </a:r>
            <a:r>
              <a:rPr sz="1800" b="1" dirty="0">
                <a:solidFill>
                  <a:srgbClr val="375F92"/>
                </a:solidFill>
                <a:latin typeface="Arial"/>
                <a:cs typeface="Arial"/>
              </a:rPr>
              <a:t>domare</a:t>
            </a:r>
            <a:r>
              <a:rPr sz="1800" b="1" spc="-25" dirty="0">
                <a:solidFill>
                  <a:srgbClr val="375F92"/>
                </a:solidFill>
                <a:latin typeface="Arial"/>
                <a:cs typeface="Arial"/>
              </a:rPr>
              <a:t> </a:t>
            </a:r>
            <a:r>
              <a:rPr sz="1800" b="1" dirty="0">
                <a:solidFill>
                  <a:srgbClr val="375F92"/>
                </a:solidFill>
                <a:latin typeface="Arial"/>
                <a:cs typeface="Arial"/>
              </a:rPr>
              <a:t>så</a:t>
            </a:r>
            <a:r>
              <a:rPr sz="1800" b="1" spc="-10" dirty="0">
                <a:solidFill>
                  <a:srgbClr val="375F92"/>
                </a:solidFill>
                <a:latin typeface="Arial"/>
                <a:cs typeface="Arial"/>
              </a:rPr>
              <a:t> </a:t>
            </a:r>
            <a:r>
              <a:rPr sz="1800" b="1" dirty="0">
                <a:solidFill>
                  <a:srgbClr val="375F92"/>
                </a:solidFill>
                <a:latin typeface="Arial"/>
                <a:cs typeface="Arial"/>
              </a:rPr>
              <a:t>utgår</a:t>
            </a:r>
            <a:r>
              <a:rPr sz="1800" b="1" spc="-35" dirty="0">
                <a:solidFill>
                  <a:srgbClr val="375F92"/>
                </a:solidFill>
                <a:latin typeface="Arial"/>
                <a:cs typeface="Arial"/>
              </a:rPr>
              <a:t> </a:t>
            </a:r>
            <a:r>
              <a:rPr sz="1800" b="1" dirty="0">
                <a:solidFill>
                  <a:srgbClr val="375F92"/>
                </a:solidFill>
                <a:latin typeface="Arial"/>
                <a:cs typeface="Arial"/>
              </a:rPr>
              <a:t>ingen</a:t>
            </a:r>
            <a:r>
              <a:rPr sz="1800" b="1" spc="-15" dirty="0">
                <a:solidFill>
                  <a:srgbClr val="375F92"/>
                </a:solidFill>
                <a:latin typeface="Arial"/>
                <a:cs typeface="Arial"/>
              </a:rPr>
              <a:t> </a:t>
            </a:r>
            <a:r>
              <a:rPr sz="1800" b="1" dirty="0">
                <a:solidFill>
                  <a:srgbClr val="375F92"/>
                </a:solidFill>
                <a:latin typeface="Arial"/>
                <a:cs typeface="Arial"/>
              </a:rPr>
              <a:t>rabatt</a:t>
            </a:r>
            <a:r>
              <a:rPr sz="1800" b="1" spc="-15" dirty="0">
                <a:solidFill>
                  <a:srgbClr val="375F92"/>
                </a:solidFill>
                <a:latin typeface="Arial"/>
                <a:cs typeface="Arial"/>
              </a:rPr>
              <a:t> </a:t>
            </a:r>
            <a:r>
              <a:rPr sz="1800" b="1" dirty="0">
                <a:solidFill>
                  <a:srgbClr val="375F92"/>
                </a:solidFill>
                <a:latin typeface="Arial"/>
                <a:cs typeface="Arial"/>
              </a:rPr>
              <a:t>på</a:t>
            </a:r>
            <a:r>
              <a:rPr sz="1800" b="1" spc="-20" dirty="0">
                <a:solidFill>
                  <a:srgbClr val="375F92"/>
                </a:solidFill>
                <a:latin typeface="Arial"/>
                <a:cs typeface="Arial"/>
              </a:rPr>
              <a:t> </a:t>
            </a:r>
            <a:r>
              <a:rPr sz="1800" b="1" dirty="0">
                <a:solidFill>
                  <a:srgbClr val="375F92"/>
                </a:solidFill>
                <a:latin typeface="Arial"/>
                <a:cs typeface="Arial"/>
              </a:rPr>
              <a:t>deltagaravgiften</a:t>
            </a:r>
            <a:r>
              <a:rPr sz="1800" b="1" spc="15" dirty="0">
                <a:solidFill>
                  <a:srgbClr val="375F92"/>
                </a:solidFill>
                <a:latin typeface="Arial"/>
                <a:cs typeface="Arial"/>
              </a:rPr>
              <a:t> </a:t>
            </a:r>
            <a:r>
              <a:rPr sz="1800" b="1" dirty="0">
                <a:solidFill>
                  <a:srgbClr val="375F92"/>
                </a:solidFill>
                <a:latin typeface="Arial"/>
                <a:cs typeface="Arial"/>
              </a:rPr>
              <a:t>eller</a:t>
            </a:r>
            <a:r>
              <a:rPr sz="1800" b="1" spc="-20" dirty="0">
                <a:solidFill>
                  <a:srgbClr val="375F92"/>
                </a:solidFill>
                <a:latin typeface="Arial"/>
                <a:cs typeface="Arial"/>
              </a:rPr>
              <a:t> </a:t>
            </a:r>
            <a:r>
              <a:rPr sz="1800" b="1" spc="-10" dirty="0">
                <a:solidFill>
                  <a:srgbClr val="375F92"/>
                </a:solidFill>
                <a:latin typeface="Arial"/>
                <a:cs typeface="Arial"/>
              </a:rPr>
              <a:t>lagbeting.</a:t>
            </a:r>
            <a:endParaRPr sz="1800" dirty="0">
              <a:latin typeface="Arial"/>
              <a:cs typeface="Arial"/>
            </a:endParaRPr>
          </a:p>
          <a:p>
            <a:pPr>
              <a:lnSpc>
                <a:spcPct val="100000"/>
              </a:lnSpc>
              <a:spcBef>
                <a:spcPts val="35"/>
              </a:spcBef>
            </a:pPr>
            <a:endParaRPr sz="1850" dirty="0">
              <a:latin typeface="Arial"/>
              <a:cs typeface="Arial"/>
            </a:endParaRPr>
          </a:p>
          <a:p>
            <a:pPr marL="12700">
              <a:lnSpc>
                <a:spcPct val="100000"/>
              </a:lnSpc>
            </a:pPr>
            <a:r>
              <a:rPr sz="1800" b="1" dirty="0">
                <a:solidFill>
                  <a:srgbClr val="375F92"/>
                </a:solidFill>
                <a:latin typeface="Arial"/>
                <a:cs typeface="Arial"/>
              </a:rPr>
              <a:t>Arnäs</a:t>
            </a:r>
            <a:r>
              <a:rPr sz="1800" b="1" spc="-35" dirty="0">
                <a:solidFill>
                  <a:srgbClr val="375F92"/>
                </a:solidFill>
                <a:latin typeface="Arial"/>
                <a:cs typeface="Arial"/>
              </a:rPr>
              <a:t> </a:t>
            </a:r>
            <a:r>
              <a:rPr sz="1800" b="1" spc="-10" dirty="0">
                <a:solidFill>
                  <a:srgbClr val="375F92"/>
                </a:solidFill>
                <a:latin typeface="Arial"/>
                <a:cs typeface="Arial"/>
              </a:rPr>
              <a:t>IF/Styrelsen</a:t>
            </a:r>
            <a:endParaRPr sz="1800" dirty="0">
              <a:latin typeface="Arial"/>
              <a:cs typeface="Arial"/>
            </a:endParaRPr>
          </a:p>
        </p:txBody>
      </p:sp>
      <p:grpSp>
        <p:nvGrpSpPr>
          <p:cNvPr id="4" name="object 4"/>
          <p:cNvGrpSpPr/>
          <p:nvPr/>
        </p:nvGrpSpPr>
        <p:grpSpPr>
          <a:xfrm>
            <a:off x="47244" y="8965"/>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39623"/>
              <a:ext cx="12191999" cy="2113788"/>
            </a:xfrm>
            <a:prstGeom prst="rect">
              <a:avLst/>
            </a:prstGeom>
          </p:spPr>
        </p:pic>
      </p:grpSp>
      <p:pic>
        <p:nvPicPr>
          <p:cNvPr id="7" name="object 7"/>
          <p:cNvPicPr/>
          <p:nvPr/>
        </p:nvPicPr>
        <p:blipFill>
          <a:blip r:embed="rId3" cstate="print"/>
          <a:stretch>
            <a:fillRect/>
          </a:stretch>
        </p:blipFill>
        <p:spPr>
          <a:xfrm>
            <a:off x="47244" y="6185915"/>
            <a:ext cx="664202" cy="644650"/>
          </a:xfrm>
          <a:prstGeom prst="rect">
            <a:avLst/>
          </a:prstGeom>
        </p:spPr>
      </p:pic>
    </p:spTree>
    <p:extLst>
      <p:ext uri="{BB962C8B-B14F-4D97-AF65-F5344CB8AC3E}">
        <p14:creationId xmlns:p14="http://schemas.microsoft.com/office/powerpoint/2010/main" val="3527005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8874" rIns="0" bIns="0" rtlCol="0">
            <a:spAutoFit/>
          </a:bodyPr>
          <a:lstStyle/>
          <a:p>
            <a:pPr marL="4636135">
              <a:lnSpc>
                <a:spcPct val="100000"/>
              </a:lnSpc>
              <a:spcBef>
                <a:spcPts val="95"/>
              </a:spcBef>
            </a:pPr>
            <a:r>
              <a:rPr spc="-10" dirty="0"/>
              <a:t>Övrigt</a:t>
            </a:r>
          </a:p>
        </p:txBody>
      </p:sp>
      <p:sp>
        <p:nvSpPr>
          <p:cNvPr id="3" name="object 3"/>
          <p:cNvSpPr txBox="1"/>
          <p:nvPr/>
        </p:nvSpPr>
        <p:spPr>
          <a:xfrm>
            <a:off x="1836547" y="3186810"/>
            <a:ext cx="8298053" cy="4260141"/>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600" b="1" dirty="0">
                <a:solidFill>
                  <a:srgbClr val="375F92"/>
                </a:solidFill>
                <a:latin typeface="Arial"/>
                <a:cs typeface="Arial"/>
              </a:rPr>
              <a:t>Alla</a:t>
            </a:r>
            <a:r>
              <a:rPr sz="1600" b="1" spc="15" dirty="0">
                <a:solidFill>
                  <a:srgbClr val="375F92"/>
                </a:solidFill>
                <a:latin typeface="Arial"/>
                <a:cs typeface="Arial"/>
              </a:rPr>
              <a:t> </a:t>
            </a:r>
            <a:r>
              <a:rPr sz="1600" b="1" dirty="0">
                <a:solidFill>
                  <a:srgbClr val="375F92"/>
                </a:solidFill>
                <a:latin typeface="Arial"/>
                <a:cs typeface="Arial"/>
              </a:rPr>
              <a:t>medlemmar</a:t>
            </a:r>
            <a:r>
              <a:rPr sz="1600" b="1" spc="-15" dirty="0">
                <a:solidFill>
                  <a:srgbClr val="375F92"/>
                </a:solidFill>
                <a:latin typeface="Arial"/>
                <a:cs typeface="Arial"/>
              </a:rPr>
              <a:t> </a:t>
            </a:r>
            <a:r>
              <a:rPr sz="1600" b="1" dirty="0">
                <a:solidFill>
                  <a:srgbClr val="375F92"/>
                </a:solidFill>
                <a:latin typeface="Arial"/>
                <a:cs typeface="Arial"/>
              </a:rPr>
              <a:t>i</a:t>
            </a:r>
            <a:r>
              <a:rPr sz="1600" b="1" spc="-15" dirty="0">
                <a:solidFill>
                  <a:srgbClr val="375F92"/>
                </a:solidFill>
                <a:latin typeface="Arial"/>
                <a:cs typeface="Arial"/>
              </a:rPr>
              <a:t> </a:t>
            </a:r>
            <a:r>
              <a:rPr sz="1600" b="1" dirty="0">
                <a:solidFill>
                  <a:srgbClr val="375F92"/>
                </a:solidFill>
                <a:latin typeface="Arial"/>
                <a:cs typeface="Arial"/>
              </a:rPr>
              <a:t>klubben</a:t>
            </a:r>
            <a:r>
              <a:rPr sz="1600" b="1" spc="-30" dirty="0">
                <a:solidFill>
                  <a:srgbClr val="375F92"/>
                </a:solidFill>
                <a:latin typeface="Arial"/>
                <a:cs typeface="Arial"/>
              </a:rPr>
              <a:t> </a:t>
            </a:r>
            <a:r>
              <a:rPr sz="1600" b="1" dirty="0">
                <a:solidFill>
                  <a:srgbClr val="375F92"/>
                </a:solidFill>
                <a:latin typeface="Arial"/>
                <a:cs typeface="Arial"/>
              </a:rPr>
              <a:t>är</a:t>
            </a:r>
            <a:r>
              <a:rPr sz="1600" b="1" spc="-30" dirty="0">
                <a:solidFill>
                  <a:srgbClr val="375F92"/>
                </a:solidFill>
                <a:latin typeface="Arial"/>
                <a:cs typeface="Arial"/>
              </a:rPr>
              <a:t> </a:t>
            </a:r>
            <a:r>
              <a:rPr sz="1600" b="1" dirty="0">
                <a:solidFill>
                  <a:srgbClr val="375F92"/>
                </a:solidFill>
                <a:latin typeface="Arial"/>
                <a:cs typeface="Arial"/>
              </a:rPr>
              <a:t>försäkrade.</a:t>
            </a:r>
            <a:r>
              <a:rPr sz="1600" b="1" spc="-5" dirty="0">
                <a:solidFill>
                  <a:srgbClr val="375F92"/>
                </a:solidFill>
                <a:latin typeface="Arial"/>
                <a:cs typeface="Arial"/>
              </a:rPr>
              <a:t> </a:t>
            </a:r>
            <a:r>
              <a:rPr sz="1600" b="1" dirty="0">
                <a:solidFill>
                  <a:srgbClr val="375F92"/>
                </a:solidFill>
                <a:latin typeface="Arial"/>
                <a:cs typeface="Arial"/>
              </a:rPr>
              <a:t>Skadar</a:t>
            </a:r>
            <a:r>
              <a:rPr sz="1600" b="1" spc="-15" dirty="0">
                <a:solidFill>
                  <a:srgbClr val="375F92"/>
                </a:solidFill>
                <a:latin typeface="Arial"/>
                <a:cs typeface="Arial"/>
              </a:rPr>
              <a:t> </a:t>
            </a:r>
            <a:r>
              <a:rPr sz="1600" b="1" dirty="0">
                <a:solidFill>
                  <a:srgbClr val="375F92"/>
                </a:solidFill>
                <a:latin typeface="Arial"/>
                <a:cs typeface="Arial"/>
              </a:rPr>
              <a:t>barnen</a:t>
            </a:r>
            <a:r>
              <a:rPr sz="1600" b="1" spc="-15" dirty="0">
                <a:solidFill>
                  <a:srgbClr val="375F92"/>
                </a:solidFill>
                <a:latin typeface="Arial"/>
                <a:cs typeface="Arial"/>
              </a:rPr>
              <a:t> </a:t>
            </a:r>
            <a:r>
              <a:rPr sz="1600" b="1" dirty="0">
                <a:solidFill>
                  <a:srgbClr val="375F92"/>
                </a:solidFill>
                <a:latin typeface="Arial"/>
                <a:cs typeface="Arial"/>
              </a:rPr>
              <a:t>sig</a:t>
            </a:r>
            <a:r>
              <a:rPr sz="1600" b="1" spc="-20" dirty="0">
                <a:solidFill>
                  <a:srgbClr val="375F92"/>
                </a:solidFill>
                <a:latin typeface="Arial"/>
                <a:cs typeface="Arial"/>
              </a:rPr>
              <a:t> </a:t>
            </a:r>
            <a:r>
              <a:rPr sz="1600" b="1" dirty="0">
                <a:solidFill>
                  <a:srgbClr val="375F92"/>
                </a:solidFill>
                <a:latin typeface="Arial"/>
                <a:cs typeface="Arial"/>
              </a:rPr>
              <a:t>bör/ska</a:t>
            </a:r>
            <a:r>
              <a:rPr sz="1600" b="1" spc="-25" dirty="0">
                <a:solidFill>
                  <a:srgbClr val="375F92"/>
                </a:solidFill>
                <a:latin typeface="Arial"/>
                <a:cs typeface="Arial"/>
              </a:rPr>
              <a:t> </a:t>
            </a:r>
            <a:r>
              <a:rPr sz="1600" b="1" dirty="0">
                <a:solidFill>
                  <a:srgbClr val="375F92"/>
                </a:solidFill>
                <a:latin typeface="Arial"/>
                <a:cs typeface="Arial"/>
              </a:rPr>
              <a:t>ni</a:t>
            </a:r>
            <a:r>
              <a:rPr sz="1600" b="1" spc="-25" dirty="0">
                <a:solidFill>
                  <a:srgbClr val="375F92"/>
                </a:solidFill>
                <a:latin typeface="Arial"/>
                <a:cs typeface="Arial"/>
              </a:rPr>
              <a:t> </a:t>
            </a:r>
            <a:r>
              <a:rPr sz="1600" b="1" spc="-20" dirty="0">
                <a:solidFill>
                  <a:srgbClr val="375F92"/>
                </a:solidFill>
                <a:latin typeface="Arial"/>
                <a:cs typeface="Arial"/>
              </a:rPr>
              <a:t>göra</a:t>
            </a:r>
            <a:endParaRPr sz="1600" dirty="0">
              <a:latin typeface="Arial"/>
              <a:cs typeface="Arial"/>
            </a:endParaRPr>
          </a:p>
          <a:p>
            <a:pPr marL="299085">
              <a:lnSpc>
                <a:spcPct val="100000"/>
              </a:lnSpc>
            </a:pPr>
            <a:r>
              <a:rPr sz="1600" b="1" dirty="0">
                <a:solidFill>
                  <a:srgbClr val="375F92"/>
                </a:solidFill>
                <a:latin typeface="Arial"/>
                <a:cs typeface="Arial"/>
              </a:rPr>
              <a:t>skadeanmälan. Blankett</a:t>
            </a:r>
            <a:r>
              <a:rPr sz="1600" b="1" spc="-15" dirty="0">
                <a:solidFill>
                  <a:srgbClr val="375F92"/>
                </a:solidFill>
                <a:latin typeface="Arial"/>
                <a:cs typeface="Arial"/>
              </a:rPr>
              <a:t> </a:t>
            </a:r>
            <a:r>
              <a:rPr sz="1600" b="1" dirty="0">
                <a:solidFill>
                  <a:srgbClr val="375F92"/>
                </a:solidFill>
                <a:latin typeface="Arial"/>
                <a:cs typeface="Arial"/>
              </a:rPr>
              <a:t>finns</a:t>
            </a:r>
            <a:r>
              <a:rPr sz="1600" b="1" spc="-30" dirty="0">
                <a:solidFill>
                  <a:srgbClr val="375F92"/>
                </a:solidFill>
                <a:latin typeface="Arial"/>
                <a:cs typeface="Arial"/>
              </a:rPr>
              <a:t> </a:t>
            </a:r>
            <a:r>
              <a:rPr sz="1600" b="1" dirty="0">
                <a:solidFill>
                  <a:srgbClr val="375F92"/>
                </a:solidFill>
                <a:latin typeface="Arial"/>
                <a:cs typeface="Arial"/>
              </a:rPr>
              <a:t>på</a:t>
            </a:r>
            <a:r>
              <a:rPr sz="1600" b="1" spc="-10" dirty="0">
                <a:solidFill>
                  <a:srgbClr val="375F92"/>
                </a:solidFill>
                <a:latin typeface="Arial"/>
                <a:cs typeface="Arial"/>
              </a:rPr>
              <a:t> </a:t>
            </a:r>
            <a:r>
              <a:rPr sz="1600" b="1" dirty="0">
                <a:solidFill>
                  <a:srgbClr val="375F92"/>
                </a:solidFill>
                <a:latin typeface="Arial"/>
                <a:cs typeface="Arial"/>
              </a:rPr>
              <a:t>klubbens</a:t>
            </a:r>
            <a:r>
              <a:rPr sz="1600" b="1" spc="-30" dirty="0">
                <a:solidFill>
                  <a:srgbClr val="375F92"/>
                </a:solidFill>
                <a:latin typeface="Arial"/>
                <a:cs typeface="Arial"/>
              </a:rPr>
              <a:t> </a:t>
            </a:r>
            <a:r>
              <a:rPr sz="1600" b="1" dirty="0">
                <a:solidFill>
                  <a:srgbClr val="375F92"/>
                </a:solidFill>
                <a:latin typeface="Arial"/>
                <a:cs typeface="Arial"/>
              </a:rPr>
              <a:t>sida</a:t>
            </a:r>
            <a:r>
              <a:rPr sz="1600" b="1" spc="-30" dirty="0">
                <a:solidFill>
                  <a:srgbClr val="375F92"/>
                </a:solidFill>
                <a:latin typeface="Arial"/>
                <a:cs typeface="Arial"/>
              </a:rPr>
              <a:t> </a:t>
            </a:r>
            <a:r>
              <a:rPr sz="1600" b="1" dirty="0">
                <a:solidFill>
                  <a:srgbClr val="375F92"/>
                </a:solidFill>
                <a:latin typeface="Arial"/>
                <a:cs typeface="Arial"/>
              </a:rPr>
              <a:t>på</a:t>
            </a:r>
            <a:r>
              <a:rPr sz="1600" b="1" spc="-10" dirty="0">
                <a:solidFill>
                  <a:srgbClr val="375F92"/>
                </a:solidFill>
                <a:latin typeface="Arial"/>
                <a:cs typeface="Arial"/>
              </a:rPr>
              <a:t> Laget.se</a:t>
            </a:r>
            <a:endParaRPr sz="1600" dirty="0">
              <a:latin typeface="Arial"/>
              <a:cs typeface="Arial"/>
            </a:endParaRPr>
          </a:p>
          <a:p>
            <a:pPr>
              <a:lnSpc>
                <a:spcPct val="100000"/>
              </a:lnSpc>
              <a:spcBef>
                <a:spcPts val="30"/>
              </a:spcBef>
            </a:pPr>
            <a:endParaRPr sz="1600" dirty="0">
              <a:latin typeface="Arial"/>
              <a:cs typeface="Arial"/>
            </a:endParaRPr>
          </a:p>
          <a:p>
            <a:pPr marL="299085" indent="-287020">
              <a:lnSpc>
                <a:spcPct val="100000"/>
              </a:lnSpc>
              <a:spcBef>
                <a:spcPts val="5"/>
              </a:spcBef>
              <a:buFont typeface="Arial"/>
              <a:buChar char="•"/>
              <a:tabLst>
                <a:tab pos="299085" algn="l"/>
                <a:tab pos="299720" algn="l"/>
              </a:tabLst>
            </a:pPr>
            <a:r>
              <a:rPr lang="sv-SE" sz="1600" b="1" dirty="0" err="1">
                <a:solidFill>
                  <a:srgbClr val="375F92"/>
                </a:solidFill>
                <a:latin typeface="Arial"/>
                <a:cs typeface="Arial"/>
              </a:rPr>
              <a:t>Instagram</a:t>
            </a:r>
            <a:r>
              <a:rPr lang="sv-SE" sz="1600" b="1" dirty="0">
                <a:solidFill>
                  <a:srgbClr val="375F92"/>
                </a:solidFill>
                <a:latin typeface="Arial"/>
                <a:cs typeface="Arial"/>
              </a:rPr>
              <a:t>-konto, arnas_f11 </a:t>
            </a:r>
            <a:br>
              <a:rPr lang="sv-SE" sz="1600" b="1" dirty="0">
                <a:solidFill>
                  <a:srgbClr val="375F92"/>
                </a:solidFill>
                <a:latin typeface="Arial"/>
                <a:cs typeface="Arial"/>
              </a:rPr>
            </a:br>
            <a:r>
              <a:rPr lang="sv-SE" sz="1600" b="1" dirty="0">
                <a:solidFill>
                  <a:srgbClr val="375F92"/>
                </a:solidFill>
                <a:latin typeface="Arial"/>
                <a:cs typeface="Arial"/>
              </a:rPr>
              <a:t>Följ gärna om ni inte redan gör det.</a:t>
            </a:r>
          </a:p>
          <a:p>
            <a:pPr marL="12065">
              <a:lnSpc>
                <a:spcPct val="100000"/>
              </a:lnSpc>
              <a:spcBef>
                <a:spcPts val="5"/>
              </a:spcBef>
              <a:tabLst>
                <a:tab pos="299085" algn="l"/>
                <a:tab pos="299720" algn="l"/>
              </a:tabLst>
            </a:pPr>
            <a:r>
              <a:rPr lang="sv-SE" sz="1600" b="1" dirty="0">
                <a:solidFill>
                  <a:srgbClr val="375F92"/>
                </a:solidFill>
                <a:latin typeface="Arial"/>
                <a:cs typeface="Arial"/>
              </a:rPr>
              <a:t>     Prata gärna med era tjejer om att när vi är på socialmedier undviker </a:t>
            </a:r>
            <a:br>
              <a:rPr lang="sv-SE" sz="1600" b="1" dirty="0">
                <a:solidFill>
                  <a:srgbClr val="375F92"/>
                </a:solidFill>
                <a:latin typeface="Arial"/>
                <a:cs typeface="Arial"/>
              </a:rPr>
            </a:br>
            <a:r>
              <a:rPr lang="sv-SE" sz="1600" b="1" dirty="0">
                <a:solidFill>
                  <a:srgbClr val="375F92"/>
                </a:solidFill>
                <a:latin typeface="Arial"/>
                <a:cs typeface="Arial"/>
              </a:rPr>
              <a:t>     vi att skriva och kommentera olämpliga saker om andra lag</a:t>
            </a:r>
          </a:p>
          <a:p>
            <a:pPr marL="12065">
              <a:lnSpc>
                <a:spcPct val="100000"/>
              </a:lnSpc>
              <a:spcBef>
                <a:spcPts val="5"/>
              </a:spcBef>
              <a:tabLst>
                <a:tab pos="299085" algn="l"/>
                <a:tab pos="299720" algn="l"/>
              </a:tabLst>
            </a:pPr>
            <a:r>
              <a:rPr lang="sv-SE" sz="1600" b="1" dirty="0">
                <a:solidFill>
                  <a:srgbClr val="375F92"/>
                </a:solidFill>
                <a:latin typeface="Arial"/>
                <a:cs typeface="Arial"/>
              </a:rPr>
              <a:t>     och spelare. </a:t>
            </a:r>
          </a:p>
          <a:p>
            <a:pPr marL="12065">
              <a:lnSpc>
                <a:spcPct val="100000"/>
              </a:lnSpc>
              <a:spcBef>
                <a:spcPts val="5"/>
              </a:spcBef>
              <a:tabLst>
                <a:tab pos="299085" algn="l"/>
                <a:tab pos="299720" algn="l"/>
              </a:tabLst>
            </a:pPr>
            <a:r>
              <a:rPr lang="sv-SE" sz="1600" b="1" dirty="0">
                <a:solidFill>
                  <a:srgbClr val="375F92"/>
                </a:solidFill>
                <a:latin typeface="Arial"/>
                <a:cs typeface="Arial"/>
              </a:rPr>
              <a:t>     Vi inom Arnäs ska vara bra representanter! </a:t>
            </a:r>
          </a:p>
          <a:p>
            <a:pPr marL="12065">
              <a:lnSpc>
                <a:spcPct val="100000"/>
              </a:lnSpc>
              <a:spcBef>
                <a:spcPts val="5"/>
              </a:spcBef>
              <a:tabLst>
                <a:tab pos="299085" algn="l"/>
                <a:tab pos="299720" algn="l"/>
              </a:tabLst>
            </a:pPr>
            <a:endParaRPr lang="sv-SE" sz="1600" b="1" dirty="0">
              <a:solidFill>
                <a:srgbClr val="375F92"/>
              </a:solidFill>
              <a:latin typeface="Arial"/>
              <a:cs typeface="Arial"/>
            </a:endParaRPr>
          </a:p>
          <a:p>
            <a:pPr marL="12065">
              <a:lnSpc>
                <a:spcPct val="100000"/>
              </a:lnSpc>
              <a:spcBef>
                <a:spcPts val="5"/>
              </a:spcBef>
              <a:tabLst>
                <a:tab pos="299085" algn="l"/>
                <a:tab pos="299720" algn="l"/>
              </a:tabLst>
            </a:pPr>
            <a:r>
              <a:rPr lang="sv-SE" sz="1600" b="1" dirty="0">
                <a:solidFill>
                  <a:srgbClr val="375F92"/>
                </a:solidFill>
                <a:latin typeface="Arial"/>
                <a:cs typeface="Arial"/>
              </a:rPr>
              <a:t>	Tjejerna kan själva svara på sina anmälningar till träningar &amp; matcher.</a:t>
            </a:r>
          </a:p>
          <a:p>
            <a:pPr marL="12065">
              <a:lnSpc>
                <a:spcPct val="100000"/>
              </a:lnSpc>
              <a:spcBef>
                <a:spcPts val="5"/>
              </a:spcBef>
              <a:tabLst>
                <a:tab pos="299085" algn="l"/>
                <a:tab pos="299720" algn="l"/>
              </a:tabLst>
            </a:pPr>
            <a:r>
              <a:rPr lang="sv-SE" sz="1600" b="1" dirty="0">
                <a:solidFill>
                  <a:srgbClr val="375F92"/>
                </a:solidFill>
                <a:latin typeface="Arial"/>
                <a:cs typeface="Arial"/>
              </a:rPr>
              <a:t>     Skicka e-post adress till Sofie. </a:t>
            </a:r>
          </a:p>
          <a:p>
            <a:pPr>
              <a:lnSpc>
                <a:spcPct val="100000"/>
              </a:lnSpc>
              <a:spcBef>
                <a:spcPts val="30"/>
              </a:spcBef>
              <a:buClr>
                <a:srgbClr val="375F92"/>
              </a:buClr>
            </a:pPr>
            <a:endParaRPr lang="sv-SE" sz="1600" b="1" dirty="0">
              <a:solidFill>
                <a:schemeClr val="accent1">
                  <a:lumMod val="75000"/>
                </a:schemeClr>
              </a:solidFill>
              <a:latin typeface="Arial"/>
              <a:cs typeface="Arial"/>
            </a:endParaRPr>
          </a:p>
          <a:p>
            <a:pPr>
              <a:lnSpc>
                <a:spcPct val="100000"/>
              </a:lnSpc>
              <a:spcBef>
                <a:spcPts val="30"/>
              </a:spcBef>
              <a:buClr>
                <a:srgbClr val="375F92"/>
              </a:buClr>
              <a:buFont typeface="Arial"/>
              <a:buChar char="•"/>
            </a:pPr>
            <a:r>
              <a:rPr lang="sv-SE" sz="1600" b="1" dirty="0">
                <a:solidFill>
                  <a:schemeClr val="accent1">
                    <a:lumMod val="75000"/>
                  </a:schemeClr>
                </a:solidFill>
                <a:latin typeface="Arial"/>
                <a:cs typeface="Arial"/>
              </a:rPr>
              <a:t>   Övrigt?</a:t>
            </a:r>
          </a:p>
          <a:p>
            <a:pPr>
              <a:lnSpc>
                <a:spcPct val="100000"/>
              </a:lnSpc>
              <a:spcBef>
                <a:spcPts val="30"/>
              </a:spcBef>
              <a:buClr>
                <a:srgbClr val="375F92"/>
              </a:buClr>
              <a:buFont typeface="Arial"/>
              <a:buChar char="•"/>
            </a:pPr>
            <a:endParaRPr sz="1600" dirty="0">
              <a:latin typeface="Arial"/>
              <a:cs typeface="Arial"/>
            </a:endParaRPr>
          </a:p>
          <a:p>
            <a:pPr marL="12065">
              <a:lnSpc>
                <a:spcPct val="100000"/>
              </a:lnSpc>
              <a:tabLst>
                <a:tab pos="299085" algn="l"/>
                <a:tab pos="299720" algn="l"/>
              </a:tabLst>
            </a:pPr>
            <a:endParaRPr lang="sv-SE" sz="1800" b="1" spc="-10" dirty="0">
              <a:solidFill>
                <a:srgbClr val="375F92"/>
              </a:solidFill>
              <a:latin typeface="Arial"/>
              <a:cs typeface="Arial"/>
            </a:endParaRPr>
          </a:p>
          <a:p>
            <a:pPr marL="12065">
              <a:lnSpc>
                <a:spcPct val="100000"/>
              </a:lnSpc>
              <a:tabLst>
                <a:tab pos="299085" algn="l"/>
                <a:tab pos="299720" algn="l"/>
              </a:tabLst>
            </a:pPr>
            <a:endParaRPr lang="sv-SE" sz="1800" b="1" spc="-10" dirty="0">
              <a:solidFill>
                <a:srgbClr val="375F92"/>
              </a:solidFill>
              <a:latin typeface="Arial"/>
              <a:cs typeface="Arial"/>
            </a:endParaRP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39623"/>
              <a:ext cx="12191999" cy="2113788"/>
            </a:xfrm>
            <a:prstGeom prst="rect">
              <a:avLst/>
            </a:prstGeom>
          </p:spPr>
        </p:pic>
      </p:grpSp>
      <p:pic>
        <p:nvPicPr>
          <p:cNvPr id="7" name="object 7"/>
          <p:cNvPicPr/>
          <p:nvPr/>
        </p:nvPicPr>
        <p:blipFill>
          <a:blip r:embed="rId3" cstate="print"/>
          <a:stretch>
            <a:fillRect/>
          </a:stretch>
        </p:blipFill>
        <p:spPr>
          <a:xfrm>
            <a:off x="47244" y="6092952"/>
            <a:ext cx="664202" cy="644649"/>
          </a:xfrm>
          <a:prstGeom prst="rect">
            <a:avLst/>
          </a:prstGeom>
        </p:spPr>
      </p:pic>
      <p:pic>
        <p:nvPicPr>
          <p:cNvPr id="11" name="Bildobjekt 10">
            <a:extLst>
              <a:ext uri="{FF2B5EF4-FFF2-40B4-BE49-F238E27FC236}">
                <a16:creationId xmlns:a16="http://schemas.microsoft.com/office/drawing/2014/main" id="{C3300393-F0A8-44E7-A799-1C986A654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96300" y="4076700"/>
            <a:ext cx="2743199" cy="2057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8860" y="1869694"/>
            <a:ext cx="4204335" cy="751488"/>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1">
                    <a:lumMod val="75000"/>
                  </a:schemeClr>
                </a:solidFill>
              </a:rPr>
              <a:t>Klädbeställning</a:t>
            </a:r>
            <a:r>
              <a:rPr sz="2400" spc="-120" dirty="0">
                <a:solidFill>
                  <a:schemeClr val="accent1">
                    <a:lumMod val="75000"/>
                  </a:schemeClr>
                </a:solidFill>
              </a:rPr>
              <a:t> </a:t>
            </a:r>
            <a:r>
              <a:rPr sz="2400" dirty="0" err="1">
                <a:solidFill>
                  <a:schemeClr val="accent1">
                    <a:lumMod val="75000"/>
                  </a:schemeClr>
                </a:solidFill>
              </a:rPr>
              <a:t>säsong</a:t>
            </a:r>
            <a:r>
              <a:rPr sz="2400" spc="-95" dirty="0">
                <a:solidFill>
                  <a:schemeClr val="accent1">
                    <a:lumMod val="75000"/>
                  </a:schemeClr>
                </a:solidFill>
              </a:rPr>
              <a:t> </a:t>
            </a:r>
            <a:r>
              <a:rPr sz="2400" spc="-20" dirty="0">
                <a:solidFill>
                  <a:schemeClr val="accent1">
                    <a:lumMod val="75000"/>
                  </a:schemeClr>
                </a:solidFill>
              </a:rPr>
              <a:t>202</a:t>
            </a:r>
            <a:r>
              <a:rPr lang="sv-SE" sz="2400" spc="-20" dirty="0">
                <a:solidFill>
                  <a:schemeClr val="accent1">
                    <a:lumMod val="75000"/>
                  </a:schemeClr>
                </a:solidFill>
              </a:rPr>
              <a:t>5</a:t>
            </a:r>
            <a:br>
              <a:rPr lang="sv-SE" sz="2400" spc="-20" dirty="0">
                <a:solidFill>
                  <a:schemeClr val="accent1">
                    <a:lumMod val="75000"/>
                  </a:schemeClr>
                </a:solidFill>
              </a:rPr>
            </a:br>
            <a:endParaRPr sz="2400" dirty="0">
              <a:solidFill>
                <a:schemeClr val="accent1">
                  <a:lumMod val="75000"/>
                </a:schemeClr>
              </a:solidFill>
            </a:endParaRPr>
          </a:p>
        </p:txBody>
      </p:sp>
      <p:sp>
        <p:nvSpPr>
          <p:cNvPr id="3" name="object 3"/>
          <p:cNvSpPr txBox="1"/>
          <p:nvPr/>
        </p:nvSpPr>
        <p:spPr>
          <a:xfrm>
            <a:off x="3078860" y="2238503"/>
            <a:ext cx="7131940" cy="4398640"/>
          </a:xfrm>
          <a:prstGeom prst="rect">
            <a:avLst/>
          </a:prstGeom>
        </p:spPr>
        <p:txBody>
          <a:bodyPr vert="horz" wrap="square" lIns="0" tIns="12700" rIns="0" bIns="0" rtlCol="0">
            <a:spAutoFit/>
          </a:bodyPr>
          <a:lstStyle/>
          <a:p>
            <a:pPr marL="12700">
              <a:lnSpc>
                <a:spcPct val="100000"/>
              </a:lnSpc>
            </a:pPr>
            <a:br>
              <a:rPr lang="sv-SE" sz="1000" dirty="0"/>
            </a:br>
            <a:r>
              <a:rPr lang="sv-SE" sz="1100" b="1" dirty="0"/>
              <a:t>BESTÄLL I VÅR KLUBBSHOPP!</a:t>
            </a:r>
            <a:br>
              <a:rPr lang="sv-SE" sz="1100" dirty="0"/>
            </a:br>
            <a:br>
              <a:rPr lang="sv-SE" sz="1100" dirty="0"/>
            </a:br>
            <a:r>
              <a:rPr lang="sv-SE" sz="1100" dirty="0"/>
              <a:t>I Klubbshopen kan du välja mellan att betala med </a:t>
            </a:r>
            <a:r>
              <a:rPr lang="sv-SE" sz="1100" dirty="0" err="1"/>
              <a:t>kort,faktura</a:t>
            </a:r>
            <a:r>
              <a:rPr lang="sv-SE" sz="1100" dirty="0"/>
              <a:t> eller delbetalning. Betalningen reserveras på ert</a:t>
            </a:r>
            <a:br>
              <a:rPr lang="sv-SE" sz="1100" dirty="0"/>
            </a:br>
            <a:r>
              <a:rPr lang="sv-SE" sz="1100" dirty="0"/>
              <a:t>konto men ni betalar inte förrän era produkter är klara och finns att hämta ut i butiken.</a:t>
            </a:r>
            <a:br>
              <a:rPr lang="sv-SE" sz="1100" dirty="0"/>
            </a:br>
            <a:br>
              <a:rPr lang="sv-SE" sz="1100" dirty="0"/>
            </a:br>
            <a:r>
              <a:rPr lang="sv-SE" sz="1100" b="1" dirty="0"/>
              <a:t>Så här gör du för att handla föreningskläder online:</a:t>
            </a:r>
            <a:br>
              <a:rPr lang="sv-SE" sz="1100" dirty="0"/>
            </a:br>
            <a:r>
              <a:rPr lang="sv-SE" sz="1100" dirty="0"/>
              <a:t>1) Gå in på sportringen77.se</a:t>
            </a:r>
            <a:br>
              <a:rPr lang="sv-SE" sz="1100" dirty="0"/>
            </a:br>
            <a:r>
              <a:rPr lang="sv-SE" sz="1100" dirty="0"/>
              <a:t>2) Klicka på din föreningslogga och börja handla*!</a:t>
            </a:r>
            <a:br>
              <a:rPr lang="sv-SE" sz="1100" dirty="0"/>
            </a:br>
            <a:br>
              <a:rPr lang="sv-SE" sz="1100" dirty="0"/>
            </a:br>
            <a:r>
              <a:rPr lang="sv-SE" sz="1100" b="1" dirty="0"/>
              <a:t>VILL DU PROVA KLÄDERNA?</a:t>
            </a:r>
            <a:br>
              <a:rPr lang="sv-SE" sz="1100" dirty="0"/>
            </a:br>
            <a:r>
              <a:rPr lang="sv-SE" sz="1100" dirty="0"/>
              <a:t>Ni har möjlighet att prova kläderna i vår butik. (</a:t>
            </a:r>
            <a:r>
              <a:rPr lang="sv-SE" sz="1100" dirty="0" err="1"/>
              <a:t>Vikingag</a:t>
            </a:r>
            <a:r>
              <a:rPr lang="sv-SE" sz="1100" dirty="0"/>
              <a:t>. 42, Örnsköldsvik).</a:t>
            </a:r>
            <a:br>
              <a:rPr lang="sv-SE" sz="1100" dirty="0"/>
            </a:br>
            <a:br>
              <a:rPr lang="sv-SE" sz="1100" dirty="0"/>
            </a:br>
            <a:r>
              <a:rPr lang="sv-SE" sz="1100" dirty="0"/>
              <a:t>Då beställning av kläder med tryck är bindande rekommenderar vi att ni provar ut rätt storlek innan beställning om ni är osäker på storlek.</a:t>
            </a:r>
            <a:br>
              <a:rPr lang="sv-SE" sz="1100" dirty="0"/>
            </a:br>
            <a:br>
              <a:rPr lang="sv-SE" sz="1100" dirty="0"/>
            </a:br>
            <a:r>
              <a:rPr lang="sv-SE" sz="1100" b="1" dirty="0"/>
              <a:t>LEVERANS</a:t>
            </a:r>
            <a:br>
              <a:rPr lang="sv-SE" sz="1100" dirty="0"/>
            </a:br>
            <a:r>
              <a:rPr lang="sv-SE" sz="1100" dirty="0"/>
              <a:t>Beställda produkter hämtas i butiken, Sport 77.</a:t>
            </a:r>
            <a:br>
              <a:rPr lang="sv-SE" sz="1100" dirty="0"/>
            </a:br>
            <a:r>
              <a:rPr lang="sv-SE" sz="1100" dirty="0"/>
              <a:t>När beställningen är lagd får du ett bekräftelsemail med uppgiven leveranstid. Visa upp bekräftelsemailet</a:t>
            </a:r>
            <a:br>
              <a:rPr lang="sv-SE" sz="1100" dirty="0"/>
            </a:br>
            <a:r>
              <a:rPr lang="sv-SE" sz="1100" dirty="0"/>
              <a:t>för personalen i kassan när du kommer. *Du måste vara 18 år för att få handla i vår klubbshop.</a:t>
            </a:r>
            <a:br>
              <a:rPr lang="sv-SE" sz="1100" dirty="0"/>
            </a:br>
            <a:br>
              <a:rPr lang="sv-SE" sz="1100" dirty="0"/>
            </a:br>
            <a:r>
              <a:rPr lang="sv-SE" sz="1100" b="1" dirty="0"/>
              <a:t>Har du frågor angående Arnäs IF:s Föreningsshop?</a:t>
            </a:r>
            <a:br>
              <a:rPr lang="sv-SE" sz="1100" dirty="0"/>
            </a:br>
            <a:r>
              <a:rPr lang="sv-SE" sz="1100" dirty="0"/>
              <a:t>Kontakta: Emil Edlund, Sportringen77</a:t>
            </a:r>
            <a:br>
              <a:rPr lang="sv-SE" sz="1100" dirty="0"/>
            </a:br>
            <a:r>
              <a:rPr lang="sv-SE" sz="1100" dirty="0"/>
              <a:t>0660-43 18 80, emil@sport77.se </a:t>
            </a:r>
            <a:endParaRPr sz="1100" dirty="0">
              <a:latin typeface="Arial"/>
              <a:cs typeface="Arial"/>
            </a:endParaRPr>
          </a:p>
          <a:p>
            <a:pPr marL="12700" marR="704850">
              <a:lnSpc>
                <a:spcPct val="100000"/>
              </a:lnSpc>
            </a:pPr>
            <a:r>
              <a:rPr sz="1100" dirty="0">
                <a:solidFill>
                  <a:srgbClr val="4F5C63"/>
                </a:solidFill>
                <a:latin typeface="Arial"/>
                <a:cs typeface="Arial"/>
              </a:rPr>
              <a:t>Sedan</a:t>
            </a:r>
            <a:r>
              <a:rPr sz="1100" spc="-20" dirty="0">
                <a:solidFill>
                  <a:srgbClr val="4F5C63"/>
                </a:solidFill>
                <a:latin typeface="Arial"/>
                <a:cs typeface="Arial"/>
              </a:rPr>
              <a:t> </a:t>
            </a:r>
            <a:r>
              <a:rPr sz="1100" dirty="0">
                <a:solidFill>
                  <a:srgbClr val="4F5C63"/>
                </a:solidFill>
                <a:latin typeface="Arial"/>
                <a:cs typeface="Arial"/>
              </a:rPr>
              <a:t>är</a:t>
            </a:r>
            <a:r>
              <a:rPr sz="1100" spc="-45" dirty="0">
                <a:solidFill>
                  <a:srgbClr val="4F5C63"/>
                </a:solidFill>
                <a:latin typeface="Arial"/>
                <a:cs typeface="Arial"/>
              </a:rPr>
              <a:t> </a:t>
            </a:r>
            <a:r>
              <a:rPr sz="1100" dirty="0">
                <a:solidFill>
                  <a:srgbClr val="4F5C63"/>
                </a:solidFill>
                <a:latin typeface="Arial"/>
                <a:cs typeface="Arial"/>
              </a:rPr>
              <a:t>det</a:t>
            </a:r>
            <a:r>
              <a:rPr sz="1100" spc="-20" dirty="0">
                <a:solidFill>
                  <a:srgbClr val="4F5C63"/>
                </a:solidFill>
                <a:latin typeface="Arial"/>
                <a:cs typeface="Arial"/>
              </a:rPr>
              <a:t> </a:t>
            </a:r>
            <a:r>
              <a:rPr sz="1100" dirty="0">
                <a:solidFill>
                  <a:srgbClr val="4F5C63"/>
                </a:solidFill>
                <a:latin typeface="Arial"/>
                <a:cs typeface="Arial"/>
              </a:rPr>
              <a:t>bara</a:t>
            </a:r>
            <a:r>
              <a:rPr sz="1100" spc="-30" dirty="0">
                <a:solidFill>
                  <a:srgbClr val="4F5C63"/>
                </a:solidFill>
                <a:latin typeface="Arial"/>
                <a:cs typeface="Arial"/>
              </a:rPr>
              <a:t> </a:t>
            </a:r>
            <a:r>
              <a:rPr sz="1100" dirty="0">
                <a:solidFill>
                  <a:srgbClr val="4F5C63"/>
                </a:solidFill>
                <a:latin typeface="Arial"/>
                <a:cs typeface="Arial"/>
              </a:rPr>
              <a:t>att</a:t>
            </a:r>
            <a:r>
              <a:rPr sz="1100" spc="-10" dirty="0">
                <a:solidFill>
                  <a:srgbClr val="4F5C63"/>
                </a:solidFill>
                <a:latin typeface="Arial"/>
                <a:cs typeface="Arial"/>
              </a:rPr>
              <a:t> </a:t>
            </a:r>
            <a:r>
              <a:rPr sz="1100" dirty="0">
                <a:solidFill>
                  <a:srgbClr val="4F5C63"/>
                </a:solidFill>
                <a:latin typeface="Arial"/>
                <a:cs typeface="Arial"/>
              </a:rPr>
              <a:t>klicka</a:t>
            </a:r>
            <a:r>
              <a:rPr sz="1100" spc="-15" dirty="0">
                <a:solidFill>
                  <a:srgbClr val="4F5C63"/>
                </a:solidFill>
                <a:latin typeface="Arial"/>
                <a:cs typeface="Arial"/>
              </a:rPr>
              <a:t> </a:t>
            </a:r>
            <a:r>
              <a:rPr sz="1100" dirty="0">
                <a:solidFill>
                  <a:srgbClr val="4F5C63"/>
                </a:solidFill>
                <a:latin typeface="Arial"/>
                <a:cs typeface="Arial"/>
              </a:rPr>
              <a:t>på</a:t>
            </a:r>
            <a:r>
              <a:rPr sz="1100" spc="-30" dirty="0">
                <a:solidFill>
                  <a:srgbClr val="4F5C63"/>
                </a:solidFill>
                <a:latin typeface="Arial"/>
                <a:cs typeface="Arial"/>
              </a:rPr>
              <a:t> </a:t>
            </a:r>
            <a:r>
              <a:rPr sz="1100" dirty="0">
                <a:solidFill>
                  <a:srgbClr val="4F5C63"/>
                </a:solidFill>
                <a:latin typeface="Arial"/>
                <a:cs typeface="Arial"/>
              </a:rPr>
              <a:t>föreningsloggan</a:t>
            </a:r>
            <a:r>
              <a:rPr sz="1100" spc="-35" dirty="0">
                <a:solidFill>
                  <a:srgbClr val="4F5C63"/>
                </a:solidFill>
                <a:latin typeface="Arial"/>
                <a:cs typeface="Arial"/>
              </a:rPr>
              <a:t> </a:t>
            </a:r>
            <a:r>
              <a:rPr sz="1100" dirty="0">
                <a:solidFill>
                  <a:srgbClr val="4F5C63"/>
                </a:solidFill>
                <a:latin typeface="Arial"/>
                <a:cs typeface="Arial"/>
              </a:rPr>
              <a:t>och</a:t>
            </a:r>
            <a:r>
              <a:rPr sz="1100" spc="-25" dirty="0">
                <a:solidFill>
                  <a:srgbClr val="4F5C63"/>
                </a:solidFill>
                <a:latin typeface="Arial"/>
                <a:cs typeface="Arial"/>
              </a:rPr>
              <a:t> </a:t>
            </a:r>
            <a:r>
              <a:rPr sz="1100" dirty="0">
                <a:solidFill>
                  <a:srgbClr val="4F5C63"/>
                </a:solidFill>
                <a:latin typeface="Arial"/>
                <a:cs typeface="Arial"/>
              </a:rPr>
              <a:t>börja</a:t>
            </a:r>
            <a:r>
              <a:rPr sz="1100" spc="-30" dirty="0">
                <a:solidFill>
                  <a:srgbClr val="4F5C63"/>
                </a:solidFill>
                <a:latin typeface="Arial"/>
                <a:cs typeface="Arial"/>
              </a:rPr>
              <a:t> </a:t>
            </a:r>
            <a:r>
              <a:rPr sz="1100" dirty="0">
                <a:solidFill>
                  <a:srgbClr val="4F5C63"/>
                </a:solidFill>
                <a:latin typeface="Arial"/>
                <a:cs typeface="Arial"/>
              </a:rPr>
              <a:t>handla!</a:t>
            </a:r>
            <a:r>
              <a:rPr sz="1100" spc="-40" dirty="0">
                <a:solidFill>
                  <a:srgbClr val="4F5C63"/>
                </a:solidFill>
                <a:latin typeface="Arial"/>
                <a:cs typeface="Arial"/>
              </a:rPr>
              <a:t> </a:t>
            </a:r>
            <a:r>
              <a:rPr sz="1100" dirty="0">
                <a:solidFill>
                  <a:srgbClr val="4F5C63"/>
                </a:solidFill>
                <a:latin typeface="Arial"/>
                <a:cs typeface="Arial"/>
              </a:rPr>
              <a:t>Har</a:t>
            </a:r>
            <a:r>
              <a:rPr sz="1100" spc="-10" dirty="0">
                <a:solidFill>
                  <a:srgbClr val="4F5C63"/>
                </a:solidFill>
                <a:latin typeface="Arial"/>
                <a:cs typeface="Arial"/>
              </a:rPr>
              <a:t> </a:t>
            </a:r>
            <a:r>
              <a:rPr sz="1100" dirty="0">
                <a:solidFill>
                  <a:srgbClr val="4F5C63"/>
                </a:solidFill>
                <a:latin typeface="Arial"/>
                <a:cs typeface="Arial"/>
              </a:rPr>
              <a:t>du</a:t>
            </a:r>
            <a:r>
              <a:rPr sz="1100" spc="-25" dirty="0">
                <a:solidFill>
                  <a:srgbClr val="4F5C63"/>
                </a:solidFill>
                <a:latin typeface="Arial"/>
                <a:cs typeface="Arial"/>
              </a:rPr>
              <a:t> </a:t>
            </a:r>
            <a:r>
              <a:rPr sz="1100" dirty="0">
                <a:solidFill>
                  <a:srgbClr val="4F5C63"/>
                </a:solidFill>
                <a:latin typeface="Arial"/>
                <a:cs typeface="Arial"/>
              </a:rPr>
              <a:t>frågor</a:t>
            </a:r>
            <a:r>
              <a:rPr sz="1100" spc="-25" dirty="0">
                <a:solidFill>
                  <a:srgbClr val="4F5C63"/>
                </a:solidFill>
                <a:latin typeface="Arial"/>
                <a:cs typeface="Arial"/>
              </a:rPr>
              <a:t> </a:t>
            </a:r>
            <a:r>
              <a:rPr sz="1100" dirty="0">
                <a:solidFill>
                  <a:srgbClr val="4F5C63"/>
                </a:solidFill>
                <a:latin typeface="Arial"/>
                <a:cs typeface="Arial"/>
              </a:rPr>
              <a:t>angående</a:t>
            </a:r>
            <a:r>
              <a:rPr sz="1100" spc="-35" dirty="0">
                <a:solidFill>
                  <a:srgbClr val="4F5C63"/>
                </a:solidFill>
                <a:latin typeface="Arial"/>
                <a:cs typeface="Arial"/>
              </a:rPr>
              <a:t> </a:t>
            </a:r>
            <a:r>
              <a:rPr sz="1100" dirty="0">
                <a:solidFill>
                  <a:srgbClr val="4F5C63"/>
                </a:solidFill>
                <a:latin typeface="Arial"/>
                <a:cs typeface="Arial"/>
              </a:rPr>
              <a:t>din</a:t>
            </a:r>
            <a:r>
              <a:rPr sz="1100" spc="-25" dirty="0">
                <a:solidFill>
                  <a:srgbClr val="4F5C63"/>
                </a:solidFill>
                <a:latin typeface="Arial"/>
                <a:cs typeface="Arial"/>
              </a:rPr>
              <a:t> </a:t>
            </a:r>
            <a:r>
              <a:rPr sz="1100" spc="-10" dirty="0">
                <a:solidFill>
                  <a:srgbClr val="4F5C63"/>
                </a:solidFill>
                <a:latin typeface="Arial"/>
                <a:cs typeface="Arial"/>
              </a:rPr>
              <a:t>Föreningsshop: Sportringen77</a:t>
            </a:r>
            <a:r>
              <a:rPr sz="1100" spc="-25" dirty="0">
                <a:solidFill>
                  <a:srgbClr val="4F5C63"/>
                </a:solidFill>
                <a:latin typeface="Arial"/>
                <a:cs typeface="Arial"/>
              </a:rPr>
              <a:t> </a:t>
            </a:r>
            <a:r>
              <a:rPr sz="1100" dirty="0">
                <a:solidFill>
                  <a:srgbClr val="4F5C63"/>
                </a:solidFill>
                <a:latin typeface="Arial"/>
                <a:cs typeface="Arial"/>
              </a:rPr>
              <a:t>Öppet </a:t>
            </a:r>
            <a:r>
              <a:rPr sz="1100" spc="-10" dirty="0">
                <a:solidFill>
                  <a:srgbClr val="4F5C63"/>
                </a:solidFill>
                <a:latin typeface="Arial"/>
                <a:cs typeface="Arial"/>
              </a:rPr>
              <a:t>10,00-</a:t>
            </a:r>
            <a:r>
              <a:rPr sz="1100" dirty="0">
                <a:solidFill>
                  <a:srgbClr val="4F5C63"/>
                </a:solidFill>
                <a:latin typeface="Arial"/>
                <a:cs typeface="Arial"/>
              </a:rPr>
              <a:t>17,00</a:t>
            </a:r>
            <a:r>
              <a:rPr sz="1100" spc="15" dirty="0">
                <a:solidFill>
                  <a:srgbClr val="4F5C63"/>
                </a:solidFill>
                <a:latin typeface="Arial"/>
                <a:cs typeface="Arial"/>
              </a:rPr>
              <a:t> </a:t>
            </a:r>
            <a:r>
              <a:rPr sz="1100" spc="-10" dirty="0">
                <a:solidFill>
                  <a:srgbClr val="4F5C63"/>
                </a:solidFill>
                <a:latin typeface="Arial"/>
                <a:cs typeface="Arial"/>
              </a:rPr>
              <a:t>mån-</a:t>
            </a:r>
            <a:r>
              <a:rPr sz="1100" dirty="0">
                <a:solidFill>
                  <a:srgbClr val="4F5C63"/>
                </a:solidFill>
                <a:latin typeface="Arial"/>
                <a:cs typeface="Arial"/>
              </a:rPr>
              <a:t>fre</a:t>
            </a:r>
            <a:r>
              <a:rPr sz="1100" spc="-25" dirty="0">
                <a:solidFill>
                  <a:srgbClr val="4F5C63"/>
                </a:solidFill>
                <a:latin typeface="Arial"/>
                <a:cs typeface="Arial"/>
              </a:rPr>
              <a:t> </a:t>
            </a:r>
            <a:r>
              <a:rPr sz="1100" dirty="0">
                <a:solidFill>
                  <a:srgbClr val="4F5C63"/>
                </a:solidFill>
                <a:latin typeface="Arial"/>
                <a:cs typeface="Arial"/>
              </a:rPr>
              <a:t>Emil</a:t>
            </a:r>
            <a:r>
              <a:rPr sz="1100" spc="5" dirty="0">
                <a:solidFill>
                  <a:srgbClr val="4F5C63"/>
                </a:solidFill>
                <a:latin typeface="Arial"/>
                <a:cs typeface="Arial"/>
              </a:rPr>
              <a:t> </a:t>
            </a:r>
            <a:r>
              <a:rPr sz="1100" dirty="0">
                <a:solidFill>
                  <a:srgbClr val="4F5C63"/>
                </a:solidFill>
                <a:latin typeface="Arial"/>
                <a:cs typeface="Arial"/>
              </a:rPr>
              <a:t>Edlund</a:t>
            </a:r>
            <a:r>
              <a:rPr sz="1100" spc="-5" dirty="0">
                <a:solidFill>
                  <a:srgbClr val="4F5C63"/>
                </a:solidFill>
                <a:latin typeface="Arial"/>
                <a:cs typeface="Arial"/>
              </a:rPr>
              <a:t> </a:t>
            </a:r>
            <a:r>
              <a:rPr sz="1100" spc="-10" dirty="0">
                <a:solidFill>
                  <a:srgbClr val="4F5C63"/>
                </a:solidFill>
                <a:latin typeface="Arial"/>
                <a:cs typeface="Arial"/>
              </a:rPr>
              <a:t>0660-431880</a:t>
            </a:r>
            <a:r>
              <a:rPr sz="1100" spc="-25" dirty="0">
                <a:solidFill>
                  <a:srgbClr val="4F5C63"/>
                </a:solidFill>
                <a:latin typeface="Arial"/>
                <a:cs typeface="Arial"/>
              </a:rPr>
              <a:t> </a:t>
            </a:r>
            <a:r>
              <a:rPr sz="1100" spc="-10" dirty="0">
                <a:solidFill>
                  <a:srgbClr val="4F5C63"/>
                </a:solidFill>
                <a:latin typeface="Arial"/>
                <a:cs typeface="Arial"/>
                <a:hlinkClick r:id="rId2"/>
              </a:rPr>
              <a:t>emil@sport77.se</a:t>
            </a:r>
            <a:endParaRPr sz="1100" dirty="0">
              <a:latin typeface="Arial"/>
              <a:cs typeface="Arial"/>
            </a:endParaRPr>
          </a:p>
        </p:txBody>
      </p:sp>
      <p:pic>
        <p:nvPicPr>
          <p:cNvPr id="7" name="object 7"/>
          <p:cNvPicPr/>
          <p:nvPr/>
        </p:nvPicPr>
        <p:blipFill>
          <a:blip r:embed="rId3" cstate="print"/>
          <a:stretch>
            <a:fillRect/>
          </a:stretch>
        </p:blipFill>
        <p:spPr>
          <a:xfrm>
            <a:off x="1633727" y="6059423"/>
            <a:ext cx="664202" cy="644652"/>
          </a:xfrm>
          <a:prstGeom prst="rect">
            <a:avLst/>
          </a:prstGeom>
        </p:spPr>
      </p:pic>
      <p:pic>
        <p:nvPicPr>
          <p:cNvPr id="8" name="object 8"/>
          <p:cNvPicPr/>
          <p:nvPr/>
        </p:nvPicPr>
        <p:blipFill>
          <a:blip r:embed="rId4" cstate="print"/>
          <a:stretch>
            <a:fillRect/>
          </a:stretch>
        </p:blipFill>
        <p:spPr>
          <a:xfrm>
            <a:off x="4731" y="1840992"/>
            <a:ext cx="2923940" cy="3981373"/>
          </a:xfrm>
          <a:prstGeom prst="rect">
            <a:avLst/>
          </a:prstGeom>
        </p:spPr>
      </p:pic>
      <p:grpSp>
        <p:nvGrpSpPr>
          <p:cNvPr id="9" name="object 4">
            <a:extLst>
              <a:ext uri="{FF2B5EF4-FFF2-40B4-BE49-F238E27FC236}">
                <a16:creationId xmlns:a16="http://schemas.microsoft.com/office/drawing/2014/main" id="{8D1DB658-C7FB-401C-A355-A4009F7EEA97}"/>
              </a:ext>
            </a:extLst>
          </p:cNvPr>
          <p:cNvGrpSpPr/>
          <p:nvPr/>
        </p:nvGrpSpPr>
        <p:grpSpPr>
          <a:xfrm>
            <a:off x="0" y="1"/>
            <a:ext cx="12192000" cy="1752600"/>
            <a:chOff x="0" y="39623"/>
            <a:chExt cx="12192000" cy="2113915"/>
          </a:xfrm>
        </p:grpSpPr>
        <p:pic>
          <p:nvPicPr>
            <p:cNvPr id="10" name="object 5">
              <a:extLst>
                <a:ext uri="{FF2B5EF4-FFF2-40B4-BE49-F238E27FC236}">
                  <a16:creationId xmlns:a16="http://schemas.microsoft.com/office/drawing/2014/main" id="{E4597A27-30DA-4F59-A54E-4A3DF43C518D}"/>
                </a:ext>
              </a:extLst>
            </p:cNvPr>
            <p:cNvPicPr/>
            <p:nvPr/>
          </p:nvPicPr>
          <p:blipFill>
            <a:blip r:embed="rId5" cstate="print"/>
            <a:stretch>
              <a:fillRect/>
            </a:stretch>
          </p:blipFill>
          <p:spPr>
            <a:xfrm>
              <a:off x="1595627" y="74675"/>
              <a:ext cx="8964168" cy="1554479"/>
            </a:xfrm>
            <a:prstGeom prst="rect">
              <a:avLst/>
            </a:prstGeom>
          </p:spPr>
        </p:pic>
        <p:pic>
          <p:nvPicPr>
            <p:cNvPr id="11" name="object 6">
              <a:extLst>
                <a:ext uri="{FF2B5EF4-FFF2-40B4-BE49-F238E27FC236}">
                  <a16:creationId xmlns:a16="http://schemas.microsoft.com/office/drawing/2014/main" id="{C27FE477-D628-404C-8CD8-F682D3BEC811}"/>
                </a:ext>
              </a:extLst>
            </p:cNvPr>
            <p:cNvPicPr/>
            <p:nvPr/>
          </p:nvPicPr>
          <p:blipFill>
            <a:blip r:embed="rId5" cstate="print"/>
            <a:stretch>
              <a:fillRect/>
            </a:stretch>
          </p:blipFill>
          <p:spPr>
            <a:xfrm>
              <a:off x="0" y="39623"/>
              <a:ext cx="12191999" cy="211378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2572" y="2353182"/>
            <a:ext cx="1326515" cy="452120"/>
          </a:xfrm>
          <a:prstGeom prst="rect">
            <a:avLst/>
          </a:prstGeom>
        </p:spPr>
        <p:txBody>
          <a:bodyPr vert="horz" wrap="square" lIns="0" tIns="12065" rIns="0" bIns="0" rtlCol="0">
            <a:spAutoFit/>
          </a:bodyPr>
          <a:lstStyle/>
          <a:p>
            <a:pPr marL="12700">
              <a:lnSpc>
                <a:spcPct val="100000"/>
              </a:lnSpc>
              <a:spcBef>
                <a:spcPts val="95"/>
              </a:spcBef>
            </a:pPr>
            <a:r>
              <a:rPr spc="-10" dirty="0"/>
              <a:t>Agenda</a:t>
            </a:r>
          </a:p>
        </p:txBody>
      </p:sp>
      <p:sp>
        <p:nvSpPr>
          <p:cNvPr id="3" name="object 3"/>
          <p:cNvSpPr txBox="1"/>
          <p:nvPr/>
        </p:nvSpPr>
        <p:spPr>
          <a:xfrm>
            <a:off x="1782572" y="3057271"/>
            <a:ext cx="4493895" cy="2967479"/>
          </a:xfrm>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 pos="355600" algn="l"/>
              </a:tabLst>
            </a:pPr>
            <a:r>
              <a:rPr sz="1600" b="1" spc="-10" dirty="0" err="1">
                <a:solidFill>
                  <a:srgbClr val="375F92"/>
                </a:solidFill>
                <a:latin typeface="Arial"/>
                <a:cs typeface="Arial"/>
              </a:rPr>
              <a:t>Kommunikation</a:t>
            </a:r>
            <a:endParaRPr sz="1600" dirty="0">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Supercoach</a:t>
            </a:r>
          </a:p>
          <a:p>
            <a:pPr marL="354965" indent="-342265">
              <a:lnSpc>
                <a:spcPct val="100000"/>
              </a:lnSpc>
              <a:buAutoNum type="arabicPeriod"/>
              <a:tabLst>
                <a:tab pos="354965" algn="l"/>
                <a:tab pos="355600" algn="l"/>
              </a:tabLst>
            </a:pPr>
            <a:r>
              <a:rPr sz="1600" b="1" spc="-10" dirty="0" err="1">
                <a:solidFill>
                  <a:srgbClr val="375F92"/>
                </a:solidFill>
                <a:latin typeface="Arial"/>
                <a:cs typeface="Arial"/>
              </a:rPr>
              <a:t>Träningstider</a:t>
            </a:r>
            <a:endParaRPr lang="sv-SE" sz="1600" b="1" spc="-10" dirty="0">
              <a:solidFill>
                <a:srgbClr val="375F92"/>
              </a:solidFill>
              <a:latin typeface="Arial"/>
              <a:cs typeface="Arial"/>
            </a:endParaRPr>
          </a:p>
          <a:p>
            <a:pPr marL="354965" indent="-342265">
              <a:lnSpc>
                <a:spcPct val="100000"/>
              </a:lnSpc>
              <a:buAutoNum type="arabicPeriod"/>
              <a:tabLst>
                <a:tab pos="354965" algn="l"/>
                <a:tab pos="355600" algn="l"/>
              </a:tabLst>
            </a:pPr>
            <a:r>
              <a:rPr lang="sv-SE" sz="1600" b="1" spc="-10" dirty="0" err="1">
                <a:solidFill>
                  <a:srgbClr val="375F92"/>
                </a:solidFill>
                <a:latin typeface="Arial"/>
                <a:cs typeface="Arial"/>
              </a:rPr>
              <a:t>Vårcup</a:t>
            </a:r>
            <a:r>
              <a:rPr lang="sv-SE" sz="1600" b="1" spc="-10" dirty="0">
                <a:solidFill>
                  <a:srgbClr val="375F92"/>
                </a:solidFill>
                <a:latin typeface="Arial"/>
                <a:cs typeface="Arial"/>
              </a:rPr>
              <a:t> på </a:t>
            </a:r>
            <a:r>
              <a:rPr lang="sv-SE" sz="1600" b="1" spc="-10" dirty="0" err="1">
                <a:solidFill>
                  <a:srgbClr val="375F92"/>
                </a:solidFill>
                <a:latin typeface="Arial"/>
                <a:cs typeface="Arial"/>
              </a:rPr>
              <a:t>Nipvallen</a:t>
            </a:r>
            <a:r>
              <a:rPr lang="sv-SE" sz="1600" b="1" spc="-10" dirty="0">
                <a:solidFill>
                  <a:srgbClr val="375F92"/>
                </a:solidFill>
                <a:latin typeface="Arial"/>
                <a:cs typeface="Arial"/>
              </a:rPr>
              <a:t> 26/4</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Umeå IK Cup 2/5 - 4/5</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Umeå fotbollsfestival 24/7 - 27/7</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Övriga aktiviteter</a:t>
            </a:r>
            <a:endParaRPr sz="1600" dirty="0">
              <a:latin typeface="Arial"/>
              <a:cs typeface="Arial"/>
            </a:endParaRPr>
          </a:p>
          <a:p>
            <a:pPr marL="354965" indent="-342265">
              <a:lnSpc>
                <a:spcPct val="100000"/>
              </a:lnSpc>
              <a:buAutoNum type="arabicPeriod"/>
              <a:tabLst>
                <a:tab pos="354965" algn="l"/>
                <a:tab pos="355600" algn="l"/>
              </a:tabLst>
            </a:pPr>
            <a:r>
              <a:rPr sz="1600" b="1" dirty="0" err="1">
                <a:solidFill>
                  <a:srgbClr val="375F92"/>
                </a:solidFill>
                <a:latin typeface="Arial"/>
                <a:cs typeface="Arial"/>
              </a:rPr>
              <a:t>Vad</a:t>
            </a:r>
            <a:r>
              <a:rPr sz="1600" b="1" spc="-55" dirty="0">
                <a:solidFill>
                  <a:srgbClr val="375F92"/>
                </a:solidFill>
                <a:latin typeface="Arial"/>
                <a:cs typeface="Arial"/>
              </a:rPr>
              <a:t> </a:t>
            </a:r>
            <a:r>
              <a:rPr sz="1600" b="1" dirty="0">
                <a:solidFill>
                  <a:srgbClr val="375F92"/>
                </a:solidFill>
                <a:latin typeface="Arial"/>
                <a:cs typeface="Arial"/>
              </a:rPr>
              <a:t>förväntas</a:t>
            </a:r>
            <a:r>
              <a:rPr sz="1600" b="1" spc="-5" dirty="0">
                <a:solidFill>
                  <a:srgbClr val="375F92"/>
                </a:solidFill>
                <a:latin typeface="Arial"/>
                <a:cs typeface="Arial"/>
              </a:rPr>
              <a:t> </a:t>
            </a:r>
            <a:r>
              <a:rPr sz="1600" b="1" dirty="0">
                <a:solidFill>
                  <a:srgbClr val="375F92"/>
                </a:solidFill>
                <a:latin typeface="Arial"/>
                <a:cs typeface="Arial"/>
              </a:rPr>
              <a:t>av</a:t>
            </a:r>
            <a:r>
              <a:rPr sz="1600" b="1" spc="-55" dirty="0">
                <a:solidFill>
                  <a:srgbClr val="375F92"/>
                </a:solidFill>
                <a:latin typeface="Arial"/>
                <a:cs typeface="Arial"/>
              </a:rPr>
              <a:t> </a:t>
            </a:r>
            <a:r>
              <a:rPr sz="1600" b="1" dirty="0">
                <a:solidFill>
                  <a:srgbClr val="375F92"/>
                </a:solidFill>
                <a:latin typeface="Arial"/>
                <a:cs typeface="Arial"/>
              </a:rPr>
              <a:t>er</a:t>
            </a:r>
            <a:r>
              <a:rPr sz="1600" b="1" spc="-35" dirty="0">
                <a:solidFill>
                  <a:srgbClr val="375F92"/>
                </a:solidFill>
                <a:latin typeface="Arial"/>
                <a:cs typeface="Arial"/>
              </a:rPr>
              <a:t> </a:t>
            </a:r>
            <a:r>
              <a:rPr sz="1600" b="1" spc="-10" dirty="0" err="1">
                <a:solidFill>
                  <a:srgbClr val="375F92"/>
                </a:solidFill>
                <a:latin typeface="Arial"/>
                <a:cs typeface="Arial"/>
              </a:rPr>
              <a:t>föräldrar</a:t>
            </a:r>
            <a:r>
              <a:rPr sz="1600" b="1" spc="-10" dirty="0">
                <a:solidFill>
                  <a:srgbClr val="375F92"/>
                </a:solidFill>
                <a:latin typeface="Arial"/>
                <a:cs typeface="Arial"/>
              </a:rPr>
              <a:t>?</a:t>
            </a:r>
            <a:endParaRPr lang="sv-SE" sz="1600" b="1" spc="-10" dirty="0">
              <a:solidFill>
                <a:srgbClr val="375F92"/>
              </a:solidFill>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Arbetsfördelning</a:t>
            </a:r>
            <a:endParaRPr lang="sv-SE" sz="1600" dirty="0">
              <a:latin typeface="Arial"/>
              <a:cs typeface="Arial"/>
            </a:endParaRPr>
          </a:p>
          <a:p>
            <a:pPr marL="354965" indent="-342265">
              <a:lnSpc>
                <a:spcPct val="100000"/>
              </a:lnSpc>
              <a:buAutoNum type="arabicPeriod"/>
              <a:tabLst>
                <a:tab pos="354965" algn="l"/>
                <a:tab pos="355600" algn="l"/>
              </a:tabLst>
            </a:pPr>
            <a:r>
              <a:rPr sz="1600" b="1" spc="-10" dirty="0">
                <a:solidFill>
                  <a:srgbClr val="375F92"/>
                </a:solidFill>
                <a:latin typeface="Arial"/>
                <a:cs typeface="Arial"/>
              </a:rPr>
              <a:t>Ekonomi</a:t>
            </a:r>
            <a:endParaRPr lang="sv-SE" sz="1600" dirty="0">
              <a:latin typeface="Arial"/>
              <a:cs typeface="Arial"/>
            </a:endParaRPr>
          </a:p>
          <a:p>
            <a:pPr marL="354965" indent="-342265">
              <a:lnSpc>
                <a:spcPct val="100000"/>
              </a:lnSpc>
              <a:buAutoNum type="arabicPeriod"/>
              <a:tabLst>
                <a:tab pos="354965" algn="l"/>
                <a:tab pos="355600" algn="l"/>
              </a:tabLst>
            </a:pPr>
            <a:r>
              <a:rPr sz="1600" b="1" spc="-10" dirty="0" err="1">
                <a:solidFill>
                  <a:srgbClr val="375F92"/>
                </a:solidFill>
                <a:latin typeface="Arial"/>
                <a:cs typeface="Arial"/>
              </a:rPr>
              <a:t>Övrigt</a:t>
            </a:r>
            <a:endParaRPr sz="1600" dirty="0">
              <a:latin typeface="Arial"/>
              <a:cs typeface="Arial"/>
            </a:endParaRPr>
          </a:p>
          <a:p>
            <a:pPr marL="355600" indent="-342900">
              <a:lnSpc>
                <a:spcPct val="100000"/>
              </a:lnSpc>
              <a:buAutoNum type="arabicPeriod"/>
              <a:tabLst>
                <a:tab pos="355600" algn="l"/>
              </a:tabLst>
            </a:pPr>
            <a:r>
              <a:rPr sz="1600" b="1" spc="-10" dirty="0" err="1">
                <a:solidFill>
                  <a:srgbClr val="375F92"/>
                </a:solidFill>
                <a:latin typeface="Arial"/>
                <a:cs typeface="Arial"/>
              </a:rPr>
              <a:t>Kläder</a:t>
            </a:r>
            <a:endParaRPr lang="sv-SE" sz="1600" b="1" spc="-10" dirty="0">
              <a:solidFill>
                <a:srgbClr val="375F92"/>
              </a:solidFill>
              <a:latin typeface="Arial"/>
              <a:cs typeface="Arial"/>
            </a:endParaRPr>
          </a:p>
        </p:txBody>
      </p:sp>
      <p:sp>
        <p:nvSpPr>
          <p:cNvPr id="5" name="object 5"/>
          <p:cNvSpPr txBox="1"/>
          <p:nvPr/>
        </p:nvSpPr>
        <p:spPr>
          <a:xfrm>
            <a:off x="8088630" y="2615945"/>
            <a:ext cx="2581910" cy="1201420"/>
          </a:xfrm>
          <a:prstGeom prst="rect">
            <a:avLst/>
          </a:prstGeom>
          <a:solidFill>
            <a:srgbClr val="FFFF00"/>
          </a:solidFill>
          <a:ln w="25400">
            <a:solidFill>
              <a:srgbClr val="000000"/>
            </a:solidFill>
          </a:ln>
        </p:spPr>
        <p:txBody>
          <a:bodyPr vert="horz" wrap="square" lIns="0" tIns="40005" rIns="0" bIns="0" rtlCol="0">
            <a:spAutoFit/>
          </a:bodyPr>
          <a:lstStyle/>
          <a:p>
            <a:pPr algn="ctr">
              <a:lnSpc>
                <a:spcPct val="100000"/>
              </a:lnSpc>
              <a:spcBef>
                <a:spcPts val="315"/>
              </a:spcBef>
            </a:pPr>
            <a:r>
              <a:rPr sz="1800" spc="-10" dirty="0">
                <a:latin typeface="Arial"/>
                <a:cs typeface="Arial"/>
              </a:rPr>
              <a:t>Värdegrund:</a:t>
            </a:r>
            <a:endParaRPr sz="1800">
              <a:latin typeface="Arial"/>
              <a:cs typeface="Arial"/>
            </a:endParaRPr>
          </a:p>
          <a:p>
            <a:pPr marL="135255" marR="128905" indent="1270" algn="ctr">
              <a:lnSpc>
                <a:spcPct val="100000"/>
              </a:lnSpc>
            </a:pPr>
            <a:r>
              <a:rPr sz="1800" dirty="0">
                <a:latin typeface="Arial"/>
                <a:cs typeface="Arial"/>
              </a:rPr>
              <a:t>Så</a:t>
            </a:r>
            <a:r>
              <a:rPr sz="1800" spc="-15" dirty="0">
                <a:latin typeface="Arial"/>
                <a:cs typeface="Arial"/>
              </a:rPr>
              <a:t> </a:t>
            </a:r>
            <a:r>
              <a:rPr sz="1800" dirty="0">
                <a:latin typeface="Arial"/>
                <a:cs typeface="Arial"/>
              </a:rPr>
              <a:t>många som</a:t>
            </a:r>
            <a:r>
              <a:rPr sz="1800" spc="-5" dirty="0">
                <a:latin typeface="Arial"/>
                <a:cs typeface="Arial"/>
              </a:rPr>
              <a:t> </a:t>
            </a:r>
            <a:r>
              <a:rPr sz="1800" spc="-10" dirty="0">
                <a:latin typeface="Arial"/>
                <a:cs typeface="Arial"/>
              </a:rPr>
              <a:t>möjligt </a:t>
            </a:r>
            <a:r>
              <a:rPr sz="1800" dirty="0">
                <a:latin typeface="Arial"/>
                <a:cs typeface="Arial"/>
              </a:rPr>
              <a:t>–</a:t>
            </a:r>
            <a:r>
              <a:rPr sz="1800" spc="-15" dirty="0">
                <a:latin typeface="Arial"/>
                <a:cs typeface="Arial"/>
              </a:rPr>
              <a:t> </a:t>
            </a:r>
            <a:r>
              <a:rPr sz="1800" dirty="0">
                <a:latin typeface="Arial"/>
                <a:cs typeface="Arial"/>
              </a:rPr>
              <a:t>Så</a:t>
            </a:r>
            <a:r>
              <a:rPr sz="1800" spc="-15" dirty="0">
                <a:latin typeface="Arial"/>
                <a:cs typeface="Arial"/>
              </a:rPr>
              <a:t> </a:t>
            </a:r>
            <a:r>
              <a:rPr sz="1800" dirty="0">
                <a:latin typeface="Arial"/>
                <a:cs typeface="Arial"/>
              </a:rPr>
              <a:t>länge som</a:t>
            </a:r>
            <a:r>
              <a:rPr sz="1800" spc="-5" dirty="0">
                <a:latin typeface="Arial"/>
                <a:cs typeface="Arial"/>
              </a:rPr>
              <a:t> </a:t>
            </a:r>
            <a:r>
              <a:rPr sz="1800" spc="-10" dirty="0">
                <a:latin typeface="Arial"/>
                <a:cs typeface="Arial"/>
              </a:rPr>
              <a:t>möjligt</a:t>
            </a:r>
            <a:endParaRPr sz="1800">
              <a:latin typeface="Arial"/>
              <a:cs typeface="Arial"/>
            </a:endParaRPr>
          </a:p>
          <a:p>
            <a:pPr algn="ctr">
              <a:lnSpc>
                <a:spcPct val="100000"/>
              </a:lnSpc>
            </a:pPr>
            <a:r>
              <a:rPr sz="1800" dirty="0">
                <a:latin typeface="Arial"/>
                <a:cs typeface="Arial"/>
              </a:rPr>
              <a:t>-</a:t>
            </a:r>
            <a:r>
              <a:rPr sz="1800" spc="-30" dirty="0">
                <a:latin typeface="Arial"/>
                <a:cs typeface="Arial"/>
              </a:rPr>
              <a:t> </a:t>
            </a:r>
            <a:r>
              <a:rPr sz="1800" dirty="0">
                <a:latin typeface="Arial"/>
                <a:cs typeface="Arial"/>
              </a:rPr>
              <a:t>Så</a:t>
            </a:r>
            <a:r>
              <a:rPr sz="1800" spc="-40" dirty="0">
                <a:latin typeface="Arial"/>
                <a:cs typeface="Arial"/>
              </a:rPr>
              <a:t> </a:t>
            </a:r>
            <a:r>
              <a:rPr sz="1800" dirty="0">
                <a:latin typeface="Arial"/>
                <a:cs typeface="Arial"/>
              </a:rPr>
              <a:t>bra</a:t>
            </a:r>
            <a:r>
              <a:rPr sz="1800" spc="-40" dirty="0">
                <a:latin typeface="Arial"/>
                <a:cs typeface="Arial"/>
              </a:rPr>
              <a:t> </a:t>
            </a:r>
            <a:r>
              <a:rPr sz="1800" dirty="0">
                <a:latin typeface="Arial"/>
                <a:cs typeface="Arial"/>
              </a:rPr>
              <a:t>som</a:t>
            </a:r>
            <a:r>
              <a:rPr sz="1800" spc="-30" dirty="0">
                <a:latin typeface="Arial"/>
                <a:cs typeface="Arial"/>
              </a:rPr>
              <a:t> </a:t>
            </a:r>
            <a:r>
              <a:rPr sz="1800" spc="-10" dirty="0">
                <a:latin typeface="Arial"/>
                <a:cs typeface="Arial"/>
              </a:rPr>
              <a:t>möjligt</a:t>
            </a:r>
            <a:endParaRPr sz="1800">
              <a:latin typeface="Arial"/>
              <a:cs typeface="Arial"/>
            </a:endParaRPr>
          </a:p>
        </p:txBody>
      </p:sp>
      <p:pic>
        <p:nvPicPr>
          <p:cNvPr id="9" name="Bildobjekt 8">
            <a:extLst>
              <a:ext uri="{FF2B5EF4-FFF2-40B4-BE49-F238E27FC236}">
                <a16:creationId xmlns:a16="http://schemas.microsoft.com/office/drawing/2014/main" id="{FBE197FE-EC53-47AD-8506-2401B89797F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1705" y="4572000"/>
            <a:ext cx="3451412" cy="228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5627" y="74676"/>
            <a:ext cx="8964168" cy="1554479"/>
          </a:xfrm>
          <a:prstGeom prst="rect">
            <a:avLst/>
          </a:prstGeom>
        </p:spPr>
      </p:pic>
      <p:pic>
        <p:nvPicPr>
          <p:cNvPr id="3" name="object 3"/>
          <p:cNvPicPr/>
          <p:nvPr/>
        </p:nvPicPr>
        <p:blipFill>
          <a:blip r:embed="rId3" cstate="print"/>
          <a:stretch>
            <a:fillRect/>
          </a:stretch>
        </p:blipFill>
        <p:spPr>
          <a:xfrm>
            <a:off x="153923" y="6021323"/>
            <a:ext cx="664202" cy="644652"/>
          </a:xfrm>
          <a:prstGeom prst="rect">
            <a:avLst/>
          </a:prstGeom>
        </p:spPr>
      </p:pic>
      <p:sp>
        <p:nvSpPr>
          <p:cNvPr id="4" name="object 4"/>
          <p:cNvSpPr txBox="1">
            <a:spLocks noGrp="1"/>
          </p:cNvSpPr>
          <p:nvPr>
            <p:ph type="title"/>
          </p:nvPr>
        </p:nvSpPr>
        <p:spPr>
          <a:xfrm>
            <a:off x="1748408" y="2144979"/>
            <a:ext cx="2708910" cy="452120"/>
          </a:xfrm>
          <a:prstGeom prst="rect">
            <a:avLst/>
          </a:prstGeom>
        </p:spPr>
        <p:txBody>
          <a:bodyPr vert="horz" wrap="square" lIns="0" tIns="12065" rIns="0" bIns="0" rtlCol="0">
            <a:spAutoFit/>
          </a:bodyPr>
          <a:lstStyle/>
          <a:p>
            <a:pPr marL="12700">
              <a:lnSpc>
                <a:spcPct val="100000"/>
              </a:lnSpc>
              <a:spcBef>
                <a:spcPts val="95"/>
              </a:spcBef>
            </a:pPr>
            <a:r>
              <a:rPr spc="-10" dirty="0"/>
              <a:t>Kommunikation</a:t>
            </a:r>
          </a:p>
        </p:txBody>
      </p:sp>
      <p:sp>
        <p:nvSpPr>
          <p:cNvPr id="5" name="object 5"/>
          <p:cNvSpPr txBox="1"/>
          <p:nvPr/>
        </p:nvSpPr>
        <p:spPr>
          <a:xfrm>
            <a:off x="1748408" y="2849626"/>
            <a:ext cx="8498840" cy="3459922"/>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375F92"/>
                </a:solidFill>
                <a:latin typeface="Arial"/>
                <a:cs typeface="Arial"/>
              </a:rPr>
              <a:t>Laget.se</a:t>
            </a:r>
            <a:endParaRPr sz="1600" dirty="0">
              <a:latin typeface="Arial"/>
              <a:cs typeface="Arial"/>
            </a:endParaRPr>
          </a:p>
          <a:p>
            <a:pPr marL="299085" indent="-287020">
              <a:lnSpc>
                <a:spcPct val="100000"/>
              </a:lnSpc>
              <a:buFont typeface="Arial"/>
              <a:buChar char="•"/>
              <a:tabLst>
                <a:tab pos="299085" algn="l"/>
                <a:tab pos="299720" algn="l"/>
              </a:tabLst>
            </a:pPr>
            <a:r>
              <a:rPr lang="sv-SE" sz="1600" b="1" dirty="0">
                <a:solidFill>
                  <a:srgbClr val="375F92"/>
                </a:solidFill>
                <a:latin typeface="Arial"/>
                <a:cs typeface="Arial"/>
              </a:rPr>
              <a:t>Kallelse</a:t>
            </a:r>
            <a:r>
              <a:rPr sz="1600" b="1" spc="-20" dirty="0">
                <a:solidFill>
                  <a:srgbClr val="375F92"/>
                </a:solidFill>
                <a:latin typeface="Arial"/>
                <a:cs typeface="Arial"/>
              </a:rPr>
              <a:t> </a:t>
            </a:r>
            <a:r>
              <a:rPr sz="1600" b="1" dirty="0">
                <a:solidFill>
                  <a:srgbClr val="375F92"/>
                </a:solidFill>
                <a:latin typeface="Arial"/>
                <a:cs typeface="Arial"/>
              </a:rPr>
              <a:t>vid</a:t>
            </a:r>
            <a:r>
              <a:rPr sz="1600" b="1" spc="-30" dirty="0">
                <a:solidFill>
                  <a:srgbClr val="375F92"/>
                </a:solidFill>
                <a:latin typeface="Arial"/>
                <a:cs typeface="Arial"/>
              </a:rPr>
              <a:t> </a:t>
            </a:r>
            <a:r>
              <a:rPr sz="1600" b="1" spc="-10" dirty="0" err="1">
                <a:solidFill>
                  <a:srgbClr val="375F92"/>
                </a:solidFill>
                <a:latin typeface="Arial"/>
                <a:cs typeface="Arial"/>
              </a:rPr>
              <a:t>träning</a:t>
            </a:r>
            <a:r>
              <a:rPr lang="sv-SE" sz="1600" b="1" spc="-10" dirty="0">
                <a:solidFill>
                  <a:srgbClr val="375F92"/>
                </a:solidFill>
                <a:latin typeface="Arial"/>
                <a:cs typeface="Arial"/>
              </a:rPr>
              <a:t>, kom gärna 15 minuter innan så man är klar för start på utsatt tid</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Kallelse</a:t>
            </a:r>
            <a:r>
              <a:rPr sz="1600" b="1" spc="-50" dirty="0">
                <a:solidFill>
                  <a:srgbClr val="375F92"/>
                </a:solidFill>
                <a:latin typeface="Arial"/>
                <a:cs typeface="Arial"/>
              </a:rPr>
              <a:t> </a:t>
            </a:r>
            <a:r>
              <a:rPr sz="1600" b="1" dirty="0">
                <a:solidFill>
                  <a:srgbClr val="375F92"/>
                </a:solidFill>
                <a:latin typeface="Arial"/>
                <a:cs typeface="Arial"/>
              </a:rPr>
              <a:t>vid</a:t>
            </a:r>
            <a:r>
              <a:rPr sz="1600" b="1" spc="-10" dirty="0">
                <a:solidFill>
                  <a:srgbClr val="375F92"/>
                </a:solidFill>
                <a:latin typeface="Arial"/>
                <a:cs typeface="Arial"/>
              </a:rPr>
              <a:t> match</a:t>
            </a:r>
            <a:r>
              <a:rPr lang="sv-SE" sz="1600" b="1" spc="-10" dirty="0">
                <a:solidFill>
                  <a:srgbClr val="375F92"/>
                </a:solidFill>
                <a:latin typeface="Arial"/>
                <a:cs typeface="Arial"/>
              </a:rPr>
              <a:t>, samling 1 timme innan.</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Utskick</a:t>
            </a:r>
            <a:r>
              <a:rPr sz="1600" b="1" spc="-15" dirty="0">
                <a:solidFill>
                  <a:srgbClr val="375F92"/>
                </a:solidFill>
                <a:latin typeface="Arial"/>
                <a:cs typeface="Arial"/>
              </a:rPr>
              <a:t> </a:t>
            </a:r>
            <a:r>
              <a:rPr sz="1600" b="1" dirty="0">
                <a:solidFill>
                  <a:srgbClr val="375F92"/>
                </a:solidFill>
                <a:latin typeface="Arial"/>
                <a:cs typeface="Arial"/>
              </a:rPr>
              <a:t>där</a:t>
            </a:r>
            <a:r>
              <a:rPr sz="1600" b="1" spc="-15" dirty="0">
                <a:solidFill>
                  <a:srgbClr val="375F92"/>
                </a:solidFill>
                <a:latin typeface="Arial"/>
                <a:cs typeface="Arial"/>
              </a:rPr>
              <a:t> </a:t>
            </a:r>
            <a:r>
              <a:rPr sz="1600" b="1" dirty="0">
                <a:solidFill>
                  <a:srgbClr val="375F92"/>
                </a:solidFill>
                <a:latin typeface="Arial"/>
                <a:cs typeface="Arial"/>
              </a:rPr>
              <a:t>filer</a:t>
            </a:r>
            <a:r>
              <a:rPr sz="1600" b="1" spc="-20" dirty="0">
                <a:solidFill>
                  <a:srgbClr val="375F92"/>
                </a:solidFill>
                <a:latin typeface="Arial"/>
                <a:cs typeface="Arial"/>
              </a:rPr>
              <a:t> </a:t>
            </a:r>
            <a:r>
              <a:rPr sz="1600" b="1" dirty="0">
                <a:solidFill>
                  <a:srgbClr val="375F92"/>
                </a:solidFill>
                <a:latin typeface="Arial"/>
                <a:cs typeface="Arial"/>
              </a:rPr>
              <a:t>behöver</a:t>
            </a:r>
            <a:r>
              <a:rPr sz="1600" b="1" spc="15" dirty="0">
                <a:solidFill>
                  <a:srgbClr val="375F92"/>
                </a:solidFill>
                <a:latin typeface="Arial"/>
                <a:cs typeface="Arial"/>
              </a:rPr>
              <a:t> </a:t>
            </a:r>
            <a:r>
              <a:rPr sz="1600" b="1" dirty="0">
                <a:solidFill>
                  <a:srgbClr val="375F92"/>
                </a:solidFill>
                <a:latin typeface="Arial"/>
                <a:cs typeface="Arial"/>
              </a:rPr>
              <a:t>bifogas</a:t>
            </a:r>
            <a:r>
              <a:rPr sz="1600" b="1" spc="-30" dirty="0">
                <a:solidFill>
                  <a:srgbClr val="375F92"/>
                </a:solidFill>
                <a:latin typeface="Arial"/>
                <a:cs typeface="Arial"/>
              </a:rPr>
              <a:t> </a:t>
            </a:r>
            <a:r>
              <a:rPr sz="1600" b="1" spc="-10" dirty="0">
                <a:solidFill>
                  <a:srgbClr val="375F92"/>
                </a:solidFill>
                <a:latin typeface="Arial"/>
                <a:cs typeface="Arial"/>
              </a:rPr>
              <a:t>(e-post)</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Logga</a:t>
            </a:r>
            <a:r>
              <a:rPr sz="1600" b="1" spc="-40" dirty="0">
                <a:solidFill>
                  <a:srgbClr val="375F92"/>
                </a:solidFill>
                <a:latin typeface="Arial"/>
                <a:cs typeface="Arial"/>
              </a:rPr>
              <a:t> </a:t>
            </a:r>
            <a:r>
              <a:rPr sz="1600" b="1" dirty="0">
                <a:solidFill>
                  <a:srgbClr val="375F92"/>
                </a:solidFill>
                <a:latin typeface="Arial"/>
                <a:cs typeface="Arial"/>
              </a:rPr>
              <a:t>in</a:t>
            </a:r>
            <a:r>
              <a:rPr sz="1600" b="1" spc="-20" dirty="0">
                <a:solidFill>
                  <a:srgbClr val="375F92"/>
                </a:solidFill>
                <a:latin typeface="Arial"/>
                <a:cs typeface="Arial"/>
              </a:rPr>
              <a:t> </a:t>
            </a:r>
            <a:r>
              <a:rPr sz="1600" b="1" dirty="0">
                <a:solidFill>
                  <a:srgbClr val="375F92"/>
                </a:solidFill>
                <a:latin typeface="Arial"/>
                <a:cs typeface="Arial"/>
              </a:rPr>
              <a:t>och</a:t>
            </a:r>
            <a:r>
              <a:rPr sz="1600" b="1" spc="-25" dirty="0">
                <a:solidFill>
                  <a:srgbClr val="375F92"/>
                </a:solidFill>
                <a:latin typeface="Arial"/>
                <a:cs typeface="Arial"/>
              </a:rPr>
              <a:t> </a:t>
            </a:r>
            <a:r>
              <a:rPr sz="1600" b="1" dirty="0">
                <a:solidFill>
                  <a:srgbClr val="375F92"/>
                </a:solidFill>
                <a:latin typeface="Arial"/>
                <a:cs typeface="Arial"/>
              </a:rPr>
              <a:t>se</a:t>
            </a:r>
            <a:r>
              <a:rPr sz="1600" b="1" spc="-15" dirty="0">
                <a:solidFill>
                  <a:srgbClr val="375F92"/>
                </a:solidFill>
                <a:latin typeface="Arial"/>
                <a:cs typeface="Arial"/>
              </a:rPr>
              <a:t> </a:t>
            </a:r>
            <a:r>
              <a:rPr sz="1600" b="1" dirty="0">
                <a:solidFill>
                  <a:srgbClr val="375F92"/>
                </a:solidFill>
                <a:latin typeface="Arial"/>
                <a:cs typeface="Arial"/>
              </a:rPr>
              <a:t>över</a:t>
            </a:r>
            <a:r>
              <a:rPr sz="1600" b="1" spc="30" dirty="0">
                <a:solidFill>
                  <a:srgbClr val="375F92"/>
                </a:solidFill>
                <a:latin typeface="Arial"/>
                <a:cs typeface="Arial"/>
              </a:rPr>
              <a:t> </a:t>
            </a:r>
            <a:r>
              <a:rPr sz="1600" b="1" dirty="0">
                <a:solidFill>
                  <a:srgbClr val="375F92"/>
                </a:solidFill>
                <a:latin typeface="Arial"/>
                <a:cs typeface="Arial"/>
              </a:rPr>
              <a:t>era</a:t>
            </a:r>
            <a:r>
              <a:rPr sz="1600" b="1" spc="-25" dirty="0">
                <a:solidFill>
                  <a:srgbClr val="375F92"/>
                </a:solidFill>
                <a:latin typeface="Arial"/>
                <a:cs typeface="Arial"/>
              </a:rPr>
              <a:t> </a:t>
            </a:r>
            <a:r>
              <a:rPr sz="1600" b="1" spc="-10" dirty="0">
                <a:solidFill>
                  <a:srgbClr val="375F92"/>
                </a:solidFill>
                <a:latin typeface="Arial"/>
                <a:cs typeface="Arial"/>
              </a:rPr>
              <a:t>kontaktuppgifter</a:t>
            </a:r>
            <a:endParaRPr sz="1600" dirty="0">
              <a:latin typeface="Arial"/>
              <a:cs typeface="Arial"/>
            </a:endParaRPr>
          </a:p>
          <a:p>
            <a:pPr>
              <a:lnSpc>
                <a:spcPct val="100000"/>
              </a:lnSpc>
              <a:spcBef>
                <a:spcPts val="35"/>
              </a:spcBef>
              <a:buClr>
                <a:srgbClr val="375F92"/>
              </a:buClr>
              <a:buFont typeface="Arial"/>
              <a:buChar char="•"/>
            </a:pPr>
            <a:endParaRPr sz="1600" dirty="0">
              <a:latin typeface="Arial"/>
              <a:cs typeface="Arial"/>
            </a:endParaRPr>
          </a:p>
          <a:p>
            <a:pPr marL="12700">
              <a:lnSpc>
                <a:spcPct val="100000"/>
              </a:lnSpc>
            </a:pPr>
            <a:r>
              <a:rPr sz="1600" b="1" spc="-10" dirty="0">
                <a:solidFill>
                  <a:srgbClr val="375F92"/>
                </a:solidFill>
                <a:latin typeface="Arial"/>
                <a:cs typeface="Arial"/>
              </a:rPr>
              <a:t>Supertext</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Löpande</a:t>
            </a:r>
            <a:r>
              <a:rPr sz="1600" b="1" spc="-20" dirty="0">
                <a:solidFill>
                  <a:srgbClr val="375F92"/>
                </a:solidFill>
                <a:latin typeface="Arial"/>
                <a:cs typeface="Arial"/>
              </a:rPr>
              <a:t> </a:t>
            </a:r>
            <a:r>
              <a:rPr sz="1600" b="1" dirty="0">
                <a:solidFill>
                  <a:srgbClr val="375F92"/>
                </a:solidFill>
                <a:latin typeface="Arial"/>
                <a:cs typeface="Arial"/>
              </a:rPr>
              <a:t>information</a:t>
            </a:r>
            <a:r>
              <a:rPr sz="1600" b="1" spc="-20" dirty="0">
                <a:solidFill>
                  <a:srgbClr val="375F92"/>
                </a:solidFill>
                <a:latin typeface="Arial"/>
                <a:cs typeface="Arial"/>
              </a:rPr>
              <a:t> </a:t>
            </a:r>
            <a:r>
              <a:rPr sz="1600" b="1" dirty="0">
                <a:solidFill>
                  <a:srgbClr val="375F92"/>
                </a:solidFill>
                <a:latin typeface="Arial"/>
                <a:cs typeface="Arial"/>
              </a:rPr>
              <a:t>av kortare </a:t>
            </a:r>
            <a:r>
              <a:rPr sz="1600" b="1" spc="-10" dirty="0">
                <a:solidFill>
                  <a:srgbClr val="375F92"/>
                </a:solidFill>
                <a:latin typeface="Arial"/>
                <a:cs typeface="Arial"/>
              </a:rPr>
              <a:t>karaktär</a:t>
            </a:r>
            <a:endParaRPr sz="1600" dirty="0">
              <a:latin typeface="Arial"/>
              <a:cs typeface="Arial"/>
            </a:endParaRPr>
          </a:p>
          <a:p>
            <a:pPr>
              <a:lnSpc>
                <a:spcPct val="100000"/>
              </a:lnSpc>
              <a:spcBef>
                <a:spcPts val="30"/>
              </a:spcBef>
            </a:pPr>
            <a:endParaRPr sz="1600" dirty="0">
              <a:latin typeface="Arial"/>
              <a:cs typeface="Arial"/>
            </a:endParaRPr>
          </a:p>
          <a:p>
            <a:pPr marL="12700">
              <a:lnSpc>
                <a:spcPct val="100000"/>
              </a:lnSpc>
            </a:pPr>
            <a:r>
              <a:rPr sz="1600" b="1" dirty="0">
                <a:solidFill>
                  <a:srgbClr val="375F92"/>
                </a:solidFill>
                <a:latin typeface="Arial"/>
                <a:cs typeface="Arial"/>
              </a:rPr>
              <a:t>Vid</a:t>
            </a:r>
            <a:r>
              <a:rPr sz="1600" b="1" spc="-25" dirty="0">
                <a:solidFill>
                  <a:srgbClr val="375F92"/>
                </a:solidFill>
                <a:latin typeface="Arial"/>
                <a:cs typeface="Arial"/>
              </a:rPr>
              <a:t> </a:t>
            </a:r>
            <a:r>
              <a:rPr sz="1600" b="1" dirty="0">
                <a:solidFill>
                  <a:srgbClr val="375F92"/>
                </a:solidFill>
                <a:latin typeface="Arial"/>
                <a:cs typeface="Arial"/>
              </a:rPr>
              <a:t>händelse</a:t>
            </a:r>
            <a:r>
              <a:rPr sz="1600" b="1" spc="-20" dirty="0">
                <a:solidFill>
                  <a:srgbClr val="375F92"/>
                </a:solidFill>
                <a:latin typeface="Arial"/>
                <a:cs typeface="Arial"/>
              </a:rPr>
              <a:t> </a:t>
            </a:r>
            <a:r>
              <a:rPr sz="1600" b="1" dirty="0">
                <a:solidFill>
                  <a:srgbClr val="375F92"/>
                </a:solidFill>
                <a:latin typeface="Arial"/>
                <a:cs typeface="Arial"/>
              </a:rPr>
              <a:t>av</a:t>
            </a:r>
            <a:r>
              <a:rPr sz="1600" b="1" spc="-20" dirty="0">
                <a:solidFill>
                  <a:srgbClr val="375F92"/>
                </a:solidFill>
                <a:latin typeface="Arial"/>
                <a:cs typeface="Arial"/>
              </a:rPr>
              <a:t> </a:t>
            </a:r>
            <a:r>
              <a:rPr sz="1600" b="1" dirty="0">
                <a:solidFill>
                  <a:srgbClr val="375F92"/>
                </a:solidFill>
                <a:latin typeface="Arial"/>
                <a:cs typeface="Arial"/>
              </a:rPr>
              <a:t>inställda</a:t>
            </a:r>
            <a:r>
              <a:rPr sz="1600" b="1" spc="-25" dirty="0">
                <a:solidFill>
                  <a:srgbClr val="375F92"/>
                </a:solidFill>
                <a:latin typeface="Arial"/>
                <a:cs typeface="Arial"/>
              </a:rPr>
              <a:t> </a:t>
            </a:r>
            <a:r>
              <a:rPr sz="1600" b="1" dirty="0">
                <a:solidFill>
                  <a:srgbClr val="375F92"/>
                </a:solidFill>
                <a:latin typeface="Arial"/>
                <a:cs typeface="Arial"/>
              </a:rPr>
              <a:t>träningar</a:t>
            </a:r>
            <a:r>
              <a:rPr sz="1600" b="1" spc="-25" dirty="0">
                <a:solidFill>
                  <a:srgbClr val="375F92"/>
                </a:solidFill>
                <a:latin typeface="Arial"/>
                <a:cs typeface="Arial"/>
              </a:rPr>
              <a:t> </a:t>
            </a:r>
            <a:r>
              <a:rPr sz="1600" b="1" dirty="0">
                <a:solidFill>
                  <a:srgbClr val="375F92"/>
                </a:solidFill>
                <a:latin typeface="Arial"/>
                <a:cs typeface="Arial"/>
              </a:rPr>
              <a:t>tas</a:t>
            </a:r>
            <a:r>
              <a:rPr sz="1600" b="1" spc="-25" dirty="0">
                <a:solidFill>
                  <a:srgbClr val="375F92"/>
                </a:solidFill>
                <a:latin typeface="Arial"/>
                <a:cs typeface="Arial"/>
              </a:rPr>
              <a:t> </a:t>
            </a:r>
            <a:r>
              <a:rPr sz="1600" b="1" dirty="0">
                <a:solidFill>
                  <a:srgbClr val="375F92"/>
                </a:solidFill>
                <a:latin typeface="Arial"/>
                <a:cs typeface="Arial"/>
              </a:rPr>
              <a:t>den</a:t>
            </a:r>
            <a:r>
              <a:rPr sz="1600" b="1" spc="-20" dirty="0">
                <a:solidFill>
                  <a:srgbClr val="375F92"/>
                </a:solidFill>
                <a:latin typeface="Arial"/>
                <a:cs typeface="Arial"/>
              </a:rPr>
              <a:t> </a:t>
            </a:r>
            <a:r>
              <a:rPr sz="1600" b="1" dirty="0" err="1">
                <a:solidFill>
                  <a:srgbClr val="375F92"/>
                </a:solidFill>
                <a:latin typeface="Arial"/>
                <a:cs typeface="Arial"/>
              </a:rPr>
              <a:t>aktiviteten</a:t>
            </a:r>
            <a:r>
              <a:rPr sz="1600" b="1" spc="20" dirty="0">
                <a:solidFill>
                  <a:srgbClr val="375F92"/>
                </a:solidFill>
                <a:latin typeface="Arial"/>
                <a:cs typeface="Arial"/>
              </a:rPr>
              <a:t> </a:t>
            </a:r>
            <a:r>
              <a:rPr sz="1600" b="1" dirty="0" err="1">
                <a:solidFill>
                  <a:srgbClr val="375F92"/>
                </a:solidFill>
                <a:latin typeface="Arial"/>
                <a:cs typeface="Arial"/>
              </a:rPr>
              <a:t>bort</a:t>
            </a:r>
            <a:r>
              <a:rPr lang="sv-SE" sz="1600" b="1" dirty="0">
                <a:solidFill>
                  <a:srgbClr val="375F92"/>
                </a:solidFill>
                <a:latin typeface="Arial"/>
                <a:cs typeface="Arial"/>
              </a:rPr>
              <a:t> i kalendern</a:t>
            </a:r>
            <a:r>
              <a:rPr sz="1600" b="1" spc="-30" dirty="0">
                <a:solidFill>
                  <a:srgbClr val="375F92"/>
                </a:solidFill>
                <a:latin typeface="Arial"/>
                <a:cs typeface="Arial"/>
              </a:rPr>
              <a:t> </a:t>
            </a:r>
            <a:r>
              <a:rPr sz="1600" b="1" dirty="0">
                <a:solidFill>
                  <a:srgbClr val="375F92"/>
                </a:solidFill>
                <a:latin typeface="Arial"/>
                <a:cs typeface="Arial"/>
              </a:rPr>
              <a:t>samt</a:t>
            </a:r>
            <a:r>
              <a:rPr sz="1600" b="1" spc="-5" dirty="0">
                <a:solidFill>
                  <a:srgbClr val="375F92"/>
                </a:solidFill>
                <a:latin typeface="Arial"/>
                <a:cs typeface="Arial"/>
              </a:rPr>
              <a:t> </a:t>
            </a:r>
            <a:r>
              <a:rPr sz="1600" b="1" dirty="0">
                <a:solidFill>
                  <a:srgbClr val="375F92"/>
                </a:solidFill>
                <a:latin typeface="Arial"/>
                <a:cs typeface="Arial"/>
              </a:rPr>
              <a:t>skickas</a:t>
            </a:r>
            <a:r>
              <a:rPr sz="1600" b="1" spc="-10" dirty="0">
                <a:solidFill>
                  <a:srgbClr val="375F92"/>
                </a:solidFill>
                <a:latin typeface="Arial"/>
                <a:cs typeface="Arial"/>
              </a:rPr>
              <a:t> </a:t>
            </a:r>
            <a:r>
              <a:rPr sz="1600" b="1" dirty="0" err="1">
                <a:solidFill>
                  <a:srgbClr val="375F92"/>
                </a:solidFill>
                <a:latin typeface="Arial"/>
                <a:cs typeface="Arial"/>
              </a:rPr>
              <a:t>ut</a:t>
            </a:r>
            <a:r>
              <a:rPr sz="1600" b="1" spc="-10" dirty="0">
                <a:solidFill>
                  <a:srgbClr val="375F92"/>
                </a:solidFill>
                <a:latin typeface="Arial"/>
                <a:cs typeface="Arial"/>
              </a:rPr>
              <a:t> </a:t>
            </a:r>
            <a:r>
              <a:rPr sz="1600" b="1" spc="-25" dirty="0">
                <a:solidFill>
                  <a:srgbClr val="375F92"/>
                </a:solidFill>
                <a:latin typeface="Arial"/>
                <a:cs typeface="Arial"/>
              </a:rPr>
              <a:t>via</a:t>
            </a:r>
            <a:r>
              <a:rPr lang="sv-SE" sz="1600" b="1" spc="-25" dirty="0">
                <a:solidFill>
                  <a:srgbClr val="375F92"/>
                </a:solidFill>
                <a:latin typeface="Arial"/>
                <a:cs typeface="Arial"/>
              </a:rPr>
              <a:t> </a:t>
            </a:r>
            <a:r>
              <a:rPr lang="sv-SE" sz="1600" b="1" spc="-25" dirty="0" err="1">
                <a:solidFill>
                  <a:srgbClr val="375F92"/>
                </a:solidFill>
                <a:latin typeface="Arial"/>
                <a:cs typeface="Arial"/>
              </a:rPr>
              <a:t>Supertext</a:t>
            </a:r>
            <a:r>
              <a:rPr lang="sv-SE" sz="1600" b="1" spc="-25" dirty="0">
                <a:solidFill>
                  <a:srgbClr val="375F92"/>
                </a:solidFill>
                <a:latin typeface="Arial"/>
                <a:cs typeface="Arial"/>
              </a:rPr>
              <a:t>. </a:t>
            </a:r>
            <a:endParaRPr sz="1600" dirty="0">
              <a:latin typeface="Arial"/>
              <a:cs typeface="Arial"/>
            </a:endParaRPr>
          </a:p>
          <a:p>
            <a:pPr>
              <a:lnSpc>
                <a:spcPct val="100000"/>
              </a:lnSpc>
              <a:spcBef>
                <a:spcPts val="35"/>
              </a:spcBef>
            </a:pPr>
            <a:endParaRPr sz="1600" dirty="0">
              <a:latin typeface="Arial"/>
              <a:cs typeface="Arial"/>
            </a:endParaRPr>
          </a:p>
          <a:p>
            <a:pPr marL="12700">
              <a:lnSpc>
                <a:spcPct val="100000"/>
              </a:lnSpc>
            </a:pPr>
            <a:r>
              <a:rPr lang="sv-SE" sz="1600" b="1" u="sng" dirty="0">
                <a:solidFill>
                  <a:srgbClr val="375F92"/>
                </a:solidFill>
                <a:latin typeface="Arial"/>
                <a:cs typeface="Arial"/>
              </a:rPr>
              <a:t>Viktigt att svara på kallelserna som kommer från laget.se då det är rapportering inför varje match</a:t>
            </a:r>
            <a:endParaRPr sz="1600" u="sng" dirty="0">
              <a:latin typeface="Arial"/>
              <a:cs typeface="Arial"/>
            </a:endParaRPr>
          </a:p>
        </p:txBody>
      </p:sp>
      <p:pic>
        <p:nvPicPr>
          <p:cNvPr id="6" name="object 6"/>
          <p:cNvPicPr/>
          <p:nvPr/>
        </p:nvPicPr>
        <p:blipFill>
          <a:blip r:embed="rId2" cstate="print"/>
          <a:stretch>
            <a:fillRect/>
          </a:stretch>
        </p:blipFill>
        <p:spPr>
          <a:xfrm>
            <a:off x="0" y="7620"/>
            <a:ext cx="12184379" cy="2113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446B9-E6CD-415B-A6E5-6583DAFA136D}"/>
              </a:ext>
            </a:extLst>
          </p:cNvPr>
          <p:cNvSpPr>
            <a:spLocks noGrp="1"/>
          </p:cNvSpPr>
          <p:nvPr>
            <p:ph type="title"/>
          </p:nvPr>
        </p:nvSpPr>
        <p:spPr>
          <a:xfrm>
            <a:off x="918159" y="2212593"/>
            <a:ext cx="5177841" cy="3570208"/>
          </a:xfrm>
        </p:spPr>
        <p:txBody>
          <a:bodyPr/>
          <a:lstStyle/>
          <a:p>
            <a:pPr algn="ctr"/>
            <a:r>
              <a:rPr lang="sv-SE" dirty="0">
                <a:solidFill>
                  <a:schemeClr val="accent1"/>
                </a:solidFill>
              </a:rPr>
              <a:t>SUPERCOACH</a:t>
            </a:r>
            <a:br>
              <a:rPr lang="sv-SE" dirty="0">
                <a:solidFill>
                  <a:srgbClr val="0070C0"/>
                </a:solidFill>
              </a:rPr>
            </a:br>
            <a:br>
              <a:rPr lang="sv-SE" dirty="0">
                <a:solidFill>
                  <a:srgbClr val="0070C0"/>
                </a:solidFill>
              </a:rPr>
            </a:br>
            <a:r>
              <a:rPr lang="sv-SE" sz="1600" b="0" dirty="0" err="1"/>
              <a:t>Supercoach</a:t>
            </a:r>
            <a:r>
              <a:rPr lang="sv-SE" sz="1600" b="0" dirty="0"/>
              <a:t> är ett verktyg framtaget för att underlätta träningsplaneringen för ledare på alla nivåer. Verktyget grundar sig på BPs (Brommapojkarnas) metodik och utbildningskoncept och är mycket metodiskt samt pedagogiskt upplagd där det finns hundratals övningar åldersanpassade för barn mellan 5-15 år. </a:t>
            </a:r>
            <a:br>
              <a:rPr lang="sv-SE" sz="1600" b="0" dirty="0"/>
            </a:br>
            <a:r>
              <a:rPr lang="sv-SE" sz="1600" b="0" dirty="0"/>
              <a:t>Verktyget kan vi som ledare generera träningar automatiskt på några få sekunder, allt för att underlätta vår vardag som ledare, men även för att ge spelarna en så genomtänkt, rolig och högkvalitativ fotbollsutbildning som möjligt. </a:t>
            </a:r>
            <a:endParaRPr lang="sv-SE" dirty="0">
              <a:solidFill>
                <a:srgbClr val="0070C0"/>
              </a:solidFill>
            </a:endParaRPr>
          </a:p>
        </p:txBody>
      </p:sp>
      <p:sp>
        <p:nvSpPr>
          <p:cNvPr id="3" name="Platshållare för innehåll 2">
            <a:extLst>
              <a:ext uri="{FF2B5EF4-FFF2-40B4-BE49-F238E27FC236}">
                <a16:creationId xmlns:a16="http://schemas.microsoft.com/office/drawing/2014/main" id="{6ACC3F44-96A1-4744-91F7-EDCCA92C8090}"/>
              </a:ext>
            </a:extLst>
          </p:cNvPr>
          <p:cNvSpPr>
            <a:spLocks noGrp="1"/>
          </p:cNvSpPr>
          <p:nvPr>
            <p:ph sz="half" idx="2"/>
          </p:nvPr>
        </p:nvSpPr>
        <p:spPr>
          <a:xfrm flipV="1">
            <a:off x="685800" y="2239030"/>
            <a:ext cx="45719" cy="50661"/>
          </a:xfrm>
        </p:spPr>
        <p:txBody>
          <a:bodyPr/>
          <a:lstStyle/>
          <a:p>
            <a:endParaRPr lang="sv-SE" dirty="0"/>
          </a:p>
        </p:txBody>
      </p:sp>
      <p:pic>
        <p:nvPicPr>
          <p:cNvPr id="6" name="Platshållare för innehåll 5">
            <a:extLst>
              <a:ext uri="{FF2B5EF4-FFF2-40B4-BE49-F238E27FC236}">
                <a16:creationId xmlns:a16="http://schemas.microsoft.com/office/drawing/2014/main" id="{D19F19BD-6203-4D49-8E3F-B909AC96BC5A}"/>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6629400" y="2590800"/>
            <a:ext cx="5303837" cy="3582459"/>
          </a:xfrm>
        </p:spPr>
      </p:pic>
    </p:spTree>
    <p:extLst>
      <p:ext uri="{BB962C8B-B14F-4D97-AF65-F5344CB8AC3E}">
        <p14:creationId xmlns:p14="http://schemas.microsoft.com/office/powerpoint/2010/main" val="183925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4798" y="2808477"/>
            <a:ext cx="4358005" cy="381515"/>
          </a:xfrm>
          <a:prstGeom prst="rect">
            <a:avLst/>
          </a:prstGeom>
        </p:spPr>
        <p:txBody>
          <a:bodyPr vert="horz" wrap="square" lIns="0" tIns="12065" rIns="0" bIns="0" rtlCol="0">
            <a:spAutoFit/>
          </a:bodyPr>
          <a:lstStyle/>
          <a:p>
            <a:pPr marL="12700" algn="ctr">
              <a:lnSpc>
                <a:spcPct val="100000"/>
              </a:lnSpc>
              <a:spcBef>
                <a:spcPts val="95"/>
              </a:spcBef>
            </a:pPr>
            <a:r>
              <a:rPr sz="2400" dirty="0" err="1"/>
              <a:t>Säsong</a:t>
            </a:r>
            <a:r>
              <a:rPr sz="2400" spc="-55" dirty="0"/>
              <a:t> </a:t>
            </a:r>
            <a:r>
              <a:rPr sz="2400" dirty="0"/>
              <a:t>202</a:t>
            </a:r>
            <a:r>
              <a:rPr lang="sv-SE" sz="2400" dirty="0"/>
              <a:t>5</a:t>
            </a:r>
            <a:r>
              <a:rPr sz="2400" spc="-50" dirty="0"/>
              <a:t> </a:t>
            </a:r>
            <a:r>
              <a:rPr sz="2400" dirty="0"/>
              <a:t>(se</a:t>
            </a:r>
            <a:r>
              <a:rPr sz="2400" spc="-65" dirty="0"/>
              <a:t> </a:t>
            </a:r>
            <a:r>
              <a:rPr sz="2400" spc="-10" dirty="0"/>
              <a:t>laget.se)</a:t>
            </a:r>
          </a:p>
        </p:txBody>
      </p:sp>
      <p:sp>
        <p:nvSpPr>
          <p:cNvPr id="3" name="object 3"/>
          <p:cNvSpPr txBox="1"/>
          <p:nvPr/>
        </p:nvSpPr>
        <p:spPr>
          <a:xfrm>
            <a:off x="2574798" y="3236722"/>
            <a:ext cx="5810885" cy="3399007"/>
          </a:xfrm>
          <a:prstGeom prst="rect">
            <a:avLst/>
          </a:prstGeom>
        </p:spPr>
        <p:txBody>
          <a:bodyPr vert="horz" wrap="square" lIns="0" tIns="13335" rIns="0" bIns="0" rtlCol="0">
            <a:spAutoFit/>
          </a:bodyPr>
          <a:lstStyle/>
          <a:p>
            <a:pPr marL="354965" indent="-342265">
              <a:lnSpc>
                <a:spcPct val="100000"/>
              </a:lnSpc>
              <a:spcBef>
                <a:spcPts val="105"/>
              </a:spcBef>
              <a:buFont typeface="Arial"/>
              <a:buChar char="•"/>
              <a:tabLst>
                <a:tab pos="354965" algn="l"/>
                <a:tab pos="355600" algn="l"/>
              </a:tabLst>
            </a:pPr>
            <a:r>
              <a:rPr sz="1200" b="1" spc="-10" dirty="0" err="1">
                <a:solidFill>
                  <a:srgbClr val="375F92"/>
                </a:solidFill>
                <a:latin typeface="Arial"/>
                <a:cs typeface="Arial"/>
              </a:rPr>
              <a:t>Konstgräs</a:t>
            </a:r>
            <a:r>
              <a:rPr lang="sv-SE" sz="1200" b="1" spc="-10" dirty="0">
                <a:solidFill>
                  <a:srgbClr val="375F92"/>
                </a:solidFill>
                <a:latin typeface="Arial"/>
                <a:cs typeface="Arial"/>
              </a:rPr>
              <a:t> fram till ca V23 </a:t>
            </a:r>
            <a:endParaRPr sz="1200" dirty="0">
              <a:latin typeface="Arial"/>
              <a:cs typeface="Arial"/>
            </a:endParaRPr>
          </a:p>
          <a:p>
            <a:pPr marL="756285">
              <a:lnSpc>
                <a:spcPct val="100000"/>
              </a:lnSpc>
              <a:spcBef>
                <a:spcPts val="5"/>
              </a:spcBef>
              <a:tabLst>
                <a:tab pos="1099185" algn="l"/>
              </a:tabLst>
            </a:pPr>
            <a:r>
              <a:rPr sz="1200" dirty="0">
                <a:solidFill>
                  <a:srgbClr val="375F92"/>
                </a:solidFill>
                <a:latin typeface="Arial"/>
                <a:cs typeface="Arial"/>
              </a:rPr>
              <a:t>	</a:t>
            </a:r>
            <a:r>
              <a:rPr lang="sv-SE" sz="1200" b="1" spc="-10" dirty="0">
                <a:solidFill>
                  <a:srgbClr val="375F92"/>
                </a:solidFill>
                <a:latin typeface="Arial"/>
                <a:cs typeface="Arial"/>
              </a:rPr>
              <a:t>Måndagar</a:t>
            </a:r>
            <a:r>
              <a:rPr sz="1200" b="1" spc="-10" dirty="0">
                <a:solidFill>
                  <a:srgbClr val="375F92"/>
                </a:solidFill>
                <a:latin typeface="Arial"/>
                <a:cs typeface="Arial"/>
              </a:rPr>
              <a:t> </a:t>
            </a:r>
            <a:r>
              <a:rPr sz="1200" b="1" dirty="0">
                <a:solidFill>
                  <a:srgbClr val="375F92"/>
                </a:solidFill>
                <a:latin typeface="Arial"/>
                <a:cs typeface="Arial"/>
              </a:rPr>
              <a:t>kl.</a:t>
            </a:r>
            <a:r>
              <a:rPr lang="sv-SE" sz="1200" b="1" spc="-10" dirty="0">
                <a:solidFill>
                  <a:srgbClr val="375F92"/>
                </a:solidFill>
                <a:latin typeface="Arial"/>
                <a:cs typeface="Arial"/>
              </a:rPr>
              <a:t> 18.30-19.45 </a:t>
            </a:r>
            <a:r>
              <a:rPr lang="sv-SE" sz="1200" b="1" spc="-20" dirty="0">
                <a:solidFill>
                  <a:srgbClr val="375F92"/>
                </a:solidFill>
                <a:latin typeface="Arial"/>
                <a:cs typeface="Arial"/>
              </a:rPr>
              <a:t>(K11)</a:t>
            </a:r>
          </a:p>
          <a:p>
            <a:pPr marL="756285">
              <a:lnSpc>
                <a:spcPct val="100000"/>
              </a:lnSpc>
              <a:spcBef>
                <a:spcPts val="5"/>
              </a:spcBef>
              <a:tabLst>
                <a:tab pos="1099185" algn="l"/>
              </a:tabLst>
            </a:pPr>
            <a:r>
              <a:rPr sz="1200" dirty="0">
                <a:solidFill>
                  <a:srgbClr val="375F92"/>
                </a:solidFill>
                <a:latin typeface="Arial"/>
                <a:cs typeface="Arial"/>
              </a:rPr>
              <a:t>	</a:t>
            </a:r>
            <a:r>
              <a:rPr lang="sv-SE" sz="1200" b="1" dirty="0">
                <a:solidFill>
                  <a:srgbClr val="375F92"/>
                </a:solidFill>
                <a:latin typeface="Arial"/>
                <a:cs typeface="Arial"/>
              </a:rPr>
              <a:t>Onsdagar</a:t>
            </a:r>
            <a:r>
              <a:rPr sz="1200" b="1" spc="-20" dirty="0">
                <a:solidFill>
                  <a:srgbClr val="375F92"/>
                </a:solidFill>
                <a:latin typeface="Arial"/>
                <a:cs typeface="Arial"/>
              </a:rPr>
              <a:t> </a:t>
            </a:r>
            <a:r>
              <a:rPr sz="1200" b="1" dirty="0">
                <a:solidFill>
                  <a:srgbClr val="375F92"/>
                </a:solidFill>
                <a:latin typeface="Arial"/>
                <a:cs typeface="Arial"/>
              </a:rPr>
              <a:t>kl.</a:t>
            </a:r>
            <a:r>
              <a:rPr lang="sv-SE" sz="1200" b="1" spc="5" dirty="0">
                <a:solidFill>
                  <a:srgbClr val="375F92"/>
                </a:solidFill>
                <a:latin typeface="Arial"/>
                <a:cs typeface="Arial"/>
              </a:rPr>
              <a:t> 18.00-19.45, löpning 30 min (K11)</a:t>
            </a:r>
            <a:br>
              <a:rPr lang="sv-SE" sz="1200" b="1" spc="-20" dirty="0">
                <a:solidFill>
                  <a:srgbClr val="375F92"/>
                </a:solidFill>
                <a:latin typeface="Arial"/>
                <a:cs typeface="Arial"/>
              </a:rPr>
            </a:br>
            <a:r>
              <a:rPr lang="sv-SE" sz="1200" b="1" spc="-20" dirty="0">
                <a:solidFill>
                  <a:srgbClr val="375F92"/>
                </a:solidFill>
                <a:latin typeface="Arial"/>
                <a:cs typeface="Arial"/>
              </a:rPr>
              <a:t>         Torsdag 18:30-19:45 </a:t>
            </a:r>
            <a:r>
              <a:rPr lang="sv-SE" sz="1200" b="1" spc="-20">
                <a:solidFill>
                  <a:srgbClr val="375F92"/>
                </a:solidFill>
                <a:latin typeface="Arial"/>
                <a:cs typeface="Arial"/>
              </a:rPr>
              <a:t>K5 </a:t>
            </a:r>
            <a:endParaRPr lang="sv-SE" sz="1200" b="1" spc="-20" dirty="0">
              <a:solidFill>
                <a:srgbClr val="375F92"/>
              </a:solidFill>
              <a:latin typeface="Arial"/>
              <a:cs typeface="Arial"/>
            </a:endParaRPr>
          </a:p>
          <a:p>
            <a:pPr marL="756285">
              <a:lnSpc>
                <a:spcPts val="2160"/>
              </a:lnSpc>
              <a:tabLst>
                <a:tab pos="1099185" algn="l"/>
              </a:tabLst>
            </a:pPr>
            <a:endParaRPr sz="1200" dirty="0">
              <a:latin typeface="Arial"/>
              <a:cs typeface="Arial"/>
            </a:endParaRPr>
          </a:p>
          <a:p>
            <a:pPr marL="354965" indent="-342265">
              <a:lnSpc>
                <a:spcPts val="2630"/>
              </a:lnSpc>
              <a:buFont typeface="Arial"/>
              <a:buChar char="•"/>
              <a:tabLst>
                <a:tab pos="354965" algn="l"/>
                <a:tab pos="355600" algn="l"/>
              </a:tabLst>
            </a:pPr>
            <a:r>
              <a:rPr lang="sv-SE" sz="1200" b="1" dirty="0">
                <a:solidFill>
                  <a:srgbClr val="375F92"/>
                </a:solidFill>
                <a:latin typeface="Arial"/>
                <a:cs typeface="Arial"/>
              </a:rPr>
              <a:t>Div. 3 </a:t>
            </a:r>
            <a:r>
              <a:rPr lang="sv-SE" sz="1200" b="1" dirty="0" err="1">
                <a:solidFill>
                  <a:srgbClr val="375F92"/>
                </a:solidFill>
                <a:latin typeface="Arial"/>
                <a:cs typeface="Arial"/>
              </a:rPr>
              <a:t>Flick</a:t>
            </a:r>
            <a:r>
              <a:rPr lang="sv-SE" sz="1200" b="1" dirty="0">
                <a:solidFill>
                  <a:srgbClr val="375F92"/>
                </a:solidFill>
                <a:latin typeface="Arial"/>
                <a:cs typeface="Arial"/>
              </a:rPr>
              <a:t> Ångermanland</a:t>
            </a:r>
            <a:r>
              <a:rPr sz="1200" b="1" dirty="0">
                <a:solidFill>
                  <a:srgbClr val="375F92"/>
                </a:solidFill>
                <a:latin typeface="Arial"/>
                <a:cs typeface="Arial"/>
              </a:rPr>
              <a:t>,</a:t>
            </a:r>
            <a:r>
              <a:rPr sz="1200" b="1" spc="-35" dirty="0">
                <a:solidFill>
                  <a:srgbClr val="375F92"/>
                </a:solidFill>
                <a:latin typeface="Arial"/>
                <a:cs typeface="Arial"/>
              </a:rPr>
              <a:t> </a:t>
            </a:r>
            <a:r>
              <a:rPr lang="sv-SE" sz="1200" b="1" spc="-35" dirty="0">
                <a:solidFill>
                  <a:srgbClr val="375F92"/>
                </a:solidFill>
                <a:latin typeface="Arial"/>
                <a:cs typeface="Arial"/>
              </a:rPr>
              <a:t>9-manna</a:t>
            </a:r>
            <a:endParaRPr sz="1200" dirty="0">
              <a:latin typeface="Arial"/>
              <a:cs typeface="Arial"/>
            </a:endParaRPr>
          </a:p>
          <a:p>
            <a:pPr marL="1099185" lvl="1" indent="-343535">
              <a:lnSpc>
                <a:spcPct val="100000"/>
              </a:lnSpc>
              <a:spcBef>
                <a:spcPts val="15"/>
              </a:spcBef>
              <a:buFont typeface="Arial"/>
              <a:buChar char="–"/>
              <a:tabLst>
                <a:tab pos="1099185" algn="l"/>
                <a:tab pos="1099820" algn="l"/>
              </a:tabLst>
            </a:pPr>
            <a:r>
              <a:rPr sz="1200" b="1" dirty="0" err="1">
                <a:solidFill>
                  <a:srgbClr val="375F92"/>
                </a:solidFill>
                <a:latin typeface="Arial"/>
                <a:cs typeface="Arial"/>
              </a:rPr>
              <a:t>Anmält</a:t>
            </a:r>
            <a:r>
              <a:rPr sz="1200" b="1" spc="-10" dirty="0">
                <a:solidFill>
                  <a:srgbClr val="375F92"/>
                </a:solidFill>
                <a:latin typeface="Arial"/>
                <a:cs typeface="Arial"/>
              </a:rPr>
              <a:t> </a:t>
            </a:r>
            <a:r>
              <a:rPr lang="sv-SE" sz="1200" b="1" spc="-10" dirty="0">
                <a:solidFill>
                  <a:srgbClr val="375F92"/>
                </a:solidFill>
                <a:latin typeface="Arial"/>
                <a:cs typeface="Arial"/>
              </a:rPr>
              <a:t>ett lag</a:t>
            </a:r>
          </a:p>
          <a:p>
            <a:pPr marL="1099185" lvl="1" indent="-343535">
              <a:lnSpc>
                <a:spcPct val="100000"/>
              </a:lnSpc>
              <a:spcBef>
                <a:spcPts val="15"/>
              </a:spcBef>
              <a:buFont typeface="Arial"/>
              <a:buChar char="–"/>
              <a:tabLst>
                <a:tab pos="1099185" algn="l"/>
                <a:tab pos="1099820" algn="l"/>
              </a:tabLst>
            </a:pPr>
            <a:r>
              <a:rPr lang="sv-SE" sz="1200" b="1" spc="-10" dirty="0">
                <a:solidFill>
                  <a:srgbClr val="375F92"/>
                </a:solidFill>
                <a:latin typeface="Arial"/>
                <a:cs typeface="Arial"/>
              </a:rPr>
              <a:t>Dessa 9 lag möter vi under säsongen fram till 28/9.</a:t>
            </a:r>
          </a:p>
          <a:p>
            <a:pPr marL="1099185" lvl="1" indent="-343535">
              <a:lnSpc>
                <a:spcPct val="100000"/>
              </a:lnSpc>
              <a:spcBef>
                <a:spcPts val="15"/>
              </a:spcBef>
              <a:buFont typeface="Arial"/>
              <a:buChar char="–"/>
              <a:tabLst>
                <a:tab pos="1099185" algn="l"/>
                <a:tab pos="1099820" algn="l"/>
              </a:tabLst>
            </a:pPr>
            <a:r>
              <a:rPr lang="sv-SE" sz="1200" b="1" spc="-10" dirty="0">
                <a:solidFill>
                  <a:srgbClr val="375F92"/>
                </a:solidFill>
                <a:latin typeface="Arial"/>
                <a:cs typeface="Arial"/>
              </a:rPr>
              <a:t>Sidensjö IK/KB65, Själevad IK * 2, BK-Örnen,</a:t>
            </a:r>
            <a:br>
              <a:rPr lang="sv-SE" sz="1200" b="1" spc="-10" dirty="0">
                <a:solidFill>
                  <a:srgbClr val="375F92"/>
                </a:solidFill>
                <a:latin typeface="Arial"/>
                <a:cs typeface="Arial"/>
              </a:rPr>
            </a:br>
            <a:r>
              <a:rPr lang="sv-SE" sz="1200" b="1" spc="-10" dirty="0">
                <a:solidFill>
                  <a:srgbClr val="375F92"/>
                </a:solidFill>
                <a:latin typeface="Arial"/>
                <a:cs typeface="Arial"/>
              </a:rPr>
              <a:t>Härnösand SK, Domsjö *2, BIK fotboll, Kramfors-Alliansen, </a:t>
            </a:r>
            <a:r>
              <a:rPr lang="sv-SE" sz="1200" b="1" spc="-10" dirty="0" err="1">
                <a:solidFill>
                  <a:srgbClr val="375F92"/>
                </a:solidFill>
                <a:latin typeface="Arial"/>
                <a:cs typeface="Arial"/>
              </a:rPr>
              <a:t>Remsle</a:t>
            </a:r>
            <a:r>
              <a:rPr lang="sv-SE" sz="1200" b="1" spc="-10" dirty="0">
                <a:solidFill>
                  <a:srgbClr val="375F92"/>
                </a:solidFill>
                <a:latin typeface="Arial"/>
                <a:cs typeface="Arial"/>
              </a:rPr>
              <a:t> UIF F11, Bollsta IK. </a:t>
            </a:r>
            <a:endParaRPr sz="1200" dirty="0">
              <a:latin typeface="Arial"/>
              <a:cs typeface="Arial"/>
            </a:endParaRPr>
          </a:p>
          <a:p>
            <a:pPr marL="1099185" lvl="1" indent="-343535">
              <a:lnSpc>
                <a:spcPct val="100000"/>
              </a:lnSpc>
              <a:buFont typeface="Arial"/>
              <a:buChar char="–"/>
              <a:tabLst>
                <a:tab pos="1099185" algn="l"/>
                <a:tab pos="1099820" algn="l"/>
              </a:tabLst>
            </a:pPr>
            <a:r>
              <a:rPr lang="sv-SE" sz="1200" b="1" spc="-25" dirty="0">
                <a:solidFill>
                  <a:srgbClr val="375F92"/>
                </a:solidFill>
                <a:latin typeface="Arial"/>
                <a:cs typeface="Arial"/>
              </a:rPr>
              <a:t>Ingen uppdelning av serien som ifjol med slutspelsserie. Nu är det 12 lag så förbundet tyckte det var en perfekt serie att lotta med dubbelmöten hemma/borta.</a:t>
            </a:r>
          </a:p>
          <a:p>
            <a:pPr marL="1099185" lvl="1" indent="-343535">
              <a:lnSpc>
                <a:spcPct val="100000"/>
              </a:lnSpc>
              <a:buFont typeface="Arial"/>
              <a:buChar char="–"/>
              <a:tabLst>
                <a:tab pos="1099185" algn="l"/>
                <a:tab pos="1099820" algn="l"/>
              </a:tabLst>
            </a:pPr>
            <a:r>
              <a:rPr lang="sv-SE" sz="1200" b="1" spc="-25" dirty="0">
                <a:solidFill>
                  <a:srgbClr val="375F92"/>
                </a:solidFill>
                <a:latin typeface="Arial"/>
                <a:cs typeface="Arial"/>
              </a:rPr>
              <a:t>Träningsnärvaro styrs av vilka som kallas till match</a:t>
            </a:r>
            <a:endParaRPr lang="sv-SE" sz="1200" b="1" dirty="0">
              <a:solidFill>
                <a:srgbClr val="375F92"/>
              </a:solidFill>
              <a:latin typeface="Arial"/>
              <a:cs typeface="Arial"/>
            </a:endParaRPr>
          </a:p>
          <a:p>
            <a:pPr marL="1099185" lvl="1" indent="-343535">
              <a:lnSpc>
                <a:spcPct val="100000"/>
              </a:lnSpc>
              <a:buFont typeface="Arial"/>
              <a:buChar char="–"/>
              <a:tabLst>
                <a:tab pos="1099185" algn="l"/>
                <a:tab pos="1099820" algn="l"/>
              </a:tabLst>
            </a:pPr>
            <a:r>
              <a:rPr sz="1200" b="1" dirty="0" err="1">
                <a:solidFill>
                  <a:srgbClr val="375F92"/>
                </a:solidFill>
                <a:latin typeface="Arial"/>
                <a:cs typeface="Arial"/>
              </a:rPr>
              <a:t>Kallelse</a:t>
            </a:r>
            <a:r>
              <a:rPr sz="1200" b="1" spc="-45" dirty="0">
                <a:solidFill>
                  <a:srgbClr val="375F92"/>
                </a:solidFill>
                <a:latin typeface="Arial"/>
                <a:cs typeface="Arial"/>
              </a:rPr>
              <a:t> </a:t>
            </a:r>
            <a:r>
              <a:rPr sz="1200" b="1" dirty="0">
                <a:solidFill>
                  <a:srgbClr val="375F92"/>
                </a:solidFill>
                <a:latin typeface="Arial"/>
                <a:cs typeface="Arial"/>
              </a:rPr>
              <a:t>sker</a:t>
            </a:r>
            <a:r>
              <a:rPr sz="1200" b="1" spc="-35" dirty="0">
                <a:solidFill>
                  <a:srgbClr val="375F92"/>
                </a:solidFill>
                <a:latin typeface="Arial"/>
                <a:cs typeface="Arial"/>
              </a:rPr>
              <a:t> </a:t>
            </a:r>
            <a:r>
              <a:rPr sz="1200" b="1" dirty="0">
                <a:solidFill>
                  <a:srgbClr val="375F92"/>
                </a:solidFill>
                <a:latin typeface="Arial"/>
                <a:cs typeface="Arial"/>
              </a:rPr>
              <a:t>via</a:t>
            </a:r>
            <a:r>
              <a:rPr sz="1200" b="1" spc="-5" dirty="0">
                <a:solidFill>
                  <a:srgbClr val="375F92"/>
                </a:solidFill>
                <a:latin typeface="Arial"/>
                <a:cs typeface="Arial"/>
              </a:rPr>
              <a:t> </a:t>
            </a:r>
            <a:r>
              <a:rPr sz="1200" b="1" spc="-10" dirty="0">
                <a:solidFill>
                  <a:srgbClr val="375F92"/>
                </a:solidFill>
                <a:latin typeface="Arial"/>
                <a:cs typeface="Arial"/>
              </a:rPr>
              <a:t>laget.se</a:t>
            </a:r>
            <a:endParaRPr lang="sv-SE" sz="1200" b="1" spc="-10" dirty="0">
              <a:solidFill>
                <a:srgbClr val="375F92"/>
              </a:solidFill>
              <a:latin typeface="Arial"/>
              <a:cs typeface="Arial"/>
            </a:endParaRPr>
          </a:p>
          <a:p>
            <a:pPr marL="1099185" lvl="1" indent="-343535">
              <a:lnSpc>
                <a:spcPct val="100000"/>
              </a:lnSpc>
              <a:buFont typeface="Arial"/>
              <a:buChar char="–"/>
              <a:tabLst>
                <a:tab pos="1099185" algn="l"/>
                <a:tab pos="1099820" algn="l"/>
              </a:tabLst>
            </a:pPr>
            <a:r>
              <a:rPr lang="sv-SE" sz="1200" b="1" spc="-10" dirty="0">
                <a:solidFill>
                  <a:srgbClr val="375F92"/>
                </a:solidFill>
                <a:latin typeface="Arial"/>
                <a:cs typeface="Arial"/>
              </a:rPr>
              <a:t>3 cuper </a:t>
            </a:r>
            <a:endParaRPr sz="1200" dirty="0">
              <a:latin typeface="Arial"/>
              <a:cs typeface="Arial"/>
            </a:endParaRPr>
          </a:p>
        </p:txBody>
      </p:sp>
      <p:pic>
        <p:nvPicPr>
          <p:cNvPr id="4" name="object 4"/>
          <p:cNvPicPr/>
          <p:nvPr/>
        </p:nvPicPr>
        <p:blipFill>
          <a:blip r:embed="rId2" cstate="print"/>
          <a:stretch>
            <a:fillRect/>
          </a:stretch>
        </p:blipFill>
        <p:spPr>
          <a:xfrm>
            <a:off x="30480" y="74676"/>
            <a:ext cx="12161520" cy="2130552"/>
          </a:xfrm>
          <a:prstGeom prst="rect">
            <a:avLst/>
          </a:prstGeom>
        </p:spPr>
      </p:pic>
      <p:pic>
        <p:nvPicPr>
          <p:cNvPr id="5" name="object 5"/>
          <p:cNvPicPr/>
          <p:nvPr/>
        </p:nvPicPr>
        <p:blipFill>
          <a:blip r:embed="rId3" cstate="print"/>
          <a:stretch>
            <a:fillRect/>
          </a:stretch>
        </p:blipFill>
        <p:spPr>
          <a:xfrm>
            <a:off x="435863" y="5964935"/>
            <a:ext cx="662706" cy="644651"/>
          </a:xfrm>
          <a:prstGeom prst="rect">
            <a:avLst/>
          </a:prstGeom>
        </p:spPr>
      </p:pic>
      <p:pic>
        <p:nvPicPr>
          <p:cNvPr id="8" name="Bildobjekt 7">
            <a:extLst>
              <a:ext uri="{FF2B5EF4-FFF2-40B4-BE49-F238E27FC236}">
                <a16:creationId xmlns:a16="http://schemas.microsoft.com/office/drawing/2014/main" id="{D4206C5A-1E48-4C77-80CE-59601771D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12836" y="3291699"/>
            <a:ext cx="3223247" cy="21488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4400" y="2125980"/>
            <a:ext cx="10363200" cy="1858842"/>
          </a:xfrm>
          <a:prstGeom prst="rect">
            <a:avLst/>
          </a:prstGeom>
        </p:spPr>
        <p:txBody>
          <a:bodyPr vert="horz" wrap="square" lIns="0" tIns="12065" rIns="0" bIns="0" rtlCol="0">
            <a:spAutoFit/>
          </a:bodyPr>
          <a:lstStyle/>
          <a:p>
            <a:pPr marL="1160145" algn="ctr">
              <a:lnSpc>
                <a:spcPct val="100000"/>
              </a:lnSpc>
              <a:spcBef>
                <a:spcPts val="95"/>
              </a:spcBef>
            </a:pPr>
            <a:br>
              <a:rPr lang="sv-SE" dirty="0"/>
            </a:br>
            <a:r>
              <a:rPr lang="sv-SE" dirty="0" err="1"/>
              <a:t>Vårcup</a:t>
            </a:r>
            <a:r>
              <a:rPr lang="sv-SE" dirty="0"/>
              <a:t> på </a:t>
            </a:r>
            <a:r>
              <a:rPr lang="sv-SE" dirty="0" err="1"/>
              <a:t>Nipvallen</a:t>
            </a:r>
            <a:r>
              <a:rPr lang="sv-SE" dirty="0"/>
              <a:t> lördag 26/4-2025</a:t>
            </a:r>
            <a:r>
              <a:rPr lang="sv-SE" sz="1600" dirty="0"/>
              <a:t>                   </a:t>
            </a:r>
            <a:br>
              <a:rPr lang="sv-SE" sz="1600" dirty="0"/>
            </a:br>
            <a:br>
              <a:rPr lang="sv-SE" sz="1600" dirty="0"/>
            </a:br>
            <a:br>
              <a:rPr lang="sv-SE" sz="1600" dirty="0"/>
            </a:br>
            <a:br>
              <a:rPr lang="sv-SE" sz="1600" dirty="0"/>
            </a:br>
            <a:endParaRPr sz="1600" spc="-10" dirty="0"/>
          </a:p>
        </p:txBody>
      </p:sp>
      <p:sp>
        <p:nvSpPr>
          <p:cNvPr id="8" name="Underrubrik 7">
            <a:extLst>
              <a:ext uri="{FF2B5EF4-FFF2-40B4-BE49-F238E27FC236}">
                <a16:creationId xmlns:a16="http://schemas.microsoft.com/office/drawing/2014/main" id="{8CD48D29-5A91-47A2-A428-311A08229ACD}"/>
              </a:ext>
            </a:extLst>
          </p:cNvPr>
          <p:cNvSpPr>
            <a:spLocks noGrp="1"/>
          </p:cNvSpPr>
          <p:nvPr>
            <p:ph type="subTitle" idx="4"/>
          </p:nvPr>
        </p:nvSpPr>
        <p:spPr>
          <a:xfrm>
            <a:off x="1828800" y="3873593"/>
            <a:ext cx="8534400" cy="1938992"/>
          </a:xfrm>
        </p:spPr>
        <p:txBody>
          <a:bodyPr/>
          <a:lstStyle/>
          <a:p>
            <a:pPr marL="285750" indent="-285750">
              <a:buFont typeface="Courier New" panose="02070309020205020404" pitchFamily="49" charset="0"/>
              <a:buChar char="o"/>
            </a:pPr>
            <a:r>
              <a:rPr lang="sv-SE" b="1" dirty="0">
                <a:solidFill>
                  <a:schemeClr val="accent1">
                    <a:lumMod val="75000"/>
                  </a:schemeClr>
                </a:solidFill>
              </a:rPr>
              <a:t>Minst 4 matcher. Lagen är </a:t>
            </a:r>
            <a:r>
              <a:rPr lang="sv-SE" b="1" dirty="0" err="1">
                <a:solidFill>
                  <a:schemeClr val="accent1">
                    <a:lumMod val="75000"/>
                  </a:schemeClr>
                </a:solidFill>
              </a:rPr>
              <a:t>Remsle</a:t>
            </a:r>
            <a:r>
              <a:rPr lang="sv-SE" b="1" dirty="0">
                <a:solidFill>
                  <a:schemeClr val="accent1">
                    <a:lumMod val="75000"/>
                  </a:schemeClr>
                </a:solidFill>
              </a:rPr>
              <a:t> UIF, Frösö IF, </a:t>
            </a:r>
            <a:r>
              <a:rPr lang="sv-SE" b="1" dirty="0" err="1">
                <a:solidFill>
                  <a:schemeClr val="accent1">
                    <a:lumMod val="75000"/>
                  </a:schemeClr>
                </a:solidFill>
              </a:rPr>
              <a:t>Lucksta</a:t>
            </a:r>
            <a:r>
              <a:rPr lang="sv-SE" b="1" dirty="0">
                <a:solidFill>
                  <a:schemeClr val="accent1">
                    <a:lumMod val="75000"/>
                  </a:schemeClr>
                </a:solidFill>
              </a:rPr>
              <a:t> IF och Arnäs IF.</a:t>
            </a:r>
          </a:p>
          <a:p>
            <a:pPr marL="285750" indent="-285750">
              <a:buFont typeface="Courier New" panose="02070309020205020404" pitchFamily="49" charset="0"/>
              <a:buChar char="o"/>
            </a:pPr>
            <a:r>
              <a:rPr lang="sv-SE" b="1" dirty="0">
                <a:solidFill>
                  <a:schemeClr val="accent1">
                    <a:lumMod val="75000"/>
                  </a:schemeClr>
                </a:solidFill>
              </a:rPr>
              <a:t>2x20 min fria byten, alla möter alla</a:t>
            </a:r>
          </a:p>
          <a:p>
            <a:pPr marL="285750" indent="-285750">
              <a:buFont typeface="Courier New" panose="02070309020205020404" pitchFamily="49" charset="0"/>
              <a:buChar char="o"/>
            </a:pPr>
            <a:r>
              <a:rPr lang="sv-SE" b="1" dirty="0">
                <a:solidFill>
                  <a:schemeClr val="accent1">
                    <a:lumMod val="75000"/>
                  </a:schemeClr>
                </a:solidFill>
              </a:rPr>
              <a:t>Första match 10:00, A-final och B-final</a:t>
            </a:r>
          </a:p>
          <a:p>
            <a:pPr marL="285750" indent="-285750">
              <a:buFont typeface="Courier New" panose="02070309020205020404" pitchFamily="49" charset="0"/>
              <a:buChar char="o"/>
            </a:pPr>
            <a:r>
              <a:rPr lang="sv-SE" b="1" dirty="0">
                <a:solidFill>
                  <a:schemeClr val="accent1">
                    <a:lumMod val="75000"/>
                  </a:schemeClr>
                </a:solidFill>
              </a:rPr>
              <a:t>Lunch ingår, Pastasallad med skinka. Meddela eventuella matallergier. </a:t>
            </a:r>
          </a:p>
          <a:p>
            <a:pPr marL="285750" indent="-285750">
              <a:buFont typeface="Courier New" panose="02070309020205020404" pitchFamily="49" charset="0"/>
              <a:buChar char="o"/>
            </a:pPr>
            <a:r>
              <a:rPr lang="sv-SE" b="1" dirty="0">
                <a:solidFill>
                  <a:schemeClr val="accent1">
                    <a:lumMod val="75000"/>
                  </a:schemeClr>
                </a:solidFill>
              </a:rPr>
              <a:t>Info kommer att skickas ut via mejl till er som är anmälda, 250:-/spelare ur egen ficka senast 14/4</a:t>
            </a:r>
          </a:p>
          <a:p>
            <a:endParaRPr lang="sv-SE" b="1"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spTree>
    <p:extLst>
      <p:ext uri="{BB962C8B-B14F-4D97-AF65-F5344CB8AC3E}">
        <p14:creationId xmlns:p14="http://schemas.microsoft.com/office/powerpoint/2010/main" val="305933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4400" y="2125980"/>
            <a:ext cx="10363200" cy="1858842"/>
          </a:xfrm>
          <a:prstGeom prst="rect">
            <a:avLst/>
          </a:prstGeom>
        </p:spPr>
        <p:txBody>
          <a:bodyPr vert="horz" wrap="square" lIns="0" tIns="12065" rIns="0" bIns="0" rtlCol="0">
            <a:spAutoFit/>
          </a:bodyPr>
          <a:lstStyle/>
          <a:p>
            <a:pPr marL="1160145" algn="ctr">
              <a:lnSpc>
                <a:spcPct val="100000"/>
              </a:lnSpc>
              <a:spcBef>
                <a:spcPts val="95"/>
              </a:spcBef>
            </a:pPr>
            <a:br>
              <a:rPr lang="sv-SE" dirty="0"/>
            </a:br>
            <a:r>
              <a:rPr lang="sv-SE" dirty="0"/>
              <a:t>Umeå IK Cup 3-4/5-2025</a:t>
            </a:r>
            <a:r>
              <a:rPr lang="sv-SE" sz="1600" dirty="0"/>
              <a:t>                   </a:t>
            </a:r>
            <a:br>
              <a:rPr lang="sv-SE" sz="1600" dirty="0"/>
            </a:br>
            <a:br>
              <a:rPr lang="sv-SE" sz="1600" dirty="0"/>
            </a:br>
            <a:br>
              <a:rPr lang="sv-SE" sz="1600" dirty="0"/>
            </a:br>
            <a:br>
              <a:rPr lang="sv-SE" sz="1600" dirty="0"/>
            </a:br>
            <a:endParaRPr sz="1600" spc="-10" dirty="0"/>
          </a:p>
        </p:txBody>
      </p:sp>
      <p:sp>
        <p:nvSpPr>
          <p:cNvPr id="8" name="Underrubrik 7">
            <a:extLst>
              <a:ext uri="{FF2B5EF4-FFF2-40B4-BE49-F238E27FC236}">
                <a16:creationId xmlns:a16="http://schemas.microsoft.com/office/drawing/2014/main" id="{8CD48D29-5A91-47A2-A428-311A08229ACD}"/>
              </a:ext>
            </a:extLst>
          </p:cNvPr>
          <p:cNvSpPr>
            <a:spLocks noGrp="1"/>
          </p:cNvSpPr>
          <p:nvPr>
            <p:ph type="subTitle" idx="4"/>
          </p:nvPr>
        </p:nvSpPr>
        <p:spPr>
          <a:xfrm>
            <a:off x="1828800" y="3840480"/>
            <a:ext cx="8534400" cy="2215991"/>
          </a:xfrm>
        </p:spPr>
        <p:txBody>
          <a:bodyPr/>
          <a:lstStyle/>
          <a:p>
            <a:pPr marL="285750" indent="-285750">
              <a:buFont typeface="Courier New" panose="02070309020205020404" pitchFamily="49" charset="0"/>
              <a:buChar char="o"/>
            </a:pPr>
            <a:r>
              <a:rPr lang="sv-SE" b="1" dirty="0">
                <a:solidFill>
                  <a:schemeClr val="accent1">
                    <a:lumMod val="75000"/>
                  </a:schemeClr>
                </a:solidFill>
              </a:rPr>
              <a:t>I åldersgrupp 14 år flickor spelas gruppspelsmatcher 9-manna med slutspel. </a:t>
            </a:r>
          </a:p>
          <a:p>
            <a:pPr marL="285750" indent="-285750">
              <a:buFont typeface="Courier New" panose="02070309020205020404" pitchFamily="49" charset="0"/>
              <a:buChar char="o"/>
            </a:pPr>
            <a:r>
              <a:rPr lang="sv-SE" b="1" dirty="0">
                <a:solidFill>
                  <a:schemeClr val="accent1">
                    <a:lumMod val="75000"/>
                  </a:schemeClr>
                </a:solidFill>
              </a:rPr>
              <a:t>5 matcher under cupens 2 dagar</a:t>
            </a:r>
          </a:p>
          <a:p>
            <a:pPr marL="285750" indent="-285750">
              <a:buFont typeface="Courier New" panose="02070309020205020404" pitchFamily="49" charset="0"/>
              <a:buChar char="o"/>
            </a:pPr>
            <a:r>
              <a:rPr lang="sv-SE" b="1" dirty="0">
                <a:solidFill>
                  <a:schemeClr val="accent1">
                    <a:lumMod val="75000"/>
                  </a:schemeClr>
                </a:solidFill>
              </a:rPr>
              <a:t>2x25 min 5 minuters paus </a:t>
            </a:r>
          </a:p>
          <a:p>
            <a:pPr marL="285750" indent="-285750">
              <a:buFont typeface="Courier New" panose="02070309020205020404" pitchFamily="49" charset="0"/>
              <a:buChar char="o"/>
            </a:pPr>
            <a:r>
              <a:rPr lang="sv-SE" b="1" dirty="0">
                <a:solidFill>
                  <a:schemeClr val="accent1">
                    <a:lumMod val="75000"/>
                  </a:schemeClr>
                </a:solidFill>
              </a:rPr>
              <a:t>Första match 10:00 </a:t>
            </a:r>
          </a:p>
          <a:p>
            <a:pPr marL="285750" indent="-285750">
              <a:buFont typeface="Courier New" panose="02070309020205020404" pitchFamily="49" charset="0"/>
              <a:buChar char="o"/>
            </a:pPr>
            <a:r>
              <a:rPr lang="sv-SE" b="1" dirty="0">
                <a:solidFill>
                  <a:schemeClr val="accent1">
                    <a:lumMod val="75000"/>
                  </a:schemeClr>
                </a:solidFill>
              </a:rPr>
              <a:t>Boende på hotell Winn</a:t>
            </a:r>
          </a:p>
          <a:p>
            <a:pPr marL="285750" indent="-285750">
              <a:buFont typeface="Courier New" panose="02070309020205020404" pitchFamily="49" charset="0"/>
              <a:buChar char="o"/>
            </a:pPr>
            <a:r>
              <a:rPr lang="sv-SE" b="1" dirty="0">
                <a:solidFill>
                  <a:schemeClr val="accent1">
                    <a:lumMod val="75000"/>
                  </a:schemeClr>
                </a:solidFill>
              </a:rPr>
              <a:t>450:-/spelare i delat hotellrum. Lunch och middag får man betala ur egen ficka.</a:t>
            </a:r>
          </a:p>
          <a:p>
            <a:pPr marL="285750" indent="-285750">
              <a:buFont typeface="Courier New" panose="02070309020205020404" pitchFamily="49" charset="0"/>
              <a:buChar char="o"/>
            </a:pPr>
            <a:r>
              <a:rPr lang="sv-SE" b="1" dirty="0">
                <a:solidFill>
                  <a:schemeClr val="accent1">
                    <a:lumMod val="75000"/>
                  </a:schemeClr>
                </a:solidFill>
              </a:rPr>
              <a:t>Mer info kommer att skickats ut via mejl till er som är anmälda. </a:t>
            </a:r>
          </a:p>
          <a:p>
            <a:endParaRPr lang="sv-SE" b="1"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spTree>
    <p:extLst>
      <p:ext uri="{BB962C8B-B14F-4D97-AF65-F5344CB8AC3E}">
        <p14:creationId xmlns:p14="http://schemas.microsoft.com/office/powerpoint/2010/main" val="140475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4400" y="2125980"/>
            <a:ext cx="10363200" cy="3213059"/>
          </a:xfrm>
          <a:prstGeom prst="rect">
            <a:avLst/>
          </a:prstGeom>
        </p:spPr>
        <p:txBody>
          <a:bodyPr vert="horz" wrap="square" lIns="0" tIns="12065" rIns="0" bIns="0" rtlCol="0">
            <a:spAutoFit/>
          </a:bodyPr>
          <a:lstStyle/>
          <a:p>
            <a:pPr marL="1160145" algn="ctr">
              <a:lnSpc>
                <a:spcPct val="100000"/>
              </a:lnSpc>
              <a:spcBef>
                <a:spcPts val="95"/>
              </a:spcBef>
            </a:pPr>
            <a:br>
              <a:rPr lang="sv-SE" dirty="0"/>
            </a:br>
            <a:r>
              <a:rPr lang="sv-SE" dirty="0"/>
              <a:t>Umeå Fotbollsfestival 2025</a:t>
            </a:r>
            <a:br>
              <a:rPr lang="sv-SE" dirty="0"/>
            </a:br>
            <a:r>
              <a:rPr lang="sv-SE" dirty="0"/>
              <a:t>Torsdag-Söndag 24 – 27 juli. </a:t>
            </a:r>
            <a:br>
              <a:rPr lang="sv-SE" dirty="0"/>
            </a:br>
            <a:br>
              <a:rPr lang="sv-SE" dirty="0"/>
            </a:br>
            <a:br>
              <a:rPr lang="sv-SE" sz="1600" dirty="0"/>
            </a:br>
            <a:r>
              <a:rPr lang="sv-SE" sz="1600" dirty="0"/>
              <a:t>                   </a:t>
            </a:r>
            <a:br>
              <a:rPr lang="sv-SE" sz="1600" dirty="0"/>
            </a:br>
            <a:br>
              <a:rPr lang="sv-SE" sz="1600" dirty="0"/>
            </a:br>
            <a:br>
              <a:rPr lang="sv-SE" sz="1600" dirty="0"/>
            </a:br>
            <a:br>
              <a:rPr lang="sv-SE" sz="1600" dirty="0"/>
            </a:br>
            <a:endParaRPr sz="1600" spc="-10" dirty="0"/>
          </a:p>
        </p:txBody>
      </p:sp>
      <p:sp>
        <p:nvSpPr>
          <p:cNvPr id="8" name="Underrubrik 7">
            <a:extLst>
              <a:ext uri="{FF2B5EF4-FFF2-40B4-BE49-F238E27FC236}">
                <a16:creationId xmlns:a16="http://schemas.microsoft.com/office/drawing/2014/main" id="{8CD48D29-5A91-47A2-A428-311A08229ACD}"/>
              </a:ext>
            </a:extLst>
          </p:cNvPr>
          <p:cNvSpPr>
            <a:spLocks noGrp="1"/>
          </p:cNvSpPr>
          <p:nvPr>
            <p:ph type="subTitle" idx="4"/>
          </p:nvPr>
        </p:nvSpPr>
        <p:spPr>
          <a:xfrm>
            <a:off x="1828800" y="3840480"/>
            <a:ext cx="8534400" cy="2769989"/>
          </a:xfrm>
        </p:spPr>
        <p:txBody>
          <a:bodyPr/>
          <a:lstStyle/>
          <a:p>
            <a:pPr marL="285750" indent="-285750">
              <a:buFont typeface="Courier New" panose="02070309020205020404" pitchFamily="49" charset="0"/>
              <a:buChar char="o"/>
            </a:pPr>
            <a:r>
              <a:rPr lang="sv-SE" b="1" dirty="0">
                <a:solidFill>
                  <a:schemeClr val="accent1">
                    <a:lumMod val="75000"/>
                  </a:schemeClr>
                </a:solidFill>
              </a:rPr>
              <a:t>I åldersgrupp 14 år flickor spelas gruppspelsmatcher 9-manna med slutspel. </a:t>
            </a:r>
          </a:p>
          <a:p>
            <a:pPr marL="285750" indent="-285750">
              <a:buFont typeface="Courier New" panose="02070309020205020404" pitchFamily="49" charset="0"/>
              <a:buChar char="o"/>
            </a:pPr>
            <a:r>
              <a:rPr lang="sv-SE" b="1" dirty="0">
                <a:solidFill>
                  <a:schemeClr val="accent1">
                    <a:lumMod val="75000"/>
                  </a:schemeClr>
                </a:solidFill>
              </a:rPr>
              <a:t>Minst 4 matcher under cupens 3 dagar</a:t>
            </a:r>
          </a:p>
          <a:p>
            <a:pPr marL="285750" indent="-285750">
              <a:buFont typeface="Courier New" panose="02070309020205020404" pitchFamily="49" charset="0"/>
              <a:buChar char="o"/>
            </a:pPr>
            <a:r>
              <a:rPr lang="sv-SE" b="1" dirty="0">
                <a:solidFill>
                  <a:schemeClr val="accent1">
                    <a:lumMod val="75000"/>
                  </a:schemeClr>
                </a:solidFill>
              </a:rPr>
              <a:t>2x20 min i gruppspel, 2x25 i slutspel A-och B-finalerna.</a:t>
            </a:r>
          </a:p>
          <a:p>
            <a:pPr marL="285750" indent="-285750">
              <a:buFont typeface="Courier New" panose="02070309020205020404" pitchFamily="49" charset="0"/>
              <a:buChar char="o"/>
            </a:pPr>
            <a:r>
              <a:rPr lang="sv-SE" b="1" dirty="0">
                <a:solidFill>
                  <a:schemeClr val="accent1">
                    <a:lumMod val="75000"/>
                  </a:schemeClr>
                </a:solidFill>
              </a:rPr>
              <a:t>Ansvariga på plats</a:t>
            </a:r>
          </a:p>
          <a:p>
            <a:pPr marL="285750" indent="-285750">
              <a:buFont typeface="Courier New" panose="02070309020205020404" pitchFamily="49" charset="0"/>
              <a:buChar char="o"/>
            </a:pPr>
            <a:r>
              <a:rPr lang="sv-SE" b="1" dirty="0">
                <a:solidFill>
                  <a:schemeClr val="accent1">
                    <a:lumMod val="75000"/>
                  </a:schemeClr>
                </a:solidFill>
              </a:rPr>
              <a:t>Logi torsdag-söndag på skolan eller idrottshall på medhavd luftmadrass.</a:t>
            </a:r>
          </a:p>
          <a:p>
            <a:pPr marL="285750" indent="-285750">
              <a:buFont typeface="Courier New" panose="02070309020205020404" pitchFamily="49" charset="0"/>
              <a:buChar char="o"/>
            </a:pPr>
            <a:r>
              <a:rPr lang="sv-SE" b="1" dirty="0">
                <a:solidFill>
                  <a:schemeClr val="accent1">
                    <a:lumMod val="75000"/>
                  </a:schemeClr>
                </a:solidFill>
              </a:rPr>
              <a:t>Fria resor med Umeå Fotbollsfestivals turneringsbussar (torsdag morgon – söndag eftermiddag)</a:t>
            </a:r>
            <a:endParaRPr lang="sv-SE" dirty="0"/>
          </a:p>
          <a:p>
            <a:pPr marL="285750" indent="-285750">
              <a:buFont typeface="Courier New" panose="02070309020205020404" pitchFamily="49" charset="0"/>
              <a:buChar char="o"/>
            </a:pPr>
            <a:r>
              <a:rPr lang="sv-SE" b="1" dirty="0">
                <a:solidFill>
                  <a:schemeClr val="accent1">
                    <a:lumMod val="75000"/>
                  </a:schemeClr>
                </a:solidFill>
              </a:rPr>
              <a:t>Deltagarkort 1800:-/spelare betalas ur lagkassan</a:t>
            </a:r>
          </a:p>
          <a:p>
            <a:endParaRPr lang="sv-SE" b="1" dirty="0">
              <a:solidFill>
                <a:schemeClr val="accent1">
                  <a:lumMod val="75000"/>
                </a:schemeClr>
              </a:solidFill>
            </a:endParaRPr>
          </a:p>
          <a:p>
            <a:endParaRPr lang="sv-SE" b="1"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160145">
              <a:lnSpc>
                <a:spcPct val="100000"/>
              </a:lnSpc>
              <a:spcBef>
                <a:spcPts val="95"/>
              </a:spcBef>
            </a:pPr>
            <a:r>
              <a:rPr lang="sv-SE" dirty="0"/>
              <a:t>Deltagarkort flickor födda 2011</a:t>
            </a:r>
            <a:endParaRPr spc="-10" dirty="0"/>
          </a:p>
        </p:txBody>
      </p:sp>
      <p:sp>
        <p:nvSpPr>
          <p:cNvPr id="7" name="Platshållare för text 6">
            <a:extLst>
              <a:ext uri="{FF2B5EF4-FFF2-40B4-BE49-F238E27FC236}">
                <a16:creationId xmlns:a16="http://schemas.microsoft.com/office/drawing/2014/main" id="{010BD40E-0101-4169-AB69-B492049E6126}"/>
              </a:ext>
            </a:extLst>
          </p:cNvPr>
          <p:cNvSpPr>
            <a:spLocks noGrp="1"/>
          </p:cNvSpPr>
          <p:nvPr>
            <p:ph type="body" idx="1"/>
          </p:nvPr>
        </p:nvSpPr>
        <p:spPr>
          <a:xfrm>
            <a:off x="506933" y="3137535"/>
            <a:ext cx="5287645" cy="2769989"/>
          </a:xfrm>
        </p:spPr>
        <p:txBody>
          <a:bodyPr/>
          <a:lstStyle/>
          <a:p>
            <a:r>
              <a:rPr lang="sv-SE" dirty="0">
                <a:solidFill>
                  <a:schemeClr val="accent1">
                    <a:lumMod val="75000"/>
                  </a:schemeClr>
                </a:solidFill>
              </a:rPr>
              <a:t>Lagavgift 1 500 kr (betald ur lagkassan)</a:t>
            </a:r>
          </a:p>
          <a:p>
            <a:endParaRPr lang="sv-SE" dirty="0">
              <a:solidFill>
                <a:schemeClr val="accent1">
                  <a:lumMod val="75000"/>
                </a:schemeClr>
              </a:solidFill>
            </a:endParaRPr>
          </a:p>
          <a:p>
            <a:r>
              <a:rPr lang="sv-SE" dirty="0">
                <a:solidFill>
                  <a:schemeClr val="accent1">
                    <a:lumMod val="75000"/>
                  </a:schemeClr>
                </a:solidFill>
              </a:rPr>
              <a:t>Detta ingår i deltagarkortet: </a:t>
            </a:r>
          </a:p>
          <a:p>
            <a:endParaRPr lang="sv-SE" dirty="0">
              <a:solidFill>
                <a:schemeClr val="accent1">
                  <a:lumMod val="75000"/>
                </a:schemeClr>
              </a:solidFill>
            </a:endParaRPr>
          </a:p>
          <a:p>
            <a:pPr marL="285750" indent="-285750">
              <a:buFont typeface="Arial" panose="020B0604020202020204" pitchFamily="34" charset="0"/>
              <a:buChar char="•"/>
            </a:pPr>
            <a:r>
              <a:rPr lang="sv-SE" dirty="0">
                <a:solidFill>
                  <a:schemeClr val="accent1">
                    <a:lumMod val="75000"/>
                  </a:schemeClr>
                </a:solidFill>
              </a:rPr>
              <a:t>Deltagarkort 1 800 kr som betalas ur lagkassan berättigar till följande:</a:t>
            </a:r>
          </a:p>
          <a:p>
            <a:pPr marL="285750" indent="-285750">
              <a:buFont typeface="Arial" panose="020B0604020202020204" pitchFamily="34" charset="0"/>
              <a:buChar char="•"/>
            </a:pPr>
            <a:r>
              <a:rPr lang="sv-SE" dirty="0">
                <a:solidFill>
                  <a:schemeClr val="accent1">
                    <a:lumMod val="75000"/>
                  </a:schemeClr>
                </a:solidFill>
              </a:rPr>
              <a:t>Övernattning 3 nätter</a:t>
            </a:r>
          </a:p>
          <a:p>
            <a:pPr marL="285750" indent="-285750">
              <a:buFont typeface="Arial" panose="020B0604020202020204" pitchFamily="34" charset="0"/>
              <a:buChar char="•"/>
            </a:pPr>
            <a:r>
              <a:rPr lang="sv-SE" dirty="0">
                <a:solidFill>
                  <a:schemeClr val="accent1">
                    <a:lumMod val="75000"/>
                  </a:schemeClr>
                </a:solidFill>
              </a:rPr>
              <a:t>Måltider från frukost torsdag-lunch söndag</a:t>
            </a:r>
            <a:endParaRPr lang="sv-SE" dirty="0"/>
          </a:p>
          <a:p>
            <a:pPr marL="285750" indent="-285750">
              <a:buFont typeface="Arial" panose="020B0604020202020204" pitchFamily="34" charset="0"/>
              <a:buChar char="•"/>
            </a:pPr>
            <a:r>
              <a:rPr lang="sv-SE" dirty="0">
                <a:solidFill>
                  <a:schemeClr val="accent1">
                    <a:lumMod val="75000"/>
                  </a:schemeClr>
                </a:solidFill>
              </a:rPr>
              <a:t>Fria transporter med cup bussarna.</a:t>
            </a:r>
          </a:p>
          <a:p>
            <a:r>
              <a:rPr lang="sv-SE" dirty="0"/>
              <a:t> </a:t>
            </a:r>
            <a:endParaRPr lang="sv-SE"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7"/>
            <a:ext cx="562356" cy="646179"/>
          </a:xfrm>
          <a:prstGeom prst="rect">
            <a:avLst/>
          </a:prstGeom>
        </p:spPr>
      </p:pic>
      <p:pic>
        <p:nvPicPr>
          <p:cNvPr id="10" name="Bildobjekt 9">
            <a:extLst>
              <a:ext uri="{FF2B5EF4-FFF2-40B4-BE49-F238E27FC236}">
                <a16:creationId xmlns:a16="http://schemas.microsoft.com/office/drawing/2014/main" id="{0D24F615-6F5F-46C4-8B81-346BE173F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3405908"/>
            <a:ext cx="4009783" cy="14777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5C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2558</TotalTime>
  <Words>1709</Words>
  <Application>Microsoft Office PowerPoint</Application>
  <PresentationFormat>Bredbild</PresentationFormat>
  <Paragraphs>271</Paragraphs>
  <Slides>19</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Courier New</vt:lpstr>
      <vt:lpstr>Office Theme</vt:lpstr>
      <vt:lpstr>Föräldramöte F11 2025-04-09</vt:lpstr>
      <vt:lpstr>Agenda</vt:lpstr>
      <vt:lpstr>Kommunikation</vt:lpstr>
      <vt:lpstr>SUPERCOACH  Supercoach är ett verktyg framtaget för att underlätta träningsplaneringen för ledare på alla nivåer. Verktyget grundar sig på BPs (Brommapojkarnas) metodik och utbildningskoncept och är mycket metodiskt samt pedagogiskt upplagd där det finns hundratals övningar åldersanpassade för barn mellan 5-15 år.  Verktyget kan vi som ledare generera träningar automatiskt på några få sekunder, allt för att underlätta vår vardag som ledare, men även för att ge spelarna en så genomtänkt, rolig och högkvalitativ fotbollsutbildning som möjligt. </vt:lpstr>
      <vt:lpstr>Säsong 2025 (se laget.se)</vt:lpstr>
      <vt:lpstr> Vårcup på Nipvallen lördag 26/4-2025                       </vt:lpstr>
      <vt:lpstr> Umeå IK Cup 3-4/5-2025                       </vt:lpstr>
      <vt:lpstr> Umeå Fotbollsfestival 2025 Torsdag-Söndag 24 – 27 juli.                           </vt:lpstr>
      <vt:lpstr>Deltagarkort flickor födda 2011</vt:lpstr>
      <vt:lpstr>Övriga aktiviteter</vt:lpstr>
      <vt:lpstr>Vad förväntas av er föräldrar tillsammans med tjejerna?</vt:lpstr>
      <vt:lpstr>Arbetsfördelning inom laget  </vt:lpstr>
      <vt:lpstr>PowerPoint-presentation</vt:lpstr>
      <vt:lpstr>Ekonomi 2025</vt:lpstr>
      <vt:lpstr>Kassabok 2024</vt:lpstr>
      <vt:lpstr>Kassabok 2025</vt:lpstr>
      <vt:lpstr>Ekonomi</vt:lpstr>
      <vt:lpstr>Övrigt</vt:lpstr>
      <vt:lpstr>Klädbeställning säsong 2025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Carlstedt Frida    Västernorrlands distrikt</dc:creator>
  <cp:lastModifiedBy>Sofie Bylin</cp:lastModifiedBy>
  <cp:revision>209</cp:revision>
  <dcterms:created xsi:type="dcterms:W3CDTF">2023-03-30T08:34:21Z</dcterms:created>
  <dcterms:modified xsi:type="dcterms:W3CDTF">2025-04-09T17:55:05Z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2022-06-02T00:00:00Z</vt:filetime>
  </property>
  <property fmtid="{D5CDD505-2E9C-101B-9397-08002B2CF9AE}" pid="3" name="Creator">
    <vt:lpwstr>Microsoft® PowerPoint® för Microsoft 365</vt:lpwstr>
  </property>
  <property fmtid="{D5CDD505-2E9C-101B-9397-08002B2CF9AE}" pid="4" name="LastSaved">
    <vt:filetime>2023-03-30T00:00:00Z</vt:filetime>
  </property>
  <property fmtid="{D5CDD505-2E9C-101B-9397-08002B2CF9AE}" pid="5" name="Producer">
    <vt:lpwstr>Microsoft® PowerPoint® för Microsoft 365</vt:lpwstr>
  </property>
</Properties>
</file>