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5.jpg" ContentType="image/jpeg"/>
  <Override PartName="/ppt/media/image9.jpg" ContentType="image/jpeg"/>
  <Override PartName="/ppt/media/image13.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74" r:id="rId5"/>
    <p:sldId id="264" r:id="rId6"/>
    <p:sldId id="280" r:id="rId7"/>
    <p:sldId id="265" r:id="rId8"/>
    <p:sldId id="266" r:id="rId9"/>
    <p:sldId id="275" r:id="rId10"/>
    <p:sldId id="267" r:id="rId11"/>
    <p:sldId id="268" r:id="rId12"/>
    <p:sldId id="270" r:id="rId13"/>
    <p:sldId id="269" r:id="rId14"/>
    <p:sldId id="278" r:id="rId15"/>
    <p:sldId id="277" r:id="rId16"/>
    <p:sldId id="272" r:id="rId17"/>
    <p:sldId id="273" r:id="rId18"/>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71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1" i="0">
                <a:solidFill>
                  <a:srgbClr val="375F92"/>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39623"/>
            <a:ext cx="12191999" cy="2113788"/>
          </a:xfrm>
          <a:prstGeom prst="rect">
            <a:avLst/>
          </a:prstGeom>
        </p:spPr>
      </p:pic>
      <p:pic>
        <p:nvPicPr>
          <p:cNvPr id="17" name="bg object 17"/>
          <p:cNvPicPr/>
          <p:nvPr/>
        </p:nvPicPr>
        <p:blipFill>
          <a:blip r:embed="rId3" cstate="print"/>
          <a:stretch>
            <a:fillRect/>
          </a:stretch>
        </p:blipFill>
        <p:spPr>
          <a:xfrm>
            <a:off x="257556" y="5987796"/>
            <a:ext cx="662706" cy="643128"/>
          </a:xfrm>
          <a:prstGeom prst="rect">
            <a:avLst/>
          </a:prstGeom>
        </p:spPr>
      </p:pic>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18159" y="2212593"/>
            <a:ext cx="9165767" cy="828929"/>
          </a:xfrm>
          <a:prstGeom prst="rect">
            <a:avLst/>
          </a:prstGeom>
        </p:spPr>
        <p:txBody>
          <a:bodyPr wrap="square" lIns="0" tIns="0" rIns="0" bIns="0">
            <a:spAutoFit/>
          </a:bodyPr>
          <a:lstStyle>
            <a:lvl1pPr>
              <a:defRPr sz="2800" b="1" i="0">
                <a:solidFill>
                  <a:srgbClr val="375F92"/>
                </a:solidFill>
                <a:latin typeface="Arial"/>
                <a:cs typeface="Arial"/>
              </a:defRPr>
            </a:lvl1pPr>
          </a:lstStyle>
          <a:p>
            <a:endParaRPr/>
          </a:p>
        </p:txBody>
      </p:sp>
      <p:sp>
        <p:nvSpPr>
          <p:cNvPr id="3" name="Holder 3"/>
          <p:cNvSpPr>
            <a:spLocks noGrp="1"/>
          </p:cNvSpPr>
          <p:nvPr>
            <p:ph type="body" idx="1"/>
          </p:nvPr>
        </p:nvSpPr>
        <p:spPr>
          <a:xfrm>
            <a:off x="506933" y="3137535"/>
            <a:ext cx="5287645" cy="14763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emil@sport77.se" TargetMode="Externa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sv/photo/618649"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hyperlink" Target="https://pxhere.com/sv/photo/1328312"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38273" y="0"/>
            <a:ext cx="10667999" cy="6858000"/>
            <a:chOff x="1524000" y="0"/>
            <a:chExt cx="10667999" cy="6858000"/>
          </a:xfrm>
        </p:grpSpPr>
        <p:pic>
          <p:nvPicPr>
            <p:cNvPr id="4" name="object 4"/>
            <p:cNvPicPr/>
            <p:nvPr/>
          </p:nvPicPr>
          <p:blipFill>
            <a:blip r:embed="rId2" cstate="print"/>
            <a:stretch>
              <a:fillRect/>
            </a:stretch>
          </p:blipFill>
          <p:spPr>
            <a:xfrm>
              <a:off x="8316468" y="2293620"/>
              <a:ext cx="3875531" cy="2285999"/>
            </a:xfrm>
            <a:prstGeom prst="rect">
              <a:avLst/>
            </a:prstGeom>
          </p:spPr>
        </p:pic>
        <p:pic>
          <p:nvPicPr>
            <p:cNvPr id="5" name="object 5"/>
            <p:cNvPicPr/>
            <p:nvPr/>
          </p:nvPicPr>
          <p:blipFill>
            <a:blip r:embed="rId3" cstate="print"/>
            <a:stretch>
              <a:fillRect/>
            </a:stretch>
          </p:blipFill>
          <p:spPr>
            <a:xfrm>
              <a:off x="9110471" y="4579620"/>
              <a:ext cx="3081528" cy="2278377"/>
            </a:xfrm>
            <a:prstGeom prst="rect">
              <a:avLst/>
            </a:prstGeom>
          </p:spPr>
        </p:pic>
        <p:sp>
          <p:nvSpPr>
            <p:cNvPr id="6" name="object 6"/>
            <p:cNvSpPr/>
            <p:nvPr/>
          </p:nvSpPr>
          <p:spPr>
            <a:xfrm>
              <a:off x="1524000" y="0"/>
              <a:ext cx="7193280" cy="6858000"/>
            </a:xfrm>
            <a:custGeom>
              <a:avLst/>
              <a:gdLst/>
              <a:ahLst/>
              <a:cxnLst/>
              <a:rect l="l" t="t" r="r" b="b"/>
              <a:pathLst>
                <a:path w="7193280" h="6858000">
                  <a:moveTo>
                    <a:pt x="4811014" y="0"/>
                  </a:moveTo>
                  <a:lnTo>
                    <a:pt x="0" y="0"/>
                  </a:lnTo>
                  <a:lnTo>
                    <a:pt x="0" y="6857999"/>
                  </a:lnTo>
                  <a:lnTo>
                    <a:pt x="7193280" y="6857999"/>
                  </a:lnTo>
                  <a:lnTo>
                    <a:pt x="4811014" y="0"/>
                  </a:lnTo>
                  <a:close/>
                </a:path>
              </a:pathLst>
            </a:custGeom>
            <a:solidFill>
              <a:srgbClr val="FFFFFF">
                <a:alpha val="70195"/>
              </a:srgbClr>
            </a:solidFill>
          </p:spPr>
          <p:txBody>
            <a:bodyPr wrap="square" lIns="0" tIns="0" rIns="0" bIns="0" rtlCol="0"/>
            <a:lstStyle/>
            <a:p>
              <a:endParaRPr/>
            </a:p>
          </p:txBody>
        </p:sp>
      </p:grpSp>
      <p:sp>
        <p:nvSpPr>
          <p:cNvPr id="7" name="object 7"/>
          <p:cNvSpPr txBox="1">
            <a:spLocks noGrp="1"/>
          </p:cNvSpPr>
          <p:nvPr>
            <p:ph type="title"/>
          </p:nvPr>
        </p:nvSpPr>
        <p:spPr>
          <a:xfrm>
            <a:off x="2637282" y="797432"/>
            <a:ext cx="3783329" cy="1040130"/>
          </a:xfrm>
          <a:prstGeom prst="rect">
            <a:avLst/>
          </a:prstGeom>
        </p:spPr>
        <p:txBody>
          <a:bodyPr vert="horz" wrap="square" lIns="0" tIns="73660" rIns="0" bIns="0" rtlCol="0">
            <a:spAutoFit/>
          </a:bodyPr>
          <a:lstStyle/>
          <a:p>
            <a:pPr marL="754380" marR="5080" indent="-742315">
              <a:lnSpc>
                <a:spcPts val="3779"/>
              </a:lnSpc>
              <a:spcBef>
                <a:spcPts val="580"/>
              </a:spcBef>
            </a:pPr>
            <a:r>
              <a:rPr sz="3500" dirty="0" err="1"/>
              <a:t>Föräldramöte</a:t>
            </a:r>
            <a:r>
              <a:rPr sz="3500" spc="-30" dirty="0"/>
              <a:t> </a:t>
            </a:r>
            <a:r>
              <a:rPr lang="sv-SE" sz="3500" spc="-25" dirty="0"/>
              <a:t>F</a:t>
            </a:r>
            <a:r>
              <a:rPr sz="3500" spc="-25" dirty="0"/>
              <a:t>1</a:t>
            </a:r>
            <a:r>
              <a:rPr lang="sv-SE" sz="3500" spc="-25" dirty="0"/>
              <a:t>1</a:t>
            </a:r>
            <a:r>
              <a:rPr sz="3500" spc="-25" dirty="0"/>
              <a:t> </a:t>
            </a:r>
            <a:r>
              <a:rPr sz="3500" spc="-10" dirty="0"/>
              <a:t>202</a:t>
            </a:r>
            <a:r>
              <a:rPr lang="sv-SE" sz="3500" spc="-10" dirty="0"/>
              <a:t>4</a:t>
            </a:r>
            <a:r>
              <a:rPr sz="3500" spc="-10" dirty="0"/>
              <a:t>-0</a:t>
            </a:r>
            <a:r>
              <a:rPr lang="sv-SE" sz="3500" spc="-10" dirty="0"/>
              <a:t>4</a:t>
            </a:r>
            <a:r>
              <a:rPr sz="3500" spc="-10" dirty="0"/>
              <a:t>-</a:t>
            </a:r>
            <a:r>
              <a:rPr sz="3500" spc="-25" dirty="0"/>
              <a:t>1</a:t>
            </a:r>
            <a:r>
              <a:rPr lang="sv-SE" sz="3500" spc="-25" dirty="0"/>
              <a:t>5</a:t>
            </a:r>
            <a:endParaRPr sz="3500" dirty="0"/>
          </a:p>
        </p:txBody>
      </p:sp>
      <p:sp>
        <p:nvSpPr>
          <p:cNvPr id="8" name="object 8"/>
          <p:cNvSpPr txBox="1"/>
          <p:nvPr/>
        </p:nvSpPr>
        <p:spPr>
          <a:xfrm>
            <a:off x="2835020" y="1998320"/>
            <a:ext cx="1276350" cy="1447832"/>
          </a:xfrm>
          <a:prstGeom prst="rect">
            <a:avLst/>
          </a:prstGeom>
        </p:spPr>
        <p:txBody>
          <a:bodyPr vert="horz" wrap="square" lIns="0" tIns="36830" rIns="0" bIns="0" rtlCol="0">
            <a:spAutoFit/>
          </a:bodyPr>
          <a:lstStyle/>
          <a:p>
            <a:pPr marL="240665" indent="-227965">
              <a:lnSpc>
                <a:spcPct val="100000"/>
              </a:lnSpc>
              <a:spcBef>
                <a:spcPts val="290"/>
              </a:spcBef>
              <a:buFont typeface="Arial"/>
              <a:buChar char="•"/>
              <a:tabLst>
                <a:tab pos="240665" algn="l"/>
                <a:tab pos="241300" algn="l"/>
              </a:tabLst>
            </a:pPr>
            <a:r>
              <a:rPr lang="sv-SE"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0"/>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5"/>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5"/>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0"/>
              </a:spcBef>
              <a:buFont typeface="Arial"/>
              <a:buChar char="•"/>
              <a:tabLst>
                <a:tab pos="240665" algn="l"/>
                <a:tab pos="241300" algn="l"/>
              </a:tabLst>
            </a:pPr>
            <a:r>
              <a:rPr lang="sv-SE" sz="1700" b="1" spc="-10" dirty="0">
                <a:solidFill>
                  <a:srgbClr val="375F92"/>
                </a:solidFill>
                <a:latin typeface="Arial"/>
                <a:cs typeface="Arial"/>
              </a:rPr>
              <a:t>Lagledare</a:t>
            </a:r>
            <a:endParaRPr sz="1700" dirty="0">
              <a:latin typeface="Arial"/>
              <a:cs typeface="Arial"/>
            </a:endParaRPr>
          </a:p>
        </p:txBody>
      </p:sp>
      <p:sp>
        <p:nvSpPr>
          <p:cNvPr id="9" name="object 9"/>
          <p:cNvSpPr txBox="1"/>
          <p:nvPr/>
        </p:nvSpPr>
        <p:spPr>
          <a:xfrm>
            <a:off x="4664202" y="1998320"/>
            <a:ext cx="2018030" cy="1468222"/>
          </a:xfrm>
          <a:prstGeom prst="rect">
            <a:avLst/>
          </a:prstGeom>
        </p:spPr>
        <p:txBody>
          <a:bodyPr vert="horz" wrap="square" lIns="0" tIns="12700" rIns="0" bIns="0" rtlCol="0">
            <a:spAutoFit/>
          </a:bodyPr>
          <a:lstStyle/>
          <a:p>
            <a:pPr marL="12700" marR="5080">
              <a:lnSpc>
                <a:spcPct val="109400"/>
              </a:lnSpc>
              <a:spcBef>
                <a:spcPts val="100"/>
              </a:spcBef>
            </a:pPr>
            <a:r>
              <a:rPr lang="sv-SE" sz="1700" b="1" spc="-10" dirty="0">
                <a:solidFill>
                  <a:srgbClr val="375F92"/>
                </a:solidFill>
                <a:latin typeface="Arial"/>
                <a:cs typeface="Arial"/>
              </a:rPr>
              <a:t>Krister Öhman</a:t>
            </a:r>
            <a:r>
              <a:rPr sz="1700" b="1" spc="-10" dirty="0">
                <a:solidFill>
                  <a:srgbClr val="375F92"/>
                </a:solidFill>
                <a:latin typeface="Arial"/>
                <a:cs typeface="Arial"/>
              </a:rPr>
              <a:t> </a:t>
            </a:r>
            <a:endParaRPr lang="sv-SE" sz="1700" b="1" spc="-10" dirty="0">
              <a:solidFill>
                <a:srgbClr val="375F92"/>
              </a:solidFill>
              <a:latin typeface="Arial"/>
              <a:cs typeface="Arial"/>
            </a:endParaRPr>
          </a:p>
          <a:p>
            <a:pPr marL="12700" marR="5080">
              <a:lnSpc>
                <a:spcPct val="109400"/>
              </a:lnSpc>
              <a:spcBef>
                <a:spcPts val="100"/>
              </a:spcBef>
            </a:pPr>
            <a:r>
              <a:rPr lang="sv-SE" sz="1700" b="1" spc="-10" dirty="0">
                <a:solidFill>
                  <a:srgbClr val="375F92"/>
                </a:solidFill>
                <a:latin typeface="Arial"/>
                <a:cs typeface="Arial"/>
              </a:rPr>
              <a:t>Michael Byström</a:t>
            </a:r>
          </a:p>
          <a:p>
            <a:pPr marL="12700" marR="5080">
              <a:lnSpc>
                <a:spcPct val="109400"/>
              </a:lnSpc>
              <a:spcBef>
                <a:spcPts val="100"/>
              </a:spcBef>
            </a:pPr>
            <a:r>
              <a:rPr lang="sv-SE" sz="1700" b="1" spc="-10" dirty="0">
                <a:solidFill>
                  <a:srgbClr val="375F92"/>
                </a:solidFill>
                <a:latin typeface="Arial"/>
                <a:cs typeface="Arial"/>
              </a:rPr>
              <a:t>Simon Edlund </a:t>
            </a:r>
          </a:p>
          <a:p>
            <a:pPr marL="12700" marR="5080">
              <a:lnSpc>
                <a:spcPct val="109400"/>
              </a:lnSpc>
              <a:spcBef>
                <a:spcPts val="100"/>
              </a:spcBef>
            </a:pPr>
            <a:r>
              <a:rPr lang="sv-SE" sz="1700" b="1" spc="-10" dirty="0">
                <a:solidFill>
                  <a:srgbClr val="375F92"/>
                </a:solidFill>
                <a:latin typeface="Arial"/>
                <a:cs typeface="Arial"/>
              </a:rPr>
              <a:t>Tommy Sjöblom </a:t>
            </a:r>
          </a:p>
          <a:p>
            <a:pPr marL="12700" marR="5080">
              <a:lnSpc>
                <a:spcPct val="109400"/>
              </a:lnSpc>
              <a:spcBef>
                <a:spcPts val="100"/>
              </a:spcBef>
            </a:pPr>
            <a:r>
              <a:rPr lang="sv-SE" sz="1700" b="1" spc="-10" dirty="0">
                <a:solidFill>
                  <a:srgbClr val="375F92"/>
                </a:solidFill>
                <a:latin typeface="Arial"/>
                <a:cs typeface="Arial"/>
              </a:rPr>
              <a:t>Sofie Bylin</a:t>
            </a:r>
            <a:endParaRPr sz="1700" dirty="0">
              <a:latin typeface="Arial"/>
              <a:cs typeface="Arial"/>
            </a:endParaRPr>
          </a:p>
        </p:txBody>
      </p:sp>
      <p:pic>
        <p:nvPicPr>
          <p:cNvPr id="10" name="object 10"/>
          <p:cNvPicPr/>
          <p:nvPr/>
        </p:nvPicPr>
        <p:blipFill>
          <a:blip r:embed="rId4" cstate="print"/>
          <a:stretch>
            <a:fillRect/>
          </a:stretch>
        </p:blipFill>
        <p:spPr>
          <a:xfrm>
            <a:off x="68580" y="6185915"/>
            <a:ext cx="664202" cy="644650"/>
          </a:xfrm>
          <a:prstGeom prst="rect">
            <a:avLst/>
          </a:prstGeom>
        </p:spPr>
      </p:pic>
      <p:sp>
        <p:nvSpPr>
          <p:cNvPr id="11" name="object 11"/>
          <p:cNvSpPr txBox="1"/>
          <p:nvPr/>
        </p:nvSpPr>
        <p:spPr>
          <a:xfrm>
            <a:off x="486257" y="5287136"/>
            <a:ext cx="8548370" cy="574675"/>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Arial"/>
                <a:cs typeface="Arial"/>
              </a:rPr>
              <a:t>Vid</a:t>
            </a:r>
            <a:r>
              <a:rPr sz="1800" spc="-25" dirty="0">
                <a:latin typeface="Arial"/>
                <a:cs typeface="Arial"/>
              </a:rPr>
              <a:t> </a:t>
            </a:r>
            <a:r>
              <a:rPr sz="1800" dirty="0">
                <a:latin typeface="Arial"/>
                <a:cs typeface="Arial"/>
              </a:rPr>
              <a:t>frågor</a:t>
            </a:r>
            <a:r>
              <a:rPr sz="1800" spc="-20" dirty="0">
                <a:latin typeface="Arial"/>
                <a:cs typeface="Arial"/>
              </a:rPr>
              <a:t> </a:t>
            </a:r>
            <a:r>
              <a:rPr sz="1800" dirty="0">
                <a:latin typeface="Arial"/>
                <a:cs typeface="Arial"/>
              </a:rPr>
              <a:t>och</a:t>
            </a:r>
            <a:r>
              <a:rPr sz="1800" spc="-15" dirty="0">
                <a:latin typeface="Arial"/>
                <a:cs typeface="Arial"/>
              </a:rPr>
              <a:t> </a:t>
            </a:r>
            <a:r>
              <a:rPr sz="1800" dirty="0">
                <a:latin typeface="Arial"/>
                <a:cs typeface="Arial"/>
              </a:rPr>
              <a:t>funderingar</a:t>
            </a:r>
            <a:r>
              <a:rPr sz="1800" spc="5" dirty="0">
                <a:latin typeface="Arial"/>
                <a:cs typeface="Arial"/>
              </a:rPr>
              <a:t> </a:t>
            </a:r>
            <a:r>
              <a:rPr sz="1800" dirty="0">
                <a:latin typeface="Arial"/>
                <a:cs typeface="Arial"/>
              </a:rPr>
              <a:t>kan</a:t>
            </a:r>
            <a:r>
              <a:rPr sz="1800" spc="-10" dirty="0">
                <a:latin typeface="Arial"/>
                <a:cs typeface="Arial"/>
              </a:rPr>
              <a:t> </a:t>
            </a:r>
            <a:r>
              <a:rPr sz="1800" dirty="0">
                <a:latin typeface="Arial"/>
                <a:cs typeface="Arial"/>
              </a:rPr>
              <a:t>ni</a:t>
            </a:r>
            <a:r>
              <a:rPr sz="1800" spc="-25" dirty="0">
                <a:latin typeface="Arial"/>
                <a:cs typeface="Arial"/>
              </a:rPr>
              <a:t> </a:t>
            </a:r>
            <a:r>
              <a:rPr sz="1800" dirty="0">
                <a:latin typeface="Arial"/>
                <a:cs typeface="Arial"/>
              </a:rPr>
              <a:t>höra</a:t>
            </a:r>
            <a:r>
              <a:rPr sz="1800" spc="-15" dirty="0">
                <a:latin typeface="Arial"/>
                <a:cs typeface="Arial"/>
              </a:rPr>
              <a:t> </a:t>
            </a:r>
            <a:r>
              <a:rPr sz="1800" dirty="0">
                <a:latin typeface="Arial"/>
                <a:cs typeface="Arial"/>
              </a:rPr>
              <a:t>av</a:t>
            </a:r>
            <a:r>
              <a:rPr sz="1800" spc="-20" dirty="0">
                <a:latin typeface="Arial"/>
                <a:cs typeface="Arial"/>
              </a:rPr>
              <a:t> </a:t>
            </a:r>
            <a:r>
              <a:rPr sz="1800" dirty="0">
                <a:latin typeface="Arial"/>
                <a:cs typeface="Arial"/>
              </a:rPr>
              <a:t>er</a:t>
            </a:r>
            <a:r>
              <a:rPr sz="1800" spc="-15" dirty="0">
                <a:latin typeface="Arial"/>
                <a:cs typeface="Arial"/>
              </a:rPr>
              <a:t> </a:t>
            </a:r>
            <a:r>
              <a:rPr sz="1800" dirty="0">
                <a:latin typeface="Arial"/>
                <a:cs typeface="Arial"/>
              </a:rPr>
              <a:t>till</a:t>
            </a:r>
            <a:r>
              <a:rPr sz="1800" spc="-45" dirty="0">
                <a:latin typeface="Arial"/>
                <a:cs typeface="Arial"/>
              </a:rPr>
              <a:t> </a:t>
            </a:r>
            <a:r>
              <a:rPr lang="sv-SE" spc="-45" dirty="0">
                <a:latin typeface="Arial"/>
                <a:cs typeface="Arial"/>
              </a:rPr>
              <a:t>Sofie</a:t>
            </a:r>
            <a:r>
              <a:rPr sz="1800" dirty="0">
                <a:latin typeface="Arial"/>
                <a:cs typeface="Arial"/>
              </a:rPr>
              <a:t>,</a:t>
            </a:r>
            <a:r>
              <a:rPr sz="1800" spc="-35" dirty="0">
                <a:latin typeface="Arial"/>
                <a:cs typeface="Arial"/>
              </a:rPr>
              <a:t> </a:t>
            </a:r>
            <a:r>
              <a:rPr sz="1800" dirty="0">
                <a:latin typeface="Arial"/>
                <a:cs typeface="Arial"/>
              </a:rPr>
              <a:t>antingen genom </a:t>
            </a:r>
            <a:r>
              <a:rPr sz="1800" spc="-10" dirty="0">
                <a:latin typeface="Arial"/>
                <a:cs typeface="Arial"/>
              </a:rPr>
              <a:t>supertextappen, </a:t>
            </a:r>
            <a:r>
              <a:rPr sz="1800" dirty="0">
                <a:latin typeface="Arial"/>
                <a:cs typeface="Arial"/>
              </a:rPr>
              <a:t>mejl</a:t>
            </a:r>
            <a:r>
              <a:rPr sz="1800" spc="-10" dirty="0">
                <a:latin typeface="Arial"/>
                <a:cs typeface="Arial"/>
              </a:rPr>
              <a:t> </a:t>
            </a:r>
            <a:r>
              <a:rPr sz="1800" dirty="0">
                <a:latin typeface="Arial"/>
                <a:cs typeface="Arial"/>
              </a:rPr>
              <a:t>eller</a:t>
            </a:r>
            <a:r>
              <a:rPr sz="1800" spc="-10" dirty="0">
                <a:latin typeface="Arial"/>
                <a:cs typeface="Arial"/>
              </a:rPr>
              <a:t> </a:t>
            </a:r>
            <a:r>
              <a:rPr sz="1800" dirty="0">
                <a:latin typeface="Arial"/>
                <a:cs typeface="Arial"/>
              </a:rPr>
              <a:t>per</a:t>
            </a:r>
            <a:r>
              <a:rPr sz="1800" spc="-15" dirty="0">
                <a:latin typeface="Arial"/>
                <a:cs typeface="Arial"/>
              </a:rPr>
              <a:t> </a:t>
            </a:r>
            <a:r>
              <a:rPr sz="1800" spc="-10" dirty="0">
                <a:latin typeface="Arial"/>
                <a:cs typeface="Arial"/>
              </a:rPr>
              <a:t>telefon.</a:t>
            </a:r>
            <a:endParaRPr sz="1800" dirty="0">
              <a:latin typeface="Arial"/>
              <a:cs typeface="Arial"/>
            </a:endParaRPr>
          </a:p>
        </p:txBody>
      </p:sp>
      <p:pic>
        <p:nvPicPr>
          <p:cNvPr id="12" name="Bildobjekt 11">
            <a:extLst>
              <a:ext uri="{FF2B5EF4-FFF2-40B4-BE49-F238E27FC236}">
                <a16:creationId xmlns:a16="http://schemas.microsoft.com/office/drawing/2014/main" id="{04564CEF-2586-4082-93CB-F8462A5982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2943" y="0"/>
            <a:ext cx="3783329" cy="26035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1254446"/>
          </a:xfrm>
          <a:prstGeom prst="rect">
            <a:avLst/>
          </a:prstGeom>
        </p:spPr>
        <p:txBody>
          <a:bodyPr vert="horz" wrap="square" lIns="0" tIns="388874" rIns="0" bIns="0" rtlCol="0">
            <a:spAutoFit/>
          </a:bodyPr>
          <a:lstStyle/>
          <a:p>
            <a:pPr marL="1308735">
              <a:lnSpc>
                <a:spcPct val="100000"/>
              </a:lnSpc>
              <a:spcBef>
                <a:spcPts val="95"/>
              </a:spcBef>
            </a:pPr>
            <a:r>
              <a:rPr spc="-10" dirty="0"/>
              <a:t>Vad</a:t>
            </a:r>
            <a:r>
              <a:rPr spc="-100" dirty="0"/>
              <a:t> </a:t>
            </a:r>
            <a:r>
              <a:rPr dirty="0"/>
              <a:t>förväntas</a:t>
            </a:r>
            <a:r>
              <a:rPr spc="-75" dirty="0"/>
              <a:t> </a:t>
            </a:r>
            <a:r>
              <a:rPr dirty="0"/>
              <a:t>av</a:t>
            </a:r>
            <a:r>
              <a:rPr spc="-90" dirty="0"/>
              <a:t> </a:t>
            </a:r>
            <a:r>
              <a:rPr dirty="0" err="1"/>
              <a:t>er</a:t>
            </a:r>
            <a:r>
              <a:rPr spc="-100" dirty="0"/>
              <a:t> </a:t>
            </a:r>
            <a:r>
              <a:rPr spc="-10" dirty="0" err="1"/>
              <a:t>föräldrar</a:t>
            </a:r>
            <a:r>
              <a:rPr lang="sv-SE" spc="-10" dirty="0"/>
              <a:t> tillsammans med tjejerna</a:t>
            </a:r>
            <a:r>
              <a:rPr spc="-10" dirty="0"/>
              <a:t>?</a:t>
            </a:r>
          </a:p>
        </p:txBody>
      </p:sp>
      <p:sp>
        <p:nvSpPr>
          <p:cNvPr id="3" name="object 3"/>
          <p:cNvSpPr txBox="1"/>
          <p:nvPr/>
        </p:nvSpPr>
        <p:spPr>
          <a:xfrm>
            <a:off x="2286000" y="3393140"/>
            <a:ext cx="7797926" cy="2398060"/>
          </a:xfrm>
          <a:prstGeom prst="rect">
            <a:avLst/>
          </a:prstGeom>
        </p:spPr>
        <p:txBody>
          <a:bodyPr vert="horz" wrap="square" lIns="0" tIns="12700" rIns="0" bIns="0" rtlCol="0">
            <a:spAutoFit/>
          </a:bodyPr>
          <a:lstStyle/>
          <a:p>
            <a:pPr marL="355600" indent="-343535">
              <a:lnSpc>
                <a:spcPct val="100000"/>
              </a:lnSpc>
              <a:spcBef>
                <a:spcPts val="100"/>
              </a:spcBef>
              <a:buFont typeface="Arial"/>
              <a:buChar char="•"/>
              <a:tabLst>
                <a:tab pos="355600" algn="l"/>
                <a:tab pos="356235" algn="l"/>
              </a:tabLst>
            </a:pPr>
            <a:endParaRPr lang="sv-SE" sz="1400" b="1" dirty="0">
              <a:solidFill>
                <a:srgbClr val="375F92"/>
              </a:solidFill>
              <a:latin typeface="Arial"/>
              <a:cs typeface="Arial"/>
            </a:endParaRPr>
          </a:p>
          <a:p>
            <a:pPr marL="355600" indent="-343535">
              <a:lnSpc>
                <a:spcPct val="100000"/>
              </a:lnSpc>
              <a:spcBef>
                <a:spcPts val="100"/>
              </a:spcBef>
              <a:buFont typeface="Arial"/>
              <a:buChar char="•"/>
              <a:tabLst>
                <a:tab pos="355600" algn="l"/>
                <a:tab pos="356235" algn="l"/>
              </a:tabLst>
            </a:pPr>
            <a:r>
              <a:rPr sz="1400" b="1" dirty="0" err="1">
                <a:solidFill>
                  <a:srgbClr val="375F92"/>
                </a:solidFill>
                <a:latin typeface="Arial"/>
                <a:cs typeface="Arial"/>
              </a:rPr>
              <a:t>Hjälpa</a:t>
            </a:r>
            <a:r>
              <a:rPr sz="1400" b="1" spc="-30" dirty="0">
                <a:solidFill>
                  <a:srgbClr val="375F92"/>
                </a:solidFill>
                <a:latin typeface="Arial"/>
                <a:cs typeface="Arial"/>
              </a:rPr>
              <a:t> </a:t>
            </a:r>
            <a:r>
              <a:rPr sz="1400" b="1" dirty="0">
                <a:solidFill>
                  <a:srgbClr val="375F92"/>
                </a:solidFill>
                <a:latin typeface="Arial"/>
                <a:cs typeface="Arial"/>
              </a:rPr>
              <a:t>till</a:t>
            </a:r>
            <a:r>
              <a:rPr sz="1400" b="1" spc="-30" dirty="0">
                <a:solidFill>
                  <a:srgbClr val="375F92"/>
                </a:solidFill>
                <a:latin typeface="Arial"/>
                <a:cs typeface="Arial"/>
              </a:rPr>
              <a:t> </a:t>
            </a:r>
            <a:r>
              <a:rPr sz="1400" b="1" dirty="0">
                <a:solidFill>
                  <a:srgbClr val="375F92"/>
                </a:solidFill>
                <a:latin typeface="Arial"/>
                <a:cs typeface="Arial"/>
              </a:rPr>
              <a:t>att</a:t>
            </a:r>
            <a:r>
              <a:rPr sz="1400" b="1" spc="-5" dirty="0">
                <a:solidFill>
                  <a:srgbClr val="375F92"/>
                </a:solidFill>
                <a:latin typeface="Arial"/>
                <a:cs typeface="Arial"/>
              </a:rPr>
              <a:t> </a:t>
            </a:r>
            <a:r>
              <a:rPr sz="1400" b="1" dirty="0">
                <a:solidFill>
                  <a:srgbClr val="375F92"/>
                </a:solidFill>
                <a:latin typeface="Arial"/>
                <a:cs typeface="Arial"/>
              </a:rPr>
              <a:t>samla</a:t>
            </a:r>
            <a:r>
              <a:rPr sz="1400" b="1" spc="-5" dirty="0">
                <a:solidFill>
                  <a:srgbClr val="375F92"/>
                </a:solidFill>
                <a:latin typeface="Arial"/>
                <a:cs typeface="Arial"/>
              </a:rPr>
              <a:t> </a:t>
            </a:r>
            <a:r>
              <a:rPr sz="1400" b="1" dirty="0">
                <a:solidFill>
                  <a:srgbClr val="375F92"/>
                </a:solidFill>
                <a:latin typeface="Arial"/>
                <a:cs typeface="Arial"/>
              </a:rPr>
              <a:t>in</a:t>
            </a:r>
            <a:r>
              <a:rPr sz="1400" b="1" spc="-25" dirty="0">
                <a:solidFill>
                  <a:srgbClr val="375F92"/>
                </a:solidFill>
                <a:latin typeface="Arial"/>
                <a:cs typeface="Arial"/>
              </a:rPr>
              <a:t> </a:t>
            </a:r>
            <a:r>
              <a:rPr sz="1400" b="1" dirty="0">
                <a:solidFill>
                  <a:srgbClr val="375F92"/>
                </a:solidFill>
                <a:latin typeface="Arial"/>
                <a:cs typeface="Arial"/>
              </a:rPr>
              <a:t>lagets</a:t>
            </a:r>
            <a:r>
              <a:rPr sz="1400" b="1" spc="-20" dirty="0">
                <a:solidFill>
                  <a:srgbClr val="375F92"/>
                </a:solidFill>
                <a:latin typeface="Arial"/>
                <a:cs typeface="Arial"/>
              </a:rPr>
              <a:t> </a:t>
            </a:r>
            <a:r>
              <a:rPr sz="1400" b="1" spc="-10" dirty="0">
                <a:solidFill>
                  <a:srgbClr val="375F92"/>
                </a:solidFill>
                <a:latin typeface="Arial"/>
                <a:cs typeface="Arial"/>
              </a:rPr>
              <a:t>beting</a:t>
            </a:r>
            <a:endParaRPr sz="1400" dirty="0">
              <a:latin typeface="Arial"/>
              <a:cs typeface="Arial"/>
            </a:endParaRPr>
          </a:p>
          <a:p>
            <a:pPr marL="1099185" marR="163195" indent="-342900">
              <a:lnSpc>
                <a:spcPct val="100000"/>
              </a:lnSpc>
              <a:spcBef>
                <a:spcPts val="5"/>
              </a:spcBef>
              <a:tabLst>
                <a:tab pos="1099185" algn="l"/>
              </a:tabLst>
            </a:pPr>
            <a:r>
              <a:rPr sz="1400" spc="-50" dirty="0">
                <a:solidFill>
                  <a:srgbClr val="375F92"/>
                </a:solidFill>
                <a:latin typeface="Arial"/>
                <a:cs typeface="Arial"/>
              </a:rPr>
              <a:t>–</a:t>
            </a:r>
            <a:r>
              <a:rPr sz="1400" dirty="0">
                <a:solidFill>
                  <a:srgbClr val="375F92"/>
                </a:solidFill>
                <a:latin typeface="Arial"/>
                <a:cs typeface="Arial"/>
              </a:rPr>
              <a:t>	</a:t>
            </a:r>
            <a:r>
              <a:rPr lang="sv-SE" sz="1400" b="1" dirty="0">
                <a:solidFill>
                  <a:srgbClr val="375F92"/>
                </a:solidFill>
                <a:latin typeface="Arial"/>
                <a:cs typeface="Arial"/>
              </a:rPr>
              <a:t>Försäljning av toalett &amp; hushållspapper </a:t>
            </a:r>
          </a:p>
          <a:p>
            <a:pPr marL="1099185" marR="163195" indent="-342900">
              <a:lnSpc>
                <a:spcPct val="100000"/>
              </a:lnSpc>
              <a:spcBef>
                <a:spcPts val="5"/>
              </a:spcBef>
              <a:buFontTx/>
              <a:buChar char="-"/>
              <a:tabLst>
                <a:tab pos="1099185" algn="l"/>
              </a:tabLst>
            </a:pPr>
            <a:r>
              <a:rPr lang="sv-SE" sz="1400" b="1" dirty="0">
                <a:solidFill>
                  <a:srgbClr val="375F92"/>
                </a:solidFill>
                <a:latin typeface="Arial"/>
                <a:cs typeface="Arial"/>
              </a:rPr>
              <a:t>Sopning på Norbergs Åkeri</a:t>
            </a:r>
          </a:p>
          <a:p>
            <a:pPr marL="1099185" marR="163195" indent="-342900">
              <a:lnSpc>
                <a:spcPct val="100000"/>
              </a:lnSpc>
              <a:spcBef>
                <a:spcPts val="5"/>
              </a:spcBef>
              <a:buFontTx/>
              <a:buChar char="-"/>
              <a:tabLst>
                <a:tab pos="1099185" algn="l"/>
              </a:tabLst>
            </a:pPr>
            <a:r>
              <a:rPr lang="sv-SE" sz="1400" b="1" dirty="0">
                <a:solidFill>
                  <a:srgbClr val="375F92"/>
                </a:solidFill>
                <a:latin typeface="Arial"/>
                <a:cs typeface="Arial"/>
              </a:rPr>
              <a:t>Städa Sverige</a:t>
            </a:r>
          </a:p>
          <a:p>
            <a:pPr marL="1099185" marR="163195" indent="-342900">
              <a:lnSpc>
                <a:spcPct val="100000"/>
              </a:lnSpc>
              <a:spcBef>
                <a:spcPts val="5"/>
              </a:spcBef>
              <a:buFontTx/>
              <a:buChar char="-"/>
              <a:tabLst>
                <a:tab pos="1099185" algn="l"/>
              </a:tabLst>
            </a:pPr>
            <a:r>
              <a:rPr lang="sv-SE" sz="1400" b="1" dirty="0">
                <a:solidFill>
                  <a:srgbClr val="375F92"/>
                </a:solidFill>
                <a:latin typeface="Arial"/>
                <a:cs typeface="Arial"/>
              </a:rPr>
              <a:t>Mer försäljning? Bidra med 200:- /spelare under säsongen? </a:t>
            </a:r>
            <a:endParaRPr sz="1400" dirty="0">
              <a:latin typeface="Arial"/>
              <a:cs typeface="Arial"/>
            </a:endParaRPr>
          </a:p>
          <a:p>
            <a:pPr marL="355600" indent="-343535">
              <a:lnSpc>
                <a:spcPts val="2875"/>
              </a:lnSpc>
              <a:buFont typeface="Arial"/>
              <a:buChar char="•"/>
              <a:tabLst>
                <a:tab pos="355600" algn="l"/>
                <a:tab pos="356235" algn="l"/>
              </a:tabLst>
            </a:pPr>
            <a:r>
              <a:rPr lang="sv-SE" sz="1400" b="1" dirty="0">
                <a:solidFill>
                  <a:srgbClr val="375F92"/>
                </a:solidFill>
                <a:latin typeface="Arial"/>
                <a:cs typeface="Arial"/>
              </a:rPr>
              <a:t>Även i år är det ett </a:t>
            </a:r>
            <a:r>
              <a:rPr sz="1400" b="1" dirty="0" err="1">
                <a:solidFill>
                  <a:srgbClr val="375F92"/>
                </a:solidFill>
                <a:latin typeface="Arial"/>
                <a:cs typeface="Arial"/>
              </a:rPr>
              <a:t>behov</a:t>
            </a:r>
            <a:r>
              <a:rPr sz="1400" b="1" spc="-35" dirty="0">
                <a:solidFill>
                  <a:srgbClr val="375F92"/>
                </a:solidFill>
                <a:latin typeface="Arial"/>
                <a:cs typeface="Arial"/>
              </a:rPr>
              <a:t> </a:t>
            </a:r>
            <a:r>
              <a:rPr lang="sv-SE" sz="1400" b="1" spc="-35" dirty="0">
                <a:solidFill>
                  <a:srgbClr val="375F92"/>
                </a:solidFill>
                <a:latin typeface="Arial"/>
                <a:cs typeface="Arial"/>
              </a:rPr>
              <a:t>av 2 </a:t>
            </a:r>
            <a:r>
              <a:rPr lang="sv-SE" sz="1400" b="1" spc="-35" dirty="0" err="1">
                <a:solidFill>
                  <a:srgbClr val="375F92"/>
                </a:solidFill>
                <a:latin typeface="Arial"/>
                <a:cs typeface="Arial"/>
              </a:rPr>
              <a:t>st</a:t>
            </a:r>
            <a:r>
              <a:rPr lang="sv-SE" sz="1400" b="1" spc="-35" dirty="0">
                <a:solidFill>
                  <a:srgbClr val="375F92"/>
                </a:solidFill>
                <a:latin typeface="Arial"/>
                <a:cs typeface="Arial"/>
              </a:rPr>
              <a:t> föräldrar/lag som kan </a:t>
            </a:r>
            <a:r>
              <a:rPr sz="1400" b="1" dirty="0" err="1">
                <a:solidFill>
                  <a:srgbClr val="375F92"/>
                </a:solidFill>
                <a:latin typeface="Arial"/>
                <a:cs typeface="Arial"/>
              </a:rPr>
              <a:t>medverka</a:t>
            </a:r>
            <a:r>
              <a:rPr sz="1400" b="1" spc="-25" dirty="0">
                <a:solidFill>
                  <a:srgbClr val="375F92"/>
                </a:solidFill>
                <a:latin typeface="Arial"/>
                <a:cs typeface="Arial"/>
              </a:rPr>
              <a:t> </a:t>
            </a:r>
            <a:r>
              <a:rPr lang="sv-SE" sz="1400" b="1" spc="-25" dirty="0">
                <a:solidFill>
                  <a:srgbClr val="375F92"/>
                </a:solidFill>
                <a:latin typeface="Arial"/>
                <a:cs typeface="Arial"/>
              </a:rPr>
              <a:t>vid </a:t>
            </a:r>
            <a:r>
              <a:rPr sz="1400" b="1" dirty="0" err="1">
                <a:solidFill>
                  <a:srgbClr val="375F92"/>
                </a:solidFill>
                <a:latin typeface="Arial"/>
                <a:cs typeface="Arial"/>
              </a:rPr>
              <a:t>skötsel</a:t>
            </a:r>
            <a:r>
              <a:rPr lang="sv-SE" sz="1400" b="1" spc="-35" dirty="0">
                <a:solidFill>
                  <a:srgbClr val="375F92"/>
                </a:solidFill>
                <a:latin typeface="Arial"/>
                <a:cs typeface="Arial"/>
              </a:rPr>
              <a:t> av </a:t>
            </a:r>
            <a:r>
              <a:rPr sz="1400" b="1" spc="-10" dirty="0" err="1">
                <a:solidFill>
                  <a:srgbClr val="375F92"/>
                </a:solidFill>
                <a:latin typeface="Arial"/>
                <a:cs typeface="Arial"/>
              </a:rPr>
              <a:t>anläggningen</a:t>
            </a:r>
            <a:r>
              <a:rPr lang="sv-SE" sz="1400" b="1" spc="-10" dirty="0">
                <a:solidFill>
                  <a:srgbClr val="375F92"/>
                </a:solidFill>
                <a:latin typeface="Arial"/>
                <a:cs typeface="Arial"/>
              </a:rPr>
              <a:t> under semestern, Björn berättar mer.</a:t>
            </a:r>
          </a:p>
          <a:p>
            <a:pPr marL="355600" indent="-343535">
              <a:lnSpc>
                <a:spcPts val="2875"/>
              </a:lnSpc>
              <a:buFont typeface="Arial"/>
              <a:buChar char="•"/>
              <a:tabLst>
                <a:tab pos="355600" algn="l"/>
                <a:tab pos="356235" algn="l"/>
              </a:tabLst>
            </a:pPr>
            <a:r>
              <a:rPr lang="sv-SE" sz="1400" b="1" spc="-10" dirty="0">
                <a:solidFill>
                  <a:srgbClr val="375F92"/>
                </a:solidFill>
                <a:latin typeface="Arial"/>
                <a:cs typeface="Arial"/>
              </a:rPr>
              <a:t> Arnäsdagen 1 Juni? (Måste meddela innan 3/5 om vi vill vara med)</a:t>
            </a:r>
            <a:endParaRPr sz="1400" dirty="0">
              <a:latin typeface="Arial"/>
              <a:cs typeface="Arial"/>
            </a:endParaRPr>
          </a:p>
        </p:txBody>
      </p:sp>
      <p:grpSp>
        <p:nvGrpSpPr>
          <p:cNvPr id="4" name="object 4"/>
          <p:cNvGrpSpPr/>
          <p:nvPr/>
        </p:nvGrpSpPr>
        <p:grpSpPr>
          <a:xfrm>
            <a:off x="0" y="4572"/>
            <a:ext cx="12192000" cy="2113915"/>
            <a:chOff x="0" y="4572"/>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4572"/>
              <a:ext cx="12191999" cy="2113788"/>
            </a:xfrm>
            <a:prstGeom prst="rect">
              <a:avLst/>
            </a:prstGeom>
          </p:spPr>
        </p:pic>
      </p:grpSp>
      <p:pic>
        <p:nvPicPr>
          <p:cNvPr id="7" name="object 7"/>
          <p:cNvPicPr/>
          <p:nvPr/>
        </p:nvPicPr>
        <p:blipFill>
          <a:blip r:embed="rId3" cstate="print"/>
          <a:stretch>
            <a:fillRect/>
          </a:stretch>
        </p:blipFill>
        <p:spPr>
          <a:xfrm>
            <a:off x="118871" y="6164578"/>
            <a:ext cx="664202" cy="64465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1490793"/>
          </a:xfrm>
          <a:prstGeom prst="rect">
            <a:avLst/>
          </a:prstGeom>
        </p:spPr>
        <p:txBody>
          <a:bodyPr vert="horz" wrap="square" lIns="0" tIns="13335" rIns="0" bIns="0" rtlCol="0">
            <a:spAutoFit/>
          </a:bodyPr>
          <a:lstStyle/>
          <a:p>
            <a:pPr marL="12700">
              <a:lnSpc>
                <a:spcPct val="100000"/>
              </a:lnSpc>
              <a:spcBef>
                <a:spcPts val="105"/>
              </a:spcBef>
            </a:pPr>
            <a:r>
              <a:rPr lang="sv-SE" sz="3200" spc="-10" dirty="0"/>
              <a:t>Arbetsfördelning inom laget</a:t>
            </a:r>
            <a:br>
              <a:rPr lang="sv-SE" sz="3200" spc="-10" dirty="0"/>
            </a:br>
            <a:br>
              <a:rPr lang="sv-SE" sz="3200" spc="-10" dirty="0"/>
            </a:br>
            <a:endParaRPr sz="3200" dirty="0"/>
          </a:p>
        </p:txBody>
      </p:sp>
      <p:sp>
        <p:nvSpPr>
          <p:cNvPr id="10" name="Platshållare för text 9">
            <a:extLst>
              <a:ext uri="{FF2B5EF4-FFF2-40B4-BE49-F238E27FC236}">
                <a16:creationId xmlns:a16="http://schemas.microsoft.com/office/drawing/2014/main" id="{ED32802F-51D2-4793-8DC3-81DF7222366F}"/>
              </a:ext>
            </a:extLst>
          </p:cNvPr>
          <p:cNvSpPr>
            <a:spLocks noGrp="1"/>
          </p:cNvSpPr>
          <p:nvPr>
            <p:ph type="body" idx="1"/>
          </p:nvPr>
        </p:nvSpPr>
        <p:spPr>
          <a:xfrm>
            <a:off x="506933" y="3137535"/>
            <a:ext cx="5287645" cy="1107996"/>
          </a:xfrm>
        </p:spPr>
        <p:txBody>
          <a:bodyPr/>
          <a:lstStyle/>
          <a:p>
            <a:r>
              <a:rPr lang="sv-SE" sz="3600" dirty="0">
                <a:solidFill>
                  <a:schemeClr val="accent1">
                    <a:lumMod val="75000"/>
                  </a:schemeClr>
                </a:solidFill>
              </a:rPr>
              <a:t>          18 familjer</a:t>
            </a:r>
          </a:p>
          <a:p>
            <a:r>
              <a:rPr lang="sv-SE" sz="3600" dirty="0">
                <a:solidFill>
                  <a:schemeClr val="accent1">
                    <a:lumMod val="75000"/>
                  </a:schemeClr>
                </a:solidFill>
              </a:rPr>
              <a:t>          5 ledare</a:t>
            </a:r>
          </a:p>
        </p:txBody>
      </p:sp>
      <p:grpSp>
        <p:nvGrpSpPr>
          <p:cNvPr id="4" name="object 4"/>
          <p:cNvGrpSpPr/>
          <p:nvPr/>
        </p:nvGrpSpPr>
        <p:grpSpPr>
          <a:xfrm>
            <a:off x="0" y="39623"/>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3" cstate="print"/>
            <a:stretch>
              <a:fillRect/>
            </a:stretch>
          </p:blipFill>
          <p:spPr>
            <a:xfrm>
              <a:off x="7572755" y="51815"/>
              <a:ext cx="3016757" cy="1576577"/>
            </a:xfrm>
            <a:prstGeom prst="rect">
              <a:avLst/>
            </a:prstGeom>
          </p:spPr>
        </p:pic>
        <p:pic>
          <p:nvPicPr>
            <p:cNvPr id="7" name="object 7"/>
            <p:cNvPicPr/>
            <p:nvPr/>
          </p:nvPicPr>
          <p:blipFill>
            <a:blip r:embed="rId2" cstate="print"/>
            <a:stretch>
              <a:fillRect/>
            </a:stretch>
          </p:blipFill>
          <p:spPr>
            <a:xfrm>
              <a:off x="0" y="39623"/>
              <a:ext cx="12191999" cy="2113788"/>
            </a:xfrm>
            <a:prstGeom prst="rect">
              <a:avLst/>
            </a:prstGeom>
          </p:spPr>
        </p:pic>
      </p:grpSp>
      <p:pic>
        <p:nvPicPr>
          <p:cNvPr id="8" name="object 8"/>
          <p:cNvPicPr/>
          <p:nvPr/>
        </p:nvPicPr>
        <p:blipFill>
          <a:blip r:embed="rId4" cstate="print"/>
          <a:stretch>
            <a:fillRect/>
          </a:stretch>
        </p:blipFill>
        <p:spPr>
          <a:xfrm>
            <a:off x="234695" y="6092952"/>
            <a:ext cx="664202" cy="644649"/>
          </a:xfrm>
          <a:prstGeom prst="rect">
            <a:avLst/>
          </a:prstGeom>
        </p:spPr>
      </p:pic>
      <p:pic>
        <p:nvPicPr>
          <p:cNvPr id="12" name="Bildobjekt 11">
            <a:extLst>
              <a:ext uri="{FF2B5EF4-FFF2-40B4-BE49-F238E27FC236}">
                <a16:creationId xmlns:a16="http://schemas.microsoft.com/office/drawing/2014/main" id="{D4031E36-232F-459F-99A8-A5B19B6F3776}"/>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19852" y="3121322"/>
            <a:ext cx="2819400" cy="2819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bject 6"/>
          <p:cNvPicPr/>
          <p:nvPr/>
        </p:nvPicPr>
        <p:blipFill>
          <a:blip r:embed="rId2" cstate="print"/>
          <a:stretch>
            <a:fillRect/>
          </a:stretch>
        </p:blipFill>
        <p:spPr>
          <a:xfrm>
            <a:off x="47244" y="6185915"/>
            <a:ext cx="664202" cy="644650"/>
          </a:xfrm>
          <a:prstGeom prst="rect">
            <a:avLst/>
          </a:prstGeom>
        </p:spPr>
      </p:pic>
      <p:pic>
        <p:nvPicPr>
          <p:cNvPr id="7" name="object 7"/>
          <p:cNvPicPr/>
          <p:nvPr/>
        </p:nvPicPr>
        <p:blipFill>
          <a:blip r:embed="rId3" cstate="print"/>
          <a:stretch>
            <a:fillRect/>
          </a:stretch>
        </p:blipFill>
        <p:spPr>
          <a:xfrm>
            <a:off x="0" y="39623"/>
            <a:ext cx="12191999" cy="2113788"/>
          </a:xfrm>
          <a:prstGeom prst="rect">
            <a:avLst/>
          </a:prstGeom>
        </p:spPr>
      </p:pic>
      <p:sp>
        <p:nvSpPr>
          <p:cNvPr id="8" name="textruta 7">
            <a:extLst>
              <a:ext uri="{FF2B5EF4-FFF2-40B4-BE49-F238E27FC236}">
                <a16:creationId xmlns:a16="http://schemas.microsoft.com/office/drawing/2014/main" id="{5F4FF43E-8D4C-426A-A4B9-CFC39DB48CCA}"/>
              </a:ext>
            </a:extLst>
          </p:cNvPr>
          <p:cNvSpPr txBox="1"/>
          <p:nvPr/>
        </p:nvSpPr>
        <p:spPr>
          <a:xfrm>
            <a:off x="533400" y="2739197"/>
            <a:ext cx="2233127" cy="369332"/>
          </a:xfrm>
          <a:prstGeom prst="rect">
            <a:avLst/>
          </a:prstGeom>
          <a:noFill/>
        </p:spPr>
        <p:txBody>
          <a:bodyPr wrap="square" rtlCol="0">
            <a:spAutoFit/>
          </a:bodyPr>
          <a:lstStyle/>
          <a:p>
            <a:r>
              <a:rPr lang="sv-SE" u="sng" dirty="0">
                <a:solidFill>
                  <a:schemeClr val="accent1">
                    <a:lumMod val="75000"/>
                  </a:schemeClr>
                </a:solidFill>
              </a:rPr>
              <a:t>Fikagrupp</a:t>
            </a:r>
          </a:p>
        </p:txBody>
      </p:sp>
      <p:sp>
        <p:nvSpPr>
          <p:cNvPr id="10" name="textruta 9">
            <a:extLst>
              <a:ext uri="{FF2B5EF4-FFF2-40B4-BE49-F238E27FC236}">
                <a16:creationId xmlns:a16="http://schemas.microsoft.com/office/drawing/2014/main" id="{3EFFFFA6-238C-4A6A-9C4D-3271A85024CE}"/>
              </a:ext>
            </a:extLst>
          </p:cNvPr>
          <p:cNvSpPr txBox="1"/>
          <p:nvPr/>
        </p:nvSpPr>
        <p:spPr>
          <a:xfrm>
            <a:off x="711446" y="4724401"/>
            <a:ext cx="1955554" cy="923330"/>
          </a:xfrm>
          <a:prstGeom prst="rect">
            <a:avLst/>
          </a:prstGeom>
          <a:noFill/>
        </p:spPr>
        <p:txBody>
          <a:bodyPr wrap="square" rtlCol="0">
            <a:spAutoFit/>
          </a:bodyPr>
          <a:lstStyle/>
          <a:p>
            <a:endParaRPr lang="sv-SE" dirty="0">
              <a:solidFill>
                <a:schemeClr val="accent1">
                  <a:lumMod val="75000"/>
                </a:schemeClr>
              </a:solidFill>
            </a:endParaRPr>
          </a:p>
          <a:p>
            <a:endParaRPr lang="sv-SE" dirty="0">
              <a:solidFill>
                <a:schemeClr val="accent1">
                  <a:lumMod val="75000"/>
                </a:schemeClr>
              </a:solidFill>
            </a:endParaRPr>
          </a:p>
          <a:p>
            <a:endParaRPr lang="sv-SE" dirty="0">
              <a:solidFill>
                <a:schemeClr val="accent1">
                  <a:lumMod val="75000"/>
                </a:schemeClr>
              </a:solidFill>
            </a:endParaRPr>
          </a:p>
        </p:txBody>
      </p:sp>
      <p:sp>
        <p:nvSpPr>
          <p:cNvPr id="11" name="textruta 10">
            <a:extLst>
              <a:ext uri="{FF2B5EF4-FFF2-40B4-BE49-F238E27FC236}">
                <a16:creationId xmlns:a16="http://schemas.microsoft.com/office/drawing/2014/main" id="{386A9636-2CAD-45FA-A3A2-7D06BC2F924B}"/>
              </a:ext>
            </a:extLst>
          </p:cNvPr>
          <p:cNvSpPr txBox="1"/>
          <p:nvPr/>
        </p:nvSpPr>
        <p:spPr>
          <a:xfrm>
            <a:off x="6794406" y="2790003"/>
            <a:ext cx="5181600" cy="646331"/>
          </a:xfrm>
          <a:prstGeom prst="rect">
            <a:avLst/>
          </a:prstGeom>
          <a:noFill/>
        </p:spPr>
        <p:txBody>
          <a:bodyPr wrap="square" rtlCol="0">
            <a:spAutoFit/>
          </a:bodyPr>
          <a:lstStyle/>
          <a:p>
            <a:r>
              <a:rPr lang="sv-SE" u="sng" dirty="0">
                <a:solidFill>
                  <a:schemeClr val="accent1">
                    <a:lumMod val="75000"/>
                  </a:schemeClr>
                </a:solidFill>
              </a:rPr>
              <a:t>Tränare</a:t>
            </a:r>
            <a:r>
              <a:rPr lang="sv-SE" dirty="0">
                <a:solidFill>
                  <a:schemeClr val="accent1">
                    <a:lumMod val="75000"/>
                  </a:schemeClr>
                </a:solidFill>
              </a:rPr>
              <a:t>          </a:t>
            </a:r>
            <a:r>
              <a:rPr lang="sv-SE" u="sng" dirty="0" err="1">
                <a:solidFill>
                  <a:schemeClr val="accent1">
                    <a:lumMod val="75000"/>
                  </a:schemeClr>
                </a:solidFill>
              </a:rPr>
              <a:t>Domarfixare</a:t>
            </a:r>
            <a:r>
              <a:rPr lang="sv-SE" dirty="0">
                <a:solidFill>
                  <a:schemeClr val="accent1">
                    <a:lumMod val="75000"/>
                  </a:schemeClr>
                </a:solidFill>
              </a:rPr>
              <a:t>    </a:t>
            </a:r>
            <a:r>
              <a:rPr lang="sv-SE" u="sng" dirty="0" err="1">
                <a:solidFill>
                  <a:schemeClr val="accent1">
                    <a:lumMod val="75000"/>
                  </a:schemeClr>
                </a:solidFill>
              </a:rPr>
              <a:t>Anläggninskontakt</a:t>
            </a:r>
            <a:r>
              <a:rPr lang="sv-SE" u="sng" dirty="0">
                <a:solidFill>
                  <a:schemeClr val="accent1">
                    <a:lumMod val="75000"/>
                  </a:schemeClr>
                </a:solidFill>
              </a:rPr>
              <a:t>   </a:t>
            </a:r>
            <a:br>
              <a:rPr lang="sv-SE" u="sng" dirty="0">
                <a:solidFill>
                  <a:schemeClr val="accent1">
                    <a:lumMod val="75000"/>
                  </a:schemeClr>
                </a:solidFill>
              </a:rPr>
            </a:br>
            <a:r>
              <a:rPr lang="sv-SE" dirty="0">
                <a:solidFill>
                  <a:schemeClr val="accent1">
                    <a:lumMod val="75000"/>
                  </a:schemeClr>
                </a:solidFill>
              </a:rPr>
              <a:t>	         </a:t>
            </a:r>
            <a:r>
              <a:rPr lang="sv-SE" sz="1600" dirty="0">
                <a:solidFill>
                  <a:schemeClr val="accent1">
                    <a:lumMod val="75000"/>
                  </a:schemeClr>
                </a:solidFill>
              </a:rPr>
              <a:t>Moa	    Louise	</a:t>
            </a:r>
          </a:p>
        </p:txBody>
      </p:sp>
      <p:sp>
        <p:nvSpPr>
          <p:cNvPr id="12" name="textruta 11">
            <a:extLst>
              <a:ext uri="{FF2B5EF4-FFF2-40B4-BE49-F238E27FC236}">
                <a16:creationId xmlns:a16="http://schemas.microsoft.com/office/drawing/2014/main" id="{72D4867A-045F-4354-A219-FFD70EAFFA0B}"/>
              </a:ext>
            </a:extLst>
          </p:cNvPr>
          <p:cNvSpPr txBox="1"/>
          <p:nvPr/>
        </p:nvSpPr>
        <p:spPr>
          <a:xfrm>
            <a:off x="543485" y="3146612"/>
            <a:ext cx="1447800" cy="2308324"/>
          </a:xfrm>
          <a:prstGeom prst="rect">
            <a:avLst/>
          </a:prstGeom>
          <a:noFill/>
        </p:spPr>
        <p:txBody>
          <a:bodyPr wrap="square" rtlCol="0">
            <a:spAutoFit/>
          </a:bodyPr>
          <a:lstStyle/>
          <a:p>
            <a:pPr marL="285750" indent="-285750">
              <a:buFont typeface="Arial" panose="020B0604020202020204" pitchFamily="34" charset="0"/>
              <a:buChar char="•"/>
            </a:pPr>
            <a:r>
              <a:rPr lang="sv-SE" sz="1600" dirty="0" err="1">
                <a:solidFill>
                  <a:schemeClr val="accent1">
                    <a:lumMod val="75000"/>
                  </a:schemeClr>
                </a:solidFill>
              </a:rPr>
              <a:t>Valmy</a:t>
            </a:r>
            <a:endParaRPr lang="sv-SE" sz="1600" dirty="0">
              <a:solidFill>
                <a:schemeClr val="accent1">
                  <a:lumMod val="75000"/>
                </a:schemeClr>
              </a:solidFill>
            </a:endParaRPr>
          </a:p>
          <a:p>
            <a:pPr marL="285750" indent="-285750">
              <a:buFont typeface="Arial" panose="020B0604020202020204" pitchFamily="34" charset="0"/>
              <a:buChar char="•"/>
            </a:pPr>
            <a:r>
              <a:rPr lang="sv-SE" sz="1600" dirty="0">
                <a:solidFill>
                  <a:schemeClr val="accent1">
                    <a:lumMod val="75000"/>
                  </a:schemeClr>
                </a:solidFill>
              </a:rPr>
              <a:t>Ella</a:t>
            </a:r>
          </a:p>
          <a:p>
            <a:pPr marL="285750" indent="-285750">
              <a:buFont typeface="Arial" panose="020B0604020202020204" pitchFamily="34" charset="0"/>
              <a:buChar char="•"/>
            </a:pPr>
            <a:r>
              <a:rPr lang="sv-SE" sz="1600" dirty="0">
                <a:solidFill>
                  <a:schemeClr val="accent1">
                    <a:lumMod val="75000"/>
                  </a:schemeClr>
                </a:solidFill>
              </a:rPr>
              <a:t>Kajsa</a:t>
            </a:r>
          </a:p>
          <a:p>
            <a:pPr marL="285750" indent="-285750">
              <a:buFont typeface="Arial" panose="020B0604020202020204" pitchFamily="34" charset="0"/>
              <a:buChar char="•"/>
            </a:pPr>
            <a:r>
              <a:rPr lang="sv-SE" sz="1600" dirty="0">
                <a:solidFill>
                  <a:schemeClr val="accent1">
                    <a:lumMod val="75000"/>
                  </a:schemeClr>
                </a:solidFill>
              </a:rPr>
              <a:t>Ofelia</a:t>
            </a:r>
          </a:p>
          <a:p>
            <a:pPr marL="285750" indent="-285750">
              <a:buFont typeface="Arial" panose="020B0604020202020204" pitchFamily="34" charset="0"/>
              <a:buChar char="•"/>
            </a:pPr>
            <a:r>
              <a:rPr lang="sv-SE" sz="1600" dirty="0">
                <a:solidFill>
                  <a:schemeClr val="accent1">
                    <a:lumMod val="75000"/>
                  </a:schemeClr>
                </a:solidFill>
              </a:rPr>
              <a:t>Svea</a:t>
            </a:r>
          </a:p>
          <a:p>
            <a:pPr marL="285750" indent="-285750">
              <a:buFont typeface="Arial" panose="020B0604020202020204" pitchFamily="34" charset="0"/>
              <a:buChar char="•"/>
            </a:pPr>
            <a:r>
              <a:rPr lang="sv-SE" sz="1600" dirty="0" err="1">
                <a:solidFill>
                  <a:schemeClr val="accent1">
                    <a:lumMod val="75000"/>
                  </a:schemeClr>
                </a:solidFill>
              </a:rPr>
              <a:t>Nicolina</a:t>
            </a:r>
            <a:endParaRPr lang="sv-SE" sz="1600" dirty="0">
              <a:solidFill>
                <a:schemeClr val="accent1">
                  <a:lumMod val="75000"/>
                </a:schemeClr>
              </a:solidFill>
            </a:endParaRPr>
          </a:p>
          <a:p>
            <a:pPr marL="285750" indent="-285750">
              <a:buFont typeface="Arial" panose="020B0604020202020204" pitchFamily="34" charset="0"/>
              <a:buChar char="•"/>
            </a:pPr>
            <a:r>
              <a:rPr lang="sv-SE" sz="1600" dirty="0">
                <a:solidFill>
                  <a:schemeClr val="accent1">
                    <a:lumMod val="75000"/>
                  </a:schemeClr>
                </a:solidFill>
              </a:rPr>
              <a:t>Wilma</a:t>
            </a:r>
          </a:p>
          <a:p>
            <a:endParaRPr lang="sv-SE" sz="1600" dirty="0">
              <a:solidFill>
                <a:schemeClr val="accent1">
                  <a:lumMod val="75000"/>
                </a:schemeClr>
              </a:solidFill>
            </a:endParaRPr>
          </a:p>
          <a:p>
            <a:r>
              <a:rPr lang="sv-SE" sz="1600" dirty="0">
                <a:solidFill>
                  <a:schemeClr val="accent1">
                    <a:lumMod val="75000"/>
                  </a:schemeClr>
                </a:solidFill>
              </a:rPr>
              <a:t>                                                               </a:t>
            </a:r>
            <a:endParaRPr lang="sv-SE" dirty="0">
              <a:solidFill>
                <a:schemeClr val="accent1">
                  <a:lumMod val="75000"/>
                </a:schemeClr>
              </a:solidFill>
            </a:endParaRPr>
          </a:p>
        </p:txBody>
      </p:sp>
      <p:sp>
        <p:nvSpPr>
          <p:cNvPr id="13" name="textruta 12">
            <a:extLst>
              <a:ext uri="{FF2B5EF4-FFF2-40B4-BE49-F238E27FC236}">
                <a16:creationId xmlns:a16="http://schemas.microsoft.com/office/drawing/2014/main" id="{A16C096F-FC58-4B8F-B184-9E3F061491B7}"/>
              </a:ext>
            </a:extLst>
          </p:cNvPr>
          <p:cNvSpPr txBox="1"/>
          <p:nvPr/>
        </p:nvSpPr>
        <p:spPr>
          <a:xfrm>
            <a:off x="2000250" y="2754868"/>
            <a:ext cx="2999027" cy="369332"/>
          </a:xfrm>
          <a:prstGeom prst="rect">
            <a:avLst/>
          </a:prstGeom>
          <a:noFill/>
        </p:spPr>
        <p:txBody>
          <a:bodyPr wrap="square" rtlCol="0">
            <a:spAutoFit/>
          </a:bodyPr>
          <a:lstStyle/>
          <a:p>
            <a:r>
              <a:rPr lang="sv-SE" u="sng" dirty="0">
                <a:solidFill>
                  <a:schemeClr val="accent1">
                    <a:lumMod val="75000"/>
                  </a:schemeClr>
                </a:solidFill>
              </a:rPr>
              <a:t>Match-arrangemangsgrupp</a:t>
            </a:r>
          </a:p>
        </p:txBody>
      </p:sp>
      <p:sp>
        <p:nvSpPr>
          <p:cNvPr id="14" name="textruta 13">
            <a:extLst>
              <a:ext uri="{FF2B5EF4-FFF2-40B4-BE49-F238E27FC236}">
                <a16:creationId xmlns:a16="http://schemas.microsoft.com/office/drawing/2014/main" id="{8A7E5847-BBD6-4B78-A863-55B9A0A03A40}"/>
              </a:ext>
            </a:extLst>
          </p:cNvPr>
          <p:cNvSpPr txBox="1"/>
          <p:nvPr/>
        </p:nvSpPr>
        <p:spPr>
          <a:xfrm>
            <a:off x="5074584" y="2777280"/>
            <a:ext cx="1676400" cy="369332"/>
          </a:xfrm>
          <a:prstGeom prst="rect">
            <a:avLst/>
          </a:prstGeom>
          <a:noFill/>
        </p:spPr>
        <p:txBody>
          <a:bodyPr wrap="square" rtlCol="0">
            <a:spAutoFit/>
          </a:bodyPr>
          <a:lstStyle/>
          <a:p>
            <a:r>
              <a:rPr lang="sv-SE" u="sng" dirty="0">
                <a:solidFill>
                  <a:schemeClr val="accent1">
                    <a:lumMod val="75000"/>
                  </a:schemeClr>
                </a:solidFill>
              </a:rPr>
              <a:t>Ekonomi</a:t>
            </a:r>
          </a:p>
        </p:txBody>
      </p:sp>
      <p:sp>
        <p:nvSpPr>
          <p:cNvPr id="16" name="textruta 15">
            <a:extLst>
              <a:ext uri="{FF2B5EF4-FFF2-40B4-BE49-F238E27FC236}">
                <a16:creationId xmlns:a16="http://schemas.microsoft.com/office/drawing/2014/main" id="{94B89BD4-B4FD-4384-A84F-CF69B8DA196E}"/>
              </a:ext>
            </a:extLst>
          </p:cNvPr>
          <p:cNvSpPr txBox="1"/>
          <p:nvPr/>
        </p:nvSpPr>
        <p:spPr>
          <a:xfrm>
            <a:off x="2000250" y="3137614"/>
            <a:ext cx="2743200" cy="2062103"/>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Emelia</a:t>
            </a:r>
          </a:p>
          <a:p>
            <a:pPr marL="285750" indent="-285750">
              <a:buFont typeface="Arial" panose="020B0604020202020204" pitchFamily="34" charset="0"/>
              <a:buChar char="•"/>
            </a:pPr>
            <a:r>
              <a:rPr lang="sv-SE" sz="1600" dirty="0">
                <a:solidFill>
                  <a:schemeClr val="accent1">
                    <a:lumMod val="75000"/>
                  </a:schemeClr>
                </a:solidFill>
              </a:rPr>
              <a:t>Alma H</a:t>
            </a:r>
          </a:p>
          <a:p>
            <a:pPr marL="285750" indent="-285750">
              <a:buFont typeface="Arial" panose="020B0604020202020204" pitchFamily="34" charset="0"/>
              <a:buChar char="•"/>
            </a:pPr>
            <a:r>
              <a:rPr lang="sv-SE" sz="1600" dirty="0">
                <a:solidFill>
                  <a:schemeClr val="accent1">
                    <a:lumMod val="75000"/>
                  </a:schemeClr>
                </a:solidFill>
              </a:rPr>
              <a:t>Kajsa</a:t>
            </a:r>
          </a:p>
          <a:p>
            <a:pPr marL="285750" indent="-285750">
              <a:buFont typeface="Arial" panose="020B0604020202020204" pitchFamily="34" charset="0"/>
              <a:buChar char="•"/>
            </a:pPr>
            <a:r>
              <a:rPr lang="sv-SE" sz="1600" dirty="0">
                <a:solidFill>
                  <a:schemeClr val="accent1">
                    <a:lumMod val="75000"/>
                  </a:schemeClr>
                </a:solidFill>
              </a:rPr>
              <a:t>Emma</a:t>
            </a:r>
          </a:p>
          <a:p>
            <a:pPr marL="285750" indent="-285750">
              <a:buFont typeface="Arial" panose="020B0604020202020204" pitchFamily="34" charset="0"/>
              <a:buChar char="•"/>
            </a:pPr>
            <a:r>
              <a:rPr lang="sv-SE" sz="1600" dirty="0">
                <a:solidFill>
                  <a:schemeClr val="accent1">
                    <a:lumMod val="75000"/>
                  </a:schemeClr>
                </a:solidFill>
              </a:rPr>
              <a:t>Ida</a:t>
            </a:r>
          </a:p>
          <a:p>
            <a:pPr marL="285750" indent="-285750">
              <a:buFont typeface="Arial" panose="020B0604020202020204" pitchFamily="34" charset="0"/>
              <a:buChar char="•"/>
            </a:pPr>
            <a:r>
              <a:rPr lang="sv-SE" sz="1600" dirty="0" err="1">
                <a:solidFill>
                  <a:schemeClr val="accent1">
                    <a:lumMod val="75000"/>
                  </a:schemeClr>
                </a:solidFill>
              </a:rPr>
              <a:t>Liah</a:t>
            </a:r>
            <a:endParaRPr lang="sv-SE" sz="1600" dirty="0">
              <a:solidFill>
                <a:schemeClr val="accent1">
                  <a:lumMod val="75000"/>
                </a:schemeClr>
              </a:solidFill>
            </a:endParaRPr>
          </a:p>
          <a:p>
            <a:pPr marL="285750" indent="-285750">
              <a:buFont typeface="Arial" panose="020B0604020202020204" pitchFamily="34" charset="0"/>
              <a:buChar char="•"/>
            </a:pPr>
            <a:r>
              <a:rPr lang="sv-SE" sz="1600" dirty="0">
                <a:solidFill>
                  <a:schemeClr val="accent1">
                    <a:lumMod val="75000"/>
                  </a:schemeClr>
                </a:solidFill>
              </a:rPr>
              <a:t>Iris</a:t>
            </a:r>
          </a:p>
          <a:p>
            <a:endParaRPr lang="sv-SE" sz="1600" dirty="0">
              <a:solidFill>
                <a:schemeClr val="accent1">
                  <a:lumMod val="75000"/>
                </a:schemeClr>
              </a:solidFill>
            </a:endParaRPr>
          </a:p>
        </p:txBody>
      </p:sp>
      <p:sp>
        <p:nvSpPr>
          <p:cNvPr id="18" name="textruta 17">
            <a:extLst>
              <a:ext uri="{FF2B5EF4-FFF2-40B4-BE49-F238E27FC236}">
                <a16:creationId xmlns:a16="http://schemas.microsoft.com/office/drawing/2014/main" id="{80CE6D95-D22B-40FE-9B9F-4CE8BC0C91E7}"/>
              </a:ext>
            </a:extLst>
          </p:cNvPr>
          <p:cNvSpPr txBox="1"/>
          <p:nvPr/>
        </p:nvSpPr>
        <p:spPr>
          <a:xfrm>
            <a:off x="5074584" y="3146960"/>
            <a:ext cx="2133600" cy="1077218"/>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Emilia</a:t>
            </a:r>
          </a:p>
          <a:p>
            <a:pPr marL="285750" indent="-285750">
              <a:buFont typeface="Arial" panose="020B0604020202020204" pitchFamily="34" charset="0"/>
              <a:buChar char="•"/>
            </a:pPr>
            <a:r>
              <a:rPr lang="sv-SE" sz="1600" dirty="0">
                <a:solidFill>
                  <a:schemeClr val="accent1">
                    <a:lumMod val="75000"/>
                  </a:schemeClr>
                </a:solidFill>
              </a:rPr>
              <a:t>Alice (kassör)</a:t>
            </a:r>
          </a:p>
          <a:p>
            <a:pPr marL="285750" indent="-285750">
              <a:buFont typeface="Arial" panose="020B0604020202020204" pitchFamily="34" charset="0"/>
              <a:buChar char="•"/>
            </a:pPr>
            <a:r>
              <a:rPr lang="sv-SE" sz="1600" dirty="0">
                <a:solidFill>
                  <a:schemeClr val="accent1">
                    <a:lumMod val="75000"/>
                  </a:schemeClr>
                </a:solidFill>
              </a:rPr>
              <a:t>My</a:t>
            </a:r>
          </a:p>
          <a:p>
            <a:endParaRPr lang="sv-SE" sz="1600" dirty="0">
              <a:solidFill>
                <a:schemeClr val="accent1">
                  <a:lumMod val="75000"/>
                </a:schemeClr>
              </a:solidFill>
            </a:endParaRPr>
          </a:p>
        </p:txBody>
      </p:sp>
      <p:sp>
        <p:nvSpPr>
          <p:cNvPr id="19" name="textruta 18">
            <a:extLst>
              <a:ext uri="{FF2B5EF4-FFF2-40B4-BE49-F238E27FC236}">
                <a16:creationId xmlns:a16="http://schemas.microsoft.com/office/drawing/2014/main" id="{28ED3BBD-C9D1-4AAA-B325-86CFB50F762F}"/>
              </a:ext>
            </a:extLst>
          </p:cNvPr>
          <p:cNvSpPr txBox="1"/>
          <p:nvPr/>
        </p:nvSpPr>
        <p:spPr>
          <a:xfrm>
            <a:off x="6764150" y="3124200"/>
            <a:ext cx="1259542" cy="1323439"/>
          </a:xfrm>
          <a:prstGeom prst="rect">
            <a:avLst/>
          </a:prstGeom>
          <a:noFill/>
        </p:spPr>
        <p:txBody>
          <a:bodyPr wrap="square" rtlCol="0">
            <a:spAutoFit/>
          </a:bodyPr>
          <a:lstStyle/>
          <a:p>
            <a:pPr marL="285750" lvl="2" indent="-285750">
              <a:buFont typeface="Arial" panose="020B0604020202020204" pitchFamily="34" charset="0"/>
              <a:buChar char="•"/>
            </a:pPr>
            <a:r>
              <a:rPr lang="sv-SE" sz="1600" dirty="0">
                <a:solidFill>
                  <a:schemeClr val="accent1">
                    <a:lumMod val="75000"/>
                  </a:schemeClr>
                </a:solidFill>
              </a:rPr>
              <a:t>Krister           </a:t>
            </a:r>
          </a:p>
          <a:p>
            <a:pPr marL="285750" indent="-285750">
              <a:buFont typeface="Arial" panose="020B0604020202020204" pitchFamily="34" charset="0"/>
              <a:buChar char="•"/>
            </a:pPr>
            <a:r>
              <a:rPr lang="sv-SE" sz="1600" dirty="0">
                <a:solidFill>
                  <a:schemeClr val="accent1">
                    <a:lumMod val="75000"/>
                  </a:schemeClr>
                </a:solidFill>
              </a:rPr>
              <a:t>Micke</a:t>
            </a:r>
          </a:p>
          <a:p>
            <a:pPr marL="285750" indent="-285750">
              <a:buFont typeface="Arial" panose="020B0604020202020204" pitchFamily="34" charset="0"/>
              <a:buChar char="•"/>
            </a:pPr>
            <a:r>
              <a:rPr lang="sv-SE" sz="1600" dirty="0">
                <a:solidFill>
                  <a:schemeClr val="accent1">
                    <a:lumMod val="75000"/>
                  </a:schemeClr>
                </a:solidFill>
              </a:rPr>
              <a:t>Tommy</a:t>
            </a:r>
          </a:p>
          <a:p>
            <a:pPr marL="285750" indent="-285750">
              <a:buFont typeface="Arial" panose="020B0604020202020204" pitchFamily="34" charset="0"/>
              <a:buChar char="•"/>
            </a:pPr>
            <a:r>
              <a:rPr lang="sv-SE" sz="1600" dirty="0">
                <a:solidFill>
                  <a:schemeClr val="accent1">
                    <a:lumMod val="75000"/>
                  </a:schemeClr>
                </a:solidFill>
              </a:rPr>
              <a:t>Simon</a:t>
            </a:r>
          </a:p>
          <a:p>
            <a:pPr marL="285750" indent="-285750">
              <a:buFont typeface="Arial" panose="020B0604020202020204" pitchFamily="34" charset="0"/>
              <a:buChar char="•"/>
            </a:pPr>
            <a:r>
              <a:rPr lang="sv-SE" sz="1600" dirty="0">
                <a:solidFill>
                  <a:schemeClr val="accent1">
                    <a:lumMod val="75000"/>
                  </a:schemeClr>
                </a:solidFill>
              </a:rPr>
              <a:t>Sofie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752462"/>
          </a:xfrm>
          <a:prstGeom prst="rect">
            <a:avLst/>
          </a:prstGeom>
        </p:spPr>
        <p:txBody>
          <a:bodyPr vert="horz" wrap="square" lIns="0" tIns="318465" rIns="0" bIns="0" rtlCol="0">
            <a:spAutoFit/>
          </a:bodyPr>
          <a:lstStyle/>
          <a:p>
            <a:pPr marL="3980815">
              <a:lnSpc>
                <a:spcPct val="100000"/>
              </a:lnSpc>
              <a:spcBef>
                <a:spcPts val="95"/>
              </a:spcBef>
            </a:pPr>
            <a:r>
              <a:rPr dirty="0">
                <a:solidFill>
                  <a:srgbClr val="000000"/>
                </a:solidFill>
              </a:rPr>
              <a:t>Ekonomi</a:t>
            </a:r>
            <a:r>
              <a:rPr spc="-120" dirty="0">
                <a:solidFill>
                  <a:srgbClr val="000000"/>
                </a:solidFill>
              </a:rPr>
              <a:t> </a:t>
            </a:r>
            <a:r>
              <a:rPr spc="-20" dirty="0">
                <a:solidFill>
                  <a:srgbClr val="000000"/>
                </a:solidFill>
              </a:rPr>
              <a:t>202</a:t>
            </a:r>
            <a:r>
              <a:rPr lang="sv-SE" spc="-20" dirty="0">
                <a:solidFill>
                  <a:srgbClr val="000000"/>
                </a:solidFill>
              </a:rPr>
              <a:t>4</a:t>
            </a:r>
            <a:endParaRPr spc="-20" dirty="0">
              <a:solidFill>
                <a:srgbClr val="000000"/>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85915"/>
            <a:ext cx="664202" cy="644650"/>
          </a:xfrm>
          <a:prstGeom prst="rect">
            <a:avLst/>
          </a:prstGeom>
        </p:spPr>
      </p:pic>
      <p:sp>
        <p:nvSpPr>
          <p:cNvPr id="7" name="object 7"/>
          <p:cNvSpPr txBox="1"/>
          <p:nvPr/>
        </p:nvSpPr>
        <p:spPr>
          <a:xfrm>
            <a:off x="1607819" y="4942332"/>
            <a:ext cx="8929370" cy="872034"/>
          </a:xfrm>
          <a:prstGeom prst="rect">
            <a:avLst/>
          </a:prstGeom>
          <a:ln w="57150">
            <a:solidFill>
              <a:srgbClr val="006FC0"/>
            </a:solidFill>
          </a:ln>
        </p:spPr>
        <p:txBody>
          <a:bodyPr vert="horz" wrap="square" lIns="0" tIns="40640" rIns="0" bIns="0" rtlCol="0">
            <a:spAutoFit/>
          </a:bodyPr>
          <a:lstStyle/>
          <a:p>
            <a:pPr marL="91440" marR="464184">
              <a:lnSpc>
                <a:spcPct val="100000"/>
              </a:lnSpc>
              <a:spcBef>
                <a:spcPts val="320"/>
              </a:spcBef>
            </a:pPr>
            <a:r>
              <a:rPr sz="1800" b="1" dirty="0">
                <a:latin typeface="Arial"/>
                <a:cs typeface="Arial"/>
              </a:rPr>
              <a:t>Avgifterna</a:t>
            </a:r>
            <a:r>
              <a:rPr sz="1800" b="1" spc="10" dirty="0">
                <a:latin typeface="Arial"/>
                <a:cs typeface="Arial"/>
              </a:rPr>
              <a:t> </a:t>
            </a:r>
            <a:r>
              <a:rPr sz="1800" b="1" dirty="0">
                <a:latin typeface="Arial"/>
                <a:cs typeface="Arial"/>
              </a:rPr>
              <a:t>ska</a:t>
            </a:r>
            <a:r>
              <a:rPr sz="1800" b="1" spc="-50" dirty="0">
                <a:latin typeface="Arial"/>
                <a:cs typeface="Arial"/>
              </a:rPr>
              <a:t> </a:t>
            </a:r>
            <a:r>
              <a:rPr sz="1800" b="1" dirty="0">
                <a:latin typeface="Arial"/>
                <a:cs typeface="Arial"/>
              </a:rPr>
              <a:t>täcka</a:t>
            </a:r>
            <a:r>
              <a:rPr sz="1800" b="1" spc="-40" dirty="0">
                <a:latin typeface="Arial"/>
                <a:cs typeface="Arial"/>
              </a:rPr>
              <a:t> </a:t>
            </a:r>
            <a:r>
              <a:rPr sz="1800" b="1" dirty="0">
                <a:latin typeface="Arial"/>
                <a:cs typeface="Arial"/>
              </a:rPr>
              <a:t>personalkostnader</a:t>
            </a:r>
            <a:r>
              <a:rPr sz="1800" b="1" spc="-40" dirty="0">
                <a:latin typeface="Arial"/>
                <a:cs typeface="Arial"/>
              </a:rPr>
              <a:t> </a:t>
            </a:r>
            <a:r>
              <a:rPr sz="1800" b="1" dirty="0">
                <a:latin typeface="Arial"/>
                <a:cs typeface="Arial"/>
              </a:rPr>
              <a:t>(Arnäs</a:t>
            </a:r>
            <a:r>
              <a:rPr sz="1800" b="1" spc="-10" dirty="0">
                <a:latin typeface="Arial"/>
                <a:cs typeface="Arial"/>
              </a:rPr>
              <a:t> </a:t>
            </a:r>
            <a:r>
              <a:rPr sz="1800" b="1" dirty="0">
                <a:latin typeface="Arial"/>
                <a:cs typeface="Arial"/>
              </a:rPr>
              <a:t>har</a:t>
            </a:r>
            <a:r>
              <a:rPr sz="1800" b="1" spc="-45" dirty="0">
                <a:latin typeface="Arial"/>
                <a:cs typeface="Arial"/>
              </a:rPr>
              <a:t> </a:t>
            </a:r>
            <a:r>
              <a:rPr lang="sv-SE" b="1" spc="-45" dirty="0">
                <a:latin typeface="Arial"/>
                <a:cs typeface="Arial"/>
              </a:rPr>
              <a:t>en</a:t>
            </a:r>
            <a:r>
              <a:rPr sz="1800" b="1" spc="-5" dirty="0">
                <a:latin typeface="Arial"/>
                <a:cs typeface="Arial"/>
              </a:rPr>
              <a:t> </a:t>
            </a:r>
            <a:r>
              <a:rPr sz="1800" b="1" dirty="0" err="1">
                <a:latin typeface="Arial"/>
                <a:cs typeface="Arial"/>
              </a:rPr>
              <a:t>anställd</a:t>
            </a:r>
            <a:r>
              <a:rPr lang="sv-SE" sz="1800" b="1" dirty="0">
                <a:latin typeface="Arial"/>
                <a:cs typeface="Arial"/>
              </a:rPr>
              <a:t> </a:t>
            </a:r>
            <a:r>
              <a:rPr sz="1800" b="1" spc="-10" dirty="0" err="1">
                <a:latin typeface="Arial"/>
                <a:cs typeface="Arial"/>
              </a:rPr>
              <a:t>vaktmästare</a:t>
            </a:r>
            <a:r>
              <a:rPr sz="1800" b="1" spc="-10" dirty="0">
                <a:latin typeface="Arial"/>
                <a:cs typeface="Arial"/>
              </a:rPr>
              <a:t> </a:t>
            </a:r>
            <a:r>
              <a:rPr sz="1800" b="1" dirty="0">
                <a:latin typeface="Arial"/>
                <a:cs typeface="Arial"/>
              </a:rPr>
              <a:t>och</a:t>
            </a:r>
            <a:r>
              <a:rPr sz="1800" b="1" spc="-5" dirty="0">
                <a:latin typeface="Arial"/>
                <a:cs typeface="Arial"/>
              </a:rPr>
              <a:t> </a:t>
            </a:r>
            <a:r>
              <a:rPr sz="1800" b="1" dirty="0">
                <a:latin typeface="Arial"/>
                <a:cs typeface="Arial"/>
              </a:rPr>
              <a:t>en</a:t>
            </a:r>
            <a:r>
              <a:rPr sz="1800" b="1" spc="10" dirty="0">
                <a:latin typeface="Arial"/>
                <a:cs typeface="Arial"/>
              </a:rPr>
              <a:t> </a:t>
            </a:r>
            <a:r>
              <a:rPr sz="1800" b="1" dirty="0">
                <a:latin typeface="Arial"/>
                <a:cs typeface="Arial"/>
              </a:rPr>
              <a:t>kanslist), </a:t>
            </a:r>
            <a:r>
              <a:rPr sz="1800" b="1" spc="-10" dirty="0">
                <a:latin typeface="Arial"/>
                <a:cs typeface="Arial"/>
              </a:rPr>
              <a:t>anläggningskostnader,</a:t>
            </a:r>
            <a:r>
              <a:rPr sz="1800" b="1" spc="-15" dirty="0">
                <a:latin typeface="Arial"/>
                <a:cs typeface="Arial"/>
              </a:rPr>
              <a:t> </a:t>
            </a:r>
            <a:r>
              <a:rPr sz="1800" b="1" dirty="0">
                <a:latin typeface="Arial"/>
                <a:cs typeface="Arial"/>
              </a:rPr>
              <a:t>domarkostnader</a:t>
            </a:r>
            <a:r>
              <a:rPr sz="1800" b="1" spc="5" dirty="0">
                <a:latin typeface="Arial"/>
                <a:cs typeface="Arial"/>
              </a:rPr>
              <a:t> </a:t>
            </a:r>
            <a:r>
              <a:rPr sz="1800" b="1" spc="-20" dirty="0">
                <a:latin typeface="Arial"/>
                <a:cs typeface="Arial"/>
              </a:rPr>
              <a:t>samt </a:t>
            </a:r>
            <a:r>
              <a:rPr sz="1800" b="1" spc="-10" dirty="0">
                <a:latin typeface="Arial"/>
                <a:cs typeface="Arial"/>
              </a:rPr>
              <a:t>materialkostnader.</a:t>
            </a:r>
            <a:endParaRPr sz="1800" dirty="0">
              <a:latin typeface="Arial"/>
              <a:cs typeface="Arial"/>
            </a:endParaRPr>
          </a:p>
        </p:txBody>
      </p:sp>
      <p:graphicFrame>
        <p:nvGraphicFramePr>
          <p:cNvPr id="8" name="object 8"/>
          <p:cNvGraphicFramePr>
            <a:graphicFrameLocks noGrp="1"/>
          </p:cNvGraphicFramePr>
          <p:nvPr>
            <p:extLst>
              <p:ext uri="{D42A27DB-BD31-4B8C-83A1-F6EECF244321}">
                <p14:modId xmlns:p14="http://schemas.microsoft.com/office/powerpoint/2010/main" val="3066208588"/>
              </p:ext>
            </p:extLst>
          </p:nvPr>
        </p:nvGraphicFramePr>
        <p:xfrm>
          <a:off x="6116192" y="3087242"/>
          <a:ext cx="5384800" cy="741045"/>
        </p:xfrm>
        <a:graphic>
          <a:graphicData uri="http://schemas.openxmlformats.org/drawingml/2006/table">
            <a:tbl>
              <a:tblPr firstRow="1" bandRow="1">
                <a:tableStyleId>{2D5ABB26-0587-4C30-8999-92F81FD0307C}</a:tableStyleId>
              </a:tblPr>
              <a:tblGrid>
                <a:gridCol w="2692400">
                  <a:extLst>
                    <a:ext uri="{9D8B030D-6E8A-4147-A177-3AD203B41FA5}">
                      <a16:colId xmlns:a16="http://schemas.microsoft.com/office/drawing/2014/main" val="20000"/>
                    </a:ext>
                  </a:extLst>
                </a:gridCol>
                <a:gridCol w="2692400">
                  <a:extLst>
                    <a:ext uri="{9D8B030D-6E8A-4147-A177-3AD203B41FA5}">
                      <a16:colId xmlns:a16="http://schemas.microsoft.com/office/drawing/2014/main" val="20001"/>
                    </a:ext>
                  </a:extLst>
                </a:gridCol>
              </a:tblGrid>
              <a:tr h="370840">
                <a:tc>
                  <a:txBody>
                    <a:bodyPr/>
                    <a:lstStyle/>
                    <a:p>
                      <a:pPr marL="92075">
                        <a:lnSpc>
                          <a:spcPct val="100000"/>
                        </a:lnSpc>
                        <a:spcBef>
                          <a:spcPts val="315"/>
                        </a:spcBef>
                      </a:pPr>
                      <a:r>
                        <a:rPr sz="1800" b="1" spc="-10" dirty="0">
                          <a:solidFill>
                            <a:srgbClr val="FFFFFF"/>
                          </a:solidFill>
                          <a:latin typeface="Arial"/>
                          <a:cs typeface="Arial"/>
                        </a:rPr>
                        <a:t>Lagbeting</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92075">
                        <a:lnSpc>
                          <a:spcPct val="100000"/>
                        </a:lnSpc>
                        <a:spcBef>
                          <a:spcPts val="315"/>
                        </a:spcBef>
                      </a:pPr>
                      <a:r>
                        <a:rPr lang="sv-SE" sz="1800" b="1" spc="-20" dirty="0">
                          <a:solidFill>
                            <a:srgbClr val="FFFFFF"/>
                          </a:solidFill>
                          <a:latin typeface="Arial"/>
                          <a:cs typeface="Arial"/>
                        </a:rPr>
                        <a:t>9</a:t>
                      </a:r>
                      <a:r>
                        <a:rPr sz="1800" b="1" spc="-20" dirty="0">
                          <a:solidFill>
                            <a:srgbClr val="FFFFFF"/>
                          </a:solidFill>
                          <a:latin typeface="Arial"/>
                          <a:cs typeface="Arial"/>
                        </a:rPr>
                        <a:t>-</a:t>
                      </a:r>
                      <a:r>
                        <a:rPr sz="1800" b="1" spc="-10" dirty="0">
                          <a:solidFill>
                            <a:srgbClr val="FFFFFF"/>
                          </a:solidFill>
                          <a:latin typeface="Arial"/>
                          <a:cs typeface="Arial"/>
                        </a:rPr>
                        <a:t>manna</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370205">
                <a:tc>
                  <a:txBody>
                    <a:bodyPr/>
                    <a:lstStyle/>
                    <a:p>
                      <a:pPr marL="92075">
                        <a:lnSpc>
                          <a:spcPct val="100000"/>
                        </a:lnSpc>
                        <a:spcBef>
                          <a:spcPts val="315"/>
                        </a:spcBef>
                      </a:pPr>
                      <a:r>
                        <a:rPr lang="sv-SE" sz="1800" spc="-20" dirty="0">
                          <a:latin typeface="Arial"/>
                          <a:cs typeface="Arial"/>
                        </a:rPr>
                        <a:t>1</a:t>
                      </a:r>
                      <a:r>
                        <a:rPr sz="1800" spc="-20" dirty="0">
                          <a:latin typeface="Arial"/>
                          <a:cs typeface="Arial"/>
                        </a:rPr>
                        <a:t> </a:t>
                      </a:r>
                      <a:r>
                        <a:rPr sz="1800" dirty="0">
                          <a:latin typeface="Arial"/>
                          <a:cs typeface="Arial"/>
                        </a:rPr>
                        <a:t>lag</a:t>
                      </a:r>
                      <a:r>
                        <a:rPr sz="1800" spc="-5" dirty="0">
                          <a:latin typeface="Arial"/>
                          <a:cs typeface="Arial"/>
                        </a:rPr>
                        <a:t> </a:t>
                      </a:r>
                      <a:r>
                        <a:rPr sz="1800" dirty="0">
                          <a:latin typeface="Arial"/>
                          <a:cs typeface="Arial"/>
                        </a:rPr>
                        <a:t>i</a:t>
                      </a:r>
                      <a:r>
                        <a:rPr sz="1800" spc="-10" dirty="0">
                          <a:latin typeface="Arial"/>
                          <a:cs typeface="Arial"/>
                        </a:rPr>
                        <a:t> serien</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2075">
                        <a:lnSpc>
                          <a:spcPct val="100000"/>
                        </a:lnSpc>
                        <a:spcBef>
                          <a:spcPts val="315"/>
                        </a:spcBef>
                      </a:pPr>
                      <a:r>
                        <a:rPr lang="sv-SE" sz="1800" spc="-35" dirty="0">
                          <a:latin typeface="Arial"/>
                          <a:cs typeface="Arial"/>
                        </a:rPr>
                        <a:t>14</a:t>
                      </a:r>
                      <a:r>
                        <a:rPr sz="1800" spc="-35" dirty="0">
                          <a:latin typeface="Arial"/>
                          <a:cs typeface="Arial"/>
                        </a:rPr>
                        <a:t> </a:t>
                      </a:r>
                      <a:r>
                        <a:rPr sz="1800" dirty="0">
                          <a:latin typeface="Arial"/>
                          <a:cs typeface="Arial"/>
                        </a:rPr>
                        <a:t>000</a:t>
                      </a:r>
                      <a:r>
                        <a:rPr sz="1800" spc="-20" dirty="0">
                          <a:latin typeface="Arial"/>
                          <a:cs typeface="Arial"/>
                        </a:rPr>
                        <a:t> </a:t>
                      </a:r>
                      <a:r>
                        <a:rPr sz="1800" spc="-25" dirty="0">
                          <a:latin typeface="Arial"/>
                          <a:cs typeface="Arial"/>
                        </a:rPr>
                        <a:t>kr</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bl>
          </a:graphicData>
        </a:graphic>
      </p:graphicFrame>
      <p:graphicFrame>
        <p:nvGraphicFramePr>
          <p:cNvPr id="9" name="object 9"/>
          <p:cNvGraphicFramePr>
            <a:graphicFrameLocks noGrp="1"/>
          </p:cNvGraphicFramePr>
          <p:nvPr>
            <p:extLst>
              <p:ext uri="{D42A27DB-BD31-4B8C-83A1-F6EECF244321}">
                <p14:modId xmlns:p14="http://schemas.microsoft.com/office/powerpoint/2010/main" val="3600907149"/>
              </p:ext>
            </p:extLst>
          </p:nvPr>
        </p:nvGraphicFramePr>
        <p:xfrm>
          <a:off x="545033" y="3137535"/>
          <a:ext cx="5198110" cy="1476375"/>
        </p:xfrm>
        <a:graphic>
          <a:graphicData uri="http://schemas.openxmlformats.org/drawingml/2006/table">
            <a:tbl>
              <a:tblPr firstRow="1" bandRow="1">
                <a:tableStyleId>{2D5ABB26-0587-4C30-8999-92F81FD0307C}</a:tableStyleId>
              </a:tblPr>
              <a:tblGrid>
                <a:gridCol w="2599055">
                  <a:extLst>
                    <a:ext uri="{9D8B030D-6E8A-4147-A177-3AD203B41FA5}">
                      <a16:colId xmlns:a16="http://schemas.microsoft.com/office/drawing/2014/main" val="20000"/>
                    </a:ext>
                  </a:extLst>
                </a:gridCol>
                <a:gridCol w="2599055">
                  <a:extLst>
                    <a:ext uri="{9D8B030D-6E8A-4147-A177-3AD203B41FA5}">
                      <a16:colId xmlns:a16="http://schemas.microsoft.com/office/drawing/2014/main" val="20001"/>
                    </a:ext>
                  </a:extLst>
                </a:gridCol>
              </a:tblGrid>
              <a:tr h="370205">
                <a:tc>
                  <a:txBody>
                    <a:bodyPr/>
                    <a:lstStyle/>
                    <a:p>
                      <a:pPr marL="91440">
                        <a:lnSpc>
                          <a:spcPct val="100000"/>
                        </a:lnSpc>
                        <a:spcBef>
                          <a:spcPts val="315"/>
                        </a:spcBef>
                      </a:pPr>
                      <a:r>
                        <a:rPr sz="1800" b="1" spc="-10" dirty="0">
                          <a:solidFill>
                            <a:srgbClr val="FFFFFF"/>
                          </a:solidFill>
                          <a:latin typeface="Arial"/>
                          <a:cs typeface="Arial"/>
                        </a:rPr>
                        <a:t>Kostnad/spelare</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91440">
                        <a:lnSpc>
                          <a:spcPct val="100000"/>
                        </a:lnSpc>
                        <a:spcBef>
                          <a:spcPts val="315"/>
                        </a:spcBef>
                      </a:pPr>
                      <a:r>
                        <a:rPr lang="sv-SE" sz="1800" b="1" spc="-20" dirty="0">
                          <a:solidFill>
                            <a:srgbClr val="FFFFFF"/>
                          </a:solidFill>
                          <a:latin typeface="Arial"/>
                          <a:cs typeface="Arial"/>
                        </a:rPr>
                        <a:t>9</a:t>
                      </a:r>
                      <a:r>
                        <a:rPr sz="1800" b="1" spc="-20" dirty="0">
                          <a:solidFill>
                            <a:srgbClr val="FFFFFF"/>
                          </a:solidFill>
                          <a:latin typeface="Arial"/>
                          <a:cs typeface="Arial"/>
                        </a:rPr>
                        <a:t>-</a:t>
                      </a:r>
                      <a:r>
                        <a:rPr sz="1800" b="1" spc="-10" dirty="0">
                          <a:solidFill>
                            <a:srgbClr val="FFFFFF"/>
                          </a:solidFill>
                          <a:latin typeface="Arial"/>
                          <a:cs typeface="Arial"/>
                        </a:rPr>
                        <a:t>manna</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370205">
                <a:tc>
                  <a:txBody>
                    <a:bodyPr/>
                    <a:lstStyle/>
                    <a:p>
                      <a:pPr marL="91440">
                        <a:lnSpc>
                          <a:spcPct val="100000"/>
                        </a:lnSpc>
                        <a:spcBef>
                          <a:spcPts val="320"/>
                        </a:spcBef>
                      </a:pPr>
                      <a:r>
                        <a:rPr sz="1800" spc="-10" dirty="0">
                          <a:latin typeface="Arial"/>
                          <a:cs typeface="Arial"/>
                        </a:rPr>
                        <a:t>Medlemsavgift</a:t>
                      </a:r>
                      <a:endParaRPr sz="1800">
                        <a:latin typeface="Arial"/>
                        <a:cs typeface="Arial"/>
                      </a:endParaRPr>
                    </a:p>
                  </a:txBody>
                  <a:tcPr marL="0" marR="0" marT="406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1440">
                        <a:lnSpc>
                          <a:spcPct val="100000"/>
                        </a:lnSpc>
                        <a:spcBef>
                          <a:spcPts val="320"/>
                        </a:spcBef>
                      </a:pPr>
                      <a:r>
                        <a:rPr lang="sv-SE" sz="1800" dirty="0">
                          <a:latin typeface="Arial"/>
                          <a:cs typeface="Arial"/>
                        </a:rPr>
                        <a:t>6</a:t>
                      </a:r>
                      <a:r>
                        <a:rPr sz="1800" dirty="0">
                          <a:latin typeface="Arial"/>
                          <a:cs typeface="Arial"/>
                        </a:rPr>
                        <a:t>00</a:t>
                      </a:r>
                      <a:r>
                        <a:rPr sz="1800" spc="-45" dirty="0">
                          <a:latin typeface="Arial"/>
                          <a:cs typeface="Arial"/>
                        </a:rPr>
                        <a:t> </a:t>
                      </a:r>
                      <a:r>
                        <a:rPr sz="1800" spc="-25" dirty="0">
                          <a:latin typeface="Arial"/>
                          <a:cs typeface="Arial"/>
                        </a:rPr>
                        <a:t>kr</a:t>
                      </a:r>
                      <a:endParaRPr sz="1800" dirty="0">
                        <a:latin typeface="Arial"/>
                        <a:cs typeface="Arial"/>
                      </a:endParaRPr>
                    </a:p>
                  </a:txBody>
                  <a:tcPr marL="0" marR="0" marT="406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370840">
                <a:tc>
                  <a:txBody>
                    <a:bodyPr/>
                    <a:lstStyle/>
                    <a:p>
                      <a:pPr marL="91440">
                        <a:lnSpc>
                          <a:spcPct val="100000"/>
                        </a:lnSpc>
                        <a:spcBef>
                          <a:spcPts val="315"/>
                        </a:spcBef>
                      </a:pPr>
                      <a:r>
                        <a:rPr sz="1800" spc="-10" dirty="0">
                          <a:latin typeface="Arial"/>
                          <a:cs typeface="Arial"/>
                        </a:rPr>
                        <a:t>Deltagaravgift</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91440">
                        <a:lnSpc>
                          <a:spcPct val="100000"/>
                        </a:lnSpc>
                        <a:spcBef>
                          <a:spcPts val="315"/>
                        </a:spcBef>
                      </a:pPr>
                      <a:r>
                        <a:rPr lang="sv-SE" sz="1800" dirty="0">
                          <a:latin typeface="Arial"/>
                          <a:cs typeface="Arial"/>
                        </a:rPr>
                        <a:t>11</a:t>
                      </a:r>
                      <a:r>
                        <a:rPr sz="1800" dirty="0">
                          <a:latin typeface="Arial"/>
                          <a:cs typeface="Arial"/>
                        </a:rPr>
                        <a:t>00</a:t>
                      </a:r>
                      <a:r>
                        <a:rPr sz="1800" spc="-40" dirty="0">
                          <a:latin typeface="Arial"/>
                          <a:cs typeface="Arial"/>
                        </a:rPr>
                        <a:t> </a:t>
                      </a:r>
                      <a:r>
                        <a:rPr sz="1800" spc="-25" dirty="0">
                          <a:latin typeface="Arial"/>
                          <a:cs typeface="Arial"/>
                        </a:rPr>
                        <a:t>kr</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365125">
                <a:tc>
                  <a:txBody>
                    <a:bodyPr/>
                    <a:lstStyle/>
                    <a:p>
                      <a:pPr marL="91440">
                        <a:lnSpc>
                          <a:spcPct val="100000"/>
                        </a:lnSpc>
                        <a:spcBef>
                          <a:spcPts val="320"/>
                        </a:spcBef>
                      </a:pPr>
                      <a:r>
                        <a:rPr sz="1800" b="1" spc="-10" dirty="0">
                          <a:latin typeface="Arial"/>
                          <a:cs typeface="Arial"/>
                        </a:rPr>
                        <a:t>Totalt</a:t>
                      </a:r>
                      <a:endParaRPr sz="180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91440">
                        <a:lnSpc>
                          <a:spcPct val="100000"/>
                        </a:lnSpc>
                        <a:spcBef>
                          <a:spcPts val="320"/>
                        </a:spcBef>
                      </a:pPr>
                      <a:r>
                        <a:rPr sz="1800" b="1" dirty="0">
                          <a:latin typeface="Arial"/>
                          <a:cs typeface="Arial"/>
                        </a:rPr>
                        <a:t>1</a:t>
                      </a:r>
                      <a:r>
                        <a:rPr sz="1800" b="1" spc="-35" dirty="0">
                          <a:latin typeface="Arial"/>
                          <a:cs typeface="Arial"/>
                        </a:rPr>
                        <a:t> </a:t>
                      </a:r>
                      <a:r>
                        <a:rPr lang="sv-SE" sz="1800" b="1" spc="-35" dirty="0">
                          <a:latin typeface="Arial"/>
                          <a:cs typeface="Arial"/>
                        </a:rPr>
                        <a:t>7</a:t>
                      </a:r>
                      <a:r>
                        <a:rPr sz="1800" b="1" dirty="0">
                          <a:latin typeface="Arial"/>
                          <a:cs typeface="Arial"/>
                        </a:rPr>
                        <a:t>00</a:t>
                      </a:r>
                      <a:r>
                        <a:rPr sz="1800" b="1" spc="-20" dirty="0">
                          <a:latin typeface="Arial"/>
                          <a:cs typeface="Arial"/>
                        </a:rPr>
                        <a:t> </a:t>
                      </a:r>
                      <a:r>
                        <a:rPr sz="1800" b="1" spc="-25" dirty="0">
                          <a:latin typeface="Arial"/>
                          <a:cs typeface="Arial"/>
                        </a:rPr>
                        <a:t>kr</a:t>
                      </a:r>
                      <a:endParaRPr sz="1800" dirty="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bl>
          </a:graphicData>
        </a:graphic>
      </p:graphicFrame>
      <p:graphicFrame>
        <p:nvGraphicFramePr>
          <p:cNvPr id="11" name="Tabell 10">
            <a:extLst>
              <a:ext uri="{FF2B5EF4-FFF2-40B4-BE49-F238E27FC236}">
                <a16:creationId xmlns:a16="http://schemas.microsoft.com/office/drawing/2014/main" id="{4B5A9B4F-BF3D-470D-A32F-A0E978541CD9}"/>
              </a:ext>
            </a:extLst>
          </p:cNvPr>
          <p:cNvGraphicFramePr>
            <a:graphicFrameLocks noGrp="1"/>
          </p:cNvGraphicFramePr>
          <p:nvPr>
            <p:extLst>
              <p:ext uri="{D42A27DB-BD31-4B8C-83A1-F6EECF244321}">
                <p14:modId xmlns:p14="http://schemas.microsoft.com/office/powerpoint/2010/main" val="1198267799"/>
              </p:ext>
            </p:extLst>
          </p:nvPr>
        </p:nvGraphicFramePr>
        <p:xfrm>
          <a:off x="6116192" y="3898886"/>
          <a:ext cx="5237608" cy="731520"/>
        </p:xfrm>
        <a:graphic>
          <a:graphicData uri="http://schemas.openxmlformats.org/drawingml/2006/table">
            <a:tbl>
              <a:tblPr firstRow="1" bandRow="1">
                <a:tableStyleId>{5C22544A-7EE6-4342-B048-85BDC9FD1C3A}</a:tableStyleId>
              </a:tblPr>
              <a:tblGrid>
                <a:gridCol w="5237608">
                  <a:extLst>
                    <a:ext uri="{9D8B030D-6E8A-4147-A177-3AD203B41FA5}">
                      <a16:colId xmlns:a16="http://schemas.microsoft.com/office/drawing/2014/main" val="322552992"/>
                    </a:ext>
                  </a:extLst>
                </a:gridCol>
              </a:tblGrid>
              <a:tr h="357512">
                <a:tc>
                  <a:txBody>
                    <a:bodyPr/>
                    <a:lstStyle/>
                    <a:p>
                      <a:pPr algn="ctr"/>
                      <a:r>
                        <a:rPr lang="sv-SE" dirty="0"/>
                        <a:t>Lagkassa 2024</a:t>
                      </a:r>
                    </a:p>
                  </a:txBody>
                  <a:tcPr/>
                </a:tc>
                <a:extLst>
                  <a:ext uri="{0D108BD9-81ED-4DB2-BD59-A6C34878D82A}">
                    <a16:rowId xmlns:a16="http://schemas.microsoft.com/office/drawing/2014/main" val="4027785352"/>
                  </a:ext>
                </a:extLst>
              </a:tr>
              <a:tr h="357512">
                <a:tc>
                  <a:txBody>
                    <a:bodyPr/>
                    <a:lstStyle/>
                    <a:p>
                      <a:pPr algn="ctr"/>
                      <a:r>
                        <a:rPr lang="sv-SE" b="1" dirty="0"/>
                        <a:t>18 702 kr</a:t>
                      </a:r>
                    </a:p>
                  </a:txBody>
                  <a:tcPr/>
                </a:tc>
                <a:extLst>
                  <a:ext uri="{0D108BD9-81ED-4DB2-BD59-A6C34878D82A}">
                    <a16:rowId xmlns:a16="http://schemas.microsoft.com/office/drawing/2014/main" val="95687698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F05918-6603-4254-A0B4-1BFB2B5E06FD}"/>
              </a:ext>
            </a:extLst>
          </p:cNvPr>
          <p:cNvSpPr>
            <a:spLocks noGrp="1"/>
          </p:cNvSpPr>
          <p:nvPr>
            <p:ph type="title"/>
          </p:nvPr>
        </p:nvSpPr>
        <p:spPr>
          <a:xfrm>
            <a:off x="918159" y="304801"/>
            <a:ext cx="9165767" cy="430887"/>
          </a:xfrm>
        </p:spPr>
        <p:txBody>
          <a:bodyPr/>
          <a:lstStyle/>
          <a:p>
            <a:pPr algn="ctr"/>
            <a:r>
              <a:rPr lang="sv-SE" dirty="0"/>
              <a:t>Kassabok 2023</a:t>
            </a:r>
          </a:p>
        </p:txBody>
      </p:sp>
      <p:sp>
        <p:nvSpPr>
          <p:cNvPr id="3" name="Platshållare för text 2">
            <a:extLst>
              <a:ext uri="{FF2B5EF4-FFF2-40B4-BE49-F238E27FC236}">
                <a16:creationId xmlns:a16="http://schemas.microsoft.com/office/drawing/2014/main" id="{D172D9A4-0221-4129-85D9-45D734F86759}"/>
              </a:ext>
            </a:extLst>
          </p:cNvPr>
          <p:cNvSpPr>
            <a:spLocks noGrp="1"/>
          </p:cNvSpPr>
          <p:nvPr>
            <p:ph type="body" idx="1"/>
          </p:nvPr>
        </p:nvSpPr>
        <p:spPr>
          <a:xfrm>
            <a:off x="482066" y="735688"/>
            <a:ext cx="11227867" cy="5791200"/>
          </a:xfrm>
        </p:spPr>
        <p:txBody>
          <a:bodyPr/>
          <a:lstStyle/>
          <a:p>
            <a:endParaRPr lang="sv-SE" dirty="0"/>
          </a:p>
        </p:txBody>
      </p:sp>
      <p:graphicFrame>
        <p:nvGraphicFramePr>
          <p:cNvPr id="12" name="Tabell 11">
            <a:extLst>
              <a:ext uri="{FF2B5EF4-FFF2-40B4-BE49-F238E27FC236}">
                <a16:creationId xmlns:a16="http://schemas.microsoft.com/office/drawing/2014/main" id="{9CF3997C-3831-4CE4-B22F-C6EA0CDBBE77}"/>
              </a:ext>
            </a:extLst>
          </p:cNvPr>
          <p:cNvGraphicFramePr>
            <a:graphicFrameLocks noGrp="1"/>
          </p:cNvGraphicFramePr>
          <p:nvPr>
            <p:extLst>
              <p:ext uri="{D42A27DB-BD31-4B8C-83A1-F6EECF244321}">
                <p14:modId xmlns:p14="http://schemas.microsoft.com/office/powerpoint/2010/main" val="2358782359"/>
              </p:ext>
            </p:extLst>
          </p:nvPr>
        </p:nvGraphicFramePr>
        <p:xfrm>
          <a:off x="482066" y="735688"/>
          <a:ext cx="11227865" cy="6068510"/>
        </p:xfrm>
        <a:graphic>
          <a:graphicData uri="http://schemas.openxmlformats.org/drawingml/2006/table">
            <a:tbl>
              <a:tblPr>
                <a:tableStyleId>{5C22544A-7EE6-4342-B048-85BDC9FD1C3A}</a:tableStyleId>
              </a:tblPr>
              <a:tblGrid>
                <a:gridCol w="3203818">
                  <a:extLst>
                    <a:ext uri="{9D8B030D-6E8A-4147-A177-3AD203B41FA5}">
                      <a16:colId xmlns:a16="http://schemas.microsoft.com/office/drawing/2014/main" val="3706944526"/>
                    </a:ext>
                  </a:extLst>
                </a:gridCol>
                <a:gridCol w="1267980">
                  <a:extLst>
                    <a:ext uri="{9D8B030D-6E8A-4147-A177-3AD203B41FA5}">
                      <a16:colId xmlns:a16="http://schemas.microsoft.com/office/drawing/2014/main" val="1695579716"/>
                    </a:ext>
                  </a:extLst>
                </a:gridCol>
                <a:gridCol w="765129">
                  <a:extLst>
                    <a:ext uri="{9D8B030D-6E8A-4147-A177-3AD203B41FA5}">
                      <a16:colId xmlns:a16="http://schemas.microsoft.com/office/drawing/2014/main" val="789873857"/>
                    </a:ext>
                  </a:extLst>
                </a:gridCol>
                <a:gridCol w="1035202">
                  <a:extLst>
                    <a:ext uri="{9D8B030D-6E8A-4147-A177-3AD203B41FA5}">
                      <a16:colId xmlns:a16="http://schemas.microsoft.com/office/drawing/2014/main" val="1818367844"/>
                    </a:ext>
                  </a:extLst>
                </a:gridCol>
                <a:gridCol w="619467">
                  <a:extLst>
                    <a:ext uri="{9D8B030D-6E8A-4147-A177-3AD203B41FA5}">
                      <a16:colId xmlns:a16="http://schemas.microsoft.com/office/drawing/2014/main" val="1306844013"/>
                    </a:ext>
                  </a:extLst>
                </a:gridCol>
                <a:gridCol w="619467">
                  <a:extLst>
                    <a:ext uri="{9D8B030D-6E8A-4147-A177-3AD203B41FA5}">
                      <a16:colId xmlns:a16="http://schemas.microsoft.com/office/drawing/2014/main" val="1382401607"/>
                    </a:ext>
                  </a:extLst>
                </a:gridCol>
                <a:gridCol w="617471">
                  <a:extLst>
                    <a:ext uri="{9D8B030D-6E8A-4147-A177-3AD203B41FA5}">
                      <a16:colId xmlns:a16="http://schemas.microsoft.com/office/drawing/2014/main" val="1377386048"/>
                    </a:ext>
                  </a:extLst>
                </a:gridCol>
                <a:gridCol w="621463">
                  <a:extLst>
                    <a:ext uri="{9D8B030D-6E8A-4147-A177-3AD203B41FA5}">
                      <a16:colId xmlns:a16="http://schemas.microsoft.com/office/drawing/2014/main" val="2813649191"/>
                    </a:ext>
                  </a:extLst>
                </a:gridCol>
                <a:gridCol w="619467">
                  <a:extLst>
                    <a:ext uri="{9D8B030D-6E8A-4147-A177-3AD203B41FA5}">
                      <a16:colId xmlns:a16="http://schemas.microsoft.com/office/drawing/2014/main" val="1806590103"/>
                    </a:ext>
                  </a:extLst>
                </a:gridCol>
                <a:gridCol w="619467">
                  <a:extLst>
                    <a:ext uri="{9D8B030D-6E8A-4147-A177-3AD203B41FA5}">
                      <a16:colId xmlns:a16="http://schemas.microsoft.com/office/drawing/2014/main" val="3179853911"/>
                    </a:ext>
                  </a:extLst>
                </a:gridCol>
                <a:gridCol w="619467">
                  <a:extLst>
                    <a:ext uri="{9D8B030D-6E8A-4147-A177-3AD203B41FA5}">
                      <a16:colId xmlns:a16="http://schemas.microsoft.com/office/drawing/2014/main" val="2382786112"/>
                    </a:ext>
                  </a:extLst>
                </a:gridCol>
                <a:gridCol w="619467">
                  <a:extLst>
                    <a:ext uri="{9D8B030D-6E8A-4147-A177-3AD203B41FA5}">
                      <a16:colId xmlns:a16="http://schemas.microsoft.com/office/drawing/2014/main" val="3035873143"/>
                    </a:ext>
                  </a:extLst>
                </a:gridCol>
              </a:tblGrid>
              <a:tr h="159737">
                <a:tc gridSpan="3">
                  <a:txBody>
                    <a:bodyPr/>
                    <a:lstStyle/>
                    <a:p>
                      <a:pPr algn="ctr" fontAlgn="b"/>
                      <a:endParaRPr lang="sv-SE" sz="1100" b="1" i="0" u="sng" strike="noStrike" dirty="0">
                        <a:solidFill>
                          <a:srgbClr val="00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152594848"/>
                  </a:ext>
                </a:extLst>
              </a:tr>
              <a:tr h="159737">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689071922"/>
                  </a:ext>
                </a:extLst>
              </a:tr>
              <a:tr h="220280">
                <a:tc>
                  <a:txBody>
                    <a:bodyPr/>
                    <a:lstStyle/>
                    <a:p>
                      <a:pPr algn="l" fontAlgn="b"/>
                      <a:r>
                        <a:rPr lang="sv-SE" sz="1100" u="sng" strike="noStrike" dirty="0">
                          <a:effectLst/>
                        </a:rPr>
                        <a:t>Händelse:</a:t>
                      </a:r>
                      <a:endParaRPr lang="sv-SE" sz="1100" b="1" i="0" u="sng" strike="noStrike" dirty="0">
                        <a:solidFill>
                          <a:srgbClr val="000000"/>
                        </a:solidFill>
                        <a:effectLst/>
                        <a:latin typeface="Calibri" panose="020F0502020204030204" pitchFamily="34" charset="0"/>
                      </a:endParaRPr>
                    </a:p>
                  </a:txBody>
                  <a:tcPr marL="2076" marR="2076" marT="2076" marB="0" anchor="b"/>
                </a:tc>
                <a:tc>
                  <a:txBody>
                    <a:bodyPr/>
                    <a:lstStyle/>
                    <a:p>
                      <a:pPr algn="l" fontAlgn="b"/>
                      <a:r>
                        <a:rPr lang="sv-SE" sz="1100" u="sng" strike="noStrike">
                          <a:effectLst/>
                        </a:rPr>
                        <a:t>Intäkter:</a:t>
                      </a:r>
                      <a:endParaRPr lang="sv-SE" sz="1100" b="1" i="0" u="sng" strike="noStrike">
                        <a:solidFill>
                          <a:srgbClr val="000000"/>
                        </a:solidFill>
                        <a:effectLst/>
                        <a:latin typeface="Calibri" panose="020F0502020204030204" pitchFamily="34" charset="0"/>
                      </a:endParaRPr>
                    </a:p>
                  </a:txBody>
                  <a:tcPr marL="2076" marR="2076" marT="2076" marB="0" anchor="b"/>
                </a:tc>
                <a:tc>
                  <a:txBody>
                    <a:bodyPr/>
                    <a:lstStyle/>
                    <a:p>
                      <a:pPr algn="l" fontAlgn="b"/>
                      <a:r>
                        <a:rPr lang="sv-SE" sz="1100" u="sng" strike="noStrike">
                          <a:effectLst/>
                        </a:rPr>
                        <a:t>Kostnader:</a:t>
                      </a:r>
                      <a:endParaRPr lang="sv-SE" sz="1100" b="1" i="0" u="sng"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705737296"/>
                  </a:ext>
                </a:extLst>
              </a:tr>
              <a:tr h="159737">
                <a:tc>
                  <a:txBody>
                    <a:bodyPr/>
                    <a:lstStyle/>
                    <a:p>
                      <a:pPr algn="l" fontAlgn="b"/>
                      <a:r>
                        <a:rPr lang="sv-SE" sz="1100" u="none" strike="noStrike" dirty="0">
                          <a:effectLst/>
                        </a:rPr>
                        <a:t>Ingående saldo </a:t>
                      </a:r>
                      <a:r>
                        <a:rPr lang="sv-SE" sz="1100" u="none" strike="noStrike" dirty="0" err="1">
                          <a:effectLst/>
                        </a:rPr>
                        <a:t>fg</a:t>
                      </a:r>
                      <a:r>
                        <a:rPr lang="sv-SE" sz="1100" u="none" strike="noStrike" dirty="0">
                          <a:effectLst/>
                        </a:rPr>
                        <a:t> År 2022</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14445,8</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57847640"/>
                  </a:ext>
                </a:extLst>
              </a:tr>
              <a:tr h="178839">
                <a:tc>
                  <a:txBody>
                    <a:bodyPr/>
                    <a:lstStyle/>
                    <a:p>
                      <a:pPr algn="l" fontAlgn="b"/>
                      <a:r>
                        <a:rPr lang="sv-SE" sz="1100" u="none" strike="noStrike">
                          <a:effectLst/>
                        </a:rPr>
                        <a:t>Bet Mid Nordic anmälningsavg 16/3-23</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1250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61342414"/>
                  </a:ext>
                </a:extLst>
              </a:tr>
              <a:tr h="159737">
                <a:tc>
                  <a:txBody>
                    <a:bodyPr/>
                    <a:lstStyle/>
                    <a:p>
                      <a:pPr algn="l" fontAlgn="b"/>
                      <a:r>
                        <a:rPr lang="sv-SE" sz="1100" u="none" strike="noStrike">
                          <a:effectLst/>
                        </a:rPr>
                        <a:t>Utlägg Krister fotbollshandskar 26/3-23</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199</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465196654"/>
                  </a:ext>
                </a:extLst>
              </a:tr>
              <a:tr h="159737">
                <a:tc>
                  <a:txBody>
                    <a:bodyPr/>
                    <a:lstStyle/>
                    <a:p>
                      <a:pPr algn="l" fontAlgn="b"/>
                      <a:r>
                        <a:rPr lang="sv-SE" sz="1100" u="none" strike="noStrike">
                          <a:effectLst/>
                        </a:rPr>
                        <a:t>Utlägg KickOff Sofie 28/4-23</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282</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029089715"/>
                  </a:ext>
                </a:extLst>
              </a:tr>
              <a:tr h="317520">
                <a:tc>
                  <a:txBody>
                    <a:bodyPr/>
                    <a:lstStyle/>
                    <a:p>
                      <a:pPr algn="l" fontAlgn="b"/>
                      <a:r>
                        <a:rPr lang="sv-SE" sz="1100" u="none" strike="noStrike">
                          <a:effectLst/>
                        </a:rPr>
                        <a:t>Inbet MidNordic, 14 spelar 4 ledare (2400:- från kassan)</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19200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278224080"/>
                  </a:ext>
                </a:extLst>
              </a:tr>
              <a:tr h="178839">
                <a:tc>
                  <a:txBody>
                    <a:bodyPr/>
                    <a:lstStyle/>
                    <a:p>
                      <a:pPr algn="l" fontAlgn="b"/>
                      <a:r>
                        <a:rPr lang="sv-SE" sz="1100" u="none" strike="noStrike">
                          <a:effectLst/>
                        </a:rPr>
                        <a:t>Fikaförsäljning 13/5</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760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5">
                  <a:txBody>
                    <a:bodyPr/>
                    <a:lstStyle/>
                    <a:p>
                      <a:pPr algn="l" fontAlgn="b"/>
                      <a:r>
                        <a:rPr lang="sv-SE" sz="1100" u="none" strike="noStrike">
                          <a:effectLst/>
                        </a:rPr>
                        <a:t>ARNÄSKONTO: 2991:- hos Niklas på kansli</a:t>
                      </a:r>
                      <a:endParaRPr lang="sv-SE" sz="1100" b="0" i="0" u="none" strike="noStrike">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075876067"/>
                  </a:ext>
                </a:extLst>
              </a:tr>
              <a:tr h="178839">
                <a:tc>
                  <a:txBody>
                    <a:bodyPr/>
                    <a:lstStyle/>
                    <a:p>
                      <a:pPr algn="l" fontAlgn="b"/>
                      <a:r>
                        <a:rPr lang="sv-SE" sz="1100" u="none" strike="noStrike">
                          <a:effectLst/>
                        </a:rPr>
                        <a:t>Bet Mid Nordic avgift 18 st</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21600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5">
                  <a:txBody>
                    <a:bodyPr/>
                    <a:lstStyle/>
                    <a:p>
                      <a:pPr algn="l" fontAlgn="b"/>
                      <a:r>
                        <a:rPr lang="sv-SE" sz="1100" u="none" strike="noStrike">
                          <a:effectLst/>
                        </a:rPr>
                        <a:t>3500:- för arnäsdagen sätts in på det kontot</a:t>
                      </a:r>
                      <a:endParaRPr lang="sv-SE" sz="1100" b="0" i="0" u="none" strike="noStrike">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4149721487"/>
                  </a:ext>
                </a:extLst>
              </a:tr>
              <a:tr h="159737">
                <a:tc>
                  <a:txBody>
                    <a:bodyPr/>
                    <a:lstStyle/>
                    <a:p>
                      <a:pPr algn="l" fontAlgn="b"/>
                      <a:r>
                        <a:rPr lang="sv-SE" sz="1100" u="none" strike="noStrike">
                          <a:effectLst/>
                        </a:rPr>
                        <a:t>Toa inbetalning </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56420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62683932"/>
                  </a:ext>
                </a:extLst>
              </a:tr>
              <a:tr h="223410">
                <a:tc>
                  <a:txBody>
                    <a:bodyPr/>
                    <a:lstStyle/>
                    <a:p>
                      <a:pPr algn="l" fontAlgn="b"/>
                      <a:r>
                        <a:rPr lang="sv-SE" sz="1100" u="none" strike="noStrike">
                          <a:effectLst/>
                        </a:rPr>
                        <a:t>Sopning 15/4</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5000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2">
                  <a:txBody>
                    <a:bodyPr/>
                    <a:lstStyle/>
                    <a:p>
                      <a:pPr algn="l" fontAlgn="b"/>
                      <a:r>
                        <a:rPr lang="sv-SE" sz="1100" u="none" strike="noStrike">
                          <a:effectLst/>
                        </a:rPr>
                        <a:t>BETING: 10 000:- </a:t>
                      </a:r>
                      <a:endParaRPr lang="sv-SE" sz="1100" b="1" i="0" u="none" strike="noStrike">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03513254"/>
                  </a:ext>
                </a:extLst>
              </a:tr>
              <a:tr h="159737">
                <a:tc>
                  <a:txBody>
                    <a:bodyPr/>
                    <a:lstStyle/>
                    <a:p>
                      <a:pPr algn="l" fontAlgn="b"/>
                      <a:r>
                        <a:rPr lang="sv-SE" sz="1100" u="none" strike="noStrike">
                          <a:effectLst/>
                        </a:rPr>
                        <a:t>Betfaktura Toa papper 24/5</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43660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161218586"/>
                  </a:ext>
                </a:extLst>
              </a:tr>
              <a:tr h="223410">
                <a:tc>
                  <a:txBody>
                    <a:bodyPr/>
                    <a:lstStyle/>
                    <a:p>
                      <a:pPr algn="l" fontAlgn="b"/>
                      <a:r>
                        <a:rPr lang="sv-SE" sz="1100" u="none" strike="noStrike">
                          <a:effectLst/>
                        </a:rPr>
                        <a:t>Fikaförsäljning 18/6</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420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3">
                  <a:txBody>
                    <a:bodyPr/>
                    <a:lstStyle/>
                    <a:p>
                      <a:pPr algn="l" fontAlgn="b"/>
                      <a:r>
                        <a:rPr lang="sv-SE" sz="1100" u="none" strike="noStrike">
                          <a:effectLst/>
                        </a:rPr>
                        <a:t>VINST 12 760:- Toapapper</a:t>
                      </a:r>
                      <a:endParaRPr lang="sv-SE" sz="1100" b="0" i="0" u="none" strike="noStrike">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423313227"/>
                  </a:ext>
                </a:extLst>
              </a:tr>
              <a:tr h="159737">
                <a:tc>
                  <a:txBody>
                    <a:bodyPr/>
                    <a:lstStyle/>
                    <a:p>
                      <a:pPr algn="l" fontAlgn="b"/>
                      <a:r>
                        <a:rPr lang="sv-SE" sz="1100" u="none" strike="noStrike">
                          <a:effectLst/>
                        </a:rPr>
                        <a:t>Iris och Wilma Cup</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2400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729640198"/>
                  </a:ext>
                </a:extLst>
              </a:tr>
              <a:tr h="159737">
                <a:tc>
                  <a:txBody>
                    <a:bodyPr/>
                    <a:lstStyle/>
                    <a:p>
                      <a:pPr algn="l" fontAlgn="b"/>
                      <a:r>
                        <a:rPr lang="sv-SE" sz="1100" u="none" strike="noStrike">
                          <a:effectLst/>
                        </a:rPr>
                        <a:t>Betalning Iris &amp; Wilma Cup 2*1200, 20/6</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2400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3">
                  <a:txBody>
                    <a:bodyPr/>
                    <a:lstStyle/>
                    <a:p>
                      <a:pPr algn="l" fontAlgn="b"/>
                      <a:r>
                        <a:rPr lang="sv-SE" sz="1100" u="none" strike="noStrike">
                          <a:effectLst/>
                        </a:rPr>
                        <a:t>Fikaförsäljning: 3570:-</a:t>
                      </a:r>
                      <a:endParaRPr lang="sv-SE" sz="1100" b="0" i="0" u="none" strike="noStrike">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981804583"/>
                  </a:ext>
                </a:extLst>
              </a:tr>
              <a:tr h="178839">
                <a:tc>
                  <a:txBody>
                    <a:bodyPr/>
                    <a:lstStyle/>
                    <a:p>
                      <a:pPr algn="l" fontAlgn="b"/>
                      <a:r>
                        <a:rPr lang="sv-SE" sz="1100" u="none" strike="noStrike">
                          <a:effectLst/>
                        </a:rPr>
                        <a:t>Utlägg uppehållsavslutning Louise 27/6-23</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622,6</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1" i="0" u="none" strike="noStrike">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082811634"/>
                  </a:ext>
                </a:extLst>
              </a:tr>
              <a:tr h="223410">
                <a:tc>
                  <a:txBody>
                    <a:bodyPr/>
                    <a:lstStyle/>
                    <a:p>
                      <a:pPr algn="l" fontAlgn="b"/>
                      <a:r>
                        <a:rPr lang="sv-SE" sz="1100" u="none" strike="noStrike">
                          <a:effectLst/>
                        </a:rPr>
                        <a:t>Bet Coachväska 4/7-23</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880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2">
                  <a:txBody>
                    <a:bodyPr/>
                    <a:lstStyle/>
                    <a:p>
                      <a:pPr algn="l" fontAlgn="b"/>
                      <a:r>
                        <a:rPr lang="sv-SE" sz="1100" u="none" strike="noStrike">
                          <a:effectLst/>
                        </a:rPr>
                        <a:t>Sponsring: 5000:- </a:t>
                      </a:r>
                      <a:endParaRPr lang="sv-SE" sz="1100" b="0" i="0" u="none" strike="noStrike">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576633"/>
                  </a:ext>
                </a:extLst>
              </a:tr>
              <a:tr h="223410">
                <a:tc>
                  <a:txBody>
                    <a:bodyPr/>
                    <a:lstStyle/>
                    <a:p>
                      <a:pPr algn="l" fontAlgn="b"/>
                      <a:r>
                        <a:rPr lang="sv-SE" sz="1100" u="none" strike="noStrike">
                          <a:effectLst/>
                        </a:rPr>
                        <a:t>Arnäsdagen summan finns på arnäs IF´s konto </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3500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87396045"/>
                  </a:ext>
                </a:extLst>
              </a:tr>
              <a:tr h="159737">
                <a:tc>
                  <a:txBody>
                    <a:bodyPr/>
                    <a:lstStyle/>
                    <a:p>
                      <a:pPr algn="l" fontAlgn="b"/>
                      <a:r>
                        <a:rPr lang="sv-SE" sz="1100" u="none" strike="noStrike">
                          <a:effectLst/>
                        </a:rPr>
                        <a:t>Fikaförsäljning 13/8</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485</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233827661"/>
                  </a:ext>
                </a:extLst>
              </a:tr>
              <a:tr h="159737">
                <a:tc>
                  <a:txBody>
                    <a:bodyPr/>
                    <a:lstStyle/>
                    <a:p>
                      <a:pPr algn="l" fontAlgn="b"/>
                      <a:r>
                        <a:rPr lang="sv-SE" sz="1100" u="none" strike="noStrike">
                          <a:effectLst/>
                        </a:rPr>
                        <a:t>Betalning Mid Nordic 2024</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1250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008212880"/>
                  </a:ext>
                </a:extLst>
              </a:tr>
              <a:tr h="159737">
                <a:tc>
                  <a:txBody>
                    <a:bodyPr/>
                    <a:lstStyle/>
                    <a:p>
                      <a:pPr algn="l" fontAlgn="b"/>
                      <a:r>
                        <a:rPr lang="sv-SE" sz="1100" u="none" strike="noStrike">
                          <a:effectLst/>
                        </a:rPr>
                        <a:t>Fikaförsäljning 27/8</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495</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902362909"/>
                  </a:ext>
                </a:extLst>
              </a:tr>
              <a:tr h="159737">
                <a:tc>
                  <a:txBody>
                    <a:bodyPr/>
                    <a:lstStyle/>
                    <a:p>
                      <a:pPr algn="l" fontAlgn="b"/>
                      <a:r>
                        <a:rPr lang="sv-SE" sz="1100" u="none" strike="noStrike">
                          <a:effectLst/>
                        </a:rPr>
                        <a:t>Fikaförsäljning 9/9</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1005</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497601988"/>
                  </a:ext>
                </a:extLst>
              </a:tr>
              <a:tr h="159737">
                <a:tc>
                  <a:txBody>
                    <a:bodyPr/>
                    <a:lstStyle/>
                    <a:p>
                      <a:pPr algn="l" fontAlgn="b"/>
                      <a:r>
                        <a:rPr lang="sv-SE" sz="1100" u="none" strike="noStrike">
                          <a:effectLst/>
                        </a:rPr>
                        <a:t>Utlägg Gullvik </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645</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542007689"/>
                  </a:ext>
                </a:extLst>
              </a:tr>
              <a:tr h="159737">
                <a:tc>
                  <a:txBody>
                    <a:bodyPr/>
                    <a:lstStyle/>
                    <a:p>
                      <a:pPr algn="l" fontAlgn="b"/>
                      <a:r>
                        <a:rPr lang="sv-SE" sz="1100" u="none" strike="noStrike">
                          <a:effectLst/>
                        </a:rPr>
                        <a:t>Fikaförsäljning 19/9</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405</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818812121"/>
                  </a:ext>
                </a:extLst>
              </a:tr>
              <a:tr h="159737">
                <a:tc>
                  <a:txBody>
                    <a:bodyPr/>
                    <a:lstStyle/>
                    <a:p>
                      <a:pPr algn="l" fontAlgn="b"/>
                      <a:r>
                        <a:rPr lang="sv-SE" sz="1100" u="none" strike="noStrike">
                          <a:effectLst/>
                        </a:rPr>
                        <a:t>Beting betalning 2023</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10000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426910803"/>
                  </a:ext>
                </a:extLst>
              </a:tr>
              <a:tr h="178839">
                <a:tc>
                  <a:txBody>
                    <a:bodyPr/>
                    <a:lstStyle/>
                    <a:p>
                      <a:pPr algn="l" fontAlgn="b"/>
                      <a:r>
                        <a:rPr lang="sv-SE" sz="1100" u="none" strike="noStrike">
                          <a:effectLst/>
                        </a:rPr>
                        <a:t>Utlägg Bowling 16*160=2560 </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2560</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19017592"/>
                  </a:ext>
                </a:extLst>
              </a:tr>
              <a:tr h="159737">
                <a:tc>
                  <a:txBody>
                    <a:bodyPr/>
                    <a:lstStyle/>
                    <a:p>
                      <a:pPr algn="l" fontAlgn="b"/>
                      <a:r>
                        <a:rPr lang="sv-SE" sz="1100" u="none" strike="noStrike">
                          <a:effectLst/>
                        </a:rPr>
                        <a:t>Ränta</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24,5</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64365149"/>
                  </a:ext>
                </a:extLst>
              </a:tr>
              <a:tr h="159737">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31290068"/>
                  </a:ext>
                </a:extLst>
              </a:tr>
              <a:tr h="159737">
                <a:tc>
                  <a:txBody>
                    <a:bodyPr/>
                    <a:lstStyle/>
                    <a:p>
                      <a:pPr algn="l" fontAlgn="b"/>
                      <a:r>
                        <a:rPr lang="sv-SE" sz="1100" u="none" strike="noStrike">
                          <a:effectLst/>
                        </a:rPr>
                        <a:t>Totalt: </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101060,3</a:t>
                      </a:r>
                      <a:endParaRPr lang="sv-SE" sz="1100" b="1"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85348,6</a:t>
                      </a:r>
                      <a:endParaRPr lang="sv-SE" sz="1100" b="1"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307123192"/>
                  </a:ext>
                </a:extLst>
              </a:tr>
              <a:tr h="159737">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984415966"/>
                  </a:ext>
                </a:extLst>
              </a:tr>
              <a:tr h="159737">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566594024"/>
                  </a:ext>
                </a:extLst>
              </a:tr>
              <a:tr h="178839">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r>
                        <a:rPr lang="sv-SE" sz="1100" u="none" strike="noStrike">
                          <a:effectLst/>
                        </a:rPr>
                        <a:t>Saldo i kassan: </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a:effectLst/>
                        </a:rPr>
                        <a:t>15711,7</a:t>
                      </a:r>
                      <a:endParaRPr lang="sv-SE" sz="1100" b="0" i="0" u="none" strike="noStrike">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solidFill>
                            <a:srgbClr val="FF0000"/>
                          </a:solidFill>
                          <a:effectLst/>
                        </a:rPr>
                        <a:t>18702,7</a:t>
                      </a:r>
                      <a:endParaRPr lang="sv-SE" sz="1100" b="1" i="0" u="none" strike="noStrike" dirty="0">
                        <a:solidFill>
                          <a:srgbClr val="FF0000"/>
                        </a:solidFill>
                        <a:effectLst/>
                        <a:latin typeface="Calibri" panose="020F0502020204030204" pitchFamily="34" charset="0"/>
                      </a:endParaRPr>
                    </a:p>
                  </a:txBody>
                  <a:tcPr marL="2076" marR="2076" marT="2076" marB="0" anchor="b"/>
                </a:tc>
                <a:tc gridSpan="2">
                  <a:txBody>
                    <a:bodyPr/>
                    <a:lstStyle/>
                    <a:p>
                      <a:pPr algn="l" fontAlgn="b"/>
                      <a:r>
                        <a:rPr lang="sv-SE" sz="1100" u="none" strike="noStrike" dirty="0">
                          <a:solidFill>
                            <a:srgbClr val="FF0000"/>
                          </a:solidFill>
                          <a:effectLst/>
                        </a:rPr>
                        <a:t> Med Arnäskontot</a:t>
                      </a:r>
                      <a:endParaRPr lang="sv-SE" sz="1100" b="1" i="0" u="none" strike="noStrike" dirty="0">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a:txBody>
                    <a:bodyPr/>
                    <a:lstStyle/>
                    <a:p>
                      <a:pPr algn="l" fontAlgn="b"/>
                      <a:endParaRPr lang="sv-SE" sz="1100" b="1"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542805290"/>
                  </a:ext>
                </a:extLst>
              </a:tr>
            </a:tbl>
          </a:graphicData>
        </a:graphic>
      </p:graphicFrame>
    </p:spTree>
    <p:extLst>
      <p:ext uri="{BB962C8B-B14F-4D97-AF65-F5344CB8AC3E}">
        <p14:creationId xmlns:p14="http://schemas.microsoft.com/office/powerpoint/2010/main" val="2895941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4247515">
              <a:lnSpc>
                <a:spcPct val="100000"/>
              </a:lnSpc>
              <a:spcBef>
                <a:spcPts val="105"/>
              </a:spcBef>
            </a:pPr>
            <a:r>
              <a:rPr sz="3200" spc="-10" dirty="0"/>
              <a:t>Ekonomi</a:t>
            </a:r>
            <a:endParaRPr sz="3200"/>
          </a:p>
        </p:txBody>
      </p:sp>
      <p:sp>
        <p:nvSpPr>
          <p:cNvPr id="3" name="object 3"/>
          <p:cNvSpPr txBox="1"/>
          <p:nvPr/>
        </p:nvSpPr>
        <p:spPr>
          <a:xfrm>
            <a:off x="2502789" y="3096514"/>
            <a:ext cx="7010400" cy="2521203"/>
          </a:xfrm>
          <a:prstGeom prst="rect">
            <a:avLst/>
          </a:prstGeom>
        </p:spPr>
        <p:txBody>
          <a:bodyPr vert="horz" wrap="square" lIns="0" tIns="12700" rIns="0" bIns="0" rtlCol="0">
            <a:spAutoFit/>
          </a:bodyPr>
          <a:lstStyle/>
          <a:p>
            <a:pPr marL="31115" algn="ctr">
              <a:lnSpc>
                <a:spcPct val="100000"/>
              </a:lnSpc>
              <a:spcBef>
                <a:spcPts val="100"/>
              </a:spcBef>
            </a:pPr>
            <a:r>
              <a:rPr sz="1800" b="1" spc="-10" dirty="0">
                <a:solidFill>
                  <a:srgbClr val="375F92"/>
                </a:solidFill>
                <a:latin typeface="Arial"/>
                <a:cs typeface="Arial"/>
              </a:rPr>
              <a:t>Flerbarnsrabatt</a:t>
            </a:r>
            <a:endParaRPr sz="1800" dirty="0">
              <a:latin typeface="Arial"/>
              <a:cs typeface="Arial"/>
            </a:endParaRPr>
          </a:p>
          <a:p>
            <a:pPr>
              <a:lnSpc>
                <a:spcPct val="100000"/>
              </a:lnSpc>
              <a:spcBef>
                <a:spcPts val="30"/>
              </a:spcBef>
            </a:pPr>
            <a:endParaRPr sz="1850" dirty="0">
              <a:latin typeface="Arial"/>
              <a:cs typeface="Arial"/>
            </a:endParaRPr>
          </a:p>
          <a:p>
            <a:pPr marL="12700" marR="11430">
              <a:lnSpc>
                <a:spcPct val="100000"/>
              </a:lnSpc>
            </a:pPr>
            <a:r>
              <a:rPr sz="1800" b="1" dirty="0">
                <a:solidFill>
                  <a:srgbClr val="375F92"/>
                </a:solidFill>
                <a:latin typeface="Arial"/>
                <a:cs typeface="Arial"/>
              </a:rPr>
              <a:t>Varje</a:t>
            </a:r>
            <a:r>
              <a:rPr sz="1800" b="1" spc="-35" dirty="0">
                <a:solidFill>
                  <a:srgbClr val="375F92"/>
                </a:solidFill>
                <a:latin typeface="Arial"/>
                <a:cs typeface="Arial"/>
              </a:rPr>
              <a:t> </a:t>
            </a:r>
            <a:r>
              <a:rPr sz="1800" b="1" dirty="0">
                <a:solidFill>
                  <a:srgbClr val="375F92"/>
                </a:solidFill>
                <a:latin typeface="Arial"/>
                <a:cs typeface="Arial"/>
              </a:rPr>
              <a:t>familj</a:t>
            </a:r>
            <a:r>
              <a:rPr sz="1800" b="1" spc="-20" dirty="0">
                <a:solidFill>
                  <a:srgbClr val="375F92"/>
                </a:solidFill>
                <a:latin typeface="Arial"/>
                <a:cs typeface="Arial"/>
              </a:rPr>
              <a:t> </a:t>
            </a:r>
            <a:r>
              <a:rPr sz="1800" b="1" dirty="0">
                <a:solidFill>
                  <a:srgbClr val="375F92"/>
                </a:solidFill>
                <a:latin typeface="Arial"/>
                <a:cs typeface="Arial"/>
              </a:rPr>
              <a:t>med</a:t>
            </a:r>
            <a:r>
              <a:rPr sz="1800" b="1" spc="-20" dirty="0">
                <a:solidFill>
                  <a:srgbClr val="375F92"/>
                </a:solidFill>
                <a:latin typeface="Arial"/>
                <a:cs typeface="Arial"/>
              </a:rPr>
              <a:t> </a:t>
            </a:r>
            <a:r>
              <a:rPr sz="1800" b="1" dirty="0">
                <a:solidFill>
                  <a:srgbClr val="375F92"/>
                </a:solidFill>
                <a:latin typeface="Arial"/>
                <a:cs typeface="Arial"/>
              </a:rPr>
              <a:t>mer</a:t>
            </a:r>
            <a:r>
              <a:rPr sz="1800" b="1" spc="-20" dirty="0">
                <a:solidFill>
                  <a:srgbClr val="375F92"/>
                </a:solidFill>
                <a:latin typeface="Arial"/>
                <a:cs typeface="Arial"/>
              </a:rPr>
              <a:t> </a:t>
            </a:r>
            <a:r>
              <a:rPr sz="1800" b="1" dirty="0">
                <a:solidFill>
                  <a:srgbClr val="375F92"/>
                </a:solidFill>
                <a:latin typeface="Arial"/>
                <a:cs typeface="Arial"/>
              </a:rPr>
              <a:t>än</a:t>
            </a:r>
            <a:r>
              <a:rPr sz="1800" b="1" spc="-25" dirty="0">
                <a:solidFill>
                  <a:srgbClr val="375F92"/>
                </a:solidFill>
                <a:latin typeface="Arial"/>
                <a:cs typeface="Arial"/>
              </a:rPr>
              <a:t> </a:t>
            </a:r>
            <a:r>
              <a:rPr sz="1800" b="1" dirty="0">
                <a:solidFill>
                  <a:srgbClr val="375F92"/>
                </a:solidFill>
                <a:latin typeface="Arial"/>
                <a:cs typeface="Arial"/>
              </a:rPr>
              <a:t>två</a:t>
            </a:r>
            <a:r>
              <a:rPr sz="1800" b="1" spc="10" dirty="0">
                <a:solidFill>
                  <a:srgbClr val="375F92"/>
                </a:solidFill>
                <a:latin typeface="Arial"/>
                <a:cs typeface="Arial"/>
              </a:rPr>
              <a:t> </a:t>
            </a:r>
            <a:r>
              <a:rPr sz="1800" b="1" dirty="0">
                <a:solidFill>
                  <a:srgbClr val="375F92"/>
                </a:solidFill>
                <a:latin typeface="Arial"/>
                <a:cs typeface="Arial"/>
              </a:rPr>
              <a:t>barn</a:t>
            </a:r>
            <a:r>
              <a:rPr sz="1800" b="1" spc="-20" dirty="0">
                <a:solidFill>
                  <a:srgbClr val="375F92"/>
                </a:solidFill>
                <a:latin typeface="Arial"/>
                <a:cs typeface="Arial"/>
              </a:rPr>
              <a:t> </a:t>
            </a:r>
            <a:r>
              <a:rPr sz="1800" b="1" dirty="0">
                <a:solidFill>
                  <a:srgbClr val="375F92"/>
                </a:solidFill>
                <a:latin typeface="Arial"/>
                <a:cs typeface="Arial"/>
              </a:rPr>
              <a:t>har</a:t>
            </a:r>
            <a:r>
              <a:rPr sz="1800" b="1" spc="-30" dirty="0">
                <a:solidFill>
                  <a:srgbClr val="375F92"/>
                </a:solidFill>
                <a:latin typeface="Arial"/>
                <a:cs typeface="Arial"/>
              </a:rPr>
              <a:t> </a:t>
            </a:r>
            <a:r>
              <a:rPr sz="1800" b="1" dirty="0">
                <a:solidFill>
                  <a:srgbClr val="375F92"/>
                </a:solidFill>
                <a:latin typeface="Arial"/>
                <a:cs typeface="Arial"/>
              </a:rPr>
              <a:t>möjlighet</a:t>
            </a:r>
            <a:r>
              <a:rPr sz="1800" b="1" spc="-45" dirty="0">
                <a:solidFill>
                  <a:srgbClr val="375F92"/>
                </a:solidFill>
                <a:latin typeface="Arial"/>
                <a:cs typeface="Arial"/>
              </a:rPr>
              <a:t> </a:t>
            </a:r>
            <a:r>
              <a:rPr sz="1800" b="1" dirty="0">
                <a:solidFill>
                  <a:srgbClr val="375F92"/>
                </a:solidFill>
                <a:latin typeface="Arial"/>
                <a:cs typeface="Arial"/>
              </a:rPr>
              <a:t>till</a:t>
            </a:r>
            <a:r>
              <a:rPr sz="1800" b="1" spc="-20" dirty="0">
                <a:solidFill>
                  <a:srgbClr val="375F92"/>
                </a:solidFill>
                <a:latin typeface="Arial"/>
                <a:cs typeface="Arial"/>
              </a:rPr>
              <a:t> </a:t>
            </a:r>
            <a:r>
              <a:rPr sz="1800" b="1" dirty="0">
                <a:solidFill>
                  <a:srgbClr val="375F92"/>
                </a:solidFill>
                <a:latin typeface="Arial"/>
                <a:cs typeface="Arial"/>
              </a:rPr>
              <a:t>rabatt</a:t>
            </a:r>
            <a:r>
              <a:rPr sz="1800" b="1" spc="-20" dirty="0">
                <a:solidFill>
                  <a:srgbClr val="375F92"/>
                </a:solidFill>
                <a:latin typeface="Arial"/>
                <a:cs typeface="Arial"/>
              </a:rPr>
              <a:t> </a:t>
            </a:r>
            <a:r>
              <a:rPr sz="1800" b="1" spc="-25" dirty="0">
                <a:solidFill>
                  <a:srgbClr val="375F92"/>
                </a:solidFill>
                <a:latin typeface="Arial"/>
                <a:cs typeface="Arial"/>
              </a:rPr>
              <a:t>på </a:t>
            </a:r>
            <a:r>
              <a:rPr sz="1800" b="1" dirty="0">
                <a:solidFill>
                  <a:srgbClr val="375F92"/>
                </a:solidFill>
                <a:latin typeface="Arial"/>
                <a:cs typeface="Arial"/>
              </a:rPr>
              <a:t>medlemsavgiften.</a:t>
            </a:r>
            <a:r>
              <a:rPr sz="1800" b="1" spc="-5" dirty="0">
                <a:solidFill>
                  <a:srgbClr val="375F92"/>
                </a:solidFill>
                <a:latin typeface="Arial"/>
                <a:cs typeface="Arial"/>
              </a:rPr>
              <a:t> </a:t>
            </a:r>
            <a:r>
              <a:rPr sz="1800" b="1" dirty="0">
                <a:solidFill>
                  <a:srgbClr val="375F92"/>
                </a:solidFill>
                <a:latin typeface="Arial"/>
                <a:cs typeface="Arial"/>
              </a:rPr>
              <a:t>Det</a:t>
            </a:r>
            <a:r>
              <a:rPr sz="1800" b="1" spc="-15" dirty="0">
                <a:solidFill>
                  <a:srgbClr val="375F92"/>
                </a:solidFill>
                <a:latin typeface="Arial"/>
                <a:cs typeface="Arial"/>
              </a:rPr>
              <a:t> </a:t>
            </a:r>
            <a:r>
              <a:rPr sz="1800" b="1" dirty="0">
                <a:solidFill>
                  <a:srgbClr val="375F92"/>
                </a:solidFill>
                <a:latin typeface="Arial"/>
                <a:cs typeface="Arial"/>
              </a:rPr>
              <a:t>betyder</a:t>
            </a:r>
            <a:r>
              <a:rPr sz="1800" b="1" spc="-30" dirty="0">
                <a:solidFill>
                  <a:srgbClr val="375F92"/>
                </a:solidFill>
                <a:latin typeface="Arial"/>
                <a:cs typeface="Arial"/>
              </a:rPr>
              <a:t> </a:t>
            </a:r>
            <a:r>
              <a:rPr sz="1800" b="1" dirty="0">
                <a:solidFill>
                  <a:srgbClr val="375F92"/>
                </a:solidFill>
                <a:latin typeface="Arial"/>
                <a:cs typeface="Arial"/>
              </a:rPr>
              <a:t>att</a:t>
            </a:r>
            <a:r>
              <a:rPr sz="1800" b="1" spc="-30" dirty="0">
                <a:solidFill>
                  <a:srgbClr val="375F92"/>
                </a:solidFill>
                <a:latin typeface="Arial"/>
                <a:cs typeface="Arial"/>
              </a:rPr>
              <a:t> </a:t>
            </a:r>
            <a:r>
              <a:rPr sz="1800" b="1" dirty="0">
                <a:solidFill>
                  <a:srgbClr val="375F92"/>
                </a:solidFill>
                <a:latin typeface="Arial"/>
                <a:cs typeface="Arial"/>
              </a:rPr>
              <a:t>om</a:t>
            </a:r>
            <a:r>
              <a:rPr sz="1800" b="1" spc="-25" dirty="0">
                <a:solidFill>
                  <a:srgbClr val="375F92"/>
                </a:solidFill>
                <a:latin typeface="Arial"/>
                <a:cs typeface="Arial"/>
              </a:rPr>
              <a:t> </a:t>
            </a:r>
            <a:r>
              <a:rPr sz="1800" b="1" dirty="0">
                <a:solidFill>
                  <a:srgbClr val="375F92"/>
                </a:solidFill>
                <a:latin typeface="Arial"/>
                <a:cs typeface="Arial"/>
              </a:rPr>
              <a:t>tre</a:t>
            </a:r>
            <a:r>
              <a:rPr sz="1800" b="1" spc="-40" dirty="0">
                <a:solidFill>
                  <a:srgbClr val="375F92"/>
                </a:solidFill>
                <a:latin typeface="Arial"/>
                <a:cs typeface="Arial"/>
              </a:rPr>
              <a:t> </a:t>
            </a:r>
            <a:r>
              <a:rPr sz="1800" b="1" dirty="0">
                <a:solidFill>
                  <a:srgbClr val="375F92"/>
                </a:solidFill>
                <a:latin typeface="Arial"/>
                <a:cs typeface="Arial"/>
              </a:rPr>
              <a:t>barn</a:t>
            </a:r>
            <a:r>
              <a:rPr sz="1800" b="1" spc="-30" dirty="0">
                <a:solidFill>
                  <a:srgbClr val="375F92"/>
                </a:solidFill>
                <a:latin typeface="Arial"/>
                <a:cs typeface="Arial"/>
              </a:rPr>
              <a:t> </a:t>
            </a:r>
            <a:r>
              <a:rPr sz="1800" b="1" dirty="0">
                <a:solidFill>
                  <a:srgbClr val="375F92"/>
                </a:solidFill>
                <a:latin typeface="Arial"/>
                <a:cs typeface="Arial"/>
              </a:rPr>
              <a:t>är</a:t>
            </a:r>
            <a:r>
              <a:rPr sz="1800" b="1" spc="-25" dirty="0">
                <a:solidFill>
                  <a:srgbClr val="375F92"/>
                </a:solidFill>
                <a:latin typeface="Arial"/>
                <a:cs typeface="Arial"/>
              </a:rPr>
              <a:t> </a:t>
            </a:r>
            <a:r>
              <a:rPr sz="1800" b="1" dirty="0">
                <a:solidFill>
                  <a:srgbClr val="375F92"/>
                </a:solidFill>
                <a:latin typeface="Arial"/>
                <a:cs typeface="Arial"/>
              </a:rPr>
              <a:t>inskrivna</a:t>
            </a:r>
            <a:r>
              <a:rPr sz="1800" b="1" spc="5" dirty="0">
                <a:solidFill>
                  <a:srgbClr val="375F92"/>
                </a:solidFill>
                <a:latin typeface="Arial"/>
                <a:cs typeface="Arial"/>
              </a:rPr>
              <a:t> </a:t>
            </a:r>
            <a:r>
              <a:rPr sz="1800" b="1" spc="-25" dirty="0">
                <a:solidFill>
                  <a:srgbClr val="375F92"/>
                </a:solidFill>
                <a:latin typeface="Arial"/>
                <a:cs typeface="Arial"/>
              </a:rPr>
              <a:t>på </a:t>
            </a:r>
            <a:r>
              <a:rPr sz="1800" b="1" dirty="0">
                <a:solidFill>
                  <a:srgbClr val="375F92"/>
                </a:solidFill>
                <a:latin typeface="Arial"/>
                <a:cs typeface="Arial"/>
              </a:rPr>
              <a:t>samma</a:t>
            </a:r>
            <a:r>
              <a:rPr sz="1800" b="1" spc="-30" dirty="0">
                <a:solidFill>
                  <a:srgbClr val="375F92"/>
                </a:solidFill>
                <a:latin typeface="Arial"/>
                <a:cs typeface="Arial"/>
              </a:rPr>
              <a:t> </a:t>
            </a:r>
            <a:r>
              <a:rPr sz="1800" b="1" dirty="0">
                <a:solidFill>
                  <a:srgbClr val="375F92"/>
                </a:solidFill>
                <a:latin typeface="Arial"/>
                <a:cs typeface="Arial"/>
              </a:rPr>
              <a:t>adress</a:t>
            </a:r>
            <a:r>
              <a:rPr sz="1800" b="1" spc="-20" dirty="0">
                <a:solidFill>
                  <a:srgbClr val="375F92"/>
                </a:solidFill>
                <a:latin typeface="Arial"/>
                <a:cs typeface="Arial"/>
              </a:rPr>
              <a:t> </a:t>
            </a:r>
            <a:r>
              <a:rPr sz="1800" b="1" dirty="0">
                <a:solidFill>
                  <a:srgbClr val="375F92"/>
                </a:solidFill>
                <a:latin typeface="Arial"/>
                <a:cs typeface="Arial"/>
              </a:rPr>
              <a:t>behöver</a:t>
            </a:r>
            <a:r>
              <a:rPr sz="1800" b="1" spc="5" dirty="0">
                <a:solidFill>
                  <a:srgbClr val="375F92"/>
                </a:solidFill>
                <a:latin typeface="Arial"/>
                <a:cs typeface="Arial"/>
              </a:rPr>
              <a:t> </a:t>
            </a:r>
            <a:r>
              <a:rPr sz="1800" b="1" dirty="0">
                <a:solidFill>
                  <a:srgbClr val="375F92"/>
                </a:solidFill>
                <a:latin typeface="Arial"/>
                <a:cs typeface="Arial"/>
              </a:rPr>
              <a:t>bara</a:t>
            </a:r>
            <a:r>
              <a:rPr sz="1800" b="1" spc="-20" dirty="0">
                <a:solidFill>
                  <a:srgbClr val="375F92"/>
                </a:solidFill>
                <a:latin typeface="Arial"/>
                <a:cs typeface="Arial"/>
              </a:rPr>
              <a:t> </a:t>
            </a:r>
            <a:r>
              <a:rPr sz="1800" b="1" dirty="0">
                <a:solidFill>
                  <a:srgbClr val="375F92"/>
                </a:solidFill>
                <a:latin typeface="Arial"/>
                <a:cs typeface="Arial"/>
              </a:rPr>
              <a:t>de</a:t>
            </a:r>
            <a:r>
              <a:rPr sz="1800" b="1" spc="-35" dirty="0">
                <a:solidFill>
                  <a:srgbClr val="375F92"/>
                </a:solidFill>
                <a:latin typeface="Arial"/>
                <a:cs typeface="Arial"/>
              </a:rPr>
              <a:t> </a:t>
            </a:r>
            <a:r>
              <a:rPr sz="1800" b="1" dirty="0">
                <a:solidFill>
                  <a:srgbClr val="375F92"/>
                </a:solidFill>
                <a:latin typeface="Arial"/>
                <a:cs typeface="Arial"/>
              </a:rPr>
              <a:t>två</a:t>
            </a:r>
            <a:r>
              <a:rPr sz="1800" b="1" spc="20" dirty="0">
                <a:solidFill>
                  <a:srgbClr val="375F92"/>
                </a:solidFill>
                <a:latin typeface="Arial"/>
                <a:cs typeface="Arial"/>
              </a:rPr>
              <a:t> </a:t>
            </a:r>
            <a:r>
              <a:rPr sz="1800" b="1" dirty="0">
                <a:solidFill>
                  <a:srgbClr val="375F92"/>
                </a:solidFill>
                <a:latin typeface="Arial"/>
                <a:cs typeface="Arial"/>
              </a:rPr>
              <a:t>äldsta</a:t>
            </a:r>
            <a:r>
              <a:rPr sz="1800" b="1" spc="-35" dirty="0">
                <a:solidFill>
                  <a:srgbClr val="375F92"/>
                </a:solidFill>
                <a:latin typeface="Arial"/>
                <a:cs typeface="Arial"/>
              </a:rPr>
              <a:t> </a:t>
            </a:r>
            <a:r>
              <a:rPr sz="1800" b="1" dirty="0">
                <a:solidFill>
                  <a:srgbClr val="375F92"/>
                </a:solidFill>
                <a:latin typeface="Arial"/>
                <a:cs typeface="Arial"/>
              </a:rPr>
              <a:t>betala</a:t>
            </a:r>
            <a:r>
              <a:rPr sz="1800" b="1" spc="-20" dirty="0">
                <a:solidFill>
                  <a:srgbClr val="375F92"/>
                </a:solidFill>
                <a:latin typeface="Arial"/>
                <a:cs typeface="Arial"/>
              </a:rPr>
              <a:t> </a:t>
            </a:r>
            <a:r>
              <a:rPr sz="1800" b="1" spc="-10" dirty="0">
                <a:solidFill>
                  <a:srgbClr val="375F92"/>
                </a:solidFill>
                <a:latin typeface="Arial"/>
                <a:cs typeface="Arial"/>
              </a:rPr>
              <a:t>medlemsavgift. </a:t>
            </a:r>
            <a:r>
              <a:rPr sz="1800" b="1" dirty="0" err="1">
                <a:solidFill>
                  <a:srgbClr val="375F92"/>
                </a:solidFill>
                <a:latin typeface="Arial"/>
                <a:cs typeface="Arial"/>
              </a:rPr>
              <a:t>Eftersom</a:t>
            </a:r>
            <a:r>
              <a:rPr sz="1800" b="1" spc="-15" dirty="0">
                <a:solidFill>
                  <a:srgbClr val="375F92"/>
                </a:solidFill>
                <a:latin typeface="Arial"/>
                <a:cs typeface="Arial"/>
              </a:rPr>
              <a:t> </a:t>
            </a:r>
            <a:r>
              <a:rPr sz="1800" b="1" dirty="0">
                <a:solidFill>
                  <a:srgbClr val="375F92"/>
                </a:solidFill>
                <a:latin typeface="Arial"/>
                <a:cs typeface="Arial"/>
              </a:rPr>
              <a:t>alla</a:t>
            </a:r>
            <a:r>
              <a:rPr sz="1800" b="1" spc="-35" dirty="0">
                <a:solidFill>
                  <a:srgbClr val="375F92"/>
                </a:solidFill>
                <a:latin typeface="Arial"/>
                <a:cs typeface="Arial"/>
              </a:rPr>
              <a:t> </a:t>
            </a:r>
            <a:r>
              <a:rPr sz="1800" b="1" dirty="0">
                <a:solidFill>
                  <a:srgbClr val="375F92"/>
                </a:solidFill>
                <a:latin typeface="Arial"/>
                <a:cs typeface="Arial"/>
              </a:rPr>
              <a:t>spelare</a:t>
            </a:r>
            <a:r>
              <a:rPr sz="1800" b="1" spc="-10" dirty="0">
                <a:solidFill>
                  <a:srgbClr val="375F92"/>
                </a:solidFill>
                <a:latin typeface="Arial"/>
                <a:cs typeface="Arial"/>
              </a:rPr>
              <a:t> </a:t>
            </a:r>
            <a:r>
              <a:rPr sz="1800" b="1" dirty="0">
                <a:solidFill>
                  <a:srgbClr val="375F92"/>
                </a:solidFill>
                <a:latin typeface="Arial"/>
                <a:cs typeface="Arial"/>
              </a:rPr>
              <a:t>behöver</a:t>
            </a:r>
            <a:r>
              <a:rPr sz="1800" b="1" spc="5" dirty="0">
                <a:solidFill>
                  <a:srgbClr val="375F92"/>
                </a:solidFill>
                <a:latin typeface="Arial"/>
                <a:cs typeface="Arial"/>
              </a:rPr>
              <a:t> </a:t>
            </a:r>
            <a:r>
              <a:rPr sz="1800" b="1" dirty="0">
                <a:solidFill>
                  <a:srgbClr val="375F92"/>
                </a:solidFill>
                <a:latin typeface="Arial"/>
                <a:cs typeface="Arial"/>
              </a:rPr>
              <a:t>försäkring,</a:t>
            </a:r>
            <a:r>
              <a:rPr sz="1800" b="1" spc="-15" dirty="0">
                <a:solidFill>
                  <a:srgbClr val="375F92"/>
                </a:solidFill>
                <a:latin typeface="Arial"/>
                <a:cs typeface="Arial"/>
              </a:rPr>
              <a:t> </a:t>
            </a:r>
            <a:r>
              <a:rPr sz="1800" b="1" dirty="0">
                <a:solidFill>
                  <a:srgbClr val="375F92"/>
                </a:solidFill>
                <a:latin typeface="Arial"/>
                <a:cs typeface="Arial"/>
              </a:rPr>
              <a:t>bra</a:t>
            </a:r>
            <a:r>
              <a:rPr sz="1800" b="1" spc="-25" dirty="0">
                <a:solidFill>
                  <a:srgbClr val="375F92"/>
                </a:solidFill>
                <a:latin typeface="Arial"/>
                <a:cs typeface="Arial"/>
              </a:rPr>
              <a:t> </a:t>
            </a:r>
            <a:r>
              <a:rPr sz="1800" b="1" dirty="0">
                <a:solidFill>
                  <a:srgbClr val="375F92"/>
                </a:solidFill>
                <a:latin typeface="Arial"/>
                <a:cs typeface="Arial"/>
              </a:rPr>
              <a:t>planer</a:t>
            </a:r>
            <a:r>
              <a:rPr sz="1800" b="1" spc="-30" dirty="0">
                <a:solidFill>
                  <a:srgbClr val="375F92"/>
                </a:solidFill>
                <a:latin typeface="Arial"/>
                <a:cs typeface="Arial"/>
              </a:rPr>
              <a:t> </a:t>
            </a:r>
            <a:r>
              <a:rPr sz="1800" b="1" spc="-25" dirty="0">
                <a:solidFill>
                  <a:srgbClr val="375F92"/>
                </a:solidFill>
                <a:latin typeface="Arial"/>
                <a:cs typeface="Arial"/>
              </a:rPr>
              <a:t>och</a:t>
            </a:r>
            <a:r>
              <a:rPr sz="1800" b="1" spc="500" dirty="0">
                <a:solidFill>
                  <a:srgbClr val="375F92"/>
                </a:solidFill>
                <a:latin typeface="Arial"/>
                <a:cs typeface="Arial"/>
              </a:rPr>
              <a:t> </a:t>
            </a:r>
            <a:r>
              <a:rPr sz="1800" b="1" dirty="0">
                <a:solidFill>
                  <a:srgbClr val="375F92"/>
                </a:solidFill>
                <a:latin typeface="Arial"/>
                <a:cs typeface="Arial"/>
              </a:rPr>
              <a:t>domare</a:t>
            </a:r>
            <a:r>
              <a:rPr sz="1800" b="1" spc="-25" dirty="0">
                <a:solidFill>
                  <a:srgbClr val="375F92"/>
                </a:solidFill>
                <a:latin typeface="Arial"/>
                <a:cs typeface="Arial"/>
              </a:rPr>
              <a:t> </a:t>
            </a:r>
            <a:r>
              <a:rPr sz="1800" b="1" dirty="0">
                <a:solidFill>
                  <a:srgbClr val="375F92"/>
                </a:solidFill>
                <a:latin typeface="Arial"/>
                <a:cs typeface="Arial"/>
              </a:rPr>
              <a:t>så</a:t>
            </a:r>
            <a:r>
              <a:rPr sz="1800" b="1" spc="-10" dirty="0">
                <a:solidFill>
                  <a:srgbClr val="375F92"/>
                </a:solidFill>
                <a:latin typeface="Arial"/>
                <a:cs typeface="Arial"/>
              </a:rPr>
              <a:t> </a:t>
            </a:r>
            <a:r>
              <a:rPr sz="1800" b="1" dirty="0">
                <a:solidFill>
                  <a:srgbClr val="375F92"/>
                </a:solidFill>
                <a:latin typeface="Arial"/>
                <a:cs typeface="Arial"/>
              </a:rPr>
              <a:t>utgår</a:t>
            </a:r>
            <a:r>
              <a:rPr sz="1800" b="1" spc="-35" dirty="0">
                <a:solidFill>
                  <a:srgbClr val="375F92"/>
                </a:solidFill>
                <a:latin typeface="Arial"/>
                <a:cs typeface="Arial"/>
              </a:rPr>
              <a:t> </a:t>
            </a:r>
            <a:r>
              <a:rPr sz="1800" b="1" dirty="0">
                <a:solidFill>
                  <a:srgbClr val="375F92"/>
                </a:solidFill>
                <a:latin typeface="Arial"/>
                <a:cs typeface="Arial"/>
              </a:rPr>
              <a:t>ingen</a:t>
            </a:r>
            <a:r>
              <a:rPr sz="1800" b="1" spc="-15" dirty="0">
                <a:solidFill>
                  <a:srgbClr val="375F92"/>
                </a:solidFill>
                <a:latin typeface="Arial"/>
                <a:cs typeface="Arial"/>
              </a:rPr>
              <a:t> </a:t>
            </a:r>
            <a:r>
              <a:rPr sz="1800" b="1" dirty="0">
                <a:solidFill>
                  <a:srgbClr val="375F92"/>
                </a:solidFill>
                <a:latin typeface="Arial"/>
                <a:cs typeface="Arial"/>
              </a:rPr>
              <a:t>rabatt</a:t>
            </a:r>
            <a:r>
              <a:rPr sz="1800" b="1" spc="-15" dirty="0">
                <a:solidFill>
                  <a:srgbClr val="375F92"/>
                </a:solidFill>
                <a:latin typeface="Arial"/>
                <a:cs typeface="Arial"/>
              </a:rPr>
              <a:t> </a:t>
            </a:r>
            <a:r>
              <a:rPr sz="1800" b="1" dirty="0">
                <a:solidFill>
                  <a:srgbClr val="375F92"/>
                </a:solidFill>
                <a:latin typeface="Arial"/>
                <a:cs typeface="Arial"/>
              </a:rPr>
              <a:t>på</a:t>
            </a:r>
            <a:r>
              <a:rPr sz="1800" b="1" spc="-20" dirty="0">
                <a:solidFill>
                  <a:srgbClr val="375F92"/>
                </a:solidFill>
                <a:latin typeface="Arial"/>
                <a:cs typeface="Arial"/>
              </a:rPr>
              <a:t> </a:t>
            </a:r>
            <a:r>
              <a:rPr sz="1800" b="1" dirty="0">
                <a:solidFill>
                  <a:srgbClr val="375F92"/>
                </a:solidFill>
                <a:latin typeface="Arial"/>
                <a:cs typeface="Arial"/>
              </a:rPr>
              <a:t>deltagaravgiften</a:t>
            </a:r>
            <a:r>
              <a:rPr sz="1800" b="1" spc="15" dirty="0">
                <a:solidFill>
                  <a:srgbClr val="375F92"/>
                </a:solidFill>
                <a:latin typeface="Arial"/>
                <a:cs typeface="Arial"/>
              </a:rPr>
              <a:t> </a:t>
            </a:r>
            <a:r>
              <a:rPr sz="1800" b="1" dirty="0">
                <a:solidFill>
                  <a:srgbClr val="375F92"/>
                </a:solidFill>
                <a:latin typeface="Arial"/>
                <a:cs typeface="Arial"/>
              </a:rPr>
              <a:t>eller</a:t>
            </a:r>
            <a:r>
              <a:rPr sz="1800" b="1" spc="-20" dirty="0">
                <a:solidFill>
                  <a:srgbClr val="375F92"/>
                </a:solidFill>
                <a:latin typeface="Arial"/>
                <a:cs typeface="Arial"/>
              </a:rPr>
              <a:t> </a:t>
            </a:r>
            <a:r>
              <a:rPr sz="1800" b="1" spc="-10" dirty="0">
                <a:solidFill>
                  <a:srgbClr val="375F92"/>
                </a:solidFill>
                <a:latin typeface="Arial"/>
                <a:cs typeface="Arial"/>
              </a:rPr>
              <a:t>lagbeting.</a:t>
            </a:r>
            <a:endParaRPr sz="1800" dirty="0">
              <a:latin typeface="Arial"/>
              <a:cs typeface="Arial"/>
            </a:endParaRPr>
          </a:p>
          <a:p>
            <a:pPr>
              <a:lnSpc>
                <a:spcPct val="100000"/>
              </a:lnSpc>
              <a:spcBef>
                <a:spcPts val="35"/>
              </a:spcBef>
            </a:pPr>
            <a:endParaRPr sz="1850" dirty="0">
              <a:latin typeface="Arial"/>
              <a:cs typeface="Arial"/>
            </a:endParaRPr>
          </a:p>
          <a:p>
            <a:pPr marL="12700">
              <a:lnSpc>
                <a:spcPct val="100000"/>
              </a:lnSpc>
            </a:pPr>
            <a:r>
              <a:rPr sz="1800" b="1" dirty="0">
                <a:solidFill>
                  <a:srgbClr val="375F92"/>
                </a:solidFill>
                <a:latin typeface="Arial"/>
                <a:cs typeface="Arial"/>
              </a:rPr>
              <a:t>Arnäs</a:t>
            </a:r>
            <a:r>
              <a:rPr sz="1800" b="1" spc="-35" dirty="0">
                <a:solidFill>
                  <a:srgbClr val="375F92"/>
                </a:solidFill>
                <a:latin typeface="Arial"/>
                <a:cs typeface="Arial"/>
              </a:rPr>
              <a:t> </a:t>
            </a:r>
            <a:r>
              <a:rPr sz="1800" b="1" spc="-10" dirty="0">
                <a:solidFill>
                  <a:srgbClr val="375F92"/>
                </a:solidFill>
                <a:latin typeface="Arial"/>
                <a:cs typeface="Arial"/>
              </a:rPr>
              <a:t>IF/Styrelsen</a:t>
            </a:r>
            <a:endParaRPr sz="1800" dirty="0">
              <a:latin typeface="Arial"/>
              <a:cs typeface="Arial"/>
            </a:endParaRPr>
          </a:p>
        </p:txBody>
      </p:sp>
      <p:grpSp>
        <p:nvGrpSpPr>
          <p:cNvPr id="4" name="object 4"/>
          <p:cNvGrpSpPr/>
          <p:nvPr/>
        </p:nvGrpSpPr>
        <p:grpSpPr>
          <a:xfrm>
            <a:off x="47244" y="8965"/>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39623"/>
              <a:ext cx="12191999" cy="2113788"/>
            </a:xfrm>
            <a:prstGeom prst="rect">
              <a:avLst/>
            </a:prstGeom>
          </p:spPr>
        </p:pic>
      </p:grpSp>
      <p:pic>
        <p:nvPicPr>
          <p:cNvPr id="7" name="object 7"/>
          <p:cNvPicPr/>
          <p:nvPr/>
        </p:nvPicPr>
        <p:blipFill>
          <a:blip r:embed="rId3" cstate="print"/>
          <a:stretch>
            <a:fillRect/>
          </a:stretch>
        </p:blipFill>
        <p:spPr>
          <a:xfrm>
            <a:off x="47244" y="6185915"/>
            <a:ext cx="664202" cy="644650"/>
          </a:xfrm>
          <a:prstGeom prst="rect">
            <a:avLst/>
          </a:prstGeom>
        </p:spPr>
      </p:pic>
    </p:spTree>
    <p:extLst>
      <p:ext uri="{BB962C8B-B14F-4D97-AF65-F5344CB8AC3E}">
        <p14:creationId xmlns:p14="http://schemas.microsoft.com/office/powerpoint/2010/main" val="3527005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88874" rIns="0" bIns="0" rtlCol="0">
            <a:spAutoFit/>
          </a:bodyPr>
          <a:lstStyle/>
          <a:p>
            <a:pPr marL="4636135">
              <a:lnSpc>
                <a:spcPct val="100000"/>
              </a:lnSpc>
              <a:spcBef>
                <a:spcPts val="95"/>
              </a:spcBef>
            </a:pPr>
            <a:r>
              <a:rPr spc="-10" dirty="0"/>
              <a:t>Övrigt</a:t>
            </a:r>
          </a:p>
        </p:txBody>
      </p:sp>
      <p:sp>
        <p:nvSpPr>
          <p:cNvPr id="3" name="object 3"/>
          <p:cNvSpPr txBox="1"/>
          <p:nvPr/>
        </p:nvSpPr>
        <p:spPr>
          <a:xfrm>
            <a:off x="1836547" y="3186810"/>
            <a:ext cx="8298053" cy="4260141"/>
          </a:xfrm>
          <a:prstGeom prst="rect">
            <a:avLst/>
          </a:prstGeom>
        </p:spPr>
        <p:txBody>
          <a:bodyPr vert="horz" wrap="square" lIns="0" tIns="12700" rIns="0" bIns="0" rtlCol="0">
            <a:spAutoFit/>
          </a:bodyPr>
          <a:lstStyle/>
          <a:p>
            <a:pPr marL="299085" indent="-287020">
              <a:lnSpc>
                <a:spcPct val="100000"/>
              </a:lnSpc>
              <a:spcBef>
                <a:spcPts val="100"/>
              </a:spcBef>
              <a:buFont typeface="Arial"/>
              <a:buChar char="•"/>
              <a:tabLst>
                <a:tab pos="299085" algn="l"/>
                <a:tab pos="299720" algn="l"/>
              </a:tabLst>
            </a:pPr>
            <a:r>
              <a:rPr sz="1600" b="1" dirty="0">
                <a:solidFill>
                  <a:srgbClr val="375F92"/>
                </a:solidFill>
                <a:latin typeface="Arial"/>
                <a:cs typeface="Arial"/>
              </a:rPr>
              <a:t>Alla</a:t>
            </a:r>
            <a:r>
              <a:rPr sz="1600" b="1" spc="15" dirty="0">
                <a:solidFill>
                  <a:srgbClr val="375F92"/>
                </a:solidFill>
                <a:latin typeface="Arial"/>
                <a:cs typeface="Arial"/>
              </a:rPr>
              <a:t> </a:t>
            </a:r>
            <a:r>
              <a:rPr sz="1600" b="1" dirty="0">
                <a:solidFill>
                  <a:srgbClr val="375F92"/>
                </a:solidFill>
                <a:latin typeface="Arial"/>
                <a:cs typeface="Arial"/>
              </a:rPr>
              <a:t>medlemmar</a:t>
            </a:r>
            <a:r>
              <a:rPr sz="1600" b="1" spc="-15" dirty="0">
                <a:solidFill>
                  <a:srgbClr val="375F92"/>
                </a:solidFill>
                <a:latin typeface="Arial"/>
                <a:cs typeface="Arial"/>
              </a:rPr>
              <a:t> </a:t>
            </a:r>
            <a:r>
              <a:rPr sz="1600" b="1" dirty="0">
                <a:solidFill>
                  <a:srgbClr val="375F92"/>
                </a:solidFill>
                <a:latin typeface="Arial"/>
                <a:cs typeface="Arial"/>
              </a:rPr>
              <a:t>i</a:t>
            </a:r>
            <a:r>
              <a:rPr sz="1600" b="1" spc="-15" dirty="0">
                <a:solidFill>
                  <a:srgbClr val="375F92"/>
                </a:solidFill>
                <a:latin typeface="Arial"/>
                <a:cs typeface="Arial"/>
              </a:rPr>
              <a:t> </a:t>
            </a:r>
            <a:r>
              <a:rPr sz="1600" b="1" dirty="0">
                <a:solidFill>
                  <a:srgbClr val="375F92"/>
                </a:solidFill>
                <a:latin typeface="Arial"/>
                <a:cs typeface="Arial"/>
              </a:rPr>
              <a:t>klubben</a:t>
            </a:r>
            <a:r>
              <a:rPr sz="1600" b="1" spc="-30" dirty="0">
                <a:solidFill>
                  <a:srgbClr val="375F92"/>
                </a:solidFill>
                <a:latin typeface="Arial"/>
                <a:cs typeface="Arial"/>
              </a:rPr>
              <a:t> </a:t>
            </a:r>
            <a:r>
              <a:rPr sz="1600" b="1" dirty="0">
                <a:solidFill>
                  <a:srgbClr val="375F92"/>
                </a:solidFill>
                <a:latin typeface="Arial"/>
                <a:cs typeface="Arial"/>
              </a:rPr>
              <a:t>är</a:t>
            </a:r>
            <a:r>
              <a:rPr sz="1600" b="1" spc="-30" dirty="0">
                <a:solidFill>
                  <a:srgbClr val="375F92"/>
                </a:solidFill>
                <a:latin typeface="Arial"/>
                <a:cs typeface="Arial"/>
              </a:rPr>
              <a:t> </a:t>
            </a:r>
            <a:r>
              <a:rPr sz="1600" b="1" dirty="0">
                <a:solidFill>
                  <a:srgbClr val="375F92"/>
                </a:solidFill>
                <a:latin typeface="Arial"/>
                <a:cs typeface="Arial"/>
              </a:rPr>
              <a:t>försäkrade.</a:t>
            </a:r>
            <a:r>
              <a:rPr sz="1600" b="1" spc="-5" dirty="0">
                <a:solidFill>
                  <a:srgbClr val="375F92"/>
                </a:solidFill>
                <a:latin typeface="Arial"/>
                <a:cs typeface="Arial"/>
              </a:rPr>
              <a:t> </a:t>
            </a:r>
            <a:r>
              <a:rPr sz="1600" b="1" dirty="0">
                <a:solidFill>
                  <a:srgbClr val="375F92"/>
                </a:solidFill>
                <a:latin typeface="Arial"/>
                <a:cs typeface="Arial"/>
              </a:rPr>
              <a:t>Skadar</a:t>
            </a:r>
            <a:r>
              <a:rPr sz="1600" b="1" spc="-15" dirty="0">
                <a:solidFill>
                  <a:srgbClr val="375F92"/>
                </a:solidFill>
                <a:latin typeface="Arial"/>
                <a:cs typeface="Arial"/>
              </a:rPr>
              <a:t> </a:t>
            </a:r>
            <a:r>
              <a:rPr sz="1600" b="1" dirty="0">
                <a:solidFill>
                  <a:srgbClr val="375F92"/>
                </a:solidFill>
                <a:latin typeface="Arial"/>
                <a:cs typeface="Arial"/>
              </a:rPr>
              <a:t>barnen</a:t>
            </a:r>
            <a:r>
              <a:rPr sz="1600" b="1" spc="-15" dirty="0">
                <a:solidFill>
                  <a:srgbClr val="375F92"/>
                </a:solidFill>
                <a:latin typeface="Arial"/>
                <a:cs typeface="Arial"/>
              </a:rPr>
              <a:t> </a:t>
            </a:r>
            <a:r>
              <a:rPr sz="1600" b="1" dirty="0">
                <a:solidFill>
                  <a:srgbClr val="375F92"/>
                </a:solidFill>
                <a:latin typeface="Arial"/>
                <a:cs typeface="Arial"/>
              </a:rPr>
              <a:t>sig</a:t>
            </a:r>
            <a:r>
              <a:rPr sz="1600" b="1" spc="-20" dirty="0">
                <a:solidFill>
                  <a:srgbClr val="375F92"/>
                </a:solidFill>
                <a:latin typeface="Arial"/>
                <a:cs typeface="Arial"/>
              </a:rPr>
              <a:t> </a:t>
            </a:r>
            <a:r>
              <a:rPr sz="1600" b="1" dirty="0">
                <a:solidFill>
                  <a:srgbClr val="375F92"/>
                </a:solidFill>
                <a:latin typeface="Arial"/>
                <a:cs typeface="Arial"/>
              </a:rPr>
              <a:t>bör/ska</a:t>
            </a:r>
            <a:r>
              <a:rPr sz="1600" b="1" spc="-25" dirty="0">
                <a:solidFill>
                  <a:srgbClr val="375F92"/>
                </a:solidFill>
                <a:latin typeface="Arial"/>
                <a:cs typeface="Arial"/>
              </a:rPr>
              <a:t> </a:t>
            </a:r>
            <a:r>
              <a:rPr sz="1600" b="1" dirty="0">
                <a:solidFill>
                  <a:srgbClr val="375F92"/>
                </a:solidFill>
                <a:latin typeface="Arial"/>
                <a:cs typeface="Arial"/>
              </a:rPr>
              <a:t>ni</a:t>
            </a:r>
            <a:r>
              <a:rPr sz="1600" b="1" spc="-25" dirty="0">
                <a:solidFill>
                  <a:srgbClr val="375F92"/>
                </a:solidFill>
                <a:latin typeface="Arial"/>
                <a:cs typeface="Arial"/>
              </a:rPr>
              <a:t> </a:t>
            </a:r>
            <a:r>
              <a:rPr sz="1600" b="1" spc="-20" dirty="0">
                <a:solidFill>
                  <a:srgbClr val="375F92"/>
                </a:solidFill>
                <a:latin typeface="Arial"/>
                <a:cs typeface="Arial"/>
              </a:rPr>
              <a:t>göra</a:t>
            </a:r>
            <a:endParaRPr sz="1600" dirty="0">
              <a:latin typeface="Arial"/>
              <a:cs typeface="Arial"/>
            </a:endParaRPr>
          </a:p>
          <a:p>
            <a:pPr marL="299085">
              <a:lnSpc>
                <a:spcPct val="100000"/>
              </a:lnSpc>
            </a:pPr>
            <a:r>
              <a:rPr sz="1600" b="1" dirty="0">
                <a:solidFill>
                  <a:srgbClr val="375F92"/>
                </a:solidFill>
                <a:latin typeface="Arial"/>
                <a:cs typeface="Arial"/>
              </a:rPr>
              <a:t>skadeanmälan. Blankett</a:t>
            </a:r>
            <a:r>
              <a:rPr sz="1600" b="1" spc="-15" dirty="0">
                <a:solidFill>
                  <a:srgbClr val="375F92"/>
                </a:solidFill>
                <a:latin typeface="Arial"/>
                <a:cs typeface="Arial"/>
              </a:rPr>
              <a:t> </a:t>
            </a:r>
            <a:r>
              <a:rPr sz="1600" b="1" dirty="0">
                <a:solidFill>
                  <a:srgbClr val="375F92"/>
                </a:solidFill>
                <a:latin typeface="Arial"/>
                <a:cs typeface="Arial"/>
              </a:rPr>
              <a:t>finns</a:t>
            </a:r>
            <a:r>
              <a:rPr sz="1600" b="1" spc="-30" dirty="0">
                <a:solidFill>
                  <a:srgbClr val="375F92"/>
                </a:solidFill>
                <a:latin typeface="Arial"/>
                <a:cs typeface="Arial"/>
              </a:rPr>
              <a:t> </a:t>
            </a:r>
            <a:r>
              <a:rPr sz="1600" b="1" dirty="0">
                <a:solidFill>
                  <a:srgbClr val="375F92"/>
                </a:solidFill>
                <a:latin typeface="Arial"/>
                <a:cs typeface="Arial"/>
              </a:rPr>
              <a:t>på</a:t>
            </a:r>
            <a:r>
              <a:rPr sz="1600" b="1" spc="-10" dirty="0">
                <a:solidFill>
                  <a:srgbClr val="375F92"/>
                </a:solidFill>
                <a:latin typeface="Arial"/>
                <a:cs typeface="Arial"/>
              </a:rPr>
              <a:t> </a:t>
            </a:r>
            <a:r>
              <a:rPr sz="1600" b="1" dirty="0">
                <a:solidFill>
                  <a:srgbClr val="375F92"/>
                </a:solidFill>
                <a:latin typeface="Arial"/>
                <a:cs typeface="Arial"/>
              </a:rPr>
              <a:t>klubbens</a:t>
            </a:r>
            <a:r>
              <a:rPr sz="1600" b="1" spc="-30" dirty="0">
                <a:solidFill>
                  <a:srgbClr val="375F92"/>
                </a:solidFill>
                <a:latin typeface="Arial"/>
                <a:cs typeface="Arial"/>
              </a:rPr>
              <a:t> </a:t>
            </a:r>
            <a:r>
              <a:rPr sz="1600" b="1" dirty="0">
                <a:solidFill>
                  <a:srgbClr val="375F92"/>
                </a:solidFill>
                <a:latin typeface="Arial"/>
                <a:cs typeface="Arial"/>
              </a:rPr>
              <a:t>sida</a:t>
            </a:r>
            <a:r>
              <a:rPr sz="1600" b="1" spc="-30" dirty="0">
                <a:solidFill>
                  <a:srgbClr val="375F92"/>
                </a:solidFill>
                <a:latin typeface="Arial"/>
                <a:cs typeface="Arial"/>
              </a:rPr>
              <a:t> </a:t>
            </a:r>
            <a:r>
              <a:rPr sz="1600" b="1" dirty="0">
                <a:solidFill>
                  <a:srgbClr val="375F92"/>
                </a:solidFill>
                <a:latin typeface="Arial"/>
                <a:cs typeface="Arial"/>
              </a:rPr>
              <a:t>på</a:t>
            </a:r>
            <a:r>
              <a:rPr sz="1600" b="1" spc="-10" dirty="0">
                <a:solidFill>
                  <a:srgbClr val="375F92"/>
                </a:solidFill>
                <a:latin typeface="Arial"/>
                <a:cs typeface="Arial"/>
              </a:rPr>
              <a:t> Laget.se</a:t>
            </a:r>
            <a:endParaRPr sz="1600" dirty="0">
              <a:latin typeface="Arial"/>
              <a:cs typeface="Arial"/>
            </a:endParaRPr>
          </a:p>
          <a:p>
            <a:pPr>
              <a:lnSpc>
                <a:spcPct val="100000"/>
              </a:lnSpc>
              <a:spcBef>
                <a:spcPts val="30"/>
              </a:spcBef>
            </a:pPr>
            <a:endParaRPr sz="1600" dirty="0">
              <a:latin typeface="Arial"/>
              <a:cs typeface="Arial"/>
            </a:endParaRPr>
          </a:p>
          <a:p>
            <a:pPr marL="299085" indent="-287020">
              <a:lnSpc>
                <a:spcPct val="100000"/>
              </a:lnSpc>
              <a:spcBef>
                <a:spcPts val="5"/>
              </a:spcBef>
              <a:buFont typeface="Arial"/>
              <a:buChar char="•"/>
              <a:tabLst>
                <a:tab pos="299085" algn="l"/>
                <a:tab pos="299720" algn="l"/>
              </a:tabLst>
            </a:pPr>
            <a:r>
              <a:rPr lang="sv-SE" sz="1600" b="1" dirty="0" err="1">
                <a:solidFill>
                  <a:srgbClr val="375F92"/>
                </a:solidFill>
                <a:latin typeface="Arial"/>
                <a:cs typeface="Arial"/>
              </a:rPr>
              <a:t>Instagram</a:t>
            </a:r>
            <a:r>
              <a:rPr lang="sv-SE" sz="1600" b="1" dirty="0">
                <a:solidFill>
                  <a:srgbClr val="375F92"/>
                </a:solidFill>
                <a:latin typeface="Arial"/>
                <a:cs typeface="Arial"/>
              </a:rPr>
              <a:t>-konto, arnas_f11 </a:t>
            </a:r>
            <a:br>
              <a:rPr lang="sv-SE" sz="1600" b="1" dirty="0">
                <a:solidFill>
                  <a:srgbClr val="375F92"/>
                </a:solidFill>
                <a:latin typeface="Arial"/>
                <a:cs typeface="Arial"/>
              </a:rPr>
            </a:br>
            <a:r>
              <a:rPr lang="sv-SE" sz="1600" b="1" dirty="0">
                <a:solidFill>
                  <a:srgbClr val="375F92"/>
                </a:solidFill>
                <a:latin typeface="Arial"/>
                <a:cs typeface="Arial"/>
              </a:rPr>
              <a:t>Följ gärna om ni inte redan gör det.</a:t>
            </a:r>
          </a:p>
          <a:p>
            <a:pPr marL="12065">
              <a:lnSpc>
                <a:spcPct val="100000"/>
              </a:lnSpc>
              <a:spcBef>
                <a:spcPts val="5"/>
              </a:spcBef>
              <a:tabLst>
                <a:tab pos="299085" algn="l"/>
                <a:tab pos="299720" algn="l"/>
              </a:tabLst>
            </a:pPr>
            <a:r>
              <a:rPr lang="sv-SE" sz="1600" b="1" dirty="0">
                <a:solidFill>
                  <a:srgbClr val="375F92"/>
                </a:solidFill>
                <a:latin typeface="Arial"/>
                <a:cs typeface="Arial"/>
              </a:rPr>
              <a:t>     Prata gärna med era tjejer om att när vi är på socialmedier undviker </a:t>
            </a:r>
            <a:br>
              <a:rPr lang="sv-SE" sz="1600" b="1" dirty="0">
                <a:solidFill>
                  <a:srgbClr val="375F92"/>
                </a:solidFill>
                <a:latin typeface="Arial"/>
                <a:cs typeface="Arial"/>
              </a:rPr>
            </a:br>
            <a:r>
              <a:rPr lang="sv-SE" sz="1600" b="1" dirty="0">
                <a:solidFill>
                  <a:srgbClr val="375F92"/>
                </a:solidFill>
                <a:latin typeface="Arial"/>
                <a:cs typeface="Arial"/>
              </a:rPr>
              <a:t>     vi att skriva och kommentera olämpliga saker om andra lag</a:t>
            </a:r>
          </a:p>
          <a:p>
            <a:pPr marL="12065">
              <a:lnSpc>
                <a:spcPct val="100000"/>
              </a:lnSpc>
              <a:spcBef>
                <a:spcPts val="5"/>
              </a:spcBef>
              <a:tabLst>
                <a:tab pos="299085" algn="l"/>
                <a:tab pos="299720" algn="l"/>
              </a:tabLst>
            </a:pPr>
            <a:r>
              <a:rPr lang="sv-SE" sz="1600" b="1" dirty="0">
                <a:solidFill>
                  <a:srgbClr val="375F92"/>
                </a:solidFill>
                <a:latin typeface="Arial"/>
                <a:cs typeface="Arial"/>
              </a:rPr>
              <a:t>     och spelare. </a:t>
            </a:r>
          </a:p>
          <a:p>
            <a:pPr marL="12065">
              <a:lnSpc>
                <a:spcPct val="100000"/>
              </a:lnSpc>
              <a:spcBef>
                <a:spcPts val="5"/>
              </a:spcBef>
              <a:tabLst>
                <a:tab pos="299085" algn="l"/>
                <a:tab pos="299720" algn="l"/>
              </a:tabLst>
            </a:pPr>
            <a:r>
              <a:rPr lang="sv-SE" sz="1600" b="1" dirty="0">
                <a:solidFill>
                  <a:srgbClr val="375F92"/>
                </a:solidFill>
                <a:latin typeface="Arial"/>
                <a:cs typeface="Arial"/>
              </a:rPr>
              <a:t>     Vi inom Arnäs ska vara bra representanter! </a:t>
            </a:r>
          </a:p>
          <a:p>
            <a:pPr marL="12065">
              <a:lnSpc>
                <a:spcPct val="100000"/>
              </a:lnSpc>
              <a:spcBef>
                <a:spcPts val="5"/>
              </a:spcBef>
              <a:tabLst>
                <a:tab pos="299085" algn="l"/>
                <a:tab pos="299720" algn="l"/>
              </a:tabLst>
            </a:pPr>
            <a:endParaRPr lang="sv-SE" sz="1600" b="1" dirty="0">
              <a:solidFill>
                <a:srgbClr val="375F92"/>
              </a:solidFill>
              <a:latin typeface="Arial"/>
              <a:cs typeface="Arial"/>
            </a:endParaRPr>
          </a:p>
          <a:p>
            <a:pPr marL="12065">
              <a:lnSpc>
                <a:spcPct val="100000"/>
              </a:lnSpc>
              <a:spcBef>
                <a:spcPts val="5"/>
              </a:spcBef>
              <a:tabLst>
                <a:tab pos="299085" algn="l"/>
                <a:tab pos="299720" algn="l"/>
              </a:tabLst>
            </a:pPr>
            <a:r>
              <a:rPr lang="sv-SE" sz="1600" b="1" dirty="0">
                <a:solidFill>
                  <a:srgbClr val="375F92"/>
                </a:solidFill>
                <a:latin typeface="Arial"/>
                <a:cs typeface="Arial"/>
              </a:rPr>
              <a:t>	Tjejerna kan själva svara på sina anmälningar till träningar &amp; matcher.</a:t>
            </a:r>
          </a:p>
          <a:p>
            <a:pPr marL="12065">
              <a:lnSpc>
                <a:spcPct val="100000"/>
              </a:lnSpc>
              <a:spcBef>
                <a:spcPts val="5"/>
              </a:spcBef>
              <a:tabLst>
                <a:tab pos="299085" algn="l"/>
                <a:tab pos="299720" algn="l"/>
              </a:tabLst>
            </a:pPr>
            <a:r>
              <a:rPr lang="sv-SE" sz="1600" b="1" dirty="0">
                <a:solidFill>
                  <a:srgbClr val="375F92"/>
                </a:solidFill>
                <a:latin typeface="Arial"/>
                <a:cs typeface="Arial"/>
              </a:rPr>
              <a:t>     Skicka e-post adress till Sofie. </a:t>
            </a:r>
          </a:p>
          <a:p>
            <a:pPr>
              <a:lnSpc>
                <a:spcPct val="100000"/>
              </a:lnSpc>
              <a:spcBef>
                <a:spcPts val="30"/>
              </a:spcBef>
              <a:buClr>
                <a:srgbClr val="375F92"/>
              </a:buClr>
            </a:pPr>
            <a:endParaRPr lang="sv-SE" sz="1600" b="1" dirty="0">
              <a:solidFill>
                <a:schemeClr val="accent1">
                  <a:lumMod val="75000"/>
                </a:schemeClr>
              </a:solidFill>
              <a:latin typeface="Arial"/>
              <a:cs typeface="Arial"/>
            </a:endParaRPr>
          </a:p>
          <a:p>
            <a:pPr>
              <a:lnSpc>
                <a:spcPct val="100000"/>
              </a:lnSpc>
              <a:spcBef>
                <a:spcPts val="30"/>
              </a:spcBef>
              <a:buClr>
                <a:srgbClr val="375F92"/>
              </a:buClr>
              <a:buFont typeface="Arial"/>
              <a:buChar char="•"/>
            </a:pPr>
            <a:r>
              <a:rPr lang="sv-SE" sz="1600" b="1" dirty="0">
                <a:solidFill>
                  <a:schemeClr val="accent1">
                    <a:lumMod val="75000"/>
                  </a:schemeClr>
                </a:solidFill>
                <a:latin typeface="Arial"/>
                <a:cs typeface="Arial"/>
              </a:rPr>
              <a:t>   Övrigt?</a:t>
            </a:r>
          </a:p>
          <a:p>
            <a:pPr>
              <a:lnSpc>
                <a:spcPct val="100000"/>
              </a:lnSpc>
              <a:spcBef>
                <a:spcPts val="30"/>
              </a:spcBef>
              <a:buClr>
                <a:srgbClr val="375F92"/>
              </a:buClr>
              <a:buFont typeface="Arial"/>
              <a:buChar char="•"/>
            </a:pPr>
            <a:endParaRPr sz="1600" dirty="0">
              <a:latin typeface="Arial"/>
              <a:cs typeface="Arial"/>
            </a:endParaRPr>
          </a:p>
          <a:p>
            <a:pPr marL="12065">
              <a:lnSpc>
                <a:spcPct val="100000"/>
              </a:lnSpc>
              <a:tabLst>
                <a:tab pos="299085" algn="l"/>
                <a:tab pos="299720" algn="l"/>
              </a:tabLst>
            </a:pPr>
            <a:endParaRPr lang="sv-SE" sz="1800" b="1" spc="-10" dirty="0">
              <a:solidFill>
                <a:srgbClr val="375F92"/>
              </a:solidFill>
              <a:latin typeface="Arial"/>
              <a:cs typeface="Arial"/>
            </a:endParaRPr>
          </a:p>
          <a:p>
            <a:pPr marL="12065">
              <a:lnSpc>
                <a:spcPct val="100000"/>
              </a:lnSpc>
              <a:tabLst>
                <a:tab pos="299085" algn="l"/>
                <a:tab pos="299720" algn="l"/>
              </a:tabLst>
            </a:pPr>
            <a:endParaRPr lang="sv-SE" sz="1800" b="1" spc="-10" dirty="0">
              <a:solidFill>
                <a:srgbClr val="375F92"/>
              </a:solidFill>
              <a:latin typeface="Arial"/>
              <a:cs typeface="Arial"/>
            </a:endParaRPr>
          </a:p>
        </p:txBody>
      </p:sp>
      <p:grpSp>
        <p:nvGrpSpPr>
          <p:cNvPr id="4" name="object 4"/>
          <p:cNvGrpSpPr/>
          <p:nvPr/>
        </p:nvGrpSpPr>
        <p:grpSpPr>
          <a:xfrm>
            <a:off x="0" y="39623"/>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39623"/>
              <a:ext cx="12191999" cy="2113788"/>
            </a:xfrm>
            <a:prstGeom prst="rect">
              <a:avLst/>
            </a:prstGeom>
          </p:spPr>
        </p:pic>
      </p:grpSp>
      <p:pic>
        <p:nvPicPr>
          <p:cNvPr id="7" name="object 7"/>
          <p:cNvPicPr/>
          <p:nvPr/>
        </p:nvPicPr>
        <p:blipFill>
          <a:blip r:embed="rId3" cstate="print"/>
          <a:stretch>
            <a:fillRect/>
          </a:stretch>
        </p:blipFill>
        <p:spPr>
          <a:xfrm>
            <a:off x="47244" y="6092952"/>
            <a:ext cx="664202" cy="644649"/>
          </a:xfrm>
          <a:prstGeom prst="rect">
            <a:avLst/>
          </a:prstGeom>
        </p:spPr>
      </p:pic>
      <p:pic>
        <p:nvPicPr>
          <p:cNvPr id="11" name="Bildobjekt 10">
            <a:extLst>
              <a:ext uri="{FF2B5EF4-FFF2-40B4-BE49-F238E27FC236}">
                <a16:creationId xmlns:a16="http://schemas.microsoft.com/office/drawing/2014/main" id="{C3300393-F0A8-44E7-A799-1C986A6540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496300" y="4076700"/>
            <a:ext cx="2743199" cy="2057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78860" y="1869694"/>
            <a:ext cx="4204335" cy="751488"/>
          </a:xfrm>
          <a:prstGeom prst="rect">
            <a:avLst/>
          </a:prstGeom>
        </p:spPr>
        <p:txBody>
          <a:bodyPr vert="horz" wrap="square" lIns="0" tIns="12700" rIns="0" bIns="0" rtlCol="0">
            <a:spAutoFit/>
          </a:bodyPr>
          <a:lstStyle/>
          <a:p>
            <a:pPr marL="12700">
              <a:lnSpc>
                <a:spcPct val="100000"/>
              </a:lnSpc>
              <a:spcBef>
                <a:spcPts val="100"/>
              </a:spcBef>
            </a:pPr>
            <a:r>
              <a:rPr sz="2400" dirty="0">
                <a:solidFill>
                  <a:schemeClr val="accent1">
                    <a:lumMod val="75000"/>
                  </a:schemeClr>
                </a:solidFill>
              </a:rPr>
              <a:t>Klädbeställning</a:t>
            </a:r>
            <a:r>
              <a:rPr sz="2400" spc="-120" dirty="0">
                <a:solidFill>
                  <a:schemeClr val="accent1">
                    <a:lumMod val="75000"/>
                  </a:schemeClr>
                </a:solidFill>
              </a:rPr>
              <a:t> </a:t>
            </a:r>
            <a:r>
              <a:rPr sz="2400" dirty="0" err="1">
                <a:solidFill>
                  <a:schemeClr val="accent1">
                    <a:lumMod val="75000"/>
                  </a:schemeClr>
                </a:solidFill>
              </a:rPr>
              <a:t>säsong</a:t>
            </a:r>
            <a:r>
              <a:rPr sz="2400" spc="-95" dirty="0">
                <a:solidFill>
                  <a:schemeClr val="accent1">
                    <a:lumMod val="75000"/>
                  </a:schemeClr>
                </a:solidFill>
              </a:rPr>
              <a:t> </a:t>
            </a:r>
            <a:r>
              <a:rPr sz="2400" spc="-20" dirty="0">
                <a:solidFill>
                  <a:schemeClr val="accent1">
                    <a:lumMod val="75000"/>
                  </a:schemeClr>
                </a:solidFill>
              </a:rPr>
              <a:t>202</a:t>
            </a:r>
            <a:r>
              <a:rPr lang="sv-SE" sz="2400" spc="-20" dirty="0">
                <a:solidFill>
                  <a:schemeClr val="accent1">
                    <a:lumMod val="75000"/>
                  </a:schemeClr>
                </a:solidFill>
              </a:rPr>
              <a:t>4</a:t>
            </a:r>
            <a:br>
              <a:rPr lang="sv-SE" sz="2400" spc="-20" dirty="0">
                <a:solidFill>
                  <a:schemeClr val="accent1">
                    <a:lumMod val="75000"/>
                  </a:schemeClr>
                </a:solidFill>
              </a:rPr>
            </a:br>
            <a:endParaRPr sz="2400" dirty="0">
              <a:solidFill>
                <a:schemeClr val="accent1">
                  <a:lumMod val="75000"/>
                </a:schemeClr>
              </a:solidFill>
            </a:endParaRPr>
          </a:p>
        </p:txBody>
      </p:sp>
      <p:sp>
        <p:nvSpPr>
          <p:cNvPr id="3" name="object 3"/>
          <p:cNvSpPr txBox="1"/>
          <p:nvPr/>
        </p:nvSpPr>
        <p:spPr>
          <a:xfrm>
            <a:off x="3078860" y="2238503"/>
            <a:ext cx="7131940" cy="4398640"/>
          </a:xfrm>
          <a:prstGeom prst="rect">
            <a:avLst/>
          </a:prstGeom>
        </p:spPr>
        <p:txBody>
          <a:bodyPr vert="horz" wrap="square" lIns="0" tIns="12700" rIns="0" bIns="0" rtlCol="0">
            <a:spAutoFit/>
          </a:bodyPr>
          <a:lstStyle/>
          <a:p>
            <a:pPr marL="12700">
              <a:lnSpc>
                <a:spcPct val="100000"/>
              </a:lnSpc>
            </a:pPr>
            <a:br>
              <a:rPr lang="sv-SE" sz="1000" dirty="0"/>
            </a:br>
            <a:r>
              <a:rPr lang="sv-SE" sz="1100" b="1" dirty="0"/>
              <a:t>BESTÄLL I VÅR KLUBBSHOPP!</a:t>
            </a:r>
            <a:br>
              <a:rPr lang="sv-SE" sz="1100" dirty="0"/>
            </a:br>
            <a:br>
              <a:rPr lang="sv-SE" sz="1100" dirty="0"/>
            </a:br>
            <a:r>
              <a:rPr lang="sv-SE" sz="1100" dirty="0"/>
              <a:t>I Klubbshopen kan du välja mellan att betala med </a:t>
            </a:r>
            <a:r>
              <a:rPr lang="sv-SE" sz="1100" dirty="0" err="1"/>
              <a:t>kort,faktura</a:t>
            </a:r>
            <a:r>
              <a:rPr lang="sv-SE" sz="1100" dirty="0"/>
              <a:t> eller delbetalning. Betalningen reserveras på ert</a:t>
            </a:r>
            <a:br>
              <a:rPr lang="sv-SE" sz="1100" dirty="0"/>
            </a:br>
            <a:r>
              <a:rPr lang="sv-SE" sz="1100" dirty="0"/>
              <a:t>konto men ni betalar inte förrän era produkter är klara och finns att hämta ut i butiken.</a:t>
            </a:r>
            <a:br>
              <a:rPr lang="sv-SE" sz="1100" dirty="0"/>
            </a:br>
            <a:br>
              <a:rPr lang="sv-SE" sz="1100" dirty="0"/>
            </a:br>
            <a:r>
              <a:rPr lang="sv-SE" sz="1100" b="1" dirty="0"/>
              <a:t>Så här gör du för att handla föreningskläder online:</a:t>
            </a:r>
            <a:br>
              <a:rPr lang="sv-SE" sz="1100" dirty="0"/>
            </a:br>
            <a:r>
              <a:rPr lang="sv-SE" sz="1100" dirty="0"/>
              <a:t>1) Gå in på sportringen77.se</a:t>
            </a:r>
            <a:br>
              <a:rPr lang="sv-SE" sz="1100" dirty="0"/>
            </a:br>
            <a:r>
              <a:rPr lang="sv-SE" sz="1100" dirty="0"/>
              <a:t>2) Klicka på din föreningslogga och börja handla*!</a:t>
            </a:r>
            <a:br>
              <a:rPr lang="sv-SE" sz="1100" dirty="0"/>
            </a:br>
            <a:br>
              <a:rPr lang="sv-SE" sz="1100" dirty="0"/>
            </a:br>
            <a:r>
              <a:rPr lang="sv-SE" sz="1100" b="1" dirty="0"/>
              <a:t>VILL DU PROVA KLÄDERNA?</a:t>
            </a:r>
            <a:br>
              <a:rPr lang="sv-SE" sz="1100" dirty="0"/>
            </a:br>
            <a:r>
              <a:rPr lang="sv-SE" sz="1100" dirty="0"/>
              <a:t>Ni har möjlighet att prova kläderna i vår butik. (</a:t>
            </a:r>
            <a:r>
              <a:rPr lang="sv-SE" sz="1100" dirty="0" err="1"/>
              <a:t>Vikingag</a:t>
            </a:r>
            <a:r>
              <a:rPr lang="sv-SE" sz="1100" dirty="0"/>
              <a:t>. 42, Örnsköldsvik).</a:t>
            </a:r>
            <a:br>
              <a:rPr lang="sv-SE" sz="1100" dirty="0"/>
            </a:br>
            <a:br>
              <a:rPr lang="sv-SE" sz="1100" dirty="0"/>
            </a:br>
            <a:r>
              <a:rPr lang="sv-SE" sz="1100" dirty="0"/>
              <a:t>Då beställning av kläder med tryck är bindande rekommenderar vi att ni provar ut rätt storlek innan beställning om ni är osäker på storlek.</a:t>
            </a:r>
            <a:br>
              <a:rPr lang="sv-SE" sz="1100" dirty="0"/>
            </a:br>
            <a:br>
              <a:rPr lang="sv-SE" sz="1100" dirty="0"/>
            </a:br>
            <a:r>
              <a:rPr lang="sv-SE" sz="1100" b="1" dirty="0"/>
              <a:t>LEVERANS</a:t>
            </a:r>
            <a:br>
              <a:rPr lang="sv-SE" sz="1100" dirty="0"/>
            </a:br>
            <a:r>
              <a:rPr lang="sv-SE" sz="1100" dirty="0"/>
              <a:t>Beställda produkter hämtas i butiken, Sport 77.</a:t>
            </a:r>
            <a:br>
              <a:rPr lang="sv-SE" sz="1100" dirty="0"/>
            </a:br>
            <a:r>
              <a:rPr lang="sv-SE" sz="1100" dirty="0"/>
              <a:t>När beställningen är lagd får du ett bekräftelsemail med uppgiven leveranstid. Visa upp bekräftelsemailet</a:t>
            </a:r>
            <a:br>
              <a:rPr lang="sv-SE" sz="1100" dirty="0"/>
            </a:br>
            <a:r>
              <a:rPr lang="sv-SE" sz="1100" dirty="0"/>
              <a:t>för personalen i kassan när du kommer. *Du måste vara 18 år för att få handla i vår klubbshop.</a:t>
            </a:r>
            <a:br>
              <a:rPr lang="sv-SE" sz="1100" dirty="0"/>
            </a:br>
            <a:br>
              <a:rPr lang="sv-SE" sz="1100" dirty="0"/>
            </a:br>
            <a:r>
              <a:rPr lang="sv-SE" sz="1100" b="1" dirty="0"/>
              <a:t>Har du frågor angående Arnäs IF:s Föreningsshop?</a:t>
            </a:r>
            <a:br>
              <a:rPr lang="sv-SE" sz="1100" dirty="0"/>
            </a:br>
            <a:r>
              <a:rPr lang="sv-SE" sz="1100" dirty="0"/>
              <a:t>Kontakta: Emil Edlund, Sportringen77</a:t>
            </a:r>
            <a:br>
              <a:rPr lang="sv-SE" sz="1100" dirty="0"/>
            </a:br>
            <a:r>
              <a:rPr lang="sv-SE" sz="1100" dirty="0"/>
              <a:t>0660-43 18 80, emil@sport77.se </a:t>
            </a:r>
            <a:endParaRPr sz="1100" dirty="0">
              <a:latin typeface="Arial"/>
              <a:cs typeface="Arial"/>
            </a:endParaRPr>
          </a:p>
          <a:p>
            <a:pPr marL="12700" marR="704850">
              <a:lnSpc>
                <a:spcPct val="100000"/>
              </a:lnSpc>
            </a:pPr>
            <a:r>
              <a:rPr sz="1100" dirty="0">
                <a:solidFill>
                  <a:srgbClr val="4F5C63"/>
                </a:solidFill>
                <a:latin typeface="Arial"/>
                <a:cs typeface="Arial"/>
              </a:rPr>
              <a:t>Sedan</a:t>
            </a:r>
            <a:r>
              <a:rPr sz="1100" spc="-20" dirty="0">
                <a:solidFill>
                  <a:srgbClr val="4F5C63"/>
                </a:solidFill>
                <a:latin typeface="Arial"/>
                <a:cs typeface="Arial"/>
              </a:rPr>
              <a:t> </a:t>
            </a:r>
            <a:r>
              <a:rPr sz="1100" dirty="0">
                <a:solidFill>
                  <a:srgbClr val="4F5C63"/>
                </a:solidFill>
                <a:latin typeface="Arial"/>
                <a:cs typeface="Arial"/>
              </a:rPr>
              <a:t>är</a:t>
            </a:r>
            <a:r>
              <a:rPr sz="1100" spc="-45" dirty="0">
                <a:solidFill>
                  <a:srgbClr val="4F5C63"/>
                </a:solidFill>
                <a:latin typeface="Arial"/>
                <a:cs typeface="Arial"/>
              </a:rPr>
              <a:t> </a:t>
            </a:r>
            <a:r>
              <a:rPr sz="1100" dirty="0">
                <a:solidFill>
                  <a:srgbClr val="4F5C63"/>
                </a:solidFill>
                <a:latin typeface="Arial"/>
                <a:cs typeface="Arial"/>
              </a:rPr>
              <a:t>det</a:t>
            </a:r>
            <a:r>
              <a:rPr sz="1100" spc="-20" dirty="0">
                <a:solidFill>
                  <a:srgbClr val="4F5C63"/>
                </a:solidFill>
                <a:latin typeface="Arial"/>
                <a:cs typeface="Arial"/>
              </a:rPr>
              <a:t> </a:t>
            </a:r>
            <a:r>
              <a:rPr sz="1100" dirty="0">
                <a:solidFill>
                  <a:srgbClr val="4F5C63"/>
                </a:solidFill>
                <a:latin typeface="Arial"/>
                <a:cs typeface="Arial"/>
              </a:rPr>
              <a:t>bara</a:t>
            </a:r>
            <a:r>
              <a:rPr sz="1100" spc="-30" dirty="0">
                <a:solidFill>
                  <a:srgbClr val="4F5C63"/>
                </a:solidFill>
                <a:latin typeface="Arial"/>
                <a:cs typeface="Arial"/>
              </a:rPr>
              <a:t> </a:t>
            </a:r>
            <a:r>
              <a:rPr sz="1100" dirty="0">
                <a:solidFill>
                  <a:srgbClr val="4F5C63"/>
                </a:solidFill>
                <a:latin typeface="Arial"/>
                <a:cs typeface="Arial"/>
              </a:rPr>
              <a:t>att</a:t>
            </a:r>
            <a:r>
              <a:rPr sz="1100" spc="-10" dirty="0">
                <a:solidFill>
                  <a:srgbClr val="4F5C63"/>
                </a:solidFill>
                <a:latin typeface="Arial"/>
                <a:cs typeface="Arial"/>
              </a:rPr>
              <a:t> </a:t>
            </a:r>
            <a:r>
              <a:rPr sz="1100" dirty="0">
                <a:solidFill>
                  <a:srgbClr val="4F5C63"/>
                </a:solidFill>
                <a:latin typeface="Arial"/>
                <a:cs typeface="Arial"/>
              </a:rPr>
              <a:t>klicka</a:t>
            </a:r>
            <a:r>
              <a:rPr sz="1100" spc="-15" dirty="0">
                <a:solidFill>
                  <a:srgbClr val="4F5C63"/>
                </a:solidFill>
                <a:latin typeface="Arial"/>
                <a:cs typeface="Arial"/>
              </a:rPr>
              <a:t> </a:t>
            </a:r>
            <a:r>
              <a:rPr sz="1100" dirty="0">
                <a:solidFill>
                  <a:srgbClr val="4F5C63"/>
                </a:solidFill>
                <a:latin typeface="Arial"/>
                <a:cs typeface="Arial"/>
              </a:rPr>
              <a:t>på</a:t>
            </a:r>
            <a:r>
              <a:rPr sz="1100" spc="-30" dirty="0">
                <a:solidFill>
                  <a:srgbClr val="4F5C63"/>
                </a:solidFill>
                <a:latin typeface="Arial"/>
                <a:cs typeface="Arial"/>
              </a:rPr>
              <a:t> </a:t>
            </a:r>
            <a:r>
              <a:rPr sz="1100" dirty="0">
                <a:solidFill>
                  <a:srgbClr val="4F5C63"/>
                </a:solidFill>
                <a:latin typeface="Arial"/>
                <a:cs typeface="Arial"/>
              </a:rPr>
              <a:t>föreningsloggan</a:t>
            </a:r>
            <a:r>
              <a:rPr sz="1100" spc="-35" dirty="0">
                <a:solidFill>
                  <a:srgbClr val="4F5C63"/>
                </a:solidFill>
                <a:latin typeface="Arial"/>
                <a:cs typeface="Arial"/>
              </a:rPr>
              <a:t> </a:t>
            </a:r>
            <a:r>
              <a:rPr sz="1100" dirty="0">
                <a:solidFill>
                  <a:srgbClr val="4F5C63"/>
                </a:solidFill>
                <a:latin typeface="Arial"/>
                <a:cs typeface="Arial"/>
              </a:rPr>
              <a:t>och</a:t>
            </a:r>
            <a:r>
              <a:rPr sz="1100" spc="-25" dirty="0">
                <a:solidFill>
                  <a:srgbClr val="4F5C63"/>
                </a:solidFill>
                <a:latin typeface="Arial"/>
                <a:cs typeface="Arial"/>
              </a:rPr>
              <a:t> </a:t>
            </a:r>
            <a:r>
              <a:rPr sz="1100" dirty="0">
                <a:solidFill>
                  <a:srgbClr val="4F5C63"/>
                </a:solidFill>
                <a:latin typeface="Arial"/>
                <a:cs typeface="Arial"/>
              </a:rPr>
              <a:t>börja</a:t>
            </a:r>
            <a:r>
              <a:rPr sz="1100" spc="-30" dirty="0">
                <a:solidFill>
                  <a:srgbClr val="4F5C63"/>
                </a:solidFill>
                <a:latin typeface="Arial"/>
                <a:cs typeface="Arial"/>
              </a:rPr>
              <a:t> </a:t>
            </a:r>
            <a:r>
              <a:rPr sz="1100" dirty="0">
                <a:solidFill>
                  <a:srgbClr val="4F5C63"/>
                </a:solidFill>
                <a:latin typeface="Arial"/>
                <a:cs typeface="Arial"/>
              </a:rPr>
              <a:t>handla!</a:t>
            </a:r>
            <a:r>
              <a:rPr sz="1100" spc="-40" dirty="0">
                <a:solidFill>
                  <a:srgbClr val="4F5C63"/>
                </a:solidFill>
                <a:latin typeface="Arial"/>
                <a:cs typeface="Arial"/>
              </a:rPr>
              <a:t> </a:t>
            </a:r>
            <a:r>
              <a:rPr sz="1100" dirty="0">
                <a:solidFill>
                  <a:srgbClr val="4F5C63"/>
                </a:solidFill>
                <a:latin typeface="Arial"/>
                <a:cs typeface="Arial"/>
              </a:rPr>
              <a:t>Har</a:t>
            </a:r>
            <a:r>
              <a:rPr sz="1100" spc="-10" dirty="0">
                <a:solidFill>
                  <a:srgbClr val="4F5C63"/>
                </a:solidFill>
                <a:latin typeface="Arial"/>
                <a:cs typeface="Arial"/>
              </a:rPr>
              <a:t> </a:t>
            </a:r>
            <a:r>
              <a:rPr sz="1100" dirty="0">
                <a:solidFill>
                  <a:srgbClr val="4F5C63"/>
                </a:solidFill>
                <a:latin typeface="Arial"/>
                <a:cs typeface="Arial"/>
              </a:rPr>
              <a:t>du</a:t>
            </a:r>
            <a:r>
              <a:rPr sz="1100" spc="-25" dirty="0">
                <a:solidFill>
                  <a:srgbClr val="4F5C63"/>
                </a:solidFill>
                <a:latin typeface="Arial"/>
                <a:cs typeface="Arial"/>
              </a:rPr>
              <a:t> </a:t>
            </a:r>
            <a:r>
              <a:rPr sz="1100" dirty="0">
                <a:solidFill>
                  <a:srgbClr val="4F5C63"/>
                </a:solidFill>
                <a:latin typeface="Arial"/>
                <a:cs typeface="Arial"/>
              </a:rPr>
              <a:t>frågor</a:t>
            </a:r>
            <a:r>
              <a:rPr sz="1100" spc="-25" dirty="0">
                <a:solidFill>
                  <a:srgbClr val="4F5C63"/>
                </a:solidFill>
                <a:latin typeface="Arial"/>
                <a:cs typeface="Arial"/>
              </a:rPr>
              <a:t> </a:t>
            </a:r>
            <a:r>
              <a:rPr sz="1100" dirty="0">
                <a:solidFill>
                  <a:srgbClr val="4F5C63"/>
                </a:solidFill>
                <a:latin typeface="Arial"/>
                <a:cs typeface="Arial"/>
              </a:rPr>
              <a:t>angående</a:t>
            </a:r>
            <a:r>
              <a:rPr sz="1100" spc="-35" dirty="0">
                <a:solidFill>
                  <a:srgbClr val="4F5C63"/>
                </a:solidFill>
                <a:latin typeface="Arial"/>
                <a:cs typeface="Arial"/>
              </a:rPr>
              <a:t> </a:t>
            </a:r>
            <a:r>
              <a:rPr sz="1100" dirty="0">
                <a:solidFill>
                  <a:srgbClr val="4F5C63"/>
                </a:solidFill>
                <a:latin typeface="Arial"/>
                <a:cs typeface="Arial"/>
              </a:rPr>
              <a:t>din</a:t>
            </a:r>
            <a:r>
              <a:rPr sz="1100" spc="-25" dirty="0">
                <a:solidFill>
                  <a:srgbClr val="4F5C63"/>
                </a:solidFill>
                <a:latin typeface="Arial"/>
                <a:cs typeface="Arial"/>
              </a:rPr>
              <a:t> </a:t>
            </a:r>
            <a:r>
              <a:rPr sz="1100" spc="-10" dirty="0">
                <a:solidFill>
                  <a:srgbClr val="4F5C63"/>
                </a:solidFill>
                <a:latin typeface="Arial"/>
                <a:cs typeface="Arial"/>
              </a:rPr>
              <a:t>Föreningsshop: Sportringen77</a:t>
            </a:r>
            <a:r>
              <a:rPr sz="1100" spc="-25" dirty="0">
                <a:solidFill>
                  <a:srgbClr val="4F5C63"/>
                </a:solidFill>
                <a:latin typeface="Arial"/>
                <a:cs typeface="Arial"/>
              </a:rPr>
              <a:t> </a:t>
            </a:r>
            <a:r>
              <a:rPr sz="1100" dirty="0">
                <a:solidFill>
                  <a:srgbClr val="4F5C63"/>
                </a:solidFill>
                <a:latin typeface="Arial"/>
                <a:cs typeface="Arial"/>
              </a:rPr>
              <a:t>Öppet </a:t>
            </a:r>
            <a:r>
              <a:rPr sz="1100" spc="-10" dirty="0">
                <a:solidFill>
                  <a:srgbClr val="4F5C63"/>
                </a:solidFill>
                <a:latin typeface="Arial"/>
                <a:cs typeface="Arial"/>
              </a:rPr>
              <a:t>10,00-</a:t>
            </a:r>
            <a:r>
              <a:rPr sz="1100" dirty="0">
                <a:solidFill>
                  <a:srgbClr val="4F5C63"/>
                </a:solidFill>
                <a:latin typeface="Arial"/>
                <a:cs typeface="Arial"/>
              </a:rPr>
              <a:t>17,00</a:t>
            </a:r>
            <a:r>
              <a:rPr sz="1100" spc="15" dirty="0">
                <a:solidFill>
                  <a:srgbClr val="4F5C63"/>
                </a:solidFill>
                <a:latin typeface="Arial"/>
                <a:cs typeface="Arial"/>
              </a:rPr>
              <a:t> </a:t>
            </a:r>
            <a:r>
              <a:rPr sz="1100" spc="-10" dirty="0">
                <a:solidFill>
                  <a:srgbClr val="4F5C63"/>
                </a:solidFill>
                <a:latin typeface="Arial"/>
                <a:cs typeface="Arial"/>
              </a:rPr>
              <a:t>mån-</a:t>
            </a:r>
            <a:r>
              <a:rPr sz="1100" dirty="0">
                <a:solidFill>
                  <a:srgbClr val="4F5C63"/>
                </a:solidFill>
                <a:latin typeface="Arial"/>
                <a:cs typeface="Arial"/>
              </a:rPr>
              <a:t>fre</a:t>
            </a:r>
            <a:r>
              <a:rPr sz="1100" spc="-25" dirty="0">
                <a:solidFill>
                  <a:srgbClr val="4F5C63"/>
                </a:solidFill>
                <a:latin typeface="Arial"/>
                <a:cs typeface="Arial"/>
              </a:rPr>
              <a:t> </a:t>
            </a:r>
            <a:r>
              <a:rPr sz="1100" dirty="0">
                <a:solidFill>
                  <a:srgbClr val="4F5C63"/>
                </a:solidFill>
                <a:latin typeface="Arial"/>
                <a:cs typeface="Arial"/>
              </a:rPr>
              <a:t>Emil</a:t>
            </a:r>
            <a:r>
              <a:rPr sz="1100" spc="5" dirty="0">
                <a:solidFill>
                  <a:srgbClr val="4F5C63"/>
                </a:solidFill>
                <a:latin typeface="Arial"/>
                <a:cs typeface="Arial"/>
              </a:rPr>
              <a:t> </a:t>
            </a:r>
            <a:r>
              <a:rPr sz="1100" dirty="0">
                <a:solidFill>
                  <a:srgbClr val="4F5C63"/>
                </a:solidFill>
                <a:latin typeface="Arial"/>
                <a:cs typeface="Arial"/>
              </a:rPr>
              <a:t>Edlund</a:t>
            </a:r>
            <a:r>
              <a:rPr sz="1100" spc="-5" dirty="0">
                <a:solidFill>
                  <a:srgbClr val="4F5C63"/>
                </a:solidFill>
                <a:latin typeface="Arial"/>
                <a:cs typeface="Arial"/>
              </a:rPr>
              <a:t> </a:t>
            </a:r>
            <a:r>
              <a:rPr sz="1100" spc="-10" dirty="0">
                <a:solidFill>
                  <a:srgbClr val="4F5C63"/>
                </a:solidFill>
                <a:latin typeface="Arial"/>
                <a:cs typeface="Arial"/>
              </a:rPr>
              <a:t>0660-431880</a:t>
            </a:r>
            <a:r>
              <a:rPr sz="1100" spc="-25" dirty="0">
                <a:solidFill>
                  <a:srgbClr val="4F5C63"/>
                </a:solidFill>
                <a:latin typeface="Arial"/>
                <a:cs typeface="Arial"/>
              </a:rPr>
              <a:t> </a:t>
            </a:r>
            <a:r>
              <a:rPr sz="1100" spc="-10" dirty="0">
                <a:solidFill>
                  <a:srgbClr val="4F5C63"/>
                </a:solidFill>
                <a:latin typeface="Arial"/>
                <a:cs typeface="Arial"/>
                <a:hlinkClick r:id="rId2"/>
              </a:rPr>
              <a:t>emil@sport77.se</a:t>
            </a:r>
            <a:endParaRPr sz="1100" dirty="0">
              <a:latin typeface="Arial"/>
              <a:cs typeface="Arial"/>
            </a:endParaRPr>
          </a:p>
        </p:txBody>
      </p:sp>
      <p:pic>
        <p:nvPicPr>
          <p:cNvPr id="7" name="object 7"/>
          <p:cNvPicPr/>
          <p:nvPr/>
        </p:nvPicPr>
        <p:blipFill>
          <a:blip r:embed="rId3" cstate="print"/>
          <a:stretch>
            <a:fillRect/>
          </a:stretch>
        </p:blipFill>
        <p:spPr>
          <a:xfrm>
            <a:off x="1633727" y="6059423"/>
            <a:ext cx="664202" cy="644652"/>
          </a:xfrm>
          <a:prstGeom prst="rect">
            <a:avLst/>
          </a:prstGeom>
        </p:spPr>
      </p:pic>
      <p:pic>
        <p:nvPicPr>
          <p:cNvPr id="8" name="object 8"/>
          <p:cNvPicPr/>
          <p:nvPr/>
        </p:nvPicPr>
        <p:blipFill>
          <a:blip r:embed="rId4" cstate="print"/>
          <a:stretch>
            <a:fillRect/>
          </a:stretch>
        </p:blipFill>
        <p:spPr>
          <a:xfrm>
            <a:off x="4731" y="1840992"/>
            <a:ext cx="2923940" cy="3981373"/>
          </a:xfrm>
          <a:prstGeom prst="rect">
            <a:avLst/>
          </a:prstGeom>
        </p:spPr>
      </p:pic>
      <p:grpSp>
        <p:nvGrpSpPr>
          <p:cNvPr id="9" name="object 4">
            <a:extLst>
              <a:ext uri="{FF2B5EF4-FFF2-40B4-BE49-F238E27FC236}">
                <a16:creationId xmlns:a16="http://schemas.microsoft.com/office/drawing/2014/main" id="{8D1DB658-C7FB-401C-A355-A4009F7EEA97}"/>
              </a:ext>
            </a:extLst>
          </p:cNvPr>
          <p:cNvGrpSpPr/>
          <p:nvPr/>
        </p:nvGrpSpPr>
        <p:grpSpPr>
          <a:xfrm>
            <a:off x="0" y="1"/>
            <a:ext cx="12192000" cy="1752600"/>
            <a:chOff x="0" y="39623"/>
            <a:chExt cx="12192000" cy="2113915"/>
          </a:xfrm>
        </p:grpSpPr>
        <p:pic>
          <p:nvPicPr>
            <p:cNvPr id="10" name="object 5">
              <a:extLst>
                <a:ext uri="{FF2B5EF4-FFF2-40B4-BE49-F238E27FC236}">
                  <a16:creationId xmlns:a16="http://schemas.microsoft.com/office/drawing/2014/main" id="{E4597A27-30DA-4F59-A54E-4A3DF43C518D}"/>
                </a:ext>
              </a:extLst>
            </p:cNvPr>
            <p:cNvPicPr/>
            <p:nvPr/>
          </p:nvPicPr>
          <p:blipFill>
            <a:blip r:embed="rId5" cstate="print"/>
            <a:stretch>
              <a:fillRect/>
            </a:stretch>
          </p:blipFill>
          <p:spPr>
            <a:xfrm>
              <a:off x="1595627" y="74675"/>
              <a:ext cx="8964168" cy="1554479"/>
            </a:xfrm>
            <a:prstGeom prst="rect">
              <a:avLst/>
            </a:prstGeom>
          </p:spPr>
        </p:pic>
        <p:pic>
          <p:nvPicPr>
            <p:cNvPr id="11" name="object 6">
              <a:extLst>
                <a:ext uri="{FF2B5EF4-FFF2-40B4-BE49-F238E27FC236}">
                  <a16:creationId xmlns:a16="http://schemas.microsoft.com/office/drawing/2014/main" id="{C27FE477-D628-404C-8CD8-F682D3BEC811}"/>
                </a:ext>
              </a:extLst>
            </p:cNvPr>
            <p:cNvPicPr/>
            <p:nvPr/>
          </p:nvPicPr>
          <p:blipFill>
            <a:blip r:embed="rId5" cstate="print"/>
            <a:stretch>
              <a:fillRect/>
            </a:stretch>
          </p:blipFill>
          <p:spPr>
            <a:xfrm>
              <a:off x="0" y="39623"/>
              <a:ext cx="12191999" cy="2113788"/>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82572" y="2353182"/>
            <a:ext cx="1326515" cy="452120"/>
          </a:xfrm>
          <a:prstGeom prst="rect">
            <a:avLst/>
          </a:prstGeom>
        </p:spPr>
        <p:txBody>
          <a:bodyPr vert="horz" wrap="square" lIns="0" tIns="12065" rIns="0" bIns="0" rtlCol="0">
            <a:spAutoFit/>
          </a:bodyPr>
          <a:lstStyle/>
          <a:p>
            <a:pPr marL="12700">
              <a:lnSpc>
                <a:spcPct val="100000"/>
              </a:lnSpc>
              <a:spcBef>
                <a:spcPts val="95"/>
              </a:spcBef>
            </a:pPr>
            <a:r>
              <a:rPr spc="-10" dirty="0"/>
              <a:t>Agenda</a:t>
            </a:r>
          </a:p>
        </p:txBody>
      </p:sp>
      <p:sp>
        <p:nvSpPr>
          <p:cNvPr id="3" name="object 3"/>
          <p:cNvSpPr txBox="1"/>
          <p:nvPr/>
        </p:nvSpPr>
        <p:spPr>
          <a:xfrm>
            <a:off x="1782572" y="3057271"/>
            <a:ext cx="4493895" cy="2721258"/>
          </a:xfrm>
          <a:prstGeom prst="rect">
            <a:avLst/>
          </a:prstGeom>
        </p:spPr>
        <p:txBody>
          <a:bodyPr vert="horz" wrap="square" lIns="0" tIns="12700" rIns="0" bIns="0" rtlCol="0">
            <a:spAutoFit/>
          </a:bodyPr>
          <a:lstStyle/>
          <a:p>
            <a:pPr marL="354965" indent="-342265">
              <a:lnSpc>
                <a:spcPct val="100000"/>
              </a:lnSpc>
              <a:spcBef>
                <a:spcPts val="100"/>
              </a:spcBef>
              <a:buAutoNum type="arabicPeriod"/>
              <a:tabLst>
                <a:tab pos="354965" algn="l"/>
                <a:tab pos="355600" algn="l"/>
              </a:tabLst>
            </a:pPr>
            <a:r>
              <a:rPr sz="1600" b="1" spc="-10" dirty="0" err="1">
                <a:solidFill>
                  <a:srgbClr val="375F92"/>
                </a:solidFill>
                <a:latin typeface="Arial"/>
                <a:cs typeface="Arial"/>
              </a:rPr>
              <a:t>Kommunikation</a:t>
            </a:r>
            <a:endParaRPr sz="1600" dirty="0">
              <a:latin typeface="Arial"/>
              <a:cs typeface="Arial"/>
            </a:endParaRP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Supercoach</a:t>
            </a:r>
          </a:p>
          <a:p>
            <a:pPr marL="354965" indent="-342265">
              <a:lnSpc>
                <a:spcPct val="100000"/>
              </a:lnSpc>
              <a:buAutoNum type="arabicPeriod"/>
              <a:tabLst>
                <a:tab pos="354965" algn="l"/>
                <a:tab pos="355600" algn="l"/>
              </a:tabLst>
            </a:pPr>
            <a:r>
              <a:rPr sz="1600" b="1" spc="-10" dirty="0" err="1">
                <a:solidFill>
                  <a:srgbClr val="375F92"/>
                </a:solidFill>
                <a:latin typeface="Arial"/>
                <a:cs typeface="Arial"/>
              </a:rPr>
              <a:t>Träningstider</a:t>
            </a:r>
            <a:endParaRPr lang="sv-SE" sz="1600" b="1" spc="-10" dirty="0">
              <a:solidFill>
                <a:srgbClr val="375F92"/>
              </a:solidFill>
              <a:latin typeface="Arial"/>
              <a:cs typeface="Arial"/>
            </a:endParaRP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Umeå IK Cup</a:t>
            </a: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Mid Nordic Cup &amp; Festival</a:t>
            </a: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Övriga aktiviteter</a:t>
            </a:r>
            <a:endParaRPr sz="1600" dirty="0">
              <a:latin typeface="Arial"/>
              <a:cs typeface="Arial"/>
            </a:endParaRPr>
          </a:p>
          <a:p>
            <a:pPr marL="354965" indent="-342265">
              <a:lnSpc>
                <a:spcPct val="100000"/>
              </a:lnSpc>
              <a:buAutoNum type="arabicPeriod"/>
              <a:tabLst>
                <a:tab pos="354965" algn="l"/>
                <a:tab pos="355600" algn="l"/>
              </a:tabLst>
            </a:pPr>
            <a:r>
              <a:rPr sz="1600" b="1" dirty="0" err="1">
                <a:solidFill>
                  <a:srgbClr val="375F92"/>
                </a:solidFill>
                <a:latin typeface="Arial"/>
                <a:cs typeface="Arial"/>
              </a:rPr>
              <a:t>Vad</a:t>
            </a:r>
            <a:r>
              <a:rPr sz="1600" b="1" spc="-55" dirty="0">
                <a:solidFill>
                  <a:srgbClr val="375F92"/>
                </a:solidFill>
                <a:latin typeface="Arial"/>
                <a:cs typeface="Arial"/>
              </a:rPr>
              <a:t> </a:t>
            </a:r>
            <a:r>
              <a:rPr sz="1600" b="1" dirty="0">
                <a:solidFill>
                  <a:srgbClr val="375F92"/>
                </a:solidFill>
                <a:latin typeface="Arial"/>
                <a:cs typeface="Arial"/>
              </a:rPr>
              <a:t>förväntas</a:t>
            </a:r>
            <a:r>
              <a:rPr sz="1600" b="1" spc="-5" dirty="0">
                <a:solidFill>
                  <a:srgbClr val="375F92"/>
                </a:solidFill>
                <a:latin typeface="Arial"/>
                <a:cs typeface="Arial"/>
              </a:rPr>
              <a:t> </a:t>
            </a:r>
            <a:r>
              <a:rPr sz="1600" b="1" dirty="0">
                <a:solidFill>
                  <a:srgbClr val="375F92"/>
                </a:solidFill>
                <a:latin typeface="Arial"/>
                <a:cs typeface="Arial"/>
              </a:rPr>
              <a:t>av</a:t>
            </a:r>
            <a:r>
              <a:rPr sz="1600" b="1" spc="-55" dirty="0">
                <a:solidFill>
                  <a:srgbClr val="375F92"/>
                </a:solidFill>
                <a:latin typeface="Arial"/>
                <a:cs typeface="Arial"/>
              </a:rPr>
              <a:t> </a:t>
            </a:r>
            <a:r>
              <a:rPr sz="1600" b="1" dirty="0">
                <a:solidFill>
                  <a:srgbClr val="375F92"/>
                </a:solidFill>
                <a:latin typeface="Arial"/>
                <a:cs typeface="Arial"/>
              </a:rPr>
              <a:t>er</a:t>
            </a:r>
            <a:r>
              <a:rPr sz="1600" b="1" spc="-35" dirty="0">
                <a:solidFill>
                  <a:srgbClr val="375F92"/>
                </a:solidFill>
                <a:latin typeface="Arial"/>
                <a:cs typeface="Arial"/>
              </a:rPr>
              <a:t> </a:t>
            </a:r>
            <a:r>
              <a:rPr sz="1600" b="1" spc="-10" dirty="0" err="1">
                <a:solidFill>
                  <a:srgbClr val="375F92"/>
                </a:solidFill>
                <a:latin typeface="Arial"/>
                <a:cs typeface="Arial"/>
              </a:rPr>
              <a:t>föräldrar</a:t>
            </a:r>
            <a:r>
              <a:rPr sz="1600" b="1" spc="-10" dirty="0">
                <a:solidFill>
                  <a:srgbClr val="375F92"/>
                </a:solidFill>
                <a:latin typeface="Arial"/>
                <a:cs typeface="Arial"/>
              </a:rPr>
              <a:t>?</a:t>
            </a:r>
            <a:endParaRPr lang="sv-SE" sz="1600" b="1" spc="-10" dirty="0">
              <a:solidFill>
                <a:srgbClr val="375F92"/>
              </a:solidFill>
              <a:latin typeface="Arial"/>
              <a:cs typeface="Arial"/>
            </a:endParaRP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Arbetsfördelning</a:t>
            </a:r>
            <a:endParaRPr lang="sv-SE" sz="1600" dirty="0">
              <a:latin typeface="Arial"/>
              <a:cs typeface="Arial"/>
            </a:endParaRPr>
          </a:p>
          <a:p>
            <a:pPr marL="354965" indent="-342265">
              <a:lnSpc>
                <a:spcPct val="100000"/>
              </a:lnSpc>
              <a:buAutoNum type="arabicPeriod"/>
              <a:tabLst>
                <a:tab pos="354965" algn="l"/>
                <a:tab pos="355600" algn="l"/>
              </a:tabLst>
            </a:pPr>
            <a:r>
              <a:rPr sz="1600" b="1" spc="-10" dirty="0">
                <a:solidFill>
                  <a:srgbClr val="375F92"/>
                </a:solidFill>
                <a:latin typeface="Arial"/>
                <a:cs typeface="Arial"/>
              </a:rPr>
              <a:t>Ekonomi</a:t>
            </a:r>
            <a:endParaRPr lang="sv-SE" sz="1600" dirty="0">
              <a:latin typeface="Arial"/>
              <a:cs typeface="Arial"/>
            </a:endParaRPr>
          </a:p>
          <a:p>
            <a:pPr marL="354965" indent="-342265">
              <a:lnSpc>
                <a:spcPct val="100000"/>
              </a:lnSpc>
              <a:buAutoNum type="arabicPeriod"/>
              <a:tabLst>
                <a:tab pos="354965" algn="l"/>
                <a:tab pos="355600" algn="l"/>
              </a:tabLst>
            </a:pPr>
            <a:r>
              <a:rPr sz="1600" b="1" spc="-10" dirty="0" err="1">
                <a:solidFill>
                  <a:srgbClr val="375F92"/>
                </a:solidFill>
                <a:latin typeface="Arial"/>
                <a:cs typeface="Arial"/>
              </a:rPr>
              <a:t>Övrigt</a:t>
            </a:r>
            <a:endParaRPr sz="1600" dirty="0">
              <a:latin typeface="Arial"/>
              <a:cs typeface="Arial"/>
            </a:endParaRPr>
          </a:p>
          <a:p>
            <a:pPr marL="355600" indent="-342900">
              <a:lnSpc>
                <a:spcPct val="100000"/>
              </a:lnSpc>
              <a:buAutoNum type="arabicPeriod"/>
              <a:tabLst>
                <a:tab pos="355600" algn="l"/>
              </a:tabLst>
            </a:pPr>
            <a:r>
              <a:rPr sz="1600" b="1" spc="-10" dirty="0">
                <a:solidFill>
                  <a:srgbClr val="375F92"/>
                </a:solidFill>
                <a:latin typeface="Arial"/>
                <a:cs typeface="Arial"/>
              </a:rPr>
              <a:t>Kläder</a:t>
            </a:r>
            <a:endParaRPr sz="1600" dirty="0">
              <a:latin typeface="Arial"/>
              <a:cs typeface="Arial"/>
            </a:endParaRPr>
          </a:p>
        </p:txBody>
      </p:sp>
      <p:sp>
        <p:nvSpPr>
          <p:cNvPr id="5" name="object 5"/>
          <p:cNvSpPr txBox="1"/>
          <p:nvPr/>
        </p:nvSpPr>
        <p:spPr>
          <a:xfrm>
            <a:off x="8088630" y="2615945"/>
            <a:ext cx="2581910" cy="1201420"/>
          </a:xfrm>
          <a:prstGeom prst="rect">
            <a:avLst/>
          </a:prstGeom>
          <a:solidFill>
            <a:srgbClr val="FFFF00"/>
          </a:solidFill>
          <a:ln w="25400">
            <a:solidFill>
              <a:srgbClr val="000000"/>
            </a:solidFill>
          </a:ln>
        </p:spPr>
        <p:txBody>
          <a:bodyPr vert="horz" wrap="square" lIns="0" tIns="40005" rIns="0" bIns="0" rtlCol="0">
            <a:spAutoFit/>
          </a:bodyPr>
          <a:lstStyle/>
          <a:p>
            <a:pPr algn="ctr">
              <a:lnSpc>
                <a:spcPct val="100000"/>
              </a:lnSpc>
              <a:spcBef>
                <a:spcPts val="315"/>
              </a:spcBef>
            </a:pPr>
            <a:r>
              <a:rPr sz="1800" spc="-10" dirty="0">
                <a:latin typeface="Arial"/>
                <a:cs typeface="Arial"/>
              </a:rPr>
              <a:t>Värdegrund:</a:t>
            </a:r>
            <a:endParaRPr sz="1800">
              <a:latin typeface="Arial"/>
              <a:cs typeface="Arial"/>
            </a:endParaRPr>
          </a:p>
          <a:p>
            <a:pPr marL="135255" marR="128905" indent="1270" algn="ctr">
              <a:lnSpc>
                <a:spcPct val="100000"/>
              </a:lnSpc>
            </a:pPr>
            <a:r>
              <a:rPr sz="1800" dirty="0">
                <a:latin typeface="Arial"/>
                <a:cs typeface="Arial"/>
              </a:rPr>
              <a:t>Så</a:t>
            </a:r>
            <a:r>
              <a:rPr sz="1800" spc="-15" dirty="0">
                <a:latin typeface="Arial"/>
                <a:cs typeface="Arial"/>
              </a:rPr>
              <a:t> </a:t>
            </a:r>
            <a:r>
              <a:rPr sz="1800" dirty="0">
                <a:latin typeface="Arial"/>
                <a:cs typeface="Arial"/>
              </a:rPr>
              <a:t>många som</a:t>
            </a:r>
            <a:r>
              <a:rPr sz="1800" spc="-5" dirty="0">
                <a:latin typeface="Arial"/>
                <a:cs typeface="Arial"/>
              </a:rPr>
              <a:t> </a:t>
            </a:r>
            <a:r>
              <a:rPr sz="1800" spc="-10" dirty="0">
                <a:latin typeface="Arial"/>
                <a:cs typeface="Arial"/>
              </a:rPr>
              <a:t>möjligt </a:t>
            </a:r>
            <a:r>
              <a:rPr sz="1800" dirty="0">
                <a:latin typeface="Arial"/>
                <a:cs typeface="Arial"/>
              </a:rPr>
              <a:t>–</a:t>
            </a:r>
            <a:r>
              <a:rPr sz="1800" spc="-15" dirty="0">
                <a:latin typeface="Arial"/>
                <a:cs typeface="Arial"/>
              </a:rPr>
              <a:t> </a:t>
            </a:r>
            <a:r>
              <a:rPr sz="1800" dirty="0">
                <a:latin typeface="Arial"/>
                <a:cs typeface="Arial"/>
              </a:rPr>
              <a:t>Så</a:t>
            </a:r>
            <a:r>
              <a:rPr sz="1800" spc="-15" dirty="0">
                <a:latin typeface="Arial"/>
                <a:cs typeface="Arial"/>
              </a:rPr>
              <a:t> </a:t>
            </a:r>
            <a:r>
              <a:rPr sz="1800" dirty="0">
                <a:latin typeface="Arial"/>
                <a:cs typeface="Arial"/>
              </a:rPr>
              <a:t>länge som</a:t>
            </a:r>
            <a:r>
              <a:rPr sz="1800" spc="-5" dirty="0">
                <a:latin typeface="Arial"/>
                <a:cs typeface="Arial"/>
              </a:rPr>
              <a:t> </a:t>
            </a:r>
            <a:r>
              <a:rPr sz="1800" spc="-10" dirty="0">
                <a:latin typeface="Arial"/>
                <a:cs typeface="Arial"/>
              </a:rPr>
              <a:t>möjligt</a:t>
            </a:r>
            <a:endParaRPr sz="1800">
              <a:latin typeface="Arial"/>
              <a:cs typeface="Arial"/>
            </a:endParaRPr>
          </a:p>
          <a:p>
            <a:pPr algn="ctr">
              <a:lnSpc>
                <a:spcPct val="100000"/>
              </a:lnSpc>
            </a:pPr>
            <a:r>
              <a:rPr sz="1800" dirty="0">
                <a:latin typeface="Arial"/>
                <a:cs typeface="Arial"/>
              </a:rPr>
              <a:t>-</a:t>
            </a:r>
            <a:r>
              <a:rPr sz="1800" spc="-30" dirty="0">
                <a:latin typeface="Arial"/>
                <a:cs typeface="Arial"/>
              </a:rPr>
              <a:t> </a:t>
            </a:r>
            <a:r>
              <a:rPr sz="1800" dirty="0">
                <a:latin typeface="Arial"/>
                <a:cs typeface="Arial"/>
              </a:rPr>
              <a:t>Så</a:t>
            </a:r>
            <a:r>
              <a:rPr sz="1800" spc="-40" dirty="0">
                <a:latin typeface="Arial"/>
                <a:cs typeface="Arial"/>
              </a:rPr>
              <a:t> </a:t>
            </a:r>
            <a:r>
              <a:rPr sz="1800" dirty="0">
                <a:latin typeface="Arial"/>
                <a:cs typeface="Arial"/>
              </a:rPr>
              <a:t>bra</a:t>
            </a:r>
            <a:r>
              <a:rPr sz="1800" spc="-40" dirty="0">
                <a:latin typeface="Arial"/>
                <a:cs typeface="Arial"/>
              </a:rPr>
              <a:t> </a:t>
            </a:r>
            <a:r>
              <a:rPr sz="1800" dirty="0">
                <a:latin typeface="Arial"/>
                <a:cs typeface="Arial"/>
              </a:rPr>
              <a:t>som</a:t>
            </a:r>
            <a:r>
              <a:rPr sz="1800" spc="-30" dirty="0">
                <a:latin typeface="Arial"/>
                <a:cs typeface="Arial"/>
              </a:rPr>
              <a:t> </a:t>
            </a:r>
            <a:r>
              <a:rPr sz="1800" spc="-10" dirty="0">
                <a:latin typeface="Arial"/>
                <a:cs typeface="Arial"/>
              </a:rPr>
              <a:t>möjligt</a:t>
            </a:r>
            <a:endParaRPr sz="1800">
              <a:latin typeface="Arial"/>
              <a:cs typeface="Arial"/>
            </a:endParaRPr>
          </a:p>
        </p:txBody>
      </p:sp>
      <p:pic>
        <p:nvPicPr>
          <p:cNvPr id="9" name="Bildobjekt 8">
            <a:extLst>
              <a:ext uri="{FF2B5EF4-FFF2-40B4-BE49-F238E27FC236}">
                <a16:creationId xmlns:a16="http://schemas.microsoft.com/office/drawing/2014/main" id="{FBE197FE-EC53-47AD-8506-2401B89797F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21705" y="4572000"/>
            <a:ext cx="3451412" cy="2286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95627" y="74676"/>
            <a:ext cx="8964168" cy="1554479"/>
          </a:xfrm>
          <a:prstGeom prst="rect">
            <a:avLst/>
          </a:prstGeom>
        </p:spPr>
      </p:pic>
      <p:pic>
        <p:nvPicPr>
          <p:cNvPr id="3" name="object 3"/>
          <p:cNvPicPr/>
          <p:nvPr/>
        </p:nvPicPr>
        <p:blipFill>
          <a:blip r:embed="rId3" cstate="print"/>
          <a:stretch>
            <a:fillRect/>
          </a:stretch>
        </p:blipFill>
        <p:spPr>
          <a:xfrm>
            <a:off x="153923" y="6021323"/>
            <a:ext cx="664202" cy="644652"/>
          </a:xfrm>
          <a:prstGeom prst="rect">
            <a:avLst/>
          </a:prstGeom>
        </p:spPr>
      </p:pic>
      <p:sp>
        <p:nvSpPr>
          <p:cNvPr id="4" name="object 4"/>
          <p:cNvSpPr txBox="1">
            <a:spLocks noGrp="1"/>
          </p:cNvSpPr>
          <p:nvPr>
            <p:ph type="title"/>
          </p:nvPr>
        </p:nvSpPr>
        <p:spPr>
          <a:xfrm>
            <a:off x="1748408" y="2144979"/>
            <a:ext cx="2708910" cy="452120"/>
          </a:xfrm>
          <a:prstGeom prst="rect">
            <a:avLst/>
          </a:prstGeom>
        </p:spPr>
        <p:txBody>
          <a:bodyPr vert="horz" wrap="square" lIns="0" tIns="12065" rIns="0" bIns="0" rtlCol="0">
            <a:spAutoFit/>
          </a:bodyPr>
          <a:lstStyle/>
          <a:p>
            <a:pPr marL="12700">
              <a:lnSpc>
                <a:spcPct val="100000"/>
              </a:lnSpc>
              <a:spcBef>
                <a:spcPts val="95"/>
              </a:spcBef>
            </a:pPr>
            <a:r>
              <a:rPr spc="-10" dirty="0"/>
              <a:t>Kommunikation</a:t>
            </a:r>
          </a:p>
        </p:txBody>
      </p:sp>
      <p:sp>
        <p:nvSpPr>
          <p:cNvPr id="5" name="object 5"/>
          <p:cNvSpPr txBox="1"/>
          <p:nvPr/>
        </p:nvSpPr>
        <p:spPr>
          <a:xfrm>
            <a:off x="1748408" y="2849626"/>
            <a:ext cx="8498840" cy="3459922"/>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75F92"/>
                </a:solidFill>
                <a:latin typeface="Arial"/>
                <a:cs typeface="Arial"/>
              </a:rPr>
              <a:t>Laget.se</a:t>
            </a:r>
            <a:endParaRPr sz="1600" dirty="0">
              <a:latin typeface="Arial"/>
              <a:cs typeface="Arial"/>
            </a:endParaRPr>
          </a:p>
          <a:p>
            <a:pPr marL="299085" indent="-287020">
              <a:lnSpc>
                <a:spcPct val="100000"/>
              </a:lnSpc>
              <a:buFont typeface="Arial"/>
              <a:buChar char="•"/>
              <a:tabLst>
                <a:tab pos="299085" algn="l"/>
                <a:tab pos="299720" algn="l"/>
              </a:tabLst>
            </a:pPr>
            <a:r>
              <a:rPr lang="sv-SE" sz="1600" b="1" dirty="0">
                <a:solidFill>
                  <a:srgbClr val="375F92"/>
                </a:solidFill>
                <a:latin typeface="Arial"/>
                <a:cs typeface="Arial"/>
              </a:rPr>
              <a:t>Kallelse</a:t>
            </a:r>
            <a:r>
              <a:rPr sz="1600" b="1" spc="-20" dirty="0">
                <a:solidFill>
                  <a:srgbClr val="375F92"/>
                </a:solidFill>
                <a:latin typeface="Arial"/>
                <a:cs typeface="Arial"/>
              </a:rPr>
              <a:t> </a:t>
            </a:r>
            <a:r>
              <a:rPr sz="1600" b="1" dirty="0">
                <a:solidFill>
                  <a:srgbClr val="375F92"/>
                </a:solidFill>
                <a:latin typeface="Arial"/>
                <a:cs typeface="Arial"/>
              </a:rPr>
              <a:t>vid</a:t>
            </a:r>
            <a:r>
              <a:rPr sz="1600" b="1" spc="-30" dirty="0">
                <a:solidFill>
                  <a:srgbClr val="375F92"/>
                </a:solidFill>
                <a:latin typeface="Arial"/>
                <a:cs typeface="Arial"/>
              </a:rPr>
              <a:t> </a:t>
            </a:r>
            <a:r>
              <a:rPr sz="1600" b="1" spc="-10" dirty="0" err="1">
                <a:solidFill>
                  <a:srgbClr val="375F92"/>
                </a:solidFill>
                <a:latin typeface="Arial"/>
                <a:cs typeface="Arial"/>
              </a:rPr>
              <a:t>träning</a:t>
            </a:r>
            <a:r>
              <a:rPr lang="sv-SE" sz="1600" b="1" spc="-10" dirty="0">
                <a:solidFill>
                  <a:srgbClr val="375F92"/>
                </a:solidFill>
                <a:latin typeface="Arial"/>
                <a:cs typeface="Arial"/>
              </a:rPr>
              <a:t>, kom gärna 15 minuter innan så man är klar för start på utsatt tid</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Kallelse</a:t>
            </a:r>
            <a:r>
              <a:rPr sz="1600" b="1" spc="-50" dirty="0">
                <a:solidFill>
                  <a:srgbClr val="375F92"/>
                </a:solidFill>
                <a:latin typeface="Arial"/>
                <a:cs typeface="Arial"/>
              </a:rPr>
              <a:t> </a:t>
            </a:r>
            <a:r>
              <a:rPr sz="1600" b="1" dirty="0">
                <a:solidFill>
                  <a:srgbClr val="375F92"/>
                </a:solidFill>
                <a:latin typeface="Arial"/>
                <a:cs typeface="Arial"/>
              </a:rPr>
              <a:t>vid</a:t>
            </a:r>
            <a:r>
              <a:rPr sz="1600" b="1" spc="-10" dirty="0">
                <a:solidFill>
                  <a:srgbClr val="375F92"/>
                </a:solidFill>
                <a:latin typeface="Arial"/>
                <a:cs typeface="Arial"/>
              </a:rPr>
              <a:t> match</a:t>
            </a:r>
            <a:r>
              <a:rPr lang="sv-SE" sz="1600" b="1" spc="-10" dirty="0">
                <a:solidFill>
                  <a:srgbClr val="375F92"/>
                </a:solidFill>
                <a:latin typeface="Arial"/>
                <a:cs typeface="Arial"/>
              </a:rPr>
              <a:t>, samling 1 timme innan.</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Utskick</a:t>
            </a:r>
            <a:r>
              <a:rPr sz="1600" b="1" spc="-15" dirty="0">
                <a:solidFill>
                  <a:srgbClr val="375F92"/>
                </a:solidFill>
                <a:latin typeface="Arial"/>
                <a:cs typeface="Arial"/>
              </a:rPr>
              <a:t> </a:t>
            </a:r>
            <a:r>
              <a:rPr sz="1600" b="1" dirty="0">
                <a:solidFill>
                  <a:srgbClr val="375F92"/>
                </a:solidFill>
                <a:latin typeface="Arial"/>
                <a:cs typeface="Arial"/>
              </a:rPr>
              <a:t>där</a:t>
            </a:r>
            <a:r>
              <a:rPr sz="1600" b="1" spc="-15" dirty="0">
                <a:solidFill>
                  <a:srgbClr val="375F92"/>
                </a:solidFill>
                <a:latin typeface="Arial"/>
                <a:cs typeface="Arial"/>
              </a:rPr>
              <a:t> </a:t>
            </a:r>
            <a:r>
              <a:rPr sz="1600" b="1" dirty="0">
                <a:solidFill>
                  <a:srgbClr val="375F92"/>
                </a:solidFill>
                <a:latin typeface="Arial"/>
                <a:cs typeface="Arial"/>
              </a:rPr>
              <a:t>filer</a:t>
            </a:r>
            <a:r>
              <a:rPr sz="1600" b="1" spc="-20" dirty="0">
                <a:solidFill>
                  <a:srgbClr val="375F92"/>
                </a:solidFill>
                <a:latin typeface="Arial"/>
                <a:cs typeface="Arial"/>
              </a:rPr>
              <a:t> </a:t>
            </a:r>
            <a:r>
              <a:rPr sz="1600" b="1" dirty="0">
                <a:solidFill>
                  <a:srgbClr val="375F92"/>
                </a:solidFill>
                <a:latin typeface="Arial"/>
                <a:cs typeface="Arial"/>
              </a:rPr>
              <a:t>behöver</a:t>
            </a:r>
            <a:r>
              <a:rPr sz="1600" b="1" spc="15" dirty="0">
                <a:solidFill>
                  <a:srgbClr val="375F92"/>
                </a:solidFill>
                <a:latin typeface="Arial"/>
                <a:cs typeface="Arial"/>
              </a:rPr>
              <a:t> </a:t>
            </a:r>
            <a:r>
              <a:rPr sz="1600" b="1" dirty="0">
                <a:solidFill>
                  <a:srgbClr val="375F92"/>
                </a:solidFill>
                <a:latin typeface="Arial"/>
                <a:cs typeface="Arial"/>
              </a:rPr>
              <a:t>bifogas</a:t>
            </a:r>
            <a:r>
              <a:rPr sz="1600" b="1" spc="-30" dirty="0">
                <a:solidFill>
                  <a:srgbClr val="375F92"/>
                </a:solidFill>
                <a:latin typeface="Arial"/>
                <a:cs typeface="Arial"/>
              </a:rPr>
              <a:t> </a:t>
            </a:r>
            <a:r>
              <a:rPr sz="1600" b="1" spc="-10" dirty="0">
                <a:solidFill>
                  <a:srgbClr val="375F92"/>
                </a:solidFill>
                <a:latin typeface="Arial"/>
                <a:cs typeface="Arial"/>
              </a:rPr>
              <a:t>(e-post)</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Logga</a:t>
            </a:r>
            <a:r>
              <a:rPr sz="1600" b="1" spc="-40" dirty="0">
                <a:solidFill>
                  <a:srgbClr val="375F92"/>
                </a:solidFill>
                <a:latin typeface="Arial"/>
                <a:cs typeface="Arial"/>
              </a:rPr>
              <a:t> </a:t>
            </a:r>
            <a:r>
              <a:rPr sz="1600" b="1" dirty="0">
                <a:solidFill>
                  <a:srgbClr val="375F92"/>
                </a:solidFill>
                <a:latin typeface="Arial"/>
                <a:cs typeface="Arial"/>
              </a:rPr>
              <a:t>in</a:t>
            </a:r>
            <a:r>
              <a:rPr sz="1600" b="1" spc="-20" dirty="0">
                <a:solidFill>
                  <a:srgbClr val="375F92"/>
                </a:solidFill>
                <a:latin typeface="Arial"/>
                <a:cs typeface="Arial"/>
              </a:rPr>
              <a:t> </a:t>
            </a:r>
            <a:r>
              <a:rPr sz="1600" b="1" dirty="0">
                <a:solidFill>
                  <a:srgbClr val="375F92"/>
                </a:solidFill>
                <a:latin typeface="Arial"/>
                <a:cs typeface="Arial"/>
              </a:rPr>
              <a:t>och</a:t>
            </a:r>
            <a:r>
              <a:rPr sz="1600" b="1" spc="-25" dirty="0">
                <a:solidFill>
                  <a:srgbClr val="375F92"/>
                </a:solidFill>
                <a:latin typeface="Arial"/>
                <a:cs typeface="Arial"/>
              </a:rPr>
              <a:t> </a:t>
            </a:r>
            <a:r>
              <a:rPr sz="1600" b="1" dirty="0">
                <a:solidFill>
                  <a:srgbClr val="375F92"/>
                </a:solidFill>
                <a:latin typeface="Arial"/>
                <a:cs typeface="Arial"/>
              </a:rPr>
              <a:t>se</a:t>
            </a:r>
            <a:r>
              <a:rPr sz="1600" b="1" spc="-15" dirty="0">
                <a:solidFill>
                  <a:srgbClr val="375F92"/>
                </a:solidFill>
                <a:latin typeface="Arial"/>
                <a:cs typeface="Arial"/>
              </a:rPr>
              <a:t> </a:t>
            </a:r>
            <a:r>
              <a:rPr sz="1600" b="1" dirty="0">
                <a:solidFill>
                  <a:srgbClr val="375F92"/>
                </a:solidFill>
                <a:latin typeface="Arial"/>
                <a:cs typeface="Arial"/>
              </a:rPr>
              <a:t>över</a:t>
            </a:r>
            <a:r>
              <a:rPr sz="1600" b="1" spc="30" dirty="0">
                <a:solidFill>
                  <a:srgbClr val="375F92"/>
                </a:solidFill>
                <a:latin typeface="Arial"/>
                <a:cs typeface="Arial"/>
              </a:rPr>
              <a:t> </a:t>
            </a:r>
            <a:r>
              <a:rPr sz="1600" b="1" dirty="0">
                <a:solidFill>
                  <a:srgbClr val="375F92"/>
                </a:solidFill>
                <a:latin typeface="Arial"/>
                <a:cs typeface="Arial"/>
              </a:rPr>
              <a:t>era</a:t>
            </a:r>
            <a:r>
              <a:rPr sz="1600" b="1" spc="-25" dirty="0">
                <a:solidFill>
                  <a:srgbClr val="375F92"/>
                </a:solidFill>
                <a:latin typeface="Arial"/>
                <a:cs typeface="Arial"/>
              </a:rPr>
              <a:t> </a:t>
            </a:r>
            <a:r>
              <a:rPr sz="1600" b="1" spc="-10" dirty="0">
                <a:solidFill>
                  <a:srgbClr val="375F92"/>
                </a:solidFill>
                <a:latin typeface="Arial"/>
                <a:cs typeface="Arial"/>
              </a:rPr>
              <a:t>kontaktuppgifter</a:t>
            </a:r>
            <a:endParaRPr sz="1600" dirty="0">
              <a:latin typeface="Arial"/>
              <a:cs typeface="Arial"/>
            </a:endParaRPr>
          </a:p>
          <a:p>
            <a:pPr>
              <a:lnSpc>
                <a:spcPct val="100000"/>
              </a:lnSpc>
              <a:spcBef>
                <a:spcPts val="35"/>
              </a:spcBef>
              <a:buClr>
                <a:srgbClr val="375F92"/>
              </a:buClr>
              <a:buFont typeface="Arial"/>
              <a:buChar char="•"/>
            </a:pPr>
            <a:endParaRPr sz="1600" dirty="0">
              <a:latin typeface="Arial"/>
              <a:cs typeface="Arial"/>
            </a:endParaRPr>
          </a:p>
          <a:p>
            <a:pPr marL="12700">
              <a:lnSpc>
                <a:spcPct val="100000"/>
              </a:lnSpc>
            </a:pPr>
            <a:r>
              <a:rPr sz="1600" b="1" spc="-10" dirty="0">
                <a:solidFill>
                  <a:srgbClr val="375F92"/>
                </a:solidFill>
                <a:latin typeface="Arial"/>
                <a:cs typeface="Arial"/>
              </a:rPr>
              <a:t>Supertext</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Löpande</a:t>
            </a:r>
            <a:r>
              <a:rPr sz="1600" b="1" spc="-20" dirty="0">
                <a:solidFill>
                  <a:srgbClr val="375F92"/>
                </a:solidFill>
                <a:latin typeface="Arial"/>
                <a:cs typeface="Arial"/>
              </a:rPr>
              <a:t> </a:t>
            </a:r>
            <a:r>
              <a:rPr sz="1600" b="1" dirty="0">
                <a:solidFill>
                  <a:srgbClr val="375F92"/>
                </a:solidFill>
                <a:latin typeface="Arial"/>
                <a:cs typeface="Arial"/>
              </a:rPr>
              <a:t>information</a:t>
            </a:r>
            <a:r>
              <a:rPr sz="1600" b="1" spc="-20" dirty="0">
                <a:solidFill>
                  <a:srgbClr val="375F92"/>
                </a:solidFill>
                <a:latin typeface="Arial"/>
                <a:cs typeface="Arial"/>
              </a:rPr>
              <a:t> </a:t>
            </a:r>
            <a:r>
              <a:rPr sz="1600" b="1" dirty="0">
                <a:solidFill>
                  <a:srgbClr val="375F92"/>
                </a:solidFill>
                <a:latin typeface="Arial"/>
                <a:cs typeface="Arial"/>
              </a:rPr>
              <a:t>av kortare </a:t>
            </a:r>
            <a:r>
              <a:rPr sz="1600" b="1" spc="-10" dirty="0">
                <a:solidFill>
                  <a:srgbClr val="375F92"/>
                </a:solidFill>
                <a:latin typeface="Arial"/>
                <a:cs typeface="Arial"/>
              </a:rPr>
              <a:t>karaktär</a:t>
            </a:r>
            <a:endParaRPr sz="1600" dirty="0">
              <a:latin typeface="Arial"/>
              <a:cs typeface="Arial"/>
            </a:endParaRPr>
          </a:p>
          <a:p>
            <a:pPr>
              <a:lnSpc>
                <a:spcPct val="100000"/>
              </a:lnSpc>
              <a:spcBef>
                <a:spcPts val="30"/>
              </a:spcBef>
            </a:pPr>
            <a:endParaRPr sz="1600" dirty="0">
              <a:latin typeface="Arial"/>
              <a:cs typeface="Arial"/>
            </a:endParaRPr>
          </a:p>
          <a:p>
            <a:pPr marL="12700">
              <a:lnSpc>
                <a:spcPct val="100000"/>
              </a:lnSpc>
            </a:pPr>
            <a:r>
              <a:rPr sz="1600" b="1" dirty="0">
                <a:solidFill>
                  <a:srgbClr val="375F92"/>
                </a:solidFill>
                <a:latin typeface="Arial"/>
                <a:cs typeface="Arial"/>
              </a:rPr>
              <a:t>Vid</a:t>
            </a:r>
            <a:r>
              <a:rPr sz="1600" b="1" spc="-25" dirty="0">
                <a:solidFill>
                  <a:srgbClr val="375F92"/>
                </a:solidFill>
                <a:latin typeface="Arial"/>
                <a:cs typeface="Arial"/>
              </a:rPr>
              <a:t> </a:t>
            </a:r>
            <a:r>
              <a:rPr sz="1600" b="1" dirty="0">
                <a:solidFill>
                  <a:srgbClr val="375F92"/>
                </a:solidFill>
                <a:latin typeface="Arial"/>
                <a:cs typeface="Arial"/>
              </a:rPr>
              <a:t>händelse</a:t>
            </a:r>
            <a:r>
              <a:rPr sz="1600" b="1" spc="-20" dirty="0">
                <a:solidFill>
                  <a:srgbClr val="375F92"/>
                </a:solidFill>
                <a:latin typeface="Arial"/>
                <a:cs typeface="Arial"/>
              </a:rPr>
              <a:t> </a:t>
            </a:r>
            <a:r>
              <a:rPr sz="1600" b="1" dirty="0">
                <a:solidFill>
                  <a:srgbClr val="375F92"/>
                </a:solidFill>
                <a:latin typeface="Arial"/>
                <a:cs typeface="Arial"/>
              </a:rPr>
              <a:t>av</a:t>
            </a:r>
            <a:r>
              <a:rPr sz="1600" b="1" spc="-20" dirty="0">
                <a:solidFill>
                  <a:srgbClr val="375F92"/>
                </a:solidFill>
                <a:latin typeface="Arial"/>
                <a:cs typeface="Arial"/>
              </a:rPr>
              <a:t> </a:t>
            </a:r>
            <a:r>
              <a:rPr sz="1600" b="1" dirty="0">
                <a:solidFill>
                  <a:srgbClr val="375F92"/>
                </a:solidFill>
                <a:latin typeface="Arial"/>
                <a:cs typeface="Arial"/>
              </a:rPr>
              <a:t>inställda</a:t>
            </a:r>
            <a:r>
              <a:rPr sz="1600" b="1" spc="-25" dirty="0">
                <a:solidFill>
                  <a:srgbClr val="375F92"/>
                </a:solidFill>
                <a:latin typeface="Arial"/>
                <a:cs typeface="Arial"/>
              </a:rPr>
              <a:t> </a:t>
            </a:r>
            <a:r>
              <a:rPr sz="1600" b="1" dirty="0">
                <a:solidFill>
                  <a:srgbClr val="375F92"/>
                </a:solidFill>
                <a:latin typeface="Arial"/>
                <a:cs typeface="Arial"/>
              </a:rPr>
              <a:t>träningar</a:t>
            </a:r>
            <a:r>
              <a:rPr sz="1600" b="1" spc="-25" dirty="0">
                <a:solidFill>
                  <a:srgbClr val="375F92"/>
                </a:solidFill>
                <a:latin typeface="Arial"/>
                <a:cs typeface="Arial"/>
              </a:rPr>
              <a:t> </a:t>
            </a:r>
            <a:r>
              <a:rPr sz="1600" b="1" dirty="0">
                <a:solidFill>
                  <a:srgbClr val="375F92"/>
                </a:solidFill>
                <a:latin typeface="Arial"/>
                <a:cs typeface="Arial"/>
              </a:rPr>
              <a:t>tas</a:t>
            </a:r>
            <a:r>
              <a:rPr sz="1600" b="1" spc="-25" dirty="0">
                <a:solidFill>
                  <a:srgbClr val="375F92"/>
                </a:solidFill>
                <a:latin typeface="Arial"/>
                <a:cs typeface="Arial"/>
              </a:rPr>
              <a:t> </a:t>
            </a:r>
            <a:r>
              <a:rPr sz="1600" b="1" dirty="0">
                <a:solidFill>
                  <a:srgbClr val="375F92"/>
                </a:solidFill>
                <a:latin typeface="Arial"/>
                <a:cs typeface="Arial"/>
              </a:rPr>
              <a:t>den</a:t>
            </a:r>
            <a:r>
              <a:rPr sz="1600" b="1" spc="-20" dirty="0">
                <a:solidFill>
                  <a:srgbClr val="375F92"/>
                </a:solidFill>
                <a:latin typeface="Arial"/>
                <a:cs typeface="Arial"/>
              </a:rPr>
              <a:t> </a:t>
            </a:r>
            <a:r>
              <a:rPr sz="1600" b="1" dirty="0" err="1">
                <a:solidFill>
                  <a:srgbClr val="375F92"/>
                </a:solidFill>
                <a:latin typeface="Arial"/>
                <a:cs typeface="Arial"/>
              </a:rPr>
              <a:t>aktiviteten</a:t>
            </a:r>
            <a:r>
              <a:rPr sz="1600" b="1" spc="20" dirty="0">
                <a:solidFill>
                  <a:srgbClr val="375F92"/>
                </a:solidFill>
                <a:latin typeface="Arial"/>
                <a:cs typeface="Arial"/>
              </a:rPr>
              <a:t> </a:t>
            </a:r>
            <a:r>
              <a:rPr sz="1600" b="1" dirty="0" err="1">
                <a:solidFill>
                  <a:srgbClr val="375F92"/>
                </a:solidFill>
                <a:latin typeface="Arial"/>
                <a:cs typeface="Arial"/>
              </a:rPr>
              <a:t>bort</a:t>
            </a:r>
            <a:r>
              <a:rPr lang="sv-SE" sz="1600" b="1" dirty="0">
                <a:solidFill>
                  <a:srgbClr val="375F92"/>
                </a:solidFill>
                <a:latin typeface="Arial"/>
                <a:cs typeface="Arial"/>
              </a:rPr>
              <a:t> i kalendern</a:t>
            </a:r>
            <a:r>
              <a:rPr sz="1600" b="1" spc="-30" dirty="0">
                <a:solidFill>
                  <a:srgbClr val="375F92"/>
                </a:solidFill>
                <a:latin typeface="Arial"/>
                <a:cs typeface="Arial"/>
              </a:rPr>
              <a:t> </a:t>
            </a:r>
            <a:r>
              <a:rPr sz="1600" b="1" dirty="0">
                <a:solidFill>
                  <a:srgbClr val="375F92"/>
                </a:solidFill>
                <a:latin typeface="Arial"/>
                <a:cs typeface="Arial"/>
              </a:rPr>
              <a:t>samt</a:t>
            </a:r>
            <a:r>
              <a:rPr sz="1600" b="1" spc="-5" dirty="0">
                <a:solidFill>
                  <a:srgbClr val="375F92"/>
                </a:solidFill>
                <a:latin typeface="Arial"/>
                <a:cs typeface="Arial"/>
              </a:rPr>
              <a:t> </a:t>
            </a:r>
            <a:r>
              <a:rPr sz="1600" b="1" dirty="0">
                <a:solidFill>
                  <a:srgbClr val="375F92"/>
                </a:solidFill>
                <a:latin typeface="Arial"/>
                <a:cs typeface="Arial"/>
              </a:rPr>
              <a:t>skickas</a:t>
            </a:r>
            <a:r>
              <a:rPr sz="1600" b="1" spc="-10" dirty="0">
                <a:solidFill>
                  <a:srgbClr val="375F92"/>
                </a:solidFill>
                <a:latin typeface="Arial"/>
                <a:cs typeface="Arial"/>
              </a:rPr>
              <a:t> </a:t>
            </a:r>
            <a:r>
              <a:rPr sz="1600" b="1" dirty="0" err="1">
                <a:solidFill>
                  <a:srgbClr val="375F92"/>
                </a:solidFill>
                <a:latin typeface="Arial"/>
                <a:cs typeface="Arial"/>
              </a:rPr>
              <a:t>ut</a:t>
            </a:r>
            <a:r>
              <a:rPr sz="1600" b="1" spc="-10" dirty="0">
                <a:solidFill>
                  <a:srgbClr val="375F92"/>
                </a:solidFill>
                <a:latin typeface="Arial"/>
                <a:cs typeface="Arial"/>
              </a:rPr>
              <a:t> </a:t>
            </a:r>
            <a:r>
              <a:rPr sz="1600" b="1" spc="-25" dirty="0">
                <a:solidFill>
                  <a:srgbClr val="375F92"/>
                </a:solidFill>
                <a:latin typeface="Arial"/>
                <a:cs typeface="Arial"/>
              </a:rPr>
              <a:t>via</a:t>
            </a:r>
            <a:r>
              <a:rPr lang="sv-SE" sz="1600" b="1" spc="-25" dirty="0">
                <a:solidFill>
                  <a:srgbClr val="375F92"/>
                </a:solidFill>
                <a:latin typeface="Arial"/>
                <a:cs typeface="Arial"/>
              </a:rPr>
              <a:t> </a:t>
            </a:r>
            <a:r>
              <a:rPr lang="sv-SE" sz="1600" b="1" spc="-25" dirty="0" err="1">
                <a:solidFill>
                  <a:srgbClr val="375F92"/>
                </a:solidFill>
                <a:latin typeface="Arial"/>
                <a:cs typeface="Arial"/>
              </a:rPr>
              <a:t>Supertext</a:t>
            </a:r>
            <a:r>
              <a:rPr lang="sv-SE" sz="1600" b="1" spc="-25" dirty="0">
                <a:solidFill>
                  <a:srgbClr val="375F92"/>
                </a:solidFill>
                <a:latin typeface="Arial"/>
                <a:cs typeface="Arial"/>
              </a:rPr>
              <a:t>. </a:t>
            </a:r>
            <a:endParaRPr sz="1600" dirty="0">
              <a:latin typeface="Arial"/>
              <a:cs typeface="Arial"/>
            </a:endParaRPr>
          </a:p>
          <a:p>
            <a:pPr>
              <a:lnSpc>
                <a:spcPct val="100000"/>
              </a:lnSpc>
              <a:spcBef>
                <a:spcPts val="35"/>
              </a:spcBef>
            </a:pPr>
            <a:endParaRPr sz="1600" dirty="0">
              <a:latin typeface="Arial"/>
              <a:cs typeface="Arial"/>
            </a:endParaRPr>
          </a:p>
          <a:p>
            <a:pPr marL="12700">
              <a:lnSpc>
                <a:spcPct val="100000"/>
              </a:lnSpc>
            </a:pPr>
            <a:r>
              <a:rPr lang="sv-SE" sz="1600" b="1" u="sng" dirty="0">
                <a:solidFill>
                  <a:srgbClr val="375F92"/>
                </a:solidFill>
                <a:latin typeface="Arial"/>
                <a:cs typeface="Arial"/>
              </a:rPr>
              <a:t>Viktigt att svara på kallelserna som kommer från laget.se då det är rapportering inför varje match</a:t>
            </a:r>
            <a:endParaRPr sz="1600" u="sng" dirty="0">
              <a:latin typeface="Arial"/>
              <a:cs typeface="Arial"/>
            </a:endParaRPr>
          </a:p>
        </p:txBody>
      </p:sp>
      <p:pic>
        <p:nvPicPr>
          <p:cNvPr id="6" name="object 6"/>
          <p:cNvPicPr/>
          <p:nvPr/>
        </p:nvPicPr>
        <p:blipFill>
          <a:blip r:embed="rId2" cstate="print"/>
          <a:stretch>
            <a:fillRect/>
          </a:stretch>
        </p:blipFill>
        <p:spPr>
          <a:xfrm>
            <a:off x="0" y="7620"/>
            <a:ext cx="12184379" cy="211378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4446B9-E6CD-415B-A6E5-6583DAFA136D}"/>
              </a:ext>
            </a:extLst>
          </p:cNvPr>
          <p:cNvSpPr>
            <a:spLocks noGrp="1"/>
          </p:cNvSpPr>
          <p:nvPr>
            <p:ph type="title"/>
          </p:nvPr>
        </p:nvSpPr>
        <p:spPr>
          <a:xfrm>
            <a:off x="918159" y="2212593"/>
            <a:ext cx="5177841" cy="3570208"/>
          </a:xfrm>
        </p:spPr>
        <p:txBody>
          <a:bodyPr/>
          <a:lstStyle/>
          <a:p>
            <a:pPr algn="ctr"/>
            <a:r>
              <a:rPr lang="sv-SE" dirty="0">
                <a:solidFill>
                  <a:schemeClr val="accent1"/>
                </a:solidFill>
              </a:rPr>
              <a:t>SUPERCOACH</a:t>
            </a:r>
            <a:br>
              <a:rPr lang="sv-SE" dirty="0">
                <a:solidFill>
                  <a:srgbClr val="0070C0"/>
                </a:solidFill>
              </a:rPr>
            </a:br>
            <a:br>
              <a:rPr lang="sv-SE" dirty="0">
                <a:solidFill>
                  <a:srgbClr val="0070C0"/>
                </a:solidFill>
              </a:rPr>
            </a:br>
            <a:r>
              <a:rPr lang="sv-SE" sz="1600" b="0" dirty="0" err="1"/>
              <a:t>Supercoach</a:t>
            </a:r>
            <a:r>
              <a:rPr lang="sv-SE" sz="1600" b="0" dirty="0"/>
              <a:t> är ett verktyg framtaget för att underlätta träningsplaneringen för ledare på alla nivåer. Verktyget grundar sig på BPs (Brommapojkarnas) metodik och utbildningskoncept och är mycket metodiskt samt pedagogiskt upplagd där det finns hundratals övningar åldersanpassade för barn mellan 5-15 år. </a:t>
            </a:r>
            <a:br>
              <a:rPr lang="sv-SE" sz="1600" b="0" dirty="0"/>
            </a:br>
            <a:r>
              <a:rPr lang="sv-SE" sz="1600" b="0" dirty="0"/>
              <a:t>Verktyget kan vi som ledare generera träningar automatiskt på några få sekunder, allt för att underlätta vår vardag som ledare, men även för att ge spelarna en så genomtänkt, rolig och högkvalitativ fotbollsutbildning som möjligt. </a:t>
            </a:r>
            <a:endParaRPr lang="sv-SE" dirty="0">
              <a:solidFill>
                <a:srgbClr val="0070C0"/>
              </a:solidFill>
            </a:endParaRPr>
          </a:p>
        </p:txBody>
      </p:sp>
      <p:sp>
        <p:nvSpPr>
          <p:cNvPr id="3" name="Platshållare för innehåll 2">
            <a:extLst>
              <a:ext uri="{FF2B5EF4-FFF2-40B4-BE49-F238E27FC236}">
                <a16:creationId xmlns:a16="http://schemas.microsoft.com/office/drawing/2014/main" id="{6ACC3F44-96A1-4744-91F7-EDCCA92C8090}"/>
              </a:ext>
            </a:extLst>
          </p:cNvPr>
          <p:cNvSpPr>
            <a:spLocks noGrp="1"/>
          </p:cNvSpPr>
          <p:nvPr>
            <p:ph sz="half" idx="2"/>
          </p:nvPr>
        </p:nvSpPr>
        <p:spPr>
          <a:xfrm flipV="1">
            <a:off x="685800" y="2239030"/>
            <a:ext cx="45719" cy="50661"/>
          </a:xfrm>
        </p:spPr>
        <p:txBody>
          <a:bodyPr/>
          <a:lstStyle/>
          <a:p>
            <a:endParaRPr lang="sv-SE" dirty="0"/>
          </a:p>
        </p:txBody>
      </p:sp>
      <p:pic>
        <p:nvPicPr>
          <p:cNvPr id="6" name="Platshållare för innehåll 5">
            <a:extLst>
              <a:ext uri="{FF2B5EF4-FFF2-40B4-BE49-F238E27FC236}">
                <a16:creationId xmlns:a16="http://schemas.microsoft.com/office/drawing/2014/main" id="{D19F19BD-6203-4D49-8E3F-B909AC96BC5A}"/>
              </a:ext>
            </a:extLst>
          </p:cNvPr>
          <p:cNvPicPr>
            <a:picLocks noGrp="1" noChangeAspect="1"/>
          </p:cNvPicPr>
          <p:nvPr>
            <p:ph sz="half" idx="3"/>
          </p:nvPr>
        </p:nvPicPr>
        <p:blipFill>
          <a:blip r:embed="rId2">
            <a:extLst>
              <a:ext uri="{28A0092B-C50C-407E-A947-70E740481C1C}">
                <a14:useLocalDpi xmlns:a14="http://schemas.microsoft.com/office/drawing/2010/main" val="0"/>
              </a:ext>
            </a:extLst>
          </a:blip>
          <a:stretch>
            <a:fillRect/>
          </a:stretch>
        </p:blipFill>
        <p:spPr>
          <a:xfrm>
            <a:off x="6629400" y="2590800"/>
            <a:ext cx="5303837" cy="3582459"/>
          </a:xfrm>
        </p:spPr>
      </p:pic>
    </p:spTree>
    <p:extLst>
      <p:ext uri="{BB962C8B-B14F-4D97-AF65-F5344CB8AC3E}">
        <p14:creationId xmlns:p14="http://schemas.microsoft.com/office/powerpoint/2010/main" val="183925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74798" y="2808477"/>
            <a:ext cx="4358005" cy="381515"/>
          </a:xfrm>
          <a:prstGeom prst="rect">
            <a:avLst/>
          </a:prstGeom>
        </p:spPr>
        <p:txBody>
          <a:bodyPr vert="horz" wrap="square" lIns="0" tIns="12065" rIns="0" bIns="0" rtlCol="0">
            <a:spAutoFit/>
          </a:bodyPr>
          <a:lstStyle/>
          <a:p>
            <a:pPr marL="12700" algn="ctr">
              <a:lnSpc>
                <a:spcPct val="100000"/>
              </a:lnSpc>
              <a:spcBef>
                <a:spcPts val="95"/>
              </a:spcBef>
            </a:pPr>
            <a:r>
              <a:rPr sz="2400" dirty="0" err="1"/>
              <a:t>Säsong</a:t>
            </a:r>
            <a:r>
              <a:rPr sz="2400" spc="-55" dirty="0"/>
              <a:t> </a:t>
            </a:r>
            <a:r>
              <a:rPr sz="2400" dirty="0"/>
              <a:t>202</a:t>
            </a:r>
            <a:r>
              <a:rPr lang="sv-SE" sz="2400" dirty="0"/>
              <a:t>4</a:t>
            </a:r>
            <a:r>
              <a:rPr sz="2400" spc="-50" dirty="0"/>
              <a:t> </a:t>
            </a:r>
            <a:r>
              <a:rPr sz="2400" dirty="0"/>
              <a:t>(se</a:t>
            </a:r>
            <a:r>
              <a:rPr sz="2400" spc="-65" dirty="0"/>
              <a:t> </a:t>
            </a:r>
            <a:r>
              <a:rPr sz="2400" spc="-10" dirty="0"/>
              <a:t>laget.se)</a:t>
            </a:r>
          </a:p>
        </p:txBody>
      </p:sp>
      <p:sp>
        <p:nvSpPr>
          <p:cNvPr id="3" name="object 3"/>
          <p:cNvSpPr txBox="1"/>
          <p:nvPr/>
        </p:nvSpPr>
        <p:spPr>
          <a:xfrm>
            <a:off x="2574798" y="3236722"/>
            <a:ext cx="5810885" cy="3311804"/>
          </a:xfrm>
          <a:prstGeom prst="rect">
            <a:avLst/>
          </a:prstGeom>
        </p:spPr>
        <p:txBody>
          <a:bodyPr vert="horz" wrap="square" lIns="0" tIns="13335" rIns="0" bIns="0" rtlCol="0">
            <a:spAutoFit/>
          </a:bodyPr>
          <a:lstStyle/>
          <a:p>
            <a:pPr marL="354965" indent="-342265">
              <a:lnSpc>
                <a:spcPct val="100000"/>
              </a:lnSpc>
              <a:spcBef>
                <a:spcPts val="105"/>
              </a:spcBef>
              <a:buFont typeface="Arial"/>
              <a:buChar char="•"/>
              <a:tabLst>
                <a:tab pos="354965" algn="l"/>
                <a:tab pos="355600" algn="l"/>
              </a:tabLst>
            </a:pPr>
            <a:r>
              <a:rPr sz="1200" b="1" spc="-10" dirty="0" err="1">
                <a:solidFill>
                  <a:srgbClr val="375F92"/>
                </a:solidFill>
                <a:latin typeface="Arial"/>
                <a:cs typeface="Arial"/>
              </a:rPr>
              <a:t>Konstgräs</a:t>
            </a:r>
            <a:r>
              <a:rPr lang="sv-SE" sz="1200" b="1" spc="-10" dirty="0">
                <a:solidFill>
                  <a:srgbClr val="375F92"/>
                </a:solidFill>
                <a:latin typeface="Arial"/>
                <a:cs typeface="Arial"/>
              </a:rPr>
              <a:t> (fram till ca V23)</a:t>
            </a:r>
            <a:endParaRPr sz="1200" dirty="0">
              <a:latin typeface="Arial"/>
              <a:cs typeface="Arial"/>
            </a:endParaRPr>
          </a:p>
          <a:p>
            <a:pPr marL="756285">
              <a:lnSpc>
                <a:spcPct val="100000"/>
              </a:lnSpc>
              <a:spcBef>
                <a:spcPts val="5"/>
              </a:spcBef>
              <a:tabLst>
                <a:tab pos="1099185" algn="l"/>
              </a:tabLst>
            </a:pPr>
            <a:r>
              <a:rPr sz="1200" spc="-50" dirty="0">
                <a:solidFill>
                  <a:srgbClr val="375F92"/>
                </a:solidFill>
                <a:latin typeface="Arial"/>
                <a:cs typeface="Arial"/>
              </a:rPr>
              <a:t>–</a:t>
            </a:r>
            <a:r>
              <a:rPr sz="1200" dirty="0">
                <a:solidFill>
                  <a:srgbClr val="375F92"/>
                </a:solidFill>
                <a:latin typeface="Arial"/>
                <a:cs typeface="Arial"/>
              </a:rPr>
              <a:t>	</a:t>
            </a:r>
            <a:r>
              <a:rPr lang="sv-SE" sz="1200" b="1" spc="-10" dirty="0">
                <a:solidFill>
                  <a:srgbClr val="375F92"/>
                </a:solidFill>
                <a:latin typeface="Arial"/>
                <a:cs typeface="Arial"/>
              </a:rPr>
              <a:t>Måndagar</a:t>
            </a:r>
            <a:r>
              <a:rPr sz="1200" b="1" spc="-10" dirty="0">
                <a:solidFill>
                  <a:srgbClr val="375F92"/>
                </a:solidFill>
                <a:latin typeface="Arial"/>
                <a:cs typeface="Arial"/>
              </a:rPr>
              <a:t> </a:t>
            </a:r>
            <a:r>
              <a:rPr sz="1200" b="1" dirty="0">
                <a:solidFill>
                  <a:srgbClr val="375F92"/>
                </a:solidFill>
                <a:latin typeface="Arial"/>
                <a:cs typeface="Arial"/>
              </a:rPr>
              <a:t>kl.</a:t>
            </a:r>
            <a:r>
              <a:rPr sz="1200" b="1" spc="-10" dirty="0">
                <a:solidFill>
                  <a:srgbClr val="375F92"/>
                </a:solidFill>
                <a:latin typeface="Arial"/>
                <a:cs typeface="Arial"/>
              </a:rPr>
              <a:t> </a:t>
            </a:r>
            <a:r>
              <a:rPr sz="1200" b="1" spc="-20" dirty="0">
                <a:solidFill>
                  <a:srgbClr val="375F92"/>
                </a:solidFill>
                <a:latin typeface="Arial"/>
                <a:cs typeface="Arial"/>
              </a:rPr>
              <a:t>1</a:t>
            </a:r>
            <a:r>
              <a:rPr lang="sv-SE" sz="1200" b="1" spc="-20" dirty="0">
                <a:solidFill>
                  <a:srgbClr val="375F92"/>
                </a:solidFill>
                <a:latin typeface="Arial"/>
                <a:cs typeface="Arial"/>
              </a:rPr>
              <a:t>6:45</a:t>
            </a:r>
            <a:r>
              <a:rPr sz="1200" b="1" spc="-20" dirty="0">
                <a:solidFill>
                  <a:srgbClr val="375F92"/>
                </a:solidFill>
                <a:latin typeface="Arial"/>
                <a:cs typeface="Arial"/>
              </a:rPr>
              <a:t>-</a:t>
            </a:r>
            <a:r>
              <a:rPr lang="sv-SE" sz="1200" b="1" spc="-20" dirty="0">
                <a:solidFill>
                  <a:srgbClr val="375F92"/>
                </a:solidFill>
                <a:latin typeface="Arial"/>
                <a:cs typeface="Arial"/>
              </a:rPr>
              <a:t>18</a:t>
            </a:r>
            <a:r>
              <a:rPr sz="1200" b="1" spc="-20" dirty="0">
                <a:solidFill>
                  <a:srgbClr val="375F92"/>
                </a:solidFill>
                <a:latin typeface="Arial"/>
                <a:cs typeface="Arial"/>
              </a:rPr>
              <a:t>:</a:t>
            </a:r>
            <a:r>
              <a:rPr lang="sv-SE" sz="1200" b="1" spc="-20" dirty="0">
                <a:solidFill>
                  <a:srgbClr val="375F92"/>
                </a:solidFill>
                <a:latin typeface="Arial"/>
                <a:cs typeface="Arial"/>
              </a:rPr>
              <a:t>00</a:t>
            </a:r>
            <a:endParaRPr sz="1200" dirty="0">
              <a:latin typeface="Arial"/>
              <a:cs typeface="Arial"/>
            </a:endParaRPr>
          </a:p>
          <a:p>
            <a:pPr marL="756285">
              <a:lnSpc>
                <a:spcPts val="2160"/>
              </a:lnSpc>
              <a:tabLst>
                <a:tab pos="1099185" algn="l"/>
              </a:tabLst>
            </a:pPr>
            <a:r>
              <a:rPr sz="1200" spc="-50" dirty="0">
                <a:solidFill>
                  <a:srgbClr val="375F92"/>
                </a:solidFill>
                <a:latin typeface="Arial"/>
                <a:cs typeface="Arial"/>
              </a:rPr>
              <a:t>–</a:t>
            </a:r>
            <a:r>
              <a:rPr sz="1200" dirty="0">
                <a:solidFill>
                  <a:srgbClr val="375F92"/>
                </a:solidFill>
                <a:latin typeface="Arial"/>
                <a:cs typeface="Arial"/>
              </a:rPr>
              <a:t>	</a:t>
            </a:r>
            <a:r>
              <a:rPr lang="sv-SE" sz="1200" b="1" dirty="0">
                <a:solidFill>
                  <a:srgbClr val="375F92"/>
                </a:solidFill>
                <a:latin typeface="Arial"/>
                <a:cs typeface="Arial"/>
              </a:rPr>
              <a:t>Onsdagar</a:t>
            </a:r>
            <a:r>
              <a:rPr sz="1200" b="1" spc="-20" dirty="0">
                <a:solidFill>
                  <a:srgbClr val="375F92"/>
                </a:solidFill>
                <a:latin typeface="Arial"/>
                <a:cs typeface="Arial"/>
              </a:rPr>
              <a:t> </a:t>
            </a:r>
            <a:r>
              <a:rPr sz="1200" b="1" dirty="0">
                <a:solidFill>
                  <a:srgbClr val="375F92"/>
                </a:solidFill>
                <a:latin typeface="Arial"/>
                <a:cs typeface="Arial"/>
              </a:rPr>
              <a:t>kl.</a:t>
            </a:r>
            <a:r>
              <a:rPr sz="1200" b="1" spc="5" dirty="0">
                <a:solidFill>
                  <a:srgbClr val="375F92"/>
                </a:solidFill>
                <a:latin typeface="Arial"/>
                <a:cs typeface="Arial"/>
              </a:rPr>
              <a:t> </a:t>
            </a:r>
            <a:r>
              <a:rPr lang="sv-SE" sz="1200" b="1" spc="-10" dirty="0">
                <a:solidFill>
                  <a:srgbClr val="375F92"/>
                </a:solidFill>
                <a:latin typeface="Arial"/>
                <a:cs typeface="Arial"/>
              </a:rPr>
              <a:t>18</a:t>
            </a:r>
            <a:r>
              <a:rPr sz="1200" b="1" spc="-10" dirty="0">
                <a:solidFill>
                  <a:srgbClr val="375F92"/>
                </a:solidFill>
                <a:latin typeface="Arial"/>
                <a:cs typeface="Arial"/>
              </a:rPr>
              <a:t>:</a:t>
            </a:r>
            <a:r>
              <a:rPr lang="sv-SE" sz="1200" b="1" spc="-10" dirty="0">
                <a:solidFill>
                  <a:srgbClr val="375F92"/>
                </a:solidFill>
                <a:latin typeface="Arial"/>
                <a:cs typeface="Arial"/>
              </a:rPr>
              <a:t>00</a:t>
            </a:r>
            <a:r>
              <a:rPr sz="1200" b="1" spc="-10" dirty="0">
                <a:solidFill>
                  <a:srgbClr val="375F92"/>
                </a:solidFill>
                <a:latin typeface="Arial"/>
                <a:cs typeface="Arial"/>
              </a:rPr>
              <a:t>-</a:t>
            </a:r>
            <a:r>
              <a:rPr sz="1200" b="1" spc="-20" dirty="0">
                <a:solidFill>
                  <a:srgbClr val="375F92"/>
                </a:solidFill>
                <a:latin typeface="Arial"/>
                <a:cs typeface="Arial"/>
              </a:rPr>
              <a:t>1</a:t>
            </a:r>
            <a:r>
              <a:rPr lang="sv-SE" sz="1200" b="1" spc="-20" dirty="0">
                <a:solidFill>
                  <a:srgbClr val="375F92"/>
                </a:solidFill>
                <a:latin typeface="Arial"/>
                <a:cs typeface="Arial"/>
              </a:rPr>
              <a:t>9</a:t>
            </a:r>
            <a:r>
              <a:rPr sz="1200" b="1" spc="-20" dirty="0">
                <a:solidFill>
                  <a:srgbClr val="375F92"/>
                </a:solidFill>
                <a:latin typeface="Arial"/>
                <a:cs typeface="Arial"/>
              </a:rPr>
              <a:t>:</a:t>
            </a:r>
            <a:r>
              <a:rPr lang="sv-SE" sz="1200" b="1" spc="-20" dirty="0">
                <a:solidFill>
                  <a:srgbClr val="375F92"/>
                </a:solidFill>
                <a:latin typeface="Arial"/>
                <a:cs typeface="Arial"/>
              </a:rPr>
              <a:t>15 (kanske 15 min tidigare)</a:t>
            </a:r>
          </a:p>
          <a:p>
            <a:pPr marL="756285">
              <a:lnSpc>
                <a:spcPts val="2160"/>
              </a:lnSpc>
              <a:tabLst>
                <a:tab pos="1099185" algn="l"/>
              </a:tabLst>
            </a:pPr>
            <a:endParaRPr sz="1200" dirty="0">
              <a:latin typeface="Arial"/>
              <a:cs typeface="Arial"/>
            </a:endParaRPr>
          </a:p>
          <a:p>
            <a:pPr marL="354965" indent="-342265">
              <a:lnSpc>
                <a:spcPts val="2630"/>
              </a:lnSpc>
              <a:buFont typeface="Arial"/>
              <a:buChar char="•"/>
              <a:tabLst>
                <a:tab pos="354965" algn="l"/>
                <a:tab pos="355600" algn="l"/>
              </a:tabLst>
            </a:pPr>
            <a:r>
              <a:rPr lang="sv-SE" sz="1200" b="1" dirty="0" err="1">
                <a:solidFill>
                  <a:srgbClr val="375F92"/>
                </a:solidFill>
                <a:latin typeface="Arial"/>
                <a:cs typeface="Arial"/>
              </a:rPr>
              <a:t>Div</a:t>
            </a:r>
            <a:r>
              <a:rPr lang="sv-SE" sz="1200" b="1" dirty="0">
                <a:solidFill>
                  <a:srgbClr val="375F92"/>
                </a:solidFill>
                <a:latin typeface="Arial"/>
                <a:cs typeface="Arial"/>
              </a:rPr>
              <a:t> 4 Ångermanland norra</a:t>
            </a:r>
            <a:r>
              <a:rPr sz="1200" b="1" dirty="0">
                <a:solidFill>
                  <a:srgbClr val="375F92"/>
                </a:solidFill>
                <a:latin typeface="Arial"/>
                <a:cs typeface="Arial"/>
              </a:rPr>
              <a:t>,</a:t>
            </a:r>
            <a:r>
              <a:rPr sz="1200" b="1" spc="-35" dirty="0">
                <a:solidFill>
                  <a:srgbClr val="375F92"/>
                </a:solidFill>
                <a:latin typeface="Arial"/>
                <a:cs typeface="Arial"/>
              </a:rPr>
              <a:t> </a:t>
            </a:r>
            <a:r>
              <a:rPr lang="sv-SE" sz="1200" b="1" spc="-35" dirty="0">
                <a:solidFill>
                  <a:srgbClr val="375F92"/>
                </a:solidFill>
                <a:latin typeface="Arial"/>
                <a:cs typeface="Arial"/>
              </a:rPr>
              <a:t>9-manna</a:t>
            </a:r>
            <a:endParaRPr sz="1200" dirty="0">
              <a:latin typeface="Arial"/>
              <a:cs typeface="Arial"/>
            </a:endParaRPr>
          </a:p>
          <a:p>
            <a:pPr marL="1099185" lvl="1" indent="-343535">
              <a:lnSpc>
                <a:spcPct val="100000"/>
              </a:lnSpc>
              <a:spcBef>
                <a:spcPts val="15"/>
              </a:spcBef>
              <a:buFont typeface="Arial"/>
              <a:buChar char="–"/>
              <a:tabLst>
                <a:tab pos="1099185" algn="l"/>
                <a:tab pos="1099820" algn="l"/>
              </a:tabLst>
            </a:pPr>
            <a:r>
              <a:rPr sz="1200" b="1" dirty="0" err="1">
                <a:solidFill>
                  <a:srgbClr val="375F92"/>
                </a:solidFill>
                <a:latin typeface="Arial"/>
                <a:cs typeface="Arial"/>
              </a:rPr>
              <a:t>Anmält</a:t>
            </a:r>
            <a:r>
              <a:rPr sz="1200" b="1" spc="-10" dirty="0">
                <a:solidFill>
                  <a:srgbClr val="375F92"/>
                </a:solidFill>
                <a:latin typeface="Arial"/>
                <a:cs typeface="Arial"/>
              </a:rPr>
              <a:t> </a:t>
            </a:r>
            <a:r>
              <a:rPr lang="sv-SE" sz="1200" b="1" spc="-10" dirty="0">
                <a:solidFill>
                  <a:srgbClr val="375F92"/>
                </a:solidFill>
                <a:latin typeface="Arial"/>
                <a:cs typeface="Arial"/>
              </a:rPr>
              <a:t>ett lag</a:t>
            </a:r>
          </a:p>
          <a:p>
            <a:pPr marL="1099185" lvl="1" indent="-343535">
              <a:lnSpc>
                <a:spcPct val="100000"/>
              </a:lnSpc>
              <a:spcBef>
                <a:spcPts val="15"/>
              </a:spcBef>
              <a:buFont typeface="Arial"/>
              <a:buChar char="–"/>
              <a:tabLst>
                <a:tab pos="1099185" algn="l"/>
                <a:tab pos="1099820" algn="l"/>
              </a:tabLst>
            </a:pPr>
            <a:r>
              <a:rPr lang="sv-SE" sz="1200" b="1" spc="-10" dirty="0">
                <a:solidFill>
                  <a:srgbClr val="375F92"/>
                </a:solidFill>
                <a:latin typeface="Arial"/>
                <a:cs typeface="Arial"/>
              </a:rPr>
              <a:t>Lagen vi möter till sommaruppehållet:</a:t>
            </a:r>
          </a:p>
          <a:p>
            <a:pPr marL="1099185" lvl="1" indent="-343535">
              <a:lnSpc>
                <a:spcPct val="100000"/>
              </a:lnSpc>
              <a:spcBef>
                <a:spcPts val="15"/>
              </a:spcBef>
              <a:buFont typeface="Arial"/>
              <a:buChar char="–"/>
              <a:tabLst>
                <a:tab pos="1099185" algn="l"/>
                <a:tab pos="1099820" algn="l"/>
              </a:tabLst>
            </a:pPr>
            <a:r>
              <a:rPr lang="sv-SE" sz="1200" b="1" spc="-10" dirty="0">
                <a:solidFill>
                  <a:srgbClr val="375F92"/>
                </a:solidFill>
                <a:latin typeface="Arial"/>
                <a:cs typeface="Arial"/>
              </a:rPr>
              <a:t>Sidensjö IK/KB65 F11, </a:t>
            </a:r>
            <a:r>
              <a:rPr lang="sv-SE" sz="1200" b="1" spc="-10" dirty="0" err="1">
                <a:solidFill>
                  <a:srgbClr val="375F92"/>
                </a:solidFill>
                <a:latin typeface="Arial"/>
                <a:cs typeface="Arial"/>
              </a:rPr>
              <a:t>Nätra</a:t>
            </a:r>
            <a:r>
              <a:rPr lang="sv-SE" sz="1200" b="1" spc="-10" dirty="0">
                <a:solidFill>
                  <a:srgbClr val="375F92"/>
                </a:solidFill>
                <a:latin typeface="Arial"/>
                <a:cs typeface="Arial"/>
              </a:rPr>
              <a:t> GIF, Själevad IK * 2, BK-Örnen,</a:t>
            </a:r>
            <a:br>
              <a:rPr lang="sv-SE" sz="1200" b="1" spc="-10" dirty="0">
                <a:solidFill>
                  <a:srgbClr val="375F92"/>
                </a:solidFill>
                <a:latin typeface="Arial"/>
                <a:cs typeface="Arial"/>
              </a:rPr>
            </a:br>
            <a:r>
              <a:rPr lang="sv-SE" sz="1200" b="1" spc="-10" dirty="0" err="1">
                <a:solidFill>
                  <a:srgbClr val="375F92"/>
                </a:solidFill>
                <a:latin typeface="Arial"/>
                <a:cs typeface="Arial"/>
              </a:rPr>
              <a:t>Gideälvdal</a:t>
            </a:r>
            <a:r>
              <a:rPr lang="sv-SE" sz="1200" b="1" spc="-10" dirty="0">
                <a:solidFill>
                  <a:srgbClr val="375F92"/>
                </a:solidFill>
                <a:latin typeface="Arial"/>
                <a:cs typeface="Arial"/>
              </a:rPr>
              <a:t> UF, Domsjö *2, Modo FF. </a:t>
            </a:r>
            <a:endParaRPr sz="1200" dirty="0">
              <a:latin typeface="Arial"/>
              <a:cs typeface="Arial"/>
            </a:endParaRPr>
          </a:p>
          <a:p>
            <a:pPr marL="1099185" lvl="1" indent="-343535">
              <a:lnSpc>
                <a:spcPct val="100000"/>
              </a:lnSpc>
              <a:buFont typeface="Arial"/>
              <a:buChar char="–"/>
              <a:tabLst>
                <a:tab pos="1099185" algn="l"/>
                <a:tab pos="1099820" algn="l"/>
              </a:tabLst>
            </a:pPr>
            <a:r>
              <a:rPr lang="sv-SE" sz="1200" b="1" spc="-25" dirty="0">
                <a:solidFill>
                  <a:srgbClr val="375F92"/>
                </a:solidFill>
                <a:latin typeface="Arial"/>
                <a:cs typeface="Arial"/>
              </a:rPr>
              <a:t>Lottad som enkelserie fram till sommaruppehållet. På hösten lottas en slutspels och fortsättningsserie över hela Ångermanland fördelat på topp 4 södra/västra tillsammans med topp 5 från norra. </a:t>
            </a:r>
          </a:p>
          <a:p>
            <a:pPr marL="755650" lvl="1">
              <a:lnSpc>
                <a:spcPct val="100000"/>
              </a:lnSpc>
              <a:tabLst>
                <a:tab pos="1099185" algn="l"/>
                <a:tab pos="1099820" algn="l"/>
              </a:tabLst>
            </a:pPr>
            <a:r>
              <a:rPr lang="sv-SE" sz="1200" b="1" spc="-25" dirty="0">
                <a:solidFill>
                  <a:srgbClr val="375F92"/>
                </a:solidFill>
                <a:latin typeface="Arial"/>
                <a:cs typeface="Arial"/>
              </a:rPr>
              <a:t>         Likaså i fortsättningsserien blir det övrig 5 norra lag samt 4           	södra/västra.</a:t>
            </a:r>
          </a:p>
          <a:p>
            <a:pPr marL="1099185" lvl="1" indent="-343535">
              <a:lnSpc>
                <a:spcPct val="100000"/>
              </a:lnSpc>
              <a:buFont typeface="Arial"/>
              <a:buChar char="–"/>
              <a:tabLst>
                <a:tab pos="1099185" algn="l"/>
                <a:tab pos="1099820" algn="l"/>
              </a:tabLst>
            </a:pPr>
            <a:r>
              <a:rPr lang="sv-SE" sz="1200" b="1" spc="-25" dirty="0">
                <a:solidFill>
                  <a:srgbClr val="375F92"/>
                </a:solidFill>
                <a:latin typeface="Arial"/>
                <a:cs typeface="Arial"/>
              </a:rPr>
              <a:t>Alla spelare kallas till match. (träningsnärvaro kan styra detta)</a:t>
            </a:r>
            <a:endParaRPr lang="sv-SE" sz="1200" b="1" dirty="0">
              <a:solidFill>
                <a:srgbClr val="375F92"/>
              </a:solidFill>
              <a:latin typeface="Arial"/>
              <a:cs typeface="Arial"/>
            </a:endParaRPr>
          </a:p>
          <a:p>
            <a:pPr marL="1099185" lvl="1" indent="-343535">
              <a:lnSpc>
                <a:spcPct val="100000"/>
              </a:lnSpc>
              <a:buFont typeface="Arial"/>
              <a:buChar char="–"/>
              <a:tabLst>
                <a:tab pos="1099185" algn="l"/>
                <a:tab pos="1099820" algn="l"/>
              </a:tabLst>
            </a:pPr>
            <a:r>
              <a:rPr sz="1200" b="1" dirty="0" err="1">
                <a:solidFill>
                  <a:srgbClr val="375F92"/>
                </a:solidFill>
                <a:latin typeface="Arial"/>
                <a:cs typeface="Arial"/>
              </a:rPr>
              <a:t>Kallelse</a:t>
            </a:r>
            <a:r>
              <a:rPr sz="1200" b="1" spc="-45" dirty="0">
                <a:solidFill>
                  <a:srgbClr val="375F92"/>
                </a:solidFill>
                <a:latin typeface="Arial"/>
                <a:cs typeface="Arial"/>
              </a:rPr>
              <a:t> </a:t>
            </a:r>
            <a:r>
              <a:rPr sz="1200" b="1" dirty="0">
                <a:solidFill>
                  <a:srgbClr val="375F92"/>
                </a:solidFill>
                <a:latin typeface="Arial"/>
                <a:cs typeface="Arial"/>
              </a:rPr>
              <a:t>sker</a:t>
            </a:r>
            <a:r>
              <a:rPr sz="1200" b="1" spc="-35" dirty="0">
                <a:solidFill>
                  <a:srgbClr val="375F92"/>
                </a:solidFill>
                <a:latin typeface="Arial"/>
                <a:cs typeface="Arial"/>
              </a:rPr>
              <a:t> </a:t>
            </a:r>
            <a:r>
              <a:rPr sz="1200" b="1" dirty="0">
                <a:solidFill>
                  <a:srgbClr val="375F92"/>
                </a:solidFill>
                <a:latin typeface="Arial"/>
                <a:cs typeface="Arial"/>
              </a:rPr>
              <a:t>via</a:t>
            </a:r>
            <a:r>
              <a:rPr sz="1200" b="1" spc="-5" dirty="0">
                <a:solidFill>
                  <a:srgbClr val="375F92"/>
                </a:solidFill>
                <a:latin typeface="Arial"/>
                <a:cs typeface="Arial"/>
              </a:rPr>
              <a:t> </a:t>
            </a:r>
            <a:r>
              <a:rPr sz="1200" b="1" spc="-10" dirty="0">
                <a:solidFill>
                  <a:srgbClr val="375F92"/>
                </a:solidFill>
                <a:latin typeface="Arial"/>
                <a:cs typeface="Arial"/>
              </a:rPr>
              <a:t>laget.se</a:t>
            </a:r>
            <a:endParaRPr sz="1200" dirty="0">
              <a:latin typeface="Arial"/>
              <a:cs typeface="Arial"/>
            </a:endParaRPr>
          </a:p>
        </p:txBody>
      </p:sp>
      <p:pic>
        <p:nvPicPr>
          <p:cNvPr id="4" name="object 4"/>
          <p:cNvPicPr/>
          <p:nvPr/>
        </p:nvPicPr>
        <p:blipFill>
          <a:blip r:embed="rId2" cstate="print"/>
          <a:stretch>
            <a:fillRect/>
          </a:stretch>
        </p:blipFill>
        <p:spPr>
          <a:xfrm>
            <a:off x="30480" y="74676"/>
            <a:ext cx="12161520" cy="2130552"/>
          </a:xfrm>
          <a:prstGeom prst="rect">
            <a:avLst/>
          </a:prstGeom>
        </p:spPr>
      </p:pic>
      <p:pic>
        <p:nvPicPr>
          <p:cNvPr id="5" name="object 5"/>
          <p:cNvPicPr/>
          <p:nvPr/>
        </p:nvPicPr>
        <p:blipFill>
          <a:blip r:embed="rId3" cstate="print"/>
          <a:stretch>
            <a:fillRect/>
          </a:stretch>
        </p:blipFill>
        <p:spPr>
          <a:xfrm>
            <a:off x="435863" y="5964935"/>
            <a:ext cx="662706" cy="644651"/>
          </a:xfrm>
          <a:prstGeom prst="rect">
            <a:avLst/>
          </a:prstGeom>
        </p:spPr>
      </p:pic>
      <p:pic>
        <p:nvPicPr>
          <p:cNvPr id="8" name="Bildobjekt 7">
            <a:extLst>
              <a:ext uri="{FF2B5EF4-FFF2-40B4-BE49-F238E27FC236}">
                <a16:creationId xmlns:a16="http://schemas.microsoft.com/office/drawing/2014/main" id="{D4206C5A-1E48-4C77-80CE-59601771D5B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412836" y="3291699"/>
            <a:ext cx="3223247" cy="214883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914400" y="2125980"/>
            <a:ext cx="10363200" cy="1858842"/>
          </a:xfrm>
          <a:prstGeom prst="rect">
            <a:avLst/>
          </a:prstGeom>
        </p:spPr>
        <p:txBody>
          <a:bodyPr vert="horz" wrap="square" lIns="0" tIns="12065" rIns="0" bIns="0" rtlCol="0">
            <a:spAutoFit/>
          </a:bodyPr>
          <a:lstStyle/>
          <a:p>
            <a:pPr marL="1160145" algn="ctr">
              <a:lnSpc>
                <a:spcPct val="100000"/>
              </a:lnSpc>
              <a:spcBef>
                <a:spcPts val="95"/>
              </a:spcBef>
            </a:pPr>
            <a:br>
              <a:rPr lang="sv-SE" dirty="0"/>
            </a:br>
            <a:r>
              <a:rPr lang="sv-SE" dirty="0"/>
              <a:t>Umeå IK Cup 20-21/4-2024</a:t>
            </a:r>
            <a:r>
              <a:rPr lang="sv-SE" sz="1600" dirty="0"/>
              <a:t>                   </a:t>
            </a:r>
            <a:br>
              <a:rPr lang="sv-SE" sz="1600" dirty="0"/>
            </a:br>
            <a:br>
              <a:rPr lang="sv-SE" sz="1600" dirty="0"/>
            </a:br>
            <a:br>
              <a:rPr lang="sv-SE" sz="1600" dirty="0"/>
            </a:br>
            <a:br>
              <a:rPr lang="sv-SE" sz="1600" dirty="0"/>
            </a:br>
            <a:endParaRPr sz="1600" spc="-10" dirty="0"/>
          </a:p>
        </p:txBody>
      </p:sp>
      <p:sp>
        <p:nvSpPr>
          <p:cNvPr id="8" name="Underrubrik 7">
            <a:extLst>
              <a:ext uri="{FF2B5EF4-FFF2-40B4-BE49-F238E27FC236}">
                <a16:creationId xmlns:a16="http://schemas.microsoft.com/office/drawing/2014/main" id="{8CD48D29-5A91-47A2-A428-311A08229ACD}"/>
              </a:ext>
            </a:extLst>
          </p:cNvPr>
          <p:cNvSpPr>
            <a:spLocks noGrp="1"/>
          </p:cNvSpPr>
          <p:nvPr>
            <p:ph type="subTitle" idx="4"/>
          </p:nvPr>
        </p:nvSpPr>
        <p:spPr>
          <a:xfrm>
            <a:off x="1828800" y="3840480"/>
            <a:ext cx="8534400" cy="1938992"/>
          </a:xfrm>
        </p:spPr>
        <p:txBody>
          <a:bodyPr/>
          <a:lstStyle/>
          <a:p>
            <a:pPr marL="285750" indent="-285750">
              <a:buFont typeface="Courier New" panose="02070309020205020404" pitchFamily="49" charset="0"/>
              <a:buChar char="o"/>
            </a:pPr>
            <a:r>
              <a:rPr lang="sv-SE" b="1" dirty="0">
                <a:solidFill>
                  <a:schemeClr val="accent1">
                    <a:lumMod val="75000"/>
                  </a:schemeClr>
                </a:solidFill>
              </a:rPr>
              <a:t>I åldersgrupp 13 år flickor spelas gruppspelsmatcher 9-manna med slutspel. </a:t>
            </a:r>
          </a:p>
          <a:p>
            <a:pPr marL="285750" indent="-285750">
              <a:buFont typeface="Courier New" panose="02070309020205020404" pitchFamily="49" charset="0"/>
              <a:buChar char="o"/>
            </a:pPr>
            <a:r>
              <a:rPr lang="sv-SE" b="1" dirty="0">
                <a:solidFill>
                  <a:schemeClr val="accent1">
                    <a:lumMod val="75000"/>
                  </a:schemeClr>
                </a:solidFill>
              </a:rPr>
              <a:t>Minst 4 matcher under cupens 2 dagar</a:t>
            </a:r>
          </a:p>
          <a:p>
            <a:pPr marL="285750" indent="-285750">
              <a:buFont typeface="Courier New" panose="02070309020205020404" pitchFamily="49" charset="0"/>
              <a:buChar char="o"/>
            </a:pPr>
            <a:r>
              <a:rPr lang="sv-SE" b="1" dirty="0">
                <a:solidFill>
                  <a:schemeClr val="accent1">
                    <a:lumMod val="75000"/>
                  </a:schemeClr>
                </a:solidFill>
              </a:rPr>
              <a:t>2x25 min</a:t>
            </a:r>
          </a:p>
          <a:p>
            <a:pPr marL="285750" indent="-285750">
              <a:buFont typeface="Courier New" panose="02070309020205020404" pitchFamily="49" charset="0"/>
              <a:buChar char="o"/>
            </a:pPr>
            <a:r>
              <a:rPr lang="sv-SE" b="1" dirty="0">
                <a:solidFill>
                  <a:schemeClr val="accent1">
                    <a:lumMod val="75000"/>
                  </a:schemeClr>
                </a:solidFill>
              </a:rPr>
              <a:t>Hotell Clarion Hotell Winn </a:t>
            </a:r>
          </a:p>
          <a:p>
            <a:pPr marL="285750" indent="-285750">
              <a:buFont typeface="Courier New" panose="02070309020205020404" pitchFamily="49" charset="0"/>
              <a:buChar char="o"/>
            </a:pPr>
            <a:r>
              <a:rPr lang="sv-SE" b="1" dirty="0">
                <a:solidFill>
                  <a:schemeClr val="accent1">
                    <a:lumMod val="75000"/>
                  </a:schemeClr>
                </a:solidFill>
              </a:rPr>
              <a:t>Middag </a:t>
            </a:r>
            <a:r>
              <a:rPr lang="sv-SE" b="1" dirty="0" err="1">
                <a:solidFill>
                  <a:schemeClr val="accent1">
                    <a:lumMod val="75000"/>
                  </a:schemeClr>
                </a:solidFill>
              </a:rPr>
              <a:t>Allstar</a:t>
            </a:r>
            <a:r>
              <a:rPr lang="sv-SE" b="1" dirty="0">
                <a:solidFill>
                  <a:schemeClr val="accent1">
                    <a:lumMod val="75000"/>
                  </a:schemeClr>
                </a:solidFill>
              </a:rPr>
              <a:t> 17:30-20:00</a:t>
            </a:r>
          </a:p>
          <a:p>
            <a:pPr marL="285750" indent="-285750">
              <a:buFont typeface="Courier New" panose="02070309020205020404" pitchFamily="49" charset="0"/>
              <a:buChar char="o"/>
            </a:pPr>
            <a:r>
              <a:rPr lang="sv-SE" b="1" dirty="0">
                <a:solidFill>
                  <a:schemeClr val="accent1">
                    <a:lumMod val="75000"/>
                  </a:schemeClr>
                </a:solidFill>
              </a:rPr>
              <a:t>Info har skickats ut via mejl till er som är anmälda </a:t>
            </a:r>
          </a:p>
          <a:p>
            <a:endParaRPr lang="sv-SE" b="1" dirty="0">
              <a:solidFill>
                <a:schemeClr val="accent1">
                  <a:lumMod val="75000"/>
                </a:schemeClr>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8"/>
            <a:ext cx="664202" cy="644650"/>
          </a:xfrm>
          <a:prstGeom prst="rect">
            <a:avLst/>
          </a:prstGeom>
        </p:spPr>
      </p:pic>
    </p:spTree>
    <p:extLst>
      <p:ext uri="{BB962C8B-B14F-4D97-AF65-F5344CB8AC3E}">
        <p14:creationId xmlns:p14="http://schemas.microsoft.com/office/powerpoint/2010/main" val="140475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914400" y="2125980"/>
            <a:ext cx="10363200" cy="3213059"/>
          </a:xfrm>
          <a:prstGeom prst="rect">
            <a:avLst/>
          </a:prstGeom>
        </p:spPr>
        <p:txBody>
          <a:bodyPr vert="horz" wrap="square" lIns="0" tIns="12065" rIns="0" bIns="0" rtlCol="0">
            <a:spAutoFit/>
          </a:bodyPr>
          <a:lstStyle/>
          <a:p>
            <a:pPr marL="1160145" algn="ctr">
              <a:lnSpc>
                <a:spcPct val="100000"/>
              </a:lnSpc>
              <a:spcBef>
                <a:spcPts val="95"/>
              </a:spcBef>
            </a:pPr>
            <a:br>
              <a:rPr lang="sv-SE" dirty="0"/>
            </a:br>
            <a:r>
              <a:rPr lang="sv-SE" dirty="0"/>
              <a:t>Mid Nordic Cup &amp; Festival -2024 i Timrå</a:t>
            </a:r>
            <a:br>
              <a:rPr lang="sv-SE" dirty="0"/>
            </a:br>
            <a:r>
              <a:rPr lang="sv-SE" dirty="0"/>
              <a:t>Fredag-Söndag 2-4 Augusti</a:t>
            </a:r>
            <a:br>
              <a:rPr lang="sv-SE" dirty="0"/>
            </a:br>
            <a:br>
              <a:rPr lang="sv-SE" dirty="0"/>
            </a:br>
            <a:br>
              <a:rPr lang="sv-SE" sz="1600" dirty="0"/>
            </a:br>
            <a:r>
              <a:rPr lang="sv-SE" sz="1600" dirty="0"/>
              <a:t>                   </a:t>
            </a:r>
            <a:br>
              <a:rPr lang="sv-SE" sz="1600" dirty="0"/>
            </a:br>
            <a:br>
              <a:rPr lang="sv-SE" sz="1600" dirty="0"/>
            </a:br>
            <a:br>
              <a:rPr lang="sv-SE" sz="1600" dirty="0"/>
            </a:br>
            <a:br>
              <a:rPr lang="sv-SE" sz="1600" dirty="0"/>
            </a:br>
            <a:endParaRPr sz="1600" spc="-10" dirty="0"/>
          </a:p>
        </p:txBody>
      </p:sp>
      <p:sp>
        <p:nvSpPr>
          <p:cNvPr id="8" name="Underrubrik 7">
            <a:extLst>
              <a:ext uri="{FF2B5EF4-FFF2-40B4-BE49-F238E27FC236}">
                <a16:creationId xmlns:a16="http://schemas.microsoft.com/office/drawing/2014/main" id="{8CD48D29-5A91-47A2-A428-311A08229ACD}"/>
              </a:ext>
            </a:extLst>
          </p:cNvPr>
          <p:cNvSpPr>
            <a:spLocks noGrp="1"/>
          </p:cNvSpPr>
          <p:nvPr>
            <p:ph type="subTitle" idx="4"/>
          </p:nvPr>
        </p:nvSpPr>
        <p:spPr>
          <a:xfrm>
            <a:off x="1828800" y="3840480"/>
            <a:ext cx="8534400" cy="2215991"/>
          </a:xfrm>
        </p:spPr>
        <p:txBody>
          <a:bodyPr/>
          <a:lstStyle/>
          <a:p>
            <a:pPr marL="285750" indent="-285750">
              <a:buFont typeface="Courier New" panose="02070309020205020404" pitchFamily="49" charset="0"/>
              <a:buChar char="o"/>
            </a:pPr>
            <a:r>
              <a:rPr lang="sv-SE" b="1" dirty="0">
                <a:solidFill>
                  <a:schemeClr val="accent1">
                    <a:lumMod val="75000"/>
                  </a:schemeClr>
                </a:solidFill>
              </a:rPr>
              <a:t>I åldersgrupp 13-16 år flickor spelas gruppspelsmatcher 9-manna med slutspel. </a:t>
            </a:r>
          </a:p>
          <a:p>
            <a:pPr marL="285750" indent="-285750">
              <a:buFont typeface="Courier New" panose="02070309020205020404" pitchFamily="49" charset="0"/>
              <a:buChar char="o"/>
            </a:pPr>
            <a:r>
              <a:rPr lang="sv-SE" b="1" dirty="0">
                <a:solidFill>
                  <a:schemeClr val="accent1">
                    <a:lumMod val="75000"/>
                  </a:schemeClr>
                </a:solidFill>
              </a:rPr>
              <a:t>Minst 4 matcher under cupens 3 dagar</a:t>
            </a:r>
          </a:p>
          <a:p>
            <a:pPr marL="285750" indent="-285750">
              <a:buFont typeface="Courier New" panose="02070309020205020404" pitchFamily="49" charset="0"/>
              <a:buChar char="o"/>
            </a:pPr>
            <a:r>
              <a:rPr lang="sv-SE" b="1" dirty="0">
                <a:solidFill>
                  <a:schemeClr val="accent1">
                    <a:lumMod val="75000"/>
                  </a:schemeClr>
                </a:solidFill>
              </a:rPr>
              <a:t>2x20 min</a:t>
            </a:r>
          </a:p>
          <a:p>
            <a:pPr marL="285750" indent="-285750">
              <a:buFont typeface="Courier New" panose="02070309020205020404" pitchFamily="49" charset="0"/>
              <a:buChar char="o"/>
            </a:pPr>
            <a:r>
              <a:rPr lang="sv-SE" b="1" dirty="0">
                <a:solidFill>
                  <a:schemeClr val="accent1">
                    <a:lumMod val="75000"/>
                  </a:schemeClr>
                </a:solidFill>
              </a:rPr>
              <a:t>Ansvariga på plats</a:t>
            </a:r>
          </a:p>
          <a:p>
            <a:pPr marL="285750" indent="-285750">
              <a:buFont typeface="Courier New" panose="02070309020205020404" pitchFamily="49" charset="0"/>
              <a:buChar char="o"/>
            </a:pPr>
            <a:r>
              <a:rPr lang="sv-SE" b="1" dirty="0">
                <a:solidFill>
                  <a:schemeClr val="accent1">
                    <a:lumMod val="75000"/>
                  </a:schemeClr>
                </a:solidFill>
              </a:rPr>
              <a:t>Sovplatser</a:t>
            </a:r>
          </a:p>
          <a:p>
            <a:pPr marL="285750" indent="-285750">
              <a:buFont typeface="Courier New" panose="02070309020205020404" pitchFamily="49" charset="0"/>
              <a:buChar char="o"/>
            </a:pPr>
            <a:r>
              <a:rPr lang="sv-SE" b="1" dirty="0" err="1">
                <a:solidFill>
                  <a:schemeClr val="accent1">
                    <a:lumMod val="75000"/>
                  </a:schemeClr>
                </a:solidFill>
              </a:rPr>
              <a:t>Gosaker</a:t>
            </a:r>
            <a:endParaRPr lang="sv-SE" b="1" dirty="0">
              <a:solidFill>
                <a:schemeClr val="accent1">
                  <a:lumMod val="75000"/>
                </a:schemeClr>
              </a:solidFill>
            </a:endParaRPr>
          </a:p>
          <a:p>
            <a:pPr marL="285750" indent="-285750">
              <a:buFont typeface="Courier New" panose="02070309020205020404" pitchFamily="49" charset="0"/>
              <a:buChar char="o"/>
            </a:pPr>
            <a:r>
              <a:rPr lang="sv-SE" b="1" dirty="0">
                <a:solidFill>
                  <a:schemeClr val="accent1">
                    <a:lumMod val="75000"/>
                  </a:schemeClr>
                </a:solidFill>
              </a:rPr>
              <a:t>Deltagarkort</a:t>
            </a:r>
          </a:p>
          <a:p>
            <a:endParaRPr lang="sv-SE" b="1" dirty="0">
              <a:solidFill>
                <a:schemeClr val="accent1">
                  <a:lumMod val="75000"/>
                </a:schemeClr>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8"/>
            <a:ext cx="664202" cy="6446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160145">
              <a:lnSpc>
                <a:spcPct val="100000"/>
              </a:lnSpc>
              <a:spcBef>
                <a:spcPts val="95"/>
              </a:spcBef>
            </a:pPr>
            <a:r>
              <a:rPr lang="sv-SE" dirty="0"/>
              <a:t>Deltagarkort flickor födda 2011</a:t>
            </a:r>
            <a:endParaRPr spc="-10" dirty="0"/>
          </a:p>
        </p:txBody>
      </p:sp>
      <p:sp>
        <p:nvSpPr>
          <p:cNvPr id="7" name="Platshållare för text 6">
            <a:extLst>
              <a:ext uri="{FF2B5EF4-FFF2-40B4-BE49-F238E27FC236}">
                <a16:creationId xmlns:a16="http://schemas.microsoft.com/office/drawing/2014/main" id="{010BD40E-0101-4169-AB69-B492049E6126}"/>
              </a:ext>
            </a:extLst>
          </p:cNvPr>
          <p:cNvSpPr>
            <a:spLocks noGrp="1"/>
          </p:cNvSpPr>
          <p:nvPr>
            <p:ph type="body" idx="1"/>
          </p:nvPr>
        </p:nvSpPr>
        <p:spPr>
          <a:xfrm>
            <a:off x="506933" y="3137535"/>
            <a:ext cx="5287645" cy="3323987"/>
          </a:xfrm>
        </p:spPr>
        <p:txBody>
          <a:bodyPr/>
          <a:lstStyle/>
          <a:p>
            <a:r>
              <a:rPr lang="sv-SE" dirty="0">
                <a:solidFill>
                  <a:schemeClr val="accent1">
                    <a:lumMod val="75000"/>
                  </a:schemeClr>
                </a:solidFill>
              </a:rPr>
              <a:t>Lagavgift 1 250 kr (betald ur lagkassan fick samma pris som för 2023)</a:t>
            </a:r>
          </a:p>
          <a:p>
            <a:endParaRPr lang="sv-SE" dirty="0">
              <a:solidFill>
                <a:schemeClr val="accent1">
                  <a:lumMod val="75000"/>
                </a:schemeClr>
              </a:solidFill>
            </a:endParaRPr>
          </a:p>
          <a:p>
            <a:r>
              <a:rPr lang="sv-SE" dirty="0">
                <a:solidFill>
                  <a:schemeClr val="accent1">
                    <a:lumMod val="75000"/>
                  </a:schemeClr>
                </a:solidFill>
              </a:rPr>
              <a:t>Detta ingår i deltagarkortet: </a:t>
            </a:r>
          </a:p>
          <a:p>
            <a:endParaRPr lang="sv-SE" dirty="0">
              <a:solidFill>
                <a:schemeClr val="accent1">
                  <a:lumMod val="75000"/>
                </a:schemeClr>
              </a:solidFill>
            </a:endParaRPr>
          </a:p>
          <a:p>
            <a:pPr marL="285750" indent="-285750">
              <a:buFont typeface="Arial" panose="020B0604020202020204" pitchFamily="34" charset="0"/>
              <a:buChar char="•"/>
            </a:pPr>
            <a:r>
              <a:rPr lang="sv-SE" dirty="0">
                <a:solidFill>
                  <a:schemeClr val="accent1">
                    <a:lumMod val="75000"/>
                  </a:schemeClr>
                </a:solidFill>
              </a:rPr>
              <a:t>Deltagarkort 1 300 kr, berättigar till följande:</a:t>
            </a:r>
          </a:p>
          <a:p>
            <a:pPr marL="285750" indent="-285750">
              <a:buFont typeface="Arial" panose="020B0604020202020204" pitchFamily="34" charset="0"/>
              <a:buChar char="•"/>
            </a:pPr>
            <a:r>
              <a:rPr lang="sv-SE" dirty="0">
                <a:solidFill>
                  <a:schemeClr val="accent1">
                    <a:lumMod val="75000"/>
                  </a:schemeClr>
                </a:solidFill>
              </a:rPr>
              <a:t>Övernattning 3 nätter</a:t>
            </a:r>
          </a:p>
          <a:p>
            <a:pPr marL="285750" indent="-285750">
              <a:buFont typeface="Arial" panose="020B0604020202020204" pitchFamily="34" charset="0"/>
              <a:buChar char="•"/>
            </a:pPr>
            <a:r>
              <a:rPr lang="sv-SE" dirty="0">
                <a:solidFill>
                  <a:schemeClr val="accent1">
                    <a:lumMod val="75000"/>
                  </a:schemeClr>
                </a:solidFill>
              </a:rPr>
              <a:t>3 frukostar, 3 lunch och 2 middagar</a:t>
            </a:r>
          </a:p>
          <a:p>
            <a:pPr marL="285750" indent="-285750">
              <a:buFont typeface="Arial" panose="020B0604020202020204" pitchFamily="34" charset="0"/>
              <a:buChar char="•"/>
            </a:pPr>
            <a:r>
              <a:rPr lang="sv-SE" dirty="0">
                <a:solidFill>
                  <a:schemeClr val="accent1">
                    <a:lumMod val="75000"/>
                  </a:schemeClr>
                </a:solidFill>
              </a:rPr>
              <a:t>Ledarträff med </a:t>
            </a:r>
            <a:r>
              <a:rPr lang="sv-SE" dirty="0" err="1">
                <a:solidFill>
                  <a:schemeClr val="accent1">
                    <a:lumMod val="75000"/>
                  </a:schemeClr>
                </a:solidFill>
              </a:rPr>
              <a:t>buffè</a:t>
            </a:r>
            <a:r>
              <a:rPr lang="sv-SE" dirty="0">
                <a:solidFill>
                  <a:schemeClr val="accent1">
                    <a:lumMod val="75000"/>
                  </a:schemeClr>
                </a:solidFill>
              </a:rPr>
              <a:t>.</a:t>
            </a:r>
          </a:p>
          <a:p>
            <a:pPr marL="285750" indent="-285750">
              <a:buFont typeface="Arial" panose="020B0604020202020204" pitchFamily="34" charset="0"/>
              <a:buChar char="•"/>
            </a:pPr>
            <a:r>
              <a:rPr lang="sv-SE" dirty="0">
                <a:solidFill>
                  <a:schemeClr val="accent1">
                    <a:lumMod val="75000"/>
                  </a:schemeClr>
                </a:solidFill>
              </a:rPr>
              <a:t>Fria transporter med cup bussarna.</a:t>
            </a:r>
          </a:p>
          <a:p>
            <a:r>
              <a:rPr lang="sv-SE" dirty="0"/>
              <a:t> </a:t>
            </a:r>
          </a:p>
          <a:p>
            <a:r>
              <a:rPr lang="sv-SE" dirty="0">
                <a:solidFill>
                  <a:schemeClr val="accent1">
                    <a:lumMod val="75000"/>
                  </a:schemeClr>
                </a:solidFill>
              </a:rPr>
              <a:t>   Hur gör vi med betalning av deltagarkortet?</a:t>
            </a: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7"/>
            <a:ext cx="562356" cy="646179"/>
          </a:xfrm>
          <a:prstGeom prst="rect">
            <a:avLst/>
          </a:prstGeom>
        </p:spPr>
      </p:pic>
      <p:pic>
        <p:nvPicPr>
          <p:cNvPr id="9" name="Bildobjekt 8">
            <a:extLst>
              <a:ext uri="{FF2B5EF4-FFF2-40B4-BE49-F238E27FC236}">
                <a16:creationId xmlns:a16="http://schemas.microsoft.com/office/drawing/2014/main" id="{44BF7B03-7992-4B9B-8ABC-51DDF78F47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3400" y="3312467"/>
            <a:ext cx="2143125" cy="21431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CAC9B8-D088-4757-BF72-51BDC7FC9A7F}"/>
              </a:ext>
            </a:extLst>
          </p:cNvPr>
          <p:cNvSpPr>
            <a:spLocks noGrp="1"/>
          </p:cNvSpPr>
          <p:nvPr>
            <p:ph type="title"/>
          </p:nvPr>
        </p:nvSpPr>
        <p:spPr>
          <a:xfrm>
            <a:off x="918159" y="2212593"/>
            <a:ext cx="9165767" cy="430887"/>
          </a:xfrm>
        </p:spPr>
        <p:txBody>
          <a:bodyPr/>
          <a:lstStyle/>
          <a:p>
            <a:pPr algn="ctr"/>
            <a:r>
              <a:rPr lang="sv-SE" dirty="0"/>
              <a:t>Övriga aktiviteter</a:t>
            </a:r>
          </a:p>
        </p:txBody>
      </p:sp>
      <p:sp>
        <p:nvSpPr>
          <p:cNvPr id="3" name="Platshållare för text 2">
            <a:extLst>
              <a:ext uri="{FF2B5EF4-FFF2-40B4-BE49-F238E27FC236}">
                <a16:creationId xmlns:a16="http://schemas.microsoft.com/office/drawing/2014/main" id="{215692C9-9E31-4B4F-9DE3-065052C349A1}"/>
              </a:ext>
            </a:extLst>
          </p:cNvPr>
          <p:cNvSpPr>
            <a:spLocks noGrp="1"/>
          </p:cNvSpPr>
          <p:nvPr>
            <p:ph type="body" idx="1"/>
          </p:nvPr>
        </p:nvSpPr>
        <p:spPr>
          <a:xfrm>
            <a:off x="466165" y="3352800"/>
            <a:ext cx="9626726" cy="3046988"/>
          </a:xfrm>
        </p:spPr>
        <p:txBody>
          <a:bodyPr/>
          <a:lstStyle/>
          <a:p>
            <a:r>
              <a:rPr lang="sv-SE" u="sng" dirty="0">
                <a:solidFill>
                  <a:schemeClr val="accent1">
                    <a:lumMod val="75000"/>
                  </a:schemeClr>
                </a:solidFill>
              </a:rPr>
              <a:t>Gemensamma aktiviteter för laget</a:t>
            </a:r>
            <a:r>
              <a:rPr lang="sv-SE" dirty="0">
                <a:solidFill>
                  <a:schemeClr val="accent1">
                    <a:lumMod val="75000"/>
                  </a:schemeClr>
                </a:solidFill>
              </a:rPr>
              <a:t>		</a:t>
            </a:r>
            <a:r>
              <a:rPr lang="sv-SE" u="sng" dirty="0">
                <a:solidFill>
                  <a:schemeClr val="accent1">
                    <a:lumMod val="75000"/>
                  </a:schemeClr>
                </a:solidFill>
              </a:rPr>
              <a:t>Egen anmälan, man står för kostnaden själv </a:t>
            </a:r>
          </a:p>
          <a:p>
            <a:r>
              <a:rPr lang="sv-SE" dirty="0">
                <a:solidFill>
                  <a:schemeClr val="accent1">
                    <a:lumMod val="75000"/>
                  </a:schemeClr>
                </a:solidFill>
              </a:rPr>
              <a:t>Kick-off den 6/4 				Fotbollsskola Friska Viljor FC- Intersport Camp</a:t>
            </a:r>
          </a:p>
          <a:p>
            <a:r>
              <a:rPr lang="sv-SE" dirty="0">
                <a:solidFill>
                  <a:schemeClr val="accent1">
                    <a:lumMod val="75000"/>
                  </a:schemeClr>
                </a:solidFill>
              </a:rPr>
              <a:t>					2023, 17-20/6 på </a:t>
            </a:r>
            <a:r>
              <a:rPr lang="sv-SE" dirty="0" err="1">
                <a:solidFill>
                  <a:schemeClr val="accent1">
                    <a:lumMod val="75000"/>
                  </a:schemeClr>
                </a:solidFill>
              </a:rPr>
              <a:t>skyttis</a:t>
            </a:r>
            <a:r>
              <a:rPr lang="sv-SE" dirty="0">
                <a:solidFill>
                  <a:schemeClr val="accent1">
                    <a:lumMod val="75000"/>
                  </a:schemeClr>
                </a:solidFill>
              </a:rPr>
              <a:t>. </a:t>
            </a:r>
          </a:p>
          <a:p>
            <a:r>
              <a:rPr lang="sv-SE" dirty="0">
                <a:solidFill>
                  <a:schemeClr val="accent1">
                    <a:lumMod val="75000"/>
                  </a:schemeClr>
                </a:solidFill>
              </a:rPr>
              <a:t>Städa Sverige?														Junselelägret 27 juni – 30 juni					                                   Anmälan, resa mm fixar man själv.</a:t>
            </a:r>
          </a:p>
          <a:p>
            <a:r>
              <a:rPr lang="sv-SE" dirty="0">
                <a:solidFill>
                  <a:schemeClr val="accent1">
                    <a:lumMod val="75000"/>
                  </a:schemeClr>
                </a:solidFill>
              </a:rPr>
              <a:t>DM, 6/6 och </a:t>
            </a:r>
            <a:r>
              <a:rPr lang="sv-SE" dirty="0" err="1">
                <a:solidFill>
                  <a:schemeClr val="accent1">
                    <a:lumMod val="75000"/>
                  </a:schemeClr>
                </a:solidFill>
              </a:rPr>
              <a:t>ev</a:t>
            </a:r>
            <a:r>
              <a:rPr lang="sv-SE" dirty="0">
                <a:solidFill>
                  <a:schemeClr val="accent1">
                    <a:lumMod val="75000"/>
                  </a:schemeClr>
                </a:solidFill>
              </a:rPr>
              <a:t> 8-9/6			De spelare som väljer att åka representerar Arnäs.</a:t>
            </a:r>
          </a:p>
          <a:p>
            <a:r>
              <a:rPr lang="sv-SE" dirty="0">
                <a:solidFill>
                  <a:schemeClr val="accent1">
                    <a:lumMod val="75000"/>
                  </a:schemeClr>
                </a:solidFill>
              </a:rPr>
              <a:t>Vi vet ännu inte vart och vilka tider men	Tänk på att vi både representerar vårt lag och Arnäs IF Återkommer så snart vi vet mera. 		</a:t>
            </a:r>
            <a:br>
              <a:rPr lang="sv-SE" dirty="0">
                <a:solidFill>
                  <a:schemeClr val="accent1">
                    <a:lumMod val="75000"/>
                  </a:schemeClr>
                </a:solidFill>
              </a:rPr>
            </a:br>
            <a:r>
              <a:rPr lang="sv-SE" dirty="0">
                <a:solidFill>
                  <a:schemeClr val="accent1">
                    <a:lumMod val="75000"/>
                  </a:schemeClr>
                </a:solidFill>
              </a:rPr>
              <a:t>					Domarutbildning? Mejlat Jimmie Näslund kommer              					mer info när han vet när det blir. </a:t>
            </a:r>
          </a:p>
        </p:txBody>
      </p:sp>
      <p:grpSp>
        <p:nvGrpSpPr>
          <p:cNvPr id="4" name="object 3">
            <a:extLst>
              <a:ext uri="{FF2B5EF4-FFF2-40B4-BE49-F238E27FC236}">
                <a16:creationId xmlns:a16="http://schemas.microsoft.com/office/drawing/2014/main" id="{D510C212-BC06-4432-B232-6769F88D46D1}"/>
              </a:ext>
            </a:extLst>
          </p:cNvPr>
          <p:cNvGrpSpPr/>
          <p:nvPr/>
        </p:nvGrpSpPr>
        <p:grpSpPr>
          <a:xfrm>
            <a:off x="0" y="39623"/>
            <a:ext cx="12192000" cy="2113915"/>
            <a:chOff x="0" y="39623"/>
            <a:chExt cx="12192000" cy="2113915"/>
          </a:xfrm>
        </p:grpSpPr>
        <p:pic>
          <p:nvPicPr>
            <p:cNvPr id="5" name="object 4">
              <a:extLst>
                <a:ext uri="{FF2B5EF4-FFF2-40B4-BE49-F238E27FC236}">
                  <a16:creationId xmlns:a16="http://schemas.microsoft.com/office/drawing/2014/main" id="{A30B06CB-15E4-4A45-925D-0940654398F2}"/>
                </a:ext>
              </a:extLst>
            </p:cNvPr>
            <p:cNvPicPr/>
            <p:nvPr/>
          </p:nvPicPr>
          <p:blipFill>
            <a:blip r:embed="rId2" cstate="print"/>
            <a:stretch>
              <a:fillRect/>
            </a:stretch>
          </p:blipFill>
          <p:spPr>
            <a:xfrm>
              <a:off x="1595627" y="74675"/>
              <a:ext cx="8964168" cy="1554479"/>
            </a:xfrm>
            <a:prstGeom prst="rect">
              <a:avLst/>
            </a:prstGeom>
          </p:spPr>
        </p:pic>
        <p:pic>
          <p:nvPicPr>
            <p:cNvPr id="6" name="object 5">
              <a:extLst>
                <a:ext uri="{FF2B5EF4-FFF2-40B4-BE49-F238E27FC236}">
                  <a16:creationId xmlns:a16="http://schemas.microsoft.com/office/drawing/2014/main" id="{7637ED6C-8CF7-4508-9999-1E6B0D9B3085}"/>
                </a:ext>
              </a:extLst>
            </p:cNvPr>
            <p:cNvPicPr/>
            <p:nvPr/>
          </p:nvPicPr>
          <p:blipFill>
            <a:blip r:embed="rId2" cstate="print"/>
            <a:stretch>
              <a:fillRect/>
            </a:stretch>
          </p:blipFill>
          <p:spPr>
            <a:xfrm>
              <a:off x="0" y="39623"/>
              <a:ext cx="12191999" cy="2113788"/>
            </a:xfrm>
            <a:prstGeom prst="rect">
              <a:avLst/>
            </a:prstGeom>
          </p:spPr>
        </p:pic>
      </p:grpSp>
    </p:spTree>
    <p:extLst>
      <p:ext uri="{BB962C8B-B14F-4D97-AF65-F5344CB8AC3E}">
        <p14:creationId xmlns:p14="http://schemas.microsoft.com/office/powerpoint/2010/main" val="89950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F5C63"/>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854</TotalTime>
  <Words>1544</Words>
  <Application>Microsoft Office PowerPoint</Application>
  <PresentationFormat>Bredbild</PresentationFormat>
  <Paragraphs>235</Paragraphs>
  <Slides>17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17</vt:i4>
      </vt:variant>
    </vt:vector>
  </HeadingPairs>
  <TitlesOfParts>
    <vt:vector size="21" baseType="lpstr">
      <vt:lpstr>Arial</vt:lpstr>
      <vt:lpstr>Calibri</vt:lpstr>
      <vt:lpstr>Courier New</vt:lpstr>
      <vt:lpstr>Office Theme</vt:lpstr>
      <vt:lpstr>Föräldramöte F11 2024-04-15</vt:lpstr>
      <vt:lpstr>Agenda</vt:lpstr>
      <vt:lpstr>Kommunikation</vt:lpstr>
      <vt:lpstr>SUPERCOACH  Supercoach är ett verktyg framtaget för att underlätta träningsplaneringen för ledare på alla nivåer. Verktyget grundar sig på BPs (Brommapojkarnas) metodik och utbildningskoncept och är mycket metodiskt samt pedagogiskt upplagd där det finns hundratals övningar åldersanpassade för barn mellan 5-15 år.  Verktyget kan vi som ledare generera träningar automatiskt på några få sekunder, allt för att underlätta vår vardag som ledare, men även för att ge spelarna en så genomtänkt, rolig och högkvalitativ fotbollsutbildning som möjligt. </vt:lpstr>
      <vt:lpstr>Säsong 2024 (se laget.se)</vt:lpstr>
      <vt:lpstr> Umeå IK Cup 20-21/4-2024                       </vt:lpstr>
      <vt:lpstr> Mid Nordic Cup &amp; Festival -2024 i Timrå Fredag-Söndag 2-4 Augusti                          </vt:lpstr>
      <vt:lpstr>Deltagarkort flickor födda 2011</vt:lpstr>
      <vt:lpstr>Övriga aktiviteter</vt:lpstr>
      <vt:lpstr>Vad förväntas av er föräldrar tillsammans med tjejerna?</vt:lpstr>
      <vt:lpstr>Arbetsfördelning inom laget  </vt:lpstr>
      <vt:lpstr>PowerPoint-presentation</vt:lpstr>
      <vt:lpstr>Ekonomi 2024</vt:lpstr>
      <vt:lpstr>Kassabok 2023</vt:lpstr>
      <vt:lpstr>Ekonomi</vt:lpstr>
      <vt:lpstr>Övrigt</vt:lpstr>
      <vt:lpstr>Klädbeställning säsong 2024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Carlstedt Frida    Västernorrlands distrikt</dc:creator>
  <cp:lastModifiedBy>Sofie Bylin</cp:lastModifiedBy>
  <cp:revision>136</cp:revision>
  <dcterms:created xsi:type="dcterms:W3CDTF">2023-03-30T08:34:21Z</dcterms:created>
  <dcterms:modified xsi:type="dcterms:W3CDTF">2024-04-17T08:47:39Z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2022-06-02T00:00:00Z</vt:filetime>
  </property>
  <property fmtid="{D5CDD505-2E9C-101B-9397-08002B2CF9AE}" pid="3" name="Creator">
    <vt:lpwstr>Microsoft® PowerPoint® för Microsoft 365</vt:lpwstr>
  </property>
  <property fmtid="{D5CDD505-2E9C-101B-9397-08002B2CF9AE}" pid="4" name="LastSaved">
    <vt:filetime>2023-03-30T00:00:00Z</vt:filetime>
  </property>
  <property fmtid="{D5CDD505-2E9C-101B-9397-08002B2CF9AE}" pid="5" name="Producer">
    <vt:lpwstr>Microsoft® PowerPoint® för Microsoft 365</vt:lpwstr>
  </property>
</Properties>
</file>