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60" r:id="rId4"/>
    <p:sldId id="267" r:id="rId5"/>
    <p:sldId id="268" r:id="rId6"/>
  </p:sldIdLst>
  <p:sldSz cx="9144000" cy="5143500" type="screen16x9"/>
  <p:notesSz cx="6858000" cy="9144000"/>
  <p:embeddedFontLst>
    <p:embeddedFont>
      <p:font typeface="Anton" pitchFamily="2" charset="0"/>
      <p:regular r:id="rId8"/>
    </p:embeddedFont>
    <p:embeddedFont>
      <p:font typeface="Roboto Light" panose="02000000000000000000" pitchFamily="2" charset="0"/>
      <p:regular r:id="rId9"/>
      <p:bold r:id="rId10"/>
      <p:italic r:id="rId11"/>
      <p:boldItalic r:id="rId12"/>
    </p:embeddedFont>
    <p:embeddedFont>
      <p:font typeface="Roboto Medium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92" y="1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f Vestermark" userId="b4ff6dab-dba9-4fad-99a1-ee7a642bb133" providerId="ADAL" clId="{D9EC4EBD-AC74-433A-8A52-31B062A85043}"/>
    <pc:docChg chg="modSld">
      <pc:chgData name="Josef Vestermark" userId="b4ff6dab-dba9-4fad-99a1-ee7a642bb133" providerId="ADAL" clId="{D9EC4EBD-AC74-433A-8A52-31B062A85043}" dt="2026-02-05T16:08:18.547" v="112" actId="20577"/>
      <pc:docMkLst>
        <pc:docMk/>
      </pc:docMkLst>
      <pc:sldChg chg="modSp mod">
        <pc:chgData name="Josef Vestermark" userId="b4ff6dab-dba9-4fad-99a1-ee7a642bb133" providerId="ADAL" clId="{D9EC4EBD-AC74-433A-8A52-31B062A85043}" dt="2026-02-05T16:08:18.547" v="112" actId="20577"/>
        <pc:sldMkLst>
          <pc:docMk/>
          <pc:sldMk cId="0" sldId="257"/>
        </pc:sldMkLst>
        <pc:spChg chg="mod">
          <ac:chgData name="Josef Vestermark" userId="b4ff6dab-dba9-4fad-99a1-ee7a642bb133" providerId="ADAL" clId="{D9EC4EBD-AC74-433A-8A52-31B062A85043}" dt="2026-02-05T16:08:18.547" v="112" actId="20577"/>
          <ac:spMkLst>
            <pc:docMk/>
            <pc:sldMk cId="0" sldId="257"/>
            <ac:spMk id="65" creationId="{00000000-0000-0000-0000-000000000000}"/>
          </ac:spMkLst>
        </pc:spChg>
        <pc:spChg chg="mod">
          <ac:chgData name="Josef Vestermark" userId="b4ff6dab-dba9-4fad-99a1-ee7a642bb133" providerId="ADAL" clId="{D9EC4EBD-AC74-433A-8A52-31B062A85043}" dt="2026-02-05T16:05:21.387" v="51" actId="20577"/>
          <ac:spMkLst>
            <pc:docMk/>
            <pc:sldMk cId="0" sldId="257"/>
            <ac:spMk id="7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9d06d724d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9d06d724d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3f8a2dde3b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3f8a2dde3b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3f8a2dde3b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3f8a2dde3b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16146c0807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16146c0807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3358" y="-11492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Anton"/>
                <a:ea typeface="Anton"/>
                <a:cs typeface="Anton"/>
                <a:sym typeface="Anton"/>
              </a:rPr>
              <a:t>AIS TEAM 14</a:t>
            </a:r>
            <a:endParaRPr dirty="0"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699" y="118689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rPr>
              <a:t>Föräldramöte</a:t>
            </a:r>
            <a:r>
              <a:rPr lang="en-GB" dirty="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rPr>
              <a:t> 2026/02/05</a:t>
            </a:r>
            <a:endParaRPr dirty="0">
              <a:solidFill>
                <a:schemeClr val="dk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8" name="Picture 4" descr="Almtuna IS Biljetter - 2026 Datum och tider - AXS SE">
            <a:extLst>
              <a:ext uri="{FF2B5EF4-FFF2-40B4-BE49-F238E27FC236}">
                <a16:creationId xmlns:a16="http://schemas.microsoft.com/office/drawing/2014/main" id="{0DE32E75-0A62-E7AA-5432-B57A660F1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211179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548262"/>
            <a:ext cx="8520600" cy="404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None/>
            </a:pPr>
            <a:r>
              <a:rPr lang="en-GB" sz="1200" b="1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Cupinfo</a:t>
            </a:r>
            <a:endParaRPr lang="en-GB" sz="1200" b="1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Hittills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13 lag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anmälda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varav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ett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av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lagen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är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vårt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eget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.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Målet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är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totalt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16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st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lag. </a:t>
            </a:r>
            <a:endParaRPr sz="1200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Anmälda</a:t>
            </a:r>
            <a:r>
              <a:rPr lang="en-GB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lag: </a:t>
            </a:r>
            <a:r>
              <a:rPr lang="en-GB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T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rångsunds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IF,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Järfälla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HC, IFK Mariehamn, AIK Gul, AIK Svart,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Flemingsbergs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IK,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Enköpings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SK HK, Örnsköldsvik HK,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Sandvikens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IK,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Bålsta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HC, Gävle GIK,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Haninge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Anchors HC.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Ca 260 barn och 50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ledare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(vid 16st lag)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Lunch och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middag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på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lördag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och lunch på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söndag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spelare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ledare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serveras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IFU Arena.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Vi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spelar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alla matcher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A- och B-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hallen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. 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Omklädningsrum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A- och C-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hallen</a:t>
            </a:r>
            <a:r>
              <a:rPr lang="en-GB" sz="120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.</a:t>
            </a:r>
            <a:endParaRPr lang="en-GB" sz="1200" dirty="0">
              <a:solidFill>
                <a:srgbClr val="000000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Kiosk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endast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A-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hallen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vid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entrén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eftersom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det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är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så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nära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till B-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hallen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Försäljning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av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fikabröd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där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alla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bakar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något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och tar med.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Vi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kommer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grilla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sälja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hamburgare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utanför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huvudentrén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Lotteri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ev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Almtunas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snurrhjul</a:t>
            </a:r>
            <a:r>
              <a:rPr lang="en-GB" sz="1200" dirty="0">
                <a:solidFill>
                  <a:srgbClr val="000000"/>
                </a:solidFill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285750" indent="-2857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endParaRPr sz="1200" dirty="0">
              <a:solidFill>
                <a:srgbClr val="000000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311700" y="3005723"/>
            <a:ext cx="8520600" cy="131279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Spelform</a:t>
            </a:r>
            <a:endParaRPr lang="en-GB" sz="1200" b="1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"/>
              <a:cs typeface="Roboto"/>
              <a:sym typeface="Roboto"/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13-16 lag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fördelat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på 4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grupper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 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2 X 15 min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effektiv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tid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på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helplan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1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minuts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utvisningar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Närliggande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lag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spelar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fredag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eftermiddag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/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kväll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,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övriga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lag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spelar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endast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lördag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söndag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 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Vi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kommer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inte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publicera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resultat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eller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tabeller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enl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gällande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regler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därmed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inga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placeringsmatcher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311700" y="374774"/>
            <a:ext cx="8520600" cy="3953385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200" b="1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Arbetsgrupper och bemanning</a:t>
            </a: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1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b="1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Sekretariat</a:t>
            </a:r>
            <a:endParaRPr lang="en-GB" sz="1200" b="1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2 </a:t>
            </a:r>
            <a:r>
              <a:rPr lang="sv-SE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st</a:t>
            </a: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sekretariatgrupper, 6 </a:t>
            </a:r>
            <a:r>
              <a:rPr lang="sv-SE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st</a:t>
            </a: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per sekretariat, dvs. totalt 12 personer, helst fler för avlastning. 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Speaker, matchklocka, matchrapportering, bås och </a:t>
            </a:r>
            <a:r>
              <a:rPr lang="sv-SE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seksupport</a:t>
            </a: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, dvs. en person i vardera utvisningsbås som sköter öppning och stängning av utvisningsbås samt flytt av målburar vid spolning. Totalt 5 personer vid varje match.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None/>
            </a:pPr>
            <a:endParaRPr lang="sv-SE" sz="1200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None/>
            </a:pPr>
            <a:r>
              <a:rPr lang="sv-SE" sz="1200" b="1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Kiosk &amp; grillning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Kiosken ska vara bemannad under hela cupen.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Vi ska se till så att det under hela helgen finns grillade hamburgare att servera. Värmeskåp kommer finnas på plats.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None/>
            </a:pPr>
            <a:endParaRPr lang="sv-SE" sz="1200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None/>
            </a:pPr>
            <a:r>
              <a:rPr lang="sv-SE" sz="1200" b="1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Resursgrupp, inklusive sjukvårdare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tx1"/>
                </a:solidFill>
                <a:latin typeface="+mn-lt"/>
                <a:ea typeface="Roboto Light"/>
                <a:cs typeface="Roboto Light"/>
                <a:sym typeface="Roboto Light"/>
              </a:rPr>
              <a:t>De föräldrar som tillhör resursgruppen ska t.ex. dela ut omklädningsrum (visa/guida), tömma sopor i omklädningsrummen, dela ut </a:t>
            </a:r>
            <a:r>
              <a:rPr lang="sv-SE" sz="1200" dirty="0" err="1">
                <a:solidFill>
                  <a:schemeClr val="tx1"/>
                </a:solidFill>
                <a:latin typeface="+mn-lt"/>
                <a:ea typeface="Roboto Light"/>
                <a:cs typeface="Roboto Light"/>
                <a:sym typeface="Roboto Light"/>
              </a:rPr>
              <a:t>mellis</a:t>
            </a:r>
            <a:r>
              <a:rPr lang="sv-SE" sz="1200" dirty="0">
                <a:solidFill>
                  <a:schemeClr val="tx1"/>
                </a:solidFill>
                <a:latin typeface="+mn-lt"/>
                <a:ea typeface="Roboto Light"/>
                <a:cs typeface="Roboto Light"/>
                <a:sym typeface="Roboto Light"/>
              </a:rPr>
              <a:t> till lagen, lotteriförsäljning, vara matchvärdar, städa.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tx1"/>
                </a:solidFill>
                <a:latin typeface="+mn-lt"/>
                <a:ea typeface="Roboto Light"/>
                <a:cs typeface="Roboto Light"/>
                <a:sym typeface="Roboto Light"/>
              </a:rPr>
              <a:t>Hur många sjukvårdare har vi?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tx1"/>
                </a:solidFill>
                <a:ea typeface="Roboto Light"/>
                <a:cs typeface="Roboto Light"/>
                <a:sym typeface="Roboto Light"/>
              </a:rPr>
              <a:t>Särskilt viktigt att flera ur resursgruppen är på plats på morgonen och på kvällen. </a:t>
            </a:r>
            <a:endParaRPr lang="sv-SE" sz="1200" dirty="0">
              <a:solidFill>
                <a:schemeClr val="tx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r>
              <a:rPr lang="sv-SE" sz="1200" dirty="0">
                <a:solidFill>
                  <a:schemeClr val="tx1"/>
                </a:solidFill>
                <a:latin typeface="+mn-lt"/>
                <a:ea typeface="Roboto Light"/>
                <a:cs typeface="Roboto Light"/>
                <a:sym typeface="Roboto Light"/>
              </a:rPr>
              <a:t>Behövs en fördelning av resursgruppen över hela dagen - vem tar det ansvaret?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>
            <a:spLocks noGrp="1"/>
          </p:cNvSpPr>
          <p:nvPr>
            <p:ph type="title"/>
          </p:nvPr>
        </p:nvSpPr>
        <p:spPr>
          <a:xfrm>
            <a:off x="3062613" y="187387"/>
            <a:ext cx="539390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Anton"/>
                <a:ea typeface="Anton"/>
                <a:cs typeface="Anton"/>
                <a:sym typeface="Anton"/>
              </a:rPr>
              <a:t>Sponsorer</a:t>
            </a:r>
            <a:endParaRPr dirty="0">
              <a:solidFill>
                <a:srgbClr val="CC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pic>
        <p:nvPicPr>
          <p:cNvPr id="156" name="Google Shape;15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4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311700" y="555789"/>
            <a:ext cx="8520600" cy="38798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Sportringen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Presentkort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turneringens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utespelare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turneringens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målvakt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(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bestäms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av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alla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ledare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på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söndagen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).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Roboto Light"/>
              <a:buChar char="●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Vi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lånar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förbrukningsmaterial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såsom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tejp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,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skridskoskydd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m.m.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som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vi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kan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sälja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själva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mot provision.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Sportringen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skänker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två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CCM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klubbor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vårt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lotteri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Rabattkupong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delas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ut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alla lag.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endParaRPr lang="en-GB" sz="1200" b="1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Kandyz</a:t>
            </a:r>
            <a:endParaRPr lang="en-GB" sz="1200" b="1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Kandyz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sponsrar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godis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lotteri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snurrhjul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14605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endParaRPr lang="en-GB"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Notar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Kommer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eventuellt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sponsra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med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priser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och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cupnamn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endParaRPr lang="en-GB"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Förslag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fler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sponsorer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eller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fler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priser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?</a:t>
            </a:r>
          </a:p>
          <a:p>
            <a:pPr marL="14605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endParaRPr lang="en-GB"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None/>
            </a:pP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Inköp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av</a:t>
            </a:r>
            <a:r>
              <a:rPr lang="en-GB" sz="1200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b="1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priser</a:t>
            </a:r>
            <a:endParaRPr lang="en-GB" sz="1200" b="1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Medaljer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alla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spelare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Priser till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domare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Puckar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till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matchens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 </a:t>
            </a:r>
            <a:r>
              <a:rPr lang="en-GB" sz="1200" dirty="0" err="1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lirare</a:t>
            </a:r>
            <a:r>
              <a:rPr lang="en-GB" sz="1200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Roboto Light"/>
                <a:cs typeface="Roboto Light"/>
                <a:sym typeface="Roboto Light"/>
              </a:rPr>
              <a:t>.</a:t>
            </a: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Roboto Light"/>
              <a:buChar char="●"/>
            </a:pPr>
            <a:endParaRPr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indent="0">
              <a:buNone/>
            </a:pPr>
            <a:endParaRPr lang="sv-SE" sz="1200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indent="0">
              <a:buNone/>
            </a:pPr>
            <a:endParaRPr lang="sv-SE" sz="1200" b="1" dirty="0">
              <a:solidFill>
                <a:schemeClr val="tx1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rgbClr val="222222"/>
              </a:solidFill>
              <a:highlight>
                <a:srgbClr val="FFFFFF"/>
              </a:highlight>
              <a:latin typeface="+mn-l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222222"/>
              </a:solidFill>
              <a:highlight>
                <a:srgbClr val="FFFFFF"/>
              </a:highlight>
              <a:latin typeface="Roboto Ligh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>
              <a:solidFill>
                <a:srgbClr val="222222"/>
              </a:solidFill>
              <a:highlight>
                <a:srgbClr val="FFFFFF"/>
              </a:highlight>
              <a:latin typeface="Roboto Light"/>
              <a:ea typeface="Roboto Light"/>
              <a:cs typeface="Roboto Light"/>
              <a:sym typeface="Roboto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7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7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189060" y="46181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 err="1">
                <a:solidFill>
                  <a:srgbClr val="CC0000"/>
                </a:solidFill>
                <a:latin typeface="+mn-lt"/>
                <a:ea typeface="Anton"/>
                <a:cs typeface="Anton"/>
                <a:sym typeface="Anton"/>
              </a:rPr>
              <a:t>Frågor</a:t>
            </a:r>
            <a:r>
              <a:rPr lang="en-GB" sz="4400" dirty="0">
                <a:solidFill>
                  <a:srgbClr val="CC0000"/>
                </a:solidFill>
                <a:latin typeface="+mn-lt"/>
                <a:ea typeface="Anton"/>
                <a:cs typeface="Anton"/>
                <a:sym typeface="Anton"/>
              </a:rPr>
              <a:t>?</a:t>
            </a:r>
            <a:endParaRPr sz="4400" dirty="0">
              <a:solidFill>
                <a:srgbClr val="CC0000"/>
              </a:solidFill>
              <a:latin typeface="+mn-lt"/>
              <a:ea typeface="Anton"/>
              <a:cs typeface="Anton"/>
              <a:sym typeface="Anton"/>
            </a:endParaRPr>
          </a:p>
        </p:txBody>
      </p:sp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5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43B8AA4-EE34-148E-2CBF-31C94D73FF1A}"/>
              </a:ext>
            </a:extLst>
          </p:cNvPr>
          <p:cNvSpPr txBox="1"/>
          <p:nvPr/>
        </p:nvSpPr>
        <p:spPr>
          <a:xfrm>
            <a:off x="311700" y="1702450"/>
            <a:ext cx="8520600" cy="1449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Hur ska vi bemanna respektive arbetsgrupp? Antal?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Enskild </a:t>
            </a:r>
            <a:r>
              <a:rPr lang="sv-SE" sz="1200" dirty="0" err="1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whatsappgrupp</a:t>
            </a: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 till respektive arbetsgrupp för snabbare kommunikation?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Nytillkomna spelare nästkommande säsong från Knivsta och Uppsala Young, ska vi begära att föräldrar till dem är med och hjälper till på cupen?</a:t>
            </a: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dk1"/>
                </a:solidFill>
                <a:latin typeface="+mn-lt"/>
                <a:ea typeface="Roboto Light"/>
                <a:cs typeface="Roboto Light"/>
                <a:sym typeface="Roboto Light"/>
              </a:rPr>
              <a:t>Övrigt?</a:t>
            </a:r>
          </a:p>
          <a:p>
            <a:pPr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</a:pPr>
            <a:endParaRPr lang="sv-SE" sz="1200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  <a:p>
            <a:pPr marL="171450" indent="-17145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dk1"/>
              </a:solidFill>
              <a:latin typeface="+mn-l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Bildspel på skärmen (16:9)</PresentationFormat>
  <Paragraphs>66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Roboto Medium</vt:lpstr>
      <vt:lpstr>Anton</vt:lpstr>
      <vt:lpstr>Arial</vt:lpstr>
      <vt:lpstr>Roboto Light</vt:lpstr>
      <vt:lpstr>Simple Light</vt:lpstr>
      <vt:lpstr>AIS TEAM 14</vt:lpstr>
      <vt:lpstr>PowerPoint-presentation</vt:lpstr>
      <vt:lpstr>PowerPoint-presentation</vt:lpstr>
      <vt:lpstr>Sponsorer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Josef Vestermark</dc:creator>
  <cp:lastModifiedBy>Josef Vestermark</cp:lastModifiedBy>
  <cp:revision>3</cp:revision>
  <dcterms:modified xsi:type="dcterms:W3CDTF">2026-02-05T16:08:23Z</dcterms:modified>
</cp:coreProperties>
</file>