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72" r:id="rId4"/>
    <p:sldId id="258" r:id="rId5"/>
    <p:sldId id="259" r:id="rId6"/>
    <p:sldId id="260" r:id="rId7"/>
    <p:sldId id="268" r:id="rId8"/>
    <p:sldId id="269" r:id="rId9"/>
    <p:sldId id="267" r:id="rId10"/>
    <p:sldId id="262" r:id="rId11"/>
    <p:sldId id="271" r:id="rId12"/>
    <p:sldId id="264" r:id="rId13"/>
    <p:sldId id="265" r:id="rId14"/>
    <p:sldId id="266" r:id="rId15"/>
  </p:sldIdLst>
  <p:sldSz cx="9144000" cy="5143500" type="screen16x9"/>
  <p:notesSz cx="6858000" cy="9144000"/>
  <p:embeddedFontLst>
    <p:embeddedFont>
      <p:font typeface="Anton" pitchFamily="2" charset="0"/>
      <p:regular r:id="rId17"/>
    </p:embeddedFont>
    <p:embeddedFont>
      <p:font typeface="Impact" panose="020B0806030902050204" pitchFamily="34" charset="0"/>
      <p:regular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  <p:embeddedFont>
      <p:font typeface="Roboto Medium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c5f966ef7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c5f966ef7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2469fc2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2469fc2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9401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7098449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37098449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70984491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370984491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47302f23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a47302f23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d06d724d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d06d724d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d06d724d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d06d724d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6361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d06d724d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d06d724d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 ice typical day 8 coaches and 2 materialförvaltare (12 hours for material förvaltare) 8 hours a month for ass coaches, 12-16 hours for main coach (plus full days trainings)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Ekonomi typical 4-6 hours a month including laget.se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Plus coordination, sponsors, material general administration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40fe71d57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40fe71d57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2469fc2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2469fc2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2469fc2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2469fc2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5816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2469fc2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2469fc2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0436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2469fc2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2469fc2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251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427863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Anton"/>
                <a:ea typeface="Anton"/>
                <a:cs typeface="Anton"/>
                <a:sym typeface="Anton"/>
              </a:rPr>
              <a:t>AIS TEAM 14</a:t>
            </a:r>
            <a:endParaRPr dirty="0"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403623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rPr>
              <a:t>Föräldramöte</a:t>
            </a:r>
            <a:r>
              <a:rPr lang="en-GB" dirty="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rPr>
              <a:t> 2022-08-21</a:t>
            </a:r>
            <a:endParaRPr dirty="0">
              <a:solidFill>
                <a:schemeClr val="dk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Ekonomi</a:t>
            </a:r>
            <a:r>
              <a:rPr lang="en-GB" sz="2200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- </a:t>
            </a:r>
            <a:r>
              <a:rPr lang="en-GB" sz="2200" dirty="0" err="1">
                <a:highlight>
                  <a:srgbClr val="FFFFFF"/>
                </a:highlight>
                <a:latin typeface="Impact"/>
                <a:ea typeface="Impact"/>
                <a:cs typeface="Impact"/>
                <a:sym typeface="Impact"/>
              </a:rPr>
              <a:t>Ekonomisk</a:t>
            </a:r>
            <a:r>
              <a:rPr lang="en-GB" sz="2200" dirty="0">
                <a:highlight>
                  <a:srgbClr val="FFFFFF"/>
                </a:highlight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GB" sz="2200" dirty="0" err="1">
                <a:highlight>
                  <a:srgbClr val="FFFFFF"/>
                </a:highlight>
                <a:latin typeface="Impact"/>
                <a:ea typeface="Impact"/>
                <a:cs typeface="Impact"/>
                <a:sym typeface="Impact"/>
              </a:rPr>
              <a:t>sammanställning</a:t>
            </a:r>
            <a:r>
              <a:rPr lang="en-GB" sz="2200" dirty="0">
                <a:highlight>
                  <a:srgbClr val="FFFFFF"/>
                </a:highlight>
                <a:latin typeface="Impact"/>
                <a:ea typeface="Impact"/>
                <a:cs typeface="Impact"/>
                <a:sym typeface="Impact"/>
              </a:rPr>
              <a:t> AIS Team-14</a:t>
            </a:r>
            <a:endParaRPr sz="2200"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987963"/>
            <a:ext cx="8520600" cy="33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3375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●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Kassa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2022-08-04 – 0kr 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●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Intäkter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lvl="1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○"/>
            </a:pPr>
            <a:r>
              <a:rPr lang="sv-SE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Sponsorer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●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Aktiviteter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lvl="1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○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Kupongböcker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blir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frivillig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denna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säsong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lvl="1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○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Lotteriförsäljning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–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Bingolotter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vid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jul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(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Alla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lag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i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Almtuna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)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lvl="1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○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Egna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säljprojekt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?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1371600" lvl="2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■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Korvförsäljning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?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lvl="1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○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Ideer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?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●"/>
            </a:pP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Glöm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inte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att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betala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medlemsavgiften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+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träningsavgift</a:t>
            </a:r>
            <a:endParaRPr lang="en-GB"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3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Roboto Medium"/>
              <a:buChar char="●"/>
            </a:pP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10 000kr till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föreningen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från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respektive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lag (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Istället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att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sälja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klubbrabatten</a:t>
            </a:r>
            <a:r>
              <a:rPr lang="en-GB" sz="16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)</a:t>
            </a:r>
            <a:endParaRPr sz="16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06" name="Google Shape;106;p19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Kläder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1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sv-SE" sz="1600" dirty="0"/>
              <a:t>Inköp av Värmeställs-jacka med sponsortryck</a:t>
            </a:r>
            <a:endParaRPr lang="sv-SE" sz="400" dirty="0"/>
          </a:p>
          <a:p>
            <a:r>
              <a:rPr lang="sv-SE" sz="1600" dirty="0"/>
              <a:t>Frivilligt att köpa byxor</a:t>
            </a: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FF2AB7-687A-4760-A26C-27D6D6F6B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728" y="1904917"/>
            <a:ext cx="2368383" cy="25717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B3FD74-67DB-46FA-A7CE-3088DBCD72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975318"/>
            <a:ext cx="2028585" cy="250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98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Träningsmaterial</a:t>
            </a:r>
            <a:endParaRPr sz="2400"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1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Vi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har</a:t>
            </a:r>
            <a:endParaRPr sz="1750" dirty="0">
              <a:solidFill>
                <a:srgbClr val="CC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Matchtröjor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(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röda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) –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Behöver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skaffa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vita</a:t>
            </a:r>
            <a:r>
              <a:rPr lang="sv-SE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– Troligen från äldre lag</a:t>
            </a:r>
            <a:endParaRPr sz="17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Träningströjor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(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röd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/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blå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/gul/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grön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)</a:t>
            </a:r>
            <a:endParaRPr sz="17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Puckar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endParaRPr sz="1750" dirty="0">
              <a:solidFill>
                <a:srgbClr val="CC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Koner</a:t>
            </a:r>
            <a:endParaRPr sz="1750" dirty="0">
              <a:solidFill>
                <a:srgbClr val="CC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En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komplett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målvaktsutrustning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-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låna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gärna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!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Använd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egna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skridskor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och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tunna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byxor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/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tröja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under. (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kollar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på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att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köpa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in </a:t>
            </a:r>
            <a:r>
              <a:rPr lang="en-GB" sz="175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en</a:t>
            </a:r>
            <a:r>
              <a:rPr lang="en-GB" sz="175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till)</a:t>
            </a:r>
            <a:endParaRPr sz="175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sz="2400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Träningsmaterial</a:t>
            </a:r>
            <a:endParaRPr sz="2400"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2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Nytt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förråd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till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höger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om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högra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trappan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upp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till den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södra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stå-läktaren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.</a:t>
            </a: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Ledarna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har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nycklar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.</a:t>
            </a: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Gemensamma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sliprum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-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osäkert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hur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det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är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tänkt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att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fungera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och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om vi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kommer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att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tillgång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till slip</a:t>
            </a:r>
          </a:p>
          <a:p>
            <a:pPr marL="457200" lvl="0" indent="-339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Roboto Medium"/>
              <a:buChar char="●"/>
            </a:pP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Fråga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:</a:t>
            </a: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39725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Roboto Medium"/>
              <a:buChar char="●"/>
            </a:pP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Förvaring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av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spelarnas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utrustning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i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75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förrådet</a:t>
            </a:r>
            <a:r>
              <a:rPr lang="en-GB" sz="175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?</a:t>
            </a:r>
            <a:endParaRPr sz="175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Frågor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3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3"/>
          <p:cNvSpPr txBox="1">
            <a:spLocks noGrp="1"/>
          </p:cNvSpPr>
          <p:nvPr>
            <p:ph type="body" idx="1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75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75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Impact"/>
                <a:ea typeface="Impact"/>
                <a:cs typeface="Impact"/>
                <a:sym typeface="Impact"/>
              </a:rPr>
              <a:t>Dagordning</a:t>
            </a:r>
            <a:endParaRPr dirty="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Intro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och</a:t>
            </a: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välkommen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Roller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och</a:t>
            </a: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Ledare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Träningar</a:t>
            </a: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och</a:t>
            </a: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Rutiner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dirty="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rPr>
              <a:t>Seriespel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Truppen</a:t>
            </a: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Ekonomi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endParaRPr dirty="0">
              <a:solidFill>
                <a:srgbClr val="000000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CBC0B2-FF7B-4AEE-9273-1E568ED5C916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v-SE" dirty="0">
                <a:latin typeface="Anton" pitchFamily="2" charset="0"/>
              </a:rPr>
              <a:t>Kläder</a:t>
            </a:r>
          </a:p>
          <a:p>
            <a:pPr marL="139700" indent="0">
              <a:buNone/>
            </a:pPr>
            <a:endParaRPr lang="sv-SE" dirty="0">
              <a:latin typeface="Anton" pitchFamily="2" charset="0"/>
            </a:endParaRPr>
          </a:p>
          <a:p>
            <a:pPr marL="139700" indent="0">
              <a:buNone/>
            </a:pPr>
            <a:r>
              <a:rPr lang="sv-SE" dirty="0">
                <a:latin typeface="Anton" pitchFamily="2" charset="0"/>
              </a:rPr>
              <a:t>Träningsmaterial </a:t>
            </a:r>
          </a:p>
          <a:p>
            <a:pPr marL="139700" indent="0">
              <a:buNone/>
            </a:pPr>
            <a:endParaRPr lang="sv-SE" dirty="0">
              <a:latin typeface="Anton" pitchFamily="2" charset="0"/>
            </a:endParaRPr>
          </a:p>
          <a:p>
            <a:pPr marL="139700" indent="0">
              <a:buNone/>
            </a:pPr>
            <a:r>
              <a:rPr lang="sv-SE" dirty="0">
                <a:latin typeface="Anton" pitchFamily="2" charset="0"/>
              </a:rPr>
              <a:t>Frågor</a:t>
            </a: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0" y="4515052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Impact"/>
                <a:ea typeface="Impact"/>
                <a:cs typeface="Impact"/>
                <a:sym typeface="Impact"/>
              </a:rPr>
              <a:t>Organisationsskiss</a:t>
            </a:r>
            <a:r>
              <a:rPr lang="en-GB" dirty="0">
                <a:latin typeface="Impact"/>
                <a:ea typeface="Impact"/>
                <a:cs typeface="Impact"/>
                <a:sym typeface="Impact"/>
              </a:rPr>
              <a:t> - </a:t>
            </a:r>
            <a:r>
              <a:rPr lang="en-GB" dirty="0" err="1">
                <a:latin typeface="Impact"/>
                <a:ea typeface="Impact"/>
                <a:cs typeface="Impact"/>
                <a:sym typeface="Impact"/>
              </a:rPr>
              <a:t>Ungdomslag</a:t>
            </a:r>
            <a:endParaRPr lang="en-GB" dirty="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0" y="4515052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" name="Ellips 4">
            <a:extLst>
              <a:ext uri="{FF2B5EF4-FFF2-40B4-BE49-F238E27FC236}">
                <a16:creationId xmlns:a16="http://schemas.microsoft.com/office/drawing/2014/main" id="{9C272A83-DF65-4631-8D13-0B383817BB70}"/>
              </a:ext>
            </a:extLst>
          </p:cNvPr>
          <p:cNvSpPr/>
          <p:nvPr/>
        </p:nvSpPr>
        <p:spPr>
          <a:xfrm>
            <a:off x="5703775" y="484094"/>
            <a:ext cx="2638697" cy="99791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/>
          </a:p>
        </p:txBody>
      </p:sp>
      <p:sp>
        <p:nvSpPr>
          <p:cNvPr id="33" name="textruta 5">
            <a:extLst>
              <a:ext uri="{FF2B5EF4-FFF2-40B4-BE49-F238E27FC236}">
                <a16:creationId xmlns:a16="http://schemas.microsoft.com/office/drawing/2014/main" id="{297602C0-1F39-4F55-99B5-1015C494ECEE}"/>
              </a:ext>
            </a:extLst>
          </p:cNvPr>
          <p:cNvSpPr txBox="1"/>
          <p:nvPr/>
        </p:nvSpPr>
        <p:spPr>
          <a:xfrm>
            <a:off x="6480095" y="640004"/>
            <a:ext cx="1693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    </a:t>
            </a:r>
            <a:r>
              <a:rPr lang="sv-SE" sz="1600" b="1" dirty="0">
                <a:solidFill>
                  <a:schemeClr val="bg1"/>
                </a:solidFill>
              </a:rPr>
              <a:t>Team Manager</a:t>
            </a:r>
          </a:p>
        </p:txBody>
      </p:sp>
      <p:sp>
        <p:nvSpPr>
          <p:cNvPr id="34" name="Ellips 6">
            <a:extLst>
              <a:ext uri="{FF2B5EF4-FFF2-40B4-BE49-F238E27FC236}">
                <a16:creationId xmlns:a16="http://schemas.microsoft.com/office/drawing/2014/main" id="{3B319775-DFEC-408A-971E-77A36DFD71C9}"/>
              </a:ext>
            </a:extLst>
          </p:cNvPr>
          <p:cNvSpPr/>
          <p:nvPr/>
        </p:nvSpPr>
        <p:spPr>
          <a:xfrm>
            <a:off x="195586" y="1300570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bg1"/>
                </a:solidFill>
              </a:rPr>
              <a:t>Huvudtränare</a:t>
            </a:r>
          </a:p>
        </p:txBody>
      </p:sp>
      <p:sp>
        <p:nvSpPr>
          <p:cNvPr id="35" name="Ellips 7">
            <a:extLst>
              <a:ext uri="{FF2B5EF4-FFF2-40B4-BE49-F238E27FC236}">
                <a16:creationId xmlns:a16="http://schemas.microsoft.com/office/drawing/2014/main" id="{E41703A2-3041-436F-9B59-0C25E5A46A85}"/>
              </a:ext>
            </a:extLst>
          </p:cNvPr>
          <p:cNvSpPr/>
          <p:nvPr/>
        </p:nvSpPr>
        <p:spPr>
          <a:xfrm>
            <a:off x="107156" y="2477044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Assisterande tränare</a:t>
            </a:r>
          </a:p>
        </p:txBody>
      </p:sp>
      <p:sp>
        <p:nvSpPr>
          <p:cNvPr id="36" name="Ellips 8">
            <a:extLst>
              <a:ext uri="{FF2B5EF4-FFF2-40B4-BE49-F238E27FC236}">
                <a16:creationId xmlns:a16="http://schemas.microsoft.com/office/drawing/2014/main" id="{C4ECFD15-25D9-4DB3-ADD1-6B0D1DF34E3C}"/>
              </a:ext>
            </a:extLst>
          </p:cNvPr>
          <p:cNvSpPr/>
          <p:nvPr/>
        </p:nvSpPr>
        <p:spPr>
          <a:xfrm>
            <a:off x="107156" y="3539030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(Målvakts-tränare)</a:t>
            </a:r>
          </a:p>
        </p:txBody>
      </p:sp>
      <p:sp>
        <p:nvSpPr>
          <p:cNvPr id="37" name="Ellips 9">
            <a:extLst>
              <a:ext uri="{FF2B5EF4-FFF2-40B4-BE49-F238E27FC236}">
                <a16:creationId xmlns:a16="http://schemas.microsoft.com/office/drawing/2014/main" id="{C2976EAC-81F6-4A77-8BDB-3F5BCA65F0C7}"/>
              </a:ext>
            </a:extLst>
          </p:cNvPr>
          <p:cNvSpPr/>
          <p:nvPr/>
        </p:nvSpPr>
        <p:spPr>
          <a:xfrm>
            <a:off x="2746874" y="3563297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(Fys-tränare)</a:t>
            </a:r>
          </a:p>
        </p:txBody>
      </p:sp>
      <p:sp>
        <p:nvSpPr>
          <p:cNvPr id="38" name="Ellips 11">
            <a:extLst>
              <a:ext uri="{FF2B5EF4-FFF2-40B4-BE49-F238E27FC236}">
                <a16:creationId xmlns:a16="http://schemas.microsoft.com/office/drawing/2014/main" id="{5A8C30AF-4C54-421E-A20B-84F635FEE922}"/>
              </a:ext>
            </a:extLst>
          </p:cNvPr>
          <p:cNvSpPr/>
          <p:nvPr/>
        </p:nvSpPr>
        <p:spPr>
          <a:xfrm>
            <a:off x="2746874" y="1315469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Lagledare</a:t>
            </a:r>
          </a:p>
        </p:txBody>
      </p:sp>
      <p:sp>
        <p:nvSpPr>
          <p:cNvPr id="39" name="Ellips 12">
            <a:extLst>
              <a:ext uri="{FF2B5EF4-FFF2-40B4-BE49-F238E27FC236}">
                <a16:creationId xmlns:a16="http://schemas.microsoft.com/office/drawing/2014/main" id="{1BA23781-7987-4FEF-BD7C-5721284D57AD}"/>
              </a:ext>
            </a:extLst>
          </p:cNvPr>
          <p:cNvSpPr/>
          <p:nvPr/>
        </p:nvSpPr>
        <p:spPr>
          <a:xfrm>
            <a:off x="2681559" y="2477044"/>
            <a:ext cx="2286000" cy="90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bg1"/>
                </a:solidFill>
              </a:rPr>
              <a:t>Material- förvaltare</a:t>
            </a:r>
          </a:p>
        </p:txBody>
      </p:sp>
      <p:sp>
        <p:nvSpPr>
          <p:cNvPr id="40" name="Ellips 13">
            <a:extLst>
              <a:ext uri="{FF2B5EF4-FFF2-40B4-BE49-F238E27FC236}">
                <a16:creationId xmlns:a16="http://schemas.microsoft.com/office/drawing/2014/main" id="{9932970F-BAA0-46C0-AE81-4B09228C128D}"/>
              </a:ext>
            </a:extLst>
          </p:cNvPr>
          <p:cNvSpPr/>
          <p:nvPr/>
        </p:nvSpPr>
        <p:spPr>
          <a:xfrm>
            <a:off x="7178039" y="1750626"/>
            <a:ext cx="1807367" cy="76132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Kassör</a:t>
            </a:r>
          </a:p>
        </p:txBody>
      </p:sp>
      <p:sp>
        <p:nvSpPr>
          <p:cNvPr id="41" name="Ellips 14">
            <a:extLst>
              <a:ext uri="{FF2B5EF4-FFF2-40B4-BE49-F238E27FC236}">
                <a16:creationId xmlns:a16="http://schemas.microsoft.com/office/drawing/2014/main" id="{078F95C2-29B5-4E1A-902E-306B23ADAE3B}"/>
              </a:ext>
            </a:extLst>
          </p:cNvPr>
          <p:cNvSpPr/>
          <p:nvPr/>
        </p:nvSpPr>
        <p:spPr>
          <a:xfrm>
            <a:off x="5032875" y="1774720"/>
            <a:ext cx="1990249" cy="75136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Sponsor-ansvarig</a:t>
            </a:r>
          </a:p>
        </p:txBody>
      </p:sp>
      <p:cxnSp>
        <p:nvCxnSpPr>
          <p:cNvPr id="42" name="Rak koppling 15">
            <a:extLst>
              <a:ext uri="{FF2B5EF4-FFF2-40B4-BE49-F238E27FC236}">
                <a16:creationId xmlns:a16="http://schemas.microsoft.com/office/drawing/2014/main" id="{0FB6B9FE-782A-4A5B-87C8-A756701E6C24}"/>
              </a:ext>
            </a:extLst>
          </p:cNvPr>
          <p:cNvCxnSpPr>
            <a:cxnSpLocks/>
          </p:cNvCxnSpPr>
          <p:nvPr/>
        </p:nvCxnSpPr>
        <p:spPr>
          <a:xfrm flipV="1">
            <a:off x="2018212" y="744584"/>
            <a:ext cx="3945799" cy="6908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koppling 19">
            <a:extLst>
              <a:ext uri="{FF2B5EF4-FFF2-40B4-BE49-F238E27FC236}">
                <a16:creationId xmlns:a16="http://schemas.microsoft.com/office/drawing/2014/main" id="{D5396C36-1E27-475D-80AD-84D6E070C4BC}"/>
              </a:ext>
            </a:extLst>
          </p:cNvPr>
          <p:cNvCxnSpPr>
            <a:cxnSpLocks/>
          </p:cNvCxnSpPr>
          <p:nvPr/>
        </p:nvCxnSpPr>
        <p:spPr>
          <a:xfrm flipV="1">
            <a:off x="4669972" y="963678"/>
            <a:ext cx="1294039" cy="665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koppling 22">
            <a:extLst>
              <a:ext uri="{FF2B5EF4-FFF2-40B4-BE49-F238E27FC236}">
                <a16:creationId xmlns:a16="http://schemas.microsoft.com/office/drawing/2014/main" id="{EB12CA68-2401-43F0-A16D-A9D2D647FBFF}"/>
              </a:ext>
            </a:extLst>
          </p:cNvPr>
          <p:cNvCxnSpPr>
            <a:cxnSpLocks/>
          </p:cNvCxnSpPr>
          <p:nvPr/>
        </p:nvCxnSpPr>
        <p:spPr>
          <a:xfrm flipV="1">
            <a:off x="2476177" y="1751411"/>
            <a:ext cx="270698" cy="524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 25">
            <a:extLst>
              <a:ext uri="{FF2B5EF4-FFF2-40B4-BE49-F238E27FC236}">
                <a16:creationId xmlns:a16="http://schemas.microsoft.com/office/drawing/2014/main" id="{8443A593-DE0A-4D48-A5D3-360225C1867A}"/>
              </a:ext>
            </a:extLst>
          </p:cNvPr>
          <p:cNvSpPr/>
          <p:nvPr/>
        </p:nvSpPr>
        <p:spPr>
          <a:xfrm>
            <a:off x="6182915" y="2714119"/>
            <a:ext cx="1990249" cy="75136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SISU-ansvarig</a:t>
            </a:r>
          </a:p>
        </p:txBody>
      </p:sp>
      <p:sp>
        <p:nvSpPr>
          <p:cNvPr id="46" name="Ellips 26">
            <a:extLst>
              <a:ext uri="{FF2B5EF4-FFF2-40B4-BE49-F238E27FC236}">
                <a16:creationId xmlns:a16="http://schemas.microsoft.com/office/drawing/2014/main" id="{165AE444-C3B5-4F2A-98E7-71ED6A4DD299}"/>
              </a:ext>
            </a:extLst>
          </p:cNvPr>
          <p:cNvSpPr/>
          <p:nvPr/>
        </p:nvSpPr>
        <p:spPr>
          <a:xfrm>
            <a:off x="6232819" y="3653518"/>
            <a:ext cx="2109653" cy="75136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(Föräldraråd)</a:t>
            </a:r>
          </a:p>
        </p:txBody>
      </p:sp>
      <p:cxnSp>
        <p:nvCxnSpPr>
          <p:cNvPr id="47" name="Rak koppling 27">
            <a:extLst>
              <a:ext uri="{FF2B5EF4-FFF2-40B4-BE49-F238E27FC236}">
                <a16:creationId xmlns:a16="http://schemas.microsoft.com/office/drawing/2014/main" id="{DFB23ED5-8F79-4677-894C-6A5A22F7A591}"/>
              </a:ext>
            </a:extLst>
          </p:cNvPr>
          <p:cNvCxnSpPr>
            <a:stCxn id="35" idx="0"/>
          </p:cNvCxnSpPr>
          <p:nvPr/>
        </p:nvCxnSpPr>
        <p:spPr>
          <a:xfrm flipV="1">
            <a:off x="1250157" y="2189349"/>
            <a:ext cx="58247" cy="287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koppling 29">
            <a:extLst>
              <a:ext uri="{FF2B5EF4-FFF2-40B4-BE49-F238E27FC236}">
                <a16:creationId xmlns:a16="http://schemas.microsoft.com/office/drawing/2014/main" id="{10B25CCA-F597-4A7B-AD1D-9CF8DF17E0AC}"/>
              </a:ext>
            </a:extLst>
          </p:cNvPr>
          <p:cNvCxnSpPr>
            <a:cxnSpLocks/>
          </p:cNvCxnSpPr>
          <p:nvPr/>
        </p:nvCxnSpPr>
        <p:spPr>
          <a:xfrm flipV="1">
            <a:off x="1221033" y="3365823"/>
            <a:ext cx="58247" cy="287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koppling 30">
            <a:extLst>
              <a:ext uri="{FF2B5EF4-FFF2-40B4-BE49-F238E27FC236}">
                <a16:creationId xmlns:a16="http://schemas.microsoft.com/office/drawing/2014/main" id="{E771B88F-B0F0-4A1A-929C-D0A100B41BB6}"/>
              </a:ext>
            </a:extLst>
          </p:cNvPr>
          <p:cNvCxnSpPr>
            <a:cxnSpLocks/>
          </p:cNvCxnSpPr>
          <p:nvPr/>
        </p:nvCxnSpPr>
        <p:spPr>
          <a:xfrm>
            <a:off x="1821759" y="2108659"/>
            <a:ext cx="1470081" cy="1679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koppling 32">
            <a:extLst>
              <a:ext uri="{FF2B5EF4-FFF2-40B4-BE49-F238E27FC236}">
                <a16:creationId xmlns:a16="http://schemas.microsoft.com/office/drawing/2014/main" id="{6716DB2C-BEC5-4524-9B53-CE4F86FFA2D4}"/>
              </a:ext>
            </a:extLst>
          </p:cNvPr>
          <p:cNvCxnSpPr>
            <a:cxnSpLocks/>
          </p:cNvCxnSpPr>
          <p:nvPr/>
        </p:nvCxnSpPr>
        <p:spPr>
          <a:xfrm flipV="1">
            <a:off x="3893587" y="2189349"/>
            <a:ext cx="58247" cy="287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koppling 35">
            <a:extLst>
              <a:ext uri="{FF2B5EF4-FFF2-40B4-BE49-F238E27FC236}">
                <a16:creationId xmlns:a16="http://schemas.microsoft.com/office/drawing/2014/main" id="{00EDF72F-D432-458D-A76F-F42E59B5C29B}"/>
              </a:ext>
            </a:extLst>
          </p:cNvPr>
          <p:cNvCxnSpPr>
            <a:cxnSpLocks/>
          </p:cNvCxnSpPr>
          <p:nvPr/>
        </p:nvCxnSpPr>
        <p:spPr>
          <a:xfrm flipV="1">
            <a:off x="6450971" y="1408780"/>
            <a:ext cx="184961" cy="456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koppling 37">
            <a:extLst>
              <a:ext uri="{FF2B5EF4-FFF2-40B4-BE49-F238E27FC236}">
                <a16:creationId xmlns:a16="http://schemas.microsoft.com/office/drawing/2014/main" id="{349B0A40-8785-4260-A4FA-789931097DB8}"/>
              </a:ext>
            </a:extLst>
          </p:cNvPr>
          <p:cNvCxnSpPr>
            <a:cxnSpLocks/>
          </p:cNvCxnSpPr>
          <p:nvPr/>
        </p:nvCxnSpPr>
        <p:spPr>
          <a:xfrm flipH="1" flipV="1">
            <a:off x="7503836" y="1408780"/>
            <a:ext cx="280076" cy="5061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koppling 39">
            <a:extLst>
              <a:ext uri="{FF2B5EF4-FFF2-40B4-BE49-F238E27FC236}">
                <a16:creationId xmlns:a16="http://schemas.microsoft.com/office/drawing/2014/main" id="{16435FF8-3748-4A55-95A7-54C09E1F5D6B}"/>
              </a:ext>
            </a:extLst>
          </p:cNvPr>
          <p:cNvCxnSpPr>
            <a:cxnSpLocks/>
          </p:cNvCxnSpPr>
          <p:nvPr/>
        </p:nvCxnSpPr>
        <p:spPr>
          <a:xfrm flipH="1">
            <a:off x="6889391" y="2108659"/>
            <a:ext cx="4372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koppling 41">
            <a:extLst>
              <a:ext uri="{FF2B5EF4-FFF2-40B4-BE49-F238E27FC236}">
                <a16:creationId xmlns:a16="http://schemas.microsoft.com/office/drawing/2014/main" id="{095D8B95-655C-4421-95BC-DE5CC53BE2D3}"/>
              </a:ext>
            </a:extLst>
          </p:cNvPr>
          <p:cNvCxnSpPr>
            <a:cxnSpLocks/>
            <a:stCxn id="46" idx="0"/>
          </p:cNvCxnSpPr>
          <p:nvPr/>
        </p:nvCxnSpPr>
        <p:spPr>
          <a:xfrm flipH="1" flipV="1">
            <a:off x="7125440" y="3377156"/>
            <a:ext cx="162206" cy="2763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43">
            <a:extLst>
              <a:ext uri="{FF2B5EF4-FFF2-40B4-BE49-F238E27FC236}">
                <a16:creationId xmlns:a16="http://schemas.microsoft.com/office/drawing/2014/main" id="{553D1D46-FC9E-400B-8A26-C3814D30431F}"/>
              </a:ext>
            </a:extLst>
          </p:cNvPr>
          <p:cNvCxnSpPr>
            <a:cxnSpLocks/>
          </p:cNvCxnSpPr>
          <p:nvPr/>
        </p:nvCxnSpPr>
        <p:spPr>
          <a:xfrm flipV="1">
            <a:off x="7098296" y="1419162"/>
            <a:ext cx="9714" cy="134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67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39014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Roller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och</a:t>
            </a: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Ledare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3350" y="878906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Huvudtränare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	Henrik Fischer</a:t>
            </a:r>
            <a:endParaRPr sz="160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Assisterande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tränare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</a:t>
            </a:r>
            <a:r>
              <a:rPr lang="sv-SE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Johan Agu, Magnus Karlsson, Jari Halkonen (målvakttränare) 			Mårten Åkerström</a:t>
            </a:r>
            <a:endParaRPr sz="160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Materialförvaltare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	? + (</a:t>
            </a:r>
            <a:r>
              <a:rPr lang="sv-SE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Bosse Fischer)</a:t>
            </a:r>
            <a:endParaRPr sz="160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Ekonomiansvarig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	?</a:t>
            </a:r>
            <a:endParaRPr sz="160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Team Leader: 		</a:t>
            </a:r>
            <a:r>
              <a:rPr lang="sv-SE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Josef Vestermark</a:t>
            </a: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sv-SE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Lagledare:		?</a:t>
            </a:r>
            <a:endParaRPr sz="160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Almtuna</a:t>
            </a:r>
            <a:r>
              <a:rPr lang="en-GB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Ungdomsansvarig</a:t>
            </a:r>
            <a:r>
              <a:rPr lang="en-GB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Jonas </a:t>
            </a:r>
            <a:r>
              <a:rPr lang="en-GB" sz="160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Almtorp</a:t>
            </a:r>
            <a:endParaRPr sz="160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Försäljningsansvarig</a:t>
            </a:r>
            <a:r>
              <a:rPr lang="en-GB" sz="1600" dirty="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: 	?</a:t>
            </a:r>
            <a:endParaRPr sz="1600" dirty="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lang="en-GB" sz="1600" i="1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i="1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Framtida</a:t>
            </a:r>
            <a:r>
              <a:rPr lang="en-GB" sz="1600" i="1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roller:</a:t>
            </a:r>
            <a:endParaRPr sz="1600" i="1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Domaransvarig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2022-2023 (</a:t>
            </a: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behövs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ej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)</a:t>
            </a:r>
            <a:endParaRPr sz="160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Cup </a:t>
            </a:r>
            <a:r>
              <a:rPr lang="en-GB" sz="1600" dirty="0" err="1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ansvarig</a:t>
            </a:r>
            <a:r>
              <a:rPr lang="en-GB" sz="1600" dirty="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: 2022-2023 </a:t>
            </a:r>
            <a:endParaRPr sz="1600" dirty="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Träningar och rutiner</a:t>
            </a:r>
            <a:endParaRPr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44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Ca 2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träningar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per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vecka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pPr marL="457200" lvl="0" indent="-33655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Oftast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brukar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vi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få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fredag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och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söndag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, men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varierar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sz="17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Delad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istid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med Team-13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och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Team-15 </a:t>
            </a:r>
            <a:endParaRPr sz="17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Blå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puck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används</a:t>
            </a:r>
            <a:endParaRPr lang="en-GB" sz="17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Ombytt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och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klar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10 min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innan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I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omklädningsrum</a:t>
            </a:r>
            <a:endParaRPr sz="17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6550">
              <a:lnSpc>
                <a:spcPct val="106999"/>
              </a:lnSpc>
              <a:buClr>
                <a:schemeClr val="dk1"/>
              </a:buClr>
              <a:buSzPts val="1700"/>
              <a:buFont typeface="Roboto"/>
              <a:buChar char="●"/>
            </a:pP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Innan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– vi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vill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ha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genomgång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i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omklädningsrummet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om,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träningsupplägg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indelning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av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7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tröjor</a:t>
            </a:r>
            <a:r>
              <a:rPr lang="en-GB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r>
              <a:rPr lang="sv-SE" sz="17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</a:p>
          <a:p>
            <a:pPr marL="120650" lvl="0" indent="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7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Träningar och rutiner</a:t>
            </a:r>
            <a:endParaRPr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1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Byt om i omklädningsrum (ej i båset)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lang="sv-SE" sz="12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Tröjor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delas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ut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omklädningsrummet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lang="sv-SE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Träningsupplägg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–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fokus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på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: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Spelförståelse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Skridskoåkning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, Teknik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och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Matchspel</a:t>
            </a:r>
            <a:endParaRPr lang="en-GB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Det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är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bra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att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ni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meddelar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via </a:t>
            </a:r>
            <a:r>
              <a:rPr lang="en-GB" sz="1600" u="sng" dirty="0">
                <a:solidFill>
                  <a:srgbClr val="1155CC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laget.se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om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barnet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kommer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eller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inte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på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</a:t>
            </a:r>
            <a:endParaRPr lang="en-GB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endParaRPr lang="en-GB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Målvakter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–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meddela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intresse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träningen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innan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Optimalt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2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målvakter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/</a:t>
            </a:r>
            <a:r>
              <a:rPr lang="en-GB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träning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sz="16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Träningar</a:t>
            </a: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och</a:t>
            </a: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rutiner</a:t>
            </a: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–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tillgång</a:t>
            </a:r>
            <a:r>
              <a:rPr lang="en-GB" dirty="0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 till </a:t>
            </a: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extraträning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1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Flickorna i laget kommer ha möjlighet att träna med tjejlaget F14/F12</a:t>
            </a:r>
            <a:r>
              <a:rPr lang="sv-SE" sz="12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lang="sv-SE" sz="12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Skillsträning arrangeras av Almtuna. </a:t>
            </a: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50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Seriespel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1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Seriespel spelas 3 mot 3 plus målvakter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 lag anmälda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Regler enligt hemmaplansmodellen U9</a:t>
            </a:r>
            <a:endParaRPr lang="sv-SE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sym typeface="Roboto"/>
              <a:hlinkClick r:id="rId3"/>
            </a:endParaRPr>
          </a:p>
          <a:p>
            <a:pPr lvl="1" indent="-33020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hlinkClick r:id="rId3"/>
              </a:rPr>
              <a:t>Startsidan - Hemmaplansmodellen</a:t>
            </a:r>
            <a:endParaRPr lang="sv-SE" sz="12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lvl="1" indent="-33020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SzPts val="1600"/>
              <a:buFont typeface="Roboto"/>
              <a:buChar char="●"/>
            </a:pPr>
            <a:endParaRPr lang="sv-SE" sz="12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77B253-ADA5-4025-878E-4FC87CF5BC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1438" y="2588841"/>
            <a:ext cx="6101123" cy="190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02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CC0000"/>
                </a:solidFill>
                <a:latin typeface="Impact"/>
                <a:ea typeface="Impact"/>
                <a:cs typeface="Impact"/>
                <a:sym typeface="Impact"/>
              </a:rPr>
              <a:t>Truppen</a:t>
            </a:r>
            <a:endParaRPr dirty="0">
              <a:solidFill>
                <a:srgbClr val="CC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987952"/>
            <a:ext cx="8520600" cy="31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31 spelare i laget (23 har hittills tränat denna säsong)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5 tränare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 Team Manager (TM)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(1 </a:t>
            </a:r>
            <a:r>
              <a:rPr lang="sv-SE" sz="1600" dirty="0" err="1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Materialare</a:t>
            </a:r>
            <a:r>
              <a:rPr lang="sv-SE" sz="1600" dirty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)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lang="sv-SE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</a:pPr>
            <a:endParaRPr lang="sv-SE" sz="160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01325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529</Words>
  <Application>Microsoft Office PowerPoint</Application>
  <PresentationFormat>Bildspel på skärmen (16:9)</PresentationFormat>
  <Paragraphs>104</Paragraphs>
  <Slides>14</Slides>
  <Notes>14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Anton</vt:lpstr>
      <vt:lpstr>Impact</vt:lpstr>
      <vt:lpstr>Roboto Medium</vt:lpstr>
      <vt:lpstr>Roboto</vt:lpstr>
      <vt:lpstr>Arial</vt:lpstr>
      <vt:lpstr>Simple Light</vt:lpstr>
      <vt:lpstr>AIS TEAM 14</vt:lpstr>
      <vt:lpstr>Dagordning</vt:lpstr>
      <vt:lpstr>Organisationsskiss - Ungdomslag</vt:lpstr>
      <vt:lpstr>Roller och Ledare</vt:lpstr>
      <vt:lpstr>Träningar och rutiner</vt:lpstr>
      <vt:lpstr>Träningar och rutiner</vt:lpstr>
      <vt:lpstr>Träningar och rutiner – tillgång till extraträning</vt:lpstr>
      <vt:lpstr>Seriespel</vt:lpstr>
      <vt:lpstr>Truppen</vt:lpstr>
      <vt:lpstr>Ekonomi - Ekonomisk sammanställning AIS Team-14</vt:lpstr>
      <vt:lpstr>Kläder</vt:lpstr>
      <vt:lpstr>Träningsmaterial</vt:lpstr>
      <vt:lpstr>Träningsmaterial</vt:lpstr>
      <vt:lpstr>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AIS TEAM 13</dc:title>
  <dc:creator>Åkerström Mårten</dc:creator>
  <cp:lastModifiedBy>Henrik Fischer</cp:lastModifiedBy>
  <cp:revision>4</cp:revision>
  <dcterms:modified xsi:type="dcterms:W3CDTF">2022-08-21T18:54:20Z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850034-2b49-43dd-8ae1-3cd81853c3b9_Enabled">
    <vt:lpwstr>true</vt:lpwstr>
  </property>
  <property fmtid="{D5CDD505-2E9C-101B-9397-08002B2CF9AE}" pid="3" name="MSIP_Label_e7850034-2b49-43dd-8ae1-3cd81853c3b9_SetDate">
    <vt:lpwstr>2022-08-20T06:05:02Z</vt:lpwstr>
  </property>
  <property fmtid="{D5CDD505-2E9C-101B-9397-08002B2CF9AE}" pid="4" name="MSIP_Label_e7850034-2b49-43dd-8ae1-3cd81853c3b9_Method">
    <vt:lpwstr>Privileged</vt:lpwstr>
  </property>
  <property fmtid="{D5CDD505-2E9C-101B-9397-08002B2CF9AE}" pid="5" name="MSIP_Label_e7850034-2b49-43dd-8ae1-3cd81853c3b9_Name">
    <vt:lpwstr>General Use</vt:lpwstr>
  </property>
  <property fmtid="{D5CDD505-2E9C-101B-9397-08002B2CF9AE}" pid="6" name="MSIP_Label_e7850034-2b49-43dd-8ae1-3cd81853c3b9_SiteId">
    <vt:lpwstr>97c2d53f-39c0-4201-9dce-14fe95f05da6</vt:lpwstr>
  </property>
  <property fmtid="{D5CDD505-2E9C-101B-9397-08002B2CF9AE}" pid="7" name="MSIP_Label_e7850034-2b49-43dd-8ae1-3cd81853c3b9_ActionId">
    <vt:lpwstr>5f674921-9142-4e6a-9b6b-be6868f92e89</vt:lpwstr>
  </property>
  <property fmtid="{D5CDD505-2E9C-101B-9397-08002B2CF9AE}" pid="8" name="MSIP_Label_e7850034-2b49-43dd-8ae1-3cd81853c3b9_ContentBits">
    <vt:lpwstr>0</vt:lpwstr>
  </property>
</Properties>
</file>