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2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31"/>
  </p:notesMasterIdLst>
  <p:sldIdLst>
    <p:sldId id="256" r:id="rId3"/>
    <p:sldId id="331" r:id="rId4"/>
    <p:sldId id="284" r:id="rId5"/>
    <p:sldId id="276" r:id="rId6"/>
    <p:sldId id="300" r:id="rId7"/>
    <p:sldId id="334" r:id="rId8"/>
    <p:sldId id="288" r:id="rId9"/>
    <p:sldId id="257" r:id="rId10"/>
    <p:sldId id="258" r:id="rId11"/>
    <p:sldId id="302" r:id="rId12"/>
    <p:sldId id="277" r:id="rId13"/>
    <p:sldId id="261" r:id="rId14"/>
    <p:sldId id="298" r:id="rId15"/>
    <p:sldId id="289" r:id="rId16"/>
    <p:sldId id="292" r:id="rId17"/>
    <p:sldId id="293" r:id="rId18"/>
    <p:sldId id="333" r:id="rId19"/>
    <p:sldId id="330" r:id="rId20"/>
    <p:sldId id="279" r:id="rId21"/>
    <p:sldId id="304" r:id="rId22"/>
    <p:sldId id="267" r:id="rId23"/>
    <p:sldId id="320" r:id="rId24"/>
    <p:sldId id="299" r:id="rId25"/>
    <p:sldId id="286" r:id="rId26"/>
    <p:sldId id="328" r:id="rId27"/>
    <p:sldId id="287" r:id="rId28"/>
    <p:sldId id="270" r:id="rId29"/>
    <p:sldId id="271" r:id="rId3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BDB743-5816-4754-8BC5-D42E42209ED2}" v="28" dt="2026-06-01T20:07:06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1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29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EB055-305F-A016-3A03-FE552B758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1256B1-5969-C986-0B35-E15DA8898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F01071-2D19-0A2C-4A7F-8C32E3D839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64165-7AAE-88B4-E229-206A5F99FF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69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177A2-1372-1C01-75AD-0FCE646DA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9892C3-A02B-4C2B-2DEE-72D946A264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FECE4F-19A8-FD77-FD1B-36B8806DC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DBE7F0-BA51-DEB7-09CE-6FD7E35AF8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77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CB5C6-0D26-9ACA-7AE0-36F19A8F7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974FB4-FBC7-C275-9B66-ECC3F44DF2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689064-93E3-4379-3710-7AC58E2BDF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8DB68-0742-7857-4C3F-2C358172DC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283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8A6FB-4E22-9CEB-2FC5-50EDD172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F5C09-1B68-5D3D-85DC-DB6EC7C55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B4292-19BA-407B-1D47-D912E5EC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56D51-4AB6-4E1E-92AD-35335BFF378A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2A825-ED3E-14A5-856B-94983B26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C5B37-2A33-B2BE-D2F1-7493E384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1FC9-A699-44F9-8568-2F3590E6B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6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918E4EC0-080F-9BC5-AC53-D67E640EC34F}"/>
              </a:ext>
            </a:extLst>
          </p:cNvPr>
          <p:cNvGraphicFramePr>
            <a:graphicFrameLocks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904126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30" imgH="230" progId="TCLayout.ActiveDocument.1">
                  <p:embed/>
                </p:oleObj>
              </mc:Choice>
              <mc:Fallback>
                <p:oleObj name="think-cell Slide" r:id="rId4" imgW="230" imgH="230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8E4EC0-080F-9BC5-AC53-D67E640EC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918E4EC0-080F-9BC5-AC53-D67E640EC34F}"/>
              </a:ext>
            </a:extLst>
          </p:cNvPr>
          <p:cNvGraphicFramePr>
            <a:graphicFrameLocks/>
          </p:cNvGraphicFramePr>
          <p:nvPr userDrawn="1"/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30" imgH="230" progId="TCLayout.ActiveDocument.1">
                  <p:embed/>
                </p:oleObj>
              </mc:Choice>
              <mc:Fallback>
                <p:oleObj name="think-cell Slide" r:id="rId4" imgW="230" imgH="230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8E4EC0-080F-9BC5-AC53-D67E640EC3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9800000">
            <a:off x="-291600" y="3336232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 rot="19800000">
            <a:off x="-291600" y="3400240"/>
            <a:ext cx="11887200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 rot="19800000">
            <a:off x="-291600" y="4323784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548640" y="3657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AIK F13</a:t>
            </a:r>
            <a:br>
              <a:rPr lang="en-US" sz="44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</a:br>
            <a:r>
              <a:rPr lang="en-US" sz="44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HANDBOLL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1743195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FÖRÄLDRAMÖTE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2337555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Säsong 2025/26  ·  3 Juni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4663440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54864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Heja laget!  🤾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38267-0C7C-E1FB-B0DE-C0F938E7D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AF0F41AF-814C-A388-E8A0-D8929417AE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6333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" imgW="230" imgH="230" progId="TCLayout.ActiveDocument.1">
                  <p:embed/>
                </p:oleObj>
              </mc:Choice>
              <mc:Fallback>
                <p:oleObj name="think-cell Slide" r:id="rId2" imgW="230" imgH="230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0F41AF-814C-A388-E8A0-D8929417AE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LeftStrip">
            <a:extLst>
              <a:ext uri="{FF2B5EF4-FFF2-40B4-BE49-F238E27FC236}">
                <a16:creationId xmlns:a16="http://schemas.microsoft.com/office/drawing/2014/main" id="{CC660BEB-A721-6514-1687-8D501AAF7646}"/>
              </a:ext>
            </a:extLst>
          </p:cNvPr>
          <p:cNvSpPr/>
          <p:nvPr/>
        </p:nvSpPr>
        <p:spPr>
          <a:xfrm>
            <a:off x="0" y="0"/>
            <a:ext cx="508000" cy="5143500"/>
          </a:xfrm>
          <a:prstGeom prst="rect">
            <a:avLst/>
          </a:prstGeom>
          <a:solidFill>
            <a:srgbClr val="0A0A0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LeftDot">
            <a:extLst>
              <a:ext uri="{FF2B5EF4-FFF2-40B4-BE49-F238E27FC236}">
                <a16:creationId xmlns:a16="http://schemas.microsoft.com/office/drawing/2014/main" id="{8CAA9D38-6633-EB99-9DD6-0489052B5D47}"/>
              </a:ext>
            </a:extLst>
          </p:cNvPr>
          <p:cNvSpPr/>
          <p:nvPr/>
        </p:nvSpPr>
        <p:spPr>
          <a:xfrm>
            <a:off x="88900" y="457200"/>
            <a:ext cx="317500" cy="317500"/>
          </a:xfrm>
          <a:prstGeom prst="ellipse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E86CB0B3-77B1-09F6-E883-F092244E67C9}"/>
              </a:ext>
            </a:extLst>
          </p:cNvPr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LÄRDOMAR &amp; PRINCIPER 2025/26</a:t>
            </a:r>
            <a:endParaRPr lang="en-US" sz="2600" dirty="0"/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D388A344-EE46-C9A4-F7EB-388F8C31BF42}"/>
              </a:ext>
            </a:extLst>
          </p:cNvPr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0" name="b210"/>
          <p:cNvSpPr/>
          <p:nvPr/>
        </p:nvSpPr>
        <p:spPr>
          <a:xfrm>
            <a:off x="685800" y="990600"/>
            <a:ext cx="3860800" cy="3048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FFFFF"/>
                </a:solidFill>
                <a:latin typeface="Calibri" pitchFamily="34" charset="0"/>
              </a:rPr>
              <a:t>LÄRDOMAR — ÅR 1</a:t>
            </a:r>
          </a:p>
        </p:txBody>
      </p:sp>
      <p:sp>
        <p:nvSpPr>
          <p:cNvPr id="211" name="b211"/>
          <p:cNvSpPr/>
          <p:nvPr/>
        </p:nvSpPr>
        <p:spPr>
          <a:xfrm>
            <a:off x="685800" y="1295400"/>
            <a:ext cx="3860800" cy="2362200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Första året som planerades utifrån resultaträkning.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Serieanmälan gjordes medan spelare provtränade – svårt att veta vilka som skulle stanna och vår nivå.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Nivå 2 blev betydligt lägre än väntat i kvalitet och svårighetsgrad.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Stor trupp, tuffa förutsättningar: cup med 1 avbytare; 2 lag anmälda men bara 1 målvakt.</a:t>
            </a:r>
          </a:p>
        </p:txBody>
      </p:sp>
      <p:sp>
        <p:nvSpPr>
          <p:cNvPr id="212" name="b212"/>
          <p:cNvSpPr/>
          <p:nvPr/>
        </p:nvSpPr>
        <p:spPr>
          <a:xfrm>
            <a:off x="4749800" y="990600"/>
            <a:ext cx="3860800" cy="304800"/>
          </a:xfrm>
          <a:prstGeom prst="rect">
            <a:avLst/>
          </a:prstGeom>
          <a:solidFill>
            <a:srgbClr val="F0E000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0A0A0A"/>
                </a:solidFill>
                <a:latin typeface="Calibri" pitchFamily="34" charset="0"/>
              </a:rPr>
              <a:t>PRINCIPER &amp; FRAMÅT</a:t>
            </a:r>
          </a:p>
        </p:txBody>
      </p:sp>
      <p:sp>
        <p:nvSpPr>
          <p:cNvPr id="213" name="b213"/>
          <p:cNvSpPr/>
          <p:nvPr/>
        </p:nvSpPr>
        <p:spPr>
          <a:xfrm>
            <a:off x="4749800" y="1295400"/>
            <a:ext cx="3860800" cy="2362200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Cuper har olika inriktningsmål – planering och genomförande utvärderas löpande.</a:t>
            </a:r>
          </a:p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dirty="0">
                <a:solidFill>
                  <a:srgbClr val="3F4654"/>
                </a:solidFill>
                <a:latin typeface="Calibri" pitchFamily="34" charset="0"/>
              </a:rPr>
              <a:t>Coachingsfilosofi anpassas efter cupens karaktär</a:t>
            </a:r>
            <a:endParaRPr lang="sv-SE" sz="1400" b="0" dirty="0">
              <a:solidFill>
                <a:srgbClr val="3F4654"/>
              </a:solidFill>
              <a:latin typeface="Calibri" pitchFamily="34" charset="0"/>
            </a:endParaRP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Vi frågar oss alltid: Får vi ut det vi vill? Bedömde vi cupen rätt?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Vi delar tankar och inspel löpande – varje månad i månadsbrevet till föräldrarna.</a:t>
            </a:r>
          </a:p>
        </p:txBody>
      </p:sp>
      <p:sp>
        <p:nvSpPr>
          <p:cNvPr id="214" name="b214"/>
          <p:cNvSpPr/>
          <p:nvPr/>
        </p:nvSpPr>
        <p:spPr>
          <a:xfrm>
            <a:off x="685800" y="3810000"/>
            <a:ext cx="7924800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76200" rIns="0" bIns="76200" anchor="ctr"/>
          <a:lstStyle/>
          <a:p>
            <a:pPr marL="0" indent="0">
              <a:buNone/>
            </a:pPr>
            <a:r>
              <a:rPr lang="sv-SE" sz="1000" b="1" dirty="0">
                <a:solidFill>
                  <a:srgbClr val="0A0A0A"/>
                </a:solidFill>
                <a:latin typeface="Calibri" pitchFamily="34" charset="0"/>
              </a:rPr>
              <a:t>ETT LÄRORIKT ÅR (sedan aug 2025)</a:t>
            </a:r>
          </a:p>
        </p:txBody>
      </p:sp>
      <p:sp>
        <p:nvSpPr>
          <p:cNvPr id="215" name="b215"/>
          <p:cNvSpPr/>
          <p:nvPr/>
        </p:nvSpPr>
        <p:spPr>
          <a:xfrm>
            <a:off x="685800" y="4064000"/>
            <a:ext cx="1866900" cy="101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F0E000"/>
            </a:solidFill>
          </a:ln>
        </p:spPr>
        <p:txBody>
          <a:bodyPr wrap="square" lIns="76200" tIns="76200" rIns="76200" bIns="76200" anchor="ctr"/>
          <a:lstStyle/>
          <a:p>
            <a:pPr marL="0" indent="0" algn="ctr">
              <a:buNone/>
            </a:pPr>
            <a:r>
              <a:rPr lang="sv-SE" sz="2800" b="1" dirty="0">
                <a:solidFill>
                  <a:srgbClr val="0A0A0A"/>
                </a:solidFill>
                <a:latin typeface="Calibri" pitchFamily="34" charset="0"/>
              </a:rPr>
              <a:t>166</a:t>
            </a:r>
          </a:p>
          <a:p>
            <a:pPr marL="0" indent="0" algn="ctr">
              <a:lnSpc>
                <a:spcPct val="100000"/>
              </a:lnSpc>
              <a:spcBef>
                <a:spcPts val="150"/>
              </a:spcBef>
              <a:buNone/>
            </a:pPr>
            <a:r>
              <a:rPr lang="sv-SE" sz="1000" b="0" dirty="0">
                <a:solidFill>
                  <a:srgbClr val="3F4654"/>
                </a:solidFill>
                <a:latin typeface="Calibri" pitchFamily="34" charset="0"/>
              </a:rPr>
              <a:t>aktiviteter</a:t>
            </a:r>
          </a:p>
        </p:txBody>
      </p:sp>
      <p:sp>
        <p:nvSpPr>
          <p:cNvPr id="216" name="b216"/>
          <p:cNvSpPr/>
          <p:nvPr/>
        </p:nvSpPr>
        <p:spPr>
          <a:xfrm>
            <a:off x="2705100" y="4064000"/>
            <a:ext cx="1866900" cy="101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F0E000"/>
            </a:solidFill>
          </a:ln>
        </p:spPr>
        <p:txBody>
          <a:bodyPr wrap="square" lIns="76200" tIns="76200" rIns="76200" bIns="76200" anchor="ctr"/>
          <a:lstStyle/>
          <a:p>
            <a:pPr marL="0" indent="0" algn="ctr">
              <a:buNone/>
            </a:pPr>
            <a:r>
              <a:rPr lang="sv-SE" sz="2800" b="1" dirty="0">
                <a:solidFill>
                  <a:srgbClr val="0A0A0A"/>
                </a:solidFill>
                <a:latin typeface="Calibri" pitchFamily="34" charset="0"/>
              </a:rPr>
              <a:t>114</a:t>
            </a:r>
          </a:p>
          <a:p>
            <a:pPr marL="0" indent="0" algn="ctr">
              <a:lnSpc>
                <a:spcPct val="100000"/>
              </a:lnSpc>
              <a:spcBef>
                <a:spcPts val="150"/>
              </a:spcBef>
              <a:buNone/>
            </a:pPr>
            <a:r>
              <a:rPr lang="sv-SE" sz="1000" b="0" dirty="0">
                <a:solidFill>
                  <a:srgbClr val="3F4654"/>
                </a:solidFill>
                <a:latin typeface="Calibri" pitchFamily="34" charset="0"/>
              </a:rPr>
              <a:t>genomförda träningar</a:t>
            </a:r>
          </a:p>
        </p:txBody>
      </p:sp>
      <p:sp>
        <p:nvSpPr>
          <p:cNvPr id="217" name="b217"/>
          <p:cNvSpPr/>
          <p:nvPr/>
        </p:nvSpPr>
        <p:spPr>
          <a:xfrm>
            <a:off x="4724400" y="4064000"/>
            <a:ext cx="1866900" cy="101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F0E000"/>
            </a:solidFill>
          </a:ln>
        </p:spPr>
        <p:txBody>
          <a:bodyPr wrap="square" lIns="76200" tIns="76200" rIns="76200" bIns="76200" anchor="ctr"/>
          <a:lstStyle/>
          <a:p>
            <a:pPr marL="0" indent="0" algn="ctr">
              <a:buNone/>
            </a:pPr>
            <a:r>
              <a:rPr lang="sv-SE" sz="2800" b="1" dirty="0">
                <a:solidFill>
                  <a:srgbClr val="0A0A0A"/>
                </a:solidFill>
                <a:latin typeface="Calibri" pitchFamily="34" charset="0"/>
              </a:rPr>
              <a:t>78%</a:t>
            </a:r>
          </a:p>
          <a:p>
            <a:pPr marL="0" indent="0" algn="ctr">
              <a:lnSpc>
                <a:spcPct val="100000"/>
              </a:lnSpc>
              <a:spcBef>
                <a:spcPts val="150"/>
              </a:spcBef>
              <a:buNone/>
            </a:pPr>
            <a:r>
              <a:rPr lang="sv-SE" sz="1000" b="0" dirty="0">
                <a:solidFill>
                  <a:srgbClr val="3F4654"/>
                </a:solidFill>
                <a:latin typeface="Calibri" pitchFamily="34" charset="0"/>
              </a:rPr>
              <a:t>medelnärvaro</a:t>
            </a:r>
          </a:p>
        </p:txBody>
      </p:sp>
      <p:sp>
        <p:nvSpPr>
          <p:cNvPr id="218" name="b218"/>
          <p:cNvSpPr/>
          <p:nvPr/>
        </p:nvSpPr>
        <p:spPr>
          <a:xfrm>
            <a:off x="6743700" y="4064000"/>
            <a:ext cx="1866900" cy="1016000"/>
          </a:xfrm>
          <a:prstGeom prst="rect">
            <a:avLst/>
          </a:prstGeom>
          <a:solidFill>
            <a:srgbClr val="FFFFFF"/>
          </a:solidFill>
          <a:ln w="19050">
            <a:solidFill>
              <a:srgbClr val="F0E000"/>
            </a:solidFill>
          </a:ln>
        </p:spPr>
        <p:txBody>
          <a:bodyPr wrap="square" lIns="76200" tIns="76200" rIns="76200" bIns="76200" anchor="ctr"/>
          <a:lstStyle/>
          <a:p>
            <a:pPr marL="0" indent="0" algn="ctr">
              <a:buNone/>
            </a:pPr>
            <a:r>
              <a:rPr lang="sv-SE" sz="2800" b="1" dirty="0">
                <a:solidFill>
                  <a:srgbClr val="0A0A0A"/>
                </a:solidFill>
                <a:latin typeface="Calibri" pitchFamily="34" charset="0"/>
              </a:rPr>
              <a:t>16</a:t>
            </a:r>
          </a:p>
          <a:p>
            <a:pPr marL="0" indent="0" algn="ctr">
              <a:lnSpc>
                <a:spcPct val="100000"/>
              </a:lnSpc>
              <a:spcBef>
                <a:spcPts val="150"/>
              </a:spcBef>
              <a:buNone/>
            </a:pPr>
            <a:r>
              <a:rPr lang="sv-SE" sz="1000" b="0" dirty="0">
                <a:solidFill>
                  <a:srgbClr val="3F4654"/>
                </a:solidFill>
                <a:latin typeface="Calibri" pitchFamily="34" charset="0"/>
              </a:rPr>
              <a:t>spelare över 81% närvaro</a:t>
            </a:r>
          </a:p>
        </p:txBody>
      </p:sp>
    </p:spTree>
    <p:extLst>
      <p:ext uri="{BB962C8B-B14F-4D97-AF65-F5344CB8AC3E}">
        <p14:creationId xmlns:p14="http://schemas.microsoft.com/office/powerpoint/2010/main" val="3929329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9800000">
            <a:off x="-291600" y="3701992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 rot="19800000">
            <a:off x="-291600" y="3766000"/>
            <a:ext cx="11887200" cy="64008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 rot="19800000">
            <a:off x="-291600" y="4415224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SÄSONGSPLANERING 2026/27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Upplägg och planer inför kommande säsong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1112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ÖVERGRIPANDE FILOSOFI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EBC19CD-05BF-3AE9-0EBE-507E0C7E707D}"/>
              </a:ext>
            </a:extLst>
          </p:cNvPr>
          <p:cNvSpPr/>
          <p:nvPr/>
        </p:nvSpPr>
        <p:spPr>
          <a:xfrm>
            <a:off x="944322" y="1637030"/>
            <a:ext cx="2077263" cy="166629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Tenorite" panose="00000500000000000000" pitchFamily="2" charset="0"/>
              </a:rPr>
              <a:t>Alla spelare ska få möjlighet att spela så mycket matcher och cuper som möjligt utefter vilja</a:t>
            </a:r>
            <a:endParaRPr lang="en-US" sz="1400" dirty="0">
              <a:latin typeface="Tenorite" panose="00000500000000000000" pitchFamily="2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B3CA548-FE67-503E-3FCA-AAFE86D1A32B}"/>
              </a:ext>
            </a:extLst>
          </p:cNvPr>
          <p:cNvSpPr/>
          <p:nvPr/>
        </p:nvSpPr>
        <p:spPr>
          <a:xfrm>
            <a:off x="3747008" y="1637029"/>
            <a:ext cx="2077263" cy="166629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Tenorite" panose="00000500000000000000" pitchFamily="2" charset="0"/>
              </a:rPr>
              <a:t>Alla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spelare</a:t>
            </a:r>
            <a:r>
              <a:rPr lang="en-US" sz="1400" dirty="0">
                <a:latin typeface="Tenorite" panose="00000500000000000000" pitchFamily="2" charset="0"/>
              </a:rPr>
              <a:t> ska </a:t>
            </a:r>
            <a:r>
              <a:rPr lang="en-US" sz="1400" dirty="0" err="1">
                <a:latin typeface="Tenorite" panose="00000500000000000000" pitchFamily="2" charset="0"/>
              </a:rPr>
              <a:t>utmanas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på</a:t>
            </a:r>
            <a:r>
              <a:rPr lang="en-US" sz="1400" dirty="0">
                <a:latin typeface="Tenorite" panose="00000500000000000000" pitchFamily="2" charset="0"/>
              </a:rPr>
              <a:t> sin </a:t>
            </a:r>
            <a:r>
              <a:rPr lang="en-US" sz="1400" dirty="0" err="1">
                <a:latin typeface="Tenorite" panose="00000500000000000000" pitchFamily="2" charset="0"/>
              </a:rPr>
              <a:t>nivå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och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kan</a:t>
            </a:r>
            <a:r>
              <a:rPr lang="en-US" sz="1400" dirty="0">
                <a:latin typeface="Tenorite" panose="00000500000000000000" pitchFamily="2" charset="0"/>
              </a:rPr>
              <a:t> ta </a:t>
            </a:r>
            <a:r>
              <a:rPr lang="en-US" sz="1400" dirty="0" err="1">
                <a:latin typeface="Tenorite" panose="00000500000000000000" pitchFamily="2" charset="0"/>
              </a:rPr>
              <a:t>olika</a:t>
            </a:r>
            <a:r>
              <a:rPr lang="en-US" sz="1400" dirty="0">
                <a:latin typeface="Tenorite" panose="00000500000000000000" pitchFamily="2" charset="0"/>
              </a:rPr>
              <a:t> roller </a:t>
            </a:r>
            <a:r>
              <a:rPr lang="en-US" sz="1400" dirty="0" err="1">
                <a:latin typeface="Tenorite" panose="00000500000000000000" pitchFamily="2" charset="0"/>
              </a:rPr>
              <a:t>beroende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på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motstånd</a:t>
            </a:r>
            <a:endParaRPr lang="en-US" sz="1400" dirty="0">
              <a:latin typeface="Tenorite" panose="00000500000000000000" pitchFamily="2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3DB74C8-9073-D1BF-F6A6-24406005EE93}"/>
              </a:ext>
            </a:extLst>
          </p:cNvPr>
          <p:cNvSpPr/>
          <p:nvPr/>
        </p:nvSpPr>
        <p:spPr>
          <a:xfrm>
            <a:off x="6549694" y="1637030"/>
            <a:ext cx="2077263" cy="166629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enorite" panose="00000500000000000000" pitchFamily="2" charset="0"/>
              </a:rPr>
              <a:t>Ingen </a:t>
            </a:r>
            <a:r>
              <a:rPr lang="en-US" sz="1400" dirty="0" err="1">
                <a:latin typeface="Tenorite" panose="00000500000000000000" pitchFamily="2" charset="0"/>
              </a:rPr>
              <a:t>spelare</a:t>
            </a:r>
            <a:r>
              <a:rPr lang="en-US" sz="1400" dirty="0">
                <a:latin typeface="Tenorite" panose="00000500000000000000" pitchFamily="2" charset="0"/>
              </a:rPr>
              <a:t> ska ha </a:t>
            </a:r>
            <a:r>
              <a:rPr lang="en-US" sz="1400" dirty="0" err="1">
                <a:latin typeface="Tenorite" panose="00000500000000000000" pitchFamily="2" charset="0"/>
              </a:rPr>
              <a:t>jobbat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hårt</a:t>
            </a:r>
            <a:r>
              <a:rPr lang="en-US" sz="1400" dirty="0">
                <a:latin typeface="Tenorite" panose="00000500000000000000" pitchFamily="2" charset="0"/>
              </a:rPr>
              <a:t> för </a:t>
            </a:r>
            <a:r>
              <a:rPr lang="en-US" sz="1400" dirty="0" err="1">
                <a:latin typeface="Tenorite" panose="00000500000000000000" pitchFamily="2" charset="0"/>
              </a:rPr>
              <a:t>att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tjäna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pengar</a:t>
            </a:r>
            <a:r>
              <a:rPr lang="en-US" sz="1400" dirty="0">
                <a:latin typeface="Tenorite" panose="00000500000000000000" pitchFamily="2" charset="0"/>
              </a:rPr>
              <a:t> till </a:t>
            </a:r>
            <a:r>
              <a:rPr lang="en-US" sz="1400" dirty="0" err="1">
                <a:latin typeface="Tenorite" panose="00000500000000000000" pitchFamily="2" charset="0"/>
              </a:rPr>
              <a:t>lagkassan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och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sen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inte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kunna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vara</a:t>
            </a:r>
            <a:r>
              <a:rPr lang="en-US" sz="1400" dirty="0">
                <a:latin typeface="Tenorite" panose="00000500000000000000" pitchFamily="2" charset="0"/>
              </a:rPr>
              <a:t> med </a:t>
            </a:r>
            <a:r>
              <a:rPr lang="en-US" sz="1400" dirty="0" err="1">
                <a:latin typeface="Tenorite" panose="00000500000000000000" pitchFamily="2" charset="0"/>
              </a:rPr>
              <a:t>när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pengarna</a:t>
            </a:r>
            <a:r>
              <a:rPr lang="en-US" sz="1400" dirty="0">
                <a:latin typeface="Tenorite" panose="00000500000000000000" pitchFamily="2" charset="0"/>
              </a:rPr>
              <a:t> </a:t>
            </a:r>
            <a:r>
              <a:rPr lang="en-US" sz="1400" dirty="0" err="1">
                <a:latin typeface="Tenorite" panose="00000500000000000000" pitchFamily="2" charset="0"/>
              </a:rPr>
              <a:t>spenderas</a:t>
            </a:r>
            <a:endParaRPr lang="en-US" sz="1400" dirty="0">
              <a:latin typeface="Tenorite" panose="00000500000000000000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ipe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3" name="Dot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0"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4" name="Title"/>
          <p:cNvSpPr/>
          <p:nvPr/>
        </p:nvSpPr>
        <p:spPr>
          <a:xfrm>
            <a:off x="685800" y="150231"/>
            <a:ext cx="8194891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2400" b="1" dirty="0">
                <a:solidFill>
                  <a:srgbClr val="0A0A0A"/>
                </a:solidFill>
                <a:latin typeface="Arial Black" pitchFamily="34" charset="0"/>
              </a:rPr>
              <a:t>CUPINVENTERING INFÖR SÄSONGSPLANERING</a:t>
            </a:r>
          </a:p>
        </p:txBody>
      </p:sp>
      <p:sp>
        <p:nvSpPr>
          <p:cNvPr id="5" name="Divider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0"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6" name="LeftHeaderBar"/>
          <p:cNvSpPr/>
          <p:nvPr/>
        </p:nvSpPr>
        <p:spPr>
          <a:xfrm>
            <a:off x="685800" y="868680"/>
            <a:ext cx="3840480" cy="30480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 wrap="square" lIns="11430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FFFFFF"/>
                </a:solidFill>
                <a:latin typeface="Calibri" pitchFamily="34" charset="0"/>
              </a:rPr>
              <a:t>PRINCIPER</a:t>
            </a:r>
          </a:p>
        </p:txBody>
      </p:sp>
      <p:sp>
        <p:nvSpPr>
          <p:cNvPr id="7" name="Bullets"/>
          <p:cNvSpPr txBox="1">
            <a:spLocks/>
          </p:cNvSpPr>
          <p:nvPr/>
        </p:nvSpPr>
        <p:spPr>
          <a:xfrm>
            <a:off x="685800" y="1473196"/>
            <a:ext cx="3840480" cy="2409769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>
            <a:normAutofit/>
          </a:bodyPr>
          <a:lstStyle/>
          <a:p>
            <a:pPr marL="342900" indent="-342900">
              <a:spcBef>
                <a:spcPts val="200"/>
              </a:spcBef>
              <a:buFont typeface="Arial" pitchFamily="34" charset="0"/>
              <a:buChar char="•"/>
            </a:pPr>
            <a:r>
              <a:rPr lang="sv-SE" sz="1400" dirty="0">
                <a:solidFill>
                  <a:srgbClr val="0A0A0A"/>
                </a:solidFill>
                <a:latin typeface="Calibri" pitchFamily="34" charset="0"/>
              </a:rPr>
              <a:t>Alla får ta del av ett smörgåsbord av cuper</a:t>
            </a:r>
          </a:p>
          <a:p>
            <a:pPr marL="342900" indent="-342900">
              <a:spcBef>
                <a:spcPts val="200"/>
              </a:spcBef>
              <a:buFont typeface="Arial" pitchFamily="34" charset="0"/>
              <a:buChar char="•"/>
            </a:pPr>
            <a:r>
              <a:rPr lang="sv-SE" sz="1400" dirty="0">
                <a:solidFill>
                  <a:srgbClr val="0A0A0A"/>
                </a:solidFill>
                <a:latin typeface="Calibri" pitchFamily="34" charset="0"/>
              </a:rPr>
              <a:t>Man indikerar intresse utifrån vilja och vilken nivå man bedömer att man passar in på</a:t>
            </a:r>
          </a:p>
          <a:p>
            <a:pPr marL="342900" indent="-342900">
              <a:spcBef>
                <a:spcPts val="200"/>
              </a:spcBef>
              <a:buFont typeface="Arial" pitchFamily="34" charset="0"/>
              <a:buChar char="•"/>
            </a:pPr>
            <a:r>
              <a:rPr lang="sv-SE" sz="1400" dirty="0">
                <a:solidFill>
                  <a:srgbClr val="0A0A0A"/>
                </a:solidFill>
                <a:latin typeface="Calibri" pitchFamily="34" charset="0"/>
              </a:rPr>
              <a:t>Ingen är garanterad att få vara med på det man anmäler intresse för — anmälan följs upp med laguttagning</a:t>
            </a:r>
          </a:p>
          <a:p>
            <a:pPr marL="342900" indent="-342900">
              <a:spcBef>
                <a:spcPts val="200"/>
              </a:spcBef>
              <a:buFont typeface="Arial" pitchFamily="34" charset="0"/>
              <a:buChar char="•"/>
            </a:pPr>
            <a:r>
              <a:rPr lang="sv-SE" sz="1400" dirty="0">
                <a:solidFill>
                  <a:srgbClr val="0A0A0A"/>
                </a:solidFill>
                <a:latin typeface="Calibri" pitchFamily="34" charset="0"/>
              </a:rPr>
              <a:t>Vilja och nivå styr vilka cuper man anmäler till och vem som blir uttagen</a:t>
            </a:r>
          </a:p>
        </p:txBody>
      </p:sp>
      <p:sp>
        <p:nvSpPr>
          <p:cNvPr id="9" name="RightHeaderBar"/>
          <p:cNvSpPr/>
          <p:nvPr/>
        </p:nvSpPr>
        <p:spPr>
          <a:xfrm>
            <a:off x="4663440" y="868680"/>
            <a:ext cx="4068840" cy="30480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 wrap="square" lIns="11430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FFFFFF"/>
                </a:solidFill>
                <a:latin typeface="Calibri" pitchFamily="34" charset="0"/>
              </a:rPr>
              <a:t>INVENTERING AV CUP INTRESSE</a:t>
            </a:r>
          </a:p>
        </p:txBody>
      </p:sp>
      <p:sp>
        <p:nvSpPr>
          <p:cNvPr id="11" name="Footer"/>
          <p:cNvSpPr/>
          <p:nvPr/>
        </p:nvSpPr>
        <p:spPr>
          <a:xfrm>
            <a:off x="0" y="4357574"/>
            <a:ext cx="9144000" cy="479013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 wrap="square" lIns="228600" tIns="0" rIns="0" bIns="0" rtlCol="0" anchor="ctr"/>
          <a:lstStyle/>
          <a:p>
            <a:pPr algn="ctr">
              <a:buNone/>
            </a:pPr>
            <a:r>
              <a:rPr lang="sv-SE" sz="1300" dirty="0">
                <a:solidFill>
                  <a:srgbClr val="FFFFFF"/>
                </a:solidFill>
                <a:latin typeface="Calibri" pitchFamily="34" charset="0"/>
              </a:rPr>
              <a:t>Cupinventeringen ligger till grund för säsongsplaneringen kring vilka cuper vi anmäler oss till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874112-6395-AE91-551C-085E18B0F2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1" y="1483813"/>
            <a:ext cx="4069080" cy="200518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9800000">
            <a:off x="-291600" y="3701992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 rot="19800000">
            <a:off x="-291600" y="3766000"/>
            <a:ext cx="11887200" cy="64008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 rot="19800000">
            <a:off x="-291600" y="4415224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EKONOMI, FÖRSÄLJNINGAR &amp; SPELARKONTO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Avgifter, lagkassa och försäljningar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34861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Title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2600" b="1" dirty="0">
                <a:solidFill>
                  <a:srgbClr val="0A0A0A"/>
                </a:solidFill>
                <a:latin typeface="Arial Black" pitchFamily="34" charset="0"/>
              </a:rPr>
              <a:t>FÖRSÄLJNINGAR</a:t>
            </a:r>
          </a:p>
        </p:txBody>
      </p:sp>
      <p:sp>
        <p:nvSpPr>
          <p:cNvPr id="5" name="Shape Divider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Intro"/>
          <p:cNvSpPr/>
          <p:nvPr/>
        </p:nvSpPr>
        <p:spPr>
          <a:xfrm>
            <a:off x="685800" y="822960"/>
            <a:ext cx="8046720" cy="3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dirty="0">
                <a:solidFill>
                  <a:srgbClr val="6B7280"/>
                </a:solidFill>
                <a:latin typeface="Calibri" pitchFamily="34" charset="0"/>
              </a:rPr>
              <a:t>Under säsongen genomför vi både laggemensamma och individuella försäljningar.</a:t>
            </a:r>
          </a:p>
        </p:txBody>
      </p:sp>
      <p:sp>
        <p:nvSpPr>
          <p:cNvPr id="10" name="Card Left BG"/>
          <p:cNvSpPr/>
          <p:nvPr/>
        </p:nvSpPr>
        <p:spPr>
          <a:xfrm>
            <a:off x="685800" y="1234440"/>
            <a:ext cx="3886200" cy="3543300"/>
          </a:xfrm>
          <a:prstGeom prst="rect">
            <a:avLst/>
          </a:prstGeom>
          <a:solidFill>
            <a:srgbClr val="F2F2F2"/>
          </a:solidFill>
          <a:ln w="9525">
            <a:solidFill>
              <a:srgbClr val="E5E7EB"/>
            </a:solidFill>
          </a:ln>
        </p:spPr>
        <p:txBody>
          <a:bodyPr/>
          <a:lstStyle/>
          <a:p>
            <a:endParaRPr lang="sv-SE"/>
          </a:p>
        </p:txBody>
      </p:sp>
      <p:sp>
        <p:nvSpPr>
          <p:cNvPr id="11" name="Card Left Accent"/>
          <p:cNvSpPr/>
          <p:nvPr/>
        </p:nvSpPr>
        <p:spPr>
          <a:xfrm>
            <a:off x="685800" y="1234440"/>
            <a:ext cx="3886200" cy="9144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12" name="Card Left Icon Circle"/>
          <p:cNvSpPr/>
          <p:nvPr/>
        </p:nvSpPr>
        <p:spPr>
          <a:xfrm>
            <a:off x="800100" y="1371600"/>
            <a:ext cx="457200" cy="457200"/>
          </a:xfrm>
          <a:prstGeom prst="ellipse">
            <a:avLst/>
          </a:prstGeom>
          <a:solidFill>
            <a:srgbClr val="F0E000"/>
          </a:solidFill>
          <a:ln w="0">
            <a:noFill/>
          </a:ln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👥</a:t>
            </a:r>
          </a:p>
        </p:txBody>
      </p:sp>
      <p:sp>
        <p:nvSpPr>
          <p:cNvPr id="13" name="Card Left Header"/>
          <p:cNvSpPr/>
          <p:nvPr/>
        </p:nvSpPr>
        <p:spPr>
          <a:xfrm>
            <a:off x="1320800" y="1371600"/>
            <a:ext cx="295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Arial Black" pitchFamily="34" charset="0"/>
              </a:rPr>
              <a:t>LAGGEMENSAMMA</a:t>
            </a:r>
          </a:p>
        </p:txBody>
      </p:sp>
      <p:sp>
        <p:nvSpPr>
          <p:cNvPr id="14" name="Card Left Body"/>
          <p:cNvSpPr/>
          <p:nvPr/>
        </p:nvSpPr>
        <p:spPr>
          <a:xfrm>
            <a:off x="800100" y="19202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sv-SE" sz="1300" dirty="0">
                <a:solidFill>
                  <a:srgbClr val="0A0A0A"/>
                </a:solidFill>
                <a:latin typeface="Calibri" pitchFamily="34" charset="0"/>
              </a:rPr>
              <a:t>Hela laget deltar och säljer tillsammans under säsongen.</a:t>
            </a:r>
          </a:p>
        </p:txBody>
      </p:sp>
      <p:sp>
        <p:nvSpPr>
          <p:cNvPr id="15" name="Card Left Dest Box"/>
          <p:cNvSpPr/>
          <p:nvPr/>
        </p:nvSpPr>
        <p:spPr>
          <a:xfrm>
            <a:off x="800100" y="2788560"/>
            <a:ext cx="3657600" cy="91224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 wrap="square" lIns="114300" tIns="91440" rIns="114300" bIns="91440" rtlCol="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0E000"/>
                </a:solidFill>
                <a:latin typeface="Calibri" pitchFamily="34" charset="0"/>
              </a:rPr>
              <a:t>PENGARNA GÅR TILL</a:t>
            </a:r>
          </a:p>
          <a:p>
            <a:pPr marL="0" indent="0">
              <a:buNone/>
            </a:pPr>
            <a:r>
              <a:rPr lang="sv-SE" sz="1800" b="1" dirty="0">
                <a:solidFill>
                  <a:srgbClr val="FFFFFF"/>
                </a:solidFill>
                <a:latin typeface="Arial Black" pitchFamily="34" charset="0"/>
              </a:rPr>
              <a:t>LAGKASSAN</a:t>
            </a:r>
          </a:p>
          <a:p>
            <a:pPr marL="0" indent="0">
              <a:buNone/>
            </a:pPr>
            <a:r>
              <a:rPr lang="sv-SE" sz="1100" dirty="0">
                <a:solidFill>
                  <a:srgbClr val="A09060"/>
                </a:solidFill>
                <a:latin typeface="Calibri" pitchFamily="34" charset="0"/>
              </a:rPr>
              <a:t>Används till prioaktiviteter för laget</a:t>
            </a:r>
          </a:p>
        </p:txBody>
      </p:sp>
      <p:sp>
        <p:nvSpPr>
          <p:cNvPr id="20" name="Card Right BG"/>
          <p:cNvSpPr/>
          <p:nvPr/>
        </p:nvSpPr>
        <p:spPr>
          <a:xfrm>
            <a:off x="4846320" y="1234440"/>
            <a:ext cx="3886200" cy="3543300"/>
          </a:xfrm>
          <a:prstGeom prst="rect">
            <a:avLst/>
          </a:prstGeom>
          <a:solidFill>
            <a:srgbClr val="F2F2F2"/>
          </a:solidFill>
          <a:ln w="9525">
            <a:solidFill>
              <a:srgbClr val="E5E7EB"/>
            </a:solidFill>
          </a:ln>
        </p:spPr>
        <p:txBody>
          <a:bodyPr/>
          <a:lstStyle/>
          <a:p>
            <a:endParaRPr lang="sv-SE"/>
          </a:p>
        </p:txBody>
      </p:sp>
      <p:sp>
        <p:nvSpPr>
          <p:cNvPr id="21" name="Card Right Accent"/>
          <p:cNvSpPr/>
          <p:nvPr/>
        </p:nvSpPr>
        <p:spPr>
          <a:xfrm>
            <a:off x="4846320" y="1234440"/>
            <a:ext cx="3886200" cy="9144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22" name="Card Right Icon Circle"/>
          <p:cNvSpPr/>
          <p:nvPr/>
        </p:nvSpPr>
        <p:spPr>
          <a:xfrm>
            <a:off x="4960620" y="1371600"/>
            <a:ext cx="457200" cy="457200"/>
          </a:xfrm>
          <a:prstGeom prst="ellipse">
            <a:avLst/>
          </a:prstGeom>
          <a:solidFill>
            <a:srgbClr val="F0E000"/>
          </a:solidFill>
          <a:ln w="0">
            <a:noFill/>
          </a:ln>
        </p:spPr>
        <p:txBody>
          <a:bodyPr wrap="square" lIns="0" tIns="0" rIns="0" bIns="0" rtlCol="0" anchor="ctr"/>
          <a:lstStyle/>
          <a:p>
            <a:pPr algn="ctr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👤</a:t>
            </a:r>
          </a:p>
        </p:txBody>
      </p:sp>
      <p:sp>
        <p:nvSpPr>
          <p:cNvPr id="23" name="Card Right Header"/>
          <p:cNvSpPr/>
          <p:nvPr/>
        </p:nvSpPr>
        <p:spPr>
          <a:xfrm>
            <a:off x="5480820" y="1371600"/>
            <a:ext cx="30507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Arial Black" pitchFamily="34" charset="0"/>
              </a:rPr>
              <a:t>INDIVIDUELLA</a:t>
            </a:r>
          </a:p>
        </p:txBody>
      </p:sp>
      <p:sp>
        <p:nvSpPr>
          <p:cNvPr id="24" name="Card Right Body"/>
          <p:cNvSpPr/>
          <p:nvPr/>
        </p:nvSpPr>
        <p:spPr>
          <a:xfrm>
            <a:off x="4960620" y="192024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sv-SE" sz="1300" dirty="0">
                <a:solidFill>
                  <a:srgbClr val="0A0A0A"/>
                </a:solidFill>
                <a:latin typeface="Calibri" pitchFamily="34" charset="0"/>
              </a:rPr>
              <a:t>Varje spelare säljer individuellt och samlar på sitt eget spelarkonto.</a:t>
            </a:r>
          </a:p>
        </p:txBody>
      </p:sp>
      <p:sp>
        <p:nvSpPr>
          <p:cNvPr id="25" name="Card Right Dest Box"/>
          <p:cNvSpPr/>
          <p:nvPr/>
        </p:nvSpPr>
        <p:spPr>
          <a:xfrm>
            <a:off x="4960620" y="2788560"/>
            <a:ext cx="3657600" cy="912240"/>
          </a:xfrm>
          <a:prstGeom prst="rect">
            <a:avLst/>
          </a:prstGeom>
          <a:solidFill>
            <a:srgbClr val="0A0A0A"/>
          </a:solidFill>
          <a:ln w="0">
            <a:noFill/>
          </a:ln>
        </p:spPr>
        <p:txBody>
          <a:bodyPr wrap="square" lIns="114300" tIns="91440" rIns="114300" bIns="91440" rtlCol="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0E000"/>
                </a:solidFill>
                <a:latin typeface="Calibri" pitchFamily="34" charset="0"/>
              </a:rPr>
              <a:t>PENGARNA GÅR TILL</a:t>
            </a:r>
          </a:p>
          <a:p>
            <a:pPr marL="0" indent="0">
              <a:buNone/>
            </a:pPr>
            <a:r>
              <a:rPr lang="sv-SE" sz="1800" b="1" dirty="0">
                <a:solidFill>
                  <a:srgbClr val="FFFFFF"/>
                </a:solidFill>
                <a:latin typeface="Arial Black" pitchFamily="34" charset="0"/>
              </a:rPr>
              <a:t>SPELARKONTOT</a:t>
            </a:r>
          </a:p>
          <a:p>
            <a:pPr marL="0" indent="0">
              <a:buNone/>
            </a:pPr>
            <a:r>
              <a:rPr lang="sv-SE" sz="1100" dirty="0">
                <a:solidFill>
                  <a:srgbClr val="A09060"/>
                </a:solidFill>
                <a:latin typeface="Calibri" pitchFamily="34" charset="0"/>
              </a:rPr>
              <a:t>Används till cuper och egna aktiviteter</a:t>
            </a:r>
          </a:p>
        </p:txBody>
      </p:sp>
    </p:spTree>
    <p:extLst>
      <p:ext uri="{BB962C8B-B14F-4D97-AF65-F5344CB8AC3E}">
        <p14:creationId xmlns:p14="http://schemas.microsoft.com/office/powerpoint/2010/main" val="4169438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SPELARKONTO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F365E6B-DEBB-EB64-AD31-83C9CDB35D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2419"/>
          <a:stretch>
            <a:fillRect/>
          </a:stretch>
        </p:blipFill>
        <p:spPr>
          <a:xfrm>
            <a:off x="4868333" y="1942363"/>
            <a:ext cx="3868942" cy="1579770"/>
          </a:xfrm>
          <a:prstGeom prst="rect">
            <a:avLst/>
          </a:prstGeom>
        </p:spPr>
      </p:pic>
      <p:sp>
        <p:nvSpPr>
          <p:cNvPr id="6" name="b210">
            <a:extLst>
              <a:ext uri="{FF2B5EF4-FFF2-40B4-BE49-F238E27FC236}">
                <a16:creationId xmlns:a16="http://schemas.microsoft.com/office/drawing/2014/main" id="{022AFC66-B402-4E01-6BA0-ECF4E3BDA8E5}"/>
              </a:ext>
            </a:extLst>
          </p:cNvPr>
          <p:cNvSpPr/>
          <p:nvPr/>
        </p:nvSpPr>
        <p:spPr>
          <a:xfrm>
            <a:off x="812800" y="1307532"/>
            <a:ext cx="3860800" cy="3048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FFFFF"/>
                </a:solidFill>
                <a:latin typeface="Calibri" pitchFamily="34" charset="0"/>
              </a:rPr>
              <a:t>Spelarkonto - principer</a:t>
            </a:r>
          </a:p>
        </p:txBody>
      </p:sp>
      <p:sp>
        <p:nvSpPr>
          <p:cNvPr id="7" name="b211">
            <a:extLst>
              <a:ext uri="{FF2B5EF4-FFF2-40B4-BE49-F238E27FC236}">
                <a16:creationId xmlns:a16="http://schemas.microsoft.com/office/drawing/2014/main" id="{15FA8D79-2E95-5FA9-08A8-3E704DC383F6}"/>
              </a:ext>
            </a:extLst>
          </p:cNvPr>
          <p:cNvSpPr/>
          <p:nvPr/>
        </p:nvSpPr>
        <p:spPr>
          <a:xfrm>
            <a:off x="812800" y="1612332"/>
            <a:ext cx="3860800" cy="2362200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Gemensamma försäljningar finansierar bas-cuper och aktiviteter</a:t>
            </a:r>
          </a:p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Individuella försäljningar fyller på varje individs spelarkonto utifrån hur mycket man sålt</a:t>
            </a:r>
          </a:p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Möjlighet att fylla på spelarkontot separat finns</a:t>
            </a:r>
          </a:p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400" b="0" dirty="0">
                <a:solidFill>
                  <a:srgbClr val="3F4654"/>
                </a:solidFill>
                <a:latin typeface="Calibri" pitchFamily="34" charset="0"/>
              </a:rPr>
              <a:t>Icke bas-aktiviteter finansieras från respektive spelarkonto för de som deltar</a:t>
            </a:r>
          </a:p>
        </p:txBody>
      </p:sp>
    </p:spTree>
    <p:extLst>
      <p:ext uri="{BB962C8B-B14F-4D97-AF65-F5344CB8AC3E}">
        <p14:creationId xmlns:p14="http://schemas.microsoft.com/office/powerpoint/2010/main" val="2753053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igSash2">
            <a:extLst>
              <a:ext uri="{FF2B5EF4-FFF2-40B4-BE49-F238E27FC236}">
                <a16:creationId xmlns:a16="http://schemas.microsoft.com/office/drawing/2014/main" id="{EB5D7E12-EBBA-4BA7-A201-CF80519E712A}"/>
              </a:ext>
            </a:extLst>
          </p:cNvPr>
          <p:cNvSpPr/>
          <p:nvPr/>
        </p:nvSpPr>
        <p:spPr>
          <a:xfrm rot="19800000">
            <a:off x="-291600" y="44137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OrigSash1">
            <a:extLst>
              <a:ext uri="{FF2B5EF4-FFF2-40B4-BE49-F238E27FC236}">
                <a16:creationId xmlns:a16="http://schemas.microsoft.com/office/drawing/2014/main" id="{DBF69869-519A-41B1-9411-D1F0BC1CFD69}"/>
              </a:ext>
            </a:extLst>
          </p:cNvPr>
          <p:cNvSpPr/>
          <p:nvPr/>
        </p:nvSpPr>
        <p:spPr>
          <a:xfrm rot="19800000">
            <a:off x="-291600" y="3766000"/>
            <a:ext cx="11887200" cy="635000"/>
          </a:xfrm>
          <a:prstGeom prst="rect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OrigSash0">
            <a:extLst>
              <a:ext uri="{FF2B5EF4-FFF2-40B4-BE49-F238E27FC236}">
                <a16:creationId xmlns:a16="http://schemas.microsoft.com/office/drawing/2014/main" id="{1BCCC647-7BD3-4D63-8FDD-0F67F07E4FE5}"/>
              </a:ext>
            </a:extLst>
          </p:cNvPr>
          <p:cNvSpPr/>
          <p:nvPr/>
        </p:nvSpPr>
        <p:spPr>
          <a:xfrm rot="19800000">
            <a:off x="-291600" y="37025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SPELSTRATEGI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Vår övergripande spelidé i anfall, försvar och omställning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77855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ÖVERGRIPANDE SPELSTRATEGI</a:t>
            </a:r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4"/>
          <p:cNvSpPr/>
          <p:nvPr/>
        </p:nvSpPr>
        <p:spPr>
          <a:xfrm>
            <a:off x="685800" y="841248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A09060"/>
                </a:solidFill>
                <a:latin typeface="Calibri" pitchFamily="34" charset="0"/>
              </a:rPr>
              <a:t>Målbild: snabb, modig och kollektiv handboll där varje spelare bidrar aktivt i alla faser</a:t>
            </a:r>
          </a:p>
        </p:txBody>
      </p:sp>
      <p:sp>
        <p:nvSpPr>
          <p:cNvPr id="7" name="Shape 5"/>
          <p:cNvSpPr/>
          <p:nvPr/>
        </p:nvSpPr>
        <p:spPr>
          <a:xfrm>
            <a:off x="685800" y="1168400"/>
            <a:ext cx="3840479" cy="11430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Shape 6"/>
          <p:cNvSpPr/>
          <p:nvPr/>
        </p:nvSpPr>
        <p:spPr>
          <a:xfrm>
            <a:off x="685800" y="1168400"/>
            <a:ext cx="63500" cy="11430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822960" y="1244600"/>
            <a:ext cx="356107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1. Spelidé – grundprinciper</a:t>
            </a:r>
          </a:p>
        </p:txBody>
      </p:sp>
      <p:sp>
        <p:nvSpPr>
          <p:cNvPr id="10" name="Text 8"/>
          <p:cNvSpPr/>
          <p:nvPr/>
        </p:nvSpPr>
        <p:spPr>
          <a:xfrm>
            <a:off x="822960" y="1524000"/>
            <a:ext cx="3561079" cy="738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Högt tempo &amp; 100% satsning i alla faser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Struktur först – kreativitet i avslut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Första tanken framåt – hota mål, fastna aldrig</a:t>
            </a:r>
          </a:p>
        </p:txBody>
      </p:sp>
      <p:sp>
        <p:nvSpPr>
          <p:cNvPr id="11" name="Shape 9"/>
          <p:cNvSpPr/>
          <p:nvPr/>
        </p:nvSpPr>
        <p:spPr>
          <a:xfrm>
            <a:off x="4709160" y="1168400"/>
            <a:ext cx="3840479" cy="11430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2" name="Shape 10"/>
          <p:cNvSpPr/>
          <p:nvPr/>
        </p:nvSpPr>
        <p:spPr>
          <a:xfrm>
            <a:off x="4709160" y="1168400"/>
            <a:ext cx="63500" cy="11430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3" name="Text 11"/>
          <p:cNvSpPr/>
          <p:nvPr/>
        </p:nvSpPr>
        <p:spPr>
          <a:xfrm>
            <a:off x="4846320" y="1244600"/>
            <a:ext cx="356107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2. Anfallsspel</a:t>
            </a:r>
          </a:p>
        </p:txBody>
      </p:sp>
      <p:sp>
        <p:nvSpPr>
          <p:cNvPr id="14" name="Text 12"/>
          <p:cNvSpPr/>
          <p:nvPr/>
        </p:nvSpPr>
        <p:spPr>
          <a:xfrm>
            <a:off x="4846320" y="1524000"/>
            <a:ext cx="3561079" cy="738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Bredd + djup – sträck ut försvaret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Bolltempo före löptempo, alltid hota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Rörelse utan boll: växlar, inspel, spärrar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5–7 spelstarter + kombinationer vid uppställt</a:t>
            </a:r>
          </a:p>
        </p:txBody>
      </p:sp>
      <p:sp>
        <p:nvSpPr>
          <p:cNvPr id="15" name="Shape 13"/>
          <p:cNvSpPr/>
          <p:nvPr/>
        </p:nvSpPr>
        <p:spPr>
          <a:xfrm>
            <a:off x="685800" y="2540000"/>
            <a:ext cx="3840479" cy="11430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Shape 14"/>
          <p:cNvSpPr/>
          <p:nvPr/>
        </p:nvSpPr>
        <p:spPr>
          <a:xfrm>
            <a:off x="685800" y="2540000"/>
            <a:ext cx="63500" cy="11430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7" name="Text 15"/>
          <p:cNvSpPr/>
          <p:nvPr/>
        </p:nvSpPr>
        <p:spPr>
          <a:xfrm>
            <a:off x="822960" y="2616200"/>
            <a:ext cx="356107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3. Försvarsspel</a:t>
            </a:r>
          </a:p>
        </p:txBody>
      </p:sp>
      <p:sp>
        <p:nvSpPr>
          <p:cNvPr id="18" name="Text 16"/>
          <p:cNvSpPr/>
          <p:nvPr/>
        </p:nvSpPr>
        <p:spPr>
          <a:xfrm>
            <a:off x="822960" y="2895600"/>
            <a:ext cx="3561079" cy="738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Behärska tre system: 3–2–1, 3–3, 6–0/5–1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Aggressivt – attackera bollhållaren, backa inte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Jobba som ETT försvar, ständig kommunikation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Stäng mitten, styr spelet utåt</a:t>
            </a:r>
          </a:p>
        </p:txBody>
      </p:sp>
      <p:sp>
        <p:nvSpPr>
          <p:cNvPr id="19" name="Shape 17"/>
          <p:cNvSpPr/>
          <p:nvPr/>
        </p:nvSpPr>
        <p:spPr>
          <a:xfrm>
            <a:off x="4709160" y="2540000"/>
            <a:ext cx="3840479" cy="11430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0" name="Shape 18"/>
          <p:cNvSpPr/>
          <p:nvPr/>
        </p:nvSpPr>
        <p:spPr>
          <a:xfrm>
            <a:off x="4709160" y="2540000"/>
            <a:ext cx="63500" cy="11430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" name="Text 19"/>
          <p:cNvSpPr/>
          <p:nvPr/>
        </p:nvSpPr>
        <p:spPr>
          <a:xfrm>
            <a:off x="4846320" y="2616200"/>
            <a:ext cx="356107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4. Uppspel / kontring</a:t>
            </a:r>
          </a:p>
        </p:txBody>
      </p:sp>
      <p:sp>
        <p:nvSpPr>
          <p:cNvPr id="22" name="Text 20"/>
          <p:cNvSpPr/>
          <p:nvPr/>
        </p:nvSpPr>
        <p:spPr>
          <a:xfrm>
            <a:off x="4846320" y="2895600"/>
            <a:ext cx="3561079" cy="738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Mål: göra mål innan motståndaren är organiserad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Fas 1: direkt kontring – snabb första pass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Fas 2: andravåg fyller på i full fart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Fas 3: inget läge → lugnt in i uppställt spel</a:t>
            </a:r>
          </a:p>
        </p:txBody>
      </p:sp>
      <p:sp>
        <p:nvSpPr>
          <p:cNvPr id="23" name="Shape 21"/>
          <p:cNvSpPr/>
          <p:nvPr/>
        </p:nvSpPr>
        <p:spPr>
          <a:xfrm>
            <a:off x="685800" y="3911600"/>
            <a:ext cx="3840479" cy="11430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4" name="Shape 22"/>
          <p:cNvSpPr/>
          <p:nvPr/>
        </p:nvSpPr>
        <p:spPr>
          <a:xfrm>
            <a:off x="685800" y="3911600"/>
            <a:ext cx="63500" cy="11430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5" name="Text 23"/>
          <p:cNvSpPr/>
          <p:nvPr/>
        </p:nvSpPr>
        <p:spPr>
          <a:xfrm>
            <a:off x="822960" y="3987800"/>
            <a:ext cx="356107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5. Taktiskt spel</a:t>
            </a:r>
          </a:p>
        </p:txBody>
      </p:sp>
      <p:sp>
        <p:nvSpPr>
          <p:cNvPr id="26" name="Text 24"/>
          <p:cNvSpPr/>
          <p:nvPr/>
        </p:nvSpPr>
        <p:spPr>
          <a:xfrm>
            <a:off x="822960" y="4267200"/>
            <a:ext cx="3561079" cy="738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Överläge (6v5): tålamod, spela till bästa läget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Underläge / matchledning: kontroll, driv tid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Riskzoner: grön=tempo, gul=struktur, röd=kontroll</a:t>
            </a:r>
          </a:p>
        </p:txBody>
      </p:sp>
      <p:sp>
        <p:nvSpPr>
          <p:cNvPr id="27" name="Shape 25"/>
          <p:cNvSpPr/>
          <p:nvPr/>
        </p:nvSpPr>
        <p:spPr>
          <a:xfrm>
            <a:off x="4709160" y="3911600"/>
            <a:ext cx="3840479" cy="11430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8" name="Shape 26"/>
          <p:cNvSpPr/>
          <p:nvPr/>
        </p:nvSpPr>
        <p:spPr>
          <a:xfrm>
            <a:off x="4709160" y="3911600"/>
            <a:ext cx="63500" cy="11430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9" name="Text 27"/>
          <p:cNvSpPr/>
          <p:nvPr/>
        </p:nvSpPr>
        <p:spPr>
          <a:xfrm>
            <a:off x="4846320" y="3987800"/>
            <a:ext cx="3561079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6. Coaching</a:t>
            </a:r>
          </a:p>
        </p:txBody>
      </p:sp>
      <p:sp>
        <p:nvSpPr>
          <p:cNvPr id="30" name="Text 28"/>
          <p:cNvSpPr/>
          <p:nvPr/>
        </p:nvSpPr>
        <p:spPr>
          <a:xfrm>
            <a:off x="4846320" y="4267200"/>
            <a:ext cx="3561079" cy="738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Sträva efter jämna matcher – flytande lag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2–3 lagfokus + 1–2 individuella fokus per match</a:t>
            </a:r>
          </a:p>
          <a:p>
            <a:pPr marL="0" indent="0">
              <a:buNone/>
            </a:pPr>
            <a:r>
              <a:rPr lang="sv-SE" sz="1000" dirty="0">
                <a:solidFill>
                  <a:srgbClr val="6B7280"/>
                </a:solidFill>
                <a:latin typeface="Calibri" pitchFamily="34" charset="0"/>
              </a:rPr>
              <a:t>Role model: nivå 1-spelare driver i nivå 3-matcher</a:t>
            </a:r>
          </a:p>
        </p:txBody>
      </p:sp>
    </p:spTree>
    <p:extLst>
      <p:ext uri="{BB962C8B-B14F-4D97-AF65-F5344CB8AC3E}">
        <p14:creationId xmlns:p14="http://schemas.microsoft.com/office/powerpoint/2010/main" val="4146858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9800000">
            <a:off x="-291600" y="3701992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 rot="19800000">
            <a:off x="-291600" y="3766000"/>
            <a:ext cx="11887200" cy="64008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 rot="19800000">
            <a:off x="-291600" y="4415224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ÖVRIGT PRAKTISKT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Volontärroller, resor &amp; samåkning, kommunikation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68248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ashGold2">
            <a:extLst>
              <a:ext uri="{FF2B5EF4-FFF2-40B4-BE49-F238E27FC236}">
                <a16:creationId xmlns:a16="http://schemas.microsoft.com/office/drawing/2014/main" id="{F62090FC-AFB4-4EB2-9CDE-3314AED22736}"/>
              </a:ext>
            </a:extLst>
          </p:cNvPr>
          <p:cNvSpPr/>
          <p:nvPr/>
        </p:nvSpPr>
        <p:spPr>
          <a:xfrm rot="19800000">
            <a:off x="-1371600" y="6781800"/>
            <a:ext cx="11887200" cy="50800"/>
          </a:xfrm>
          <a:prstGeom prst="rect">
            <a:avLst/>
          </a:prstGeom>
          <a:solidFill>
            <a:srgbClr val="C8A95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4" name="SashYellow">
            <a:extLst>
              <a:ext uri="{FF2B5EF4-FFF2-40B4-BE49-F238E27FC236}">
                <a16:creationId xmlns:a16="http://schemas.microsoft.com/office/drawing/2014/main" id="{E51CE4F4-C0C2-44F4-A261-D69D6139ABB6}"/>
              </a:ext>
            </a:extLst>
          </p:cNvPr>
          <p:cNvSpPr/>
          <p:nvPr/>
        </p:nvSpPr>
        <p:spPr>
          <a:xfrm rot="19800000">
            <a:off x="-1371600" y="6019800"/>
            <a:ext cx="11887200" cy="762000"/>
          </a:xfrm>
          <a:prstGeom prst="rect">
            <a:avLst/>
          </a:prstGeom>
          <a:solidFill>
            <a:srgbClr val="F2E5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3" name="SashGold1">
            <a:extLst>
              <a:ext uri="{FF2B5EF4-FFF2-40B4-BE49-F238E27FC236}">
                <a16:creationId xmlns:a16="http://schemas.microsoft.com/office/drawing/2014/main" id="{ACA3A37E-F54A-41B3-923E-8159A1119ED5}"/>
              </a:ext>
            </a:extLst>
          </p:cNvPr>
          <p:cNvSpPr/>
          <p:nvPr/>
        </p:nvSpPr>
        <p:spPr>
          <a:xfrm rot="19800000">
            <a:off x="-1371600" y="5969000"/>
            <a:ext cx="11887200" cy="50800"/>
          </a:xfrm>
          <a:prstGeom prst="rect">
            <a:avLst/>
          </a:prstGeom>
          <a:solidFill>
            <a:srgbClr val="C8A95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Shape 4"/>
          <p:cNvSpPr/>
          <p:nvPr/>
        </p:nvSpPr>
        <p:spPr>
          <a:xfrm>
            <a:off x="685800" y="996696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5"/>
          <p:cNvSpPr/>
          <p:nvPr/>
        </p:nvSpPr>
        <p:spPr>
          <a:xfrm>
            <a:off x="685800" y="99669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33272" y="960120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Välkommen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85800" y="1417320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0" name="Text 8"/>
          <p:cNvSpPr/>
          <p:nvPr/>
        </p:nvSpPr>
        <p:spPr>
          <a:xfrm>
            <a:off x="685800" y="14173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33272" y="1380744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Laget &amp; ledarteamet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85800" y="1837944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3" name="Text 11"/>
          <p:cNvSpPr/>
          <p:nvPr/>
        </p:nvSpPr>
        <p:spPr>
          <a:xfrm>
            <a:off x="685800" y="18379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33272" y="1801368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enkät, lärdomar &amp; principer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85800" y="2258568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Text 14"/>
          <p:cNvSpPr/>
          <p:nvPr/>
        </p:nvSpPr>
        <p:spPr>
          <a:xfrm>
            <a:off x="685800" y="22585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33272" y="2221992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Säsongsplanering 2026/27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754880" y="996696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9" name="Text 17"/>
          <p:cNvSpPr/>
          <p:nvPr/>
        </p:nvSpPr>
        <p:spPr>
          <a:xfrm>
            <a:off x="4754880" y="99669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02352" y="960120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Ekonomi, försäljningar &amp; spelarkonto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754880" y="1905000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2" name="Text 20"/>
          <p:cNvSpPr/>
          <p:nvPr/>
        </p:nvSpPr>
        <p:spPr>
          <a:xfrm>
            <a:off x="4754880" y="19050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102352" y="1879600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Övrigt praktiskt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754880" y="2328335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8" name="Text 26"/>
          <p:cNvSpPr/>
          <p:nvPr/>
        </p:nvSpPr>
        <p:spPr>
          <a:xfrm>
            <a:off x="4754880" y="2328335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102352" y="2302935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Viktiga datum framöver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4754880" y="2747435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1" name="Text 29"/>
          <p:cNvSpPr/>
          <p:nvPr/>
        </p:nvSpPr>
        <p:spPr>
          <a:xfrm>
            <a:off x="4754880" y="2747435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102352" y="2722035"/>
            <a:ext cx="3429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Frågor &amp; övrigt</a:t>
            </a:r>
            <a:endParaRPr lang="en-US" sz="1300" dirty="0"/>
          </a:p>
        </p:txBody>
      </p:sp>
      <p:sp>
        <p:nvSpPr>
          <p:cNvPr id="3" name="AgLblSpel">
            <a:extLst>
              <a:ext uri="{FF2B5EF4-FFF2-40B4-BE49-F238E27FC236}">
                <a16:creationId xmlns:a16="http://schemas.microsoft.com/office/drawing/2014/main" id="{997F6676-F73F-4A73-86F7-0B296AD813E4}"/>
              </a:ext>
            </a:extLst>
          </p:cNvPr>
          <p:cNvSpPr txBox="1"/>
          <p:nvPr/>
        </p:nvSpPr>
        <p:spPr>
          <a:xfrm>
            <a:off x="5105400" y="1397000"/>
            <a:ext cx="342900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indent="0">
              <a:buNone/>
              <a:defRPr sz="13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defRPr>
            </a:lvl1pPr>
          </a:lstStyle>
          <a:p>
            <a:r>
              <a:rPr lang="sv-SE" dirty="0"/>
              <a:t>Spelstrategi</a:t>
            </a:r>
          </a:p>
        </p:txBody>
      </p:sp>
      <p:sp>
        <p:nvSpPr>
          <p:cNvPr id="37" name="Shape 19">
            <a:extLst>
              <a:ext uri="{FF2B5EF4-FFF2-40B4-BE49-F238E27FC236}">
                <a16:creationId xmlns:a16="http://schemas.microsoft.com/office/drawing/2014/main" id="{95767A1B-B947-D09E-F598-CD21E7106C51}"/>
              </a:ext>
            </a:extLst>
          </p:cNvPr>
          <p:cNvSpPr/>
          <p:nvPr/>
        </p:nvSpPr>
        <p:spPr>
          <a:xfrm>
            <a:off x="4754880" y="1415634"/>
            <a:ext cx="292608" cy="292608"/>
          </a:xfrm>
          <a:prstGeom prst="ellipse">
            <a:avLst/>
          </a:prstGeom>
          <a:solidFill>
            <a:srgbClr val="F2E500"/>
          </a:solidFill>
          <a:ln w="12700">
            <a:noFill/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8" name="Text 20">
            <a:extLst>
              <a:ext uri="{FF2B5EF4-FFF2-40B4-BE49-F238E27FC236}">
                <a16:creationId xmlns:a16="http://schemas.microsoft.com/office/drawing/2014/main" id="{7152454C-0A85-F189-AB8B-CE4763E39DE9}"/>
              </a:ext>
            </a:extLst>
          </p:cNvPr>
          <p:cNvSpPr/>
          <p:nvPr/>
        </p:nvSpPr>
        <p:spPr>
          <a:xfrm>
            <a:off x="4754880" y="141563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88045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75458-6EF5-0169-C375-40260D504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81A480D-001D-3B50-F6E8-6FB58C658824}"/>
              </a:ext>
            </a:extLst>
          </p:cNvPr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A1CC63E-92FF-2387-15F3-8DA9B74634E9}"/>
              </a:ext>
            </a:extLst>
          </p:cNvPr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8C3238D-8C23-11E9-4558-D211A6572C91}"/>
              </a:ext>
            </a:extLst>
          </p:cNvPr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KALLELSER</a:t>
            </a:r>
            <a:endParaRPr lang="en-US" sz="26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39C8D8AF-C819-DA88-06B4-D092618E50D9}"/>
              </a:ext>
            </a:extLst>
          </p:cNvPr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0" name="b210"/>
          <p:cNvSpPr/>
          <p:nvPr/>
        </p:nvSpPr>
        <p:spPr>
          <a:xfrm>
            <a:off x="685800" y="990600"/>
            <a:ext cx="3860800" cy="3048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FFFFF"/>
                </a:solidFill>
                <a:latin typeface="Calibri" pitchFamily="34" charset="0"/>
              </a:rPr>
              <a:t>UTMANINGAR – NULÄGE</a:t>
            </a:r>
          </a:p>
        </p:txBody>
      </p:sp>
      <p:sp>
        <p:nvSpPr>
          <p:cNvPr id="211" name="b211"/>
          <p:cNvSpPr/>
          <p:nvPr/>
        </p:nvSpPr>
        <p:spPr>
          <a:xfrm>
            <a:off x="685800" y="1295400"/>
            <a:ext cx="3860800" cy="1794933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Många svarar sent eller inte alls på kallelser.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Många sena avhopp, ofta tätt inpå träning.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Svårt att veta hur många som faktiskt kommer.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Ledarna lägger tid på att jaga svar i stället för att planera.</a:t>
            </a:r>
          </a:p>
        </p:txBody>
      </p:sp>
      <p:sp>
        <p:nvSpPr>
          <p:cNvPr id="212" name="b212"/>
          <p:cNvSpPr/>
          <p:nvPr/>
        </p:nvSpPr>
        <p:spPr>
          <a:xfrm>
            <a:off x="4749800" y="990600"/>
            <a:ext cx="3860800" cy="3048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FFFFF"/>
                </a:solidFill>
                <a:latin typeface="Calibri" pitchFamily="34" charset="0"/>
              </a:rPr>
              <a:t>KONSEKVENSER</a:t>
            </a:r>
          </a:p>
        </p:txBody>
      </p:sp>
      <p:sp>
        <p:nvSpPr>
          <p:cNvPr id="213" name="b213"/>
          <p:cNvSpPr/>
          <p:nvPr/>
        </p:nvSpPr>
        <p:spPr>
          <a:xfrm>
            <a:off x="4749800" y="1295400"/>
            <a:ext cx="3860800" cy="1794933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Svårt att planera pass – fel antal för övningar och matchformer.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Lägre träningskvalitet och sämre flyt på passen.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Osäkerhet inför matcher och cup – svårt att bemanna.</a:t>
            </a:r>
          </a:p>
          <a:p>
            <a:pPr marL="160000" indent="-160000">
              <a:lnSpc>
                <a:spcPct val="104000"/>
              </a:lnSpc>
              <a:spcBef>
                <a:spcPts val="30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Orättvist mot spelare och föräldrar som alltid svarar i tid.</a:t>
            </a:r>
          </a:p>
        </p:txBody>
      </p:sp>
      <p:sp>
        <p:nvSpPr>
          <p:cNvPr id="214" name="b214"/>
          <p:cNvSpPr/>
          <p:nvPr/>
        </p:nvSpPr>
        <p:spPr>
          <a:xfrm>
            <a:off x="685800" y="3344333"/>
            <a:ext cx="7924800" cy="304800"/>
          </a:xfrm>
          <a:prstGeom prst="rect">
            <a:avLst/>
          </a:prstGeom>
          <a:solidFill>
            <a:srgbClr val="F0E000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0A0A0A"/>
                </a:solidFill>
                <a:latin typeface="Calibri" pitchFamily="34" charset="0"/>
              </a:rPr>
              <a:t>SÅ HJÄLPS VI ÅT FRAMÅT</a:t>
            </a:r>
          </a:p>
        </p:txBody>
      </p:sp>
      <p:sp>
        <p:nvSpPr>
          <p:cNvPr id="215" name="b215"/>
          <p:cNvSpPr/>
          <p:nvPr/>
        </p:nvSpPr>
        <p:spPr>
          <a:xfrm>
            <a:off x="685800" y="3649133"/>
            <a:ext cx="7924800" cy="1168400"/>
          </a:xfrm>
          <a:prstGeom prst="rect">
            <a:avLst/>
          </a:prstGeom>
          <a:solidFill>
            <a:srgbClr val="FFFDEB"/>
          </a:solidFill>
          <a:ln w="15875">
            <a:solidFill>
              <a:srgbClr val="F0E000"/>
            </a:solidFill>
          </a:ln>
        </p:spPr>
        <p:txBody>
          <a:bodyPr wrap="square" lIns="177800" tIns="127000" rIns="1778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Svara på kallelsen i tid – gärna senast 48 timmar innan.</a:t>
            </a:r>
          </a:p>
          <a:p>
            <a:pPr marL="160000" indent="-160000">
              <a:lnSpc>
                <a:spcPct val="104000"/>
              </a:lnSpc>
              <a:spcBef>
                <a:spcPts val="25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Avhopp endast vid sjukdom eller giltigt skäl – och meddela ledare direkt.</a:t>
            </a:r>
          </a:p>
          <a:p>
            <a:pPr marL="160000" indent="-160000">
              <a:lnSpc>
                <a:spcPct val="104000"/>
              </a:lnSpc>
              <a:spcBef>
                <a:spcPts val="250"/>
              </a:spcBef>
              <a:buFont typeface="Arial"/>
              <a:buChar char="•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Hjälps åt som föräldrar att hålla koll på kallelser och svarstider.</a:t>
            </a:r>
          </a:p>
          <a:p>
            <a:pPr marL="160000" indent="-160000">
              <a:lnSpc>
                <a:spcPct val="104000"/>
              </a:lnSpc>
              <a:spcBef>
                <a:spcPts val="250"/>
              </a:spcBef>
              <a:buFont typeface="Arial"/>
              <a:buChar char="•"/>
            </a:pPr>
            <a:r>
              <a:rPr lang="sv-SE" sz="1150" b="1" dirty="0">
                <a:solidFill>
                  <a:srgbClr val="0A0A0A"/>
                </a:solidFill>
                <a:latin typeface="Calibri" pitchFamily="34" charset="0"/>
              </a:rPr>
              <a:t>Mål: hög och jämn svarsfrekvens ger bättre och roligare träningar för alla.</a:t>
            </a:r>
          </a:p>
        </p:txBody>
      </p:sp>
    </p:spTree>
    <p:extLst>
      <p:ext uri="{BB962C8B-B14F-4D97-AF65-F5344CB8AC3E}">
        <p14:creationId xmlns:p14="http://schemas.microsoft.com/office/powerpoint/2010/main" val="4277653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VOLONTÄRROLLER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4"/>
          <p:cNvSpPr/>
          <p:nvPr/>
        </p:nvSpPr>
        <p:spPr>
          <a:xfrm>
            <a:off x="685800" y="84124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Tränare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är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exkluderade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från</a:t>
            </a:r>
            <a:r>
              <a:rPr lang="en-US" sz="13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i="1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volontärroller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85800" y="1092200"/>
            <a:ext cx="3840480" cy="711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Shape 6"/>
          <p:cNvSpPr/>
          <p:nvPr/>
        </p:nvSpPr>
        <p:spPr>
          <a:xfrm>
            <a:off x="685800" y="1092200"/>
            <a:ext cx="64008" cy="7112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822960" y="1155700"/>
            <a:ext cx="361188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Matchvärd</a:t>
            </a:r>
            <a:r>
              <a:rPr lang="en-US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 </a:t>
            </a:r>
            <a:r>
              <a:rPr lang="en-US" sz="1300" b="1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sekretariat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1435100"/>
            <a:ext cx="361188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Hjälper till vid hemmamatcher – kort utbildning ges.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11700" y="1092200"/>
            <a:ext cx="3840480" cy="711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2" name="Shape 10"/>
          <p:cNvSpPr/>
          <p:nvPr/>
        </p:nvSpPr>
        <p:spPr>
          <a:xfrm>
            <a:off x="4711700" y="1092200"/>
            <a:ext cx="64008" cy="7112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3" name="Text 11"/>
          <p:cNvSpPr/>
          <p:nvPr/>
        </p:nvSpPr>
        <p:spPr>
          <a:xfrm>
            <a:off x="4848860" y="1155700"/>
            <a:ext cx="361188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Kafé &amp; försäljning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8860" y="1435100"/>
            <a:ext cx="361188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Bemanna kaféborden vid hemmamatcher.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85800" y="1905000"/>
            <a:ext cx="3840480" cy="711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Shape 14"/>
          <p:cNvSpPr/>
          <p:nvPr/>
        </p:nvSpPr>
        <p:spPr>
          <a:xfrm>
            <a:off x="685800" y="1905000"/>
            <a:ext cx="64008" cy="7112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7" name="Text 15"/>
          <p:cNvSpPr/>
          <p:nvPr/>
        </p:nvSpPr>
        <p:spPr>
          <a:xfrm>
            <a:off x="822960" y="1968500"/>
            <a:ext cx="361188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Transportkoordinator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22960" y="2247900"/>
            <a:ext cx="361188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Organisera samåkning till bortamatcher och cuper.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11700" y="1905000"/>
            <a:ext cx="3840480" cy="711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0" name="Shape 18"/>
          <p:cNvSpPr/>
          <p:nvPr/>
        </p:nvSpPr>
        <p:spPr>
          <a:xfrm>
            <a:off x="4711700" y="1905000"/>
            <a:ext cx="64008" cy="7112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" name="Text 19"/>
          <p:cNvSpPr/>
          <p:nvPr/>
        </p:nvSpPr>
        <p:spPr>
          <a:xfrm>
            <a:off x="4848860" y="1968500"/>
            <a:ext cx="361188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Filmning</a:t>
            </a:r>
            <a:r>
              <a:rPr lang="en-US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 sociala medier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48860" y="2247900"/>
            <a:ext cx="361188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Dokumentera matcher och träningar för klubbens kanaler.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85800" y="2717800"/>
            <a:ext cx="3840480" cy="711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4" name="Shape 22"/>
          <p:cNvSpPr/>
          <p:nvPr/>
        </p:nvSpPr>
        <p:spPr>
          <a:xfrm>
            <a:off x="685800" y="2717800"/>
            <a:ext cx="64008" cy="7112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5" name="Text 23"/>
          <p:cNvSpPr/>
          <p:nvPr/>
        </p:nvSpPr>
        <p:spPr>
          <a:xfrm>
            <a:off x="822960" y="2781300"/>
            <a:ext cx="361188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Cupansvarig förälder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22960" y="3060700"/>
            <a:ext cx="361188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Koordinera logistik kring respektive cup.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11700" y="2717800"/>
            <a:ext cx="3840480" cy="711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8" name="Shape 26"/>
          <p:cNvSpPr/>
          <p:nvPr/>
        </p:nvSpPr>
        <p:spPr>
          <a:xfrm>
            <a:off x="4711700" y="2717800"/>
            <a:ext cx="64008" cy="7112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9" name="Text 27"/>
          <p:cNvSpPr/>
          <p:nvPr/>
        </p:nvSpPr>
        <p:spPr>
          <a:xfrm>
            <a:off x="4848860" y="2781300"/>
            <a:ext cx="361188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AIK </a:t>
            </a:r>
            <a:r>
              <a:rPr lang="en-US" sz="1300" b="1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Försäljningar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848860" y="3060700"/>
            <a:ext cx="3611880" cy="3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Hantera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lagets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olika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försäljningsaktiviteter</a:t>
            </a: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D3A6A84-EF4D-4430-A6B2-1CD429A3654D}"/>
              </a:ext>
            </a:extLst>
          </p:cNvPr>
          <p:cNvSpPr/>
          <p:nvPr/>
        </p:nvSpPr>
        <p:spPr>
          <a:xfrm>
            <a:off x="685800" y="3530600"/>
            <a:ext cx="3840479" cy="711200"/>
          </a:xfrm>
          <a:prstGeom prst="roundRect">
            <a:avLst/>
          </a:prstGeom>
          <a:solidFill>
            <a:srgbClr val="F2F2F2"/>
          </a:solidFill>
          <a:ln w="6350" cap="flat" cmpd="sng" algn="ctr">
            <a:solidFill>
              <a:srgbClr val="E5E7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DAD0E1-FC78-4641-ACEB-6D9CECF5DC37}"/>
              </a:ext>
            </a:extLst>
          </p:cNvPr>
          <p:cNvSpPr/>
          <p:nvPr/>
        </p:nvSpPr>
        <p:spPr>
          <a:xfrm>
            <a:off x="685800" y="3530600"/>
            <a:ext cx="64008" cy="711200"/>
          </a:xfrm>
          <a:prstGeom prst="rect">
            <a:avLst/>
          </a:prstGeom>
          <a:solidFill>
            <a:srgbClr val="F0E000"/>
          </a:solidFill>
          <a:ln w="12700" cap="flat" cmpd="sng" algn="ctr">
            <a:solidFill>
              <a:srgbClr val="F0E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3BFF66-DA3D-4391-AA59-971341BF1B78}"/>
              </a:ext>
            </a:extLst>
          </p:cNvPr>
          <p:cNvSpPr txBox="1"/>
          <p:nvPr/>
        </p:nvSpPr>
        <p:spPr>
          <a:xfrm>
            <a:off x="822960" y="3594100"/>
            <a:ext cx="3611879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sv-SE" sz="1300" b="1">
                <a:solidFill>
                  <a:srgbClr val="0A0A0A"/>
                </a:solidFill>
                <a:latin typeface="Calibri"/>
                <a:ea typeface="Calibri"/>
                <a:cs typeface="Calibri"/>
              </a:rPr>
              <a:t>Strawberry läktarvärd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B0A2297-34B1-4755-A7FD-311ABE4B02C2}"/>
              </a:ext>
            </a:extLst>
          </p:cNvPr>
          <p:cNvSpPr txBox="1"/>
          <p:nvPr/>
        </p:nvSpPr>
        <p:spPr>
          <a:xfrm>
            <a:off x="822960" y="3873500"/>
            <a:ext cx="3611879" cy="330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sv-SE" sz="1100">
                <a:solidFill>
                  <a:srgbClr val="6B7280"/>
                </a:solidFill>
                <a:latin typeface="Calibri"/>
                <a:ea typeface="Calibri"/>
                <a:cs typeface="Calibri"/>
              </a:rPr>
              <a:t>För AIK fotbollsmatcher.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753CF099-7086-4CEA-A215-0804B6F1AA9D}"/>
              </a:ext>
            </a:extLst>
          </p:cNvPr>
          <p:cNvSpPr/>
          <p:nvPr/>
        </p:nvSpPr>
        <p:spPr>
          <a:xfrm>
            <a:off x="4711700" y="3530600"/>
            <a:ext cx="3840479" cy="711200"/>
          </a:xfrm>
          <a:prstGeom prst="roundRect">
            <a:avLst/>
          </a:prstGeom>
          <a:solidFill>
            <a:srgbClr val="F2F2F2"/>
          </a:solidFill>
          <a:ln w="6350" cap="flat" cmpd="sng" algn="ctr">
            <a:solidFill>
              <a:srgbClr val="E5E7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59B5C86-234C-4C43-882F-F6D8C97BBEB3}"/>
              </a:ext>
            </a:extLst>
          </p:cNvPr>
          <p:cNvSpPr/>
          <p:nvPr/>
        </p:nvSpPr>
        <p:spPr>
          <a:xfrm>
            <a:off x="4711700" y="3530600"/>
            <a:ext cx="64008" cy="711200"/>
          </a:xfrm>
          <a:prstGeom prst="rect">
            <a:avLst/>
          </a:prstGeom>
          <a:solidFill>
            <a:srgbClr val="F0E000"/>
          </a:solidFill>
          <a:ln w="12700" cap="flat" cmpd="sng" algn="ctr">
            <a:solidFill>
              <a:srgbClr val="F0E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810BEC7-5223-410C-A76B-FCA6F91D2759}"/>
              </a:ext>
            </a:extLst>
          </p:cNvPr>
          <p:cNvSpPr txBox="1"/>
          <p:nvPr/>
        </p:nvSpPr>
        <p:spPr>
          <a:xfrm>
            <a:off x="4848860" y="3594100"/>
            <a:ext cx="3611879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sv-SE" sz="1300" b="1">
                <a:solidFill>
                  <a:srgbClr val="0A0A0A"/>
                </a:solidFill>
                <a:latin typeface="Calibri"/>
                <a:ea typeface="Calibri"/>
                <a:cs typeface="Calibri"/>
              </a:rPr>
              <a:t>Eken Cup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6AE3A1E-73BF-44C0-96DA-7C0D30C17C06}"/>
              </a:ext>
            </a:extLst>
          </p:cNvPr>
          <p:cNvSpPr txBox="1"/>
          <p:nvPr/>
        </p:nvSpPr>
        <p:spPr>
          <a:xfrm>
            <a:off x="4848860" y="3873500"/>
            <a:ext cx="3611879" cy="330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sv-SE" sz="1100">
                <a:solidFill>
                  <a:srgbClr val="6B7280"/>
                </a:solidFill>
                <a:latin typeface="Calibri"/>
                <a:ea typeface="Calibri"/>
                <a:cs typeface="Calibri"/>
              </a:rPr>
              <a:t>Funktionär, städning, parkeringsvakt etc.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4F20EB0-8058-48A1-8410-70119E133890}"/>
              </a:ext>
            </a:extLst>
          </p:cNvPr>
          <p:cNvSpPr/>
          <p:nvPr/>
        </p:nvSpPr>
        <p:spPr>
          <a:xfrm>
            <a:off x="685800" y="4343400"/>
            <a:ext cx="3840479" cy="711200"/>
          </a:xfrm>
          <a:prstGeom prst="roundRect">
            <a:avLst/>
          </a:prstGeom>
          <a:solidFill>
            <a:srgbClr val="F2F2F2"/>
          </a:solidFill>
          <a:ln w="6350" cap="flat" cmpd="sng" algn="ctr">
            <a:solidFill>
              <a:srgbClr val="E5E7EB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6795CE4-05E1-4793-B067-B6D9A67F9F63}"/>
              </a:ext>
            </a:extLst>
          </p:cNvPr>
          <p:cNvSpPr/>
          <p:nvPr/>
        </p:nvSpPr>
        <p:spPr>
          <a:xfrm>
            <a:off x="685800" y="4343400"/>
            <a:ext cx="64008" cy="711200"/>
          </a:xfrm>
          <a:prstGeom prst="rect">
            <a:avLst/>
          </a:prstGeom>
          <a:solidFill>
            <a:srgbClr val="F0E000"/>
          </a:solidFill>
          <a:ln w="12700" cap="flat" cmpd="sng" algn="ctr">
            <a:solidFill>
              <a:srgbClr val="F0E0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07AC48D-42CC-47AC-8B79-701AF0D576BC}"/>
              </a:ext>
            </a:extLst>
          </p:cNvPr>
          <p:cNvSpPr txBox="1"/>
          <p:nvPr/>
        </p:nvSpPr>
        <p:spPr>
          <a:xfrm>
            <a:off x="822960" y="4406900"/>
            <a:ext cx="3611879" cy="2540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sv-SE" sz="1300" b="1">
                <a:solidFill>
                  <a:srgbClr val="0A0A0A"/>
                </a:solidFill>
                <a:latin typeface="Calibri"/>
                <a:ea typeface="Calibri"/>
                <a:cs typeface="Calibri"/>
              </a:rPr>
              <a:t>Värdlag senior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91225D9-24FD-40DF-87DA-D2F636F81382}"/>
              </a:ext>
            </a:extLst>
          </p:cNvPr>
          <p:cNvSpPr txBox="1"/>
          <p:nvPr/>
        </p:nvSpPr>
        <p:spPr>
          <a:xfrm>
            <a:off x="822960" y="4686300"/>
            <a:ext cx="3611879" cy="330200"/>
          </a:xfrm>
          <a:prstGeom prst="rect">
            <a:avLst/>
          </a:prstGeom>
          <a:noFill/>
        </p:spPr>
        <p:txBody>
          <a:bodyPr vertOverflow="overflow" vert="horz" wrap="square" rtlCol="0" anchor="t">
            <a:noAutofit/>
          </a:bodyPr>
          <a:lstStyle/>
          <a:p>
            <a:pPr algn="l"/>
            <a:r>
              <a:rPr lang="sv-SE" sz="1100">
                <a:solidFill>
                  <a:srgbClr val="6B7280"/>
                </a:solidFill>
                <a:latin typeface="Calibri"/>
                <a:ea typeface="Calibri"/>
                <a:cs typeface="Calibri"/>
              </a:rPr>
              <a:t>Värduppdrag vid seniorlagets matcher.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FILMNING AV MATCHER</a:t>
            </a:r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4"/>
          <p:cNvSpPr/>
          <p:nvPr/>
        </p:nvSpPr>
        <p:spPr>
          <a:xfrm>
            <a:off x="685800" y="84124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i="1" dirty="0">
                <a:solidFill>
                  <a:srgbClr val="6B7280"/>
                </a:solidFill>
                <a:latin typeface="Calibri" pitchFamily="34" charset="0"/>
              </a:rPr>
              <a:t>Vi föräldrar filmar alla matcher tillsammans via SolidSport.</a:t>
            </a:r>
          </a:p>
        </p:txBody>
      </p:sp>
      <p:sp>
        <p:nvSpPr>
          <p:cNvPr id="7" name="Shape 5"/>
          <p:cNvSpPr/>
          <p:nvPr/>
        </p:nvSpPr>
        <p:spPr>
          <a:xfrm>
            <a:off x="685800" y="1170432"/>
            <a:ext cx="3840480" cy="9144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Shape 6"/>
          <p:cNvSpPr/>
          <p:nvPr/>
        </p:nvSpPr>
        <p:spPr>
          <a:xfrm>
            <a:off x="685800" y="1170432"/>
            <a:ext cx="64008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822960" y="126187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Filmning &amp; placering</a:t>
            </a:r>
          </a:p>
        </p:txBody>
      </p:sp>
      <p:sp>
        <p:nvSpPr>
          <p:cNvPr id="10" name="Text 8"/>
          <p:cNvSpPr/>
          <p:nvPr/>
        </p:nvSpPr>
        <p:spPr>
          <a:xfrm>
            <a:off x="822960" y="15544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dirty="0">
                <a:solidFill>
                  <a:srgbClr val="6B7280"/>
                </a:solidFill>
                <a:latin typeface="Calibri" pitchFamily="34" charset="0"/>
              </a:rPr>
              <a:t>Filma hela matchen inkl. paus. Stativ och landskapsläge, mitt på långsidan (gärna läktaren). Hela planhalvan och målen ska synas.</a:t>
            </a:r>
          </a:p>
        </p:txBody>
      </p:sp>
      <p:sp>
        <p:nvSpPr>
          <p:cNvPr id="11" name="Shape 9"/>
          <p:cNvSpPr/>
          <p:nvPr/>
        </p:nvSpPr>
        <p:spPr>
          <a:xfrm>
            <a:off x="4709160" y="1170432"/>
            <a:ext cx="3840480" cy="9144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2" name="Shape 10"/>
          <p:cNvSpPr/>
          <p:nvPr/>
        </p:nvSpPr>
        <p:spPr>
          <a:xfrm>
            <a:off x="4709160" y="1170432"/>
            <a:ext cx="64008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3" name="Text 11"/>
          <p:cNvSpPr/>
          <p:nvPr/>
        </p:nvSpPr>
        <p:spPr>
          <a:xfrm>
            <a:off x="4846320" y="126187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Kommentering</a:t>
            </a:r>
          </a:p>
        </p:txBody>
      </p:sp>
      <p:sp>
        <p:nvSpPr>
          <p:cNvPr id="14" name="Text 12"/>
          <p:cNvSpPr/>
          <p:nvPr/>
        </p:nvSpPr>
        <p:spPr>
          <a:xfrm>
            <a:off x="4846320" y="15544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dirty="0">
                <a:solidFill>
                  <a:srgbClr val="6B7280"/>
                </a:solidFill>
                <a:latin typeface="Calibri" pitchFamily="34" charset="0"/>
              </a:rPr>
              <a:t>Kommentera gärna vad som händer på plan, t.ex. utvisningar – sådant är svårt att se på filmen.</a:t>
            </a:r>
          </a:p>
        </p:txBody>
      </p:sp>
      <p:sp>
        <p:nvSpPr>
          <p:cNvPr id="15" name="Shape 13"/>
          <p:cNvSpPr/>
          <p:nvPr/>
        </p:nvSpPr>
        <p:spPr>
          <a:xfrm>
            <a:off x="685800" y="2221992"/>
            <a:ext cx="3840480" cy="9144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Shape 14"/>
          <p:cNvSpPr/>
          <p:nvPr/>
        </p:nvSpPr>
        <p:spPr>
          <a:xfrm>
            <a:off x="685800" y="2221992"/>
            <a:ext cx="64008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7" name="Text 15"/>
          <p:cNvSpPr/>
          <p:nvPr/>
        </p:nvSpPr>
        <p:spPr>
          <a:xfrm>
            <a:off x="822960" y="231343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Så filmar du</a:t>
            </a:r>
          </a:p>
        </p:txBody>
      </p:sp>
      <p:sp>
        <p:nvSpPr>
          <p:cNvPr id="18" name="Text 16"/>
          <p:cNvSpPr/>
          <p:nvPr/>
        </p:nvSpPr>
        <p:spPr>
          <a:xfrm>
            <a:off x="822960" y="260604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dirty="0">
                <a:solidFill>
                  <a:srgbClr val="6B7280"/>
                </a:solidFill>
                <a:latin typeface="Calibri" pitchFamily="34" charset="0"/>
              </a:rPr>
              <a:t>Skapa konto på solidsport.com och filma i appen SolidSport Broadcast. Matcherna ligger förinlagda – välj rätt match och starta i god tid. Testa uppkopplingen innan match (hallens wifi).</a:t>
            </a:r>
          </a:p>
        </p:txBody>
      </p:sp>
      <p:sp>
        <p:nvSpPr>
          <p:cNvPr id="19" name="Shape 17"/>
          <p:cNvSpPr/>
          <p:nvPr/>
        </p:nvSpPr>
        <p:spPr>
          <a:xfrm>
            <a:off x="4709160" y="2221992"/>
            <a:ext cx="3840480" cy="9144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0" name="Shape 18"/>
          <p:cNvSpPr/>
          <p:nvPr/>
        </p:nvSpPr>
        <p:spPr>
          <a:xfrm>
            <a:off x="4709160" y="2221992"/>
            <a:ext cx="64008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" name="Text 19"/>
          <p:cNvSpPr/>
          <p:nvPr/>
        </p:nvSpPr>
        <p:spPr>
          <a:xfrm>
            <a:off x="4846320" y="231343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Så tittar du</a:t>
            </a:r>
          </a:p>
        </p:txBody>
      </p:sp>
      <p:sp>
        <p:nvSpPr>
          <p:cNvPr id="22" name="Text 20"/>
          <p:cNvSpPr/>
          <p:nvPr/>
        </p:nvSpPr>
        <p:spPr>
          <a:xfrm>
            <a:off x="4846320" y="260604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dirty="0">
                <a:solidFill>
                  <a:srgbClr val="6B7280"/>
                </a:solidFill>
                <a:latin typeface="Calibri" pitchFamily="34" charset="0"/>
              </a:rPr>
              <a:t>Titta i appen SolidSport. Logga in och följ kanalen AIK Handboll F2013 – där hittar du både kommande och gamla matcher.</a:t>
            </a:r>
          </a:p>
        </p:txBody>
      </p:sp>
      <p:sp>
        <p:nvSpPr>
          <p:cNvPr id="23" name="Shape 21"/>
          <p:cNvSpPr/>
          <p:nvPr/>
        </p:nvSpPr>
        <p:spPr>
          <a:xfrm>
            <a:off x="685800" y="3273552"/>
            <a:ext cx="3840480" cy="9144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4" name="Shape 22"/>
          <p:cNvSpPr/>
          <p:nvPr/>
        </p:nvSpPr>
        <p:spPr>
          <a:xfrm>
            <a:off x="685800" y="3273552"/>
            <a:ext cx="64008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5" name="Text 23"/>
          <p:cNvSpPr/>
          <p:nvPr/>
        </p:nvSpPr>
        <p:spPr>
          <a:xfrm>
            <a:off x="822960" y="336499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Föräldraansvar</a:t>
            </a:r>
          </a:p>
        </p:txBody>
      </p:sp>
      <p:sp>
        <p:nvSpPr>
          <p:cNvPr id="26" name="Text 24"/>
          <p:cNvSpPr/>
          <p:nvPr/>
        </p:nvSpPr>
        <p:spPr>
          <a:xfrm>
            <a:off x="822960" y="365760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dirty="0">
                <a:solidFill>
                  <a:srgbClr val="6B7280"/>
                </a:solidFill>
                <a:latin typeface="Calibri" pitchFamily="34" charset="0"/>
              </a:rPr>
              <a:t>Vi föräldrar ansvarar gemensamt för att någon filmar varje match. Hjälps åt att fördela uppgiften.</a:t>
            </a:r>
          </a:p>
        </p:txBody>
      </p:sp>
      <p:sp>
        <p:nvSpPr>
          <p:cNvPr id="27" name="Shape 25"/>
          <p:cNvSpPr/>
          <p:nvPr/>
        </p:nvSpPr>
        <p:spPr>
          <a:xfrm>
            <a:off x="4709160" y="3273552"/>
            <a:ext cx="3840480" cy="9144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8" name="Shape 26"/>
          <p:cNvSpPr/>
          <p:nvPr/>
        </p:nvSpPr>
        <p:spPr>
          <a:xfrm>
            <a:off x="4709160" y="3273552"/>
            <a:ext cx="64008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9" name="Text 27"/>
          <p:cNvSpPr/>
          <p:nvPr/>
        </p:nvSpPr>
        <p:spPr>
          <a:xfrm>
            <a:off x="4846320" y="3364992"/>
            <a:ext cx="3611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</a:rPr>
              <a:t>Abonnemang &amp; support</a:t>
            </a:r>
          </a:p>
        </p:txBody>
      </p:sp>
      <p:sp>
        <p:nvSpPr>
          <p:cNvPr id="30" name="Text 28"/>
          <p:cNvSpPr/>
          <p:nvPr/>
        </p:nvSpPr>
        <p:spPr>
          <a:xfrm>
            <a:off x="4846320" y="365760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100" dirty="0">
                <a:solidFill>
                  <a:srgbClr val="6B7280"/>
                </a:solidFill>
                <a:latin typeface="Calibri" pitchFamily="34" charset="0"/>
              </a:rPr>
              <a:t>Lagsupporter-abonnemang krävs för att titta: 49 kr/mån inkl. moms (laget får ca 20 kr). Support: solidsport.freshdesk.com.</a:t>
            </a:r>
          </a:p>
        </p:txBody>
      </p:sp>
    </p:spTree>
    <p:extLst>
      <p:ext uri="{BB962C8B-B14F-4D97-AF65-F5344CB8AC3E}">
        <p14:creationId xmlns:p14="http://schemas.microsoft.com/office/powerpoint/2010/main" val="22780133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EA196-4FE0-1EFB-C083-183C2F4B3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500F37FA-7011-FD52-077D-37711D91011B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80918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4" imgH="345" progId="TCLayout.ActiveDocument.1">
                  <p:embed/>
                </p:oleObj>
              </mc:Choice>
              <mc:Fallback>
                <p:oleObj name="think-cell Slide" r:id="rId4" imgW="344" imgH="345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00F37FA-7011-FD52-077D-37711D9101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210">
            <a:extLst>
              <a:ext uri="{FF2B5EF4-FFF2-40B4-BE49-F238E27FC236}">
                <a16:creationId xmlns:a16="http://schemas.microsoft.com/office/drawing/2014/main" id="{BC96511E-6FBF-01B6-EE18-47152D69856F}"/>
              </a:ext>
            </a:extLst>
          </p:cNvPr>
          <p:cNvSpPr/>
          <p:nvPr/>
        </p:nvSpPr>
        <p:spPr>
          <a:xfrm>
            <a:off x="4871720" y="1707169"/>
            <a:ext cx="3860800" cy="3048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FFFFF"/>
                </a:solidFill>
                <a:latin typeface="Calibri" pitchFamily="34" charset="0"/>
              </a:rPr>
              <a:t>SAMÅKNINGS-APP</a:t>
            </a:r>
          </a:p>
        </p:txBody>
      </p:sp>
      <p:sp>
        <p:nvSpPr>
          <p:cNvPr id="10" name="b211">
            <a:extLst>
              <a:ext uri="{FF2B5EF4-FFF2-40B4-BE49-F238E27FC236}">
                <a16:creationId xmlns:a16="http://schemas.microsoft.com/office/drawing/2014/main" id="{47BE541E-F27E-39C2-F4F9-E82490EDBD01}"/>
              </a:ext>
            </a:extLst>
          </p:cNvPr>
          <p:cNvSpPr/>
          <p:nvPr/>
        </p:nvSpPr>
        <p:spPr>
          <a:xfrm>
            <a:off x="4871720" y="2011969"/>
            <a:ext cx="3860800" cy="1794933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160000" indent="-160000">
              <a:lnSpc>
                <a:spcPct val="104000"/>
              </a:lnSpc>
              <a:buFont typeface="Arial"/>
              <a:buChar char="•"/>
            </a:pPr>
            <a:endParaRPr lang="sv-SE" sz="1150" b="0" dirty="0">
              <a:solidFill>
                <a:srgbClr val="3F4654"/>
              </a:solidFill>
              <a:latin typeface="Calibri" pitchFamily="34" charset="0"/>
            </a:endParaRPr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B3C58D45-27CC-6867-E112-462D69C4159A}"/>
              </a:ext>
            </a:extLst>
          </p:cNvPr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F4FE8CE0-C6F8-558E-32DD-F6D4B5B727AA}"/>
              </a:ext>
            </a:extLst>
          </p:cNvPr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A724FCD-E53D-F42E-AA6D-59D75900E2EA}"/>
              </a:ext>
            </a:extLst>
          </p:cNvPr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RESOR &amp; SAMÅKNING</a:t>
            </a:r>
            <a:endParaRPr lang="en-US" sz="26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D5F24E90-1E2C-20AC-335A-CC0DCC13F523}"/>
              </a:ext>
            </a:extLst>
          </p:cNvPr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5FB973-AE73-D632-E34B-BEFFA23627D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032" r="4499"/>
          <a:stretch>
            <a:fillRect/>
          </a:stretch>
        </p:blipFill>
        <p:spPr>
          <a:xfrm>
            <a:off x="5101969" y="2173020"/>
            <a:ext cx="3356231" cy="1472829"/>
          </a:xfrm>
          <a:prstGeom prst="rect">
            <a:avLst/>
          </a:prstGeom>
        </p:spPr>
      </p:pic>
      <p:sp>
        <p:nvSpPr>
          <p:cNvPr id="6" name="b210">
            <a:extLst>
              <a:ext uri="{FF2B5EF4-FFF2-40B4-BE49-F238E27FC236}">
                <a16:creationId xmlns:a16="http://schemas.microsoft.com/office/drawing/2014/main" id="{A1CF0F6F-A030-C022-86DC-D0C3BAC69163}"/>
              </a:ext>
            </a:extLst>
          </p:cNvPr>
          <p:cNvSpPr/>
          <p:nvPr/>
        </p:nvSpPr>
        <p:spPr>
          <a:xfrm>
            <a:off x="685800" y="1707169"/>
            <a:ext cx="3860800" cy="3048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txBody>
          <a:bodyPr wrap="square" lIns="152400" tIns="76200" rIns="152400" bIns="76200" anchor="ctr"/>
          <a:lstStyle/>
          <a:p>
            <a:pPr marL="0" indent="0">
              <a:buNone/>
            </a:pPr>
            <a:r>
              <a:rPr lang="sv-SE" sz="1100" b="1" dirty="0">
                <a:solidFill>
                  <a:srgbClr val="FFFFFF"/>
                </a:solidFill>
                <a:latin typeface="Calibri" pitchFamily="34" charset="0"/>
              </a:rPr>
              <a:t>PROCESS</a:t>
            </a:r>
          </a:p>
        </p:txBody>
      </p:sp>
      <p:sp>
        <p:nvSpPr>
          <p:cNvPr id="8" name="b211">
            <a:extLst>
              <a:ext uri="{FF2B5EF4-FFF2-40B4-BE49-F238E27FC236}">
                <a16:creationId xmlns:a16="http://schemas.microsoft.com/office/drawing/2014/main" id="{9D8EC8B9-95A4-6B6E-25BB-FF7A695F9057}"/>
              </a:ext>
            </a:extLst>
          </p:cNvPr>
          <p:cNvSpPr/>
          <p:nvPr/>
        </p:nvSpPr>
        <p:spPr>
          <a:xfrm>
            <a:off x="685800" y="2011969"/>
            <a:ext cx="3860800" cy="1794933"/>
          </a:xfrm>
          <a:prstGeom prst="rect">
            <a:avLst/>
          </a:prstGeom>
          <a:solidFill>
            <a:srgbClr val="F7F7F4"/>
          </a:solidFill>
          <a:ln w="12700">
            <a:solidFill>
              <a:srgbClr val="E4E4DE"/>
            </a:solidFill>
          </a:ln>
        </p:spPr>
        <p:txBody>
          <a:bodyPr wrap="square" lIns="152400" tIns="127000" rIns="152400" bIns="76200" anchor="t"/>
          <a:lstStyle/>
          <a:p>
            <a:pPr marL="228600" indent="-228600">
              <a:lnSpc>
                <a:spcPct val="104000"/>
              </a:lnSpc>
              <a:buFont typeface="+mj-lt"/>
              <a:buAutoNum type="arabicPeriod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Skapa cup</a:t>
            </a:r>
          </a:p>
          <a:p>
            <a:pPr marL="228600" indent="-228600">
              <a:lnSpc>
                <a:spcPct val="104000"/>
              </a:lnSpc>
              <a:buFont typeface="+mj-lt"/>
              <a:buAutoNum type="arabicPeriod"/>
            </a:pPr>
            <a:r>
              <a:rPr lang="sv-SE" sz="1150" dirty="0">
                <a:solidFill>
                  <a:srgbClr val="3F4654"/>
                </a:solidFill>
                <a:latin typeface="Calibri" pitchFamily="34" charset="0"/>
              </a:rPr>
              <a:t>Lägg till deltagande spelare</a:t>
            </a:r>
          </a:p>
          <a:p>
            <a:pPr marL="228600" indent="-228600">
              <a:lnSpc>
                <a:spcPct val="104000"/>
              </a:lnSpc>
              <a:buFont typeface="+mj-lt"/>
              <a:buAutoNum type="arabicPeriod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Registrera förar</a:t>
            </a:r>
            <a:r>
              <a:rPr lang="sv-SE" sz="1150" dirty="0">
                <a:solidFill>
                  <a:srgbClr val="3F4654"/>
                </a:solidFill>
                <a:latin typeface="Calibri" pitchFamily="34" charset="0"/>
              </a:rPr>
              <a:t>e och platser i bilen (dit, hem och på plats)</a:t>
            </a:r>
          </a:p>
          <a:p>
            <a:pPr marL="228600" indent="-228600">
              <a:lnSpc>
                <a:spcPct val="104000"/>
              </a:lnSpc>
              <a:buFont typeface="+mj-lt"/>
              <a:buAutoNum type="arabicPeriod"/>
            </a:pPr>
            <a:r>
              <a:rPr lang="sv-SE" sz="1150" b="0" dirty="0">
                <a:solidFill>
                  <a:srgbClr val="3F4654"/>
                </a:solidFill>
                <a:latin typeface="Calibri" pitchFamily="34" charset="0"/>
              </a:rPr>
              <a:t>Lägg till spelare i </a:t>
            </a:r>
            <a:r>
              <a:rPr lang="sv-SE" sz="1150" b="0" dirty="0" err="1">
                <a:solidFill>
                  <a:srgbClr val="3F4654"/>
                </a:solidFill>
                <a:latin typeface="Calibri" pitchFamily="34" charset="0"/>
              </a:rPr>
              <a:t>re</a:t>
            </a:r>
            <a:r>
              <a:rPr lang="sv-SE" sz="1150" dirty="0" err="1">
                <a:solidFill>
                  <a:srgbClr val="3F4654"/>
                </a:solidFill>
                <a:latin typeface="Calibri" pitchFamily="34" charset="0"/>
              </a:rPr>
              <a:t>sp</a:t>
            </a:r>
            <a:r>
              <a:rPr lang="sv-SE" sz="1150" dirty="0">
                <a:solidFill>
                  <a:srgbClr val="3F4654"/>
                </a:solidFill>
                <a:latin typeface="Calibri" pitchFamily="34" charset="0"/>
              </a:rPr>
              <a:t> bil</a:t>
            </a:r>
          </a:p>
          <a:p>
            <a:pPr marL="228600" indent="-228600">
              <a:lnSpc>
                <a:spcPct val="104000"/>
              </a:lnSpc>
              <a:buFont typeface="+mj-lt"/>
              <a:buAutoNum type="arabicPeriod"/>
            </a:pPr>
            <a:endParaRPr lang="sv-SE" sz="1150" b="0" dirty="0">
              <a:solidFill>
                <a:srgbClr val="3F4654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72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igSash2">
            <a:extLst>
              <a:ext uri="{FF2B5EF4-FFF2-40B4-BE49-F238E27FC236}">
                <a16:creationId xmlns:a16="http://schemas.microsoft.com/office/drawing/2014/main" id="{EB5D7E12-EBBA-4BA7-A201-CF80519E712A}"/>
              </a:ext>
            </a:extLst>
          </p:cNvPr>
          <p:cNvSpPr/>
          <p:nvPr/>
        </p:nvSpPr>
        <p:spPr>
          <a:xfrm rot="19800000">
            <a:off x="-291600" y="44137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OrigSash1">
            <a:extLst>
              <a:ext uri="{FF2B5EF4-FFF2-40B4-BE49-F238E27FC236}">
                <a16:creationId xmlns:a16="http://schemas.microsoft.com/office/drawing/2014/main" id="{DBF69869-519A-41B1-9411-D1F0BC1CFD69}"/>
              </a:ext>
            </a:extLst>
          </p:cNvPr>
          <p:cNvSpPr/>
          <p:nvPr/>
        </p:nvSpPr>
        <p:spPr>
          <a:xfrm rot="19800000">
            <a:off x="-291600" y="3766000"/>
            <a:ext cx="11887200" cy="635000"/>
          </a:xfrm>
          <a:prstGeom prst="rect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OrigSash0">
            <a:extLst>
              <a:ext uri="{FF2B5EF4-FFF2-40B4-BE49-F238E27FC236}">
                <a16:creationId xmlns:a16="http://schemas.microsoft.com/office/drawing/2014/main" id="{1BCCC647-7BD3-4D63-8FDD-0F67F07E4FE5}"/>
              </a:ext>
            </a:extLst>
          </p:cNvPr>
          <p:cNvSpPr/>
          <p:nvPr/>
        </p:nvSpPr>
        <p:spPr>
          <a:xfrm rot="19800000">
            <a:off x="-291600" y="37025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VIKTIGA DATUM FRAMÖVER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Säsongens nyckeldatum att notera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687771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VIKTIGA DATUM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Shape 4"/>
          <p:cNvSpPr/>
          <p:nvPr/>
        </p:nvSpPr>
        <p:spPr>
          <a:xfrm>
            <a:off x="685800" y="1005840"/>
            <a:ext cx="201168" cy="201168"/>
          </a:xfrm>
          <a:prstGeom prst="ellipse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5"/>
          <p:cNvSpPr/>
          <p:nvPr/>
        </p:nvSpPr>
        <p:spPr>
          <a:xfrm>
            <a:off x="960120" y="9144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13–15 juni</a:t>
            </a:r>
          </a:p>
        </p:txBody>
      </p:sp>
      <p:sp>
        <p:nvSpPr>
          <p:cNvPr id="8" name="Text 6"/>
          <p:cNvSpPr/>
          <p:nvPr/>
        </p:nvSpPr>
        <p:spPr>
          <a:xfrm>
            <a:off x="2514600" y="914400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Eken Cup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85800" y="1316736"/>
            <a:ext cx="82296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0" name="Shape 8"/>
          <p:cNvSpPr/>
          <p:nvPr/>
        </p:nvSpPr>
        <p:spPr>
          <a:xfrm>
            <a:off x="685800" y="1499616"/>
            <a:ext cx="201168" cy="201168"/>
          </a:xfrm>
          <a:prstGeom prst="ellipse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1" name="Text 9"/>
          <p:cNvSpPr/>
          <p:nvPr/>
        </p:nvSpPr>
        <p:spPr>
          <a:xfrm>
            <a:off x="960120" y="1408176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22–24 augusti</a:t>
            </a:r>
          </a:p>
        </p:txBody>
      </p:sp>
      <p:sp>
        <p:nvSpPr>
          <p:cNvPr id="12" name="Text 10"/>
          <p:cNvSpPr/>
          <p:nvPr/>
        </p:nvSpPr>
        <p:spPr>
          <a:xfrm>
            <a:off x="2514600" y="1408176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Uppstartsläger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85800" y="1810512"/>
            <a:ext cx="82296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4" name="Shape 12"/>
          <p:cNvSpPr/>
          <p:nvPr/>
        </p:nvSpPr>
        <p:spPr>
          <a:xfrm>
            <a:off x="685800" y="1993392"/>
            <a:ext cx="201168" cy="201168"/>
          </a:xfrm>
          <a:prstGeom prst="ellipse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5" name="Text 13"/>
          <p:cNvSpPr/>
          <p:nvPr/>
        </p:nvSpPr>
        <p:spPr>
          <a:xfrm>
            <a:off x="960120" y="190195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28–30 augusti</a:t>
            </a:r>
          </a:p>
        </p:txBody>
      </p:sp>
      <p:sp>
        <p:nvSpPr>
          <p:cNvPr id="16" name="Text 14"/>
          <p:cNvSpPr/>
          <p:nvPr/>
        </p:nvSpPr>
        <p:spPr>
          <a:xfrm>
            <a:off x="2514600" y="1901952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Skurucupen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85800" y="2304288"/>
            <a:ext cx="82296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8" name="Shape 16"/>
          <p:cNvSpPr/>
          <p:nvPr/>
        </p:nvSpPr>
        <p:spPr>
          <a:xfrm>
            <a:off x="685800" y="2487168"/>
            <a:ext cx="201168" cy="201168"/>
          </a:xfrm>
          <a:prstGeom prst="ellipse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9" name="Text 17"/>
          <p:cNvSpPr/>
          <p:nvPr/>
        </p:nvSpPr>
        <p:spPr>
          <a:xfrm>
            <a:off x="960120" y="2395728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300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4–6 september</a:t>
            </a:r>
          </a:p>
        </p:txBody>
      </p:sp>
      <p:sp>
        <p:nvSpPr>
          <p:cNvPr id="20" name="Text 18"/>
          <p:cNvSpPr/>
          <p:nvPr/>
        </p:nvSpPr>
        <p:spPr>
          <a:xfrm>
            <a:off x="2514600" y="2395728"/>
            <a:ext cx="6309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Göteborg</a:t>
            </a:r>
            <a:r>
              <a:rPr lang="en-US" sz="13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Cup / </a:t>
            </a:r>
            <a:r>
              <a:rPr lang="en-US" sz="1300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Örebro</a:t>
            </a:r>
            <a:r>
              <a:rPr lang="en-US" sz="13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Cup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85800" y="2798064"/>
            <a:ext cx="8229600" cy="0"/>
          </a:xfrm>
          <a:prstGeom prst="line">
            <a:avLst/>
          </a:prstGeom>
          <a:noFill/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494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igSash2">
            <a:extLst>
              <a:ext uri="{FF2B5EF4-FFF2-40B4-BE49-F238E27FC236}">
                <a16:creationId xmlns:a16="http://schemas.microsoft.com/office/drawing/2014/main" id="{EB5D7E12-EBBA-4BA7-A201-CF80519E712A}"/>
              </a:ext>
            </a:extLst>
          </p:cNvPr>
          <p:cNvSpPr/>
          <p:nvPr/>
        </p:nvSpPr>
        <p:spPr>
          <a:xfrm rot="19800000">
            <a:off x="-291600" y="44137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OrigSash1">
            <a:extLst>
              <a:ext uri="{FF2B5EF4-FFF2-40B4-BE49-F238E27FC236}">
                <a16:creationId xmlns:a16="http://schemas.microsoft.com/office/drawing/2014/main" id="{DBF69869-519A-41B1-9411-D1F0BC1CFD69}"/>
              </a:ext>
            </a:extLst>
          </p:cNvPr>
          <p:cNvSpPr/>
          <p:nvPr/>
        </p:nvSpPr>
        <p:spPr>
          <a:xfrm rot="19800000">
            <a:off x="-291600" y="3766000"/>
            <a:ext cx="11887200" cy="635000"/>
          </a:xfrm>
          <a:prstGeom prst="rect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OrigSash0">
            <a:extLst>
              <a:ext uri="{FF2B5EF4-FFF2-40B4-BE49-F238E27FC236}">
                <a16:creationId xmlns:a16="http://schemas.microsoft.com/office/drawing/2014/main" id="{1BCCC647-7BD3-4D63-8FDD-0F67F07E4FE5}"/>
              </a:ext>
            </a:extLst>
          </p:cNvPr>
          <p:cNvSpPr/>
          <p:nvPr/>
        </p:nvSpPr>
        <p:spPr>
          <a:xfrm rot="19800000">
            <a:off x="-291600" y="37025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FRÅGOR &amp; ÖVRIGT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Öppet golv – ställ era frågor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71983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FRÅGOR &amp; ÖVRIGT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4"/>
          <p:cNvSpPr/>
          <p:nvPr/>
        </p:nvSpPr>
        <p:spPr>
          <a:xfrm>
            <a:off x="68580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 err="1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Övriga</a:t>
            </a:r>
            <a:r>
              <a:rPr lang="en-US" sz="22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en-US" sz="2200" dirty="0" err="1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frågor</a:t>
            </a:r>
            <a:r>
              <a:rPr lang="en-US" sz="22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en-US" sz="2200" dirty="0" err="1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som</a:t>
            </a:r>
            <a:r>
              <a:rPr lang="en-US" sz="22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en-US" sz="2200" dirty="0" err="1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inte</a:t>
            </a:r>
            <a:r>
              <a:rPr lang="en-US" sz="22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</a:t>
            </a:r>
            <a:r>
              <a:rPr lang="en-US" sz="2200" dirty="0" err="1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behandlats</a:t>
            </a:r>
            <a:r>
              <a:rPr lang="en-US" sz="2200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85800" y="1600200"/>
            <a:ext cx="5486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 ni frågor efter mötet?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Kontakta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Martin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</a:t>
            </a:r>
            <a:endParaRPr lang="en-US" dirty="0">
              <a:solidFill>
                <a:srgbClr val="0A0A0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Presentationen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kommer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skickas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närmsta</a:t>
            </a:r>
            <a:r>
              <a:rPr lang="en-US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dagarna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9800000">
            <a:off x="-291600" y="3336232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 rot="19800000">
            <a:off x="-291600" y="3400240"/>
            <a:ext cx="11887200" cy="914400"/>
          </a:xfrm>
          <a:prstGeom prst="rect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 rot="19800000">
            <a:off x="-291600" y="4323784"/>
            <a:ext cx="11887200" cy="54864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686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HEJA LAGET! 🤾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0E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ses på plan – tack för en bra kväll!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4480560"/>
            <a:ext cx="822960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Nästa träning: [DAG]  [DATUM]  kl. [TID]  ·  [HALL]    |    Frågor: [MAIL]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igSash2">
            <a:extLst>
              <a:ext uri="{FF2B5EF4-FFF2-40B4-BE49-F238E27FC236}">
                <a16:creationId xmlns:a16="http://schemas.microsoft.com/office/drawing/2014/main" id="{EB5D7E12-EBBA-4BA7-A201-CF80519E712A}"/>
              </a:ext>
            </a:extLst>
          </p:cNvPr>
          <p:cNvSpPr/>
          <p:nvPr/>
        </p:nvSpPr>
        <p:spPr>
          <a:xfrm rot="19800000">
            <a:off x="-291600" y="44137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OrigSash1">
            <a:extLst>
              <a:ext uri="{FF2B5EF4-FFF2-40B4-BE49-F238E27FC236}">
                <a16:creationId xmlns:a16="http://schemas.microsoft.com/office/drawing/2014/main" id="{DBF69869-519A-41B1-9411-D1F0BC1CFD69}"/>
              </a:ext>
            </a:extLst>
          </p:cNvPr>
          <p:cNvSpPr/>
          <p:nvPr/>
        </p:nvSpPr>
        <p:spPr>
          <a:xfrm rot="19800000">
            <a:off x="-291600" y="3766000"/>
            <a:ext cx="11887200" cy="635000"/>
          </a:xfrm>
          <a:prstGeom prst="rect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OrigSash0">
            <a:extLst>
              <a:ext uri="{FF2B5EF4-FFF2-40B4-BE49-F238E27FC236}">
                <a16:creationId xmlns:a16="http://schemas.microsoft.com/office/drawing/2014/main" id="{1BCCC647-7BD3-4D63-8FDD-0F67F07E4FE5}"/>
              </a:ext>
            </a:extLst>
          </p:cNvPr>
          <p:cNvSpPr/>
          <p:nvPr/>
        </p:nvSpPr>
        <p:spPr>
          <a:xfrm rot="19800000">
            <a:off x="-291600" y="37025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VÄLKOMMEN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Välkomna till föräldramötet 2025/26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3577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igSash2">
            <a:extLst>
              <a:ext uri="{FF2B5EF4-FFF2-40B4-BE49-F238E27FC236}">
                <a16:creationId xmlns:a16="http://schemas.microsoft.com/office/drawing/2014/main" id="{EB5D7E12-EBBA-4BA7-A201-CF80519E712A}"/>
              </a:ext>
            </a:extLst>
          </p:cNvPr>
          <p:cNvSpPr/>
          <p:nvPr/>
        </p:nvSpPr>
        <p:spPr>
          <a:xfrm rot="19800000">
            <a:off x="-291600" y="44137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OrigSash1">
            <a:extLst>
              <a:ext uri="{FF2B5EF4-FFF2-40B4-BE49-F238E27FC236}">
                <a16:creationId xmlns:a16="http://schemas.microsoft.com/office/drawing/2014/main" id="{DBF69869-519A-41B1-9411-D1F0BC1CFD69}"/>
              </a:ext>
            </a:extLst>
          </p:cNvPr>
          <p:cNvSpPr/>
          <p:nvPr/>
        </p:nvSpPr>
        <p:spPr>
          <a:xfrm rot="19800000">
            <a:off x="-291600" y="3766000"/>
            <a:ext cx="11887200" cy="635000"/>
          </a:xfrm>
          <a:prstGeom prst="rect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OrigSash0">
            <a:extLst>
              <a:ext uri="{FF2B5EF4-FFF2-40B4-BE49-F238E27FC236}">
                <a16:creationId xmlns:a16="http://schemas.microsoft.com/office/drawing/2014/main" id="{1BCCC647-7BD3-4D63-8FDD-0F67F07E4FE5}"/>
              </a:ext>
            </a:extLst>
          </p:cNvPr>
          <p:cNvSpPr/>
          <p:nvPr/>
        </p:nvSpPr>
        <p:spPr>
          <a:xfrm rot="19800000">
            <a:off x="-291600" y="37025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LAGET &amp; LEDARTEAMET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Säsongen 2025/26 – vi presenterar oss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76476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0F0960B3-9013-3734-1B4E-468DF19791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4943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" imgW="230" imgH="230" progId="TCLayout.ActiveDocument.1">
                  <p:embed/>
                </p:oleObj>
              </mc:Choice>
              <mc:Fallback>
                <p:oleObj name="think-cell Slide" r:id="rId2" imgW="230" imgH="230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F0960B3-9013-3734-1B4E-468DF19791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LeftStrip">
            <a:extLst>
              <a:ext uri="{FF2B5EF4-FFF2-40B4-BE49-F238E27FC236}">
                <a16:creationId xmlns:a16="http://schemas.microsoft.com/office/drawing/2014/main" id="{1DF363A0-11F0-FFF5-2972-D440F12B2216}"/>
              </a:ext>
            </a:extLst>
          </p:cNvPr>
          <p:cNvSpPr/>
          <p:nvPr/>
        </p:nvSpPr>
        <p:spPr>
          <a:xfrm>
            <a:off x="0" y="0"/>
            <a:ext cx="508000" cy="5143500"/>
          </a:xfrm>
          <a:prstGeom prst="rect">
            <a:avLst/>
          </a:prstGeom>
          <a:solidFill>
            <a:srgbClr val="0A0A0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LeftDot">
            <a:extLst>
              <a:ext uri="{FF2B5EF4-FFF2-40B4-BE49-F238E27FC236}">
                <a16:creationId xmlns:a16="http://schemas.microsoft.com/office/drawing/2014/main" id="{8FB8F875-9D18-8A59-D1AF-E0323186B2E4}"/>
              </a:ext>
            </a:extLst>
          </p:cNvPr>
          <p:cNvSpPr/>
          <p:nvPr/>
        </p:nvSpPr>
        <p:spPr>
          <a:xfrm>
            <a:off x="88900" y="457200"/>
            <a:ext cx="317500" cy="317500"/>
          </a:xfrm>
          <a:prstGeom prst="ellipse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3F2D74BD-346E-93EE-0E4B-20B5F14D9CDE}"/>
              </a:ext>
            </a:extLst>
          </p:cNvPr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LAGET</a:t>
            </a:r>
            <a:endParaRPr lang="en-US" sz="2600" dirty="0"/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D26F1217-2D04-8309-9323-2EC98CF94E7E}"/>
              </a:ext>
            </a:extLst>
          </p:cNvPr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204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7E88C-9A08-10CD-F528-911302C21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CC8E90C2-13CD-AD47-760A-5AE873D31C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557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" imgW="230" imgH="230" progId="TCLayout.ActiveDocument.1">
                  <p:embed/>
                </p:oleObj>
              </mc:Choice>
              <mc:Fallback>
                <p:oleObj name="think-cell Slide" r:id="rId2" imgW="230" imgH="230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8E90C2-13CD-AD47-760A-5AE873D31C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LeftStrip">
            <a:extLst>
              <a:ext uri="{FF2B5EF4-FFF2-40B4-BE49-F238E27FC236}">
                <a16:creationId xmlns:a16="http://schemas.microsoft.com/office/drawing/2014/main" id="{E7E9464B-E312-38E8-039E-F91D39946B3C}"/>
              </a:ext>
            </a:extLst>
          </p:cNvPr>
          <p:cNvSpPr/>
          <p:nvPr/>
        </p:nvSpPr>
        <p:spPr>
          <a:xfrm>
            <a:off x="0" y="0"/>
            <a:ext cx="508000" cy="5143500"/>
          </a:xfrm>
          <a:prstGeom prst="rect">
            <a:avLst/>
          </a:prstGeom>
          <a:solidFill>
            <a:srgbClr val="0A0A0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LeftDot">
            <a:extLst>
              <a:ext uri="{FF2B5EF4-FFF2-40B4-BE49-F238E27FC236}">
                <a16:creationId xmlns:a16="http://schemas.microsoft.com/office/drawing/2014/main" id="{3673D79A-5D82-D74E-10E7-642E6ADAAEE3}"/>
              </a:ext>
            </a:extLst>
          </p:cNvPr>
          <p:cNvSpPr/>
          <p:nvPr/>
        </p:nvSpPr>
        <p:spPr>
          <a:xfrm>
            <a:off x="88900" y="457200"/>
            <a:ext cx="317500" cy="317500"/>
          </a:xfrm>
          <a:prstGeom prst="ellipse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5484985B-C3E6-9CF2-E3C5-B784A869AB17}"/>
              </a:ext>
            </a:extLst>
          </p:cNvPr>
          <p:cNvSpPr/>
          <p:nvPr/>
        </p:nvSpPr>
        <p:spPr>
          <a:xfrm>
            <a:off x="6858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LEDARTEAMET</a:t>
            </a:r>
            <a:endParaRPr lang="en-US" sz="2600" dirty="0"/>
          </a:p>
        </p:txBody>
      </p:sp>
      <p:sp>
        <p:nvSpPr>
          <p:cNvPr id="4" name="Shape 3">
            <a:extLst>
              <a:ext uri="{FF2B5EF4-FFF2-40B4-BE49-F238E27FC236}">
                <a16:creationId xmlns:a16="http://schemas.microsoft.com/office/drawing/2014/main" id="{95D70984-AD1D-BBE3-703F-4DCD4903618C}"/>
              </a:ext>
            </a:extLst>
          </p:cNvPr>
          <p:cNvSpPr/>
          <p:nvPr/>
        </p:nvSpPr>
        <p:spPr>
          <a:xfrm>
            <a:off x="685800" y="749808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Shape 4">
            <a:extLst>
              <a:ext uri="{FF2B5EF4-FFF2-40B4-BE49-F238E27FC236}">
                <a16:creationId xmlns:a16="http://schemas.microsoft.com/office/drawing/2014/main" id="{71367178-2058-6373-52F4-5D090F12C06B}"/>
              </a:ext>
            </a:extLst>
          </p:cNvPr>
          <p:cNvSpPr/>
          <p:nvPr/>
        </p:nvSpPr>
        <p:spPr>
          <a:xfrm>
            <a:off x="667512" y="9601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Shape 5">
            <a:extLst>
              <a:ext uri="{FF2B5EF4-FFF2-40B4-BE49-F238E27FC236}">
                <a16:creationId xmlns:a16="http://schemas.microsoft.com/office/drawing/2014/main" id="{FC2368A9-91BE-9C3F-2C0D-44034DA916F5}"/>
              </a:ext>
            </a:extLst>
          </p:cNvPr>
          <p:cNvSpPr/>
          <p:nvPr/>
        </p:nvSpPr>
        <p:spPr>
          <a:xfrm>
            <a:off x="685800" y="9601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6">
            <a:extLst>
              <a:ext uri="{FF2B5EF4-FFF2-40B4-BE49-F238E27FC236}">
                <a16:creationId xmlns:a16="http://schemas.microsoft.com/office/drawing/2014/main" id="{28E6956C-B61A-07EC-4483-2B3410798AE1}"/>
              </a:ext>
            </a:extLst>
          </p:cNvPr>
          <p:cNvSpPr/>
          <p:nvPr/>
        </p:nvSpPr>
        <p:spPr>
          <a:xfrm>
            <a:off x="758952" y="9601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Huvudtränare</a:t>
            </a:r>
            <a:endParaRPr lang="en-US" sz="1000" dirty="0"/>
          </a:p>
        </p:txBody>
      </p:sp>
      <p:sp>
        <p:nvSpPr>
          <p:cNvPr id="8" name="Text 7">
            <a:extLst>
              <a:ext uri="{FF2B5EF4-FFF2-40B4-BE49-F238E27FC236}">
                <a16:creationId xmlns:a16="http://schemas.microsoft.com/office/drawing/2014/main" id="{6ED0603F-20A1-2A85-6947-5212DF40BDB6}"/>
              </a:ext>
            </a:extLst>
          </p:cNvPr>
          <p:cNvSpPr/>
          <p:nvPr/>
        </p:nvSpPr>
        <p:spPr>
          <a:xfrm>
            <a:off x="777240" y="128930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500" b="1" dirty="0">
                <a:solidFill>
                  <a:srgbClr val="0A0A0A"/>
                </a:solidFill>
                <a:latin typeface="Calibri" pitchFamily="34" charset="0"/>
              </a:rPr>
              <a:t>Martin Taranger</a:t>
            </a:r>
          </a:p>
        </p:txBody>
      </p:sp>
      <p:sp>
        <p:nvSpPr>
          <p:cNvPr id="10" name="Shape 9">
            <a:extLst>
              <a:ext uri="{FF2B5EF4-FFF2-40B4-BE49-F238E27FC236}">
                <a16:creationId xmlns:a16="http://schemas.microsoft.com/office/drawing/2014/main" id="{76B82247-5926-1D08-5534-AED35DC3E2EF}"/>
              </a:ext>
            </a:extLst>
          </p:cNvPr>
          <p:cNvSpPr/>
          <p:nvPr/>
        </p:nvSpPr>
        <p:spPr>
          <a:xfrm>
            <a:off x="3410712" y="9601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1" name="Shape 10">
            <a:extLst>
              <a:ext uri="{FF2B5EF4-FFF2-40B4-BE49-F238E27FC236}">
                <a16:creationId xmlns:a16="http://schemas.microsoft.com/office/drawing/2014/main" id="{8CB998BC-99D0-8896-E648-382070452FE5}"/>
              </a:ext>
            </a:extLst>
          </p:cNvPr>
          <p:cNvSpPr/>
          <p:nvPr/>
        </p:nvSpPr>
        <p:spPr>
          <a:xfrm>
            <a:off x="3410712" y="9601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2" name="Text 11">
            <a:extLst>
              <a:ext uri="{FF2B5EF4-FFF2-40B4-BE49-F238E27FC236}">
                <a16:creationId xmlns:a16="http://schemas.microsoft.com/office/drawing/2014/main" id="{A66203A2-A074-EF14-1054-3CF50DC16490}"/>
              </a:ext>
            </a:extLst>
          </p:cNvPr>
          <p:cNvSpPr/>
          <p:nvPr/>
        </p:nvSpPr>
        <p:spPr>
          <a:xfrm>
            <a:off x="3483864" y="9601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Assisterande tränare</a:t>
            </a:r>
            <a:endParaRPr lang="en-US" sz="1000" dirty="0"/>
          </a:p>
        </p:txBody>
      </p:sp>
      <p:sp>
        <p:nvSpPr>
          <p:cNvPr id="13" name="Text 12">
            <a:extLst>
              <a:ext uri="{FF2B5EF4-FFF2-40B4-BE49-F238E27FC236}">
                <a16:creationId xmlns:a16="http://schemas.microsoft.com/office/drawing/2014/main" id="{F860490C-FC78-0842-9B5A-18145DE9B299}"/>
              </a:ext>
            </a:extLst>
          </p:cNvPr>
          <p:cNvSpPr/>
          <p:nvPr/>
        </p:nvSpPr>
        <p:spPr>
          <a:xfrm>
            <a:off x="3502152" y="1289304"/>
            <a:ext cx="2377440" cy="72406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Micke Behm, </a:t>
            </a:r>
          </a:p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Mike Matusiak, </a:t>
            </a:r>
          </a:p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Danne Lindblad</a:t>
            </a:r>
          </a:p>
        </p:txBody>
      </p:sp>
      <p:sp>
        <p:nvSpPr>
          <p:cNvPr id="15" name="Shape 14">
            <a:extLst>
              <a:ext uri="{FF2B5EF4-FFF2-40B4-BE49-F238E27FC236}">
                <a16:creationId xmlns:a16="http://schemas.microsoft.com/office/drawing/2014/main" id="{CDF5BCE2-3F43-D3F3-346F-66A3A28FFF04}"/>
              </a:ext>
            </a:extLst>
          </p:cNvPr>
          <p:cNvSpPr/>
          <p:nvPr/>
        </p:nvSpPr>
        <p:spPr>
          <a:xfrm>
            <a:off x="6135624" y="9601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Shape 15">
            <a:extLst>
              <a:ext uri="{FF2B5EF4-FFF2-40B4-BE49-F238E27FC236}">
                <a16:creationId xmlns:a16="http://schemas.microsoft.com/office/drawing/2014/main" id="{C64E0423-0D08-E5B8-7934-4DD68966F6AE}"/>
              </a:ext>
            </a:extLst>
          </p:cNvPr>
          <p:cNvSpPr/>
          <p:nvPr/>
        </p:nvSpPr>
        <p:spPr>
          <a:xfrm>
            <a:off x="6135624" y="9601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7" name="Text 16">
            <a:extLst>
              <a:ext uri="{FF2B5EF4-FFF2-40B4-BE49-F238E27FC236}">
                <a16:creationId xmlns:a16="http://schemas.microsoft.com/office/drawing/2014/main" id="{6D04D77E-90D9-679C-79AD-C35E59A714D8}"/>
              </a:ext>
            </a:extLst>
          </p:cNvPr>
          <p:cNvSpPr/>
          <p:nvPr/>
        </p:nvSpPr>
        <p:spPr>
          <a:xfrm>
            <a:off x="6208776" y="9601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Lagledare</a:t>
            </a:r>
            <a:endParaRPr lang="en-US" sz="1000" dirty="0"/>
          </a:p>
        </p:txBody>
      </p:sp>
      <p:sp>
        <p:nvSpPr>
          <p:cNvPr id="18" name="Text 17">
            <a:extLst>
              <a:ext uri="{FF2B5EF4-FFF2-40B4-BE49-F238E27FC236}">
                <a16:creationId xmlns:a16="http://schemas.microsoft.com/office/drawing/2014/main" id="{8807C9E1-EAA3-F913-5CF5-D7E6EEED9E35}"/>
              </a:ext>
            </a:extLst>
          </p:cNvPr>
          <p:cNvSpPr/>
          <p:nvPr/>
        </p:nvSpPr>
        <p:spPr>
          <a:xfrm>
            <a:off x="6227064" y="1289303"/>
            <a:ext cx="2377440" cy="4802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Fam Taranger</a:t>
            </a:r>
          </a:p>
          <a:p>
            <a:pPr marL="0" indent="0">
              <a:buNone/>
            </a:pPr>
            <a:r>
              <a:rPr lang="sv-SE" sz="1600" b="1" dirty="0">
                <a:solidFill>
                  <a:srgbClr val="0A0A0A"/>
                </a:solidFill>
                <a:latin typeface="Calibri" pitchFamily="34" charset="0"/>
              </a:rPr>
              <a:t>Sandra Krantz</a:t>
            </a:r>
          </a:p>
        </p:txBody>
      </p:sp>
      <p:sp>
        <p:nvSpPr>
          <p:cNvPr id="20" name="Shape 19">
            <a:extLst>
              <a:ext uri="{FF2B5EF4-FFF2-40B4-BE49-F238E27FC236}">
                <a16:creationId xmlns:a16="http://schemas.microsoft.com/office/drawing/2014/main" id="{B6661AD2-22BB-3893-04CF-0E79A1BA2456}"/>
              </a:ext>
            </a:extLst>
          </p:cNvPr>
          <p:cNvSpPr/>
          <p:nvPr/>
        </p:nvSpPr>
        <p:spPr>
          <a:xfrm>
            <a:off x="685800" y="23317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" name="Shape 20">
            <a:extLst>
              <a:ext uri="{FF2B5EF4-FFF2-40B4-BE49-F238E27FC236}">
                <a16:creationId xmlns:a16="http://schemas.microsoft.com/office/drawing/2014/main" id="{ACB248D5-A456-0BEE-5CAE-918D0698E15D}"/>
              </a:ext>
            </a:extLst>
          </p:cNvPr>
          <p:cNvSpPr/>
          <p:nvPr/>
        </p:nvSpPr>
        <p:spPr>
          <a:xfrm>
            <a:off x="685800" y="23317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2" name="Text 21">
            <a:extLst>
              <a:ext uri="{FF2B5EF4-FFF2-40B4-BE49-F238E27FC236}">
                <a16:creationId xmlns:a16="http://schemas.microsoft.com/office/drawing/2014/main" id="{42BFF75F-6B7E-C9B9-1018-5727F3A00036}"/>
              </a:ext>
            </a:extLst>
          </p:cNvPr>
          <p:cNvSpPr/>
          <p:nvPr/>
        </p:nvSpPr>
        <p:spPr>
          <a:xfrm>
            <a:off x="758952" y="2331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b="1" dirty="0">
                <a:solidFill>
                  <a:srgbClr val="FFFFFF"/>
                </a:solidFill>
                <a:latin typeface="Calibri" pitchFamily="34" charset="0"/>
              </a:rPr>
              <a:t>Caféansvarig</a:t>
            </a:r>
          </a:p>
        </p:txBody>
      </p:sp>
      <p:sp>
        <p:nvSpPr>
          <p:cNvPr id="23" name="Text 22">
            <a:extLst>
              <a:ext uri="{FF2B5EF4-FFF2-40B4-BE49-F238E27FC236}">
                <a16:creationId xmlns:a16="http://schemas.microsoft.com/office/drawing/2014/main" id="{420D462E-DDBC-44D6-4C37-6B71CF6D1DC1}"/>
              </a:ext>
            </a:extLst>
          </p:cNvPr>
          <p:cNvSpPr/>
          <p:nvPr/>
        </p:nvSpPr>
        <p:spPr>
          <a:xfrm>
            <a:off x="777240" y="266090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500" b="1" dirty="0">
                <a:solidFill>
                  <a:srgbClr val="0A0A0A"/>
                </a:solidFill>
                <a:latin typeface="Calibri" pitchFamily="34" charset="0"/>
              </a:rPr>
              <a:t>Elle Johansson</a:t>
            </a:r>
          </a:p>
        </p:txBody>
      </p:sp>
      <p:sp>
        <p:nvSpPr>
          <p:cNvPr id="24" name="Text 23">
            <a:extLst>
              <a:ext uri="{FF2B5EF4-FFF2-40B4-BE49-F238E27FC236}">
                <a16:creationId xmlns:a16="http://schemas.microsoft.com/office/drawing/2014/main" id="{8D5B8EE4-75B6-1397-7652-7129897E402F}"/>
              </a:ext>
            </a:extLst>
          </p:cNvPr>
          <p:cNvSpPr/>
          <p:nvPr/>
        </p:nvSpPr>
        <p:spPr>
          <a:xfrm>
            <a:off x="777240" y="302666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sv-SE" sz="1100" dirty="0"/>
          </a:p>
        </p:txBody>
      </p:sp>
      <p:sp>
        <p:nvSpPr>
          <p:cNvPr id="25" name="Shape 24">
            <a:extLst>
              <a:ext uri="{FF2B5EF4-FFF2-40B4-BE49-F238E27FC236}">
                <a16:creationId xmlns:a16="http://schemas.microsoft.com/office/drawing/2014/main" id="{491B7EB7-0801-D33F-A7CF-396E65EDFBF0}"/>
              </a:ext>
            </a:extLst>
          </p:cNvPr>
          <p:cNvSpPr/>
          <p:nvPr/>
        </p:nvSpPr>
        <p:spPr>
          <a:xfrm>
            <a:off x="3410712" y="23317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6" name="Shape 25">
            <a:extLst>
              <a:ext uri="{FF2B5EF4-FFF2-40B4-BE49-F238E27FC236}">
                <a16:creationId xmlns:a16="http://schemas.microsoft.com/office/drawing/2014/main" id="{AE134C77-4A0A-5FEC-9069-02F1ABA6EF6A}"/>
              </a:ext>
            </a:extLst>
          </p:cNvPr>
          <p:cNvSpPr/>
          <p:nvPr/>
        </p:nvSpPr>
        <p:spPr>
          <a:xfrm>
            <a:off x="3410712" y="23317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7" name="Text 26">
            <a:extLst>
              <a:ext uri="{FF2B5EF4-FFF2-40B4-BE49-F238E27FC236}">
                <a16:creationId xmlns:a16="http://schemas.microsoft.com/office/drawing/2014/main" id="{B9346BA2-208A-2299-ECCF-9E78420ABDF5}"/>
              </a:ext>
            </a:extLst>
          </p:cNvPr>
          <p:cNvSpPr/>
          <p:nvPr/>
        </p:nvSpPr>
        <p:spPr>
          <a:xfrm>
            <a:off x="3483864" y="2331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b="1" dirty="0">
                <a:solidFill>
                  <a:srgbClr val="FFFFFF"/>
                </a:solidFill>
                <a:latin typeface="Calibri" pitchFamily="34" charset="0"/>
              </a:rPr>
              <a:t>Försäljning / Lagkassa</a:t>
            </a:r>
          </a:p>
        </p:txBody>
      </p:sp>
      <p:sp>
        <p:nvSpPr>
          <p:cNvPr id="28" name="Text 27">
            <a:extLst>
              <a:ext uri="{FF2B5EF4-FFF2-40B4-BE49-F238E27FC236}">
                <a16:creationId xmlns:a16="http://schemas.microsoft.com/office/drawing/2014/main" id="{66DEEB90-ABF9-6E4F-DA49-1D06D4720A5F}"/>
              </a:ext>
            </a:extLst>
          </p:cNvPr>
          <p:cNvSpPr/>
          <p:nvPr/>
        </p:nvSpPr>
        <p:spPr>
          <a:xfrm>
            <a:off x="3502152" y="266090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500" b="1" dirty="0">
                <a:solidFill>
                  <a:srgbClr val="0A0A0A"/>
                </a:solidFill>
                <a:latin typeface="Calibri" pitchFamily="34" charset="0"/>
              </a:rPr>
              <a:t>Caroline Ridderheim Jonviken</a:t>
            </a:r>
          </a:p>
        </p:txBody>
      </p:sp>
      <p:sp>
        <p:nvSpPr>
          <p:cNvPr id="29" name="Text 28">
            <a:extLst>
              <a:ext uri="{FF2B5EF4-FFF2-40B4-BE49-F238E27FC236}">
                <a16:creationId xmlns:a16="http://schemas.microsoft.com/office/drawing/2014/main" id="{408A9FA5-7FAB-2799-199D-DB0F2EAAD1CB}"/>
              </a:ext>
            </a:extLst>
          </p:cNvPr>
          <p:cNvSpPr/>
          <p:nvPr/>
        </p:nvSpPr>
        <p:spPr>
          <a:xfrm>
            <a:off x="3502152" y="302666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sv-SE" sz="1100" dirty="0"/>
          </a:p>
        </p:txBody>
      </p:sp>
      <p:sp>
        <p:nvSpPr>
          <p:cNvPr id="30" name="Shape 29">
            <a:extLst>
              <a:ext uri="{FF2B5EF4-FFF2-40B4-BE49-F238E27FC236}">
                <a16:creationId xmlns:a16="http://schemas.microsoft.com/office/drawing/2014/main" id="{1927B63C-9299-FB5E-8698-D07EC9D2A8E5}"/>
              </a:ext>
            </a:extLst>
          </p:cNvPr>
          <p:cNvSpPr/>
          <p:nvPr/>
        </p:nvSpPr>
        <p:spPr>
          <a:xfrm>
            <a:off x="6135624" y="23317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1" name="Shape 30">
            <a:extLst>
              <a:ext uri="{FF2B5EF4-FFF2-40B4-BE49-F238E27FC236}">
                <a16:creationId xmlns:a16="http://schemas.microsoft.com/office/drawing/2014/main" id="{9A1D2E7D-C055-2766-58D5-99599F7745A6}"/>
              </a:ext>
            </a:extLst>
          </p:cNvPr>
          <p:cNvSpPr/>
          <p:nvPr/>
        </p:nvSpPr>
        <p:spPr>
          <a:xfrm>
            <a:off x="6135624" y="23317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2" name="Text 31">
            <a:extLst>
              <a:ext uri="{FF2B5EF4-FFF2-40B4-BE49-F238E27FC236}">
                <a16:creationId xmlns:a16="http://schemas.microsoft.com/office/drawing/2014/main" id="{3ECC6581-CEE0-9D44-4F8E-3E27FEE34A8A}"/>
              </a:ext>
            </a:extLst>
          </p:cNvPr>
          <p:cNvSpPr/>
          <p:nvPr/>
        </p:nvSpPr>
        <p:spPr>
          <a:xfrm>
            <a:off x="6208776" y="2331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Stöd</a:t>
            </a: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&amp; mentor</a:t>
            </a:r>
            <a:endParaRPr lang="en-US" sz="1000" dirty="0"/>
          </a:p>
        </p:txBody>
      </p:sp>
      <p:sp>
        <p:nvSpPr>
          <p:cNvPr id="33" name="Text 32">
            <a:extLst>
              <a:ext uri="{FF2B5EF4-FFF2-40B4-BE49-F238E27FC236}">
                <a16:creationId xmlns:a16="http://schemas.microsoft.com/office/drawing/2014/main" id="{456745E2-52CC-BD3A-B269-6530BA3416E2}"/>
              </a:ext>
            </a:extLst>
          </p:cNvPr>
          <p:cNvSpPr/>
          <p:nvPr/>
        </p:nvSpPr>
        <p:spPr>
          <a:xfrm>
            <a:off x="6227064" y="266090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500" b="1" dirty="0">
                <a:solidFill>
                  <a:srgbClr val="0A0A0A"/>
                </a:solidFill>
                <a:latin typeface="Calibri" pitchFamily="34" charset="0"/>
              </a:rPr>
              <a:t>Björn Tjälldin</a:t>
            </a:r>
          </a:p>
        </p:txBody>
      </p:sp>
      <p:sp>
        <p:nvSpPr>
          <p:cNvPr id="34" name="Text 33">
            <a:extLst>
              <a:ext uri="{FF2B5EF4-FFF2-40B4-BE49-F238E27FC236}">
                <a16:creationId xmlns:a16="http://schemas.microsoft.com/office/drawing/2014/main" id="{AB83B461-64AB-94A1-F706-A9EC8D3F3FD6}"/>
              </a:ext>
            </a:extLst>
          </p:cNvPr>
          <p:cNvSpPr/>
          <p:nvPr/>
        </p:nvSpPr>
        <p:spPr>
          <a:xfrm>
            <a:off x="6227064" y="302666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sv-SE" sz="1100" dirty="0"/>
          </a:p>
        </p:txBody>
      </p:sp>
      <p:sp>
        <p:nvSpPr>
          <p:cNvPr id="35" name="Shape 19">
            <a:extLst>
              <a:ext uri="{FF2B5EF4-FFF2-40B4-BE49-F238E27FC236}">
                <a16:creationId xmlns:a16="http://schemas.microsoft.com/office/drawing/2014/main" id="{D540249E-FE31-03FB-7BCB-F6556D225EDD}"/>
              </a:ext>
            </a:extLst>
          </p:cNvPr>
          <p:cNvSpPr/>
          <p:nvPr/>
        </p:nvSpPr>
        <p:spPr>
          <a:xfrm>
            <a:off x="685800" y="3703320"/>
            <a:ext cx="2560320" cy="118872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6" name="Shape 20">
            <a:extLst>
              <a:ext uri="{FF2B5EF4-FFF2-40B4-BE49-F238E27FC236}">
                <a16:creationId xmlns:a16="http://schemas.microsoft.com/office/drawing/2014/main" id="{997AC6DC-69D8-71F3-6E71-76527EA12CAB}"/>
              </a:ext>
            </a:extLst>
          </p:cNvPr>
          <p:cNvSpPr/>
          <p:nvPr/>
        </p:nvSpPr>
        <p:spPr>
          <a:xfrm>
            <a:off x="685800" y="3703320"/>
            <a:ext cx="2560320" cy="2743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7" name="Text 21">
            <a:extLst>
              <a:ext uri="{FF2B5EF4-FFF2-40B4-BE49-F238E27FC236}">
                <a16:creationId xmlns:a16="http://schemas.microsoft.com/office/drawing/2014/main" id="{8507C962-94BD-585F-03CA-E59B513558EE}"/>
              </a:ext>
            </a:extLst>
          </p:cNvPr>
          <p:cNvSpPr/>
          <p:nvPr/>
        </p:nvSpPr>
        <p:spPr>
          <a:xfrm>
            <a:off x="758952" y="37033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000" b="1" dirty="0">
                <a:solidFill>
                  <a:srgbClr val="FFFFFF"/>
                </a:solidFill>
                <a:latin typeface="Calibri" pitchFamily="34" charset="0"/>
              </a:rPr>
              <a:t>Hjälp kring fys</a:t>
            </a:r>
          </a:p>
        </p:txBody>
      </p:sp>
      <p:sp>
        <p:nvSpPr>
          <p:cNvPr id="38" name="Text 22">
            <a:extLst>
              <a:ext uri="{FF2B5EF4-FFF2-40B4-BE49-F238E27FC236}">
                <a16:creationId xmlns:a16="http://schemas.microsoft.com/office/drawing/2014/main" id="{1B2D6E10-C2FA-4146-3AF2-3C8A4079EDDE}"/>
              </a:ext>
            </a:extLst>
          </p:cNvPr>
          <p:cNvSpPr/>
          <p:nvPr/>
        </p:nvSpPr>
        <p:spPr>
          <a:xfrm>
            <a:off x="777240" y="403250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sv-SE" sz="1500" b="1" dirty="0">
                <a:solidFill>
                  <a:srgbClr val="0A0A0A"/>
                </a:solidFill>
                <a:latin typeface="Calibri" pitchFamily="34" charset="0"/>
              </a:rPr>
              <a:t>Elin Goude</a:t>
            </a:r>
          </a:p>
        </p:txBody>
      </p:sp>
      <p:sp>
        <p:nvSpPr>
          <p:cNvPr id="39" name="Text 23">
            <a:extLst>
              <a:ext uri="{FF2B5EF4-FFF2-40B4-BE49-F238E27FC236}">
                <a16:creationId xmlns:a16="http://schemas.microsoft.com/office/drawing/2014/main" id="{A20E1CA9-7A97-A613-0585-B9F24FE2EEA8}"/>
              </a:ext>
            </a:extLst>
          </p:cNvPr>
          <p:cNvSpPr/>
          <p:nvPr/>
        </p:nvSpPr>
        <p:spPr>
          <a:xfrm>
            <a:off x="777240" y="4398264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3811400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igSash2">
            <a:extLst>
              <a:ext uri="{FF2B5EF4-FFF2-40B4-BE49-F238E27FC236}">
                <a16:creationId xmlns:a16="http://schemas.microsoft.com/office/drawing/2014/main" id="{EB5D7E12-EBBA-4BA7-A201-CF80519E712A}"/>
              </a:ext>
            </a:extLst>
          </p:cNvPr>
          <p:cNvSpPr/>
          <p:nvPr/>
        </p:nvSpPr>
        <p:spPr>
          <a:xfrm rot="19800000">
            <a:off x="-291600" y="44137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3" name="OrigSash1">
            <a:extLst>
              <a:ext uri="{FF2B5EF4-FFF2-40B4-BE49-F238E27FC236}">
                <a16:creationId xmlns:a16="http://schemas.microsoft.com/office/drawing/2014/main" id="{DBF69869-519A-41B1-9411-D1F0BC1CFD69}"/>
              </a:ext>
            </a:extLst>
          </p:cNvPr>
          <p:cNvSpPr/>
          <p:nvPr/>
        </p:nvSpPr>
        <p:spPr>
          <a:xfrm rot="19800000">
            <a:off x="-291600" y="3766000"/>
            <a:ext cx="11887200" cy="635000"/>
          </a:xfrm>
          <a:prstGeom prst="rect">
            <a:avLst/>
          </a:prstGeom>
          <a:solidFill>
            <a:srgbClr val="F0E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2" name="OrigSash0">
            <a:extLst>
              <a:ext uri="{FF2B5EF4-FFF2-40B4-BE49-F238E27FC236}">
                <a16:creationId xmlns:a16="http://schemas.microsoft.com/office/drawing/2014/main" id="{1BCCC647-7BD3-4D63-8FDD-0F67F07E4FE5}"/>
              </a:ext>
            </a:extLst>
          </p:cNvPr>
          <p:cNvSpPr/>
          <p:nvPr/>
        </p:nvSpPr>
        <p:spPr>
          <a:xfrm rot="19800000">
            <a:off x="-291600" y="3702500"/>
            <a:ext cx="11887200" cy="50800"/>
          </a:xfrm>
          <a:prstGeom prst="rect">
            <a:avLst/>
          </a:prstGeom>
          <a:solidFill>
            <a:srgbClr val="A0906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457200" y="27432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FEEDBACK, LÄRDOMAR &amp; PRINCIPER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Resultat från enkäten och våra principer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2586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>
            <a:off x="502920" y="0"/>
            <a:ext cx="27432" cy="5143500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713232" y="18288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ENKÄTRESULTAT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13232" y="70408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svar · 4 frågor om matchfrekvens, utmaning och cuper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13232" y="1005840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Shape 6"/>
          <p:cNvSpPr/>
          <p:nvPr/>
        </p:nvSpPr>
        <p:spPr>
          <a:xfrm>
            <a:off x="713232" y="1115568"/>
            <a:ext cx="1993392" cy="1536192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Shape 7"/>
          <p:cNvSpPr/>
          <p:nvPr/>
        </p:nvSpPr>
        <p:spPr>
          <a:xfrm>
            <a:off x="713232" y="1115568"/>
            <a:ext cx="1993392" cy="9144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0" name="Text 8"/>
          <p:cNvSpPr/>
          <p:nvPr/>
        </p:nvSpPr>
        <p:spPr>
          <a:xfrm>
            <a:off x="786384" y="1207008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85%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786384" y="1956816"/>
            <a:ext cx="1847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 spela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varje helg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834640" y="1115568"/>
            <a:ext cx="1993392" cy="1536192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3" name="Shape 11"/>
          <p:cNvSpPr/>
          <p:nvPr/>
        </p:nvSpPr>
        <p:spPr>
          <a:xfrm>
            <a:off x="2834640" y="1115568"/>
            <a:ext cx="1993392" cy="9144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4" name="Text 12"/>
          <p:cNvSpPr/>
          <p:nvPr/>
        </p:nvSpPr>
        <p:spPr>
          <a:xfrm>
            <a:off x="2907792" y="1207008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88%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2907792" y="1956816"/>
            <a:ext cx="1847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 utmanas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mycket eller all 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956048" y="1115568"/>
            <a:ext cx="1993392" cy="1536192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7" name="Shape 15"/>
          <p:cNvSpPr/>
          <p:nvPr/>
        </p:nvSpPr>
        <p:spPr>
          <a:xfrm>
            <a:off x="4956048" y="1115568"/>
            <a:ext cx="1993392" cy="9144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8" name="Text 16"/>
          <p:cNvSpPr/>
          <p:nvPr/>
        </p:nvSpPr>
        <p:spPr>
          <a:xfrm>
            <a:off x="5029200" y="1207008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62%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5029200" y="1956816"/>
            <a:ext cx="1847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föredrar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toppcuper (int'l nivå)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077456" y="1115568"/>
            <a:ext cx="1993392" cy="1536192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" name="Shape 19"/>
          <p:cNvSpPr/>
          <p:nvPr/>
        </p:nvSpPr>
        <p:spPr>
          <a:xfrm>
            <a:off x="7077456" y="1115568"/>
            <a:ext cx="1993392" cy="9144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2" name="Text 20"/>
          <p:cNvSpPr/>
          <p:nvPr/>
        </p:nvSpPr>
        <p:spPr>
          <a:xfrm>
            <a:off x="7150608" y="1207008"/>
            <a:ext cx="18470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65%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7150608" y="1956816"/>
            <a:ext cx="1847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 åka på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minst 10 cuper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13232" y="2788920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5" name="Text 23"/>
          <p:cNvSpPr/>
          <p:nvPr/>
        </p:nvSpPr>
        <p:spPr>
          <a:xfrm>
            <a:off x="978938" y="28346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CUPPREFERENSER (flerval möjligt)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381076" y="2834640"/>
            <a:ext cx="330572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ANTAL CUPER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21738" y="3218688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 svår (int'l toppmotstånd)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551706" y="3182112"/>
            <a:ext cx="256032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9" name="Shape 27"/>
          <p:cNvSpPr/>
          <p:nvPr/>
        </p:nvSpPr>
        <p:spPr>
          <a:xfrm>
            <a:off x="2551706" y="3182112"/>
            <a:ext cx="1574597" cy="292608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0" name="Text 28"/>
          <p:cNvSpPr/>
          <p:nvPr/>
        </p:nvSpPr>
        <p:spPr>
          <a:xfrm>
            <a:off x="4172023" y="32186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(61.5%)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21738" y="3602736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Svår (nivå 1-lag, topp 10 SE)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2551706" y="3566160"/>
            <a:ext cx="256032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3" name="Shape 31"/>
          <p:cNvSpPr/>
          <p:nvPr/>
        </p:nvSpPr>
        <p:spPr>
          <a:xfrm>
            <a:off x="2551706" y="3566160"/>
            <a:ext cx="1477305" cy="292608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4" name="Text 32"/>
          <p:cNvSpPr/>
          <p:nvPr/>
        </p:nvSpPr>
        <p:spPr>
          <a:xfrm>
            <a:off x="4074731" y="3602736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(57.7%)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21738" y="3986784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Medel (nivå 2-lag)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2551706" y="3950208"/>
            <a:ext cx="256032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7" name="Shape 35"/>
          <p:cNvSpPr/>
          <p:nvPr/>
        </p:nvSpPr>
        <p:spPr>
          <a:xfrm>
            <a:off x="2551706" y="3950208"/>
            <a:ext cx="885871" cy="292608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8" name="Text 36"/>
          <p:cNvSpPr/>
          <p:nvPr/>
        </p:nvSpPr>
        <p:spPr>
          <a:xfrm>
            <a:off x="3483297" y="3986784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(34.6%)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21738" y="4370832"/>
            <a:ext cx="1965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Lätt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2551706" y="4334256"/>
            <a:ext cx="256032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1" name="Text 39"/>
          <p:cNvSpPr/>
          <p:nvPr/>
        </p:nvSpPr>
        <p:spPr>
          <a:xfrm>
            <a:off x="2597426" y="4370832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(0%)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54880" y="321868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Minst 10 (allt!)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6172200" y="3182112"/>
            <a:ext cx="228600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4" name="Shape 42"/>
          <p:cNvSpPr/>
          <p:nvPr/>
        </p:nvSpPr>
        <p:spPr>
          <a:xfrm>
            <a:off x="6172200" y="3182112"/>
            <a:ext cx="1495044" cy="292608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5" name="Text 43"/>
          <p:cNvSpPr/>
          <p:nvPr/>
        </p:nvSpPr>
        <p:spPr>
          <a:xfrm>
            <a:off x="7712964" y="3218688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(65.4%)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754880" y="360273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7–9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6172200" y="3566160"/>
            <a:ext cx="228600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8" name="Shape 46"/>
          <p:cNvSpPr/>
          <p:nvPr/>
        </p:nvSpPr>
        <p:spPr>
          <a:xfrm>
            <a:off x="6172200" y="3566160"/>
            <a:ext cx="704088" cy="292608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9" name="Text 47"/>
          <p:cNvSpPr/>
          <p:nvPr/>
        </p:nvSpPr>
        <p:spPr>
          <a:xfrm>
            <a:off x="6922008" y="3602736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(30.8%)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4754880" y="398678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4–6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172200" y="3950208"/>
            <a:ext cx="228600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2" name="Shape 50"/>
          <p:cNvSpPr/>
          <p:nvPr/>
        </p:nvSpPr>
        <p:spPr>
          <a:xfrm>
            <a:off x="6172200" y="3950208"/>
            <a:ext cx="528066" cy="292608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3" name="Text 51"/>
          <p:cNvSpPr/>
          <p:nvPr/>
        </p:nvSpPr>
        <p:spPr>
          <a:xfrm>
            <a:off x="6745986" y="3986784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(23.1%)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4754880" y="43708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Färre (1–3)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6172200" y="4334256"/>
            <a:ext cx="2286000" cy="292608"/>
          </a:xfrm>
          <a:prstGeom prst="rect">
            <a:avLst/>
          </a:prstGeom>
          <a:solidFill>
            <a:srgbClr val="EEEEEE"/>
          </a:solidFill>
          <a:ln w="381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6" name="Text 54"/>
          <p:cNvSpPr/>
          <p:nvPr/>
        </p:nvSpPr>
        <p:spPr>
          <a:xfrm>
            <a:off x="6217920" y="4370832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(0%)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91440" y="457200"/>
            <a:ext cx="320040" cy="320040"/>
          </a:xfrm>
          <a:prstGeom prst="ellipse">
            <a:avLst/>
          </a:prstGeom>
          <a:solidFill>
            <a:srgbClr val="F0E000"/>
          </a:solidFill>
          <a:ln w="12700">
            <a:solidFill>
              <a:srgbClr val="F0E00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Shape 2"/>
          <p:cNvSpPr/>
          <p:nvPr/>
        </p:nvSpPr>
        <p:spPr>
          <a:xfrm>
            <a:off x="502920" y="0"/>
            <a:ext cx="27432" cy="5143500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5" name="Text 3"/>
          <p:cNvSpPr/>
          <p:nvPr/>
        </p:nvSpPr>
        <p:spPr>
          <a:xfrm>
            <a:off x="713232" y="182880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SLUTSATSER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13232" y="70408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Fyra tydliga budskap från laget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13232" y="1005840"/>
            <a:ext cx="8046720" cy="27432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8" name="Shape 6"/>
          <p:cNvSpPr/>
          <p:nvPr/>
        </p:nvSpPr>
        <p:spPr>
          <a:xfrm>
            <a:off x="713232" y="1115568"/>
            <a:ext cx="3913632" cy="1600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Shape 7"/>
          <p:cNvSpPr/>
          <p:nvPr/>
        </p:nvSpPr>
        <p:spPr>
          <a:xfrm>
            <a:off x="713232" y="1115568"/>
            <a:ext cx="3913632" cy="91440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0" name="Shape 8"/>
          <p:cNvSpPr/>
          <p:nvPr/>
        </p:nvSpPr>
        <p:spPr>
          <a:xfrm>
            <a:off x="850392" y="1298448"/>
            <a:ext cx="384048" cy="384048"/>
          </a:xfrm>
          <a:prstGeom prst="ellipse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1" name="Text 9"/>
          <p:cNvSpPr/>
          <p:nvPr/>
        </p:nvSpPr>
        <p:spPr>
          <a:xfrm>
            <a:off x="850392" y="12984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307592" y="12984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HÖG AMBITION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50392" y="1737360"/>
            <a:ext cx="36393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88% vill utmanas mycket eller all in. Laget är redo för tufft motstånd — äldre spelare och starka motståndarlag.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28032" y="1115568"/>
            <a:ext cx="3913632" cy="1600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5" name="Shape 13"/>
          <p:cNvSpPr/>
          <p:nvPr/>
        </p:nvSpPr>
        <p:spPr>
          <a:xfrm>
            <a:off x="4828032" y="1115568"/>
            <a:ext cx="3913632" cy="91440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Shape 14"/>
          <p:cNvSpPr/>
          <p:nvPr/>
        </p:nvSpPr>
        <p:spPr>
          <a:xfrm>
            <a:off x="4965192" y="1298448"/>
            <a:ext cx="384048" cy="384048"/>
          </a:xfrm>
          <a:prstGeom prst="ellipse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7" name="Text 15"/>
          <p:cNvSpPr/>
          <p:nvPr/>
        </p:nvSpPr>
        <p:spPr>
          <a:xfrm>
            <a:off x="4965192" y="12984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22392" y="12984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KVALITETSCUPER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65192" y="1737360"/>
            <a:ext cx="36393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61–58% väljer toppcuper med int'l/nationell nivå. Nollpoäng för lätta cuper. Önskemål: Partille, Irsta, Lundaspelen, Norden Cup.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13232" y="2944368"/>
            <a:ext cx="3913632" cy="1600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1" name="Shape 19"/>
          <p:cNvSpPr/>
          <p:nvPr/>
        </p:nvSpPr>
        <p:spPr>
          <a:xfrm>
            <a:off x="713232" y="2944368"/>
            <a:ext cx="3913632" cy="91440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2" name="Shape 20"/>
          <p:cNvSpPr/>
          <p:nvPr/>
        </p:nvSpPr>
        <p:spPr>
          <a:xfrm>
            <a:off x="850392" y="3127248"/>
            <a:ext cx="384048" cy="384048"/>
          </a:xfrm>
          <a:prstGeom prst="ellipse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3" name="Text 21"/>
          <p:cNvSpPr/>
          <p:nvPr/>
        </p:nvSpPr>
        <p:spPr>
          <a:xfrm>
            <a:off x="850392" y="3127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307592" y="31272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INDIVIDUELL FEEDBACK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50392" y="3566160"/>
            <a:ext cx="36393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Genomgående önskemål om konkret återkoppling och 1:1-samtal med tränarna inför säsong. Speltid är kritiskt för utveckling.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828032" y="2944368"/>
            <a:ext cx="3913632" cy="1600200"/>
          </a:xfrm>
          <a:prstGeom prst="rect">
            <a:avLst/>
          </a:prstGeom>
          <a:solidFill>
            <a:srgbClr val="F2F2F2"/>
          </a:solidFill>
          <a:ln w="635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7" name="Shape 25"/>
          <p:cNvSpPr/>
          <p:nvPr/>
        </p:nvSpPr>
        <p:spPr>
          <a:xfrm>
            <a:off x="4828032" y="2944368"/>
            <a:ext cx="3913632" cy="91440"/>
          </a:xfrm>
          <a:prstGeom prst="rect">
            <a:avLst/>
          </a:prstGeom>
          <a:solidFill>
            <a:srgbClr val="A09060"/>
          </a:solidFill>
          <a:ln w="12700">
            <a:solidFill>
              <a:srgbClr val="A0906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8" name="Shape 26"/>
          <p:cNvSpPr/>
          <p:nvPr/>
        </p:nvSpPr>
        <p:spPr>
          <a:xfrm>
            <a:off x="4965192" y="3127248"/>
            <a:ext cx="384048" cy="384048"/>
          </a:xfrm>
          <a:prstGeom prst="ellipse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9" name="Text 27"/>
          <p:cNvSpPr/>
          <p:nvPr/>
        </p:nvSpPr>
        <p:spPr>
          <a:xfrm>
            <a:off x="4965192" y="31272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0E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22392" y="31272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A0A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NÄSTA STEG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965192" y="3566160"/>
            <a:ext cx="363931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Föreslå säsongens cupplan. Starta </a:t>
            </a:r>
            <a:r>
              <a:rPr lang="en-US" sz="1100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individuella</a:t>
            </a: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spelardialogsamtal</a:t>
            </a:r>
            <a:r>
              <a:rPr lang="en-US" sz="1100" dirty="0">
                <a:solidFill>
                  <a:srgbClr val="0A0A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Hjälp laget att organisera extrafys/löp-träning tillsammans.</a:t>
            </a:r>
            <a:endParaRPr lang="en-US" sz="11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D5BCEE8-75C7-4B62-9314-D90527E67C6D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06caf7ca-3693-4dfa-91e5-e979918ff316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1505</Words>
  <Application>Microsoft Office PowerPoint</Application>
  <PresentationFormat>Bildspel på skärmen (16:9)</PresentationFormat>
  <Paragraphs>296</Paragraphs>
  <Slides>28</Slides>
  <Notes>25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35" baseType="lpstr">
      <vt:lpstr>Arial</vt:lpstr>
      <vt:lpstr>Arial Black</vt:lpstr>
      <vt:lpstr>Calibri</vt:lpstr>
      <vt:lpstr>Tenorite</vt:lpstr>
      <vt:lpstr>Office Theme</vt:lpstr>
      <vt:lpstr>Office Theme</vt:lpstr>
      <vt:lpstr>think-cell Slide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 Handboll – Föräldramöte Säsong 2025/26</dc:title>
  <dc:subject>PptxGenJS Presentation</dc:subject>
  <dc:creator>PptxGenJS</dc:creator>
  <cp:lastModifiedBy>Martin Taranger</cp:lastModifiedBy>
  <cp:revision>6</cp:revision>
  <dcterms:created xsi:type="dcterms:W3CDTF">2026-05-28T18:23:49Z</dcterms:created>
  <dcterms:modified xsi:type="dcterms:W3CDTF">2026-06-03T05:47:27Z</dcterms:modified>
</cp:coreProperties>
</file>