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598e0ccc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598e0ccc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598e0ccc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598e0ccc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4598e0ccc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4598e0ccc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598e0ccc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4598e0ccc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598e0ccc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598e0ccc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598e0ccc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598e0ccc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598e0ccc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598e0ccc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598e0ccc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598e0ccc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598e0ccc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598e0ccc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598e0ccc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4598e0ccc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598e0ccc9_0_128:notes"/>
          <p:cNvSpPr txBox="1"/>
          <p:nvPr>
            <p:ph idx="1" type="body"/>
          </p:nvPr>
        </p:nvSpPr>
        <p:spPr>
          <a:xfrm>
            <a:off x="685800" y="4343977"/>
            <a:ext cx="54864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4598e0ccc9_0_128:notes"/>
          <p:cNvSpPr/>
          <p:nvPr>
            <p:ph idx="2" type="sldImg"/>
          </p:nvPr>
        </p:nvSpPr>
        <p:spPr>
          <a:xfrm>
            <a:off x="75950" y="685512"/>
            <a:ext cx="6707700" cy="3430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598e0ccc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598e0ccc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p:cSld name="Två delar">
    <p:spTree>
      <p:nvGrpSpPr>
        <p:cNvPr id="59" name="Shape 59"/>
        <p:cNvGrpSpPr/>
        <p:nvPr/>
      </p:nvGrpSpPr>
      <p:grpSpPr>
        <a:xfrm>
          <a:off x="0" y="0"/>
          <a:ext cx="0" cy="0"/>
          <a:chOff x="0" y="0"/>
          <a:chExt cx="0" cy="0"/>
        </a:xfrm>
      </p:grpSpPr>
      <p:sp>
        <p:nvSpPr>
          <p:cNvPr id="60" name="Google Shape;60;p13"/>
          <p:cNvSpPr txBox="1"/>
          <p:nvPr>
            <p:ph type="title"/>
          </p:nvPr>
        </p:nvSpPr>
        <p:spPr>
          <a:xfrm>
            <a:off x="546277" y="772120"/>
            <a:ext cx="5801700" cy="10251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1" name="Google Shape;61;p13"/>
          <p:cNvSpPr txBox="1"/>
          <p:nvPr>
            <p:ph idx="1" type="body"/>
          </p:nvPr>
        </p:nvSpPr>
        <p:spPr>
          <a:xfrm>
            <a:off x="544267" y="1836735"/>
            <a:ext cx="4027800" cy="292230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750"/>
              </a:spcBef>
              <a:spcAft>
                <a:spcPts val="0"/>
              </a:spcAft>
              <a:buClr>
                <a:schemeClr val="dk1"/>
              </a:buClr>
              <a:buSzPts val="1800"/>
              <a:buChar char="●"/>
              <a:defRPr/>
            </a:lvl1pPr>
            <a:lvl2pPr indent="-342900" lvl="1" marL="914400" algn="l">
              <a:lnSpc>
                <a:spcPct val="110000"/>
              </a:lnSpc>
              <a:spcBef>
                <a:spcPts val="450"/>
              </a:spcBef>
              <a:spcAft>
                <a:spcPts val="0"/>
              </a:spcAft>
              <a:buClr>
                <a:schemeClr val="dk1"/>
              </a:buClr>
              <a:buSzPts val="1800"/>
              <a:buChar char="○"/>
              <a:defRPr/>
            </a:lvl2pPr>
            <a:lvl3pPr indent="-342900" lvl="2" marL="1371600" algn="l">
              <a:lnSpc>
                <a:spcPct val="110000"/>
              </a:lnSpc>
              <a:spcBef>
                <a:spcPts val="450"/>
              </a:spcBef>
              <a:spcAft>
                <a:spcPts val="0"/>
              </a:spcAft>
              <a:buClr>
                <a:schemeClr val="dk1"/>
              </a:buClr>
              <a:buSzPts val="1800"/>
              <a:buChar char="■"/>
              <a:defRPr/>
            </a:lvl3pPr>
            <a:lvl4pPr indent="-342900" lvl="3" marL="1828800" algn="l">
              <a:lnSpc>
                <a:spcPct val="110000"/>
              </a:lnSpc>
              <a:spcBef>
                <a:spcPts val="450"/>
              </a:spcBef>
              <a:spcAft>
                <a:spcPts val="0"/>
              </a:spcAft>
              <a:buClr>
                <a:schemeClr val="dk1"/>
              </a:buClr>
              <a:buSzPts val="1800"/>
              <a:buChar char="●"/>
              <a:defRPr/>
            </a:lvl4pPr>
            <a:lvl5pPr indent="-342900" lvl="4" marL="2286000" algn="l">
              <a:lnSpc>
                <a:spcPct val="90000"/>
              </a:lnSpc>
              <a:spcBef>
                <a:spcPts val="45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grpSp>
        <p:nvGrpSpPr>
          <p:cNvPr id="62" name="Google Shape;62;p13"/>
          <p:cNvGrpSpPr/>
          <p:nvPr/>
        </p:nvGrpSpPr>
        <p:grpSpPr>
          <a:xfrm rot="-10101594">
            <a:off x="5190357" y="738496"/>
            <a:ext cx="5289177" cy="5450682"/>
            <a:chOff x="8149828" y="4715850"/>
            <a:chExt cx="2028825" cy="2028825"/>
          </a:xfrm>
        </p:grpSpPr>
        <p:sp>
          <p:nvSpPr>
            <p:cNvPr id="63" name="Google Shape;63;p13"/>
            <p:cNvSpPr/>
            <p:nvPr/>
          </p:nvSpPr>
          <p:spPr>
            <a:xfrm>
              <a:off x="8149828" y="4715850"/>
              <a:ext cx="2028825" cy="2028825"/>
            </a:xfrm>
            <a:custGeom>
              <a:rect b="b" l="l" r="r" t="t"/>
              <a:pathLst>
                <a:path extrusionOk="0" h="2028825" w="2028825">
                  <a:moveTo>
                    <a:pt x="2028587" y="3572"/>
                  </a:moveTo>
                  <a:cubicBezTo>
                    <a:pt x="2028587" y="1121807"/>
                    <a:pt x="1121807" y="2028587"/>
                    <a:pt x="3572" y="2028587"/>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13"/>
            <p:cNvSpPr/>
            <p:nvPr/>
          </p:nvSpPr>
          <p:spPr>
            <a:xfrm>
              <a:off x="8149828" y="4715850"/>
              <a:ext cx="1762125" cy="1762125"/>
            </a:xfrm>
            <a:custGeom>
              <a:rect b="b" l="l" r="r" t="t"/>
              <a:pathLst>
                <a:path extrusionOk="0" h="1762125" w="1762125">
                  <a:moveTo>
                    <a:pt x="1759029" y="3572"/>
                  </a:moveTo>
                  <a:cubicBezTo>
                    <a:pt x="1759029" y="973217"/>
                    <a:pt x="973217" y="1759029"/>
                    <a:pt x="3572" y="1759029"/>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13"/>
            <p:cNvSpPr/>
            <p:nvPr/>
          </p:nvSpPr>
          <p:spPr>
            <a:xfrm>
              <a:off x="8149828" y="4715850"/>
              <a:ext cx="1485900" cy="1485900"/>
            </a:xfrm>
            <a:custGeom>
              <a:rect b="b" l="l" r="r" t="t"/>
              <a:pathLst>
                <a:path extrusionOk="0" h="1485900" w="1485900">
                  <a:moveTo>
                    <a:pt x="1488519" y="3572"/>
                  </a:moveTo>
                  <a:cubicBezTo>
                    <a:pt x="1488519" y="823674"/>
                    <a:pt x="823674" y="1488519"/>
                    <a:pt x="3572" y="1488519"/>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 name="Google Shape;66;p13"/>
            <p:cNvSpPr/>
            <p:nvPr/>
          </p:nvSpPr>
          <p:spPr>
            <a:xfrm>
              <a:off x="8149828" y="4715850"/>
              <a:ext cx="1219200" cy="1219200"/>
            </a:xfrm>
            <a:custGeom>
              <a:rect b="b" l="l" r="r" t="t"/>
              <a:pathLst>
                <a:path extrusionOk="0" h="1219200" w="1219200">
                  <a:moveTo>
                    <a:pt x="1218962" y="3572"/>
                  </a:moveTo>
                  <a:cubicBezTo>
                    <a:pt x="1218962" y="674132"/>
                    <a:pt x="675084" y="1218962"/>
                    <a:pt x="3572" y="1218962"/>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 name="Google Shape;67;p13"/>
            <p:cNvSpPr/>
            <p:nvPr/>
          </p:nvSpPr>
          <p:spPr>
            <a:xfrm>
              <a:off x="8149828" y="4715850"/>
              <a:ext cx="942975" cy="942975"/>
            </a:xfrm>
            <a:custGeom>
              <a:rect b="b" l="l" r="r" t="t"/>
              <a:pathLst>
                <a:path extrusionOk="0" h="942975" w="942975">
                  <a:moveTo>
                    <a:pt x="948452" y="3572"/>
                  </a:moveTo>
                  <a:cubicBezTo>
                    <a:pt x="948452" y="525542"/>
                    <a:pt x="525542" y="948452"/>
                    <a:pt x="3572" y="948452"/>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13"/>
            <p:cNvSpPr/>
            <p:nvPr/>
          </p:nvSpPr>
          <p:spPr>
            <a:xfrm>
              <a:off x="8149828" y="4715850"/>
              <a:ext cx="676275" cy="676275"/>
            </a:xfrm>
            <a:custGeom>
              <a:rect b="b" l="l" r="r" t="t"/>
              <a:pathLst>
                <a:path extrusionOk="0" h="676275" w="676275">
                  <a:moveTo>
                    <a:pt x="678894" y="3572"/>
                  </a:moveTo>
                  <a:cubicBezTo>
                    <a:pt x="678894" y="375999"/>
                    <a:pt x="376952" y="678894"/>
                    <a:pt x="3572" y="678894"/>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13"/>
            <p:cNvSpPr/>
            <p:nvPr/>
          </p:nvSpPr>
          <p:spPr>
            <a:xfrm>
              <a:off x="8149828" y="4715850"/>
              <a:ext cx="409575" cy="409575"/>
            </a:xfrm>
            <a:custGeom>
              <a:rect b="b" l="l" r="r" t="t"/>
              <a:pathLst>
                <a:path extrusionOk="0" h="409575" w="409575">
                  <a:moveTo>
                    <a:pt x="408384" y="3572"/>
                  </a:moveTo>
                  <a:cubicBezTo>
                    <a:pt x="408384" y="227409"/>
                    <a:pt x="227409" y="408384"/>
                    <a:pt x="3572" y="408384"/>
                  </a:cubicBezTo>
                </a:path>
              </a:pathLst>
            </a:custGeom>
            <a:no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1C00"/>
        </a:solidFill>
      </p:bgPr>
    </p:bg>
    <p:spTree>
      <p:nvGrpSpPr>
        <p:cNvPr id="73" name="Shape 73"/>
        <p:cNvGrpSpPr/>
        <p:nvPr/>
      </p:nvGrpSpPr>
      <p:grpSpPr>
        <a:xfrm>
          <a:off x="0" y="0"/>
          <a:ext cx="0" cy="0"/>
          <a:chOff x="0" y="0"/>
          <a:chExt cx="0" cy="0"/>
        </a:xfrm>
      </p:grpSpPr>
      <p:sp>
        <p:nvSpPr>
          <p:cNvPr id="74" name="Google Shape;74;p14"/>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t>Föräldrarmöte 2015-2016-2017</a:t>
            </a:r>
            <a:endParaRPr/>
          </a:p>
        </p:txBody>
      </p:sp>
      <p:pic>
        <p:nvPicPr>
          <p:cNvPr id="75" name="Google Shape;75;p14"/>
          <p:cNvPicPr preferRelativeResize="0"/>
          <p:nvPr/>
        </p:nvPicPr>
        <p:blipFill>
          <a:blip r:embed="rId3">
            <a:alphaModFix/>
          </a:blip>
          <a:stretch>
            <a:fillRect/>
          </a:stretch>
        </p:blipFill>
        <p:spPr>
          <a:xfrm>
            <a:off x="3711200" y="2723850"/>
            <a:ext cx="1721600" cy="170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133" name="Shape 133"/>
        <p:cNvGrpSpPr/>
        <p:nvPr/>
      </p:nvGrpSpPr>
      <p:grpSpPr>
        <a:xfrm>
          <a:off x="0" y="0"/>
          <a:ext cx="0" cy="0"/>
          <a:chOff x="0" y="0"/>
          <a:chExt cx="0" cy="0"/>
        </a:xfrm>
      </p:grpSpPr>
      <p:sp>
        <p:nvSpPr>
          <p:cNvPr id="134" name="Google Shape;134;p23"/>
          <p:cNvSpPr txBox="1"/>
          <p:nvPr>
            <p:ph type="title"/>
          </p:nvPr>
        </p:nvSpPr>
        <p:spPr>
          <a:xfrm>
            <a:off x="387900" y="111047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sv"/>
              <a:t>Era förväningar på oss? </a:t>
            </a:r>
            <a:endParaRPr/>
          </a:p>
          <a:p>
            <a:pPr indent="0" lvl="0" marL="0" rtl="0" algn="l">
              <a:spcBef>
                <a:spcPts val="0"/>
              </a:spcBef>
              <a:spcAft>
                <a:spcPts val="0"/>
              </a:spcAft>
              <a:buNone/>
            </a:pPr>
            <a:r>
              <a:rPr lang="sv"/>
              <a:t>Vad är viktigt för att du ska uppskatta Aspö IF? </a:t>
            </a:r>
            <a:endParaRPr/>
          </a:p>
        </p:txBody>
      </p:sp>
      <p:sp>
        <p:nvSpPr>
          <p:cNvPr id="135" name="Google Shape;135;p23"/>
          <p:cNvSpPr txBox="1"/>
          <p:nvPr>
            <p:ph idx="2" type="body"/>
          </p:nvPr>
        </p:nvSpPr>
        <p:spPr>
          <a:xfrm>
            <a:off x="2787975" y="239237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Diskutera 2 och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Träningstider 2025</a:t>
            </a:r>
            <a:endParaRPr/>
          </a:p>
        </p:txBody>
      </p:sp>
      <p:sp>
        <p:nvSpPr>
          <p:cNvPr id="141" name="Google Shape;141;p24"/>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sz="1500"/>
              <a:t>April och halva maj</a:t>
            </a:r>
            <a:endParaRPr b="1" sz="1500"/>
          </a:p>
          <a:p>
            <a:pPr indent="0" lvl="0" marL="0" rtl="0" algn="l">
              <a:spcBef>
                <a:spcPts val="1200"/>
              </a:spcBef>
              <a:spcAft>
                <a:spcPts val="0"/>
              </a:spcAft>
              <a:buNone/>
            </a:pPr>
            <a:r>
              <a:t/>
            </a:r>
            <a:endParaRPr/>
          </a:p>
          <a:p>
            <a:pPr indent="0" lvl="0" marL="0" rtl="0" algn="l">
              <a:spcBef>
                <a:spcPts val="1200"/>
              </a:spcBef>
              <a:spcAft>
                <a:spcPts val="0"/>
              </a:spcAft>
              <a:buNone/>
            </a:pPr>
            <a:r>
              <a:rPr lang="sv"/>
              <a:t>Måndagar 17-18.15 Vasavallens konstgräs</a:t>
            </a:r>
            <a:endParaRPr/>
          </a:p>
          <a:p>
            <a:pPr indent="0" lvl="0" marL="0" rtl="0" algn="l">
              <a:spcBef>
                <a:spcPts val="1200"/>
              </a:spcBef>
              <a:spcAft>
                <a:spcPts val="0"/>
              </a:spcAft>
              <a:buNone/>
            </a:pPr>
            <a:r>
              <a:rPr lang="sv"/>
              <a:t>Onsdagar 17-18.15 Vasavallens konstgräs</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sv"/>
              <a:t>13 april träningsmatch mot IK Viljan 2017</a:t>
            </a:r>
            <a:endParaRPr/>
          </a:p>
          <a:p>
            <a:pPr indent="-317500" lvl="0" marL="457200" rtl="0" algn="l">
              <a:spcBef>
                <a:spcPts val="0"/>
              </a:spcBef>
              <a:spcAft>
                <a:spcPts val="0"/>
              </a:spcAft>
              <a:buSzPts val="1400"/>
              <a:buChar char="●"/>
            </a:pPr>
            <a:r>
              <a:rPr lang="sv"/>
              <a:t>Blir en kickoff på Bresshammar för hela föreningen under april</a:t>
            </a:r>
            <a:endParaRPr/>
          </a:p>
        </p:txBody>
      </p:sp>
      <p:sp>
        <p:nvSpPr>
          <p:cNvPr id="142" name="Google Shape;142;p24"/>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sz="1500"/>
              <a:t>I mitten av maj till början av oktober </a:t>
            </a:r>
            <a:endParaRPr b="1" sz="1500"/>
          </a:p>
          <a:p>
            <a:pPr indent="0" lvl="0" marL="0" rtl="0" algn="l">
              <a:spcBef>
                <a:spcPts val="1200"/>
              </a:spcBef>
              <a:spcAft>
                <a:spcPts val="0"/>
              </a:spcAft>
              <a:buNone/>
            </a:pPr>
            <a:r>
              <a:t/>
            </a:r>
            <a:endParaRPr/>
          </a:p>
          <a:p>
            <a:pPr indent="0" lvl="0" marL="0" rtl="0" algn="l">
              <a:spcBef>
                <a:spcPts val="1200"/>
              </a:spcBef>
              <a:spcAft>
                <a:spcPts val="0"/>
              </a:spcAft>
              <a:buNone/>
            </a:pPr>
            <a:r>
              <a:rPr lang="sv"/>
              <a:t>Tisdagar 18.00-19.00</a:t>
            </a:r>
            <a:endParaRPr/>
          </a:p>
          <a:p>
            <a:pPr indent="0" lvl="0" marL="0" rtl="0" algn="l">
              <a:spcBef>
                <a:spcPts val="1200"/>
              </a:spcBef>
              <a:spcAft>
                <a:spcPts val="1200"/>
              </a:spcAft>
              <a:buNone/>
            </a:pPr>
            <a:r>
              <a:rPr lang="sv"/>
              <a:t>Torsdagar 18.00-19.00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146" name="Shape 146"/>
        <p:cNvGrpSpPr/>
        <p:nvPr/>
      </p:nvGrpSpPr>
      <p:grpSpPr>
        <a:xfrm>
          <a:off x="0" y="0"/>
          <a:ext cx="0" cy="0"/>
          <a:chOff x="0" y="0"/>
          <a:chExt cx="0" cy="0"/>
        </a:xfrm>
      </p:grpSpPr>
      <p:sp>
        <p:nvSpPr>
          <p:cNvPr id="147" name="Google Shape;147;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Sammandrag 2025</a:t>
            </a:r>
            <a:endParaRPr/>
          </a:p>
        </p:txBody>
      </p:sp>
      <p:sp>
        <p:nvSpPr>
          <p:cNvPr id="148" name="Google Shape;148;p2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2015-2016 9 år</a:t>
            </a:r>
            <a:endParaRPr/>
          </a:p>
          <a:p>
            <a:pPr indent="0" lvl="0" marL="0" rtl="0" algn="l">
              <a:spcBef>
                <a:spcPts val="1200"/>
              </a:spcBef>
              <a:spcAft>
                <a:spcPts val="0"/>
              </a:spcAft>
              <a:buNone/>
            </a:pPr>
            <a:r>
              <a:rPr lang="sv"/>
              <a:t>17 eller 18 maj (Mat kan ej)</a:t>
            </a:r>
            <a:endParaRPr/>
          </a:p>
          <a:p>
            <a:pPr indent="0" lvl="0" marL="0" rtl="0" algn="l">
              <a:spcBef>
                <a:spcPts val="1200"/>
              </a:spcBef>
              <a:spcAft>
                <a:spcPts val="0"/>
              </a:spcAft>
              <a:buNone/>
            </a:pPr>
            <a:r>
              <a:rPr lang="sv"/>
              <a:t>31 maj eller 1 juni</a:t>
            </a:r>
            <a:endParaRPr/>
          </a:p>
          <a:p>
            <a:pPr indent="0" lvl="0" marL="0" rtl="0" algn="l">
              <a:spcBef>
                <a:spcPts val="1200"/>
              </a:spcBef>
              <a:spcAft>
                <a:spcPts val="0"/>
              </a:spcAft>
              <a:buNone/>
            </a:pPr>
            <a:r>
              <a:rPr lang="sv"/>
              <a:t>14 eller 15 juni</a:t>
            </a:r>
            <a:endParaRPr/>
          </a:p>
          <a:p>
            <a:pPr indent="0" lvl="0" marL="0" rtl="0" algn="l">
              <a:spcBef>
                <a:spcPts val="1200"/>
              </a:spcBef>
              <a:spcAft>
                <a:spcPts val="0"/>
              </a:spcAft>
              <a:buNone/>
            </a:pPr>
            <a:r>
              <a:rPr lang="sv"/>
              <a:t>30 eller 31 augusti</a:t>
            </a:r>
            <a:endParaRPr/>
          </a:p>
          <a:p>
            <a:pPr indent="0" lvl="0" marL="0" rtl="0" algn="l">
              <a:spcBef>
                <a:spcPts val="1200"/>
              </a:spcBef>
              <a:spcAft>
                <a:spcPts val="0"/>
              </a:spcAft>
              <a:buNone/>
            </a:pPr>
            <a:r>
              <a:rPr lang="sv"/>
              <a:t>13 eller 14 september</a:t>
            </a:r>
            <a:endParaRPr/>
          </a:p>
          <a:p>
            <a:pPr indent="0" lvl="0" marL="0" rtl="0" algn="l">
              <a:spcBef>
                <a:spcPts val="1200"/>
              </a:spcBef>
              <a:spcAft>
                <a:spcPts val="1200"/>
              </a:spcAft>
              <a:buNone/>
            </a:pPr>
            <a:r>
              <a:rPr lang="sv"/>
              <a:t>27 eller 28 september</a:t>
            </a:r>
            <a:endParaRPr/>
          </a:p>
        </p:txBody>
      </p:sp>
      <p:sp>
        <p:nvSpPr>
          <p:cNvPr id="149" name="Google Shape;149;p2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2017</a:t>
            </a:r>
            <a:endParaRPr/>
          </a:p>
          <a:p>
            <a:pPr indent="0" lvl="0" marL="0" rtl="0" algn="l">
              <a:spcBef>
                <a:spcPts val="1200"/>
              </a:spcBef>
              <a:spcAft>
                <a:spcPts val="0"/>
              </a:spcAft>
              <a:buNone/>
            </a:pPr>
            <a:r>
              <a:rPr lang="sv"/>
              <a:t>24 eller 25 maj</a:t>
            </a:r>
            <a:endParaRPr/>
          </a:p>
          <a:p>
            <a:pPr indent="0" lvl="0" marL="0" rtl="0" algn="l">
              <a:spcBef>
                <a:spcPts val="1200"/>
              </a:spcBef>
              <a:spcAft>
                <a:spcPts val="0"/>
              </a:spcAft>
              <a:buNone/>
            </a:pPr>
            <a:r>
              <a:rPr lang="sv"/>
              <a:t>7 eller 8 juni (Lenita kan inte)</a:t>
            </a:r>
            <a:endParaRPr/>
          </a:p>
          <a:p>
            <a:pPr indent="0" lvl="0" marL="0" rtl="0" algn="l">
              <a:spcBef>
                <a:spcPts val="1200"/>
              </a:spcBef>
              <a:spcAft>
                <a:spcPts val="0"/>
              </a:spcAft>
              <a:buNone/>
            </a:pPr>
            <a:r>
              <a:rPr lang="sv"/>
              <a:t>28 eller 29 juni (Lenita och Mat kan inte)</a:t>
            </a:r>
            <a:endParaRPr/>
          </a:p>
          <a:p>
            <a:pPr indent="0" lvl="0" marL="0" rtl="0" algn="l">
              <a:spcBef>
                <a:spcPts val="1200"/>
              </a:spcBef>
              <a:spcAft>
                <a:spcPts val="0"/>
              </a:spcAft>
              <a:buNone/>
            </a:pPr>
            <a:r>
              <a:rPr lang="sv"/>
              <a:t>23 eller 24 juni (mat kan inte)</a:t>
            </a:r>
            <a:endParaRPr/>
          </a:p>
          <a:p>
            <a:pPr indent="0" lvl="0" marL="0" rtl="0" algn="l">
              <a:spcBef>
                <a:spcPts val="1200"/>
              </a:spcBef>
              <a:spcAft>
                <a:spcPts val="1200"/>
              </a:spcAft>
              <a:buNone/>
            </a:pPr>
            <a:r>
              <a:rPr lang="sv"/>
              <a:t>6 eller 7 juni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Kläder och avgifter </a:t>
            </a:r>
            <a:endParaRPr/>
          </a:p>
        </p:txBody>
      </p:sp>
      <p:sp>
        <p:nvSpPr>
          <p:cNvPr id="155" name="Google Shape;155;p26"/>
          <p:cNvSpPr txBox="1"/>
          <p:nvPr>
            <p:ph idx="1" type="body"/>
          </p:nvPr>
        </p:nvSpPr>
        <p:spPr>
          <a:xfrm>
            <a:off x="387900" y="1489825"/>
            <a:ext cx="39999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t>Det är helt valfritt om man vill beställa personliga kläder.</a:t>
            </a:r>
            <a:endParaRPr/>
          </a:p>
          <a:p>
            <a:pPr indent="0" lvl="0" marL="0" rtl="0" algn="l">
              <a:spcBef>
                <a:spcPts val="1200"/>
              </a:spcBef>
              <a:spcAft>
                <a:spcPts val="0"/>
              </a:spcAft>
              <a:buNone/>
            </a:pPr>
            <a:r>
              <a:rPr lang="sv"/>
              <a:t>Det här finns att beställa:</a:t>
            </a:r>
            <a:endParaRPr/>
          </a:p>
          <a:p>
            <a:pPr indent="0" lvl="0" marL="0" rtl="0" algn="l">
              <a:spcBef>
                <a:spcPts val="1200"/>
              </a:spcBef>
              <a:spcAft>
                <a:spcPts val="0"/>
              </a:spcAft>
              <a:buNone/>
            </a:pPr>
            <a:r>
              <a:rPr lang="sv"/>
              <a:t>Overall med namn på rygg (långbyxor och jacka) </a:t>
            </a:r>
            <a:r>
              <a:rPr b="1" lang="sv" sz="1500"/>
              <a:t>622kr</a:t>
            </a:r>
            <a:endParaRPr b="1" sz="1500"/>
          </a:p>
          <a:p>
            <a:pPr indent="0" lvl="0" marL="0" rtl="0" algn="l">
              <a:spcBef>
                <a:spcPts val="1200"/>
              </a:spcBef>
              <a:spcAft>
                <a:spcPts val="0"/>
              </a:spcAft>
              <a:buNone/>
            </a:pPr>
            <a:r>
              <a:rPr lang="sv"/>
              <a:t>Matchkläder med namn på ryggen (shorts, strumpor, matchtröja)</a:t>
            </a:r>
            <a:r>
              <a:rPr b="1" lang="sv" sz="1500"/>
              <a:t> 517kr</a:t>
            </a:r>
            <a:endParaRPr b="1" sz="1500"/>
          </a:p>
          <a:p>
            <a:pPr indent="0" lvl="0" marL="0" rtl="0" algn="l">
              <a:spcBef>
                <a:spcPts val="1200"/>
              </a:spcBef>
              <a:spcAft>
                <a:spcPts val="1200"/>
              </a:spcAft>
              <a:buNone/>
            </a:pPr>
            <a:r>
              <a:rPr lang="sv"/>
              <a:t>Man behöver inte beställa något, det finns matchkläder att låna (säg till oss ledare i så fall så att vi tar med oss till matcherna)</a:t>
            </a:r>
            <a:endParaRPr/>
          </a:p>
        </p:txBody>
      </p:sp>
      <p:sp>
        <p:nvSpPr>
          <p:cNvPr id="156" name="Google Shape;156;p26"/>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sz="1500"/>
              <a:t>Avgifter</a:t>
            </a:r>
            <a:endParaRPr b="1" sz="1500"/>
          </a:p>
          <a:p>
            <a:pPr indent="0" lvl="0" marL="0" rtl="0" algn="l">
              <a:spcBef>
                <a:spcPts val="1200"/>
              </a:spcBef>
              <a:spcAft>
                <a:spcPts val="0"/>
              </a:spcAft>
              <a:buNone/>
            </a:pPr>
            <a:r>
              <a:rPr lang="sv"/>
              <a:t>Årsmötet bestäms i maj (gå på årsmötet)</a:t>
            </a:r>
            <a:endParaRPr/>
          </a:p>
          <a:p>
            <a:pPr indent="0" lvl="0" marL="0" rtl="0" algn="l">
              <a:spcBef>
                <a:spcPts val="1200"/>
              </a:spcBef>
              <a:spcAft>
                <a:spcPts val="1200"/>
              </a:spcAft>
              <a:buNone/>
            </a:pPr>
            <a:r>
              <a:rPr lang="sv"/>
              <a:t>Förra året var det 150kr medlemsavgift och 150 träningsavgift för säsongen (totalt 300kr)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79" name="Shape 79"/>
        <p:cNvGrpSpPr/>
        <p:nvPr/>
      </p:nvGrpSpPr>
      <p:grpSpPr>
        <a:xfrm>
          <a:off x="0" y="0"/>
          <a:ext cx="0" cy="0"/>
          <a:chOff x="0" y="0"/>
          <a:chExt cx="0" cy="0"/>
        </a:xfrm>
      </p:grpSpPr>
      <p:sp>
        <p:nvSpPr>
          <p:cNvPr id="80" name="Google Shape;80;p15"/>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t>Aspö IF</a:t>
            </a:r>
            <a:endParaRPr/>
          </a:p>
        </p:txBody>
      </p:sp>
      <p:sp>
        <p:nvSpPr>
          <p:cNvPr id="81" name="Google Shape;81;p15"/>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sv"/>
              <a:t>Hemsidan, laget.se, föreningen, föreningen för alla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387900" y="458025"/>
            <a:ext cx="8368200" cy="3439200"/>
          </a:xfrm>
          <a:prstGeom prst="rect">
            <a:avLst/>
          </a:prstGeom>
          <a:solidFill>
            <a:srgbClr val="FF0000"/>
          </a:solidFill>
        </p:spPr>
        <p:txBody>
          <a:bodyPr anchorCtr="0" anchor="b" bIns="91425" lIns="91425" spcFirstLastPara="1" rIns="91425" wrap="square" tIns="91425">
            <a:noAutofit/>
          </a:bodyPr>
          <a:lstStyle/>
          <a:p>
            <a:pPr indent="0" lvl="0" marL="0" rtl="0" algn="l">
              <a:spcBef>
                <a:spcPts val="0"/>
              </a:spcBef>
              <a:spcAft>
                <a:spcPts val="0"/>
              </a:spcAft>
              <a:buNone/>
            </a:pPr>
            <a:r>
              <a:rPr lang="sv" sz="1350">
                <a:solidFill>
                  <a:srgbClr val="000000"/>
                </a:solidFill>
                <a:highlight>
                  <a:srgbClr val="FFFFFF"/>
                </a:highlight>
              </a:rPr>
              <a:t>Anmälan: www.laget.se/aspoif/Member (om du anmäler ditt barn får ni de informationsutskick som tränarna skickar till sina lag - så skicka gärna in en anmälan för att inte missa någon information)</a:t>
            </a:r>
            <a:endParaRPr sz="1350">
              <a:solidFill>
                <a:srgbClr val="000000"/>
              </a:solidFill>
              <a:highlight>
                <a:srgbClr val="FFFFFF"/>
              </a:highlight>
            </a:endParaRPr>
          </a:p>
          <a:p>
            <a:pPr indent="0" lvl="0" marL="0" rtl="0" algn="l">
              <a:spcBef>
                <a:spcPts val="0"/>
              </a:spcBef>
              <a:spcAft>
                <a:spcPts val="0"/>
              </a:spcAft>
              <a:buNone/>
            </a:pPr>
            <a:r>
              <a:rPr lang="sv" sz="1350">
                <a:solidFill>
                  <a:srgbClr val="000000"/>
                </a:solidFill>
                <a:highlight>
                  <a:srgbClr val="FFFFFF"/>
                </a:highlight>
              </a:rPr>
              <a:t>Kontakt: aspoif@live.se</a:t>
            </a:r>
            <a:endParaRPr sz="1350">
              <a:solidFill>
                <a:srgbClr val="000000"/>
              </a:solidFill>
              <a:highlight>
                <a:srgbClr val="FFFFFF"/>
              </a:highlight>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sv" sz="1350">
                <a:solidFill>
                  <a:srgbClr val="000000"/>
                </a:solidFill>
                <a:highlight>
                  <a:srgbClr val="FFFFFF"/>
                </a:highlight>
              </a:rPr>
              <a:t>Tränings- och medlemsavgift fastställs vid årsmötet i maj 2025. 2024 var träningsavgiften 150 kr och medlemsavgiften 150 kr.</a:t>
            </a:r>
            <a:endParaRPr sz="1350">
              <a:solidFill>
                <a:srgbClr val="000000"/>
              </a:solidFill>
              <a:highlight>
                <a:srgbClr val="FFFFFF"/>
              </a:highlight>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sv" sz="1350">
                <a:solidFill>
                  <a:srgbClr val="000000"/>
                </a:solidFill>
                <a:highlight>
                  <a:srgbClr val="FFFFFF"/>
                </a:highlight>
              </a:rPr>
              <a:t>Aspö IF är en ideell klubb och all verksamhet bygger på att vi föräldrar i klubben efter förmåga hjälps åt med träning, sammandrag mm - ett roligt sätt att lära känna fler familjer i närområdet!</a:t>
            </a:r>
            <a:endParaRPr sz="1350">
              <a:solidFill>
                <a:srgbClr val="000000"/>
              </a:solidFill>
              <a:highlight>
                <a:srgbClr val="FFFFFF"/>
              </a:highlight>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sv" sz="1350">
                <a:solidFill>
                  <a:srgbClr val="000000"/>
                </a:solidFill>
                <a:highlight>
                  <a:srgbClr val="FFFFFF"/>
                </a:highlight>
              </a:rPr>
              <a:t>Föreningens värdegrund:</a:t>
            </a:r>
            <a:endParaRPr sz="1350">
              <a:solidFill>
                <a:srgbClr val="000000"/>
              </a:solidFill>
              <a:highlight>
                <a:srgbClr val="FFFFFF"/>
              </a:highlight>
            </a:endParaRPr>
          </a:p>
          <a:p>
            <a:pPr indent="0" lvl="0" marL="0" rtl="0" algn="l">
              <a:spcBef>
                <a:spcPts val="0"/>
              </a:spcBef>
              <a:spcAft>
                <a:spcPts val="0"/>
              </a:spcAft>
              <a:buNone/>
            </a:pPr>
            <a:r>
              <a:rPr lang="sv" sz="1350">
                <a:solidFill>
                  <a:srgbClr val="000000"/>
                </a:solidFill>
                <a:highlight>
                  <a:srgbClr val="FFFFFF"/>
                </a:highlight>
              </a:rPr>
              <a:t>I Aspö IFs verksamhet ska alla barn känna sig välkomna och delaktiga och få delta och utvecklas efter sina egna förutsättningar. Tränare, föräldrar och vuxna i föreningen har fokus på att alla barn känner sig trygga, sedda, utvecklas och har roligt! Föreningen ställer sig bakom idrottsrörelsens värdegrund och ”Barnens spelregler” som tagits fram av riksidrottsförbundet och Bris. https://barnensspelregler.se</a:t>
            </a:r>
            <a:endParaRPr sz="3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Ledarna</a:t>
            </a:r>
            <a:endParaRPr/>
          </a:p>
        </p:txBody>
      </p:sp>
      <p:sp>
        <p:nvSpPr>
          <p:cNvPr id="92" name="Google Shape;92;p17"/>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Lenita Franzell</a:t>
            </a:r>
            <a:endParaRPr/>
          </a:p>
          <a:p>
            <a:pPr indent="0" lvl="0" marL="0" rtl="0" algn="l">
              <a:spcBef>
                <a:spcPts val="1200"/>
              </a:spcBef>
              <a:spcAft>
                <a:spcPts val="0"/>
              </a:spcAft>
              <a:buNone/>
            </a:pPr>
            <a:r>
              <a:rPr lang="sv"/>
              <a:t>Min ledarfilosofi och det viktigaste för mig som ledare</a:t>
            </a:r>
            <a:endParaRPr/>
          </a:p>
          <a:p>
            <a:pPr indent="0" lvl="0" marL="0" rtl="0" algn="l">
              <a:spcBef>
                <a:spcPts val="1200"/>
              </a:spcBef>
              <a:spcAft>
                <a:spcPts val="0"/>
              </a:spcAft>
              <a:buNone/>
            </a:pPr>
            <a:r>
              <a:rPr lang="sv"/>
              <a:t>Vad är roligaste med att vara ledare</a:t>
            </a:r>
            <a:endParaRPr/>
          </a:p>
          <a:p>
            <a:pPr indent="0" lvl="0" marL="0" rtl="0" algn="l">
              <a:spcBef>
                <a:spcPts val="1200"/>
              </a:spcBef>
              <a:spcAft>
                <a:spcPts val="1200"/>
              </a:spcAft>
              <a:buNone/>
            </a:pPr>
            <a:r>
              <a:rPr lang="sv"/>
              <a:t>Min erfarenhet av fotboll och idrott</a:t>
            </a:r>
            <a:endParaRPr/>
          </a:p>
        </p:txBody>
      </p:sp>
      <p:sp>
        <p:nvSpPr>
          <p:cNvPr id="93" name="Google Shape;93;p17"/>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Mathew (Mat) Lester</a:t>
            </a:r>
            <a:endParaRPr/>
          </a:p>
          <a:p>
            <a:pPr indent="0" lvl="0" marL="0" rtl="0" algn="l">
              <a:spcBef>
                <a:spcPts val="1200"/>
              </a:spcBef>
              <a:spcAft>
                <a:spcPts val="0"/>
              </a:spcAft>
              <a:buNone/>
            </a:pPr>
            <a:r>
              <a:rPr lang="sv"/>
              <a:t>Min ledarfilosofi och det viktigaste för mig som ledare</a:t>
            </a:r>
            <a:endParaRPr/>
          </a:p>
          <a:p>
            <a:pPr indent="0" lvl="0" marL="0" rtl="0" algn="l">
              <a:spcBef>
                <a:spcPts val="1200"/>
              </a:spcBef>
              <a:spcAft>
                <a:spcPts val="0"/>
              </a:spcAft>
              <a:buNone/>
            </a:pPr>
            <a:r>
              <a:rPr lang="sv"/>
              <a:t>Vad är roligaste med att vara ledare</a:t>
            </a:r>
            <a:endParaRPr/>
          </a:p>
          <a:p>
            <a:pPr indent="0" lvl="0" marL="0" rtl="0" algn="l">
              <a:spcBef>
                <a:spcPts val="1200"/>
              </a:spcBef>
              <a:spcAft>
                <a:spcPts val="1200"/>
              </a:spcAft>
              <a:buNone/>
            </a:pPr>
            <a:r>
              <a:rPr lang="sv"/>
              <a:t>Min erfarenhet av fotboll och idrott</a:t>
            </a:r>
            <a:endParaRPr/>
          </a:p>
        </p:txBody>
      </p:sp>
      <p:sp>
        <p:nvSpPr>
          <p:cNvPr id="94" name="Google Shape;94;p17"/>
          <p:cNvSpPr txBox="1"/>
          <p:nvPr/>
        </p:nvSpPr>
        <p:spPr>
          <a:xfrm>
            <a:off x="2318375" y="3864700"/>
            <a:ext cx="4425900" cy="8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Laget 2024-2025?</a:t>
            </a:r>
            <a:endParaRPr/>
          </a:p>
        </p:txBody>
      </p:sp>
      <p:sp>
        <p:nvSpPr>
          <p:cNvPr id="100" name="Google Shape;100;p18"/>
          <p:cNvSpPr txBox="1"/>
          <p:nvPr>
            <p:ph idx="1" type="body"/>
          </p:nvPr>
        </p:nvSpPr>
        <p:spPr>
          <a:xfrm>
            <a:off x="387900" y="1594025"/>
            <a:ext cx="1452000" cy="268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sv"/>
              <a:t>Badr 2015</a:t>
            </a:r>
            <a:endParaRPr/>
          </a:p>
          <a:p>
            <a:pPr indent="0" lvl="0" marL="0" rtl="0" algn="l">
              <a:spcBef>
                <a:spcPts val="1200"/>
              </a:spcBef>
              <a:spcAft>
                <a:spcPts val="0"/>
              </a:spcAft>
              <a:buNone/>
            </a:pPr>
            <a:r>
              <a:rPr lang="sv"/>
              <a:t>Dag 2015</a:t>
            </a:r>
            <a:endParaRPr/>
          </a:p>
          <a:p>
            <a:pPr indent="0" lvl="0" marL="0" rtl="0" algn="l">
              <a:spcBef>
                <a:spcPts val="1200"/>
              </a:spcBef>
              <a:spcAft>
                <a:spcPts val="0"/>
              </a:spcAft>
              <a:buNone/>
            </a:pPr>
            <a:r>
              <a:rPr lang="sv"/>
              <a:t>Daniel 2016</a:t>
            </a:r>
            <a:endParaRPr/>
          </a:p>
          <a:p>
            <a:pPr indent="0" lvl="0" marL="0" rtl="0" algn="l">
              <a:spcBef>
                <a:spcPts val="1200"/>
              </a:spcBef>
              <a:spcAft>
                <a:spcPts val="0"/>
              </a:spcAft>
              <a:buNone/>
            </a:pPr>
            <a:r>
              <a:rPr lang="sv"/>
              <a:t>Deniz 2016</a:t>
            </a:r>
            <a:endParaRPr/>
          </a:p>
          <a:p>
            <a:pPr indent="0" lvl="0" marL="0" rtl="0" algn="l">
              <a:spcBef>
                <a:spcPts val="1200"/>
              </a:spcBef>
              <a:spcAft>
                <a:spcPts val="0"/>
              </a:spcAft>
              <a:buNone/>
            </a:pPr>
            <a:r>
              <a:rPr lang="sv"/>
              <a:t>Elias 2016</a:t>
            </a:r>
            <a:endParaRPr/>
          </a:p>
          <a:p>
            <a:pPr indent="0" lvl="0" marL="0" rtl="0" algn="l">
              <a:spcBef>
                <a:spcPts val="1200"/>
              </a:spcBef>
              <a:spcAft>
                <a:spcPts val="0"/>
              </a:spcAft>
              <a:buNone/>
            </a:pPr>
            <a:r>
              <a:rPr lang="sv"/>
              <a:t>Valter 2016</a:t>
            </a:r>
            <a:endParaRPr/>
          </a:p>
          <a:p>
            <a:pPr indent="0" lvl="0" marL="0" rtl="0" algn="l">
              <a:spcBef>
                <a:spcPts val="1200"/>
              </a:spcBef>
              <a:spcAft>
                <a:spcPts val="0"/>
              </a:spcAft>
              <a:buNone/>
            </a:pPr>
            <a:r>
              <a:rPr lang="sv"/>
              <a:t>William 2016</a:t>
            </a:r>
            <a:endParaRPr/>
          </a:p>
          <a:p>
            <a:pPr indent="0" lvl="0" marL="0" rtl="0" algn="l">
              <a:spcBef>
                <a:spcPts val="1200"/>
              </a:spcBef>
              <a:spcAft>
                <a:spcPts val="1200"/>
              </a:spcAft>
              <a:buNone/>
            </a:pPr>
            <a:r>
              <a:rPr lang="sv"/>
              <a:t>Vincent 2016</a:t>
            </a:r>
            <a:endParaRPr/>
          </a:p>
        </p:txBody>
      </p:sp>
      <p:pic>
        <p:nvPicPr>
          <p:cNvPr id="101" name="Google Shape;101;p18"/>
          <p:cNvPicPr preferRelativeResize="0"/>
          <p:nvPr/>
        </p:nvPicPr>
        <p:blipFill>
          <a:blip r:embed="rId3">
            <a:alphaModFix/>
          </a:blip>
          <a:stretch>
            <a:fillRect/>
          </a:stretch>
        </p:blipFill>
        <p:spPr>
          <a:xfrm>
            <a:off x="3348300" y="833525"/>
            <a:ext cx="5643301" cy="3115387"/>
          </a:xfrm>
          <a:prstGeom prst="rect">
            <a:avLst/>
          </a:prstGeom>
          <a:noFill/>
          <a:ln>
            <a:noFill/>
          </a:ln>
        </p:spPr>
      </p:pic>
      <p:sp>
        <p:nvSpPr>
          <p:cNvPr id="102" name="Google Shape;102;p18"/>
          <p:cNvSpPr txBox="1"/>
          <p:nvPr>
            <p:ph idx="1" type="body"/>
          </p:nvPr>
        </p:nvSpPr>
        <p:spPr>
          <a:xfrm>
            <a:off x="1671200" y="1594025"/>
            <a:ext cx="1452000" cy="268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sv"/>
              <a:t>Alexsander 2017</a:t>
            </a:r>
            <a:endParaRPr/>
          </a:p>
          <a:p>
            <a:pPr indent="0" lvl="0" marL="0" rtl="0" algn="l">
              <a:spcBef>
                <a:spcPts val="1200"/>
              </a:spcBef>
              <a:spcAft>
                <a:spcPts val="0"/>
              </a:spcAft>
              <a:buNone/>
            </a:pPr>
            <a:r>
              <a:rPr lang="sv"/>
              <a:t>Algot 2017</a:t>
            </a:r>
            <a:endParaRPr/>
          </a:p>
          <a:p>
            <a:pPr indent="0" lvl="0" marL="0" rtl="0" algn="l">
              <a:spcBef>
                <a:spcPts val="1200"/>
              </a:spcBef>
              <a:spcAft>
                <a:spcPts val="0"/>
              </a:spcAft>
              <a:buNone/>
            </a:pPr>
            <a:r>
              <a:rPr lang="sv"/>
              <a:t>Birk 2017 ?</a:t>
            </a:r>
            <a:endParaRPr/>
          </a:p>
          <a:p>
            <a:pPr indent="0" lvl="0" marL="0" rtl="0" algn="l">
              <a:spcBef>
                <a:spcPts val="1200"/>
              </a:spcBef>
              <a:spcAft>
                <a:spcPts val="0"/>
              </a:spcAft>
              <a:buNone/>
            </a:pPr>
            <a:r>
              <a:rPr lang="sv"/>
              <a:t>Haron 2017</a:t>
            </a:r>
            <a:endParaRPr/>
          </a:p>
          <a:p>
            <a:pPr indent="0" lvl="0" marL="0" rtl="0" algn="l">
              <a:spcBef>
                <a:spcPts val="1200"/>
              </a:spcBef>
              <a:spcAft>
                <a:spcPts val="0"/>
              </a:spcAft>
              <a:buNone/>
            </a:pPr>
            <a:r>
              <a:rPr lang="sv"/>
              <a:t>Liam 2017</a:t>
            </a:r>
            <a:endParaRPr/>
          </a:p>
          <a:p>
            <a:pPr indent="0" lvl="0" marL="0" rtl="0" algn="l">
              <a:spcBef>
                <a:spcPts val="1200"/>
              </a:spcBef>
              <a:spcAft>
                <a:spcPts val="0"/>
              </a:spcAft>
              <a:buNone/>
            </a:pPr>
            <a:r>
              <a:rPr lang="sv"/>
              <a:t>Nils 2017</a:t>
            </a:r>
            <a:endParaRPr/>
          </a:p>
          <a:p>
            <a:pPr indent="0" lvl="0" marL="0" rtl="0" algn="l">
              <a:spcBef>
                <a:spcPts val="1200"/>
              </a:spcBef>
              <a:spcAft>
                <a:spcPts val="0"/>
              </a:spcAft>
              <a:buNone/>
            </a:pPr>
            <a:r>
              <a:rPr lang="sv"/>
              <a:t>Sam 2017</a:t>
            </a:r>
            <a:endParaRPr/>
          </a:p>
          <a:p>
            <a:pPr indent="0" lvl="0" marL="0" rtl="0" algn="l">
              <a:spcBef>
                <a:spcPts val="1200"/>
              </a:spcBef>
              <a:spcAft>
                <a:spcPts val="1200"/>
              </a:spcAft>
              <a:buNone/>
            </a:pPr>
            <a:r>
              <a:rPr lang="sv"/>
              <a:t>Tesla 2017</a:t>
            </a:r>
            <a:endParaRPr/>
          </a:p>
        </p:txBody>
      </p:sp>
      <p:sp>
        <p:nvSpPr>
          <p:cNvPr id="103" name="Google Shape;103;p18"/>
          <p:cNvSpPr txBox="1"/>
          <p:nvPr/>
        </p:nvSpPr>
        <p:spPr>
          <a:xfrm>
            <a:off x="3348300" y="3948900"/>
            <a:ext cx="56433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800">
                <a:solidFill>
                  <a:schemeClr val="dk1"/>
                </a:solidFill>
                <a:latin typeface="Roboto"/>
                <a:ea typeface="Roboto"/>
                <a:cs typeface="Roboto"/>
                <a:sym typeface="Roboto"/>
              </a:rPr>
              <a:t>Vi har satt upp lappar på skolor, det skulle vara bra om vi är 10-15 barn/åldersgrupp</a:t>
            </a:r>
            <a:endParaRPr sz="18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Det här behöver vi hjälp med</a:t>
            </a:r>
            <a:endParaRPr/>
          </a:p>
        </p:txBody>
      </p:sp>
      <p:sp>
        <p:nvSpPr>
          <p:cNvPr id="109" name="Google Shape;109;p19"/>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sv" sz="1800"/>
              <a:t>Vi behöver minst vara 2st till i ledarteamet. Behöver administratör, materialvård och assisterande ledare framför allt</a:t>
            </a:r>
            <a:endParaRPr/>
          </a:p>
        </p:txBody>
      </p:sp>
      <p:sp>
        <p:nvSpPr>
          <p:cNvPr id="110" name="Google Shape;110;p19"/>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Våra förväningar på dig och ditt barn: </a:t>
            </a:r>
            <a:endParaRPr/>
          </a:p>
        </p:txBody>
      </p:sp>
      <p:sp>
        <p:nvSpPr>
          <p:cNvPr id="116" name="Google Shape;116;p20"/>
          <p:cNvSpPr txBox="1"/>
          <p:nvPr>
            <p:ph idx="1" type="body"/>
          </p:nvPr>
        </p:nvSpPr>
        <p:spPr>
          <a:xfrm>
            <a:off x="387900" y="1489825"/>
            <a:ext cx="3999900" cy="30789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sv"/>
              <a:t>Komma i tid</a:t>
            </a:r>
            <a:endParaRPr/>
          </a:p>
          <a:p>
            <a:pPr indent="-317500" lvl="0" marL="457200" rtl="0" algn="l">
              <a:spcBef>
                <a:spcPts val="0"/>
              </a:spcBef>
              <a:spcAft>
                <a:spcPts val="0"/>
              </a:spcAft>
              <a:buSzPts val="1400"/>
              <a:buChar char="●"/>
            </a:pPr>
            <a:r>
              <a:rPr lang="sv"/>
              <a:t>Ha utrustning med sig/på sig (strumpor)</a:t>
            </a:r>
            <a:endParaRPr/>
          </a:p>
          <a:p>
            <a:pPr indent="-317500" lvl="0" marL="457200" rtl="0" algn="l">
              <a:spcBef>
                <a:spcPts val="0"/>
              </a:spcBef>
              <a:spcAft>
                <a:spcPts val="0"/>
              </a:spcAft>
              <a:buSzPts val="1400"/>
              <a:buChar char="●"/>
            </a:pPr>
            <a:r>
              <a:rPr lang="sv"/>
              <a:t>Har du ett barn med speciella behov, att du kommuniserar det med oss ledare så att vi kan möta barnet på bästa sätt. Om vi ser behov av att du finns som stöd under träningarna, ber vi om ditt stöd av det. </a:t>
            </a:r>
            <a:endParaRPr/>
          </a:p>
          <a:p>
            <a:pPr indent="-317500" lvl="0" marL="457200" rtl="0" algn="l">
              <a:spcBef>
                <a:spcPts val="0"/>
              </a:spcBef>
              <a:spcAft>
                <a:spcPts val="0"/>
              </a:spcAft>
              <a:buSzPts val="1400"/>
              <a:buChar char="●"/>
            </a:pPr>
            <a:r>
              <a:rPr lang="sv"/>
              <a:t>Fairplay - du som förälder stöttar som en förälder (var det roligt, hejar på alla m.m.) </a:t>
            </a:r>
            <a:endParaRPr/>
          </a:p>
          <a:p>
            <a:pPr indent="-317500" lvl="0" marL="457200" rtl="0" algn="l">
              <a:spcBef>
                <a:spcPts val="0"/>
              </a:spcBef>
              <a:spcAft>
                <a:spcPts val="0"/>
              </a:spcAft>
              <a:buSzPts val="1400"/>
              <a:buChar char="●"/>
            </a:pPr>
            <a:r>
              <a:rPr lang="sv"/>
              <a:t>Du coachar inte ditt barn under träning och sammandrag, du finns där som en vuxen och tröstar och peppar. </a:t>
            </a:r>
            <a:endParaRPr/>
          </a:p>
        </p:txBody>
      </p:sp>
      <p:sp>
        <p:nvSpPr>
          <p:cNvPr id="117" name="Google Shape;117;p20"/>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sv"/>
              <a:t>Ni får gärna genomföra andra aktiviter för att stärka lagandan och sälja saker för att kunna genomföra cuper m.m inte viktigt i år. Men kan vara roligt med pizza kväll på bresshammar eller liknande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21" name="Shape 121"/>
        <p:cNvGrpSpPr/>
        <p:nvPr/>
      </p:nvGrpSpPr>
      <p:grpSpPr>
        <a:xfrm>
          <a:off x="0" y="0"/>
          <a:ext cx="0" cy="0"/>
          <a:chOff x="0" y="0"/>
          <a:chExt cx="0" cy="0"/>
        </a:xfrm>
      </p:grpSpPr>
      <p:pic>
        <p:nvPicPr>
          <p:cNvPr descr="En bild som visar hjul&#10;&#10;Automatiskt genererad beskrivning" id="122" name="Google Shape;122;p21"/>
          <p:cNvPicPr preferRelativeResize="0"/>
          <p:nvPr>
            <p:ph idx="1" type="body"/>
          </p:nvPr>
        </p:nvPicPr>
        <p:blipFill rotWithShape="1">
          <a:blip r:embed="rId3">
            <a:alphaModFix/>
          </a:blip>
          <a:srcRect b="0" l="0" r="0" t="0"/>
          <a:stretch/>
        </p:blipFill>
        <p:spPr>
          <a:xfrm>
            <a:off x="250601" y="840429"/>
            <a:ext cx="4185000" cy="290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ALM trädet</a:t>
            </a:r>
            <a:endParaRPr/>
          </a:p>
        </p:txBody>
      </p:sp>
      <p:sp>
        <p:nvSpPr>
          <p:cNvPr id="128" name="Google Shape;128;p22"/>
          <p:cNvSpPr txBox="1"/>
          <p:nvPr>
            <p:ph idx="1" type="body"/>
          </p:nvPr>
        </p:nvSpPr>
        <p:spPr>
          <a:xfrm>
            <a:off x="387900" y="1489825"/>
            <a:ext cx="3999900" cy="3078900"/>
          </a:xfrm>
          <a:prstGeom prst="rect">
            <a:avLst/>
          </a:prstGeom>
        </p:spPr>
        <p:txBody>
          <a:bodyPr anchorCtr="0" anchor="t" bIns="91425" lIns="91425" spcFirstLastPara="1" rIns="91425" wrap="square" tIns="91425">
            <a:normAutofit fontScale="55000" lnSpcReduction="20000"/>
          </a:bodyPr>
          <a:lstStyle/>
          <a:p>
            <a:pPr indent="-274320" lvl="0" marL="342900" rtl="0" algn="l">
              <a:lnSpc>
                <a:spcPct val="100000"/>
              </a:lnSpc>
              <a:spcBef>
                <a:spcPts val="0"/>
              </a:spcBef>
              <a:spcAft>
                <a:spcPts val="0"/>
              </a:spcAft>
              <a:buClr>
                <a:srgbClr val="EFEFEF"/>
              </a:buClr>
              <a:buSzPct val="100000"/>
              <a:buFont typeface="Calibri"/>
              <a:buChar char="•"/>
            </a:pPr>
            <a:r>
              <a:rPr b="1" lang="sv" sz="2400">
                <a:solidFill>
                  <a:srgbClr val="EFEFEF"/>
                </a:solidFill>
                <a:latin typeface="Calibri"/>
                <a:ea typeface="Calibri"/>
                <a:cs typeface="Calibri"/>
                <a:sym typeface="Calibri"/>
              </a:rPr>
              <a:t>A</a:t>
            </a:r>
            <a:r>
              <a:rPr lang="sv" sz="2400">
                <a:solidFill>
                  <a:srgbClr val="EFEFEF"/>
                </a:solidFill>
                <a:latin typeface="Calibri"/>
                <a:ea typeface="Calibri"/>
                <a:cs typeface="Calibri"/>
                <a:sym typeface="Calibri"/>
              </a:rPr>
              <a:t>nsträngning</a:t>
            </a:r>
            <a:endParaRPr>
              <a:solidFill>
                <a:srgbClr val="EFEFEF"/>
              </a:solidFill>
              <a:latin typeface="Arial"/>
              <a:ea typeface="Arial"/>
              <a:cs typeface="Arial"/>
              <a:sym typeface="Arial"/>
            </a:endParaRPr>
          </a:p>
          <a:p>
            <a:pPr indent="-220027" lvl="1" marL="742950" rtl="0" algn="l">
              <a:lnSpc>
                <a:spcPct val="100000"/>
              </a:lnSpc>
              <a:spcBef>
                <a:spcPts val="460"/>
              </a:spcBef>
              <a:spcAft>
                <a:spcPts val="0"/>
              </a:spcAft>
              <a:buClr>
                <a:srgbClr val="EFEFEF"/>
              </a:buClr>
              <a:buSzPct val="100000"/>
              <a:buFont typeface="Calibri"/>
              <a:buChar char="–"/>
            </a:pPr>
            <a:r>
              <a:rPr lang="sv" sz="2300">
                <a:solidFill>
                  <a:srgbClr val="EFEFEF"/>
                </a:solidFill>
                <a:latin typeface="Calibri"/>
                <a:ea typeface="Calibri"/>
                <a:cs typeface="Calibri"/>
                <a:sym typeface="Calibri"/>
              </a:rPr>
              <a:t>Försökte jag så gott </a:t>
            </a:r>
            <a:r>
              <a:rPr lang="sv" sz="2300" u="sng">
                <a:solidFill>
                  <a:srgbClr val="EFEFEF"/>
                </a:solidFill>
                <a:latin typeface="Calibri"/>
                <a:ea typeface="Calibri"/>
                <a:cs typeface="Calibri"/>
                <a:sym typeface="Calibri"/>
              </a:rPr>
              <a:t>jag</a:t>
            </a:r>
            <a:r>
              <a:rPr lang="sv" sz="2300">
                <a:solidFill>
                  <a:srgbClr val="EFEFEF"/>
                </a:solidFill>
                <a:latin typeface="Calibri"/>
                <a:ea typeface="Calibri"/>
                <a:cs typeface="Calibri"/>
                <a:sym typeface="Calibri"/>
              </a:rPr>
              <a:t> kunde?</a:t>
            </a:r>
            <a:endParaRPr sz="1400">
              <a:solidFill>
                <a:srgbClr val="EFEFEF"/>
              </a:solidFill>
              <a:latin typeface="Arial"/>
              <a:ea typeface="Arial"/>
              <a:cs typeface="Arial"/>
              <a:sym typeface="Arial"/>
            </a:endParaRPr>
          </a:p>
          <a:p>
            <a:pPr indent="-220027" lvl="1" marL="742950" rtl="0" algn="l">
              <a:lnSpc>
                <a:spcPct val="100000"/>
              </a:lnSpc>
              <a:spcBef>
                <a:spcPts val="460"/>
              </a:spcBef>
              <a:spcAft>
                <a:spcPts val="0"/>
              </a:spcAft>
              <a:buClr>
                <a:srgbClr val="EFEFEF"/>
              </a:buClr>
              <a:buSzPct val="100000"/>
              <a:buFont typeface="Calibri"/>
              <a:buChar char="–"/>
            </a:pPr>
            <a:r>
              <a:rPr b="1" lang="sv" sz="2300">
                <a:solidFill>
                  <a:srgbClr val="EFEFEF"/>
                </a:solidFill>
                <a:latin typeface="Calibri"/>
                <a:ea typeface="Calibri"/>
                <a:cs typeface="Calibri"/>
                <a:sym typeface="Calibri"/>
              </a:rPr>
              <a:t>Beröm ansträngning</a:t>
            </a:r>
            <a:r>
              <a:rPr lang="sv" sz="2300">
                <a:solidFill>
                  <a:srgbClr val="EFEFEF"/>
                </a:solidFill>
                <a:latin typeface="Calibri"/>
                <a:ea typeface="Calibri"/>
                <a:cs typeface="Calibri"/>
                <a:sym typeface="Calibri"/>
              </a:rPr>
              <a:t>, även om den ansträngningen inte ledde till vinst på resultattavlan just idag!</a:t>
            </a:r>
            <a:endParaRPr sz="1400">
              <a:solidFill>
                <a:srgbClr val="EFEFEF"/>
              </a:solidFill>
              <a:latin typeface="Arial"/>
              <a:ea typeface="Arial"/>
              <a:cs typeface="Arial"/>
              <a:sym typeface="Arial"/>
            </a:endParaRPr>
          </a:p>
          <a:p>
            <a:pPr indent="-277177" lvl="0" marL="342900" rtl="0" algn="l">
              <a:lnSpc>
                <a:spcPct val="100000"/>
              </a:lnSpc>
              <a:spcBef>
                <a:spcPts val="460"/>
              </a:spcBef>
              <a:spcAft>
                <a:spcPts val="0"/>
              </a:spcAft>
              <a:buClr>
                <a:srgbClr val="EFEFEF"/>
              </a:buClr>
              <a:buSzPct val="100000"/>
              <a:buFont typeface="Calibri"/>
              <a:buChar char="•"/>
            </a:pPr>
            <a:r>
              <a:rPr b="1" lang="sv" sz="2300">
                <a:solidFill>
                  <a:srgbClr val="EFEFEF"/>
                </a:solidFill>
                <a:latin typeface="Calibri"/>
                <a:ea typeface="Calibri"/>
                <a:cs typeface="Calibri"/>
                <a:sym typeface="Calibri"/>
              </a:rPr>
              <a:t>L</a:t>
            </a:r>
            <a:r>
              <a:rPr lang="sv" sz="2300">
                <a:solidFill>
                  <a:srgbClr val="EFEFEF"/>
                </a:solidFill>
                <a:latin typeface="Calibri"/>
                <a:ea typeface="Calibri"/>
                <a:cs typeface="Calibri"/>
                <a:sym typeface="Calibri"/>
              </a:rPr>
              <a:t>ärande</a:t>
            </a:r>
            <a:endParaRPr>
              <a:solidFill>
                <a:srgbClr val="EFEFEF"/>
              </a:solidFill>
              <a:latin typeface="Arial"/>
              <a:ea typeface="Arial"/>
              <a:cs typeface="Arial"/>
              <a:sym typeface="Arial"/>
            </a:endParaRPr>
          </a:p>
          <a:p>
            <a:pPr indent="-220027" lvl="1" marL="742950" rtl="0" algn="l">
              <a:lnSpc>
                <a:spcPct val="100000"/>
              </a:lnSpc>
              <a:spcBef>
                <a:spcPts val="460"/>
              </a:spcBef>
              <a:spcAft>
                <a:spcPts val="0"/>
              </a:spcAft>
              <a:buClr>
                <a:srgbClr val="EFEFEF"/>
              </a:buClr>
              <a:buSzPct val="100000"/>
              <a:buFont typeface="Calibri"/>
              <a:buChar char="–"/>
            </a:pPr>
            <a:r>
              <a:rPr lang="sv" sz="2300">
                <a:solidFill>
                  <a:srgbClr val="EFEFEF"/>
                </a:solidFill>
                <a:latin typeface="Calibri"/>
                <a:ea typeface="Calibri"/>
                <a:cs typeface="Calibri"/>
                <a:sym typeface="Calibri"/>
              </a:rPr>
              <a:t>Tävla mot dig själv. Fokus på </a:t>
            </a:r>
            <a:r>
              <a:rPr b="1" lang="sv" sz="2300" u="sng">
                <a:solidFill>
                  <a:srgbClr val="EFEFEF"/>
                </a:solidFill>
                <a:latin typeface="Calibri"/>
                <a:ea typeface="Calibri"/>
                <a:cs typeface="Calibri"/>
                <a:sym typeface="Calibri"/>
              </a:rPr>
              <a:t>din</a:t>
            </a:r>
            <a:r>
              <a:rPr lang="sv" sz="2300">
                <a:solidFill>
                  <a:srgbClr val="EFEFEF"/>
                </a:solidFill>
                <a:latin typeface="Calibri"/>
                <a:ea typeface="Calibri"/>
                <a:cs typeface="Calibri"/>
                <a:sym typeface="Calibri"/>
              </a:rPr>
              <a:t> </a:t>
            </a:r>
            <a:r>
              <a:rPr b="1" lang="sv" sz="2300">
                <a:solidFill>
                  <a:srgbClr val="EFEFEF"/>
                </a:solidFill>
                <a:latin typeface="Calibri"/>
                <a:ea typeface="Calibri"/>
                <a:cs typeface="Calibri"/>
                <a:sym typeface="Calibri"/>
              </a:rPr>
              <a:t>förbättring</a:t>
            </a:r>
            <a:r>
              <a:rPr lang="sv" sz="2300">
                <a:solidFill>
                  <a:srgbClr val="EFEFEF"/>
                </a:solidFill>
                <a:latin typeface="Calibri"/>
                <a:ea typeface="Calibri"/>
                <a:cs typeface="Calibri"/>
                <a:sym typeface="Calibri"/>
              </a:rPr>
              <a:t>.</a:t>
            </a:r>
            <a:endParaRPr sz="1400">
              <a:solidFill>
                <a:srgbClr val="EFEFEF"/>
              </a:solidFill>
              <a:latin typeface="Arial"/>
              <a:ea typeface="Arial"/>
              <a:cs typeface="Arial"/>
              <a:sym typeface="Arial"/>
            </a:endParaRPr>
          </a:p>
          <a:p>
            <a:pPr indent="-220027" lvl="1" marL="742950" rtl="0" algn="l">
              <a:lnSpc>
                <a:spcPct val="100000"/>
              </a:lnSpc>
              <a:spcBef>
                <a:spcPts val="460"/>
              </a:spcBef>
              <a:spcAft>
                <a:spcPts val="0"/>
              </a:spcAft>
              <a:buClr>
                <a:srgbClr val="EFEFEF"/>
              </a:buClr>
              <a:buSzPct val="100000"/>
              <a:buFont typeface="Calibri"/>
              <a:buChar char="–"/>
            </a:pPr>
            <a:r>
              <a:rPr lang="sv" sz="2300">
                <a:solidFill>
                  <a:srgbClr val="EFEFEF"/>
                </a:solidFill>
                <a:latin typeface="Calibri"/>
                <a:ea typeface="Calibri"/>
                <a:cs typeface="Calibri"/>
                <a:sym typeface="Calibri"/>
              </a:rPr>
              <a:t>Sätt upp </a:t>
            </a:r>
            <a:r>
              <a:rPr b="1" lang="sv" sz="2300">
                <a:solidFill>
                  <a:srgbClr val="EFEFEF"/>
                </a:solidFill>
                <a:latin typeface="Calibri"/>
                <a:ea typeface="Calibri"/>
                <a:cs typeface="Calibri"/>
                <a:sym typeface="Calibri"/>
              </a:rPr>
              <a:t>specifika prestationsmål</a:t>
            </a:r>
            <a:r>
              <a:rPr lang="sv" sz="2300">
                <a:solidFill>
                  <a:srgbClr val="EFEFEF"/>
                </a:solidFill>
                <a:latin typeface="Calibri"/>
                <a:ea typeface="Calibri"/>
                <a:cs typeface="Calibri"/>
                <a:sym typeface="Calibri"/>
              </a:rPr>
              <a:t>.</a:t>
            </a:r>
            <a:endParaRPr b="1" sz="2300">
              <a:solidFill>
                <a:srgbClr val="EFEFEF"/>
              </a:solidFill>
              <a:latin typeface="Calibri"/>
              <a:ea typeface="Calibri"/>
              <a:cs typeface="Calibri"/>
              <a:sym typeface="Calibri"/>
            </a:endParaRPr>
          </a:p>
          <a:p>
            <a:pPr indent="-277177" lvl="0" marL="342900" rtl="0" algn="l">
              <a:lnSpc>
                <a:spcPct val="100000"/>
              </a:lnSpc>
              <a:spcBef>
                <a:spcPts val="460"/>
              </a:spcBef>
              <a:spcAft>
                <a:spcPts val="0"/>
              </a:spcAft>
              <a:buClr>
                <a:srgbClr val="EFEFEF"/>
              </a:buClr>
              <a:buSzPct val="100000"/>
              <a:buFont typeface="Calibri"/>
              <a:buChar char="•"/>
            </a:pPr>
            <a:r>
              <a:rPr b="1" lang="sv" sz="2300">
                <a:solidFill>
                  <a:srgbClr val="EFEFEF"/>
                </a:solidFill>
                <a:latin typeface="Calibri"/>
                <a:ea typeface="Calibri"/>
                <a:cs typeface="Calibri"/>
                <a:sym typeface="Calibri"/>
              </a:rPr>
              <a:t>M</a:t>
            </a:r>
            <a:r>
              <a:rPr lang="sv" sz="2300">
                <a:solidFill>
                  <a:srgbClr val="EFEFEF"/>
                </a:solidFill>
                <a:latin typeface="Calibri"/>
                <a:ea typeface="Calibri"/>
                <a:cs typeface="Calibri"/>
                <a:sym typeface="Calibri"/>
              </a:rPr>
              <a:t>isstag</a:t>
            </a:r>
            <a:endParaRPr>
              <a:solidFill>
                <a:srgbClr val="EFEFEF"/>
              </a:solidFill>
              <a:latin typeface="Arial"/>
              <a:ea typeface="Arial"/>
              <a:cs typeface="Arial"/>
              <a:sym typeface="Arial"/>
            </a:endParaRPr>
          </a:p>
          <a:p>
            <a:pPr indent="-222884" lvl="1" marL="742950" rtl="0" algn="l">
              <a:lnSpc>
                <a:spcPct val="100000"/>
              </a:lnSpc>
              <a:spcBef>
                <a:spcPts val="440"/>
              </a:spcBef>
              <a:spcAft>
                <a:spcPts val="0"/>
              </a:spcAft>
              <a:buClr>
                <a:srgbClr val="EFEFEF"/>
              </a:buClr>
              <a:buSzPct val="100000"/>
              <a:buFont typeface="Calibri"/>
              <a:buChar char="–"/>
            </a:pPr>
            <a:r>
              <a:rPr lang="sv" sz="2200">
                <a:solidFill>
                  <a:srgbClr val="EFEFEF"/>
                </a:solidFill>
                <a:latin typeface="Calibri"/>
                <a:ea typeface="Calibri"/>
                <a:cs typeface="Calibri"/>
                <a:sym typeface="Calibri"/>
              </a:rPr>
              <a:t>Var inte rädd för dem! De är din största källa till förbättring!</a:t>
            </a:r>
            <a:endParaRPr sz="1400">
              <a:solidFill>
                <a:srgbClr val="EFEFEF"/>
              </a:solidFill>
              <a:latin typeface="Arial"/>
              <a:ea typeface="Arial"/>
              <a:cs typeface="Arial"/>
              <a:sym typeface="Arial"/>
            </a:endParaRPr>
          </a:p>
          <a:p>
            <a:pPr indent="-220027" lvl="1" marL="742950" rtl="0" algn="l">
              <a:lnSpc>
                <a:spcPct val="100000"/>
              </a:lnSpc>
              <a:spcBef>
                <a:spcPts val="460"/>
              </a:spcBef>
              <a:spcAft>
                <a:spcPts val="0"/>
              </a:spcAft>
              <a:buClr>
                <a:srgbClr val="EFEFEF"/>
              </a:buClr>
              <a:buSzPct val="100000"/>
              <a:buFont typeface="Calibri"/>
              <a:buChar char="–"/>
            </a:pPr>
            <a:r>
              <a:rPr lang="sv" sz="2300">
                <a:solidFill>
                  <a:srgbClr val="EFEFEF"/>
                </a:solidFill>
                <a:latin typeface="Calibri"/>
                <a:ea typeface="Calibri"/>
                <a:cs typeface="Calibri"/>
                <a:sym typeface="Calibri"/>
              </a:rPr>
              <a:t>Gör det </a:t>
            </a:r>
            <a:r>
              <a:rPr b="1" lang="sv" sz="2300">
                <a:solidFill>
                  <a:srgbClr val="EFEFEF"/>
                </a:solidFill>
                <a:latin typeface="Calibri"/>
                <a:ea typeface="Calibri"/>
                <a:cs typeface="Calibri"/>
                <a:sym typeface="Calibri"/>
              </a:rPr>
              <a:t>OK att misslyckas!</a:t>
            </a:r>
            <a:endParaRPr sz="1400">
              <a:solidFill>
                <a:srgbClr val="EFEFEF"/>
              </a:solidFill>
              <a:latin typeface="Arial"/>
              <a:ea typeface="Arial"/>
              <a:cs typeface="Arial"/>
              <a:sym typeface="Arial"/>
            </a:endParaRPr>
          </a:p>
          <a:p>
            <a:pPr indent="-220027" lvl="1" marL="742950" rtl="0" algn="l">
              <a:lnSpc>
                <a:spcPct val="100000"/>
              </a:lnSpc>
              <a:spcBef>
                <a:spcPts val="460"/>
              </a:spcBef>
              <a:spcAft>
                <a:spcPts val="0"/>
              </a:spcAft>
              <a:buClr>
                <a:srgbClr val="EFEFEF"/>
              </a:buClr>
              <a:buSzPct val="100000"/>
              <a:buFont typeface="Calibri"/>
              <a:buChar char="–"/>
            </a:pPr>
            <a:r>
              <a:rPr lang="sv" sz="2300">
                <a:solidFill>
                  <a:srgbClr val="EFEFEF"/>
                </a:solidFill>
                <a:latin typeface="Calibri"/>
                <a:ea typeface="Calibri"/>
                <a:cs typeface="Calibri"/>
                <a:sym typeface="Calibri"/>
              </a:rPr>
              <a:t>Lär dem </a:t>
            </a:r>
            <a:r>
              <a:rPr b="1" lang="sv" sz="2300">
                <a:solidFill>
                  <a:srgbClr val="EFEFEF"/>
                </a:solidFill>
                <a:latin typeface="Calibri"/>
                <a:ea typeface="Calibri"/>
                <a:cs typeface="Calibri"/>
                <a:sym typeface="Calibri"/>
              </a:rPr>
              <a:t>längta efter utmaningen</a:t>
            </a:r>
            <a:r>
              <a:rPr lang="sv" sz="2300">
                <a:solidFill>
                  <a:srgbClr val="EFEFEF"/>
                </a:solidFill>
                <a:latin typeface="Calibri"/>
                <a:ea typeface="Calibri"/>
                <a:cs typeface="Calibri"/>
                <a:sym typeface="Calibri"/>
              </a:rPr>
              <a:t>, ej rädas misstagen.</a:t>
            </a:r>
            <a:endParaRPr>
              <a:solidFill>
                <a:srgbClr val="EFEFEF"/>
              </a:solidFill>
            </a:endParaRPr>
          </a:p>
        </p:txBody>
      </p:sp>
      <p:sp>
        <p:nvSpPr>
          <p:cNvPr id="129" name="Google Shape;129;p22"/>
          <p:cNvSpPr txBox="1"/>
          <p:nvPr/>
        </p:nvSpPr>
        <p:spPr>
          <a:xfrm>
            <a:off x="5754650" y="2331425"/>
            <a:ext cx="2511900" cy="1870500"/>
          </a:xfrm>
          <a:prstGeom prst="rect">
            <a:avLst/>
          </a:prstGeom>
          <a:noFill/>
          <a:ln>
            <a:noFill/>
          </a:ln>
        </p:spPr>
        <p:txBody>
          <a:bodyPr anchorCtr="0" anchor="t" bIns="91425" lIns="91425" spcFirstLastPara="1" rIns="91425" wrap="square" tIns="91425">
            <a:noAutofit/>
          </a:bodyPr>
          <a:lstStyle/>
          <a:p>
            <a:pPr indent="-285750" lvl="0" marL="285750" rtl="0" algn="l">
              <a:spcBef>
                <a:spcPts val="0"/>
              </a:spcBef>
              <a:spcAft>
                <a:spcPts val="0"/>
              </a:spcAft>
              <a:buClr>
                <a:schemeClr val="dk1"/>
              </a:buClr>
              <a:buSzPts val="1800"/>
              <a:buChar char="-"/>
            </a:pPr>
            <a:r>
              <a:rPr lang="sv" sz="1800">
                <a:solidFill>
                  <a:schemeClr val="dk1"/>
                </a:solidFill>
              </a:rPr>
              <a:t>Fråga istället för att berätta</a:t>
            </a:r>
            <a:endParaRPr>
              <a:solidFill>
                <a:schemeClr val="dk1"/>
              </a:solidFill>
            </a:endParaRPr>
          </a:p>
          <a:p>
            <a:pPr indent="-285750" lvl="0" marL="285750" rtl="0" algn="l">
              <a:spcBef>
                <a:spcPts val="0"/>
              </a:spcBef>
              <a:spcAft>
                <a:spcPts val="0"/>
              </a:spcAft>
              <a:buClr>
                <a:schemeClr val="dk1"/>
              </a:buClr>
              <a:buSzPts val="1800"/>
              <a:buChar char="-"/>
            </a:pPr>
            <a:r>
              <a:rPr lang="sv" sz="1800">
                <a:solidFill>
                  <a:schemeClr val="dk1"/>
                </a:solidFill>
              </a:rPr>
              <a:t>Öppna frågor</a:t>
            </a:r>
            <a:endParaRPr>
              <a:solidFill>
                <a:schemeClr val="dk1"/>
              </a:solidFill>
            </a:endParaRPr>
          </a:p>
          <a:p>
            <a:pPr indent="-285750" lvl="0" marL="285750" rtl="0" algn="l">
              <a:spcBef>
                <a:spcPts val="0"/>
              </a:spcBef>
              <a:spcAft>
                <a:spcPts val="0"/>
              </a:spcAft>
              <a:buClr>
                <a:schemeClr val="dk1"/>
              </a:buClr>
              <a:buSzPts val="1800"/>
              <a:buChar char="-"/>
            </a:pPr>
            <a:r>
              <a:rPr lang="sv" sz="1800">
                <a:solidFill>
                  <a:schemeClr val="dk1"/>
                </a:solidFill>
              </a:rPr>
              <a:t>Visa att du lyssnar</a:t>
            </a:r>
            <a:endParaRPr>
              <a:solidFill>
                <a:schemeClr val="dk1"/>
              </a:solidFill>
            </a:endParaRPr>
          </a:p>
          <a:p>
            <a:pPr indent="-285750" lvl="0" marL="285750" rtl="0" algn="l">
              <a:spcBef>
                <a:spcPts val="0"/>
              </a:spcBef>
              <a:spcAft>
                <a:spcPts val="0"/>
              </a:spcAft>
              <a:buClr>
                <a:schemeClr val="dk1"/>
              </a:buClr>
              <a:buSzPts val="1800"/>
              <a:buChar char="-"/>
            </a:pPr>
            <a:r>
              <a:rPr lang="sv" sz="1800">
                <a:solidFill>
                  <a:schemeClr val="dk1"/>
                </a:solidFill>
              </a:rPr>
              <a:t>Låt barnet bestämma villkoren</a:t>
            </a:r>
            <a:endParaRPr sz="18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